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28"/>
  </p:notesMasterIdLst>
  <p:handoutMasterIdLst>
    <p:handoutMasterId r:id="rId29"/>
  </p:handoutMasterIdLst>
  <p:sldIdLst>
    <p:sldId id="256" r:id="rId2"/>
    <p:sldId id="364" r:id="rId3"/>
    <p:sldId id="365" r:id="rId4"/>
    <p:sldId id="288" r:id="rId5"/>
    <p:sldId id="331" r:id="rId6"/>
    <p:sldId id="332" r:id="rId7"/>
    <p:sldId id="333" r:id="rId8"/>
    <p:sldId id="334" r:id="rId9"/>
    <p:sldId id="363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5" r:id="rId20"/>
    <p:sldId id="366" r:id="rId21"/>
    <p:sldId id="367" r:id="rId22"/>
    <p:sldId id="368" r:id="rId23"/>
    <p:sldId id="359" r:id="rId24"/>
    <p:sldId id="360" r:id="rId25"/>
    <p:sldId id="330" r:id="rId26"/>
    <p:sldId id="36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CC00"/>
    <a:srgbClr val="FFFF00"/>
    <a:srgbClr val="0000CC"/>
    <a:srgbClr val="0000FF"/>
    <a:srgbClr val="FF0000"/>
    <a:srgbClr val="B00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11617" autoAdjust="0"/>
    <p:restoredTop sz="96887" autoAdjust="0"/>
  </p:normalViewPr>
  <p:slideViewPr>
    <p:cSldViewPr snapToGrid="0">
      <p:cViewPr varScale="1">
        <p:scale>
          <a:sx n="65" d="100"/>
          <a:sy n="65" d="100"/>
        </p:scale>
        <p:origin x="-1644" y="-114"/>
      </p:cViewPr>
      <p:guideLst>
        <p:guide orient="horz" pos="4312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A6E547B-A3A7-4A5A-9F07-2BC780B93CF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1220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Mintaszöveg szerkesztése</a:t>
            </a:r>
          </a:p>
          <a:p>
            <a:pPr lvl="1"/>
            <a:r>
              <a:rPr lang="en-US" noProof="0" smtClean="0"/>
              <a:t>Második szint</a:t>
            </a:r>
          </a:p>
          <a:p>
            <a:pPr lvl="2"/>
            <a:r>
              <a:rPr lang="en-US" noProof="0" smtClean="0"/>
              <a:t>Harmadik szint</a:t>
            </a:r>
          </a:p>
          <a:p>
            <a:pPr lvl="3"/>
            <a:r>
              <a:rPr lang="en-US" noProof="0" smtClean="0"/>
              <a:t>Negyedik szint</a:t>
            </a:r>
          </a:p>
          <a:p>
            <a:pPr lvl="4"/>
            <a:r>
              <a:rPr lang="en-US" noProof="0" smtClean="0"/>
              <a:t>Ötödik szint</a:t>
            </a:r>
          </a:p>
        </p:txBody>
      </p:sp>
      <p:sp>
        <p:nvSpPr>
          <p:cNvPr id="97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F0F676-69C0-4558-B020-23333F0ACB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2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EF1099-DE9E-4B26-AE15-2BDEB1C17C7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E8E4EF-0453-4D69-9A0A-C3D34D20A1FF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Mintacím szerkesztése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Alcím mintájának szerkesztése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6F637-AF7D-44C3-BFF6-948F341480A9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39829-6B2F-49AF-B592-35AC6B934AC3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137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D1CB2-CDDD-497C-B63B-E04345CCF80B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FAF63-0F0A-4630-9189-32B747ED0122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059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95425-8536-4657-BFD3-048354C9413B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9C59B-B5BD-4F39-BCAB-048B9EA94709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3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F525-B5F5-4B75-9763-6185B19F3CAA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C379C-6442-4B68-B52F-1F5B2B4A7B6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33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458F8-0B25-428C-8EE1-AA95B2E40F12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98770-8839-48C8-A384-F281E86DDA65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078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DCC4C-93E9-4DE8-B8DC-90D952B62551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1CE-8DCB-44E5-8ADC-ADF0B54B3037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93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35531-3189-4A52-B8C6-CC232B08675A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F735-A8C5-40B7-BEB8-973908BCC1EB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30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2DDA5-F628-4E69-8594-208820E67B44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905B5-DB38-4D9A-A034-24C7A73CD8C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741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19BA5-C820-4B9E-876C-384FA7FBAD8E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87DBA-032C-441C-83D9-EFB3C9F9D1A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466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FF7CB-0829-4C65-BF67-25BC6AC5D0AA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429B-A082-45D0-BB87-5E95C45E201E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41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F2408-2520-4F16-B883-DA6465465F38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9902F-EF83-492A-A220-8A21172641FF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833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BE867-0161-4E9E-A3CE-E3F64D37E383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BB052-E041-4BBB-B392-6C75E4FB795D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03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Mintaszöveg szerkesztése</a:t>
            </a:r>
          </a:p>
          <a:p>
            <a:pPr lvl="1"/>
            <a:r>
              <a:rPr lang="en-US" altLang="en-US" smtClean="0"/>
              <a:t>Második szint</a:t>
            </a:r>
          </a:p>
          <a:p>
            <a:pPr lvl="2"/>
            <a:r>
              <a:rPr lang="en-US" altLang="en-US" smtClean="0"/>
              <a:t>Harmadik szint</a:t>
            </a:r>
          </a:p>
          <a:p>
            <a:pPr lvl="3"/>
            <a:r>
              <a:rPr lang="en-US" altLang="en-US" smtClean="0"/>
              <a:t>Negyedik szint</a:t>
            </a:r>
          </a:p>
          <a:p>
            <a:pPr lvl="4"/>
            <a:r>
              <a:rPr lang="en-US" altLang="en-US" smtClean="0"/>
              <a:t>Ötödik szint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CB472F33-96B6-431D-910B-10E71CB06DC7}" type="datetime1">
              <a:rPr lang="en-US"/>
              <a:pPr>
                <a:defRPr/>
              </a:pPr>
              <a:t>6/4/2013</a:t>
            </a:fld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D56BCC7B-A2A3-4322-8199-80162FB67E20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  <p:sp>
        <p:nvSpPr>
          <p:cNvPr id="9319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319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er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0"/>
            <a:ext cx="206851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782763"/>
            <a:ext cx="7623175" cy="1752600"/>
          </a:xfrm>
        </p:spPr>
        <p:txBody>
          <a:bodyPr/>
          <a:lstStyle/>
          <a:p>
            <a:pPr eaLnBrk="1" hangingPunct="1"/>
            <a:r>
              <a:rPr lang="en-US" sz="4200" smtClean="0"/>
              <a:t>Charged particle capture and elastic scattering experiments relevant to the astrophysical p-process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19300" y="4089400"/>
            <a:ext cx="6553200" cy="1752600"/>
          </a:xfrm>
        </p:spPr>
        <p:txBody>
          <a:bodyPr/>
          <a:lstStyle/>
          <a:p>
            <a:pPr eaLnBrk="1" hangingPunct="1"/>
            <a:r>
              <a:rPr lang="en-US" smtClean="0"/>
              <a:t>Gy</a:t>
            </a:r>
            <a:r>
              <a:rPr lang="hu-HU" smtClean="0"/>
              <a:t>örgy</a:t>
            </a:r>
            <a:r>
              <a:rPr lang="en-US" smtClean="0"/>
              <a:t> Gyürky</a:t>
            </a:r>
          </a:p>
          <a:p>
            <a:pPr eaLnBrk="1" hangingPunct="1"/>
            <a:r>
              <a:rPr lang="en-US" smtClean="0"/>
              <a:t>Institute for Nuclear Research (Atomki)</a:t>
            </a:r>
          </a:p>
          <a:p>
            <a:pPr eaLnBrk="1" hangingPunct="1"/>
            <a:r>
              <a:rPr lang="en-US" smtClean="0"/>
              <a:t>Debrecen, Hungary</a:t>
            </a:r>
          </a:p>
        </p:txBody>
      </p:sp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20650" y="6451600"/>
            <a:ext cx="8743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International Nuclear Physics Conference (INPC 2013), Firenze, Italy, 2-7 June 2013</a:t>
            </a:r>
          </a:p>
        </p:txBody>
      </p:sp>
      <p:pic>
        <p:nvPicPr>
          <p:cNvPr id="3078" name="Picture 5" descr="L_bad56e2a9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443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CB82C-5A22-44E5-9A36-15A0F24F413F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smtClean="0"/>
              <a:t>130</a:t>
            </a:r>
            <a:r>
              <a:rPr lang="en-US" smtClean="0"/>
              <a:t>Ba(</a:t>
            </a:r>
            <a:r>
              <a:rPr lang="en-US" smtClean="0">
                <a:sym typeface="Symbol" pitchFamily="18" charset="2"/>
              </a:rPr>
              <a:t>,)</a:t>
            </a:r>
            <a:r>
              <a:rPr lang="en-US" baseline="30000" smtClean="0">
                <a:sym typeface="Symbol" pitchFamily="18" charset="2"/>
              </a:rPr>
              <a:t>134</a:t>
            </a:r>
            <a:r>
              <a:rPr lang="en-US" smtClean="0">
                <a:sym typeface="Symbol" pitchFamily="18" charset="2"/>
              </a:rPr>
              <a:t>Ce</a:t>
            </a:r>
          </a:p>
        </p:txBody>
      </p:sp>
      <p:pic>
        <p:nvPicPr>
          <p:cNvPr id="12292" name="Picture 5" descr="130Ba_ag_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004888"/>
            <a:ext cx="7543800" cy="528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2060575" y="1349375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Z. Hal</a:t>
            </a:r>
            <a:r>
              <a:rPr lang="hu-HU">
                <a:solidFill>
                  <a:srgbClr val="0000FF"/>
                </a:solidFill>
              </a:rPr>
              <a:t>ász </a:t>
            </a:r>
            <a:r>
              <a:rPr lang="hu-HU" i="1">
                <a:solidFill>
                  <a:srgbClr val="0000FF"/>
                </a:solidFill>
              </a:rPr>
              <a:t>et al.,</a:t>
            </a:r>
            <a:r>
              <a:rPr lang="hu-HU">
                <a:solidFill>
                  <a:srgbClr val="0000FF"/>
                </a:solidFill>
              </a:rPr>
              <a:t> Phys. Rev. C </a:t>
            </a:r>
            <a:r>
              <a:rPr lang="en-US" b="1">
                <a:solidFill>
                  <a:srgbClr val="0000FF"/>
                </a:solidFill>
              </a:rPr>
              <a:t>85</a:t>
            </a:r>
            <a:r>
              <a:rPr lang="en-US">
                <a:solidFill>
                  <a:srgbClr val="0000FF"/>
                </a:solidFill>
              </a:rPr>
              <a:t>, 025804 (2012)</a:t>
            </a:r>
            <a:r>
              <a:rPr lang="hu-HU">
                <a:solidFill>
                  <a:srgbClr val="0000FF"/>
                </a:solidFill>
              </a:rPr>
              <a:t>.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000F78-5EF7-459F-BB00-6CAD13790CE6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smtClean="0"/>
              <a:t>1</a:t>
            </a:r>
            <a:r>
              <a:rPr lang="hu-HU" baseline="30000" smtClean="0"/>
              <a:t>69</a:t>
            </a:r>
            <a:r>
              <a:rPr lang="hu-HU" smtClean="0"/>
              <a:t>Tm</a:t>
            </a:r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,)</a:t>
            </a:r>
            <a:r>
              <a:rPr lang="en-US" baseline="30000" smtClean="0">
                <a:sym typeface="Symbol" pitchFamily="18" charset="2"/>
              </a:rPr>
              <a:t>1</a:t>
            </a:r>
            <a:r>
              <a:rPr lang="hu-HU" baseline="30000" smtClean="0">
                <a:sym typeface="Symbol" pitchFamily="18" charset="2"/>
              </a:rPr>
              <a:t>7</a:t>
            </a:r>
            <a:r>
              <a:rPr lang="en-US" baseline="30000" smtClean="0">
                <a:sym typeface="Symbol" pitchFamily="18" charset="2"/>
              </a:rPr>
              <a:t>3</a:t>
            </a:r>
            <a:r>
              <a:rPr lang="hu-HU" smtClean="0">
                <a:sym typeface="Symbol" pitchFamily="18" charset="2"/>
              </a:rPr>
              <a:t>Lu</a:t>
            </a:r>
            <a:endParaRPr lang="en-US" smtClean="0">
              <a:sym typeface="Symbol" pitchFamily="18" charset="2"/>
            </a:endParaRPr>
          </a:p>
        </p:txBody>
      </p:sp>
      <p:pic>
        <p:nvPicPr>
          <p:cNvPr id="13316" name="Picture 5" descr="169Tm_ag_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23925"/>
            <a:ext cx="7356475" cy="576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2716213" y="1884363"/>
            <a:ext cx="488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0000FF"/>
                </a:solidFill>
              </a:rPr>
              <a:t>G.G. Kiss </a:t>
            </a:r>
            <a:r>
              <a:rPr lang="hu-HU" i="1">
                <a:solidFill>
                  <a:srgbClr val="0000FF"/>
                </a:solidFill>
              </a:rPr>
              <a:t>et al.,</a:t>
            </a:r>
            <a:r>
              <a:rPr lang="hu-HU">
                <a:solidFill>
                  <a:srgbClr val="0000FF"/>
                </a:solidFill>
              </a:rPr>
              <a:t> Phys. Lett. B </a:t>
            </a:r>
            <a:r>
              <a:rPr lang="hu-HU" b="1">
                <a:solidFill>
                  <a:srgbClr val="0000FF"/>
                </a:solidFill>
              </a:rPr>
              <a:t>695</a:t>
            </a:r>
            <a:r>
              <a:rPr lang="en-US">
                <a:solidFill>
                  <a:srgbClr val="0000FF"/>
                </a:solidFill>
              </a:rPr>
              <a:t>, </a:t>
            </a:r>
            <a:r>
              <a:rPr lang="hu-HU">
                <a:solidFill>
                  <a:srgbClr val="0000FF"/>
                </a:solidFill>
              </a:rPr>
              <a:t>149</a:t>
            </a:r>
            <a:r>
              <a:rPr lang="en-US">
                <a:solidFill>
                  <a:srgbClr val="0000FF"/>
                </a:solidFill>
              </a:rPr>
              <a:t> (201</a:t>
            </a:r>
            <a:r>
              <a:rPr lang="hu-HU">
                <a:solidFill>
                  <a:srgbClr val="0000FF"/>
                </a:solidFill>
              </a:rPr>
              <a:t>1</a:t>
            </a:r>
            <a:r>
              <a:rPr lang="en-US">
                <a:solidFill>
                  <a:srgbClr val="0000FF"/>
                </a:solidFill>
              </a:rPr>
              <a:t>)</a:t>
            </a:r>
            <a:r>
              <a:rPr lang="hu-HU">
                <a:solidFill>
                  <a:srgbClr val="0000FF"/>
                </a:solidFill>
              </a:rPr>
              <a:t>.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1B72E6-982B-4E01-9E6B-4D5758C607D0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aseline="30000" smtClean="0"/>
              <a:t>1</a:t>
            </a:r>
            <a:r>
              <a:rPr lang="hu-HU" baseline="30000" smtClean="0"/>
              <a:t>2</a:t>
            </a:r>
            <a:r>
              <a:rPr lang="en-US" baseline="30000" smtClean="0"/>
              <a:t>7</a:t>
            </a:r>
            <a:r>
              <a:rPr lang="hu-HU" smtClean="0"/>
              <a:t>I</a:t>
            </a:r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,)</a:t>
            </a:r>
            <a:r>
              <a:rPr lang="en-US" baseline="30000" smtClean="0">
                <a:sym typeface="Symbol" pitchFamily="18" charset="2"/>
              </a:rPr>
              <a:t>131</a:t>
            </a:r>
            <a:r>
              <a:rPr lang="en-US" smtClean="0">
                <a:sym typeface="Symbol" pitchFamily="18" charset="2"/>
              </a:rPr>
              <a:t>C</a:t>
            </a:r>
            <a:r>
              <a:rPr lang="hu-HU" smtClean="0">
                <a:sym typeface="Symbol" pitchFamily="18" charset="2"/>
              </a:rPr>
              <a:t>s</a:t>
            </a:r>
            <a:endParaRPr lang="en-US" smtClean="0">
              <a:sym typeface="Symbol" pitchFamily="18" charset="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1736725" y="6378575"/>
            <a:ext cx="517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0000FF"/>
                </a:solidFill>
              </a:rPr>
              <a:t>G.G. Kiss </a:t>
            </a:r>
            <a:r>
              <a:rPr lang="hu-HU" i="1">
                <a:solidFill>
                  <a:srgbClr val="0000FF"/>
                </a:solidFill>
              </a:rPr>
              <a:t>et al.,</a:t>
            </a:r>
            <a:r>
              <a:rPr lang="hu-HU">
                <a:solidFill>
                  <a:srgbClr val="0000FF"/>
                </a:solidFill>
              </a:rPr>
              <a:t> Phys. Rev. C </a:t>
            </a:r>
            <a:r>
              <a:rPr lang="hu-HU" b="1">
                <a:solidFill>
                  <a:srgbClr val="0000FF"/>
                </a:solidFill>
              </a:rPr>
              <a:t>86</a:t>
            </a:r>
            <a:r>
              <a:rPr lang="hu-HU">
                <a:solidFill>
                  <a:srgbClr val="0000FF"/>
                </a:solidFill>
              </a:rPr>
              <a:t>, 035801 (2012).</a:t>
            </a:r>
            <a:endParaRPr lang="en-US" i="1">
              <a:solidFill>
                <a:srgbClr val="0000FF"/>
              </a:solidFill>
            </a:endParaRPr>
          </a:p>
        </p:txBody>
      </p:sp>
      <p:pic>
        <p:nvPicPr>
          <p:cNvPr id="14341" name="Picture 5" descr="121I_ag_standa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958850"/>
            <a:ext cx="7821613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algn="r"/>
            <a:r>
              <a:rPr lang="hu-HU" sz="3800" smtClean="0"/>
              <a:t>Gamow windows*</a:t>
            </a:r>
            <a:br>
              <a:rPr lang="hu-HU" sz="3800" smtClean="0"/>
            </a:br>
            <a:r>
              <a:rPr lang="hu-HU" sz="3800" smtClean="0"/>
              <a:t>at T</a:t>
            </a:r>
            <a:r>
              <a:rPr lang="hu-HU" sz="3800" baseline="-25000" smtClean="0"/>
              <a:t>9</a:t>
            </a:r>
            <a:r>
              <a:rPr lang="hu-HU" sz="3800" smtClean="0"/>
              <a:t> = 2.5</a:t>
            </a:r>
            <a:endParaRPr lang="en-US" sz="3800" smtClean="0"/>
          </a:p>
        </p:txBody>
      </p:sp>
      <p:grpSp>
        <p:nvGrpSpPr>
          <p:cNvPr id="15363" name="Group 26"/>
          <p:cNvGrpSpPr>
            <a:grpSpLocks/>
          </p:cNvGrpSpPr>
          <p:nvPr/>
        </p:nvGrpSpPr>
        <p:grpSpPr bwMode="auto">
          <a:xfrm>
            <a:off x="0" y="265113"/>
            <a:ext cx="4708525" cy="2079625"/>
            <a:chOff x="0" y="1637"/>
            <a:chExt cx="2966" cy="1310"/>
          </a:xfrm>
        </p:grpSpPr>
        <p:pic>
          <p:nvPicPr>
            <p:cNvPr id="15378" name="Picture 6" descr="121I_ag_stand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39"/>
            <a:stretch>
              <a:fillRect/>
            </a:stretch>
          </p:blipFill>
          <p:spPr bwMode="auto">
            <a:xfrm>
              <a:off x="1368" y="1637"/>
              <a:ext cx="1598" cy="1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 flipH="1">
              <a:off x="0" y="2733"/>
              <a:ext cx="291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0" name="Line 17"/>
            <p:cNvSpPr>
              <a:spLocks noChangeShapeType="1"/>
            </p:cNvSpPr>
            <p:nvPr/>
          </p:nvSpPr>
          <p:spPr bwMode="auto">
            <a:xfrm flipH="1">
              <a:off x="0" y="1708"/>
              <a:ext cx="291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81" name="Rectangle 18"/>
            <p:cNvSpPr>
              <a:spLocks noChangeArrowheads="1"/>
            </p:cNvSpPr>
            <p:nvPr/>
          </p:nvSpPr>
          <p:spPr bwMode="auto">
            <a:xfrm>
              <a:off x="666" y="1713"/>
              <a:ext cx="738" cy="1017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hu-HU"/>
                <a:t>5.8-9</a:t>
              </a:r>
            </a:p>
            <a:p>
              <a:pPr algn="ctr"/>
              <a:r>
                <a:rPr lang="hu-HU"/>
                <a:t>MeV</a:t>
              </a:r>
              <a:endParaRPr lang="en-US"/>
            </a:p>
          </p:txBody>
        </p:sp>
        <p:sp>
          <p:nvSpPr>
            <p:cNvPr id="15382" name="Rectangle 19"/>
            <p:cNvSpPr>
              <a:spLocks noChangeArrowheads="1"/>
            </p:cNvSpPr>
            <p:nvPr/>
          </p:nvSpPr>
          <p:spPr bwMode="auto">
            <a:xfrm>
              <a:off x="1929" y="2003"/>
              <a:ext cx="9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30000">
                  <a:solidFill>
                    <a:schemeClr val="tx2"/>
                  </a:solidFill>
                </a:rPr>
                <a:t>1</a:t>
              </a:r>
              <a:r>
                <a:rPr lang="hu-HU" baseline="30000">
                  <a:solidFill>
                    <a:schemeClr val="tx2"/>
                  </a:solidFill>
                </a:rPr>
                <a:t>2</a:t>
              </a:r>
              <a:r>
                <a:rPr lang="en-US" baseline="30000">
                  <a:solidFill>
                    <a:schemeClr val="tx2"/>
                  </a:solidFill>
                </a:rPr>
                <a:t>7</a:t>
              </a:r>
              <a:r>
                <a:rPr lang="hu-HU">
                  <a:solidFill>
                    <a:schemeClr val="tx2"/>
                  </a:solidFill>
                </a:rPr>
                <a:t>I</a:t>
              </a:r>
              <a:r>
                <a:rPr lang="en-US">
                  <a:solidFill>
                    <a:schemeClr val="tx2"/>
                  </a:solidFill>
                </a:rPr>
                <a:t>(</a:t>
              </a:r>
              <a:r>
                <a:rPr lang="en-US">
                  <a:solidFill>
                    <a:schemeClr val="tx2"/>
                  </a:solidFill>
                  <a:sym typeface="Symbol" pitchFamily="18" charset="2"/>
                </a:rPr>
                <a:t>,)</a:t>
              </a:r>
              <a:r>
                <a:rPr lang="en-US" baseline="30000">
                  <a:solidFill>
                    <a:schemeClr val="tx2"/>
                  </a:solidFill>
                  <a:sym typeface="Symbol" pitchFamily="18" charset="2"/>
                </a:rPr>
                <a:t>131</a:t>
              </a:r>
              <a:r>
                <a:rPr lang="en-US">
                  <a:solidFill>
                    <a:schemeClr val="tx2"/>
                  </a:solidFill>
                  <a:sym typeface="Symbol" pitchFamily="18" charset="2"/>
                </a:rPr>
                <a:t>C</a:t>
              </a:r>
              <a:r>
                <a:rPr lang="hu-HU">
                  <a:solidFill>
                    <a:schemeClr val="tx2"/>
                  </a:solidFill>
                  <a:sym typeface="Symbol" pitchFamily="18" charset="2"/>
                </a:rPr>
                <a:t>s</a:t>
              </a:r>
              <a:endParaRPr lang="en-US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grpSp>
        <p:nvGrpSpPr>
          <p:cNvPr id="15364" name="Group 30"/>
          <p:cNvGrpSpPr>
            <a:grpSpLocks/>
          </p:cNvGrpSpPr>
          <p:nvPr/>
        </p:nvGrpSpPr>
        <p:grpSpPr bwMode="auto">
          <a:xfrm>
            <a:off x="0" y="2386013"/>
            <a:ext cx="4822825" cy="2124075"/>
            <a:chOff x="0" y="183"/>
            <a:chExt cx="3038" cy="1338"/>
          </a:xfrm>
        </p:grpSpPr>
        <p:pic>
          <p:nvPicPr>
            <p:cNvPr id="15373" name="Picture 4" descr="130Ba_ag_standar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1"/>
            <a:stretch>
              <a:fillRect/>
            </a:stretch>
          </p:blipFill>
          <p:spPr bwMode="auto">
            <a:xfrm>
              <a:off x="1350" y="183"/>
              <a:ext cx="1688" cy="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4" name="Line 7"/>
            <p:cNvSpPr>
              <a:spLocks noChangeShapeType="1"/>
            </p:cNvSpPr>
            <p:nvPr/>
          </p:nvSpPr>
          <p:spPr bwMode="auto">
            <a:xfrm flipV="1">
              <a:off x="84" y="1299"/>
              <a:ext cx="2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5" name="Line 8"/>
            <p:cNvSpPr>
              <a:spLocks noChangeShapeType="1"/>
            </p:cNvSpPr>
            <p:nvPr/>
          </p:nvSpPr>
          <p:spPr bwMode="auto">
            <a:xfrm flipV="1">
              <a:off x="81" y="234"/>
              <a:ext cx="28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6" name="Rectangle 9"/>
            <p:cNvSpPr>
              <a:spLocks noChangeArrowheads="1"/>
            </p:cNvSpPr>
            <p:nvPr/>
          </p:nvSpPr>
          <p:spPr bwMode="auto">
            <a:xfrm>
              <a:off x="0" y="237"/>
              <a:ext cx="864" cy="105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hu-HU"/>
                <a:t>6.1-9.3</a:t>
              </a:r>
            </a:p>
            <a:p>
              <a:pPr algn="ctr"/>
              <a:r>
                <a:rPr lang="hu-HU"/>
                <a:t>MeV</a:t>
              </a:r>
              <a:endParaRPr lang="en-US"/>
            </a:p>
          </p:txBody>
        </p:sp>
        <p:sp>
          <p:nvSpPr>
            <p:cNvPr id="15377" name="Rectangle 20"/>
            <p:cNvSpPr>
              <a:spLocks noChangeArrowheads="1"/>
            </p:cNvSpPr>
            <p:nvPr/>
          </p:nvSpPr>
          <p:spPr bwMode="auto">
            <a:xfrm>
              <a:off x="1465" y="249"/>
              <a:ext cx="10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30000">
                  <a:solidFill>
                    <a:schemeClr val="tx2"/>
                  </a:solidFill>
                </a:rPr>
                <a:t>1</a:t>
              </a:r>
              <a:r>
                <a:rPr lang="hu-HU" baseline="30000">
                  <a:solidFill>
                    <a:schemeClr val="tx2"/>
                  </a:solidFill>
                </a:rPr>
                <a:t>30</a:t>
              </a:r>
              <a:r>
                <a:rPr lang="hu-HU">
                  <a:solidFill>
                    <a:schemeClr val="tx2"/>
                  </a:solidFill>
                </a:rPr>
                <a:t>Ba</a:t>
              </a:r>
              <a:r>
                <a:rPr lang="en-US">
                  <a:solidFill>
                    <a:schemeClr val="tx2"/>
                  </a:solidFill>
                </a:rPr>
                <a:t>(</a:t>
              </a:r>
              <a:r>
                <a:rPr lang="en-US">
                  <a:solidFill>
                    <a:schemeClr val="tx2"/>
                  </a:solidFill>
                  <a:sym typeface="Symbol" pitchFamily="18" charset="2"/>
                </a:rPr>
                <a:t>,)</a:t>
              </a:r>
              <a:r>
                <a:rPr lang="en-US" baseline="30000">
                  <a:solidFill>
                    <a:schemeClr val="tx2"/>
                  </a:solidFill>
                  <a:sym typeface="Symbol" pitchFamily="18" charset="2"/>
                </a:rPr>
                <a:t>1</a:t>
              </a:r>
              <a:r>
                <a:rPr lang="hu-HU" baseline="30000">
                  <a:solidFill>
                    <a:schemeClr val="tx2"/>
                  </a:solidFill>
                  <a:sym typeface="Symbol" pitchFamily="18" charset="2"/>
                </a:rPr>
                <a:t>34</a:t>
              </a:r>
              <a:r>
                <a:rPr lang="en-US">
                  <a:solidFill>
                    <a:schemeClr val="tx2"/>
                  </a:solidFill>
                  <a:sym typeface="Symbol" pitchFamily="18" charset="2"/>
                </a:rPr>
                <a:t>C</a:t>
              </a:r>
              <a:r>
                <a:rPr lang="hu-HU">
                  <a:solidFill>
                    <a:schemeClr val="tx2"/>
                  </a:solidFill>
                  <a:sym typeface="Symbol" pitchFamily="18" charset="2"/>
                </a:rPr>
                <a:t>e</a:t>
              </a:r>
              <a:endParaRPr lang="en-US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grpSp>
        <p:nvGrpSpPr>
          <p:cNvPr id="15365" name="Group 25"/>
          <p:cNvGrpSpPr>
            <a:grpSpLocks/>
          </p:cNvGrpSpPr>
          <p:nvPr/>
        </p:nvGrpSpPr>
        <p:grpSpPr bwMode="auto">
          <a:xfrm>
            <a:off x="0" y="4641850"/>
            <a:ext cx="4805363" cy="2214563"/>
            <a:chOff x="0" y="2924"/>
            <a:chExt cx="3027" cy="1395"/>
          </a:xfrm>
        </p:grpSpPr>
        <p:pic>
          <p:nvPicPr>
            <p:cNvPr id="15368" name="Picture 5" descr="169Tm_ag_stand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13"/>
            <a:stretch>
              <a:fillRect/>
            </a:stretch>
          </p:blipFill>
          <p:spPr bwMode="auto">
            <a:xfrm>
              <a:off x="1402" y="2924"/>
              <a:ext cx="1522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9" name="Line 21"/>
            <p:cNvSpPr>
              <a:spLocks noChangeShapeType="1"/>
            </p:cNvSpPr>
            <p:nvPr/>
          </p:nvSpPr>
          <p:spPr bwMode="auto">
            <a:xfrm flipH="1">
              <a:off x="0" y="2995"/>
              <a:ext cx="291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0" name="Line 22"/>
            <p:cNvSpPr>
              <a:spLocks noChangeShapeType="1"/>
            </p:cNvSpPr>
            <p:nvPr/>
          </p:nvSpPr>
          <p:spPr bwMode="auto">
            <a:xfrm flipH="1">
              <a:off x="0" y="4106"/>
              <a:ext cx="2910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5371" name="Rectangle 23"/>
            <p:cNvSpPr>
              <a:spLocks noChangeArrowheads="1"/>
            </p:cNvSpPr>
            <p:nvPr/>
          </p:nvSpPr>
          <p:spPr bwMode="auto">
            <a:xfrm>
              <a:off x="0" y="3004"/>
              <a:ext cx="757" cy="1101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hu-HU"/>
                <a:t>7.2-10.2</a:t>
              </a:r>
            </a:p>
            <a:p>
              <a:pPr algn="ctr"/>
              <a:r>
                <a:rPr lang="hu-HU"/>
                <a:t>MeV</a:t>
              </a:r>
              <a:endParaRPr lang="en-US"/>
            </a:p>
          </p:txBody>
        </p:sp>
        <p:sp>
          <p:nvSpPr>
            <p:cNvPr id="15372" name="Rectangle 24"/>
            <p:cNvSpPr>
              <a:spLocks noChangeArrowheads="1"/>
            </p:cNvSpPr>
            <p:nvPr/>
          </p:nvSpPr>
          <p:spPr bwMode="auto">
            <a:xfrm>
              <a:off x="1939" y="3162"/>
              <a:ext cx="10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baseline="30000">
                  <a:solidFill>
                    <a:schemeClr val="tx2"/>
                  </a:solidFill>
                </a:rPr>
                <a:t>1</a:t>
              </a:r>
              <a:r>
                <a:rPr lang="hu-HU" baseline="30000">
                  <a:solidFill>
                    <a:schemeClr val="tx2"/>
                  </a:solidFill>
                </a:rPr>
                <a:t>69</a:t>
              </a:r>
              <a:r>
                <a:rPr lang="hu-HU">
                  <a:solidFill>
                    <a:schemeClr val="tx2"/>
                  </a:solidFill>
                </a:rPr>
                <a:t>Tm</a:t>
              </a:r>
              <a:r>
                <a:rPr lang="en-US">
                  <a:solidFill>
                    <a:schemeClr val="tx2"/>
                  </a:solidFill>
                </a:rPr>
                <a:t>(</a:t>
              </a:r>
              <a:r>
                <a:rPr lang="en-US">
                  <a:solidFill>
                    <a:schemeClr val="tx2"/>
                  </a:solidFill>
                  <a:sym typeface="Symbol" pitchFamily="18" charset="2"/>
                </a:rPr>
                <a:t>,)</a:t>
              </a:r>
              <a:r>
                <a:rPr lang="en-US" baseline="30000">
                  <a:solidFill>
                    <a:schemeClr val="tx2"/>
                  </a:solidFill>
                  <a:sym typeface="Symbol" pitchFamily="18" charset="2"/>
                </a:rPr>
                <a:t>1</a:t>
              </a:r>
              <a:r>
                <a:rPr lang="hu-HU" baseline="30000">
                  <a:solidFill>
                    <a:schemeClr val="tx2"/>
                  </a:solidFill>
                  <a:sym typeface="Symbol" pitchFamily="18" charset="2"/>
                </a:rPr>
                <a:t>73</a:t>
              </a:r>
              <a:r>
                <a:rPr lang="hu-HU">
                  <a:solidFill>
                    <a:schemeClr val="tx2"/>
                  </a:solidFill>
                  <a:sym typeface="Symbol" pitchFamily="18" charset="2"/>
                </a:rPr>
                <a:t>Lu</a:t>
              </a:r>
              <a:endParaRPr lang="en-US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  <p:sp>
        <p:nvSpPr>
          <p:cNvPr id="15366" name="Oval 28"/>
          <p:cNvSpPr>
            <a:spLocks noChangeArrowheads="1"/>
          </p:cNvSpPr>
          <p:nvPr/>
        </p:nvSpPr>
        <p:spPr bwMode="auto">
          <a:xfrm>
            <a:off x="5353050" y="2800350"/>
            <a:ext cx="3609975" cy="2352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/>
              <a:t>Extrapolations</a:t>
            </a:r>
          </a:p>
          <a:p>
            <a:pPr algn="ctr"/>
            <a:r>
              <a:rPr lang="en-US" sz="3200"/>
              <a:t>inevitable</a:t>
            </a:r>
            <a:r>
              <a:rPr lang="hu-HU" sz="3200"/>
              <a:t>!</a:t>
            </a:r>
            <a:endParaRPr lang="en-US" sz="3200"/>
          </a:p>
        </p:txBody>
      </p:sp>
      <p:sp>
        <p:nvSpPr>
          <p:cNvPr id="15367" name="Text Box 29"/>
          <p:cNvSpPr txBox="1">
            <a:spLocks noChangeArrowheads="1"/>
          </p:cNvSpPr>
          <p:nvPr/>
        </p:nvSpPr>
        <p:spPr bwMode="auto">
          <a:xfrm>
            <a:off x="4822825" y="5675313"/>
            <a:ext cx="412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0000FF"/>
                </a:solidFill>
              </a:rPr>
              <a:t>*T. Rauscher, PRC </a:t>
            </a:r>
            <a:r>
              <a:rPr lang="hu-HU" b="1">
                <a:solidFill>
                  <a:srgbClr val="0000FF"/>
                </a:solidFill>
              </a:rPr>
              <a:t>81</a:t>
            </a:r>
            <a:r>
              <a:rPr lang="hu-HU">
                <a:solidFill>
                  <a:srgbClr val="0000FF"/>
                </a:solidFill>
              </a:rPr>
              <a:t>, 045807 (2010).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C5239D-2D07-45F8-811A-2C1CA9D66031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Cross section sensitivity on input parameters</a:t>
            </a:r>
          </a:p>
        </p:txBody>
      </p:sp>
      <p:pic>
        <p:nvPicPr>
          <p:cNvPr id="16388" name="Picture 6" descr="ag_sensi_12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" t="7594" r="5818" b="9184"/>
          <a:stretch>
            <a:fillRect/>
          </a:stretch>
        </p:blipFill>
        <p:spPr bwMode="auto">
          <a:xfrm>
            <a:off x="600075" y="1452563"/>
            <a:ext cx="7800975" cy="541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851275" y="1031875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chemeClr val="tx2"/>
                </a:solidFill>
              </a:rPr>
              <a:t>1</a:t>
            </a:r>
            <a:r>
              <a:rPr lang="hu-HU" sz="2800" baseline="30000">
                <a:solidFill>
                  <a:schemeClr val="tx2"/>
                </a:solidFill>
              </a:rPr>
              <a:t>2</a:t>
            </a:r>
            <a:r>
              <a:rPr lang="en-US" sz="2800" baseline="30000">
                <a:solidFill>
                  <a:schemeClr val="tx2"/>
                </a:solidFill>
              </a:rPr>
              <a:t>7</a:t>
            </a:r>
            <a:r>
              <a:rPr lang="hu-HU" sz="2800">
                <a:solidFill>
                  <a:schemeClr val="tx2"/>
                </a:solidFill>
              </a:rPr>
              <a:t>I</a:t>
            </a:r>
            <a:r>
              <a:rPr lang="en-US" sz="2800">
                <a:solidFill>
                  <a:schemeClr val="tx2"/>
                </a:solidFill>
              </a:rPr>
              <a:t>(</a:t>
            </a:r>
            <a:r>
              <a:rPr lang="en-US" sz="2800">
                <a:solidFill>
                  <a:schemeClr val="tx2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chemeClr val="tx2"/>
                </a:solidFill>
                <a:sym typeface="Symbol" pitchFamily="18" charset="2"/>
              </a:rPr>
              <a:t>131</a:t>
            </a:r>
            <a:r>
              <a:rPr lang="en-US" sz="280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hu-HU" sz="2800">
                <a:solidFill>
                  <a:schemeClr val="tx2"/>
                </a:solidFill>
                <a:sym typeface="Symbol" pitchFamily="18" charset="2"/>
              </a:rPr>
              <a:t>s</a:t>
            </a:r>
            <a:endParaRPr lang="en-US" sz="28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4857750" y="1619250"/>
            <a:ext cx="3362325" cy="43815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Experimental</a:t>
            </a:r>
          </a:p>
          <a:p>
            <a:pPr algn="ctr"/>
            <a:r>
              <a:rPr lang="en-US" sz="3200"/>
              <a:t>data</a:t>
            </a: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2682875" y="1616075"/>
            <a:ext cx="1857375" cy="43815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Gamow</a:t>
            </a:r>
          </a:p>
          <a:p>
            <a:pPr algn="ctr"/>
            <a:r>
              <a:rPr lang="en-US" sz="3200"/>
              <a:t>window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1692B-93BB-49D8-A2E4-A5D05727E986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Cross section sensitivity: (</a:t>
            </a:r>
            <a:r>
              <a:rPr lang="en-US" sz="3800" smtClean="0">
                <a:sym typeface="Symbol" pitchFamily="18" charset="2"/>
              </a:rPr>
              <a:t>,n) reactions</a:t>
            </a:r>
          </a:p>
        </p:txBody>
      </p:sp>
      <p:pic>
        <p:nvPicPr>
          <p:cNvPr id="17412" name="Picture 4" descr="an_sensi_127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" t="4851" r="2258" b="4655"/>
          <a:stretch>
            <a:fillRect/>
          </a:stretch>
        </p:blipFill>
        <p:spPr bwMode="auto">
          <a:xfrm>
            <a:off x="828675" y="1439863"/>
            <a:ext cx="7324725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29150" y="1590675"/>
            <a:ext cx="3267075" cy="419100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3200"/>
              <a:t>Experimental</a:t>
            </a:r>
          </a:p>
          <a:p>
            <a:pPr algn="ctr"/>
            <a:r>
              <a:rPr lang="en-US" sz="3200"/>
              <a:t>data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3927475" y="1031875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chemeClr val="tx2"/>
                </a:solidFill>
              </a:rPr>
              <a:t>1</a:t>
            </a:r>
            <a:r>
              <a:rPr lang="hu-HU" sz="2800" baseline="30000">
                <a:solidFill>
                  <a:schemeClr val="tx2"/>
                </a:solidFill>
              </a:rPr>
              <a:t>2</a:t>
            </a:r>
            <a:r>
              <a:rPr lang="en-US" sz="2800" baseline="30000">
                <a:solidFill>
                  <a:schemeClr val="tx2"/>
                </a:solidFill>
              </a:rPr>
              <a:t>7</a:t>
            </a:r>
            <a:r>
              <a:rPr lang="hu-HU" sz="2800">
                <a:solidFill>
                  <a:schemeClr val="tx2"/>
                </a:solidFill>
              </a:rPr>
              <a:t>I</a:t>
            </a:r>
            <a:r>
              <a:rPr lang="en-US" sz="2800">
                <a:solidFill>
                  <a:schemeClr val="tx2"/>
                </a:solidFill>
              </a:rPr>
              <a:t>(</a:t>
            </a:r>
            <a:r>
              <a:rPr lang="en-US" sz="2800">
                <a:solidFill>
                  <a:schemeClr val="tx2"/>
                </a:solidFill>
                <a:sym typeface="Symbol" pitchFamily="18" charset="2"/>
              </a:rPr>
              <a:t>,n)</a:t>
            </a:r>
            <a:r>
              <a:rPr lang="en-US" sz="2800" baseline="30000">
                <a:solidFill>
                  <a:schemeClr val="tx2"/>
                </a:solidFill>
                <a:sym typeface="Symbol" pitchFamily="18" charset="2"/>
              </a:rPr>
              <a:t>131</a:t>
            </a:r>
            <a:r>
              <a:rPr lang="en-US" sz="280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hu-HU" sz="2800">
                <a:solidFill>
                  <a:schemeClr val="tx2"/>
                </a:solidFill>
                <a:sym typeface="Symbol" pitchFamily="18" charset="2"/>
              </a:rPr>
              <a:t>s</a:t>
            </a:r>
            <a:endParaRPr lang="en-US" sz="280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4D77B-D94A-44A5-AD55-BAFDB878B6A3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(</a:t>
            </a:r>
            <a:r>
              <a:rPr lang="en-US" sz="3800" smtClean="0">
                <a:sym typeface="Symbol" pitchFamily="18" charset="2"/>
              </a:rPr>
              <a:t>,n) cross section measurements:</a:t>
            </a:r>
            <a:br>
              <a:rPr lang="en-US" sz="3800" smtClean="0">
                <a:sym typeface="Symbol" pitchFamily="18" charset="2"/>
              </a:rPr>
            </a:br>
            <a:r>
              <a:rPr lang="en-US" sz="3800" smtClean="0">
                <a:sym typeface="Symbol" pitchFamily="18" charset="2"/>
              </a:rPr>
              <a:t>activation often possible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2282825"/>
            <a:ext cx="8766175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0FBC2-E9E2-4C1C-9906-2D4A038B3613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19459" name="Picture 11" descr="130Ba_an_stand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1173163"/>
            <a:ext cx="6604000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,n) cross section measurements</a:t>
            </a:r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1900238" y="1982788"/>
            <a:ext cx="332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aseline="30000">
                <a:solidFill>
                  <a:schemeClr val="tx2"/>
                </a:solidFill>
              </a:rPr>
              <a:t>1</a:t>
            </a:r>
            <a:r>
              <a:rPr lang="hu-HU" sz="3600" baseline="30000">
                <a:solidFill>
                  <a:schemeClr val="tx2"/>
                </a:solidFill>
              </a:rPr>
              <a:t>30</a:t>
            </a:r>
            <a:r>
              <a:rPr lang="hu-HU" sz="3600">
                <a:solidFill>
                  <a:schemeClr val="tx2"/>
                </a:solidFill>
              </a:rPr>
              <a:t>Ba</a:t>
            </a:r>
            <a:r>
              <a:rPr lang="en-US" sz="3600">
                <a:solidFill>
                  <a:schemeClr val="tx2"/>
                </a:solidFill>
              </a:rPr>
              <a:t>(</a:t>
            </a:r>
            <a:r>
              <a:rPr lang="en-US" sz="3600">
                <a:solidFill>
                  <a:schemeClr val="tx2"/>
                </a:solidFill>
                <a:sym typeface="Symbol" pitchFamily="18" charset="2"/>
              </a:rPr>
              <a:t>,n)</a:t>
            </a:r>
            <a:r>
              <a:rPr lang="en-US" sz="3600" baseline="3000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hu-HU" sz="3600" baseline="30000">
                <a:solidFill>
                  <a:schemeClr val="tx2"/>
                </a:solidFill>
                <a:sym typeface="Symbol" pitchFamily="18" charset="2"/>
              </a:rPr>
              <a:t>3</a:t>
            </a:r>
            <a:r>
              <a:rPr lang="en-US" sz="3600" baseline="30000">
                <a:solidFill>
                  <a:schemeClr val="tx2"/>
                </a:solidFill>
                <a:sym typeface="Symbol" pitchFamily="18" charset="2"/>
              </a:rPr>
              <a:t>3</a:t>
            </a:r>
            <a:r>
              <a:rPr lang="en-US" sz="3600">
                <a:solidFill>
                  <a:schemeClr val="tx2"/>
                </a:solidFill>
                <a:sym typeface="Symbol" pitchFamily="18" charset="2"/>
              </a:rPr>
              <a:t>C</a:t>
            </a:r>
            <a:r>
              <a:rPr lang="hu-HU" sz="3600">
                <a:solidFill>
                  <a:schemeClr val="tx2"/>
                </a:solidFill>
                <a:sym typeface="Symbol" pitchFamily="18" charset="2"/>
              </a:rPr>
              <a:t>e</a:t>
            </a:r>
            <a:endParaRPr lang="en-US" sz="3600">
              <a:solidFill>
                <a:schemeClr val="tx2"/>
              </a:solidFill>
              <a:sym typeface="Symbol" pitchFamily="18" charset="2"/>
            </a:endParaRPr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1908175" y="1635125"/>
            <a:ext cx="5162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Z. Hal</a:t>
            </a:r>
            <a:r>
              <a:rPr lang="hu-HU">
                <a:solidFill>
                  <a:srgbClr val="0000FF"/>
                </a:solidFill>
              </a:rPr>
              <a:t>ász </a:t>
            </a:r>
            <a:r>
              <a:rPr lang="hu-HU" i="1">
                <a:solidFill>
                  <a:srgbClr val="0000FF"/>
                </a:solidFill>
              </a:rPr>
              <a:t>et al.,</a:t>
            </a:r>
            <a:r>
              <a:rPr lang="hu-HU">
                <a:solidFill>
                  <a:srgbClr val="0000FF"/>
                </a:solidFill>
              </a:rPr>
              <a:t> Phys. Rev. C </a:t>
            </a:r>
            <a:r>
              <a:rPr lang="en-US" b="1">
                <a:solidFill>
                  <a:srgbClr val="0000FF"/>
                </a:solidFill>
              </a:rPr>
              <a:t>85</a:t>
            </a:r>
            <a:r>
              <a:rPr lang="en-US">
                <a:solidFill>
                  <a:srgbClr val="0000FF"/>
                </a:solidFill>
              </a:rPr>
              <a:t>, 025804 (2012)</a:t>
            </a:r>
            <a:r>
              <a:rPr lang="hu-HU">
                <a:solidFill>
                  <a:srgbClr val="0000FF"/>
                </a:solidFill>
              </a:rPr>
              <a:t>.</a:t>
            </a:r>
            <a:endParaRPr lang="en-US">
              <a:solidFill>
                <a:srgbClr val="0000FF"/>
              </a:solidFill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04800" y="3284538"/>
            <a:ext cx="4117975" cy="3263900"/>
            <a:chOff x="192" y="2069"/>
            <a:chExt cx="2594" cy="2056"/>
          </a:xfrm>
        </p:grpSpPr>
        <p:pic>
          <p:nvPicPr>
            <p:cNvPr id="19464" name="Picture 8" descr="130Ba_ag_standar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91"/>
            <a:stretch>
              <a:fillRect/>
            </a:stretch>
          </p:blipFill>
          <p:spPr bwMode="auto">
            <a:xfrm>
              <a:off x="192" y="2069"/>
              <a:ext cx="2594" cy="2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5" name="Rectangle 9"/>
            <p:cNvSpPr>
              <a:spLocks noChangeArrowheads="1"/>
            </p:cNvSpPr>
            <p:nvPr/>
          </p:nvSpPr>
          <p:spPr bwMode="auto">
            <a:xfrm>
              <a:off x="313" y="2152"/>
              <a:ext cx="140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aseline="30000">
                  <a:solidFill>
                    <a:schemeClr val="tx2"/>
                  </a:solidFill>
                </a:rPr>
                <a:t>1</a:t>
              </a:r>
              <a:r>
                <a:rPr lang="hu-HU" sz="2400" baseline="30000">
                  <a:solidFill>
                    <a:schemeClr val="tx2"/>
                  </a:solidFill>
                </a:rPr>
                <a:t>30</a:t>
              </a:r>
              <a:r>
                <a:rPr lang="hu-HU" sz="2400">
                  <a:solidFill>
                    <a:schemeClr val="tx2"/>
                  </a:solidFill>
                </a:rPr>
                <a:t>Ba</a:t>
              </a:r>
              <a:r>
                <a:rPr lang="en-US" sz="2400">
                  <a:solidFill>
                    <a:schemeClr val="tx2"/>
                  </a:solidFill>
                </a:rPr>
                <a:t>(</a:t>
              </a:r>
              <a:r>
                <a:rPr lang="en-US" sz="2400">
                  <a:solidFill>
                    <a:schemeClr val="tx2"/>
                  </a:solidFill>
                  <a:sym typeface="Symbol" pitchFamily="18" charset="2"/>
                </a:rPr>
                <a:t>,)</a:t>
              </a:r>
              <a:r>
                <a:rPr lang="en-US" sz="2400" baseline="30000">
                  <a:solidFill>
                    <a:schemeClr val="tx2"/>
                  </a:solidFill>
                  <a:sym typeface="Symbol" pitchFamily="18" charset="2"/>
                </a:rPr>
                <a:t>1</a:t>
              </a:r>
              <a:r>
                <a:rPr lang="hu-HU" sz="2400" baseline="30000">
                  <a:solidFill>
                    <a:schemeClr val="tx2"/>
                  </a:solidFill>
                  <a:sym typeface="Symbol" pitchFamily="18" charset="2"/>
                </a:rPr>
                <a:t>34</a:t>
              </a:r>
              <a:r>
                <a:rPr lang="en-US" sz="2400">
                  <a:solidFill>
                    <a:schemeClr val="tx2"/>
                  </a:solidFill>
                  <a:sym typeface="Symbol" pitchFamily="18" charset="2"/>
                </a:rPr>
                <a:t>C</a:t>
              </a:r>
              <a:r>
                <a:rPr lang="hu-HU" sz="2400">
                  <a:solidFill>
                    <a:schemeClr val="tx2"/>
                  </a:solidFill>
                  <a:sym typeface="Symbol" pitchFamily="18" charset="2"/>
                </a:rPr>
                <a:t>e</a:t>
              </a:r>
              <a:endParaRPr lang="en-US" sz="2400">
                <a:solidFill>
                  <a:schemeClr val="tx2"/>
                </a:solidFill>
                <a:sym typeface="Symbol" pitchFamily="18" charset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2386E-1F9C-44D6-ACFB-6C326BAA55E0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,n) sensitivity on optical potential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1182688"/>
            <a:ext cx="7839075" cy="555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632325" y="1431925"/>
            <a:ext cx="2259013" cy="15589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600"/>
              <a:t>Experimental data</a:t>
            </a:r>
          </a:p>
          <a:p>
            <a:pPr algn="r" eaLnBrk="1" hangingPunct="1"/>
            <a:r>
              <a:rPr lang="en-US" sz="1600"/>
              <a:t>McFadden &amp; Satchler</a:t>
            </a:r>
          </a:p>
          <a:p>
            <a:pPr algn="r" eaLnBrk="1" hangingPunct="1"/>
            <a:r>
              <a:rPr lang="en-US" sz="1600"/>
              <a:t>Demetriou et al.</a:t>
            </a:r>
          </a:p>
          <a:p>
            <a:pPr algn="r" eaLnBrk="1" hangingPunct="1"/>
            <a:r>
              <a:rPr lang="en-US" sz="1600"/>
              <a:t>Fr</a:t>
            </a:r>
            <a:r>
              <a:rPr lang="hu-HU" sz="1600"/>
              <a:t>öhlich &amp; Rauscher</a:t>
            </a:r>
          </a:p>
          <a:p>
            <a:pPr algn="r" eaLnBrk="1" hangingPunct="1"/>
            <a:r>
              <a:rPr lang="hu-HU" sz="1600"/>
              <a:t>Avrigeanu &amp; Avrigeanu</a:t>
            </a:r>
          </a:p>
          <a:p>
            <a:pPr algn="r" eaLnBrk="1" hangingPunct="1"/>
            <a:r>
              <a:rPr lang="hu-HU" sz="1600"/>
              <a:t>Sauerwein et al.</a:t>
            </a:r>
            <a:endParaRPr lang="en-US" sz="16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051050" y="5427663"/>
            <a:ext cx="4591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>
                <a:solidFill>
                  <a:srgbClr val="0000FF"/>
                </a:solidFill>
              </a:rPr>
              <a:t>T. Rauscher </a:t>
            </a:r>
            <a:r>
              <a:rPr lang="hu-HU" i="1">
                <a:solidFill>
                  <a:srgbClr val="0000FF"/>
                </a:solidFill>
              </a:rPr>
              <a:t>et al.</a:t>
            </a:r>
            <a:r>
              <a:rPr lang="hu-HU">
                <a:solidFill>
                  <a:srgbClr val="0000FF"/>
                </a:solidFill>
              </a:rPr>
              <a:t>, PRC </a:t>
            </a:r>
            <a:r>
              <a:rPr lang="hu-HU" b="1">
                <a:solidFill>
                  <a:srgbClr val="0000FF"/>
                </a:solidFill>
              </a:rPr>
              <a:t>86</a:t>
            </a:r>
            <a:r>
              <a:rPr lang="hu-HU">
                <a:solidFill>
                  <a:srgbClr val="0000FF"/>
                </a:solidFill>
              </a:rPr>
              <a:t>, 015804 (2012).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1627188" y="1452563"/>
            <a:ext cx="3019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aseline="30000">
                <a:solidFill>
                  <a:schemeClr val="tx2"/>
                </a:solidFill>
              </a:rPr>
              <a:t>1</a:t>
            </a:r>
            <a:r>
              <a:rPr lang="hu-HU" sz="3200" baseline="30000">
                <a:solidFill>
                  <a:schemeClr val="tx2"/>
                </a:solidFill>
              </a:rPr>
              <a:t>69</a:t>
            </a:r>
            <a:r>
              <a:rPr lang="hu-HU" sz="3200">
                <a:solidFill>
                  <a:schemeClr val="tx2"/>
                </a:solidFill>
              </a:rPr>
              <a:t>Tm</a:t>
            </a:r>
            <a:r>
              <a:rPr lang="en-US" sz="3200">
                <a:solidFill>
                  <a:schemeClr val="tx2"/>
                </a:solidFill>
              </a:rPr>
              <a:t>(</a:t>
            </a:r>
            <a:r>
              <a:rPr lang="en-US" sz="3200">
                <a:solidFill>
                  <a:schemeClr val="tx2"/>
                </a:solidFill>
                <a:sym typeface="Symbol" pitchFamily="18" charset="2"/>
              </a:rPr>
              <a:t>,n)</a:t>
            </a:r>
            <a:r>
              <a:rPr lang="en-US" sz="3200" baseline="30000">
                <a:solidFill>
                  <a:schemeClr val="tx2"/>
                </a:solidFill>
                <a:sym typeface="Symbol" pitchFamily="18" charset="2"/>
              </a:rPr>
              <a:t>1</a:t>
            </a:r>
            <a:r>
              <a:rPr lang="hu-HU" sz="3200" baseline="30000">
                <a:solidFill>
                  <a:schemeClr val="tx2"/>
                </a:solidFill>
                <a:sym typeface="Symbol" pitchFamily="18" charset="2"/>
              </a:rPr>
              <a:t>72</a:t>
            </a:r>
            <a:r>
              <a:rPr lang="hu-HU" sz="3200">
                <a:solidFill>
                  <a:schemeClr val="tx2"/>
                </a:solidFill>
                <a:sym typeface="Symbol" pitchFamily="18" charset="2"/>
              </a:rPr>
              <a:t>Lu</a:t>
            </a:r>
            <a:endParaRPr lang="en-US" sz="3200">
              <a:solidFill>
                <a:schemeClr val="tx2"/>
              </a:solidFill>
              <a:sym typeface="Symbol" pitchFamily="18" charset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61D87-DCDC-4DBE-9D0B-11EDFAC9F72B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 study of optical potential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High precision, low energy elastic scattering experiments</a:t>
            </a:r>
          </a:p>
          <a:p>
            <a:r>
              <a:rPr lang="en-US" smtClean="0"/>
              <a:t>Suggestion for a new global potential</a:t>
            </a: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44323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27550" y="3260725"/>
            <a:ext cx="33194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3200">
                <a:solidFill>
                  <a:srgbClr val="0000CC"/>
                </a:solidFill>
              </a:rPr>
              <a:t>systematic (</a:t>
            </a:r>
            <a:r>
              <a:rPr lang="hu-HU" sz="3200">
                <a:solidFill>
                  <a:srgbClr val="0000CC"/>
                </a:solidFill>
                <a:sym typeface="Symbol" pitchFamily="18" charset="2"/>
              </a:rPr>
              <a:t>,)</a:t>
            </a:r>
          </a:p>
          <a:p>
            <a:pPr eaLnBrk="1" hangingPunct="1"/>
            <a:r>
              <a:rPr lang="en-US" sz="3200">
                <a:solidFill>
                  <a:srgbClr val="0000CC"/>
                </a:solidFill>
                <a:sym typeface="Symbol" pitchFamily="18" charset="2"/>
              </a:rPr>
              <a:t>elastic </a:t>
            </a:r>
            <a:r>
              <a:rPr lang="hu-HU" sz="3200">
                <a:solidFill>
                  <a:srgbClr val="0000CC"/>
                </a:solidFill>
                <a:sym typeface="Symbol" pitchFamily="18" charset="2"/>
              </a:rPr>
              <a:t>scattering</a:t>
            </a:r>
            <a:r>
              <a:rPr lang="en-US" sz="3200">
                <a:solidFill>
                  <a:srgbClr val="0000CC"/>
                </a:solidFill>
                <a:sym typeface="Symbol" pitchFamily="18" charset="2"/>
              </a:rPr>
              <a:t> </a:t>
            </a:r>
          </a:p>
          <a:p>
            <a:pPr eaLnBrk="1" hangingPunct="1"/>
            <a:r>
              <a:rPr lang="hu-HU" sz="3200">
                <a:solidFill>
                  <a:srgbClr val="0000CC"/>
                </a:solidFill>
                <a:sym typeface="Symbol" pitchFamily="18" charset="2"/>
              </a:rPr>
              <a:t>exp</a:t>
            </a:r>
            <a:r>
              <a:rPr lang="en-US" sz="3200">
                <a:solidFill>
                  <a:srgbClr val="0000CC"/>
                </a:solidFill>
                <a:sym typeface="Symbol" pitchFamily="18" charset="2"/>
              </a:rPr>
              <a:t>eriments</a:t>
            </a:r>
            <a:endParaRPr lang="hu-HU" sz="3200">
              <a:solidFill>
                <a:srgbClr val="0000CC"/>
              </a:solidFill>
              <a:sym typeface="Symbol" pitchFamily="18" charset="2"/>
            </a:endParaRPr>
          </a:p>
        </p:txBody>
      </p:sp>
      <p:pic>
        <p:nvPicPr>
          <p:cNvPr id="21511" name="Picture 7" descr="erc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4770438"/>
            <a:ext cx="2068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Szövegdoboz 8"/>
          <p:cNvSpPr txBox="1">
            <a:spLocks noChangeArrowheads="1"/>
          </p:cNvSpPr>
          <p:nvPr/>
        </p:nvSpPr>
        <p:spPr bwMode="auto">
          <a:xfrm>
            <a:off x="6183313" y="6032500"/>
            <a:ext cx="294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3200" b="1"/>
              <a:t>Starting Grant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hu-HU" smtClean="0"/>
              <a:t>Heavy element nucleosynthesys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300038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4746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524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8302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0080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1014413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11890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13668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15446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17224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1354138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15287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>
            <a:off x="17065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>
            <a:off x="18843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>
            <a:off x="20621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2051050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>
            <a:off x="2408238" y="583247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>
            <a:off x="24034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>
            <a:off x="25812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>
            <a:off x="27590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0" name="Line 24"/>
          <p:cNvSpPr>
            <a:spLocks noChangeShapeType="1"/>
          </p:cNvSpPr>
          <p:nvPr/>
        </p:nvSpPr>
        <p:spPr bwMode="auto">
          <a:xfrm>
            <a:off x="2747963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1" name="Line 25"/>
          <p:cNvSpPr>
            <a:spLocks noChangeShapeType="1"/>
          </p:cNvSpPr>
          <p:nvPr/>
        </p:nvSpPr>
        <p:spPr bwMode="auto">
          <a:xfrm>
            <a:off x="29225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2" name="Line 26"/>
          <p:cNvSpPr>
            <a:spLocks noChangeShapeType="1"/>
          </p:cNvSpPr>
          <p:nvPr/>
        </p:nvSpPr>
        <p:spPr bwMode="auto">
          <a:xfrm>
            <a:off x="31003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3" name="Line 27"/>
          <p:cNvSpPr>
            <a:spLocks noChangeShapeType="1"/>
          </p:cNvSpPr>
          <p:nvPr/>
        </p:nvSpPr>
        <p:spPr bwMode="auto">
          <a:xfrm>
            <a:off x="32781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34559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5" name="Line 29"/>
          <p:cNvSpPr>
            <a:spLocks noChangeShapeType="1"/>
          </p:cNvSpPr>
          <p:nvPr/>
        </p:nvSpPr>
        <p:spPr bwMode="auto">
          <a:xfrm>
            <a:off x="3444875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6" name="Line 30"/>
          <p:cNvSpPr>
            <a:spLocks noChangeShapeType="1"/>
          </p:cNvSpPr>
          <p:nvPr/>
        </p:nvSpPr>
        <p:spPr bwMode="auto">
          <a:xfrm>
            <a:off x="36195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7" name="Line 31"/>
          <p:cNvSpPr>
            <a:spLocks noChangeShapeType="1"/>
          </p:cNvSpPr>
          <p:nvPr/>
        </p:nvSpPr>
        <p:spPr bwMode="auto">
          <a:xfrm>
            <a:off x="37973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8" name="Line 32"/>
          <p:cNvSpPr>
            <a:spLocks noChangeShapeType="1"/>
          </p:cNvSpPr>
          <p:nvPr/>
        </p:nvSpPr>
        <p:spPr bwMode="auto">
          <a:xfrm>
            <a:off x="39751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29" name="Line 33"/>
          <p:cNvSpPr>
            <a:spLocks noChangeShapeType="1"/>
          </p:cNvSpPr>
          <p:nvPr/>
        </p:nvSpPr>
        <p:spPr bwMode="auto">
          <a:xfrm>
            <a:off x="41529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0" name="Line 34"/>
          <p:cNvSpPr>
            <a:spLocks noChangeShapeType="1"/>
          </p:cNvSpPr>
          <p:nvPr/>
        </p:nvSpPr>
        <p:spPr bwMode="auto">
          <a:xfrm>
            <a:off x="3803650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1" name="Line 35"/>
          <p:cNvSpPr>
            <a:spLocks noChangeShapeType="1"/>
          </p:cNvSpPr>
          <p:nvPr/>
        </p:nvSpPr>
        <p:spPr bwMode="auto">
          <a:xfrm>
            <a:off x="39782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2" name="Line 36"/>
          <p:cNvSpPr>
            <a:spLocks noChangeShapeType="1"/>
          </p:cNvSpPr>
          <p:nvPr/>
        </p:nvSpPr>
        <p:spPr bwMode="auto">
          <a:xfrm>
            <a:off x="41560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3" name="Line 37"/>
          <p:cNvSpPr>
            <a:spLocks noChangeShapeType="1"/>
          </p:cNvSpPr>
          <p:nvPr/>
        </p:nvSpPr>
        <p:spPr bwMode="auto">
          <a:xfrm>
            <a:off x="4148138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4" name="Line 38"/>
          <p:cNvSpPr>
            <a:spLocks noChangeShapeType="1"/>
          </p:cNvSpPr>
          <p:nvPr/>
        </p:nvSpPr>
        <p:spPr bwMode="auto">
          <a:xfrm>
            <a:off x="43227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5" name="Line 39"/>
          <p:cNvSpPr>
            <a:spLocks noChangeShapeType="1"/>
          </p:cNvSpPr>
          <p:nvPr/>
        </p:nvSpPr>
        <p:spPr bwMode="auto">
          <a:xfrm>
            <a:off x="45005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>
            <a:off x="46783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48561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>
            <a:off x="4670425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>
            <a:off x="48450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50228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>
            <a:off x="52006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5011738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3" name="Line 47"/>
          <p:cNvSpPr>
            <a:spLocks noChangeShapeType="1"/>
          </p:cNvSpPr>
          <p:nvPr/>
        </p:nvSpPr>
        <p:spPr bwMode="auto">
          <a:xfrm>
            <a:off x="51863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4" name="Line 48"/>
          <p:cNvSpPr>
            <a:spLocks noChangeShapeType="1"/>
          </p:cNvSpPr>
          <p:nvPr/>
        </p:nvSpPr>
        <p:spPr bwMode="auto">
          <a:xfrm>
            <a:off x="53641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55419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5546725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57213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58991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60769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0" name="Line 54"/>
          <p:cNvSpPr>
            <a:spLocks noChangeShapeType="1"/>
          </p:cNvSpPr>
          <p:nvPr/>
        </p:nvSpPr>
        <p:spPr bwMode="auto">
          <a:xfrm>
            <a:off x="62547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1" name="Line 55"/>
          <p:cNvSpPr>
            <a:spLocks noChangeShapeType="1"/>
          </p:cNvSpPr>
          <p:nvPr/>
        </p:nvSpPr>
        <p:spPr bwMode="auto">
          <a:xfrm>
            <a:off x="6243638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2" name="Line 56"/>
          <p:cNvSpPr>
            <a:spLocks noChangeShapeType="1"/>
          </p:cNvSpPr>
          <p:nvPr/>
        </p:nvSpPr>
        <p:spPr bwMode="auto">
          <a:xfrm>
            <a:off x="64182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3" name="Line 57"/>
          <p:cNvSpPr>
            <a:spLocks noChangeShapeType="1"/>
          </p:cNvSpPr>
          <p:nvPr/>
        </p:nvSpPr>
        <p:spPr bwMode="auto">
          <a:xfrm>
            <a:off x="65960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4" name="Line 58"/>
          <p:cNvSpPr>
            <a:spLocks noChangeShapeType="1"/>
          </p:cNvSpPr>
          <p:nvPr/>
        </p:nvSpPr>
        <p:spPr bwMode="auto">
          <a:xfrm>
            <a:off x="67738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5" name="Line 59"/>
          <p:cNvSpPr>
            <a:spLocks noChangeShapeType="1"/>
          </p:cNvSpPr>
          <p:nvPr/>
        </p:nvSpPr>
        <p:spPr bwMode="auto">
          <a:xfrm>
            <a:off x="69516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6" name="Line 60"/>
          <p:cNvSpPr>
            <a:spLocks noChangeShapeType="1"/>
          </p:cNvSpPr>
          <p:nvPr/>
        </p:nvSpPr>
        <p:spPr bwMode="auto">
          <a:xfrm>
            <a:off x="6950075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7" name="Line 61"/>
          <p:cNvSpPr>
            <a:spLocks noChangeShapeType="1"/>
          </p:cNvSpPr>
          <p:nvPr/>
        </p:nvSpPr>
        <p:spPr bwMode="auto">
          <a:xfrm>
            <a:off x="71247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8" name="Line 62"/>
          <p:cNvSpPr>
            <a:spLocks noChangeShapeType="1"/>
          </p:cNvSpPr>
          <p:nvPr/>
        </p:nvSpPr>
        <p:spPr bwMode="auto">
          <a:xfrm>
            <a:off x="73025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59" name="Line 63"/>
          <p:cNvSpPr>
            <a:spLocks noChangeShapeType="1"/>
          </p:cNvSpPr>
          <p:nvPr/>
        </p:nvSpPr>
        <p:spPr bwMode="auto">
          <a:xfrm>
            <a:off x="74803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0" name="Line 64"/>
          <p:cNvSpPr>
            <a:spLocks noChangeShapeType="1"/>
          </p:cNvSpPr>
          <p:nvPr/>
        </p:nvSpPr>
        <p:spPr bwMode="auto">
          <a:xfrm>
            <a:off x="76581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1" name="Line 65"/>
          <p:cNvSpPr>
            <a:spLocks noChangeShapeType="1"/>
          </p:cNvSpPr>
          <p:nvPr/>
        </p:nvSpPr>
        <p:spPr bwMode="auto">
          <a:xfrm>
            <a:off x="7650163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2" name="Line 66"/>
          <p:cNvSpPr>
            <a:spLocks noChangeShapeType="1"/>
          </p:cNvSpPr>
          <p:nvPr/>
        </p:nvSpPr>
        <p:spPr bwMode="auto">
          <a:xfrm>
            <a:off x="78247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3" name="Line 67"/>
          <p:cNvSpPr>
            <a:spLocks noChangeShapeType="1"/>
          </p:cNvSpPr>
          <p:nvPr/>
        </p:nvSpPr>
        <p:spPr bwMode="auto">
          <a:xfrm>
            <a:off x="80025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4" name="Line 68"/>
          <p:cNvSpPr>
            <a:spLocks noChangeShapeType="1"/>
          </p:cNvSpPr>
          <p:nvPr/>
        </p:nvSpPr>
        <p:spPr bwMode="auto">
          <a:xfrm>
            <a:off x="81803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5" name="Line 69"/>
          <p:cNvSpPr>
            <a:spLocks noChangeShapeType="1"/>
          </p:cNvSpPr>
          <p:nvPr/>
        </p:nvSpPr>
        <p:spPr bwMode="auto">
          <a:xfrm>
            <a:off x="83581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6" name="Line 70"/>
          <p:cNvSpPr>
            <a:spLocks noChangeShapeType="1"/>
          </p:cNvSpPr>
          <p:nvPr/>
        </p:nvSpPr>
        <p:spPr bwMode="auto">
          <a:xfrm>
            <a:off x="8350250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7" name="Line 71"/>
          <p:cNvSpPr>
            <a:spLocks noChangeShapeType="1"/>
          </p:cNvSpPr>
          <p:nvPr/>
        </p:nvSpPr>
        <p:spPr bwMode="auto">
          <a:xfrm>
            <a:off x="85248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8" name="Line 72"/>
          <p:cNvSpPr>
            <a:spLocks noChangeShapeType="1"/>
          </p:cNvSpPr>
          <p:nvPr/>
        </p:nvSpPr>
        <p:spPr bwMode="auto">
          <a:xfrm>
            <a:off x="87026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69" name="Line 73"/>
          <p:cNvSpPr>
            <a:spLocks noChangeShapeType="1"/>
          </p:cNvSpPr>
          <p:nvPr/>
        </p:nvSpPr>
        <p:spPr bwMode="auto">
          <a:xfrm>
            <a:off x="88804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0" name="Line 74"/>
          <p:cNvSpPr>
            <a:spLocks noChangeShapeType="1"/>
          </p:cNvSpPr>
          <p:nvPr/>
        </p:nvSpPr>
        <p:spPr bwMode="auto">
          <a:xfrm>
            <a:off x="90582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1" name="Line 75"/>
          <p:cNvSpPr>
            <a:spLocks noChangeShapeType="1"/>
          </p:cNvSpPr>
          <p:nvPr/>
        </p:nvSpPr>
        <p:spPr bwMode="auto">
          <a:xfrm>
            <a:off x="1014413" y="65262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2" name="Line 76"/>
          <p:cNvSpPr>
            <a:spLocks noChangeShapeType="1"/>
          </p:cNvSpPr>
          <p:nvPr/>
        </p:nvSpPr>
        <p:spPr bwMode="auto">
          <a:xfrm>
            <a:off x="1357313" y="6170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3" name="Line 77"/>
          <p:cNvSpPr>
            <a:spLocks noChangeShapeType="1"/>
          </p:cNvSpPr>
          <p:nvPr/>
        </p:nvSpPr>
        <p:spPr bwMode="auto">
          <a:xfrm>
            <a:off x="1711325" y="61769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4" name="Line 78"/>
          <p:cNvSpPr>
            <a:spLocks noChangeShapeType="1"/>
          </p:cNvSpPr>
          <p:nvPr/>
        </p:nvSpPr>
        <p:spPr bwMode="auto">
          <a:xfrm>
            <a:off x="2051050" y="58626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5" name="Line 79"/>
          <p:cNvSpPr>
            <a:spLocks noChangeShapeType="1"/>
          </p:cNvSpPr>
          <p:nvPr/>
        </p:nvSpPr>
        <p:spPr bwMode="auto">
          <a:xfrm>
            <a:off x="2746375" y="55197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6" name="Line 80"/>
          <p:cNvSpPr>
            <a:spLocks noChangeShapeType="1"/>
          </p:cNvSpPr>
          <p:nvPr/>
        </p:nvSpPr>
        <p:spPr bwMode="auto">
          <a:xfrm>
            <a:off x="3441700" y="51768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7" name="Line 81"/>
          <p:cNvSpPr>
            <a:spLocks noChangeShapeType="1"/>
          </p:cNvSpPr>
          <p:nvPr/>
        </p:nvSpPr>
        <p:spPr bwMode="auto">
          <a:xfrm>
            <a:off x="3097213" y="51895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8" name="Line 82"/>
          <p:cNvSpPr>
            <a:spLocks noChangeShapeType="1"/>
          </p:cNvSpPr>
          <p:nvPr/>
        </p:nvSpPr>
        <p:spPr bwMode="auto">
          <a:xfrm>
            <a:off x="3094038" y="5027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79" name="Line 83"/>
          <p:cNvSpPr>
            <a:spLocks noChangeShapeType="1"/>
          </p:cNvSpPr>
          <p:nvPr/>
        </p:nvSpPr>
        <p:spPr bwMode="auto">
          <a:xfrm>
            <a:off x="3795713" y="486568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0" name="Line 84"/>
          <p:cNvSpPr>
            <a:spLocks noChangeShapeType="1"/>
          </p:cNvSpPr>
          <p:nvPr/>
        </p:nvSpPr>
        <p:spPr bwMode="auto">
          <a:xfrm>
            <a:off x="4140200" y="48656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1" name="Line 85"/>
          <p:cNvSpPr>
            <a:spLocks noChangeShapeType="1"/>
          </p:cNvSpPr>
          <p:nvPr/>
        </p:nvSpPr>
        <p:spPr bwMode="auto">
          <a:xfrm>
            <a:off x="4151313" y="45212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2" name="Line 86"/>
          <p:cNvSpPr>
            <a:spLocks noChangeShapeType="1"/>
          </p:cNvSpPr>
          <p:nvPr/>
        </p:nvSpPr>
        <p:spPr bwMode="auto">
          <a:xfrm>
            <a:off x="5543550" y="3536950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3" name="Line 87"/>
          <p:cNvSpPr>
            <a:spLocks noChangeShapeType="1"/>
          </p:cNvSpPr>
          <p:nvPr/>
        </p:nvSpPr>
        <p:spPr bwMode="auto">
          <a:xfrm flipH="1" flipV="1">
            <a:off x="1031875" y="65230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4" name="Line 88"/>
          <p:cNvSpPr>
            <a:spLocks noChangeShapeType="1"/>
          </p:cNvSpPr>
          <p:nvPr/>
        </p:nvSpPr>
        <p:spPr bwMode="auto">
          <a:xfrm flipH="1" flipV="1">
            <a:off x="1016000" y="63515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5" name="Line 89"/>
          <p:cNvSpPr>
            <a:spLocks noChangeShapeType="1"/>
          </p:cNvSpPr>
          <p:nvPr/>
        </p:nvSpPr>
        <p:spPr bwMode="auto">
          <a:xfrm flipH="1" flipV="1">
            <a:off x="1368425" y="60118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6" name="Line 90"/>
          <p:cNvSpPr>
            <a:spLocks noChangeShapeType="1"/>
          </p:cNvSpPr>
          <p:nvPr/>
        </p:nvSpPr>
        <p:spPr bwMode="auto">
          <a:xfrm flipH="1" flipV="1">
            <a:off x="1725613" y="6183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7" name="Line 91"/>
          <p:cNvSpPr>
            <a:spLocks noChangeShapeType="1"/>
          </p:cNvSpPr>
          <p:nvPr/>
        </p:nvSpPr>
        <p:spPr bwMode="auto">
          <a:xfrm flipH="1" flipV="1">
            <a:off x="1722438" y="60086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8" name="Line 92"/>
          <p:cNvSpPr>
            <a:spLocks noChangeShapeType="1"/>
          </p:cNvSpPr>
          <p:nvPr/>
        </p:nvSpPr>
        <p:spPr bwMode="auto">
          <a:xfrm flipH="1" flipV="1">
            <a:off x="2063750" y="58499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89" name="Line 93"/>
          <p:cNvSpPr>
            <a:spLocks noChangeShapeType="1"/>
          </p:cNvSpPr>
          <p:nvPr/>
        </p:nvSpPr>
        <p:spPr bwMode="auto">
          <a:xfrm flipH="1" flipV="1">
            <a:off x="2063750" y="56959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0" name="Line 94"/>
          <p:cNvSpPr>
            <a:spLocks noChangeShapeType="1"/>
          </p:cNvSpPr>
          <p:nvPr/>
        </p:nvSpPr>
        <p:spPr bwMode="auto">
          <a:xfrm flipH="1" flipV="1">
            <a:off x="2405063" y="56737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1" name="Line 95"/>
          <p:cNvSpPr>
            <a:spLocks noChangeShapeType="1"/>
          </p:cNvSpPr>
          <p:nvPr/>
        </p:nvSpPr>
        <p:spPr bwMode="auto">
          <a:xfrm flipH="1" flipV="1">
            <a:off x="2774950" y="55181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2" name="Line 96"/>
          <p:cNvSpPr>
            <a:spLocks noChangeShapeType="1"/>
          </p:cNvSpPr>
          <p:nvPr/>
        </p:nvSpPr>
        <p:spPr bwMode="auto">
          <a:xfrm flipH="1" flipV="1">
            <a:off x="2767013" y="53578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3" name="Line 97"/>
          <p:cNvSpPr>
            <a:spLocks noChangeShapeType="1"/>
          </p:cNvSpPr>
          <p:nvPr/>
        </p:nvSpPr>
        <p:spPr bwMode="auto">
          <a:xfrm flipH="1" flipV="1">
            <a:off x="3468688" y="51863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4" name="Line 98"/>
          <p:cNvSpPr>
            <a:spLocks noChangeShapeType="1"/>
          </p:cNvSpPr>
          <p:nvPr/>
        </p:nvSpPr>
        <p:spPr bwMode="auto">
          <a:xfrm flipH="1" flipV="1">
            <a:off x="3460750" y="50180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5" name="Line 99"/>
          <p:cNvSpPr>
            <a:spLocks noChangeShapeType="1"/>
          </p:cNvSpPr>
          <p:nvPr/>
        </p:nvSpPr>
        <p:spPr bwMode="auto">
          <a:xfrm flipH="1" flipV="1">
            <a:off x="3117850" y="50339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6" name="Line 100"/>
          <p:cNvSpPr>
            <a:spLocks noChangeShapeType="1"/>
          </p:cNvSpPr>
          <p:nvPr/>
        </p:nvSpPr>
        <p:spPr bwMode="auto">
          <a:xfrm>
            <a:off x="3271838" y="50260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7" name="Line 101"/>
          <p:cNvSpPr>
            <a:spLocks noChangeShapeType="1"/>
          </p:cNvSpPr>
          <p:nvPr/>
        </p:nvSpPr>
        <p:spPr bwMode="auto">
          <a:xfrm flipH="1" flipV="1">
            <a:off x="3808413" y="48625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8" name="Line 102"/>
          <p:cNvSpPr>
            <a:spLocks noChangeShapeType="1"/>
          </p:cNvSpPr>
          <p:nvPr/>
        </p:nvSpPr>
        <p:spPr bwMode="auto">
          <a:xfrm flipH="1" flipV="1">
            <a:off x="4162425" y="48704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199" name="Line 103"/>
          <p:cNvSpPr>
            <a:spLocks noChangeShapeType="1"/>
          </p:cNvSpPr>
          <p:nvPr/>
        </p:nvSpPr>
        <p:spPr bwMode="auto">
          <a:xfrm flipH="1" flipV="1">
            <a:off x="4164013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0" name="Line 104"/>
          <p:cNvSpPr>
            <a:spLocks noChangeShapeType="1"/>
          </p:cNvSpPr>
          <p:nvPr/>
        </p:nvSpPr>
        <p:spPr bwMode="auto">
          <a:xfrm flipH="1" flipV="1">
            <a:off x="4165600" y="45339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1" name="Line 105"/>
          <p:cNvSpPr>
            <a:spLocks noChangeShapeType="1"/>
          </p:cNvSpPr>
          <p:nvPr/>
        </p:nvSpPr>
        <p:spPr bwMode="auto">
          <a:xfrm flipH="1" flipV="1">
            <a:off x="4167188" y="43656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2" name="Line 106"/>
          <p:cNvSpPr>
            <a:spLocks noChangeShapeType="1"/>
          </p:cNvSpPr>
          <p:nvPr/>
        </p:nvSpPr>
        <p:spPr bwMode="auto">
          <a:xfrm flipH="1" flipV="1">
            <a:off x="3805238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3" name="Line 107"/>
          <p:cNvSpPr>
            <a:spLocks noChangeShapeType="1"/>
          </p:cNvSpPr>
          <p:nvPr/>
        </p:nvSpPr>
        <p:spPr bwMode="auto">
          <a:xfrm flipH="1" flipV="1">
            <a:off x="4852988" y="42100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4" name="Line 108"/>
          <p:cNvSpPr>
            <a:spLocks noChangeShapeType="1"/>
          </p:cNvSpPr>
          <p:nvPr/>
        </p:nvSpPr>
        <p:spPr bwMode="auto">
          <a:xfrm flipH="1" flipV="1">
            <a:off x="4686300" y="4035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5" name="Line 109"/>
          <p:cNvSpPr>
            <a:spLocks noChangeShapeType="1"/>
          </p:cNvSpPr>
          <p:nvPr/>
        </p:nvSpPr>
        <p:spPr bwMode="auto">
          <a:xfrm flipH="1" flipV="1">
            <a:off x="5216525" y="38782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6" name="Line 110"/>
          <p:cNvSpPr>
            <a:spLocks noChangeShapeType="1"/>
          </p:cNvSpPr>
          <p:nvPr/>
        </p:nvSpPr>
        <p:spPr bwMode="auto">
          <a:xfrm flipH="1" flipV="1">
            <a:off x="5049838" y="37036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7" name="Line 111"/>
          <p:cNvSpPr>
            <a:spLocks noChangeShapeType="1"/>
          </p:cNvSpPr>
          <p:nvPr/>
        </p:nvSpPr>
        <p:spPr bwMode="auto">
          <a:xfrm flipH="1" flipV="1">
            <a:off x="5553075" y="35385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8" name="Line 112"/>
          <p:cNvSpPr>
            <a:spLocks noChangeShapeType="1"/>
          </p:cNvSpPr>
          <p:nvPr/>
        </p:nvSpPr>
        <p:spPr bwMode="auto">
          <a:xfrm flipH="1" flipV="1">
            <a:off x="5562600" y="33845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09" name="Line 113"/>
          <p:cNvSpPr>
            <a:spLocks noChangeShapeType="1"/>
          </p:cNvSpPr>
          <p:nvPr/>
        </p:nvSpPr>
        <p:spPr bwMode="auto">
          <a:xfrm flipH="1" flipV="1">
            <a:off x="6257925" y="32099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0" name="Line 114"/>
          <p:cNvSpPr>
            <a:spLocks noChangeShapeType="1"/>
          </p:cNvSpPr>
          <p:nvPr/>
        </p:nvSpPr>
        <p:spPr bwMode="auto">
          <a:xfrm>
            <a:off x="6243638" y="32099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1" name="Line 115"/>
          <p:cNvSpPr>
            <a:spLocks noChangeShapeType="1"/>
          </p:cNvSpPr>
          <p:nvPr/>
        </p:nvSpPr>
        <p:spPr bwMode="auto">
          <a:xfrm flipH="1" flipV="1">
            <a:off x="6235700" y="30416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2" name="Line 116"/>
          <p:cNvSpPr>
            <a:spLocks noChangeShapeType="1"/>
          </p:cNvSpPr>
          <p:nvPr/>
        </p:nvSpPr>
        <p:spPr bwMode="auto">
          <a:xfrm flipH="1" flipV="1">
            <a:off x="6951663" y="2881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3" name="Line 117"/>
          <p:cNvSpPr>
            <a:spLocks noChangeShapeType="1"/>
          </p:cNvSpPr>
          <p:nvPr/>
        </p:nvSpPr>
        <p:spPr bwMode="auto">
          <a:xfrm flipH="1" flipV="1">
            <a:off x="6935788" y="27225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4" name="Line 118"/>
          <p:cNvSpPr>
            <a:spLocks noChangeShapeType="1"/>
          </p:cNvSpPr>
          <p:nvPr/>
        </p:nvSpPr>
        <p:spPr bwMode="auto">
          <a:xfrm>
            <a:off x="6934200" y="28670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5" name="Line 119"/>
          <p:cNvSpPr>
            <a:spLocks noChangeShapeType="1"/>
          </p:cNvSpPr>
          <p:nvPr/>
        </p:nvSpPr>
        <p:spPr bwMode="auto">
          <a:xfrm flipH="1" flipV="1">
            <a:off x="7646988" y="25400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6" name="Line 120"/>
          <p:cNvSpPr>
            <a:spLocks noChangeShapeType="1"/>
          </p:cNvSpPr>
          <p:nvPr/>
        </p:nvSpPr>
        <p:spPr bwMode="auto">
          <a:xfrm>
            <a:off x="7635875" y="25447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7" name="Line 121"/>
          <p:cNvSpPr>
            <a:spLocks noChangeShapeType="1"/>
          </p:cNvSpPr>
          <p:nvPr/>
        </p:nvSpPr>
        <p:spPr bwMode="auto">
          <a:xfrm flipH="1" flipV="1">
            <a:off x="7643813" y="23828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8" name="Line 122"/>
          <p:cNvSpPr>
            <a:spLocks noChangeShapeType="1"/>
          </p:cNvSpPr>
          <p:nvPr/>
        </p:nvSpPr>
        <p:spPr bwMode="auto">
          <a:xfrm flipH="1" flipV="1">
            <a:off x="8355013" y="2211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19" name="Line 123"/>
          <p:cNvSpPr>
            <a:spLocks noChangeShapeType="1"/>
          </p:cNvSpPr>
          <p:nvPr/>
        </p:nvSpPr>
        <p:spPr bwMode="auto">
          <a:xfrm>
            <a:off x="8345488" y="22098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0" name="Line 124"/>
          <p:cNvSpPr>
            <a:spLocks noChangeShapeType="1"/>
          </p:cNvSpPr>
          <p:nvPr/>
        </p:nvSpPr>
        <p:spPr bwMode="auto">
          <a:xfrm flipH="1" flipV="1">
            <a:off x="8361363" y="20494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1" name="Line 125"/>
          <p:cNvSpPr>
            <a:spLocks noChangeShapeType="1"/>
          </p:cNvSpPr>
          <p:nvPr/>
        </p:nvSpPr>
        <p:spPr bwMode="auto">
          <a:xfrm flipH="1" flipV="1">
            <a:off x="9034463" y="1876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2" name="Line 126"/>
          <p:cNvSpPr>
            <a:spLocks noChangeShapeType="1"/>
          </p:cNvSpPr>
          <p:nvPr/>
        </p:nvSpPr>
        <p:spPr bwMode="auto">
          <a:xfrm>
            <a:off x="9055100" y="18764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3" name="Line 127"/>
          <p:cNvSpPr>
            <a:spLocks noChangeShapeType="1"/>
          </p:cNvSpPr>
          <p:nvPr/>
        </p:nvSpPr>
        <p:spPr bwMode="auto">
          <a:xfrm flipH="1" flipV="1">
            <a:off x="9036050" y="1703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4" name="Line 128"/>
          <p:cNvSpPr>
            <a:spLocks noChangeShapeType="1"/>
          </p:cNvSpPr>
          <p:nvPr/>
        </p:nvSpPr>
        <p:spPr bwMode="auto">
          <a:xfrm>
            <a:off x="9055100" y="17033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5" name="Line 129"/>
          <p:cNvSpPr>
            <a:spLocks noChangeShapeType="1"/>
          </p:cNvSpPr>
          <p:nvPr/>
        </p:nvSpPr>
        <p:spPr bwMode="auto">
          <a:xfrm flipH="1" flipV="1">
            <a:off x="3275013" y="5191125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6" name="Line 130"/>
          <p:cNvSpPr>
            <a:spLocks noChangeShapeType="1"/>
          </p:cNvSpPr>
          <p:nvPr/>
        </p:nvSpPr>
        <p:spPr bwMode="auto">
          <a:xfrm flipH="1" flipV="1">
            <a:off x="1520825" y="6165850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7" name="Line 131"/>
          <p:cNvSpPr>
            <a:spLocks noChangeShapeType="1"/>
          </p:cNvSpPr>
          <p:nvPr/>
        </p:nvSpPr>
        <p:spPr bwMode="auto">
          <a:xfrm flipH="1" flipV="1">
            <a:off x="2227263" y="5675313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28" name="Text Box 138"/>
          <p:cNvSpPr txBox="1">
            <a:spLocks noChangeArrowheads="1"/>
          </p:cNvSpPr>
          <p:nvPr/>
        </p:nvSpPr>
        <p:spPr bwMode="auto">
          <a:xfrm rot="-2056400">
            <a:off x="4198938" y="4665663"/>
            <a:ext cx="1449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33CC"/>
                </a:solidFill>
                <a:latin typeface="Tahoma" pitchFamily="34" charset="0"/>
              </a:rPr>
              <a:t>s-</a:t>
            </a:r>
            <a:r>
              <a:rPr lang="hu-HU" sz="2400">
                <a:solidFill>
                  <a:srgbClr val="0033CC"/>
                </a:solidFill>
                <a:latin typeface="Tahoma" pitchFamily="34" charset="0"/>
              </a:rPr>
              <a:t>process</a:t>
            </a:r>
            <a:endParaRPr lang="en-US" sz="2400">
              <a:solidFill>
                <a:srgbClr val="0033CC"/>
              </a:solidFill>
              <a:latin typeface="Tahoma" pitchFamily="34" charset="0"/>
            </a:endParaRPr>
          </a:p>
        </p:txBody>
      </p:sp>
      <p:sp>
        <p:nvSpPr>
          <p:cNvPr id="4229" name="Line 133"/>
          <p:cNvSpPr>
            <a:spLocks noChangeShapeType="1"/>
          </p:cNvSpPr>
          <p:nvPr/>
        </p:nvSpPr>
        <p:spPr bwMode="auto">
          <a:xfrm>
            <a:off x="149225" y="41703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30" name="Line 134"/>
          <p:cNvSpPr>
            <a:spLocks noChangeShapeType="1"/>
          </p:cNvSpPr>
          <p:nvPr/>
        </p:nvSpPr>
        <p:spPr bwMode="auto">
          <a:xfrm flipH="1" flipV="1">
            <a:off x="146050" y="43878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31" name="Line 135"/>
          <p:cNvSpPr>
            <a:spLocks noChangeShapeType="1"/>
          </p:cNvSpPr>
          <p:nvPr/>
        </p:nvSpPr>
        <p:spPr bwMode="auto">
          <a:xfrm flipH="1" flipV="1">
            <a:off x="141288" y="4725988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232" name="Text Box 136"/>
          <p:cNvSpPr txBox="1">
            <a:spLocks noChangeArrowheads="1"/>
          </p:cNvSpPr>
          <p:nvPr/>
        </p:nvSpPr>
        <p:spPr bwMode="auto">
          <a:xfrm>
            <a:off x="317500" y="3906838"/>
            <a:ext cx="114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</a:rPr>
              <a:t>n capture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4233" name="Text Box 137"/>
          <p:cNvSpPr txBox="1">
            <a:spLocks noChangeArrowheads="1"/>
          </p:cNvSpPr>
          <p:nvPr/>
        </p:nvSpPr>
        <p:spPr bwMode="auto">
          <a:xfrm>
            <a:off x="352425" y="4289425"/>
            <a:ext cx="102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4234" name="Text Box 138"/>
          <p:cNvSpPr txBox="1">
            <a:spLocks noChangeArrowheads="1"/>
          </p:cNvSpPr>
          <p:nvPr/>
        </p:nvSpPr>
        <p:spPr bwMode="auto">
          <a:xfrm>
            <a:off x="355600" y="4633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with global potentials</a:t>
            </a:r>
            <a:endParaRPr lang="hu-HU" smtClean="0"/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036638"/>
            <a:ext cx="7361237" cy="557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13"/>
          <p:cNvSpPr>
            <a:spLocks noChangeArrowheads="1"/>
          </p:cNvSpPr>
          <p:nvPr/>
        </p:nvSpPr>
        <p:spPr bwMode="auto">
          <a:xfrm>
            <a:off x="0" y="5145088"/>
            <a:ext cx="18986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hu-HU">
                <a:solidFill>
                  <a:srgbClr val="0000FF"/>
                </a:solidFill>
              </a:rPr>
              <a:t>G.G. Kiss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 i="1">
                <a:solidFill>
                  <a:srgbClr val="0000FF"/>
                </a:solidFill>
              </a:rPr>
              <a:t>et al.,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hu-HU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Phys. Rev. </a:t>
            </a:r>
            <a:r>
              <a:rPr lang="hu-HU">
                <a:solidFill>
                  <a:srgbClr val="0000FF"/>
                </a:solidFill>
              </a:rPr>
              <a:t>C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hu-HU" b="1">
                <a:solidFill>
                  <a:srgbClr val="0000FF"/>
                </a:solidFill>
              </a:rPr>
              <a:t>80</a:t>
            </a:r>
            <a:r>
              <a:rPr lang="en-US">
                <a:solidFill>
                  <a:srgbClr val="0000FF"/>
                </a:solidFill>
              </a:rPr>
              <a:t> </a:t>
            </a:r>
            <a:endParaRPr lang="hu-HU">
              <a:solidFill>
                <a:srgbClr val="0000FF"/>
              </a:solidFill>
            </a:endParaRPr>
          </a:p>
          <a:p>
            <a:r>
              <a:rPr lang="en-US">
                <a:solidFill>
                  <a:srgbClr val="0000FF"/>
                </a:solidFill>
              </a:rPr>
              <a:t>(20</a:t>
            </a:r>
            <a:r>
              <a:rPr lang="hu-HU">
                <a:solidFill>
                  <a:srgbClr val="0000FF"/>
                </a:solidFill>
              </a:rPr>
              <a:t>09</a:t>
            </a:r>
            <a:r>
              <a:rPr lang="en-US">
                <a:solidFill>
                  <a:srgbClr val="0000FF"/>
                </a:solidFill>
              </a:rPr>
              <a:t>) </a:t>
            </a:r>
            <a:r>
              <a:rPr lang="hu-HU">
                <a:solidFill>
                  <a:srgbClr val="0000FF"/>
                </a:solidFill>
              </a:rPr>
              <a:t>045807</a:t>
            </a:r>
            <a:endParaRPr lang="en-US">
              <a:solidFill>
                <a:srgbClr val="00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Construction of local potentials</a:t>
            </a:r>
            <a:endParaRPr lang="hu-HU" smtClean="0"/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365250"/>
            <a:ext cx="8496300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Towards a new global potential</a:t>
            </a:r>
            <a:endParaRPr lang="hu-HU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5688"/>
            <a:ext cx="3709988" cy="4530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Based on scattering data</a:t>
            </a:r>
          </a:p>
          <a:p>
            <a:pPr>
              <a:lnSpc>
                <a:spcPct val="90000"/>
              </a:lnSpc>
            </a:pPr>
            <a:r>
              <a:rPr lang="en-US" smtClean="0"/>
              <a:t>Double folding + surface WS</a:t>
            </a:r>
          </a:p>
          <a:p>
            <a:pPr>
              <a:lnSpc>
                <a:spcPct val="90000"/>
              </a:lnSpc>
            </a:pPr>
            <a:r>
              <a:rPr lang="en-US" smtClean="0"/>
              <a:t>Few (5) adjustable parameters</a:t>
            </a:r>
          </a:p>
          <a:p>
            <a:pPr>
              <a:lnSpc>
                <a:spcPct val="90000"/>
              </a:lnSpc>
            </a:pPr>
            <a:r>
              <a:rPr lang="en-US" smtClean="0"/>
              <a:t>Optimized for low energy</a:t>
            </a:r>
          </a:p>
          <a:p>
            <a:pPr>
              <a:lnSpc>
                <a:spcPct val="90000"/>
              </a:lnSpc>
            </a:pPr>
            <a:r>
              <a:rPr lang="en-US" smtClean="0"/>
              <a:t>In progress...</a:t>
            </a:r>
            <a:endParaRPr lang="hu-HU" smtClean="0"/>
          </a:p>
        </p:txBody>
      </p:sp>
      <p:pic>
        <p:nvPicPr>
          <p:cNvPr id="24580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263" y="906463"/>
            <a:ext cx="5011737" cy="593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5145088" y="1274763"/>
            <a:ext cx="396875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5486400" y="1090613"/>
            <a:ext cx="971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6600"/>
                </a:solidFill>
              </a:rPr>
              <a:t>Local fit</a:t>
            </a:r>
            <a:endParaRPr lang="hu-HU">
              <a:solidFill>
                <a:srgbClr val="006600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6946900" y="1273175"/>
            <a:ext cx="350838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7213600" y="1081088"/>
            <a:ext cx="1758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New global pot.</a:t>
            </a:r>
            <a:endParaRPr lang="hu-HU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58A7C-8DCF-4EAA-9817-BA96D10CDD14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Further progress needed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Study of possible astrophysical sites </a:t>
            </a:r>
          </a:p>
          <a:p>
            <a:r>
              <a:rPr lang="en-US" smtClean="0"/>
              <a:t>Charged particle induced reactions </a:t>
            </a:r>
          </a:p>
          <a:p>
            <a:r>
              <a:rPr lang="en-US" smtClean="0"/>
              <a:t>Experiments off-stability</a:t>
            </a:r>
          </a:p>
        </p:txBody>
      </p:sp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5" y="2733675"/>
            <a:ext cx="359092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3205163" y="5080000"/>
            <a:ext cx="26606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aseline="30000">
                <a:solidFill>
                  <a:srgbClr val="B00400"/>
                </a:solidFill>
              </a:rPr>
              <a:t>96</a:t>
            </a:r>
            <a:r>
              <a:rPr lang="en-US" sz="2000">
                <a:solidFill>
                  <a:srgbClr val="B00400"/>
                </a:solidFill>
              </a:rPr>
              <a:t>Ru(p,</a:t>
            </a:r>
            <a:r>
              <a:rPr lang="en-US" sz="2000">
                <a:solidFill>
                  <a:srgbClr val="B00400"/>
                </a:solidFill>
                <a:sym typeface="Symbol" pitchFamily="18" charset="2"/>
              </a:rPr>
              <a:t>)</a:t>
            </a:r>
            <a:r>
              <a:rPr lang="en-US" sz="2000" baseline="30000">
                <a:solidFill>
                  <a:srgbClr val="B00400"/>
                </a:solidFill>
                <a:sym typeface="Symbol" pitchFamily="18" charset="2"/>
              </a:rPr>
              <a:t>97</a:t>
            </a:r>
            <a:r>
              <a:rPr lang="en-US" sz="2000">
                <a:solidFill>
                  <a:srgbClr val="B00400"/>
                </a:solidFill>
                <a:sym typeface="Symbol" pitchFamily="18" charset="2"/>
              </a:rPr>
              <a:t>Rh reaction</a:t>
            </a:r>
          </a:p>
          <a:p>
            <a:pPr eaLnBrk="1" hangingPunct="1"/>
            <a:r>
              <a:rPr lang="en-US" sz="2000">
                <a:solidFill>
                  <a:srgbClr val="B00400"/>
                </a:solidFill>
                <a:sym typeface="Symbol" pitchFamily="18" charset="2"/>
              </a:rPr>
              <a:t>in inverse kinematics</a:t>
            </a:r>
          </a:p>
          <a:p>
            <a:pPr eaLnBrk="1" hangingPunct="1"/>
            <a:r>
              <a:rPr lang="en-US" sz="2000">
                <a:solidFill>
                  <a:srgbClr val="B00400"/>
                </a:solidFill>
                <a:sym typeface="Symbol" pitchFamily="18" charset="2"/>
              </a:rPr>
              <a:t>at ESR, GSI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067E4-35F2-439F-B940-D944E6F5A512}" type="slidenum">
              <a:rPr lang="en-US" altLang="en-US"/>
              <a:pPr>
                <a:defRPr/>
              </a:pPr>
              <a:t>24</a:t>
            </a:fld>
            <a:endParaRPr lang="en-US" alt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Novel approaches with stable targets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X-ray detection based activation</a:t>
            </a:r>
          </a:p>
          <a:p>
            <a:r>
              <a:rPr lang="en-US" smtClean="0"/>
              <a:t>Activation with AMS</a:t>
            </a:r>
          </a:p>
          <a:p>
            <a:r>
              <a:rPr lang="en-US" smtClean="0"/>
              <a:t>Thick target yield measurements</a:t>
            </a:r>
          </a:p>
          <a:p>
            <a:r>
              <a:rPr lang="en-US" smtClean="0"/>
              <a:t>Total cross section determination (from combining scattering and capture)</a:t>
            </a:r>
          </a:p>
          <a:p>
            <a:r>
              <a:rPr lang="en-US" smtClean="0"/>
              <a:t>Inelastic scattering measurements</a:t>
            </a:r>
          </a:p>
          <a:p>
            <a:r>
              <a:rPr lang="en-US" smtClean="0"/>
              <a:t>...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58588-0675-414C-8246-FB8D1E2BE84B}" type="slidenum">
              <a:rPr lang="en-US" altLang="en-US"/>
              <a:pPr>
                <a:defRPr/>
              </a:pPr>
              <a:t>25</a:t>
            </a:fld>
            <a:endParaRPr lang="en-US" altLang="en-US"/>
          </a:p>
        </p:txBody>
      </p:sp>
      <p:sp>
        <p:nvSpPr>
          <p:cNvPr id="27651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 for your attention!</a:t>
            </a:r>
          </a:p>
        </p:txBody>
      </p:sp>
      <p:sp>
        <p:nvSpPr>
          <p:cNvPr id="3" name="Dia számának helye 2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29C3801-D6EF-4654-9AEA-505A55F83CF1}" type="slidenum">
              <a:rPr lang="en-US" altLang="en-US" sz="1200">
                <a:latin typeface="+mj-lt"/>
              </a:rPr>
              <a:pPr algn="r">
                <a:defRPr/>
              </a:pPr>
              <a:t>25</a:t>
            </a:fld>
            <a:endParaRPr lang="en-US" altLang="en-US" sz="1200">
              <a:latin typeface="+mj-lt"/>
            </a:endParaRPr>
          </a:p>
        </p:txBody>
      </p:sp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288925" y="1808163"/>
            <a:ext cx="3933825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u="sng"/>
              <a:t>ATOMKI nuclear astrophysics group:</a:t>
            </a:r>
          </a:p>
          <a:p>
            <a:pPr eaLnBrk="1" hangingPunct="1">
              <a:buFontTx/>
              <a:buChar char="•"/>
            </a:pPr>
            <a:r>
              <a:rPr lang="en-US"/>
              <a:t>Zs. Fülöp</a:t>
            </a:r>
          </a:p>
          <a:p>
            <a:pPr eaLnBrk="1" hangingPunct="1">
              <a:buFontTx/>
              <a:buChar char="•"/>
            </a:pPr>
            <a:r>
              <a:rPr lang="en-US"/>
              <a:t>Gy. Gyürky</a:t>
            </a:r>
          </a:p>
          <a:p>
            <a:pPr eaLnBrk="1" hangingPunct="1">
              <a:buFontTx/>
              <a:buChar char="•"/>
            </a:pPr>
            <a:r>
              <a:rPr lang="en-US"/>
              <a:t>Z. Halász</a:t>
            </a:r>
          </a:p>
          <a:p>
            <a:pPr eaLnBrk="1" hangingPunct="1">
              <a:buFontTx/>
              <a:buChar char="•"/>
            </a:pPr>
            <a:r>
              <a:rPr lang="en-US"/>
              <a:t>G.G. Kiss</a:t>
            </a:r>
          </a:p>
          <a:p>
            <a:pPr eaLnBrk="1" hangingPunct="1">
              <a:buFontTx/>
              <a:buChar char="•"/>
            </a:pPr>
            <a:r>
              <a:rPr lang="en-US"/>
              <a:t>E. Somorjai</a:t>
            </a:r>
          </a:p>
          <a:p>
            <a:pPr eaLnBrk="1" hangingPunct="1">
              <a:buFontTx/>
              <a:buChar char="•"/>
            </a:pPr>
            <a:r>
              <a:rPr lang="en-US"/>
              <a:t>T. Szücs</a:t>
            </a:r>
            <a:endParaRPr lang="hu-HU"/>
          </a:p>
          <a:p>
            <a:pPr eaLnBrk="1" hangingPunct="1">
              <a:buFontTx/>
              <a:buChar char="•"/>
            </a:pPr>
            <a:r>
              <a:rPr lang="hu-HU"/>
              <a:t>Z. Korkulu</a:t>
            </a:r>
          </a:p>
          <a:p>
            <a:pPr eaLnBrk="1" hangingPunct="1">
              <a:buFontTx/>
              <a:buChar char="•"/>
            </a:pPr>
            <a:r>
              <a:rPr lang="hu-HU"/>
              <a:t>C. Yalcin</a:t>
            </a:r>
          </a:p>
          <a:p>
            <a:pPr eaLnBrk="1" hangingPunct="1">
              <a:buFontTx/>
              <a:buChar char="•"/>
            </a:pPr>
            <a:r>
              <a:rPr lang="hu-HU"/>
              <a:t>A. Ornelas</a:t>
            </a:r>
            <a:endParaRPr lang="en-US"/>
          </a:p>
          <a:p>
            <a:pPr eaLnBrk="1" hangingPunct="1">
              <a:buFontTx/>
              <a:buChar char="•"/>
            </a:pPr>
            <a:r>
              <a:rPr lang="en-US"/>
              <a:t>P. Mohr (external member from </a:t>
            </a:r>
          </a:p>
          <a:p>
            <a:pPr lvl="1" eaLnBrk="1" hangingPunct="1"/>
            <a:r>
              <a:rPr lang="en-US"/>
              <a:t>	    Schw</a:t>
            </a:r>
            <a:r>
              <a:rPr lang="en-US">
                <a:cs typeface="Arial" charset="0"/>
              </a:rPr>
              <a:t>äbisch Hall, </a:t>
            </a:r>
          </a:p>
          <a:p>
            <a:pPr lvl="1" eaLnBrk="1" hangingPunct="1"/>
            <a:r>
              <a:rPr lang="en-US">
                <a:cs typeface="Arial" charset="0"/>
              </a:rPr>
              <a:t>	    Germany)</a:t>
            </a:r>
          </a:p>
        </p:txBody>
      </p:sp>
      <p:sp>
        <p:nvSpPr>
          <p:cNvPr id="27654" name="Text Box 9"/>
          <p:cNvSpPr txBox="1">
            <a:spLocks noChangeArrowheads="1"/>
          </p:cNvSpPr>
          <p:nvPr/>
        </p:nvSpPr>
        <p:spPr bwMode="auto">
          <a:xfrm>
            <a:off x="2593975" y="6151563"/>
            <a:ext cx="3705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http://</a:t>
            </a:r>
            <a:r>
              <a:rPr lang="hu-HU" sz="2800"/>
              <a:t>astro</a:t>
            </a:r>
            <a:r>
              <a:rPr lang="en-US" sz="2800"/>
              <a:t>.atomki.hu/ </a:t>
            </a:r>
          </a:p>
        </p:txBody>
      </p:sp>
      <p:sp>
        <p:nvSpPr>
          <p:cNvPr id="27655" name="Text Box 10"/>
          <p:cNvSpPr txBox="1">
            <a:spLocks noChangeArrowheads="1"/>
          </p:cNvSpPr>
          <p:nvPr/>
        </p:nvSpPr>
        <p:spPr bwMode="auto">
          <a:xfrm>
            <a:off x="4624388" y="4775200"/>
            <a:ext cx="39941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 u="sng"/>
              <a:t>Continuous theoretical </a:t>
            </a:r>
          </a:p>
          <a:p>
            <a:pPr eaLnBrk="1" hangingPunct="1"/>
            <a:r>
              <a:rPr lang="en-US" i="1" u="sng"/>
              <a:t>support from</a:t>
            </a:r>
          </a:p>
          <a:p>
            <a:pPr eaLnBrk="1" hangingPunct="1"/>
            <a:r>
              <a:rPr lang="en-US"/>
              <a:t>T. Rauscher (Uni. Basel, Switzerland)</a:t>
            </a:r>
          </a:p>
        </p:txBody>
      </p:sp>
      <p:sp>
        <p:nvSpPr>
          <p:cNvPr id="27656" name="Text Box 11"/>
          <p:cNvSpPr txBox="1">
            <a:spLocks noChangeArrowheads="1"/>
          </p:cNvSpPr>
          <p:nvPr/>
        </p:nvSpPr>
        <p:spPr bwMode="auto">
          <a:xfrm>
            <a:off x="4733925" y="2300288"/>
            <a:ext cx="34226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i="1" u="sng"/>
              <a:t>In collaboration with</a:t>
            </a:r>
            <a:r>
              <a:rPr lang="en-US" i="1" u="sng"/>
              <a:t>:</a:t>
            </a:r>
            <a:endParaRPr lang="en-US"/>
          </a:p>
          <a:p>
            <a:pPr eaLnBrk="1" hangingPunct="1">
              <a:buFontTx/>
              <a:buChar char="•"/>
            </a:pPr>
            <a:r>
              <a:rPr lang="hu-HU"/>
              <a:t>Kocaeli University,</a:t>
            </a:r>
            <a:r>
              <a:rPr lang="en-US"/>
              <a:t> Turkey</a:t>
            </a:r>
          </a:p>
          <a:p>
            <a:pPr eaLnBrk="1" hangingPunct="1">
              <a:buFontTx/>
              <a:buChar char="•"/>
            </a:pPr>
            <a:r>
              <a:rPr lang="hu-HU"/>
              <a:t>University of Lisbon, </a:t>
            </a:r>
            <a:r>
              <a:rPr lang="en-US"/>
              <a:t>Portugal</a:t>
            </a:r>
            <a:endParaRPr lang="hu-HU"/>
          </a:p>
          <a:p>
            <a:pPr eaLnBrk="1" hangingPunct="1">
              <a:buFontTx/>
              <a:buChar char="•"/>
            </a:pPr>
            <a:r>
              <a:rPr lang="hu-HU"/>
              <a:t>...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38C00E-9971-4A80-A231-7F2BCEFD7F97}" type="slidenum">
              <a:rPr lang="en-US" altLang="en-US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28675" name="Cím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endParaRPr lang="hu-HU" smtClean="0"/>
          </a:p>
        </p:txBody>
      </p:sp>
      <p:sp>
        <p:nvSpPr>
          <p:cNvPr id="28676" name="Tartalom helye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hu-HU" smtClean="0"/>
          </a:p>
        </p:txBody>
      </p:sp>
      <p:pic>
        <p:nvPicPr>
          <p:cNvPr id="28677" name="Picture 2" descr="C:\fulop\2004szept\konferenc\2012NIC\NIC13_invitation\Debrecen_chur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4697413"/>
            <a:ext cx="7188200" cy="2147887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N</a:t>
            </a: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uclei in the 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C</a:t>
            </a: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osmos 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-</a:t>
            </a: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X</a:t>
            </a: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III</a:t>
            </a: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 </a:t>
            </a:r>
            <a:endParaRPr lang="hu-HU" sz="36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Debrecen, Hungary, 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7-11 July 20</a:t>
            </a: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14</a:t>
            </a:r>
            <a:endParaRPr lang="en-US" sz="3600" b="1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  <a:p>
            <a:pPr>
              <a:defRPr/>
            </a:pPr>
            <a:r>
              <a:rPr lang="hu-HU" sz="3600" b="1"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http://www.nic2014.org/</a:t>
            </a:r>
          </a:p>
        </p:txBody>
      </p:sp>
      <p:pic>
        <p:nvPicPr>
          <p:cNvPr id="28679" name="Picture 2" descr="C:\adat\fulop\2004szept\konferenc\2014NIC\logo\NIC13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9550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3" descr="D:\NIC-palyazathoz anyagok\kepek-kolcsey\kolcsey-szembo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688" y="0"/>
            <a:ext cx="37703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hu-HU" smtClean="0"/>
              <a:t>Heavy element nucleosynthesys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Line 5"/>
          <p:cNvSpPr>
            <a:spLocks noChangeShapeType="1"/>
          </p:cNvSpPr>
          <p:nvPr/>
        </p:nvSpPr>
        <p:spPr bwMode="auto">
          <a:xfrm>
            <a:off x="300038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5" name="Line 6"/>
          <p:cNvSpPr>
            <a:spLocks noChangeShapeType="1"/>
          </p:cNvSpPr>
          <p:nvPr/>
        </p:nvSpPr>
        <p:spPr bwMode="auto">
          <a:xfrm>
            <a:off x="4746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6" name="Line 7"/>
          <p:cNvSpPr>
            <a:spLocks noChangeShapeType="1"/>
          </p:cNvSpPr>
          <p:nvPr/>
        </p:nvSpPr>
        <p:spPr bwMode="auto">
          <a:xfrm>
            <a:off x="6524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7" name="Line 8"/>
          <p:cNvSpPr>
            <a:spLocks noChangeShapeType="1"/>
          </p:cNvSpPr>
          <p:nvPr/>
        </p:nvSpPr>
        <p:spPr bwMode="auto">
          <a:xfrm>
            <a:off x="8302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8" name="Line 9"/>
          <p:cNvSpPr>
            <a:spLocks noChangeShapeType="1"/>
          </p:cNvSpPr>
          <p:nvPr/>
        </p:nvSpPr>
        <p:spPr bwMode="auto">
          <a:xfrm>
            <a:off x="10080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9" name="Line 10"/>
          <p:cNvSpPr>
            <a:spLocks noChangeShapeType="1"/>
          </p:cNvSpPr>
          <p:nvPr/>
        </p:nvSpPr>
        <p:spPr bwMode="auto">
          <a:xfrm>
            <a:off x="1014413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0" name="Line 11"/>
          <p:cNvSpPr>
            <a:spLocks noChangeShapeType="1"/>
          </p:cNvSpPr>
          <p:nvPr/>
        </p:nvSpPr>
        <p:spPr bwMode="auto">
          <a:xfrm>
            <a:off x="11890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1" name="Line 12"/>
          <p:cNvSpPr>
            <a:spLocks noChangeShapeType="1"/>
          </p:cNvSpPr>
          <p:nvPr/>
        </p:nvSpPr>
        <p:spPr bwMode="auto">
          <a:xfrm>
            <a:off x="13668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2" name="Line 13"/>
          <p:cNvSpPr>
            <a:spLocks noChangeShapeType="1"/>
          </p:cNvSpPr>
          <p:nvPr/>
        </p:nvSpPr>
        <p:spPr bwMode="auto">
          <a:xfrm>
            <a:off x="15446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3" name="Line 14"/>
          <p:cNvSpPr>
            <a:spLocks noChangeShapeType="1"/>
          </p:cNvSpPr>
          <p:nvPr/>
        </p:nvSpPr>
        <p:spPr bwMode="auto">
          <a:xfrm>
            <a:off x="17224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4" name="Line 15"/>
          <p:cNvSpPr>
            <a:spLocks noChangeShapeType="1"/>
          </p:cNvSpPr>
          <p:nvPr/>
        </p:nvSpPr>
        <p:spPr bwMode="auto">
          <a:xfrm>
            <a:off x="1354138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5" name="Line 16"/>
          <p:cNvSpPr>
            <a:spLocks noChangeShapeType="1"/>
          </p:cNvSpPr>
          <p:nvPr/>
        </p:nvSpPr>
        <p:spPr bwMode="auto">
          <a:xfrm>
            <a:off x="15287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6" name="Line 17"/>
          <p:cNvSpPr>
            <a:spLocks noChangeShapeType="1"/>
          </p:cNvSpPr>
          <p:nvPr/>
        </p:nvSpPr>
        <p:spPr bwMode="auto">
          <a:xfrm>
            <a:off x="17065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7" name="Line 18"/>
          <p:cNvSpPr>
            <a:spLocks noChangeShapeType="1"/>
          </p:cNvSpPr>
          <p:nvPr/>
        </p:nvSpPr>
        <p:spPr bwMode="auto">
          <a:xfrm>
            <a:off x="18843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8" name="Line 19"/>
          <p:cNvSpPr>
            <a:spLocks noChangeShapeType="1"/>
          </p:cNvSpPr>
          <p:nvPr/>
        </p:nvSpPr>
        <p:spPr bwMode="auto">
          <a:xfrm>
            <a:off x="20621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39" name="Line 20"/>
          <p:cNvSpPr>
            <a:spLocks noChangeShapeType="1"/>
          </p:cNvSpPr>
          <p:nvPr/>
        </p:nvSpPr>
        <p:spPr bwMode="auto">
          <a:xfrm>
            <a:off x="2051050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0" name="Line 21"/>
          <p:cNvSpPr>
            <a:spLocks noChangeShapeType="1"/>
          </p:cNvSpPr>
          <p:nvPr/>
        </p:nvSpPr>
        <p:spPr bwMode="auto">
          <a:xfrm>
            <a:off x="2408238" y="583247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1" name="Line 22"/>
          <p:cNvSpPr>
            <a:spLocks noChangeShapeType="1"/>
          </p:cNvSpPr>
          <p:nvPr/>
        </p:nvSpPr>
        <p:spPr bwMode="auto">
          <a:xfrm>
            <a:off x="24034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2" name="Line 23"/>
          <p:cNvSpPr>
            <a:spLocks noChangeShapeType="1"/>
          </p:cNvSpPr>
          <p:nvPr/>
        </p:nvSpPr>
        <p:spPr bwMode="auto">
          <a:xfrm>
            <a:off x="25812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3" name="Line 24"/>
          <p:cNvSpPr>
            <a:spLocks noChangeShapeType="1"/>
          </p:cNvSpPr>
          <p:nvPr/>
        </p:nvSpPr>
        <p:spPr bwMode="auto">
          <a:xfrm>
            <a:off x="27590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4" name="Line 25"/>
          <p:cNvSpPr>
            <a:spLocks noChangeShapeType="1"/>
          </p:cNvSpPr>
          <p:nvPr/>
        </p:nvSpPr>
        <p:spPr bwMode="auto">
          <a:xfrm>
            <a:off x="2747963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5" name="Line 26"/>
          <p:cNvSpPr>
            <a:spLocks noChangeShapeType="1"/>
          </p:cNvSpPr>
          <p:nvPr/>
        </p:nvSpPr>
        <p:spPr bwMode="auto">
          <a:xfrm>
            <a:off x="29225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6" name="Line 27"/>
          <p:cNvSpPr>
            <a:spLocks noChangeShapeType="1"/>
          </p:cNvSpPr>
          <p:nvPr/>
        </p:nvSpPr>
        <p:spPr bwMode="auto">
          <a:xfrm>
            <a:off x="31003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7" name="Line 28"/>
          <p:cNvSpPr>
            <a:spLocks noChangeShapeType="1"/>
          </p:cNvSpPr>
          <p:nvPr/>
        </p:nvSpPr>
        <p:spPr bwMode="auto">
          <a:xfrm>
            <a:off x="32781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8" name="Line 29"/>
          <p:cNvSpPr>
            <a:spLocks noChangeShapeType="1"/>
          </p:cNvSpPr>
          <p:nvPr/>
        </p:nvSpPr>
        <p:spPr bwMode="auto">
          <a:xfrm>
            <a:off x="34559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49" name="Line 30"/>
          <p:cNvSpPr>
            <a:spLocks noChangeShapeType="1"/>
          </p:cNvSpPr>
          <p:nvPr/>
        </p:nvSpPr>
        <p:spPr bwMode="auto">
          <a:xfrm>
            <a:off x="3444875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0" name="Line 31"/>
          <p:cNvSpPr>
            <a:spLocks noChangeShapeType="1"/>
          </p:cNvSpPr>
          <p:nvPr/>
        </p:nvSpPr>
        <p:spPr bwMode="auto">
          <a:xfrm>
            <a:off x="36195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1" name="Line 32"/>
          <p:cNvSpPr>
            <a:spLocks noChangeShapeType="1"/>
          </p:cNvSpPr>
          <p:nvPr/>
        </p:nvSpPr>
        <p:spPr bwMode="auto">
          <a:xfrm>
            <a:off x="37973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2" name="Line 33"/>
          <p:cNvSpPr>
            <a:spLocks noChangeShapeType="1"/>
          </p:cNvSpPr>
          <p:nvPr/>
        </p:nvSpPr>
        <p:spPr bwMode="auto">
          <a:xfrm>
            <a:off x="39751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3" name="Line 34"/>
          <p:cNvSpPr>
            <a:spLocks noChangeShapeType="1"/>
          </p:cNvSpPr>
          <p:nvPr/>
        </p:nvSpPr>
        <p:spPr bwMode="auto">
          <a:xfrm>
            <a:off x="41529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4" name="Line 35"/>
          <p:cNvSpPr>
            <a:spLocks noChangeShapeType="1"/>
          </p:cNvSpPr>
          <p:nvPr/>
        </p:nvSpPr>
        <p:spPr bwMode="auto">
          <a:xfrm>
            <a:off x="3803650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5" name="Line 36"/>
          <p:cNvSpPr>
            <a:spLocks noChangeShapeType="1"/>
          </p:cNvSpPr>
          <p:nvPr/>
        </p:nvSpPr>
        <p:spPr bwMode="auto">
          <a:xfrm>
            <a:off x="39782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6" name="Line 37"/>
          <p:cNvSpPr>
            <a:spLocks noChangeShapeType="1"/>
          </p:cNvSpPr>
          <p:nvPr/>
        </p:nvSpPr>
        <p:spPr bwMode="auto">
          <a:xfrm>
            <a:off x="41560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7" name="Line 38"/>
          <p:cNvSpPr>
            <a:spLocks noChangeShapeType="1"/>
          </p:cNvSpPr>
          <p:nvPr/>
        </p:nvSpPr>
        <p:spPr bwMode="auto">
          <a:xfrm>
            <a:off x="4148138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8" name="Line 39"/>
          <p:cNvSpPr>
            <a:spLocks noChangeShapeType="1"/>
          </p:cNvSpPr>
          <p:nvPr/>
        </p:nvSpPr>
        <p:spPr bwMode="auto">
          <a:xfrm>
            <a:off x="43227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59" name="Line 40"/>
          <p:cNvSpPr>
            <a:spLocks noChangeShapeType="1"/>
          </p:cNvSpPr>
          <p:nvPr/>
        </p:nvSpPr>
        <p:spPr bwMode="auto">
          <a:xfrm>
            <a:off x="45005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0" name="Line 41"/>
          <p:cNvSpPr>
            <a:spLocks noChangeShapeType="1"/>
          </p:cNvSpPr>
          <p:nvPr/>
        </p:nvSpPr>
        <p:spPr bwMode="auto">
          <a:xfrm>
            <a:off x="46783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1" name="Line 42"/>
          <p:cNvSpPr>
            <a:spLocks noChangeShapeType="1"/>
          </p:cNvSpPr>
          <p:nvPr/>
        </p:nvSpPr>
        <p:spPr bwMode="auto">
          <a:xfrm>
            <a:off x="48561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2" name="Line 43"/>
          <p:cNvSpPr>
            <a:spLocks noChangeShapeType="1"/>
          </p:cNvSpPr>
          <p:nvPr/>
        </p:nvSpPr>
        <p:spPr bwMode="auto">
          <a:xfrm>
            <a:off x="4670425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3" name="Line 44"/>
          <p:cNvSpPr>
            <a:spLocks noChangeShapeType="1"/>
          </p:cNvSpPr>
          <p:nvPr/>
        </p:nvSpPr>
        <p:spPr bwMode="auto">
          <a:xfrm>
            <a:off x="48450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4" name="Line 45"/>
          <p:cNvSpPr>
            <a:spLocks noChangeShapeType="1"/>
          </p:cNvSpPr>
          <p:nvPr/>
        </p:nvSpPr>
        <p:spPr bwMode="auto">
          <a:xfrm>
            <a:off x="50228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5" name="Line 46"/>
          <p:cNvSpPr>
            <a:spLocks noChangeShapeType="1"/>
          </p:cNvSpPr>
          <p:nvPr/>
        </p:nvSpPr>
        <p:spPr bwMode="auto">
          <a:xfrm>
            <a:off x="52006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6" name="Line 47"/>
          <p:cNvSpPr>
            <a:spLocks noChangeShapeType="1"/>
          </p:cNvSpPr>
          <p:nvPr/>
        </p:nvSpPr>
        <p:spPr bwMode="auto">
          <a:xfrm>
            <a:off x="5011738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7" name="Line 48"/>
          <p:cNvSpPr>
            <a:spLocks noChangeShapeType="1"/>
          </p:cNvSpPr>
          <p:nvPr/>
        </p:nvSpPr>
        <p:spPr bwMode="auto">
          <a:xfrm>
            <a:off x="51863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8" name="Line 49"/>
          <p:cNvSpPr>
            <a:spLocks noChangeShapeType="1"/>
          </p:cNvSpPr>
          <p:nvPr/>
        </p:nvSpPr>
        <p:spPr bwMode="auto">
          <a:xfrm>
            <a:off x="53641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69" name="Line 50"/>
          <p:cNvSpPr>
            <a:spLocks noChangeShapeType="1"/>
          </p:cNvSpPr>
          <p:nvPr/>
        </p:nvSpPr>
        <p:spPr bwMode="auto">
          <a:xfrm>
            <a:off x="55419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0" name="Line 51"/>
          <p:cNvSpPr>
            <a:spLocks noChangeShapeType="1"/>
          </p:cNvSpPr>
          <p:nvPr/>
        </p:nvSpPr>
        <p:spPr bwMode="auto">
          <a:xfrm>
            <a:off x="5546725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1" name="Line 52"/>
          <p:cNvSpPr>
            <a:spLocks noChangeShapeType="1"/>
          </p:cNvSpPr>
          <p:nvPr/>
        </p:nvSpPr>
        <p:spPr bwMode="auto">
          <a:xfrm>
            <a:off x="57213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2" name="Line 53"/>
          <p:cNvSpPr>
            <a:spLocks noChangeShapeType="1"/>
          </p:cNvSpPr>
          <p:nvPr/>
        </p:nvSpPr>
        <p:spPr bwMode="auto">
          <a:xfrm>
            <a:off x="58991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3" name="Line 54"/>
          <p:cNvSpPr>
            <a:spLocks noChangeShapeType="1"/>
          </p:cNvSpPr>
          <p:nvPr/>
        </p:nvSpPr>
        <p:spPr bwMode="auto">
          <a:xfrm>
            <a:off x="60769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4" name="Line 55"/>
          <p:cNvSpPr>
            <a:spLocks noChangeShapeType="1"/>
          </p:cNvSpPr>
          <p:nvPr/>
        </p:nvSpPr>
        <p:spPr bwMode="auto">
          <a:xfrm>
            <a:off x="62547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5" name="Line 56"/>
          <p:cNvSpPr>
            <a:spLocks noChangeShapeType="1"/>
          </p:cNvSpPr>
          <p:nvPr/>
        </p:nvSpPr>
        <p:spPr bwMode="auto">
          <a:xfrm>
            <a:off x="6243638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6" name="Line 57"/>
          <p:cNvSpPr>
            <a:spLocks noChangeShapeType="1"/>
          </p:cNvSpPr>
          <p:nvPr/>
        </p:nvSpPr>
        <p:spPr bwMode="auto">
          <a:xfrm>
            <a:off x="64182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7" name="Line 58"/>
          <p:cNvSpPr>
            <a:spLocks noChangeShapeType="1"/>
          </p:cNvSpPr>
          <p:nvPr/>
        </p:nvSpPr>
        <p:spPr bwMode="auto">
          <a:xfrm>
            <a:off x="65960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8" name="Line 59"/>
          <p:cNvSpPr>
            <a:spLocks noChangeShapeType="1"/>
          </p:cNvSpPr>
          <p:nvPr/>
        </p:nvSpPr>
        <p:spPr bwMode="auto">
          <a:xfrm>
            <a:off x="67738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79" name="Line 60"/>
          <p:cNvSpPr>
            <a:spLocks noChangeShapeType="1"/>
          </p:cNvSpPr>
          <p:nvPr/>
        </p:nvSpPr>
        <p:spPr bwMode="auto">
          <a:xfrm>
            <a:off x="69516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0" name="Line 61"/>
          <p:cNvSpPr>
            <a:spLocks noChangeShapeType="1"/>
          </p:cNvSpPr>
          <p:nvPr/>
        </p:nvSpPr>
        <p:spPr bwMode="auto">
          <a:xfrm>
            <a:off x="6950075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1" name="Line 62"/>
          <p:cNvSpPr>
            <a:spLocks noChangeShapeType="1"/>
          </p:cNvSpPr>
          <p:nvPr/>
        </p:nvSpPr>
        <p:spPr bwMode="auto">
          <a:xfrm>
            <a:off x="71247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2" name="Line 63"/>
          <p:cNvSpPr>
            <a:spLocks noChangeShapeType="1"/>
          </p:cNvSpPr>
          <p:nvPr/>
        </p:nvSpPr>
        <p:spPr bwMode="auto">
          <a:xfrm>
            <a:off x="73025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3" name="Line 64"/>
          <p:cNvSpPr>
            <a:spLocks noChangeShapeType="1"/>
          </p:cNvSpPr>
          <p:nvPr/>
        </p:nvSpPr>
        <p:spPr bwMode="auto">
          <a:xfrm>
            <a:off x="74803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4" name="Line 65"/>
          <p:cNvSpPr>
            <a:spLocks noChangeShapeType="1"/>
          </p:cNvSpPr>
          <p:nvPr/>
        </p:nvSpPr>
        <p:spPr bwMode="auto">
          <a:xfrm>
            <a:off x="76581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5" name="Line 66"/>
          <p:cNvSpPr>
            <a:spLocks noChangeShapeType="1"/>
          </p:cNvSpPr>
          <p:nvPr/>
        </p:nvSpPr>
        <p:spPr bwMode="auto">
          <a:xfrm>
            <a:off x="7650163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6" name="Line 67"/>
          <p:cNvSpPr>
            <a:spLocks noChangeShapeType="1"/>
          </p:cNvSpPr>
          <p:nvPr/>
        </p:nvSpPr>
        <p:spPr bwMode="auto">
          <a:xfrm>
            <a:off x="78247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7" name="Line 68"/>
          <p:cNvSpPr>
            <a:spLocks noChangeShapeType="1"/>
          </p:cNvSpPr>
          <p:nvPr/>
        </p:nvSpPr>
        <p:spPr bwMode="auto">
          <a:xfrm>
            <a:off x="80025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8" name="Line 69"/>
          <p:cNvSpPr>
            <a:spLocks noChangeShapeType="1"/>
          </p:cNvSpPr>
          <p:nvPr/>
        </p:nvSpPr>
        <p:spPr bwMode="auto">
          <a:xfrm>
            <a:off x="81803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89" name="Line 70"/>
          <p:cNvSpPr>
            <a:spLocks noChangeShapeType="1"/>
          </p:cNvSpPr>
          <p:nvPr/>
        </p:nvSpPr>
        <p:spPr bwMode="auto">
          <a:xfrm>
            <a:off x="83581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0" name="Line 71"/>
          <p:cNvSpPr>
            <a:spLocks noChangeShapeType="1"/>
          </p:cNvSpPr>
          <p:nvPr/>
        </p:nvSpPr>
        <p:spPr bwMode="auto">
          <a:xfrm>
            <a:off x="8350250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1" name="Line 72"/>
          <p:cNvSpPr>
            <a:spLocks noChangeShapeType="1"/>
          </p:cNvSpPr>
          <p:nvPr/>
        </p:nvSpPr>
        <p:spPr bwMode="auto">
          <a:xfrm>
            <a:off x="85248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2" name="Line 73"/>
          <p:cNvSpPr>
            <a:spLocks noChangeShapeType="1"/>
          </p:cNvSpPr>
          <p:nvPr/>
        </p:nvSpPr>
        <p:spPr bwMode="auto">
          <a:xfrm>
            <a:off x="87026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3" name="Line 74"/>
          <p:cNvSpPr>
            <a:spLocks noChangeShapeType="1"/>
          </p:cNvSpPr>
          <p:nvPr/>
        </p:nvSpPr>
        <p:spPr bwMode="auto">
          <a:xfrm>
            <a:off x="88804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4" name="Line 75"/>
          <p:cNvSpPr>
            <a:spLocks noChangeShapeType="1"/>
          </p:cNvSpPr>
          <p:nvPr/>
        </p:nvSpPr>
        <p:spPr bwMode="auto">
          <a:xfrm>
            <a:off x="90582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5" name="Line 76"/>
          <p:cNvSpPr>
            <a:spLocks noChangeShapeType="1"/>
          </p:cNvSpPr>
          <p:nvPr/>
        </p:nvSpPr>
        <p:spPr bwMode="auto">
          <a:xfrm>
            <a:off x="1014413" y="65262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6" name="Line 77"/>
          <p:cNvSpPr>
            <a:spLocks noChangeShapeType="1"/>
          </p:cNvSpPr>
          <p:nvPr/>
        </p:nvSpPr>
        <p:spPr bwMode="auto">
          <a:xfrm>
            <a:off x="1357313" y="6170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7" name="Line 78"/>
          <p:cNvSpPr>
            <a:spLocks noChangeShapeType="1"/>
          </p:cNvSpPr>
          <p:nvPr/>
        </p:nvSpPr>
        <p:spPr bwMode="auto">
          <a:xfrm>
            <a:off x="1711325" y="61769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8" name="Line 79"/>
          <p:cNvSpPr>
            <a:spLocks noChangeShapeType="1"/>
          </p:cNvSpPr>
          <p:nvPr/>
        </p:nvSpPr>
        <p:spPr bwMode="auto">
          <a:xfrm>
            <a:off x="2051050" y="58626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99" name="Line 80"/>
          <p:cNvSpPr>
            <a:spLocks noChangeShapeType="1"/>
          </p:cNvSpPr>
          <p:nvPr/>
        </p:nvSpPr>
        <p:spPr bwMode="auto">
          <a:xfrm>
            <a:off x="2746375" y="55197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0" name="Line 81"/>
          <p:cNvSpPr>
            <a:spLocks noChangeShapeType="1"/>
          </p:cNvSpPr>
          <p:nvPr/>
        </p:nvSpPr>
        <p:spPr bwMode="auto">
          <a:xfrm>
            <a:off x="3441700" y="51768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1" name="Line 82"/>
          <p:cNvSpPr>
            <a:spLocks noChangeShapeType="1"/>
          </p:cNvSpPr>
          <p:nvPr/>
        </p:nvSpPr>
        <p:spPr bwMode="auto">
          <a:xfrm>
            <a:off x="3097213" y="51895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2" name="Line 83"/>
          <p:cNvSpPr>
            <a:spLocks noChangeShapeType="1"/>
          </p:cNvSpPr>
          <p:nvPr/>
        </p:nvSpPr>
        <p:spPr bwMode="auto">
          <a:xfrm>
            <a:off x="3094038" y="5027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3" name="Line 84"/>
          <p:cNvSpPr>
            <a:spLocks noChangeShapeType="1"/>
          </p:cNvSpPr>
          <p:nvPr/>
        </p:nvSpPr>
        <p:spPr bwMode="auto">
          <a:xfrm>
            <a:off x="3795713" y="486568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4" name="Line 85"/>
          <p:cNvSpPr>
            <a:spLocks noChangeShapeType="1"/>
          </p:cNvSpPr>
          <p:nvPr/>
        </p:nvSpPr>
        <p:spPr bwMode="auto">
          <a:xfrm>
            <a:off x="4140200" y="48656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5" name="Line 86"/>
          <p:cNvSpPr>
            <a:spLocks noChangeShapeType="1"/>
          </p:cNvSpPr>
          <p:nvPr/>
        </p:nvSpPr>
        <p:spPr bwMode="auto">
          <a:xfrm>
            <a:off x="4151313" y="45212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6" name="Line 87"/>
          <p:cNvSpPr>
            <a:spLocks noChangeShapeType="1"/>
          </p:cNvSpPr>
          <p:nvPr/>
        </p:nvSpPr>
        <p:spPr bwMode="auto">
          <a:xfrm>
            <a:off x="5543550" y="3536950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7" name="Line 88"/>
          <p:cNvSpPr>
            <a:spLocks noChangeShapeType="1"/>
          </p:cNvSpPr>
          <p:nvPr/>
        </p:nvSpPr>
        <p:spPr bwMode="auto">
          <a:xfrm flipH="1" flipV="1">
            <a:off x="1031875" y="65230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8" name="Line 89"/>
          <p:cNvSpPr>
            <a:spLocks noChangeShapeType="1"/>
          </p:cNvSpPr>
          <p:nvPr/>
        </p:nvSpPr>
        <p:spPr bwMode="auto">
          <a:xfrm flipH="1" flipV="1">
            <a:off x="1016000" y="63515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09" name="Line 90"/>
          <p:cNvSpPr>
            <a:spLocks noChangeShapeType="1"/>
          </p:cNvSpPr>
          <p:nvPr/>
        </p:nvSpPr>
        <p:spPr bwMode="auto">
          <a:xfrm flipH="1" flipV="1">
            <a:off x="1368425" y="60118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0" name="Line 91"/>
          <p:cNvSpPr>
            <a:spLocks noChangeShapeType="1"/>
          </p:cNvSpPr>
          <p:nvPr/>
        </p:nvSpPr>
        <p:spPr bwMode="auto">
          <a:xfrm flipH="1" flipV="1">
            <a:off x="1725613" y="6183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1" name="Line 92"/>
          <p:cNvSpPr>
            <a:spLocks noChangeShapeType="1"/>
          </p:cNvSpPr>
          <p:nvPr/>
        </p:nvSpPr>
        <p:spPr bwMode="auto">
          <a:xfrm flipH="1" flipV="1">
            <a:off x="1722438" y="60086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2" name="Line 93"/>
          <p:cNvSpPr>
            <a:spLocks noChangeShapeType="1"/>
          </p:cNvSpPr>
          <p:nvPr/>
        </p:nvSpPr>
        <p:spPr bwMode="auto">
          <a:xfrm flipH="1" flipV="1">
            <a:off x="2063750" y="58499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3" name="Line 94"/>
          <p:cNvSpPr>
            <a:spLocks noChangeShapeType="1"/>
          </p:cNvSpPr>
          <p:nvPr/>
        </p:nvSpPr>
        <p:spPr bwMode="auto">
          <a:xfrm flipH="1" flipV="1">
            <a:off x="2063750" y="56959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4" name="Line 95"/>
          <p:cNvSpPr>
            <a:spLocks noChangeShapeType="1"/>
          </p:cNvSpPr>
          <p:nvPr/>
        </p:nvSpPr>
        <p:spPr bwMode="auto">
          <a:xfrm flipH="1" flipV="1">
            <a:off x="2405063" y="56737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5" name="Line 96"/>
          <p:cNvSpPr>
            <a:spLocks noChangeShapeType="1"/>
          </p:cNvSpPr>
          <p:nvPr/>
        </p:nvSpPr>
        <p:spPr bwMode="auto">
          <a:xfrm flipH="1" flipV="1">
            <a:off x="2774950" y="55181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6" name="Line 97"/>
          <p:cNvSpPr>
            <a:spLocks noChangeShapeType="1"/>
          </p:cNvSpPr>
          <p:nvPr/>
        </p:nvSpPr>
        <p:spPr bwMode="auto">
          <a:xfrm flipH="1" flipV="1">
            <a:off x="2767013" y="53578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7" name="Line 98"/>
          <p:cNvSpPr>
            <a:spLocks noChangeShapeType="1"/>
          </p:cNvSpPr>
          <p:nvPr/>
        </p:nvSpPr>
        <p:spPr bwMode="auto">
          <a:xfrm flipH="1" flipV="1">
            <a:off x="3468688" y="51863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8" name="Line 99"/>
          <p:cNvSpPr>
            <a:spLocks noChangeShapeType="1"/>
          </p:cNvSpPr>
          <p:nvPr/>
        </p:nvSpPr>
        <p:spPr bwMode="auto">
          <a:xfrm flipH="1" flipV="1">
            <a:off x="3460750" y="50180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19" name="Line 100"/>
          <p:cNvSpPr>
            <a:spLocks noChangeShapeType="1"/>
          </p:cNvSpPr>
          <p:nvPr/>
        </p:nvSpPr>
        <p:spPr bwMode="auto">
          <a:xfrm flipH="1" flipV="1">
            <a:off x="3117850" y="50339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0" name="Line 101"/>
          <p:cNvSpPr>
            <a:spLocks noChangeShapeType="1"/>
          </p:cNvSpPr>
          <p:nvPr/>
        </p:nvSpPr>
        <p:spPr bwMode="auto">
          <a:xfrm>
            <a:off x="3271838" y="50260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1" name="Line 102"/>
          <p:cNvSpPr>
            <a:spLocks noChangeShapeType="1"/>
          </p:cNvSpPr>
          <p:nvPr/>
        </p:nvSpPr>
        <p:spPr bwMode="auto">
          <a:xfrm flipH="1" flipV="1">
            <a:off x="3808413" y="48625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2" name="Line 103"/>
          <p:cNvSpPr>
            <a:spLocks noChangeShapeType="1"/>
          </p:cNvSpPr>
          <p:nvPr/>
        </p:nvSpPr>
        <p:spPr bwMode="auto">
          <a:xfrm flipH="1" flipV="1">
            <a:off x="4162425" y="48704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3" name="Line 104"/>
          <p:cNvSpPr>
            <a:spLocks noChangeShapeType="1"/>
          </p:cNvSpPr>
          <p:nvPr/>
        </p:nvSpPr>
        <p:spPr bwMode="auto">
          <a:xfrm flipH="1" flipV="1">
            <a:off x="4164013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4" name="Line 105"/>
          <p:cNvSpPr>
            <a:spLocks noChangeShapeType="1"/>
          </p:cNvSpPr>
          <p:nvPr/>
        </p:nvSpPr>
        <p:spPr bwMode="auto">
          <a:xfrm flipH="1" flipV="1">
            <a:off x="4165600" y="45339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5" name="Line 106"/>
          <p:cNvSpPr>
            <a:spLocks noChangeShapeType="1"/>
          </p:cNvSpPr>
          <p:nvPr/>
        </p:nvSpPr>
        <p:spPr bwMode="auto">
          <a:xfrm flipH="1" flipV="1">
            <a:off x="4167188" y="43656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6" name="Line 107"/>
          <p:cNvSpPr>
            <a:spLocks noChangeShapeType="1"/>
          </p:cNvSpPr>
          <p:nvPr/>
        </p:nvSpPr>
        <p:spPr bwMode="auto">
          <a:xfrm flipH="1" flipV="1">
            <a:off x="3805238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7" name="Line 108"/>
          <p:cNvSpPr>
            <a:spLocks noChangeShapeType="1"/>
          </p:cNvSpPr>
          <p:nvPr/>
        </p:nvSpPr>
        <p:spPr bwMode="auto">
          <a:xfrm flipH="1" flipV="1">
            <a:off x="4852988" y="42100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8" name="Line 109"/>
          <p:cNvSpPr>
            <a:spLocks noChangeShapeType="1"/>
          </p:cNvSpPr>
          <p:nvPr/>
        </p:nvSpPr>
        <p:spPr bwMode="auto">
          <a:xfrm flipH="1" flipV="1">
            <a:off x="4686300" y="4035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29" name="Line 110"/>
          <p:cNvSpPr>
            <a:spLocks noChangeShapeType="1"/>
          </p:cNvSpPr>
          <p:nvPr/>
        </p:nvSpPr>
        <p:spPr bwMode="auto">
          <a:xfrm flipH="1" flipV="1">
            <a:off x="5216525" y="38782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0" name="Line 111"/>
          <p:cNvSpPr>
            <a:spLocks noChangeShapeType="1"/>
          </p:cNvSpPr>
          <p:nvPr/>
        </p:nvSpPr>
        <p:spPr bwMode="auto">
          <a:xfrm flipH="1" flipV="1">
            <a:off x="5049838" y="37036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1" name="Line 112"/>
          <p:cNvSpPr>
            <a:spLocks noChangeShapeType="1"/>
          </p:cNvSpPr>
          <p:nvPr/>
        </p:nvSpPr>
        <p:spPr bwMode="auto">
          <a:xfrm flipH="1" flipV="1">
            <a:off x="5553075" y="35385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2" name="Line 113"/>
          <p:cNvSpPr>
            <a:spLocks noChangeShapeType="1"/>
          </p:cNvSpPr>
          <p:nvPr/>
        </p:nvSpPr>
        <p:spPr bwMode="auto">
          <a:xfrm flipH="1" flipV="1">
            <a:off x="5562600" y="33845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3" name="Line 114"/>
          <p:cNvSpPr>
            <a:spLocks noChangeShapeType="1"/>
          </p:cNvSpPr>
          <p:nvPr/>
        </p:nvSpPr>
        <p:spPr bwMode="auto">
          <a:xfrm flipH="1" flipV="1">
            <a:off x="6257925" y="32099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4" name="Line 115"/>
          <p:cNvSpPr>
            <a:spLocks noChangeShapeType="1"/>
          </p:cNvSpPr>
          <p:nvPr/>
        </p:nvSpPr>
        <p:spPr bwMode="auto">
          <a:xfrm>
            <a:off x="6243638" y="32099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5" name="Line 116"/>
          <p:cNvSpPr>
            <a:spLocks noChangeShapeType="1"/>
          </p:cNvSpPr>
          <p:nvPr/>
        </p:nvSpPr>
        <p:spPr bwMode="auto">
          <a:xfrm flipH="1" flipV="1">
            <a:off x="6235700" y="30416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6" name="Line 117"/>
          <p:cNvSpPr>
            <a:spLocks noChangeShapeType="1"/>
          </p:cNvSpPr>
          <p:nvPr/>
        </p:nvSpPr>
        <p:spPr bwMode="auto">
          <a:xfrm flipH="1" flipV="1">
            <a:off x="6951663" y="2881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7" name="Line 118"/>
          <p:cNvSpPr>
            <a:spLocks noChangeShapeType="1"/>
          </p:cNvSpPr>
          <p:nvPr/>
        </p:nvSpPr>
        <p:spPr bwMode="auto">
          <a:xfrm flipH="1" flipV="1">
            <a:off x="6935788" y="27225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8" name="Line 119"/>
          <p:cNvSpPr>
            <a:spLocks noChangeShapeType="1"/>
          </p:cNvSpPr>
          <p:nvPr/>
        </p:nvSpPr>
        <p:spPr bwMode="auto">
          <a:xfrm>
            <a:off x="6934200" y="28670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39" name="Line 120"/>
          <p:cNvSpPr>
            <a:spLocks noChangeShapeType="1"/>
          </p:cNvSpPr>
          <p:nvPr/>
        </p:nvSpPr>
        <p:spPr bwMode="auto">
          <a:xfrm flipH="1" flipV="1">
            <a:off x="7646988" y="25400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0" name="Line 121"/>
          <p:cNvSpPr>
            <a:spLocks noChangeShapeType="1"/>
          </p:cNvSpPr>
          <p:nvPr/>
        </p:nvSpPr>
        <p:spPr bwMode="auto">
          <a:xfrm>
            <a:off x="7635875" y="25447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1" name="Line 122"/>
          <p:cNvSpPr>
            <a:spLocks noChangeShapeType="1"/>
          </p:cNvSpPr>
          <p:nvPr/>
        </p:nvSpPr>
        <p:spPr bwMode="auto">
          <a:xfrm flipH="1" flipV="1">
            <a:off x="7643813" y="23828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2" name="Line 123"/>
          <p:cNvSpPr>
            <a:spLocks noChangeShapeType="1"/>
          </p:cNvSpPr>
          <p:nvPr/>
        </p:nvSpPr>
        <p:spPr bwMode="auto">
          <a:xfrm flipH="1" flipV="1">
            <a:off x="8355013" y="2211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3" name="Line 124"/>
          <p:cNvSpPr>
            <a:spLocks noChangeShapeType="1"/>
          </p:cNvSpPr>
          <p:nvPr/>
        </p:nvSpPr>
        <p:spPr bwMode="auto">
          <a:xfrm>
            <a:off x="8345488" y="22098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4" name="Line 125"/>
          <p:cNvSpPr>
            <a:spLocks noChangeShapeType="1"/>
          </p:cNvSpPr>
          <p:nvPr/>
        </p:nvSpPr>
        <p:spPr bwMode="auto">
          <a:xfrm flipH="1" flipV="1">
            <a:off x="8361363" y="20494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5" name="Line 126"/>
          <p:cNvSpPr>
            <a:spLocks noChangeShapeType="1"/>
          </p:cNvSpPr>
          <p:nvPr/>
        </p:nvSpPr>
        <p:spPr bwMode="auto">
          <a:xfrm flipH="1" flipV="1">
            <a:off x="9034463" y="1876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6" name="Line 127"/>
          <p:cNvSpPr>
            <a:spLocks noChangeShapeType="1"/>
          </p:cNvSpPr>
          <p:nvPr/>
        </p:nvSpPr>
        <p:spPr bwMode="auto">
          <a:xfrm>
            <a:off x="9055100" y="18764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7" name="Line 128"/>
          <p:cNvSpPr>
            <a:spLocks noChangeShapeType="1"/>
          </p:cNvSpPr>
          <p:nvPr/>
        </p:nvSpPr>
        <p:spPr bwMode="auto">
          <a:xfrm flipH="1" flipV="1">
            <a:off x="9036050" y="1703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8" name="Line 129"/>
          <p:cNvSpPr>
            <a:spLocks noChangeShapeType="1"/>
          </p:cNvSpPr>
          <p:nvPr/>
        </p:nvSpPr>
        <p:spPr bwMode="auto">
          <a:xfrm>
            <a:off x="9055100" y="17033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49" name="Line 130"/>
          <p:cNvSpPr>
            <a:spLocks noChangeShapeType="1"/>
          </p:cNvSpPr>
          <p:nvPr/>
        </p:nvSpPr>
        <p:spPr bwMode="auto">
          <a:xfrm flipH="1" flipV="1">
            <a:off x="3275013" y="5191125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0" name="Line 131"/>
          <p:cNvSpPr>
            <a:spLocks noChangeShapeType="1"/>
          </p:cNvSpPr>
          <p:nvPr/>
        </p:nvSpPr>
        <p:spPr bwMode="auto">
          <a:xfrm flipH="1" flipV="1">
            <a:off x="1520825" y="6165850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1" name="Line 132"/>
          <p:cNvSpPr>
            <a:spLocks noChangeShapeType="1"/>
          </p:cNvSpPr>
          <p:nvPr/>
        </p:nvSpPr>
        <p:spPr bwMode="auto">
          <a:xfrm flipH="1" flipV="1">
            <a:off x="2227263" y="5675313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2" name="Line 139"/>
          <p:cNvSpPr>
            <a:spLocks noChangeShapeType="1"/>
          </p:cNvSpPr>
          <p:nvPr/>
        </p:nvSpPr>
        <p:spPr bwMode="auto">
          <a:xfrm>
            <a:off x="1196975" y="6680200"/>
            <a:ext cx="3135313" cy="63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3" name="Line 140"/>
          <p:cNvSpPr>
            <a:spLocks noChangeShapeType="1"/>
          </p:cNvSpPr>
          <p:nvPr/>
        </p:nvSpPr>
        <p:spPr bwMode="auto">
          <a:xfrm flipH="1" flipV="1">
            <a:off x="4143375" y="65119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4" name="Line 141"/>
          <p:cNvSpPr>
            <a:spLocks noChangeShapeType="1"/>
          </p:cNvSpPr>
          <p:nvPr/>
        </p:nvSpPr>
        <p:spPr bwMode="auto">
          <a:xfrm flipH="1" flipV="1">
            <a:off x="4143375" y="6511925"/>
            <a:ext cx="176213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5" name="Line 142"/>
          <p:cNvSpPr>
            <a:spLocks noChangeShapeType="1"/>
          </p:cNvSpPr>
          <p:nvPr/>
        </p:nvSpPr>
        <p:spPr bwMode="auto">
          <a:xfrm flipH="1" flipV="1">
            <a:off x="4137025" y="63341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6" name="Line 143"/>
          <p:cNvSpPr>
            <a:spLocks noChangeShapeType="1"/>
          </p:cNvSpPr>
          <p:nvPr/>
        </p:nvSpPr>
        <p:spPr bwMode="auto">
          <a:xfrm flipH="1" flipV="1">
            <a:off x="4137025" y="6334125"/>
            <a:ext cx="528638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7" name="Line 144"/>
          <p:cNvSpPr>
            <a:spLocks noChangeShapeType="1"/>
          </p:cNvSpPr>
          <p:nvPr/>
        </p:nvSpPr>
        <p:spPr bwMode="auto">
          <a:xfrm flipH="1" flipV="1">
            <a:off x="4495800" y="615950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8" name="Line 145"/>
          <p:cNvSpPr>
            <a:spLocks noChangeShapeType="1"/>
          </p:cNvSpPr>
          <p:nvPr/>
        </p:nvSpPr>
        <p:spPr bwMode="auto">
          <a:xfrm flipH="1" flipV="1">
            <a:off x="4494213" y="6169025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59" name="Line 146"/>
          <p:cNvSpPr>
            <a:spLocks noChangeShapeType="1"/>
          </p:cNvSpPr>
          <p:nvPr/>
        </p:nvSpPr>
        <p:spPr bwMode="auto">
          <a:xfrm flipH="1" flipV="1">
            <a:off x="4494213" y="5997575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0" name="Line 147"/>
          <p:cNvSpPr>
            <a:spLocks noChangeShapeType="1"/>
          </p:cNvSpPr>
          <p:nvPr/>
        </p:nvSpPr>
        <p:spPr bwMode="auto">
          <a:xfrm flipH="1" flipV="1">
            <a:off x="4486275" y="6007100"/>
            <a:ext cx="528638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1" name="Line 148"/>
          <p:cNvSpPr>
            <a:spLocks noChangeShapeType="1"/>
          </p:cNvSpPr>
          <p:nvPr/>
        </p:nvSpPr>
        <p:spPr bwMode="auto">
          <a:xfrm flipH="1" flipV="1">
            <a:off x="4841875" y="583088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2" name="Line 149"/>
          <p:cNvSpPr>
            <a:spLocks noChangeShapeType="1"/>
          </p:cNvSpPr>
          <p:nvPr/>
        </p:nvSpPr>
        <p:spPr bwMode="auto">
          <a:xfrm flipH="1" flipV="1">
            <a:off x="4852988" y="5834063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3" name="Line 150"/>
          <p:cNvSpPr>
            <a:spLocks noChangeShapeType="1"/>
          </p:cNvSpPr>
          <p:nvPr/>
        </p:nvSpPr>
        <p:spPr bwMode="auto">
          <a:xfrm flipH="1" flipV="1">
            <a:off x="4857750" y="566261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4" name="Line 151"/>
          <p:cNvSpPr>
            <a:spLocks noChangeShapeType="1"/>
          </p:cNvSpPr>
          <p:nvPr/>
        </p:nvSpPr>
        <p:spPr bwMode="auto">
          <a:xfrm flipH="1" flipV="1">
            <a:off x="4864100" y="567372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5" name="Line 152"/>
          <p:cNvSpPr>
            <a:spLocks noChangeShapeType="1"/>
          </p:cNvSpPr>
          <p:nvPr/>
        </p:nvSpPr>
        <p:spPr bwMode="auto">
          <a:xfrm flipH="1" flipV="1">
            <a:off x="5391150" y="550386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6" name="Line 153"/>
          <p:cNvSpPr>
            <a:spLocks noChangeShapeType="1"/>
          </p:cNvSpPr>
          <p:nvPr/>
        </p:nvSpPr>
        <p:spPr bwMode="auto">
          <a:xfrm flipH="1" flipV="1">
            <a:off x="5392738" y="5508625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7" name="Line 154"/>
          <p:cNvSpPr>
            <a:spLocks noChangeShapeType="1"/>
          </p:cNvSpPr>
          <p:nvPr/>
        </p:nvSpPr>
        <p:spPr bwMode="auto">
          <a:xfrm flipH="1" flipV="1">
            <a:off x="5570538" y="5346700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8" name="Line 155"/>
          <p:cNvSpPr>
            <a:spLocks noChangeShapeType="1"/>
          </p:cNvSpPr>
          <p:nvPr/>
        </p:nvSpPr>
        <p:spPr bwMode="auto">
          <a:xfrm flipH="1" flipV="1">
            <a:off x="5570538" y="5357813"/>
            <a:ext cx="4762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69" name="Line 156"/>
          <p:cNvSpPr>
            <a:spLocks noChangeShapeType="1"/>
          </p:cNvSpPr>
          <p:nvPr/>
        </p:nvSpPr>
        <p:spPr bwMode="auto">
          <a:xfrm flipH="1" flipV="1">
            <a:off x="5861050" y="518001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0" name="Line 157"/>
          <p:cNvSpPr>
            <a:spLocks noChangeShapeType="1"/>
          </p:cNvSpPr>
          <p:nvPr/>
        </p:nvSpPr>
        <p:spPr bwMode="auto">
          <a:xfrm flipH="1" flipV="1">
            <a:off x="5872163" y="5183188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1" name="Line 158"/>
          <p:cNvSpPr>
            <a:spLocks noChangeShapeType="1"/>
          </p:cNvSpPr>
          <p:nvPr/>
        </p:nvSpPr>
        <p:spPr bwMode="auto">
          <a:xfrm flipH="1" flipV="1">
            <a:off x="5876925" y="501173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2" name="Line 159"/>
          <p:cNvSpPr>
            <a:spLocks noChangeShapeType="1"/>
          </p:cNvSpPr>
          <p:nvPr/>
        </p:nvSpPr>
        <p:spPr bwMode="auto">
          <a:xfrm flipH="1" flipV="1">
            <a:off x="5873750" y="5018088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3" name="Line 160"/>
          <p:cNvSpPr>
            <a:spLocks noChangeShapeType="1"/>
          </p:cNvSpPr>
          <p:nvPr/>
        </p:nvSpPr>
        <p:spPr bwMode="auto">
          <a:xfrm flipH="1" flipV="1">
            <a:off x="6391275" y="48482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4" name="Line 161"/>
          <p:cNvSpPr>
            <a:spLocks noChangeShapeType="1"/>
          </p:cNvSpPr>
          <p:nvPr/>
        </p:nvSpPr>
        <p:spPr bwMode="auto">
          <a:xfrm flipH="1" flipV="1">
            <a:off x="6392863" y="4852988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5" name="Line 162"/>
          <p:cNvSpPr>
            <a:spLocks noChangeShapeType="1"/>
          </p:cNvSpPr>
          <p:nvPr/>
        </p:nvSpPr>
        <p:spPr bwMode="auto">
          <a:xfrm flipH="1" flipV="1">
            <a:off x="6572250" y="467836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6" name="Line 163"/>
          <p:cNvSpPr>
            <a:spLocks noChangeShapeType="1"/>
          </p:cNvSpPr>
          <p:nvPr/>
        </p:nvSpPr>
        <p:spPr bwMode="auto">
          <a:xfrm flipH="1" flipV="1">
            <a:off x="6569075" y="4689475"/>
            <a:ext cx="5429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7" name="Line 164"/>
          <p:cNvSpPr>
            <a:spLocks noChangeShapeType="1"/>
          </p:cNvSpPr>
          <p:nvPr/>
        </p:nvSpPr>
        <p:spPr bwMode="auto">
          <a:xfrm flipH="1" flipV="1">
            <a:off x="6950075" y="45180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8" name="Line 165"/>
          <p:cNvSpPr>
            <a:spLocks noChangeShapeType="1"/>
          </p:cNvSpPr>
          <p:nvPr/>
        </p:nvSpPr>
        <p:spPr bwMode="auto">
          <a:xfrm flipH="1" flipV="1">
            <a:off x="6961188" y="4521200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79" name="Line 166"/>
          <p:cNvSpPr>
            <a:spLocks noChangeShapeType="1"/>
          </p:cNvSpPr>
          <p:nvPr/>
        </p:nvSpPr>
        <p:spPr bwMode="auto">
          <a:xfrm flipH="1" flipV="1">
            <a:off x="6965950" y="434975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0" name="Line 167"/>
          <p:cNvSpPr>
            <a:spLocks noChangeShapeType="1"/>
          </p:cNvSpPr>
          <p:nvPr/>
        </p:nvSpPr>
        <p:spPr bwMode="auto">
          <a:xfrm flipH="1" flipV="1">
            <a:off x="6970713" y="435927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1" name="Line 168"/>
          <p:cNvSpPr>
            <a:spLocks noChangeShapeType="1"/>
          </p:cNvSpPr>
          <p:nvPr/>
        </p:nvSpPr>
        <p:spPr bwMode="auto">
          <a:xfrm flipH="1" flipV="1">
            <a:off x="7493000" y="417830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2" name="Line 169"/>
          <p:cNvSpPr>
            <a:spLocks noChangeShapeType="1"/>
          </p:cNvSpPr>
          <p:nvPr/>
        </p:nvSpPr>
        <p:spPr bwMode="auto">
          <a:xfrm flipH="1" flipV="1">
            <a:off x="7494588" y="4183063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3" name="Line 170"/>
          <p:cNvSpPr>
            <a:spLocks noChangeShapeType="1"/>
          </p:cNvSpPr>
          <p:nvPr/>
        </p:nvSpPr>
        <p:spPr bwMode="auto">
          <a:xfrm flipH="1" flipV="1">
            <a:off x="7673975" y="400843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4" name="Line 171"/>
          <p:cNvSpPr>
            <a:spLocks noChangeShapeType="1"/>
          </p:cNvSpPr>
          <p:nvPr/>
        </p:nvSpPr>
        <p:spPr bwMode="auto">
          <a:xfrm flipH="1" flipV="1">
            <a:off x="7670800" y="4019550"/>
            <a:ext cx="646113" cy="317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5" name="Line 172"/>
          <p:cNvSpPr>
            <a:spLocks noChangeShapeType="1"/>
          </p:cNvSpPr>
          <p:nvPr/>
        </p:nvSpPr>
        <p:spPr bwMode="auto">
          <a:xfrm flipH="1" flipV="1">
            <a:off x="8162925" y="38449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6" name="Line 173"/>
          <p:cNvSpPr>
            <a:spLocks noChangeShapeType="1"/>
          </p:cNvSpPr>
          <p:nvPr/>
        </p:nvSpPr>
        <p:spPr bwMode="auto">
          <a:xfrm flipH="1" flipV="1">
            <a:off x="8174038" y="3848100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7" name="Line 174"/>
          <p:cNvSpPr>
            <a:spLocks noChangeShapeType="1"/>
          </p:cNvSpPr>
          <p:nvPr/>
        </p:nvSpPr>
        <p:spPr bwMode="auto">
          <a:xfrm flipH="1" flipV="1">
            <a:off x="8178800" y="367665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8" name="Line 175"/>
          <p:cNvSpPr>
            <a:spLocks noChangeShapeType="1"/>
          </p:cNvSpPr>
          <p:nvPr/>
        </p:nvSpPr>
        <p:spPr bwMode="auto">
          <a:xfrm flipH="1" flipV="1">
            <a:off x="8183563" y="368617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89" name="Line 176"/>
          <p:cNvSpPr>
            <a:spLocks noChangeShapeType="1"/>
          </p:cNvSpPr>
          <p:nvPr/>
        </p:nvSpPr>
        <p:spPr bwMode="auto">
          <a:xfrm flipH="1" flipV="1">
            <a:off x="8704263" y="3508375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0" name="Line 177"/>
          <p:cNvSpPr>
            <a:spLocks noChangeShapeType="1"/>
          </p:cNvSpPr>
          <p:nvPr/>
        </p:nvSpPr>
        <p:spPr bwMode="auto">
          <a:xfrm flipH="1" flipV="1">
            <a:off x="8705850" y="3513138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1" name="Line 178"/>
          <p:cNvSpPr>
            <a:spLocks noChangeShapeType="1"/>
          </p:cNvSpPr>
          <p:nvPr/>
        </p:nvSpPr>
        <p:spPr bwMode="auto">
          <a:xfrm flipH="1" flipV="1">
            <a:off x="8885238" y="3338513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2" name="Line 179"/>
          <p:cNvSpPr>
            <a:spLocks noChangeShapeType="1"/>
          </p:cNvSpPr>
          <p:nvPr/>
        </p:nvSpPr>
        <p:spPr bwMode="auto">
          <a:xfrm flipH="1">
            <a:off x="8882063" y="3348038"/>
            <a:ext cx="261937" cy="1587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3" name="Line 180"/>
          <p:cNvSpPr>
            <a:spLocks noChangeShapeType="1"/>
          </p:cNvSpPr>
          <p:nvPr/>
        </p:nvSpPr>
        <p:spPr bwMode="auto">
          <a:xfrm flipH="1" flipV="1">
            <a:off x="3924300" y="5481638"/>
            <a:ext cx="500063" cy="481012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4" name="Line 181"/>
          <p:cNvSpPr>
            <a:spLocks noChangeShapeType="1"/>
          </p:cNvSpPr>
          <p:nvPr/>
        </p:nvSpPr>
        <p:spPr bwMode="auto">
          <a:xfrm flipH="1" flipV="1">
            <a:off x="5302250" y="4454525"/>
            <a:ext cx="500063" cy="481013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5" name="Line 182"/>
          <p:cNvSpPr>
            <a:spLocks noChangeShapeType="1"/>
          </p:cNvSpPr>
          <p:nvPr/>
        </p:nvSpPr>
        <p:spPr bwMode="auto">
          <a:xfrm flipH="1" flipV="1">
            <a:off x="5661025" y="4156075"/>
            <a:ext cx="681038" cy="647700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6" name="Line 183"/>
          <p:cNvSpPr>
            <a:spLocks noChangeShapeType="1"/>
          </p:cNvSpPr>
          <p:nvPr/>
        </p:nvSpPr>
        <p:spPr bwMode="auto">
          <a:xfrm flipH="1" flipV="1">
            <a:off x="5981700" y="3800475"/>
            <a:ext cx="762000" cy="719138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7" name="Line 184"/>
          <p:cNvSpPr>
            <a:spLocks noChangeShapeType="1"/>
          </p:cNvSpPr>
          <p:nvPr/>
        </p:nvSpPr>
        <p:spPr bwMode="auto">
          <a:xfrm flipH="1" flipV="1">
            <a:off x="6702425" y="3482975"/>
            <a:ext cx="762000" cy="67627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8" name="Line 185"/>
          <p:cNvSpPr>
            <a:spLocks noChangeShapeType="1"/>
          </p:cNvSpPr>
          <p:nvPr/>
        </p:nvSpPr>
        <p:spPr bwMode="auto">
          <a:xfrm flipH="1" flipV="1">
            <a:off x="7423150" y="3165475"/>
            <a:ext cx="661988" cy="61912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299" name="Line 186"/>
          <p:cNvSpPr>
            <a:spLocks noChangeShapeType="1"/>
          </p:cNvSpPr>
          <p:nvPr/>
        </p:nvSpPr>
        <p:spPr bwMode="auto">
          <a:xfrm flipH="1" flipV="1">
            <a:off x="8455025" y="2824163"/>
            <a:ext cx="466725" cy="42862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00" name="Text Box 187"/>
          <p:cNvSpPr txBox="1">
            <a:spLocks noChangeArrowheads="1"/>
          </p:cNvSpPr>
          <p:nvPr/>
        </p:nvSpPr>
        <p:spPr bwMode="auto">
          <a:xfrm rot="-2266732">
            <a:off x="6438900" y="4932363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Tahoma" pitchFamily="34" charset="0"/>
              </a:rPr>
              <a:t>r-</a:t>
            </a:r>
            <a:r>
              <a:rPr lang="hu-HU" sz="2400">
                <a:solidFill>
                  <a:srgbClr val="009900"/>
                </a:solidFill>
                <a:latin typeface="Tahoma" pitchFamily="34" charset="0"/>
              </a:rPr>
              <a:t>process</a:t>
            </a:r>
          </a:p>
        </p:txBody>
      </p:sp>
      <p:sp>
        <p:nvSpPr>
          <p:cNvPr id="5301" name="Line 181"/>
          <p:cNvSpPr>
            <a:spLocks noChangeShapeType="1"/>
          </p:cNvSpPr>
          <p:nvPr/>
        </p:nvSpPr>
        <p:spPr bwMode="auto">
          <a:xfrm>
            <a:off x="149225" y="41703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02" name="Line 182"/>
          <p:cNvSpPr>
            <a:spLocks noChangeShapeType="1"/>
          </p:cNvSpPr>
          <p:nvPr/>
        </p:nvSpPr>
        <p:spPr bwMode="auto">
          <a:xfrm flipH="1" flipV="1">
            <a:off x="146050" y="43878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03" name="Line 183"/>
          <p:cNvSpPr>
            <a:spLocks noChangeShapeType="1"/>
          </p:cNvSpPr>
          <p:nvPr/>
        </p:nvSpPr>
        <p:spPr bwMode="auto">
          <a:xfrm flipH="1" flipV="1">
            <a:off x="141288" y="4725988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304" name="Text Box 184"/>
          <p:cNvSpPr txBox="1">
            <a:spLocks noChangeArrowheads="1"/>
          </p:cNvSpPr>
          <p:nvPr/>
        </p:nvSpPr>
        <p:spPr bwMode="auto">
          <a:xfrm>
            <a:off x="317500" y="3906838"/>
            <a:ext cx="114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</a:rPr>
              <a:t>n capture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5305" name="Text Box 185"/>
          <p:cNvSpPr txBox="1">
            <a:spLocks noChangeArrowheads="1"/>
          </p:cNvSpPr>
          <p:nvPr/>
        </p:nvSpPr>
        <p:spPr bwMode="auto">
          <a:xfrm>
            <a:off x="352425" y="4289425"/>
            <a:ext cx="102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5306" name="Text Box 186"/>
          <p:cNvSpPr txBox="1">
            <a:spLocks noChangeArrowheads="1"/>
          </p:cNvSpPr>
          <p:nvPr/>
        </p:nvSpPr>
        <p:spPr bwMode="auto">
          <a:xfrm>
            <a:off x="355600" y="4633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DE6DBA-0F04-4E35-A5E4-23C01870A445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91" name="Dia számának helye 3"/>
          <p:cNvSpPr txBox="1">
            <a:spLocks noGrp="1"/>
          </p:cNvSpPr>
          <p:nvPr/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E339F14-D152-4A0C-A501-45C6385BB6C6}" type="slidenum">
              <a:rPr lang="en-US" altLang="en-US" sz="1200">
                <a:latin typeface="+mj-lt"/>
              </a:rPr>
              <a:pPr algn="r">
                <a:defRPr/>
              </a:pPr>
              <a:t>4</a:t>
            </a:fld>
            <a:endParaRPr lang="en-US" altLang="en-US" sz="1200">
              <a:latin typeface="+mj-lt"/>
            </a:endParaRPr>
          </a:p>
        </p:txBody>
      </p:sp>
      <p:sp>
        <p:nvSpPr>
          <p:cNvPr id="614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hu-HU" smtClean="0"/>
              <a:t>Heavy element nucleosynthes</a:t>
            </a:r>
            <a:r>
              <a:rPr lang="en-US" smtClean="0"/>
              <a:t>i</a:t>
            </a:r>
            <a:r>
              <a:rPr lang="hu-HU" smtClean="0"/>
              <a:t>s</a:t>
            </a: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12900"/>
            <a:ext cx="91440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300038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746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6524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8302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008063" y="66754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5" name="Line 11"/>
          <p:cNvSpPr>
            <a:spLocks noChangeShapeType="1"/>
          </p:cNvSpPr>
          <p:nvPr/>
        </p:nvSpPr>
        <p:spPr bwMode="auto">
          <a:xfrm>
            <a:off x="1014413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1890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3668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15446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722438" y="634365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1354138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15287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2" name="Line 18"/>
          <p:cNvSpPr>
            <a:spLocks noChangeShapeType="1"/>
          </p:cNvSpPr>
          <p:nvPr/>
        </p:nvSpPr>
        <p:spPr bwMode="auto">
          <a:xfrm>
            <a:off x="17065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3" name="Line 19"/>
          <p:cNvSpPr>
            <a:spLocks noChangeShapeType="1"/>
          </p:cNvSpPr>
          <p:nvPr/>
        </p:nvSpPr>
        <p:spPr bwMode="auto">
          <a:xfrm>
            <a:off x="18843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4" name="Line 20"/>
          <p:cNvSpPr>
            <a:spLocks noChangeShapeType="1"/>
          </p:cNvSpPr>
          <p:nvPr/>
        </p:nvSpPr>
        <p:spPr bwMode="auto">
          <a:xfrm>
            <a:off x="2062163" y="60055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5" name="Line 21"/>
          <p:cNvSpPr>
            <a:spLocks noChangeShapeType="1"/>
          </p:cNvSpPr>
          <p:nvPr/>
        </p:nvSpPr>
        <p:spPr bwMode="auto">
          <a:xfrm>
            <a:off x="2051050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6" name="Line 22"/>
          <p:cNvSpPr>
            <a:spLocks noChangeShapeType="1"/>
          </p:cNvSpPr>
          <p:nvPr/>
        </p:nvSpPr>
        <p:spPr bwMode="auto">
          <a:xfrm>
            <a:off x="2408238" y="583247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7" name="Line 23"/>
          <p:cNvSpPr>
            <a:spLocks noChangeShapeType="1"/>
          </p:cNvSpPr>
          <p:nvPr/>
        </p:nvSpPr>
        <p:spPr bwMode="auto">
          <a:xfrm>
            <a:off x="24034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8" name="Line 24"/>
          <p:cNvSpPr>
            <a:spLocks noChangeShapeType="1"/>
          </p:cNvSpPr>
          <p:nvPr/>
        </p:nvSpPr>
        <p:spPr bwMode="auto">
          <a:xfrm>
            <a:off x="25812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25"/>
          <p:cNvSpPr>
            <a:spLocks noChangeShapeType="1"/>
          </p:cNvSpPr>
          <p:nvPr/>
        </p:nvSpPr>
        <p:spPr bwMode="auto">
          <a:xfrm>
            <a:off x="2759075" y="56784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26"/>
          <p:cNvSpPr>
            <a:spLocks noChangeShapeType="1"/>
          </p:cNvSpPr>
          <p:nvPr/>
        </p:nvSpPr>
        <p:spPr bwMode="auto">
          <a:xfrm>
            <a:off x="2747963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27"/>
          <p:cNvSpPr>
            <a:spLocks noChangeShapeType="1"/>
          </p:cNvSpPr>
          <p:nvPr/>
        </p:nvSpPr>
        <p:spPr bwMode="auto">
          <a:xfrm>
            <a:off x="29225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28"/>
          <p:cNvSpPr>
            <a:spLocks noChangeShapeType="1"/>
          </p:cNvSpPr>
          <p:nvPr/>
        </p:nvSpPr>
        <p:spPr bwMode="auto">
          <a:xfrm>
            <a:off x="31003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29"/>
          <p:cNvSpPr>
            <a:spLocks noChangeShapeType="1"/>
          </p:cNvSpPr>
          <p:nvPr/>
        </p:nvSpPr>
        <p:spPr bwMode="auto">
          <a:xfrm>
            <a:off x="32781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30"/>
          <p:cNvSpPr>
            <a:spLocks noChangeShapeType="1"/>
          </p:cNvSpPr>
          <p:nvPr/>
        </p:nvSpPr>
        <p:spPr bwMode="auto">
          <a:xfrm>
            <a:off x="3455988" y="5351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>
            <a:off x="3444875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32"/>
          <p:cNvSpPr>
            <a:spLocks noChangeShapeType="1"/>
          </p:cNvSpPr>
          <p:nvPr/>
        </p:nvSpPr>
        <p:spPr bwMode="auto">
          <a:xfrm>
            <a:off x="36195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33"/>
          <p:cNvSpPr>
            <a:spLocks noChangeShapeType="1"/>
          </p:cNvSpPr>
          <p:nvPr/>
        </p:nvSpPr>
        <p:spPr bwMode="auto">
          <a:xfrm>
            <a:off x="37973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34"/>
          <p:cNvSpPr>
            <a:spLocks noChangeShapeType="1"/>
          </p:cNvSpPr>
          <p:nvPr/>
        </p:nvSpPr>
        <p:spPr bwMode="auto">
          <a:xfrm>
            <a:off x="39751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35"/>
          <p:cNvSpPr>
            <a:spLocks noChangeShapeType="1"/>
          </p:cNvSpPr>
          <p:nvPr/>
        </p:nvSpPr>
        <p:spPr bwMode="auto">
          <a:xfrm>
            <a:off x="4152900" y="50244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36"/>
          <p:cNvSpPr>
            <a:spLocks noChangeShapeType="1"/>
          </p:cNvSpPr>
          <p:nvPr/>
        </p:nvSpPr>
        <p:spPr bwMode="auto">
          <a:xfrm>
            <a:off x="3803650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37"/>
          <p:cNvSpPr>
            <a:spLocks noChangeShapeType="1"/>
          </p:cNvSpPr>
          <p:nvPr/>
        </p:nvSpPr>
        <p:spPr bwMode="auto">
          <a:xfrm>
            <a:off x="39782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38"/>
          <p:cNvSpPr>
            <a:spLocks noChangeShapeType="1"/>
          </p:cNvSpPr>
          <p:nvPr/>
        </p:nvSpPr>
        <p:spPr bwMode="auto">
          <a:xfrm>
            <a:off x="4156075" y="46910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4148138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40"/>
          <p:cNvSpPr>
            <a:spLocks noChangeShapeType="1"/>
          </p:cNvSpPr>
          <p:nvPr/>
        </p:nvSpPr>
        <p:spPr bwMode="auto">
          <a:xfrm>
            <a:off x="43227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Line 41"/>
          <p:cNvSpPr>
            <a:spLocks noChangeShapeType="1"/>
          </p:cNvSpPr>
          <p:nvPr/>
        </p:nvSpPr>
        <p:spPr bwMode="auto">
          <a:xfrm>
            <a:off x="45005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6" name="Line 42"/>
          <p:cNvSpPr>
            <a:spLocks noChangeShapeType="1"/>
          </p:cNvSpPr>
          <p:nvPr/>
        </p:nvSpPr>
        <p:spPr bwMode="auto">
          <a:xfrm>
            <a:off x="46783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7" name="Line 43"/>
          <p:cNvSpPr>
            <a:spLocks noChangeShapeType="1"/>
          </p:cNvSpPr>
          <p:nvPr/>
        </p:nvSpPr>
        <p:spPr bwMode="auto">
          <a:xfrm>
            <a:off x="4856163" y="43608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8" name="Line 44"/>
          <p:cNvSpPr>
            <a:spLocks noChangeShapeType="1"/>
          </p:cNvSpPr>
          <p:nvPr/>
        </p:nvSpPr>
        <p:spPr bwMode="auto">
          <a:xfrm>
            <a:off x="4670425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9" name="Line 45"/>
          <p:cNvSpPr>
            <a:spLocks noChangeShapeType="1"/>
          </p:cNvSpPr>
          <p:nvPr/>
        </p:nvSpPr>
        <p:spPr bwMode="auto">
          <a:xfrm>
            <a:off x="48450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0" name="Line 46"/>
          <p:cNvSpPr>
            <a:spLocks noChangeShapeType="1"/>
          </p:cNvSpPr>
          <p:nvPr/>
        </p:nvSpPr>
        <p:spPr bwMode="auto">
          <a:xfrm>
            <a:off x="50228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1" name="Line 47"/>
          <p:cNvSpPr>
            <a:spLocks noChangeShapeType="1"/>
          </p:cNvSpPr>
          <p:nvPr/>
        </p:nvSpPr>
        <p:spPr bwMode="auto">
          <a:xfrm>
            <a:off x="5200650" y="40306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2" name="Line 48"/>
          <p:cNvSpPr>
            <a:spLocks noChangeShapeType="1"/>
          </p:cNvSpPr>
          <p:nvPr/>
        </p:nvSpPr>
        <p:spPr bwMode="auto">
          <a:xfrm>
            <a:off x="5011738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3" name="Line 49"/>
          <p:cNvSpPr>
            <a:spLocks noChangeShapeType="1"/>
          </p:cNvSpPr>
          <p:nvPr/>
        </p:nvSpPr>
        <p:spPr bwMode="auto">
          <a:xfrm>
            <a:off x="51863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4" name="Line 50"/>
          <p:cNvSpPr>
            <a:spLocks noChangeShapeType="1"/>
          </p:cNvSpPr>
          <p:nvPr/>
        </p:nvSpPr>
        <p:spPr bwMode="auto">
          <a:xfrm>
            <a:off x="53641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Line 51"/>
          <p:cNvSpPr>
            <a:spLocks noChangeShapeType="1"/>
          </p:cNvSpPr>
          <p:nvPr/>
        </p:nvSpPr>
        <p:spPr bwMode="auto">
          <a:xfrm>
            <a:off x="5541963" y="37004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Line 52"/>
          <p:cNvSpPr>
            <a:spLocks noChangeShapeType="1"/>
          </p:cNvSpPr>
          <p:nvPr/>
        </p:nvSpPr>
        <p:spPr bwMode="auto">
          <a:xfrm>
            <a:off x="5546725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7" name="Line 53"/>
          <p:cNvSpPr>
            <a:spLocks noChangeShapeType="1"/>
          </p:cNvSpPr>
          <p:nvPr/>
        </p:nvSpPr>
        <p:spPr bwMode="auto">
          <a:xfrm>
            <a:off x="57213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Line 54"/>
          <p:cNvSpPr>
            <a:spLocks noChangeShapeType="1"/>
          </p:cNvSpPr>
          <p:nvPr/>
        </p:nvSpPr>
        <p:spPr bwMode="auto">
          <a:xfrm>
            <a:off x="58991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Line 55"/>
          <p:cNvSpPr>
            <a:spLocks noChangeShapeType="1"/>
          </p:cNvSpPr>
          <p:nvPr/>
        </p:nvSpPr>
        <p:spPr bwMode="auto">
          <a:xfrm>
            <a:off x="60769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0" name="Line 56"/>
          <p:cNvSpPr>
            <a:spLocks noChangeShapeType="1"/>
          </p:cNvSpPr>
          <p:nvPr/>
        </p:nvSpPr>
        <p:spPr bwMode="auto">
          <a:xfrm>
            <a:off x="6254750" y="33702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Line 57"/>
          <p:cNvSpPr>
            <a:spLocks noChangeShapeType="1"/>
          </p:cNvSpPr>
          <p:nvPr/>
        </p:nvSpPr>
        <p:spPr bwMode="auto">
          <a:xfrm>
            <a:off x="6243638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Line 58"/>
          <p:cNvSpPr>
            <a:spLocks noChangeShapeType="1"/>
          </p:cNvSpPr>
          <p:nvPr/>
        </p:nvSpPr>
        <p:spPr bwMode="auto">
          <a:xfrm>
            <a:off x="64182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3" name="Line 59"/>
          <p:cNvSpPr>
            <a:spLocks noChangeShapeType="1"/>
          </p:cNvSpPr>
          <p:nvPr/>
        </p:nvSpPr>
        <p:spPr bwMode="auto">
          <a:xfrm>
            <a:off x="65960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Line 60"/>
          <p:cNvSpPr>
            <a:spLocks noChangeShapeType="1"/>
          </p:cNvSpPr>
          <p:nvPr/>
        </p:nvSpPr>
        <p:spPr bwMode="auto">
          <a:xfrm>
            <a:off x="67738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Line 61"/>
          <p:cNvSpPr>
            <a:spLocks noChangeShapeType="1"/>
          </p:cNvSpPr>
          <p:nvPr/>
        </p:nvSpPr>
        <p:spPr bwMode="auto">
          <a:xfrm>
            <a:off x="6951663" y="30400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6" name="Line 62"/>
          <p:cNvSpPr>
            <a:spLocks noChangeShapeType="1"/>
          </p:cNvSpPr>
          <p:nvPr/>
        </p:nvSpPr>
        <p:spPr bwMode="auto">
          <a:xfrm>
            <a:off x="6950075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Line 63"/>
          <p:cNvSpPr>
            <a:spLocks noChangeShapeType="1"/>
          </p:cNvSpPr>
          <p:nvPr/>
        </p:nvSpPr>
        <p:spPr bwMode="auto">
          <a:xfrm>
            <a:off x="71247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Line 64"/>
          <p:cNvSpPr>
            <a:spLocks noChangeShapeType="1"/>
          </p:cNvSpPr>
          <p:nvPr/>
        </p:nvSpPr>
        <p:spPr bwMode="auto">
          <a:xfrm>
            <a:off x="73025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9" name="Line 65"/>
          <p:cNvSpPr>
            <a:spLocks noChangeShapeType="1"/>
          </p:cNvSpPr>
          <p:nvPr/>
        </p:nvSpPr>
        <p:spPr bwMode="auto">
          <a:xfrm>
            <a:off x="74803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Line 66"/>
          <p:cNvSpPr>
            <a:spLocks noChangeShapeType="1"/>
          </p:cNvSpPr>
          <p:nvPr/>
        </p:nvSpPr>
        <p:spPr bwMode="auto">
          <a:xfrm>
            <a:off x="7658100" y="27098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Line 67"/>
          <p:cNvSpPr>
            <a:spLocks noChangeShapeType="1"/>
          </p:cNvSpPr>
          <p:nvPr/>
        </p:nvSpPr>
        <p:spPr bwMode="auto">
          <a:xfrm>
            <a:off x="7650163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2" name="Line 68"/>
          <p:cNvSpPr>
            <a:spLocks noChangeShapeType="1"/>
          </p:cNvSpPr>
          <p:nvPr/>
        </p:nvSpPr>
        <p:spPr bwMode="auto">
          <a:xfrm>
            <a:off x="78247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Line 69"/>
          <p:cNvSpPr>
            <a:spLocks noChangeShapeType="1"/>
          </p:cNvSpPr>
          <p:nvPr/>
        </p:nvSpPr>
        <p:spPr bwMode="auto">
          <a:xfrm>
            <a:off x="80025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Line 70"/>
          <p:cNvSpPr>
            <a:spLocks noChangeShapeType="1"/>
          </p:cNvSpPr>
          <p:nvPr/>
        </p:nvSpPr>
        <p:spPr bwMode="auto">
          <a:xfrm>
            <a:off x="81803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5" name="Line 71"/>
          <p:cNvSpPr>
            <a:spLocks noChangeShapeType="1"/>
          </p:cNvSpPr>
          <p:nvPr/>
        </p:nvSpPr>
        <p:spPr bwMode="auto">
          <a:xfrm>
            <a:off x="8358188" y="237966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Line 72"/>
          <p:cNvSpPr>
            <a:spLocks noChangeShapeType="1"/>
          </p:cNvSpPr>
          <p:nvPr/>
        </p:nvSpPr>
        <p:spPr bwMode="auto">
          <a:xfrm>
            <a:off x="8350250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Line 73"/>
          <p:cNvSpPr>
            <a:spLocks noChangeShapeType="1"/>
          </p:cNvSpPr>
          <p:nvPr/>
        </p:nvSpPr>
        <p:spPr bwMode="auto">
          <a:xfrm>
            <a:off x="85248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8" name="Line 74"/>
          <p:cNvSpPr>
            <a:spLocks noChangeShapeType="1"/>
          </p:cNvSpPr>
          <p:nvPr/>
        </p:nvSpPr>
        <p:spPr bwMode="auto">
          <a:xfrm>
            <a:off x="87026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Line 75"/>
          <p:cNvSpPr>
            <a:spLocks noChangeShapeType="1"/>
          </p:cNvSpPr>
          <p:nvPr/>
        </p:nvSpPr>
        <p:spPr bwMode="auto">
          <a:xfrm>
            <a:off x="88804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Line 76"/>
          <p:cNvSpPr>
            <a:spLocks noChangeShapeType="1"/>
          </p:cNvSpPr>
          <p:nvPr/>
        </p:nvSpPr>
        <p:spPr bwMode="auto">
          <a:xfrm>
            <a:off x="9058275" y="20494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1" name="Line 77"/>
          <p:cNvSpPr>
            <a:spLocks noChangeShapeType="1"/>
          </p:cNvSpPr>
          <p:nvPr/>
        </p:nvSpPr>
        <p:spPr bwMode="auto">
          <a:xfrm>
            <a:off x="1014413" y="65262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Line 78"/>
          <p:cNvSpPr>
            <a:spLocks noChangeShapeType="1"/>
          </p:cNvSpPr>
          <p:nvPr/>
        </p:nvSpPr>
        <p:spPr bwMode="auto">
          <a:xfrm>
            <a:off x="1357313" y="6170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Line 79"/>
          <p:cNvSpPr>
            <a:spLocks noChangeShapeType="1"/>
          </p:cNvSpPr>
          <p:nvPr/>
        </p:nvSpPr>
        <p:spPr bwMode="auto">
          <a:xfrm>
            <a:off x="1711325" y="61769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4" name="Line 80"/>
          <p:cNvSpPr>
            <a:spLocks noChangeShapeType="1"/>
          </p:cNvSpPr>
          <p:nvPr/>
        </p:nvSpPr>
        <p:spPr bwMode="auto">
          <a:xfrm>
            <a:off x="2051050" y="58626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Line 81"/>
          <p:cNvSpPr>
            <a:spLocks noChangeShapeType="1"/>
          </p:cNvSpPr>
          <p:nvPr/>
        </p:nvSpPr>
        <p:spPr bwMode="auto">
          <a:xfrm>
            <a:off x="2746375" y="55197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Line 82"/>
          <p:cNvSpPr>
            <a:spLocks noChangeShapeType="1"/>
          </p:cNvSpPr>
          <p:nvPr/>
        </p:nvSpPr>
        <p:spPr bwMode="auto">
          <a:xfrm>
            <a:off x="3441700" y="517683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7" name="Line 83"/>
          <p:cNvSpPr>
            <a:spLocks noChangeShapeType="1"/>
          </p:cNvSpPr>
          <p:nvPr/>
        </p:nvSpPr>
        <p:spPr bwMode="auto">
          <a:xfrm>
            <a:off x="3097213" y="518953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Line 84"/>
          <p:cNvSpPr>
            <a:spLocks noChangeShapeType="1"/>
          </p:cNvSpPr>
          <p:nvPr/>
        </p:nvSpPr>
        <p:spPr bwMode="auto">
          <a:xfrm>
            <a:off x="3094038" y="5027613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Line 85"/>
          <p:cNvSpPr>
            <a:spLocks noChangeShapeType="1"/>
          </p:cNvSpPr>
          <p:nvPr/>
        </p:nvSpPr>
        <p:spPr bwMode="auto">
          <a:xfrm>
            <a:off x="3795713" y="4865688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0" name="Line 86"/>
          <p:cNvSpPr>
            <a:spLocks noChangeShapeType="1"/>
          </p:cNvSpPr>
          <p:nvPr/>
        </p:nvSpPr>
        <p:spPr bwMode="auto">
          <a:xfrm>
            <a:off x="4140200" y="48656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Line 87"/>
          <p:cNvSpPr>
            <a:spLocks noChangeShapeType="1"/>
          </p:cNvSpPr>
          <p:nvPr/>
        </p:nvSpPr>
        <p:spPr bwMode="auto">
          <a:xfrm>
            <a:off x="4151313" y="45212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Line 88"/>
          <p:cNvSpPr>
            <a:spLocks noChangeShapeType="1"/>
          </p:cNvSpPr>
          <p:nvPr/>
        </p:nvSpPr>
        <p:spPr bwMode="auto">
          <a:xfrm>
            <a:off x="5543550" y="3536950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3" name="Line 89"/>
          <p:cNvSpPr>
            <a:spLocks noChangeShapeType="1"/>
          </p:cNvSpPr>
          <p:nvPr/>
        </p:nvSpPr>
        <p:spPr bwMode="auto">
          <a:xfrm flipH="1" flipV="1">
            <a:off x="1031875" y="65230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Line 90"/>
          <p:cNvSpPr>
            <a:spLocks noChangeShapeType="1"/>
          </p:cNvSpPr>
          <p:nvPr/>
        </p:nvSpPr>
        <p:spPr bwMode="auto">
          <a:xfrm flipH="1" flipV="1">
            <a:off x="1016000" y="63515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Line 91"/>
          <p:cNvSpPr>
            <a:spLocks noChangeShapeType="1"/>
          </p:cNvSpPr>
          <p:nvPr/>
        </p:nvSpPr>
        <p:spPr bwMode="auto">
          <a:xfrm flipH="1" flipV="1">
            <a:off x="1368425" y="60118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6" name="Line 92"/>
          <p:cNvSpPr>
            <a:spLocks noChangeShapeType="1"/>
          </p:cNvSpPr>
          <p:nvPr/>
        </p:nvSpPr>
        <p:spPr bwMode="auto">
          <a:xfrm flipH="1" flipV="1">
            <a:off x="1725613" y="6183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Line 93"/>
          <p:cNvSpPr>
            <a:spLocks noChangeShapeType="1"/>
          </p:cNvSpPr>
          <p:nvPr/>
        </p:nvSpPr>
        <p:spPr bwMode="auto">
          <a:xfrm flipH="1" flipV="1">
            <a:off x="1722438" y="60086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Line 94"/>
          <p:cNvSpPr>
            <a:spLocks noChangeShapeType="1"/>
          </p:cNvSpPr>
          <p:nvPr/>
        </p:nvSpPr>
        <p:spPr bwMode="auto">
          <a:xfrm flipH="1" flipV="1">
            <a:off x="2063750" y="58499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9" name="Line 95"/>
          <p:cNvSpPr>
            <a:spLocks noChangeShapeType="1"/>
          </p:cNvSpPr>
          <p:nvPr/>
        </p:nvSpPr>
        <p:spPr bwMode="auto">
          <a:xfrm flipH="1" flipV="1">
            <a:off x="2063750" y="56959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Line 96"/>
          <p:cNvSpPr>
            <a:spLocks noChangeShapeType="1"/>
          </p:cNvSpPr>
          <p:nvPr/>
        </p:nvSpPr>
        <p:spPr bwMode="auto">
          <a:xfrm flipH="1" flipV="1">
            <a:off x="2405063" y="56737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Line 97"/>
          <p:cNvSpPr>
            <a:spLocks noChangeShapeType="1"/>
          </p:cNvSpPr>
          <p:nvPr/>
        </p:nvSpPr>
        <p:spPr bwMode="auto">
          <a:xfrm flipH="1" flipV="1">
            <a:off x="2774950" y="55181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2" name="Line 98"/>
          <p:cNvSpPr>
            <a:spLocks noChangeShapeType="1"/>
          </p:cNvSpPr>
          <p:nvPr/>
        </p:nvSpPr>
        <p:spPr bwMode="auto">
          <a:xfrm flipH="1" flipV="1">
            <a:off x="2767013" y="53578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Line 99"/>
          <p:cNvSpPr>
            <a:spLocks noChangeShapeType="1"/>
          </p:cNvSpPr>
          <p:nvPr/>
        </p:nvSpPr>
        <p:spPr bwMode="auto">
          <a:xfrm flipH="1" flipV="1">
            <a:off x="3468688" y="51863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Line 100"/>
          <p:cNvSpPr>
            <a:spLocks noChangeShapeType="1"/>
          </p:cNvSpPr>
          <p:nvPr/>
        </p:nvSpPr>
        <p:spPr bwMode="auto">
          <a:xfrm flipH="1" flipV="1">
            <a:off x="3460750" y="50180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5" name="Line 101"/>
          <p:cNvSpPr>
            <a:spLocks noChangeShapeType="1"/>
          </p:cNvSpPr>
          <p:nvPr/>
        </p:nvSpPr>
        <p:spPr bwMode="auto">
          <a:xfrm flipH="1" flipV="1">
            <a:off x="3117850" y="50339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Line 102"/>
          <p:cNvSpPr>
            <a:spLocks noChangeShapeType="1"/>
          </p:cNvSpPr>
          <p:nvPr/>
        </p:nvSpPr>
        <p:spPr bwMode="auto">
          <a:xfrm>
            <a:off x="3271838" y="50260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Line 103"/>
          <p:cNvSpPr>
            <a:spLocks noChangeShapeType="1"/>
          </p:cNvSpPr>
          <p:nvPr/>
        </p:nvSpPr>
        <p:spPr bwMode="auto">
          <a:xfrm flipH="1" flipV="1">
            <a:off x="3808413" y="48625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8" name="Line 104"/>
          <p:cNvSpPr>
            <a:spLocks noChangeShapeType="1"/>
          </p:cNvSpPr>
          <p:nvPr/>
        </p:nvSpPr>
        <p:spPr bwMode="auto">
          <a:xfrm flipH="1" flipV="1">
            <a:off x="4162425" y="48704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Line 105"/>
          <p:cNvSpPr>
            <a:spLocks noChangeShapeType="1"/>
          </p:cNvSpPr>
          <p:nvPr/>
        </p:nvSpPr>
        <p:spPr bwMode="auto">
          <a:xfrm flipH="1" flipV="1">
            <a:off x="4164013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Line 106"/>
          <p:cNvSpPr>
            <a:spLocks noChangeShapeType="1"/>
          </p:cNvSpPr>
          <p:nvPr/>
        </p:nvSpPr>
        <p:spPr bwMode="auto">
          <a:xfrm flipH="1" flipV="1">
            <a:off x="4165600" y="45339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1" name="Line 107"/>
          <p:cNvSpPr>
            <a:spLocks noChangeShapeType="1"/>
          </p:cNvSpPr>
          <p:nvPr/>
        </p:nvSpPr>
        <p:spPr bwMode="auto">
          <a:xfrm flipH="1" flipV="1">
            <a:off x="4167188" y="43656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Line 108"/>
          <p:cNvSpPr>
            <a:spLocks noChangeShapeType="1"/>
          </p:cNvSpPr>
          <p:nvPr/>
        </p:nvSpPr>
        <p:spPr bwMode="auto">
          <a:xfrm flipH="1" flipV="1">
            <a:off x="3805238" y="470217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Line 109"/>
          <p:cNvSpPr>
            <a:spLocks noChangeShapeType="1"/>
          </p:cNvSpPr>
          <p:nvPr/>
        </p:nvSpPr>
        <p:spPr bwMode="auto">
          <a:xfrm flipH="1" flipV="1">
            <a:off x="4852988" y="42100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4" name="Line 110"/>
          <p:cNvSpPr>
            <a:spLocks noChangeShapeType="1"/>
          </p:cNvSpPr>
          <p:nvPr/>
        </p:nvSpPr>
        <p:spPr bwMode="auto">
          <a:xfrm flipH="1" flipV="1">
            <a:off x="4686300" y="4035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Line 111"/>
          <p:cNvSpPr>
            <a:spLocks noChangeShapeType="1"/>
          </p:cNvSpPr>
          <p:nvPr/>
        </p:nvSpPr>
        <p:spPr bwMode="auto">
          <a:xfrm flipH="1" flipV="1">
            <a:off x="5216525" y="38782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Line 112"/>
          <p:cNvSpPr>
            <a:spLocks noChangeShapeType="1"/>
          </p:cNvSpPr>
          <p:nvPr/>
        </p:nvSpPr>
        <p:spPr bwMode="auto">
          <a:xfrm flipH="1" flipV="1">
            <a:off x="5049838" y="37036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7" name="Line 113"/>
          <p:cNvSpPr>
            <a:spLocks noChangeShapeType="1"/>
          </p:cNvSpPr>
          <p:nvPr/>
        </p:nvSpPr>
        <p:spPr bwMode="auto">
          <a:xfrm flipH="1" flipV="1">
            <a:off x="5553075" y="35385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Line 114"/>
          <p:cNvSpPr>
            <a:spLocks noChangeShapeType="1"/>
          </p:cNvSpPr>
          <p:nvPr/>
        </p:nvSpPr>
        <p:spPr bwMode="auto">
          <a:xfrm flipH="1" flipV="1">
            <a:off x="5562600" y="33845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Line 115"/>
          <p:cNvSpPr>
            <a:spLocks noChangeShapeType="1"/>
          </p:cNvSpPr>
          <p:nvPr/>
        </p:nvSpPr>
        <p:spPr bwMode="auto">
          <a:xfrm flipH="1" flipV="1">
            <a:off x="6257925" y="32099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0" name="Line 116"/>
          <p:cNvSpPr>
            <a:spLocks noChangeShapeType="1"/>
          </p:cNvSpPr>
          <p:nvPr/>
        </p:nvSpPr>
        <p:spPr bwMode="auto">
          <a:xfrm>
            <a:off x="6243638" y="3209925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Line 117"/>
          <p:cNvSpPr>
            <a:spLocks noChangeShapeType="1"/>
          </p:cNvSpPr>
          <p:nvPr/>
        </p:nvSpPr>
        <p:spPr bwMode="auto">
          <a:xfrm flipH="1" flipV="1">
            <a:off x="6235700" y="30416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Line 118"/>
          <p:cNvSpPr>
            <a:spLocks noChangeShapeType="1"/>
          </p:cNvSpPr>
          <p:nvPr/>
        </p:nvSpPr>
        <p:spPr bwMode="auto">
          <a:xfrm flipH="1" flipV="1">
            <a:off x="6951663" y="288131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3" name="Line 119"/>
          <p:cNvSpPr>
            <a:spLocks noChangeShapeType="1"/>
          </p:cNvSpPr>
          <p:nvPr/>
        </p:nvSpPr>
        <p:spPr bwMode="auto">
          <a:xfrm flipH="1" flipV="1">
            <a:off x="6935788" y="27225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Line 120"/>
          <p:cNvSpPr>
            <a:spLocks noChangeShapeType="1"/>
          </p:cNvSpPr>
          <p:nvPr/>
        </p:nvSpPr>
        <p:spPr bwMode="auto">
          <a:xfrm>
            <a:off x="6934200" y="28670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Line 121"/>
          <p:cNvSpPr>
            <a:spLocks noChangeShapeType="1"/>
          </p:cNvSpPr>
          <p:nvPr/>
        </p:nvSpPr>
        <p:spPr bwMode="auto">
          <a:xfrm flipH="1" flipV="1">
            <a:off x="7646988" y="254000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6" name="Line 122"/>
          <p:cNvSpPr>
            <a:spLocks noChangeShapeType="1"/>
          </p:cNvSpPr>
          <p:nvPr/>
        </p:nvSpPr>
        <p:spPr bwMode="auto">
          <a:xfrm>
            <a:off x="7635875" y="25447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Line 123"/>
          <p:cNvSpPr>
            <a:spLocks noChangeShapeType="1"/>
          </p:cNvSpPr>
          <p:nvPr/>
        </p:nvSpPr>
        <p:spPr bwMode="auto">
          <a:xfrm flipH="1" flipV="1">
            <a:off x="7643813" y="238283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Line 124"/>
          <p:cNvSpPr>
            <a:spLocks noChangeShapeType="1"/>
          </p:cNvSpPr>
          <p:nvPr/>
        </p:nvSpPr>
        <p:spPr bwMode="auto">
          <a:xfrm flipH="1" flipV="1">
            <a:off x="8355013" y="2211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9" name="Line 125"/>
          <p:cNvSpPr>
            <a:spLocks noChangeShapeType="1"/>
          </p:cNvSpPr>
          <p:nvPr/>
        </p:nvSpPr>
        <p:spPr bwMode="auto">
          <a:xfrm>
            <a:off x="8345488" y="2209800"/>
            <a:ext cx="1762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Line 126"/>
          <p:cNvSpPr>
            <a:spLocks noChangeShapeType="1"/>
          </p:cNvSpPr>
          <p:nvPr/>
        </p:nvSpPr>
        <p:spPr bwMode="auto">
          <a:xfrm flipH="1" flipV="1">
            <a:off x="8361363" y="2049463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Line 127"/>
          <p:cNvSpPr>
            <a:spLocks noChangeShapeType="1"/>
          </p:cNvSpPr>
          <p:nvPr/>
        </p:nvSpPr>
        <p:spPr bwMode="auto">
          <a:xfrm flipH="1" flipV="1">
            <a:off x="9034463" y="1876425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2" name="Line 128"/>
          <p:cNvSpPr>
            <a:spLocks noChangeShapeType="1"/>
          </p:cNvSpPr>
          <p:nvPr/>
        </p:nvSpPr>
        <p:spPr bwMode="auto">
          <a:xfrm>
            <a:off x="9055100" y="1876425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Line 129"/>
          <p:cNvSpPr>
            <a:spLocks noChangeShapeType="1"/>
          </p:cNvSpPr>
          <p:nvPr/>
        </p:nvSpPr>
        <p:spPr bwMode="auto">
          <a:xfrm flipH="1" flipV="1">
            <a:off x="9036050" y="1703388"/>
            <a:ext cx="152400" cy="1539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Line 130"/>
          <p:cNvSpPr>
            <a:spLocks noChangeShapeType="1"/>
          </p:cNvSpPr>
          <p:nvPr/>
        </p:nvSpPr>
        <p:spPr bwMode="auto">
          <a:xfrm>
            <a:off x="9055100" y="1703388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5" name="Line 131"/>
          <p:cNvSpPr>
            <a:spLocks noChangeShapeType="1"/>
          </p:cNvSpPr>
          <p:nvPr/>
        </p:nvSpPr>
        <p:spPr bwMode="auto">
          <a:xfrm flipH="1" flipV="1">
            <a:off x="3275013" y="5191125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Line 132"/>
          <p:cNvSpPr>
            <a:spLocks noChangeShapeType="1"/>
          </p:cNvSpPr>
          <p:nvPr/>
        </p:nvSpPr>
        <p:spPr bwMode="auto">
          <a:xfrm flipH="1" flipV="1">
            <a:off x="1520825" y="6165850"/>
            <a:ext cx="152400" cy="153988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Line 133"/>
          <p:cNvSpPr>
            <a:spLocks noChangeShapeType="1"/>
          </p:cNvSpPr>
          <p:nvPr/>
        </p:nvSpPr>
        <p:spPr bwMode="auto">
          <a:xfrm flipH="1" flipV="1">
            <a:off x="2227263" y="5675313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8" name="Line 140"/>
          <p:cNvSpPr>
            <a:spLocks noChangeShapeType="1"/>
          </p:cNvSpPr>
          <p:nvPr/>
        </p:nvSpPr>
        <p:spPr bwMode="auto">
          <a:xfrm>
            <a:off x="1196975" y="6680200"/>
            <a:ext cx="3135313" cy="635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Line 141"/>
          <p:cNvSpPr>
            <a:spLocks noChangeShapeType="1"/>
          </p:cNvSpPr>
          <p:nvPr/>
        </p:nvSpPr>
        <p:spPr bwMode="auto">
          <a:xfrm flipH="1" flipV="1">
            <a:off x="4143375" y="65119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Line 142"/>
          <p:cNvSpPr>
            <a:spLocks noChangeShapeType="1"/>
          </p:cNvSpPr>
          <p:nvPr/>
        </p:nvSpPr>
        <p:spPr bwMode="auto">
          <a:xfrm flipH="1" flipV="1">
            <a:off x="4143375" y="6511925"/>
            <a:ext cx="176213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1" name="Line 143"/>
          <p:cNvSpPr>
            <a:spLocks noChangeShapeType="1"/>
          </p:cNvSpPr>
          <p:nvPr/>
        </p:nvSpPr>
        <p:spPr bwMode="auto">
          <a:xfrm flipH="1" flipV="1">
            <a:off x="4137025" y="63341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Line 144"/>
          <p:cNvSpPr>
            <a:spLocks noChangeShapeType="1"/>
          </p:cNvSpPr>
          <p:nvPr/>
        </p:nvSpPr>
        <p:spPr bwMode="auto">
          <a:xfrm flipH="1" flipV="1">
            <a:off x="4137025" y="6334125"/>
            <a:ext cx="528638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Line 145"/>
          <p:cNvSpPr>
            <a:spLocks noChangeShapeType="1"/>
          </p:cNvSpPr>
          <p:nvPr/>
        </p:nvSpPr>
        <p:spPr bwMode="auto">
          <a:xfrm flipH="1" flipV="1">
            <a:off x="4495800" y="615950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4" name="Line 146"/>
          <p:cNvSpPr>
            <a:spLocks noChangeShapeType="1"/>
          </p:cNvSpPr>
          <p:nvPr/>
        </p:nvSpPr>
        <p:spPr bwMode="auto">
          <a:xfrm flipH="1" flipV="1">
            <a:off x="4494213" y="6169025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Line 147"/>
          <p:cNvSpPr>
            <a:spLocks noChangeShapeType="1"/>
          </p:cNvSpPr>
          <p:nvPr/>
        </p:nvSpPr>
        <p:spPr bwMode="auto">
          <a:xfrm flipH="1" flipV="1">
            <a:off x="4494213" y="5997575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Line 148"/>
          <p:cNvSpPr>
            <a:spLocks noChangeShapeType="1"/>
          </p:cNvSpPr>
          <p:nvPr/>
        </p:nvSpPr>
        <p:spPr bwMode="auto">
          <a:xfrm flipH="1" flipV="1">
            <a:off x="4486275" y="6007100"/>
            <a:ext cx="528638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7" name="Line 149"/>
          <p:cNvSpPr>
            <a:spLocks noChangeShapeType="1"/>
          </p:cNvSpPr>
          <p:nvPr/>
        </p:nvSpPr>
        <p:spPr bwMode="auto">
          <a:xfrm flipH="1" flipV="1">
            <a:off x="4841875" y="583088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Line 150"/>
          <p:cNvSpPr>
            <a:spLocks noChangeShapeType="1"/>
          </p:cNvSpPr>
          <p:nvPr/>
        </p:nvSpPr>
        <p:spPr bwMode="auto">
          <a:xfrm flipH="1" flipV="1">
            <a:off x="4852988" y="5834063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Line 151"/>
          <p:cNvSpPr>
            <a:spLocks noChangeShapeType="1"/>
          </p:cNvSpPr>
          <p:nvPr/>
        </p:nvSpPr>
        <p:spPr bwMode="auto">
          <a:xfrm flipH="1" flipV="1">
            <a:off x="4857750" y="566261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0" name="Line 152"/>
          <p:cNvSpPr>
            <a:spLocks noChangeShapeType="1"/>
          </p:cNvSpPr>
          <p:nvPr/>
        </p:nvSpPr>
        <p:spPr bwMode="auto">
          <a:xfrm flipH="1" flipV="1">
            <a:off x="4864100" y="567372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Line 153"/>
          <p:cNvSpPr>
            <a:spLocks noChangeShapeType="1"/>
          </p:cNvSpPr>
          <p:nvPr/>
        </p:nvSpPr>
        <p:spPr bwMode="auto">
          <a:xfrm flipH="1" flipV="1">
            <a:off x="5391150" y="550386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Line 154"/>
          <p:cNvSpPr>
            <a:spLocks noChangeShapeType="1"/>
          </p:cNvSpPr>
          <p:nvPr/>
        </p:nvSpPr>
        <p:spPr bwMode="auto">
          <a:xfrm flipH="1" flipV="1">
            <a:off x="5392738" y="5508625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3" name="Line 155"/>
          <p:cNvSpPr>
            <a:spLocks noChangeShapeType="1"/>
          </p:cNvSpPr>
          <p:nvPr/>
        </p:nvSpPr>
        <p:spPr bwMode="auto">
          <a:xfrm flipH="1" flipV="1">
            <a:off x="5570538" y="5346700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Line 156"/>
          <p:cNvSpPr>
            <a:spLocks noChangeShapeType="1"/>
          </p:cNvSpPr>
          <p:nvPr/>
        </p:nvSpPr>
        <p:spPr bwMode="auto">
          <a:xfrm flipH="1" flipV="1">
            <a:off x="5570538" y="5357813"/>
            <a:ext cx="4762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Line 157"/>
          <p:cNvSpPr>
            <a:spLocks noChangeShapeType="1"/>
          </p:cNvSpPr>
          <p:nvPr/>
        </p:nvSpPr>
        <p:spPr bwMode="auto">
          <a:xfrm flipH="1" flipV="1">
            <a:off x="5861050" y="518001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6" name="Line 158"/>
          <p:cNvSpPr>
            <a:spLocks noChangeShapeType="1"/>
          </p:cNvSpPr>
          <p:nvPr/>
        </p:nvSpPr>
        <p:spPr bwMode="auto">
          <a:xfrm flipH="1" flipV="1">
            <a:off x="5872163" y="5183188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Line 159"/>
          <p:cNvSpPr>
            <a:spLocks noChangeShapeType="1"/>
          </p:cNvSpPr>
          <p:nvPr/>
        </p:nvSpPr>
        <p:spPr bwMode="auto">
          <a:xfrm flipH="1" flipV="1">
            <a:off x="5876925" y="501173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Line 160"/>
          <p:cNvSpPr>
            <a:spLocks noChangeShapeType="1"/>
          </p:cNvSpPr>
          <p:nvPr/>
        </p:nvSpPr>
        <p:spPr bwMode="auto">
          <a:xfrm flipH="1" flipV="1">
            <a:off x="5873750" y="5018088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9" name="Line 161"/>
          <p:cNvSpPr>
            <a:spLocks noChangeShapeType="1"/>
          </p:cNvSpPr>
          <p:nvPr/>
        </p:nvSpPr>
        <p:spPr bwMode="auto">
          <a:xfrm flipH="1" flipV="1">
            <a:off x="6391275" y="48482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Line 162"/>
          <p:cNvSpPr>
            <a:spLocks noChangeShapeType="1"/>
          </p:cNvSpPr>
          <p:nvPr/>
        </p:nvSpPr>
        <p:spPr bwMode="auto">
          <a:xfrm flipH="1" flipV="1">
            <a:off x="6392863" y="4852988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Line 163"/>
          <p:cNvSpPr>
            <a:spLocks noChangeShapeType="1"/>
          </p:cNvSpPr>
          <p:nvPr/>
        </p:nvSpPr>
        <p:spPr bwMode="auto">
          <a:xfrm flipH="1" flipV="1">
            <a:off x="6572250" y="4678363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2" name="Line 164"/>
          <p:cNvSpPr>
            <a:spLocks noChangeShapeType="1"/>
          </p:cNvSpPr>
          <p:nvPr/>
        </p:nvSpPr>
        <p:spPr bwMode="auto">
          <a:xfrm flipH="1" flipV="1">
            <a:off x="6569075" y="4689475"/>
            <a:ext cx="5429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Line 165"/>
          <p:cNvSpPr>
            <a:spLocks noChangeShapeType="1"/>
          </p:cNvSpPr>
          <p:nvPr/>
        </p:nvSpPr>
        <p:spPr bwMode="auto">
          <a:xfrm flipH="1" flipV="1">
            <a:off x="6950075" y="45180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Line 166"/>
          <p:cNvSpPr>
            <a:spLocks noChangeShapeType="1"/>
          </p:cNvSpPr>
          <p:nvPr/>
        </p:nvSpPr>
        <p:spPr bwMode="auto">
          <a:xfrm flipH="1" flipV="1">
            <a:off x="6961188" y="4521200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5" name="Line 167"/>
          <p:cNvSpPr>
            <a:spLocks noChangeShapeType="1"/>
          </p:cNvSpPr>
          <p:nvPr/>
        </p:nvSpPr>
        <p:spPr bwMode="auto">
          <a:xfrm flipH="1" flipV="1">
            <a:off x="6965950" y="434975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Line 168"/>
          <p:cNvSpPr>
            <a:spLocks noChangeShapeType="1"/>
          </p:cNvSpPr>
          <p:nvPr/>
        </p:nvSpPr>
        <p:spPr bwMode="auto">
          <a:xfrm flipH="1" flipV="1">
            <a:off x="6970713" y="435927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Line 169"/>
          <p:cNvSpPr>
            <a:spLocks noChangeShapeType="1"/>
          </p:cNvSpPr>
          <p:nvPr/>
        </p:nvSpPr>
        <p:spPr bwMode="auto">
          <a:xfrm flipH="1" flipV="1">
            <a:off x="7493000" y="417830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8" name="Line 170"/>
          <p:cNvSpPr>
            <a:spLocks noChangeShapeType="1"/>
          </p:cNvSpPr>
          <p:nvPr/>
        </p:nvSpPr>
        <p:spPr bwMode="auto">
          <a:xfrm flipH="1" flipV="1">
            <a:off x="7494588" y="4183063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Line 171"/>
          <p:cNvSpPr>
            <a:spLocks noChangeShapeType="1"/>
          </p:cNvSpPr>
          <p:nvPr/>
        </p:nvSpPr>
        <p:spPr bwMode="auto">
          <a:xfrm flipH="1" flipV="1">
            <a:off x="7673975" y="4008438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Line 172"/>
          <p:cNvSpPr>
            <a:spLocks noChangeShapeType="1"/>
          </p:cNvSpPr>
          <p:nvPr/>
        </p:nvSpPr>
        <p:spPr bwMode="auto">
          <a:xfrm flipH="1" flipV="1">
            <a:off x="7670800" y="4019550"/>
            <a:ext cx="646113" cy="3175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1" name="Line 173"/>
          <p:cNvSpPr>
            <a:spLocks noChangeShapeType="1"/>
          </p:cNvSpPr>
          <p:nvPr/>
        </p:nvSpPr>
        <p:spPr bwMode="auto">
          <a:xfrm flipH="1" flipV="1">
            <a:off x="8162925" y="3844925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Line 174"/>
          <p:cNvSpPr>
            <a:spLocks noChangeShapeType="1"/>
          </p:cNvSpPr>
          <p:nvPr/>
        </p:nvSpPr>
        <p:spPr bwMode="auto">
          <a:xfrm flipH="1" flipV="1">
            <a:off x="8174038" y="3848100"/>
            <a:ext cx="176212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Line 175"/>
          <p:cNvSpPr>
            <a:spLocks noChangeShapeType="1"/>
          </p:cNvSpPr>
          <p:nvPr/>
        </p:nvSpPr>
        <p:spPr bwMode="auto">
          <a:xfrm flipH="1" flipV="1">
            <a:off x="8178800" y="3676650"/>
            <a:ext cx="176213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4" name="Line 176"/>
          <p:cNvSpPr>
            <a:spLocks noChangeShapeType="1"/>
          </p:cNvSpPr>
          <p:nvPr/>
        </p:nvSpPr>
        <p:spPr bwMode="auto">
          <a:xfrm flipH="1" flipV="1">
            <a:off x="8183563" y="3686175"/>
            <a:ext cx="704850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Line 177"/>
          <p:cNvSpPr>
            <a:spLocks noChangeShapeType="1"/>
          </p:cNvSpPr>
          <p:nvPr/>
        </p:nvSpPr>
        <p:spPr bwMode="auto">
          <a:xfrm flipH="1" flipV="1">
            <a:off x="8704263" y="3508375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Line 178"/>
          <p:cNvSpPr>
            <a:spLocks noChangeShapeType="1"/>
          </p:cNvSpPr>
          <p:nvPr/>
        </p:nvSpPr>
        <p:spPr bwMode="auto">
          <a:xfrm flipH="1" flipV="1">
            <a:off x="8705850" y="3513138"/>
            <a:ext cx="352425" cy="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7" name="Line 179"/>
          <p:cNvSpPr>
            <a:spLocks noChangeShapeType="1"/>
          </p:cNvSpPr>
          <p:nvPr/>
        </p:nvSpPr>
        <p:spPr bwMode="auto">
          <a:xfrm flipH="1" flipV="1">
            <a:off x="8885238" y="3338513"/>
            <a:ext cx="176212" cy="177800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Line 180"/>
          <p:cNvSpPr>
            <a:spLocks noChangeShapeType="1"/>
          </p:cNvSpPr>
          <p:nvPr/>
        </p:nvSpPr>
        <p:spPr bwMode="auto">
          <a:xfrm flipH="1">
            <a:off x="8882063" y="3348038"/>
            <a:ext cx="261937" cy="1587"/>
          </a:xfrm>
          <a:prstGeom prst="line">
            <a:avLst/>
          </a:prstGeom>
          <a:noFill/>
          <a:ln w="254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Line 181"/>
          <p:cNvSpPr>
            <a:spLocks noChangeShapeType="1"/>
          </p:cNvSpPr>
          <p:nvPr/>
        </p:nvSpPr>
        <p:spPr bwMode="auto">
          <a:xfrm flipH="1" flipV="1">
            <a:off x="3924300" y="5481638"/>
            <a:ext cx="500063" cy="481012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0" name="Line 182"/>
          <p:cNvSpPr>
            <a:spLocks noChangeShapeType="1"/>
          </p:cNvSpPr>
          <p:nvPr/>
        </p:nvSpPr>
        <p:spPr bwMode="auto">
          <a:xfrm flipH="1" flipV="1">
            <a:off x="5302250" y="4454525"/>
            <a:ext cx="500063" cy="481013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Line 183"/>
          <p:cNvSpPr>
            <a:spLocks noChangeShapeType="1"/>
          </p:cNvSpPr>
          <p:nvPr/>
        </p:nvSpPr>
        <p:spPr bwMode="auto">
          <a:xfrm flipH="1" flipV="1">
            <a:off x="5661025" y="4156075"/>
            <a:ext cx="681038" cy="647700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Line 184"/>
          <p:cNvSpPr>
            <a:spLocks noChangeShapeType="1"/>
          </p:cNvSpPr>
          <p:nvPr/>
        </p:nvSpPr>
        <p:spPr bwMode="auto">
          <a:xfrm flipH="1" flipV="1">
            <a:off x="5981700" y="3800475"/>
            <a:ext cx="762000" cy="719138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3" name="Line 185"/>
          <p:cNvSpPr>
            <a:spLocks noChangeShapeType="1"/>
          </p:cNvSpPr>
          <p:nvPr/>
        </p:nvSpPr>
        <p:spPr bwMode="auto">
          <a:xfrm flipH="1" flipV="1">
            <a:off x="6702425" y="3482975"/>
            <a:ext cx="762000" cy="67627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Line 186"/>
          <p:cNvSpPr>
            <a:spLocks noChangeShapeType="1"/>
          </p:cNvSpPr>
          <p:nvPr/>
        </p:nvSpPr>
        <p:spPr bwMode="auto">
          <a:xfrm flipH="1" flipV="1">
            <a:off x="7423150" y="3165475"/>
            <a:ext cx="661988" cy="61912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Line 187"/>
          <p:cNvSpPr>
            <a:spLocks noChangeShapeType="1"/>
          </p:cNvSpPr>
          <p:nvPr/>
        </p:nvSpPr>
        <p:spPr bwMode="auto">
          <a:xfrm flipH="1" flipV="1">
            <a:off x="8455025" y="2824163"/>
            <a:ext cx="466725" cy="428625"/>
          </a:xfrm>
          <a:prstGeom prst="line">
            <a:avLst/>
          </a:prstGeom>
          <a:noFill/>
          <a:ln w="25400">
            <a:solidFill>
              <a:srgbClr val="339966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6" name="Text Box 188"/>
          <p:cNvSpPr txBox="1">
            <a:spLocks noChangeArrowheads="1"/>
          </p:cNvSpPr>
          <p:nvPr/>
        </p:nvSpPr>
        <p:spPr bwMode="auto">
          <a:xfrm rot="-2266732">
            <a:off x="6448425" y="4914900"/>
            <a:ext cx="142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9900"/>
                </a:solidFill>
                <a:latin typeface="Tahoma" pitchFamily="34" charset="0"/>
              </a:rPr>
              <a:t>r-</a:t>
            </a:r>
            <a:r>
              <a:rPr lang="hu-HU" sz="2400">
                <a:solidFill>
                  <a:srgbClr val="009900"/>
                </a:solidFill>
                <a:latin typeface="Tahoma" pitchFamily="34" charset="0"/>
              </a:rPr>
              <a:t>process</a:t>
            </a:r>
          </a:p>
        </p:txBody>
      </p:sp>
      <p:sp>
        <p:nvSpPr>
          <p:cNvPr id="6327" name="Oval 189"/>
          <p:cNvSpPr>
            <a:spLocks noChangeArrowheads="1"/>
          </p:cNvSpPr>
          <p:nvPr/>
        </p:nvSpPr>
        <p:spPr bwMode="auto">
          <a:xfrm rot="-1805329">
            <a:off x="1304925" y="3008313"/>
            <a:ext cx="8239125" cy="8699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 sz="1600">
              <a:latin typeface="Tahoma" pitchFamily="34" charset="0"/>
            </a:endParaRPr>
          </a:p>
        </p:txBody>
      </p:sp>
      <p:sp>
        <p:nvSpPr>
          <p:cNvPr id="6328" name="Text Box 190"/>
          <p:cNvSpPr txBox="1">
            <a:spLocks noChangeArrowheads="1"/>
          </p:cNvSpPr>
          <p:nvPr/>
        </p:nvSpPr>
        <p:spPr bwMode="auto">
          <a:xfrm>
            <a:off x="3330575" y="2228850"/>
            <a:ext cx="17986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ahoma" pitchFamily="34" charset="0"/>
              </a:rPr>
              <a:t>p-</a:t>
            </a:r>
            <a:r>
              <a:rPr lang="hu-HU" sz="2800">
                <a:solidFill>
                  <a:srgbClr val="FF0066"/>
                </a:solidFill>
                <a:latin typeface="Tahoma" pitchFamily="34" charset="0"/>
              </a:rPr>
              <a:t>isotopes</a:t>
            </a:r>
            <a:endParaRPr lang="en-US" sz="2800">
              <a:solidFill>
                <a:srgbClr val="FF0066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800">
                <a:solidFill>
                  <a:srgbClr val="FF0066"/>
                </a:solidFill>
                <a:latin typeface="Tahoma" pitchFamily="34" charset="0"/>
              </a:rPr>
              <a:t>p-</a:t>
            </a:r>
            <a:r>
              <a:rPr lang="hu-HU" sz="2800">
                <a:solidFill>
                  <a:srgbClr val="FF0066"/>
                </a:solidFill>
                <a:latin typeface="Tahoma" pitchFamily="34" charset="0"/>
              </a:rPr>
              <a:t>process</a:t>
            </a:r>
          </a:p>
        </p:txBody>
      </p:sp>
      <p:sp>
        <p:nvSpPr>
          <p:cNvPr id="6329" name="Line 191"/>
          <p:cNvSpPr>
            <a:spLocks noChangeShapeType="1"/>
          </p:cNvSpPr>
          <p:nvPr/>
        </p:nvSpPr>
        <p:spPr bwMode="auto">
          <a:xfrm>
            <a:off x="149225" y="4170363"/>
            <a:ext cx="176213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Line 192"/>
          <p:cNvSpPr>
            <a:spLocks noChangeShapeType="1"/>
          </p:cNvSpPr>
          <p:nvPr/>
        </p:nvSpPr>
        <p:spPr bwMode="auto">
          <a:xfrm flipH="1" flipV="1">
            <a:off x="146050" y="4387850"/>
            <a:ext cx="152400" cy="153988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Line 193"/>
          <p:cNvSpPr>
            <a:spLocks noChangeShapeType="1"/>
          </p:cNvSpPr>
          <p:nvPr/>
        </p:nvSpPr>
        <p:spPr bwMode="auto">
          <a:xfrm flipH="1" flipV="1">
            <a:off x="141288" y="4725988"/>
            <a:ext cx="152400" cy="153987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 type="triangle" w="sm" len="med"/>
            <a:tailEnd type="non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2" name="Text Box 194"/>
          <p:cNvSpPr txBox="1">
            <a:spLocks noChangeArrowheads="1"/>
          </p:cNvSpPr>
          <p:nvPr/>
        </p:nvSpPr>
        <p:spPr bwMode="auto">
          <a:xfrm>
            <a:off x="317500" y="3906838"/>
            <a:ext cx="1141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</a:rPr>
              <a:t>n capture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6333" name="Text Box 195"/>
          <p:cNvSpPr txBox="1">
            <a:spLocks noChangeArrowheads="1"/>
          </p:cNvSpPr>
          <p:nvPr/>
        </p:nvSpPr>
        <p:spPr bwMode="auto">
          <a:xfrm>
            <a:off x="352425" y="4289425"/>
            <a:ext cx="10239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-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  <p:sp>
        <p:nvSpPr>
          <p:cNvPr id="6334" name="Text Box 196"/>
          <p:cNvSpPr txBox="1">
            <a:spLocks noChangeArrowheads="1"/>
          </p:cNvSpPr>
          <p:nvPr/>
        </p:nvSpPr>
        <p:spPr bwMode="auto">
          <a:xfrm>
            <a:off x="355600" y="4633913"/>
            <a:ext cx="1079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</a:t>
            </a:r>
            <a:r>
              <a:rPr lang="en-US" baseline="30000">
                <a:solidFill>
                  <a:srgbClr val="080808"/>
                </a:solidFill>
                <a:latin typeface="Tahoma" pitchFamily="34" charset="0"/>
                <a:sym typeface="Symbol" pitchFamily="18" charset="2"/>
              </a:rPr>
              <a:t>+</a:t>
            </a:r>
            <a:r>
              <a:rPr lang="en-US">
                <a:solidFill>
                  <a:srgbClr val="080808"/>
                </a:solidFill>
                <a:latin typeface="Tahoma" pitchFamily="34" charset="0"/>
              </a:rPr>
              <a:t> decay</a:t>
            </a:r>
            <a:endParaRPr lang="hu-HU">
              <a:solidFill>
                <a:srgbClr val="080808"/>
              </a:solidFill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DB4DA-E75A-4A25-A2E9-D062F209D181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P-process: several sub-processes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47888"/>
            <a:ext cx="8229600" cy="2970212"/>
          </a:xfrm>
        </p:spPr>
        <p:txBody>
          <a:bodyPr/>
          <a:lstStyle/>
          <a:p>
            <a:r>
              <a:rPr lang="en-US" smtClean="0"/>
              <a:t>rp-process</a:t>
            </a:r>
          </a:p>
          <a:p>
            <a:r>
              <a:rPr lang="en-US" smtClean="0"/>
              <a:t>pn-process</a:t>
            </a:r>
          </a:p>
          <a:p>
            <a:r>
              <a:rPr lang="en-US" smtClean="0">
                <a:sym typeface="Symbol" pitchFamily="18" charset="2"/>
              </a:rPr>
              <a:t></a:t>
            </a:r>
            <a:r>
              <a:rPr lang="en-US" smtClean="0"/>
              <a:t>p-process</a:t>
            </a:r>
          </a:p>
          <a:p>
            <a:r>
              <a:rPr lang="en-US" smtClean="0">
                <a:sym typeface="Symbol" pitchFamily="18" charset="2"/>
              </a:rPr>
              <a:t></a:t>
            </a:r>
            <a:r>
              <a:rPr lang="en-US" smtClean="0"/>
              <a:t>-process</a:t>
            </a:r>
          </a:p>
          <a:p>
            <a:r>
              <a:rPr lang="en-US" smtClean="0">
                <a:sym typeface="Symbol" pitchFamily="18" charset="2"/>
              </a:rPr>
              <a:t>-process</a:t>
            </a:r>
          </a:p>
          <a:p>
            <a:endParaRPr lang="en-US" smtClean="0"/>
          </a:p>
        </p:txBody>
      </p:sp>
      <p:sp>
        <p:nvSpPr>
          <p:cNvPr id="7173" name="AutoShape 4"/>
          <p:cNvSpPr>
            <a:spLocks/>
          </p:cNvSpPr>
          <p:nvPr/>
        </p:nvSpPr>
        <p:spPr bwMode="auto">
          <a:xfrm>
            <a:off x="3022600" y="2376488"/>
            <a:ext cx="512763" cy="1482725"/>
          </a:xfrm>
          <a:prstGeom prst="rightBrace">
            <a:avLst>
              <a:gd name="adj1" fmla="val 2409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>
            <a:off x="3713163" y="3124200"/>
            <a:ext cx="66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4602163" y="2922588"/>
            <a:ext cx="2647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proton capture reactions</a:t>
            </a: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729038" y="4130675"/>
            <a:ext cx="66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7" name="Text Box 8"/>
          <p:cNvSpPr txBox="1">
            <a:spLocks noChangeArrowheads="1"/>
          </p:cNvSpPr>
          <p:nvPr/>
        </p:nvSpPr>
        <p:spPr bwMode="auto">
          <a:xfrm>
            <a:off x="4618038" y="3929063"/>
            <a:ext cx="2876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neutrino-induced reactions</a:t>
            </a:r>
          </a:p>
        </p:txBody>
      </p:sp>
      <p:sp>
        <p:nvSpPr>
          <p:cNvPr id="7178" name="Line 9"/>
          <p:cNvSpPr>
            <a:spLocks noChangeShapeType="1"/>
          </p:cNvSpPr>
          <p:nvPr/>
        </p:nvSpPr>
        <p:spPr bwMode="auto">
          <a:xfrm>
            <a:off x="3721100" y="4714875"/>
            <a:ext cx="6699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4610100" y="4513263"/>
            <a:ext cx="2813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gamma-induced reactions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379413" y="1512888"/>
            <a:ext cx="7972425" cy="2905125"/>
            <a:chOff x="239" y="839"/>
            <a:chExt cx="5022" cy="1830"/>
          </a:xfrm>
        </p:grpSpPr>
        <p:sp>
          <p:nvSpPr>
            <p:cNvPr id="7185" name="AutoShape 11"/>
            <p:cNvSpPr>
              <a:spLocks noChangeArrowheads="1"/>
            </p:cNvSpPr>
            <p:nvPr/>
          </p:nvSpPr>
          <p:spPr bwMode="auto">
            <a:xfrm>
              <a:off x="239" y="1194"/>
              <a:ext cx="1608" cy="147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6" name="Line 12"/>
            <p:cNvSpPr>
              <a:spLocks noChangeShapeType="1"/>
            </p:cNvSpPr>
            <p:nvPr/>
          </p:nvSpPr>
          <p:spPr bwMode="auto">
            <a:xfrm flipV="1">
              <a:off x="1770" y="1068"/>
              <a:ext cx="1173" cy="20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7" name="Text Box 13"/>
            <p:cNvSpPr txBox="1">
              <a:spLocks noChangeArrowheads="1"/>
            </p:cNvSpPr>
            <p:nvPr/>
          </p:nvSpPr>
          <p:spPr bwMode="auto">
            <a:xfrm>
              <a:off x="2998" y="839"/>
              <a:ext cx="22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only groups of p-isotopes</a:t>
              </a: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360363" y="4311650"/>
            <a:ext cx="7180262" cy="1922463"/>
            <a:chOff x="227" y="2602"/>
            <a:chExt cx="4523" cy="1211"/>
          </a:xfrm>
        </p:grpSpPr>
        <p:sp>
          <p:nvSpPr>
            <p:cNvPr id="7182" name="AutoShape 14"/>
            <p:cNvSpPr>
              <a:spLocks noChangeArrowheads="1"/>
            </p:cNvSpPr>
            <p:nvPr/>
          </p:nvSpPr>
          <p:spPr bwMode="auto">
            <a:xfrm>
              <a:off x="227" y="2602"/>
              <a:ext cx="1608" cy="52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7183" name="Line 15"/>
            <p:cNvSpPr>
              <a:spLocks noChangeShapeType="1"/>
            </p:cNvSpPr>
            <p:nvPr/>
          </p:nvSpPr>
          <p:spPr bwMode="auto">
            <a:xfrm>
              <a:off x="1793" y="3128"/>
              <a:ext cx="998" cy="50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84" name="Text Box 16"/>
            <p:cNvSpPr txBox="1">
              <a:spLocks noChangeArrowheads="1"/>
            </p:cNvSpPr>
            <p:nvPr/>
          </p:nvSpPr>
          <p:spPr bwMode="auto">
            <a:xfrm>
              <a:off x="2754" y="3525"/>
              <a:ext cx="19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0000FF"/>
                  </a:solidFill>
                </a:rPr>
                <a:t>the whole mass range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BDB50-F97F-4D89-B6BF-B3D371CFBD09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/>
              <a:t>Gamma-process </a:t>
            </a:r>
            <a:br>
              <a:rPr lang="en-US" sz="3800" smtClean="0"/>
            </a:br>
            <a:r>
              <a:rPr lang="en-US" sz="3800" smtClean="0"/>
              <a:t>network</a:t>
            </a:r>
          </a:p>
        </p:txBody>
      </p:sp>
      <p:pic>
        <p:nvPicPr>
          <p:cNvPr id="615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8438"/>
            <a:ext cx="44799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3854450" y="0"/>
            <a:ext cx="5287963" cy="3689350"/>
            <a:chOff x="2428" y="0"/>
            <a:chExt cx="3331" cy="2324"/>
          </a:xfrm>
        </p:grpSpPr>
        <p:pic>
          <p:nvPicPr>
            <p:cNvPr id="825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" y="0"/>
              <a:ext cx="3331" cy="2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56" name="Oval 10"/>
            <p:cNvSpPr>
              <a:spLocks noChangeArrowheads="1"/>
            </p:cNvSpPr>
            <p:nvPr/>
          </p:nvSpPr>
          <p:spPr bwMode="auto">
            <a:xfrm>
              <a:off x="2967" y="1162"/>
              <a:ext cx="1152" cy="79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57" name="Oval 11"/>
            <p:cNvSpPr>
              <a:spLocks noChangeArrowheads="1"/>
            </p:cNvSpPr>
            <p:nvPr/>
          </p:nvSpPr>
          <p:spPr bwMode="auto">
            <a:xfrm>
              <a:off x="4302" y="1031"/>
              <a:ext cx="786" cy="548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8258" name="Text Box 6"/>
            <p:cNvSpPr txBox="1">
              <a:spLocks noChangeArrowheads="1"/>
            </p:cNvSpPr>
            <p:nvPr/>
          </p:nvSpPr>
          <p:spPr bwMode="auto">
            <a:xfrm>
              <a:off x="3012" y="89"/>
              <a:ext cx="2166" cy="36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T. Rauscher et al. </a:t>
              </a:r>
            </a:p>
            <a:p>
              <a:pPr eaLnBrk="1" hangingPunct="1"/>
              <a:r>
                <a:rPr lang="en-US" sz="1600">
                  <a:solidFill>
                    <a:srgbClr val="FF0000"/>
                  </a:solidFill>
                </a:rPr>
                <a:t>Rep. Prog. Phys. </a:t>
              </a:r>
              <a:r>
                <a:rPr lang="en-US" sz="1600" b="1">
                  <a:solidFill>
                    <a:srgbClr val="FF0000"/>
                  </a:solidFill>
                </a:rPr>
                <a:t>76,</a:t>
              </a:r>
              <a:r>
                <a:rPr lang="en-US" sz="1600">
                  <a:solidFill>
                    <a:srgbClr val="FF0000"/>
                  </a:solidFill>
                </a:rPr>
                <a:t> (2013) 066201</a:t>
              </a:r>
            </a:p>
          </p:txBody>
        </p:sp>
      </p:grpSp>
      <p:sp>
        <p:nvSpPr>
          <p:cNvPr id="110594" name="Rectangle 2"/>
          <p:cNvSpPr>
            <a:spLocks noChangeArrowheads="1"/>
          </p:cNvSpPr>
          <p:nvPr/>
        </p:nvSpPr>
        <p:spPr bwMode="auto">
          <a:xfrm>
            <a:off x="0" y="5146675"/>
            <a:ext cx="180975" cy="3365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hu-HU" sz="1600">
              <a:latin typeface="Tahoma" pitchFamily="34" charset="0"/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8288338" y="4316413"/>
            <a:ext cx="676275" cy="609600"/>
            <a:chOff x="5221" y="2764"/>
            <a:chExt cx="426" cy="384"/>
          </a:xfrm>
        </p:grpSpPr>
        <p:sp>
          <p:nvSpPr>
            <p:cNvPr id="8253" name="Rectangle 4"/>
            <p:cNvSpPr>
              <a:spLocks noChangeArrowheads="1"/>
            </p:cNvSpPr>
            <p:nvPr/>
          </p:nvSpPr>
          <p:spPr bwMode="auto">
            <a:xfrm>
              <a:off x="5232" y="2764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54" name="Text Box 5"/>
            <p:cNvSpPr txBox="1">
              <a:spLocks noChangeArrowheads="1"/>
            </p:cNvSpPr>
            <p:nvPr/>
          </p:nvSpPr>
          <p:spPr bwMode="auto">
            <a:xfrm>
              <a:off x="5221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116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Sn</a:t>
              </a:r>
            </a:p>
          </p:txBody>
        </p:sp>
      </p:grpSp>
      <p:sp>
        <p:nvSpPr>
          <p:cNvPr id="110598" name="Line 6"/>
          <p:cNvSpPr>
            <a:spLocks noChangeShapeType="1"/>
          </p:cNvSpPr>
          <p:nvPr/>
        </p:nvSpPr>
        <p:spPr bwMode="auto">
          <a:xfrm flipH="1">
            <a:off x="7924800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7292975" y="4316413"/>
            <a:ext cx="676275" cy="609600"/>
            <a:chOff x="4594" y="2764"/>
            <a:chExt cx="426" cy="384"/>
          </a:xfrm>
        </p:grpSpPr>
        <p:sp>
          <p:nvSpPr>
            <p:cNvPr id="8251" name="Rectangle 8"/>
            <p:cNvSpPr>
              <a:spLocks noChangeArrowheads="1"/>
            </p:cNvSpPr>
            <p:nvPr/>
          </p:nvSpPr>
          <p:spPr bwMode="auto">
            <a:xfrm>
              <a:off x="4605" y="2764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52" name="Text Box 9"/>
            <p:cNvSpPr txBox="1">
              <a:spLocks noChangeArrowheads="1"/>
            </p:cNvSpPr>
            <p:nvPr/>
          </p:nvSpPr>
          <p:spPr bwMode="auto">
            <a:xfrm>
              <a:off x="4594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115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Sn</a:t>
              </a:r>
            </a:p>
          </p:txBody>
        </p: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6288088" y="4316413"/>
            <a:ext cx="676275" cy="609600"/>
            <a:chOff x="3961" y="2764"/>
            <a:chExt cx="426" cy="384"/>
          </a:xfrm>
        </p:grpSpPr>
        <p:sp>
          <p:nvSpPr>
            <p:cNvPr id="8249" name="Rectangle 11"/>
            <p:cNvSpPr>
              <a:spLocks noChangeArrowheads="1"/>
            </p:cNvSpPr>
            <p:nvPr/>
          </p:nvSpPr>
          <p:spPr bwMode="auto">
            <a:xfrm>
              <a:off x="3972" y="2764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50" name="Text Box 12"/>
            <p:cNvSpPr txBox="1">
              <a:spLocks noChangeArrowheads="1"/>
            </p:cNvSpPr>
            <p:nvPr/>
          </p:nvSpPr>
          <p:spPr bwMode="auto">
            <a:xfrm>
              <a:off x="3961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114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Sn</a:t>
              </a:r>
            </a:p>
          </p:txBody>
        </p: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5268913" y="4316413"/>
            <a:ext cx="676275" cy="609600"/>
            <a:chOff x="3319" y="2764"/>
            <a:chExt cx="426" cy="384"/>
          </a:xfrm>
        </p:grpSpPr>
        <p:sp>
          <p:nvSpPr>
            <p:cNvPr id="8247" name="Rectangle 14"/>
            <p:cNvSpPr>
              <a:spLocks noChangeArrowheads="1"/>
            </p:cNvSpPr>
            <p:nvPr/>
          </p:nvSpPr>
          <p:spPr bwMode="auto">
            <a:xfrm>
              <a:off x="3330" y="2764"/>
              <a:ext cx="384" cy="3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48" name="Text Box 15"/>
            <p:cNvSpPr txBox="1">
              <a:spLocks noChangeArrowheads="1"/>
            </p:cNvSpPr>
            <p:nvPr/>
          </p:nvSpPr>
          <p:spPr bwMode="auto">
            <a:xfrm>
              <a:off x="3319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FF0000"/>
                  </a:solidFill>
                  <a:cs typeface="Arial" charset="0"/>
                </a:rPr>
                <a:t>113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Sn</a:t>
              </a:r>
            </a:p>
          </p:txBody>
        </p: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4230688" y="4316413"/>
            <a:ext cx="673100" cy="609600"/>
            <a:chOff x="2665" y="2764"/>
            <a:chExt cx="424" cy="384"/>
          </a:xfrm>
        </p:grpSpPr>
        <p:sp>
          <p:nvSpPr>
            <p:cNvPr id="8245" name="Rectangle 17"/>
            <p:cNvSpPr>
              <a:spLocks noChangeArrowheads="1"/>
            </p:cNvSpPr>
            <p:nvPr/>
          </p:nvSpPr>
          <p:spPr bwMode="auto">
            <a:xfrm>
              <a:off x="2676" y="2764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46" name="Text Box 18"/>
            <p:cNvSpPr txBox="1">
              <a:spLocks noChangeArrowheads="1"/>
            </p:cNvSpPr>
            <p:nvPr/>
          </p:nvSpPr>
          <p:spPr bwMode="auto">
            <a:xfrm>
              <a:off x="2665" y="2850"/>
              <a:ext cx="42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112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Sn</a:t>
              </a:r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3201988" y="4316413"/>
            <a:ext cx="676275" cy="609600"/>
            <a:chOff x="2017" y="2764"/>
            <a:chExt cx="426" cy="384"/>
          </a:xfrm>
        </p:grpSpPr>
        <p:sp>
          <p:nvSpPr>
            <p:cNvPr id="8243" name="Rectangle 20"/>
            <p:cNvSpPr>
              <a:spLocks noChangeArrowheads="1"/>
            </p:cNvSpPr>
            <p:nvPr/>
          </p:nvSpPr>
          <p:spPr bwMode="auto">
            <a:xfrm>
              <a:off x="2028" y="2764"/>
              <a:ext cx="384" cy="3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44" name="Text Box 21"/>
            <p:cNvSpPr txBox="1">
              <a:spLocks noChangeArrowheads="1"/>
            </p:cNvSpPr>
            <p:nvPr/>
          </p:nvSpPr>
          <p:spPr bwMode="auto">
            <a:xfrm>
              <a:off x="2017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FF0000"/>
                  </a:solidFill>
                  <a:cs typeface="Arial" charset="0"/>
                </a:rPr>
                <a:t>111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Sn</a:t>
              </a:r>
            </a:p>
          </p:txBody>
        </p:sp>
      </p:grpSp>
      <p:sp>
        <p:nvSpPr>
          <p:cNvPr id="110614" name="Line 22"/>
          <p:cNvSpPr>
            <a:spLocks noChangeShapeType="1"/>
          </p:cNvSpPr>
          <p:nvPr/>
        </p:nvSpPr>
        <p:spPr bwMode="auto">
          <a:xfrm flipH="1">
            <a:off x="3848100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615" name="Line 23"/>
          <p:cNvSpPr>
            <a:spLocks noChangeShapeType="1"/>
          </p:cNvSpPr>
          <p:nvPr/>
        </p:nvSpPr>
        <p:spPr bwMode="auto">
          <a:xfrm flipH="1">
            <a:off x="4876800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616" name="Line 24"/>
          <p:cNvSpPr>
            <a:spLocks noChangeShapeType="1"/>
          </p:cNvSpPr>
          <p:nvPr/>
        </p:nvSpPr>
        <p:spPr bwMode="auto">
          <a:xfrm flipH="1">
            <a:off x="5905500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0617" name="Line 25"/>
          <p:cNvSpPr>
            <a:spLocks noChangeShapeType="1"/>
          </p:cNvSpPr>
          <p:nvPr/>
        </p:nvSpPr>
        <p:spPr bwMode="auto">
          <a:xfrm flipH="1">
            <a:off x="6924675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2173288" y="4316413"/>
            <a:ext cx="676275" cy="609600"/>
            <a:chOff x="1369" y="2764"/>
            <a:chExt cx="426" cy="384"/>
          </a:xfrm>
        </p:grpSpPr>
        <p:sp>
          <p:nvSpPr>
            <p:cNvPr id="8241" name="Rectangle 27"/>
            <p:cNvSpPr>
              <a:spLocks noChangeArrowheads="1"/>
            </p:cNvSpPr>
            <p:nvPr/>
          </p:nvSpPr>
          <p:spPr bwMode="auto">
            <a:xfrm>
              <a:off x="1380" y="2764"/>
              <a:ext cx="384" cy="3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42" name="Text Box 28"/>
            <p:cNvSpPr txBox="1">
              <a:spLocks noChangeArrowheads="1"/>
            </p:cNvSpPr>
            <p:nvPr/>
          </p:nvSpPr>
          <p:spPr bwMode="auto">
            <a:xfrm>
              <a:off x="1369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FF0000"/>
                  </a:solidFill>
                  <a:cs typeface="Arial" charset="0"/>
                </a:rPr>
                <a:t>110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Sn</a:t>
              </a:r>
            </a:p>
          </p:txBody>
        </p:sp>
      </p:grpSp>
      <p:sp>
        <p:nvSpPr>
          <p:cNvPr id="110621" name="Line 29"/>
          <p:cNvSpPr>
            <a:spLocks noChangeShapeType="1"/>
          </p:cNvSpPr>
          <p:nvPr/>
        </p:nvSpPr>
        <p:spPr bwMode="auto">
          <a:xfrm flipH="1">
            <a:off x="2819400" y="461645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30"/>
          <p:cNvGrpSpPr>
            <a:grpSpLocks/>
          </p:cNvGrpSpPr>
          <p:nvPr/>
        </p:nvGrpSpPr>
        <p:grpSpPr bwMode="auto">
          <a:xfrm>
            <a:off x="1144588" y="4316413"/>
            <a:ext cx="676275" cy="609600"/>
            <a:chOff x="721" y="2764"/>
            <a:chExt cx="426" cy="384"/>
          </a:xfrm>
        </p:grpSpPr>
        <p:sp>
          <p:nvSpPr>
            <p:cNvPr id="8239" name="Rectangle 31"/>
            <p:cNvSpPr>
              <a:spLocks noChangeArrowheads="1"/>
            </p:cNvSpPr>
            <p:nvPr/>
          </p:nvSpPr>
          <p:spPr bwMode="auto">
            <a:xfrm>
              <a:off x="732" y="2764"/>
              <a:ext cx="384" cy="3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40" name="Text Box 32"/>
            <p:cNvSpPr txBox="1">
              <a:spLocks noChangeArrowheads="1"/>
            </p:cNvSpPr>
            <p:nvPr/>
          </p:nvSpPr>
          <p:spPr bwMode="auto">
            <a:xfrm>
              <a:off x="721" y="2850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FF0000"/>
                  </a:solidFill>
                  <a:cs typeface="Arial" charset="0"/>
                </a:rPr>
                <a:t>109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Sn</a:t>
              </a:r>
            </a:p>
          </p:txBody>
        </p:sp>
      </p:grpSp>
      <p:sp>
        <p:nvSpPr>
          <p:cNvPr id="110625" name="Line 33"/>
          <p:cNvSpPr>
            <a:spLocks noChangeShapeType="1"/>
          </p:cNvSpPr>
          <p:nvPr/>
        </p:nvSpPr>
        <p:spPr bwMode="auto">
          <a:xfrm flipH="1">
            <a:off x="1778000" y="4635500"/>
            <a:ext cx="381000" cy="9525"/>
          </a:xfrm>
          <a:prstGeom prst="line">
            <a:avLst/>
          </a:prstGeom>
          <a:noFill/>
          <a:ln w="25400">
            <a:solidFill>
              <a:srgbClr val="0000FF"/>
            </a:solidFill>
            <a:prstDash val="dash"/>
            <a:round/>
            <a:headEnd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2" name="Group 34"/>
          <p:cNvGrpSpPr>
            <a:grpSpLocks/>
          </p:cNvGrpSpPr>
          <p:nvPr/>
        </p:nvGrpSpPr>
        <p:grpSpPr bwMode="auto">
          <a:xfrm>
            <a:off x="152400" y="6089650"/>
            <a:ext cx="687388" cy="609600"/>
            <a:chOff x="96" y="3721"/>
            <a:chExt cx="433" cy="384"/>
          </a:xfrm>
        </p:grpSpPr>
        <p:sp>
          <p:nvSpPr>
            <p:cNvPr id="8237" name="Rectangle 35"/>
            <p:cNvSpPr>
              <a:spLocks noChangeArrowheads="1"/>
            </p:cNvSpPr>
            <p:nvPr/>
          </p:nvSpPr>
          <p:spPr bwMode="auto">
            <a:xfrm>
              <a:off x="125" y="3721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38" name="Text Box 36"/>
            <p:cNvSpPr txBox="1">
              <a:spLocks noChangeArrowheads="1"/>
            </p:cNvSpPr>
            <p:nvPr/>
          </p:nvSpPr>
          <p:spPr bwMode="auto">
            <a:xfrm>
              <a:off x="96" y="3816"/>
              <a:ext cx="4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106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Cd</a:t>
              </a:r>
            </a:p>
          </p:txBody>
        </p:sp>
      </p:grpSp>
      <p:grpSp>
        <p:nvGrpSpPr>
          <p:cNvPr id="13" name="Group 37"/>
          <p:cNvGrpSpPr>
            <a:grpSpLocks/>
          </p:cNvGrpSpPr>
          <p:nvPr/>
        </p:nvGrpSpPr>
        <p:grpSpPr bwMode="auto">
          <a:xfrm>
            <a:off x="809625" y="4929188"/>
            <a:ext cx="1712913" cy="1169987"/>
            <a:chOff x="510" y="2997"/>
            <a:chExt cx="1079" cy="737"/>
          </a:xfrm>
        </p:grpSpPr>
        <p:sp>
          <p:nvSpPr>
            <p:cNvPr id="8234" name="Line 38"/>
            <p:cNvSpPr>
              <a:spLocks noChangeShapeType="1"/>
            </p:cNvSpPr>
            <p:nvPr/>
          </p:nvSpPr>
          <p:spPr bwMode="auto">
            <a:xfrm flipH="1">
              <a:off x="510" y="2997"/>
              <a:ext cx="862" cy="73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5" name="Line 39"/>
            <p:cNvSpPr>
              <a:spLocks noChangeShapeType="1"/>
            </p:cNvSpPr>
            <p:nvPr/>
          </p:nvSpPr>
          <p:spPr bwMode="auto">
            <a:xfrm rot="16200000" flipH="1">
              <a:off x="1411" y="3174"/>
              <a:ext cx="340" cy="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36" name="Line 40"/>
            <p:cNvSpPr>
              <a:spLocks noChangeShapeType="1"/>
            </p:cNvSpPr>
            <p:nvPr/>
          </p:nvSpPr>
          <p:spPr bwMode="auto">
            <a:xfrm rot="16200000" flipH="1">
              <a:off x="1393" y="3520"/>
              <a:ext cx="386" cy="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41"/>
          <p:cNvGrpSpPr>
            <a:grpSpLocks/>
          </p:cNvGrpSpPr>
          <p:nvPr/>
        </p:nvGrpSpPr>
        <p:grpSpPr bwMode="auto">
          <a:xfrm>
            <a:off x="2178050" y="6088063"/>
            <a:ext cx="687388" cy="609600"/>
            <a:chOff x="1372" y="3698"/>
            <a:chExt cx="433" cy="384"/>
          </a:xfrm>
        </p:grpSpPr>
        <p:sp>
          <p:nvSpPr>
            <p:cNvPr id="8232" name="Rectangle 42"/>
            <p:cNvSpPr>
              <a:spLocks noChangeArrowheads="1"/>
            </p:cNvSpPr>
            <p:nvPr/>
          </p:nvSpPr>
          <p:spPr bwMode="auto">
            <a:xfrm>
              <a:off x="1401" y="3698"/>
              <a:ext cx="384" cy="384"/>
            </a:xfrm>
            <a:prstGeom prst="rect">
              <a:avLst/>
            </a:prstGeom>
            <a:noFill/>
            <a:ln w="50800">
              <a:solidFill>
                <a:srgbClr val="00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33" name="Text Box 43"/>
            <p:cNvSpPr txBox="1">
              <a:spLocks noChangeArrowheads="1"/>
            </p:cNvSpPr>
            <p:nvPr/>
          </p:nvSpPr>
          <p:spPr bwMode="auto">
            <a:xfrm>
              <a:off x="1372" y="3793"/>
              <a:ext cx="43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0000FF"/>
                  </a:solidFill>
                  <a:cs typeface="Arial" charset="0"/>
                </a:rPr>
                <a:t>108</a:t>
              </a:r>
              <a:r>
                <a:rPr lang="en-US" sz="1600" b="1">
                  <a:solidFill>
                    <a:srgbClr val="0000FF"/>
                  </a:solidFill>
                  <a:cs typeface="Arial" charset="0"/>
                </a:rPr>
                <a:t>Cd</a:t>
              </a:r>
            </a:p>
          </p:txBody>
        </p:sp>
      </p:grpSp>
      <p:sp>
        <p:nvSpPr>
          <p:cNvPr id="110636" name="Text Box 44"/>
          <p:cNvSpPr txBox="1">
            <a:spLocks noChangeArrowheads="1"/>
          </p:cNvSpPr>
          <p:nvPr/>
        </p:nvSpPr>
        <p:spPr bwMode="auto">
          <a:xfrm>
            <a:off x="7759700" y="3924300"/>
            <a:ext cx="668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FF"/>
                </a:solidFill>
                <a:cs typeface="Arial" charset="0"/>
              </a:rPr>
              <a:t>(</a:t>
            </a:r>
            <a:r>
              <a:rPr lang="en-US" sz="2000">
                <a:solidFill>
                  <a:srgbClr val="0000FF"/>
                </a:solidFill>
                <a:cs typeface="Arial" charset="0"/>
                <a:sym typeface="Symbol" pitchFamily="18" charset="2"/>
              </a:rPr>
              <a:t>,n</a:t>
            </a:r>
            <a:r>
              <a:rPr lang="en-US" sz="2000">
                <a:solidFill>
                  <a:srgbClr val="0000FF"/>
                </a:solidFill>
                <a:cs typeface="Arial" charset="0"/>
              </a:rPr>
              <a:t>)</a:t>
            </a:r>
          </a:p>
        </p:txBody>
      </p:sp>
      <p:grpSp>
        <p:nvGrpSpPr>
          <p:cNvPr id="15" name="Group 45"/>
          <p:cNvGrpSpPr>
            <a:grpSpLocks/>
          </p:cNvGrpSpPr>
          <p:nvPr/>
        </p:nvGrpSpPr>
        <p:grpSpPr bwMode="auto">
          <a:xfrm>
            <a:off x="946150" y="4991100"/>
            <a:ext cx="2271713" cy="941388"/>
            <a:chOff x="596" y="3036"/>
            <a:chExt cx="1431" cy="593"/>
          </a:xfrm>
        </p:grpSpPr>
        <p:sp>
          <p:nvSpPr>
            <p:cNvPr id="8229" name="Text Box 46"/>
            <p:cNvSpPr txBox="1">
              <a:spLocks noChangeArrowheads="1"/>
            </p:cNvSpPr>
            <p:nvPr/>
          </p:nvSpPr>
          <p:spPr bwMode="auto">
            <a:xfrm>
              <a:off x="596" y="3127"/>
              <a:ext cx="43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FF0000"/>
                  </a:solidFill>
                  <a:cs typeface="Arial" charset="0"/>
                </a:rPr>
                <a:t>(</a:t>
              </a:r>
              <a:r>
                <a:rPr lang="en-US" sz="200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,</a:t>
              </a:r>
              <a:r>
                <a:rPr lang="en-US" sz="2000">
                  <a:solidFill>
                    <a:srgbClr val="FF0000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8230" name="Text Box 47"/>
            <p:cNvSpPr txBox="1">
              <a:spLocks noChangeArrowheads="1"/>
            </p:cNvSpPr>
            <p:nvPr/>
          </p:nvSpPr>
          <p:spPr bwMode="auto">
            <a:xfrm>
              <a:off x="1606" y="3379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CC33"/>
                  </a:solidFill>
                  <a:cs typeface="Arial" charset="0"/>
                </a:rPr>
                <a:t>(</a:t>
              </a:r>
              <a:r>
                <a:rPr lang="en-US" sz="2000">
                  <a:solidFill>
                    <a:srgbClr val="33CC33"/>
                  </a:solidFill>
                  <a:cs typeface="Arial" charset="0"/>
                  <a:sym typeface="Symbol" pitchFamily="18" charset="2"/>
                </a:rPr>
                <a:t>,p</a:t>
              </a:r>
              <a:r>
                <a:rPr lang="en-US" sz="2000">
                  <a:solidFill>
                    <a:srgbClr val="33CC33"/>
                  </a:solidFill>
                  <a:cs typeface="Arial" charset="0"/>
                </a:rPr>
                <a:t>)</a:t>
              </a:r>
            </a:p>
          </p:txBody>
        </p:sp>
        <p:sp>
          <p:nvSpPr>
            <p:cNvPr id="8231" name="Text Box 48"/>
            <p:cNvSpPr txBox="1">
              <a:spLocks noChangeArrowheads="1"/>
            </p:cNvSpPr>
            <p:nvPr/>
          </p:nvSpPr>
          <p:spPr bwMode="auto">
            <a:xfrm>
              <a:off x="1601" y="3036"/>
              <a:ext cx="4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CC33"/>
                  </a:solidFill>
                  <a:cs typeface="Arial" charset="0"/>
                </a:rPr>
                <a:t>(</a:t>
              </a:r>
              <a:r>
                <a:rPr lang="en-US" sz="2000">
                  <a:solidFill>
                    <a:srgbClr val="33CC33"/>
                  </a:solidFill>
                  <a:cs typeface="Arial" charset="0"/>
                  <a:sym typeface="Symbol" pitchFamily="18" charset="2"/>
                </a:rPr>
                <a:t>,p</a:t>
              </a:r>
              <a:r>
                <a:rPr lang="en-US" sz="2000">
                  <a:solidFill>
                    <a:srgbClr val="33CC33"/>
                  </a:solidFill>
                  <a:cs typeface="Arial" charset="0"/>
                </a:rPr>
                <a:t>)</a:t>
              </a:r>
            </a:p>
          </p:txBody>
        </p: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174625" y="4330700"/>
            <a:ext cx="4356100" cy="1798638"/>
            <a:chOff x="110" y="2620"/>
            <a:chExt cx="2744" cy="1133"/>
          </a:xfrm>
        </p:grpSpPr>
        <p:sp>
          <p:nvSpPr>
            <p:cNvPr id="8221" name="Line 50"/>
            <p:cNvSpPr>
              <a:spLocks noChangeShapeType="1"/>
            </p:cNvSpPr>
            <p:nvPr/>
          </p:nvSpPr>
          <p:spPr bwMode="auto">
            <a:xfrm flipH="1">
              <a:off x="1798" y="2985"/>
              <a:ext cx="881" cy="75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2" name="Line 51"/>
            <p:cNvSpPr>
              <a:spLocks noChangeShapeType="1"/>
            </p:cNvSpPr>
            <p:nvPr/>
          </p:nvSpPr>
          <p:spPr bwMode="auto">
            <a:xfrm>
              <a:off x="2853" y="3011"/>
              <a:ext cx="1" cy="36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3" name="Line 52"/>
            <p:cNvSpPr>
              <a:spLocks noChangeShapeType="1"/>
            </p:cNvSpPr>
            <p:nvPr/>
          </p:nvSpPr>
          <p:spPr bwMode="auto">
            <a:xfrm>
              <a:off x="2853" y="3387"/>
              <a:ext cx="1" cy="36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4" name="Line 53"/>
            <p:cNvSpPr>
              <a:spLocks noChangeShapeType="1"/>
            </p:cNvSpPr>
            <p:nvPr/>
          </p:nvSpPr>
          <p:spPr bwMode="auto">
            <a:xfrm>
              <a:off x="322" y="2976"/>
              <a:ext cx="1" cy="36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5" name="Line 54"/>
            <p:cNvSpPr>
              <a:spLocks noChangeShapeType="1"/>
            </p:cNvSpPr>
            <p:nvPr/>
          </p:nvSpPr>
          <p:spPr bwMode="auto">
            <a:xfrm>
              <a:off x="322" y="3352"/>
              <a:ext cx="1" cy="366"/>
            </a:xfrm>
            <a:prstGeom prst="line">
              <a:avLst/>
            </a:prstGeom>
            <a:noFill/>
            <a:ln w="25400">
              <a:solidFill>
                <a:srgbClr val="339966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6" name="Line 55"/>
            <p:cNvSpPr>
              <a:spLocks noChangeShapeType="1"/>
            </p:cNvSpPr>
            <p:nvPr/>
          </p:nvSpPr>
          <p:spPr bwMode="auto">
            <a:xfrm flipH="1">
              <a:off x="498" y="2810"/>
              <a:ext cx="234" cy="8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227" name="Rectangle 56"/>
            <p:cNvSpPr>
              <a:spLocks noChangeArrowheads="1"/>
            </p:cNvSpPr>
            <p:nvPr/>
          </p:nvSpPr>
          <p:spPr bwMode="auto">
            <a:xfrm>
              <a:off x="121" y="2620"/>
              <a:ext cx="384" cy="384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hu-HU" sz="1600">
                <a:latin typeface="Tahoma" pitchFamily="34" charset="0"/>
              </a:endParaRPr>
            </a:p>
          </p:txBody>
        </p:sp>
        <p:sp>
          <p:nvSpPr>
            <p:cNvPr id="8228" name="Text Box 57"/>
            <p:cNvSpPr txBox="1">
              <a:spLocks noChangeArrowheads="1"/>
            </p:cNvSpPr>
            <p:nvPr/>
          </p:nvSpPr>
          <p:spPr bwMode="auto">
            <a:xfrm>
              <a:off x="110" y="2706"/>
              <a:ext cx="4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600" b="1" baseline="30000">
                  <a:solidFill>
                    <a:srgbClr val="FF0000"/>
                  </a:solidFill>
                  <a:cs typeface="Arial" charset="0"/>
                </a:rPr>
                <a:t>108</a:t>
              </a:r>
              <a:r>
                <a:rPr lang="en-US" sz="1600" b="1">
                  <a:solidFill>
                    <a:srgbClr val="FF0000"/>
                  </a:solidFill>
                  <a:cs typeface="Arial" charset="0"/>
                </a:rPr>
                <a:t>Sn</a:t>
              </a:r>
            </a:p>
          </p:txBody>
        </p:sp>
      </p:grpSp>
      <p:sp>
        <p:nvSpPr>
          <p:cNvPr id="110652" name="Line 60"/>
          <p:cNvSpPr>
            <a:spLocks noChangeShapeType="1"/>
          </p:cNvSpPr>
          <p:nvPr/>
        </p:nvSpPr>
        <p:spPr bwMode="auto">
          <a:xfrm>
            <a:off x="838200" y="4946650"/>
            <a:ext cx="1371600" cy="11303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1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8" dur="500"/>
                                        <p:tgtEl>
                                          <p:spTgt spid="11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5" dur="500"/>
                                        <p:tgtEl>
                                          <p:spTgt spid="11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9" dur="500"/>
                                        <p:tgtEl>
                                          <p:spTgt spid="11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  <p:bldP spid="110598" grpId="0" animBg="1"/>
      <p:bldP spid="110614" grpId="0" animBg="1"/>
      <p:bldP spid="110615" grpId="0" animBg="1"/>
      <p:bldP spid="110616" grpId="0" animBg="1"/>
      <p:bldP spid="110617" grpId="0" animBg="1"/>
      <p:bldP spid="110621" grpId="0" animBg="1"/>
      <p:bldP spid="110625" grpId="0" animBg="1"/>
      <p:bldP spid="110636" grpId="0"/>
      <p:bldP spid="1106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B9240-327E-40EA-A96E-224464030001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</a:t>
            </a:r>
            <a:r>
              <a:rPr lang="en-US" smtClean="0">
                <a:sym typeface="Symbol" pitchFamily="18" charset="2"/>
              </a:rPr>
              <a:t>,) reactions /from inverse (,)/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3646488" y="6519863"/>
            <a:ext cx="3500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W. Rapp </a:t>
            </a:r>
            <a:r>
              <a:rPr lang="en-US" sz="1600" i="1">
                <a:solidFill>
                  <a:srgbClr val="FF0000"/>
                </a:solidFill>
                <a:latin typeface="Tahoma" pitchFamily="34" charset="0"/>
              </a:rPr>
              <a:t>et al.,</a:t>
            </a: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 AJ </a:t>
            </a: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653,</a:t>
            </a:r>
            <a:r>
              <a:rPr lang="en-US" sz="1600">
                <a:solidFill>
                  <a:srgbClr val="FF0000"/>
                </a:solidFill>
                <a:latin typeface="Tahoma" pitchFamily="34" charset="0"/>
              </a:rPr>
              <a:t> (2006) 474. </a:t>
            </a:r>
            <a:endParaRPr lang="hu-HU" sz="160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5283200" y="1671638"/>
            <a:ext cx="30178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Lack of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</a:rPr>
              <a:t>experimental data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555625" y="4837113"/>
            <a:ext cx="29733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0000FF"/>
                </a:solidFill>
              </a:rPr>
              <a:t>Strong sensitivity </a:t>
            </a:r>
          </a:p>
          <a:p>
            <a:pPr eaLnBrk="1" hangingPunct="1"/>
            <a:r>
              <a:rPr lang="en-US" sz="2800">
                <a:solidFill>
                  <a:srgbClr val="0000FF"/>
                </a:solidFill>
              </a:rPr>
              <a:t>of the models</a:t>
            </a:r>
          </a:p>
        </p:txBody>
      </p:sp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863"/>
            <a:ext cx="5268913" cy="284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488" y="3262313"/>
            <a:ext cx="5497512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72213"/>
            <a:ext cx="2133600" cy="457200"/>
          </a:xfrm>
        </p:spPr>
        <p:txBody>
          <a:bodyPr/>
          <a:lstStyle/>
          <a:p>
            <a:pPr>
              <a:defRPr/>
            </a:pPr>
            <a:fld id="{A8649F6D-6485-447D-B6D2-1F640BB6CDAB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pic>
        <p:nvPicPr>
          <p:cNvPr id="1024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79588"/>
            <a:ext cx="9039225" cy="375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smtClean="0">
                <a:sym typeface="Symbol" pitchFamily="18" charset="2"/>
              </a:rPr>
              <a:t>(,) experiments on heavy isotopes</a:t>
            </a:r>
            <a:br>
              <a:rPr lang="en-US" sz="3800" smtClean="0">
                <a:sym typeface="Symbol" pitchFamily="18" charset="2"/>
              </a:rPr>
            </a:br>
            <a:r>
              <a:rPr lang="en-US" sz="3800" smtClean="0">
                <a:sym typeface="Symbol" pitchFamily="18" charset="2"/>
              </a:rPr>
              <a:t>at Atomki, Debrecen, Hungary</a:t>
            </a:r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04788" y="1733550"/>
            <a:ext cx="22336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0000FF"/>
                </a:solidFill>
              </a:rPr>
              <a:t>127</a:t>
            </a:r>
            <a:r>
              <a:rPr lang="en-US" sz="2800">
                <a:solidFill>
                  <a:srgbClr val="0000FF"/>
                </a:solidFill>
              </a:rPr>
              <a:t>I(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0000FF"/>
                </a:solidFill>
                <a:sym typeface="Symbol" pitchFamily="18" charset="2"/>
              </a:rPr>
              <a:t>131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Cs</a:t>
            </a:r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2586038" y="2041525"/>
            <a:ext cx="2819400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7" name="Text Box 8"/>
          <p:cNvSpPr txBox="1">
            <a:spLocks noChangeArrowheads="1"/>
          </p:cNvSpPr>
          <p:nvPr/>
        </p:nvSpPr>
        <p:spPr bwMode="auto">
          <a:xfrm>
            <a:off x="6408738" y="4494213"/>
            <a:ext cx="26114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0000FF"/>
                </a:solidFill>
              </a:rPr>
              <a:t>169</a:t>
            </a:r>
            <a:r>
              <a:rPr lang="en-US" sz="2800">
                <a:solidFill>
                  <a:srgbClr val="0000FF"/>
                </a:solidFill>
              </a:rPr>
              <a:t>Tm(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0000FF"/>
                </a:solidFill>
                <a:sym typeface="Symbol" pitchFamily="18" charset="2"/>
              </a:rPr>
              <a:t>173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Lu</a:t>
            </a:r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 flipH="1" flipV="1">
            <a:off x="6689725" y="3257550"/>
            <a:ext cx="1239838" cy="12541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49" name="Text Box 10"/>
          <p:cNvSpPr txBox="1">
            <a:spLocks noChangeArrowheads="1"/>
          </p:cNvSpPr>
          <p:nvPr/>
        </p:nvSpPr>
        <p:spPr bwMode="auto">
          <a:xfrm>
            <a:off x="4005263" y="5683250"/>
            <a:ext cx="259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0000FF"/>
                </a:solidFill>
              </a:rPr>
              <a:t>130</a:t>
            </a:r>
            <a:r>
              <a:rPr lang="en-US" sz="2800">
                <a:solidFill>
                  <a:srgbClr val="0000FF"/>
                </a:solidFill>
              </a:rPr>
              <a:t>Ba(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0000FF"/>
                </a:solidFill>
                <a:sym typeface="Symbol" pitchFamily="18" charset="2"/>
              </a:rPr>
              <a:t>134</a:t>
            </a:r>
            <a:r>
              <a:rPr lang="en-US" sz="2800">
                <a:solidFill>
                  <a:srgbClr val="0000FF"/>
                </a:solidFill>
                <a:sym typeface="Symbol" pitchFamily="18" charset="2"/>
              </a:rPr>
              <a:t>Ce</a:t>
            </a:r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 flipH="1" flipV="1">
            <a:off x="3030538" y="5372100"/>
            <a:ext cx="1074737" cy="4857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-76200" y="3027363"/>
            <a:ext cx="243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FF0000"/>
                </a:solidFill>
              </a:rPr>
              <a:t>1</a:t>
            </a:r>
            <a:r>
              <a:rPr lang="hu-HU" sz="2800" baseline="30000">
                <a:solidFill>
                  <a:srgbClr val="FF0000"/>
                </a:solidFill>
              </a:rPr>
              <a:t>07</a:t>
            </a:r>
            <a:r>
              <a:rPr lang="hu-HU" sz="2800">
                <a:solidFill>
                  <a:srgbClr val="FF0000"/>
                </a:solidFill>
              </a:rPr>
              <a:t>Ag</a:t>
            </a:r>
            <a:r>
              <a:rPr lang="en-US" sz="2800">
                <a:solidFill>
                  <a:srgbClr val="FF0000"/>
                </a:solidFill>
              </a:rPr>
              <a:t>(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hu-HU" sz="2800" baseline="30000">
                <a:solidFill>
                  <a:srgbClr val="FF0000"/>
                </a:solidFill>
                <a:sym typeface="Symbol" pitchFamily="18" charset="2"/>
              </a:rPr>
              <a:t>11</a:t>
            </a:r>
            <a:r>
              <a:rPr lang="hu-HU" sz="2800">
                <a:solidFill>
                  <a:srgbClr val="FF0000"/>
                </a:solidFill>
                <a:sym typeface="Symbol" pitchFamily="18" charset="2"/>
              </a:rPr>
              <a:t>In</a:t>
            </a:r>
            <a:endParaRPr lang="en-US" sz="280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 flipV="1">
            <a:off x="2378075" y="2997200"/>
            <a:ext cx="982663" cy="2444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3" name="Text Box 15"/>
          <p:cNvSpPr txBox="1">
            <a:spLocks noChangeArrowheads="1"/>
          </p:cNvSpPr>
          <p:nvPr/>
        </p:nvSpPr>
        <p:spPr bwMode="auto">
          <a:xfrm>
            <a:off x="6807200" y="3022600"/>
            <a:ext cx="2352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FF0000"/>
                </a:solidFill>
              </a:rPr>
              <a:t>191</a:t>
            </a:r>
            <a:r>
              <a:rPr lang="en-US" sz="2800">
                <a:solidFill>
                  <a:srgbClr val="FF0000"/>
                </a:solidFill>
              </a:rPr>
              <a:t>Ir(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195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Au</a:t>
            </a:r>
          </a:p>
        </p:txBody>
      </p:sp>
      <p:sp>
        <p:nvSpPr>
          <p:cNvPr id="10254" name="Text Box 16"/>
          <p:cNvSpPr txBox="1">
            <a:spLocks noChangeArrowheads="1"/>
          </p:cNvSpPr>
          <p:nvPr/>
        </p:nvSpPr>
        <p:spPr bwMode="auto">
          <a:xfrm>
            <a:off x="-57150" y="2174875"/>
            <a:ext cx="2233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FF0000"/>
                </a:solidFill>
              </a:rPr>
              <a:t>121</a:t>
            </a:r>
            <a:r>
              <a:rPr lang="en-US" sz="2800">
                <a:solidFill>
                  <a:srgbClr val="FF0000"/>
                </a:solidFill>
              </a:rPr>
              <a:t>Sb(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125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I</a:t>
            </a:r>
          </a:p>
        </p:txBody>
      </p:sp>
      <p:sp>
        <p:nvSpPr>
          <p:cNvPr id="10255" name="Line 17"/>
          <p:cNvSpPr>
            <a:spLocks noChangeShapeType="1"/>
          </p:cNvSpPr>
          <p:nvPr/>
        </p:nvSpPr>
        <p:spPr bwMode="auto">
          <a:xfrm flipV="1">
            <a:off x="2395538" y="2679700"/>
            <a:ext cx="182880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H="1" flipV="1">
            <a:off x="8631238" y="1990725"/>
            <a:ext cx="20637" cy="1136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7" name="Text Box 19"/>
          <p:cNvSpPr txBox="1">
            <a:spLocks noChangeArrowheads="1"/>
          </p:cNvSpPr>
          <p:nvPr/>
        </p:nvSpPr>
        <p:spPr bwMode="auto">
          <a:xfrm>
            <a:off x="6013450" y="5191125"/>
            <a:ext cx="2490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FF0000"/>
                </a:solidFill>
              </a:rPr>
              <a:t>162</a:t>
            </a:r>
            <a:r>
              <a:rPr lang="en-US" sz="2800">
                <a:solidFill>
                  <a:srgbClr val="FF0000"/>
                </a:solidFill>
              </a:rPr>
              <a:t>Er(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166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Yb</a:t>
            </a:r>
          </a:p>
        </p:txBody>
      </p:sp>
      <p:sp>
        <p:nvSpPr>
          <p:cNvPr id="10258" name="Line 20"/>
          <p:cNvSpPr>
            <a:spLocks noChangeShapeType="1"/>
          </p:cNvSpPr>
          <p:nvPr/>
        </p:nvSpPr>
        <p:spPr bwMode="auto">
          <a:xfrm flipH="1" flipV="1">
            <a:off x="5703888" y="3425825"/>
            <a:ext cx="754062" cy="18129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9" name="Text Box 22"/>
          <p:cNvSpPr txBox="1">
            <a:spLocks noChangeArrowheads="1"/>
          </p:cNvSpPr>
          <p:nvPr/>
        </p:nvSpPr>
        <p:spPr bwMode="auto">
          <a:xfrm>
            <a:off x="-66675" y="2605088"/>
            <a:ext cx="2432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aseline="30000">
                <a:solidFill>
                  <a:srgbClr val="FF0000"/>
                </a:solidFill>
              </a:rPr>
              <a:t>115</a:t>
            </a:r>
            <a:r>
              <a:rPr lang="en-US" sz="2800">
                <a:solidFill>
                  <a:srgbClr val="FF0000"/>
                </a:solidFill>
              </a:rPr>
              <a:t>In(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,)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hu-HU" sz="2800" baseline="3000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en-US" sz="2800" baseline="30000">
                <a:solidFill>
                  <a:srgbClr val="FF0000"/>
                </a:solidFill>
                <a:sym typeface="Symbol" pitchFamily="18" charset="2"/>
              </a:rPr>
              <a:t>9</a:t>
            </a:r>
            <a:r>
              <a:rPr lang="en-US" sz="2800">
                <a:solidFill>
                  <a:srgbClr val="FF0000"/>
                </a:solidFill>
                <a:sym typeface="Symbol" pitchFamily="18" charset="2"/>
              </a:rPr>
              <a:t>Sb</a:t>
            </a:r>
          </a:p>
        </p:txBody>
      </p:sp>
      <p:sp>
        <p:nvSpPr>
          <p:cNvPr id="10260" name="Line 23"/>
          <p:cNvSpPr>
            <a:spLocks noChangeShapeType="1"/>
          </p:cNvSpPr>
          <p:nvPr/>
        </p:nvSpPr>
        <p:spPr bwMode="auto">
          <a:xfrm flipV="1">
            <a:off x="2195513" y="2378075"/>
            <a:ext cx="262255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61" name="Rectangle 23"/>
          <p:cNvSpPr>
            <a:spLocks noChangeArrowheads="1"/>
          </p:cNvSpPr>
          <p:nvPr/>
        </p:nvSpPr>
        <p:spPr bwMode="auto">
          <a:xfrm>
            <a:off x="166688" y="1727200"/>
            <a:ext cx="2346325" cy="554038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62" name="Rectangle 24"/>
          <p:cNvSpPr>
            <a:spLocks noChangeArrowheads="1"/>
          </p:cNvSpPr>
          <p:nvPr/>
        </p:nvSpPr>
        <p:spPr bwMode="auto">
          <a:xfrm>
            <a:off x="6486525" y="4500563"/>
            <a:ext cx="2522538" cy="5540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63" name="Rectangle 25"/>
          <p:cNvSpPr>
            <a:spLocks noChangeArrowheads="1"/>
          </p:cNvSpPr>
          <p:nvPr/>
        </p:nvSpPr>
        <p:spPr bwMode="auto">
          <a:xfrm>
            <a:off x="4117975" y="5668963"/>
            <a:ext cx="2428875" cy="554037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hu-HU"/>
          </a:p>
        </p:txBody>
      </p:sp>
      <p:pic>
        <p:nvPicPr>
          <p:cNvPr id="10264" name="Picture 7" descr="erc-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0438"/>
            <a:ext cx="2068513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Szövegdoboz 24"/>
          <p:cNvSpPr txBox="1">
            <a:spLocks noChangeArrowheads="1"/>
          </p:cNvSpPr>
          <p:nvPr/>
        </p:nvSpPr>
        <p:spPr bwMode="auto">
          <a:xfrm>
            <a:off x="792163" y="6032500"/>
            <a:ext cx="2940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hu-HU" sz="3200" b="1"/>
              <a:t>Starting Grant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Experiments</a:t>
            </a:r>
          </a:p>
        </p:txBody>
      </p:sp>
      <p:sp>
        <p:nvSpPr>
          <p:cNvPr id="11267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20 MeV cyclotron of Atomki, Debrecen, Hungary</a:t>
            </a:r>
          </a:p>
          <a:p>
            <a:r>
              <a:rPr lang="hu-HU" smtClean="0"/>
              <a:t>Activation method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2E41F1-4002-4796-B5F0-23769764EEE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pic>
        <p:nvPicPr>
          <p:cNvPr id="11269" name="Picture 7" descr="atomki_gyorsit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91"/>
          <a:stretch>
            <a:fillRect/>
          </a:stretch>
        </p:blipFill>
        <p:spPr bwMode="auto">
          <a:xfrm>
            <a:off x="4108450" y="2298700"/>
            <a:ext cx="5035550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rkos">
  <a:themeElements>
    <a:clrScheme name="Sarkos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Sarkos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rkos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rkos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rkos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4662</TotalTime>
  <Words>839</Words>
  <Application>Microsoft Office PowerPoint</Application>
  <PresentationFormat>Presentazione su schermo (4:3)</PresentationFormat>
  <Paragraphs>196</Paragraphs>
  <Slides>26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4" baseType="lpstr">
      <vt:lpstr>Arial</vt:lpstr>
      <vt:lpstr>Garamond</vt:lpstr>
      <vt:lpstr>Wingdings</vt:lpstr>
      <vt:lpstr>Tahoma</vt:lpstr>
      <vt:lpstr>Symbol</vt:lpstr>
      <vt:lpstr>Verdana</vt:lpstr>
      <vt:lpstr>Times New Roman</vt:lpstr>
      <vt:lpstr>Sarkos</vt:lpstr>
      <vt:lpstr>Charged particle capture and elastic scattering experiments relevant to the astrophysical p-process</vt:lpstr>
      <vt:lpstr>Heavy element nucleosynthesys</vt:lpstr>
      <vt:lpstr>Heavy element nucleosynthesys</vt:lpstr>
      <vt:lpstr>Heavy element nucleosynthesis</vt:lpstr>
      <vt:lpstr>P-process: several sub-processes</vt:lpstr>
      <vt:lpstr>Gamma-process  network</vt:lpstr>
      <vt:lpstr>(,) reactions /from inverse (,)/</vt:lpstr>
      <vt:lpstr>(,) experiments on heavy isotopes at Atomki, Debrecen, Hungary</vt:lpstr>
      <vt:lpstr>Experiments</vt:lpstr>
      <vt:lpstr>130Ba(,)134Ce</vt:lpstr>
      <vt:lpstr>169Tm(,)173Lu</vt:lpstr>
      <vt:lpstr>127I(,)131Cs</vt:lpstr>
      <vt:lpstr>Gamow windows* at T9 = 2.5</vt:lpstr>
      <vt:lpstr>Cross section sensitivity on input parameters</vt:lpstr>
      <vt:lpstr>Cross section sensitivity: (,n) reactions</vt:lpstr>
      <vt:lpstr>(,n) cross section measurements: activation often possible</vt:lpstr>
      <vt:lpstr>(,n) cross section measurements</vt:lpstr>
      <vt:lpstr>(,n) sensitivity on optical potential</vt:lpstr>
      <vt:lpstr>Direct study of optical potential</vt:lpstr>
      <vt:lpstr>Comparison with global potentials</vt:lpstr>
      <vt:lpstr>Construction of local potentials</vt:lpstr>
      <vt:lpstr>Towards a new global potential</vt:lpstr>
      <vt:lpstr>Further progress needed</vt:lpstr>
      <vt:lpstr>Novel approaches with stable targets</vt:lpstr>
      <vt:lpstr>Thank you for your attention!</vt:lpstr>
      <vt:lpstr>Presentazione standard di PowerPoint</vt:lpstr>
    </vt:vector>
  </TitlesOfParts>
  <Company>Atomki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astrophysics research in ATOMKI</dc:title>
  <dc:creator>Gyurky Gyorgy</dc:creator>
  <cp:lastModifiedBy>tecno</cp:lastModifiedBy>
  <cp:revision>133</cp:revision>
  <dcterms:created xsi:type="dcterms:W3CDTF">2011-09-30T12:04:13Z</dcterms:created>
  <dcterms:modified xsi:type="dcterms:W3CDTF">2013-06-04T08:33:16Z</dcterms:modified>
</cp:coreProperties>
</file>