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2" r:id="rId1"/>
    <p:sldMasterId id="2147483653" r:id="rId2"/>
  </p:sldMasterIdLst>
  <p:notesMasterIdLst>
    <p:notesMasterId r:id="rId46"/>
  </p:notesMasterIdLst>
  <p:handoutMasterIdLst>
    <p:handoutMasterId r:id="rId47"/>
  </p:handoutMasterIdLst>
  <p:sldIdLst>
    <p:sldId id="257" r:id="rId3"/>
    <p:sldId id="260" r:id="rId4"/>
    <p:sldId id="258" r:id="rId5"/>
    <p:sldId id="269" r:id="rId6"/>
    <p:sldId id="290" r:id="rId7"/>
    <p:sldId id="270" r:id="rId8"/>
    <p:sldId id="303" r:id="rId9"/>
    <p:sldId id="304" r:id="rId10"/>
    <p:sldId id="292" r:id="rId11"/>
    <p:sldId id="294" r:id="rId12"/>
    <p:sldId id="272" r:id="rId13"/>
    <p:sldId id="262" r:id="rId14"/>
    <p:sldId id="306" r:id="rId15"/>
    <p:sldId id="281" r:id="rId16"/>
    <p:sldId id="300" r:id="rId17"/>
    <p:sldId id="276" r:id="rId18"/>
    <p:sldId id="321" r:id="rId19"/>
    <p:sldId id="323" r:id="rId20"/>
    <p:sldId id="322" r:id="rId21"/>
    <p:sldId id="324" r:id="rId22"/>
    <p:sldId id="307" r:id="rId23"/>
    <p:sldId id="320" r:id="rId24"/>
    <p:sldId id="308" r:id="rId25"/>
    <p:sldId id="309" r:id="rId26"/>
    <p:sldId id="316" r:id="rId27"/>
    <p:sldId id="318" r:id="rId28"/>
    <p:sldId id="317" r:id="rId29"/>
    <p:sldId id="312" r:id="rId30"/>
    <p:sldId id="314" r:id="rId31"/>
    <p:sldId id="319" r:id="rId32"/>
    <p:sldId id="268" r:id="rId33"/>
    <p:sldId id="277" r:id="rId34"/>
    <p:sldId id="259" r:id="rId35"/>
    <p:sldId id="305" r:id="rId36"/>
    <p:sldId id="313" r:id="rId37"/>
    <p:sldId id="311" r:id="rId38"/>
    <p:sldId id="325" r:id="rId39"/>
    <p:sldId id="301" r:id="rId40"/>
    <p:sldId id="282" r:id="rId41"/>
    <p:sldId id="283" r:id="rId42"/>
    <p:sldId id="285" r:id="rId43"/>
    <p:sldId id="286" r:id="rId44"/>
    <p:sldId id="264" r:id="rId45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01"/>
    <a:srgbClr val="FFC517"/>
    <a:srgbClr val="428966"/>
    <a:srgbClr val="8E2818"/>
    <a:srgbClr val="B74826"/>
    <a:srgbClr val="F6AF3D"/>
    <a:srgbClr val="FCF0A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1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56" y="-96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 u="none"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u="none"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 u="none"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u="none"/>
            </a:lvl1pPr>
          </a:lstStyle>
          <a:p>
            <a:fld id="{2E6AFD78-E202-4102-BE9B-514F7FDE3329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2292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 u="none"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u="none"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 u="none"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u="none"/>
            </a:lvl1pPr>
          </a:lstStyle>
          <a:p>
            <a:fld id="{01FD5FA5-622F-4E53-A0A1-58F4FC9B3FF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302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9271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494503F-1FF8-4850-8A7C-1D8589AB2EC8}" type="slidenum">
              <a:rPr lang="it-IT" sz="1200" u="none"/>
              <a:pPr eaLnBrk="1" hangingPunct="1"/>
              <a:t>1</a:t>
            </a:fld>
            <a:endParaRPr lang="it-IT" sz="1200" u="none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9271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4272022-1792-43EC-AC63-A7866DE92E0D}" type="slidenum">
              <a:rPr lang="it-IT" sz="1200" u="none"/>
              <a:pPr eaLnBrk="1" hangingPunct="1"/>
              <a:t>32</a:t>
            </a:fld>
            <a:endParaRPr lang="it-IT" sz="1200" u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6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0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31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86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52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91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93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32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04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537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312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94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0575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70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8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341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0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5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8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22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579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58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 descr="BANDA ROSSA OPT BOLOGNA RAS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775"/>
            <a:ext cx="9144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1" name="Line 23"/>
          <p:cNvSpPr>
            <a:spLocks noChangeShapeType="1"/>
          </p:cNvSpPr>
          <p:nvPr userDrawn="1"/>
        </p:nvSpPr>
        <p:spPr bwMode="auto">
          <a:xfrm>
            <a:off x="8316913" y="6424613"/>
            <a:ext cx="0" cy="352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3032" name="Line 24"/>
          <p:cNvSpPr>
            <a:spLocks noChangeShapeType="1"/>
          </p:cNvSpPr>
          <p:nvPr userDrawn="1"/>
        </p:nvSpPr>
        <p:spPr bwMode="auto">
          <a:xfrm>
            <a:off x="8316913" y="6092825"/>
            <a:ext cx="0" cy="360363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1029" name="Picture 25" descr="Alma-Mater TAGLIAT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63"/>
            <a:ext cx="129222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4" name="Line 26"/>
          <p:cNvSpPr>
            <a:spLocks noChangeShapeType="1"/>
          </p:cNvSpPr>
          <p:nvPr userDrawn="1"/>
        </p:nvSpPr>
        <p:spPr bwMode="auto">
          <a:xfrm>
            <a:off x="92075" y="0"/>
            <a:ext cx="0" cy="1871663"/>
          </a:xfrm>
          <a:prstGeom prst="line">
            <a:avLst/>
          </a:prstGeom>
          <a:noFill/>
          <a:ln w="1905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3035" name="Line 27"/>
          <p:cNvSpPr>
            <a:spLocks noChangeShapeType="1"/>
          </p:cNvSpPr>
          <p:nvPr userDrawn="1"/>
        </p:nvSpPr>
        <p:spPr bwMode="auto">
          <a:xfrm>
            <a:off x="0" y="1870075"/>
            <a:ext cx="83058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6" descr="BANDA ROSSA 2 OPT BOLOGNA RAS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775"/>
            <a:ext cx="9144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5" descr="Alma-Mater TAGLIAT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846137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2" name="Line 26"/>
          <p:cNvSpPr>
            <a:spLocks noChangeAspect="1" noChangeShapeType="1"/>
          </p:cNvSpPr>
          <p:nvPr userDrawn="1"/>
        </p:nvSpPr>
        <p:spPr bwMode="auto">
          <a:xfrm>
            <a:off x="82550" y="0"/>
            <a:ext cx="1588" cy="1184275"/>
          </a:xfrm>
          <a:prstGeom prst="line">
            <a:avLst/>
          </a:prstGeom>
          <a:noFill/>
          <a:ln w="1714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5083" name="Line 27"/>
          <p:cNvSpPr>
            <a:spLocks noChangeAspect="1" noChangeShapeType="1"/>
          </p:cNvSpPr>
          <p:nvPr userDrawn="1"/>
        </p:nvSpPr>
        <p:spPr bwMode="auto">
          <a:xfrm>
            <a:off x="0" y="1182688"/>
            <a:ext cx="8266113" cy="1587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5090" name="Line 34"/>
          <p:cNvSpPr>
            <a:spLocks noChangeShapeType="1"/>
          </p:cNvSpPr>
          <p:nvPr userDrawn="1"/>
        </p:nvSpPr>
        <p:spPr bwMode="auto">
          <a:xfrm>
            <a:off x="8316913" y="6424613"/>
            <a:ext cx="0" cy="352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5091" name="Line 35"/>
          <p:cNvSpPr>
            <a:spLocks noChangeShapeType="1"/>
          </p:cNvSpPr>
          <p:nvPr userDrawn="1"/>
        </p:nvSpPr>
        <p:spPr bwMode="auto">
          <a:xfrm>
            <a:off x="8316913" y="6092825"/>
            <a:ext cx="0" cy="360363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4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5.emf"/><Relationship Id="rId4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4.e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0" y="2057400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600" b="1" u="none"/>
              <a:t>The nucleosynthesis of heavy elements in Stars: the key isotope </a:t>
            </a:r>
            <a:r>
              <a:rPr lang="en-US" sz="3600" b="1" u="none" baseline="30000"/>
              <a:t>25</a:t>
            </a:r>
            <a:r>
              <a:rPr lang="en-US" sz="3600" b="1" u="none"/>
              <a:t>Mg</a:t>
            </a:r>
            <a:endParaRPr lang="en-US" sz="3600" i="1" u="none">
              <a:solidFill>
                <a:srgbClr val="333333"/>
              </a:solidFill>
            </a:endParaRPr>
          </a:p>
          <a:p>
            <a:pPr algn="ctr" eaLnBrk="1" hangingPunct="1"/>
            <a:r>
              <a:rPr lang="en-US" u="none">
                <a:solidFill>
                  <a:srgbClr val="CC0000"/>
                </a:solidFill>
                <a:latin typeface="Times" charset="0"/>
                <a:cs typeface="Times" charset="0"/>
              </a:rPr>
              <a:t>			</a:t>
            </a:r>
          </a:p>
          <a:p>
            <a:pPr algn="ctr" eaLnBrk="1" hangingPunct="1"/>
            <a:endParaRPr lang="en-US">
              <a:solidFill>
                <a:srgbClr val="CC0000"/>
              </a:solidFill>
              <a:latin typeface="Times" charset="0"/>
              <a:cs typeface="Times" charset="0"/>
            </a:endParaRPr>
          </a:p>
          <a:p>
            <a:pPr algn="ctr" eaLnBrk="1" hangingPunct="1"/>
            <a:r>
              <a:rPr lang="en-US">
                <a:solidFill>
                  <a:srgbClr val="CC0000"/>
                </a:solidFill>
                <a:latin typeface="Times" charset="0"/>
                <a:cs typeface="Times" charset="0"/>
              </a:rPr>
              <a:t>C. Massimi</a:t>
            </a:r>
          </a:p>
          <a:p>
            <a:pPr algn="ctr" eaLnBrk="1" hangingPunct="1"/>
            <a:r>
              <a:rPr lang="en-US" u="none">
                <a:solidFill>
                  <a:srgbClr val="CC0000"/>
                </a:solidFill>
                <a:latin typeface="Times" charset="0"/>
                <a:cs typeface="Times" charset="0"/>
              </a:rPr>
              <a:t> 				on behalf of the n_TOF collaboration</a:t>
            </a:r>
          </a:p>
          <a:p>
            <a:pPr eaLnBrk="1" hangingPunct="1"/>
            <a:endParaRPr lang="en-US" i="1" u="none">
              <a:solidFill>
                <a:srgbClr val="333333"/>
              </a:solidFill>
              <a:cs typeface="Times" charset="0"/>
            </a:endParaRPr>
          </a:p>
          <a:p>
            <a:pPr eaLnBrk="1" hangingPunct="1"/>
            <a:endParaRPr lang="en-US" i="1" u="none">
              <a:solidFill>
                <a:srgbClr val="333333"/>
              </a:solidFill>
              <a:cs typeface="Times" charset="0"/>
            </a:endParaRPr>
          </a:p>
        </p:txBody>
      </p:sp>
      <p:pic>
        <p:nvPicPr>
          <p:cNvPr id="27651" name="Picture 3" descr="weblogo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152400"/>
            <a:ext cx="23114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2438400" y="5280025"/>
            <a:ext cx="6248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b="1" u="none"/>
              <a:t>International Nuclear Physics Conference</a:t>
            </a:r>
          </a:p>
          <a:p>
            <a:pPr eaLnBrk="1" hangingPunct="1"/>
            <a:r>
              <a:rPr lang="en-US" u="none"/>
              <a:t>Firenze, 2-7 June 2013</a:t>
            </a:r>
          </a:p>
        </p:txBody>
      </p:sp>
      <p:pic>
        <p:nvPicPr>
          <p:cNvPr id="27653" name="Picture 5" descr="Screen shot 2013-05-29 at 11.20.2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733800"/>
            <a:ext cx="1628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Content Placeholder 13" descr="Screen shot 2013-03-05 at 7.48.5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5" b="-1665"/>
          <a:stretch>
            <a:fillRect/>
          </a:stretch>
        </p:blipFill>
        <p:spPr bwMode="auto">
          <a:xfrm>
            <a:off x="228600" y="1676400"/>
            <a:ext cx="5680075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Motivations</a:t>
            </a:r>
          </a:p>
        </p:txBody>
      </p:sp>
      <p:pic>
        <p:nvPicPr>
          <p:cNvPr id="37892" name="Picture 3" descr="weblogo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1905000" y="1295400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b="1" u="none">
                <a:solidFill>
                  <a:srgbClr val="CC0000"/>
                </a:solidFill>
                <a:cs typeface="Times New Roman" charset="0"/>
              </a:rPr>
              <a:t>Results from previous (2003) measurement:</a:t>
            </a:r>
          </a:p>
        </p:txBody>
      </p:sp>
      <p:pic>
        <p:nvPicPr>
          <p:cNvPr id="37894" name="Picture 15" descr="Screen shot 2013-03-05 at 7.56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338137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895" name="Straight Arrow Connector 17"/>
          <p:cNvCxnSpPr>
            <a:cxnSpLocks noChangeShapeType="1"/>
          </p:cNvCxnSpPr>
          <p:nvPr/>
        </p:nvCxnSpPr>
        <p:spPr bwMode="auto">
          <a:xfrm>
            <a:off x="5257800" y="2362200"/>
            <a:ext cx="685800" cy="76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6" name="TextBox 12"/>
          <p:cNvSpPr txBox="1">
            <a:spLocks noChangeArrowheads="1"/>
          </p:cNvSpPr>
          <p:nvPr/>
        </p:nvSpPr>
        <p:spPr bwMode="auto">
          <a:xfrm>
            <a:off x="609600" y="5421313"/>
            <a:ext cx="396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CC0000"/>
                </a:solidFill>
                <a:cs typeface="Times New Roman" charset="0"/>
              </a:rPr>
              <a:t>Oxide Sample</a:t>
            </a:r>
            <a:r>
              <a:rPr lang="en-US" sz="1800" u="none">
                <a:solidFill>
                  <a:srgbClr val="CC0000"/>
                </a:solidFill>
                <a:cs typeface="Times New Roman" charset="0"/>
              </a:rPr>
              <a:t> </a:t>
            </a:r>
            <a:r>
              <a:rPr lang="en-US" sz="1800" u="none">
                <a:solidFill>
                  <a:srgbClr val="CC0000"/>
                </a:solidFill>
                <a:cs typeface="Times New Roman" charset="0"/>
                <a:sym typeface="Wingdings" charset="2"/>
              </a:rPr>
              <a:t></a:t>
            </a:r>
            <a:r>
              <a:rPr lang="en-US" sz="1800" u="none">
                <a:solidFill>
                  <a:srgbClr val="CC0000"/>
                </a:solidFill>
                <a:cs typeface="Times New Roman" charset="0"/>
              </a:rPr>
              <a:t> </a:t>
            </a:r>
            <a:r>
              <a:rPr lang="en-US" sz="1800" b="1" u="none">
                <a:solidFill>
                  <a:srgbClr val="CC0000"/>
                </a:solidFill>
                <a:cs typeface="Times New Roman" charset="0"/>
              </a:rPr>
              <a:t>Large uncertainty</a:t>
            </a:r>
            <a:r>
              <a:rPr lang="en-US" sz="1800" u="none">
                <a:solidFill>
                  <a:srgbClr val="CC0000"/>
                </a:solidFill>
                <a:cs typeface="Times New Roman" charset="0"/>
              </a:rPr>
              <a:t> in the mass of the Mg sample</a:t>
            </a:r>
          </a:p>
        </p:txBody>
      </p:sp>
      <p:pic>
        <p:nvPicPr>
          <p:cNvPr id="37897" name="Picture 19" descr="Screen shot 2013-03-05 at 7.58.4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35400"/>
            <a:ext cx="28194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898" name="Straight Arrow Connector 10"/>
          <p:cNvCxnSpPr>
            <a:cxnSpLocks noChangeShapeType="1"/>
          </p:cNvCxnSpPr>
          <p:nvPr/>
        </p:nvCxnSpPr>
        <p:spPr bwMode="auto">
          <a:xfrm flipV="1">
            <a:off x="4572000" y="5410200"/>
            <a:ext cx="1295400" cy="381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90600" y="163513"/>
            <a:ext cx="1196975" cy="646112"/>
          </a:xfrm>
          <a:prstGeom prst="rect">
            <a:avLst/>
          </a:prstGeom>
          <a:solidFill>
            <a:srgbClr val="FCF0A6"/>
          </a:solidFill>
          <a:ln w="9525">
            <a:solidFill>
              <a:srgbClr val="CC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none" baseline="30000" dirty="0">
                <a:solidFill>
                  <a:schemeClr val="dk1"/>
                </a:solidFill>
                <a:latin typeface="+mn-lt"/>
                <a:ea typeface="+mn-ea"/>
              </a:rPr>
              <a:t>25</a:t>
            </a:r>
            <a:r>
              <a:rPr lang="en-US" b="1" u="none" dirty="0">
                <a:solidFill>
                  <a:schemeClr val="dk1"/>
                </a:solidFill>
                <a:latin typeface="+mn-lt"/>
                <a:ea typeface="+mn-ea"/>
              </a:rPr>
              <a:t>Mg(n,</a:t>
            </a:r>
            <a:r>
              <a:rPr lang="en-US" b="1" u="none" dirty="0">
                <a:solidFill>
                  <a:schemeClr val="dk1"/>
                </a:solidFill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b="1" u="none" dirty="0">
                <a:solidFill>
                  <a:schemeClr val="dk1"/>
                </a:solidFill>
                <a:latin typeface="+mn-lt"/>
                <a:ea typeface="+mn-ea"/>
              </a:rPr>
              <a:t>)</a:t>
            </a:r>
          </a:p>
          <a:p>
            <a:pPr>
              <a:defRPr/>
            </a:pPr>
            <a:r>
              <a:rPr lang="en-US" b="1" u="none" dirty="0">
                <a:solidFill>
                  <a:schemeClr val="dk1"/>
                </a:solidFill>
                <a:latin typeface="+mn-lt"/>
                <a:ea typeface="+mn-ea"/>
              </a:rPr>
              <a:t>@ n_TOF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Motivations</a:t>
            </a:r>
          </a:p>
        </p:txBody>
      </p:sp>
      <p:pic>
        <p:nvPicPr>
          <p:cNvPr id="38915" name="Picture 3" descr="weblogo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Placeholder 8"/>
          <p:cNvSpPr txBox="1">
            <a:spLocks/>
          </p:cNvSpPr>
          <p:nvPr/>
        </p:nvSpPr>
        <p:spPr bwMode="auto">
          <a:xfrm>
            <a:off x="1066800" y="1219200"/>
            <a:ext cx="609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CC0000"/>
                </a:solidFill>
              </a:rPr>
              <a:t>New measurement: improvements</a:t>
            </a:r>
          </a:p>
        </p:txBody>
      </p:sp>
      <p:sp>
        <p:nvSpPr>
          <p:cNvPr id="38917" name="Content Placeholder 10"/>
          <p:cNvSpPr>
            <a:spLocks noGrp="1"/>
          </p:cNvSpPr>
          <p:nvPr>
            <p:ph sz="half" idx="1"/>
          </p:nvPr>
        </p:nvSpPr>
        <p:spPr bwMode="auto">
          <a:xfrm>
            <a:off x="381000" y="1951038"/>
            <a:ext cx="83820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Tx/>
              <a:buAutoNum type="arabicPeriod"/>
            </a:pPr>
            <a:endParaRPr lang="en-US" sz="2000" b="1" dirty="0" smtClean="0">
              <a:solidFill>
                <a:srgbClr val="2D2D8A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US" sz="2000" b="1" dirty="0" smtClean="0">
                <a:solidFill>
                  <a:srgbClr val="2D2D8A"/>
                </a:solidFill>
              </a:rPr>
              <a:t>Sample</a:t>
            </a:r>
          </a:p>
          <a:p>
            <a:pPr marL="914400" lvl="1" indent="-514350"/>
            <a:r>
              <a:rPr lang="en-US" sz="2000" u="sng" dirty="0" smtClean="0">
                <a:solidFill>
                  <a:srgbClr val="2D2D8A"/>
                </a:solidFill>
              </a:rPr>
              <a:t>Capture</a:t>
            </a:r>
            <a:r>
              <a:rPr lang="en-US" sz="2000" dirty="0" smtClean="0">
                <a:solidFill>
                  <a:srgbClr val="2D2D8A"/>
                </a:solidFill>
              </a:rPr>
              <a:t> on a </a:t>
            </a:r>
            <a:r>
              <a:rPr lang="en-US" sz="2000" b="1" dirty="0" smtClean="0">
                <a:solidFill>
                  <a:srgbClr val="2D2D8A"/>
                </a:solidFill>
              </a:rPr>
              <a:t>metal</a:t>
            </a:r>
            <a:r>
              <a:rPr lang="en-US" sz="2000" dirty="0" smtClean="0">
                <a:solidFill>
                  <a:srgbClr val="2D2D8A"/>
                </a:solidFill>
              </a:rPr>
              <a:t> </a:t>
            </a:r>
            <a:r>
              <a:rPr lang="en-US" sz="2000" baseline="30000" dirty="0" smtClean="0">
                <a:solidFill>
                  <a:srgbClr val="2D2D8A"/>
                </a:solidFill>
              </a:rPr>
              <a:t>25</a:t>
            </a:r>
            <a:r>
              <a:rPr lang="en-US" sz="2000" dirty="0" smtClean="0">
                <a:solidFill>
                  <a:srgbClr val="2D2D8A"/>
                </a:solidFill>
              </a:rPr>
              <a:t>Mg-enriched sample </a:t>
            </a:r>
            <a:r>
              <a:rPr lang="en-US" sz="2000" dirty="0" smtClean="0">
                <a:solidFill>
                  <a:srgbClr val="CC0000"/>
                </a:solidFill>
                <a:sym typeface="Wingdings" charset="2"/>
              </a:rPr>
              <a:t> </a:t>
            </a:r>
            <a:r>
              <a:rPr lang="en-US" sz="2000" b="1" dirty="0" smtClean="0">
                <a:solidFill>
                  <a:srgbClr val="CC0000"/>
                </a:solidFill>
              </a:rPr>
              <a:t>no data in literature</a:t>
            </a:r>
          </a:p>
          <a:p>
            <a:pPr marL="914400" lvl="1" indent="-514350"/>
            <a:r>
              <a:rPr lang="en-US" sz="2000" u="sng" dirty="0" smtClean="0">
                <a:solidFill>
                  <a:srgbClr val="2D2D8A"/>
                </a:solidFill>
              </a:rPr>
              <a:t>Transmission</a:t>
            </a:r>
            <a:r>
              <a:rPr lang="en-US" sz="2000" dirty="0" smtClean="0">
                <a:solidFill>
                  <a:srgbClr val="2D2D8A"/>
                </a:solidFill>
              </a:rPr>
              <a:t> on the </a:t>
            </a:r>
            <a:r>
              <a:rPr lang="en-US" sz="2000" b="1" baseline="30000" dirty="0" smtClean="0">
                <a:solidFill>
                  <a:srgbClr val="2D2D8A"/>
                </a:solidFill>
              </a:rPr>
              <a:t>25</a:t>
            </a:r>
            <a:r>
              <a:rPr lang="en-US" sz="2000" b="1" dirty="0" smtClean="0">
                <a:solidFill>
                  <a:srgbClr val="2D2D8A"/>
                </a:solidFill>
              </a:rPr>
              <a:t>Mg-enriched</a:t>
            </a:r>
            <a:r>
              <a:rPr lang="en-US" sz="2000" dirty="0" smtClean="0">
                <a:solidFill>
                  <a:srgbClr val="2D2D8A"/>
                </a:solidFill>
              </a:rPr>
              <a:t> sample </a:t>
            </a:r>
            <a:r>
              <a:rPr lang="en-US" sz="2000" dirty="0" smtClean="0">
                <a:solidFill>
                  <a:srgbClr val="CC0000"/>
                </a:solidFill>
                <a:sym typeface="Wingdings" charset="2"/>
              </a:rPr>
              <a:t> </a:t>
            </a:r>
            <a:r>
              <a:rPr lang="en-US" sz="2000" b="1" dirty="0" smtClean="0">
                <a:solidFill>
                  <a:srgbClr val="CC0000"/>
                </a:solidFill>
              </a:rPr>
              <a:t>no data in </a:t>
            </a:r>
            <a:r>
              <a:rPr lang="en-US" sz="2000" b="1" dirty="0" smtClean="0">
                <a:solidFill>
                  <a:srgbClr val="CC0000"/>
                </a:solidFill>
              </a:rPr>
              <a:t>literature</a:t>
            </a:r>
            <a:endParaRPr lang="en-US" sz="2000" b="1" dirty="0" smtClean="0">
              <a:solidFill>
                <a:srgbClr val="2D2D8A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400" b="1" dirty="0">
              <a:solidFill>
                <a:srgbClr val="2D2D8A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2D2D8A"/>
                </a:solidFill>
              </a:rPr>
              <a:t>n_TOF</a:t>
            </a:r>
            <a:r>
              <a:rPr lang="en-US" sz="2400" b="1" dirty="0" smtClean="0">
                <a:solidFill>
                  <a:srgbClr val="2D2D8A"/>
                </a:solidFill>
              </a:rPr>
              <a:t> </a:t>
            </a:r>
            <a:r>
              <a:rPr lang="en-US" sz="2400" b="1" dirty="0" smtClean="0">
                <a:solidFill>
                  <a:srgbClr val="2D2D8A"/>
                </a:solidFill>
              </a:rPr>
              <a:t>facility Phase-II</a:t>
            </a:r>
            <a:r>
              <a:rPr lang="en-US" sz="2400" dirty="0" smtClean="0">
                <a:solidFill>
                  <a:srgbClr val="2D2D8A"/>
                </a:solidFill>
              </a:rPr>
              <a:t>:</a:t>
            </a:r>
          </a:p>
          <a:p>
            <a:pPr marL="914400" lvl="1" indent="-514350"/>
            <a:r>
              <a:rPr lang="en-US" sz="2000" b="1" dirty="0" smtClean="0">
                <a:solidFill>
                  <a:srgbClr val="2D2D8A"/>
                </a:solidFill>
              </a:rPr>
              <a:t>Borated water</a:t>
            </a:r>
            <a:r>
              <a:rPr lang="en-US" sz="2000" dirty="0" smtClean="0">
                <a:solidFill>
                  <a:srgbClr val="2D2D8A"/>
                </a:solidFill>
              </a:rPr>
              <a:t> as neutron moderator </a:t>
            </a:r>
            <a:r>
              <a:rPr lang="en-US" sz="2000" dirty="0" smtClean="0">
                <a:solidFill>
                  <a:srgbClr val="CC0000"/>
                </a:solidFill>
                <a:sym typeface="Wingdings" charset="2"/>
              </a:rPr>
              <a:t></a:t>
            </a:r>
            <a:r>
              <a:rPr lang="en-US" sz="2000" dirty="0" smtClean="0">
                <a:solidFill>
                  <a:srgbClr val="CC0000"/>
                </a:solidFill>
              </a:rPr>
              <a:t> </a:t>
            </a:r>
            <a:r>
              <a:rPr lang="en-US" sz="2000" b="1" dirty="0" smtClean="0">
                <a:solidFill>
                  <a:srgbClr val="CC0000"/>
                </a:solidFill>
                <a:latin typeface="Symbol" charset="2"/>
              </a:rPr>
              <a:t>g</a:t>
            </a:r>
            <a:r>
              <a:rPr lang="en-US" sz="2000" b="1" dirty="0" smtClean="0">
                <a:solidFill>
                  <a:srgbClr val="CC0000"/>
                </a:solidFill>
              </a:rPr>
              <a:t>-ray background reduced</a:t>
            </a:r>
            <a:endParaRPr lang="en-US" sz="2000" b="1" u="sng" dirty="0" smtClean="0">
              <a:solidFill>
                <a:srgbClr val="2D2D8A"/>
              </a:solidFill>
            </a:endParaRPr>
          </a:p>
          <a:p>
            <a:pPr marL="914400" lvl="1" indent="-514350">
              <a:buFontTx/>
              <a:buNone/>
            </a:pPr>
            <a:endParaRPr lang="en-US" sz="2000" dirty="0" smtClean="0">
              <a:solidFill>
                <a:srgbClr val="2D2D8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New Measurement </a:t>
            </a:r>
          </a:p>
        </p:txBody>
      </p:sp>
      <p:pic>
        <p:nvPicPr>
          <p:cNvPr id="39939" name="Picture 3" descr="weblogo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90600" y="163513"/>
            <a:ext cx="1196975" cy="646112"/>
          </a:xfrm>
          <a:prstGeom prst="rect">
            <a:avLst/>
          </a:prstGeom>
          <a:solidFill>
            <a:srgbClr val="FCF0A6"/>
          </a:solidFill>
          <a:ln w="9525">
            <a:solidFill>
              <a:srgbClr val="CC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none" baseline="30000" dirty="0">
                <a:solidFill>
                  <a:schemeClr val="dk1"/>
                </a:solidFill>
                <a:latin typeface="+mn-lt"/>
                <a:ea typeface="+mn-ea"/>
              </a:rPr>
              <a:t>25</a:t>
            </a:r>
            <a:r>
              <a:rPr lang="en-US" b="1" u="none" dirty="0">
                <a:solidFill>
                  <a:schemeClr val="dk1"/>
                </a:solidFill>
                <a:latin typeface="+mn-lt"/>
                <a:ea typeface="+mn-ea"/>
              </a:rPr>
              <a:t>Mg(n,</a:t>
            </a:r>
            <a:r>
              <a:rPr lang="en-US" b="1" u="none" dirty="0">
                <a:solidFill>
                  <a:schemeClr val="dk1"/>
                </a:solidFill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b="1" u="none" dirty="0">
                <a:solidFill>
                  <a:schemeClr val="dk1"/>
                </a:solidFill>
                <a:latin typeface="+mn-lt"/>
                <a:ea typeface="+mn-ea"/>
              </a:rPr>
              <a:t>)</a:t>
            </a:r>
          </a:p>
          <a:p>
            <a:pPr>
              <a:defRPr/>
            </a:pPr>
            <a:r>
              <a:rPr lang="en-US" b="1" u="none" dirty="0">
                <a:solidFill>
                  <a:schemeClr val="dk1"/>
                </a:solidFill>
                <a:latin typeface="+mn-lt"/>
                <a:ea typeface="+mn-ea"/>
              </a:rPr>
              <a:t>@ n_TOF</a:t>
            </a:r>
          </a:p>
        </p:txBody>
      </p:sp>
      <p:pic>
        <p:nvPicPr>
          <p:cNvPr id="39941" name="Picture 3" descr="tof_lay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0"/>
          <a:stretch>
            <a:fillRect/>
          </a:stretch>
        </p:blipFill>
        <p:spPr bwMode="auto">
          <a:xfrm>
            <a:off x="4572000" y="2667000"/>
            <a:ext cx="4252913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AutoShape 7"/>
          <p:cNvSpPr>
            <a:spLocks noChangeArrowheads="1"/>
          </p:cNvSpPr>
          <p:nvPr/>
        </p:nvSpPr>
        <p:spPr bwMode="auto">
          <a:xfrm>
            <a:off x="2133600" y="5105400"/>
            <a:ext cx="3276600" cy="990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" name="Rettangolo 20"/>
          <p:cNvSpPr/>
          <p:nvPr/>
        </p:nvSpPr>
        <p:spPr>
          <a:xfrm>
            <a:off x="6000750" y="1285875"/>
            <a:ext cx="1000125" cy="1285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4857720" y="1386391"/>
            <a:ext cx="4133880" cy="1466644"/>
          </a:xfrm>
          <a:prstGeom prst="roundRect">
            <a:avLst>
              <a:gd name="adj" fmla="val 16667"/>
            </a:avLst>
          </a:prstGeom>
          <a:solidFill>
            <a:srgbClr val="FCF0A6"/>
          </a:solidFill>
          <a:ln>
            <a:solidFill>
              <a:srgbClr val="F6AF3D"/>
            </a:solidFill>
            <a:headEnd/>
            <a:tailEnd/>
          </a:ln>
          <a:effectLst>
            <a:glow rad="63500">
              <a:schemeClr val="accent1">
                <a:alpha val="75000"/>
              </a:schemeClr>
            </a:glow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>
            <a:spAutoFit/>
          </a:bodyPr>
          <a:lstStyle/>
          <a:p>
            <a:pPr algn="just">
              <a:defRPr/>
            </a:pPr>
            <a:r>
              <a:rPr lang="en-US" sz="1600" b="1" u="none">
                <a:solidFill>
                  <a:srgbClr val="A50021"/>
                </a:solidFill>
              </a:rPr>
              <a:t>n_TOF</a:t>
            </a:r>
            <a:r>
              <a:rPr lang="en-US" sz="1600" u="none">
                <a:solidFill>
                  <a:srgbClr val="A50021"/>
                </a:solidFill>
              </a:rPr>
              <a:t> is a neutron </a:t>
            </a:r>
            <a:r>
              <a:rPr lang="en-US" sz="1600" b="1" u="none">
                <a:solidFill>
                  <a:srgbClr val="A50021"/>
                </a:solidFill>
              </a:rPr>
              <a:t>spallation</a:t>
            </a:r>
            <a:r>
              <a:rPr lang="en-US" sz="1600" u="none">
                <a:solidFill>
                  <a:srgbClr val="A50021"/>
                </a:solidFill>
              </a:rPr>
              <a:t> source based on </a:t>
            </a:r>
            <a:r>
              <a:rPr lang="en-US" sz="1600" b="1" u="none">
                <a:solidFill>
                  <a:srgbClr val="A50021"/>
                </a:solidFill>
              </a:rPr>
              <a:t>20 GeV/c</a:t>
            </a:r>
            <a:r>
              <a:rPr lang="en-US" sz="1600" u="none">
                <a:solidFill>
                  <a:srgbClr val="A50021"/>
                </a:solidFill>
              </a:rPr>
              <a:t> </a:t>
            </a:r>
            <a:r>
              <a:rPr lang="en-US" sz="1600" b="1" u="none">
                <a:solidFill>
                  <a:srgbClr val="A50021"/>
                </a:solidFill>
              </a:rPr>
              <a:t>protons </a:t>
            </a:r>
            <a:r>
              <a:rPr lang="en-US" sz="1600" u="none">
                <a:solidFill>
                  <a:srgbClr val="A50021"/>
                </a:solidFill>
              </a:rPr>
              <a:t>from the CERN PS</a:t>
            </a:r>
            <a:r>
              <a:rPr lang="en-US" sz="1600" b="1" u="none">
                <a:solidFill>
                  <a:srgbClr val="A50021"/>
                </a:solidFill>
              </a:rPr>
              <a:t> </a:t>
            </a:r>
            <a:r>
              <a:rPr lang="en-US" sz="1600" u="none">
                <a:solidFill>
                  <a:srgbClr val="A50021"/>
                </a:solidFill>
              </a:rPr>
              <a:t>hitting a</a:t>
            </a:r>
            <a:r>
              <a:rPr lang="en-US" sz="1600" b="1" u="none">
                <a:solidFill>
                  <a:srgbClr val="A50021"/>
                </a:solidFill>
              </a:rPr>
              <a:t> Pb block</a:t>
            </a:r>
            <a:r>
              <a:rPr lang="en-US" sz="1600" u="none">
                <a:solidFill>
                  <a:srgbClr val="A50021"/>
                </a:solidFill>
              </a:rPr>
              <a:t> (~360 neutrons per proton). Experimental area at </a:t>
            </a:r>
            <a:r>
              <a:rPr lang="en-US" sz="1600" b="1" u="none">
                <a:solidFill>
                  <a:srgbClr val="A50021"/>
                </a:solidFill>
              </a:rPr>
              <a:t>200 m</a:t>
            </a:r>
            <a:r>
              <a:rPr lang="en-US" sz="1600" u="none">
                <a:solidFill>
                  <a:srgbClr val="A50021"/>
                </a:solidFill>
              </a:rPr>
              <a:t>.</a:t>
            </a:r>
          </a:p>
        </p:txBody>
      </p:sp>
      <p:pic>
        <p:nvPicPr>
          <p:cNvPr id="39947" name="Picture 2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9" b="-7449"/>
          <a:stretch>
            <a:fillRect/>
          </a:stretch>
        </p:blipFill>
        <p:spPr bwMode="auto">
          <a:xfrm>
            <a:off x="152400" y="1219200"/>
            <a:ext cx="4419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2" descr="cern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6200" y="5740400"/>
            <a:ext cx="2971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u="none" dirty="0">
                <a:solidFill>
                  <a:srgbClr val="CC0000"/>
                </a:solidFill>
                <a:ea typeface="+mn-ea"/>
              </a:rPr>
              <a:t>n_TOF</a:t>
            </a:r>
            <a:r>
              <a:rPr lang="en-US" sz="1600" u="none" dirty="0">
                <a:ea typeface="+mn-ea"/>
              </a:rPr>
              <a:t>, the neutron </a:t>
            </a:r>
          </a:p>
          <a:p>
            <a:pPr>
              <a:defRPr/>
            </a:pPr>
            <a:r>
              <a:rPr lang="en-US" sz="1600" u="none" dirty="0">
                <a:ea typeface="+mn-ea"/>
              </a:rPr>
              <a:t>time-of-flight facility at </a:t>
            </a:r>
            <a:r>
              <a:rPr lang="en-US" sz="1600" b="1" u="none" dirty="0">
                <a:solidFill>
                  <a:schemeClr val="accent6"/>
                </a:solidFill>
                <a:ea typeface="+mn-ea"/>
              </a:rPr>
              <a:t>CERN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New Measurement</a:t>
            </a:r>
          </a:p>
        </p:txBody>
      </p:sp>
      <p:pic>
        <p:nvPicPr>
          <p:cNvPr id="40963" name="Picture 3" descr="weblogo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457200" y="1219200"/>
            <a:ext cx="4040188" cy="955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2400" b="1" u="none" kern="0" dirty="0">
                <a:latin typeface="+mn-lt"/>
                <a:cs typeface="ＭＳ Ｐゴシック" charset="-128"/>
              </a:rPr>
              <a:t>2003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2400" b="1" u="none" kern="0" dirty="0">
                <a:latin typeface="+mn-lt"/>
                <a:cs typeface="ＭＳ Ｐゴシック" charset="-128"/>
              </a:rPr>
              <a:t>OLD sample (powder)</a:t>
            </a: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sz="half" idx="4294967295"/>
          </p:nvPr>
        </p:nvGraphicFramePr>
        <p:xfrm>
          <a:off x="381000" y="2641600"/>
          <a:ext cx="4040188" cy="1857375"/>
        </p:xfrm>
        <a:graphic>
          <a:graphicData uri="http://schemas.openxmlformats.org/drawingml/2006/table">
            <a:tbl>
              <a:tblPr/>
              <a:tblGrid>
                <a:gridCol w="2020888"/>
                <a:gridCol w="20193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Property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Mass MgO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3.19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Diameter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Thickness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2.3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Areal density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1.234x10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-2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at/b</a:t>
                      </a:r>
                      <a:endParaRPr kumimoji="0" 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  <p:sp>
        <p:nvSpPr>
          <p:cNvPr id="40985" name="Text Placeholder 5"/>
          <p:cNvSpPr txBox="1">
            <a:spLocks/>
          </p:cNvSpPr>
          <p:nvPr/>
        </p:nvSpPr>
        <p:spPr bwMode="auto">
          <a:xfrm>
            <a:off x="4645025" y="1219200"/>
            <a:ext cx="40417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b="1" u="none">
                <a:solidFill>
                  <a:srgbClr val="CC0000"/>
                </a:solidFill>
              </a:rPr>
              <a:t>2012</a:t>
            </a:r>
          </a:p>
          <a:p>
            <a:pPr algn="ctr">
              <a:spcBef>
                <a:spcPct val="20000"/>
              </a:spcBef>
            </a:pPr>
            <a:r>
              <a:rPr lang="en-US" b="1" u="none">
                <a:solidFill>
                  <a:srgbClr val="CC0000"/>
                </a:solidFill>
              </a:rPr>
              <a:t>New sample (metal)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4294967295"/>
          </p:nvPr>
        </p:nvGraphicFramePr>
        <p:xfrm>
          <a:off x="4800600" y="2667000"/>
          <a:ext cx="4040188" cy="1857375"/>
        </p:xfrm>
        <a:graphic>
          <a:graphicData uri="http://schemas.openxmlformats.org/drawingml/2006/table">
            <a:tbl>
              <a:tblPr/>
              <a:tblGrid>
                <a:gridCol w="2020888"/>
                <a:gridCol w="20193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Property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Mass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3.94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Diameter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Thickness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Areal density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3.00x 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-2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at/b</a:t>
                      </a:r>
                      <a:endParaRPr kumimoji="0" 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  <p:sp>
        <p:nvSpPr>
          <p:cNvPr id="41006" name="TextBox 9"/>
          <p:cNvSpPr txBox="1">
            <a:spLocks noChangeArrowheads="1"/>
          </p:cNvSpPr>
          <p:nvPr/>
        </p:nvSpPr>
        <p:spPr bwMode="auto">
          <a:xfrm>
            <a:off x="457200" y="4572000"/>
            <a:ext cx="3200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b="1" u="none"/>
              <a:t>Enrichment 95.75% </a:t>
            </a:r>
          </a:p>
          <a:p>
            <a:pPr eaLnBrk="1" hangingPunct="1"/>
            <a:r>
              <a:rPr lang="en-US" sz="1800" b="1" u="none" baseline="30000"/>
              <a:t>24</a:t>
            </a:r>
            <a:r>
              <a:rPr lang="en-US" sz="1800" b="1" u="none"/>
              <a:t>Mg ~ 3%,</a:t>
            </a:r>
          </a:p>
          <a:p>
            <a:pPr eaLnBrk="1" hangingPunct="1"/>
            <a:r>
              <a:rPr lang="en-US" sz="1800" b="1" u="none" baseline="30000"/>
              <a:t>26</a:t>
            </a:r>
            <a:r>
              <a:rPr lang="en-US" sz="1800" b="1" u="none"/>
              <a:t>Mg ~ 1.2%</a:t>
            </a:r>
          </a:p>
        </p:txBody>
      </p:sp>
      <p:sp>
        <p:nvSpPr>
          <p:cNvPr id="41007" name="TextBox 10"/>
          <p:cNvSpPr txBox="1">
            <a:spLocks noChangeArrowheads="1"/>
          </p:cNvSpPr>
          <p:nvPr/>
        </p:nvSpPr>
        <p:spPr bwMode="auto">
          <a:xfrm>
            <a:off x="5334000" y="4572000"/>
            <a:ext cx="2971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b="1" u="none">
                <a:solidFill>
                  <a:srgbClr val="CC0000"/>
                </a:solidFill>
              </a:rPr>
              <a:t>Enrichment  97.86 %</a:t>
            </a:r>
          </a:p>
          <a:p>
            <a:pPr eaLnBrk="1" hangingPunct="1"/>
            <a:r>
              <a:rPr lang="en-US" sz="1800" b="1" u="none" baseline="30000">
                <a:solidFill>
                  <a:srgbClr val="CC0000"/>
                </a:solidFill>
              </a:rPr>
              <a:t>24</a:t>
            </a:r>
            <a:r>
              <a:rPr lang="en-US" sz="1800" b="1" u="none">
                <a:solidFill>
                  <a:srgbClr val="CC0000"/>
                </a:solidFill>
              </a:rPr>
              <a:t>Mg ~ 1.83 %</a:t>
            </a:r>
          </a:p>
          <a:p>
            <a:pPr eaLnBrk="1" hangingPunct="1"/>
            <a:r>
              <a:rPr lang="en-US" sz="1800" b="1" u="none" baseline="30000">
                <a:solidFill>
                  <a:srgbClr val="CC0000"/>
                </a:solidFill>
              </a:rPr>
              <a:t>26</a:t>
            </a:r>
            <a:r>
              <a:rPr lang="en-US" sz="1800" b="1" u="none">
                <a:solidFill>
                  <a:srgbClr val="CC0000"/>
                </a:solidFill>
              </a:rPr>
              <a:t>Mg ~ 0.31 %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1000" y="5540375"/>
            <a:ext cx="2895600" cy="70802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000" b="1" u="none">
                <a:solidFill>
                  <a:srgbClr val="2D2D8A"/>
                </a:solidFill>
              </a:rPr>
              <a:t>Neutrons ≈ 1.1x10</a:t>
            </a:r>
            <a:r>
              <a:rPr lang="en-US" sz="2000" b="1" u="none" baseline="30000">
                <a:solidFill>
                  <a:srgbClr val="2D2D8A"/>
                </a:solidFill>
              </a:rPr>
              <a:t>10</a:t>
            </a:r>
          </a:p>
          <a:p>
            <a:pPr algn="ctr" eaLnBrk="1" hangingPunct="1"/>
            <a:r>
              <a:rPr lang="en-US" sz="2000" b="1" u="none">
                <a:solidFill>
                  <a:srgbClr val="2D2D8A"/>
                </a:solidFill>
              </a:rPr>
              <a:t>1 eV &lt; E</a:t>
            </a:r>
            <a:r>
              <a:rPr lang="en-US" sz="2000" b="1" u="none" baseline="-25000">
                <a:solidFill>
                  <a:srgbClr val="2D2D8A"/>
                </a:solidFill>
              </a:rPr>
              <a:t>n</a:t>
            </a:r>
            <a:r>
              <a:rPr lang="en-US" sz="2000" b="1" u="none">
                <a:solidFill>
                  <a:srgbClr val="2D2D8A"/>
                </a:solidFill>
              </a:rPr>
              <a:t> &lt; 1 MeV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800600" y="5543550"/>
            <a:ext cx="2743200" cy="70802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000" b="1" u="none">
                <a:solidFill>
                  <a:srgbClr val="2D2D8A"/>
                </a:solidFill>
              </a:rPr>
              <a:t>Neutrons ≈ 1.9x10</a:t>
            </a:r>
            <a:r>
              <a:rPr lang="en-US" sz="2000" b="1" u="none" baseline="30000">
                <a:solidFill>
                  <a:srgbClr val="2D2D8A"/>
                </a:solidFill>
              </a:rPr>
              <a:t>10</a:t>
            </a:r>
          </a:p>
          <a:p>
            <a:pPr algn="ctr" eaLnBrk="1" hangingPunct="1"/>
            <a:r>
              <a:rPr lang="en-US" sz="2000" b="1" u="none">
                <a:solidFill>
                  <a:srgbClr val="2D2D8A"/>
                </a:solidFill>
              </a:rPr>
              <a:t>0.03 eV &lt; E</a:t>
            </a:r>
            <a:r>
              <a:rPr lang="en-US" sz="2000" b="1" u="none" baseline="-25000">
                <a:solidFill>
                  <a:srgbClr val="2D2D8A"/>
                </a:solidFill>
              </a:rPr>
              <a:t>n</a:t>
            </a:r>
            <a:r>
              <a:rPr lang="en-US" sz="2000" b="1" u="none">
                <a:solidFill>
                  <a:srgbClr val="2D2D8A"/>
                </a:solidFill>
              </a:rPr>
              <a:t> &lt; 1 MeV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90600" y="163513"/>
            <a:ext cx="1196975" cy="646112"/>
          </a:xfrm>
          <a:prstGeom prst="rect">
            <a:avLst/>
          </a:prstGeom>
          <a:solidFill>
            <a:srgbClr val="FCF0A6"/>
          </a:solidFill>
          <a:ln w="9525">
            <a:solidFill>
              <a:srgbClr val="CC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none" baseline="30000" dirty="0">
                <a:solidFill>
                  <a:schemeClr val="dk1"/>
                </a:solidFill>
                <a:latin typeface="+mn-lt"/>
                <a:ea typeface="+mn-ea"/>
              </a:rPr>
              <a:t>25</a:t>
            </a:r>
            <a:r>
              <a:rPr lang="en-US" b="1" u="none" dirty="0">
                <a:solidFill>
                  <a:schemeClr val="dk1"/>
                </a:solidFill>
                <a:latin typeface="+mn-lt"/>
                <a:ea typeface="+mn-ea"/>
              </a:rPr>
              <a:t>Mg(n,</a:t>
            </a:r>
            <a:r>
              <a:rPr lang="en-US" b="1" u="none" dirty="0">
                <a:solidFill>
                  <a:schemeClr val="dk1"/>
                </a:solidFill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b="1" u="none" dirty="0">
                <a:solidFill>
                  <a:schemeClr val="dk1"/>
                </a:solidFill>
                <a:latin typeface="+mn-lt"/>
                <a:ea typeface="+mn-ea"/>
              </a:rPr>
              <a:t>)</a:t>
            </a:r>
          </a:p>
          <a:p>
            <a:pPr>
              <a:defRPr/>
            </a:pPr>
            <a:r>
              <a:rPr lang="en-US" b="1" u="none" dirty="0">
                <a:solidFill>
                  <a:schemeClr val="dk1"/>
                </a:solidFill>
                <a:latin typeface="+mn-lt"/>
                <a:ea typeface="+mn-ea"/>
              </a:rPr>
              <a:t>@ n_TOF</a:t>
            </a:r>
          </a:p>
        </p:txBody>
      </p:sp>
      <p:sp>
        <p:nvSpPr>
          <p:cNvPr id="41011" name="Rectangle 14"/>
          <p:cNvSpPr>
            <a:spLocks noChangeArrowheads="1"/>
          </p:cNvSpPr>
          <p:nvPr/>
        </p:nvSpPr>
        <p:spPr bwMode="auto">
          <a:xfrm>
            <a:off x="0" y="2286000"/>
            <a:ext cx="457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 u="none"/>
              <a:t> Science-Technical Centre “Stable Isotopes” (Obninsk, Russia)</a:t>
            </a:r>
          </a:p>
        </p:txBody>
      </p:sp>
      <p:sp>
        <p:nvSpPr>
          <p:cNvPr id="41012" name="Rectangle 15"/>
          <p:cNvSpPr>
            <a:spLocks noChangeArrowheads="1"/>
          </p:cNvSpPr>
          <p:nvPr/>
        </p:nvSpPr>
        <p:spPr bwMode="auto">
          <a:xfrm>
            <a:off x="4572000" y="2286000"/>
            <a:ext cx="457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 u="none"/>
              <a:t>National Isotope Development Center (ORNL, USA)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weblogo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163513"/>
            <a:ext cx="1196975" cy="646112"/>
          </a:xfrm>
          <a:prstGeom prst="rect">
            <a:avLst/>
          </a:prstGeom>
          <a:solidFill>
            <a:srgbClr val="FCF0A6"/>
          </a:solidFill>
          <a:ln w="9525">
            <a:solidFill>
              <a:srgbClr val="CC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none" baseline="30000" dirty="0">
                <a:solidFill>
                  <a:schemeClr val="dk1"/>
                </a:solidFill>
                <a:latin typeface="+mn-lt"/>
                <a:ea typeface="+mn-ea"/>
              </a:rPr>
              <a:t>25</a:t>
            </a:r>
            <a:r>
              <a:rPr lang="en-US" b="1" u="none" dirty="0">
                <a:solidFill>
                  <a:schemeClr val="dk1"/>
                </a:solidFill>
                <a:latin typeface="+mn-lt"/>
                <a:ea typeface="+mn-ea"/>
              </a:rPr>
              <a:t>Mg(n,</a:t>
            </a:r>
            <a:r>
              <a:rPr lang="en-US" b="1" u="none" dirty="0">
                <a:solidFill>
                  <a:schemeClr val="dk1"/>
                </a:solidFill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b="1" u="none" dirty="0">
                <a:solidFill>
                  <a:schemeClr val="dk1"/>
                </a:solidFill>
                <a:latin typeface="+mn-lt"/>
                <a:ea typeface="+mn-ea"/>
              </a:rPr>
              <a:t>)</a:t>
            </a:r>
          </a:p>
          <a:p>
            <a:pPr>
              <a:defRPr/>
            </a:pPr>
            <a:r>
              <a:rPr lang="en-US" b="1" u="none" dirty="0">
                <a:solidFill>
                  <a:schemeClr val="dk1"/>
                </a:solidFill>
                <a:latin typeface="+mn-lt"/>
                <a:ea typeface="+mn-ea"/>
              </a:rPr>
              <a:t>@ n_TOF</a:t>
            </a:r>
          </a:p>
        </p:txBody>
      </p:sp>
      <p:pic>
        <p:nvPicPr>
          <p:cNvPr id="41988" name="Content Placeholder 6" descr="DSCN1293-m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7"/>
          <p:cNvSpPr txBox="1">
            <a:spLocks noChangeArrowheads="1"/>
          </p:cNvSpPr>
          <p:nvPr/>
        </p:nvSpPr>
        <p:spPr bwMode="auto">
          <a:xfrm rot="-813000">
            <a:off x="4038600" y="3552825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b="1" u="none">
                <a:solidFill>
                  <a:schemeClr val="bg1"/>
                </a:solidFill>
              </a:rPr>
              <a:t>C</a:t>
            </a:r>
            <a:r>
              <a:rPr lang="en-US" b="1" u="none" baseline="-25000">
                <a:solidFill>
                  <a:schemeClr val="bg1"/>
                </a:solidFill>
              </a:rPr>
              <a:t>6</a:t>
            </a:r>
            <a:r>
              <a:rPr lang="en-US" b="1" u="none">
                <a:solidFill>
                  <a:schemeClr val="bg1"/>
                </a:solidFill>
              </a:rPr>
              <a:t>D</a:t>
            </a:r>
            <a:r>
              <a:rPr lang="en-US" b="1" u="none" baseline="-25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1990" name="TextBox 8"/>
          <p:cNvSpPr txBox="1">
            <a:spLocks noChangeArrowheads="1"/>
          </p:cNvSpPr>
          <p:nvPr/>
        </p:nvSpPr>
        <p:spPr bwMode="auto">
          <a:xfrm rot="-813000">
            <a:off x="5597525" y="3324225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b="1" u="none">
                <a:solidFill>
                  <a:schemeClr val="bg1"/>
                </a:solidFill>
              </a:rPr>
              <a:t>C</a:t>
            </a:r>
            <a:r>
              <a:rPr lang="en-US" b="1" u="none" baseline="-25000">
                <a:solidFill>
                  <a:schemeClr val="bg1"/>
                </a:solidFill>
              </a:rPr>
              <a:t>6</a:t>
            </a:r>
            <a:r>
              <a:rPr lang="en-US" b="1" u="none">
                <a:solidFill>
                  <a:schemeClr val="bg1"/>
                </a:solidFill>
              </a:rPr>
              <a:t>D</a:t>
            </a:r>
            <a:r>
              <a:rPr lang="en-US" b="1" u="none" baseline="-25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1991" name="TextBox 9"/>
          <p:cNvSpPr txBox="1">
            <a:spLocks noChangeArrowheads="1"/>
          </p:cNvSpPr>
          <p:nvPr/>
        </p:nvSpPr>
        <p:spPr bwMode="auto">
          <a:xfrm>
            <a:off x="2209800" y="4656138"/>
            <a:ext cx="2025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b="1" u="none">
                <a:solidFill>
                  <a:schemeClr val="bg1"/>
                </a:solidFill>
              </a:rPr>
              <a:t>Sample changer</a:t>
            </a:r>
            <a:endParaRPr lang="en-US" b="1" u="none" baseline="-25000">
              <a:solidFill>
                <a:schemeClr val="bg1"/>
              </a:solidFill>
            </a:endParaRPr>
          </a:p>
        </p:txBody>
      </p:sp>
      <p:cxnSp>
        <p:nvCxnSpPr>
          <p:cNvPr id="41992" name="Straight Arrow Connector 11"/>
          <p:cNvCxnSpPr>
            <a:cxnSpLocks noChangeShapeType="1"/>
          </p:cNvCxnSpPr>
          <p:nvPr/>
        </p:nvCxnSpPr>
        <p:spPr bwMode="auto">
          <a:xfrm flipV="1">
            <a:off x="4038600" y="4800600"/>
            <a:ext cx="533400" cy="304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3" name="TextBox 12"/>
          <p:cNvSpPr txBox="1">
            <a:spLocks noChangeArrowheads="1"/>
          </p:cNvSpPr>
          <p:nvPr/>
        </p:nvSpPr>
        <p:spPr bwMode="auto">
          <a:xfrm>
            <a:off x="76200" y="1357313"/>
            <a:ext cx="3962400" cy="1538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000" b="1" u="none">
                <a:solidFill>
                  <a:srgbClr val="CC0000"/>
                </a:solidFill>
              </a:rPr>
              <a:t>Typical capture set-up:</a:t>
            </a:r>
          </a:p>
          <a:p>
            <a:pPr algn="ctr" eaLnBrk="1" hangingPunct="1"/>
            <a:endParaRPr lang="en-US" sz="2000" b="1" u="none">
              <a:solidFill>
                <a:srgbClr val="CC0000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 u="none">
                <a:solidFill>
                  <a:srgbClr val="2D2D8A"/>
                </a:solidFill>
              </a:rPr>
              <a:t> 2 C</a:t>
            </a:r>
            <a:r>
              <a:rPr lang="en-US" sz="1800" u="none" baseline="-25000">
                <a:solidFill>
                  <a:srgbClr val="2D2D8A"/>
                </a:solidFill>
              </a:rPr>
              <a:t>6</a:t>
            </a:r>
            <a:r>
              <a:rPr lang="en-US" sz="1800" u="none">
                <a:solidFill>
                  <a:srgbClr val="2D2D8A"/>
                </a:solidFill>
              </a:rPr>
              <a:t>D</a:t>
            </a:r>
            <a:r>
              <a:rPr lang="en-US" sz="1800" u="none" baseline="-25000">
                <a:solidFill>
                  <a:srgbClr val="2D2D8A"/>
                </a:solidFill>
              </a:rPr>
              <a:t>6</a:t>
            </a:r>
            <a:r>
              <a:rPr lang="en-US" sz="1800" u="none">
                <a:solidFill>
                  <a:srgbClr val="2D2D8A"/>
                </a:solidFill>
              </a:rPr>
              <a:t> liquid scintillators</a:t>
            </a:r>
          </a:p>
          <a:p>
            <a:pPr eaLnBrk="1" hangingPunct="1">
              <a:buFont typeface="Arial" charset="0"/>
              <a:buChar char="•"/>
            </a:pPr>
            <a:endParaRPr lang="en-US" sz="1800" u="none">
              <a:solidFill>
                <a:srgbClr val="2D2D8A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 u="none">
                <a:solidFill>
                  <a:srgbClr val="2D2D8A"/>
                </a:solidFill>
              </a:rPr>
              <a:t> “Total Energy Detection System”</a:t>
            </a:r>
          </a:p>
        </p:txBody>
      </p:sp>
      <p:sp>
        <p:nvSpPr>
          <p:cNvPr id="41994" name="TextBox 17"/>
          <p:cNvSpPr txBox="1">
            <a:spLocks noChangeArrowheads="1"/>
          </p:cNvSpPr>
          <p:nvPr/>
        </p:nvSpPr>
        <p:spPr bwMode="auto">
          <a:xfrm rot="1153236">
            <a:off x="6713538" y="4676775"/>
            <a:ext cx="243046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b="1" u="none">
                <a:solidFill>
                  <a:srgbClr val="CC0000"/>
                </a:solidFill>
              </a:rPr>
              <a:t>Neutron beam</a:t>
            </a:r>
          </a:p>
        </p:txBody>
      </p:sp>
      <p:sp>
        <p:nvSpPr>
          <p:cNvPr id="41995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New Measurement</a:t>
            </a:r>
          </a:p>
        </p:txBody>
      </p:sp>
      <p:cxnSp>
        <p:nvCxnSpPr>
          <p:cNvPr id="41996" name="Straight Arrow Connector 16"/>
          <p:cNvCxnSpPr>
            <a:cxnSpLocks noChangeShapeType="1"/>
          </p:cNvCxnSpPr>
          <p:nvPr/>
        </p:nvCxnSpPr>
        <p:spPr bwMode="auto">
          <a:xfrm rot="10800000">
            <a:off x="5562600" y="4114800"/>
            <a:ext cx="1295400" cy="457200"/>
          </a:xfrm>
          <a:prstGeom prst="straightConnector1">
            <a:avLst/>
          </a:prstGeom>
          <a:noFill/>
          <a:ln w="63500">
            <a:solidFill>
              <a:srgbClr val="CC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8" descr="flu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657600"/>
            <a:ext cx="405765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27" descr="E_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44575"/>
            <a:ext cx="40386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2" descr="plo3_7eV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71800"/>
            <a:ext cx="35734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Data Analysis</a:t>
            </a:r>
          </a:p>
        </p:txBody>
      </p:sp>
      <p:pic>
        <p:nvPicPr>
          <p:cNvPr id="43015" name="Picture 3" descr="weblogo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163513"/>
            <a:ext cx="1196975" cy="646112"/>
          </a:xfrm>
          <a:prstGeom prst="rect">
            <a:avLst/>
          </a:prstGeom>
          <a:solidFill>
            <a:srgbClr val="FCF0A6"/>
          </a:solidFill>
          <a:ln w="9525">
            <a:solidFill>
              <a:srgbClr val="CC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none" baseline="30000" dirty="0">
                <a:solidFill>
                  <a:schemeClr val="dk1"/>
                </a:solidFill>
                <a:latin typeface="+mn-lt"/>
                <a:ea typeface="+mn-ea"/>
              </a:rPr>
              <a:t>25</a:t>
            </a:r>
            <a:r>
              <a:rPr lang="en-US" b="1" u="none" dirty="0">
                <a:solidFill>
                  <a:schemeClr val="dk1"/>
                </a:solidFill>
                <a:latin typeface="+mn-lt"/>
                <a:ea typeface="+mn-ea"/>
              </a:rPr>
              <a:t>Mg(n,</a:t>
            </a:r>
            <a:r>
              <a:rPr lang="en-US" b="1" u="none" dirty="0">
                <a:solidFill>
                  <a:schemeClr val="dk1"/>
                </a:solidFill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b="1" u="none" dirty="0">
                <a:solidFill>
                  <a:schemeClr val="dk1"/>
                </a:solidFill>
                <a:latin typeface="+mn-lt"/>
                <a:ea typeface="+mn-ea"/>
              </a:rPr>
              <a:t>)</a:t>
            </a:r>
          </a:p>
          <a:p>
            <a:pPr>
              <a:defRPr/>
            </a:pPr>
            <a:r>
              <a:rPr lang="en-US" b="1" u="none" dirty="0">
                <a:solidFill>
                  <a:schemeClr val="dk1"/>
                </a:solidFill>
                <a:latin typeface="+mn-lt"/>
                <a:ea typeface="+mn-ea"/>
              </a:rPr>
              <a:t>@ n_TOF</a:t>
            </a:r>
          </a:p>
        </p:txBody>
      </p:sp>
      <p:sp>
        <p:nvSpPr>
          <p:cNvPr id="43017" name="TextBox 5"/>
          <p:cNvSpPr txBox="1">
            <a:spLocks noChangeArrowheads="1"/>
          </p:cNvSpPr>
          <p:nvPr/>
        </p:nvSpPr>
        <p:spPr bwMode="auto">
          <a:xfrm>
            <a:off x="152400" y="1276350"/>
            <a:ext cx="3505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000" b="1" u="none">
                <a:solidFill>
                  <a:srgbClr val="CC0000"/>
                </a:solidFill>
              </a:rPr>
              <a:t>Experimental capture yield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457200" y="1784350"/>
          <a:ext cx="264795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Equation" r:id="rId7" imgW="1181100" imgH="393700" progId="Equation.3">
                  <p:embed/>
                </p:oleObj>
              </mc:Choice>
              <mc:Fallback>
                <p:oleObj name="Equation" r:id="rId7" imgW="11811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84350"/>
                        <a:ext cx="264795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018" name="Straight Arrow Connector 11"/>
          <p:cNvCxnSpPr>
            <a:cxnSpLocks noChangeShapeType="1"/>
          </p:cNvCxnSpPr>
          <p:nvPr/>
        </p:nvCxnSpPr>
        <p:spPr bwMode="auto">
          <a:xfrm rot="16200000" flipH="1">
            <a:off x="1371600" y="2743200"/>
            <a:ext cx="914400" cy="152400"/>
          </a:xfrm>
          <a:prstGeom prst="straightConnector1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9" name="Straight Arrow Connector 16"/>
          <p:cNvCxnSpPr>
            <a:cxnSpLocks noChangeShapeType="1"/>
          </p:cNvCxnSpPr>
          <p:nvPr/>
        </p:nvCxnSpPr>
        <p:spPr bwMode="auto">
          <a:xfrm>
            <a:off x="3200400" y="1981200"/>
            <a:ext cx="1371600" cy="533400"/>
          </a:xfrm>
          <a:prstGeom prst="straightConnector1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0" name="Straight Arrow Connector 18"/>
          <p:cNvCxnSpPr>
            <a:cxnSpLocks noChangeShapeType="1"/>
          </p:cNvCxnSpPr>
          <p:nvPr/>
        </p:nvCxnSpPr>
        <p:spPr bwMode="auto">
          <a:xfrm rot="16200000" flipH="1">
            <a:off x="2627312" y="3011488"/>
            <a:ext cx="2574925" cy="1428750"/>
          </a:xfrm>
          <a:prstGeom prst="straightConnector1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Preliminary Results </a:t>
            </a:r>
          </a:p>
        </p:txBody>
      </p:sp>
      <p:pic>
        <p:nvPicPr>
          <p:cNvPr id="44035" name="Content Placeholder 10" descr="ND2013_MASSIMI_fig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50" r="-9950"/>
          <a:stretch>
            <a:fillRect/>
          </a:stretch>
        </p:blipFill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" descr="weblogo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037" name="Straight Arrow Connector 5"/>
          <p:cNvCxnSpPr>
            <a:cxnSpLocks noChangeShapeType="1"/>
          </p:cNvCxnSpPr>
          <p:nvPr/>
        </p:nvCxnSpPr>
        <p:spPr bwMode="auto">
          <a:xfrm rot="16200000" flipV="1">
            <a:off x="2171700" y="4610100"/>
            <a:ext cx="6858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38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2552700" y="4305300"/>
            <a:ext cx="9144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39" name="TextBox 12"/>
          <p:cNvSpPr txBox="1">
            <a:spLocks noChangeArrowheads="1"/>
          </p:cNvSpPr>
          <p:nvPr/>
        </p:nvSpPr>
        <p:spPr bwMode="auto">
          <a:xfrm>
            <a:off x="2438400" y="472440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800" b="1" u="none"/>
              <a:t>Al</a:t>
            </a:r>
          </a:p>
        </p:txBody>
      </p:sp>
      <p:sp>
        <p:nvSpPr>
          <p:cNvPr id="44040" name="TextBox 7"/>
          <p:cNvSpPr txBox="1">
            <a:spLocks noChangeArrowheads="1"/>
          </p:cNvSpPr>
          <p:nvPr/>
        </p:nvSpPr>
        <p:spPr bwMode="auto">
          <a:xfrm>
            <a:off x="6248400" y="2286000"/>
            <a:ext cx="13716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u="none"/>
              <a:t>Previous evaluation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8600" y="1295400"/>
            <a:ext cx="698500" cy="646113"/>
          </a:xfrm>
          <a:prstGeom prst="rect">
            <a:avLst/>
          </a:prstGeom>
          <a:solidFill>
            <a:srgbClr val="FCF0A6"/>
          </a:solidFill>
          <a:ln w="9525">
            <a:solidFill>
              <a:srgbClr val="CC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none" dirty="0">
                <a:solidFill>
                  <a:schemeClr val="dk1"/>
                </a:solidFill>
                <a:latin typeface="+mn-lt"/>
                <a:ea typeface="+mn-ea"/>
              </a:rPr>
              <a:t>2012 </a:t>
            </a:r>
          </a:p>
          <a:p>
            <a:pPr>
              <a:defRPr/>
            </a:pPr>
            <a:r>
              <a:rPr lang="en-US" b="1" u="none" dirty="0">
                <a:solidFill>
                  <a:schemeClr val="dk1"/>
                </a:solidFill>
                <a:latin typeface="+mn-lt"/>
                <a:ea typeface="+mn-ea"/>
              </a:rPr>
              <a:t>data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7" descr="Screen shot 2011-12-06 at 10.48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34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8"/>
          <p:cNvSpPr txBox="1">
            <a:spLocks noChangeArrowheads="1"/>
          </p:cNvSpPr>
          <p:nvPr/>
        </p:nvSpPr>
        <p:spPr bwMode="auto">
          <a:xfrm>
            <a:off x="762000" y="12954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b="1" u="none" baseline="30000"/>
              <a:t>25</a:t>
            </a:r>
            <a:r>
              <a:rPr lang="en-US" sz="1800" b="1" u="none"/>
              <a:t>Mg(n,</a:t>
            </a:r>
            <a:r>
              <a:rPr lang="en-US" sz="1800" b="1" u="none">
                <a:latin typeface="Symbol" charset="2"/>
              </a:rPr>
              <a:t>g</a:t>
            </a:r>
            <a:r>
              <a:rPr lang="en-US" sz="1800" b="1" u="none"/>
              <a:t>)</a:t>
            </a:r>
            <a:r>
              <a:rPr lang="en-US" sz="1800" b="1" u="none" baseline="30000"/>
              <a:t>26</a:t>
            </a:r>
            <a:r>
              <a:rPr lang="en-US" sz="1800" b="1" u="none"/>
              <a:t>Mg resonances</a:t>
            </a:r>
          </a:p>
        </p:txBody>
      </p:sp>
      <p:sp>
        <p:nvSpPr>
          <p:cNvPr id="4506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mtClean="0">
                <a:solidFill>
                  <a:srgbClr val="000066"/>
                </a:solidFill>
              </a:rPr>
              <a:t>Results from </a:t>
            </a:r>
            <a:r>
              <a:rPr lang="it-IT" baseline="30000" smtClean="0">
                <a:solidFill>
                  <a:srgbClr val="000066"/>
                </a:solidFill>
              </a:rPr>
              <a:t>25</a:t>
            </a:r>
            <a:r>
              <a:rPr lang="it-IT" smtClean="0">
                <a:solidFill>
                  <a:srgbClr val="000066"/>
                </a:solidFill>
              </a:rPr>
              <a:t>Mg(n,</a:t>
            </a:r>
            <a:r>
              <a:rPr lang="it-IT" smtClean="0">
                <a:solidFill>
                  <a:srgbClr val="000066"/>
                </a:solidFill>
                <a:latin typeface="Symbol" charset="2"/>
              </a:rPr>
              <a:t>g</a:t>
            </a:r>
            <a:r>
              <a:rPr lang="it-IT" smtClean="0">
                <a:solidFill>
                  <a:srgbClr val="000066"/>
                </a:solidFill>
              </a:rPr>
              <a:t>)</a:t>
            </a:r>
          </a:p>
        </p:txBody>
      </p:sp>
      <p:pic>
        <p:nvPicPr>
          <p:cNvPr id="45061" name="Content Placeholder 9" descr="Screen shot 2011-12-05 at 8.13.52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22425"/>
            <a:ext cx="4090988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11"/>
          <p:cNvSpPr>
            <a:spLocks noChangeArrowheads="1"/>
          </p:cNvSpPr>
          <p:nvPr/>
        </p:nvSpPr>
        <p:spPr bwMode="auto">
          <a:xfrm>
            <a:off x="5749925" y="1457325"/>
            <a:ext cx="24796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u="none" baseline="30000">
                <a:solidFill>
                  <a:srgbClr val="8E2818"/>
                </a:solidFill>
              </a:rPr>
              <a:t>22</a:t>
            </a:r>
            <a:r>
              <a:rPr lang="en-US" sz="2800" b="1" u="none">
                <a:solidFill>
                  <a:srgbClr val="8E2818"/>
                </a:solidFill>
              </a:rPr>
              <a:t>Ne(</a:t>
            </a:r>
            <a:r>
              <a:rPr lang="en-US" sz="2800" b="1" u="none">
                <a:solidFill>
                  <a:srgbClr val="8E2818"/>
                </a:solidFill>
                <a:latin typeface="Symbol" charset="2"/>
              </a:rPr>
              <a:t>a</a:t>
            </a:r>
            <a:r>
              <a:rPr lang="en-US" sz="2800" b="1" u="none">
                <a:solidFill>
                  <a:srgbClr val="8E2818"/>
                </a:solidFill>
              </a:rPr>
              <a:t>,n)</a:t>
            </a:r>
            <a:r>
              <a:rPr lang="en-US" sz="2800" b="1" u="none" baseline="30000">
                <a:solidFill>
                  <a:srgbClr val="8E2818"/>
                </a:solidFill>
              </a:rPr>
              <a:t>25</a:t>
            </a:r>
            <a:r>
              <a:rPr lang="en-US" sz="2800" b="1" u="none">
                <a:solidFill>
                  <a:srgbClr val="8E2818"/>
                </a:solidFill>
              </a:rPr>
              <a:t>Mg</a:t>
            </a:r>
            <a:endParaRPr lang="en-US" sz="2800" b="1">
              <a:solidFill>
                <a:srgbClr val="8E2818"/>
              </a:solidFill>
            </a:endParaRPr>
          </a:p>
        </p:txBody>
      </p:sp>
      <p:sp>
        <p:nvSpPr>
          <p:cNvPr id="17" name="Text Placeholder 8"/>
          <p:cNvSpPr txBox="1">
            <a:spLocks/>
          </p:cNvSpPr>
          <p:nvPr/>
        </p:nvSpPr>
        <p:spPr bwMode="auto">
          <a:xfrm>
            <a:off x="5410200" y="4572000"/>
            <a:ext cx="3048000" cy="838200"/>
          </a:xfrm>
          <a:prstGeom prst="rect">
            <a:avLst/>
          </a:prstGeom>
          <a:solidFill>
            <a:srgbClr val="FCF0A6"/>
          </a:solidFill>
          <a:ln w="38100">
            <a:solidFill>
              <a:srgbClr val="F6AF3D"/>
            </a:solidFill>
            <a:round/>
            <a:headEnd/>
            <a:tailEnd/>
          </a:ln>
          <a:effectLst>
            <a:outerShdw blurRad="50800" dist="38100" dir="2700000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b="1" u="none" kern="0" dirty="0">
                <a:solidFill>
                  <a:srgbClr val="CC0000"/>
                </a:solidFill>
                <a:latin typeface="+mn-lt"/>
                <a:cs typeface="ＭＳ Ｐゴシック" charset="-128"/>
              </a:rPr>
              <a:t>Constraints for the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b="1" u="none" kern="0" dirty="0">
                <a:solidFill>
                  <a:srgbClr val="CC0000"/>
                </a:solidFill>
                <a:latin typeface="+mn-lt"/>
                <a:cs typeface="ＭＳ Ｐゴシック" charset="-128"/>
              </a:rPr>
              <a:t> </a:t>
            </a:r>
            <a:r>
              <a:rPr lang="en-US" b="1" u="none" kern="0" baseline="30000" dirty="0">
                <a:solidFill>
                  <a:srgbClr val="CC0000"/>
                </a:solidFill>
                <a:latin typeface="+mn-lt"/>
                <a:cs typeface="ＭＳ Ｐゴシック" charset="-128"/>
              </a:rPr>
              <a:t>22</a:t>
            </a:r>
            <a:r>
              <a:rPr lang="en-US" b="1" u="none" kern="0" dirty="0">
                <a:solidFill>
                  <a:srgbClr val="CC0000"/>
                </a:solidFill>
                <a:latin typeface="+mn-lt"/>
                <a:cs typeface="ＭＳ Ｐゴシック" charset="-128"/>
              </a:rPr>
              <a:t>Ne(</a:t>
            </a:r>
            <a:r>
              <a:rPr lang="en-US" b="1" u="none" kern="0" dirty="0">
                <a:solidFill>
                  <a:srgbClr val="CC0000"/>
                </a:solidFill>
                <a:latin typeface="Symbol" charset="2"/>
                <a:cs typeface="Symbol" charset="2"/>
              </a:rPr>
              <a:t>a</a:t>
            </a:r>
            <a:r>
              <a:rPr lang="en-US" b="1" u="none" kern="0" dirty="0">
                <a:solidFill>
                  <a:srgbClr val="CC0000"/>
                </a:solidFill>
                <a:latin typeface="+mn-lt"/>
                <a:cs typeface="ＭＳ Ｐゴシック" charset="-128"/>
              </a:rPr>
              <a:t>,n)</a:t>
            </a:r>
            <a:r>
              <a:rPr lang="en-US" b="1" u="none" kern="0" baseline="30000" dirty="0">
                <a:solidFill>
                  <a:srgbClr val="CC0000"/>
                </a:solidFill>
                <a:latin typeface="+mn-lt"/>
                <a:cs typeface="ＭＳ Ｐゴシック" charset="-128"/>
              </a:rPr>
              <a:t>25</a:t>
            </a:r>
            <a:r>
              <a:rPr lang="en-US" b="1" u="none" kern="0" dirty="0">
                <a:solidFill>
                  <a:srgbClr val="CC0000"/>
                </a:solidFill>
                <a:latin typeface="+mn-lt"/>
                <a:cs typeface="ＭＳ Ｐゴシック" charset="-128"/>
              </a:rPr>
              <a:t>Mg reaction</a:t>
            </a:r>
          </a:p>
        </p:txBody>
      </p:sp>
      <p:pic>
        <p:nvPicPr>
          <p:cNvPr id="45064" name="Picture 3" descr="weblogo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7" descr="Screen shot 2011-12-06 at 10.48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34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8"/>
          <p:cNvSpPr txBox="1">
            <a:spLocks noChangeArrowheads="1"/>
          </p:cNvSpPr>
          <p:nvPr/>
        </p:nvSpPr>
        <p:spPr bwMode="auto">
          <a:xfrm>
            <a:off x="762000" y="12954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b="1" u="none" baseline="30000"/>
              <a:t>25</a:t>
            </a:r>
            <a:r>
              <a:rPr lang="en-US" sz="1800" b="1" u="none"/>
              <a:t>Mg(n,</a:t>
            </a:r>
            <a:r>
              <a:rPr lang="en-US" sz="1800" b="1" u="none">
                <a:latin typeface="Symbol" charset="2"/>
              </a:rPr>
              <a:t>g</a:t>
            </a:r>
            <a:r>
              <a:rPr lang="en-US" sz="1800" b="1" u="none"/>
              <a:t>)</a:t>
            </a:r>
            <a:r>
              <a:rPr lang="en-US" sz="1800" b="1" u="none" baseline="30000"/>
              <a:t>26</a:t>
            </a:r>
            <a:r>
              <a:rPr lang="en-US" sz="1800" b="1" u="none"/>
              <a:t>Mg resonances</a:t>
            </a:r>
          </a:p>
        </p:txBody>
      </p:sp>
      <p:pic>
        <p:nvPicPr>
          <p:cNvPr id="46084" name="Content Placeholder 9" descr="Screen shot 2011-12-05 at 8.13.52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22425"/>
            <a:ext cx="4090988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11"/>
          <p:cNvSpPr>
            <a:spLocks noChangeArrowheads="1"/>
          </p:cNvSpPr>
          <p:nvPr/>
        </p:nvSpPr>
        <p:spPr bwMode="auto">
          <a:xfrm>
            <a:off x="5749925" y="1457325"/>
            <a:ext cx="24796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u="none" baseline="30000">
                <a:solidFill>
                  <a:srgbClr val="8E2818"/>
                </a:solidFill>
              </a:rPr>
              <a:t>22</a:t>
            </a:r>
            <a:r>
              <a:rPr lang="en-US" sz="2800" b="1" u="none">
                <a:solidFill>
                  <a:srgbClr val="8E2818"/>
                </a:solidFill>
              </a:rPr>
              <a:t>Ne(</a:t>
            </a:r>
            <a:r>
              <a:rPr lang="en-US" sz="2800" b="1" u="none">
                <a:solidFill>
                  <a:srgbClr val="8E2818"/>
                </a:solidFill>
                <a:latin typeface="Symbol" charset="2"/>
              </a:rPr>
              <a:t>a</a:t>
            </a:r>
            <a:r>
              <a:rPr lang="en-US" sz="2800" b="1" u="none">
                <a:solidFill>
                  <a:srgbClr val="8E2818"/>
                </a:solidFill>
              </a:rPr>
              <a:t>,n)</a:t>
            </a:r>
            <a:r>
              <a:rPr lang="en-US" sz="2800" b="1" u="none" baseline="30000">
                <a:solidFill>
                  <a:srgbClr val="8E2818"/>
                </a:solidFill>
              </a:rPr>
              <a:t>25</a:t>
            </a:r>
            <a:r>
              <a:rPr lang="en-US" sz="2800" b="1" u="none">
                <a:solidFill>
                  <a:srgbClr val="8E2818"/>
                </a:solidFill>
              </a:rPr>
              <a:t>Mg</a:t>
            </a:r>
            <a:endParaRPr lang="en-US" sz="2800" b="1">
              <a:solidFill>
                <a:srgbClr val="8E2818"/>
              </a:solidFill>
            </a:endParaRPr>
          </a:p>
        </p:txBody>
      </p:sp>
      <p:cxnSp>
        <p:nvCxnSpPr>
          <p:cNvPr id="46086" name="Straight Connector 4"/>
          <p:cNvCxnSpPr>
            <a:cxnSpLocks noChangeShapeType="1"/>
          </p:cNvCxnSpPr>
          <p:nvPr/>
        </p:nvCxnSpPr>
        <p:spPr bwMode="auto">
          <a:xfrm>
            <a:off x="5867400" y="3503613"/>
            <a:ext cx="1905000" cy="1587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7" name="TextBox 21"/>
          <p:cNvSpPr txBox="1">
            <a:spLocks noChangeArrowheads="1"/>
          </p:cNvSpPr>
          <p:nvPr/>
        </p:nvSpPr>
        <p:spPr bwMode="auto">
          <a:xfrm>
            <a:off x="8001000" y="4095750"/>
            <a:ext cx="1143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000" b="1" u="none">
                <a:solidFill>
                  <a:srgbClr val="800000"/>
                </a:solidFill>
              </a:rPr>
              <a:t>E</a:t>
            </a:r>
            <a:r>
              <a:rPr lang="en-US" sz="2000" b="1" u="none" baseline="-25000">
                <a:solidFill>
                  <a:srgbClr val="800000"/>
                </a:solidFill>
              </a:rPr>
              <a:t>n</a:t>
            </a:r>
            <a:r>
              <a:rPr lang="en-US" sz="2000" b="1" u="none">
                <a:solidFill>
                  <a:srgbClr val="800000"/>
                </a:solidFill>
              </a:rPr>
              <a:t> (keV)</a:t>
            </a:r>
          </a:p>
        </p:txBody>
      </p:sp>
      <p:cxnSp>
        <p:nvCxnSpPr>
          <p:cNvPr id="46088" name="Straight Connector 25"/>
          <p:cNvCxnSpPr>
            <a:cxnSpLocks noChangeShapeType="1"/>
          </p:cNvCxnSpPr>
          <p:nvPr/>
        </p:nvCxnSpPr>
        <p:spPr bwMode="auto">
          <a:xfrm rot="5400000" flipH="1" flipV="1">
            <a:off x="5639594" y="3809206"/>
            <a:ext cx="457200" cy="1588"/>
          </a:xfrm>
          <a:prstGeom prst="line">
            <a:avLst/>
          </a:prstGeom>
          <a:noFill/>
          <a:ln w="25400">
            <a:solidFill>
              <a:srgbClr val="A5002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9" name="Straight Connector 27"/>
          <p:cNvCxnSpPr>
            <a:cxnSpLocks noChangeShapeType="1"/>
          </p:cNvCxnSpPr>
          <p:nvPr/>
        </p:nvCxnSpPr>
        <p:spPr bwMode="auto">
          <a:xfrm rot="5400000" flipH="1" flipV="1">
            <a:off x="5868194" y="3809206"/>
            <a:ext cx="457200" cy="1588"/>
          </a:xfrm>
          <a:prstGeom prst="line">
            <a:avLst/>
          </a:prstGeom>
          <a:noFill/>
          <a:ln w="25400">
            <a:solidFill>
              <a:srgbClr val="A5002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0" name="TextBox 13"/>
          <p:cNvSpPr txBox="1">
            <a:spLocks noChangeArrowheads="1"/>
          </p:cNvSpPr>
          <p:nvPr/>
        </p:nvSpPr>
        <p:spPr bwMode="auto">
          <a:xfrm>
            <a:off x="5486400" y="4114800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800" b="1" u="none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46091" name="TextBox 13"/>
          <p:cNvSpPr txBox="1">
            <a:spLocks noChangeArrowheads="1"/>
          </p:cNvSpPr>
          <p:nvPr/>
        </p:nvSpPr>
        <p:spPr bwMode="auto">
          <a:xfrm>
            <a:off x="5867400" y="4114800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800" b="1" u="none">
                <a:solidFill>
                  <a:srgbClr val="A50021"/>
                </a:solidFill>
              </a:rPr>
              <a:t>30</a:t>
            </a:r>
          </a:p>
        </p:txBody>
      </p:sp>
      <p:sp>
        <p:nvSpPr>
          <p:cNvPr id="46092" name="TextBox 13"/>
          <p:cNvSpPr txBox="1">
            <a:spLocks noChangeArrowheads="1"/>
          </p:cNvSpPr>
          <p:nvPr/>
        </p:nvSpPr>
        <p:spPr bwMode="auto">
          <a:xfrm>
            <a:off x="7391400" y="4114800"/>
            <a:ext cx="609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800" b="1" u="none">
                <a:solidFill>
                  <a:srgbClr val="800000"/>
                </a:solidFill>
              </a:rPr>
              <a:t>294</a:t>
            </a:r>
          </a:p>
        </p:txBody>
      </p:sp>
      <p:cxnSp>
        <p:nvCxnSpPr>
          <p:cNvPr id="46093" name="Straight Connector 27"/>
          <p:cNvCxnSpPr>
            <a:cxnSpLocks noChangeShapeType="1"/>
          </p:cNvCxnSpPr>
          <p:nvPr/>
        </p:nvCxnSpPr>
        <p:spPr bwMode="auto">
          <a:xfrm rot="5400000" flipH="1" flipV="1">
            <a:off x="7468394" y="3809206"/>
            <a:ext cx="457200" cy="1588"/>
          </a:xfrm>
          <a:prstGeom prst="line">
            <a:avLst/>
          </a:prstGeom>
          <a:noFill/>
          <a:ln w="25400">
            <a:solidFill>
              <a:srgbClr val="A5002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4" name="TextBox 24"/>
          <p:cNvSpPr txBox="1">
            <a:spLocks noChangeArrowheads="1"/>
          </p:cNvSpPr>
          <p:nvPr/>
        </p:nvSpPr>
        <p:spPr bwMode="auto">
          <a:xfrm>
            <a:off x="4114800" y="3276600"/>
            <a:ext cx="16764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sz="1800" b="1" u="none">
                <a:solidFill>
                  <a:srgbClr val="800000"/>
                </a:solidFill>
              </a:rPr>
              <a:t>Neutron energy Lab.</a:t>
            </a:r>
          </a:p>
        </p:txBody>
      </p:sp>
      <p:sp>
        <p:nvSpPr>
          <p:cNvPr id="16" name="Text Placeholder 8"/>
          <p:cNvSpPr txBox="1">
            <a:spLocks/>
          </p:cNvSpPr>
          <p:nvPr/>
        </p:nvSpPr>
        <p:spPr bwMode="auto">
          <a:xfrm>
            <a:off x="5410200" y="4572000"/>
            <a:ext cx="3048000" cy="838200"/>
          </a:xfrm>
          <a:prstGeom prst="rect">
            <a:avLst/>
          </a:prstGeom>
          <a:solidFill>
            <a:srgbClr val="FCF0A6"/>
          </a:solidFill>
          <a:ln w="38100">
            <a:solidFill>
              <a:srgbClr val="F6AF3D"/>
            </a:solidFill>
            <a:round/>
            <a:headEnd/>
            <a:tailEnd/>
          </a:ln>
          <a:effectLst>
            <a:outerShdw blurRad="50800" dist="38100" dir="2700000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b="1" u="none" kern="0" dirty="0">
                <a:solidFill>
                  <a:srgbClr val="CC0000"/>
                </a:solidFill>
                <a:latin typeface="+mn-lt"/>
                <a:cs typeface="ＭＳ Ｐゴシック" charset="-128"/>
              </a:rPr>
              <a:t>Constraints for the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b="1" u="none" kern="0" dirty="0">
                <a:solidFill>
                  <a:srgbClr val="CC0000"/>
                </a:solidFill>
                <a:latin typeface="+mn-lt"/>
                <a:cs typeface="ＭＳ Ｐゴシック" charset="-128"/>
              </a:rPr>
              <a:t> </a:t>
            </a:r>
            <a:r>
              <a:rPr lang="en-US" b="1" u="none" kern="0" baseline="30000" dirty="0">
                <a:solidFill>
                  <a:srgbClr val="CC0000"/>
                </a:solidFill>
                <a:latin typeface="+mn-lt"/>
                <a:cs typeface="ＭＳ Ｐゴシック" charset="-128"/>
              </a:rPr>
              <a:t>22</a:t>
            </a:r>
            <a:r>
              <a:rPr lang="en-US" b="1" u="none" kern="0" dirty="0">
                <a:solidFill>
                  <a:srgbClr val="CC0000"/>
                </a:solidFill>
                <a:latin typeface="+mn-lt"/>
                <a:cs typeface="ＭＳ Ｐゴシック" charset="-128"/>
              </a:rPr>
              <a:t>Ne(</a:t>
            </a:r>
            <a:r>
              <a:rPr lang="en-US" b="1" u="none" kern="0" dirty="0">
                <a:solidFill>
                  <a:srgbClr val="CC0000"/>
                </a:solidFill>
                <a:latin typeface="Symbol" charset="2"/>
                <a:cs typeface="Symbol" charset="2"/>
              </a:rPr>
              <a:t>a</a:t>
            </a:r>
            <a:r>
              <a:rPr lang="en-US" b="1" u="none" kern="0" dirty="0">
                <a:solidFill>
                  <a:srgbClr val="CC0000"/>
                </a:solidFill>
                <a:latin typeface="+mn-lt"/>
                <a:cs typeface="ＭＳ Ｐゴシック" charset="-128"/>
              </a:rPr>
              <a:t>,n)</a:t>
            </a:r>
            <a:r>
              <a:rPr lang="en-US" b="1" u="none" kern="0" baseline="30000" dirty="0">
                <a:solidFill>
                  <a:srgbClr val="CC0000"/>
                </a:solidFill>
                <a:latin typeface="+mn-lt"/>
                <a:cs typeface="ＭＳ Ｐゴシック" charset="-128"/>
              </a:rPr>
              <a:t>25</a:t>
            </a:r>
            <a:r>
              <a:rPr lang="en-US" b="1" u="none" kern="0" dirty="0">
                <a:solidFill>
                  <a:srgbClr val="CC0000"/>
                </a:solidFill>
                <a:latin typeface="+mn-lt"/>
                <a:cs typeface="ＭＳ Ｐゴシック" charset="-128"/>
              </a:rPr>
              <a:t>Mg reaction</a:t>
            </a: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5334000" y="5476875"/>
            <a:ext cx="304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u="none">
                <a:solidFill>
                  <a:srgbClr val="800000"/>
                </a:solidFill>
              </a:rPr>
              <a:t>Observed ~ 30 resonances in the</a:t>
            </a:r>
          </a:p>
          <a:p>
            <a:pPr algn="ctr"/>
            <a:r>
              <a:rPr lang="en-US" b="1" u="none">
                <a:solidFill>
                  <a:srgbClr val="800000"/>
                </a:solidFill>
              </a:rPr>
              <a:t>energy region of interest </a:t>
            </a:r>
          </a:p>
        </p:txBody>
      </p:sp>
      <p:pic>
        <p:nvPicPr>
          <p:cNvPr id="46097" name="Picture 3" descr="weblogo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mtClean="0">
                <a:solidFill>
                  <a:srgbClr val="000066"/>
                </a:solidFill>
              </a:rPr>
              <a:t>Results from </a:t>
            </a:r>
            <a:r>
              <a:rPr lang="it-IT" baseline="30000" smtClean="0">
                <a:solidFill>
                  <a:srgbClr val="000066"/>
                </a:solidFill>
              </a:rPr>
              <a:t>25</a:t>
            </a:r>
            <a:r>
              <a:rPr lang="it-IT" smtClean="0">
                <a:solidFill>
                  <a:srgbClr val="000066"/>
                </a:solidFill>
              </a:rPr>
              <a:t>Mg(n,</a:t>
            </a:r>
            <a:r>
              <a:rPr lang="it-IT" smtClean="0">
                <a:solidFill>
                  <a:srgbClr val="000066"/>
                </a:solidFill>
                <a:latin typeface="Symbol" charset="2"/>
              </a:rPr>
              <a:t>g</a:t>
            </a:r>
            <a:r>
              <a:rPr lang="it-IT" smtClean="0">
                <a:solidFill>
                  <a:srgbClr val="000066"/>
                </a:solidFill>
              </a:rPr>
              <a:t>)</a:t>
            </a:r>
          </a:p>
        </p:txBody>
      </p:sp>
      <p:cxnSp>
        <p:nvCxnSpPr>
          <p:cNvPr id="46099" name="Straight Connector 27"/>
          <p:cNvCxnSpPr>
            <a:cxnSpLocks noChangeShapeType="1"/>
          </p:cNvCxnSpPr>
          <p:nvPr/>
        </p:nvCxnSpPr>
        <p:spPr bwMode="auto">
          <a:xfrm>
            <a:off x="7851775" y="3505200"/>
            <a:ext cx="1292225" cy="1588"/>
          </a:xfrm>
          <a:prstGeom prst="line">
            <a:avLst/>
          </a:prstGeom>
          <a:noFill/>
          <a:ln w="25400">
            <a:solidFill>
              <a:srgbClr val="A5002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397000"/>
          <a:ext cx="6858000" cy="2497455"/>
        </p:xfrm>
        <a:graphic>
          <a:graphicData uri="http://schemas.openxmlformats.org/drawingml/2006/table">
            <a:tbl>
              <a:tblPr/>
              <a:tblGrid>
                <a:gridCol w="1676400"/>
                <a:gridCol w="1752600"/>
                <a:gridCol w="1714500"/>
                <a:gridCol w="1714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Stellar site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Temperature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MACS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(this work)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MACS (KADoNiS)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He - AGB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4.9±0.6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4.9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He - AGB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3.2±0.2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6.1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4.1±0.6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6.4±0.4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He – Massive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3.4±0.2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6.2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 - Massive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2.6±0.3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4.0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sp>
        <p:nvSpPr>
          <p:cNvPr id="47143" name="Rectangle 4"/>
          <p:cNvSpPr>
            <a:spLocks noChangeArrowheads="1"/>
          </p:cNvSpPr>
          <p:nvPr/>
        </p:nvSpPr>
        <p:spPr bwMode="auto">
          <a:xfrm>
            <a:off x="381000" y="4732338"/>
            <a:ext cx="2514600" cy="830262"/>
          </a:xfrm>
          <a:prstGeom prst="rect">
            <a:avLst/>
          </a:prstGeom>
          <a:solidFill>
            <a:srgbClr val="FCF0A6"/>
          </a:solidFill>
          <a:ln w="9525">
            <a:solidFill>
              <a:srgbClr val="B7482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800000"/>
                </a:solidFill>
              </a:rPr>
              <a:t>s-process abundances</a:t>
            </a:r>
          </a:p>
        </p:txBody>
      </p:sp>
      <p:pic>
        <p:nvPicPr>
          <p:cNvPr id="47144" name="Picture 3" descr="weblogo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mtClean="0">
                <a:solidFill>
                  <a:srgbClr val="000066"/>
                </a:solidFill>
              </a:rPr>
              <a:t>Results from </a:t>
            </a:r>
            <a:r>
              <a:rPr lang="it-IT" baseline="30000" smtClean="0">
                <a:solidFill>
                  <a:srgbClr val="000066"/>
                </a:solidFill>
              </a:rPr>
              <a:t>25</a:t>
            </a:r>
            <a:r>
              <a:rPr lang="it-IT" smtClean="0">
                <a:solidFill>
                  <a:srgbClr val="000066"/>
                </a:solidFill>
              </a:rPr>
              <a:t>Mg(n,</a:t>
            </a:r>
            <a:r>
              <a:rPr lang="it-IT" smtClean="0">
                <a:solidFill>
                  <a:srgbClr val="000066"/>
                </a:solidFill>
                <a:latin typeface="Symbol" charset="2"/>
              </a:rPr>
              <a:t>g</a:t>
            </a:r>
            <a:r>
              <a:rPr lang="it-IT" smtClean="0">
                <a:solidFill>
                  <a:srgbClr val="000066"/>
                </a:solidFill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/>
              <a:t>    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5029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4000" b="1" dirty="0" smtClean="0"/>
          </a:p>
          <a:p>
            <a:pPr eaLnBrk="1" hangingPunct="1">
              <a:defRPr/>
            </a:pPr>
            <a:r>
              <a:rPr lang="en-US" dirty="0" smtClean="0"/>
              <a:t>Motivations</a:t>
            </a:r>
          </a:p>
          <a:p>
            <a:pPr eaLnBrk="1" hangingPunct="1">
              <a:defRPr/>
            </a:pPr>
            <a:r>
              <a:rPr lang="en-US" dirty="0" smtClean="0"/>
              <a:t>New measurements:</a:t>
            </a:r>
          </a:p>
          <a:p>
            <a:pPr lvl="1" eaLnBrk="1" hangingPunct="1">
              <a:defRPr/>
            </a:pPr>
            <a:r>
              <a:rPr lang="en-US" dirty="0" smtClean="0">
                <a:ln>
                  <a:solidFill>
                    <a:srgbClr val="B74826"/>
                  </a:solidFill>
                </a:ln>
                <a:solidFill>
                  <a:srgbClr val="8E2818"/>
                </a:solidFill>
              </a:rPr>
              <a:t>Ongoing:</a:t>
            </a:r>
            <a:r>
              <a:rPr lang="en-US" dirty="0" smtClean="0">
                <a:solidFill>
                  <a:srgbClr val="8E2818"/>
                </a:solidFill>
              </a:rPr>
              <a:t> </a:t>
            </a:r>
          </a:p>
          <a:p>
            <a:pPr lvl="2" eaLnBrk="1" hangingPunct="1">
              <a:defRPr/>
            </a:pPr>
            <a:r>
              <a:rPr lang="en-US" baseline="30000" dirty="0" smtClean="0">
                <a:solidFill>
                  <a:srgbClr val="428966"/>
                </a:solidFill>
              </a:rPr>
              <a:t>25</a:t>
            </a:r>
            <a:r>
              <a:rPr lang="en-US" dirty="0" smtClean="0">
                <a:solidFill>
                  <a:srgbClr val="428966"/>
                </a:solidFill>
              </a:rPr>
              <a:t>Mg(n,</a:t>
            </a:r>
            <a:r>
              <a:rPr lang="en-US" dirty="0" smtClean="0">
                <a:solidFill>
                  <a:srgbClr val="428966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428966"/>
                </a:solidFill>
              </a:rPr>
              <a:t>) @ n_TOF</a:t>
            </a:r>
            <a:endParaRPr lang="en-US" baseline="30000" dirty="0" smtClean="0">
              <a:solidFill>
                <a:srgbClr val="428966"/>
              </a:solidFill>
            </a:endParaRPr>
          </a:p>
          <a:p>
            <a:pPr lvl="2" eaLnBrk="1" hangingPunct="1">
              <a:defRPr/>
            </a:pPr>
            <a:r>
              <a:rPr lang="en-US" baseline="30000" dirty="0" smtClean="0">
                <a:solidFill>
                  <a:srgbClr val="428966"/>
                </a:solidFill>
              </a:rPr>
              <a:t>25</a:t>
            </a:r>
            <a:r>
              <a:rPr lang="en-US" dirty="0" smtClean="0">
                <a:solidFill>
                  <a:srgbClr val="428966"/>
                </a:solidFill>
              </a:rPr>
              <a:t>Mg(n,tot) and </a:t>
            </a:r>
            <a:r>
              <a:rPr lang="en-US" baseline="30000" dirty="0" smtClean="0">
                <a:solidFill>
                  <a:srgbClr val="428966"/>
                </a:solidFill>
              </a:rPr>
              <a:t>25</a:t>
            </a:r>
            <a:r>
              <a:rPr lang="en-US" dirty="0" smtClean="0">
                <a:solidFill>
                  <a:srgbClr val="428966"/>
                </a:solidFill>
              </a:rPr>
              <a:t>Mg+n </a:t>
            </a:r>
            <a:r>
              <a:rPr lang="en-US" dirty="0" err="1" smtClean="0">
                <a:solidFill>
                  <a:srgbClr val="428966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428966"/>
                </a:solidFill>
              </a:rPr>
              <a:t>-ray spectrum @ GELINA</a:t>
            </a:r>
            <a:endParaRPr lang="en-US" dirty="0" smtClean="0">
              <a:solidFill>
                <a:srgbClr val="B74826"/>
              </a:solidFill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B74826"/>
                </a:solidFill>
              </a:rPr>
              <a:t>Planned:</a:t>
            </a:r>
            <a:r>
              <a:rPr lang="en-US" dirty="0" smtClean="0">
                <a:solidFill>
                  <a:srgbClr val="8E2818"/>
                </a:solidFill>
              </a:rPr>
              <a:t> </a:t>
            </a:r>
          </a:p>
          <a:p>
            <a:pPr lvl="2" eaLnBrk="1" hangingPunct="1">
              <a:defRPr/>
            </a:pPr>
            <a:r>
              <a:rPr lang="en-US" baseline="30000" dirty="0" smtClean="0">
                <a:solidFill>
                  <a:srgbClr val="428966"/>
                </a:solidFill>
              </a:rPr>
              <a:t>25</a:t>
            </a:r>
            <a:r>
              <a:rPr lang="en-US" dirty="0" smtClean="0">
                <a:solidFill>
                  <a:srgbClr val="428966"/>
                </a:solidFill>
              </a:rPr>
              <a:t>Mg(n,</a:t>
            </a:r>
            <a:r>
              <a:rPr lang="en-US" dirty="0" smtClean="0">
                <a:solidFill>
                  <a:srgbClr val="428966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rgbClr val="428966"/>
                </a:solidFill>
              </a:rPr>
              <a:t>)</a:t>
            </a:r>
            <a:r>
              <a:rPr lang="en-US" baseline="30000" dirty="0" smtClean="0">
                <a:solidFill>
                  <a:srgbClr val="428966"/>
                </a:solidFill>
              </a:rPr>
              <a:t>22</a:t>
            </a:r>
            <a:r>
              <a:rPr lang="en-US" dirty="0" smtClean="0">
                <a:solidFill>
                  <a:srgbClr val="428966"/>
                </a:solidFill>
              </a:rPr>
              <a:t>Ne @ EAR2 - n_TOF</a:t>
            </a:r>
          </a:p>
          <a:p>
            <a:pPr eaLnBrk="1" hangingPunct="1">
              <a:defRPr/>
            </a:pPr>
            <a:r>
              <a:rPr lang="en-US" dirty="0" smtClean="0"/>
              <a:t>Preliminary results and implications</a:t>
            </a:r>
          </a:p>
        </p:txBody>
      </p:sp>
      <p:pic>
        <p:nvPicPr>
          <p:cNvPr id="29700" name="Picture 4" descr="Screen shot 2013-05-29 at 11.21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76200"/>
            <a:ext cx="7691437" cy="1828800"/>
          </a:xfrm>
          <a:prstGeom prst="rect">
            <a:avLst/>
          </a:prstGeom>
          <a:noFill/>
          <a:ln w="9525">
            <a:solidFill>
              <a:srgbClr val="F6AF3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5" descr="Screen shot 2013-03-05 at 7.56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37338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397000"/>
          <a:ext cx="6858000" cy="2497455"/>
        </p:xfrm>
        <a:graphic>
          <a:graphicData uri="http://schemas.openxmlformats.org/drawingml/2006/table">
            <a:tbl>
              <a:tblPr/>
              <a:tblGrid>
                <a:gridCol w="1676400"/>
                <a:gridCol w="1752600"/>
                <a:gridCol w="1714500"/>
                <a:gridCol w="1714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Stellar site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Temperature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MACS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(this work)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MACS (KADoNiS)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He - AGB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4.9±0.6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4.9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He - AGB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3.2±0.2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6.1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4.1±0.6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6.4±0.4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He – Massive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3.4±0.2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6.2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 - Massive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2.6±0.3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4.0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sp>
        <p:nvSpPr>
          <p:cNvPr id="48168" name="Rectangle 4"/>
          <p:cNvSpPr>
            <a:spLocks noChangeArrowheads="1"/>
          </p:cNvSpPr>
          <p:nvPr/>
        </p:nvSpPr>
        <p:spPr bwMode="auto">
          <a:xfrm>
            <a:off x="381000" y="4732338"/>
            <a:ext cx="2514600" cy="830262"/>
          </a:xfrm>
          <a:prstGeom prst="rect">
            <a:avLst/>
          </a:prstGeom>
          <a:solidFill>
            <a:srgbClr val="FCF0A6"/>
          </a:solidFill>
          <a:ln w="9525">
            <a:solidFill>
              <a:srgbClr val="B7482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800000"/>
                </a:solidFill>
              </a:rPr>
              <a:t>s-process abundances</a:t>
            </a:r>
          </a:p>
        </p:txBody>
      </p:sp>
      <p:sp>
        <p:nvSpPr>
          <p:cNvPr id="48169" name="Right Arrow 5"/>
          <p:cNvSpPr>
            <a:spLocks noChangeArrowheads="1"/>
          </p:cNvSpPr>
          <p:nvPr/>
        </p:nvSpPr>
        <p:spPr bwMode="auto">
          <a:xfrm>
            <a:off x="3048000" y="4953000"/>
            <a:ext cx="6096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CF0A6"/>
          </a:solidFill>
          <a:ln w="9525">
            <a:solidFill>
              <a:srgbClr val="B7482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70" name="Rectangle 6"/>
          <p:cNvSpPr>
            <a:spLocks noChangeArrowheads="1"/>
          </p:cNvSpPr>
          <p:nvPr/>
        </p:nvSpPr>
        <p:spPr bwMode="auto">
          <a:xfrm>
            <a:off x="6705600" y="4638675"/>
            <a:ext cx="2444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u="none">
                <a:solidFill>
                  <a:srgbClr val="800000"/>
                </a:solidFill>
              </a:rPr>
              <a:t>Reduced poisoning </a:t>
            </a:r>
          </a:p>
          <a:p>
            <a:pPr algn="ctr"/>
            <a:r>
              <a:rPr lang="en-US" b="1" u="none">
                <a:solidFill>
                  <a:srgbClr val="800000"/>
                </a:solidFill>
              </a:rPr>
              <a:t>effect in Massive Stars</a:t>
            </a:r>
          </a:p>
        </p:txBody>
      </p:sp>
      <p:pic>
        <p:nvPicPr>
          <p:cNvPr id="48171" name="Picture 3" descr="weblogo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mtClean="0">
                <a:solidFill>
                  <a:srgbClr val="000066"/>
                </a:solidFill>
              </a:rPr>
              <a:t>Results from </a:t>
            </a:r>
            <a:r>
              <a:rPr lang="it-IT" baseline="30000" smtClean="0">
                <a:solidFill>
                  <a:srgbClr val="000066"/>
                </a:solidFill>
              </a:rPr>
              <a:t>25</a:t>
            </a:r>
            <a:r>
              <a:rPr lang="it-IT" smtClean="0">
                <a:solidFill>
                  <a:srgbClr val="000066"/>
                </a:solidFill>
              </a:rPr>
              <a:t>Mg(n,</a:t>
            </a:r>
            <a:r>
              <a:rPr lang="it-IT" smtClean="0">
                <a:solidFill>
                  <a:srgbClr val="000066"/>
                </a:solidFill>
                <a:latin typeface="Symbol" charset="2"/>
              </a:rPr>
              <a:t>g</a:t>
            </a:r>
            <a:r>
              <a:rPr lang="it-IT" smtClean="0">
                <a:solidFill>
                  <a:srgbClr val="000066"/>
                </a:solidFill>
              </a:rPr>
              <a:t>)</a:t>
            </a:r>
          </a:p>
        </p:txBody>
      </p:sp>
      <p:sp>
        <p:nvSpPr>
          <p:cNvPr id="48173" name="Right Arrow 5"/>
          <p:cNvSpPr>
            <a:spLocks noChangeArrowheads="1"/>
          </p:cNvSpPr>
          <p:nvPr/>
        </p:nvSpPr>
        <p:spPr bwMode="auto">
          <a:xfrm rot="10800000">
            <a:off x="7924800" y="2805113"/>
            <a:ext cx="609600" cy="376237"/>
          </a:xfrm>
          <a:prstGeom prst="rightArrow">
            <a:avLst>
              <a:gd name="adj1" fmla="val 50000"/>
              <a:gd name="adj2" fmla="val 49928"/>
            </a:avLst>
          </a:prstGeom>
          <a:solidFill>
            <a:srgbClr val="FCF0A6"/>
          </a:solidFill>
          <a:ln w="9525">
            <a:solidFill>
              <a:srgbClr val="B7482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8001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New Measurement </a:t>
            </a:r>
          </a:p>
        </p:txBody>
      </p:sp>
      <p:pic>
        <p:nvPicPr>
          <p:cNvPr id="49155" name="Picture 3" descr="weblogo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66775" y="39688"/>
            <a:ext cx="1343025" cy="646112"/>
          </a:xfrm>
          <a:prstGeom prst="rect">
            <a:avLst/>
          </a:prstGeom>
          <a:solidFill>
            <a:srgbClr val="FCF0A6"/>
          </a:solidFill>
          <a:ln w="9525">
            <a:solidFill>
              <a:srgbClr val="CC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none" baseline="30000" dirty="0">
                <a:solidFill>
                  <a:srgbClr val="000000"/>
                </a:solidFill>
                <a:latin typeface="+mn-lt"/>
                <a:ea typeface="+mn-ea"/>
              </a:rPr>
              <a:t>25</a:t>
            </a:r>
            <a:r>
              <a:rPr lang="en-US" b="1" u="none" dirty="0">
                <a:solidFill>
                  <a:srgbClr val="000000"/>
                </a:solidFill>
                <a:latin typeface="+mn-lt"/>
                <a:ea typeface="+mn-ea"/>
              </a:rPr>
              <a:t>Mg(n,tot)</a:t>
            </a:r>
          </a:p>
          <a:p>
            <a:pPr>
              <a:defRPr/>
            </a:pPr>
            <a:r>
              <a:rPr lang="en-US" b="1" u="none" dirty="0">
                <a:solidFill>
                  <a:srgbClr val="000000"/>
                </a:solidFill>
                <a:latin typeface="+mn-lt"/>
                <a:ea typeface="+mn-ea"/>
              </a:rPr>
              <a:t>@ GELINA</a:t>
            </a:r>
          </a:p>
        </p:txBody>
      </p:sp>
      <p:sp>
        <p:nvSpPr>
          <p:cNvPr id="49157" name="AutoShape 7"/>
          <p:cNvSpPr>
            <a:spLocks noChangeArrowheads="1"/>
          </p:cNvSpPr>
          <p:nvPr/>
        </p:nvSpPr>
        <p:spPr bwMode="auto">
          <a:xfrm>
            <a:off x="2133600" y="5105400"/>
            <a:ext cx="3276600" cy="990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" name="Rettangolo 20"/>
          <p:cNvSpPr/>
          <p:nvPr/>
        </p:nvSpPr>
        <p:spPr>
          <a:xfrm>
            <a:off x="6000750" y="1285875"/>
            <a:ext cx="1000125" cy="1285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49159" name="Picture 6" descr="M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7"/>
          <a:stretch>
            <a:fillRect/>
          </a:stretch>
        </p:blipFill>
        <p:spPr bwMode="auto">
          <a:xfrm>
            <a:off x="0" y="2514600"/>
            <a:ext cx="46942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60" name="Group 4"/>
          <p:cNvGrpSpPr>
            <a:grpSpLocks/>
          </p:cNvGrpSpPr>
          <p:nvPr/>
        </p:nvGrpSpPr>
        <p:grpSpPr bwMode="auto">
          <a:xfrm>
            <a:off x="4572000" y="1219200"/>
            <a:ext cx="4473575" cy="5257800"/>
            <a:chOff x="0" y="609"/>
            <a:chExt cx="2708" cy="3711"/>
          </a:xfrm>
        </p:grpSpPr>
        <p:pic>
          <p:nvPicPr>
            <p:cNvPr id="49166" name="Picture 5" descr="IMG_295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9"/>
              <a:ext cx="2708" cy="3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08" y="3578"/>
              <a:ext cx="1022" cy="336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92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200" b="1" u="none" dirty="0">
                  <a:solidFill>
                    <a:srgbClr val="004494"/>
                  </a:solidFill>
                  <a:latin typeface="Verdana" pitchFamily="34" charset="0"/>
                  <a:ea typeface="ＭＳ Ｐゴシック" pitchFamily="34" charset="-128"/>
                </a:rPr>
                <a:t>FLIGHT PATHS SOUTH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49" y="1586"/>
              <a:ext cx="1003" cy="336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92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200" b="1" u="none" dirty="0">
                  <a:solidFill>
                    <a:srgbClr val="004494"/>
                  </a:solidFill>
                  <a:cs typeface="ＭＳ Ｐゴシック" charset="-128"/>
                </a:rPr>
                <a:t>FLIGHT PATHS NORTH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8" y="1973"/>
              <a:ext cx="1015" cy="1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200" b="1" u="none" dirty="0">
                  <a:solidFill>
                    <a:srgbClr val="004494"/>
                  </a:solidFill>
                  <a:latin typeface="Verdana" pitchFamily="34" charset="0"/>
                  <a:ea typeface="ＭＳ Ｐゴシック" pitchFamily="34" charset="-128"/>
                </a:rPr>
                <a:t>ELECTRON LINAC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13" y="3046"/>
              <a:ext cx="1022" cy="201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92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200" b="1" u="none" dirty="0">
                  <a:solidFill>
                    <a:srgbClr val="004494"/>
                  </a:solidFill>
                  <a:latin typeface="Verdana" pitchFamily="34" charset="0"/>
                  <a:ea typeface="ＭＳ Ｐゴシック" pitchFamily="34" charset="-128"/>
                </a:rPr>
                <a:t>TARGET HALL</a:t>
              </a:r>
            </a:p>
          </p:txBody>
        </p:sp>
        <p:cxnSp>
          <p:nvCxnSpPr>
            <p:cNvPr id="49171" name="Straight Arrow Connector 21"/>
            <p:cNvCxnSpPr>
              <a:cxnSpLocks noChangeShapeType="1"/>
              <a:stCxn id="22" idx="2"/>
            </p:cNvCxnSpPr>
            <p:nvPr/>
          </p:nvCxnSpPr>
          <p:spPr bwMode="auto">
            <a:xfrm rot="16200000" flipH="1">
              <a:off x="672" y="2292"/>
              <a:ext cx="437" cy="190"/>
            </a:xfrm>
            <a:prstGeom prst="straightConnector1">
              <a:avLst/>
            </a:prstGeom>
            <a:noFill/>
            <a:ln w="31750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72" name="Straight Arrow Connector 22"/>
            <p:cNvCxnSpPr>
              <a:cxnSpLocks noChangeShapeType="1"/>
              <a:stCxn id="21" idx="2"/>
            </p:cNvCxnSpPr>
            <p:nvPr/>
          </p:nvCxnSpPr>
          <p:spPr bwMode="auto">
            <a:xfrm rot="5400000">
              <a:off x="1885" y="1959"/>
              <a:ext cx="303" cy="228"/>
            </a:xfrm>
            <a:prstGeom prst="straightConnector1">
              <a:avLst/>
            </a:prstGeom>
            <a:noFill/>
            <a:ln w="31750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73" name="Straight Arrow Connector 30"/>
            <p:cNvCxnSpPr>
              <a:cxnSpLocks noChangeShapeType="1"/>
              <a:stCxn id="23" idx="0"/>
            </p:cNvCxnSpPr>
            <p:nvPr/>
          </p:nvCxnSpPr>
          <p:spPr bwMode="auto">
            <a:xfrm rot="16200000" flipV="1">
              <a:off x="1561" y="2587"/>
              <a:ext cx="303" cy="616"/>
            </a:xfrm>
            <a:prstGeom prst="straightConnector1">
              <a:avLst/>
            </a:prstGeom>
            <a:noFill/>
            <a:ln w="31750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74" name="Straight Arrow Connector 33"/>
            <p:cNvCxnSpPr>
              <a:cxnSpLocks noChangeShapeType="1"/>
              <a:stCxn id="20" idx="0"/>
            </p:cNvCxnSpPr>
            <p:nvPr/>
          </p:nvCxnSpPr>
          <p:spPr bwMode="auto">
            <a:xfrm rot="5400000" flipH="1" flipV="1">
              <a:off x="549" y="3313"/>
              <a:ext cx="331" cy="199"/>
            </a:xfrm>
            <a:prstGeom prst="straightConnector1">
              <a:avLst/>
            </a:prstGeom>
            <a:noFill/>
            <a:ln w="31750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9161" name="Picture 27" descr="Screen shot 2013-05-29 at 12.58.1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1206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utoShape 2"/>
          <p:cNvSpPr>
            <a:spLocks noChangeArrowheads="1"/>
          </p:cNvSpPr>
          <p:nvPr/>
        </p:nvSpPr>
        <p:spPr bwMode="auto">
          <a:xfrm>
            <a:off x="133320" y="1244171"/>
            <a:ext cx="4438680" cy="1194229"/>
          </a:xfrm>
          <a:prstGeom prst="roundRect">
            <a:avLst>
              <a:gd name="adj" fmla="val 16667"/>
            </a:avLst>
          </a:prstGeom>
          <a:solidFill>
            <a:srgbClr val="FCF0A6"/>
          </a:solidFill>
          <a:ln>
            <a:solidFill>
              <a:srgbClr val="F6AF3D"/>
            </a:solidFill>
            <a:headEnd/>
            <a:tailEnd/>
          </a:ln>
          <a:effectLst>
            <a:glow rad="63500">
              <a:schemeClr val="accent1">
                <a:alpha val="75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>
            <a:spAutoFit/>
          </a:bodyPr>
          <a:lstStyle/>
          <a:p>
            <a:pPr algn="just">
              <a:defRPr/>
            </a:pPr>
            <a:r>
              <a:rPr lang="en-US" sz="1600" b="1" u="none">
                <a:solidFill>
                  <a:srgbClr val="A50021"/>
                </a:solidFill>
              </a:rPr>
              <a:t>GELINA</a:t>
            </a:r>
            <a:r>
              <a:rPr lang="en-US" sz="1600" u="none">
                <a:solidFill>
                  <a:srgbClr val="A50021"/>
                </a:solidFill>
              </a:rPr>
              <a:t> is a photonuclear</a:t>
            </a:r>
            <a:r>
              <a:rPr lang="en-US" sz="1600" b="1" u="none">
                <a:solidFill>
                  <a:srgbClr val="A50021"/>
                </a:solidFill>
              </a:rPr>
              <a:t> neutron source</a:t>
            </a:r>
            <a:r>
              <a:rPr lang="en-US" sz="1600" u="none">
                <a:solidFill>
                  <a:srgbClr val="A50021"/>
                </a:solidFill>
              </a:rPr>
              <a:t> based on </a:t>
            </a:r>
            <a:r>
              <a:rPr lang="en-US" sz="1600" b="1" u="none">
                <a:solidFill>
                  <a:srgbClr val="A50021"/>
                </a:solidFill>
              </a:rPr>
              <a:t>140 MeV</a:t>
            </a:r>
            <a:r>
              <a:rPr lang="en-US" sz="1600" u="none">
                <a:solidFill>
                  <a:srgbClr val="A50021"/>
                </a:solidFill>
              </a:rPr>
              <a:t> </a:t>
            </a:r>
            <a:r>
              <a:rPr lang="en-US" sz="1600" b="1" u="none">
                <a:solidFill>
                  <a:srgbClr val="A50021"/>
                </a:solidFill>
              </a:rPr>
              <a:t>e</a:t>
            </a:r>
            <a:r>
              <a:rPr lang="en-US" sz="1600" b="1" u="none" baseline="30000">
                <a:solidFill>
                  <a:srgbClr val="A50021"/>
                </a:solidFill>
              </a:rPr>
              <a:t>-</a:t>
            </a:r>
            <a:r>
              <a:rPr lang="en-US" sz="1600" b="1" u="none">
                <a:solidFill>
                  <a:srgbClr val="A50021"/>
                </a:solidFill>
              </a:rPr>
              <a:t> </a:t>
            </a:r>
            <a:r>
              <a:rPr lang="en-US" sz="1600" u="none">
                <a:solidFill>
                  <a:srgbClr val="A50021"/>
                </a:solidFill>
              </a:rPr>
              <a:t>impinging on a</a:t>
            </a:r>
            <a:r>
              <a:rPr lang="en-US" sz="1600" b="1" u="none">
                <a:solidFill>
                  <a:srgbClr val="A50021"/>
                </a:solidFill>
              </a:rPr>
              <a:t> U target</a:t>
            </a:r>
            <a:r>
              <a:rPr lang="en-US" sz="1600" u="none">
                <a:solidFill>
                  <a:srgbClr val="A50021"/>
                </a:solidFill>
              </a:rPr>
              <a:t>. 10 Experimental areas at different flight paths (10 m - 400 m).</a:t>
            </a:r>
          </a:p>
        </p:txBody>
      </p:sp>
      <p:cxnSp>
        <p:nvCxnSpPr>
          <p:cNvPr id="49165" name="Straight Arrow Connector 30"/>
          <p:cNvCxnSpPr>
            <a:cxnSpLocks noChangeShapeType="1"/>
          </p:cNvCxnSpPr>
          <p:nvPr/>
        </p:nvCxnSpPr>
        <p:spPr bwMode="auto">
          <a:xfrm rot="16200000" flipV="1">
            <a:off x="1828800" y="2438400"/>
            <a:ext cx="457200" cy="304800"/>
          </a:xfrm>
          <a:prstGeom prst="straightConnector1">
            <a:avLst/>
          </a:prstGeom>
          <a:noFill/>
          <a:ln w="50800">
            <a:solidFill>
              <a:srgbClr val="00009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8001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New Measurement </a:t>
            </a:r>
          </a:p>
        </p:txBody>
      </p:sp>
      <p:pic>
        <p:nvPicPr>
          <p:cNvPr id="50180" name="Picture 3" descr="weblogo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66775" y="39688"/>
            <a:ext cx="1343025" cy="646112"/>
          </a:xfrm>
          <a:prstGeom prst="rect">
            <a:avLst/>
          </a:prstGeom>
          <a:solidFill>
            <a:srgbClr val="FCF0A6"/>
          </a:solidFill>
          <a:ln w="9525">
            <a:solidFill>
              <a:srgbClr val="CC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none" baseline="30000" dirty="0">
                <a:solidFill>
                  <a:srgbClr val="000000"/>
                </a:solidFill>
                <a:latin typeface="+mn-lt"/>
                <a:ea typeface="+mn-ea"/>
              </a:rPr>
              <a:t>25</a:t>
            </a:r>
            <a:r>
              <a:rPr lang="en-US" b="1" u="none" dirty="0">
                <a:solidFill>
                  <a:srgbClr val="000000"/>
                </a:solidFill>
                <a:latin typeface="+mn-lt"/>
                <a:ea typeface="+mn-ea"/>
              </a:rPr>
              <a:t>Mg(n,tot)</a:t>
            </a:r>
          </a:p>
          <a:p>
            <a:pPr>
              <a:defRPr/>
            </a:pPr>
            <a:r>
              <a:rPr lang="en-US" b="1" u="none" dirty="0">
                <a:solidFill>
                  <a:srgbClr val="000000"/>
                </a:solidFill>
                <a:latin typeface="+mn-lt"/>
                <a:ea typeface="+mn-ea"/>
              </a:rPr>
              <a:t>@ GELINA</a:t>
            </a:r>
          </a:p>
        </p:txBody>
      </p:sp>
      <p:pic>
        <p:nvPicPr>
          <p:cNvPr id="5018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500438"/>
            <a:ext cx="6264275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68650"/>
            <a:ext cx="2573338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128588" y="1393825"/>
          <a:ext cx="18811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8" name="Equation" r:id="rId6" imgW="1130040" imgH="444240" progId="Equation.DSMT4">
                  <p:embed/>
                </p:oleObj>
              </mc:Choice>
              <mc:Fallback>
                <p:oleObj name="Equation" r:id="rId6" imgW="1130040" imgH="444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393825"/>
                        <a:ext cx="1881187" cy="7397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4" name="Picture 7" descr="Screen shot 2013-05-31 at 5.06.25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00163"/>
            <a:ext cx="28956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TextBox 32"/>
          <p:cNvSpPr txBox="1">
            <a:spLocks noChangeArrowheads="1"/>
          </p:cNvSpPr>
          <p:nvPr/>
        </p:nvSpPr>
        <p:spPr bwMode="auto">
          <a:xfrm rot="-5400000">
            <a:off x="1251744" y="2101056"/>
            <a:ext cx="2133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800" b="1" u="none"/>
              <a:t>Transmission</a:t>
            </a:r>
          </a:p>
        </p:txBody>
      </p:sp>
      <p:sp>
        <p:nvSpPr>
          <p:cNvPr id="50186" name="TextBox 31"/>
          <p:cNvSpPr txBox="1">
            <a:spLocks noChangeArrowheads="1"/>
          </p:cNvSpPr>
          <p:nvPr/>
        </p:nvSpPr>
        <p:spPr bwMode="auto">
          <a:xfrm>
            <a:off x="2895600" y="3287713"/>
            <a:ext cx="25146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b="1" u="none"/>
              <a:t>Neutron energy (keV)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8001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New Measurement </a:t>
            </a:r>
          </a:p>
        </p:txBody>
      </p:sp>
      <p:pic>
        <p:nvPicPr>
          <p:cNvPr id="51203" name="Picture 3" descr="weblogo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66775" y="39688"/>
            <a:ext cx="1343025" cy="646112"/>
          </a:xfrm>
          <a:prstGeom prst="rect">
            <a:avLst/>
          </a:prstGeom>
          <a:solidFill>
            <a:srgbClr val="FCF0A6"/>
          </a:solidFill>
          <a:ln w="9525">
            <a:solidFill>
              <a:srgbClr val="CC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none" baseline="30000">
                <a:solidFill>
                  <a:srgbClr val="000000"/>
                </a:solidFill>
                <a:latin typeface="+mn-lt"/>
                <a:ea typeface="+mn-ea"/>
              </a:rPr>
              <a:t>25</a:t>
            </a:r>
            <a:r>
              <a:rPr lang="en-US" b="1" u="none">
                <a:solidFill>
                  <a:srgbClr val="000000"/>
                </a:solidFill>
                <a:latin typeface="+mn-lt"/>
                <a:ea typeface="+mn-ea"/>
              </a:rPr>
              <a:t>Mg(n,tot)</a:t>
            </a:r>
          </a:p>
          <a:p>
            <a:pPr>
              <a:defRPr/>
            </a:pPr>
            <a:r>
              <a:rPr lang="en-US" b="1" u="none">
                <a:solidFill>
                  <a:srgbClr val="000000"/>
                </a:solidFill>
                <a:latin typeface="+mn-lt"/>
                <a:ea typeface="+mn-ea"/>
              </a:rPr>
              <a:t>@ GELINA</a:t>
            </a:r>
          </a:p>
        </p:txBody>
      </p:sp>
      <p:sp>
        <p:nvSpPr>
          <p:cNvPr id="51205" name="AutoShape 7"/>
          <p:cNvSpPr>
            <a:spLocks noChangeArrowheads="1"/>
          </p:cNvSpPr>
          <p:nvPr/>
        </p:nvSpPr>
        <p:spPr bwMode="auto">
          <a:xfrm>
            <a:off x="2133600" y="5105400"/>
            <a:ext cx="3276600" cy="990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" name="Rettangolo 20"/>
          <p:cNvSpPr/>
          <p:nvPr/>
        </p:nvSpPr>
        <p:spPr>
          <a:xfrm>
            <a:off x="6000750" y="1285875"/>
            <a:ext cx="1000125" cy="1285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51207" name="Content Placeholder 11" descr="Screen shot 2013-05-05 at 7.07.09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12" r="-15112"/>
          <a:stretch>
            <a:fillRect/>
          </a:stretch>
        </p:blipFill>
        <p:spPr bwMode="auto">
          <a:xfrm>
            <a:off x="457200" y="1265238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TextBox 31"/>
          <p:cNvSpPr txBox="1">
            <a:spLocks noChangeArrowheads="1"/>
          </p:cNvSpPr>
          <p:nvPr/>
        </p:nvSpPr>
        <p:spPr bwMode="auto">
          <a:xfrm>
            <a:off x="3733800" y="5410200"/>
            <a:ext cx="2514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b="1" u="none"/>
              <a:t>Neutron energy (keV)</a:t>
            </a:r>
          </a:p>
        </p:txBody>
      </p:sp>
      <p:sp>
        <p:nvSpPr>
          <p:cNvPr id="51209" name="TextBox 32"/>
          <p:cNvSpPr txBox="1">
            <a:spLocks noChangeArrowheads="1"/>
          </p:cNvSpPr>
          <p:nvPr/>
        </p:nvSpPr>
        <p:spPr bwMode="auto">
          <a:xfrm rot="-5400000">
            <a:off x="223044" y="3244056"/>
            <a:ext cx="2514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800" b="1" u="none"/>
              <a:t>Transmission</a:t>
            </a:r>
          </a:p>
        </p:txBody>
      </p:sp>
      <p:sp>
        <p:nvSpPr>
          <p:cNvPr id="51210" name="TextBox 33"/>
          <p:cNvSpPr txBox="1">
            <a:spLocks noChangeArrowheads="1"/>
          </p:cNvSpPr>
          <p:nvPr/>
        </p:nvSpPr>
        <p:spPr bwMode="auto">
          <a:xfrm>
            <a:off x="4953000" y="1287463"/>
            <a:ext cx="3200400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u="none">
                <a:solidFill>
                  <a:srgbClr val="FF3300"/>
                </a:solidFill>
              </a:rPr>
              <a:t>- n+</a:t>
            </a:r>
            <a:r>
              <a:rPr lang="en-US" sz="1800" u="none" baseline="30000">
                <a:solidFill>
                  <a:srgbClr val="FF3300"/>
                </a:solidFill>
              </a:rPr>
              <a:t>25</a:t>
            </a:r>
            <a:r>
              <a:rPr lang="en-US" sz="1800" u="none">
                <a:solidFill>
                  <a:srgbClr val="FF3300"/>
                </a:solidFill>
              </a:rPr>
              <a:t>Mg @ GELINA 2012</a:t>
            </a:r>
          </a:p>
          <a:p>
            <a:pPr eaLnBrk="1" hangingPunct="1"/>
            <a:endParaRPr lang="en-US" sz="800" u="none">
              <a:solidFill>
                <a:srgbClr val="FF3300"/>
              </a:solidFill>
            </a:endParaRPr>
          </a:p>
          <a:p>
            <a:pPr eaLnBrk="1" hangingPunct="1"/>
            <a:r>
              <a:rPr lang="en-US" sz="1800" u="none">
                <a:solidFill>
                  <a:srgbClr val="0000FF"/>
                </a:solidFill>
              </a:rPr>
              <a:t>- n+</a:t>
            </a:r>
            <a:r>
              <a:rPr lang="en-US" sz="1800" u="none" baseline="30000">
                <a:solidFill>
                  <a:srgbClr val="0000FF"/>
                </a:solidFill>
              </a:rPr>
              <a:t>nat</a:t>
            </a:r>
            <a:r>
              <a:rPr lang="en-US" sz="1800" u="none">
                <a:solidFill>
                  <a:srgbClr val="0000FF"/>
                </a:solidFill>
              </a:rPr>
              <a:t>Mg @ ORELA 1976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8001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New Measurement </a:t>
            </a:r>
          </a:p>
        </p:txBody>
      </p:sp>
      <p:pic>
        <p:nvPicPr>
          <p:cNvPr id="52227" name="Picture 3" descr="weblogo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66775" y="39688"/>
            <a:ext cx="1343025" cy="646112"/>
          </a:xfrm>
          <a:prstGeom prst="rect">
            <a:avLst/>
          </a:prstGeom>
          <a:solidFill>
            <a:srgbClr val="FCF0A6"/>
          </a:solidFill>
          <a:ln w="9525">
            <a:solidFill>
              <a:srgbClr val="CC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none" baseline="30000">
                <a:solidFill>
                  <a:srgbClr val="000000"/>
                </a:solidFill>
                <a:latin typeface="+mn-lt"/>
                <a:ea typeface="+mn-ea"/>
              </a:rPr>
              <a:t>25</a:t>
            </a:r>
            <a:r>
              <a:rPr lang="en-US" b="1" u="none">
                <a:solidFill>
                  <a:srgbClr val="000000"/>
                </a:solidFill>
                <a:latin typeface="+mn-lt"/>
                <a:ea typeface="+mn-ea"/>
              </a:rPr>
              <a:t>Mg(n,tot)</a:t>
            </a:r>
          </a:p>
          <a:p>
            <a:pPr>
              <a:defRPr/>
            </a:pPr>
            <a:r>
              <a:rPr lang="en-US" b="1" u="none">
                <a:solidFill>
                  <a:srgbClr val="000000"/>
                </a:solidFill>
                <a:latin typeface="+mn-lt"/>
                <a:ea typeface="+mn-ea"/>
              </a:rPr>
              <a:t>@ GELINA</a:t>
            </a:r>
          </a:p>
        </p:txBody>
      </p:sp>
      <p:sp>
        <p:nvSpPr>
          <p:cNvPr id="52229" name="AutoShape 7"/>
          <p:cNvSpPr>
            <a:spLocks noChangeArrowheads="1"/>
          </p:cNvSpPr>
          <p:nvPr/>
        </p:nvSpPr>
        <p:spPr bwMode="auto">
          <a:xfrm>
            <a:off x="2133600" y="5105400"/>
            <a:ext cx="3276600" cy="990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" name="Rettangolo 20"/>
          <p:cNvSpPr/>
          <p:nvPr/>
        </p:nvSpPr>
        <p:spPr>
          <a:xfrm>
            <a:off x="6000750" y="1285875"/>
            <a:ext cx="1000125" cy="1285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52231" name="Content Placeholder 11" descr="Screen shot 2013-05-05 at 7.07.09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12" r="-15112"/>
          <a:stretch>
            <a:fillRect/>
          </a:stretch>
        </p:blipFill>
        <p:spPr bwMode="auto">
          <a:xfrm>
            <a:off x="457200" y="1265238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" y="4953000"/>
          <a:ext cx="3581400" cy="1447800"/>
        </p:xfrm>
        <a:graphic>
          <a:graphicData uri="http://schemas.openxmlformats.org/drawingml/2006/table">
            <a:tbl>
              <a:tblPr/>
              <a:tblGrid>
                <a:gridCol w="960438"/>
                <a:gridCol w="1427162"/>
                <a:gridCol w="1193800"/>
              </a:tblGrid>
              <a:tr h="3619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Isotope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ORELA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GELINA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25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10.13 %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97.86 %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24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78.80 %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1.83 %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26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11.17 %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0.31 %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  <p:sp>
        <p:nvSpPr>
          <p:cNvPr id="52252" name="TextBox 9"/>
          <p:cNvSpPr txBox="1">
            <a:spLocks noChangeArrowheads="1"/>
          </p:cNvSpPr>
          <p:nvPr/>
        </p:nvSpPr>
        <p:spPr bwMode="auto">
          <a:xfrm rot="-5400000">
            <a:off x="223044" y="3244056"/>
            <a:ext cx="2514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800" b="1" u="none"/>
              <a:t>Transmission</a:t>
            </a:r>
          </a:p>
        </p:txBody>
      </p:sp>
      <p:sp>
        <p:nvSpPr>
          <p:cNvPr id="52253" name="TextBox 11"/>
          <p:cNvSpPr txBox="1">
            <a:spLocks noChangeArrowheads="1"/>
          </p:cNvSpPr>
          <p:nvPr/>
        </p:nvSpPr>
        <p:spPr bwMode="auto">
          <a:xfrm>
            <a:off x="3733800" y="5410200"/>
            <a:ext cx="2514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b="1" u="none"/>
              <a:t>Neutron energy (keV)</a:t>
            </a:r>
          </a:p>
        </p:txBody>
      </p:sp>
      <p:sp>
        <p:nvSpPr>
          <p:cNvPr id="52254" name="TextBox 13"/>
          <p:cNvSpPr txBox="1">
            <a:spLocks noChangeArrowheads="1"/>
          </p:cNvSpPr>
          <p:nvPr/>
        </p:nvSpPr>
        <p:spPr bwMode="auto">
          <a:xfrm>
            <a:off x="4953000" y="1287463"/>
            <a:ext cx="3200400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u="none">
                <a:solidFill>
                  <a:srgbClr val="FF3300"/>
                </a:solidFill>
              </a:rPr>
              <a:t>- n+</a:t>
            </a:r>
            <a:r>
              <a:rPr lang="en-US" sz="1800" u="none" baseline="30000">
                <a:solidFill>
                  <a:srgbClr val="FF3300"/>
                </a:solidFill>
              </a:rPr>
              <a:t>25</a:t>
            </a:r>
            <a:r>
              <a:rPr lang="en-US" sz="1800" u="none">
                <a:solidFill>
                  <a:srgbClr val="FF3300"/>
                </a:solidFill>
              </a:rPr>
              <a:t>Mg @ GELINA 2012</a:t>
            </a:r>
          </a:p>
          <a:p>
            <a:pPr eaLnBrk="1" hangingPunct="1"/>
            <a:endParaRPr lang="en-US" sz="800" u="none">
              <a:solidFill>
                <a:srgbClr val="FF3300"/>
              </a:solidFill>
            </a:endParaRPr>
          </a:p>
          <a:p>
            <a:pPr eaLnBrk="1" hangingPunct="1"/>
            <a:r>
              <a:rPr lang="en-US" sz="1800" u="none">
                <a:solidFill>
                  <a:srgbClr val="0000FF"/>
                </a:solidFill>
              </a:rPr>
              <a:t>- n+</a:t>
            </a:r>
            <a:r>
              <a:rPr lang="en-US" sz="1800" u="none" baseline="30000">
                <a:solidFill>
                  <a:srgbClr val="0000FF"/>
                </a:solidFill>
              </a:rPr>
              <a:t>nat</a:t>
            </a:r>
            <a:r>
              <a:rPr lang="en-US" sz="1800" u="none">
                <a:solidFill>
                  <a:srgbClr val="0000FF"/>
                </a:solidFill>
              </a:rPr>
              <a:t>Mg @ ORELA 1976</a:t>
            </a:r>
          </a:p>
        </p:txBody>
      </p:sp>
      <p:sp>
        <p:nvSpPr>
          <p:cNvPr id="52255" name="Right Arrow 5"/>
          <p:cNvSpPr>
            <a:spLocks noChangeArrowheads="1"/>
          </p:cNvSpPr>
          <p:nvPr/>
        </p:nvSpPr>
        <p:spPr bwMode="auto">
          <a:xfrm rot="-9118812">
            <a:off x="4975225" y="33178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CF0A6"/>
          </a:solidFill>
          <a:ln w="9525">
            <a:solidFill>
              <a:srgbClr val="B7482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6" name="Right Arrow 5"/>
          <p:cNvSpPr>
            <a:spLocks noChangeArrowheads="1"/>
          </p:cNvSpPr>
          <p:nvPr/>
        </p:nvSpPr>
        <p:spPr bwMode="auto">
          <a:xfrm rot="-9118812">
            <a:off x="5965825" y="293052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CF0A6"/>
          </a:solidFill>
          <a:ln w="9525">
            <a:solidFill>
              <a:srgbClr val="B7482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8001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Future program</a:t>
            </a:r>
          </a:p>
        </p:txBody>
      </p:sp>
      <p:pic>
        <p:nvPicPr>
          <p:cNvPr id="53251" name="Picture 3" descr="weblogo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AutoShape 7"/>
          <p:cNvSpPr>
            <a:spLocks noChangeArrowheads="1"/>
          </p:cNvSpPr>
          <p:nvPr/>
        </p:nvSpPr>
        <p:spPr bwMode="auto">
          <a:xfrm>
            <a:off x="2133600" y="5105400"/>
            <a:ext cx="3276600" cy="990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" name="Rettangolo 20"/>
          <p:cNvSpPr/>
          <p:nvPr/>
        </p:nvSpPr>
        <p:spPr>
          <a:xfrm>
            <a:off x="6000750" y="1285875"/>
            <a:ext cx="1000125" cy="1285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1395413"/>
            <a:ext cx="8382000" cy="768350"/>
          </a:xfrm>
          <a:prstGeom prst="rect">
            <a:avLst/>
          </a:prstGeom>
          <a:solidFill>
            <a:srgbClr val="FCF0A6"/>
          </a:solidFill>
          <a:ln w="50800">
            <a:solidFill>
              <a:srgbClr val="F6AF3D"/>
            </a:solidFill>
            <a:round/>
            <a:headEnd/>
            <a:tailEnd/>
          </a:ln>
          <a:effectLst>
            <a:outerShdw blurRad="508000" dist="23000" dir="5400000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200" u="none">
                <a:solidFill>
                  <a:srgbClr val="CC0000"/>
                </a:solidFill>
                <a:latin typeface="+mn-lt"/>
                <a:ea typeface="+mn-ea"/>
              </a:rPr>
              <a:t>Complete the study of the most important neutron source in Red Giants by </a:t>
            </a:r>
            <a:r>
              <a:rPr lang="en-US" sz="2200" b="1" u="none">
                <a:solidFill>
                  <a:srgbClr val="CC0000"/>
                </a:solidFill>
                <a:latin typeface="+mn-lt"/>
                <a:ea typeface="+mn-ea"/>
              </a:rPr>
              <a:t>measuring </a:t>
            </a:r>
            <a:r>
              <a:rPr lang="en-US" sz="2200" b="1" u="none" baseline="30000">
                <a:solidFill>
                  <a:srgbClr val="CC0000"/>
                </a:solidFill>
                <a:latin typeface="+mn-lt"/>
                <a:ea typeface="+mn-ea"/>
              </a:rPr>
              <a:t>25</a:t>
            </a:r>
            <a:r>
              <a:rPr lang="en-US" sz="2200" b="1" u="none">
                <a:solidFill>
                  <a:srgbClr val="CC0000"/>
                </a:solidFill>
                <a:latin typeface="+mn-lt"/>
                <a:ea typeface="+mn-ea"/>
              </a:rPr>
              <a:t>Mg(n,</a:t>
            </a:r>
            <a:r>
              <a:rPr lang="en-US" sz="2200" b="1" u="none">
                <a:solidFill>
                  <a:srgbClr val="CC0000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sz="2200" b="1" u="none">
                <a:solidFill>
                  <a:srgbClr val="CC0000"/>
                </a:solidFill>
                <a:latin typeface="+mn-lt"/>
                <a:ea typeface="+mn-ea"/>
              </a:rPr>
              <a:t>)</a:t>
            </a:r>
            <a:r>
              <a:rPr lang="en-US" sz="2200" b="1" u="none" baseline="30000">
                <a:solidFill>
                  <a:srgbClr val="CC0000"/>
                </a:solidFill>
                <a:latin typeface="+mn-lt"/>
                <a:ea typeface="+mn-ea"/>
              </a:rPr>
              <a:t>22</a:t>
            </a:r>
            <a:r>
              <a:rPr lang="en-US" sz="2200" b="1" u="none">
                <a:solidFill>
                  <a:srgbClr val="CC0000"/>
                </a:solidFill>
                <a:latin typeface="+mn-lt"/>
                <a:ea typeface="+mn-ea"/>
              </a:rPr>
              <a:t>Ne</a:t>
            </a:r>
            <a:r>
              <a:rPr lang="en-US" sz="2200" u="none">
                <a:solidFill>
                  <a:srgbClr val="CC0000"/>
                </a:solidFill>
                <a:latin typeface="+mn-lt"/>
                <a:ea typeface="+mn-ea"/>
              </a:rPr>
              <a:t> reaction </a:t>
            </a:r>
            <a:r>
              <a:rPr lang="en-US" sz="2200" b="1" u="none">
                <a:solidFill>
                  <a:srgbClr val="CC0000"/>
                </a:solidFill>
                <a:latin typeface="+mn-lt"/>
                <a:ea typeface="+mn-ea"/>
              </a:rPr>
              <a:t>cross-section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8001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Future program</a:t>
            </a:r>
          </a:p>
        </p:txBody>
      </p:sp>
      <p:pic>
        <p:nvPicPr>
          <p:cNvPr id="54275" name="Picture 3" descr="weblogo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AutoShape 7"/>
          <p:cNvSpPr>
            <a:spLocks noChangeArrowheads="1"/>
          </p:cNvSpPr>
          <p:nvPr/>
        </p:nvSpPr>
        <p:spPr bwMode="auto">
          <a:xfrm>
            <a:off x="2133600" y="5105400"/>
            <a:ext cx="3276600" cy="990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" name="Rettangolo 20"/>
          <p:cNvSpPr/>
          <p:nvPr/>
        </p:nvSpPr>
        <p:spPr>
          <a:xfrm>
            <a:off x="6000750" y="1285875"/>
            <a:ext cx="1000125" cy="1285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1395413"/>
            <a:ext cx="8382000" cy="768350"/>
          </a:xfrm>
          <a:prstGeom prst="rect">
            <a:avLst/>
          </a:prstGeom>
          <a:solidFill>
            <a:srgbClr val="FCF0A6"/>
          </a:solidFill>
          <a:ln w="50800">
            <a:solidFill>
              <a:srgbClr val="F6AF3D"/>
            </a:solidFill>
            <a:round/>
            <a:headEnd/>
            <a:tailEnd/>
          </a:ln>
          <a:effectLst>
            <a:outerShdw blurRad="508000" dist="23000" dir="5400000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200" u="none">
                <a:solidFill>
                  <a:srgbClr val="CC0000"/>
                </a:solidFill>
                <a:latin typeface="+mn-lt"/>
                <a:ea typeface="+mn-ea"/>
              </a:rPr>
              <a:t>Complete the study of the most important neutron source in Red Giants by </a:t>
            </a:r>
            <a:r>
              <a:rPr lang="en-US" sz="2200" b="1" u="none">
                <a:solidFill>
                  <a:srgbClr val="CC0000"/>
                </a:solidFill>
                <a:latin typeface="+mn-lt"/>
                <a:ea typeface="+mn-ea"/>
              </a:rPr>
              <a:t>measuring </a:t>
            </a:r>
            <a:r>
              <a:rPr lang="en-US" sz="2200" b="1" u="none" baseline="30000">
                <a:solidFill>
                  <a:srgbClr val="CC0000"/>
                </a:solidFill>
                <a:latin typeface="+mn-lt"/>
                <a:ea typeface="+mn-ea"/>
              </a:rPr>
              <a:t>25</a:t>
            </a:r>
            <a:r>
              <a:rPr lang="en-US" sz="2200" b="1" u="none">
                <a:solidFill>
                  <a:srgbClr val="CC0000"/>
                </a:solidFill>
                <a:latin typeface="+mn-lt"/>
                <a:ea typeface="+mn-ea"/>
              </a:rPr>
              <a:t>Mg(n,</a:t>
            </a:r>
            <a:r>
              <a:rPr lang="en-US" sz="2200" b="1" u="none">
                <a:solidFill>
                  <a:srgbClr val="CC0000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sz="2200" b="1" u="none">
                <a:solidFill>
                  <a:srgbClr val="CC0000"/>
                </a:solidFill>
                <a:latin typeface="+mn-lt"/>
                <a:ea typeface="+mn-ea"/>
              </a:rPr>
              <a:t>)</a:t>
            </a:r>
            <a:r>
              <a:rPr lang="en-US" sz="2200" b="1" u="none" baseline="30000">
                <a:solidFill>
                  <a:srgbClr val="CC0000"/>
                </a:solidFill>
                <a:latin typeface="+mn-lt"/>
                <a:ea typeface="+mn-ea"/>
              </a:rPr>
              <a:t>22</a:t>
            </a:r>
            <a:r>
              <a:rPr lang="en-US" sz="2200" b="1" u="none">
                <a:solidFill>
                  <a:srgbClr val="CC0000"/>
                </a:solidFill>
                <a:latin typeface="+mn-lt"/>
                <a:ea typeface="+mn-ea"/>
              </a:rPr>
              <a:t>Ne</a:t>
            </a:r>
            <a:r>
              <a:rPr lang="en-US" sz="2200" u="none">
                <a:solidFill>
                  <a:srgbClr val="CC0000"/>
                </a:solidFill>
                <a:latin typeface="+mn-lt"/>
                <a:ea typeface="+mn-ea"/>
              </a:rPr>
              <a:t> reaction </a:t>
            </a:r>
            <a:r>
              <a:rPr lang="en-US" sz="2200" b="1" u="none">
                <a:solidFill>
                  <a:srgbClr val="CC0000"/>
                </a:solidFill>
                <a:latin typeface="+mn-lt"/>
                <a:ea typeface="+mn-ea"/>
              </a:rPr>
              <a:t>cross-section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514600"/>
            <a:ext cx="8382000" cy="1631216"/>
          </a:xfrm>
          <a:prstGeom prst="rect">
            <a:avLst/>
          </a:prstGeom>
          <a:ln w="50800" cap="flat" cmpd="sng" algn="ctr">
            <a:solidFill>
              <a:srgbClr val="8E281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u="none" spc="600" dirty="0"/>
              <a:t>Challenge:</a:t>
            </a:r>
            <a:endParaRPr lang="en-US" sz="2000" u="none" dirty="0"/>
          </a:p>
          <a:p>
            <a:pPr marL="342900" indent="-342900">
              <a:buFont typeface="+mj-lt"/>
              <a:buAutoNum type="alphaUcPeriod"/>
              <a:defRPr/>
            </a:pPr>
            <a:r>
              <a:rPr lang="en-US" sz="2000" b="1" u="none" dirty="0">
                <a:solidFill>
                  <a:srgbClr val="8E2818"/>
                </a:solidFill>
              </a:rPr>
              <a:t>Cross section very small</a:t>
            </a:r>
          </a:p>
          <a:p>
            <a:pPr marL="342900" indent="-342900">
              <a:buFont typeface="+mj-lt"/>
              <a:buAutoNum type="alphaUcPeriod"/>
              <a:defRPr/>
            </a:pPr>
            <a:r>
              <a:rPr lang="en-US" sz="2000" b="1" u="none" dirty="0">
                <a:solidFill>
                  <a:srgbClr val="428966"/>
                </a:solidFill>
              </a:rPr>
              <a:t>Q-value 480 keV (</a:t>
            </a:r>
            <a:r>
              <a:rPr lang="en-US" sz="2000" b="1" u="none" dirty="0" err="1">
                <a:solidFill>
                  <a:srgbClr val="428966"/>
                </a:solidFill>
                <a:sym typeface="Wingdings"/>
              </a:rPr>
              <a:t></a:t>
            </a:r>
            <a:r>
              <a:rPr lang="en-US" sz="2000" b="1" u="none" dirty="0">
                <a:solidFill>
                  <a:srgbClr val="428966"/>
                </a:solidFill>
                <a:sym typeface="Wingdings"/>
              </a:rPr>
              <a:t> </a:t>
            </a:r>
            <a:r>
              <a:rPr lang="en-US" sz="2000" b="1" u="none" dirty="0">
                <a:solidFill>
                  <a:srgbClr val="428966"/>
                </a:solidFill>
              </a:rPr>
              <a:t>thin sample)</a:t>
            </a:r>
          </a:p>
          <a:p>
            <a:pPr marL="342900" indent="-342900" algn="ctr">
              <a:defRPr/>
            </a:pPr>
            <a:endParaRPr lang="en-US" sz="2000" dirty="0"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342900" indent="-342900" algn="ctr">
              <a:defRPr/>
            </a:pPr>
            <a:r>
              <a:rPr lang="en-US" sz="2000" u="none" dirty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A. + B. = Extremely low count rate expected</a:t>
            </a:r>
          </a:p>
        </p:txBody>
      </p:sp>
      <p:sp>
        <p:nvSpPr>
          <p:cNvPr id="54280" name="Right Arrow 5"/>
          <p:cNvSpPr>
            <a:spLocks noChangeArrowheads="1"/>
          </p:cNvSpPr>
          <p:nvPr/>
        </p:nvSpPr>
        <p:spPr bwMode="auto">
          <a:xfrm rot="10800000">
            <a:off x="7239000" y="3738563"/>
            <a:ext cx="609600" cy="376237"/>
          </a:xfrm>
          <a:prstGeom prst="rightArrow">
            <a:avLst>
              <a:gd name="adj1" fmla="val 50000"/>
              <a:gd name="adj2" fmla="val 49928"/>
            </a:avLst>
          </a:prstGeom>
          <a:solidFill>
            <a:srgbClr val="FCF0A6"/>
          </a:solidFill>
          <a:ln w="9525">
            <a:solidFill>
              <a:srgbClr val="B7482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8001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Future program</a:t>
            </a:r>
          </a:p>
        </p:txBody>
      </p:sp>
      <p:pic>
        <p:nvPicPr>
          <p:cNvPr id="55299" name="Picture 3" descr="weblogo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AutoShape 7"/>
          <p:cNvSpPr>
            <a:spLocks noChangeArrowheads="1"/>
          </p:cNvSpPr>
          <p:nvPr/>
        </p:nvSpPr>
        <p:spPr bwMode="auto">
          <a:xfrm>
            <a:off x="2133600" y="5105400"/>
            <a:ext cx="3276600" cy="990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" name="Rettangolo 20"/>
          <p:cNvSpPr/>
          <p:nvPr/>
        </p:nvSpPr>
        <p:spPr>
          <a:xfrm>
            <a:off x="6000750" y="1285875"/>
            <a:ext cx="1000125" cy="1285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304800" y="2514600"/>
            <a:ext cx="8382000" cy="1631216"/>
          </a:xfrm>
          <a:prstGeom prst="rect">
            <a:avLst/>
          </a:prstGeom>
          <a:ln w="50800" cap="flat" cmpd="sng" algn="ctr">
            <a:solidFill>
              <a:srgbClr val="8E281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u="none" spc="600" dirty="0"/>
              <a:t>Challenge:</a:t>
            </a:r>
            <a:endParaRPr lang="en-US" sz="2000" u="none" dirty="0"/>
          </a:p>
          <a:p>
            <a:pPr marL="342900" indent="-342900">
              <a:buFont typeface="+mj-lt"/>
              <a:buAutoNum type="alphaUcPeriod"/>
              <a:defRPr/>
            </a:pPr>
            <a:r>
              <a:rPr lang="en-US" sz="2000" b="1" u="none" dirty="0">
                <a:solidFill>
                  <a:srgbClr val="8E2818"/>
                </a:solidFill>
              </a:rPr>
              <a:t>Cross section very small</a:t>
            </a:r>
          </a:p>
          <a:p>
            <a:pPr marL="342900" indent="-342900">
              <a:buFont typeface="+mj-lt"/>
              <a:buAutoNum type="alphaUcPeriod"/>
              <a:defRPr/>
            </a:pPr>
            <a:r>
              <a:rPr lang="en-US" sz="2000" b="1" u="none" dirty="0">
                <a:solidFill>
                  <a:srgbClr val="428966"/>
                </a:solidFill>
              </a:rPr>
              <a:t>Q-value 480 keV (</a:t>
            </a:r>
            <a:r>
              <a:rPr lang="en-US" sz="2000" b="1" u="none" dirty="0" err="1">
                <a:solidFill>
                  <a:srgbClr val="428966"/>
                </a:solidFill>
                <a:sym typeface="Wingdings"/>
              </a:rPr>
              <a:t></a:t>
            </a:r>
            <a:r>
              <a:rPr lang="en-US" sz="2000" b="1" u="none" dirty="0">
                <a:solidFill>
                  <a:srgbClr val="428966"/>
                </a:solidFill>
                <a:sym typeface="Wingdings"/>
              </a:rPr>
              <a:t> </a:t>
            </a:r>
            <a:r>
              <a:rPr lang="en-US" sz="2000" b="1" u="none" dirty="0">
                <a:solidFill>
                  <a:srgbClr val="428966"/>
                </a:solidFill>
              </a:rPr>
              <a:t>thin sample)</a:t>
            </a:r>
          </a:p>
          <a:p>
            <a:pPr marL="342900" indent="-342900" algn="ctr">
              <a:defRPr/>
            </a:pPr>
            <a:endParaRPr lang="en-US" sz="2000" dirty="0"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342900" indent="-342900" algn="ctr">
              <a:defRPr/>
            </a:pPr>
            <a:r>
              <a:rPr lang="en-US" sz="2000" u="none" dirty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A. + B. = Extremely low count rate expected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466272"/>
            <a:ext cx="8382000" cy="1631216"/>
          </a:xfrm>
          <a:prstGeom prst="rect">
            <a:avLst/>
          </a:prstGeom>
          <a:solidFill>
            <a:srgbClr val="FCF0A6"/>
          </a:solidFill>
          <a:ln w="50800" cap="flat" cmpd="sng" algn="ctr">
            <a:solidFill>
              <a:srgbClr val="F6AF3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2000" b="1" u="none" spc="600" dirty="0"/>
              <a:t>Solution:</a:t>
            </a:r>
            <a:endParaRPr lang="en-US" sz="2000" u="none" dirty="0"/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2000" b="1" u="none" dirty="0">
                <a:solidFill>
                  <a:srgbClr val="8E2818"/>
                </a:solidFill>
              </a:rPr>
              <a:t>High neutron flux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2000" b="1" u="none" dirty="0">
                <a:solidFill>
                  <a:srgbClr val="428966"/>
                </a:solidFill>
              </a:rPr>
              <a:t>Flux delivered in a short time interval</a:t>
            </a:r>
          </a:p>
          <a:p>
            <a:pPr marL="342900" indent="-342900">
              <a:buFont typeface="+mj-lt"/>
              <a:buAutoNum type="alphaLcParenR"/>
              <a:defRPr/>
            </a:pPr>
            <a:endParaRPr lang="en-US" sz="2000" u="none" dirty="0"/>
          </a:p>
          <a:p>
            <a:pPr marL="342900" indent="-342900" algn="ctr">
              <a:defRPr/>
            </a:pPr>
            <a:r>
              <a:rPr lang="en-US" sz="2000" u="none" dirty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a) + </a:t>
            </a:r>
            <a:r>
              <a:rPr lang="en-US" sz="2000" u="none" dirty="0" err="1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r>
              <a:rPr lang="en-US" sz="2000" u="none" dirty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) = n_TOF new experimental area (</a:t>
            </a:r>
            <a:r>
              <a:rPr lang="en-US" sz="2000" b="1" u="none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EAR2</a:t>
            </a:r>
            <a:r>
              <a:rPr lang="en-US" sz="2000" u="none" dirty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)</a:t>
            </a:r>
            <a:r>
              <a:rPr lang="en-US" sz="2000" u="none" dirty="0"/>
              <a:t> 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800" y="1395413"/>
            <a:ext cx="8382000" cy="768350"/>
          </a:xfrm>
          <a:prstGeom prst="rect">
            <a:avLst/>
          </a:prstGeom>
          <a:solidFill>
            <a:srgbClr val="FCF0A6"/>
          </a:solidFill>
          <a:ln w="50800">
            <a:solidFill>
              <a:srgbClr val="F6AF3D"/>
            </a:solidFill>
            <a:round/>
            <a:headEnd/>
            <a:tailEnd/>
          </a:ln>
          <a:effectLst>
            <a:outerShdw blurRad="508000" dist="23000" dir="5400000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200" u="none">
                <a:solidFill>
                  <a:srgbClr val="CC0000"/>
                </a:solidFill>
                <a:latin typeface="+mn-lt"/>
                <a:ea typeface="+mn-ea"/>
              </a:rPr>
              <a:t>Complete the study of the most important neutron source in Red Giants by </a:t>
            </a:r>
            <a:r>
              <a:rPr lang="en-US" sz="2200" b="1" u="none">
                <a:solidFill>
                  <a:srgbClr val="CC0000"/>
                </a:solidFill>
                <a:latin typeface="+mn-lt"/>
                <a:ea typeface="+mn-ea"/>
              </a:rPr>
              <a:t>measuring </a:t>
            </a:r>
            <a:r>
              <a:rPr lang="en-US" sz="2200" b="1" u="none" baseline="30000">
                <a:solidFill>
                  <a:srgbClr val="CC0000"/>
                </a:solidFill>
                <a:latin typeface="+mn-lt"/>
                <a:ea typeface="+mn-ea"/>
              </a:rPr>
              <a:t>25</a:t>
            </a:r>
            <a:r>
              <a:rPr lang="en-US" sz="2200" b="1" u="none">
                <a:solidFill>
                  <a:srgbClr val="CC0000"/>
                </a:solidFill>
                <a:latin typeface="+mn-lt"/>
                <a:ea typeface="+mn-ea"/>
              </a:rPr>
              <a:t>Mg(n,</a:t>
            </a:r>
            <a:r>
              <a:rPr lang="en-US" sz="2200" b="1" u="none">
                <a:solidFill>
                  <a:srgbClr val="CC0000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sz="2200" b="1" u="none">
                <a:solidFill>
                  <a:srgbClr val="CC0000"/>
                </a:solidFill>
                <a:latin typeface="+mn-lt"/>
                <a:ea typeface="+mn-ea"/>
              </a:rPr>
              <a:t>)</a:t>
            </a:r>
            <a:r>
              <a:rPr lang="en-US" sz="2200" b="1" u="none" baseline="30000">
                <a:solidFill>
                  <a:srgbClr val="CC0000"/>
                </a:solidFill>
                <a:latin typeface="+mn-lt"/>
                <a:ea typeface="+mn-ea"/>
              </a:rPr>
              <a:t>22</a:t>
            </a:r>
            <a:r>
              <a:rPr lang="en-US" sz="2200" b="1" u="none">
                <a:solidFill>
                  <a:srgbClr val="CC0000"/>
                </a:solidFill>
                <a:latin typeface="+mn-lt"/>
                <a:ea typeface="+mn-ea"/>
              </a:rPr>
              <a:t>Ne</a:t>
            </a:r>
            <a:r>
              <a:rPr lang="en-US" sz="2200" u="none">
                <a:solidFill>
                  <a:srgbClr val="CC0000"/>
                </a:solidFill>
                <a:latin typeface="+mn-lt"/>
                <a:ea typeface="+mn-ea"/>
              </a:rPr>
              <a:t> reaction </a:t>
            </a:r>
            <a:r>
              <a:rPr lang="en-US" sz="2200" b="1" u="none">
                <a:solidFill>
                  <a:srgbClr val="CC0000"/>
                </a:solidFill>
                <a:latin typeface="+mn-lt"/>
                <a:ea typeface="+mn-ea"/>
              </a:rPr>
              <a:t>cross-section</a:t>
            </a:r>
          </a:p>
        </p:txBody>
      </p:sp>
      <p:sp>
        <p:nvSpPr>
          <p:cNvPr id="55305" name="Right Arrow 5"/>
          <p:cNvSpPr>
            <a:spLocks noChangeArrowheads="1"/>
          </p:cNvSpPr>
          <p:nvPr/>
        </p:nvSpPr>
        <p:spPr bwMode="auto">
          <a:xfrm rot="10800000">
            <a:off x="7239000" y="5719763"/>
            <a:ext cx="609600" cy="376237"/>
          </a:xfrm>
          <a:prstGeom prst="rightArrow">
            <a:avLst>
              <a:gd name="adj1" fmla="val 50000"/>
              <a:gd name="adj2" fmla="val 49928"/>
            </a:avLst>
          </a:prstGeom>
          <a:solidFill>
            <a:srgbClr val="FCF0A6"/>
          </a:solidFill>
          <a:ln w="9525">
            <a:solidFill>
              <a:srgbClr val="B7482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/>
          <a:stretch>
            <a:fillRect/>
          </a:stretch>
        </p:blipFill>
        <p:spPr bwMode="auto">
          <a:xfrm>
            <a:off x="304800" y="26988"/>
            <a:ext cx="647065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Callout 2 5"/>
          <p:cNvSpPr/>
          <p:nvPr/>
        </p:nvSpPr>
        <p:spPr>
          <a:xfrm>
            <a:off x="7235825" y="5013325"/>
            <a:ext cx="1800225" cy="360363"/>
          </a:xfrm>
          <a:prstGeom prst="borderCallout2">
            <a:avLst>
              <a:gd name="adj1" fmla="val 48675"/>
              <a:gd name="adj2" fmla="val 95"/>
              <a:gd name="adj3" fmla="val 50171"/>
              <a:gd name="adj4" fmla="val -32076"/>
              <a:gd name="adj5" fmla="val 50845"/>
              <a:gd name="adj6" fmla="val -129165"/>
            </a:avLst>
          </a:prstGeom>
          <a:noFill/>
          <a:ln w="25400">
            <a:solidFill>
              <a:srgbClr val="BB0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u="none" dirty="0">
                <a:solidFill>
                  <a:srgbClr val="2D2D8A"/>
                </a:solidFill>
              </a:rPr>
              <a:t>Existing shaft</a:t>
            </a:r>
          </a:p>
        </p:txBody>
      </p:sp>
      <p:sp>
        <p:nvSpPr>
          <p:cNvPr id="7" name="Line Callout 2 6"/>
          <p:cNvSpPr/>
          <p:nvPr/>
        </p:nvSpPr>
        <p:spPr>
          <a:xfrm>
            <a:off x="7315200" y="5638800"/>
            <a:ext cx="1828800" cy="512763"/>
          </a:xfrm>
          <a:prstGeom prst="borderCallout2">
            <a:avLst>
              <a:gd name="adj1" fmla="val 48675"/>
              <a:gd name="adj2" fmla="val 95"/>
              <a:gd name="adj3" fmla="val 50171"/>
              <a:gd name="adj4" fmla="val -32076"/>
              <a:gd name="adj5" fmla="val 103526"/>
              <a:gd name="adj6" fmla="val -146820"/>
            </a:avLst>
          </a:prstGeom>
          <a:solidFill>
            <a:schemeClr val="bg1"/>
          </a:solidFill>
          <a:ln w="25400">
            <a:solidFill>
              <a:srgbClr val="BB0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u="none" dirty="0" err="1">
                <a:solidFill>
                  <a:schemeClr val="accent6"/>
                </a:solidFill>
              </a:rPr>
              <a:t>Spallation</a:t>
            </a:r>
            <a:r>
              <a:rPr lang="en-GB" u="none" dirty="0">
                <a:solidFill>
                  <a:schemeClr val="accent6"/>
                </a:solidFill>
              </a:rPr>
              <a:t> Target</a:t>
            </a:r>
          </a:p>
        </p:txBody>
      </p:sp>
      <p:sp>
        <p:nvSpPr>
          <p:cNvPr id="56325" name="TextBox 7"/>
          <p:cNvSpPr txBox="1">
            <a:spLocks noChangeArrowheads="1"/>
          </p:cNvSpPr>
          <p:nvPr/>
        </p:nvSpPr>
        <p:spPr bwMode="auto">
          <a:xfrm>
            <a:off x="1871663" y="2708275"/>
            <a:ext cx="1008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sz="1800">
                <a:solidFill>
                  <a:schemeClr val="bg1"/>
                </a:solidFill>
              </a:rPr>
              <a:t>ISR</a:t>
            </a:r>
          </a:p>
        </p:txBody>
      </p:sp>
      <p:sp>
        <p:nvSpPr>
          <p:cNvPr id="9" name="Rettangolo 15"/>
          <p:cNvSpPr/>
          <p:nvPr/>
        </p:nvSpPr>
        <p:spPr>
          <a:xfrm>
            <a:off x="-107950" y="0"/>
            <a:ext cx="172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563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20891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e 12"/>
          <p:cNvSpPr/>
          <p:nvPr/>
        </p:nvSpPr>
        <p:spPr>
          <a:xfrm>
            <a:off x="4400550" y="6011863"/>
            <a:ext cx="279400" cy="35718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12" name="Connettore 1 13"/>
          <p:cNvCxnSpPr/>
          <p:nvPr/>
        </p:nvCxnSpPr>
        <p:spPr>
          <a:xfrm flipH="1" flipV="1">
            <a:off x="2484438" y="4149725"/>
            <a:ext cx="2055812" cy="18621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4"/>
          <p:cNvCxnSpPr>
            <a:stCxn id="11" idx="3"/>
          </p:cNvCxnSpPr>
          <p:nvPr/>
        </p:nvCxnSpPr>
        <p:spPr>
          <a:xfrm flipH="1" flipV="1">
            <a:off x="539750" y="4221163"/>
            <a:ext cx="3902075" cy="20955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ine Callout 2 2"/>
          <p:cNvSpPr/>
          <p:nvPr/>
        </p:nvSpPr>
        <p:spPr>
          <a:xfrm>
            <a:off x="7164388" y="188913"/>
            <a:ext cx="1800225" cy="576262"/>
          </a:xfrm>
          <a:prstGeom prst="borderCallout2">
            <a:avLst>
              <a:gd name="adj1" fmla="val 48675"/>
              <a:gd name="adj2" fmla="val 95"/>
              <a:gd name="adj3" fmla="val 50171"/>
              <a:gd name="adj4" fmla="val -32076"/>
              <a:gd name="adj5" fmla="val 48965"/>
              <a:gd name="adj6" fmla="val -124865"/>
            </a:avLst>
          </a:prstGeom>
          <a:noFill/>
          <a:ln w="25400">
            <a:solidFill>
              <a:srgbClr val="BB0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u="none" dirty="0">
                <a:solidFill>
                  <a:srgbClr val="2D2D8A"/>
                </a:solidFill>
              </a:rPr>
              <a:t>Neutron beam dump</a:t>
            </a:r>
          </a:p>
        </p:txBody>
      </p:sp>
      <p:sp>
        <p:nvSpPr>
          <p:cNvPr id="15" name="Line Callout 2 3"/>
          <p:cNvSpPr/>
          <p:nvPr/>
        </p:nvSpPr>
        <p:spPr>
          <a:xfrm>
            <a:off x="7235825" y="1268413"/>
            <a:ext cx="1908175" cy="788987"/>
          </a:xfrm>
          <a:prstGeom prst="borderCallout2">
            <a:avLst>
              <a:gd name="adj1" fmla="val 48675"/>
              <a:gd name="adj2" fmla="val 95"/>
              <a:gd name="adj3" fmla="val 50171"/>
              <a:gd name="adj4" fmla="val -32076"/>
              <a:gd name="adj5" fmla="val 50845"/>
              <a:gd name="adj6" fmla="val -119819"/>
            </a:avLst>
          </a:prstGeom>
          <a:noFill/>
          <a:ln w="25400">
            <a:solidFill>
              <a:srgbClr val="BB0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u="none" dirty="0">
                <a:solidFill>
                  <a:srgbClr val="2D2D8A"/>
                </a:solidFill>
              </a:rPr>
              <a:t>EAR2 bunker</a:t>
            </a:r>
          </a:p>
          <a:p>
            <a:pPr algn="ctr">
              <a:defRPr/>
            </a:pPr>
            <a:r>
              <a:rPr lang="en-GB" u="none" dirty="0">
                <a:solidFill>
                  <a:srgbClr val="2D2D8A"/>
                </a:solidFill>
              </a:rPr>
              <a:t>20 m from Target</a:t>
            </a:r>
          </a:p>
        </p:txBody>
      </p:sp>
      <p:sp>
        <p:nvSpPr>
          <p:cNvPr id="16" name="Line Callout 2 4"/>
          <p:cNvSpPr/>
          <p:nvPr/>
        </p:nvSpPr>
        <p:spPr>
          <a:xfrm>
            <a:off x="7235825" y="2349500"/>
            <a:ext cx="1800225" cy="358775"/>
          </a:xfrm>
          <a:prstGeom prst="borderCallout2">
            <a:avLst>
              <a:gd name="adj1" fmla="val 48675"/>
              <a:gd name="adj2" fmla="val 95"/>
              <a:gd name="adj3" fmla="val 50171"/>
              <a:gd name="adj4" fmla="val -32076"/>
              <a:gd name="adj5" fmla="val 48813"/>
              <a:gd name="adj6" fmla="val -150465"/>
            </a:avLst>
          </a:prstGeom>
          <a:noFill/>
          <a:ln w="25400">
            <a:solidFill>
              <a:srgbClr val="BB0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u="none" dirty="0">
                <a:solidFill>
                  <a:srgbClr val="2D2D8A"/>
                </a:solidFill>
              </a:rPr>
              <a:t>Collimator</a:t>
            </a:r>
          </a:p>
        </p:txBody>
      </p:sp>
      <p:sp>
        <p:nvSpPr>
          <p:cNvPr id="17" name="Line Callout 2 5"/>
          <p:cNvSpPr/>
          <p:nvPr/>
        </p:nvSpPr>
        <p:spPr>
          <a:xfrm>
            <a:off x="7218363" y="3500438"/>
            <a:ext cx="1800225" cy="576262"/>
          </a:xfrm>
          <a:prstGeom prst="borderCallout2">
            <a:avLst>
              <a:gd name="adj1" fmla="val 48675"/>
              <a:gd name="adj2" fmla="val 95"/>
              <a:gd name="adj3" fmla="val 50171"/>
              <a:gd name="adj4" fmla="val -32076"/>
              <a:gd name="adj5" fmla="val 54655"/>
              <a:gd name="adj6" fmla="val -148670"/>
            </a:avLst>
          </a:prstGeom>
          <a:solidFill>
            <a:srgbClr val="FFFFFF"/>
          </a:solidFill>
          <a:ln w="25400">
            <a:solidFill>
              <a:srgbClr val="BB0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u="none" dirty="0">
                <a:solidFill>
                  <a:srgbClr val="000090"/>
                </a:solidFill>
              </a:rPr>
              <a:t>Permanent magnet</a:t>
            </a:r>
          </a:p>
        </p:txBody>
      </p:sp>
      <p:sp>
        <p:nvSpPr>
          <p:cNvPr id="56335" name="Rectangle 17"/>
          <p:cNvSpPr>
            <a:spLocks noChangeArrowheads="1"/>
          </p:cNvSpPr>
          <p:nvPr/>
        </p:nvSpPr>
        <p:spPr bwMode="auto">
          <a:xfrm>
            <a:off x="6781800" y="6172200"/>
            <a:ext cx="2362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6" name="Rectangle 17"/>
          <p:cNvSpPr>
            <a:spLocks noChangeArrowheads="1"/>
          </p:cNvSpPr>
          <p:nvPr/>
        </p:nvSpPr>
        <p:spPr bwMode="auto">
          <a:xfrm>
            <a:off x="6781800" y="914400"/>
            <a:ext cx="2362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7" name="TextBox 19"/>
          <p:cNvSpPr txBox="1">
            <a:spLocks noChangeArrowheads="1"/>
          </p:cNvSpPr>
          <p:nvPr/>
        </p:nvSpPr>
        <p:spPr bwMode="auto">
          <a:xfrm>
            <a:off x="152400" y="344488"/>
            <a:ext cx="1828800" cy="646112"/>
          </a:xfrm>
          <a:prstGeom prst="rect">
            <a:avLst/>
          </a:prstGeom>
          <a:solidFill>
            <a:srgbClr val="FCF0A6"/>
          </a:solidFill>
          <a:ln w="9525">
            <a:solidFill>
              <a:srgbClr val="F6AF3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b="1" u="none">
                <a:solidFill>
                  <a:srgbClr val="008000"/>
                </a:solidFill>
              </a:rPr>
              <a:t>CERN</a:t>
            </a:r>
          </a:p>
          <a:p>
            <a:pPr eaLnBrk="1" hangingPunct="1"/>
            <a:r>
              <a:rPr lang="en-US" sz="1800" b="1" u="none">
                <a:solidFill>
                  <a:srgbClr val="008000"/>
                </a:solidFill>
              </a:rPr>
              <a:t>n_TOF - EAR2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-76200" y="5181600"/>
            <a:ext cx="1752600" cy="923925"/>
          </a:xfrm>
          <a:prstGeom prst="rect">
            <a:avLst/>
          </a:prstGeom>
          <a:solidFill>
            <a:srgbClr val="FCF0A6"/>
          </a:solidFill>
          <a:ln w="9525">
            <a:solidFill>
              <a:srgbClr val="F6AF3D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u="none" dirty="0">
                <a:solidFill>
                  <a:srgbClr val="CC0000"/>
                </a:solidFill>
                <a:ea typeface="+mn-ea"/>
              </a:rPr>
              <a:t>Commissioning starts in April 2014 !</a:t>
            </a:r>
          </a:p>
        </p:txBody>
      </p:sp>
      <p:sp>
        <p:nvSpPr>
          <p:cNvPr id="56339" name="Up Arrow 21"/>
          <p:cNvSpPr>
            <a:spLocks noChangeArrowheads="1"/>
          </p:cNvSpPr>
          <p:nvPr/>
        </p:nvSpPr>
        <p:spPr bwMode="auto">
          <a:xfrm>
            <a:off x="685800" y="6172200"/>
            <a:ext cx="304800" cy="381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0" name="Down Arrow 23"/>
          <p:cNvSpPr>
            <a:spLocks noChangeArrowheads="1"/>
          </p:cNvSpPr>
          <p:nvPr/>
        </p:nvSpPr>
        <p:spPr bwMode="auto">
          <a:xfrm>
            <a:off x="685800" y="4724400"/>
            <a:ext cx="3048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n_TOF EAR2</a:t>
            </a:r>
          </a:p>
        </p:txBody>
      </p:sp>
      <p:pic>
        <p:nvPicPr>
          <p:cNvPr id="5734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85913"/>
            <a:ext cx="6770688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6553200" y="2438400"/>
            <a:ext cx="2438400" cy="3163888"/>
          </a:xfrm>
          <a:prstGeom prst="rect">
            <a:avLst/>
          </a:prstGeom>
          <a:solidFill>
            <a:srgbClr val="FCF0A6"/>
          </a:solidFill>
          <a:ln w="38100">
            <a:solidFill>
              <a:srgbClr val="F6AF3D"/>
            </a:solidFill>
            <a:round/>
            <a:headEnd/>
            <a:tailEnd/>
          </a:ln>
          <a:effectLst>
            <a:outerShdw blurRad="508000" dist="20000" dir="2999980" rotWithShape="0">
              <a:srgbClr val="808080">
                <a:alpha val="37999"/>
              </a:srgbClr>
            </a:outerShdw>
          </a:effectLst>
        </p:spPr>
        <p:txBody>
          <a:bodyPr/>
          <a:lstStyle>
            <a:lvl1pPr eaLnBrk="0" hangingPunct="0">
              <a:tabLst>
                <a:tab pos="82550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tabLst>
                <a:tab pos="82550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82550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82550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82550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50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50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50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50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sz="1800" b="1" u="none">
                <a:solidFill>
                  <a:srgbClr val="FF0000"/>
                </a:solidFill>
              </a:rPr>
              <a:t>Higher fluence</a:t>
            </a:r>
            <a:r>
              <a:rPr lang="en-GB" sz="1600"/>
              <a:t>, 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GB" sz="1600" u="none"/>
              <a:t>by a factor of 25, relative to EAR1.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GB" sz="1600" u="none"/>
              <a:t>The </a:t>
            </a:r>
            <a:r>
              <a:rPr lang="en-GB" sz="1800" b="1">
                <a:solidFill>
                  <a:srgbClr val="FF0000"/>
                </a:solidFill>
              </a:rPr>
              <a:t>shorter flight path</a:t>
            </a:r>
            <a:r>
              <a:rPr lang="en-GB" sz="1800">
                <a:solidFill>
                  <a:srgbClr val="FF0000"/>
                </a:solidFill>
              </a:rPr>
              <a:t> </a:t>
            </a:r>
            <a:r>
              <a:rPr lang="en-GB" sz="1600" u="none"/>
              <a:t>implies a factor of 10 smaller time-of-flight.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GB" sz="1600" u="none">
                <a:sym typeface="Wingdings" charset="2"/>
              </a:rPr>
              <a:t>Global gain by a factor of </a:t>
            </a:r>
            <a:r>
              <a:rPr lang="en-GB" sz="1800" b="1">
                <a:solidFill>
                  <a:srgbClr val="FF0000"/>
                </a:solidFill>
                <a:sym typeface="Wingdings" charset="2"/>
              </a:rPr>
              <a:t>250 in the signal/background ratio</a:t>
            </a:r>
            <a:endParaRPr lang="en-US" sz="1600" u="none">
              <a:solidFill>
                <a:srgbClr val="FF0000"/>
              </a:solidFill>
            </a:endParaRPr>
          </a:p>
        </p:txBody>
      </p:sp>
      <p:pic>
        <p:nvPicPr>
          <p:cNvPr id="57349" name="Picture 3" descr="weblogo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Motivations</a:t>
            </a:r>
          </a:p>
        </p:txBody>
      </p:sp>
      <p:sp>
        <p:nvSpPr>
          <p:cNvPr id="30723" name="Rectangle 19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buFontTx/>
              <a:buAutoNum type="arabicPeriod"/>
            </a:pPr>
            <a:r>
              <a:rPr lang="en-US" sz="2400" b="1" baseline="30000" dirty="0" smtClean="0">
                <a:solidFill>
                  <a:srgbClr val="000066"/>
                </a:solidFill>
              </a:rPr>
              <a:t>25,26</a:t>
            </a:r>
            <a:r>
              <a:rPr lang="en-US" sz="2400" b="1" dirty="0" smtClean="0">
                <a:solidFill>
                  <a:srgbClr val="000066"/>
                </a:solidFill>
              </a:rPr>
              <a:t>Mg</a:t>
            </a:r>
            <a:r>
              <a:rPr lang="en-US" sz="2400" dirty="0" smtClean="0">
                <a:solidFill>
                  <a:srgbClr val="000066"/>
                </a:solidFill>
              </a:rPr>
              <a:t> are the most important </a:t>
            </a:r>
            <a:r>
              <a:rPr lang="en-US" sz="2400" b="1" dirty="0" smtClean="0">
                <a:solidFill>
                  <a:srgbClr val="000066"/>
                </a:solidFill>
              </a:rPr>
              <a:t>neutron poisons</a:t>
            </a:r>
            <a:r>
              <a:rPr lang="en-US" sz="2400" dirty="0" smtClean="0">
                <a:solidFill>
                  <a:srgbClr val="000066"/>
                </a:solidFill>
              </a:rPr>
              <a:t> due to neutron capture on Mg stable isotopes in competition with neutron capture on </a:t>
            </a:r>
            <a:r>
              <a:rPr lang="en-US" sz="2400" baseline="30000" dirty="0" smtClean="0">
                <a:solidFill>
                  <a:srgbClr val="000066"/>
                </a:solidFill>
              </a:rPr>
              <a:t>56</a:t>
            </a:r>
            <a:r>
              <a:rPr lang="en-US" sz="2400" dirty="0" smtClean="0">
                <a:solidFill>
                  <a:srgbClr val="000066"/>
                </a:solidFill>
              </a:rPr>
              <a:t>Fe (</a:t>
            </a:r>
            <a:r>
              <a:rPr lang="en-US" sz="2400" i="1" dirty="0" smtClean="0">
                <a:solidFill>
                  <a:srgbClr val="000066"/>
                </a:solidFill>
              </a:rPr>
              <a:t>i.e.</a:t>
            </a:r>
            <a:r>
              <a:rPr lang="en-US" sz="2400" dirty="0" smtClean="0">
                <a:solidFill>
                  <a:srgbClr val="000066"/>
                </a:solidFill>
              </a:rPr>
              <a:t> the basic s-process seed for the production of heavy isotopes</a:t>
            </a:r>
            <a:r>
              <a:rPr lang="en-US" sz="2400" dirty="0" smtClean="0">
                <a:solidFill>
                  <a:srgbClr val="000066"/>
                </a:solidFill>
              </a:rPr>
              <a:t>).</a:t>
            </a:r>
          </a:p>
          <a:p>
            <a:pPr marL="514350" indent="-514350" eaLnBrk="1" hangingPunct="1">
              <a:buFontTx/>
              <a:buAutoNum type="arabicPeriod"/>
            </a:pPr>
            <a:endParaRPr lang="en-US" sz="2400" b="1" dirty="0">
              <a:solidFill>
                <a:srgbClr val="000066"/>
              </a:solidFill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US" sz="2400" b="1" dirty="0" smtClean="0">
                <a:solidFill>
                  <a:srgbClr val="CC0000"/>
                </a:solidFill>
              </a:rPr>
              <a:t>T</a:t>
            </a:r>
            <a:r>
              <a:rPr lang="en-US" sz="2400" dirty="0" smtClean="0">
                <a:solidFill>
                  <a:srgbClr val="CC0000"/>
                </a:solidFill>
              </a:rPr>
              <a:t>he </a:t>
            </a:r>
            <a:r>
              <a:rPr lang="en-US" sz="2400" b="1" baseline="30000" dirty="0" smtClean="0">
                <a:solidFill>
                  <a:srgbClr val="CC0000"/>
                </a:solidFill>
              </a:rPr>
              <a:t>22</a:t>
            </a:r>
            <a:r>
              <a:rPr lang="en-US" sz="2400" b="1" dirty="0" smtClean="0">
                <a:solidFill>
                  <a:srgbClr val="CC0000"/>
                </a:solidFill>
              </a:rPr>
              <a:t>Ne(</a:t>
            </a:r>
            <a:r>
              <a:rPr lang="en-US" sz="2400" b="1" dirty="0" smtClean="0">
                <a:solidFill>
                  <a:srgbClr val="CC0000"/>
                </a:solidFill>
                <a:sym typeface="Symbol" charset="2"/>
              </a:rPr>
              <a:t></a:t>
            </a:r>
            <a:r>
              <a:rPr lang="en-US" sz="2400" b="1" dirty="0" smtClean="0">
                <a:solidFill>
                  <a:srgbClr val="CC0000"/>
                </a:solidFill>
              </a:rPr>
              <a:t>,n)</a:t>
            </a:r>
            <a:r>
              <a:rPr lang="en-US" sz="2400" b="1" baseline="30000" dirty="0" smtClean="0">
                <a:solidFill>
                  <a:srgbClr val="CC0000"/>
                </a:solidFill>
              </a:rPr>
              <a:t>25</a:t>
            </a:r>
            <a:r>
              <a:rPr lang="en-US" sz="2400" b="1" dirty="0" smtClean="0">
                <a:solidFill>
                  <a:srgbClr val="CC0000"/>
                </a:solidFill>
              </a:rPr>
              <a:t>Mg </a:t>
            </a:r>
            <a:r>
              <a:rPr lang="en-US" sz="2400" dirty="0" smtClean="0">
                <a:solidFill>
                  <a:srgbClr val="CC0000"/>
                </a:solidFill>
              </a:rPr>
              <a:t>is one of the most important</a:t>
            </a:r>
            <a:r>
              <a:rPr lang="en-US" sz="2400" b="1" dirty="0" smtClean="0">
                <a:solidFill>
                  <a:srgbClr val="CC0000"/>
                </a:solidFill>
              </a:rPr>
              <a:t> neutron source in Red Giant stars. </a:t>
            </a:r>
            <a:r>
              <a:rPr lang="en-US" sz="2400" dirty="0" smtClean="0">
                <a:solidFill>
                  <a:srgbClr val="CC0000"/>
                </a:solidFill>
              </a:rPr>
              <a:t>Its </a:t>
            </a:r>
            <a:r>
              <a:rPr lang="en-US" sz="2400" b="1" dirty="0" smtClean="0">
                <a:solidFill>
                  <a:srgbClr val="CC0000"/>
                </a:solidFill>
              </a:rPr>
              <a:t>reaction rate</a:t>
            </a:r>
            <a:r>
              <a:rPr lang="en-US" sz="2400" dirty="0" smtClean="0">
                <a:solidFill>
                  <a:srgbClr val="CC0000"/>
                </a:solidFill>
              </a:rPr>
              <a:t> is very </a:t>
            </a:r>
            <a:r>
              <a:rPr lang="en-US" sz="2400" b="1" dirty="0" smtClean="0">
                <a:solidFill>
                  <a:srgbClr val="CC0000"/>
                </a:solidFill>
              </a:rPr>
              <a:t>uncertain</a:t>
            </a:r>
            <a:r>
              <a:rPr lang="en-US" sz="2400" dirty="0" smtClean="0">
                <a:solidFill>
                  <a:srgbClr val="CC0000"/>
                </a:solidFill>
              </a:rPr>
              <a:t> because of the </a:t>
            </a:r>
            <a:r>
              <a:rPr lang="en-US" sz="2400" b="1" dirty="0" smtClean="0">
                <a:solidFill>
                  <a:srgbClr val="CC0000"/>
                </a:solidFill>
              </a:rPr>
              <a:t>poorly known property of the states in </a:t>
            </a:r>
            <a:r>
              <a:rPr lang="en-US" sz="2400" b="1" baseline="30000" dirty="0" smtClean="0">
                <a:solidFill>
                  <a:srgbClr val="CC0000"/>
                </a:solidFill>
              </a:rPr>
              <a:t>26</a:t>
            </a:r>
            <a:r>
              <a:rPr lang="en-US" sz="2400" b="1" dirty="0" smtClean="0">
                <a:solidFill>
                  <a:srgbClr val="CC0000"/>
                </a:solidFill>
              </a:rPr>
              <a:t>Mg</a:t>
            </a:r>
            <a:r>
              <a:rPr lang="en-US" sz="2400" dirty="0" smtClean="0">
                <a:solidFill>
                  <a:srgbClr val="CC0000"/>
                </a:solidFill>
              </a:rPr>
              <a:t>. Information can come from neutron measurements (knowledge of </a:t>
            </a:r>
            <a:r>
              <a:rPr lang="en-US" sz="2400" b="1" dirty="0" smtClean="0">
                <a:solidFill>
                  <a:srgbClr val="CC0000"/>
                </a:solidFill>
              </a:rPr>
              <a:t>J</a:t>
            </a:r>
            <a:r>
              <a:rPr lang="en-US" sz="2400" b="1" baseline="30000" dirty="0" smtClean="0">
                <a:solidFill>
                  <a:srgbClr val="CC0000"/>
                </a:solidFill>
                <a:sym typeface="Symbol" charset="2"/>
              </a:rPr>
              <a:t></a:t>
            </a:r>
            <a:r>
              <a:rPr lang="en-US" sz="2400" dirty="0" smtClean="0">
                <a:solidFill>
                  <a:srgbClr val="CC0000"/>
                </a:solidFill>
                <a:sym typeface="Symbol" charset="2"/>
              </a:rPr>
              <a:t> for the </a:t>
            </a:r>
            <a:r>
              <a:rPr lang="en-US" sz="2400" baseline="30000" dirty="0" smtClean="0">
                <a:solidFill>
                  <a:srgbClr val="CC0000"/>
                </a:solidFill>
                <a:sym typeface="Symbol" charset="2"/>
              </a:rPr>
              <a:t>26</a:t>
            </a:r>
            <a:r>
              <a:rPr lang="en-US" sz="2400" dirty="0" smtClean="0">
                <a:solidFill>
                  <a:srgbClr val="CC0000"/>
                </a:solidFill>
                <a:sym typeface="Symbol" charset="2"/>
              </a:rPr>
              <a:t>Mg states</a:t>
            </a:r>
            <a:r>
              <a:rPr lang="en-US" sz="2400" dirty="0" smtClean="0">
                <a:solidFill>
                  <a:srgbClr val="CC0000"/>
                </a:solidFill>
              </a:rPr>
              <a:t>).</a:t>
            </a:r>
            <a:endParaRPr lang="en-US" sz="2400" dirty="0" smtClean="0">
              <a:solidFill>
                <a:srgbClr val="008000"/>
              </a:solidFill>
            </a:endParaRPr>
          </a:p>
        </p:txBody>
      </p:sp>
      <p:pic>
        <p:nvPicPr>
          <p:cNvPr id="30724" name="Picture 3" descr="weblogo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0600" y="163513"/>
            <a:ext cx="1143000" cy="369887"/>
          </a:xfrm>
          <a:prstGeom prst="rect">
            <a:avLst/>
          </a:prstGeom>
          <a:solidFill>
            <a:srgbClr val="FCF0A6"/>
          </a:solidFill>
          <a:ln w="9525">
            <a:solidFill>
              <a:srgbClr val="CC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b="1" u="none" baseline="30000">
                <a:solidFill>
                  <a:srgbClr val="000000"/>
                </a:solidFill>
              </a:rPr>
              <a:t>25</a:t>
            </a:r>
            <a:r>
              <a:rPr lang="en-US" b="1" u="none">
                <a:solidFill>
                  <a:srgbClr val="000000"/>
                </a:solidFill>
              </a:rPr>
              <a:t>Mg(n,</a:t>
            </a:r>
            <a:r>
              <a:rPr lang="en-US" b="1" u="none">
                <a:solidFill>
                  <a:srgbClr val="000000"/>
                </a:solidFill>
                <a:latin typeface="Symbol" charset="2"/>
              </a:rPr>
              <a:t>g</a:t>
            </a:r>
            <a:r>
              <a:rPr lang="en-US" b="1" u="none">
                <a:solidFill>
                  <a:srgbClr val="000000"/>
                </a:solidFill>
              </a:rPr>
              <a:t>)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Content Placeholder 8" descr="Screen shot 2013-05-29 at 6.17.26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519" b="-33519"/>
          <a:stretch>
            <a:fillRect/>
          </a:stretch>
        </p:blipFill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n_TOF EAR2</a:t>
            </a:r>
          </a:p>
        </p:txBody>
      </p:sp>
      <p:pic>
        <p:nvPicPr>
          <p:cNvPr id="58372" name="Content Placeholder 10" descr="Screen shot 2013-05-29 at 6.16.14 PM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8" r="-3558"/>
          <a:stretch>
            <a:fillRect/>
          </a:stretch>
        </p:blipFill>
        <p:spPr bwMode="auto">
          <a:xfrm>
            <a:off x="381000" y="3756025"/>
            <a:ext cx="397986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373" name="Straight Arrow Connector 14"/>
          <p:cNvCxnSpPr>
            <a:cxnSpLocks noChangeShapeType="1"/>
          </p:cNvCxnSpPr>
          <p:nvPr/>
        </p:nvCxnSpPr>
        <p:spPr bwMode="auto">
          <a:xfrm rot="16200000" flipV="1">
            <a:off x="685800" y="3429000"/>
            <a:ext cx="838200" cy="76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4" name="TextBox 15"/>
          <p:cNvSpPr txBox="1">
            <a:spLocks noChangeArrowheads="1"/>
          </p:cNvSpPr>
          <p:nvPr/>
        </p:nvSpPr>
        <p:spPr bwMode="auto">
          <a:xfrm>
            <a:off x="152400" y="2590800"/>
            <a:ext cx="1905000" cy="461963"/>
          </a:xfrm>
          <a:prstGeom prst="rect">
            <a:avLst/>
          </a:prstGeom>
          <a:noFill/>
          <a:ln w="9525">
            <a:solidFill>
              <a:srgbClr val="FFC5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200" b="1" u="none"/>
              <a:t>Rolph Heuer, CERN General Director</a:t>
            </a:r>
          </a:p>
        </p:txBody>
      </p:sp>
      <p:cxnSp>
        <p:nvCxnSpPr>
          <p:cNvPr id="58375" name="Straight Arrow Connector 16"/>
          <p:cNvCxnSpPr>
            <a:cxnSpLocks noChangeShapeType="1"/>
          </p:cNvCxnSpPr>
          <p:nvPr/>
        </p:nvCxnSpPr>
        <p:spPr bwMode="auto">
          <a:xfrm rot="16200000" flipV="1">
            <a:off x="1600200" y="3276600"/>
            <a:ext cx="1447800" cy="76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6" name="TextBox 19"/>
          <p:cNvSpPr txBox="1">
            <a:spLocks noChangeArrowheads="1"/>
          </p:cNvSpPr>
          <p:nvPr/>
        </p:nvSpPr>
        <p:spPr bwMode="auto">
          <a:xfrm>
            <a:off x="1371600" y="1944688"/>
            <a:ext cx="1905000" cy="646112"/>
          </a:xfrm>
          <a:prstGeom prst="rect">
            <a:avLst/>
          </a:prstGeom>
          <a:noFill/>
          <a:ln w="9525">
            <a:solidFill>
              <a:srgbClr val="FFC5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200" b="1" u="none"/>
              <a:t>Enrico Chiaveri, spokesperson of the n_TOF Collaboration  </a:t>
            </a:r>
          </a:p>
        </p:txBody>
      </p:sp>
      <p:cxnSp>
        <p:nvCxnSpPr>
          <p:cNvPr id="58377" name="Straight Arrow Connector 20"/>
          <p:cNvCxnSpPr>
            <a:cxnSpLocks noChangeShapeType="1"/>
          </p:cNvCxnSpPr>
          <p:nvPr/>
        </p:nvCxnSpPr>
        <p:spPr bwMode="auto">
          <a:xfrm rot="16200000" flipV="1">
            <a:off x="3276600" y="3429000"/>
            <a:ext cx="762000" cy="152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8" name="TextBox 22"/>
          <p:cNvSpPr txBox="1">
            <a:spLocks noChangeArrowheads="1"/>
          </p:cNvSpPr>
          <p:nvPr/>
        </p:nvSpPr>
        <p:spPr bwMode="auto">
          <a:xfrm>
            <a:off x="2667000" y="2682875"/>
            <a:ext cx="1905000" cy="277813"/>
          </a:xfrm>
          <a:prstGeom prst="rect">
            <a:avLst/>
          </a:prstGeom>
          <a:noFill/>
          <a:ln w="9525">
            <a:solidFill>
              <a:srgbClr val="FFC5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200" b="1" u="none"/>
              <a:t>Frederick Bordry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04800" y="1290638"/>
            <a:ext cx="8382000" cy="461962"/>
          </a:xfrm>
          <a:prstGeom prst="rect">
            <a:avLst/>
          </a:prstGeom>
          <a:solidFill>
            <a:srgbClr val="FCF0A6"/>
          </a:solidFill>
          <a:ln w="50800">
            <a:solidFill>
              <a:srgbClr val="F6AF3D"/>
            </a:solidFill>
            <a:round/>
            <a:headEnd/>
            <a:tailEnd/>
          </a:ln>
          <a:effectLst>
            <a:outerShdw blurRad="508000" dist="23000" dir="5400000" rotWithShape="0">
              <a:srgbClr val="808080"/>
            </a:outerShdw>
          </a:effectLst>
        </p:spPr>
        <p:txBody>
          <a:bodyPr anchor="ctr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u="none">
                <a:solidFill>
                  <a:srgbClr val="CC0000"/>
                </a:solidFill>
              </a:rPr>
              <a:t>23 May 2013 – “1</a:t>
            </a:r>
            <a:r>
              <a:rPr lang="en-US" u="none" baseline="30000">
                <a:solidFill>
                  <a:srgbClr val="CC0000"/>
                </a:solidFill>
              </a:rPr>
              <a:t>er</a:t>
            </a:r>
            <a:r>
              <a:rPr lang="en-US" u="none">
                <a:solidFill>
                  <a:srgbClr val="CC0000"/>
                </a:solidFill>
              </a:rPr>
              <a:t> coup de pelle n-Tof2”</a:t>
            </a:r>
            <a:endParaRPr lang="en-US" b="1" u="none">
              <a:solidFill>
                <a:srgbClr val="CC0000"/>
              </a:solidFill>
            </a:endParaRPr>
          </a:p>
        </p:txBody>
      </p:sp>
      <p:sp>
        <p:nvSpPr>
          <p:cNvPr id="58380" name="Rectangle 26"/>
          <p:cNvSpPr>
            <a:spLocks noChangeArrowheads="1"/>
          </p:cNvSpPr>
          <p:nvPr/>
        </p:nvSpPr>
        <p:spPr bwMode="auto">
          <a:xfrm>
            <a:off x="4681538" y="5562600"/>
            <a:ext cx="3624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u="none"/>
              <a:t>http://cds.cern.ch/record/1550732</a:t>
            </a:r>
          </a:p>
        </p:txBody>
      </p:sp>
      <p:pic>
        <p:nvPicPr>
          <p:cNvPr id="58381" name="Picture 3" descr="weblogo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Conclusion</a:t>
            </a:r>
          </a:p>
        </p:txBody>
      </p:sp>
      <p:sp>
        <p:nvSpPr>
          <p:cNvPr id="56323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49530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smtClean="0"/>
              <a:t>The </a:t>
            </a:r>
            <a:r>
              <a:rPr lang="en-US" sz="2000" baseline="30000" smtClean="0"/>
              <a:t>25</a:t>
            </a:r>
            <a:r>
              <a:rPr lang="en-US" sz="2000" smtClean="0"/>
              <a:t>Mg(n,</a:t>
            </a:r>
            <a:r>
              <a:rPr lang="en-US" sz="2000" smtClean="0">
                <a:latin typeface="Symbol" charset="2"/>
              </a:rPr>
              <a:t>g</a:t>
            </a:r>
            <a:r>
              <a:rPr lang="en-US" sz="2000" smtClean="0"/>
              <a:t>) reaction cross-section was measured at n_TOF in 2003 and in 2012 with an improved measurement set up.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Additional (n,tot) and (n,</a:t>
            </a:r>
            <a:r>
              <a:rPr lang="en-US" sz="2000" smtClean="0">
                <a:latin typeface="Symbol" charset="2"/>
              </a:rPr>
              <a:t>g</a:t>
            </a:r>
            <a:r>
              <a:rPr lang="en-US" sz="2000" smtClean="0"/>
              <a:t>) measurements have been performed at the GELINA facility in 2012. 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Final analysis will be a simultaneous resonance shape analysis of capture and transmission data: </a:t>
            </a:r>
          </a:p>
          <a:p>
            <a:pPr lvl="1" eaLnBrk="1" hangingPunct="1"/>
            <a:r>
              <a:rPr lang="en-US" sz="2000" smtClean="0">
                <a:solidFill>
                  <a:srgbClr val="CC0000"/>
                </a:solidFill>
              </a:rPr>
              <a:t>accurate </a:t>
            </a:r>
            <a:r>
              <a:rPr lang="en-US" sz="2000" baseline="30000" smtClean="0">
                <a:solidFill>
                  <a:srgbClr val="CC0000"/>
                </a:solidFill>
              </a:rPr>
              <a:t>25</a:t>
            </a:r>
            <a:r>
              <a:rPr lang="en-US" sz="2000" smtClean="0">
                <a:solidFill>
                  <a:srgbClr val="CC0000"/>
                </a:solidFill>
              </a:rPr>
              <a:t>Mg(n,</a:t>
            </a:r>
            <a:r>
              <a:rPr lang="en-US" sz="2000" smtClean="0">
                <a:solidFill>
                  <a:srgbClr val="CC0000"/>
                </a:solidFill>
                <a:latin typeface="Symbol" charset="2"/>
              </a:rPr>
              <a:t>g</a:t>
            </a:r>
            <a:r>
              <a:rPr lang="en-US" sz="2000" smtClean="0">
                <a:solidFill>
                  <a:srgbClr val="CC0000"/>
                </a:solidFill>
              </a:rPr>
              <a:t>) cross section;</a:t>
            </a:r>
          </a:p>
          <a:p>
            <a:pPr lvl="1" eaLnBrk="1" hangingPunct="1"/>
            <a:r>
              <a:rPr lang="en-US" sz="2000" smtClean="0">
                <a:solidFill>
                  <a:srgbClr val="CC0000"/>
                </a:solidFill>
                <a:sym typeface="Wingdings" charset="2"/>
              </a:rPr>
              <a:t> J</a:t>
            </a:r>
            <a:r>
              <a:rPr lang="en-US" sz="2000" baseline="30000" smtClean="0">
                <a:solidFill>
                  <a:srgbClr val="CC0000"/>
                </a:solidFill>
                <a:latin typeface="Symbol" charset="2"/>
                <a:sym typeface="Wingdings" charset="2"/>
              </a:rPr>
              <a:t>p</a:t>
            </a:r>
            <a:r>
              <a:rPr lang="en-US" sz="2000" smtClean="0">
                <a:solidFill>
                  <a:srgbClr val="CC0000"/>
                </a:solidFill>
                <a:sym typeface="Wingdings" charset="2"/>
              </a:rPr>
              <a:t> information on </a:t>
            </a:r>
            <a:r>
              <a:rPr lang="en-US" sz="2000" baseline="30000" smtClean="0">
                <a:solidFill>
                  <a:srgbClr val="CC0000"/>
                </a:solidFill>
                <a:sym typeface="Wingdings" charset="2"/>
              </a:rPr>
              <a:t>26</a:t>
            </a:r>
            <a:r>
              <a:rPr lang="en-US" sz="2000" smtClean="0">
                <a:solidFill>
                  <a:srgbClr val="CC0000"/>
                </a:solidFill>
                <a:sym typeface="Wingdings" charset="2"/>
              </a:rPr>
              <a:t>Mg.</a:t>
            </a:r>
            <a:endParaRPr lang="en-US" sz="2000" smtClean="0"/>
          </a:p>
          <a:p>
            <a:pPr eaLnBrk="1" hangingPunct="1"/>
            <a:endParaRPr lang="en-US" sz="2000" smtClean="0">
              <a:solidFill>
                <a:srgbClr val="2D2D8A"/>
              </a:solidFill>
            </a:endParaRPr>
          </a:p>
          <a:p>
            <a:pPr eaLnBrk="1" hangingPunct="1"/>
            <a:r>
              <a:rPr lang="en-US" sz="2000" smtClean="0">
                <a:solidFill>
                  <a:srgbClr val="2D2D8A"/>
                </a:solidFill>
              </a:rPr>
              <a:t>Future program: </a:t>
            </a:r>
            <a:r>
              <a:rPr lang="en-US" sz="2000" baseline="30000" smtClean="0">
                <a:solidFill>
                  <a:srgbClr val="2D2D8A"/>
                </a:solidFill>
                <a:sym typeface="Wingdings" charset="2"/>
              </a:rPr>
              <a:t>25</a:t>
            </a:r>
            <a:r>
              <a:rPr lang="en-US" sz="2000" smtClean="0">
                <a:solidFill>
                  <a:srgbClr val="2D2D8A"/>
                </a:solidFill>
                <a:sym typeface="Wingdings" charset="2"/>
              </a:rPr>
              <a:t>Mg(n,</a:t>
            </a:r>
            <a:r>
              <a:rPr lang="en-US" sz="2000" smtClean="0">
                <a:solidFill>
                  <a:srgbClr val="2D2D8A"/>
                </a:solidFill>
                <a:latin typeface="Symbol" charset="2"/>
                <a:sym typeface="Wingdings" charset="2"/>
              </a:rPr>
              <a:t>a</a:t>
            </a:r>
            <a:r>
              <a:rPr lang="en-US" sz="2000" smtClean="0">
                <a:solidFill>
                  <a:srgbClr val="2D2D8A"/>
                </a:solidFill>
                <a:sym typeface="Wingdings" charset="2"/>
              </a:rPr>
              <a:t>)</a:t>
            </a:r>
            <a:r>
              <a:rPr lang="en-US" sz="2000" baseline="30000" smtClean="0">
                <a:solidFill>
                  <a:srgbClr val="2D2D8A"/>
                </a:solidFill>
                <a:sym typeface="Wingdings" charset="2"/>
              </a:rPr>
              <a:t>22</a:t>
            </a:r>
            <a:r>
              <a:rPr lang="en-US" sz="2000" smtClean="0">
                <a:solidFill>
                  <a:srgbClr val="2D2D8A"/>
                </a:solidFill>
                <a:sym typeface="Wingdings" charset="2"/>
              </a:rPr>
              <a:t>Ne at n_TOF EAR2</a:t>
            </a:r>
          </a:p>
          <a:p>
            <a:pPr eaLnBrk="1" hangingPunct="1"/>
            <a:endParaRPr lang="en-US" sz="2000" smtClean="0">
              <a:solidFill>
                <a:srgbClr val="2D2D8A"/>
              </a:solidFill>
              <a:sym typeface="Wingdings" charset="2"/>
            </a:endParaRPr>
          </a:p>
          <a:p>
            <a:pPr algn="ctr" eaLnBrk="1" hangingPunct="1">
              <a:buFontTx/>
              <a:buNone/>
            </a:pPr>
            <a:r>
              <a:rPr lang="en-US" sz="2000" b="1" smtClean="0">
                <a:solidFill>
                  <a:srgbClr val="2D2D8A"/>
                </a:solidFill>
                <a:sym typeface="Wingdings" charset="2"/>
              </a:rPr>
              <a:t>Complete the study of the key isotope </a:t>
            </a:r>
            <a:r>
              <a:rPr lang="en-US" sz="2000" b="1" baseline="30000" smtClean="0">
                <a:solidFill>
                  <a:srgbClr val="2D2D8A"/>
                </a:solidFill>
                <a:sym typeface="Wingdings" charset="2"/>
              </a:rPr>
              <a:t>25</a:t>
            </a:r>
            <a:r>
              <a:rPr lang="en-US" sz="2000" b="1" smtClean="0">
                <a:solidFill>
                  <a:srgbClr val="2D2D8A"/>
                </a:solidFill>
                <a:sym typeface="Wingdings" charset="2"/>
              </a:rPr>
              <a:t>Mg</a:t>
            </a:r>
            <a:endParaRPr lang="en-US" sz="2000" b="1" smtClean="0">
              <a:solidFill>
                <a:srgbClr val="2D2D8A"/>
              </a:solidFill>
            </a:endParaRPr>
          </a:p>
        </p:txBody>
      </p:sp>
      <p:pic>
        <p:nvPicPr>
          <p:cNvPr id="59396" name="Picture 3" descr="weblogo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3152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Acknowledgement</a:t>
            </a:r>
          </a:p>
        </p:txBody>
      </p:sp>
      <p:pic>
        <p:nvPicPr>
          <p:cNvPr id="60419" name="Picture 3" descr="weblogo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Box 4"/>
          <p:cNvSpPr txBox="1">
            <a:spLocks noChangeArrowheads="1"/>
          </p:cNvSpPr>
          <p:nvPr/>
        </p:nvSpPr>
        <p:spPr bwMode="auto">
          <a:xfrm>
            <a:off x="381000" y="1371600"/>
            <a:ext cx="82296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u="none"/>
              <a:t>The n_TOF Collaboration</a:t>
            </a:r>
          </a:p>
          <a:p>
            <a:pPr eaLnBrk="1" hangingPunct="1">
              <a:buFont typeface="Arial" charset="0"/>
              <a:buChar char="•"/>
            </a:pPr>
            <a:endParaRPr lang="en-US" u="none"/>
          </a:p>
          <a:p>
            <a:pPr eaLnBrk="1" hangingPunct="1">
              <a:buFont typeface="Arial" charset="0"/>
              <a:buChar char="•"/>
            </a:pPr>
            <a:endParaRPr lang="en-US" u="none"/>
          </a:p>
          <a:p>
            <a:pPr eaLnBrk="1" hangingPunct="1">
              <a:buFont typeface="Arial" charset="0"/>
              <a:buChar char="•"/>
            </a:pPr>
            <a:endParaRPr lang="en-US" u="none"/>
          </a:p>
          <a:p>
            <a:pPr eaLnBrk="1" hangingPunct="1"/>
            <a:endParaRPr lang="en-US" b="1" u="none">
              <a:solidFill>
                <a:srgbClr val="2D2D8A"/>
              </a:solidFill>
            </a:endParaRPr>
          </a:p>
          <a:p>
            <a:pPr eaLnBrk="1" hangingPunct="1"/>
            <a:endParaRPr lang="en-US" b="1" u="none">
              <a:solidFill>
                <a:srgbClr val="2D2D8A"/>
              </a:solidFill>
            </a:endParaRPr>
          </a:p>
          <a:p>
            <a:pPr eaLnBrk="1" hangingPunct="1"/>
            <a:endParaRPr lang="en-US" b="1" u="none">
              <a:solidFill>
                <a:srgbClr val="2D2D8A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 u="none">
                <a:solidFill>
                  <a:srgbClr val="2D2D8A"/>
                </a:solidFill>
              </a:rPr>
              <a:t>EC-JRC-IRMM, GELINA team</a:t>
            </a:r>
          </a:p>
          <a:p>
            <a:pPr eaLnBrk="1" hangingPunct="1"/>
            <a:r>
              <a:rPr lang="en-US" sz="1800" u="none">
                <a:solidFill>
                  <a:srgbClr val="2D2D8A"/>
                </a:solidFill>
              </a:rPr>
              <a:t> </a:t>
            </a:r>
            <a:endParaRPr lang="en-US" sz="1800" b="1" u="none">
              <a:solidFill>
                <a:srgbClr val="2D2D8A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 b="1" u="none">
                <a:solidFill>
                  <a:srgbClr val="2D2D8A"/>
                </a:solidFill>
              </a:rPr>
              <a:t>Paul Koehler </a:t>
            </a:r>
            <a:r>
              <a:rPr lang="en-US" sz="1800" i="1" u="none">
                <a:solidFill>
                  <a:srgbClr val="2D2D8A"/>
                </a:solidFill>
              </a:rPr>
              <a:t>(ORNL-USA, now at Department of Physics, University of Oslo, N-0316 Oslo, Norway)</a:t>
            </a:r>
            <a:r>
              <a:rPr lang="en-US" sz="1800" b="1" u="none">
                <a:solidFill>
                  <a:srgbClr val="2D2D8A"/>
                </a:solidFill>
              </a:rPr>
              <a:t> </a:t>
            </a:r>
            <a:r>
              <a:rPr lang="en-US" sz="1800" b="1" u="none">
                <a:solidFill>
                  <a:srgbClr val="2D2D8A"/>
                </a:solidFill>
                <a:sym typeface="Wingdings" charset="2"/>
              </a:rPr>
              <a:t> </a:t>
            </a:r>
            <a:r>
              <a:rPr lang="en-US" sz="1800" u="none">
                <a:solidFill>
                  <a:srgbClr val="2D2D8A"/>
                </a:solidFill>
              </a:rPr>
              <a:t>partially funded the 2012 experiment.</a:t>
            </a:r>
          </a:p>
          <a:p>
            <a:pPr eaLnBrk="1" hangingPunct="1"/>
            <a:endParaRPr lang="en-US" sz="1800" u="none">
              <a:solidFill>
                <a:srgbClr val="CC0000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 b="1" u="none">
                <a:solidFill>
                  <a:srgbClr val="CC0000"/>
                </a:solidFill>
              </a:rPr>
              <a:t>Italian Institute of Nuclear Physics – INFN</a:t>
            </a:r>
            <a:r>
              <a:rPr lang="en-US" sz="1800" u="none">
                <a:solidFill>
                  <a:srgbClr val="CC0000"/>
                </a:solidFill>
              </a:rPr>
              <a:t> </a:t>
            </a:r>
            <a:r>
              <a:rPr lang="en-US" sz="1800" u="none">
                <a:solidFill>
                  <a:srgbClr val="CC0000"/>
                </a:solidFill>
                <a:sym typeface="Wingdings" charset="2"/>
              </a:rPr>
              <a:t></a:t>
            </a:r>
            <a:r>
              <a:rPr lang="en-US" sz="1800" u="none">
                <a:solidFill>
                  <a:srgbClr val="CC0000"/>
                </a:solidFill>
              </a:rPr>
              <a:t> partially funded the 2012 experiment.</a:t>
            </a:r>
          </a:p>
        </p:txBody>
      </p:sp>
      <p:pic>
        <p:nvPicPr>
          <p:cNvPr id="60421" name="Picture 4" descr="Screen shot 2013-06-01 at 4.00.4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59610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3"/>
          <p:cNvSpPr>
            <a:spLocks noChangeArrowheads="1"/>
          </p:cNvSpPr>
          <p:nvPr/>
        </p:nvSpPr>
        <p:spPr bwMode="auto">
          <a:xfrm>
            <a:off x="76200" y="3654425"/>
            <a:ext cx="89979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/>
          <a:p>
            <a:pPr marL="342900" indent="-342900" algn="ctr">
              <a:spcBef>
                <a:spcPct val="20000"/>
              </a:spcBef>
            </a:pPr>
            <a:r>
              <a:rPr lang="en-GB" u="none"/>
              <a:t>Cristian Massimi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GB" sz="1400" u="none"/>
              <a:t>Dipartimento di Fisica e Astronomia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GB" sz="1400" u="none"/>
              <a:t>INFN – Sezione di Bologna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GB" sz="1400" u="none"/>
              <a:t>massimi@bo.infn.it</a:t>
            </a:r>
          </a:p>
          <a:p>
            <a:pPr marL="342900" indent="-342900" algn="ctr">
              <a:spcBef>
                <a:spcPct val="20000"/>
              </a:spcBef>
            </a:pPr>
            <a:endParaRPr lang="it-IT" sz="1400" u="none"/>
          </a:p>
          <a:p>
            <a:pPr marL="342900" indent="-342900" algn="ctr">
              <a:spcBef>
                <a:spcPct val="20000"/>
              </a:spcBef>
            </a:pPr>
            <a:r>
              <a:rPr lang="it-IT" sz="1200" i="1" u="none"/>
              <a:t>www.unibo.it</a:t>
            </a:r>
          </a:p>
        </p:txBody>
      </p:sp>
      <p:pic>
        <p:nvPicPr>
          <p:cNvPr id="62467" name="Picture 28" descr="LOGO UNI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1438275"/>
            <a:ext cx="2266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3" descr="weblogo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5"/>
          <p:cNvSpPr txBox="1">
            <a:spLocks noChangeArrowheads="1"/>
          </p:cNvSpPr>
          <p:nvPr/>
        </p:nvSpPr>
        <p:spPr bwMode="auto">
          <a:xfrm>
            <a:off x="457200" y="1524000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b="1" u="none">
                <a:solidFill>
                  <a:srgbClr val="CC0000"/>
                </a:solidFill>
              </a:rPr>
              <a:t>Constraints for the</a:t>
            </a:r>
          </a:p>
          <a:p>
            <a:pPr algn="ctr" eaLnBrk="1" hangingPunct="1"/>
            <a:r>
              <a:rPr lang="en-US" b="1" u="none">
                <a:solidFill>
                  <a:srgbClr val="CC0000"/>
                </a:solidFill>
              </a:rPr>
              <a:t> </a:t>
            </a:r>
            <a:r>
              <a:rPr lang="en-US" b="1" u="none" baseline="30000">
                <a:solidFill>
                  <a:srgbClr val="CC0000"/>
                </a:solidFill>
              </a:rPr>
              <a:t>22</a:t>
            </a:r>
            <a:r>
              <a:rPr lang="en-US" b="1" u="none">
                <a:solidFill>
                  <a:srgbClr val="CC0000"/>
                </a:solidFill>
              </a:rPr>
              <a:t>Ne(</a:t>
            </a:r>
            <a:r>
              <a:rPr lang="en-US" b="1" u="none">
                <a:solidFill>
                  <a:srgbClr val="CC0000"/>
                </a:solidFill>
                <a:latin typeface="Symbol" charset="2"/>
              </a:rPr>
              <a:t>a</a:t>
            </a:r>
            <a:r>
              <a:rPr lang="en-US" b="1" u="none">
                <a:solidFill>
                  <a:srgbClr val="CC0000"/>
                </a:solidFill>
              </a:rPr>
              <a:t>,n)</a:t>
            </a:r>
            <a:r>
              <a:rPr lang="en-US" b="1" u="none" baseline="30000">
                <a:solidFill>
                  <a:srgbClr val="CC0000"/>
                </a:solidFill>
              </a:rPr>
              <a:t>25</a:t>
            </a:r>
            <a:r>
              <a:rPr lang="en-US" b="1" u="none">
                <a:solidFill>
                  <a:srgbClr val="CC0000"/>
                </a:solidFill>
              </a:rPr>
              <a:t>Mg reaction</a:t>
            </a:r>
          </a:p>
        </p:txBody>
      </p:sp>
      <p:pic>
        <p:nvPicPr>
          <p:cNvPr id="63491" name="Picture 7" descr="Screen shot 2011-12-06 at 10.48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434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8"/>
          <p:cNvSpPr txBox="1">
            <a:spLocks noChangeArrowheads="1"/>
          </p:cNvSpPr>
          <p:nvPr/>
        </p:nvSpPr>
        <p:spPr bwMode="auto">
          <a:xfrm>
            <a:off x="5715000" y="137160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b="1" u="none" baseline="30000"/>
              <a:t>25</a:t>
            </a:r>
            <a:r>
              <a:rPr lang="en-US" sz="1800" b="1" u="none"/>
              <a:t>Mg(n,</a:t>
            </a:r>
            <a:r>
              <a:rPr lang="en-US" sz="1800" b="1" u="none">
                <a:latin typeface="Symbol" charset="2"/>
              </a:rPr>
              <a:t>g</a:t>
            </a:r>
            <a:r>
              <a:rPr lang="en-US" sz="1800" b="1" u="none"/>
              <a:t>)</a:t>
            </a:r>
            <a:r>
              <a:rPr lang="en-US" sz="1800" b="1" u="none" baseline="30000"/>
              <a:t>26</a:t>
            </a:r>
            <a:r>
              <a:rPr lang="en-US" sz="1800" b="1" u="none"/>
              <a:t>Mg</a:t>
            </a:r>
          </a:p>
        </p:txBody>
      </p:sp>
      <p:sp>
        <p:nvSpPr>
          <p:cNvPr id="63493" name="Oval 10"/>
          <p:cNvSpPr>
            <a:spLocks noChangeArrowheads="1"/>
          </p:cNvSpPr>
          <p:nvPr/>
        </p:nvSpPr>
        <p:spPr bwMode="auto">
          <a:xfrm>
            <a:off x="6172200" y="2209800"/>
            <a:ext cx="304800" cy="2286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mtClean="0">
                <a:solidFill>
                  <a:srgbClr val="000066"/>
                </a:solidFill>
              </a:rPr>
              <a:t>Motivation 2</a:t>
            </a:r>
          </a:p>
        </p:txBody>
      </p:sp>
      <p:pic>
        <p:nvPicPr>
          <p:cNvPr id="63495" name="Picture 3" descr="weblogo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5"/>
          <p:cNvSpPr txBox="1">
            <a:spLocks noChangeArrowheads="1"/>
          </p:cNvSpPr>
          <p:nvPr/>
        </p:nvSpPr>
        <p:spPr bwMode="auto">
          <a:xfrm>
            <a:off x="457200" y="1524000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b="1" u="none">
                <a:solidFill>
                  <a:srgbClr val="CC0000"/>
                </a:solidFill>
              </a:rPr>
              <a:t>Constraints for the</a:t>
            </a:r>
          </a:p>
          <a:p>
            <a:pPr algn="ctr" eaLnBrk="1" hangingPunct="1"/>
            <a:r>
              <a:rPr lang="en-US" b="1" u="none">
                <a:solidFill>
                  <a:srgbClr val="CC0000"/>
                </a:solidFill>
              </a:rPr>
              <a:t> </a:t>
            </a:r>
            <a:r>
              <a:rPr lang="en-US" b="1" u="none" baseline="30000">
                <a:solidFill>
                  <a:srgbClr val="CC0000"/>
                </a:solidFill>
              </a:rPr>
              <a:t>22</a:t>
            </a:r>
            <a:r>
              <a:rPr lang="en-US" b="1" u="none">
                <a:solidFill>
                  <a:srgbClr val="CC0000"/>
                </a:solidFill>
              </a:rPr>
              <a:t>Ne(</a:t>
            </a:r>
            <a:r>
              <a:rPr lang="en-US" b="1" u="none">
                <a:solidFill>
                  <a:srgbClr val="CC0000"/>
                </a:solidFill>
                <a:latin typeface="Symbol" charset="2"/>
              </a:rPr>
              <a:t>a</a:t>
            </a:r>
            <a:r>
              <a:rPr lang="en-US" b="1" u="none">
                <a:solidFill>
                  <a:srgbClr val="CC0000"/>
                </a:solidFill>
              </a:rPr>
              <a:t>,n)</a:t>
            </a:r>
            <a:r>
              <a:rPr lang="en-US" b="1" u="none" baseline="30000">
                <a:solidFill>
                  <a:srgbClr val="CC0000"/>
                </a:solidFill>
              </a:rPr>
              <a:t>25</a:t>
            </a:r>
            <a:r>
              <a:rPr lang="en-US" b="1" u="none">
                <a:solidFill>
                  <a:srgbClr val="CC0000"/>
                </a:solidFill>
              </a:rPr>
              <a:t>Mg reaction</a:t>
            </a:r>
          </a:p>
        </p:txBody>
      </p:sp>
      <p:pic>
        <p:nvPicPr>
          <p:cNvPr id="64515" name="Picture 7" descr="Screen shot 2011-12-06 at 10.48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434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Box 8"/>
          <p:cNvSpPr txBox="1">
            <a:spLocks noChangeArrowheads="1"/>
          </p:cNvSpPr>
          <p:nvPr/>
        </p:nvSpPr>
        <p:spPr bwMode="auto">
          <a:xfrm>
            <a:off x="5715000" y="137160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b="1" u="none" baseline="30000"/>
              <a:t>25</a:t>
            </a:r>
            <a:r>
              <a:rPr lang="en-US" sz="1800" b="1" u="none"/>
              <a:t>Mg(n,</a:t>
            </a:r>
            <a:r>
              <a:rPr lang="en-US" sz="1800" b="1" u="none">
                <a:latin typeface="Symbol" charset="2"/>
              </a:rPr>
              <a:t>g</a:t>
            </a:r>
            <a:r>
              <a:rPr lang="en-US" sz="1800" b="1" u="none"/>
              <a:t>)</a:t>
            </a:r>
            <a:r>
              <a:rPr lang="en-US" sz="1800" b="1" u="none" baseline="30000"/>
              <a:t>26</a:t>
            </a:r>
            <a:r>
              <a:rPr lang="en-US" sz="1800" b="1" u="none"/>
              <a:t>Mg</a:t>
            </a:r>
          </a:p>
        </p:txBody>
      </p:sp>
      <p:pic>
        <p:nvPicPr>
          <p:cNvPr id="64517" name="Picture 67" descr="Mg25+n_20ke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3050"/>
            <a:ext cx="35052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4518" name="Straight Connector 48"/>
          <p:cNvCxnSpPr>
            <a:cxnSpLocks noChangeShapeType="1"/>
          </p:cNvCxnSpPr>
          <p:nvPr/>
        </p:nvCxnSpPr>
        <p:spPr bwMode="auto">
          <a:xfrm rot="5400000">
            <a:off x="2095500" y="2705100"/>
            <a:ext cx="6858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19" name="Straight Arrow Connector 10"/>
          <p:cNvCxnSpPr>
            <a:cxnSpLocks noChangeShapeType="1"/>
            <a:stCxn id="64514" idx="2"/>
          </p:cNvCxnSpPr>
          <p:nvPr/>
        </p:nvCxnSpPr>
        <p:spPr bwMode="auto">
          <a:xfrm rot="16200000" flipH="1">
            <a:off x="3463131" y="1329532"/>
            <a:ext cx="7937" cy="2057400"/>
          </a:xfrm>
          <a:prstGeom prst="bentConnector2">
            <a:avLst/>
          </a:prstGeom>
          <a:noFill/>
          <a:ln w="9525">
            <a:solidFill>
              <a:srgbClr val="CC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0" name="Oval 10"/>
          <p:cNvSpPr>
            <a:spLocks noChangeArrowheads="1"/>
          </p:cNvSpPr>
          <p:nvPr/>
        </p:nvSpPr>
        <p:spPr bwMode="auto">
          <a:xfrm>
            <a:off x="6172200" y="2209800"/>
            <a:ext cx="304800" cy="2286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19600" y="3198813"/>
            <a:ext cx="3733800" cy="1754187"/>
          </a:xfrm>
          <a:prstGeom prst="rect">
            <a:avLst/>
          </a:prstGeo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u="none" dirty="0">
                <a:solidFill>
                  <a:srgbClr val="BB2D3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ＭＳ Ｐゴシック" charset="-128"/>
              </a:rPr>
              <a:t>EXAMPLE</a:t>
            </a:r>
          </a:p>
          <a:p>
            <a:pPr algn="ctr">
              <a:defRPr/>
            </a:pPr>
            <a:r>
              <a:rPr lang="en-US" sz="3600" b="1" u="none" dirty="0">
                <a:solidFill>
                  <a:srgbClr val="BB2D3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ＭＳ Ｐゴシック" charset="-128"/>
              </a:rPr>
              <a:t>Of SPIN ASSIGNMENT</a:t>
            </a:r>
          </a:p>
        </p:txBody>
      </p:sp>
      <p:sp>
        <p:nvSpPr>
          <p:cNvPr id="64522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mtClean="0">
                <a:solidFill>
                  <a:srgbClr val="000066"/>
                </a:solidFill>
              </a:rPr>
              <a:t>Motivation 2</a:t>
            </a:r>
          </a:p>
        </p:txBody>
      </p:sp>
      <p:pic>
        <p:nvPicPr>
          <p:cNvPr id="64523" name="Picture 3" descr="weblogo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Measurements</a:t>
            </a:r>
          </a:p>
        </p:txBody>
      </p:sp>
      <p:pic>
        <p:nvPicPr>
          <p:cNvPr id="65539" name="Content Placeholder 3" descr="Screen shot 2013-05-29 at 2.14.4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" b="-37"/>
          <a:stretch>
            <a:fillRect/>
          </a:stretch>
        </p:blipFill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3" descr="weblogo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Time reversal invariance</a:t>
            </a:r>
          </a:p>
        </p:txBody>
      </p:sp>
      <p:sp>
        <p:nvSpPr>
          <p:cNvPr id="66564" name="Content Placeholder 2"/>
          <p:cNvSpPr>
            <a:spLocks noGrp="1"/>
          </p:cNvSpPr>
          <p:nvPr>
            <p:ph idx="1"/>
          </p:nvPr>
        </p:nvSpPr>
        <p:spPr bwMode="auto">
          <a:xfrm>
            <a:off x="152400" y="1524000"/>
            <a:ext cx="8763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algn="ctr" eaLnBrk="1" hangingPunct="1">
              <a:buFontTx/>
              <a:buNone/>
            </a:pPr>
            <a:r>
              <a:rPr lang="en-US" sz="2400" smtClean="0">
                <a:solidFill>
                  <a:srgbClr val="CC0000"/>
                </a:solidFill>
              </a:rPr>
              <a:t>Relation between the </a:t>
            </a:r>
            <a:r>
              <a:rPr lang="en-US" sz="2400" baseline="30000" smtClean="0">
                <a:solidFill>
                  <a:srgbClr val="CC0000"/>
                </a:solidFill>
              </a:rPr>
              <a:t> </a:t>
            </a:r>
            <a:r>
              <a:rPr lang="en-US" sz="2400" b="1" baseline="30000" smtClean="0">
                <a:solidFill>
                  <a:srgbClr val="CC0000"/>
                </a:solidFill>
              </a:rPr>
              <a:t>25</a:t>
            </a:r>
            <a:r>
              <a:rPr lang="en-US" sz="2400" b="1" smtClean="0">
                <a:solidFill>
                  <a:srgbClr val="CC0000"/>
                </a:solidFill>
              </a:rPr>
              <a:t>Mg(n,</a:t>
            </a:r>
            <a:r>
              <a:rPr lang="en-US" sz="2400" b="1" smtClean="0">
                <a:solidFill>
                  <a:srgbClr val="CC0000"/>
                </a:solidFill>
                <a:latin typeface="Symbol" charset="2"/>
              </a:rPr>
              <a:t>a</a:t>
            </a:r>
            <a:r>
              <a:rPr lang="en-US" sz="2400" b="1" smtClean="0">
                <a:solidFill>
                  <a:srgbClr val="CC0000"/>
                </a:solidFill>
              </a:rPr>
              <a:t>)</a:t>
            </a:r>
            <a:r>
              <a:rPr lang="en-US" sz="2400" b="1" baseline="30000" smtClean="0">
                <a:solidFill>
                  <a:srgbClr val="CC0000"/>
                </a:solidFill>
              </a:rPr>
              <a:t>22</a:t>
            </a:r>
            <a:r>
              <a:rPr lang="en-US" sz="2400" b="1" smtClean="0">
                <a:solidFill>
                  <a:srgbClr val="CC0000"/>
                </a:solidFill>
              </a:rPr>
              <a:t>Ne</a:t>
            </a:r>
            <a:r>
              <a:rPr lang="en-US" sz="2400" smtClean="0">
                <a:solidFill>
                  <a:srgbClr val="CC0000"/>
                </a:solidFill>
              </a:rPr>
              <a:t> </a:t>
            </a:r>
            <a:r>
              <a:rPr lang="en-US" sz="2400" smtClean="0">
                <a:solidFill>
                  <a:srgbClr val="CC0000"/>
                </a:solidFill>
                <a:sym typeface="Wingdings" charset="2"/>
              </a:rPr>
              <a:t>and the </a:t>
            </a:r>
            <a:r>
              <a:rPr lang="en-US" sz="2400" b="1" baseline="30000" smtClean="0">
                <a:solidFill>
                  <a:srgbClr val="CC0000"/>
                </a:solidFill>
              </a:rPr>
              <a:t>22</a:t>
            </a:r>
            <a:r>
              <a:rPr lang="en-US" sz="2400" b="1" smtClean="0">
                <a:solidFill>
                  <a:srgbClr val="CC0000"/>
                </a:solidFill>
              </a:rPr>
              <a:t>Ne(</a:t>
            </a:r>
            <a:r>
              <a:rPr lang="en-US" sz="2400" b="1" smtClean="0">
                <a:solidFill>
                  <a:srgbClr val="CC0000"/>
                </a:solidFill>
                <a:latin typeface="Symbol" charset="2"/>
              </a:rPr>
              <a:t>a,</a:t>
            </a:r>
            <a:r>
              <a:rPr lang="en-US" sz="2400" b="1" smtClean="0">
                <a:solidFill>
                  <a:srgbClr val="CC0000"/>
                </a:solidFill>
              </a:rPr>
              <a:t>n)</a:t>
            </a:r>
            <a:r>
              <a:rPr lang="en-US" sz="2400" b="1" baseline="30000" smtClean="0">
                <a:solidFill>
                  <a:srgbClr val="CC0000"/>
                </a:solidFill>
              </a:rPr>
              <a:t>25</a:t>
            </a:r>
            <a:r>
              <a:rPr lang="en-US" sz="2400" b="1" smtClean="0">
                <a:solidFill>
                  <a:srgbClr val="CC0000"/>
                </a:solidFill>
              </a:rPr>
              <a:t>Mg</a:t>
            </a:r>
            <a:r>
              <a:rPr lang="en-US" sz="2400" smtClean="0">
                <a:solidFill>
                  <a:srgbClr val="CC0000"/>
                </a:solidFill>
              </a:rPr>
              <a:t> </a:t>
            </a:r>
            <a:r>
              <a:rPr lang="en-US" sz="2400" smtClean="0">
                <a:solidFill>
                  <a:srgbClr val="CC0000"/>
                </a:solidFill>
                <a:sym typeface="Wingdings" charset="2"/>
              </a:rPr>
              <a:t>cross-section by “</a:t>
            </a:r>
            <a:r>
              <a:rPr lang="en-US" sz="2400" i="1" smtClean="0">
                <a:solidFill>
                  <a:srgbClr val="CC0000"/>
                </a:solidFill>
                <a:sym typeface="Wingdings" charset="2"/>
              </a:rPr>
              <a:t>detailed balance technique”</a:t>
            </a:r>
          </a:p>
          <a:p>
            <a:pPr lvl="1" eaLnBrk="1" hangingPunct="1">
              <a:buFontTx/>
              <a:buNone/>
            </a:pPr>
            <a:endParaRPr lang="en-US" smtClean="0">
              <a:solidFill>
                <a:srgbClr val="CC0000"/>
              </a:solidFill>
              <a:sym typeface="Wingdings" charset="2"/>
            </a:endParaRPr>
          </a:p>
          <a:p>
            <a:pPr lvl="1" eaLnBrk="1" hangingPunct="1">
              <a:buFontTx/>
              <a:buNone/>
            </a:pPr>
            <a:endParaRPr lang="en-US" smtClean="0">
              <a:solidFill>
                <a:srgbClr val="CC0000"/>
              </a:solidFill>
              <a:sym typeface="Wingdings" charset="2"/>
            </a:endParaRPr>
          </a:p>
          <a:p>
            <a:pPr lvl="1" eaLnBrk="1" hangingPunct="1">
              <a:buFontTx/>
              <a:buNone/>
            </a:pPr>
            <a:endParaRPr lang="en-US" smtClean="0">
              <a:solidFill>
                <a:srgbClr val="CC0000"/>
              </a:solidFill>
              <a:sym typeface="Wingdings" charset="2"/>
            </a:endParaRP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1828800" y="3956050"/>
          <a:ext cx="546258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8" name="Equation" r:id="rId3" imgW="2133600" imgH="419100" progId="Equation.3">
                  <p:embed/>
                </p:oleObj>
              </mc:Choice>
              <mc:Fallback>
                <p:oleObj name="Equation" r:id="rId3" imgW="21336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956050"/>
                        <a:ext cx="5462588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565" name="Group 18"/>
          <p:cNvGrpSpPr>
            <a:grpSpLocks/>
          </p:cNvGrpSpPr>
          <p:nvPr/>
        </p:nvGrpSpPr>
        <p:grpSpPr bwMode="auto">
          <a:xfrm>
            <a:off x="2971800" y="2895600"/>
            <a:ext cx="3124200" cy="838200"/>
            <a:chOff x="1981200" y="2895602"/>
            <a:chExt cx="3124200" cy="838198"/>
          </a:xfrm>
        </p:grpSpPr>
        <p:sp>
          <p:nvSpPr>
            <p:cNvPr id="7" name="Oval 6"/>
            <p:cNvSpPr/>
            <p:nvPr/>
          </p:nvSpPr>
          <p:spPr bwMode="auto">
            <a:xfrm flipV="1">
              <a:off x="2209800" y="3124201"/>
              <a:ext cx="76200" cy="762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accent1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 flipV="1">
              <a:off x="2590800" y="2895602"/>
              <a:ext cx="533400" cy="533399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cxnSp>
          <p:nvCxnSpPr>
            <p:cNvPr id="66570" name="Straight Arrow Connector 8"/>
            <p:cNvCxnSpPr>
              <a:cxnSpLocks noChangeShapeType="1"/>
            </p:cNvCxnSpPr>
            <p:nvPr/>
          </p:nvCxnSpPr>
          <p:spPr bwMode="auto">
            <a:xfrm>
              <a:off x="3200400" y="3124200"/>
              <a:ext cx="7620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571" name="Oval 9"/>
            <p:cNvSpPr>
              <a:spLocks noChangeArrowheads="1"/>
            </p:cNvSpPr>
            <p:nvPr/>
          </p:nvSpPr>
          <p:spPr bwMode="auto">
            <a:xfrm flipV="1">
              <a:off x="4800600" y="3124199"/>
              <a:ext cx="152400" cy="1524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2" name="Oval 10"/>
            <p:cNvSpPr>
              <a:spLocks noChangeArrowheads="1"/>
            </p:cNvSpPr>
            <p:nvPr/>
          </p:nvSpPr>
          <p:spPr bwMode="auto">
            <a:xfrm flipV="1">
              <a:off x="4114800" y="2971800"/>
              <a:ext cx="457200" cy="4572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3" name="TextBox 13"/>
            <p:cNvSpPr txBox="1">
              <a:spLocks noChangeArrowheads="1"/>
            </p:cNvSpPr>
            <p:nvPr/>
          </p:nvSpPr>
          <p:spPr bwMode="auto">
            <a:xfrm>
              <a:off x="1981200" y="336446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sz="1800" u="none"/>
                <a:t>a</a:t>
              </a:r>
            </a:p>
          </p:txBody>
        </p:sp>
        <p:sp>
          <p:nvSpPr>
            <p:cNvPr id="66574" name="TextBox 14"/>
            <p:cNvSpPr txBox="1">
              <a:spLocks noChangeArrowheads="1"/>
            </p:cNvSpPr>
            <p:nvPr/>
          </p:nvSpPr>
          <p:spPr bwMode="auto">
            <a:xfrm>
              <a:off x="2590800" y="3352800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sz="1800" u="none"/>
                <a:t>A</a:t>
              </a:r>
            </a:p>
          </p:txBody>
        </p:sp>
        <p:sp>
          <p:nvSpPr>
            <p:cNvPr id="66575" name="TextBox 15"/>
            <p:cNvSpPr txBox="1">
              <a:spLocks noChangeArrowheads="1"/>
            </p:cNvSpPr>
            <p:nvPr/>
          </p:nvSpPr>
          <p:spPr bwMode="auto">
            <a:xfrm>
              <a:off x="4114800" y="3352800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sz="1800" u="none"/>
                <a:t>B</a:t>
              </a:r>
            </a:p>
          </p:txBody>
        </p:sp>
        <p:sp>
          <p:nvSpPr>
            <p:cNvPr id="66576" name="TextBox 16"/>
            <p:cNvSpPr txBox="1">
              <a:spLocks noChangeArrowheads="1"/>
            </p:cNvSpPr>
            <p:nvPr/>
          </p:nvSpPr>
          <p:spPr bwMode="auto">
            <a:xfrm>
              <a:off x="4648200" y="336446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sz="1800" u="none"/>
                <a:t>b</a:t>
              </a:r>
            </a:p>
          </p:txBody>
        </p:sp>
      </p:grpSp>
      <p:sp>
        <p:nvSpPr>
          <p:cNvPr id="66566" name="Rectangle 17"/>
          <p:cNvSpPr>
            <a:spLocks noChangeArrowheads="1"/>
          </p:cNvSpPr>
          <p:nvPr/>
        </p:nvSpPr>
        <p:spPr bwMode="auto">
          <a:xfrm>
            <a:off x="2286000" y="5341938"/>
            <a:ext cx="457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/>
            <a:r>
              <a:rPr lang="en-US" sz="2400" u="none">
                <a:sym typeface="Wingdings" charset="2"/>
              </a:rPr>
              <a:t>Energy region of interest:</a:t>
            </a:r>
          </a:p>
          <a:p>
            <a:pPr lvl="1" algn="ctr"/>
            <a:r>
              <a:rPr lang="en-US" sz="2400" u="none"/>
              <a:t>0 &lt; E</a:t>
            </a:r>
            <a:r>
              <a:rPr lang="en-US" sz="2400" u="none" baseline="-25000"/>
              <a:t>n</a:t>
            </a:r>
            <a:r>
              <a:rPr lang="en-US" sz="2400" u="none"/>
              <a:t> &lt; few MeV</a:t>
            </a:r>
          </a:p>
        </p:txBody>
      </p:sp>
      <p:cxnSp>
        <p:nvCxnSpPr>
          <p:cNvPr id="66567" name="Straight Arrow Connector 19"/>
          <p:cNvCxnSpPr>
            <a:cxnSpLocks noChangeShapeType="1"/>
          </p:cNvCxnSpPr>
          <p:nvPr/>
        </p:nvCxnSpPr>
        <p:spPr bwMode="auto">
          <a:xfrm rot="10800000" flipV="1">
            <a:off x="4200525" y="3276600"/>
            <a:ext cx="6762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Weighting functions </a:t>
            </a:r>
          </a:p>
        </p:txBody>
      </p:sp>
      <p:pic>
        <p:nvPicPr>
          <p:cNvPr id="67587" name="Picture 3" descr="weblogo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 descr="W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322388"/>
            <a:ext cx="7416800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4" descr="c6d6_M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33734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Data Analysis</a:t>
            </a:r>
          </a:p>
        </p:txBody>
      </p:sp>
      <p:pic>
        <p:nvPicPr>
          <p:cNvPr id="68612" name="Picture 3" descr="weblogo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163513"/>
            <a:ext cx="1196975" cy="646112"/>
          </a:xfrm>
          <a:prstGeom prst="rect">
            <a:avLst/>
          </a:prstGeo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w="9525">
            <a:solidFill>
              <a:srgbClr val="CC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none" baseline="30000" dirty="0">
                <a:solidFill>
                  <a:schemeClr val="dk1"/>
                </a:solidFill>
                <a:latin typeface="+mn-lt"/>
                <a:ea typeface="+mn-ea"/>
              </a:rPr>
              <a:t>25</a:t>
            </a:r>
            <a:r>
              <a:rPr lang="en-US" b="1" u="none" dirty="0">
                <a:solidFill>
                  <a:schemeClr val="dk1"/>
                </a:solidFill>
                <a:latin typeface="+mn-lt"/>
                <a:ea typeface="+mn-ea"/>
              </a:rPr>
              <a:t>Mg(n,</a:t>
            </a:r>
            <a:r>
              <a:rPr lang="en-US" b="1" u="none" dirty="0">
                <a:solidFill>
                  <a:schemeClr val="dk1"/>
                </a:solidFill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b="1" u="none" dirty="0">
                <a:solidFill>
                  <a:schemeClr val="dk1"/>
                </a:solidFill>
                <a:latin typeface="+mn-lt"/>
                <a:ea typeface="+mn-ea"/>
              </a:rPr>
              <a:t>)</a:t>
            </a:r>
          </a:p>
          <a:p>
            <a:pPr>
              <a:defRPr/>
            </a:pPr>
            <a:r>
              <a:rPr lang="en-US" b="1" u="none" dirty="0">
                <a:solidFill>
                  <a:schemeClr val="dk1"/>
                </a:solidFill>
                <a:latin typeface="+mn-lt"/>
                <a:ea typeface="+mn-ea"/>
              </a:rPr>
              <a:t>@ n_TOF</a:t>
            </a:r>
          </a:p>
        </p:txBody>
      </p:sp>
      <p:pic>
        <p:nvPicPr>
          <p:cNvPr id="68614" name="Picture 8" descr="Response_FZ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55863"/>
            <a:ext cx="5791200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66800" y="1600200"/>
            <a:ext cx="3352800" cy="8302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u="none" dirty="0">
                <a:solidFill>
                  <a:schemeClr val="accent6"/>
                </a:solidFill>
                <a:ea typeface="+mn-ea"/>
              </a:rPr>
              <a:t>Pulse Height Weighting Function</a:t>
            </a:r>
          </a:p>
        </p:txBody>
      </p:sp>
      <p:sp>
        <p:nvSpPr>
          <p:cNvPr id="68616" name="TextBox 8"/>
          <p:cNvSpPr txBox="1">
            <a:spLocks noChangeArrowheads="1"/>
          </p:cNvSpPr>
          <p:nvPr/>
        </p:nvSpPr>
        <p:spPr bwMode="auto">
          <a:xfrm>
            <a:off x="5638800" y="1335088"/>
            <a:ext cx="3200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800" b="1" u="none">
                <a:solidFill>
                  <a:srgbClr val="CC0000"/>
                </a:solidFill>
              </a:rPr>
              <a:t>Detailed Monte Carlo simulation </a:t>
            </a:r>
          </a:p>
        </p:txBody>
      </p:sp>
      <p:cxnSp>
        <p:nvCxnSpPr>
          <p:cNvPr id="68617" name="Straight Arrow Connector 10"/>
          <p:cNvCxnSpPr>
            <a:cxnSpLocks noChangeShapeType="1"/>
            <a:endCxn id="68616" idx="1"/>
          </p:cNvCxnSpPr>
          <p:nvPr/>
        </p:nvCxnSpPr>
        <p:spPr bwMode="auto">
          <a:xfrm flipV="1">
            <a:off x="4572000" y="1657350"/>
            <a:ext cx="1066800" cy="3635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Motivation 1/2</a:t>
            </a:r>
          </a:p>
        </p:txBody>
      </p:sp>
      <p:pic>
        <p:nvPicPr>
          <p:cNvPr id="31747" name="Picture 3" descr="weblogo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163513"/>
            <a:ext cx="1143000" cy="369887"/>
          </a:xfrm>
          <a:prstGeom prst="rect">
            <a:avLst/>
          </a:prstGeom>
          <a:solidFill>
            <a:srgbClr val="FCF0A6"/>
          </a:solidFill>
          <a:ln w="9525">
            <a:solidFill>
              <a:srgbClr val="CC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b="1" u="none" baseline="30000">
                <a:solidFill>
                  <a:srgbClr val="000000"/>
                </a:solidFill>
              </a:rPr>
              <a:t>25</a:t>
            </a:r>
            <a:r>
              <a:rPr lang="en-US" b="1" u="none">
                <a:solidFill>
                  <a:srgbClr val="000000"/>
                </a:solidFill>
              </a:rPr>
              <a:t>Mg(n,</a:t>
            </a:r>
            <a:r>
              <a:rPr lang="en-US" b="1" u="none">
                <a:solidFill>
                  <a:srgbClr val="000000"/>
                </a:solidFill>
                <a:latin typeface="Symbol" charset="2"/>
              </a:rPr>
              <a:t>g</a:t>
            </a:r>
            <a:r>
              <a:rPr lang="en-US" b="1" u="none">
                <a:solidFill>
                  <a:srgbClr val="000000"/>
                </a:solidFill>
              </a:rPr>
              <a:t>)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31749" name="Picture 13" descr="s-pro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2255838"/>
            <a:ext cx="4837112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19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457200" y="2174875"/>
            <a:ext cx="3429000" cy="39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b="1" baseline="3000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i="1" smtClean="0">
                <a:solidFill>
                  <a:srgbClr val="CC0000"/>
                </a:solidFill>
              </a:rPr>
              <a:t>“Main component”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i="1" smtClean="0">
                <a:solidFill>
                  <a:srgbClr val="000066"/>
                </a:solidFill>
              </a:rPr>
              <a:t>	</a:t>
            </a:r>
            <a:r>
              <a:rPr lang="en-US" sz="1800" b="1" baseline="30000" smtClean="0">
                <a:solidFill>
                  <a:srgbClr val="000066"/>
                </a:solidFill>
              </a:rPr>
              <a:t>22</a:t>
            </a:r>
            <a:r>
              <a:rPr lang="en-US" sz="1800" b="1" smtClean="0">
                <a:solidFill>
                  <a:srgbClr val="000066"/>
                </a:solidFill>
              </a:rPr>
              <a:t>Ne(</a:t>
            </a:r>
            <a:r>
              <a:rPr lang="en-US" sz="1800" b="1" smtClean="0">
                <a:solidFill>
                  <a:srgbClr val="000066"/>
                </a:solidFill>
                <a:sym typeface="Symbol" charset="2"/>
              </a:rPr>
              <a:t></a:t>
            </a:r>
            <a:r>
              <a:rPr lang="en-US" sz="1800" b="1" smtClean="0">
                <a:solidFill>
                  <a:srgbClr val="000066"/>
                </a:solidFill>
              </a:rPr>
              <a:t>,n)</a:t>
            </a:r>
            <a:r>
              <a:rPr lang="en-US" sz="1800" b="1" baseline="30000" smtClean="0">
                <a:solidFill>
                  <a:srgbClr val="000066"/>
                </a:solidFill>
              </a:rPr>
              <a:t>25</a:t>
            </a:r>
            <a:r>
              <a:rPr lang="en-US" sz="1800" b="1" smtClean="0">
                <a:solidFill>
                  <a:srgbClr val="000066"/>
                </a:solidFill>
              </a:rPr>
              <a:t>Mg </a:t>
            </a:r>
            <a:r>
              <a:rPr lang="en-US" sz="1800" smtClean="0">
                <a:solidFill>
                  <a:srgbClr val="000066"/>
                </a:solidFill>
              </a:rPr>
              <a:t>is a </a:t>
            </a:r>
            <a:r>
              <a:rPr lang="en-US" sz="1800" b="1" smtClean="0">
                <a:solidFill>
                  <a:srgbClr val="000066"/>
                </a:solidFill>
              </a:rPr>
              <a:t>neutron source</a:t>
            </a:r>
            <a:r>
              <a:rPr lang="en-US" sz="1800" smtClean="0">
                <a:solidFill>
                  <a:srgbClr val="000066"/>
                </a:solidFill>
              </a:rPr>
              <a:t> in </a:t>
            </a:r>
            <a:r>
              <a:rPr lang="en-US" sz="1800" b="1" smtClean="0">
                <a:solidFill>
                  <a:srgbClr val="000066"/>
                </a:solidFill>
              </a:rPr>
              <a:t>AGB stars</a:t>
            </a:r>
            <a:r>
              <a:rPr lang="en-US" sz="1800" smtClean="0">
                <a:solidFill>
                  <a:srgbClr val="000066"/>
                </a:solidFill>
              </a:rPr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>
                <a:solidFill>
                  <a:srgbClr val="000066"/>
                </a:solidFill>
              </a:rPr>
              <a:t>	1M</a:t>
            </a:r>
            <a:r>
              <a:rPr lang="en-US" sz="1800" baseline="-25000" smtClean="0">
                <a:solidFill>
                  <a:srgbClr val="000066"/>
                </a:solidFill>
              </a:rPr>
              <a:t>sun </a:t>
            </a:r>
            <a:r>
              <a:rPr lang="en-US" sz="1800" smtClean="0">
                <a:solidFill>
                  <a:srgbClr val="000066"/>
                </a:solidFill>
              </a:rPr>
              <a:t>&lt; M &lt; 3M</a:t>
            </a:r>
            <a:r>
              <a:rPr lang="en-US" sz="1800" baseline="-25000" smtClean="0">
                <a:solidFill>
                  <a:srgbClr val="000066"/>
                </a:solidFill>
              </a:rPr>
              <a:t>sun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1" smtClean="0">
                <a:solidFill>
                  <a:srgbClr val="CC0000"/>
                </a:solidFill>
              </a:rPr>
              <a:t>kT=8 keV and kT=23 keV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i="1" smtClean="0">
                <a:solidFill>
                  <a:srgbClr val="CC0000"/>
                </a:solidFill>
              </a:rPr>
              <a:t>“Weak component”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i="1" baseline="30000" smtClean="0">
                <a:solidFill>
                  <a:srgbClr val="A50021"/>
                </a:solidFill>
              </a:rPr>
              <a:t>	</a:t>
            </a:r>
            <a:r>
              <a:rPr lang="en-US" sz="1800" b="1" baseline="30000" smtClean="0">
                <a:solidFill>
                  <a:srgbClr val="000066"/>
                </a:solidFill>
              </a:rPr>
              <a:t>22</a:t>
            </a:r>
            <a:r>
              <a:rPr lang="en-US" sz="1800" b="1" smtClean="0">
                <a:solidFill>
                  <a:srgbClr val="000066"/>
                </a:solidFill>
              </a:rPr>
              <a:t>Ne(</a:t>
            </a:r>
            <a:r>
              <a:rPr lang="en-US" sz="1800" b="1" smtClean="0">
                <a:solidFill>
                  <a:srgbClr val="000066"/>
                </a:solidFill>
                <a:sym typeface="Symbol" charset="2"/>
              </a:rPr>
              <a:t></a:t>
            </a:r>
            <a:r>
              <a:rPr lang="en-US" sz="1800" b="1" smtClean="0">
                <a:solidFill>
                  <a:srgbClr val="000066"/>
                </a:solidFill>
              </a:rPr>
              <a:t>,n)</a:t>
            </a:r>
            <a:r>
              <a:rPr lang="en-US" sz="1800" b="1" baseline="30000" smtClean="0">
                <a:solidFill>
                  <a:srgbClr val="000066"/>
                </a:solidFill>
              </a:rPr>
              <a:t>25</a:t>
            </a:r>
            <a:r>
              <a:rPr lang="en-US" sz="1800" b="1" smtClean="0">
                <a:solidFill>
                  <a:srgbClr val="000066"/>
                </a:solidFill>
              </a:rPr>
              <a:t>Mg </a:t>
            </a:r>
            <a:r>
              <a:rPr lang="en-US" sz="1800" smtClean="0">
                <a:solidFill>
                  <a:srgbClr val="000066"/>
                </a:solidFill>
              </a:rPr>
              <a:t>is the </a:t>
            </a:r>
            <a:r>
              <a:rPr lang="en-US" sz="1800" b="1" smtClean="0">
                <a:solidFill>
                  <a:srgbClr val="000066"/>
                </a:solidFill>
              </a:rPr>
              <a:t>main</a:t>
            </a:r>
            <a:r>
              <a:rPr lang="en-US" sz="1800" smtClean="0">
                <a:solidFill>
                  <a:srgbClr val="000066"/>
                </a:solidFill>
              </a:rPr>
              <a:t> </a:t>
            </a:r>
            <a:r>
              <a:rPr lang="en-US" sz="1800" b="1" smtClean="0">
                <a:solidFill>
                  <a:srgbClr val="000066"/>
                </a:solidFill>
              </a:rPr>
              <a:t>neutron source</a:t>
            </a:r>
            <a:r>
              <a:rPr lang="en-US" sz="1800" smtClean="0">
                <a:solidFill>
                  <a:srgbClr val="000066"/>
                </a:solidFill>
              </a:rPr>
              <a:t> in</a:t>
            </a:r>
            <a:r>
              <a:rPr lang="en-US" sz="1800" b="1" smtClean="0">
                <a:solidFill>
                  <a:srgbClr val="000066"/>
                </a:solidFill>
              </a:rPr>
              <a:t> massive stars:</a:t>
            </a:r>
            <a:r>
              <a:rPr lang="en-US" sz="1800" smtClean="0">
                <a:solidFill>
                  <a:srgbClr val="000066"/>
                </a:solidFill>
              </a:rPr>
              <a:t> M &gt; 10 – 12M</a:t>
            </a:r>
            <a:r>
              <a:rPr lang="en-US" sz="1800" baseline="-25000" smtClean="0">
                <a:solidFill>
                  <a:srgbClr val="000066"/>
                </a:solidFill>
              </a:rPr>
              <a:t>sun</a:t>
            </a:r>
            <a:endParaRPr lang="en-US" sz="18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rgbClr val="CC0000"/>
              </a:buClr>
            </a:pPr>
            <a:r>
              <a:rPr lang="en-US" sz="1400" b="1" smtClean="0">
                <a:solidFill>
                  <a:srgbClr val="A50021"/>
                </a:solidFill>
              </a:rPr>
              <a:t> </a:t>
            </a:r>
            <a:r>
              <a:rPr lang="en-US" sz="1400" b="1" smtClean="0">
                <a:solidFill>
                  <a:srgbClr val="CC0000"/>
                </a:solidFill>
              </a:rPr>
              <a:t>kT=25 keV and kT=90 keV</a:t>
            </a:r>
            <a:endParaRPr lang="en-US" sz="1800" b="1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 smtClean="0">
              <a:solidFill>
                <a:srgbClr val="A50021"/>
              </a:solidFill>
            </a:endParaRPr>
          </a:p>
        </p:txBody>
      </p:sp>
      <p:sp>
        <p:nvSpPr>
          <p:cNvPr id="8" name="Text Placeholder 8"/>
          <p:cNvSpPr txBox="1">
            <a:spLocks/>
          </p:cNvSpPr>
          <p:nvPr/>
        </p:nvSpPr>
        <p:spPr bwMode="auto">
          <a:xfrm>
            <a:off x="304800" y="1417638"/>
            <a:ext cx="8382000" cy="639762"/>
          </a:xfrm>
          <a:prstGeom prst="rect">
            <a:avLst/>
          </a:prstGeom>
          <a:solidFill>
            <a:srgbClr val="FCF0A6"/>
          </a:solidFill>
          <a:ln w="28575" cap="flat" cmpd="sng" algn="ctr">
            <a:solidFill>
              <a:srgbClr val="F6AF3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280000" algn="br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2400" b="1" u="none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The </a:t>
            </a:r>
            <a:r>
              <a:rPr lang="en-US" sz="2400" b="1" i="1" u="none" dirty="0" err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s</a:t>
            </a:r>
            <a:r>
              <a:rPr lang="en-US" sz="2400" b="1" i="1" u="none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 process</a:t>
            </a:r>
            <a:r>
              <a:rPr lang="en-US" sz="2400" b="1" u="none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 and Mg stable isotopes: </a:t>
            </a:r>
            <a:r>
              <a:rPr lang="en-US" sz="2400" b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neutron poison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TOF spectra </a:t>
            </a:r>
          </a:p>
        </p:txBody>
      </p:sp>
      <p:pic>
        <p:nvPicPr>
          <p:cNvPr id="69635" name="Picture 3" descr="weblogo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 descr="TOF_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58888"/>
            <a:ext cx="7620000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Box 17"/>
          <p:cNvSpPr txBox="1">
            <a:spLocks noChangeArrowheads="1"/>
          </p:cNvSpPr>
          <p:nvPr/>
        </p:nvSpPr>
        <p:spPr bwMode="auto">
          <a:xfrm>
            <a:off x="2438400" y="1981200"/>
            <a:ext cx="19050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b="1" u="none"/>
              <a:t> NO WF</a:t>
            </a:r>
          </a:p>
          <a:p>
            <a:pPr eaLnBrk="1" hangingPunct="1">
              <a:buFontTx/>
              <a:buChar char="-"/>
            </a:pPr>
            <a:r>
              <a:rPr lang="en-US" b="1" u="none">
                <a:solidFill>
                  <a:srgbClr val="CC0000"/>
                </a:solidFill>
              </a:rPr>
              <a:t> WITH WF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 descr="weblogo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Content Placeholder 10" descr="zoom1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978" b="-34978"/>
          <a:stretch>
            <a:fillRect/>
          </a:stretch>
        </p:blipFill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Content Placeholder 12" descr="zoom2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978" b="-34978"/>
          <a:stretch>
            <a:fillRect/>
          </a:stretch>
        </p:blipFill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Preliminary Results </a:t>
            </a:r>
          </a:p>
        </p:txBody>
      </p:sp>
      <p:sp>
        <p:nvSpPr>
          <p:cNvPr id="70662" name="TextBox 5"/>
          <p:cNvSpPr txBox="1">
            <a:spLocks noChangeArrowheads="1"/>
          </p:cNvSpPr>
          <p:nvPr/>
        </p:nvSpPr>
        <p:spPr bwMode="auto">
          <a:xfrm>
            <a:off x="3429000" y="2895600"/>
            <a:ext cx="838200" cy="430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100" u="none"/>
              <a:t>Previous evaluation</a:t>
            </a:r>
          </a:p>
        </p:txBody>
      </p:sp>
      <p:sp>
        <p:nvSpPr>
          <p:cNvPr id="70663" name="TextBox 6"/>
          <p:cNvSpPr txBox="1">
            <a:spLocks noChangeArrowheads="1"/>
          </p:cNvSpPr>
          <p:nvPr/>
        </p:nvSpPr>
        <p:spPr bwMode="auto">
          <a:xfrm>
            <a:off x="7620000" y="2846388"/>
            <a:ext cx="838200" cy="430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100" u="none"/>
              <a:t>Previous evaluation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068513"/>
            <a:ext cx="4343400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u="none" dirty="0">
                <a:solidFill>
                  <a:schemeClr val="accent6"/>
                </a:solidFill>
                <a:ea typeface="+mn-ea"/>
              </a:rPr>
              <a:t>First </a:t>
            </a:r>
            <a:r>
              <a:rPr lang="en-US" u="none" dirty="0" err="1">
                <a:solidFill>
                  <a:schemeClr val="accent6"/>
                </a:solidFill>
                <a:ea typeface="+mn-ea"/>
              </a:rPr>
              <a:t>s</a:t>
            </a:r>
            <a:r>
              <a:rPr lang="en-US" u="none" dirty="0">
                <a:solidFill>
                  <a:schemeClr val="accent6"/>
                </a:solidFill>
                <a:ea typeface="+mn-ea"/>
              </a:rPr>
              <a:t>-wave resonance at ~ 20 keV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2068513"/>
            <a:ext cx="4343400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u="none" dirty="0">
                <a:solidFill>
                  <a:schemeClr val="accent6"/>
                </a:solidFill>
                <a:ea typeface="+mn-ea"/>
              </a:rPr>
              <a:t>Other resonances at ~ 150 keV</a:t>
            </a:r>
          </a:p>
        </p:txBody>
      </p:sp>
      <p:sp>
        <p:nvSpPr>
          <p:cNvPr id="70666" name="Rectangle 9"/>
          <p:cNvSpPr>
            <a:spLocks noChangeArrowheads="1"/>
          </p:cNvSpPr>
          <p:nvPr/>
        </p:nvSpPr>
        <p:spPr bwMode="auto">
          <a:xfrm>
            <a:off x="2747963" y="5954713"/>
            <a:ext cx="364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u="none">
                <a:solidFill>
                  <a:srgbClr val="2D2D8A"/>
                </a:solidFill>
              </a:rPr>
              <a:t>Energies relevant to s process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8600" y="1295400"/>
            <a:ext cx="698500" cy="646113"/>
          </a:xfrm>
          <a:prstGeom prst="rect">
            <a:avLst/>
          </a:prstGeo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w="9525">
            <a:solidFill>
              <a:srgbClr val="CC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none" dirty="0">
                <a:solidFill>
                  <a:schemeClr val="dk1"/>
                </a:solidFill>
                <a:latin typeface="+mn-lt"/>
                <a:ea typeface="+mn-ea"/>
              </a:rPr>
              <a:t>2012 </a:t>
            </a:r>
          </a:p>
          <a:p>
            <a:pPr>
              <a:defRPr/>
            </a:pPr>
            <a:r>
              <a:rPr lang="en-US" b="1" u="none" dirty="0">
                <a:solidFill>
                  <a:schemeClr val="dk1"/>
                </a:solidFill>
                <a:latin typeface="+mn-lt"/>
                <a:ea typeface="+mn-ea"/>
              </a:rPr>
              <a:t>data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Au URR</a:t>
            </a:r>
            <a:br>
              <a:rPr lang="en-US" smtClean="0"/>
            </a:br>
            <a:r>
              <a:rPr lang="en-US" smtClean="0"/>
              <a:t> </a:t>
            </a:r>
          </a:p>
        </p:txBody>
      </p:sp>
      <p:pic>
        <p:nvPicPr>
          <p:cNvPr id="71683" name="Content Placeholder 9" descr="Au_UR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56" r="-1752" b="7401"/>
          <a:stretch>
            <a:fillRect/>
          </a:stretch>
        </p:blipFill>
        <p:spPr bwMode="auto">
          <a:xfrm>
            <a:off x="1219200" y="1600200"/>
            <a:ext cx="66294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3" descr="weblogo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Preliminary Results </a:t>
            </a:r>
          </a:p>
        </p:txBody>
      </p:sp>
      <p:pic>
        <p:nvPicPr>
          <p:cNvPr id="72707" name="Content Placeholder 16" descr="ND2013_MASSIMI_fig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50" r="-9950"/>
          <a:stretch>
            <a:fillRect/>
          </a:stretch>
        </p:blipFill>
        <p:spPr bwMode="auto">
          <a:xfrm>
            <a:off x="0" y="1371600"/>
            <a:ext cx="8921750" cy="4906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3" descr="weblogo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709" name="Straight Arrow Connector 5"/>
          <p:cNvCxnSpPr>
            <a:cxnSpLocks noChangeShapeType="1"/>
          </p:cNvCxnSpPr>
          <p:nvPr/>
        </p:nvCxnSpPr>
        <p:spPr bwMode="auto">
          <a:xfrm rot="10800000" flipV="1">
            <a:off x="2895600" y="2209800"/>
            <a:ext cx="5334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0" name="TextBox 9"/>
          <p:cNvSpPr txBox="1">
            <a:spLocks noChangeArrowheads="1"/>
          </p:cNvSpPr>
          <p:nvPr/>
        </p:nvSpPr>
        <p:spPr bwMode="auto">
          <a:xfrm>
            <a:off x="3657600" y="1905000"/>
            <a:ext cx="25908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u="none"/>
              <a:t>Contaminants</a:t>
            </a:r>
          </a:p>
          <a:p>
            <a:pPr eaLnBrk="1" hangingPunct="1"/>
            <a:endParaRPr lang="en-US" sz="1800" u="none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</p:txBody>
      </p:sp>
      <p:cxnSp>
        <p:nvCxnSpPr>
          <p:cNvPr id="72711" name="Straight Arrow Connector 5"/>
          <p:cNvCxnSpPr>
            <a:cxnSpLocks noChangeShapeType="1"/>
          </p:cNvCxnSpPr>
          <p:nvPr/>
        </p:nvCxnSpPr>
        <p:spPr bwMode="auto">
          <a:xfrm rot="5400000">
            <a:off x="2971800" y="2362200"/>
            <a:ext cx="6096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2" name="Straight Arrow Connector 5"/>
          <p:cNvCxnSpPr>
            <a:cxnSpLocks noChangeShapeType="1"/>
          </p:cNvCxnSpPr>
          <p:nvPr/>
        </p:nvCxnSpPr>
        <p:spPr bwMode="auto">
          <a:xfrm rot="5400000">
            <a:off x="3048000" y="2514600"/>
            <a:ext cx="6858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3" name="Straight Arrow Connector 5"/>
          <p:cNvCxnSpPr>
            <a:cxnSpLocks noChangeShapeType="1"/>
          </p:cNvCxnSpPr>
          <p:nvPr/>
        </p:nvCxnSpPr>
        <p:spPr bwMode="auto">
          <a:xfrm rot="16200000" flipH="1">
            <a:off x="3124200" y="2514600"/>
            <a:ext cx="838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4" name="Straight Arrow Connector 5"/>
          <p:cNvCxnSpPr>
            <a:cxnSpLocks noChangeShapeType="1"/>
          </p:cNvCxnSpPr>
          <p:nvPr/>
        </p:nvCxnSpPr>
        <p:spPr bwMode="auto">
          <a:xfrm rot="16200000" flipH="1">
            <a:off x="3238500" y="2400300"/>
            <a:ext cx="9144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5" name="Straight Arrow Connector 5"/>
          <p:cNvCxnSpPr>
            <a:cxnSpLocks noChangeShapeType="1"/>
          </p:cNvCxnSpPr>
          <p:nvPr/>
        </p:nvCxnSpPr>
        <p:spPr bwMode="auto">
          <a:xfrm rot="16200000" flipH="1">
            <a:off x="3314700" y="2324100"/>
            <a:ext cx="10668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6" name="Straight Arrow Connector 5"/>
          <p:cNvCxnSpPr>
            <a:cxnSpLocks noChangeShapeType="1"/>
          </p:cNvCxnSpPr>
          <p:nvPr/>
        </p:nvCxnSpPr>
        <p:spPr bwMode="auto">
          <a:xfrm>
            <a:off x="3429000" y="2209800"/>
            <a:ext cx="1676400" cy="1371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7" name="Straight Arrow Connector 5"/>
          <p:cNvCxnSpPr>
            <a:cxnSpLocks noChangeShapeType="1"/>
          </p:cNvCxnSpPr>
          <p:nvPr/>
        </p:nvCxnSpPr>
        <p:spPr bwMode="auto">
          <a:xfrm>
            <a:off x="3429000" y="2209800"/>
            <a:ext cx="220980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Motivation 1/2</a:t>
            </a:r>
          </a:p>
        </p:txBody>
      </p:sp>
      <p:pic>
        <p:nvPicPr>
          <p:cNvPr id="32771" name="Picture 3" descr="weblogo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3" descr="s-pro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2255838"/>
            <a:ext cx="4837112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19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457200" y="2174875"/>
            <a:ext cx="3429000" cy="39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b="1" baseline="3000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i="1" smtClean="0">
                <a:solidFill>
                  <a:srgbClr val="CC0000"/>
                </a:solidFill>
              </a:rPr>
              <a:t>“Main component”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i="1" smtClean="0">
                <a:solidFill>
                  <a:srgbClr val="000066"/>
                </a:solidFill>
              </a:rPr>
              <a:t>	</a:t>
            </a:r>
            <a:r>
              <a:rPr lang="en-US" sz="1800" b="1" baseline="30000" smtClean="0">
                <a:solidFill>
                  <a:srgbClr val="000066"/>
                </a:solidFill>
              </a:rPr>
              <a:t>22</a:t>
            </a:r>
            <a:r>
              <a:rPr lang="en-US" sz="1800" b="1" smtClean="0">
                <a:solidFill>
                  <a:srgbClr val="000066"/>
                </a:solidFill>
              </a:rPr>
              <a:t>Ne(</a:t>
            </a:r>
            <a:r>
              <a:rPr lang="en-US" sz="1800" b="1" smtClean="0">
                <a:solidFill>
                  <a:srgbClr val="000066"/>
                </a:solidFill>
                <a:sym typeface="Symbol" charset="2"/>
              </a:rPr>
              <a:t></a:t>
            </a:r>
            <a:r>
              <a:rPr lang="en-US" sz="1800" b="1" smtClean="0">
                <a:solidFill>
                  <a:srgbClr val="000066"/>
                </a:solidFill>
              </a:rPr>
              <a:t>,n)</a:t>
            </a:r>
            <a:r>
              <a:rPr lang="en-US" sz="1800" b="1" baseline="30000" smtClean="0">
                <a:solidFill>
                  <a:srgbClr val="000066"/>
                </a:solidFill>
              </a:rPr>
              <a:t>25</a:t>
            </a:r>
            <a:r>
              <a:rPr lang="en-US" sz="1800" b="1" smtClean="0">
                <a:solidFill>
                  <a:srgbClr val="000066"/>
                </a:solidFill>
              </a:rPr>
              <a:t>Mg </a:t>
            </a:r>
            <a:r>
              <a:rPr lang="en-US" sz="1800" smtClean="0">
                <a:solidFill>
                  <a:srgbClr val="000066"/>
                </a:solidFill>
              </a:rPr>
              <a:t>is a </a:t>
            </a:r>
            <a:r>
              <a:rPr lang="en-US" sz="1800" b="1" smtClean="0">
                <a:solidFill>
                  <a:srgbClr val="000066"/>
                </a:solidFill>
              </a:rPr>
              <a:t>neutron source</a:t>
            </a:r>
            <a:r>
              <a:rPr lang="en-US" sz="1800" smtClean="0">
                <a:solidFill>
                  <a:srgbClr val="000066"/>
                </a:solidFill>
              </a:rPr>
              <a:t> in </a:t>
            </a:r>
            <a:r>
              <a:rPr lang="en-US" sz="1800" b="1" smtClean="0">
                <a:solidFill>
                  <a:srgbClr val="000066"/>
                </a:solidFill>
              </a:rPr>
              <a:t>AGB stars</a:t>
            </a:r>
            <a:r>
              <a:rPr lang="en-US" sz="1800" smtClean="0">
                <a:solidFill>
                  <a:srgbClr val="000066"/>
                </a:solidFill>
              </a:rPr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>
                <a:solidFill>
                  <a:srgbClr val="000066"/>
                </a:solidFill>
              </a:rPr>
              <a:t>	1M</a:t>
            </a:r>
            <a:r>
              <a:rPr lang="en-US" sz="1800" baseline="-25000" smtClean="0">
                <a:solidFill>
                  <a:srgbClr val="000066"/>
                </a:solidFill>
              </a:rPr>
              <a:t>sun </a:t>
            </a:r>
            <a:r>
              <a:rPr lang="en-US" sz="1800" smtClean="0">
                <a:solidFill>
                  <a:srgbClr val="000066"/>
                </a:solidFill>
              </a:rPr>
              <a:t>&lt; M &lt; 3M</a:t>
            </a:r>
            <a:r>
              <a:rPr lang="en-US" sz="1800" baseline="-25000" smtClean="0">
                <a:solidFill>
                  <a:srgbClr val="000066"/>
                </a:solidFill>
              </a:rPr>
              <a:t>sun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1" smtClean="0">
                <a:solidFill>
                  <a:srgbClr val="CC0000"/>
                </a:solidFill>
              </a:rPr>
              <a:t>kT=8 keV and kT=25 keV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i="1" smtClean="0">
                <a:solidFill>
                  <a:srgbClr val="CC0000"/>
                </a:solidFill>
              </a:rPr>
              <a:t>“Weak component”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i="1" baseline="30000" smtClean="0">
                <a:solidFill>
                  <a:srgbClr val="A50021"/>
                </a:solidFill>
              </a:rPr>
              <a:t>	</a:t>
            </a:r>
            <a:r>
              <a:rPr lang="en-US" sz="1800" b="1" baseline="30000" smtClean="0">
                <a:solidFill>
                  <a:srgbClr val="000066"/>
                </a:solidFill>
              </a:rPr>
              <a:t>22</a:t>
            </a:r>
            <a:r>
              <a:rPr lang="en-US" sz="1800" b="1" smtClean="0">
                <a:solidFill>
                  <a:srgbClr val="000066"/>
                </a:solidFill>
              </a:rPr>
              <a:t>Ne(</a:t>
            </a:r>
            <a:r>
              <a:rPr lang="en-US" sz="1800" b="1" smtClean="0">
                <a:solidFill>
                  <a:srgbClr val="000066"/>
                </a:solidFill>
                <a:sym typeface="Symbol" charset="2"/>
              </a:rPr>
              <a:t></a:t>
            </a:r>
            <a:r>
              <a:rPr lang="en-US" sz="1800" b="1" smtClean="0">
                <a:solidFill>
                  <a:srgbClr val="000066"/>
                </a:solidFill>
              </a:rPr>
              <a:t>,n)</a:t>
            </a:r>
            <a:r>
              <a:rPr lang="en-US" sz="1800" b="1" baseline="30000" smtClean="0">
                <a:solidFill>
                  <a:srgbClr val="000066"/>
                </a:solidFill>
              </a:rPr>
              <a:t>25</a:t>
            </a:r>
            <a:r>
              <a:rPr lang="en-US" sz="1800" b="1" smtClean="0">
                <a:solidFill>
                  <a:srgbClr val="000066"/>
                </a:solidFill>
              </a:rPr>
              <a:t>Mg </a:t>
            </a:r>
            <a:r>
              <a:rPr lang="en-US" sz="1800" smtClean="0">
                <a:solidFill>
                  <a:srgbClr val="000066"/>
                </a:solidFill>
              </a:rPr>
              <a:t>is the </a:t>
            </a:r>
            <a:r>
              <a:rPr lang="en-US" sz="1800" b="1" smtClean="0">
                <a:solidFill>
                  <a:srgbClr val="000066"/>
                </a:solidFill>
              </a:rPr>
              <a:t>main</a:t>
            </a:r>
            <a:r>
              <a:rPr lang="en-US" sz="1800" smtClean="0">
                <a:solidFill>
                  <a:srgbClr val="000066"/>
                </a:solidFill>
              </a:rPr>
              <a:t> </a:t>
            </a:r>
            <a:r>
              <a:rPr lang="en-US" sz="1800" b="1" smtClean="0">
                <a:solidFill>
                  <a:srgbClr val="000066"/>
                </a:solidFill>
              </a:rPr>
              <a:t>neutron source</a:t>
            </a:r>
            <a:r>
              <a:rPr lang="en-US" sz="1800" smtClean="0">
                <a:solidFill>
                  <a:srgbClr val="000066"/>
                </a:solidFill>
              </a:rPr>
              <a:t> in</a:t>
            </a:r>
            <a:r>
              <a:rPr lang="en-US" sz="1800" b="1" smtClean="0">
                <a:solidFill>
                  <a:srgbClr val="000066"/>
                </a:solidFill>
              </a:rPr>
              <a:t> massive stars:</a:t>
            </a:r>
            <a:r>
              <a:rPr lang="en-US" sz="1800" smtClean="0">
                <a:solidFill>
                  <a:srgbClr val="000066"/>
                </a:solidFill>
              </a:rPr>
              <a:t> M &gt; 10 – 12M</a:t>
            </a:r>
            <a:r>
              <a:rPr lang="en-US" sz="1800" baseline="-25000" smtClean="0">
                <a:solidFill>
                  <a:srgbClr val="000066"/>
                </a:solidFill>
              </a:rPr>
              <a:t>sun</a:t>
            </a:r>
            <a:endParaRPr lang="en-US" sz="18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rgbClr val="CC0000"/>
              </a:buClr>
            </a:pPr>
            <a:r>
              <a:rPr lang="en-US" sz="1400" b="1" smtClean="0">
                <a:solidFill>
                  <a:srgbClr val="A50021"/>
                </a:solidFill>
              </a:rPr>
              <a:t> </a:t>
            </a:r>
            <a:r>
              <a:rPr lang="en-US" sz="1400" b="1" smtClean="0">
                <a:solidFill>
                  <a:srgbClr val="CC0000"/>
                </a:solidFill>
              </a:rPr>
              <a:t>kT=25 keV and kT=90 keV</a:t>
            </a:r>
            <a:endParaRPr lang="en-US" sz="1800" b="1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 smtClean="0">
              <a:solidFill>
                <a:srgbClr val="A50021"/>
              </a:solidFill>
            </a:endParaRPr>
          </a:p>
        </p:txBody>
      </p:sp>
      <p:sp>
        <p:nvSpPr>
          <p:cNvPr id="32774" name="Rectangle 10"/>
          <p:cNvSpPr>
            <a:spLocks noChangeArrowheads="1"/>
          </p:cNvSpPr>
          <p:nvPr/>
        </p:nvSpPr>
        <p:spPr bwMode="auto">
          <a:xfrm>
            <a:off x="228600" y="5678488"/>
            <a:ext cx="3886200" cy="646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u="none"/>
              <a:t>From neutron TOF measurements: </a:t>
            </a:r>
          </a:p>
          <a:p>
            <a:r>
              <a:rPr lang="en-US" u="none">
                <a:sym typeface="Wingdings" charset="2"/>
              </a:rPr>
              <a:t></a:t>
            </a:r>
            <a:r>
              <a:rPr lang="en-US" u="none"/>
              <a:t> </a:t>
            </a:r>
            <a:r>
              <a:rPr lang="en-US" b="1" u="none" baseline="30000"/>
              <a:t>25</a:t>
            </a:r>
            <a:r>
              <a:rPr lang="en-US" b="1" u="none"/>
              <a:t>Mg(n, </a:t>
            </a:r>
            <a:r>
              <a:rPr lang="en-US" b="1" u="none">
                <a:latin typeface="Symbol" charset="2"/>
              </a:rPr>
              <a:t>g</a:t>
            </a:r>
            <a:r>
              <a:rPr lang="en-US" b="1" u="none"/>
              <a:t>) cross section</a:t>
            </a:r>
            <a:endParaRPr lang="it-IT" u="none"/>
          </a:p>
        </p:txBody>
      </p:sp>
      <p:pic>
        <p:nvPicPr>
          <p:cNvPr id="32775" name="Picture 4" descr="n_TOF_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697538"/>
            <a:ext cx="8382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8"/>
          <p:cNvSpPr txBox="1">
            <a:spLocks/>
          </p:cNvSpPr>
          <p:nvPr/>
        </p:nvSpPr>
        <p:spPr bwMode="auto">
          <a:xfrm>
            <a:off x="304800" y="1417638"/>
            <a:ext cx="8382000" cy="639762"/>
          </a:xfrm>
          <a:prstGeom prst="rect">
            <a:avLst/>
          </a:prstGeom>
          <a:solidFill>
            <a:srgbClr val="FCF0A6"/>
          </a:solidFill>
          <a:ln w="28575" cap="flat" cmpd="sng" algn="ctr">
            <a:solidFill>
              <a:srgbClr val="F6AF3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280000" algn="br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2400" b="1" u="none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The </a:t>
            </a:r>
            <a:r>
              <a:rPr lang="en-US" sz="2400" b="1" i="1" u="none" dirty="0" err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s</a:t>
            </a:r>
            <a:r>
              <a:rPr lang="en-US" sz="2400" b="1" i="1" u="none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 process</a:t>
            </a:r>
            <a:r>
              <a:rPr lang="en-US" sz="2400" b="1" u="none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 and Mg stable isotopes: </a:t>
            </a:r>
            <a:r>
              <a:rPr lang="en-US" sz="2400" b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neutron poison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90600" y="163513"/>
            <a:ext cx="1143000" cy="369887"/>
          </a:xfrm>
          <a:prstGeom prst="rect">
            <a:avLst/>
          </a:prstGeom>
          <a:solidFill>
            <a:srgbClr val="FCF0A6"/>
          </a:solidFill>
          <a:ln w="9525">
            <a:solidFill>
              <a:srgbClr val="CC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b="1" u="none" baseline="30000">
                <a:solidFill>
                  <a:srgbClr val="000000"/>
                </a:solidFill>
              </a:rPr>
              <a:t>25</a:t>
            </a:r>
            <a:r>
              <a:rPr lang="en-US" b="1" u="none">
                <a:solidFill>
                  <a:srgbClr val="000000"/>
                </a:solidFill>
              </a:rPr>
              <a:t>Mg(n,</a:t>
            </a:r>
            <a:r>
              <a:rPr lang="en-US" b="1" u="none">
                <a:solidFill>
                  <a:srgbClr val="000000"/>
                </a:solidFill>
                <a:latin typeface="Symbol" charset="2"/>
              </a:rPr>
              <a:t>g</a:t>
            </a:r>
            <a:r>
              <a:rPr lang="en-US" b="1" u="none">
                <a:solidFill>
                  <a:srgbClr val="000000"/>
                </a:solidFill>
              </a:rPr>
              <a:t>)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Motivation 2/2</a:t>
            </a:r>
          </a:p>
        </p:txBody>
      </p:sp>
      <p:pic>
        <p:nvPicPr>
          <p:cNvPr id="33797" name="Picture 3" descr="weblogo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8"/>
          <p:cNvSpPr txBox="1">
            <a:spLocks/>
          </p:cNvSpPr>
          <p:nvPr/>
        </p:nvSpPr>
        <p:spPr bwMode="auto">
          <a:xfrm>
            <a:off x="228600" y="1295400"/>
            <a:ext cx="4114800" cy="990600"/>
          </a:xfrm>
          <a:prstGeom prst="rect">
            <a:avLst/>
          </a:prstGeom>
          <a:solidFill>
            <a:srgbClr val="FCF0A6"/>
          </a:solidFill>
          <a:ln w="38100">
            <a:solidFill>
              <a:srgbClr val="F6AF3D"/>
            </a:solidFill>
            <a:round/>
            <a:headEnd/>
            <a:tailEnd/>
          </a:ln>
          <a:effectLst>
            <a:outerShdw blurRad="50800" dist="38100" dir="2700000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2400" b="1" u="none" kern="0" dirty="0">
                <a:solidFill>
                  <a:srgbClr val="CC0000"/>
                </a:solidFill>
                <a:latin typeface="+mn-lt"/>
                <a:cs typeface="ＭＳ Ｐゴシック" charset="-128"/>
              </a:rPr>
              <a:t>Constraints for the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2400" b="1" u="none" kern="0" dirty="0">
                <a:solidFill>
                  <a:srgbClr val="CC0000"/>
                </a:solidFill>
                <a:latin typeface="+mn-lt"/>
                <a:cs typeface="ＭＳ Ｐゴシック" charset="-128"/>
              </a:rPr>
              <a:t> </a:t>
            </a:r>
            <a:r>
              <a:rPr lang="en-US" sz="2400" b="1" u="none" kern="0" baseline="30000" dirty="0">
                <a:solidFill>
                  <a:srgbClr val="CC0000"/>
                </a:solidFill>
                <a:latin typeface="+mn-lt"/>
                <a:cs typeface="ＭＳ Ｐゴシック" charset="-128"/>
              </a:rPr>
              <a:t>22</a:t>
            </a:r>
            <a:r>
              <a:rPr lang="en-US" sz="2400" b="1" u="none" kern="0" dirty="0">
                <a:solidFill>
                  <a:srgbClr val="CC0000"/>
                </a:solidFill>
                <a:latin typeface="+mn-lt"/>
                <a:cs typeface="ＭＳ Ｐゴシック" charset="-128"/>
              </a:rPr>
              <a:t>Ne(</a:t>
            </a:r>
            <a:r>
              <a:rPr lang="en-US" sz="2400" b="1" u="none" kern="0" dirty="0">
                <a:solidFill>
                  <a:srgbClr val="CC0000"/>
                </a:solidFill>
                <a:latin typeface="Symbol" charset="2"/>
                <a:cs typeface="Symbol" charset="2"/>
              </a:rPr>
              <a:t>a</a:t>
            </a:r>
            <a:r>
              <a:rPr lang="en-US" sz="2400" b="1" u="none" kern="0" dirty="0">
                <a:solidFill>
                  <a:srgbClr val="CC0000"/>
                </a:solidFill>
                <a:latin typeface="+mn-lt"/>
                <a:cs typeface="ＭＳ Ｐゴシック" charset="-128"/>
              </a:rPr>
              <a:t>,n)</a:t>
            </a:r>
            <a:r>
              <a:rPr lang="en-US" sz="2400" b="1" u="none" kern="0" baseline="30000" dirty="0">
                <a:solidFill>
                  <a:srgbClr val="CC0000"/>
                </a:solidFill>
                <a:latin typeface="+mn-lt"/>
                <a:cs typeface="ＭＳ Ｐゴシック" charset="-128"/>
              </a:rPr>
              <a:t>25</a:t>
            </a:r>
            <a:r>
              <a:rPr lang="en-US" sz="2400" b="1" u="none" kern="0" dirty="0">
                <a:solidFill>
                  <a:srgbClr val="CC0000"/>
                </a:solidFill>
                <a:latin typeface="+mn-lt"/>
                <a:cs typeface="ＭＳ Ｐゴシック" charset="-128"/>
              </a:rPr>
              <a:t>Mg reaction</a:t>
            </a:r>
          </a:p>
        </p:txBody>
      </p:sp>
      <p:graphicFrame>
        <p:nvGraphicFramePr>
          <p:cNvPr id="13" name="Content Placeholder 14"/>
          <p:cNvGraphicFramePr>
            <a:graphicFrameLocks noGrp="1"/>
          </p:cNvGraphicFramePr>
          <p:nvPr>
            <p:ph sz="half" idx="1"/>
          </p:nvPr>
        </p:nvGraphicFramePr>
        <p:xfrm>
          <a:off x="381000" y="2381250"/>
          <a:ext cx="3505200" cy="1645920"/>
        </p:xfrm>
        <a:graphic>
          <a:graphicData uri="http://schemas.openxmlformats.org/drawingml/2006/table">
            <a:tbl>
              <a:tblPr/>
              <a:tblGrid>
                <a:gridCol w="2703513"/>
                <a:gridCol w="801687"/>
              </a:tblGrid>
              <a:tr h="6969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Element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Spin/parity</a:t>
                      </a:r>
                      <a:endParaRPr kumimoji="0" lang="en-US" sz="18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charset="2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693188"/>
              </p:ext>
            </p:extLst>
          </p:nvPr>
        </p:nvGraphicFramePr>
        <p:xfrm>
          <a:off x="609600" y="4077072"/>
          <a:ext cx="17875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name="Equation" r:id="rId4" imgW="774700" imgH="165100" progId="Equation.3">
                  <p:embed/>
                </p:oleObj>
              </mc:Choice>
              <mc:Fallback>
                <p:oleObj name="Equation" r:id="rId4" imgW="774700" imgH="165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077072"/>
                        <a:ext cx="17875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3" name="Left Brace 18"/>
          <p:cNvSpPr>
            <a:spLocks/>
          </p:cNvSpPr>
          <p:nvPr/>
        </p:nvSpPr>
        <p:spPr bwMode="auto">
          <a:xfrm rot="16200000">
            <a:off x="1409700" y="4234036"/>
            <a:ext cx="152400" cy="6858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540591"/>
              </p:ext>
            </p:extLst>
          </p:nvPr>
        </p:nvGraphicFramePr>
        <p:xfrm>
          <a:off x="842963" y="4632176"/>
          <a:ext cx="13192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0" name="Equation" r:id="rId6" imgW="571500" imgH="165100" progId="Equation.3">
                  <p:embed/>
                </p:oleObj>
              </mc:Choice>
              <mc:Fallback>
                <p:oleObj name="Equation" r:id="rId6" imgW="571500" imgH="165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4632176"/>
                        <a:ext cx="131921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4" name="Rectangle 20"/>
          <p:cNvSpPr>
            <a:spLocks noChangeArrowheads="1"/>
          </p:cNvSpPr>
          <p:nvPr/>
        </p:nvSpPr>
        <p:spPr bwMode="auto">
          <a:xfrm>
            <a:off x="152400" y="5019675"/>
            <a:ext cx="441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u="none">
                <a:solidFill>
                  <a:schemeClr val="accent2"/>
                </a:solidFill>
              </a:rPr>
              <a:t>Only </a:t>
            </a:r>
            <a:r>
              <a:rPr lang="en-US" b="1" u="none">
                <a:solidFill>
                  <a:schemeClr val="accent2"/>
                </a:solidFill>
              </a:rPr>
              <a:t>natural-parity</a:t>
            </a:r>
            <a:r>
              <a:rPr lang="en-US" u="none">
                <a:solidFill>
                  <a:schemeClr val="accent2"/>
                </a:solidFill>
              </a:rPr>
              <a:t> (0</a:t>
            </a:r>
            <a:r>
              <a:rPr lang="en-US" u="none" baseline="30000">
                <a:solidFill>
                  <a:schemeClr val="accent2"/>
                </a:solidFill>
              </a:rPr>
              <a:t>+</a:t>
            </a:r>
            <a:r>
              <a:rPr lang="en-US" u="none">
                <a:solidFill>
                  <a:schemeClr val="accent2"/>
                </a:solidFill>
              </a:rPr>
              <a:t>, 1</a:t>
            </a:r>
            <a:r>
              <a:rPr lang="en-US" u="none" baseline="30000">
                <a:solidFill>
                  <a:schemeClr val="accent2"/>
                </a:solidFill>
              </a:rPr>
              <a:t>-</a:t>
            </a:r>
            <a:r>
              <a:rPr lang="en-US" u="none">
                <a:solidFill>
                  <a:schemeClr val="accent2"/>
                </a:solidFill>
              </a:rPr>
              <a:t>, 2</a:t>
            </a:r>
            <a:r>
              <a:rPr lang="en-US" u="none" baseline="30000">
                <a:solidFill>
                  <a:schemeClr val="accent2"/>
                </a:solidFill>
              </a:rPr>
              <a:t>+</a:t>
            </a:r>
            <a:r>
              <a:rPr lang="en-US" u="none">
                <a:solidFill>
                  <a:schemeClr val="accent2"/>
                </a:solidFill>
              </a:rPr>
              <a:t>, 3</a:t>
            </a:r>
            <a:r>
              <a:rPr lang="en-US" u="none" baseline="30000">
                <a:solidFill>
                  <a:schemeClr val="accent2"/>
                </a:solidFill>
              </a:rPr>
              <a:t>-</a:t>
            </a:r>
            <a:r>
              <a:rPr lang="en-US" u="none">
                <a:solidFill>
                  <a:schemeClr val="accent2"/>
                </a:solidFill>
              </a:rPr>
              <a:t>, 4</a:t>
            </a:r>
            <a:r>
              <a:rPr lang="en-US" u="none" baseline="30000">
                <a:solidFill>
                  <a:schemeClr val="accent2"/>
                </a:solidFill>
              </a:rPr>
              <a:t>+</a:t>
            </a:r>
            <a:r>
              <a:rPr lang="en-US" u="none">
                <a:solidFill>
                  <a:schemeClr val="accent2"/>
                </a:solidFill>
              </a:rPr>
              <a:t>, …) </a:t>
            </a:r>
            <a:r>
              <a:rPr lang="en-US" b="1" u="none">
                <a:solidFill>
                  <a:schemeClr val="accent2"/>
                </a:solidFill>
              </a:rPr>
              <a:t>states in </a:t>
            </a:r>
            <a:r>
              <a:rPr lang="en-US" b="1" u="none" baseline="30000">
                <a:solidFill>
                  <a:schemeClr val="accent2"/>
                </a:solidFill>
              </a:rPr>
              <a:t>26</a:t>
            </a:r>
            <a:r>
              <a:rPr lang="en-US" b="1" u="none">
                <a:solidFill>
                  <a:schemeClr val="accent2"/>
                </a:solidFill>
              </a:rPr>
              <a:t>Mg</a:t>
            </a:r>
            <a:r>
              <a:rPr lang="en-US" u="none">
                <a:solidFill>
                  <a:schemeClr val="accent2"/>
                </a:solidFill>
              </a:rPr>
              <a:t> can participate in the</a:t>
            </a:r>
          </a:p>
          <a:p>
            <a:r>
              <a:rPr lang="en-US" u="none">
                <a:solidFill>
                  <a:schemeClr val="accent2"/>
                </a:solidFill>
              </a:rPr>
              <a:t> </a:t>
            </a:r>
            <a:r>
              <a:rPr lang="en-US" u="none" baseline="30000">
                <a:solidFill>
                  <a:schemeClr val="accent2"/>
                </a:solidFill>
              </a:rPr>
              <a:t>22</a:t>
            </a:r>
            <a:r>
              <a:rPr lang="en-US" u="none">
                <a:solidFill>
                  <a:schemeClr val="accent2"/>
                </a:solidFill>
              </a:rPr>
              <a:t>Ne(</a:t>
            </a:r>
            <a:r>
              <a:rPr lang="en-US" u="none">
                <a:solidFill>
                  <a:schemeClr val="accent2"/>
                </a:solidFill>
                <a:sym typeface="Symbol" charset="2"/>
              </a:rPr>
              <a:t></a:t>
            </a:r>
            <a:r>
              <a:rPr lang="en-US" u="none">
                <a:solidFill>
                  <a:schemeClr val="accent2"/>
                </a:solidFill>
              </a:rPr>
              <a:t>,n)</a:t>
            </a:r>
            <a:r>
              <a:rPr lang="en-US" u="none" baseline="30000">
                <a:solidFill>
                  <a:schemeClr val="accent2"/>
                </a:solidFill>
              </a:rPr>
              <a:t>25</a:t>
            </a:r>
            <a:r>
              <a:rPr lang="en-US" u="none">
                <a:solidFill>
                  <a:schemeClr val="accent2"/>
                </a:solidFill>
              </a:rPr>
              <a:t>Mg reaction</a:t>
            </a: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33815" name="Content Placeholder 10" descr="Slide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6" name="TextBox 11"/>
          <p:cNvSpPr txBox="1">
            <a:spLocks noChangeArrowheads="1"/>
          </p:cNvSpPr>
          <p:nvPr/>
        </p:nvSpPr>
        <p:spPr bwMode="auto">
          <a:xfrm>
            <a:off x="5791200" y="4953000"/>
            <a:ext cx="45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u="none">
                <a:latin typeface="Abadi MT Condensed Light" charset="0"/>
              </a:rPr>
              <a:t>MeV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Motivation 2/2</a:t>
            </a:r>
          </a:p>
        </p:txBody>
      </p:sp>
      <p:pic>
        <p:nvPicPr>
          <p:cNvPr id="34822" name="Picture 3" descr="weblogo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Content Placeholder 8" descr="Slide1.png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Content Placeholder 14"/>
          <p:cNvGraphicFramePr>
            <a:graphicFrameLocks noGrp="1"/>
          </p:cNvGraphicFramePr>
          <p:nvPr>
            <p:ph sz="half" idx="1"/>
          </p:nvPr>
        </p:nvGraphicFramePr>
        <p:xfrm>
          <a:off x="381000" y="2381250"/>
          <a:ext cx="3505200" cy="1645920"/>
        </p:xfrm>
        <a:graphic>
          <a:graphicData uri="http://schemas.openxmlformats.org/drawingml/2006/table">
            <a:tbl>
              <a:tblPr/>
              <a:tblGrid>
                <a:gridCol w="2703513"/>
                <a:gridCol w="801687"/>
              </a:tblGrid>
              <a:tr h="6969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Element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Spin/parity</a:t>
                      </a:r>
                      <a:endParaRPr kumimoji="0" lang="en-US" sz="18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charset="2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25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5/2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neutron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1/2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609600" y="3962400"/>
          <a:ext cx="17875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" name="Equation" r:id="rId5" imgW="774700" imgH="165100" progId="Equation.3">
                  <p:embed/>
                </p:oleObj>
              </mc:Choice>
              <mc:Fallback>
                <p:oleObj name="Equation" r:id="rId5" imgW="774700" imgH="165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962400"/>
                        <a:ext cx="17875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8" name="Left Brace 18"/>
          <p:cNvSpPr>
            <a:spLocks/>
          </p:cNvSpPr>
          <p:nvPr/>
        </p:nvSpPr>
        <p:spPr bwMode="auto">
          <a:xfrm rot="-5400000">
            <a:off x="1409700" y="4076700"/>
            <a:ext cx="152400" cy="6858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304800" y="4648200"/>
          <a:ext cx="13192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0" name="Equation" r:id="rId7" imgW="571500" imgH="165100" progId="Equation.3">
                  <p:embed/>
                </p:oleObj>
              </mc:Choice>
              <mc:Fallback>
                <p:oleObj name="Equation" r:id="rId7" imgW="571500" imgH="165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648200"/>
                        <a:ext cx="13192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1981200" y="4648200"/>
          <a:ext cx="13192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1" name="Equation" r:id="rId9" imgW="571500" imgH="165100" progId="Equation.3">
                  <p:embed/>
                </p:oleObj>
              </mc:Choice>
              <mc:Fallback>
                <p:oleObj name="Equation" r:id="rId9" imgW="571500" imgH="165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648200"/>
                        <a:ext cx="13192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839" name="Straight Arrow Connector 11"/>
          <p:cNvCxnSpPr>
            <a:cxnSpLocks noChangeShapeType="1"/>
            <a:stCxn id="34838" idx="1"/>
          </p:cNvCxnSpPr>
          <p:nvPr/>
        </p:nvCxnSpPr>
        <p:spPr bwMode="auto">
          <a:xfrm rot="5400000">
            <a:off x="1162050" y="4400550"/>
            <a:ext cx="228600" cy="419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0" name="Straight Arrow Connector 12"/>
          <p:cNvCxnSpPr>
            <a:cxnSpLocks noChangeShapeType="1"/>
          </p:cNvCxnSpPr>
          <p:nvPr/>
        </p:nvCxnSpPr>
        <p:spPr bwMode="auto">
          <a:xfrm>
            <a:off x="1485900" y="4495800"/>
            <a:ext cx="11811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41" name="TextBox 15"/>
          <p:cNvSpPr txBox="1">
            <a:spLocks noChangeArrowheads="1"/>
          </p:cNvSpPr>
          <p:nvPr/>
        </p:nvSpPr>
        <p:spPr bwMode="auto">
          <a:xfrm>
            <a:off x="5791200" y="4953000"/>
            <a:ext cx="45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u="none">
                <a:latin typeface="Abadi MT Condensed Light" charset="0"/>
              </a:rPr>
              <a:t>MeV</a:t>
            </a:r>
          </a:p>
        </p:txBody>
      </p:sp>
      <p:sp>
        <p:nvSpPr>
          <p:cNvPr id="34842" name="TextBox 16"/>
          <p:cNvSpPr txBox="1">
            <a:spLocks noChangeArrowheads="1"/>
          </p:cNvSpPr>
          <p:nvPr/>
        </p:nvSpPr>
        <p:spPr bwMode="auto">
          <a:xfrm>
            <a:off x="8229600" y="4114800"/>
            <a:ext cx="45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u="none">
                <a:latin typeface="Abadi MT Condensed Light" charset="0"/>
              </a:rPr>
              <a:t>MeV</a:t>
            </a:r>
          </a:p>
        </p:txBody>
      </p:sp>
      <p:sp>
        <p:nvSpPr>
          <p:cNvPr id="34843" name="Rectangle 20"/>
          <p:cNvSpPr>
            <a:spLocks noChangeArrowheads="1"/>
          </p:cNvSpPr>
          <p:nvPr/>
        </p:nvSpPr>
        <p:spPr bwMode="auto">
          <a:xfrm>
            <a:off x="152400" y="5181600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u="none">
                <a:solidFill>
                  <a:srgbClr val="CC0000"/>
                </a:solidFill>
              </a:rPr>
              <a:t>s-wave </a:t>
            </a:r>
            <a:r>
              <a:rPr lang="en-US" u="none">
                <a:solidFill>
                  <a:srgbClr val="CC0000"/>
                </a:solidFill>
                <a:sym typeface="Wingdings" charset="2"/>
              </a:rPr>
              <a:t></a:t>
            </a:r>
            <a:r>
              <a:rPr lang="en-US" u="none">
                <a:solidFill>
                  <a:srgbClr val="CC0000"/>
                </a:solidFill>
              </a:rPr>
              <a:t> J</a:t>
            </a:r>
            <a:r>
              <a:rPr lang="en-US" u="none" baseline="30000">
                <a:solidFill>
                  <a:srgbClr val="CC0000"/>
                </a:solidFill>
                <a:latin typeface="Symbol" charset="2"/>
              </a:rPr>
              <a:t>p</a:t>
            </a:r>
            <a:r>
              <a:rPr lang="en-US" u="none">
                <a:solidFill>
                  <a:srgbClr val="CC0000"/>
                </a:solidFill>
              </a:rPr>
              <a:t>= </a:t>
            </a:r>
            <a:r>
              <a:rPr lang="en-US" b="1">
                <a:solidFill>
                  <a:srgbClr val="CC0000"/>
                </a:solidFill>
              </a:rPr>
              <a:t>2</a:t>
            </a:r>
            <a:r>
              <a:rPr lang="en-US" b="1" baseline="30000">
                <a:solidFill>
                  <a:srgbClr val="CC0000"/>
                </a:solidFill>
              </a:rPr>
              <a:t>+</a:t>
            </a:r>
            <a:r>
              <a:rPr lang="en-US" u="none">
                <a:solidFill>
                  <a:srgbClr val="CC0000"/>
                </a:solidFill>
              </a:rPr>
              <a:t>, 3</a:t>
            </a:r>
            <a:r>
              <a:rPr lang="en-US" u="none" baseline="30000">
                <a:solidFill>
                  <a:srgbClr val="CC0000"/>
                </a:solidFill>
              </a:rPr>
              <a:t>+</a:t>
            </a:r>
          </a:p>
          <a:p>
            <a:r>
              <a:rPr lang="en-US" u="none">
                <a:solidFill>
                  <a:srgbClr val="CC0000"/>
                </a:solidFill>
              </a:rPr>
              <a:t>p-wave </a:t>
            </a:r>
            <a:r>
              <a:rPr lang="en-US" u="none">
                <a:solidFill>
                  <a:srgbClr val="CC0000"/>
                </a:solidFill>
                <a:sym typeface="Wingdings" charset="2"/>
              </a:rPr>
              <a:t></a:t>
            </a:r>
            <a:r>
              <a:rPr lang="en-US" u="none">
                <a:solidFill>
                  <a:srgbClr val="CC0000"/>
                </a:solidFill>
              </a:rPr>
              <a:t>J</a:t>
            </a:r>
            <a:r>
              <a:rPr lang="en-US" u="none" baseline="30000">
                <a:solidFill>
                  <a:srgbClr val="CC0000"/>
                </a:solidFill>
                <a:latin typeface="Symbol" charset="2"/>
              </a:rPr>
              <a:t>p</a:t>
            </a:r>
            <a:r>
              <a:rPr lang="en-US" u="none">
                <a:solidFill>
                  <a:srgbClr val="CC0000"/>
                </a:solidFill>
              </a:rPr>
              <a:t>= </a:t>
            </a:r>
            <a:r>
              <a:rPr lang="en-US" b="1">
                <a:solidFill>
                  <a:srgbClr val="CC0000"/>
                </a:solidFill>
              </a:rPr>
              <a:t>1</a:t>
            </a:r>
            <a:r>
              <a:rPr lang="en-US" b="1" baseline="30000">
                <a:solidFill>
                  <a:srgbClr val="CC0000"/>
                </a:solidFill>
              </a:rPr>
              <a:t>-</a:t>
            </a:r>
            <a:r>
              <a:rPr lang="en-US" u="none">
                <a:solidFill>
                  <a:srgbClr val="CC0000"/>
                </a:solidFill>
              </a:rPr>
              <a:t>, 2</a:t>
            </a:r>
            <a:r>
              <a:rPr lang="en-US" u="none" baseline="30000">
                <a:solidFill>
                  <a:srgbClr val="CC0000"/>
                </a:solidFill>
              </a:rPr>
              <a:t>-</a:t>
            </a:r>
            <a:r>
              <a:rPr lang="en-US" u="none">
                <a:solidFill>
                  <a:srgbClr val="CC0000"/>
                </a:solidFill>
              </a:rPr>
              <a:t>, </a:t>
            </a:r>
            <a:r>
              <a:rPr lang="en-US" b="1">
                <a:solidFill>
                  <a:srgbClr val="CC0000"/>
                </a:solidFill>
              </a:rPr>
              <a:t>3</a:t>
            </a:r>
            <a:r>
              <a:rPr lang="en-US" b="1" baseline="30000">
                <a:solidFill>
                  <a:srgbClr val="CC0000"/>
                </a:solidFill>
              </a:rPr>
              <a:t>-</a:t>
            </a:r>
            <a:r>
              <a:rPr lang="en-US" u="none">
                <a:solidFill>
                  <a:srgbClr val="CC0000"/>
                </a:solidFill>
              </a:rPr>
              <a:t>, 4</a:t>
            </a:r>
            <a:r>
              <a:rPr lang="en-US" u="none" baseline="30000">
                <a:solidFill>
                  <a:srgbClr val="CC0000"/>
                </a:solidFill>
              </a:rPr>
              <a:t>-</a:t>
            </a:r>
            <a:endParaRPr lang="en-US" u="none">
              <a:solidFill>
                <a:srgbClr val="CC0000"/>
              </a:solidFill>
            </a:endParaRPr>
          </a:p>
          <a:p>
            <a:r>
              <a:rPr lang="en-US" u="none">
                <a:solidFill>
                  <a:srgbClr val="CC0000"/>
                </a:solidFill>
              </a:rPr>
              <a:t>d-wave </a:t>
            </a:r>
            <a:r>
              <a:rPr lang="en-US" u="none">
                <a:solidFill>
                  <a:srgbClr val="CC0000"/>
                </a:solidFill>
                <a:sym typeface="Wingdings" charset="2"/>
              </a:rPr>
              <a:t></a:t>
            </a:r>
            <a:r>
              <a:rPr lang="en-US" u="none">
                <a:solidFill>
                  <a:srgbClr val="CC0000"/>
                </a:solidFill>
              </a:rPr>
              <a:t>J</a:t>
            </a:r>
            <a:r>
              <a:rPr lang="en-US" u="none" baseline="30000">
                <a:solidFill>
                  <a:srgbClr val="CC0000"/>
                </a:solidFill>
                <a:latin typeface="Symbol" charset="2"/>
              </a:rPr>
              <a:t>p</a:t>
            </a:r>
            <a:r>
              <a:rPr lang="en-US" u="none">
                <a:solidFill>
                  <a:srgbClr val="CC0000"/>
                </a:solidFill>
              </a:rPr>
              <a:t>= </a:t>
            </a:r>
            <a:r>
              <a:rPr lang="en-US" b="1">
                <a:solidFill>
                  <a:srgbClr val="CC0000"/>
                </a:solidFill>
              </a:rPr>
              <a:t>0</a:t>
            </a:r>
            <a:r>
              <a:rPr lang="en-US" b="1" baseline="30000">
                <a:solidFill>
                  <a:srgbClr val="CC0000"/>
                </a:solidFill>
              </a:rPr>
              <a:t>+</a:t>
            </a:r>
            <a:r>
              <a:rPr lang="en-US" u="none">
                <a:solidFill>
                  <a:srgbClr val="CC0000"/>
                </a:solidFill>
              </a:rPr>
              <a:t>, 1</a:t>
            </a:r>
            <a:r>
              <a:rPr lang="en-US" u="none" baseline="30000">
                <a:solidFill>
                  <a:srgbClr val="CC0000"/>
                </a:solidFill>
              </a:rPr>
              <a:t>+</a:t>
            </a:r>
            <a:r>
              <a:rPr lang="en-US" u="none">
                <a:solidFill>
                  <a:srgbClr val="CC0000"/>
                </a:solidFill>
              </a:rPr>
              <a:t>,</a:t>
            </a:r>
            <a:r>
              <a:rPr lang="en-US" b="1" u="none">
                <a:solidFill>
                  <a:srgbClr val="CC0000"/>
                </a:solidFill>
              </a:rPr>
              <a:t> </a:t>
            </a:r>
            <a:r>
              <a:rPr lang="en-US" b="1">
                <a:solidFill>
                  <a:srgbClr val="CC0000"/>
                </a:solidFill>
              </a:rPr>
              <a:t>2</a:t>
            </a:r>
            <a:r>
              <a:rPr lang="en-US" b="1" baseline="30000">
                <a:solidFill>
                  <a:srgbClr val="CC0000"/>
                </a:solidFill>
              </a:rPr>
              <a:t>+</a:t>
            </a:r>
            <a:r>
              <a:rPr lang="en-US" u="none">
                <a:solidFill>
                  <a:srgbClr val="CC0000"/>
                </a:solidFill>
              </a:rPr>
              <a:t>, 3</a:t>
            </a:r>
            <a:r>
              <a:rPr lang="en-US" u="none" baseline="30000">
                <a:solidFill>
                  <a:srgbClr val="CC0000"/>
                </a:solidFill>
              </a:rPr>
              <a:t>+</a:t>
            </a:r>
            <a:r>
              <a:rPr lang="en-US" u="none">
                <a:solidFill>
                  <a:srgbClr val="CC0000"/>
                </a:solidFill>
              </a:rPr>
              <a:t>, </a:t>
            </a:r>
            <a:r>
              <a:rPr lang="en-US" b="1">
                <a:solidFill>
                  <a:srgbClr val="CC0000"/>
                </a:solidFill>
              </a:rPr>
              <a:t>4</a:t>
            </a:r>
            <a:r>
              <a:rPr lang="en-US" b="1" baseline="30000">
                <a:solidFill>
                  <a:srgbClr val="CC0000"/>
                </a:solidFill>
              </a:rPr>
              <a:t>+</a:t>
            </a:r>
            <a:r>
              <a:rPr lang="en-US" u="none">
                <a:solidFill>
                  <a:srgbClr val="CC0000"/>
                </a:solidFill>
              </a:rPr>
              <a:t>, 5</a:t>
            </a:r>
            <a:r>
              <a:rPr lang="en-US" u="none" baseline="30000">
                <a:solidFill>
                  <a:srgbClr val="CC0000"/>
                </a:solidFill>
              </a:rPr>
              <a:t>+</a:t>
            </a:r>
            <a:endParaRPr lang="en-US" b="1" u="none">
              <a:solidFill>
                <a:srgbClr val="CC0000"/>
              </a:solidFill>
            </a:endParaRPr>
          </a:p>
          <a:p>
            <a:r>
              <a:rPr lang="en-US" b="1" u="none">
                <a:solidFill>
                  <a:srgbClr val="CC0000"/>
                </a:solidFill>
              </a:rPr>
              <a:t>States in </a:t>
            </a:r>
            <a:r>
              <a:rPr lang="en-US" b="1" u="none" baseline="30000">
                <a:solidFill>
                  <a:srgbClr val="CC0000"/>
                </a:solidFill>
              </a:rPr>
              <a:t>26</a:t>
            </a:r>
            <a:r>
              <a:rPr lang="en-US" b="1" u="none">
                <a:solidFill>
                  <a:srgbClr val="CC0000"/>
                </a:solidFill>
              </a:rPr>
              <a:t>Mg</a:t>
            </a:r>
            <a:r>
              <a:rPr lang="en-US" u="none">
                <a:solidFill>
                  <a:srgbClr val="CC0000"/>
                </a:solidFill>
              </a:rPr>
              <a:t> populated by </a:t>
            </a:r>
            <a:r>
              <a:rPr lang="en-US" u="none" baseline="30000">
                <a:solidFill>
                  <a:srgbClr val="CC0000"/>
                </a:solidFill>
              </a:rPr>
              <a:t>25</a:t>
            </a:r>
            <a:r>
              <a:rPr lang="en-US" u="none">
                <a:solidFill>
                  <a:srgbClr val="CC0000"/>
                </a:solidFill>
              </a:rPr>
              <a:t>Mg+n</a:t>
            </a:r>
            <a:r>
              <a:rPr lang="en-US" u="none" baseline="30000">
                <a:solidFill>
                  <a:srgbClr val="CC0000"/>
                </a:solidFill>
              </a:rPr>
              <a:t> </a:t>
            </a:r>
            <a:r>
              <a:rPr lang="en-US" u="none">
                <a:solidFill>
                  <a:srgbClr val="CC0000"/>
                </a:solidFill>
              </a:rPr>
              <a:t>reaction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990600" y="163513"/>
            <a:ext cx="1343025" cy="923925"/>
          </a:xfrm>
          <a:prstGeom prst="rect">
            <a:avLst/>
          </a:prstGeom>
          <a:solidFill>
            <a:srgbClr val="FCF0A6"/>
          </a:solidFill>
          <a:ln w="9525">
            <a:solidFill>
              <a:srgbClr val="CC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b="1" u="none" baseline="30000" dirty="0">
                <a:solidFill>
                  <a:srgbClr val="000000"/>
                </a:solidFill>
                <a:latin typeface="+mn-lt"/>
                <a:ea typeface="+mn-ea"/>
              </a:rPr>
              <a:t>25</a:t>
            </a:r>
            <a:r>
              <a:rPr lang="en-US" b="1" u="none" dirty="0">
                <a:solidFill>
                  <a:srgbClr val="000000"/>
                </a:solidFill>
                <a:latin typeface="+mn-lt"/>
                <a:ea typeface="+mn-ea"/>
              </a:rPr>
              <a:t>Mg(n,</a:t>
            </a:r>
            <a:r>
              <a:rPr lang="en-US" b="1" u="none" dirty="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b="1" u="none" dirty="0">
                <a:solidFill>
                  <a:srgbClr val="000000"/>
                </a:solidFill>
                <a:latin typeface="+mn-lt"/>
                <a:ea typeface="+mn-ea"/>
              </a:rPr>
              <a:t>)</a:t>
            </a:r>
          </a:p>
          <a:p>
            <a:pPr algn="just">
              <a:defRPr/>
            </a:pPr>
            <a:r>
              <a:rPr lang="en-US" b="1" u="none" baseline="30000" dirty="0">
                <a:solidFill>
                  <a:srgbClr val="000000"/>
                </a:solidFill>
                <a:latin typeface="+mn-lt"/>
                <a:ea typeface="+mn-ea"/>
              </a:rPr>
              <a:t>25</a:t>
            </a:r>
            <a:r>
              <a:rPr lang="en-US" b="1" u="none" dirty="0">
                <a:solidFill>
                  <a:srgbClr val="000000"/>
                </a:solidFill>
                <a:latin typeface="+mn-lt"/>
                <a:ea typeface="+mn-ea"/>
              </a:rPr>
              <a:t>Mg(n,</a:t>
            </a:r>
            <a:r>
              <a:rPr lang="en-US" b="1" u="none" dirty="0">
                <a:solidFill>
                  <a:srgbClr val="000000"/>
                </a:solidFill>
                <a:latin typeface="+mn-lt"/>
                <a:ea typeface="Symbol" charset="2"/>
                <a:cs typeface="Symbol" charset="2"/>
              </a:rPr>
              <a:t>tot</a:t>
            </a:r>
            <a:r>
              <a:rPr lang="en-US" b="1" u="none" dirty="0">
                <a:solidFill>
                  <a:srgbClr val="000000"/>
                </a:solidFill>
                <a:latin typeface="+mn-lt"/>
                <a:ea typeface="+mn-ea"/>
              </a:rPr>
              <a:t>)</a:t>
            </a:r>
          </a:p>
          <a:p>
            <a:pPr algn="just">
              <a:defRPr/>
            </a:pPr>
            <a:r>
              <a:rPr lang="en-US" b="1" u="none" baseline="30000" dirty="0">
                <a:solidFill>
                  <a:srgbClr val="000000"/>
                </a:solidFill>
                <a:latin typeface="+mn-lt"/>
                <a:ea typeface="+mn-ea"/>
              </a:rPr>
              <a:t>25</a:t>
            </a:r>
            <a:r>
              <a:rPr lang="en-US" b="1" u="none" dirty="0">
                <a:solidFill>
                  <a:srgbClr val="000000"/>
                </a:solidFill>
                <a:latin typeface="+mn-lt"/>
                <a:ea typeface="+mn-ea"/>
              </a:rPr>
              <a:t>Mg(n,</a:t>
            </a:r>
            <a:r>
              <a:rPr lang="en-US" b="1" u="none" dirty="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b="1" u="none" dirty="0">
                <a:solidFill>
                  <a:srgbClr val="000000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18" name="Text Placeholder 8"/>
          <p:cNvSpPr txBox="1">
            <a:spLocks/>
          </p:cNvSpPr>
          <p:nvPr/>
        </p:nvSpPr>
        <p:spPr bwMode="auto">
          <a:xfrm>
            <a:off x="228600" y="1295400"/>
            <a:ext cx="4114800" cy="990600"/>
          </a:xfrm>
          <a:prstGeom prst="rect">
            <a:avLst/>
          </a:prstGeom>
          <a:solidFill>
            <a:srgbClr val="FCF0A6"/>
          </a:solidFill>
          <a:ln w="38100">
            <a:solidFill>
              <a:srgbClr val="F6AF3D"/>
            </a:solidFill>
            <a:round/>
            <a:headEnd/>
            <a:tailEnd/>
          </a:ln>
          <a:effectLst>
            <a:outerShdw blurRad="50800" dist="38100" dir="2700000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2400" b="1" u="none" kern="0" dirty="0">
                <a:solidFill>
                  <a:srgbClr val="CC0000"/>
                </a:solidFill>
                <a:latin typeface="+mn-lt"/>
                <a:cs typeface="ＭＳ Ｐゴシック" charset="-128"/>
              </a:rPr>
              <a:t>Constraints for the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2400" b="1" u="none" kern="0" dirty="0">
                <a:solidFill>
                  <a:srgbClr val="CC0000"/>
                </a:solidFill>
                <a:latin typeface="+mn-lt"/>
                <a:cs typeface="ＭＳ Ｐゴシック" charset="-128"/>
              </a:rPr>
              <a:t> </a:t>
            </a:r>
            <a:r>
              <a:rPr lang="en-US" sz="2400" b="1" u="none" kern="0" baseline="30000" dirty="0">
                <a:solidFill>
                  <a:srgbClr val="CC0000"/>
                </a:solidFill>
                <a:latin typeface="+mn-lt"/>
                <a:cs typeface="ＭＳ Ｐゴシック" charset="-128"/>
              </a:rPr>
              <a:t>22</a:t>
            </a:r>
            <a:r>
              <a:rPr lang="en-US" sz="2400" b="1" u="none" kern="0" dirty="0">
                <a:solidFill>
                  <a:srgbClr val="CC0000"/>
                </a:solidFill>
                <a:latin typeface="+mn-lt"/>
                <a:cs typeface="ＭＳ Ｐゴシック" charset="-128"/>
              </a:rPr>
              <a:t>Ne(</a:t>
            </a:r>
            <a:r>
              <a:rPr lang="en-US" sz="2400" b="1" u="none" kern="0" dirty="0">
                <a:solidFill>
                  <a:srgbClr val="CC0000"/>
                </a:solidFill>
                <a:latin typeface="Symbol" charset="2"/>
                <a:cs typeface="Symbol" charset="2"/>
              </a:rPr>
              <a:t>a</a:t>
            </a:r>
            <a:r>
              <a:rPr lang="en-US" sz="2400" b="1" u="none" kern="0" dirty="0">
                <a:solidFill>
                  <a:srgbClr val="CC0000"/>
                </a:solidFill>
                <a:latin typeface="+mn-lt"/>
                <a:cs typeface="ＭＳ Ｐゴシック" charset="-128"/>
              </a:rPr>
              <a:t>,n)</a:t>
            </a:r>
            <a:r>
              <a:rPr lang="en-US" sz="2400" b="1" u="none" kern="0" baseline="30000" dirty="0">
                <a:solidFill>
                  <a:srgbClr val="CC0000"/>
                </a:solidFill>
                <a:latin typeface="+mn-lt"/>
                <a:cs typeface="ＭＳ Ｐゴシック" charset="-128"/>
              </a:rPr>
              <a:t>25</a:t>
            </a:r>
            <a:r>
              <a:rPr lang="en-US" sz="2400" b="1" u="none" kern="0" dirty="0">
                <a:solidFill>
                  <a:srgbClr val="CC0000"/>
                </a:solidFill>
                <a:latin typeface="+mn-lt"/>
                <a:cs typeface="ＭＳ Ｐゴシック" charset="-128"/>
              </a:rPr>
              <a:t>Mg reaction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Motivation 2/2</a:t>
            </a:r>
          </a:p>
        </p:txBody>
      </p:sp>
      <p:pic>
        <p:nvPicPr>
          <p:cNvPr id="35843" name="Picture 3" descr="weblogo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Content Placeholder 8" descr="Slide1.pn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Content Placeholder 14"/>
          <p:cNvGraphicFramePr>
            <a:graphicFrameLocks noGrp="1"/>
          </p:cNvGraphicFramePr>
          <p:nvPr>
            <p:ph sz="half" idx="1"/>
          </p:nvPr>
        </p:nvGraphicFramePr>
        <p:xfrm>
          <a:off x="381000" y="2381250"/>
          <a:ext cx="3505200" cy="2377440"/>
        </p:xfrm>
        <a:graphic>
          <a:graphicData uri="http://schemas.openxmlformats.org/drawingml/2006/table">
            <a:tbl>
              <a:tblPr/>
              <a:tblGrid>
                <a:gridCol w="2703513"/>
                <a:gridCol w="801687"/>
              </a:tblGrid>
              <a:tr h="6969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Element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Spin/parity</a:t>
                      </a:r>
                      <a:endParaRPr kumimoji="0" lang="en-US" sz="18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charset="2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25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5/2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neutron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1/2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</a:tbl>
          </a:graphicData>
        </a:graphic>
      </p:graphicFrame>
      <p:sp>
        <p:nvSpPr>
          <p:cNvPr id="35865" name="TextBox 15"/>
          <p:cNvSpPr txBox="1">
            <a:spLocks noChangeArrowheads="1"/>
          </p:cNvSpPr>
          <p:nvPr/>
        </p:nvSpPr>
        <p:spPr bwMode="auto">
          <a:xfrm>
            <a:off x="5791200" y="4953000"/>
            <a:ext cx="45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u="none">
                <a:latin typeface="Abadi MT Condensed Light" charset="0"/>
              </a:rPr>
              <a:t>MeV</a:t>
            </a:r>
          </a:p>
        </p:txBody>
      </p:sp>
      <p:sp>
        <p:nvSpPr>
          <p:cNvPr id="35866" name="TextBox 16"/>
          <p:cNvSpPr txBox="1">
            <a:spLocks noChangeArrowheads="1"/>
          </p:cNvSpPr>
          <p:nvPr/>
        </p:nvSpPr>
        <p:spPr bwMode="auto">
          <a:xfrm>
            <a:off x="8229600" y="4114800"/>
            <a:ext cx="45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u="none">
                <a:latin typeface="Abadi MT Condensed Light" charset="0"/>
              </a:rPr>
              <a:t>MeV</a:t>
            </a:r>
          </a:p>
        </p:txBody>
      </p:sp>
      <p:sp>
        <p:nvSpPr>
          <p:cNvPr id="35867" name="Rectangle 10"/>
          <p:cNvSpPr>
            <a:spLocks noChangeArrowheads="1"/>
          </p:cNvSpPr>
          <p:nvPr/>
        </p:nvSpPr>
        <p:spPr bwMode="auto">
          <a:xfrm>
            <a:off x="228600" y="5678488"/>
            <a:ext cx="3886200" cy="646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/>
            <a:r>
              <a:rPr lang="en-US" u="none"/>
              <a:t>From neutron TOF measurements:</a:t>
            </a:r>
          </a:p>
          <a:p>
            <a:pPr algn="just"/>
            <a:r>
              <a:rPr lang="en-US" u="none"/>
              <a:t> </a:t>
            </a:r>
            <a:r>
              <a:rPr lang="en-US" u="none">
                <a:sym typeface="Wingdings" charset="2"/>
              </a:rPr>
              <a:t></a:t>
            </a:r>
            <a:r>
              <a:rPr lang="en-US" u="none"/>
              <a:t> </a:t>
            </a:r>
            <a:r>
              <a:rPr lang="en-US" b="1" u="none"/>
              <a:t>J</a:t>
            </a:r>
            <a:r>
              <a:rPr lang="en-US" b="1" u="none" baseline="30000">
                <a:sym typeface="Symbol" charset="2"/>
              </a:rPr>
              <a:t></a:t>
            </a:r>
            <a:r>
              <a:rPr lang="en-US" b="1" u="none">
                <a:sym typeface="Symbol" charset="2"/>
              </a:rPr>
              <a:t> for the </a:t>
            </a:r>
            <a:r>
              <a:rPr lang="en-US" b="1" u="none" baseline="30000">
                <a:sym typeface="Symbol" charset="2"/>
              </a:rPr>
              <a:t>26</a:t>
            </a:r>
            <a:r>
              <a:rPr lang="en-US" b="1" u="none">
                <a:sym typeface="Symbol" charset="2"/>
              </a:rPr>
              <a:t>Mg states</a:t>
            </a:r>
            <a:endParaRPr lang="it-IT" u="none"/>
          </a:p>
        </p:txBody>
      </p:sp>
      <p:pic>
        <p:nvPicPr>
          <p:cNvPr id="35868" name="Picture 4" descr="n_TOF_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697538"/>
            <a:ext cx="8382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8"/>
          <p:cNvSpPr txBox="1">
            <a:spLocks/>
          </p:cNvSpPr>
          <p:nvPr/>
        </p:nvSpPr>
        <p:spPr bwMode="auto">
          <a:xfrm>
            <a:off x="228600" y="1295400"/>
            <a:ext cx="4114800" cy="990600"/>
          </a:xfrm>
          <a:prstGeom prst="rect">
            <a:avLst/>
          </a:prstGeom>
          <a:solidFill>
            <a:srgbClr val="FCF0A6"/>
          </a:solidFill>
          <a:ln w="38100">
            <a:solidFill>
              <a:srgbClr val="F6AF3D"/>
            </a:solidFill>
            <a:round/>
            <a:headEnd/>
            <a:tailEnd/>
          </a:ln>
          <a:effectLst>
            <a:outerShdw blurRad="50800" dist="38100" dir="2700000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2400" b="1" u="none" kern="0" dirty="0">
                <a:solidFill>
                  <a:srgbClr val="CC0000"/>
                </a:solidFill>
                <a:latin typeface="+mn-lt"/>
                <a:cs typeface="ＭＳ Ｐゴシック" charset="-128"/>
              </a:rPr>
              <a:t>Constraints for the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2400" b="1" u="none" kern="0" dirty="0">
                <a:solidFill>
                  <a:srgbClr val="CC0000"/>
                </a:solidFill>
                <a:latin typeface="+mn-lt"/>
                <a:cs typeface="ＭＳ Ｐゴシック" charset="-128"/>
              </a:rPr>
              <a:t> </a:t>
            </a:r>
            <a:r>
              <a:rPr lang="en-US" sz="2400" b="1" u="none" kern="0" baseline="30000" dirty="0">
                <a:solidFill>
                  <a:srgbClr val="CC0000"/>
                </a:solidFill>
                <a:latin typeface="+mn-lt"/>
                <a:cs typeface="ＭＳ Ｐゴシック" charset="-128"/>
              </a:rPr>
              <a:t>22</a:t>
            </a:r>
            <a:r>
              <a:rPr lang="en-US" sz="2400" b="1" u="none" kern="0" dirty="0">
                <a:solidFill>
                  <a:srgbClr val="CC0000"/>
                </a:solidFill>
                <a:latin typeface="+mn-lt"/>
                <a:cs typeface="ＭＳ Ｐゴシック" charset="-128"/>
              </a:rPr>
              <a:t>Ne(</a:t>
            </a:r>
            <a:r>
              <a:rPr lang="en-US" sz="2400" b="1" u="none" kern="0" dirty="0">
                <a:solidFill>
                  <a:srgbClr val="CC0000"/>
                </a:solidFill>
                <a:latin typeface="Symbol" charset="2"/>
                <a:cs typeface="Symbol" charset="2"/>
              </a:rPr>
              <a:t>a</a:t>
            </a:r>
            <a:r>
              <a:rPr lang="en-US" sz="2400" b="1" u="none" kern="0" dirty="0">
                <a:solidFill>
                  <a:srgbClr val="CC0000"/>
                </a:solidFill>
                <a:latin typeface="+mn-lt"/>
                <a:cs typeface="ＭＳ Ｐゴシック" charset="-128"/>
              </a:rPr>
              <a:t>,n)</a:t>
            </a:r>
            <a:r>
              <a:rPr lang="en-US" sz="2400" b="1" u="none" kern="0" baseline="30000" dirty="0">
                <a:solidFill>
                  <a:srgbClr val="CC0000"/>
                </a:solidFill>
                <a:latin typeface="+mn-lt"/>
                <a:cs typeface="ＭＳ Ｐゴシック" charset="-128"/>
              </a:rPr>
              <a:t>25</a:t>
            </a:r>
            <a:r>
              <a:rPr lang="en-US" sz="2400" b="1" u="none" kern="0" dirty="0">
                <a:solidFill>
                  <a:srgbClr val="CC0000"/>
                </a:solidFill>
                <a:latin typeface="+mn-lt"/>
                <a:cs typeface="ＭＳ Ｐゴシック" charset="-128"/>
              </a:rPr>
              <a:t>Mg reaction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90600" y="163513"/>
            <a:ext cx="1343025" cy="923925"/>
          </a:xfrm>
          <a:prstGeom prst="rect">
            <a:avLst/>
          </a:prstGeom>
          <a:solidFill>
            <a:srgbClr val="FCF0A6"/>
          </a:solidFill>
          <a:ln w="9525">
            <a:solidFill>
              <a:srgbClr val="CC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b="1" u="none" baseline="30000" dirty="0">
                <a:solidFill>
                  <a:srgbClr val="000000"/>
                </a:solidFill>
                <a:latin typeface="+mn-lt"/>
                <a:ea typeface="+mn-ea"/>
              </a:rPr>
              <a:t>25</a:t>
            </a:r>
            <a:r>
              <a:rPr lang="en-US" b="1" u="none" dirty="0">
                <a:solidFill>
                  <a:srgbClr val="000000"/>
                </a:solidFill>
                <a:latin typeface="+mn-lt"/>
                <a:ea typeface="+mn-ea"/>
              </a:rPr>
              <a:t>Mg(n,</a:t>
            </a:r>
            <a:r>
              <a:rPr lang="en-US" b="1" u="none" dirty="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b="1" u="none" dirty="0">
                <a:solidFill>
                  <a:srgbClr val="000000"/>
                </a:solidFill>
                <a:latin typeface="+mn-lt"/>
                <a:ea typeface="+mn-ea"/>
              </a:rPr>
              <a:t>)</a:t>
            </a:r>
          </a:p>
          <a:p>
            <a:pPr algn="just">
              <a:defRPr/>
            </a:pPr>
            <a:r>
              <a:rPr lang="en-US" b="1" u="none" baseline="30000" dirty="0">
                <a:solidFill>
                  <a:srgbClr val="000000"/>
                </a:solidFill>
                <a:latin typeface="+mn-lt"/>
                <a:ea typeface="+mn-ea"/>
              </a:rPr>
              <a:t>25</a:t>
            </a:r>
            <a:r>
              <a:rPr lang="en-US" b="1" u="none" dirty="0">
                <a:solidFill>
                  <a:srgbClr val="000000"/>
                </a:solidFill>
                <a:latin typeface="+mn-lt"/>
                <a:ea typeface="+mn-ea"/>
              </a:rPr>
              <a:t>Mg(n,</a:t>
            </a:r>
            <a:r>
              <a:rPr lang="en-US" b="1" u="none" dirty="0">
                <a:solidFill>
                  <a:srgbClr val="000000"/>
                </a:solidFill>
                <a:latin typeface="+mn-lt"/>
                <a:ea typeface="Symbol" charset="2"/>
                <a:cs typeface="Symbol" charset="2"/>
              </a:rPr>
              <a:t>tot</a:t>
            </a:r>
            <a:r>
              <a:rPr lang="en-US" b="1" u="none" dirty="0">
                <a:solidFill>
                  <a:srgbClr val="000000"/>
                </a:solidFill>
                <a:latin typeface="+mn-lt"/>
                <a:ea typeface="+mn-ea"/>
              </a:rPr>
              <a:t>)</a:t>
            </a:r>
          </a:p>
          <a:p>
            <a:pPr algn="just">
              <a:defRPr/>
            </a:pPr>
            <a:r>
              <a:rPr lang="en-US" b="1" u="none" baseline="30000" dirty="0">
                <a:solidFill>
                  <a:srgbClr val="000000"/>
                </a:solidFill>
                <a:latin typeface="+mn-lt"/>
                <a:ea typeface="+mn-ea"/>
              </a:rPr>
              <a:t>25</a:t>
            </a:r>
            <a:r>
              <a:rPr lang="en-US" b="1" u="none" dirty="0">
                <a:solidFill>
                  <a:srgbClr val="000000"/>
                </a:solidFill>
                <a:latin typeface="+mn-lt"/>
                <a:ea typeface="+mn-ea"/>
              </a:rPr>
              <a:t>Mg(n,</a:t>
            </a:r>
            <a:r>
              <a:rPr lang="en-US" b="1" u="none" dirty="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b="1" u="none" dirty="0">
                <a:solidFill>
                  <a:srgbClr val="000000"/>
                </a:solidFill>
                <a:latin typeface="+mn-lt"/>
                <a:ea typeface="+mn-ea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Content Placeholder 13" descr="Screen shot 2013-03-05 at 7.48.5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5" b="-1665"/>
          <a:stretch>
            <a:fillRect/>
          </a:stretch>
        </p:blipFill>
        <p:spPr bwMode="auto">
          <a:xfrm>
            <a:off x="228600" y="1676400"/>
            <a:ext cx="5680075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Motivations</a:t>
            </a:r>
          </a:p>
        </p:txBody>
      </p:sp>
      <p:pic>
        <p:nvPicPr>
          <p:cNvPr id="36868" name="Picture 3" descr="weblogo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163513"/>
            <a:ext cx="1196975" cy="646112"/>
          </a:xfrm>
          <a:prstGeom prst="rect">
            <a:avLst/>
          </a:prstGeom>
          <a:solidFill>
            <a:srgbClr val="FCF0A6"/>
          </a:solidFill>
          <a:ln w="9525">
            <a:solidFill>
              <a:srgbClr val="CC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none" baseline="30000" dirty="0">
                <a:solidFill>
                  <a:schemeClr val="dk1"/>
                </a:solidFill>
                <a:latin typeface="+mn-lt"/>
                <a:ea typeface="+mn-ea"/>
              </a:rPr>
              <a:t>25</a:t>
            </a:r>
            <a:r>
              <a:rPr lang="en-US" b="1" u="none" dirty="0">
                <a:solidFill>
                  <a:schemeClr val="dk1"/>
                </a:solidFill>
                <a:latin typeface="+mn-lt"/>
                <a:ea typeface="+mn-ea"/>
              </a:rPr>
              <a:t>Mg(n,</a:t>
            </a:r>
            <a:r>
              <a:rPr lang="en-US" b="1" u="none" dirty="0">
                <a:solidFill>
                  <a:schemeClr val="dk1"/>
                </a:solidFill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b="1" u="none" dirty="0">
                <a:solidFill>
                  <a:schemeClr val="dk1"/>
                </a:solidFill>
                <a:latin typeface="+mn-lt"/>
                <a:ea typeface="+mn-ea"/>
              </a:rPr>
              <a:t>)</a:t>
            </a:r>
          </a:p>
          <a:p>
            <a:pPr>
              <a:defRPr/>
            </a:pPr>
            <a:r>
              <a:rPr lang="en-US" b="1" u="none" dirty="0">
                <a:solidFill>
                  <a:schemeClr val="dk1"/>
                </a:solidFill>
                <a:latin typeface="+mn-lt"/>
                <a:ea typeface="+mn-ea"/>
              </a:rPr>
              <a:t>@ n_TOF</a:t>
            </a:r>
          </a:p>
        </p:txBody>
      </p:sp>
      <p:sp>
        <p:nvSpPr>
          <p:cNvPr id="36870" name="TextBox 12"/>
          <p:cNvSpPr txBox="1">
            <a:spLocks noChangeArrowheads="1"/>
          </p:cNvSpPr>
          <p:nvPr/>
        </p:nvSpPr>
        <p:spPr bwMode="auto">
          <a:xfrm>
            <a:off x="1905000" y="1295400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b="1" u="none">
                <a:solidFill>
                  <a:srgbClr val="CC0000"/>
                </a:solidFill>
                <a:cs typeface="Times New Roman" charset="0"/>
              </a:rPr>
              <a:t>Results from previous (2003) measurement:</a:t>
            </a:r>
          </a:p>
        </p:txBody>
      </p:sp>
      <p:pic>
        <p:nvPicPr>
          <p:cNvPr id="36871" name="Picture 15" descr="Screen shot 2013-03-05 at 7.56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338137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72" name="Straight Arrow Connector 17"/>
          <p:cNvCxnSpPr>
            <a:cxnSpLocks noChangeShapeType="1"/>
          </p:cNvCxnSpPr>
          <p:nvPr/>
        </p:nvCxnSpPr>
        <p:spPr bwMode="auto">
          <a:xfrm>
            <a:off x="5257800" y="2362200"/>
            <a:ext cx="685800" cy="76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ersonalizza struttura">
  <a:themeElements>
    <a:clrScheme name="2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3885</TotalTime>
  <Words>1403</Words>
  <Application>Microsoft Office PowerPoint</Application>
  <PresentationFormat>Presentazione su schermo (4:3)</PresentationFormat>
  <Paragraphs>417</Paragraphs>
  <Slides>43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6" baseType="lpstr">
      <vt:lpstr>1_Struttura predefinita</vt:lpstr>
      <vt:lpstr>2_Personalizza struttura</vt:lpstr>
      <vt:lpstr>Equation</vt:lpstr>
      <vt:lpstr>Presentazione standard di PowerPoint</vt:lpstr>
      <vt:lpstr>    </vt:lpstr>
      <vt:lpstr>Motivations</vt:lpstr>
      <vt:lpstr>Motivation 1/2</vt:lpstr>
      <vt:lpstr>Motivation 1/2</vt:lpstr>
      <vt:lpstr>Motivation 2/2</vt:lpstr>
      <vt:lpstr>Motivation 2/2</vt:lpstr>
      <vt:lpstr>Motivation 2/2</vt:lpstr>
      <vt:lpstr>Motivations</vt:lpstr>
      <vt:lpstr>Motivations</vt:lpstr>
      <vt:lpstr>Motivations</vt:lpstr>
      <vt:lpstr>New Measurement </vt:lpstr>
      <vt:lpstr>New Measurement</vt:lpstr>
      <vt:lpstr>New Measurement</vt:lpstr>
      <vt:lpstr>Data Analysis</vt:lpstr>
      <vt:lpstr>Preliminary Results </vt:lpstr>
      <vt:lpstr>Results from 25Mg(n,g)</vt:lpstr>
      <vt:lpstr>Results from 25Mg(n,g)</vt:lpstr>
      <vt:lpstr>Results from 25Mg(n,g)</vt:lpstr>
      <vt:lpstr>Results from 25Mg(n,g)</vt:lpstr>
      <vt:lpstr>New Measurement </vt:lpstr>
      <vt:lpstr>New Measurement </vt:lpstr>
      <vt:lpstr>New Measurement </vt:lpstr>
      <vt:lpstr>New Measurement </vt:lpstr>
      <vt:lpstr>Future program</vt:lpstr>
      <vt:lpstr>Future program</vt:lpstr>
      <vt:lpstr>Future program</vt:lpstr>
      <vt:lpstr>Presentazione standard di PowerPoint</vt:lpstr>
      <vt:lpstr>n_TOF EAR2</vt:lpstr>
      <vt:lpstr>n_TOF EAR2</vt:lpstr>
      <vt:lpstr>Conclusion</vt:lpstr>
      <vt:lpstr>Acknowledgement</vt:lpstr>
      <vt:lpstr>Presentazione standard di PowerPoint</vt:lpstr>
      <vt:lpstr>Motivation 2</vt:lpstr>
      <vt:lpstr>Motivation 2</vt:lpstr>
      <vt:lpstr>Measurements</vt:lpstr>
      <vt:lpstr>Time reversal invariance</vt:lpstr>
      <vt:lpstr>Weighting functions </vt:lpstr>
      <vt:lpstr>Data Analysis</vt:lpstr>
      <vt:lpstr>TOF spectra </vt:lpstr>
      <vt:lpstr>Preliminary Results </vt:lpstr>
      <vt:lpstr>Au URR  </vt:lpstr>
      <vt:lpstr>Preliminary Results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tecno</cp:lastModifiedBy>
  <cp:revision>381</cp:revision>
  <cp:lastPrinted>2013-02-25T10:52:56Z</cp:lastPrinted>
  <dcterms:created xsi:type="dcterms:W3CDTF">2013-06-03T12:39:52Z</dcterms:created>
  <dcterms:modified xsi:type="dcterms:W3CDTF">2013-06-03T15:37:05Z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