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2" r:id="rId2"/>
    <p:sldId id="289" r:id="rId3"/>
    <p:sldId id="288" r:id="rId4"/>
    <p:sldId id="259" r:id="rId5"/>
    <p:sldId id="291" r:id="rId6"/>
    <p:sldId id="260" r:id="rId7"/>
    <p:sldId id="292" r:id="rId8"/>
    <p:sldId id="287" r:id="rId9"/>
    <p:sldId id="277" r:id="rId10"/>
    <p:sldId id="296" r:id="rId11"/>
    <p:sldId id="297" r:id="rId12"/>
    <p:sldId id="299" r:id="rId13"/>
    <p:sldId id="280" r:id="rId14"/>
    <p:sldId id="298" r:id="rId15"/>
    <p:sldId id="295" r:id="rId16"/>
    <p:sldId id="290" r:id="rId17"/>
    <p:sldId id="284" r:id="rId18"/>
    <p:sldId id="285" r:id="rId19"/>
    <p:sldId id="286" r:id="rId20"/>
    <p:sldId id="265" r:id="rId21"/>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p:restoredTop sz="61032" autoAdjust="0"/>
  </p:normalViewPr>
  <p:slideViewPr>
    <p:cSldViewPr>
      <p:cViewPr varScale="1">
        <p:scale>
          <a:sx n="65" d="100"/>
          <a:sy n="65" d="100"/>
        </p:scale>
        <p:origin x="-19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D9FFF788-D1C3-406A-BEB4-3EEBC4848142}" type="datetimeFigureOut">
              <a:rPr lang="ru-RU" smtClean="0"/>
              <a:t>04.06.2013</a:t>
            </a:fld>
            <a:endParaRPr lang="ru-RU"/>
          </a:p>
        </p:txBody>
      </p:sp>
      <p:sp>
        <p:nvSpPr>
          <p:cNvPr id="4" name="Нижний колонтитул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3F6C21F0-8D21-46F9-A23B-F385D50641C0}" type="slidenum">
              <a:rPr lang="ru-RU" smtClean="0"/>
              <a:t>‹N›</a:t>
            </a:fld>
            <a:endParaRPr lang="ru-RU"/>
          </a:p>
        </p:txBody>
      </p:sp>
    </p:spTree>
    <p:extLst>
      <p:ext uri="{BB962C8B-B14F-4D97-AF65-F5344CB8AC3E}">
        <p14:creationId xmlns:p14="http://schemas.microsoft.com/office/powerpoint/2010/main" val="2992763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BCA9540F-47CB-4DDB-9706-6D58F92B7A29}" type="datetimeFigureOut">
              <a:rPr lang="ru-RU" smtClean="0"/>
              <a:t>04.06.2013</a:t>
            </a:fld>
            <a:endParaRPr lang="ru-RU"/>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204B8AFA-6D4C-4368-A587-57DC43E6707B}" type="slidenum">
              <a:rPr lang="ru-RU" smtClean="0"/>
              <a:t>‹N›</a:t>
            </a:fld>
            <a:endParaRPr lang="ru-RU"/>
          </a:p>
        </p:txBody>
      </p:sp>
    </p:spTree>
    <p:extLst>
      <p:ext uri="{BB962C8B-B14F-4D97-AF65-F5344CB8AC3E}">
        <p14:creationId xmlns:p14="http://schemas.microsoft.com/office/powerpoint/2010/main" val="3425607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First of all I would like to express gratitude to organizers for kind invitation (for opportunity to give this talk) and provided financial support of my visit. I am going to speak about Theoretical studies of isovector soft dipole mode in 6Be. I am from Bogoliubov Lab of Theoretical physics at JINR. However this work was done in close collaboration with experimentalists and theoreticians from Flerov Lab of </a:t>
            </a:r>
            <a:r>
              <a:rPr lang="en-US" sz="1200" kern="1200" dirty="0" err="1" smtClean="0">
                <a:solidFill>
                  <a:schemeClr val="tx1"/>
                </a:solidFill>
                <a:effectLst/>
                <a:latin typeface="+mn-lt"/>
                <a:ea typeface="+mn-ea"/>
                <a:cs typeface="+mn-cs"/>
              </a:rPr>
              <a:t>Nuc</a:t>
            </a:r>
            <a:r>
              <a:rPr lang="en-US" sz="1200" kern="1200" dirty="0" smtClean="0">
                <a:solidFill>
                  <a:schemeClr val="tx1"/>
                </a:solidFill>
                <a:effectLst/>
                <a:latin typeface="+mn-lt"/>
                <a:ea typeface="+mn-ea"/>
                <a:cs typeface="+mn-cs"/>
              </a:rPr>
              <a:t>. Research also. Because our studies are based on experimental results which were recently obtained there.</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204B8AFA-6D4C-4368-A587-57DC43E6707B}" type="slidenum">
              <a:rPr lang="ru-RU" smtClean="0"/>
              <a:t>1</a:t>
            </a:fld>
            <a:endParaRPr lang="ru-RU"/>
          </a:p>
        </p:txBody>
      </p:sp>
    </p:spTree>
    <p:extLst>
      <p:ext uri="{BB962C8B-B14F-4D97-AF65-F5344CB8AC3E}">
        <p14:creationId xmlns:p14="http://schemas.microsoft.com/office/powerpoint/2010/main" val="139273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Here we can see the reconstruction of internal energy–angle correlations for different states of 6Be in Jacobi T system. </a:t>
            </a:r>
          </a:p>
          <a:p>
            <a:r>
              <a:rPr lang="en-US" dirty="0" smtClean="0"/>
              <a:t>Results are presented for the resonant 0+, 2+ and J− states. </a:t>
            </a:r>
          </a:p>
          <a:p>
            <a:r>
              <a:rPr lang="en-US" dirty="0" smtClean="0"/>
              <a:t>The correlation data provide the additional </a:t>
            </a:r>
            <a:r>
              <a:rPr lang="en-US" baseline="0" dirty="0" smtClean="0"/>
              <a:t>support for our interpretation.</a:t>
            </a:r>
          </a:p>
          <a:p>
            <a:endParaRPr lang="en-US" dirty="0" smtClean="0"/>
          </a:p>
        </p:txBody>
      </p:sp>
      <p:sp>
        <p:nvSpPr>
          <p:cNvPr id="4" name="Номер слайда 3"/>
          <p:cNvSpPr>
            <a:spLocks noGrp="1"/>
          </p:cNvSpPr>
          <p:nvPr>
            <p:ph type="sldNum" sz="quarter" idx="10"/>
          </p:nvPr>
        </p:nvSpPr>
        <p:spPr/>
        <p:txBody>
          <a:bodyPr/>
          <a:lstStyle/>
          <a:p>
            <a:fld id="{C08B7EFE-5D7C-4EF5-895B-945B32512ED6}" type="slidenum">
              <a:rPr lang="ru-RU" smtClean="0"/>
              <a:t>10</a:t>
            </a:fld>
            <a:endParaRPr lang="ru-RU"/>
          </a:p>
        </p:txBody>
      </p:sp>
    </p:spTree>
    <p:extLst>
      <p:ext uri="{BB962C8B-B14F-4D97-AF65-F5344CB8AC3E}">
        <p14:creationId xmlns:p14="http://schemas.microsoft.com/office/powerpoint/2010/main" val="2987088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8B7EFE-5D7C-4EF5-895B-945B32512ED6}" type="slidenum">
              <a:rPr lang="ru-RU" smtClean="0"/>
              <a:t>11</a:t>
            </a:fld>
            <a:endParaRPr lang="ru-RU"/>
          </a:p>
        </p:txBody>
      </p:sp>
    </p:spTree>
    <p:extLst>
      <p:ext uri="{BB962C8B-B14F-4D97-AF65-F5344CB8AC3E}">
        <p14:creationId xmlns:p14="http://schemas.microsoft.com/office/powerpoint/2010/main" val="3186539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1. Впервые</a:t>
            </a:r>
            <a:r>
              <a:rPr lang="ru-RU" baseline="0" dirty="0" smtClean="0"/>
              <a:t> была разработана теоретическая модель для описания Кулоновского непрерывного спектра трех частиц заселяемого в прямых реакциях с последовательным учетом механизма реакции. Она позволяет изучать спектр экзотических систем на </a:t>
            </a:r>
            <a:r>
              <a:rPr lang="ru-RU" baseline="0" dirty="0" err="1" smtClean="0"/>
              <a:t>гнанице</a:t>
            </a:r>
            <a:r>
              <a:rPr lang="ru-RU" baseline="0" dirty="0" smtClean="0"/>
              <a:t> ядерной стабильности в широком диапазоне энергий.</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2. Для сравнения теории с экспериментом для сложных корреляционных данных был разработан последовательно квантово-механический Монте-Карло генератор. На сегодняшний аналогов ему нет. Мы работаем с различными группами из </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Ведущих мировых </a:t>
            </a:r>
            <a:r>
              <a:rPr lang="ru-RU" baseline="0" dirty="0" err="1" smtClean="0"/>
              <a:t>ценров</a:t>
            </a:r>
            <a:r>
              <a:rPr lang="ru-RU" baseline="0" dirty="0" smtClean="0"/>
              <a:t> и помогая в анализе и интерпретации данных.</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3. Основной результат, полученный в эксперименте в МСЮ: вплоть до весьма высоких энергий </a:t>
            </a:r>
            <a:r>
              <a:rPr lang="ru-RU" baseline="0" dirty="0" err="1" smtClean="0"/>
              <a:t>возб</a:t>
            </a:r>
            <a:r>
              <a:rPr lang="ru-RU" baseline="0" dirty="0" smtClean="0"/>
              <a:t>. 6Ве распад идет не последовательно а имеет сложную трехчастичную динамику.</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4. </a:t>
            </a:r>
            <a:r>
              <a:rPr lang="ru-RU" baseline="0" dirty="0" smtClean="0"/>
              <a:t>Основной результат, полученный в эксперименте в ЛЯРЕ: часть спектра, лежащего выше состояния 2+ была интерпретирована, как дающее доказательство для нового феномена – </a:t>
            </a:r>
            <a:r>
              <a:rPr lang="ru-RU" baseline="0" dirty="0" err="1" smtClean="0"/>
              <a:t>Изовекторной</a:t>
            </a:r>
            <a:r>
              <a:rPr lang="ru-RU" baseline="0" dirty="0" smtClean="0"/>
              <a:t> мягкой дипольной моды.</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Анализ эксп. Данных. Полученных в </a:t>
            </a:r>
            <a:r>
              <a:rPr lang="ru-RU" baseline="0" dirty="0" err="1" smtClean="0"/>
              <a:t>ЛяР</a:t>
            </a:r>
            <a:r>
              <a:rPr lang="ru-RU" baseline="0" dirty="0" smtClean="0"/>
              <a:t> показал, что в спектре выше 2+ найден новый тип моды – так называемая изовекторная мягкая дипольная мода возбуждения.</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For the first time theoretical methods for studies of the Coulomb three-body continuum populated in direct reactions was developed.</a:t>
            </a:r>
            <a:endParaRPr lang="en-US" dirty="0" smtClean="0"/>
          </a:p>
          <a:p>
            <a:r>
              <a:rPr lang="en-US" dirty="0" smtClean="0"/>
              <a:t>This allows</a:t>
            </a:r>
            <a:r>
              <a:rPr lang="ru-RU" dirty="0" smtClean="0"/>
              <a:t> </a:t>
            </a:r>
            <a:r>
              <a:rPr lang="en-US" dirty="0" smtClean="0"/>
              <a:t>to study the excitation spectra of exotic</a:t>
            </a:r>
            <a:r>
              <a:rPr lang="en-US" baseline="0" dirty="0" smtClean="0"/>
              <a:t> dripline systems in a broad energy range.</a:t>
            </a:r>
            <a:endParaRPr lang="ru-RU" baseline="0" dirty="0" smtClean="0"/>
          </a:p>
          <a:p>
            <a:endParaRPr lang="ru-RU" baseline="0" dirty="0" smtClean="0"/>
          </a:p>
          <a:p>
            <a:r>
              <a:rPr lang="ru-RU" baseline="0" dirty="0" smtClean="0"/>
              <a:t>Впервые были получены экспериментальные данные с высокой точностью и разрешением в широком диапазоне энергий.</a:t>
            </a:r>
            <a:endParaRPr lang="en-US" baseline="0" dirty="0" smtClean="0"/>
          </a:p>
          <a:p>
            <a:endParaRPr lang="en-US" baseline="0" dirty="0" smtClean="0"/>
          </a:p>
          <a:p>
            <a:r>
              <a:rPr lang="ru-RU" baseline="0" dirty="0" smtClean="0"/>
              <a:t>Для сравнения теории с экспериментом был разработан последовательно квантово-механический Монте-Карло генератор.</a:t>
            </a:r>
          </a:p>
          <a:p>
            <a:endParaRPr lang="ru-RU" baseline="0" dirty="0" smtClean="0"/>
          </a:p>
          <a:p>
            <a:r>
              <a:rPr lang="en-US" baseline="0" dirty="0" smtClean="0"/>
              <a:t>For comparison theory and experiment fully quantum-mechanical MK generator was developed. So far this is a unique development.</a:t>
            </a:r>
          </a:p>
          <a:p>
            <a:endParaRPr lang="en-US" baseline="0" dirty="0" smtClean="0"/>
          </a:p>
          <a:p>
            <a:endParaRPr lang="en-US" baseline="0" dirty="0" smtClean="0"/>
          </a:p>
          <a:p>
            <a:endParaRPr lang="en-US" dirty="0" smtClean="0"/>
          </a:p>
          <a:p>
            <a:endParaRPr lang="en-US" dirty="0" smtClean="0"/>
          </a:p>
          <a:p>
            <a:endParaRPr lang="en-US" dirty="0" smtClean="0"/>
          </a:p>
          <a:p>
            <a:r>
              <a:rPr lang="en-US" dirty="0" smtClean="0"/>
              <a:t>Structure of 6Be was studied theoretically based on two independent experiments with different reaction mechanisms.</a:t>
            </a:r>
          </a:p>
          <a:p>
            <a:endParaRPr lang="en-US" dirty="0" smtClean="0"/>
          </a:p>
          <a:p>
            <a:r>
              <a:rPr lang="en-US" dirty="0" smtClean="0"/>
              <a:t>The obtained high-statistics and high-resolution data provide very detailed view of the evolution of correlation patterns with excitation energy. This allows deep insight into the mechanism of two-proton decay. The result is very solid demonstration of counterintuitive character of evolution of the decay mechanism with excitation energy and confirmation of the theoretical ideas.</a:t>
            </a:r>
          </a:p>
          <a:p>
            <a:endParaRPr lang="en-US" dirty="0" smtClean="0"/>
          </a:p>
          <a:p>
            <a:r>
              <a:rPr lang="ru-RU" dirty="0" smtClean="0"/>
              <a:t>Спектр</a:t>
            </a:r>
            <a:r>
              <a:rPr lang="ru-RU" baseline="0" dirty="0" smtClean="0"/>
              <a:t> 6Ве был изучен теоретически с анализом механизма реакции.</a:t>
            </a:r>
          </a:p>
          <a:p>
            <a:r>
              <a:rPr lang="ru-RU" baseline="0" dirty="0" smtClean="0"/>
              <a:t>Важность учета механизма реакции в таких моделях следует из анализа экспериментальных данных.</a:t>
            </a:r>
            <a:endParaRPr lang="en-US" baseline="0" dirty="0" smtClean="0"/>
          </a:p>
          <a:p>
            <a:endParaRPr lang="en-US" baseline="0" dirty="0" smtClean="0"/>
          </a:p>
          <a:p>
            <a:endParaRPr lang="ru-RU" dirty="0"/>
          </a:p>
        </p:txBody>
      </p:sp>
      <p:sp>
        <p:nvSpPr>
          <p:cNvPr id="4" name="Номер слайда 3"/>
          <p:cNvSpPr>
            <a:spLocks noGrp="1"/>
          </p:cNvSpPr>
          <p:nvPr>
            <p:ph type="sldNum" sz="quarter" idx="10"/>
          </p:nvPr>
        </p:nvSpPr>
        <p:spPr/>
        <p:txBody>
          <a:bodyPr/>
          <a:lstStyle/>
          <a:p>
            <a:fld id="{C08B7EFE-5D7C-4EF5-895B-945B32512ED6}" type="slidenum">
              <a:rPr lang="ru-RU" smtClean="0"/>
              <a:t>13</a:t>
            </a:fld>
            <a:endParaRPr lang="ru-RU"/>
          </a:p>
        </p:txBody>
      </p:sp>
    </p:spTree>
    <p:extLst>
      <p:ext uri="{BB962C8B-B14F-4D97-AF65-F5344CB8AC3E}">
        <p14:creationId xmlns:p14="http://schemas.microsoft.com/office/powerpoint/2010/main" val="3186539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our</a:t>
            </a:r>
            <a:r>
              <a:rPr lang="en-US" baseline="0" dirty="0" smtClean="0"/>
              <a:t> model </a:t>
            </a:r>
            <a:r>
              <a:rPr lang="en-US" sz="1200" dirty="0" smtClean="0"/>
              <a:t>for charge-exchange reaction s</a:t>
            </a:r>
            <a:r>
              <a:rPr lang="en-US" dirty="0" smtClean="0"/>
              <a:t>ource WF was constructed in PWIA approximation </a:t>
            </a:r>
          </a:p>
          <a:p>
            <a:endParaRPr lang="en-US" dirty="0" smtClean="0"/>
          </a:p>
          <a:p>
            <a:r>
              <a:rPr lang="en-US" dirty="0" smtClean="0"/>
              <a:t>Excellent agreement with the data for the resonant 0 + and 2 + states and good results for dipole contribution have</a:t>
            </a:r>
            <a:r>
              <a:rPr lang="en-US" baseline="0" dirty="0" smtClean="0"/>
              <a:t> got</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Major discovery here:  Broad structure above 2</a:t>
            </a:r>
            <a:r>
              <a:rPr lang="en-US" baseline="30000" dirty="0" smtClean="0"/>
              <a:t>+</a:t>
            </a:r>
            <a:r>
              <a:rPr lang="en-US" dirty="0" smtClean="0"/>
              <a:t> state is identified as combination of dipole {0</a:t>
            </a:r>
            <a:r>
              <a:rPr lang="en-US" baseline="30000" dirty="0" smtClean="0"/>
              <a:t>−</a:t>
            </a:r>
            <a:r>
              <a:rPr lang="en-US" dirty="0" smtClean="0"/>
              <a:t>,1</a:t>
            </a:r>
            <a:r>
              <a:rPr lang="en-US" baseline="30000" dirty="0" smtClean="0"/>
              <a:t>−</a:t>
            </a:r>
            <a:r>
              <a:rPr lang="en-US" dirty="0" smtClean="0"/>
              <a:t>,2</a:t>
            </a:r>
            <a:r>
              <a:rPr lang="en-US" baseline="30000" dirty="0" smtClean="0"/>
              <a:t>−</a:t>
            </a:r>
            <a:r>
              <a:rPr lang="en-US" dirty="0" smtClean="0"/>
              <a:t>} excitations.</a:t>
            </a:r>
          </a:p>
          <a:p>
            <a:r>
              <a:rPr lang="en-US" dirty="0" smtClean="0"/>
              <a:t>And</a:t>
            </a: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err="1" smtClean="0"/>
              <a:t>Nonresonant</a:t>
            </a:r>
            <a:r>
              <a:rPr lang="en-US" dirty="0" smtClean="0"/>
              <a:t> dipole continuum has much higher integral cross section than the expectedly dominant </a:t>
            </a:r>
            <a:r>
              <a:rPr lang="en-US" u="sng" dirty="0" smtClean="0"/>
              <a:t>resonant</a:t>
            </a:r>
            <a:r>
              <a:rPr lang="en-US" dirty="0" smtClean="0"/>
              <a:t> 0</a:t>
            </a:r>
            <a:r>
              <a:rPr lang="en-US" baseline="30000" dirty="0" smtClean="0"/>
              <a:t> +</a:t>
            </a:r>
            <a:r>
              <a:rPr lang="en-US" dirty="0" smtClean="0"/>
              <a:t> and 2</a:t>
            </a:r>
            <a:r>
              <a:rPr lang="en-US" baseline="30000" dirty="0" smtClean="0"/>
              <a:t>+</a:t>
            </a:r>
            <a:r>
              <a:rPr lang="en-US" dirty="0" smtClean="0"/>
              <a:t> contributions.</a:t>
            </a:r>
          </a:p>
          <a:p>
            <a:endParaRPr lang="ru-RU" dirty="0"/>
          </a:p>
        </p:txBody>
      </p:sp>
      <p:sp>
        <p:nvSpPr>
          <p:cNvPr id="4" name="Номер слайда 3"/>
          <p:cNvSpPr>
            <a:spLocks noGrp="1"/>
          </p:cNvSpPr>
          <p:nvPr>
            <p:ph type="sldNum" sz="quarter" idx="10"/>
          </p:nvPr>
        </p:nvSpPr>
        <p:spPr/>
        <p:txBody>
          <a:bodyPr/>
          <a:lstStyle/>
          <a:p>
            <a:fld id="{C08B7EFE-5D7C-4EF5-895B-945B32512ED6}" type="slidenum">
              <a:rPr lang="ru-RU" smtClean="0"/>
              <a:t>14</a:t>
            </a:fld>
            <a:endParaRPr lang="ru-RU"/>
          </a:p>
        </p:txBody>
      </p:sp>
    </p:spTree>
    <p:extLst>
      <p:ext uri="{BB962C8B-B14F-4D97-AF65-F5344CB8AC3E}">
        <p14:creationId xmlns:p14="http://schemas.microsoft.com/office/powerpoint/2010/main" val="2038764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Здесь представлены спектры 6Ве</a:t>
            </a:r>
            <a:r>
              <a:rPr lang="ru-RU" baseline="0" dirty="0" smtClean="0"/>
              <a:t>, полученные в разных экспериментах (этот в </a:t>
            </a:r>
            <a:r>
              <a:rPr lang="ru-RU" baseline="0" dirty="0" err="1" smtClean="0"/>
              <a:t>ЛяРе</a:t>
            </a:r>
            <a:r>
              <a:rPr lang="ru-RU" baseline="0" dirty="0" smtClean="0"/>
              <a:t>, этот в МСЮ) с помощью разных механизмов реакции. Можно видеть, что основное состояние 6Ве довольно узкое. Оно было хорошо изучено. Теоретическое описание было сделано в рамках </a:t>
            </a:r>
            <a:r>
              <a:rPr lang="ru-RU" baseline="0" dirty="0" err="1" smtClean="0"/>
              <a:t>трехкластерной</a:t>
            </a:r>
            <a:r>
              <a:rPr lang="ru-RU" baseline="0" dirty="0" smtClean="0"/>
              <a:t> модели</a:t>
            </a:r>
            <a:r>
              <a:rPr lang="en-US" baseline="0" dirty="0" smtClean="0"/>
              <a:t> </a:t>
            </a:r>
            <a:r>
              <a:rPr lang="ru-RU" baseline="0" dirty="0" smtClean="0"/>
              <a:t>с помощью метода </a:t>
            </a:r>
            <a:r>
              <a:rPr lang="ru-RU" baseline="0" dirty="0" err="1" smtClean="0"/>
              <a:t>гиперсферических</a:t>
            </a:r>
            <a:r>
              <a:rPr lang="ru-RU" baseline="0" dirty="0" smtClean="0"/>
              <a:t> гармоник.</a:t>
            </a:r>
          </a:p>
          <a:p>
            <a:endParaRPr lang="ru-RU" baseline="0" dirty="0" smtClean="0"/>
          </a:p>
          <a:p>
            <a:r>
              <a:rPr lang="ru-RU" baseline="0" dirty="0" smtClean="0"/>
              <a:t>Что касается возбужденных состояний, то как видно из картинок они довольно широки и их заселение сильно зависит от механизма реакции. </a:t>
            </a:r>
          </a:p>
          <a:p>
            <a:r>
              <a:rPr lang="ru-RU" dirty="0" smtClean="0"/>
              <a:t>Для описания 3хчастичного спектра в широком диапазоне энергий требуется специальный формализм, учитывающий механизм реакции. </a:t>
            </a:r>
          </a:p>
          <a:p>
            <a:endParaRPr lang="ru-RU" baseline="0" dirty="0" smtClean="0"/>
          </a:p>
          <a:p>
            <a:endParaRPr lang="ru-RU" baseline="0" dirty="0" smtClean="0"/>
          </a:p>
          <a:p>
            <a:endParaRPr lang="ru-RU" baseline="0" dirty="0" smtClean="0"/>
          </a:p>
          <a:p>
            <a:endParaRPr lang="ru-RU" baseline="0" dirty="0" smtClean="0"/>
          </a:p>
          <a:p>
            <a:r>
              <a:rPr lang="ru-RU" dirty="0" smtClean="0"/>
              <a:t>1</a:t>
            </a:r>
            <a:r>
              <a:rPr lang="en-US" dirty="0" smtClean="0"/>
              <a:t>. In the recent years there was a </a:t>
            </a:r>
            <a:r>
              <a:rPr lang="en-US" u="sng" dirty="0" smtClean="0"/>
              <a:t>revival</a:t>
            </a:r>
            <a:r>
              <a:rPr lang="en-US" dirty="0" smtClean="0"/>
              <a:t> of interest to 6Be system. In particular </a:t>
            </a:r>
            <a:r>
              <a:rPr lang="en-US" u="sng" dirty="0" smtClean="0"/>
              <a:t>the </a:t>
            </a:r>
            <a:r>
              <a:rPr lang="en-US" u="sng" dirty="0" err="1" smtClean="0"/>
              <a:t>g.s</a:t>
            </a:r>
            <a:r>
              <a:rPr lang="en-US" u="sng" dirty="0" smtClean="0"/>
              <a:t>. </a:t>
            </a:r>
            <a:r>
              <a:rPr lang="en-US" dirty="0" smtClean="0"/>
              <a:t>of 6Be was studied both theoretically and</a:t>
            </a:r>
            <a:r>
              <a:rPr lang="en-US" baseline="0" dirty="0" smtClean="0"/>
              <a:t> experimentally </a:t>
            </a:r>
            <a:r>
              <a:rPr lang="en-US" u="sng" baseline="0" dirty="0" smtClean="0"/>
              <a:t>very well.</a:t>
            </a:r>
          </a:p>
          <a:p>
            <a:r>
              <a:rPr lang="en-US" baseline="0" dirty="0" smtClean="0"/>
              <a:t>2. Our theoretical description  of three-body decay </a:t>
            </a:r>
            <a:r>
              <a:rPr lang="en-US" u="sng" baseline="0" dirty="0" smtClean="0"/>
              <a:t>is based on</a:t>
            </a:r>
            <a:r>
              <a:rPr lang="en-US" baseline="0" dirty="0" smtClean="0"/>
              <a:t> the three-body cluster model using the HH method.  </a:t>
            </a:r>
          </a:p>
          <a:p>
            <a:r>
              <a:rPr lang="en-US" baseline="0" dirty="0" smtClean="0"/>
              <a:t>3. The dynamics of 3-b. continuum is described by solving inhomogeneous three-body Schrödinger equation for WF with outgoing asymptotic. The widths of several known 2p emitters are well reproduced on this model. </a:t>
            </a:r>
            <a:r>
              <a:rPr lang="en-US" dirty="0" smtClean="0"/>
              <a:t>Recent results were</a:t>
            </a:r>
            <a:r>
              <a:rPr lang="en-US" baseline="0" dirty="0" smtClean="0"/>
              <a:t> obtained </a:t>
            </a:r>
            <a:r>
              <a:rPr lang="en-US" dirty="0" smtClean="0"/>
              <a:t>for 6Be, 19Mg and 45Fe.</a:t>
            </a:r>
          </a:p>
          <a:p>
            <a:r>
              <a:rPr lang="en-US" dirty="0" smtClean="0"/>
              <a:t>5. </a:t>
            </a:r>
            <a:r>
              <a:rPr lang="en-US" baseline="0" dirty="0" smtClean="0"/>
              <a:t>It is </a:t>
            </a:r>
            <a:r>
              <a:rPr lang="en-US" u="sng" baseline="0" dirty="0" smtClean="0"/>
              <a:t>challenge</a:t>
            </a:r>
            <a:r>
              <a:rPr lang="en-US" baseline="0" dirty="0" smtClean="0"/>
              <a:t> to explain three-body correlations also.</a:t>
            </a:r>
            <a:endParaRPr lang="en-US" dirty="0" smtClean="0"/>
          </a:p>
        </p:txBody>
      </p:sp>
      <p:sp>
        <p:nvSpPr>
          <p:cNvPr id="4" name="Номер слайда 3"/>
          <p:cNvSpPr>
            <a:spLocks noGrp="1"/>
          </p:cNvSpPr>
          <p:nvPr>
            <p:ph type="sldNum" sz="quarter" idx="10"/>
          </p:nvPr>
        </p:nvSpPr>
        <p:spPr/>
        <p:txBody>
          <a:bodyPr/>
          <a:lstStyle/>
          <a:p>
            <a:fld id="{C08B7EFE-5D7C-4EF5-895B-945B32512ED6}" type="slidenum">
              <a:rPr lang="ru-RU" smtClean="0"/>
              <a:t>15</a:t>
            </a:fld>
            <a:endParaRPr lang="ru-RU"/>
          </a:p>
        </p:txBody>
      </p:sp>
    </p:spTree>
    <p:extLst>
      <p:ext uri="{BB962C8B-B14F-4D97-AF65-F5344CB8AC3E}">
        <p14:creationId xmlns:p14="http://schemas.microsoft.com/office/powerpoint/2010/main" val="2657868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Может показаться, что трехчастичная динамика (задача нескольких тел) это довольно редкое</a:t>
            </a:r>
            <a:r>
              <a:rPr lang="ru-RU" baseline="0" dirty="0" smtClean="0"/>
              <a:t> и экзотическое явление, которое редко встречается в природе (экзотический объект исследования, который редко встречается в практике (природе)). Но давайте посмотрим на карту нуклидов. Здесь на границе стабильности в каждом втором ядре проявляется такая динамика. И это только из известных на сегодняшний день.</a:t>
            </a:r>
          </a:p>
          <a:p>
            <a:r>
              <a:rPr lang="ru-RU" baseline="0" dirty="0" smtClean="0"/>
              <a:t>Зеленым цветом показаны ядра с гало.</a:t>
            </a:r>
          </a:p>
          <a:p>
            <a:r>
              <a:rPr lang="ru-RU" baseline="0" dirty="0" smtClean="0"/>
              <a:t>Красным – истинно 2р\2н </a:t>
            </a:r>
            <a:r>
              <a:rPr lang="ru-RU" baseline="0" dirty="0" err="1" smtClean="0"/>
              <a:t>распадчики</a:t>
            </a:r>
            <a:r>
              <a:rPr lang="ru-RU" baseline="0" dirty="0" smtClean="0"/>
              <a:t>. Синим – ожидаемые 4р\4н </a:t>
            </a:r>
            <a:r>
              <a:rPr lang="ru-RU" baseline="0" dirty="0" err="1" smtClean="0"/>
              <a:t>распадчики</a:t>
            </a:r>
            <a:r>
              <a:rPr lang="ru-RU" baseline="0" dirty="0" smtClean="0"/>
              <a:t>.</a:t>
            </a:r>
          </a:p>
          <a:p>
            <a:r>
              <a:rPr lang="ru-RU" baseline="0" dirty="0" smtClean="0"/>
              <a:t>Если мы хотим претендовать на понимание и описание несимметричной ядерной материи, </a:t>
            </a:r>
            <a:r>
              <a:rPr lang="ru-RU" baseline="0" dirty="0" err="1" smtClean="0"/>
              <a:t>нуклеосинтеза</a:t>
            </a:r>
            <a:r>
              <a:rPr lang="ru-RU" baseline="0" dirty="0" smtClean="0"/>
              <a:t> и динамики нескольких тел, необходимо расширять наши знания как можно дальше за границу стабильности.</a:t>
            </a:r>
          </a:p>
          <a:p>
            <a:endParaRPr lang="ru-R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Из недавно открытых 2р распадчиков можно отметить </a:t>
            </a:r>
            <a:r>
              <a:rPr lang="en-US" dirty="0" smtClean="0"/>
              <a:t>19Mg, 45Fe,  48Ni, 54Zn.</a:t>
            </a:r>
            <a:r>
              <a:rPr lang="ru-RU" dirty="0" smtClean="0"/>
              <a:t> Демократический распад активно исследовался в последние годы в 6Ве в разных научных центрах в </a:t>
            </a:r>
            <a:r>
              <a:rPr lang="ru-RU" dirty="0" err="1" smtClean="0"/>
              <a:t>америке</a:t>
            </a:r>
            <a:r>
              <a:rPr lang="ru-RU" dirty="0" smtClean="0"/>
              <a:t> южной </a:t>
            </a:r>
            <a:r>
              <a:rPr lang="ru-RU" dirty="0" err="1" smtClean="0"/>
              <a:t>африке</a:t>
            </a:r>
            <a:r>
              <a:rPr lang="ru-RU" baseline="0" dirty="0" smtClean="0"/>
              <a:t> и у нас в </a:t>
            </a:r>
            <a:r>
              <a:rPr lang="ru-RU" baseline="0" dirty="0" err="1" smtClean="0"/>
              <a:t>дубне</a:t>
            </a:r>
            <a:r>
              <a:rPr lang="ru-RU" baseline="0" dirty="0" smtClean="0"/>
              <a:t>.</a:t>
            </a:r>
            <a:endParaRPr lang="en-US" dirty="0" smtClean="0"/>
          </a:p>
          <a:p>
            <a:endParaRPr lang="ru-RU" dirty="0"/>
          </a:p>
        </p:txBody>
      </p:sp>
      <p:sp>
        <p:nvSpPr>
          <p:cNvPr id="4" name="Номер слайда 3"/>
          <p:cNvSpPr>
            <a:spLocks noGrp="1"/>
          </p:cNvSpPr>
          <p:nvPr>
            <p:ph type="sldNum" sz="quarter" idx="10"/>
          </p:nvPr>
        </p:nvSpPr>
        <p:spPr/>
        <p:txBody>
          <a:bodyPr/>
          <a:lstStyle/>
          <a:p>
            <a:fld id="{5E280EB8-BBE3-4390-AC9A-FDA63DD45638}" type="slidenum">
              <a:rPr lang="ru-RU" smtClean="0"/>
              <a:t>16</a:t>
            </a:fld>
            <a:endParaRPr lang="ru-RU"/>
          </a:p>
        </p:txBody>
      </p:sp>
    </p:spTree>
    <p:extLst>
      <p:ext uri="{BB962C8B-B14F-4D97-AF65-F5344CB8AC3E}">
        <p14:creationId xmlns:p14="http://schemas.microsoft.com/office/powerpoint/2010/main" val="2948193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Здесь представлены результаты по</a:t>
            </a:r>
            <a:r>
              <a:rPr lang="ru-RU" baseline="0" dirty="0" smtClean="0"/>
              <a:t> </a:t>
            </a:r>
            <a:r>
              <a:rPr lang="ru-RU" dirty="0" smtClean="0"/>
              <a:t>анализу и интерпретации </a:t>
            </a:r>
            <a:r>
              <a:rPr lang="ru-RU" baseline="0" dirty="0" err="1" smtClean="0"/>
              <a:t>эксперим</a:t>
            </a:r>
            <a:r>
              <a:rPr lang="ru-RU" baseline="0" dirty="0" smtClean="0"/>
              <a:t>. Данных, полученных в МСЮ и опубликованных в </a:t>
            </a:r>
            <a:r>
              <a:rPr lang="ru-RU" b="1" baseline="0" dirty="0" err="1" smtClean="0"/>
              <a:t>физревлеттерс</a:t>
            </a:r>
            <a:r>
              <a:rPr lang="ru-RU" baseline="0" dirty="0" smtClean="0"/>
              <a:t>. </a:t>
            </a:r>
          </a:p>
          <a:p>
            <a:r>
              <a:rPr lang="ru-RU" baseline="0" dirty="0" smtClean="0"/>
              <a:t>- Надо отметить, что Данные полученные в этом эксперименте имеют </a:t>
            </a:r>
            <a:r>
              <a:rPr lang="ru-RU" b="1" baseline="0" dirty="0" err="1" smtClean="0"/>
              <a:t>безпретендентную</a:t>
            </a:r>
            <a:r>
              <a:rPr lang="ru-RU" b="1" baseline="0" dirty="0" smtClean="0"/>
              <a:t> статистику и разрешение </a:t>
            </a:r>
            <a:r>
              <a:rPr lang="ru-RU" baseline="0" dirty="0" smtClean="0"/>
              <a:t>(какую?) для работ с пучками радиоактивных ядер. </a:t>
            </a:r>
          </a:p>
          <a:p>
            <a:pPr marL="171450" indent="-171450">
              <a:buFontTx/>
              <a:buChar char="-"/>
            </a:pPr>
            <a:r>
              <a:rPr lang="ru-RU" baseline="0" dirty="0" smtClean="0"/>
              <a:t>Спектр 6Ве был описан в широком диапазоне энергий с очень хорошей точностью. </a:t>
            </a:r>
          </a:p>
          <a:p>
            <a:pPr marL="171450" indent="-171450">
              <a:buFontTx/>
              <a:buChar char="-"/>
            </a:pPr>
            <a:r>
              <a:rPr lang="ru-RU" baseline="0" dirty="0" smtClean="0"/>
              <a:t>В результате </a:t>
            </a:r>
            <a:r>
              <a:rPr lang="ru-RU" b="1" baseline="0" dirty="0" smtClean="0"/>
              <a:t>впервые</a:t>
            </a:r>
            <a:r>
              <a:rPr lang="ru-RU" baseline="0" dirty="0" smtClean="0"/>
              <a:t> мы смогли посмотреть эволюцию динамики распада сростом энергии и сделать неожиданные выводы, касательно динамики демократических распадов. В частности, было показано, что вплоть до весьма высоких энергий </a:t>
            </a:r>
            <a:r>
              <a:rPr lang="ru-RU" baseline="0" dirty="0" err="1" smtClean="0"/>
              <a:t>возб</a:t>
            </a:r>
            <a:r>
              <a:rPr lang="ru-RU" baseline="0" dirty="0" smtClean="0"/>
              <a:t>. 6Ве распад идет не полностью последовательно, как предполагалось, а имеет сложную трехчастичную динамику.</a:t>
            </a:r>
            <a:endParaRPr lang="ru-RU" dirty="0"/>
          </a:p>
        </p:txBody>
      </p:sp>
      <p:sp>
        <p:nvSpPr>
          <p:cNvPr id="4" name="Номер слайда 3"/>
          <p:cNvSpPr>
            <a:spLocks noGrp="1"/>
          </p:cNvSpPr>
          <p:nvPr>
            <p:ph type="sldNum" sz="quarter" idx="10"/>
          </p:nvPr>
        </p:nvSpPr>
        <p:spPr/>
        <p:txBody>
          <a:bodyPr/>
          <a:lstStyle/>
          <a:p>
            <a:fld id="{204B8AFA-6D4C-4368-A587-57DC43E6707B}" type="slidenum">
              <a:rPr lang="ru-RU" smtClean="0"/>
              <a:t>18</a:t>
            </a:fld>
            <a:endParaRPr lang="ru-RU"/>
          </a:p>
        </p:txBody>
      </p:sp>
    </p:spTree>
    <p:extLst>
      <p:ext uri="{BB962C8B-B14F-4D97-AF65-F5344CB8AC3E}">
        <p14:creationId xmlns:p14="http://schemas.microsoft.com/office/powerpoint/2010/main" val="1152585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Эта работа дает важный качественный взгляд на вопрос, какие аспекты трехчастичных распадов могут быть поняты на основе динамического описания конечного состояния и которые также требуют адекватного описания начального состояния и механизма реакции. Основными и новыми наблюдениями этой работы являются следующие.</a:t>
            </a:r>
          </a:p>
          <a:p>
            <a:r>
              <a:rPr lang="ru-RU" dirty="0" smtClean="0"/>
              <a:t>(I) Заселение основного состояния 6Ве (0+ _1) является очень стабильным к изменению начального состояния структуры и механизма реакции. Тем не менее, последние эффекты становятся все более важными с ростом возбуждения. Ни одно разумное описание континуума выше 5 - 7 МэВ не может быть дано без их надлежащего описания.</a:t>
            </a:r>
          </a:p>
          <a:p>
            <a:r>
              <a:rPr lang="ru-RU" dirty="0" smtClean="0"/>
              <a:t>(II) Спектр возбуждения трехчастичного континуума 6Ве до 15 - 20 МэВ оказывается очень чувствительным к составу спинов в функции источника. В наших расчетах они были </a:t>
            </a:r>
            <a:r>
              <a:rPr lang="ru-RU" dirty="0" err="1" smtClean="0"/>
              <a:t>параметризованны</a:t>
            </a:r>
            <a:r>
              <a:rPr lang="ru-RU" dirty="0" smtClean="0"/>
              <a:t> с точки зрения спинового содержания </a:t>
            </a:r>
            <a:r>
              <a:rPr lang="ru-RU" dirty="0" err="1" smtClean="0"/>
              <a:t>прекурсора</a:t>
            </a:r>
            <a:r>
              <a:rPr lang="ru-RU" dirty="0" smtClean="0"/>
              <a:t>. Таким образом, мы видим, что трехчастичный распад может быть использован в качестве чувствительного инструмента ядерной спектроскопии, если механизм реакции хорошо известен.</a:t>
            </a:r>
          </a:p>
          <a:p>
            <a:r>
              <a:rPr lang="ru-RU" dirty="0" smtClean="0"/>
              <a:t>(III) Была предложена процедура идентификации второго 0 + _2 и 2 + _2 состояния в 6Be,</a:t>
            </a:r>
            <a:r>
              <a:rPr lang="ru-RU" baseline="0" dirty="0" smtClean="0"/>
              <a:t> открывая возможность их экспериментального обнаружения</a:t>
            </a:r>
            <a:r>
              <a:rPr lang="ru-RU" dirty="0" smtClean="0"/>
              <a:t>. Эти состояния являются спиновыми дополнениями известных 0 + -1 и 2 + _1 состояний.</a:t>
            </a:r>
          </a:p>
          <a:p>
            <a:r>
              <a:rPr lang="ru-RU" dirty="0" smtClean="0"/>
              <a:t>(IV) Выстроенность и интерференционные эффекты наблюдаются в экспериментальных данных в связи с </a:t>
            </a:r>
            <a:r>
              <a:rPr lang="ru-RU" dirty="0" err="1" smtClean="0"/>
              <a:t>неидеальностью</a:t>
            </a:r>
            <a:r>
              <a:rPr lang="ru-RU" dirty="0" smtClean="0"/>
              <a:t> экспериментальной установки. Они оказывают значительное влияние на измерения трехчастичных корреляций. Протон-протонные распределения энергии особенно страдают. Это означает, что необходимо проявлять осторожность при исследовании корреляций в</a:t>
            </a:r>
          </a:p>
          <a:p>
            <a:r>
              <a:rPr lang="ru-RU" dirty="0" smtClean="0"/>
              <a:t>распадах возбужденных (и /или широкий) трехчастичных состояний в целом.</a:t>
            </a:r>
            <a:endParaRPr lang="ru-RU" dirty="0"/>
          </a:p>
        </p:txBody>
      </p:sp>
      <p:sp>
        <p:nvSpPr>
          <p:cNvPr id="4" name="Номер слайда 3"/>
          <p:cNvSpPr>
            <a:spLocks noGrp="1"/>
          </p:cNvSpPr>
          <p:nvPr>
            <p:ph type="sldNum" sz="quarter" idx="10"/>
          </p:nvPr>
        </p:nvSpPr>
        <p:spPr/>
        <p:txBody>
          <a:bodyPr/>
          <a:lstStyle/>
          <a:p>
            <a:fld id="{204B8AFA-6D4C-4368-A587-57DC43E6707B}" type="slidenum">
              <a:rPr lang="ru-RU" smtClean="0"/>
              <a:t>20</a:t>
            </a:fld>
            <a:endParaRPr lang="ru-RU"/>
          </a:p>
        </p:txBody>
      </p:sp>
    </p:spTree>
    <p:extLst>
      <p:ext uri="{BB962C8B-B14F-4D97-AF65-F5344CB8AC3E}">
        <p14:creationId xmlns:p14="http://schemas.microsoft.com/office/powerpoint/2010/main" val="909414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Just a couple of words about best known dipole excitations. </a:t>
            </a:r>
            <a:endParaRPr lang="ru-R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1.The GDR \</a:t>
            </a:r>
            <a:r>
              <a:rPr lang="ru-RU" sz="1200" kern="1200" dirty="0" err="1" smtClean="0">
                <a:solidFill>
                  <a:schemeClr val="tx1"/>
                </a:solidFill>
                <a:effectLst/>
                <a:latin typeface="+mn-lt"/>
                <a:ea typeface="+mn-ea"/>
                <a:cs typeface="+mn-cs"/>
              </a:rPr>
              <a:t>Джаент</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дайпол</a:t>
            </a:r>
            <a:r>
              <a:rPr lang="ru-RU" sz="1200" kern="1200" dirty="0" smtClean="0">
                <a:solidFill>
                  <a:schemeClr val="tx1"/>
                </a:solidFill>
                <a:effectLst/>
                <a:latin typeface="+mn-lt"/>
                <a:ea typeface="+mn-ea"/>
                <a:cs typeface="+mn-cs"/>
              </a:rPr>
              <a:t> резонанс</a:t>
            </a:r>
            <a:r>
              <a:rPr lang="en-US" sz="1200" kern="1200" dirty="0" smtClean="0">
                <a:solidFill>
                  <a:schemeClr val="tx1"/>
                </a:solidFill>
                <a:effectLst/>
                <a:latin typeface="+mn-lt"/>
                <a:ea typeface="+mn-ea"/>
                <a:cs typeface="+mn-cs"/>
              </a:rPr>
              <a:t>\ is formed by oscillations of all protons relative to all neutrons.</a:t>
            </a:r>
          </a:p>
          <a:p>
            <a:pPr lvl="0"/>
            <a:endParaRPr lang="ru-R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2.In the case of nucleons with significant neutron excess a neutron skin is formed. The neutron skin can oscillate with respect to the rest of nucleons. In this case part of dipole strength split away from GDR and can be found at low energy.  This fraction is called Pigmy Resonance.</a:t>
            </a:r>
          </a:p>
          <a:p>
            <a:pPr lvl="0"/>
            <a:endParaRPr lang="ru-R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3.In the nucleon halo systems the SDM can be found. The continuous E1 spectrum forms a sharp peak straight at a nucleon breakup threshold.</a:t>
            </a:r>
          </a:p>
          <a:p>
            <a:pPr lvl="0"/>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Original idea of SDM was proposed by Ikeda. The low line dipole strength is connected with extreme radial extension of wave function. Due to dipole operator proportional to the radius, we have further enhancement of the long-range part of wave function. As a result a </a:t>
            </a:r>
            <a:r>
              <a:rPr lang="ru-RU" sz="1200" kern="1200" dirty="0" smtClean="0">
                <a:solidFill>
                  <a:schemeClr val="tx1"/>
                </a:solidFill>
                <a:effectLst/>
                <a:latin typeface="+mn-lt"/>
                <a:ea typeface="+mn-ea"/>
                <a:cs typeface="+mn-cs"/>
              </a:rPr>
              <a:t>с</a:t>
            </a:r>
            <a:r>
              <a:rPr lang="en-US" sz="1200" kern="1200" dirty="0" smtClean="0">
                <a:solidFill>
                  <a:schemeClr val="tx1"/>
                </a:solidFill>
                <a:effectLst/>
                <a:latin typeface="+mn-lt"/>
                <a:ea typeface="+mn-ea"/>
                <a:cs typeface="+mn-cs"/>
              </a:rPr>
              <a:t>luster part of the dipole strength is split away from GDR and settles straight above the nucleon breakup threshold.</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04B8AFA-6D4C-4368-A587-57DC43E6707B}" type="slidenum">
              <a:rPr lang="ru-RU" smtClean="0"/>
              <a:t>2</a:t>
            </a:fld>
            <a:endParaRPr lang="ru-RU"/>
          </a:p>
        </p:txBody>
      </p:sp>
    </p:spTree>
    <p:extLst>
      <p:ext uri="{BB962C8B-B14F-4D97-AF65-F5344CB8AC3E}">
        <p14:creationId xmlns:p14="http://schemas.microsoft.com/office/powerpoint/2010/main" val="56238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It should be noted that there is important difference between SDM for one- and two- nuclei halos.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mechanism reasonably well understood for 1-nucleon haloes. Dipole operator transfers nuclei from resonant single particle state (natural parity) to </a:t>
            </a:r>
            <a:r>
              <a:rPr lang="en-US" sz="1200" kern="1200" dirty="0" err="1" smtClean="0">
                <a:solidFill>
                  <a:schemeClr val="tx1"/>
                </a:solidFill>
                <a:effectLst/>
                <a:latin typeface="+mn-lt"/>
                <a:ea typeface="+mn-ea"/>
                <a:cs typeface="+mn-cs"/>
              </a:rPr>
              <a:t>nonresonant</a:t>
            </a:r>
            <a:r>
              <a:rPr lang="en-US" sz="1200" kern="1200" dirty="0" smtClean="0">
                <a:solidFill>
                  <a:schemeClr val="tx1"/>
                </a:solidFill>
                <a:effectLst/>
                <a:latin typeface="+mn-lt"/>
                <a:ea typeface="+mn-ea"/>
                <a:cs typeface="+mn-cs"/>
              </a:rPr>
              <a:t> state in continuum (belonging to the next shell).</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for 2-nucleon haloes this mechanism is more complicated and highly uncertain. While the dipole operator transfers one nucleon to </a:t>
            </a:r>
            <a:r>
              <a:rPr lang="en-US" sz="1200" kern="1200" dirty="0" err="1" smtClean="0">
                <a:solidFill>
                  <a:schemeClr val="tx1"/>
                </a:solidFill>
                <a:effectLst/>
                <a:latin typeface="+mn-lt"/>
                <a:ea typeface="+mn-ea"/>
                <a:cs typeface="+mn-cs"/>
              </a:rPr>
              <a:t>nonresonant</a:t>
            </a:r>
            <a:r>
              <a:rPr lang="en-US" sz="1200" kern="1200" dirty="0" smtClean="0">
                <a:solidFill>
                  <a:schemeClr val="tx1"/>
                </a:solidFill>
                <a:effectLst/>
                <a:latin typeface="+mn-lt"/>
                <a:ea typeface="+mn-ea"/>
                <a:cs typeface="+mn-cs"/>
              </a:rPr>
              <a:t> state the other nucleon remains in a resonant state. </a:t>
            </a:r>
          </a:p>
          <a:p>
            <a:r>
              <a:rPr lang="en-US" sz="1200" kern="1200" dirty="0" smtClean="0">
                <a:solidFill>
                  <a:schemeClr val="tx1"/>
                </a:solidFill>
                <a:effectLst/>
                <a:latin typeface="+mn-lt"/>
                <a:ea typeface="+mn-ea"/>
                <a:cs typeface="+mn-cs"/>
              </a:rPr>
              <a:t>This produce complicated dynamical effects which are difficult to account. The measurements of two-neutron coincidences \</a:t>
            </a:r>
            <a:r>
              <a:rPr lang="ru-RU" sz="1200" kern="1200" dirty="0" err="1" smtClean="0">
                <a:solidFill>
                  <a:schemeClr val="tx1"/>
                </a:solidFill>
                <a:effectLst/>
                <a:latin typeface="+mn-lt"/>
                <a:ea typeface="+mn-ea"/>
                <a:cs typeface="+mn-cs"/>
              </a:rPr>
              <a:t>коинседенсес</a:t>
            </a:r>
            <a:r>
              <a:rPr lang="en-US" sz="1200" kern="1200" dirty="0" smtClean="0">
                <a:solidFill>
                  <a:schemeClr val="tx1"/>
                </a:solidFill>
                <a:effectLst/>
                <a:latin typeface="+mn-lt"/>
                <a:ea typeface="+mn-ea"/>
                <a:cs typeface="+mn-cs"/>
              </a:rPr>
              <a:t>\ are also complicated providing controversial data.</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E280EB8-BBE3-4390-AC9A-FDA63DD45638}" type="slidenum">
              <a:rPr lang="ru-RU" smtClean="0"/>
              <a:t>3</a:t>
            </a:fld>
            <a:endParaRPr lang="ru-RU"/>
          </a:p>
        </p:txBody>
      </p:sp>
    </p:spTree>
    <p:extLst>
      <p:ext uri="{BB962C8B-B14F-4D97-AF65-F5344CB8AC3E}">
        <p14:creationId xmlns:p14="http://schemas.microsoft.com/office/powerpoint/2010/main" val="4112012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SDM in 2-nucleon halo systems we regard as notable (important) representative of few-body dynamics near </a:t>
            </a:r>
            <a:r>
              <a:rPr lang="en-US" sz="1200" kern="1200" dirty="0" err="1" smtClean="0">
                <a:solidFill>
                  <a:schemeClr val="tx1"/>
                </a:solidFill>
                <a:effectLst/>
                <a:latin typeface="+mn-lt"/>
                <a:ea typeface="+mn-ea"/>
                <a:cs typeface="+mn-cs"/>
              </a:rPr>
              <a:t>dreaplines</a:t>
            </a:r>
            <a:r>
              <a:rPr lang="en-US" sz="1200" kern="120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even systems close to driplines the lowest threshold is often 3-body core+2ns or core+2ps. In these regions the three-body dynamics becomes important.  The most known example of such dynamics is “Borromean” 2p or 2n halo systems.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schemes are illustrating the energy conditions for different types of few-body phenomenon.</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partner effects of Borromean halo in continuum are true three-body decay and democratic decay. </a:t>
            </a:r>
          </a:p>
          <a:p>
            <a:r>
              <a:rPr lang="en-US" sz="1200" kern="1200" dirty="0" smtClean="0">
                <a:solidFill>
                  <a:schemeClr val="tx1"/>
                </a:solidFill>
                <a:effectLst/>
                <a:latin typeface="+mn-lt"/>
                <a:ea typeface="+mn-ea"/>
                <a:cs typeface="+mn-cs"/>
              </a:rPr>
              <a:t>The difference SDM from others mechanism is asymmetry in channels.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Three-body phenomena of Borromean type and true 2n/2p decays are widespread near the driplines. Analogically we can expect that soft dipole type excitations are widespread in the excitation spectra of the dripline systems. </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5E280EB8-BBE3-4390-AC9A-FDA63DD45638}" type="slidenum">
              <a:rPr lang="ru-RU" smtClean="0"/>
              <a:t>4</a:t>
            </a:fld>
            <a:endParaRPr lang="ru-RU"/>
          </a:p>
        </p:txBody>
      </p:sp>
    </p:spTree>
    <p:extLst>
      <p:ext uri="{BB962C8B-B14F-4D97-AF65-F5344CB8AC3E}">
        <p14:creationId xmlns:p14="http://schemas.microsoft.com/office/powerpoint/2010/main" val="2948193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10000"/>
              </a:lnSpc>
            </a:pPr>
            <a:r>
              <a:rPr lang="en-US" sz="1200" dirty="0" smtClean="0"/>
              <a:t>1.</a:t>
            </a:r>
            <a:r>
              <a:rPr lang="en-US" sz="1200" baseline="0" dirty="0" smtClean="0"/>
              <a:t> </a:t>
            </a:r>
            <a:r>
              <a:rPr lang="en-US" sz="1200" dirty="0" smtClean="0"/>
              <a:t>There is presented results by studies of </a:t>
            </a:r>
            <a:r>
              <a:rPr lang="en-US" sz="1200" baseline="30000" dirty="0" smtClean="0"/>
              <a:t>6</a:t>
            </a:r>
            <a:r>
              <a:rPr lang="en-US" sz="1200" dirty="0" smtClean="0"/>
              <a:t>Be spectra excitation in charge-exchange reaction at FLNR, JINR (Dubna).</a:t>
            </a:r>
          </a:p>
          <a:p>
            <a:pPr>
              <a:lnSpc>
                <a:spcPct val="110000"/>
              </a:lnSpc>
            </a:pPr>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Here you can see the excitation spectra, presented by dots. Theoretical input for reconstruction and blue histogram is result of MC simulation. </a:t>
            </a:r>
          </a:p>
          <a:p>
            <a:pPr>
              <a:lnSpc>
                <a:spcPct val="110000"/>
              </a:lnSpc>
            </a:pPr>
            <a:r>
              <a:rPr lang="en-US" sz="1200" dirty="0" smtClean="0"/>
              <a:t>3.</a:t>
            </a:r>
            <a:r>
              <a:rPr lang="en-US" sz="1200" baseline="0" dirty="0" smtClean="0"/>
              <a:t> </a:t>
            </a:r>
            <a:r>
              <a:rPr lang="en-US" sz="1200" dirty="0" smtClean="0"/>
              <a:t>Excellent agreement with the previous data for the resonant 0</a:t>
            </a:r>
            <a:r>
              <a:rPr lang="en-US" sz="1200" baseline="30000" dirty="0" smtClean="0"/>
              <a:t> +</a:t>
            </a:r>
            <a:r>
              <a:rPr lang="en-US" sz="1200" dirty="0" smtClean="0"/>
              <a:t> and 2</a:t>
            </a:r>
            <a:r>
              <a:rPr lang="en-US" sz="1200" baseline="30000" dirty="0" smtClean="0"/>
              <a:t>+</a:t>
            </a:r>
            <a:r>
              <a:rPr lang="en-US" sz="1200" dirty="0" smtClean="0"/>
              <a:t> states can be noted. </a:t>
            </a:r>
          </a:p>
          <a:p>
            <a:pPr>
              <a:lnSpc>
                <a:spcPct val="110000"/>
              </a:lnSpc>
            </a:pPr>
            <a:r>
              <a:rPr lang="en-US" sz="1200" dirty="0" smtClean="0"/>
              <a:t>4. Broad structure above 2</a:t>
            </a:r>
            <a:r>
              <a:rPr lang="en-US" sz="1200" baseline="30000" dirty="0" smtClean="0"/>
              <a:t>+</a:t>
            </a:r>
            <a:r>
              <a:rPr lang="en-US" sz="1200" dirty="0" smtClean="0"/>
              <a:t> state is identified as combination of dipole {0</a:t>
            </a:r>
            <a:r>
              <a:rPr lang="en-US" sz="1200" baseline="30000" dirty="0" smtClean="0"/>
              <a:t>−</a:t>
            </a:r>
            <a:r>
              <a:rPr lang="en-US" sz="1200" dirty="0" smtClean="0"/>
              <a:t>,1</a:t>
            </a:r>
            <a:r>
              <a:rPr lang="en-US" sz="1200" baseline="30000" dirty="0" smtClean="0"/>
              <a:t>−</a:t>
            </a:r>
            <a:r>
              <a:rPr lang="en-US" sz="1200" dirty="0" smtClean="0"/>
              <a:t>,2</a:t>
            </a:r>
            <a:r>
              <a:rPr lang="en-US" sz="1200" baseline="30000" dirty="0" smtClean="0"/>
              <a:t>−</a:t>
            </a:r>
            <a:r>
              <a:rPr lang="en-US" sz="1200" dirty="0" smtClean="0"/>
              <a:t>} excitations.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5. </a:t>
            </a:r>
            <a:r>
              <a:rPr lang="en-US" sz="1200" dirty="0" smtClean="0">
                <a:solidFill>
                  <a:srgbClr val="FF0000"/>
                </a:solidFill>
              </a:rPr>
              <a:t>Surprise!</a:t>
            </a:r>
            <a:r>
              <a:rPr lang="en-US" sz="1200" dirty="0" smtClean="0"/>
              <a:t> </a:t>
            </a:r>
            <a:r>
              <a:rPr lang="en-US" sz="1200" u="sng" dirty="0" err="1" smtClean="0"/>
              <a:t>Nonresonant</a:t>
            </a:r>
            <a:r>
              <a:rPr lang="en-US" sz="1200" dirty="0" smtClean="0"/>
              <a:t> dipole continuum has much higher integral cross section than the expectedly dominant </a:t>
            </a:r>
            <a:r>
              <a:rPr lang="en-US" sz="1200" u="sng" dirty="0" smtClean="0"/>
              <a:t>resonant </a:t>
            </a:r>
            <a:r>
              <a:rPr lang="en-US" sz="1200" dirty="0" smtClean="0"/>
              <a:t> 0</a:t>
            </a:r>
            <a:r>
              <a:rPr lang="en-US" sz="1200" baseline="30000" dirty="0" smtClean="0"/>
              <a:t> +</a:t>
            </a:r>
            <a:r>
              <a:rPr lang="en-US" sz="1200" dirty="0" smtClean="0"/>
              <a:t> and 2</a:t>
            </a:r>
            <a:r>
              <a:rPr lang="en-US" sz="1200" baseline="30000" dirty="0" smtClean="0"/>
              <a:t>+</a:t>
            </a:r>
            <a:r>
              <a:rPr lang="en-US" sz="1200" dirty="0" smtClean="0"/>
              <a:t> contributions.</a:t>
            </a:r>
          </a:p>
          <a:p>
            <a:r>
              <a:rPr lang="en-US" sz="1200" kern="1200" dirty="0" smtClean="0">
                <a:solidFill>
                  <a:schemeClr val="tx1"/>
                </a:solidFill>
                <a:effectLst/>
                <a:latin typeface="+mn-lt"/>
                <a:ea typeface="+mn-ea"/>
                <a:cs typeface="+mn-cs"/>
              </a:rPr>
              <a:t>6. On the contour plot of the spectrum you may see that peak tends to small angles, thus transfer momenta delta L=1. Therefore it is some kind of a dipole excitation.  However it cannot be SDM because of 6Be haven’t ground state.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think that it is exceptional mode based on the spatially extended g.s. of 6Li (lithium). </a:t>
            </a:r>
            <a:r>
              <a:rPr lang="en-US" sz="1200" dirty="0" smtClean="0">
                <a:solidFill>
                  <a:srgbClr val="FF0000"/>
                </a:solidFill>
              </a:rPr>
              <a:t> </a:t>
            </a:r>
            <a:endParaRPr lang="ru-RU" sz="1200" kern="1200" dirty="0" smtClean="0">
              <a:solidFill>
                <a:schemeClr val="tx1"/>
              </a:solidFill>
              <a:effectLst/>
              <a:latin typeface="+mn-lt"/>
              <a:ea typeface="+mn-ea"/>
              <a:cs typeface="+mn-cs"/>
            </a:endParaRPr>
          </a:p>
          <a:p>
            <a:pPr>
              <a:lnSpc>
                <a:spcPct val="110000"/>
              </a:lnSpc>
            </a:pPr>
            <a:endParaRPr lang="ru-RU" dirty="0"/>
          </a:p>
        </p:txBody>
      </p:sp>
      <p:sp>
        <p:nvSpPr>
          <p:cNvPr id="4" name="Номер слайда 3"/>
          <p:cNvSpPr>
            <a:spLocks noGrp="1"/>
          </p:cNvSpPr>
          <p:nvPr>
            <p:ph type="sldNum" sz="quarter" idx="10"/>
          </p:nvPr>
        </p:nvSpPr>
        <p:spPr/>
        <p:txBody>
          <a:bodyPr/>
          <a:lstStyle/>
          <a:p>
            <a:fld id="{204B8AFA-6D4C-4368-A587-57DC43E6707B}" type="slidenum">
              <a:rPr lang="ru-RU" smtClean="0"/>
              <a:t>5</a:t>
            </a:fld>
            <a:endParaRPr lang="ru-RU"/>
          </a:p>
        </p:txBody>
      </p:sp>
    </p:spTree>
    <p:extLst>
      <p:ext uri="{BB962C8B-B14F-4D97-AF65-F5344CB8AC3E}">
        <p14:creationId xmlns:p14="http://schemas.microsoft.com/office/powerpoint/2010/main" val="912202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 describe briefly the theoretical formalism for charge-exchange reactions.</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Generally several types of direct nuclear reaction populating continuum states can be reformulated via Schrodinger eq. with source.</a:t>
            </a:r>
            <a:endParaRPr lang="ru-R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Cross section are defined via flux </a:t>
            </a:r>
            <a:r>
              <a:rPr lang="en-US" sz="1200" kern="1200" dirty="0" smtClean="0">
                <a:solidFill>
                  <a:schemeClr val="tx1"/>
                </a:solidFill>
                <a:effectLst/>
                <a:latin typeface="+mn-lt"/>
                <a:ea typeface="+mn-ea"/>
                <a:cs typeface="+mn-cs"/>
              </a:rPr>
              <a:t>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“source function”  can be  constructed in a PWIA approximation.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dipole excitations the ground state WF is the WF of 6He and transition operator is described 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For change-exchange reactions the ground state WF is the WF of 6Li and transition operator has a general form of isovector  operator. </a:t>
            </a:r>
            <a:endParaRPr lang="ru-RU" sz="1200" kern="1200" dirty="0" smtClean="0">
              <a:solidFill>
                <a:schemeClr val="tx1"/>
              </a:solidFill>
              <a:effectLst/>
              <a:latin typeface="+mn-lt"/>
              <a:ea typeface="+mn-ea"/>
              <a:cs typeface="+mn-cs"/>
            </a:endParaRPr>
          </a:p>
          <a:p>
            <a:pPr algn="just" eaLnBrk="1" hangingPunct="1">
              <a:lnSpc>
                <a:spcPct val="110000"/>
              </a:lnSpc>
              <a:buClr>
                <a:schemeClr val="accent2"/>
              </a:buClr>
              <a:buFont typeface="Wingdings" pitchFamily="2" charset="2"/>
              <a:buNone/>
            </a:pPr>
            <a:r>
              <a:rPr lang="en-GB" sz="1200" dirty="0" smtClean="0"/>
              <a:t>Resonance part of spectrum is consistent within HH method with consistent three-body Hamiltonian.</a:t>
            </a:r>
          </a:p>
          <a:p>
            <a:pPr algn="just" eaLnBrk="1" hangingPunct="1">
              <a:lnSpc>
                <a:spcPct val="110000"/>
              </a:lnSpc>
              <a:buClr>
                <a:schemeClr val="accent2"/>
              </a:buClr>
              <a:buFont typeface="Wingdings" pitchFamily="2" charset="2"/>
              <a:buNone/>
            </a:pPr>
            <a:r>
              <a:rPr lang="en-GB" sz="1200" dirty="0" smtClean="0"/>
              <a:t>For calculation for soft contribution a</a:t>
            </a:r>
            <a:r>
              <a:rPr lang="en-GB" sz="1200" baseline="0" dirty="0" smtClean="0"/>
              <a:t> </a:t>
            </a:r>
            <a:r>
              <a:rPr lang="en-GB" sz="1200" dirty="0" smtClean="0"/>
              <a:t>simplified Hamiltonian, providing analytical GF was used.</a:t>
            </a:r>
          </a:p>
          <a:p>
            <a:endParaRPr lang="ru-RU" dirty="0"/>
          </a:p>
        </p:txBody>
      </p:sp>
      <p:sp>
        <p:nvSpPr>
          <p:cNvPr id="4" name="Номер слайда 3"/>
          <p:cNvSpPr>
            <a:spLocks noGrp="1"/>
          </p:cNvSpPr>
          <p:nvPr>
            <p:ph type="sldNum" sz="quarter" idx="10"/>
          </p:nvPr>
        </p:nvSpPr>
        <p:spPr/>
        <p:txBody>
          <a:bodyPr/>
          <a:lstStyle/>
          <a:p>
            <a:fld id="{204B8AFA-6D4C-4368-A587-57DC43E6707B}" type="slidenum">
              <a:rPr lang="ru-RU" smtClean="0"/>
              <a:t>6</a:t>
            </a:fld>
            <a:endParaRPr lang="ru-RU"/>
          </a:p>
        </p:txBody>
      </p:sp>
    </p:spTree>
    <p:extLst>
      <p:ext uri="{BB962C8B-B14F-4D97-AF65-F5344CB8AC3E}">
        <p14:creationId xmlns:p14="http://schemas.microsoft.com/office/powerpoint/2010/main" val="3107847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is difference between SDM and </a:t>
            </a:r>
            <a:r>
              <a:rPr lang="en-US" dirty="0" err="1" smtClean="0"/>
              <a:t>IsoVector</a:t>
            </a:r>
            <a:r>
              <a:rPr lang="en-US" baseline="0" dirty="0" smtClean="0"/>
              <a:t> DM?</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 W</a:t>
            </a:r>
            <a:r>
              <a:rPr lang="en-US" sz="1200" baseline="0" dirty="0" smtClean="0"/>
              <a:t>e have </a:t>
            </a:r>
            <a:r>
              <a:rPr lang="en-US" sz="1200" dirty="0" smtClean="0"/>
              <a:t>Large cross section above 2</a:t>
            </a:r>
            <a:r>
              <a:rPr lang="en-US" sz="1200" baseline="30000" dirty="0" smtClean="0"/>
              <a:t>+</a:t>
            </a:r>
            <a:r>
              <a:rPr lang="en-US" sz="1200" dirty="0" smtClean="0"/>
              <a:t> but no resonance in the experimental spectra.</a:t>
            </a:r>
          </a:p>
          <a:p>
            <a:r>
              <a:rPr lang="en-US" dirty="0" smtClean="0"/>
              <a:t>2. This is schematic illustration of soft excitation in nuclei with A=6. IVSDM can go</a:t>
            </a:r>
            <a:r>
              <a:rPr lang="en-US" baseline="0" dirty="0" smtClean="0"/>
              <a:t> to the both nuclei 6Be and 6He systems. And in 6He it can be compared with SDM.</a:t>
            </a:r>
          </a:p>
          <a:p>
            <a:pPr>
              <a:lnSpc>
                <a:spcPct val="110000"/>
              </a:lnSpc>
              <a:buClr>
                <a:schemeClr val="accent2"/>
              </a:buClr>
              <a:buFont typeface="Wingdings" pitchFamily="2" charset="2"/>
              <a:buNone/>
            </a:pPr>
            <a:r>
              <a:rPr lang="en-US" baseline="0" dirty="0" smtClean="0"/>
              <a:t>3. The SDM is based on </a:t>
            </a:r>
            <a:r>
              <a:rPr lang="en-GB" sz="1200" dirty="0" smtClean="0"/>
              <a:t>spatially extended g.s. WF. However</a:t>
            </a:r>
            <a:r>
              <a:rPr lang="en-GB" sz="1200" baseline="0" dirty="0" smtClean="0"/>
              <a:t> in 6Be there is no </a:t>
            </a:r>
            <a:r>
              <a:rPr lang="en-GB" sz="1200" dirty="0" smtClean="0"/>
              <a:t>particle stable g.s. and IVSDM cannot be built on spatially extended g.s. It is built on the spatially extended </a:t>
            </a:r>
            <a:r>
              <a:rPr lang="en-GB" sz="1200" baseline="30000" dirty="0" smtClean="0"/>
              <a:t>6</a:t>
            </a:r>
            <a:r>
              <a:rPr lang="en-GB" sz="1200" dirty="0" smtClean="0"/>
              <a:t>Li g.s by isovector dipole operator. </a:t>
            </a:r>
          </a:p>
          <a:p>
            <a:pPr>
              <a:lnSpc>
                <a:spcPct val="110000"/>
              </a:lnSpc>
              <a:buClr>
                <a:schemeClr val="accent2"/>
              </a:buClr>
              <a:buFont typeface="Wingdings" pitchFamily="2" charset="2"/>
              <a:buNone/>
            </a:pPr>
            <a:r>
              <a:rPr lang="en-US" sz="1200" u="sng" dirty="0" smtClean="0"/>
              <a:t>(4. While the SDM</a:t>
            </a:r>
            <a:r>
              <a:rPr lang="en-US" sz="1200" dirty="0" smtClean="0"/>
              <a:t> in </a:t>
            </a:r>
            <a:r>
              <a:rPr lang="en-US" sz="1200" baseline="30000" dirty="0" smtClean="0"/>
              <a:t>6</a:t>
            </a:r>
            <a:r>
              <a:rPr lang="en-US" sz="1200" dirty="0" smtClean="0"/>
              <a:t>He consists of only 1</a:t>
            </a:r>
            <a:r>
              <a:rPr lang="en-US" sz="1200" baseline="30000" dirty="0" smtClean="0"/>
              <a:t>-</a:t>
            </a:r>
            <a:r>
              <a:rPr lang="en-US" sz="1200" dirty="0" smtClean="0"/>
              <a:t> state</a:t>
            </a:r>
            <a:r>
              <a:rPr lang="en-US" sz="1200" baseline="0" dirty="0" smtClean="0"/>
              <a:t>, the </a:t>
            </a:r>
            <a:r>
              <a:rPr lang="en-US" sz="1200" dirty="0" smtClean="0"/>
              <a:t> </a:t>
            </a:r>
            <a:r>
              <a:rPr lang="en-US" sz="1200" u="sng" dirty="0" smtClean="0"/>
              <a:t>IVSDM</a:t>
            </a:r>
            <a:r>
              <a:rPr lang="en-US" sz="1200" dirty="0" smtClean="0"/>
              <a:t> in </a:t>
            </a:r>
            <a:r>
              <a:rPr lang="en-US" sz="1200" baseline="30000" dirty="0" smtClean="0"/>
              <a:t>6</a:t>
            </a:r>
            <a:r>
              <a:rPr lang="en-US" sz="1200" dirty="0" smtClean="0"/>
              <a:t>Be</a:t>
            </a:r>
            <a:r>
              <a:rPr lang="en-US" sz="1200" baseline="0" dirty="0" smtClean="0"/>
              <a:t> consists of</a:t>
            </a:r>
            <a:r>
              <a:rPr lang="en-US" sz="1200" dirty="0" smtClean="0"/>
              <a:t> 0</a:t>
            </a:r>
            <a:r>
              <a:rPr lang="en-US" sz="1200" baseline="30000" dirty="0" smtClean="0"/>
              <a:t>-</a:t>
            </a:r>
            <a:r>
              <a:rPr lang="en-US" sz="1200" dirty="0" smtClean="0"/>
              <a:t>, 1</a:t>
            </a:r>
            <a:r>
              <a:rPr lang="en-US" sz="1200" baseline="30000" dirty="0" smtClean="0"/>
              <a:t>-</a:t>
            </a:r>
            <a:r>
              <a:rPr lang="en-US" sz="1200" dirty="0" smtClean="0"/>
              <a:t>, 2</a:t>
            </a:r>
            <a:r>
              <a:rPr lang="en-US" sz="1200" baseline="30000" dirty="0" smtClean="0"/>
              <a:t>-</a:t>
            </a:r>
            <a:r>
              <a:rPr lang="en-US" sz="1200" dirty="0" smtClean="0"/>
              <a:t> states.</a:t>
            </a:r>
            <a:endParaRPr lang="en-GB" sz="1200" dirty="0" smtClean="0"/>
          </a:p>
          <a:p>
            <a:pPr marL="0" indent="0">
              <a:lnSpc>
                <a:spcPct val="110000"/>
              </a:lnSpc>
              <a:buClr>
                <a:schemeClr val="accent2"/>
              </a:buClr>
              <a:buNone/>
            </a:pPr>
            <a:r>
              <a:rPr lang="en-US" sz="1400" b="0" dirty="0" smtClean="0"/>
              <a:t>5. Also we can compare</a:t>
            </a:r>
            <a:r>
              <a:rPr lang="en-US" sz="1200" dirty="0" smtClean="0"/>
              <a:t> IVSDM across the isobar (in </a:t>
            </a:r>
            <a:r>
              <a:rPr lang="en-US" sz="1200" baseline="30000" dirty="0" smtClean="0"/>
              <a:t>6</a:t>
            </a:r>
            <a:r>
              <a:rPr lang="en-US" sz="1200" dirty="0" smtClean="0"/>
              <a:t>He and in </a:t>
            </a:r>
            <a:r>
              <a:rPr lang="en-US" sz="1200" baseline="30000" dirty="0" smtClean="0"/>
              <a:t>6</a:t>
            </a:r>
            <a:r>
              <a:rPr lang="en-US" sz="1200" baseline="0" dirty="0" smtClean="0"/>
              <a:t>B</a:t>
            </a:r>
            <a:r>
              <a:rPr lang="en-US" sz="1200" dirty="0" smtClean="0"/>
              <a:t>e). (comparing figure (b) and (c).)</a:t>
            </a:r>
          </a:p>
          <a:p>
            <a:pPr>
              <a:lnSpc>
                <a:spcPct val="110000"/>
              </a:lnSpc>
              <a:buClr>
                <a:schemeClr val="accent2"/>
              </a:buClr>
              <a:buFont typeface="Wingdings" pitchFamily="2" charset="2"/>
              <a:buNone/>
            </a:pPr>
            <a:r>
              <a:rPr lang="en-US" sz="1200" dirty="0" smtClean="0"/>
              <a:t>6.</a:t>
            </a:r>
            <a:r>
              <a:rPr lang="en-US" sz="1200" baseline="0" dirty="0" smtClean="0"/>
              <a:t> There is high degree of isobaric symmetry. </a:t>
            </a:r>
            <a:endParaRPr lang="en-US" sz="1200" dirty="0" smtClean="0"/>
          </a:p>
          <a:p>
            <a:endParaRPr lang="en-US" dirty="0" smtClean="0"/>
          </a:p>
        </p:txBody>
      </p:sp>
      <p:sp>
        <p:nvSpPr>
          <p:cNvPr id="4" name="Номер слайда 3"/>
          <p:cNvSpPr>
            <a:spLocks noGrp="1"/>
          </p:cNvSpPr>
          <p:nvPr>
            <p:ph type="sldNum" sz="quarter" idx="10"/>
          </p:nvPr>
        </p:nvSpPr>
        <p:spPr/>
        <p:txBody>
          <a:bodyPr/>
          <a:lstStyle/>
          <a:p>
            <a:fld id="{204B8AFA-6D4C-4368-A587-57DC43E6707B}" type="slidenum">
              <a:rPr lang="ru-RU" smtClean="0"/>
              <a:t>7</a:t>
            </a:fld>
            <a:endParaRPr lang="ru-RU"/>
          </a:p>
        </p:txBody>
      </p:sp>
    </p:spTree>
    <p:extLst>
      <p:ext uri="{BB962C8B-B14F-4D97-AF65-F5344CB8AC3E}">
        <p14:creationId xmlns:p14="http://schemas.microsoft.com/office/powerpoint/2010/main" val="10871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aseline="0" dirty="0" smtClean="0"/>
              <a:t>1. </a:t>
            </a:r>
            <a:r>
              <a:rPr lang="en-US" sz="1200" kern="1200" dirty="0" smtClean="0">
                <a:solidFill>
                  <a:schemeClr val="tx1"/>
                </a:solidFill>
                <a:effectLst/>
                <a:latin typeface="+mn-lt"/>
                <a:ea typeface="+mn-ea"/>
                <a:cs typeface="+mn-cs"/>
              </a:rPr>
              <a:t>This scheme demonstrates kinematic of reaction with three-body decay in momenta space. Through some time a projectile decays on three fragments: core and two protons in this case. We want to observe evolution vectors of core and two protons {</a:t>
            </a:r>
            <a:r>
              <a:rPr lang="en-US" sz="1200" b="1" kern="1200" dirty="0" smtClean="0">
                <a:solidFill>
                  <a:schemeClr val="tx1"/>
                </a:solidFill>
                <a:effectLst/>
                <a:latin typeface="+mn-lt"/>
                <a:ea typeface="+mn-ea"/>
                <a:cs typeface="+mn-cs"/>
              </a:rPr>
              <a:t>Kcore,Kp1, Kp2</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K’,</a:t>
            </a:r>
            <a:r>
              <a:rPr lang="en-US" sz="1200" b="1" kern="1200" dirty="0" err="1" smtClean="0">
                <a:solidFill>
                  <a:schemeClr val="tx1"/>
                </a:solidFill>
                <a:effectLst/>
                <a:latin typeface="+mn-lt"/>
                <a:ea typeface="+mn-ea"/>
                <a:cs typeface="+mn-cs"/>
              </a:rPr>
              <a:t>Kx,Ky</a:t>
            </a:r>
            <a:r>
              <a:rPr lang="en-US" sz="1200" kern="1200" dirty="0" smtClean="0">
                <a:solidFill>
                  <a:schemeClr val="tx1"/>
                </a:solidFill>
                <a:effectLst/>
                <a:latin typeface="+mn-lt"/>
                <a:ea typeface="+mn-ea"/>
                <a:cs typeface="+mn-cs"/>
              </a:rPr>
              <a:t>} in Jacoby system. Three vectors in the space are described by nine degrees of freedom. </a:t>
            </a:r>
          </a:p>
          <a:p>
            <a:r>
              <a:rPr lang="en-US" sz="1200" kern="1200" dirty="0" smtClean="0">
                <a:solidFill>
                  <a:schemeClr val="tx1"/>
                </a:solidFill>
                <a:effectLst/>
                <a:latin typeface="+mn-lt"/>
                <a:ea typeface="+mn-ea"/>
                <a:cs typeface="+mn-cs"/>
              </a:rPr>
              <a:t>2. All degrees of freedom, we split into two groups: internal and external.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Internal degrees of freedom determine the position vector on a plane. We parameterize them values epsilon (it is energy corresponding momenta </a:t>
            </a:r>
            <a:r>
              <a:rPr lang="ru-RU" sz="1200" kern="1200" dirty="0" err="1" smtClean="0">
                <a:solidFill>
                  <a:schemeClr val="tx1"/>
                </a:solidFill>
                <a:effectLst/>
                <a:latin typeface="+mn-lt"/>
                <a:ea typeface="+mn-ea"/>
                <a:cs typeface="+mn-cs"/>
              </a:rPr>
              <a:t>Кх</a:t>
            </a:r>
            <a:r>
              <a:rPr lang="en-US" sz="1200" kern="1200" dirty="0" smtClean="0">
                <a:solidFill>
                  <a:schemeClr val="tx1"/>
                </a:solidFill>
                <a:effectLst/>
                <a:latin typeface="+mn-lt"/>
                <a:ea typeface="+mn-ea"/>
                <a:cs typeface="+mn-cs"/>
              </a:rPr>
              <a:t> normalized to total energy (</a:t>
            </a:r>
            <a:r>
              <a:rPr lang="ru-RU" sz="1200" kern="1200" dirty="0" err="1" smtClean="0">
                <a:solidFill>
                  <a:schemeClr val="tx1"/>
                </a:solidFill>
                <a:effectLst/>
                <a:latin typeface="+mn-lt"/>
                <a:ea typeface="+mn-ea"/>
                <a:cs typeface="+mn-cs"/>
              </a:rPr>
              <a:t>Ех</a:t>
            </a:r>
            <a:r>
              <a:rPr lang="en-US" sz="1200" kern="1200" dirty="0" smtClean="0">
                <a:solidFill>
                  <a:schemeClr val="tx1"/>
                </a:solidFill>
                <a:effectLst/>
                <a:latin typeface="+mn-lt"/>
                <a:ea typeface="+mn-ea"/>
                <a:cs typeface="+mn-cs"/>
              </a:rPr>
              <a:t>+</a:t>
            </a:r>
            <a:r>
              <a:rPr lang="ru-RU" sz="1200" kern="1200" dirty="0" err="1" smtClean="0">
                <a:solidFill>
                  <a:schemeClr val="tx1"/>
                </a:solidFill>
                <a:effectLst/>
                <a:latin typeface="+mn-lt"/>
                <a:ea typeface="+mn-ea"/>
                <a:cs typeface="+mn-cs"/>
              </a:rPr>
              <a:t>Еу</a:t>
            </a:r>
            <a:r>
              <a:rPr lang="en-US" sz="1200" kern="1200" dirty="0" smtClean="0">
                <a:solidFill>
                  <a:schemeClr val="tx1"/>
                </a:solidFill>
                <a:effectLst/>
                <a:latin typeface="+mn-lt"/>
                <a:ea typeface="+mn-ea"/>
                <a:cs typeface="+mn-cs"/>
              </a:rPr>
              <a:t>)) and angle between </a:t>
            </a:r>
            <a:r>
              <a:rPr lang="ru-RU" sz="1200" kern="1200" dirty="0" err="1" smtClean="0">
                <a:solidFill>
                  <a:schemeClr val="tx1"/>
                </a:solidFill>
                <a:effectLst/>
                <a:latin typeface="+mn-lt"/>
                <a:ea typeface="+mn-ea"/>
                <a:cs typeface="+mn-cs"/>
              </a:rPr>
              <a:t>Кх</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t>
            </a:r>
            <a:r>
              <a:rPr lang="ru-RU" sz="1200" kern="1200" dirty="0" smtClean="0">
                <a:solidFill>
                  <a:schemeClr val="tx1"/>
                </a:solidFill>
                <a:effectLst/>
                <a:latin typeface="+mn-lt"/>
                <a:ea typeface="+mn-ea"/>
                <a:cs typeface="+mn-cs"/>
              </a:rPr>
              <a:t>Ку</a:t>
            </a:r>
            <a:r>
              <a:rPr lang="en-US" sz="1200" kern="1200" dirty="0" smtClean="0">
                <a:solidFill>
                  <a:schemeClr val="tx1"/>
                </a:solidFill>
                <a:effectLst/>
                <a:latin typeface="+mn-lt"/>
                <a:ea typeface="+mn-ea"/>
                <a:cs typeface="+mn-cs"/>
              </a:rPr>
              <a:t>. So we construct internal distributions from these parameters and example of the distributions is shown here. It is internal distributions for 6be and 45 iron. For two similar particles we have two independent Jacoby systems: “T” and “Y” systems.</a:t>
            </a:r>
          </a:p>
          <a:p>
            <a:r>
              <a:rPr lang="en-US" sz="1200" kern="1200" dirty="0" smtClean="0">
                <a:solidFill>
                  <a:schemeClr val="tx1"/>
                </a:solidFill>
                <a:effectLst/>
                <a:latin typeface="+mn-lt"/>
                <a:ea typeface="+mn-ea"/>
                <a:cs typeface="+mn-cs"/>
              </a:rPr>
              <a:t>( 3. Different range of parameters corresponding to the different positions of the particles in space.</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External degrees of freedom define the position of the plane in space. These are Euler angels. Feature is the presence of direct reactions along the preferred direction of the momentum transfer q. This helps to simplify the problem set of Euler angles. )</a:t>
            </a:r>
            <a:endParaRPr lang="en-US" baseline="0" dirty="0" smtClean="0"/>
          </a:p>
        </p:txBody>
      </p:sp>
      <p:sp>
        <p:nvSpPr>
          <p:cNvPr id="4" name="Номер слайда 3"/>
          <p:cNvSpPr>
            <a:spLocks noGrp="1"/>
          </p:cNvSpPr>
          <p:nvPr>
            <p:ph type="sldNum" sz="quarter" idx="10"/>
          </p:nvPr>
        </p:nvSpPr>
        <p:spPr/>
        <p:txBody>
          <a:bodyPr/>
          <a:lstStyle/>
          <a:p>
            <a:fld id="{5E280EB8-BBE3-4390-AC9A-FDA63DD45638}" type="slidenum">
              <a:rPr lang="ru-RU" smtClean="0"/>
              <a:t>8</a:t>
            </a:fld>
            <a:endParaRPr lang="ru-RU"/>
          </a:p>
        </p:txBody>
      </p:sp>
    </p:spTree>
    <p:extLst>
      <p:ext uri="{BB962C8B-B14F-4D97-AF65-F5344CB8AC3E}">
        <p14:creationId xmlns:p14="http://schemas.microsoft.com/office/powerpoint/2010/main" val="2884397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studies of correlations we need</a:t>
            </a:r>
            <a:r>
              <a:rPr lang="en-US" baseline="0" dirty="0" smtClean="0"/>
              <a:t> not only theory and not only experiment. We need an interface between theory and experiment</a:t>
            </a:r>
            <a:r>
              <a:rPr lang="en-US" dirty="0" smtClean="0"/>
              <a:t>.</a:t>
            </a:r>
          </a:p>
          <a:p>
            <a:pPr marL="228600" indent="-228600">
              <a:buAutoNum type="arabicParenR"/>
            </a:pPr>
            <a:r>
              <a:rPr lang="en-US" dirty="0" smtClean="0"/>
              <a:t>Here you can see a</a:t>
            </a:r>
            <a:r>
              <a:rPr lang="en-US" baseline="0" dirty="0" smtClean="0"/>
              <a:t> full scheme of such research including comparison theoretical calculation with experimental results. </a:t>
            </a:r>
          </a:p>
          <a:p>
            <a:pPr marL="228600" indent="-228600">
              <a:buAutoNum type="arabicParenR"/>
            </a:pPr>
            <a:r>
              <a:rPr lang="en-US" baseline="0" dirty="0" smtClean="0"/>
              <a:t>We work on the theoretical part of this scheme. We calculate a cross section use density matrix formalism.</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sz="1200" dirty="0" smtClean="0"/>
              <a:t>Density matrix has especially simple form in the system of transferred momentum for direct reactions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However we deal with </a:t>
            </a:r>
            <a:r>
              <a:rPr lang="en-GB" sz="1200" dirty="0" smtClean="0"/>
              <a:t>eightfold differential cross section.  So f</a:t>
            </a:r>
            <a:r>
              <a:rPr lang="en-US" sz="1200" kern="1200" dirty="0" smtClean="0">
                <a:solidFill>
                  <a:schemeClr val="tx1"/>
                </a:solidFill>
                <a:effectLst/>
                <a:latin typeface="+mn-lt"/>
                <a:ea typeface="+mn-ea"/>
                <a:cs typeface="+mn-cs"/>
              </a:rPr>
              <a:t>or studies of correlations we developed codes for fully quantum-mechanical Monte Carlo simulations. This</a:t>
            </a:r>
            <a:r>
              <a:rPr lang="en-US" sz="1200" kern="1200" baseline="0" dirty="0" smtClean="0">
                <a:solidFill>
                  <a:schemeClr val="tx1"/>
                </a:solidFill>
                <a:effectLst/>
                <a:latin typeface="+mn-lt"/>
                <a:ea typeface="+mn-ea"/>
                <a:cs typeface="+mn-cs"/>
              </a:rPr>
              <a:t> is important and complicated part of work and there is list of publications where these developments were undertaken. </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204B8AFA-6D4C-4368-A587-57DC43E6707B}" type="slidenum">
              <a:rPr lang="ru-RU" smtClean="0"/>
              <a:t>9</a:t>
            </a:fld>
            <a:endParaRPr lang="ru-RU"/>
          </a:p>
        </p:txBody>
      </p:sp>
    </p:spTree>
    <p:extLst>
      <p:ext uri="{BB962C8B-B14F-4D97-AF65-F5344CB8AC3E}">
        <p14:creationId xmlns:p14="http://schemas.microsoft.com/office/powerpoint/2010/main" val="2636750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E777026-7990-4447-BB13-55635154D2FA}" type="datetimeFigureOut">
              <a:rPr lang="ru-RU" smtClean="0"/>
              <a:t>04.06.2013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E7BAF6-D840-41FC-A632-928646A00FDD}" type="slidenum">
              <a:rPr lang="ru-RU" smtClean="0"/>
              <a:t>‹N›</a:t>
            </a:fld>
            <a:endParaRPr lang="ru-RU"/>
          </a:p>
        </p:txBody>
      </p:sp>
    </p:spTree>
    <p:extLst>
      <p:ext uri="{BB962C8B-B14F-4D97-AF65-F5344CB8AC3E}">
        <p14:creationId xmlns:p14="http://schemas.microsoft.com/office/powerpoint/2010/main" val="1351616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E777026-7990-4447-BB13-55635154D2FA}" type="datetimeFigureOut">
              <a:rPr lang="ru-RU" smtClean="0"/>
              <a:t>04.06.2013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E7BAF6-D840-41FC-A632-928646A00FDD}" type="slidenum">
              <a:rPr lang="ru-RU" smtClean="0"/>
              <a:t>‹N›</a:t>
            </a:fld>
            <a:endParaRPr lang="ru-RU"/>
          </a:p>
        </p:txBody>
      </p:sp>
    </p:spTree>
    <p:extLst>
      <p:ext uri="{BB962C8B-B14F-4D97-AF65-F5344CB8AC3E}">
        <p14:creationId xmlns:p14="http://schemas.microsoft.com/office/powerpoint/2010/main" val="3310019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E777026-7990-4447-BB13-55635154D2FA}" type="datetimeFigureOut">
              <a:rPr lang="ru-RU" smtClean="0"/>
              <a:t>04.06.2013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E7BAF6-D840-41FC-A632-928646A00FDD}" type="slidenum">
              <a:rPr lang="ru-RU" smtClean="0"/>
              <a:t>‹N›</a:t>
            </a:fld>
            <a:endParaRPr lang="ru-RU"/>
          </a:p>
        </p:txBody>
      </p:sp>
    </p:spTree>
    <p:extLst>
      <p:ext uri="{BB962C8B-B14F-4D97-AF65-F5344CB8AC3E}">
        <p14:creationId xmlns:p14="http://schemas.microsoft.com/office/powerpoint/2010/main" val="986312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7A3D5044-2B2C-4DDF-8A52-AA85F8BEBB9A}" type="slidenum">
              <a:rPr lang="ru-RU"/>
              <a:pPr>
                <a:defRPr/>
              </a:pPr>
              <a:t>‹N›</a:t>
            </a:fld>
            <a:endParaRPr lang="ru-RU"/>
          </a:p>
        </p:txBody>
      </p:sp>
    </p:spTree>
    <p:extLst>
      <p:ext uri="{BB962C8B-B14F-4D97-AF65-F5344CB8AC3E}">
        <p14:creationId xmlns:p14="http://schemas.microsoft.com/office/powerpoint/2010/main" val="1782582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pPr>
              <a:defRPr/>
            </a:pPr>
            <a:fld id="{1E47D417-ECA8-4809-A186-732B5E4E3486}" type="slidenum">
              <a:rPr lang="ru-RU"/>
              <a:pPr>
                <a:defRPr/>
              </a:pPr>
              <a:t>‹N›</a:t>
            </a:fld>
            <a:endParaRPr lang="ru-RU"/>
          </a:p>
        </p:txBody>
      </p:sp>
    </p:spTree>
    <p:extLst>
      <p:ext uri="{BB962C8B-B14F-4D97-AF65-F5344CB8AC3E}">
        <p14:creationId xmlns:p14="http://schemas.microsoft.com/office/powerpoint/2010/main" val="1049560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pPr>
              <a:defRPr/>
            </a:pPr>
            <a:fld id="{E1168CBB-C192-4EFF-9305-9BA42D0DA70B}" type="slidenum">
              <a:rPr lang="ru-RU"/>
              <a:pPr>
                <a:defRPr/>
              </a:pPr>
              <a:t>‹N›</a:t>
            </a:fld>
            <a:endParaRPr lang="ru-RU"/>
          </a:p>
        </p:txBody>
      </p:sp>
    </p:spTree>
    <p:extLst>
      <p:ext uri="{BB962C8B-B14F-4D97-AF65-F5344CB8AC3E}">
        <p14:creationId xmlns:p14="http://schemas.microsoft.com/office/powerpoint/2010/main" val="238752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E777026-7990-4447-BB13-55635154D2FA}" type="datetimeFigureOut">
              <a:rPr lang="ru-RU" smtClean="0"/>
              <a:t>04.06.2013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E7BAF6-D840-41FC-A632-928646A00FDD}" type="slidenum">
              <a:rPr lang="ru-RU" smtClean="0"/>
              <a:t>‹N›</a:t>
            </a:fld>
            <a:endParaRPr lang="ru-RU"/>
          </a:p>
        </p:txBody>
      </p:sp>
    </p:spTree>
    <p:extLst>
      <p:ext uri="{BB962C8B-B14F-4D97-AF65-F5344CB8AC3E}">
        <p14:creationId xmlns:p14="http://schemas.microsoft.com/office/powerpoint/2010/main" val="4238010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E777026-7990-4447-BB13-55635154D2FA}" type="datetimeFigureOut">
              <a:rPr lang="ru-RU" smtClean="0"/>
              <a:t>04.06.2013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E7BAF6-D840-41FC-A632-928646A00FDD}" type="slidenum">
              <a:rPr lang="ru-RU" smtClean="0"/>
              <a:t>‹N›</a:t>
            </a:fld>
            <a:endParaRPr lang="ru-RU"/>
          </a:p>
        </p:txBody>
      </p:sp>
    </p:spTree>
    <p:extLst>
      <p:ext uri="{BB962C8B-B14F-4D97-AF65-F5344CB8AC3E}">
        <p14:creationId xmlns:p14="http://schemas.microsoft.com/office/powerpoint/2010/main" val="1079481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E777026-7990-4447-BB13-55635154D2FA}" type="datetimeFigureOut">
              <a:rPr lang="ru-RU" smtClean="0"/>
              <a:t>04.06.2013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E7BAF6-D840-41FC-A632-928646A00FDD}" type="slidenum">
              <a:rPr lang="ru-RU" smtClean="0"/>
              <a:t>‹N›</a:t>
            </a:fld>
            <a:endParaRPr lang="ru-RU"/>
          </a:p>
        </p:txBody>
      </p:sp>
    </p:spTree>
    <p:extLst>
      <p:ext uri="{BB962C8B-B14F-4D97-AF65-F5344CB8AC3E}">
        <p14:creationId xmlns:p14="http://schemas.microsoft.com/office/powerpoint/2010/main" val="4116701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E777026-7990-4447-BB13-55635154D2FA}" type="datetimeFigureOut">
              <a:rPr lang="ru-RU" smtClean="0"/>
              <a:t>04.06.2013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7E7BAF6-D840-41FC-A632-928646A00FDD}" type="slidenum">
              <a:rPr lang="ru-RU" smtClean="0"/>
              <a:t>‹N›</a:t>
            </a:fld>
            <a:endParaRPr lang="ru-RU"/>
          </a:p>
        </p:txBody>
      </p:sp>
    </p:spTree>
    <p:extLst>
      <p:ext uri="{BB962C8B-B14F-4D97-AF65-F5344CB8AC3E}">
        <p14:creationId xmlns:p14="http://schemas.microsoft.com/office/powerpoint/2010/main" val="3321943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E777026-7990-4447-BB13-55635154D2FA}" type="datetimeFigureOut">
              <a:rPr lang="ru-RU" smtClean="0"/>
              <a:t>04.06.2013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7E7BAF6-D840-41FC-A632-928646A00FDD}" type="slidenum">
              <a:rPr lang="ru-RU" smtClean="0"/>
              <a:t>‹N›</a:t>
            </a:fld>
            <a:endParaRPr lang="ru-RU"/>
          </a:p>
        </p:txBody>
      </p:sp>
    </p:spTree>
    <p:extLst>
      <p:ext uri="{BB962C8B-B14F-4D97-AF65-F5344CB8AC3E}">
        <p14:creationId xmlns:p14="http://schemas.microsoft.com/office/powerpoint/2010/main" val="98402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E777026-7990-4447-BB13-55635154D2FA}" type="datetimeFigureOut">
              <a:rPr lang="ru-RU" smtClean="0"/>
              <a:t>04.06.2013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7E7BAF6-D840-41FC-A632-928646A00FDD}" type="slidenum">
              <a:rPr lang="ru-RU" smtClean="0"/>
              <a:t>‹N›</a:t>
            </a:fld>
            <a:endParaRPr lang="ru-RU"/>
          </a:p>
        </p:txBody>
      </p:sp>
    </p:spTree>
    <p:extLst>
      <p:ext uri="{BB962C8B-B14F-4D97-AF65-F5344CB8AC3E}">
        <p14:creationId xmlns:p14="http://schemas.microsoft.com/office/powerpoint/2010/main" val="316426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E777026-7990-4447-BB13-55635154D2FA}" type="datetimeFigureOut">
              <a:rPr lang="ru-RU" smtClean="0"/>
              <a:t>04.06.2013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E7BAF6-D840-41FC-A632-928646A00FDD}" type="slidenum">
              <a:rPr lang="ru-RU" smtClean="0"/>
              <a:t>‹N›</a:t>
            </a:fld>
            <a:endParaRPr lang="ru-RU"/>
          </a:p>
        </p:txBody>
      </p:sp>
    </p:spTree>
    <p:extLst>
      <p:ext uri="{BB962C8B-B14F-4D97-AF65-F5344CB8AC3E}">
        <p14:creationId xmlns:p14="http://schemas.microsoft.com/office/powerpoint/2010/main" val="1336605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E777026-7990-4447-BB13-55635154D2FA}" type="datetimeFigureOut">
              <a:rPr lang="ru-RU" smtClean="0"/>
              <a:t>04.06.2013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E7BAF6-D840-41FC-A632-928646A00FDD}" type="slidenum">
              <a:rPr lang="ru-RU" smtClean="0"/>
              <a:t>‹N›</a:t>
            </a:fld>
            <a:endParaRPr lang="ru-RU"/>
          </a:p>
        </p:txBody>
      </p:sp>
    </p:spTree>
    <p:extLst>
      <p:ext uri="{BB962C8B-B14F-4D97-AF65-F5344CB8AC3E}">
        <p14:creationId xmlns:p14="http://schemas.microsoft.com/office/powerpoint/2010/main" val="2723015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77026-7990-4447-BB13-55635154D2FA}" type="datetimeFigureOut">
              <a:rPr lang="ru-RU" smtClean="0"/>
              <a:t>04.06.2013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7BAF6-D840-41FC-A632-928646A00FDD}" type="slidenum">
              <a:rPr lang="ru-RU" smtClean="0"/>
              <a:t>‹N›</a:t>
            </a:fld>
            <a:endParaRPr lang="ru-RU"/>
          </a:p>
        </p:txBody>
      </p:sp>
    </p:spTree>
    <p:extLst>
      <p:ext uri="{BB962C8B-B14F-4D97-AF65-F5344CB8AC3E}">
        <p14:creationId xmlns:p14="http://schemas.microsoft.com/office/powerpoint/2010/main" val="3707267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0.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wmf"/></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1.emf"/><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35000">
              <a:schemeClr val="accent5">
                <a:tint val="37000"/>
                <a:satMod val="300000"/>
              </a:schemeClr>
            </a:gs>
            <a:gs pos="100000">
              <a:srgbClr val="00B050"/>
            </a:gs>
          </a:gsLst>
          <a:lin ang="16200000" scaled="1"/>
        </a:gradFill>
        <a:effectLst/>
      </p:bgPr>
    </p:bg>
    <p:spTree>
      <p:nvGrpSpPr>
        <p:cNvPr id="1" name=""/>
        <p:cNvGrpSpPr/>
        <p:nvPr/>
      </p:nvGrpSpPr>
      <p:grpSpPr>
        <a:xfrm>
          <a:off x="0" y="0"/>
          <a:ext cx="0" cy="0"/>
          <a:chOff x="0" y="0"/>
          <a:chExt cx="0" cy="0"/>
        </a:xfrm>
      </p:grpSpPr>
      <p:sp>
        <p:nvSpPr>
          <p:cNvPr id="10" name="Скругленный прямоугольник 9"/>
          <p:cNvSpPr/>
          <p:nvPr/>
        </p:nvSpPr>
        <p:spPr>
          <a:xfrm>
            <a:off x="270752" y="260648"/>
            <a:ext cx="4157232" cy="2988016"/>
          </a:xfrm>
          <a:prstGeom prst="roundRect">
            <a:avLst>
              <a:gd name="adj" fmla="val 7887"/>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 name="Заголовок 1"/>
          <p:cNvSpPr>
            <a:spLocks noGrp="1"/>
          </p:cNvSpPr>
          <p:nvPr>
            <p:ph type="ctrTitle"/>
          </p:nvPr>
        </p:nvSpPr>
        <p:spPr>
          <a:xfrm>
            <a:off x="1261864" y="2458417"/>
            <a:ext cx="7558608" cy="1978695"/>
          </a:xfrm>
        </p:spPr>
        <p:txBody>
          <a:bodyPr>
            <a:normAutofit/>
          </a:bodyPr>
          <a:lstStyle/>
          <a:p>
            <a:pPr algn="r"/>
            <a:r>
              <a:rPr lang="en-US" sz="3600" b="1" dirty="0"/>
              <a:t>Theoretical studies </a:t>
            </a:r>
            <a:r>
              <a:rPr lang="en-US" sz="3600" b="1" dirty="0" smtClean="0"/>
              <a:t>of</a:t>
            </a:r>
            <a:br>
              <a:rPr lang="en-US" sz="3600" b="1" dirty="0" smtClean="0"/>
            </a:br>
            <a:r>
              <a:rPr lang="en-US" sz="3600" b="1" dirty="0" smtClean="0"/>
              <a:t>isovector </a:t>
            </a:r>
            <a:r>
              <a:rPr lang="en-US" sz="3600" b="1" dirty="0"/>
              <a:t>soft dipole mode</a:t>
            </a:r>
            <a:endParaRPr lang="ru-RU" sz="3600" dirty="0"/>
          </a:p>
        </p:txBody>
      </p:sp>
      <p:sp>
        <p:nvSpPr>
          <p:cNvPr id="5" name="Rectangle 3"/>
          <p:cNvSpPr txBox="1">
            <a:spLocks noChangeArrowheads="1"/>
          </p:cNvSpPr>
          <p:nvPr/>
        </p:nvSpPr>
        <p:spPr>
          <a:xfrm>
            <a:off x="107504" y="4165916"/>
            <a:ext cx="9036496" cy="991276"/>
          </a:xfrm>
          <a:prstGeom prst="rect">
            <a:avLst/>
          </a:prstGeom>
          <a:noFill/>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20000"/>
              </a:lnSpc>
              <a:defRPr/>
            </a:pPr>
            <a:r>
              <a:rPr lang="en-GB" sz="2800" b="1" dirty="0" smtClean="0">
                <a:solidFill>
                  <a:schemeClr val="accent1">
                    <a:lumMod val="50000"/>
                  </a:schemeClr>
                </a:solidFill>
              </a:rPr>
              <a:t>Bogoliubov Laboratory of Theoretical Physics</a:t>
            </a:r>
          </a:p>
          <a:p>
            <a:pPr algn="l">
              <a:lnSpc>
                <a:spcPct val="120000"/>
              </a:lnSpc>
              <a:defRPr/>
            </a:pPr>
            <a:r>
              <a:rPr lang="en-GB" sz="2800" b="1" dirty="0" smtClean="0">
                <a:solidFill>
                  <a:schemeClr val="accent1">
                    <a:lumMod val="50000"/>
                  </a:schemeClr>
                </a:solidFill>
              </a:rPr>
              <a:t>Flerov Laboratory of Nuclear Reactions, </a:t>
            </a:r>
          </a:p>
          <a:p>
            <a:pPr algn="l">
              <a:lnSpc>
                <a:spcPct val="120000"/>
              </a:lnSpc>
              <a:defRPr/>
            </a:pPr>
            <a:r>
              <a:rPr lang="en-GB" sz="2800" b="1" dirty="0" smtClean="0">
                <a:solidFill>
                  <a:schemeClr val="accent1">
                    <a:lumMod val="50000"/>
                  </a:schemeClr>
                </a:solidFill>
              </a:rPr>
              <a:t>JINR, </a:t>
            </a:r>
            <a:r>
              <a:rPr lang="en-GB" sz="2800" b="1" dirty="0" err="1" smtClean="0">
                <a:solidFill>
                  <a:schemeClr val="accent1">
                    <a:lumMod val="50000"/>
                  </a:schemeClr>
                </a:solidFill>
              </a:rPr>
              <a:t>Dubna</a:t>
            </a:r>
            <a:r>
              <a:rPr lang="en-GB" sz="2800" b="1" dirty="0" smtClean="0">
                <a:solidFill>
                  <a:schemeClr val="accent1">
                    <a:lumMod val="50000"/>
                  </a:schemeClr>
                </a:solidFill>
              </a:rPr>
              <a:t>, Russia</a:t>
            </a:r>
          </a:p>
        </p:txBody>
      </p:sp>
      <p:sp>
        <p:nvSpPr>
          <p:cNvPr id="6" name="Подзаголовок 5"/>
          <p:cNvSpPr>
            <a:spLocks noGrp="1"/>
          </p:cNvSpPr>
          <p:nvPr>
            <p:ph type="subTitle" idx="1"/>
          </p:nvPr>
        </p:nvSpPr>
        <p:spPr>
          <a:xfrm>
            <a:off x="0" y="5924872"/>
            <a:ext cx="9144000" cy="888504"/>
          </a:xfrm>
        </p:spPr>
        <p:txBody>
          <a:bodyPr>
            <a:normAutofit/>
          </a:bodyPr>
          <a:lstStyle/>
          <a:p>
            <a:r>
              <a:rPr lang="en-US" sz="1600" b="1" dirty="0">
                <a:solidFill>
                  <a:schemeClr val="bg2">
                    <a:lumMod val="90000"/>
                  </a:schemeClr>
                </a:solidFill>
              </a:rPr>
              <a:t>International Nuclear Physics Conference </a:t>
            </a:r>
            <a:r>
              <a:rPr lang="en-US" sz="1600" b="1" dirty="0" smtClean="0">
                <a:solidFill>
                  <a:schemeClr val="bg2">
                    <a:lumMod val="90000"/>
                  </a:schemeClr>
                </a:solidFill>
              </a:rPr>
              <a:t>INPC2013</a:t>
            </a:r>
          </a:p>
          <a:p>
            <a:r>
              <a:rPr lang="en-US" sz="1600" b="1" dirty="0" smtClean="0">
                <a:solidFill>
                  <a:schemeClr val="bg2">
                    <a:lumMod val="90000"/>
                  </a:schemeClr>
                </a:solidFill>
              </a:rPr>
              <a:t> </a:t>
            </a:r>
            <a:r>
              <a:rPr lang="en-US" sz="1600" b="1" dirty="0">
                <a:solidFill>
                  <a:schemeClr val="bg2">
                    <a:lumMod val="90000"/>
                  </a:schemeClr>
                </a:solidFill>
              </a:rPr>
              <a:t>2-7 June 2013, Firenze, </a:t>
            </a:r>
            <a:r>
              <a:rPr lang="en-US" sz="1600" b="1" dirty="0" smtClean="0">
                <a:solidFill>
                  <a:schemeClr val="bg2">
                    <a:lumMod val="90000"/>
                  </a:schemeClr>
                </a:solidFill>
              </a:rPr>
              <a:t>Italy</a:t>
            </a:r>
            <a:endParaRPr lang="ru-RU" sz="1600" b="1" dirty="0">
              <a:solidFill>
                <a:schemeClr val="bg2">
                  <a:lumMod val="90000"/>
                </a:schemeClr>
              </a:solidFill>
            </a:endParaRPr>
          </a:p>
        </p:txBody>
      </p:sp>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51403" b="-1155"/>
          <a:stretch/>
        </p:blipFill>
        <p:spPr bwMode="auto">
          <a:xfrm>
            <a:off x="342760" y="404664"/>
            <a:ext cx="4013216" cy="28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283968" y="550187"/>
            <a:ext cx="4572000" cy="2086725"/>
          </a:xfrm>
          <a:prstGeom prst="rect">
            <a:avLst/>
          </a:prstGeom>
        </p:spPr>
        <p:txBody>
          <a:bodyPr>
            <a:spAutoFit/>
          </a:bodyPr>
          <a:lstStyle/>
          <a:p>
            <a:pPr algn="r">
              <a:lnSpc>
                <a:spcPct val="120000"/>
              </a:lnSpc>
              <a:defRPr/>
            </a:pPr>
            <a:r>
              <a:rPr lang="en-GB" b="1" dirty="0" smtClean="0">
                <a:solidFill>
                  <a:schemeClr val="bg1"/>
                </a:solidFill>
              </a:rPr>
              <a:t>A. Egorova</a:t>
            </a:r>
            <a:r>
              <a:rPr lang="en-GB" b="1" dirty="0">
                <a:solidFill>
                  <a:schemeClr val="bg1"/>
                </a:solidFill>
              </a:rPr>
              <a:t>, </a:t>
            </a:r>
            <a:endParaRPr lang="en-GB" b="1" dirty="0" smtClean="0">
              <a:solidFill>
                <a:schemeClr val="bg1"/>
              </a:solidFill>
            </a:endParaRPr>
          </a:p>
          <a:p>
            <a:pPr algn="r">
              <a:lnSpc>
                <a:spcPct val="120000"/>
              </a:lnSpc>
              <a:defRPr/>
            </a:pPr>
            <a:r>
              <a:rPr lang="en-GB" b="1" dirty="0" smtClean="0">
                <a:solidFill>
                  <a:schemeClr val="bg1"/>
                </a:solidFill>
              </a:rPr>
              <a:t>S</a:t>
            </a:r>
            <a:r>
              <a:rPr lang="en-GB" b="1" dirty="0">
                <a:solidFill>
                  <a:schemeClr val="bg1"/>
                </a:solidFill>
              </a:rPr>
              <a:t>. N. </a:t>
            </a:r>
            <a:r>
              <a:rPr lang="en-GB" b="1" dirty="0" err="1">
                <a:solidFill>
                  <a:schemeClr val="bg1"/>
                </a:solidFill>
              </a:rPr>
              <a:t>Ershov</a:t>
            </a:r>
            <a:r>
              <a:rPr lang="en-GB" b="1" dirty="0">
                <a:solidFill>
                  <a:schemeClr val="bg1"/>
                </a:solidFill>
              </a:rPr>
              <a:t>, </a:t>
            </a:r>
            <a:endParaRPr lang="en-GB" b="1" dirty="0" smtClean="0">
              <a:solidFill>
                <a:schemeClr val="bg1"/>
              </a:solidFill>
            </a:endParaRPr>
          </a:p>
          <a:p>
            <a:pPr algn="r">
              <a:lnSpc>
                <a:spcPct val="120000"/>
              </a:lnSpc>
              <a:defRPr/>
            </a:pPr>
            <a:r>
              <a:rPr lang="en-GB" b="1" dirty="0" smtClean="0">
                <a:solidFill>
                  <a:schemeClr val="bg1"/>
                </a:solidFill>
              </a:rPr>
              <a:t>A. S</a:t>
            </a:r>
            <a:r>
              <a:rPr lang="en-GB" b="1" dirty="0">
                <a:solidFill>
                  <a:schemeClr val="bg1"/>
                </a:solidFill>
              </a:rPr>
              <a:t>. Fomichev, </a:t>
            </a:r>
            <a:endParaRPr lang="en-GB" b="1" dirty="0" smtClean="0">
              <a:solidFill>
                <a:schemeClr val="bg1"/>
              </a:solidFill>
            </a:endParaRPr>
          </a:p>
          <a:p>
            <a:pPr algn="r">
              <a:lnSpc>
                <a:spcPct val="120000"/>
              </a:lnSpc>
              <a:defRPr/>
            </a:pPr>
            <a:r>
              <a:rPr lang="en-GB" b="1" dirty="0" smtClean="0">
                <a:solidFill>
                  <a:schemeClr val="bg1"/>
                </a:solidFill>
              </a:rPr>
              <a:t>L</a:t>
            </a:r>
            <a:r>
              <a:rPr lang="en-GB" b="1" dirty="0">
                <a:solidFill>
                  <a:schemeClr val="bg1"/>
                </a:solidFill>
              </a:rPr>
              <a:t>. V. </a:t>
            </a:r>
            <a:r>
              <a:rPr lang="en-GB" b="1" dirty="0" err="1">
                <a:solidFill>
                  <a:schemeClr val="bg1"/>
                </a:solidFill>
              </a:rPr>
              <a:t>Grigorenko</a:t>
            </a:r>
            <a:r>
              <a:rPr lang="en-GB" b="1" dirty="0">
                <a:solidFill>
                  <a:schemeClr val="bg1"/>
                </a:solidFill>
              </a:rPr>
              <a:t>, </a:t>
            </a:r>
            <a:endParaRPr lang="en-GB" b="1" dirty="0" smtClean="0">
              <a:solidFill>
                <a:schemeClr val="bg1"/>
              </a:solidFill>
            </a:endParaRPr>
          </a:p>
          <a:p>
            <a:pPr algn="r">
              <a:lnSpc>
                <a:spcPct val="120000"/>
              </a:lnSpc>
              <a:defRPr/>
            </a:pPr>
            <a:r>
              <a:rPr lang="en-GB" b="1" dirty="0" smtClean="0">
                <a:solidFill>
                  <a:schemeClr val="bg1"/>
                </a:solidFill>
              </a:rPr>
              <a:t>M</a:t>
            </a:r>
            <a:r>
              <a:rPr lang="en-GB" b="1" dirty="0">
                <a:solidFill>
                  <a:schemeClr val="bg1"/>
                </a:solidFill>
              </a:rPr>
              <a:t>. S. </a:t>
            </a:r>
            <a:r>
              <a:rPr lang="en-GB" b="1" dirty="0" err="1">
                <a:solidFill>
                  <a:schemeClr val="bg1"/>
                </a:solidFill>
              </a:rPr>
              <a:t>Golovkov</a:t>
            </a:r>
            <a:r>
              <a:rPr lang="en-GB" b="1" dirty="0">
                <a:solidFill>
                  <a:schemeClr val="bg1"/>
                </a:solidFill>
              </a:rPr>
              <a:t>, </a:t>
            </a:r>
            <a:endParaRPr lang="en-GB" b="1" dirty="0" smtClean="0">
              <a:solidFill>
                <a:schemeClr val="bg1"/>
              </a:solidFill>
            </a:endParaRPr>
          </a:p>
          <a:p>
            <a:pPr algn="r">
              <a:lnSpc>
                <a:spcPct val="120000"/>
              </a:lnSpc>
              <a:defRPr/>
            </a:pPr>
            <a:r>
              <a:rPr lang="en-GB" b="1" dirty="0" smtClean="0">
                <a:solidFill>
                  <a:schemeClr val="bg1"/>
                </a:solidFill>
              </a:rPr>
              <a:t>Yu</a:t>
            </a:r>
            <a:r>
              <a:rPr lang="en-GB" b="1" dirty="0">
                <a:solidFill>
                  <a:schemeClr val="bg1"/>
                </a:solidFill>
              </a:rPr>
              <a:t>. L. </a:t>
            </a:r>
            <a:r>
              <a:rPr lang="en-GB" b="1" dirty="0" err="1">
                <a:solidFill>
                  <a:schemeClr val="bg1"/>
                </a:solidFill>
              </a:rPr>
              <a:t>Parfenova</a:t>
            </a:r>
            <a:endParaRPr lang="en-GB" b="1" dirty="0">
              <a:solidFill>
                <a:schemeClr val="bg1"/>
              </a:solidFill>
            </a:endParaRPr>
          </a:p>
        </p:txBody>
      </p:sp>
      <p:sp>
        <p:nvSpPr>
          <p:cNvPr id="4" name="TextBox 3"/>
          <p:cNvSpPr txBox="1"/>
          <p:nvPr/>
        </p:nvSpPr>
        <p:spPr>
          <a:xfrm>
            <a:off x="1543628" y="1836113"/>
            <a:ext cx="796124" cy="584775"/>
          </a:xfrm>
          <a:prstGeom prst="rect">
            <a:avLst/>
          </a:prstGeom>
          <a:noFill/>
        </p:spPr>
        <p:txBody>
          <a:bodyPr wrap="square" rtlCol="0">
            <a:spAutoFit/>
          </a:bodyPr>
          <a:lstStyle/>
          <a:p>
            <a:r>
              <a:rPr lang="en-US" sz="3200" dirty="0" smtClean="0"/>
              <a:t>???</a:t>
            </a:r>
            <a:endParaRPr lang="ru-RU" sz="3200"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5166" y="4150119"/>
            <a:ext cx="1633298" cy="1254927"/>
          </a:xfrm>
          <a:prstGeom prst="rect">
            <a:avLst/>
          </a:prstGeom>
          <a:noFill/>
          <a:ln>
            <a:noFill/>
          </a:ln>
          <a:effectLst/>
          <a:extLst/>
        </p:spPr>
      </p:pic>
      <p:pic>
        <p:nvPicPr>
          <p:cNvPr id="9" name="Picture 2" descr="http://flerovlab.jinr.ru/flnr/dimg/FLNR_new_logotype_2012_07_04.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6245" y="4150119"/>
            <a:ext cx="1678003" cy="136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8927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042586"/>
            <a:ext cx="5976664" cy="447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rot="5400000">
            <a:off x="7067280" y="1571641"/>
            <a:ext cx="1283428" cy="369332"/>
          </a:xfrm>
          <a:prstGeom prst="rect">
            <a:avLst/>
          </a:prstGeom>
        </p:spPr>
        <p:txBody>
          <a:bodyPr wrap="none">
            <a:spAutoFit/>
          </a:bodyPr>
          <a:lstStyle/>
          <a:p>
            <a:r>
              <a:rPr lang="en-US" b="1" dirty="0" smtClean="0">
                <a:solidFill>
                  <a:schemeClr val="accent6">
                    <a:lumMod val="75000"/>
                  </a:schemeClr>
                </a:solidFill>
              </a:rPr>
              <a:t>experiment</a:t>
            </a:r>
            <a:endParaRPr lang="ru-RU" b="1" dirty="0">
              <a:solidFill>
                <a:schemeClr val="accent6">
                  <a:lumMod val="75000"/>
                </a:schemeClr>
              </a:solidFill>
            </a:endParaRPr>
          </a:p>
        </p:txBody>
      </p:sp>
      <p:sp>
        <p:nvSpPr>
          <p:cNvPr id="5" name="Прямоугольник 4"/>
          <p:cNvSpPr/>
          <p:nvPr/>
        </p:nvSpPr>
        <p:spPr>
          <a:xfrm rot="5400000">
            <a:off x="7022011" y="3030278"/>
            <a:ext cx="1373966" cy="369332"/>
          </a:xfrm>
          <a:prstGeom prst="rect">
            <a:avLst/>
          </a:prstGeom>
        </p:spPr>
        <p:txBody>
          <a:bodyPr wrap="none">
            <a:spAutoFit/>
          </a:bodyPr>
          <a:lstStyle/>
          <a:p>
            <a:r>
              <a:rPr lang="en-US" b="1" dirty="0">
                <a:solidFill>
                  <a:srgbClr val="00B050"/>
                </a:solidFill>
              </a:rPr>
              <a:t>Monte</a:t>
            </a:r>
            <a:r>
              <a:rPr lang="en-US" dirty="0">
                <a:solidFill>
                  <a:srgbClr val="00B050"/>
                </a:solidFill>
              </a:rPr>
              <a:t> </a:t>
            </a:r>
            <a:r>
              <a:rPr lang="en-US" b="1" dirty="0">
                <a:solidFill>
                  <a:srgbClr val="00B050"/>
                </a:solidFill>
              </a:rPr>
              <a:t>Carlo</a:t>
            </a:r>
            <a:endParaRPr lang="ru-RU" b="1" dirty="0">
              <a:solidFill>
                <a:srgbClr val="00B050"/>
              </a:solidFill>
            </a:endParaRPr>
          </a:p>
        </p:txBody>
      </p:sp>
      <p:sp>
        <p:nvSpPr>
          <p:cNvPr id="6" name="Прямоугольник 5"/>
          <p:cNvSpPr/>
          <p:nvPr/>
        </p:nvSpPr>
        <p:spPr>
          <a:xfrm rot="5400000">
            <a:off x="7299555" y="4480927"/>
            <a:ext cx="818879" cy="369332"/>
          </a:xfrm>
          <a:prstGeom prst="rect">
            <a:avLst/>
          </a:prstGeom>
        </p:spPr>
        <p:txBody>
          <a:bodyPr wrap="none">
            <a:spAutoFit/>
          </a:bodyPr>
          <a:lstStyle/>
          <a:p>
            <a:r>
              <a:rPr lang="en-US" b="1" dirty="0"/>
              <a:t>theory</a:t>
            </a:r>
            <a:endParaRPr lang="ru-RU" b="1" dirty="0"/>
          </a:p>
        </p:txBody>
      </p:sp>
      <p:sp>
        <p:nvSpPr>
          <p:cNvPr id="8" name="Прямоугольник 7"/>
          <p:cNvSpPr/>
          <p:nvPr/>
        </p:nvSpPr>
        <p:spPr>
          <a:xfrm>
            <a:off x="2332129" y="673253"/>
            <a:ext cx="453970" cy="461665"/>
          </a:xfrm>
          <a:prstGeom prst="rect">
            <a:avLst/>
          </a:prstGeom>
        </p:spPr>
        <p:txBody>
          <a:bodyPr wrap="none">
            <a:spAutoFit/>
          </a:bodyPr>
          <a:lstStyle/>
          <a:p>
            <a:r>
              <a:rPr lang="en-US" sz="2400" dirty="0" smtClean="0">
                <a:latin typeface="Times New Roman" pitchFamily="18" charset="0"/>
                <a:cs typeface="Times New Roman" pitchFamily="18" charset="0"/>
              </a:rPr>
              <a:t>0</a:t>
            </a:r>
            <a:r>
              <a:rPr lang="en-US" sz="2400" baseline="30000" dirty="0" smtClean="0">
                <a:latin typeface="Times New Roman" pitchFamily="18" charset="0"/>
                <a:cs typeface="Times New Roman" pitchFamily="18" charset="0"/>
              </a:rPr>
              <a:t>+</a:t>
            </a:r>
            <a:endParaRPr lang="ru-RU" sz="2400" baseline="30000" dirty="0">
              <a:latin typeface="Times New Roman" pitchFamily="18" charset="0"/>
              <a:cs typeface="Times New Roman" pitchFamily="18" charset="0"/>
            </a:endParaRPr>
          </a:p>
        </p:txBody>
      </p:sp>
      <p:sp>
        <p:nvSpPr>
          <p:cNvPr id="9" name="Прямоугольник 8"/>
          <p:cNvSpPr/>
          <p:nvPr/>
        </p:nvSpPr>
        <p:spPr>
          <a:xfrm>
            <a:off x="3844297" y="673253"/>
            <a:ext cx="453970" cy="461665"/>
          </a:xfrm>
          <a:prstGeom prst="rect">
            <a:avLst/>
          </a:prstGeom>
        </p:spPr>
        <p:txBody>
          <a:bodyPr wrap="none">
            <a:spAutoFit/>
          </a:bodyPr>
          <a:lstStyle/>
          <a:p>
            <a:r>
              <a:rPr lang="en-US" sz="2400" dirty="0" smtClean="0">
                <a:latin typeface="Times New Roman" pitchFamily="18" charset="0"/>
                <a:cs typeface="Times New Roman" pitchFamily="18" charset="0"/>
              </a:rPr>
              <a:t>2</a:t>
            </a:r>
            <a:r>
              <a:rPr lang="en-US" sz="2400" baseline="300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10" name="Прямоугольник 9"/>
          <p:cNvSpPr/>
          <p:nvPr/>
        </p:nvSpPr>
        <p:spPr>
          <a:xfrm>
            <a:off x="4644008" y="682545"/>
            <a:ext cx="1614545" cy="461665"/>
          </a:xfrm>
          <a:prstGeom prst="rect">
            <a:avLst/>
          </a:prstGeom>
        </p:spPr>
        <p:txBody>
          <a:bodyPr wrap="none">
            <a:spAutoFit/>
          </a:bodyPr>
          <a:lstStyle/>
          <a:p>
            <a:r>
              <a:rPr lang="en-US" sz="2000" i="1" dirty="0">
                <a:latin typeface="Times New Roman" pitchFamily="18" charset="0"/>
                <a:cs typeface="Times New Roman" pitchFamily="18" charset="0"/>
              </a:rPr>
              <a:t>J</a:t>
            </a:r>
            <a:r>
              <a:rPr lang="en-US" sz="2000" i="1" baseline="30000" dirty="0">
                <a:latin typeface="Times New Roman" pitchFamily="18" charset="0"/>
                <a:cs typeface="Times New Roman" pitchFamily="18" charset="0"/>
              </a:rPr>
              <a:t> </a:t>
            </a:r>
            <a:r>
              <a:rPr lang="en-US" sz="2000" baseline="30000" dirty="0">
                <a:latin typeface="Symbol" pitchFamily="18" charset="2"/>
                <a:cs typeface="Times New Roman" pitchFamily="18" charset="0"/>
              </a:rPr>
              <a:t>-</a:t>
            </a:r>
            <a:r>
              <a:rPr lang="en-US" sz="2400" dirty="0" smtClean="0"/>
              <a:t> (</a:t>
            </a:r>
            <a:r>
              <a:rPr lang="en-US" sz="2000" dirty="0" smtClean="0"/>
              <a:t>5-7 MeV)</a:t>
            </a:r>
            <a:endParaRPr lang="ru-RU" sz="2000" dirty="0"/>
          </a:p>
        </p:txBody>
      </p:sp>
      <p:sp>
        <p:nvSpPr>
          <p:cNvPr id="12" name="Прямоугольник 11"/>
          <p:cNvSpPr/>
          <p:nvPr/>
        </p:nvSpPr>
        <p:spPr>
          <a:xfrm>
            <a:off x="6156176" y="682545"/>
            <a:ext cx="1744388" cy="461665"/>
          </a:xfrm>
          <a:prstGeom prst="rect">
            <a:avLst/>
          </a:prstGeom>
        </p:spPr>
        <p:txBody>
          <a:bodyPr wrap="none">
            <a:spAutoFit/>
          </a:bodyPr>
          <a:lstStyle/>
          <a:p>
            <a:r>
              <a:rPr lang="en-US" sz="2000" i="1" dirty="0">
                <a:latin typeface="Times New Roman" pitchFamily="18" charset="0"/>
                <a:cs typeface="Times New Roman" pitchFamily="18" charset="0"/>
              </a:rPr>
              <a:t>J</a:t>
            </a:r>
            <a:r>
              <a:rPr lang="en-US" sz="2000" i="1" baseline="30000" dirty="0">
                <a:latin typeface="Times New Roman" pitchFamily="18" charset="0"/>
                <a:cs typeface="Times New Roman" pitchFamily="18" charset="0"/>
              </a:rPr>
              <a:t> </a:t>
            </a:r>
            <a:r>
              <a:rPr lang="en-US" sz="2000" baseline="30000" dirty="0">
                <a:latin typeface="Symbol" pitchFamily="18" charset="2"/>
                <a:cs typeface="Times New Roman" pitchFamily="18" charset="0"/>
              </a:rPr>
              <a:t>-</a:t>
            </a:r>
            <a:r>
              <a:rPr lang="en-US" sz="2000" dirty="0" smtClean="0"/>
              <a:t> </a:t>
            </a:r>
            <a:r>
              <a:rPr lang="en-US" sz="2400" dirty="0" smtClean="0"/>
              <a:t>(</a:t>
            </a:r>
            <a:r>
              <a:rPr lang="en-US" sz="2000" dirty="0" smtClean="0"/>
              <a:t>9-11 MeV)</a:t>
            </a:r>
            <a:endParaRPr lang="ru-RU" sz="2000" dirty="0"/>
          </a:p>
        </p:txBody>
      </p:sp>
      <p:sp>
        <p:nvSpPr>
          <p:cNvPr id="11" name="Прямоугольник 10"/>
          <p:cNvSpPr/>
          <p:nvPr/>
        </p:nvSpPr>
        <p:spPr>
          <a:xfrm>
            <a:off x="611560" y="5589240"/>
            <a:ext cx="7936481" cy="1015663"/>
          </a:xfrm>
          <a:prstGeom prst="rect">
            <a:avLst/>
          </a:prstGeom>
        </p:spPr>
        <p:txBody>
          <a:bodyPr wrap="square">
            <a:spAutoFit/>
          </a:bodyPr>
          <a:lstStyle/>
          <a:p>
            <a:pPr marL="342900" indent="-342900">
              <a:buFont typeface="Wingdings" pitchFamily="2" charset="2"/>
              <a:buChar char="v"/>
            </a:pPr>
            <a:r>
              <a:rPr lang="en-US" sz="2000" dirty="0" smtClean="0"/>
              <a:t>Very good agreement with previous experimental data on 0</a:t>
            </a:r>
            <a:r>
              <a:rPr lang="en-US" sz="2000" baseline="30000" dirty="0" smtClean="0"/>
              <a:t>+</a:t>
            </a:r>
            <a:r>
              <a:rPr lang="en-US" sz="2000" dirty="0" smtClean="0"/>
              <a:t> and 2</a:t>
            </a:r>
            <a:r>
              <a:rPr lang="en-US" sz="2000" baseline="30000" dirty="0" smtClean="0"/>
              <a:t>+</a:t>
            </a:r>
            <a:r>
              <a:rPr lang="en-US" sz="2000" dirty="0" smtClean="0"/>
              <a:t> resonant states. Nice agreement between theory and experiment.</a:t>
            </a:r>
          </a:p>
          <a:p>
            <a:pPr marL="342900" indent="-342900">
              <a:buFont typeface="Wingdings" pitchFamily="2" charset="2"/>
              <a:buChar char="v"/>
            </a:pPr>
            <a:r>
              <a:rPr lang="en-US" sz="2000" dirty="0" smtClean="0"/>
              <a:t>Major features of the </a:t>
            </a:r>
            <a:r>
              <a:rPr lang="en-US" sz="2000" i="1" dirty="0" smtClean="0">
                <a:latin typeface="Times New Roman" pitchFamily="18" charset="0"/>
                <a:cs typeface="Times New Roman" pitchFamily="18" charset="0"/>
              </a:rPr>
              <a:t>J</a:t>
            </a:r>
            <a:r>
              <a:rPr lang="en-US" sz="2000" i="1" baseline="30000" dirty="0" smtClean="0">
                <a:latin typeface="Times New Roman" pitchFamily="18" charset="0"/>
                <a:cs typeface="Times New Roman" pitchFamily="18" charset="0"/>
              </a:rPr>
              <a:t> </a:t>
            </a:r>
            <a:r>
              <a:rPr lang="en-US" sz="2000" baseline="30000" dirty="0" smtClean="0">
                <a:latin typeface="Symbol" pitchFamily="18" charset="2"/>
                <a:cs typeface="Times New Roman" pitchFamily="18" charset="0"/>
              </a:rPr>
              <a:t>-</a:t>
            </a:r>
            <a:r>
              <a:rPr lang="en-US" sz="2000" dirty="0" smtClean="0"/>
              <a:t> excitations are reproduced.</a:t>
            </a:r>
            <a:endParaRPr lang="en-US" sz="2000" dirty="0"/>
          </a:p>
        </p:txBody>
      </p:sp>
      <p:sp>
        <p:nvSpPr>
          <p:cNvPr id="15" name="Rectangle 2"/>
          <p:cNvSpPr txBox="1">
            <a:spLocks noChangeArrowheads="1"/>
          </p:cNvSpPr>
          <p:nvPr/>
        </p:nvSpPr>
        <p:spPr>
          <a:xfrm>
            <a:off x="345164" y="55712"/>
            <a:ext cx="8174682" cy="576064"/>
          </a:xfrm>
          <a:prstGeom prst="rect">
            <a:avLst/>
          </a:prstGeom>
          <a:effectLst>
            <a:outerShdw dist="28398" dir="1593903" algn="ctr" rotWithShape="0">
              <a:schemeClr val="accent1">
                <a:alpha val="50000"/>
              </a:schemeClr>
            </a:outerShdw>
          </a:effectLst>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smtClean="0">
                <a:solidFill>
                  <a:srgbClr val="0000CC"/>
                </a:solidFill>
              </a:rPr>
              <a:t>Internal energy-angular </a:t>
            </a:r>
            <a:r>
              <a:rPr lang="en-US" sz="3200" dirty="0">
                <a:solidFill>
                  <a:srgbClr val="0000CC"/>
                </a:solidFill>
              </a:rPr>
              <a:t>correlations in </a:t>
            </a:r>
            <a:r>
              <a:rPr lang="en-US" sz="3200" baseline="30000" dirty="0">
                <a:solidFill>
                  <a:srgbClr val="0000CC"/>
                </a:solidFill>
              </a:rPr>
              <a:t>6</a:t>
            </a:r>
            <a:r>
              <a:rPr lang="en-US" sz="3200" dirty="0">
                <a:solidFill>
                  <a:srgbClr val="0000CC"/>
                </a:solidFill>
              </a:rPr>
              <a:t>Be</a:t>
            </a:r>
            <a:endParaRPr lang="ru-RU" sz="3200" dirty="0" smtClean="0">
              <a:solidFill>
                <a:srgbClr val="0000CC"/>
              </a:solidFill>
            </a:endParaRPr>
          </a:p>
        </p:txBody>
      </p:sp>
    </p:spTree>
    <p:extLst>
      <p:ext uri="{BB962C8B-B14F-4D97-AF65-F5344CB8AC3E}">
        <p14:creationId xmlns:p14="http://schemas.microsoft.com/office/powerpoint/2010/main" val="24444988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a:solidFill>
            <a:srgbClr val="002060">
              <a:alpha val="88000"/>
            </a:srgbClr>
          </a:solidFill>
        </p:spPr>
        <p:txBody>
          <a:bodyPr/>
          <a:lstStyle/>
          <a:p>
            <a:r>
              <a:rPr lang="en-US" dirty="0" smtClean="0">
                <a:solidFill>
                  <a:srgbClr val="FFFF00"/>
                </a:solidFill>
              </a:rPr>
              <a:t>Conclusions</a:t>
            </a:r>
            <a:endParaRPr lang="ru-RU" dirty="0">
              <a:solidFill>
                <a:srgbClr val="FFFF00"/>
              </a:solidFill>
            </a:endParaRPr>
          </a:p>
        </p:txBody>
      </p:sp>
      <p:sp>
        <p:nvSpPr>
          <p:cNvPr id="3" name="Объект 2"/>
          <p:cNvSpPr>
            <a:spLocks noGrp="1"/>
          </p:cNvSpPr>
          <p:nvPr>
            <p:ph idx="1"/>
          </p:nvPr>
        </p:nvSpPr>
        <p:spPr>
          <a:xfrm>
            <a:off x="611560" y="1340768"/>
            <a:ext cx="7992888" cy="5400600"/>
          </a:xfrm>
        </p:spPr>
        <p:txBody>
          <a:bodyPr>
            <a:normAutofit/>
          </a:bodyPr>
          <a:lstStyle/>
          <a:p>
            <a:pPr marL="285750" indent="-285750" algn="just">
              <a:lnSpc>
                <a:spcPct val="110000"/>
              </a:lnSpc>
            </a:pPr>
            <a:r>
              <a:rPr lang="en-US" sz="2000" dirty="0" smtClean="0"/>
              <a:t>Strong population of </a:t>
            </a:r>
            <a:r>
              <a:rPr lang="el-GR" sz="2000" dirty="0" smtClean="0">
                <a:latin typeface="Times New Roman" pitchFamily="18" charset="0"/>
                <a:cs typeface="Times New Roman" pitchFamily="18" charset="0"/>
              </a:rPr>
              <a:t>Δ</a:t>
            </a:r>
            <a:r>
              <a:rPr lang="en-US" sz="2000" i="1" dirty="0" smtClean="0">
                <a:latin typeface="Times New Roman" pitchFamily="18" charset="0"/>
                <a:cs typeface="Times New Roman" pitchFamily="18" charset="0"/>
              </a:rPr>
              <a:t>L</a:t>
            </a:r>
            <a:r>
              <a:rPr lang="en-US" sz="1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r>
              <a:rPr lang="en-US" sz="1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1 </a:t>
            </a:r>
            <a:r>
              <a:rPr lang="en-US" sz="2000" dirty="0" smtClean="0"/>
              <a:t>cross section is known in </a:t>
            </a:r>
            <a:r>
              <a:rPr lang="en-US" sz="2000" baseline="30000" dirty="0" smtClean="0"/>
              <a:t>6</a:t>
            </a:r>
            <a:r>
              <a:rPr lang="en-US" sz="2000" dirty="0" smtClean="0"/>
              <a:t>Be and it was observed in much details in our </a:t>
            </a:r>
            <a:r>
              <a:rPr lang="en-US" sz="2000" dirty="0"/>
              <a:t>work </a:t>
            </a:r>
            <a:r>
              <a:rPr lang="en-US" sz="2000" dirty="0">
                <a:solidFill>
                  <a:srgbClr val="FF0000"/>
                </a:solidFill>
              </a:rPr>
              <a:t>[A.S. Fomichev et al., PLB, </a:t>
            </a:r>
            <a:r>
              <a:rPr lang="en-US" sz="2000" dirty="0" smtClean="0">
                <a:solidFill>
                  <a:srgbClr val="FF0000"/>
                </a:solidFill>
              </a:rPr>
              <a:t>708 </a:t>
            </a:r>
            <a:r>
              <a:rPr lang="en-US" sz="2000" dirty="0">
                <a:solidFill>
                  <a:srgbClr val="FF0000"/>
                </a:solidFill>
              </a:rPr>
              <a:t>6, (2012</a:t>
            </a:r>
            <a:r>
              <a:rPr lang="en-US" sz="2000" dirty="0" smtClean="0">
                <a:solidFill>
                  <a:srgbClr val="FF0000"/>
                </a:solidFill>
              </a:rPr>
              <a:t>)]</a:t>
            </a:r>
            <a:r>
              <a:rPr lang="en-US" sz="2000" dirty="0" smtClean="0"/>
              <a:t>.</a:t>
            </a:r>
          </a:p>
          <a:p>
            <a:pPr marL="285750" indent="-285750" algn="just">
              <a:lnSpc>
                <a:spcPct val="110000"/>
              </a:lnSpc>
            </a:pPr>
            <a:r>
              <a:rPr lang="en-US" sz="2000" dirty="0"/>
              <a:t>The resonant states of </a:t>
            </a:r>
            <a:r>
              <a:rPr lang="en-US" sz="2000" baseline="30000" dirty="0"/>
              <a:t>6</a:t>
            </a:r>
            <a:r>
              <a:rPr lang="en-US" sz="2000" dirty="0"/>
              <a:t>Be were studied in the PWIA based three-body reaction model demonstrating good agreement in the excitation spectra, angular distributions, and three-body correlations</a:t>
            </a:r>
          </a:p>
          <a:p>
            <a:pPr marL="285750" indent="-285750" algn="just">
              <a:lnSpc>
                <a:spcPct val="110000"/>
              </a:lnSpc>
            </a:pPr>
            <a:r>
              <a:rPr lang="en-US" sz="2000" dirty="0" smtClean="0"/>
              <a:t>Main </a:t>
            </a:r>
            <a:r>
              <a:rPr lang="en-US" sz="2000" dirty="0"/>
              <a:t>result obtained in the experiment @FLNR: the spectrum above 2</a:t>
            </a:r>
            <a:r>
              <a:rPr lang="en-US" sz="2000" baseline="30000" dirty="0"/>
              <a:t>+</a:t>
            </a:r>
            <a:r>
              <a:rPr lang="en-US" sz="2000" dirty="0"/>
              <a:t> state </a:t>
            </a:r>
            <a:r>
              <a:rPr lang="en-US" sz="2000" dirty="0" smtClean="0"/>
              <a:t>of </a:t>
            </a:r>
            <a:r>
              <a:rPr lang="en-US" sz="2000" baseline="30000" dirty="0" smtClean="0"/>
              <a:t>6</a:t>
            </a:r>
            <a:r>
              <a:rPr lang="en-US" sz="2000" dirty="0" smtClean="0"/>
              <a:t>Be was </a:t>
            </a:r>
            <a:r>
              <a:rPr lang="en-US" sz="2000" dirty="0"/>
              <a:t>interpreted as providing evidence </a:t>
            </a:r>
            <a:r>
              <a:rPr lang="en-US" sz="2000" dirty="0" smtClean="0"/>
              <a:t>for </a:t>
            </a:r>
            <a:r>
              <a:rPr lang="en-US" sz="2000" dirty="0"/>
              <a:t>novel </a:t>
            </a:r>
            <a:r>
              <a:rPr lang="en-US" sz="2000" dirty="0" smtClean="0"/>
              <a:t>phenomenon – </a:t>
            </a:r>
            <a:r>
              <a:rPr lang="en-US" sz="2000" b="1" dirty="0" err="1" smtClean="0"/>
              <a:t>I</a:t>
            </a:r>
            <a:r>
              <a:rPr lang="en-US" sz="2000" dirty="0" err="1" smtClean="0"/>
              <a:t>so</a:t>
            </a:r>
            <a:r>
              <a:rPr lang="en-US" sz="2000" b="1" dirty="0" err="1" smtClean="0"/>
              <a:t>V</a:t>
            </a:r>
            <a:r>
              <a:rPr lang="en-US" sz="2000" dirty="0" err="1" smtClean="0"/>
              <a:t>ector</a:t>
            </a:r>
            <a:r>
              <a:rPr lang="en-US" sz="2000" dirty="0" smtClean="0"/>
              <a:t> </a:t>
            </a:r>
            <a:r>
              <a:rPr lang="en-US" sz="2000" b="1" dirty="0"/>
              <a:t>S</a:t>
            </a:r>
            <a:r>
              <a:rPr lang="en-US" sz="2000" dirty="0"/>
              <a:t>oft </a:t>
            </a:r>
            <a:r>
              <a:rPr lang="en-US" sz="2000" b="1" dirty="0"/>
              <a:t>D</a:t>
            </a:r>
            <a:r>
              <a:rPr lang="en-US" sz="2000" dirty="0"/>
              <a:t>ipole </a:t>
            </a:r>
            <a:r>
              <a:rPr lang="en-US" sz="2000" b="1" dirty="0" smtClean="0"/>
              <a:t>M</a:t>
            </a:r>
            <a:r>
              <a:rPr lang="en-US" sz="2000" dirty="0" smtClean="0"/>
              <a:t>ode build on the </a:t>
            </a:r>
            <a:r>
              <a:rPr lang="en-US" sz="2000" baseline="30000" dirty="0" smtClean="0"/>
              <a:t>6</a:t>
            </a:r>
            <a:r>
              <a:rPr lang="en-US" sz="2000" dirty="0" smtClean="0"/>
              <a:t>Li g. s.</a:t>
            </a:r>
            <a:endParaRPr lang="en-US" sz="2000" dirty="0"/>
          </a:p>
          <a:p>
            <a:pPr marL="285750" indent="-285750" algn="just">
              <a:lnSpc>
                <a:spcPct val="110000"/>
              </a:lnSpc>
            </a:pPr>
            <a:r>
              <a:rPr lang="en-US" sz="2000" dirty="0" smtClean="0"/>
              <a:t>IVSDM was studied in a three-body model with simplified Hamiltonian providing </a:t>
            </a:r>
            <a:r>
              <a:rPr lang="en-US" sz="2000" dirty="0" err="1" smtClean="0"/>
              <a:t>semianalytical</a:t>
            </a:r>
            <a:r>
              <a:rPr lang="en-US" sz="2000" dirty="0"/>
              <a:t> </a:t>
            </a:r>
            <a:r>
              <a:rPr lang="en-US" sz="2000" dirty="0" smtClean="0"/>
              <a:t>3-body GF. Important qualitative differences between SDM and IVSDM are established.</a:t>
            </a:r>
          </a:p>
          <a:p>
            <a:pPr marL="0" indent="0" algn="just">
              <a:lnSpc>
                <a:spcPct val="110000"/>
              </a:lnSpc>
              <a:buNone/>
            </a:pPr>
            <a:r>
              <a:rPr lang="ru-RU" sz="2000" dirty="0" smtClean="0"/>
              <a:t>  </a:t>
            </a:r>
          </a:p>
          <a:p>
            <a:pPr marL="0" indent="0" algn="ctr">
              <a:lnSpc>
                <a:spcPct val="110000"/>
              </a:lnSpc>
              <a:buNone/>
            </a:pPr>
            <a:r>
              <a:rPr lang="en-US" sz="2800" b="1" dirty="0" smtClean="0">
                <a:solidFill>
                  <a:srgbClr val="0070C0"/>
                </a:solidFill>
                <a:latin typeface="Academy Engraved LET" pitchFamily="2" charset="0"/>
              </a:rPr>
              <a:t>THANK YOU FOR ATTENTION</a:t>
            </a:r>
            <a:r>
              <a:rPr lang="ru-RU" sz="2800" b="1" dirty="0" smtClean="0">
                <a:solidFill>
                  <a:srgbClr val="0070C0"/>
                </a:solidFill>
              </a:rPr>
              <a:t>!</a:t>
            </a:r>
          </a:p>
          <a:p>
            <a:pPr marL="0" indent="0" algn="just">
              <a:lnSpc>
                <a:spcPct val="110000"/>
              </a:lnSpc>
              <a:buNone/>
            </a:pPr>
            <a:endParaRPr lang="ru-RU" sz="2000" dirty="0"/>
          </a:p>
        </p:txBody>
      </p:sp>
    </p:spTree>
    <p:extLst>
      <p:ext uri="{BB962C8B-B14F-4D97-AF65-F5344CB8AC3E}">
        <p14:creationId xmlns:p14="http://schemas.microsoft.com/office/powerpoint/2010/main" val="1331984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17651365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a:solidFill>
            <a:srgbClr val="002060">
              <a:alpha val="88000"/>
            </a:srgbClr>
          </a:solidFill>
        </p:spPr>
        <p:txBody>
          <a:bodyPr/>
          <a:lstStyle/>
          <a:p>
            <a:r>
              <a:rPr lang="en-US" dirty="0" smtClean="0">
                <a:solidFill>
                  <a:srgbClr val="FF0000"/>
                </a:solidFill>
              </a:rPr>
              <a:t>C</a:t>
            </a:r>
            <a:r>
              <a:rPr lang="en-US" dirty="0" smtClean="0">
                <a:solidFill>
                  <a:schemeClr val="accent6"/>
                </a:solidFill>
              </a:rPr>
              <a:t>o</a:t>
            </a:r>
            <a:r>
              <a:rPr lang="en-US" dirty="0" smtClean="0">
                <a:solidFill>
                  <a:srgbClr val="FFFF00"/>
                </a:solidFill>
              </a:rPr>
              <a:t>n</a:t>
            </a:r>
            <a:r>
              <a:rPr lang="en-US" dirty="0" smtClean="0">
                <a:solidFill>
                  <a:srgbClr val="00B050"/>
                </a:solidFill>
              </a:rPr>
              <a:t>c</a:t>
            </a:r>
            <a:r>
              <a:rPr lang="en-US" dirty="0" smtClean="0">
                <a:solidFill>
                  <a:srgbClr val="00B0F0"/>
                </a:solidFill>
              </a:rPr>
              <a:t>l</a:t>
            </a:r>
            <a:r>
              <a:rPr lang="en-US" dirty="0" smtClean="0">
                <a:solidFill>
                  <a:srgbClr val="0070C0"/>
                </a:solidFill>
              </a:rPr>
              <a:t>u</a:t>
            </a:r>
            <a:r>
              <a:rPr lang="en-US" dirty="0" smtClean="0">
                <a:solidFill>
                  <a:schemeClr val="accent4"/>
                </a:solidFill>
              </a:rPr>
              <a:t>s</a:t>
            </a:r>
            <a:r>
              <a:rPr lang="en-US" dirty="0" smtClean="0">
                <a:solidFill>
                  <a:srgbClr val="FF0000"/>
                </a:solidFill>
              </a:rPr>
              <a:t>i</a:t>
            </a:r>
            <a:r>
              <a:rPr lang="en-US" dirty="0" smtClean="0">
                <a:solidFill>
                  <a:srgbClr val="FFC000"/>
                </a:solidFill>
              </a:rPr>
              <a:t>o</a:t>
            </a:r>
            <a:r>
              <a:rPr lang="en-US" dirty="0" smtClean="0">
                <a:solidFill>
                  <a:srgbClr val="FFFF00"/>
                </a:solidFill>
              </a:rPr>
              <a:t>n</a:t>
            </a:r>
            <a:r>
              <a:rPr lang="en-US" dirty="0" smtClean="0">
                <a:solidFill>
                  <a:srgbClr val="00B050"/>
                </a:solidFill>
              </a:rPr>
              <a:t>s</a:t>
            </a:r>
            <a:endParaRPr lang="ru-RU" dirty="0">
              <a:solidFill>
                <a:srgbClr val="00B050"/>
              </a:solidFill>
            </a:endParaRPr>
          </a:p>
        </p:txBody>
      </p:sp>
      <p:sp>
        <p:nvSpPr>
          <p:cNvPr id="3" name="Объект 2"/>
          <p:cNvSpPr>
            <a:spLocks noGrp="1"/>
          </p:cNvSpPr>
          <p:nvPr>
            <p:ph idx="1"/>
          </p:nvPr>
        </p:nvSpPr>
        <p:spPr>
          <a:xfrm>
            <a:off x="457200" y="1196753"/>
            <a:ext cx="8363272" cy="5400600"/>
          </a:xfrm>
        </p:spPr>
        <p:txBody>
          <a:bodyPr>
            <a:normAutofit fontScale="62500" lnSpcReduction="20000"/>
          </a:bodyPr>
          <a:lstStyle/>
          <a:p>
            <a:pPr>
              <a:spcBef>
                <a:spcPts val="0"/>
              </a:spcBef>
              <a:buFont typeface="Wingdings" pitchFamily="2" charset="2"/>
              <a:buChar char="ü"/>
              <a:defRPr/>
            </a:pPr>
            <a:r>
              <a:rPr lang="ru-RU" dirty="0" smtClean="0"/>
              <a:t>   Впервые </a:t>
            </a:r>
            <a:r>
              <a:rPr lang="ru-RU" dirty="0"/>
              <a:t>была разработана теоретическая модель для описания Кулоновского непрерывного спектра трех частиц заселяемого в прямых реакциях с последовательным учетом механизма реакции. Она позволяет изучать спектр экзотических систем на </a:t>
            </a:r>
            <a:r>
              <a:rPr lang="ru-RU" dirty="0" smtClean="0"/>
              <a:t>границе </a:t>
            </a:r>
            <a:r>
              <a:rPr lang="ru-RU" dirty="0"/>
              <a:t>ядерной стабильности в широком диапазоне энергий</a:t>
            </a:r>
            <a:r>
              <a:rPr lang="ru-RU" dirty="0" smtClean="0"/>
              <a:t>.</a:t>
            </a:r>
          </a:p>
          <a:p>
            <a:pPr>
              <a:spcBef>
                <a:spcPts val="0"/>
              </a:spcBef>
              <a:buFont typeface="Wingdings" pitchFamily="2" charset="2"/>
              <a:buChar char="ü"/>
              <a:defRPr/>
            </a:pPr>
            <a:endParaRPr lang="ru-RU" dirty="0" smtClean="0"/>
          </a:p>
          <a:p>
            <a:pPr>
              <a:spcBef>
                <a:spcPts val="0"/>
              </a:spcBef>
              <a:buFont typeface="Wingdings" pitchFamily="2" charset="2"/>
              <a:buChar char="ü"/>
              <a:defRPr/>
            </a:pPr>
            <a:r>
              <a:rPr lang="ru-RU" dirty="0" smtClean="0"/>
              <a:t>   Для </a:t>
            </a:r>
            <a:r>
              <a:rPr lang="ru-RU" dirty="0"/>
              <a:t>сравнения теории с экспериментом для сложных корреляционных данных был разработан последовательно квантово-механический Монте-Карло генератор. На </a:t>
            </a:r>
            <a:r>
              <a:rPr lang="ru-RU" dirty="0" smtClean="0"/>
              <a:t>сегодняшний </a:t>
            </a:r>
            <a:r>
              <a:rPr lang="ru-RU" dirty="0"/>
              <a:t>аналогов ему нет. Мы работаем с различными группами из </a:t>
            </a:r>
            <a:r>
              <a:rPr lang="ru-RU" dirty="0" smtClean="0"/>
              <a:t>ведущих </a:t>
            </a:r>
            <a:r>
              <a:rPr lang="ru-RU" dirty="0"/>
              <a:t>мировых </a:t>
            </a:r>
            <a:r>
              <a:rPr lang="ru-RU" dirty="0" smtClean="0"/>
              <a:t>центров помогая </a:t>
            </a:r>
            <a:r>
              <a:rPr lang="ru-RU" dirty="0"/>
              <a:t>в анализе и интерпретации </a:t>
            </a:r>
            <a:r>
              <a:rPr lang="ru-RU" dirty="0" smtClean="0"/>
              <a:t>данных.</a:t>
            </a:r>
          </a:p>
          <a:p>
            <a:pPr>
              <a:spcBef>
                <a:spcPts val="0"/>
              </a:spcBef>
              <a:buFont typeface="Wingdings" pitchFamily="2" charset="2"/>
              <a:buChar char="ü"/>
              <a:defRPr/>
            </a:pPr>
            <a:endParaRPr lang="ru-RU" dirty="0" smtClean="0"/>
          </a:p>
          <a:p>
            <a:pPr>
              <a:spcBef>
                <a:spcPts val="0"/>
              </a:spcBef>
              <a:buFont typeface="Wingdings" pitchFamily="2" charset="2"/>
              <a:buChar char="ü"/>
              <a:defRPr/>
            </a:pPr>
            <a:r>
              <a:rPr lang="ru-RU" dirty="0" smtClean="0"/>
              <a:t>   </a:t>
            </a:r>
            <a:r>
              <a:rPr lang="ru-RU" u="sng" dirty="0" smtClean="0"/>
              <a:t>Основной </a:t>
            </a:r>
            <a:r>
              <a:rPr lang="ru-RU" u="sng" dirty="0"/>
              <a:t>результат, полученный в эксперименте </a:t>
            </a:r>
            <a:r>
              <a:rPr lang="ru-RU" u="sng" dirty="0" smtClean="0"/>
              <a:t>в</a:t>
            </a:r>
            <a:r>
              <a:rPr lang="en-US" u="sng" dirty="0" smtClean="0"/>
              <a:t> MSU</a:t>
            </a:r>
            <a:r>
              <a:rPr lang="ru-RU" dirty="0" smtClean="0"/>
              <a:t>: </a:t>
            </a:r>
            <a:r>
              <a:rPr lang="ru-RU" dirty="0"/>
              <a:t>вплоть до весьма высоких энергий </a:t>
            </a:r>
            <a:r>
              <a:rPr lang="ru-RU" dirty="0" smtClean="0"/>
              <a:t>возбуждения </a:t>
            </a:r>
            <a:r>
              <a:rPr lang="ru-RU" baseline="30000" dirty="0" smtClean="0"/>
              <a:t>6</a:t>
            </a:r>
            <a:r>
              <a:rPr lang="ru-RU" dirty="0" smtClean="0"/>
              <a:t>Ве распад идет </a:t>
            </a:r>
            <a:r>
              <a:rPr lang="ru-RU"/>
              <a:t>не </a:t>
            </a:r>
            <a:r>
              <a:rPr lang="ru-RU" smtClean="0"/>
              <a:t>последовательно, </a:t>
            </a:r>
            <a:r>
              <a:rPr lang="ru-RU" dirty="0"/>
              <a:t>а имеет сложную трехчастичную </a:t>
            </a:r>
            <a:r>
              <a:rPr lang="ru-RU" dirty="0" smtClean="0"/>
              <a:t>динамику.</a:t>
            </a:r>
          </a:p>
          <a:p>
            <a:pPr>
              <a:spcBef>
                <a:spcPts val="0"/>
              </a:spcBef>
              <a:buFont typeface="Wingdings" pitchFamily="2" charset="2"/>
              <a:buChar char="ü"/>
              <a:defRPr/>
            </a:pPr>
            <a:endParaRPr lang="ru-RU" dirty="0" smtClean="0"/>
          </a:p>
          <a:p>
            <a:pPr>
              <a:spcBef>
                <a:spcPts val="0"/>
              </a:spcBef>
              <a:buFont typeface="Wingdings" pitchFamily="2" charset="2"/>
              <a:buChar char="ü"/>
              <a:defRPr/>
            </a:pPr>
            <a:r>
              <a:rPr lang="ru-RU" u="sng" dirty="0" smtClean="0"/>
              <a:t>  Основной </a:t>
            </a:r>
            <a:r>
              <a:rPr lang="ru-RU" u="sng" dirty="0"/>
              <a:t>результат, полученный в эксперименте в </a:t>
            </a:r>
            <a:r>
              <a:rPr lang="ru-RU" u="sng" dirty="0" smtClean="0"/>
              <a:t>ЛЯР</a:t>
            </a:r>
            <a:r>
              <a:rPr lang="ru-RU" dirty="0" smtClean="0"/>
              <a:t>: </a:t>
            </a:r>
            <a:r>
              <a:rPr lang="ru-RU" dirty="0"/>
              <a:t>часть спектра, лежащего выше состояния 2+ была интерпретирована, как </a:t>
            </a:r>
            <a:r>
              <a:rPr lang="ru-RU" dirty="0" smtClean="0"/>
              <a:t>новый феномен </a:t>
            </a:r>
            <a:r>
              <a:rPr lang="ru-RU" dirty="0"/>
              <a:t>– </a:t>
            </a:r>
            <a:r>
              <a:rPr lang="ru-RU" dirty="0" err="1" smtClean="0"/>
              <a:t>ИзоВекторная</a:t>
            </a:r>
            <a:r>
              <a:rPr lang="ru-RU" dirty="0" smtClean="0"/>
              <a:t> Мягкая Дипольная мода.</a:t>
            </a:r>
            <a:endParaRPr lang="ru-RU" dirty="0"/>
          </a:p>
          <a:p>
            <a:pPr marL="0" indent="0">
              <a:buNone/>
            </a:pPr>
            <a:r>
              <a:rPr lang="ru-RU" dirty="0" smtClean="0"/>
              <a:t>  </a:t>
            </a:r>
          </a:p>
          <a:p>
            <a:pPr marL="0" indent="0" algn="ctr">
              <a:buNone/>
            </a:pPr>
            <a:r>
              <a:rPr lang="en-US" dirty="0" smtClean="0">
                <a:solidFill>
                  <a:srgbClr val="00B0F0"/>
                </a:solidFill>
              </a:rPr>
              <a:t>THANK YOU FOR ATTENTION</a:t>
            </a:r>
            <a:r>
              <a:rPr lang="ru-RU" dirty="0" smtClean="0">
                <a:solidFill>
                  <a:srgbClr val="00B0F0"/>
                </a:solidFill>
              </a:rPr>
              <a:t>!</a:t>
            </a:r>
          </a:p>
          <a:p>
            <a:pPr marL="0" indent="0">
              <a:buNone/>
            </a:pPr>
            <a:endParaRPr lang="ru-RU" dirty="0"/>
          </a:p>
        </p:txBody>
      </p:sp>
    </p:spTree>
    <p:extLst>
      <p:ext uri="{BB962C8B-B14F-4D97-AF65-F5344CB8AC3E}">
        <p14:creationId xmlns:p14="http://schemas.microsoft.com/office/powerpoint/2010/main" val="14277329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819472"/>
            <a:ext cx="8229600" cy="706090"/>
          </a:xfrm>
        </p:spPr>
        <p:txBody>
          <a:bodyPr>
            <a:normAutofit/>
          </a:bodyPr>
          <a:lstStyle/>
          <a:p>
            <a:r>
              <a:rPr lang="en-US" sz="3200" dirty="0" smtClean="0"/>
              <a:t>Model for charge-exchange reaction </a:t>
            </a:r>
            <a:endParaRPr lang="ru-RU" sz="3200" dirty="0"/>
          </a:p>
        </p:txBody>
      </p:sp>
      <p:sp>
        <p:nvSpPr>
          <p:cNvPr id="3" name="Объект 2"/>
          <p:cNvSpPr>
            <a:spLocks noGrp="1"/>
          </p:cNvSpPr>
          <p:nvPr>
            <p:ph idx="1"/>
          </p:nvPr>
        </p:nvSpPr>
        <p:spPr>
          <a:xfrm>
            <a:off x="457200" y="1451917"/>
            <a:ext cx="8507288" cy="3705275"/>
          </a:xfrm>
        </p:spPr>
        <p:txBody>
          <a:bodyPr>
            <a:normAutofit/>
          </a:bodyPr>
          <a:lstStyle/>
          <a:p>
            <a:r>
              <a:rPr lang="en-US" dirty="0" smtClean="0"/>
              <a:t>Source WF</a:t>
            </a:r>
            <a:r>
              <a:rPr lang="ru-RU" dirty="0" smtClean="0"/>
              <a:t>             </a:t>
            </a:r>
            <a:r>
              <a:rPr lang="en-US" dirty="0" smtClean="0"/>
              <a:t> was constructed in PWIA approximation </a:t>
            </a:r>
            <a:endParaRPr lang="ru-RU" dirty="0" smtClean="0"/>
          </a:p>
          <a:p>
            <a:endParaRPr lang="ru-RU" dirty="0" smtClean="0"/>
          </a:p>
          <a:p>
            <a:r>
              <a:rPr lang="en-US" dirty="0" smtClean="0"/>
              <a:t>Using effective spin-spin </a:t>
            </a:r>
            <a:r>
              <a:rPr lang="en-US" dirty="0" err="1" smtClean="0"/>
              <a:t>ch.</a:t>
            </a:r>
            <a:r>
              <a:rPr lang="en-US" dirty="0" smtClean="0"/>
              <a:t>-ex. </a:t>
            </a:r>
            <a:r>
              <a:rPr lang="en-US" dirty="0"/>
              <a:t>i</a:t>
            </a:r>
            <a:r>
              <a:rPr lang="en-US" dirty="0" smtClean="0"/>
              <a:t>nteraction </a:t>
            </a:r>
          </a:p>
          <a:p>
            <a:endParaRPr lang="en-US" dirty="0"/>
          </a:p>
          <a:p>
            <a:endParaRPr lang="en-US" dirty="0" smtClean="0"/>
          </a:p>
        </p:txBody>
      </p:sp>
      <p:sp>
        <p:nvSpPr>
          <p:cNvPr id="8" name="Прямоугольник 7"/>
          <p:cNvSpPr/>
          <p:nvPr/>
        </p:nvSpPr>
        <p:spPr>
          <a:xfrm>
            <a:off x="51453" y="1021378"/>
            <a:ext cx="4005327" cy="369332"/>
          </a:xfrm>
          <a:prstGeom prst="rect">
            <a:avLst/>
          </a:prstGeom>
        </p:spPr>
        <p:txBody>
          <a:bodyPr wrap="none">
            <a:spAutoFit/>
          </a:bodyPr>
          <a:lstStyle/>
          <a:p>
            <a:r>
              <a:rPr lang="en-US" dirty="0"/>
              <a:t>[A.S. </a:t>
            </a:r>
            <a:r>
              <a:rPr lang="en-US" dirty="0" err="1"/>
              <a:t>Fomichev</a:t>
            </a:r>
            <a:r>
              <a:rPr lang="en-US" dirty="0"/>
              <a:t> et al., PLB, 708 6, (2012)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1580709"/>
            <a:ext cx="749441" cy="377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2572"/>
          <a:stretch/>
        </p:blipFill>
        <p:spPr bwMode="auto">
          <a:xfrm>
            <a:off x="899592" y="2469214"/>
            <a:ext cx="4133245" cy="52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2117" y="980728"/>
            <a:ext cx="1366227" cy="319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p:nvPr/>
        </p:nvSpPr>
        <p:spPr>
          <a:xfrm>
            <a:off x="381521" y="211004"/>
            <a:ext cx="6854775" cy="584775"/>
          </a:xfrm>
          <a:prstGeom prst="rect">
            <a:avLst/>
          </a:prstGeom>
        </p:spPr>
        <p:txBody>
          <a:bodyPr wrap="square">
            <a:spAutoFit/>
          </a:bodyPr>
          <a:lstStyle/>
          <a:p>
            <a:pPr>
              <a:defRPr/>
            </a:pPr>
            <a:r>
              <a:rPr lang="en-US" sz="3200" dirty="0">
                <a:solidFill>
                  <a:srgbClr val="0000CC"/>
                </a:solidFill>
                <a:latin typeface="+mj-lt"/>
              </a:rPr>
              <a:t>Model for charge-exchange reaction </a:t>
            </a:r>
            <a:endParaRPr lang="ru-RU" sz="3200" dirty="0">
              <a:solidFill>
                <a:srgbClr val="0000CC"/>
              </a:solidFill>
              <a:latin typeface="+mj-lt"/>
            </a:endParaRPr>
          </a:p>
        </p:txBody>
      </p:sp>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1942" y="4509120"/>
            <a:ext cx="5360538"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Прямоугольник 13"/>
          <p:cNvSpPr/>
          <p:nvPr/>
        </p:nvSpPr>
        <p:spPr>
          <a:xfrm>
            <a:off x="3629850" y="5517232"/>
            <a:ext cx="3355380" cy="1216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3700140"/>
            <a:ext cx="5088582" cy="376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0912" y="2980545"/>
            <a:ext cx="4105423" cy="304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8960" y="2276871"/>
            <a:ext cx="3980846" cy="2336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0517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47464"/>
            <a:ext cx="8219256" cy="720080"/>
          </a:xfrm>
        </p:spPr>
        <p:txBody>
          <a:bodyPr>
            <a:normAutofit/>
          </a:bodyPr>
          <a:lstStyle/>
          <a:p>
            <a:r>
              <a:rPr lang="en-US" sz="2800" dirty="0" smtClean="0"/>
              <a:t>Status of the three-body decay studies in </a:t>
            </a:r>
            <a:r>
              <a:rPr lang="en-US" sz="2800" baseline="30000" dirty="0" smtClean="0"/>
              <a:t>6</a:t>
            </a:r>
            <a:r>
              <a:rPr lang="en-US" sz="2800" dirty="0" smtClean="0"/>
              <a:t>Be</a:t>
            </a:r>
            <a:endParaRPr lang="ru-RU" sz="2800" dirty="0"/>
          </a:p>
        </p:txBody>
      </p:sp>
      <p:sp>
        <p:nvSpPr>
          <p:cNvPr id="3" name="Объект 2"/>
          <p:cNvSpPr>
            <a:spLocks noGrp="1"/>
          </p:cNvSpPr>
          <p:nvPr>
            <p:ph idx="1"/>
          </p:nvPr>
        </p:nvSpPr>
        <p:spPr>
          <a:xfrm>
            <a:off x="179512" y="908719"/>
            <a:ext cx="4952773" cy="5760641"/>
          </a:xfrm>
        </p:spPr>
        <p:txBody>
          <a:bodyPr>
            <a:normAutofit fontScale="70000" lnSpcReduction="20000"/>
          </a:bodyPr>
          <a:lstStyle/>
          <a:p>
            <a:r>
              <a:rPr lang="en-US" dirty="0" smtClean="0"/>
              <a:t>Very well studied 0</a:t>
            </a:r>
            <a:r>
              <a:rPr lang="en-US" baseline="30000" dirty="0" smtClean="0"/>
              <a:t>+</a:t>
            </a:r>
            <a:r>
              <a:rPr lang="en-US" dirty="0" smtClean="0"/>
              <a:t> </a:t>
            </a:r>
            <a:r>
              <a:rPr lang="en-US" dirty="0" err="1" smtClean="0"/>
              <a:t>g.s</a:t>
            </a:r>
            <a:r>
              <a:rPr lang="en-US" dirty="0" smtClean="0"/>
              <a:t>. of </a:t>
            </a:r>
            <a:r>
              <a:rPr lang="en-US" baseline="30000" dirty="0" smtClean="0"/>
              <a:t>6</a:t>
            </a:r>
            <a:r>
              <a:rPr lang="en-US" dirty="0" smtClean="0"/>
              <a:t>Be </a:t>
            </a:r>
          </a:p>
          <a:p>
            <a:pPr marL="0" indent="0">
              <a:buNone/>
            </a:pPr>
            <a:r>
              <a:rPr lang="en-US" sz="2600" dirty="0" smtClean="0"/>
              <a:t>L.V. </a:t>
            </a:r>
            <a:r>
              <a:rPr lang="en-US" sz="2600" dirty="0" err="1" smtClean="0"/>
              <a:t>Grigorenko</a:t>
            </a:r>
            <a:r>
              <a:rPr lang="en-US" sz="2600" dirty="0" smtClean="0"/>
              <a:t> at al. PRC 80, 034602 (2009)</a:t>
            </a:r>
          </a:p>
          <a:p>
            <a:pPr marL="0" indent="0">
              <a:buNone/>
            </a:pPr>
            <a:r>
              <a:rPr lang="en-US" sz="2600" dirty="0" smtClean="0"/>
              <a:t>R.J</a:t>
            </a:r>
            <a:r>
              <a:rPr lang="en-US" sz="2600" dirty="0"/>
              <a:t>. Charity et al., </a:t>
            </a:r>
            <a:r>
              <a:rPr lang="en-US" sz="2600" dirty="0" smtClean="0"/>
              <a:t>PRC </a:t>
            </a:r>
            <a:r>
              <a:rPr lang="en-US" sz="2600" dirty="0"/>
              <a:t>82, 041304 (2010</a:t>
            </a:r>
            <a:r>
              <a:rPr lang="en-US" sz="2600" dirty="0" smtClean="0"/>
              <a:t>)</a:t>
            </a:r>
            <a:endParaRPr lang="en-US" sz="2600" dirty="0"/>
          </a:p>
          <a:p>
            <a:pPr marL="0" indent="0">
              <a:buNone/>
            </a:pPr>
            <a:r>
              <a:rPr lang="en-US" sz="2600" dirty="0" smtClean="0"/>
              <a:t>P</a:t>
            </a:r>
            <a:r>
              <a:rPr lang="en-US" sz="2600" dirty="0"/>
              <a:t>. </a:t>
            </a:r>
            <a:r>
              <a:rPr lang="en-US" sz="2600" dirty="0" err="1"/>
              <a:t>Papka</a:t>
            </a:r>
            <a:r>
              <a:rPr lang="en-US" sz="2600" dirty="0"/>
              <a:t> et al., </a:t>
            </a:r>
            <a:r>
              <a:rPr lang="en-US" sz="2600" dirty="0" smtClean="0"/>
              <a:t>PRC </a:t>
            </a:r>
            <a:r>
              <a:rPr lang="en-US" sz="2600" dirty="0"/>
              <a:t>81, 054308 (2010</a:t>
            </a:r>
            <a:r>
              <a:rPr lang="en-US" sz="2600" dirty="0" smtClean="0"/>
              <a:t>)</a:t>
            </a:r>
            <a:endParaRPr lang="en-US" sz="2600" dirty="0"/>
          </a:p>
          <a:p>
            <a:pPr marL="0" indent="0">
              <a:buNone/>
            </a:pPr>
            <a:r>
              <a:rPr lang="en-US" sz="2600" dirty="0" smtClean="0"/>
              <a:t>A.S. Fomichev et al., PLB, 708 6, (2012) </a:t>
            </a:r>
          </a:p>
          <a:p>
            <a:pPr marL="0" indent="0">
              <a:buNone/>
            </a:pPr>
            <a:endParaRPr lang="en-US" sz="2600" dirty="0" smtClean="0"/>
          </a:p>
          <a:p>
            <a:r>
              <a:rPr lang="en-US" dirty="0" smtClean="0"/>
              <a:t>Theoretical description: </a:t>
            </a:r>
          </a:p>
          <a:p>
            <a:pPr marL="0" indent="0">
              <a:buNone/>
            </a:pPr>
            <a:r>
              <a:rPr lang="en-US" dirty="0" smtClean="0"/>
              <a:t>the </a:t>
            </a:r>
            <a:r>
              <a:rPr lang="en-US" dirty="0"/>
              <a:t>three-body </a:t>
            </a:r>
            <a:r>
              <a:rPr lang="en-US" dirty="0" smtClean="0"/>
              <a:t> cluster </a:t>
            </a:r>
            <a:r>
              <a:rPr lang="en-US" dirty="0"/>
              <a:t>model </a:t>
            </a:r>
            <a:r>
              <a:rPr lang="en-US" dirty="0" smtClean="0"/>
              <a:t>based on </a:t>
            </a:r>
            <a:r>
              <a:rPr lang="en-US" dirty="0"/>
              <a:t>the </a:t>
            </a:r>
            <a:r>
              <a:rPr lang="en-US" dirty="0" smtClean="0"/>
              <a:t>HH </a:t>
            </a:r>
            <a:r>
              <a:rPr lang="en-US" dirty="0"/>
              <a:t>method </a:t>
            </a:r>
            <a:endParaRPr lang="ru-RU" dirty="0" smtClean="0"/>
          </a:p>
          <a:p>
            <a:pPr marL="0" indent="0">
              <a:buNone/>
            </a:pPr>
            <a:r>
              <a:rPr lang="en-US" sz="2600" dirty="0" smtClean="0"/>
              <a:t>[</a:t>
            </a:r>
            <a:r>
              <a:rPr lang="en-US" sz="2600" dirty="0" err="1"/>
              <a:t>Grigorenko</a:t>
            </a:r>
            <a:r>
              <a:rPr lang="en-US" sz="2600" dirty="0"/>
              <a:t> PRC 80, 034602 (2009</a:t>
            </a:r>
            <a:r>
              <a:rPr lang="en-US" sz="2600" dirty="0" smtClean="0"/>
              <a:t>)]</a:t>
            </a:r>
          </a:p>
          <a:p>
            <a:pPr marL="0" indent="0">
              <a:buNone/>
            </a:pPr>
            <a:endParaRPr lang="en-US" sz="2600" dirty="0" smtClean="0"/>
          </a:p>
          <a:p>
            <a:r>
              <a:rPr lang="en-US" dirty="0" smtClean="0"/>
              <a:t>Recent results:</a:t>
            </a:r>
            <a:endParaRPr lang="ru-RU" dirty="0" smtClean="0"/>
          </a:p>
          <a:p>
            <a:pPr marL="0" indent="0">
              <a:buNone/>
            </a:pPr>
            <a:r>
              <a:rPr lang="en-US" dirty="0" smtClean="0"/>
              <a:t> </a:t>
            </a:r>
            <a:r>
              <a:rPr lang="en-US" baseline="30000" dirty="0" smtClean="0"/>
              <a:t>6</a:t>
            </a:r>
            <a:r>
              <a:rPr lang="en-US" dirty="0" smtClean="0"/>
              <a:t>Be(0+), </a:t>
            </a:r>
            <a:r>
              <a:rPr lang="en-US" baseline="30000" dirty="0" smtClean="0"/>
              <a:t>19</a:t>
            </a:r>
            <a:r>
              <a:rPr lang="en-US" dirty="0" smtClean="0"/>
              <a:t>Mg(1/2</a:t>
            </a:r>
            <a:r>
              <a:rPr lang="en-US" baseline="30000" dirty="0" smtClean="0"/>
              <a:t>-</a:t>
            </a:r>
            <a:r>
              <a:rPr lang="en-US" dirty="0" smtClean="0"/>
              <a:t>), </a:t>
            </a:r>
            <a:r>
              <a:rPr lang="en-US" baseline="30000" dirty="0" smtClean="0"/>
              <a:t>45</a:t>
            </a:r>
            <a:r>
              <a:rPr lang="en-US" dirty="0" smtClean="0"/>
              <a:t>Fe(3/2</a:t>
            </a:r>
            <a:r>
              <a:rPr lang="en-US" baseline="30000" dirty="0" smtClean="0"/>
              <a:t>+</a:t>
            </a:r>
            <a:r>
              <a:rPr lang="en-US" dirty="0" smtClean="0"/>
              <a:t>)</a:t>
            </a:r>
          </a:p>
          <a:p>
            <a:pPr marL="0" indent="0">
              <a:buNone/>
            </a:pPr>
            <a:r>
              <a:rPr lang="en-US" sz="2100" dirty="0" smtClean="0"/>
              <a:t> </a:t>
            </a:r>
            <a:r>
              <a:rPr lang="en-US" sz="2600" dirty="0" smtClean="0"/>
              <a:t>L.V</a:t>
            </a:r>
            <a:r>
              <a:rPr lang="en-US" sz="2600" dirty="0"/>
              <a:t>. </a:t>
            </a:r>
            <a:r>
              <a:rPr lang="en-US" sz="2600" dirty="0" err="1"/>
              <a:t>Grigorenko</a:t>
            </a:r>
            <a:r>
              <a:rPr lang="en-US" sz="2600" dirty="0"/>
              <a:t> et al. </a:t>
            </a:r>
            <a:r>
              <a:rPr lang="en-US" sz="2600" dirty="0" smtClean="0"/>
              <a:t>PLB 677, 30–35 (2009</a:t>
            </a:r>
            <a:r>
              <a:rPr lang="en-US" sz="2600" dirty="0"/>
              <a:t>) </a:t>
            </a:r>
            <a:endParaRPr lang="en-US" sz="2600" dirty="0" smtClean="0"/>
          </a:p>
          <a:p>
            <a:pPr marL="0" indent="0">
              <a:buNone/>
            </a:pPr>
            <a:r>
              <a:rPr lang="nb-NO" sz="2600" dirty="0"/>
              <a:t> I. Mukha et al., Phys. Rev. Lett. 99, 182501 (2007</a:t>
            </a:r>
            <a:r>
              <a:rPr lang="nb-NO" sz="2600" dirty="0" smtClean="0"/>
              <a:t>)</a:t>
            </a:r>
            <a:endParaRPr lang="nb-NO" sz="2600" dirty="0"/>
          </a:p>
          <a:p>
            <a:pPr marL="0" indent="0">
              <a:buNone/>
            </a:pPr>
            <a:r>
              <a:rPr lang="nb-NO" sz="2600" dirty="0" smtClean="0"/>
              <a:t> </a:t>
            </a:r>
            <a:r>
              <a:rPr lang="nb-NO" sz="2600" dirty="0"/>
              <a:t>K. Miernik et al., Phys. Rev. Lett. 99, 192501 (2007</a:t>
            </a:r>
            <a:r>
              <a:rPr lang="nb-NO" sz="2600" dirty="0" smtClean="0"/>
              <a:t>)</a:t>
            </a:r>
            <a:endParaRPr lang="en-US" sz="2600" dirty="0" smtClean="0"/>
          </a:p>
          <a:p>
            <a:endParaRPr lang="en-US" dirty="0" smtClean="0"/>
          </a:p>
          <a:p>
            <a:r>
              <a:rPr lang="en-US" dirty="0" smtClean="0"/>
              <a:t>Explaining three-body correlations</a:t>
            </a:r>
          </a:p>
          <a:p>
            <a:pPr marL="0" indent="0">
              <a:buNone/>
            </a:pPr>
            <a:endParaRPr lang="ru-RU" dirty="0"/>
          </a:p>
        </p:txBody>
      </p:sp>
      <p:pic>
        <p:nvPicPr>
          <p:cNvPr id="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r="7491" b="75496"/>
          <a:stretch/>
        </p:blipFill>
        <p:spPr bwMode="auto">
          <a:xfrm>
            <a:off x="5111711" y="976418"/>
            <a:ext cx="3996793" cy="1444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iegorova\Desktop\tmp\spectr.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356992"/>
            <a:ext cx="3996794" cy="27717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289" t="92171" r="7696"/>
          <a:stretch/>
        </p:blipFill>
        <p:spPr bwMode="auto">
          <a:xfrm>
            <a:off x="5580112" y="2332335"/>
            <a:ext cx="3528392" cy="376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9468544" y="544314"/>
            <a:ext cx="3578095" cy="338554"/>
          </a:xfrm>
          <a:prstGeom prst="rect">
            <a:avLst/>
          </a:prstGeom>
        </p:spPr>
        <p:txBody>
          <a:bodyPr wrap="none">
            <a:spAutoFit/>
          </a:bodyPr>
          <a:lstStyle/>
          <a:p>
            <a:r>
              <a:rPr lang="en-US" sz="1600" dirty="0"/>
              <a:t>[A.S. Fomichev et al., PLB, 708 6, (2012) ]</a:t>
            </a:r>
          </a:p>
        </p:txBody>
      </p:sp>
      <p:sp>
        <p:nvSpPr>
          <p:cNvPr id="9" name="Прямоугольник 8"/>
          <p:cNvSpPr/>
          <p:nvPr/>
        </p:nvSpPr>
        <p:spPr>
          <a:xfrm>
            <a:off x="9499500" y="1698653"/>
            <a:ext cx="3832203" cy="338554"/>
          </a:xfrm>
          <a:prstGeom prst="rect">
            <a:avLst/>
          </a:prstGeom>
        </p:spPr>
        <p:txBody>
          <a:bodyPr wrap="none">
            <a:spAutoFit/>
          </a:bodyPr>
          <a:lstStyle/>
          <a:p>
            <a:r>
              <a:rPr lang="fr-FR" sz="1600" dirty="0"/>
              <a:t>[</a:t>
            </a:r>
            <a:r>
              <a:rPr lang="fr-FR" sz="1600" dirty="0" smtClean="0"/>
              <a:t>I.A</a:t>
            </a:r>
            <a:r>
              <a:rPr lang="fr-FR" sz="1600" dirty="0"/>
              <a:t>. Egorova et al., PRL 109, 202502 (2012</a:t>
            </a:r>
            <a:r>
              <a:rPr lang="fr-FR" sz="1600" dirty="0" smtClean="0"/>
              <a:t>)</a:t>
            </a:r>
            <a:r>
              <a:rPr lang="en-US" sz="1600" dirty="0" smtClean="0"/>
              <a:t>]</a:t>
            </a:r>
            <a:endParaRPr lang="ru-RU" sz="1600" dirty="0"/>
          </a:p>
        </p:txBody>
      </p:sp>
      <p:sp>
        <p:nvSpPr>
          <p:cNvPr id="10" name="Rectangle 2"/>
          <p:cNvSpPr txBox="1">
            <a:spLocks noChangeArrowheads="1"/>
          </p:cNvSpPr>
          <p:nvPr/>
        </p:nvSpPr>
        <p:spPr>
          <a:xfrm>
            <a:off x="457199" y="188640"/>
            <a:ext cx="6995121" cy="669925"/>
          </a:xfrm>
          <a:prstGeom prst="rect">
            <a:avLst/>
          </a:prstGeom>
          <a:effectLst>
            <a:outerShdw dist="35921" dir="2700000" algn="ctr" rotWithShape="0">
              <a:schemeClr val="accent1">
                <a:alpha val="50000"/>
              </a:schemeClr>
            </a:outerShdw>
          </a:effectLst>
        </p:spPr>
        <p:txBody>
          <a:bodyPr vert="horz" lIns="91440" tIns="45720" rIns="91440" bIns="4572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a:solidFill>
                  <a:srgbClr val="0000CC"/>
                </a:solidFill>
              </a:rPr>
              <a:t>Status of the three-body decay studies in </a:t>
            </a:r>
            <a:r>
              <a:rPr lang="en-US" sz="3200" baseline="30000" dirty="0">
                <a:solidFill>
                  <a:srgbClr val="0000CC"/>
                </a:solidFill>
              </a:rPr>
              <a:t>6</a:t>
            </a:r>
            <a:r>
              <a:rPr lang="en-US" sz="3200" dirty="0">
                <a:solidFill>
                  <a:srgbClr val="0000CC"/>
                </a:solidFill>
              </a:rPr>
              <a:t>Be</a:t>
            </a:r>
            <a:endParaRPr lang="ru-RU" sz="3200" dirty="0" smtClean="0">
              <a:solidFill>
                <a:srgbClr val="0000CC"/>
              </a:solidFill>
            </a:endParaRPr>
          </a:p>
        </p:txBody>
      </p:sp>
    </p:spTree>
    <p:extLst>
      <p:ext uri="{BB962C8B-B14F-4D97-AF65-F5344CB8AC3E}">
        <p14:creationId xmlns:p14="http://schemas.microsoft.com/office/powerpoint/2010/main" val="3520979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251520" y="116632"/>
            <a:ext cx="5040560" cy="511175"/>
          </a:xfrm>
          <a:effectLst>
            <a:outerShdw dist="35921" dir="2700000" algn="ctr" rotWithShape="0">
              <a:schemeClr val="accent1">
                <a:alpha val="50000"/>
              </a:schemeClr>
            </a:outerShdw>
          </a:effectLst>
        </p:spPr>
        <p:txBody>
          <a:bodyPr anchor="t">
            <a:normAutofit fontScale="90000"/>
          </a:bodyPr>
          <a:lstStyle/>
          <a:p>
            <a:pPr algn="l">
              <a:defRPr/>
            </a:pPr>
            <a:r>
              <a:rPr lang="en-US" sz="2800" dirty="0" smtClean="0">
                <a:solidFill>
                  <a:srgbClr val="0000CC"/>
                </a:solidFill>
              </a:rPr>
              <a:t>Few-body </a:t>
            </a:r>
            <a:r>
              <a:rPr lang="en-US" sz="2800" dirty="0">
                <a:solidFill>
                  <a:srgbClr val="0000CC"/>
                </a:solidFill>
              </a:rPr>
              <a:t>dynamics </a:t>
            </a:r>
            <a:r>
              <a:rPr lang="en-US" sz="2800" dirty="0" smtClean="0">
                <a:solidFill>
                  <a:srgbClr val="0000CC"/>
                </a:solidFill>
              </a:rPr>
              <a:t>at the </a:t>
            </a:r>
            <a:r>
              <a:rPr lang="en-US" sz="2800" dirty="0" err="1" smtClean="0">
                <a:solidFill>
                  <a:srgbClr val="0000CC"/>
                </a:solidFill>
              </a:rPr>
              <a:t>driplines</a:t>
            </a:r>
            <a:endParaRPr lang="ru-RU" sz="2600" dirty="0">
              <a:solidFill>
                <a:srgbClr val="0000CC"/>
              </a:solidFill>
            </a:endParaRPr>
          </a:p>
        </p:txBody>
      </p:sp>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77" t="34837" r="41312" b="28077"/>
          <a:stretch/>
        </p:blipFill>
        <p:spPr bwMode="auto">
          <a:xfrm>
            <a:off x="43780" y="620688"/>
            <a:ext cx="517629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6"/>
          <p:cNvSpPr txBox="1">
            <a:spLocks noChangeArrowheads="1"/>
          </p:cNvSpPr>
          <p:nvPr/>
        </p:nvSpPr>
        <p:spPr bwMode="auto">
          <a:xfrm>
            <a:off x="9612560" y="4295386"/>
            <a:ext cx="3715802" cy="1532727"/>
          </a:xfrm>
          <a:prstGeom prst="rect">
            <a:avLst/>
          </a:prstGeom>
          <a:noFill/>
          <a:ln w="9525" algn="ctr">
            <a:noFill/>
            <a:miter lim="800000"/>
            <a:headEnd/>
            <a:tailEnd/>
          </a:ln>
        </p:spPr>
        <p:txBody>
          <a:bodyPr wrap="square">
            <a:spAutoFit/>
          </a:bodyPr>
          <a:lstStyle/>
          <a:p>
            <a:pPr>
              <a:spcBef>
                <a:spcPct val="20000"/>
              </a:spcBef>
              <a:buClr>
                <a:schemeClr val="accent2"/>
              </a:buClr>
              <a:buFont typeface="Wingdings" pitchFamily="2" charset="2"/>
              <a:buChar char="Ø"/>
            </a:pPr>
            <a:r>
              <a:rPr lang="en-US" sz="1500" dirty="0" smtClean="0">
                <a:sym typeface="Symbol" pitchFamily="18" charset="2"/>
              </a:rPr>
              <a:t>  </a:t>
            </a:r>
            <a:r>
              <a:rPr lang="en-US" dirty="0" smtClean="0">
                <a:sym typeface="Symbol" pitchFamily="18" charset="2"/>
              </a:rPr>
              <a:t>Known </a:t>
            </a:r>
            <a:r>
              <a:rPr lang="en-US" dirty="0">
                <a:sym typeface="Symbol" pitchFamily="18" charset="2"/>
              </a:rPr>
              <a:t>true 2p emitters:  </a:t>
            </a:r>
            <a:r>
              <a:rPr lang="en-US" baseline="30000" dirty="0">
                <a:sym typeface="Symbol" pitchFamily="18" charset="2"/>
              </a:rPr>
              <a:t>6</a:t>
            </a:r>
            <a:r>
              <a:rPr lang="en-US" dirty="0">
                <a:sym typeface="Symbol" pitchFamily="18" charset="2"/>
              </a:rPr>
              <a:t>Be, </a:t>
            </a:r>
            <a:r>
              <a:rPr lang="en-US" baseline="30000" dirty="0">
                <a:sym typeface="Symbol" pitchFamily="18" charset="2"/>
              </a:rPr>
              <a:t>12</a:t>
            </a:r>
            <a:r>
              <a:rPr lang="en-US" dirty="0">
                <a:sym typeface="Symbol" pitchFamily="18" charset="2"/>
              </a:rPr>
              <a:t>O, </a:t>
            </a:r>
            <a:r>
              <a:rPr lang="en-US" baseline="30000" dirty="0">
                <a:sym typeface="Symbol" pitchFamily="18" charset="2"/>
              </a:rPr>
              <a:t>16</a:t>
            </a:r>
            <a:r>
              <a:rPr lang="en-US" dirty="0">
                <a:sym typeface="Symbol" pitchFamily="18" charset="2"/>
              </a:rPr>
              <a:t>Ne, </a:t>
            </a:r>
            <a:r>
              <a:rPr lang="en-US" baseline="30000" dirty="0">
                <a:sym typeface="Symbol" pitchFamily="18" charset="2"/>
              </a:rPr>
              <a:t>19</a:t>
            </a:r>
            <a:r>
              <a:rPr lang="en-US" dirty="0">
                <a:sym typeface="Symbol" pitchFamily="18" charset="2"/>
              </a:rPr>
              <a:t>Mg, </a:t>
            </a:r>
            <a:r>
              <a:rPr lang="en-US" baseline="30000" dirty="0">
                <a:sym typeface="Symbol" pitchFamily="18" charset="2"/>
              </a:rPr>
              <a:t>45</a:t>
            </a:r>
            <a:r>
              <a:rPr lang="en-US" dirty="0">
                <a:sym typeface="Symbol" pitchFamily="18" charset="2"/>
              </a:rPr>
              <a:t>Fe</a:t>
            </a:r>
            <a:r>
              <a:rPr lang="en-US" dirty="0" smtClean="0">
                <a:sym typeface="Symbol" pitchFamily="18" charset="2"/>
              </a:rPr>
              <a:t>,  </a:t>
            </a:r>
            <a:r>
              <a:rPr lang="en-US" baseline="30000" dirty="0">
                <a:sym typeface="Symbol" pitchFamily="18" charset="2"/>
              </a:rPr>
              <a:t>48</a:t>
            </a:r>
            <a:r>
              <a:rPr lang="en-US" dirty="0">
                <a:sym typeface="Symbol" pitchFamily="18" charset="2"/>
              </a:rPr>
              <a:t>Ni, </a:t>
            </a:r>
            <a:r>
              <a:rPr lang="en-US" baseline="30000" dirty="0">
                <a:sym typeface="Symbol" pitchFamily="18" charset="2"/>
              </a:rPr>
              <a:t>54</a:t>
            </a:r>
            <a:r>
              <a:rPr lang="en-US" dirty="0">
                <a:sym typeface="Symbol" pitchFamily="18" charset="2"/>
              </a:rPr>
              <a:t>Zn</a:t>
            </a:r>
            <a:r>
              <a:rPr lang="en-US" dirty="0" smtClean="0">
                <a:sym typeface="Symbol" pitchFamily="18" charset="2"/>
              </a:rPr>
              <a:t>.</a:t>
            </a:r>
          </a:p>
          <a:p>
            <a:pPr>
              <a:spcBef>
                <a:spcPct val="20000"/>
              </a:spcBef>
              <a:buClr>
                <a:schemeClr val="accent2"/>
              </a:buClr>
              <a:buFont typeface="Wingdings" pitchFamily="2" charset="2"/>
              <a:buChar char="Ø"/>
            </a:pPr>
            <a:r>
              <a:rPr lang="en-US" dirty="0" smtClean="0">
                <a:sym typeface="Symbol" pitchFamily="18" charset="2"/>
              </a:rPr>
              <a:t>  </a:t>
            </a:r>
            <a:r>
              <a:rPr lang="en-US" dirty="0">
                <a:sym typeface="Symbol" pitchFamily="18" charset="2"/>
              </a:rPr>
              <a:t>Two-neutron </a:t>
            </a:r>
            <a:r>
              <a:rPr lang="en-US" dirty="0" err="1">
                <a:sym typeface="Symbol" pitchFamily="18" charset="2"/>
              </a:rPr>
              <a:t>g.s</a:t>
            </a:r>
            <a:r>
              <a:rPr lang="en-US" dirty="0">
                <a:sym typeface="Symbol" pitchFamily="18" charset="2"/>
              </a:rPr>
              <a:t>. emission studied recently in </a:t>
            </a:r>
            <a:r>
              <a:rPr lang="en-US" baseline="30000" dirty="0">
                <a:sym typeface="Symbol" pitchFamily="18" charset="2"/>
              </a:rPr>
              <a:t>10</a:t>
            </a:r>
            <a:r>
              <a:rPr lang="en-US" dirty="0">
                <a:sym typeface="Symbol" pitchFamily="18" charset="2"/>
              </a:rPr>
              <a:t>He </a:t>
            </a:r>
            <a:r>
              <a:rPr lang="en-US" dirty="0" smtClean="0">
                <a:sym typeface="Symbol" pitchFamily="18" charset="2"/>
              </a:rPr>
              <a:t>(</a:t>
            </a:r>
            <a:r>
              <a:rPr lang="en-US" dirty="0">
                <a:sym typeface="Symbol" pitchFamily="18" charset="2"/>
              </a:rPr>
              <a:t>Dubna and GSI),</a:t>
            </a:r>
            <a:r>
              <a:rPr lang="en-US" baseline="30000" dirty="0">
                <a:sym typeface="Symbol" pitchFamily="18" charset="2"/>
              </a:rPr>
              <a:t>   13</a:t>
            </a:r>
            <a:r>
              <a:rPr lang="en-US" dirty="0">
                <a:sym typeface="Symbol" pitchFamily="18" charset="2"/>
              </a:rPr>
              <a:t>Li (GSI), </a:t>
            </a:r>
            <a:r>
              <a:rPr lang="en-US" baseline="30000" dirty="0">
                <a:sym typeface="Symbol" pitchFamily="18" charset="2"/>
              </a:rPr>
              <a:t>16</a:t>
            </a:r>
            <a:r>
              <a:rPr lang="en-US" dirty="0">
                <a:sym typeface="Symbol" pitchFamily="18" charset="2"/>
              </a:rPr>
              <a:t>Be (MSU), </a:t>
            </a:r>
            <a:r>
              <a:rPr lang="en-US" baseline="30000" dirty="0">
                <a:sym typeface="Symbol" pitchFamily="18" charset="2"/>
              </a:rPr>
              <a:t>26</a:t>
            </a:r>
            <a:r>
              <a:rPr lang="en-US" dirty="0">
                <a:sym typeface="Symbol" pitchFamily="18" charset="2"/>
              </a:rPr>
              <a:t>O (MSU</a:t>
            </a:r>
            <a:r>
              <a:rPr lang="en-US" dirty="0" smtClean="0">
                <a:sym typeface="Symbol" pitchFamily="18" charset="2"/>
              </a:rPr>
              <a:t>)</a:t>
            </a:r>
            <a:endParaRPr lang="en-GB" dirty="0">
              <a:solidFill>
                <a:srgbClr val="C00000"/>
              </a:solidFill>
            </a:endParaRPr>
          </a:p>
        </p:txBody>
      </p:sp>
      <p:sp>
        <p:nvSpPr>
          <p:cNvPr id="19" name="Text Box 8"/>
          <p:cNvSpPr txBox="1">
            <a:spLocks noChangeArrowheads="1"/>
          </p:cNvSpPr>
          <p:nvPr/>
        </p:nvSpPr>
        <p:spPr bwMode="auto">
          <a:xfrm>
            <a:off x="5217239" y="332656"/>
            <a:ext cx="3747249" cy="1126898"/>
          </a:xfrm>
          <a:prstGeom prst="rect">
            <a:avLst/>
          </a:prstGeom>
          <a:solidFill>
            <a:srgbClr val="FFFF99"/>
          </a:solidFill>
          <a:ln w="9525" algn="ctr">
            <a:noFill/>
            <a:miter lim="800000"/>
            <a:headEnd/>
            <a:tailEnd/>
          </a:ln>
        </p:spPr>
        <p:txBody>
          <a:bodyPr wrap="square" tIns="82800" bIns="118800">
            <a:spAutoFit/>
          </a:bodyPr>
          <a:lstStyle/>
          <a:p>
            <a:pPr algn="ctr"/>
            <a:r>
              <a:rPr lang="en-US" sz="2000" dirty="0">
                <a:solidFill>
                  <a:srgbClr val="0000CC"/>
                </a:solidFill>
              </a:rPr>
              <a:t>Every second nucleus </a:t>
            </a:r>
            <a:r>
              <a:rPr lang="en-US" sz="2000" dirty="0" smtClean="0">
                <a:solidFill>
                  <a:srgbClr val="0000CC"/>
                </a:solidFill>
              </a:rPr>
              <a:t>beyond </a:t>
            </a:r>
            <a:r>
              <a:rPr lang="en-US" sz="2000" dirty="0">
                <a:solidFill>
                  <a:srgbClr val="0000CC"/>
                </a:solidFill>
              </a:rPr>
              <a:t>the proton dripline </a:t>
            </a:r>
            <a:r>
              <a:rPr lang="en-US" sz="2000" dirty="0" smtClean="0">
                <a:solidFill>
                  <a:srgbClr val="0000CC"/>
                </a:solidFill>
              </a:rPr>
              <a:t>is or </a:t>
            </a:r>
            <a:r>
              <a:rPr lang="en-US" sz="2000" dirty="0">
                <a:solidFill>
                  <a:srgbClr val="0000CC"/>
                </a:solidFill>
              </a:rPr>
              <a:t>is expected to be true 2p </a:t>
            </a:r>
            <a:r>
              <a:rPr lang="en-US" sz="2000" dirty="0" smtClean="0">
                <a:solidFill>
                  <a:srgbClr val="0000CC"/>
                </a:solidFill>
              </a:rPr>
              <a:t>emitter!</a:t>
            </a:r>
            <a:endParaRPr lang="en-US" sz="2000" dirty="0">
              <a:solidFill>
                <a:srgbClr val="0000CC"/>
              </a:solidFill>
            </a:endParaRPr>
          </a:p>
        </p:txBody>
      </p:sp>
      <p:sp>
        <p:nvSpPr>
          <p:cNvPr id="20" name="Text Box 8"/>
          <p:cNvSpPr txBox="1">
            <a:spLocks noChangeArrowheads="1"/>
          </p:cNvSpPr>
          <p:nvPr/>
        </p:nvSpPr>
        <p:spPr bwMode="auto">
          <a:xfrm>
            <a:off x="5217239" y="4691140"/>
            <a:ext cx="3747249" cy="2050228"/>
          </a:xfrm>
          <a:prstGeom prst="rect">
            <a:avLst/>
          </a:prstGeom>
          <a:solidFill>
            <a:srgbClr val="FFFF99"/>
          </a:solidFill>
          <a:ln w="9525" algn="ctr">
            <a:noFill/>
            <a:miter lim="800000"/>
            <a:headEnd/>
            <a:tailEnd/>
          </a:ln>
        </p:spPr>
        <p:txBody>
          <a:bodyPr wrap="square" tIns="82800" bIns="118800">
            <a:spAutoFit/>
          </a:bodyPr>
          <a:lstStyle/>
          <a:p>
            <a:pPr algn="ctr">
              <a:spcBef>
                <a:spcPct val="20000"/>
              </a:spcBef>
              <a:buClr>
                <a:schemeClr val="accent2"/>
              </a:buClr>
            </a:pPr>
            <a:r>
              <a:rPr lang="en-GB" sz="2000" dirty="0">
                <a:solidFill>
                  <a:srgbClr val="0000FF"/>
                </a:solidFill>
              </a:rPr>
              <a:t>Pretending to understand asymmetric nuclear matter </a:t>
            </a:r>
            <a:r>
              <a:rPr lang="en-GB" sz="2000" dirty="0" smtClean="0">
                <a:solidFill>
                  <a:srgbClr val="0000FF"/>
                </a:solidFill>
              </a:rPr>
              <a:t>EOS, </a:t>
            </a:r>
            <a:r>
              <a:rPr lang="en-GB" sz="2000" dirty="0" err="1" smtClean="0">
                <a:solidFill>
                  <a:srgbClr val="0000FF"/>
                </a:solidFill>
              </a:rPr>
              <a:t>nucleosynthesis</a:t>
            </a:r>
            <a:r>
              <a:rPr lang="en-GB" sz="2000" dirty="0" smtClean="0">
                <a:solidFill>
                  <a:srgbClr val="0000FF"/>
                </a:solidFill>
              </a:rPr>
              <a:t>, few-body dynamics </a:t>
            </a:r>
            <a:r>
              <a:rPr lang="en-GB" sz="2000" dirty="0">
                <a:solidFill>
                  <a:srgbClr val="0000FF"/>
                </a:solidFill>
              </a:rPr>
              <a:t>one need to extend our knowledge as far as possible beyond the </a:t>
            </a:r>
            <a:r>
              <a:rPr lang="en-GB" sz="2000" dirty="0" err="1">
                <a:solidFill>
                  <a:srgbClr val="0000FF"/>
                </a:solidFill>
              </a:rPr>
              <a:t>driplines</a:t>
            </a:r>
            <a:r>
              <a:rPr lang="en-GB" sz="2000" dirty="0">
                <a:solidFill>
                  <a:srgbClr val="0000FF"/>
                </a:solidFill>
              </a:rPr>
              <a:t>.</a:t>
            </a:r>
          </a:p>
        </p:txBody>
      </p:sp>
      <p:sp>
        <p:nvSpPr>
          <p:cNvPr id="5" name="Прямоугольник 4"/>
          <p:cNvSpPr/>
          <p:nvPr/>
        </p:nvSpPr>
        <p:spPr>
          <a:xfrm>
            <a:off x="395536" y="5445224"/>
            <a:ext cx="4320480" cy="929485"/>
          </a:xfrm>
          <a:prstGeom prst="rect">
            <a:avLst/>
          </a:prstGeom>
        </p:spPr>
        <p:txBody>
          <a:bodyPr wrap="square">
            <a:spAutoFit/>
          </a:bodyPr>
          <a:lstStyle/>
          <a:p>
            <a:pPr>
              <a:spcBef>
                <a:spcPct val="20000"/>
              </a:spcBef>
              <a:buClr>
                <a:schemeClr val="accent2"/>
              </a:buClr>
            </a:pPr>
            <a:r>
              <a:rPr lang="en-GB" sz="1600" dirty="0">
                <a:solidFill>
                  <a:srgbClr val="00863D"/>
                </a:solidFill>
              </a:rPr>
              <a:t>Green</a:t>
            </a:r>
            <a:r>
              <a:rPr lang="en-GB" sz="1600" dirty="0"/>
              <a:t> – halo systems</a:t>
            </a:r>
            <a:endParaRPr lang="en-GB" sz="1600" dirty="0" smtClean="0">
              <a:solidFill>
                <a:srgbClr val="C00000"/>
              </a:solidFill>
            </a:endParaRPr>
          </a:p>
          <a:p>
            <a:pPr>
              <a:spcBef>
                <a:spcPct val="20000"/>
              </a:spcBef>
              <a:buClr>
                <a:schemeClr val="accent2"/>
              </a:buClr>
            </a:pPr>
            <a:r>
              <a:rPr lang="en-GB" sz="1600" dirty="0" smtClean="0">
                <a:solidFill>
                  <a:srgbClr val="C00000"/>
                </a:solidFill>
              </a:rPr>
              <a:t>Red</a:t>
            </a:r>
            <a:r>
              <a:rPr lang="en-GB" sz="1600" dirty="0" smtClean="0"/>
              <a:t> – true </a:t>
            </a:r>
            <a:r>
              <a:rPr lang="en-GB" sz="1600" dirty="0"/>
              <a:t>2p/2n </a:t>
            </a:r>
            <a:r>
              <a:rPr lang="en-GB" sz="1600" dirty="0" smtClean="0"/>
              <a:t>emitters</a:t>
            </a:r>
            <a:endParaRPr lang="en-GB" sz="1600" dirty="0"/>
          </a:p>
          <a:p>
            <a:pPr>
              <a:spcBef>
                <a:spcPct val="20000"/>
              </a:spcBef>
              <a:buClr>
                <a:schemeClr val="accent2"/>
              </a:buClr>
            </a:pPr>
            <a:r>
              <a:rPr lang="en-GB" sz="1600" dirty="0" smtClean="0">
                <a:solidFill>
                  <a:srgbClr val="0000CC"/>
                </a:solidFill>
              </a:rPr>
              <a:t>Blue</a:t>
            </a:r>
            <a:r>
              <a:rPr lang="en-GB" sz="1600" dirty="0" smtClean="0"/>
              <a:t> – 4p/4n emitters  </a:t>
            </a:r>
            <a:endParaRPr lang="en-GB" sz="1600" dirty="0"/>
          </a:p>
        </p:txBody>
      </p:sp>
      <p:sp>
        <p:nvSpPr>
          <p:cNvPr id="7" name="Прямоугольник 6"/>
          <p:cNvSpPr/>
          <p:nvPr/>
        </p:nvSpPr>
        <p:spPr>
          <a:xfrm>
            <a:off x="391411" y="6330806"/>
            <a:ext cx="4104456" cy="338554"/>
          </a:xfrm>
          <a:prstGeom prst="rect">
            <a:avLst/>
          </a:prstGeom>
        </p:spPr>
        <p:txBody>
          <a:bodyPr wrap="square">
            <a:spAutoFit/>
          </a:bodyPr>
          <a:lstStyle/>
          <a:p>
            <a:pPr>
              <a:spcBef>
                <a:spcPct val="20000"/>
              </a:spcBef>
              <a:buClr>
                <a:schemeClr val="accent2"/>
              </a:buClr>
            </a:pPr>
            <a:r>
              <a:rPr lang="en-GB" sz="1600" dirty="0"/>
              <a:t>Black – few-body decay</a:t>
            </a:r>
            <a:r>
              <a:rPr lang="en-GB" sz="1600" dirty="0" smtClean="0"/>
              <a:t>, but </a:t>
            </a:r>
            <a:r>
              <a:rPr lang="en-GB" sz="1600" b="1" dirty="0"/>
              <a:t>nothing</a:t>
            </a:r>
            <a:r>
              <a:rPr lang="en-GB" sz="1600" dirty="0"/>
              <a:t> is known</a:t>
            </a:r>
          </a:p>
        </p:txBody>
      </p:sp>
      <p:sp>
        <p:nvSpPr>
          <p:cNvPr id="6" name="Объект 5"/>
          <p:cNvSpPr>
            <a:spLocks noGrp="1"/>
          </p:cNvSpPr>
          <p:nvPr>
            <p:ph sz="quarter" idx="2"/>
          </p:nvPr>
        </p:nvSpPr>
        <p:spPr>
          <a:xfrm>
            <a:off x="5292080" y="1700808"/>
            <a:ext cx="3600400" cy="2952328"/>
          </a:xfrm>
        </p:spPr>
        <p:txBody>
          <a:bodyPr>
            <a:normAutofit fontScale="55000" lnSpcReduction="20000"/>
          </a:bodyPr>
          <a:lstStyle/>
          <a:p>
            <a:pPr marL="0" indent="0">
              <a:buNone/>
            </a:pPr>
            <a:r>
              <a:rPr lang="en-US" dirty="0"/>
              <a:t>Recently </a:t>
            </a:r>
            <a:r>
              <a:rPr lang="en-US" dirty="0" smtClean="0"/>
              <a:t>discovered </a:t>
            </a:r>
            <a:r>
              <a:rPr lang="en-US" dirty="0"/>
              <a:t>2p radioactivity cases</a:t>
            </a:r>
            <a:r>
              <a:rPr lang="en-US" dirty="0" smtClean="0"/>
              <a:t>: 19Mg</a:t>
            </a:r>
            <a:r>
              <a:rPr lang="en-US" dirty="0"/>
              <a:t>, 45Fe,  48Ni, 54Zn</a:t>
            </a:r>
            <a:r>
              <a:rPr lang="en-US" dirty="0" smtClean="0"/>
              <a:t>.</a:t>
            </a:r>
          </a:p>
          <a:p>
            <a:pPr marL="0" indent="0">
              <a:buNone/>
            </a:pPr>
            <a:r>
              <a:rPr lang="en-US" dirty="0"/>
              <a:t>Recent studies of democratic decay in 6Be:</a:t>
            </a:r>
          </a:p>
          <a:p>
            <a:pPr marL="0" indent="0">
              <a:buNone/>
            </a:pPr>
            <a:r>
              <a:rPr lang="en-US" dirty="0" smtClean="0"/>
              <a:t>(</a:t>
            </a:r>
            <a:r>
              <a:rPr lang="en-US" dirty="0" err="1" smtClean="0"/>
              <a:t>i</a:t>
            </a:r>
            <a:r>
              <a:rPr lang="en-US" dirty="0"/>
              <a:t>) Texas </a:t>
            </a:r>
            <a:r>
              <a:rPr lang="en-US" dirty="0" smtClean="0"/>
              <a:t>A&amp;M (USA) in transfer reaction</a:t>
            </a:r>
            <a:endParaRPr lang="en-US" dirty="0"/>
          </a:p>
          <a:p>
            <a:pPr marL="0" indent="0">
              <a:buNone/>
            </a:pPr>
            <a:r>
              <a:rPr lang="en-US" dirty="0" smtClean="0"/>
              <a:t>(ii</a:t>
            </a:r>
            <a:r>
              <a:rPr lang="en-US" dirty="0"/>
              <a:t>) </a:t>
            </a:r>
            <a:r>
              <a:rPr lang="en-US" dirty="0" err="1" smtClean="0"/>
              <a:t>ITEMBa</a:t>
            </a:r>
            <a:r>
              <a:rPr lang="en-US" dirty="0" smtClean="0"/>
              <a:t> (South Africa) in charge-exchange</a:t>
            </a:r>
          </a:p>
          <a:p>
            <a:pPr marL="0" indent="0">
              <a:buNone/>
            </a:pPr>
            <a:r>
              <a:rPr lang="en-US" dirty="0" smtClean="0"/>
              <a:t>(</a:t>
            </a:r>
            <a:r>
              <a:rPr lang="en-US" dirty="0"/>
              <a:t>iii) MSU </a:t>
            </a:r>
            <a:r>
              <a:rPr lang="en-US" dirty="0" smtClean="0"/>
              <a:t>(USA) in knockout reaction</a:t>
            </a:r>
            <a:endParaRPr lang="en-US" dirty="0"/>
          </a:p>
          <a:p>
            <a:pPr marL="0" indent="0">
              <a:buNone/>
            </a:pPr>
            <a:r>
              <a:rPr lang="en-US" dirty="0" smtClean="0"/>
              <a:t>(</a:t>
            </a:r>
            <a:r>
              <a:rPr lang="en-US" dirty="0"/>
              <a:t>iv) Dubna </a:t>
            </a:r>
            <a:r>
              <a:rPr lang="en-US" dirty="0" smtClean="0"/>
              <a:t>in charge-exchange reaction</a:t>
            </a:r>
            <a:endParaRPr lang="ru-RU" dirty="0"/>
          </a:p>
        </p:txBody>
      </p:sp>
    </p:spTree>
    <p:extLst>
      <p:ext uri="{BB962C8B-B14F-4D97-AF65-F5344CB8AC3E}">
        <p14:creationId xmlns:p14="http://schemas.microsoft.com/office/powerpoint/2010/main" val="35637551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Блок-схема: альтернативный процесс 3"/>
          <p:cNvSpPr/>
          <p:nvPr/>
        </p:nvSpPr>
        <p:spPr>
          <a:xfrm>
            <a:off x="2699792" y="1484784"/>
            <a:ext cx="3456384" cy="1022450"/>
          </a:xfrm>
          <a:prstGeom prst="flowChartAlternateProcess">
            <a:avLst/>
          </a:prstGeom>
          <a:solidFill>
            <a:srgbClr val="F6F89E"/>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dirty="0" smtClean="0">
                <a:solidFill>
                  <a:srgbClr val="0070C0"/>
                </a:solidFill>
              </a:rPr>
              <a:t>Exotic nuclei + </a:t>
            </a:r>
            <a:br>
              <a:rPr lang="en-GB" b="1" dirty="0" smtClean="0">
                <a:solidFill>
                  <a:srgbClr val="0070C0"/>
                </a:solidFill>
              </a:rPr>
            </a:br>
            <a:r>
              <a:rPr lang="en-GB" b="1" dirty="0" smtClean="0">
                <a:solidFill>
                  <a:srgbClr val="0070C0"/>
                </a:solidFill>
              </a:rPr>
              <a:t>Direct reactions + </a:t>
            </a:r>
            <a:br>
              <a:rPr lang="en-GB" b="1" dirty="0" smtClean="0">
                <a:solidFill>
                  <a:srgbClr val="0070C0"/>
                </a:solidFill>
              </a:rPr>
            </a:br>
            <a:r>
              <a:rPr lang="en-GB" b="1" dirty="0" smtClean="0">
                <a:solidFill>
                  <a:srgbClr val="0070C0"/>
                </a:solidFill>
              </a:rPr>
              <a:t>Correlation studies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6429" y="4033899"/>
            <a:ext cx="3062522"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9730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51521" y="104775"/>
            <a:ext cx="8424935" cy="587922"/>
          </a:xfrm>
          <a:effectLst>
            <a:outerShdw dist="35921" dir="2700000" algn="ctr" rotWithShape="0">
              <a:schemeClr val="accent1">
                <a:alpha val="50000"/>
              </a:schemeClr>
            </a:outerShdw>
          </a:effectLst>
        </p:spPr>
        <p:txBody>
          <a:bodyPr anchor="t">
            <a:normAutofit/>
          </a:bodyPr>
          <a:lstStyle/>
          <a:p>
            <a:pPr algn="l" eaLnBrk="1" hangingPunct="1">
              <a:defRPr/>
            </a:pPr>
            <a:r>
              <a:rPr lang="en-GB" sz="2800" baseline="30000" dirty="0" smtClean="0">
                <a:solidFill>
                  <a:srgbClr val="0000CC"/>
                </a:solidFill>
              </a:rPr>
              <a:t>6</a:t>
            </a:r>
            <a:r>
              <a:rPr lang="en-GB" sz="2800" dirty="0" smtClean="0">
                <a:solidFill>
                  <a:srgbClr val="0000CC"/>
                </a:solidFill>
              </a:rPr>
              <a:t>Be at MSU: where is borderline democratic/sequential?</a:t>
            </a:r>
            <a:endParaRPr lang="ru-RU" sz="2800" dirty="0">
              <a:solidFill>
                <a:srgbClr val="0000CC"/>
              </a:solidFill>
            </a:endParaRP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23" y="1535471"/>
            <a:ext cx="4332092" cy="182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8584" y="692696"/>
            <a:ext cx="3560022" cy="192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6487" y="705757"/>
            <a:ext cx="4158002" cy="265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Блок-схема: альтернативный процесс 8"/>
          <p:cNvSpPr/>
          <p:nvPr/>
        </p:nvSpPr>
        <p:spPr>
          <a:xfrm>
            <a:off x="6149893" y="4005064"/>
            <a:ext cx="2454555" cy="2016224"/>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dirty="0" smtClean="0">
                <a:solidFill>
                  <a:srgbClr val="0070C0"/>
                </a:solidFill>
              </a:rPr>
              <a:t>Highly detailed data allows deep insights in the decay dynamics </a:t>
            </a:r>
          </a:p>
        </p:txBody>
      </p:sp>
      <p:sp>
        <p:nvSpPr>
          <p:cNvPr id="8" name="Горизонтальный свиток 7"/>
          <p:cNvSpPr/>
          <p:nvPr/>
        </p:nvSpPr>
        <p:spPr>
          <a:xfrm>
            <a:off x="426323" y="764704"/>
            <a:ext cx="4248472" cy="547329"/>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buClr>
                <a:schemeClr val="accent2"/>
              </a:buClr>
            </a:pPr>
            <a:r>
              <a:rPr lang="fr-FR" sz="1600" dirty="0" smtClean="0">
                <a:solidFill>
                  <a:srgbClr val="FF0000"/>
                </a:solidFill>
              </a:rPr>
              <a:t>I.A. Egorova et al</a:t>
            </a:r>
            <a:r>
              <a:rPr lang="fr-FR" sz="1600" dirty="0">
                <a:solidFill>
                  <a:srgbClr val="FF0000"/>
                </a:solidFill>
              </a:rPr>
              <a:t>., </a:t>
            </a:r>
            <a:r>
              <a:rPr lang="fr-FR" sz="1600" dirty="0" smtClean="0">
                <a:solidFill>
                  <a:srgbClr val="FF0000"/>
                </a:solidFill>
              </a:rPr>
              <a:t>PRL </a:t>
            </a:r>
            <a:r>
              <a:rPr lang="fr-FR" sz="1600" dirty="0">
                <a:solidFill>
                  <a:srgbClr val="FF0000"/>
                </a:solidFill>
              </a:rPr>
              <a:t>109, 202502 (2012).</a:t>
            </a:r>
            <a:endParaRPr lang="en-US" sz="1600" dirty="0">
              <a:solidFill>
                <a:srgbClr val="FF0000"/>
              </a:solidFill>
              <a:cs typeface="Arial" pitchFamily="34" charset="0"/>
            </a:endParaRPr>
          </a:p>
        </p:txBody>
      </p:sp>
      <p:pic>
        <p:nvPicPr>
          <p:cNvPr id="1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968" y="3605968"/>
            <a:ext cx="5904656" cy="3252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275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2132856"/>
            <a:ext cx="2520279" cy="199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5327812" y="3573016"/>
            <a:ext cx="756356" cy="369332"/>
          </a:xfrm>
          <a:prstGeom prst="rect">
            <a:avLst/>
          </a:prstGeom>
          <a:solidFill>
            <a:schemeClr val="bg1"/>
          </a:solidFill>
        </p:spPr>
        <p:txBody>
          <a:bodyPr wrap="square">
            <a:spAutoFit/>
          </a:bodyPr>
          <a:lstStyle/>
          <a:p>
            <a:pPr>
              <a:defRPr/>
            </a:pPr>
            <a:r>
              <a:rPr lang="en-US" dirty="0" smtClean="0">
                <a:solidFill>
                  <a:srgbClr val="FF0000"/>
                </a:solidFill>
                <a:effectLst>
                  <a:outerShdw blurRad="38100" dist="38100" dir="2700000" algn="tl">
                    <a:srgbClr val="000000">
                      <a:alpha val="43137"/>
                    </a:srgbClr>
                  </a:outerShdw>
                </a:effectLst>
                <a:latin typeface="Verdana" pitchFamily="34" charset="0"/>
              </a:rPr>
              <a:t>Th.</a:t>
            </a:r>
            <a:endParaRPr lang="en-GB" baseline="30000" dirty="0">
              <a:solidFill>
                <a:srgbClr val="FF0000"/>
              </a:solidFill>
              <a:effectLst>
                <a:outerShdw blurRad="38100" dist="38100" dir="2700000" algn="tl">
                  <a:srgbClr val="000000">
                    <a:alpha val="43137"/>
                  </a:srgbClr>
                </a:outerShdw>
              </a:effectLst>
              <a:latin typeface="Verdana" pitchFamily="34" charset="0"/>
            </a:endParaRPr>
          </a:p>
        </p:txBody>
      </p:sp>
      <p:sp>
        <p:nvSpPr>
          <p:cNvPr id="11" name="Прямоугольник 10"/>
          <p:cNvSpPr/>
          <p:nvPr/>
        </p:nvSpPr>
        <p:spPr>
          <a:xfrm>
            <a:off x="5220072" y="663079"/>
            <a:ext cx="756356" cy="369332"/>
          </a:xfrm>
          <a:prstGeom prst="rect">
            <a:avLst/>
          </a:prstGeom>
          <a:solidFill>
            <a:schemeClr val="bg1"/>
          </a:solidFill>
        </p:spPr>
        <p:txBody>
          <a:bodyPr wrap="square">
            <a:spAutoFit/>
          </a:bodyPr>
          <a:lstStyle/>
          <a:p>
            <a:pPr>
              <a:defRPr/>
            </a:pPr>
            <a:r>
              <a:rPr lang="en-US" dirty="0" smtClean="0">
                <a:solidFill>
                  <a:srgbClr val="FF0000"/>
                </a:solidFill>
                <a:effectLst>
                  <a:outerShdw blurRad="38100" dist="38100" dir="2700000" algn="tl">
                    <a:srgbClr val="000000">
                      <a:alpha val="43137"/>
                    </a:srgbClr>
                  </a:outerShdw>
                </a:effectLst>
                <a:latin typeface="Verdana" pitchFamily="34" charset="0"/>
              </a:rPr>
              <a:t>Exp.</a:t>
            </a:r>
            <a:endParaRPr lang="en-GB" baseline="30000" dirty="0">
              <a:solidFill>
                <a:srgbClr val="FF0000"/>
              </a:solidFill>
              <a:effectLst>
                <a:outerShdw blurRad="38100" dist="38100" dir="2700000" algn="tl">
                  <a:srgbClr val="000000">
                    <a:alpha val="43137"/>
                  </a:srgbClr>
                </a:outerShdw>
              </a:effectLst>
              <a:latin typeface="Verdana" pitchFamily="34" charset="0"/>
            </a:endParaRPr>
          </a:p>
        </p:txBody>
      </p:sp>
      <p:sp>
        <p:nvSpPr>
          <p:cNvPr id="12" name="Прямоугольник 11"/>
          <p:cNvSpPr/>
          <p:nvPr/>
        </p:nvSpPr>
        <p:spPr>
          <a:xfrm>
            <a:off x="5327812" y="2132856"/>
            <a:ext cx="756356" cy="369332"/>
          </a:xfrm>
          <a:prstGeom prst="rect">
            <a:avLst/>
          </a:prstGeom>
          <a:solidFill>
            <a:schemeClr val="bg1"/>
          </a:solidFill>
        </p:spPr>
        <p:txBody>
          <a:bodyPr wrap="square">
            <a:spAutoFit/>
          </a:bodyPr>
          <a:lstStyle/>
          <a:p>
            <a:pPr>
              <a:defRPr/>
            </a:pPr>
            <a:r>
              <a:rPr lang="en-US" dirty="0" smtClean="0">
                <a:solidFill>
                  <a:srgbClr val="FF0000"/>
                </a:solidFill>
                <a:effectLst>
                  <a:outerShdw blurRad="38100" dist="38100" dir="2700000" algn="tl">
                    <a:srgbClr val="000000">
                      <a:alpha val="43137"/>
                    </a:srgbClr>
                  </a:outerShdw>
                </a:effectLst>
                <a:latin typeface="Verdana" pitchFamily="34" charset="0"/>
              </a:rPr>
              <a:t>MC</a:t>
            </a:r>
            <a:endParaRPr lang="en-GB" baseline="30000" dirty="0">
              <a:solidFill>
                <a:srgbClr val="FF0000"/>
              </a:solidFill>
              <a:effectLst>
                <a:outerShdw blurRad="38100" dist="38100" dir="2700000" algn="tl">
                  <a:srgbClr val="000000">
                    <a:alpha val="43137"/>
                  </a:srgbClr>
                </a:outerShdw>
              </a:effectLst>
              <a:latin typeface="Verdana" pitchFamily="34" charset="0"/>
            </a:endParaRPr>
          </a:p>
        </p:txBody>
      </p:sp>
      <p:sp>
        <p:nvSpPr>
          <p:cNvPr id="215042" name="Rectangle 2"/>
          <p:cNvSpPr>
            <a:spLocks noGrp="1" noChangeArrowheads="1"/>
          </p:cNvSpPr>
          <p:nvPr>
            <p:ph type="title"/>
          </p:nvPr>
        </p:nvSpPr>
        <p:spPr>
          <a:xfrm>
            <a:off x="251520" y="116632"/>
            <a:ext cx="4990468" cy="669925"/>
          </a:xfrm>
          <a:effectLst>
            <a:outerShdw dist="35921" dir="2700000" algn="ctr" rotWithShape="0">
              <a:schemeClr val="accent1">
                <a:alpha val="50000"/>
              </a:schemeClr>
            </a:outerShdw>
          </a:effectLst>
        </p:spPr>
        <p:txBody>
          <a:bodyPr rtlCol="0" anchor="t">
            <a:normAutofit fontScale="90000"/>
          </a:bodyPr>
          <a:lstStyle/>
          <a:p>
            <a:pPr algn="l" eaLnBrk="1" fontAlgn="auto" hangingPunct="1">
              <a:spcAft>
                <a:spcPts val="0"/>
              </a:spcAft>
              <a:defRPr/>
            </a:pPr>
            <a:r>
              <a:rPr lang="en-GB" sz="3000" dirty="0" smtClean="0">
                <a:solidFill>
                  <a:srgbClr val="0000CC"/>
                </a:solidFill>
              </a:rPr>
              <a:t>Correlations on resonances in </a:t>
            </a:r>
            <a:r>
              <a:rPr lang="en-GB" sz="3000" baseline="30000" dirty="0" smtClean="0">
                <a:solidFill>
                  <a:srgbClr val="0000CC"/>
                </a:solidFill>
              </a:rPr>
              <a:t>6</a:t>
            </a:r>
            <a:r>
              <a:rPr lang="en-GB" sz="3000" dirty="0" smtClean="0">
                <a:solidFill>
                  <a:srgbClr val="0000CC"/>
                </a:solidFill>
              </a:rPr>
              <a:t>Be</a:t>
            </a:r>
            <a:endParaRPr lang="ru-RU" sz="3000" dirty="0" smtClean="0">
              <a:solidFill>
                <a:srgbClr val="0000CC"/>
              </a:solidFill>
            </a:endParaRPr>
          </a:p>
        </p:txBody>
      </p:sp>
      <p:sp>
        <p:nvSpPr>
          <p:cNvPr id="4" name="Горизонтальный свиток 3"/>
          <p:cNvSpPr/>
          <p:nvPr/>
        </p:nvSpPr>
        <p:spPr>
          <a:xfrm>
            <a:off x="467544" y="731916"/>
            <a:ext cx="4302018" cy="1013886"/>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buClr>
                <a:schemeClr val="accent2"/>
              </a:buClr>
            </a:pPr>
            <a:r>
              <a:rPr lang="pt-BR" sz="1600" dirty="0" smtClean="0">
                <a:solidFill>
                  <a:srgbClr val="FF0000"/>
                </a:solidFill>
              </a:rPr>
              <a:t>A.S.Fomichev </a:t>
            </a:r>
            <a:r>
              <a:rPr lang="pt-BR" sz="1600" dirty="0">
                <a:solidFill>
                  <a:srgbClr val="FF0000"/>
                </a:solidFill>
              </a:rPr>
              <a:t>et al., </a:t>
            </a:r>
            <a:r>
              <a:rPr lang="fr-FR" sz="1600" dirty="0" smtClean="0">
                <a:solidFill>
                  <a:srgbClr val="FF0000"/>
                </a:solidFill>
              </a:rPr>
              <a:t>PLB </a:t>
            </a:r>
            <a:r>
              <a:rPr lang="fr-FR" sz="1600" b="1" dirty="0" smtClean="0">
                <a:solidFill>
                  <a:srgbClr val="FF0000"/>
                </a:solidFill>
              </a:rPr>
              <a:t>708</a:t>
            </a:r>
            <a:r>
              <a:rPr lang="fr-FR" sz="1600" dirty="0" smtClean="0">
                <a:solidFill>
                  <a:srgbClr val="FF0000"/>
                </a:solidFill>
              </a:rPr>
              <a:t> </a:t>
            </a:r>
            <a:r>
              <a:rPr lang="fr-FR" sz="1600" dirty="0">
                <a:solidFill>
                  <a:srgbClr val="FF0000"/>
                </a:solidFill>
              </a:rPr>
              <a:t>(2012) </a:t>
            </a:r>
            <a:r>
              <a:rPr lang="fr-FR" sz="1600" dirty="0" smtClean="0">
                <a:solidFill>
                  <a:srgbClr val="FF0000"/>
                </a:solidFill>
              </a:rPr>
              <a:t>6.</a:t>
            </a:r>
            <a:br>
              <a:rPr lang="fr-FR" sz="1600" dirty="0" smtClean="0">
                <a:solidFill>
                  <a:srgbClr val="FF0000"/>
                </a:solidFill>
              </a:rPr>
            </a:br>
            <a:r>
              <a:rPr lang="fr-FR" sz="1600" dirty="0" smtClean="0">
                <a:solidFill>
                  <a:srgbClr val="FF0000"/>
                </a:solidFill>
              </a:rPr>
              <a:t>I.A. Egorova et al</a:t>
            </a:r>
            <a:r>
              <a:rPr lang="fr-FR" sz="1600" dirty="0">
                <a:solidFill>
                  <a:srgbClr val="FF0000"/>
                </a:solidFill>
              </a:rPr>
              <a:t>., </a:t>
            </a:r>
            <a:r>
              <a:rPr lang="fr-FR" sz="1600" dirty="0" smtClean="0">
                <a:solidFill>
                  <a:srgbClr val="FF0000"/>
                </a:solidFill>
              </a:rPr>
              <a:t>PRL </a:t>
            </a:r>
            <a:r>
              <a:rPr lang="fr-FR" sz="1600" dirty="0">
                <a:solidFill>
                  <a:srgbClr val="FF0000"/>
                </a:solidFill>
              </a:rPr>
              <a:t>109, 202502 (2012).</a:t>
            </a:r>
            <a:endParaRPr lang="en-US" sz="1600" dirty="0">
              <a:solidFill>
                <a:srgbClr val="FF0000"/>
              </a:solidFill>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4476048"/>
            <a:ext cx="5976665" cy="223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704" y="188640"/>
            <a:ext cx="3077933"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Блок-схема: альтернативный процесс 6"/>
          <p:cNvSpPr/>
          <p:nvPr/>
        </p:nvSpPr>
        <p:spPr>
          <a:xfrm>
            <a:off x="6451091" y="5949280"/>
            <a:ext cx="2537166" cy="762446"/>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dirty="0" smtClean="0">
                <a:solidFill>
                  <a:srgbClr val="0070C0"/>
                </a:solidFill>
              </a:rPr>
              <a:t>Benchmark of true 2p/ democratic 2p decay</a:t>
            </a:r>
          </a:p>
        </p:txBody>
      </p:sp>
      <p:sp>
        <p:nvSpPr>
          <p:cNvPr id="9" name="Прямоугольник 8"/>
          <p:cNvSpPr/>
          <p:nvPr/>
        </p:nvSpPr>
        <p:spPr>
          <a:xfrm>
            <a:off x="6732240" y="4613066"/>
            <a:ext cx="648072" cy="400110"/>
          </a:xfrm>
          <a:prstGeom prst="rect">
            <a:avLst/>
          </a:prstGeom>
          <a:solidFill>
            <a:schemeClr val="bg1"/>
          </a:solidFill>
        </p:spPr>
        <p:txBody>
          <a:bodyPr wrap="square">
            <a:spAutoFit/>
          </a:bodyPr>
          <a:lstStyle/>
          <a:p>
            <a:pPr>
              <a:defRPr/>
            </a:pPr>
            <a:r>
              <a:rPr lang="en-US" sz="2000" dirty="0" smtClean="0">
                <a:solidFill>
                  <a:srgbClr val="FF0000"/>
                </a:solidFill>
                <a:effectLst>
                  <a:outerShdw blurRad="38100" dist="38100" dir="2700000" algn="tl">
                    <a:srgbClr val="000000">
                      <a:alpha val="43137"/>
                    </a:srgbClr>
                  </a:outerShdw>
                </a:effectLst>
                <a:latin typeface="Verdana" pitchFamily="34" charset="0"/>
              </a:rPr>
              <a:t>0</a:t>
            </a:r>
            <a:r>
              <a:rPr lang="en-US" sz="2000" baseline="30000" dirty="0" smtClean="0">
                <a:solidFill>
                  <a:srgbClr val="FF0000"/>
                </a:solidFill>
                <a:effectLst>
                  <a:outerShdw blurRad="38100" dist="38100" dir="2700000" algn="tl">
                    <a:srgbClr val="000000">
                      <a:alpha val="43137"/>
                    </a:srgbClr>
                  </a:outerShdw>
                </a:effectLst>
                <a:latin typeface="Verdana" pitchFamily="34" charset="0"/>
              </a:rPr>
              <a:t>+</a:t>
            </a:r>
            <a:endParaRPr lang="en-GB" sz="2000" baseline="30000" dirty="0">
              <a:solidFill>
                <a:srgbClr val="FF0000"/>
              </a:solidFill>
              <a:effectLst>
                <a:outerShdw blurRad="38100" dist="38100" dir="2700000" algn="tl">
                  <a:srgbClr val="000000">
                    <a:alpha val="43137"/>
                  </a:srgbClr>
                </a:outerShdw>
              </a:effectLst>
              <a:latin typeface="Verdana" pitchFamily="34" charset="0"/>
            </a:endParaRPr>
          </a:p>
        </p:txBody>
      </p:sp>
      <p:sp>
        <p:nvSpPr>
          <p:cNvPr id="10" name="Прямоугольник 9"/>
          <p:cNvSpPr/>
          <p:nvPr/>
        </p:nvSpPr>
        <p:spPr>
          <a:xfrm>
            <a:off x="8117337" y="4613066"/>
            <a:ext cx="648072" cy="400110"/>
          </a:xfrm>
          <a:prstGeom prst="rect">
            <a:avLst/>
          </a:prstGeom>
          <a:solidFill>
            <a:schemeClr val="bg1"/>
          </a:solidFill>
        </p:spPr>
        <p:txBody>
          <a:bodyPr wrap="square">
            <a:spAutoFit/>
          </a:bodyPr>
          <a:lstStyle/>
          <a:p>
            <a:pPr>
              <a:defRPr/>
            </a:pPr>
            <a:r>
              <a:rPr lang="en-US" sz="2000" dirty="0" smtClean="0">
                <a:solidFill>
                  <a:srgbClr val="FF0000"/>
                </a:solidFill>
                <a:effectLst>
                  <a:outerShdw blurRad="38100" dist="38100" dir="2700000" algn="tl">
                    <a:srgbClr val="000000">
                      <a:alpha val="43137"/>
                    </a:srgbClr>
                  </a:outerShdw>
                </a:effectLst>
                <a:latin typeface="Verdana" pitchFamily="34" charset="0"/>
              </a:rPr>
              <a:t>2</a:t>
            </a:r>
            <a:r>
              <a:rPr lang="en-US" sz="2000" baseline="30000" dirty="0" smtClean="0">
                <a:solidFill>
                  <a:srgbClr val="FF0000"/>
                </a:solidFill>
                <a:effectLst>
                  <a:outerShdw blurRad="38100" dist="38100" dir="2700000" algn="tl">
                    <a:srgbClr val="000000">
                      <a:alpha val="43137"/>
                    </a:srgbClr>
                  </a:outerShdw>
                </a:effectLst>
                <a:latin typeface="Verdana" pitchFamily="34" charset="0"/>
              </a:rPr>
              <a:t>+</a:t>
            </a:r>
            <a:endParaRPr lang="en-GB" sz="2000" baseline="30000" dirty="0">
              <a:solidFill>
                <a:srgbClr val="FF0000"/>
              </a:solidFill>
              <a:effectLst>
                <a:outerShdw blurRad="38100" dist="38100" dir="2700000" algn="tl">
                  <a:srgbClr val="000000">
                    <a:alpha val="43137"/>
                  </a:srgbClr>
                </a:outerShdw>
              </a:effectLst>
              <a:latin typeface="Verdana" pitchFamily="34" charset="0"/>
            </a:endParaRPr>
          </a:p>
        </p:txBody>
      </p:sp>
      <p:sp>
        <p:nvSpPr>
          <p:cNvPr id="15" name="Прямоугольник 14"/>
          <p:cNvSpPr/>
          <p:nvPr/>
        </p:nvSpPr>
        <p:spPr>
          <a:xfrm>
            <a:off x="4602800" y="4075938"/>
            <a:ext cx="545264" cy="400110"/>
          </a:xfrm>
          <a:prstGeom prst="rect">
            <a:avLst/>
          </a:prstGeom>
          <a:solidFill>
            <a:schemeClr val="bg1"/>
          </a:solidFill>
        </p:spPr>
        <p:txBody>
          <a:bodyPr wrap="square">
            <a:spAutoFit/>
          </a:bodyPr>
          <a:lstStyle/>
          <a:p>
            <a:pPr>
              <a:defRPr/>
            </a:pPr>
            <a:r>
              <a:rPr lang="en-US" sz="2000" dirty="0" smtClean="0">
                <a:solidFill>
                  <a:srgbClr val="FF0000"/>
                </a:solidFill>
                <a:effectLst>
                  <a:outerShdw blurRad="38100" dist="38100" dir="2700000" algn="tl">
                    <a:srgbClr val="000000">
                      <a:alpha val="43137"/>
                    </a:srgbClr>
                  </a:outerShdw>
                </a:effectLst>
                <a:latin typeface="Verdana" pitchFamily="34" charset="0"/>
              </a:rPr>
              <a:t>2</a:t>
            </a:r>
            <a:r>
              <a:rPr lang="en-US" sz="2000" baseline="30000" dirty="0" smtClean="0">
                <a:solidFill>
                  <a:srgbClr val="FF0000"/>
                </a:solidFill>
                <a:effectLst>
                  <a:outerShdw blurRad="38100" dist="38100" dir="2700000" algn="tl">
                    <a:srgbClr val="000000">
                      <a:alpha val="43137"/>
                    </a:srgbClr>
                  </a:outerShdw>
                </a:effectLst>
                <a:latin typeface="Verdana" pitchFamily="34" charset="0"/>
              </a:rPr>
              <a:t>+</a:t>
            </a:r>
            <a:endParaRPr lang="en-GB" sz="2000" baseline="30000" dirty="0">
              <a:solidFill>
                <a:srgbClr val="FF0000"/>
              </a:solidFill>
              <a:effectLst>
                <a:outerShdw blurRad="38100" dist="38100" dir="2700000" algn="tl">
                  <a:srgbClr val="000000">
                    <a:alpha val="43137"/>
                  </a:srgbClr>
                </a:outerShdw>
              </a:effectLst>
              <a:latin typeface="Verdana" pitchFamily="34" charset="0"/>
            </a:endParaRPr>
          </a:p>
        </p:txBody>
      </p:sp>
      <p:sp>
        <p:nvSpPr>
          <p:cNvPr id="14" name="Прямоугольник 13"/>
          <p:cNvSpPr/>
          <p:nvPr/>
        </p:nvSpPr>
        <p:spPr>
          <a:xfrm>
            <a:off x="1475656" y="4077072"/>
            <a:ext cx="504056" cy="400110"/>
          </a:xfrm>
          <a:prstGeom prst="rect">
            <a:avLst/>
          </a:prstGeom>
          <a:solidFill>
            <a:schemeClr val="bg1"/>
          </a:solidFill>
        </p:spPr>
        <p:txBody>
          <a:bodyPr wrap="square">
            <a:spAutoFit/>
          </a:bodyPr>
          <a:lstStyle/>
          <a:p>
            <a:pPr>
              <a:defRPr/>
            </a:pPr>
            <a:r>
              <a:rPr lang="en-US" sz="2000" dirty="0" smtClean="0">
                <a:solidFill>
                  <a:srgbClr val="FF0000"/>
                </a:solidFill>
                <a:effectLst>
                  <a:outerShdw blurRad="38100" dist="38100" dir="2700000" algn="tl">
                    <a:srgbClr val="000000">
                      <a:alpha val="43137"/>
                    </a:srgbClr>
                  </a:outerShdw>
                </a:effectLst>
                <a:latin typeface="Verdana" pitchFamily="34" charset="0"/>
              </a:rPr>
              <a:t>0</a:t>
            </a:r>
            <a:r>
              <a:rPr lang="en-US" sz="2000" baseline="30000" dirty="0" smtClean="0">
                <a:solidFill>
                  <a:srgbClr val="FF0000"/>
                </a:solidFill>
                <a:effectLst>
                  <a:outerShdw blurRad="38100" dist="38100" dir="2700000" algn="tl">
                    <a:srgbClr val="000000">
                      <a:alpha val="43137"/>
                    </a:srgbClr>
                  </a:outerShdw>
                </a:effectLst>
                <a:latin typeface="Verdana" pitchFamily="34" charset="0"/>
              </a:rPr>
              <a:t>+</a:t>
            </a:r>
            <a:endParaRPr lang="en-GB" sz="2000" baseline="30000" dirty="0">
              <a:solidFill>
                <a:srgbClr val="FF0000"/>
              </a:solidFill>
              <a:effectLst>
                <a:outerShdw blurRad="38100" dist="38100" dir="2700000" algn="tl">
                  <a:srgbClr val="000000">
                    <a:alpha val="43137"/>
                  </a:srgbClr>
                </a:outerShdw>
              </a:effectLst>
              <a:latin typeface="Verdana" pitchFamily="34" charset="0"/>
            </a:endParaRPr>
          </a:p>
        </p:txBody>
      </p:sp>
      <p:sp>
        <p:nvSpPr>
          <p:cNvPr id="18" name="Блок-схема: альтернативный процесс 17"/>
          <p:cNvSpPr/>
          <p:nvPr/>
        </p:nvSpPr>
        <p:spPr>
          <a:xfrm>
            <a:off x="6451091" y="5085185"/>
            <a:ext cx="2537166" cy="720079"/>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srgbClr val="0070C0"/>
                </a:solidFill>
              </a:rPr>
              <a:t>0</a:t>
            </a:r>
            <a:r>
              <a:rPr lang="en-US" b="1" baseline="30000" dirty="0">
                <a:solidFill>
                  <a:srgbClr val="0070C0"/>
                </a:solidFill>
              </a:rPr>
              <a:t>+</a:t>
            </a:r>
            <a:r>
              <a:rPr lang="en-US" b="1" dirty="0">
                <a:solidFill>
                  <a:srgbClr val="0070C0"/>
                </a:solidFill>
              </a:rPr>
              <a:t> and 2</a:t>
            </a:r>
            <a:r>
              <a:rPr lang="en-US" b="1" baseline="30000" dirty="0">
                <a:solidFill>
                  <a:srgbClr val="0070C0"/>
                </a:solidFill>
              </a:rPr>
              <a:t>+</a:t>
            </a:r>
            <a:r>
              <a:rPr lang="en-US" b="1" dirty="0">
                <a:solidFill>
                  <a:srgbClr val="0070C0"/>
                </a:solidFill>
              </a:rPr>
              <a:t> in </a:t>
            </a:r>
            <a:r>
              <a:rPr lang="en-US" b="1" baseline="30000" dirty="0">
                <a:solidFill>
                  <a:srgbClr val="0070C0"/>
                </a:solidFill>
              </a:rPr>
              <a:t>6</a:t>
            </a:r>
            <a:r>
              <a:rPr lang="en-US" b="1" dirty="0">
                <a:solidFill>
                  <a:srgbClr val="0070C0"/>
                </a:solidFill>
              </a:rPr>
              <a:t>Be: latest MSU data vs. JINR </a:t>
            </a:r>
            <a:r>
              <a:rPr lang="en-US" b="1" dirty="0" smtClean="0">
                <a:solidFill>
                  <a:srgbClr val="0070C0"/>
                </a:solidFill>
              </a:rPr>
              <a:t>data</a:t>
            </a:r>
            <a:endParaRPr lang="en-US" b="1" dirty="0">
              <a:solidFill>
                <a:srgbClr val="0070C0"/>
              </a:solidFill>
            </a:endParaRPr>
          </a:p>
        </p:txBody>
      </p:sp>
      <p:cxnSp>
        <p:nvCxnSpPr>
          <p:cNvPr id="16" name="Прямая со стрелкой 15"/>
          <p:cNvCxnSpPr/>
          <p:nvPr/>
        </p:nvCxnSpPr>
        <p:spPr>
          <a:xfrm>
            <a:off x="2699792" y="2852936"/>
            <a:ext cx="115663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4023402" y="2852936"/>
            <a:ext cx="530137" cy="5853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V="1">
            <a:off x="4553538" y="3348282"/>
            <a:ext cx="259728" cy="90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4553538" y="3438292"/>
            <a:ext cx="2468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a:off x="4491650" y="3438292"/>
            <a:ext cx="61890" cy="3193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185778" y="2483604"/>
            <a:ext cx="503664" cy="369332"/>
          </a:xfrm>
          <a:prstGeom prst="rect">
            <a:avLst/>
          </a:prstGeom>
          <a:noFill/>
        </p:spPr>
        <p:txBody>
          <a:bodyPr wrap="none" rtlCol="0">
            <a:spAutoFit/>
          </a:bodyPr>
          <a:lstStyle/>
          <a:p>
            <a:r>
              <a:rPr lang="ru-RU" baseline="30000" dirty="0" smtClean="0"/>
              <a:t>7</a:t>
            </a:r>
            <a:r>
              <a:rPr lang="ru-RU" dirty="0" smtClean="0"/>
              <a:t>Ве</a:t>
            </a:r>
            <a:endParaRPr lang="ru-RU" dirty="0"/>
          </a:p>
        </p:txBody>
      </p:sp>
      <p:sp>
        <p:nvSpPr>
          <p:cNvPr id="23" name="TextBox 22"/>
          <p:cNvSpPr txBox="1"/>
          <p:nvPr/>
        </p:nvSpPr>
        <p:spPr>
          <a:xfrm>
            <a:off x="4265898" y="2852936"/>
            <a:ext cx="503664" cy="369332"/>
          </a:xfrm>
          <a:prstGeom prst="rect">
            <a:avLst/>
          </a:prstGeom>
          <a:noFill/>
        </p:spPr>
        <p:txBody>
          <a:bodyPr wrap="none" rtlCol="0">
            <a:spAutoFit/>
          </a:bodyPr>
          <a:lstStyle/>
          <a:p>
            <a:r>
              <a:rPr lang="ru-RU" baseline="30000" dirty="0" smtClean="0"/>
              <a:t>6</a:t>
            </a:r>
            <a:r>
              <a:rPr lang="ru-RU" dirty="0" smtClean="0"/>
              <a:t>Ве</a:t>
            </a:r>
            <a:endParaRPr lang="ru-RU" dirty="0"/>
          </a:p>
        </p:txBody>
      </p:sp>
      <p:sp>
        <p:nvSpPr>
          <p:cNvPr id="24" name="TextBox 23"/>
          <p:cNvSpPr txBox="1"/>
          <p:nvPr/>
        </p:nvSpPr>
        <p:spPr>
          <a:xfrm>
            <a:off x="4193498" y="3563724"/>
            <a:ext cx="306494" cy="369332"/>
          </a:xfrm>
          <a:prstGeom prst="rect">
            <a:avLst/>
          </a:prstGeom>
          <a:noFill/>
        </p:spPr>
        <p:txBody>
          <a:bodyPr wrap="none" rtlCol="0">
            <a:spAutoFit/>
          </a:bodyPr>
          <a:lstStyle/>
          <a:p>
            <a:r>
              <a:rPr lang="ru-RU" dirty="0"/>
              <a:t>р</a:t>
            </a:r>
          </a:p>
        </p:txBody>
      </p:sp>
      <p:sp>
        <p:nvSpPr>
          <p:cNvPr id="25" name="TextBox 24"/>
          <p:cNvSpPr txBox="1"/>
          <p:nvPr/>
        </p:nvSpPr>
        <p:spPr>
          <a:xfrm>
            <a:off x="4860032" y="3131676"/>
            <a:ext cx="306494" cy="369332"/>
          </a:xfrm>
          <a:prstGeom prst="rect">
            <a:avLst/>
          </a:prstGeom>
          <a:noFill/>
        </p:spPr>
        <p:txBody>
          <a:bodyPr wrap="none" rtlCol="0">
            <a:spAutoFit/>
          </a:bodyPr>
          <a:lstStyle/>
          <a:p>
            <a:r>
              <a:rPr lang="ru-RU" dirty="0"/>
              <a:t>р</a:t>
            </a:r>
          </a:p>
        </p:txBody>
      </p:sp>
      <p:cxnSp>
        <p:nvCxnSpPr>
          <p:cNvPr id="26" name="Прямая со стрелкой 25"/>
          <p:cNvCxnSpPr>
            <a:stCxn id="28" idx="7"/>
          </p:cNvCxnSpPr>
          <p:nvPr/>
        </p:nvCxnSpPr>
        <p:spPr>
          <a:xfrm flipV="1">
            <a:off x="4040810" y="2029490"/>
            <a:ext cx="450840" cy="7053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56422" y="2051556"/>
            <a:ext cx="304892" cy="369332"/>
          </a:xfrm>
          <a:prstGeom prst="rect">
            <a:avLst/>
          </a:prstGeom>
          <a:noFill/>
        </p:spPr>
        <p:txBody>
          <a:bodyPr wrap="none" rtlCol="0">
            <a:spAutoFit/>
          </a:bodyPr>
          <a:lstStyle/>
          <a:p>
            <a:r>
              <a:rPr lang="en-US" dirty="0"/>
              <a:t>X</a:t>
            </a:r>
            <a:endParaRPr lang="ru-RU" dirty="0"/>
          </a:p>
        </p:txBody>
      </p:sp>
      <p:sp>
        <p:nvSpPr>
          <p:cNvPr id="28" name="Овал 27"/>
          <p:cNvSpPr/>
          <p:nvPr/>
        </p:nvSpPr>
        <p:spPr>
          <a:xfrm>
            <a:off x="3856422" y="2677562"/>
            <a:ext cx="216024" cy="391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9" name="Прямая со стрелкой 28"/>
          <p:cNvCxnSpPr/>
          <p:nvPr/>
        </p:nvCxnSpPr>
        <p:spPr>
          <a:xfrm flipV="1">
            <a:off x="4072446" y="2204864"/>
            <a:ext cx="41920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V="1">
            <a:off x="3928430" y="2060848"/>
            <a:ext cx="41920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69562" y="3645024"/>
            <a:ext cx="316112" cy="369332"/>
          </a:xfrm>
          <a:prstGeom prst="rect">
            <a:avLst/>
          </a:prstGeom>
          <a:noFill/>
        </p:spPr>
        <p:txBody>
          <a:bodyPr wrap="none" rtlCol="0">
            <a:spAutoFit/>
          </a:bodyPr>
          <a:lstStyle/>
          <a:p>
            <a:r>
              <a:rPr lang="el-GR" dirty="0" smtClean="0"/>
              <a:t>α</a:t>
            </a:r>
            <a:endParaRPr lang="ru-RU" dirty="0"/>
          </a:p>
        </p:txBody>
      </p:sp>
    </p:spTree>
    <p:extLst>
      <p:ext uri="{BB962C8B-B14F-4D97-AF65-F5344CB8AC3E}">
        <p14:creationId xmlns:p14="http://schemas.microsoft.com/office/powerpoint/2010/main" val="17866510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3">
            <a:extLst>
              <a:ext uri="{28A0092B-C50C-407E-A947-70E740481C1C}">
                <a14:useLocalDpi xmlns:a14="http://schemas.microsoft.com/office/drawing/2010/main" val="0"/>
              </a:ext>
            </a:extLst>
          </a:blip>
          <a:srcRect l="3833" b="5915"/>
          <a:stretch/>
        </p:blipFill>
        <p:spPr>
          <a:xfrm>
            <a:off x="6286500" y="1315539"/>
            <a:ext cx="2366010" cy="1465389"/>
          </a:xfrm>
          <a:prstGeom prst="rect">
            <a:avLst/>
          </a:prstGeom>
        </p:spPr>
      </p:pic>
      <p:pic>
        <p:nvPicPr>
          <p:cNvPr id="10" name="Рисунок 9"/>
          <p:cNvPicPr>
            <a:picLocks noChangeAspect="1"/>
          </p:cNvPicPr>
          <p:nvPr/>
        </p:nvPicPr>
        <p:blipFill rotWithShape="1">
          <a:blip r:embed="rId4">
            <a:extLst>
              <a:ext uri="{28A0092B-C50C-407E-A947-70E740481C1C}">
                <a14:useLocalDpi xmlns:a14="http://schemas.microsoft.com/office/drawing/2010/main" val="0"/>
              </a:ext>
            </a:extLst>
          </a:blip>
          <a:srcRect l="7674" b="5819"/>
          <a:stretch/>
        </p:blipFill>
        <p:spPr>
          <a:xfrm>
            <a:off x="3403600" y="1289615"/>
            <a:ext cx="2403162" cy="1491313"/>
          </a:xfrm>
          <a:prstGeom prst="rect">
            <a:avLst/>
          </a:prstGeom>
        </p:spPr>
      </p:pic>
      <p:pic>
        <p:nvPicPr>
          <p:cNvPr id="11" name="Рисунок 10"/>
          <p:cNvPicPr>
            <a:picLocks noChangeAspect="1"/>
          </p:cNvPicPr>
          <p:nvPr/>
        </p:nvPicPr>
        <p:blipFill rotWithShape="1">
          <a:blip r:embed="rId5">
            <a:extLst>
              <a:ext uri="{28A0092B-C50C-407E-A947-70E740481C1C}">
                <a14:useLocalDpi xmlns:a14="http://schemas.microsoft.com/office/drawing/2010/main" val="0"/>
              </a:ext>
            </a:extLst>
          </a:blip>
          <a:srcRect l="3717" b="5344"/>
          <a:stretch/>
        </p:blipFill>
        <p:spPr>
          <a:xfrm>
            <a:off x="558800" y="1315539"/>
            <a:ext cx="2363912" cy="1465389"/>
          </a:xfrm>
          <a:prstGeom prst="rect">
            <a:avLst/>
          </a:prstGeom>
        </p:spPr>
      </p:pic>
      <p:sp>
        <p:nvSpPr>
          <p:cNvPr id="3" name="Объект 2"/>
          <p:cNvSpPr>
            <a:spLocks noGrp="1"/>
          </p:cNvSpPr>
          <p:nvPr>
            <p:ph idx="1"/>
          </p:nvPr>
        </p:nvSpPr>
        <p:spPr>
          <a:xfrm>
            <a:off x="662070" y="3140968"/>
            <a:ext cx="7970051" cy="3445843"/>
          </a:xfrm>
        </p:spPr>
        <p:txBody>
          <a:bodyPr>
            <a:normAutofit/>
          </a:bodyPr>
          <a:lstStyle/>
          <a:p>
            <a:pPr marL="0" indent="0">
              <a:buNone/>
            </a:pPr>
            <a:r>
              <a:rPr lang="en-US" sz="1800" dirty="0" smtClean="0"/>
              <a:t>Low-energy off-springs of GDR: </a:t>
            </a:r>
          </a:p>
          <a:p>
            <a:pPr lvl="1">
              <a:lnSpc>
                <a:spcPct val="110000"/>
              </a:lnSpc>
              <a:buClr>
                <a:schemeClr val="accent2"/>
              </a:buClr>
              <a:buFont typeface="Wingdings" pitchFamily="2" charset="2"/>
              <a:buChar char="Ø"/>
            </a:pPr>
            <a:r>
              <a:rPr lang="en-US" sz="1800" dirty="0" smtClean="0"/>
              <a:t>Neutron skin: pigmy dipole resonance (set </a:t>
            </a:r>
            <a:r>
              <a:rPr lang="en-US" sz="1800" dirty="0"/>
              <a:t>of </a:t>
            </a:r>
            <a:r>
              <a:rPr lang="en-US" sz="1800" dirty="0" smtClean="0"/>
              <a:t>E1 states)</a:t>
            </a:r>
          </a:p>
          <a:p>
            <a:pPr lvl="1">
              <a:lnSpc>
                <a:spcPct val="110000"/>
              </a:lnSpc>
              <a:buClr>
                <a:schemeClr val="accent2"/>
              </a:buClr>
              <a:buFont typeface="Wingdings" pitchFamily="2" charset="2"/>
              <a:buChar char="Ø"/>
            </a:pPr>
            <a:r>
              <a:rPr lang="en-US" sz="1800" dirty="0" smtClean="0"/>
              <a:t>Neutron halo: soft dipole mode (continuum state)</a:t>
            </a:r>
          </a:p>
          <a:p>
            <a:pPr lvl="1">
              <a:lnSpc>
                <a:spcPct val="110000"/>
              </a:lnSpc>
              <a:buClr>
                <a:schemeClr val="accent2"/>
              </a:buClr>
              <a:buFont typeface="Wingdings" pitchFamily="2" charset="2"/>
              <a:buChar char="Ø"/>
            </a:pPr>
            <a:r>
              <a:rPr lang="en-US" sz="1800" dirty="0" smtClean="0"/>
              <a:t>Few-body vs. many-body physics</a:t>
            </a:r>
          </a:p>
          <a:p>
            <a:pPr marL="0" indent="0">
              <a:buNone/>
            </a:pPr>
            <a:r>
              <a:rPr lang="en-US" sz="1800" dirty="0" smtClean="0"/>
              <a:t>Original idea of K</a:t>
            </a:r>
            <a:r>
              <a:rPr lang="en-US" sz="1800" dirty="0"/>
              <a:t>. Ikeda (1988</a:t>
            </a:r>
            <a:r>
              <a:rPr lang="en-US" sz="1800" dirty="0" smtClean="0"/>
              <a:t>) – </a:t>
            </a:r>
            <a:r>
              <a:rPr lang="en-US" sz="1800" dirty="0"/>
              <a:t> </a:t>
            </a:r>
            <a:r>
              <a:rPr lang="en-US" sz="1800" dirty="0" smtClean="0"/>
              <a:t>“soft </a:t>
            </a:r>
            <a:r>
              <a:rPr lang="en-US" sz="1800" dirty="0"/>
              <a:t>dipole mode” or “soft mode of the giant dipole resonance</a:t>
            </a:r>
            <a:r>
              <a:rPr lang="en-US" sz="1800" dirty="0" smtClean="0"/>
              <a:t>”:</a:t>
            </a:r>
            <a:endParaRPr lang="en-US" sz="1800" dirty="0"/>
          </a:p>
          <a:p>
            <a:pPr lvl="1">
              <a:lnSpc>
                <a:spcPct val="110000"/>
              </a:lnSpc>
              <a:buClr>
                <a:schemeClr val="accent2"/>
              </a:buClr>
              <a:buFont typeface="Wingdings" pitchFamily="2" charset="2"/>
              <a:buChar char="Ø"/>
            </a:pPr>
            <a:r>
              <a:rPr lang="en-US" sz="1800" dirty="0"/>
              <a:t>Extreme  radial extension for halo systems</a:t>
            </a:r>
          </a:p>
          <a:p>
            <a:pPr lvl="1">
              <a:lnSpc>
                <a:spcPct val="110000"/>
              </a:lnSpc>
              <a:buClr>
                <a:schemeClr val="accent2"/>
              </a:buClr>
              <a:buFont typeface="Wingdings" pitchFamily="2" charset="2"/>
              <a:buChar char="Ø"/>
            </a:pPr>
            <a:r>
              <a:rPr lang="en-US" sz="1800" dirty="0"/>
              <a:t>Dipole operator </a:t>
            </a: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r</a:t>
            </a:r>
            <a:r>
              <a:rPr lang="en-US" sz="1800" dirty="0">
                <a:latin typeface="Times New Roman" pitchFamily="18" charset="0"/>
                <a:cs typeface="Times New Roman" pitchFamily="18" charset="0"/>
              </a:rPr>
              <a:t>  </a:t>
            </a:r>
            <a:r>
              <a:rPr lang="en-US" sz="1800" dirty="0"/>
              <a:t>further enhances the long-range part of the WF</a:t>
            </a:r>
          </a:p>
          <a:p>
            <a:pPr lvl="1">
              <a:lnSpc>
                <a:spcPct val="110000"/>
              </a:lnSpc>
              <a:buClr>
                <a:schemeClr val="accent2"/>
              </a:buClr>
              <a:buFont typeface="Wingdings" pitchFamily="2" charset="2"/>
              <a:buChar char="Ø"/>
            </a:pPr>
            <a:r>
              <a:rPr lang="en-US" sz="1800" dirty="0"/>
              <a:t>Cluster part of the dipole strength is split away from GDR and settles straight above the threshold </a:t>
            </a:r>
          </a:p>
          <a:p>
            <a:endParaRPr lang="ru-RU" sz="1800" dirty="0"/>
          </a:p>
        </p:txBody>
      </p:sp>
      <p:sp>
        <p:nvSpPr>
          <p:cNvPr id="5" name="TextBox 4"/>
          <p:cNvSpPr txBox="1"/>
          <p:nvPr/>
        </p:nvSpPr>
        <p:spPr>
          <a:xfrm>
            <a:off x="1381471" y="2070023"/>
            <a:ext cx="598241" cy="369332"/>
          </a:xfrm>
          <a:prstGeom prst="rect">
            <a:avLst/>
          </a:prstGeom>
          <a:noFill/>
        </p:spPr>
        <p:txBody>
          <a:bodyPr wrap="none" rtlCol="0">
            <a:spAutoFit/>
          </a:bodyPr>
          <a:lstStyle/>
          <a:p>
            <a:r>
              <a:rPr lang="en-US" dirty="0" smtClean="0"/>
              <a:t>GDR</a:t>
            </a:r>
            <a:endParaRPr lang="ru-RU" dirty="0"/>
          </a:p>
        </p:txBody>
      </p:sp>
      <p:sp>
        <p:nvSpPr>
          <p:cNvPr id="6" name="TextBox 5"/>
          <p:cNvSpPr txBox="1"/>
          <p:nvPr/>
        </p:nvSpPr>
        <p:spPr>
          <a:xfrm>
            <a:off x="4254612" y="1835532"/>
            <a:ext cx="749436" cy="369332"/>
          </a:xfrm>
          <a:prstGeom prst="rect">
            <a:avLst/>
          </a:prstGeom>
          <a:noFill/>
        </p:spPr>
        <p:txBody>
          <a:bodyPr wrap="none" rtlCol="0">
            <a:spAutoFit/>
          </a:bodyPr>
          <a:lstStyle/>
          <a:p>
            <a:r>
              <a:rPr lang="en-US" dirty="0" smtClean="0"/>
              <a:t>Pigmy</a:t>
            </a:r>
            <a:endParaRPr lang="ru-RU" dirty="0"/>
          </a:p>
        </p:txBody>
      </p:sp>
      <p:sp>
        <p:nvSpPr>
          <p:cNvPr id="7" name="TextBox 6"/>
          <p:cNvSpPr txBox="1"/>
          <p:nvPr/>
        </p:nvSpPr>
        <p:spPr>
          <a:xfrm>
            <a:off x="6444208" y="1838010"/>
            <a:ext cx="630301" cy="369332"/>
          </a:xfrm>
          <a:prstGeom prst="rect">
            <a:avLst/>
          </a:prstGeom>
          <a:noFill/>
        </p:spPr>
        <p:txBody>
          <a:bodyPr wrap="none" rtlCol="0">
            <a:spAutoFit/>
          </a:bodyPr>
          <a:lstStyle/>
          <a:p>
            <a:r>
              <a:rPr lang="en-US" dirty="0" smtClean="0"/>
              <a:t>SDM</a:t>
            </a:r>
            <a:endParaRPr lang="ru-RU" dirty="0"/>
          </a:p>
        </p:txBody>
      </p:sp>
      <p:sp>
        <p:nvSpPr>
          <p:cNvPr id="12" name="Овал 11"/>
          <p:cNvSpPr/>
          <p:nvPr/>
        </p:nvSpPr>
        <p:spPr>
          <a:xfrm>
            <a:off x="971600" y="1127222"/>
            <a:ext cx="648072" cy="6669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sz="2800" dirty="0" smtClean="0"/>
              <a:t>n </a:t>
            </a:r>
            <a:endParaRPr lang="ru-RU" sz="2800" dirty="0"/>
          </a:p>
        </p:txBody>
      </p:sp>
      <p:sp>
        <p:nvSpPr>
          <p:cNvPr id="13" name="Овал 12"/>
          <p:cNvSpPr/>
          <p:nvPr/>
        </p:nvSpPr>
        <p:spPr>
          <a:xfrm>
            <a:off x="1427572" y="1127222"/>
            <a:ext cx="624148" cy="66690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r"/>
            <a:r>
              <a:rPr lang="en-US" sz="2800" dirty="0" smtClean="0"/>
              <a:t>p</a:t>
            </a:r>
            <a:endParaRPr lang="ru-RU" sz="2800" dirty="0"/>
          </a:p>
        </p:txBody>
      </p:sp>
      <p:sp>
        <p:nvSpPr>
          <p:cNvPr id="14" name="Овал 13"/>
          <p:cNvSpPr/>
          <p:nvPr/>
        </p:nvSpPr>
        <p:spPr>
          <a:xfrm>
            <a:off x="3635896" y="1050938"/>
            <a:ext cx="914400" cy="9144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sp>
        <p:nvSpPr>
          <p:cNvPr id="15" name="Овал 14"/>
          <p:cNvSpPr/>
          <p:nvPr/>
        </p:nvSpPr>
        <p:spPr>
          <a:xfrm>
            <a:off x="3807780" y="1157747"/>
            <a:ext cx="692212" cy="68955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6" name="Овал 15"/>
          <p:cNvSpPr/>
          <p:nvPr/>
        </p:nvSpPr>
        <p:spPr>
          <a:xfrm>
            <a:off x="6444208" y="1138179"/>
            <a:ext cx="228600" cy="20506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sp>
        <p:nvSpPr>
          <p:cNvPr id="17" name="Овал 16"/>
          <p:cNvSpPr/>
          <p:nvPr/>
        </p:nvSpPr>
        <p:spPr>
          <a:xfrm>
            <a:off x="7041976" y="980728"/>
            <a:ext cx="842392" cy="81339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t>core</a:t>
            </a:r>
            <a:endParaRPr lang="ru-RU" b="1" dirty="0"/>
          </a:p>
        </p:txBody>
      </p:sp>
      <p:sp>
        <p:nvSpPr>
          <p:cNvPr id="19" name="Овал 18"/>
          <p:cNvSpPr/>
          <p:nvPr/>
        </p:nvSpPr>
        <p:spPr>
          <a:xfrm>
            <a:off x="6503640" y="1415254"/>
            <a:ext cx="228600" cy="20506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sp>
        <p:nvSpPr>
          <p:cNvPr id="22" name="Двойная стрелка влево/вправо 21"/>
          <p:cNvSpPr/>
          <p:nvPr/>
        </p:nvSpPr>
        <p:spPr>
          <a:xfrm>
            <a:off x="1331640" y="1428505"/>
            <a:ext cx="338918" cy="202773"/>
          </a:xfrm>
          <a:prstGeom prst="lef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5" name="Двойная стрелка влево/вправо 24"/>
          <p:cNvSpPr/>
          <p:nvPr/>
        </p:nvSpPr>
        <p:spPr>
          <a:xfrm>
            <a:off x="3635896" y="1415254"/>
            <a:ext cx="338918" cy="202773"/>
          </a:xfrm>
          <a:prstGeom prst="lef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6" name="Двойная стрелка влево/вправо 25"/>
          <p:cNvSpPr/>
          <p:nvPr/>
        </p:nvSpPr>
        <p:spPr>
          <a:xfrm>
            <a:off x="6771133" y="1260281"/>
            <a:ext cx="393155" cy="224687"/>
          </a:xfrm>
          <a:prstGeom prst="lef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3" name="Rectangle 2"/>
          <p:cNvSpPr txBox="1">
            <a:spLocks noGrp="1" noChangeArrowheads="1"/>
          </p:cNvSpPr>
          <p:nvPr>
            <p:ph type="title"/>
          </p:nvPr>
        </p:nvSpPr>
        <p:spPr>
          <a:xfrm>
            <a:off x="251520" y="194857"/>
            <a:ext cx="4896544" cy="712065"/>
          </a:xfrm>
          <a:prstGeom prst="rect">
            <a:avLst/>
          </a:prstGeom>
          <a:effectLst>
            <a:outerShdw dist="35921" dir="2700000" algn="ctr" rotWithShape="0">
              <a:schemeClr val="accent1">
                <a:alpha val="50000"/>
              </a:schemeClr>
            </a:outerShdw>
          </a:effectLst>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2800" dirty="0" smtClean="0">
                <a:solidFill>
                  <a:srgbClr val="0000CC"/>
                </a:solidFill>
              </a:rPr>
              <a:t>SDM </a:t>
            </a:r>
            <a:r>
              <a:rPr lang="en-GB" sz="2800" dirty="0">
                <a:solidFill>
                  <a:srgbClr val="0000CC"/>
                </a:solidFill>
              </a:rPr>
              <a:t>in few-body physics</a:t>
            </a:r>
            <a:endParaRPr lang="ru-RU" sz="2800" dirty="0" smtClean="0">
              <a:solidFill>
                <a:srgbClr val="0000CC"/>
              </a:solidFill>
            </a:endParaRPr>
          </a:p>
        </p:txBody>
      </p:sp>
    </p:spTree>
    <p:extLst>
      <p:ext uri="{BB962C8B-B14F-4D97-AF65-F5344CB8AC3E}">
        <p14:creationId xmlns:p14="http://schemas.microsoft.com/office/powerpoint/2010/main" val="14537243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Выводы:</a:t>
            </a:r>
            <a:endParaRPr lang="ru-RU" dirty="0"/>
          </a:p>
        </p:txBody>
      </p:sp>
      <p:sp>
        <p:nvSpPr>
          <p:cNvPr id="3" name="Объект 2"/>
          <p:cNvSpPr>
            <a:spLocks noGrp="1"/>
          </p:cNvSpPr>
          <p:nvPr>
            <p:ph idx="1"/>
          </p:nvPr>
        </p:nvSpPr>
        <p:spPr>
          <a:xfrm>
            <a:off x="395536" y="1235893"/>
            <a:ext cx="8291264" cy="5217443"/>
          </a:xfrm>
        </p:spPr>
        <p:txBody>
          <a:bodyPr>
            <a:normAutofit fontScale="25000" lnSpcReduction="20000"/>
          </a:bodyPr>
          <a:lstStyle/>
          <a:p>
            <a:pPr marL="0" indent="0">
              <a:buNone/>
            </a:pPr>
            <a:r>
              <a:rPr lang="en-US" dirty="0"/>
              <a:t> </a:t>
            </a:r>
            <a:r>
              <a:rPr lang="ru-RU" sz="6400" dirty="0"/>
              <a:t>Эта работа дает важный качественный взгляд на вопрос, какие аспекты трехчастичных распадов могут быть поняты на основе динамического описания конечного состояния и которые также требуют адекватного описания начального состояния и механизма реакции. </a:t>
            </a:r>
            <a:endParaRPr lang="ru-RU" sz="6400" dirty="0" smtClean="0"/>
          </a:p>
          <a:p>
            <a:pPr marL="0" indent="0">
              <a:buNone/>
            </a:pPr>
            <a:r>
              <a:rPr lang="ru-RU" sz="6400" dirty="0" smtClean="0"/>
              <a:t>Основными </a:t>
            </a:r>
            <a:r>
              <a:rPr lang="ru-RU" sz="6400" dirty="0"/>
              <a:t>и новыми наблюдениями этой работы являются </a:t>
            </a:r>
            <a:r>
              <a:rPr lang="ru-RU" sz="6400" dirty="0" smtClean="0"/>
              <a:t>следующие:</a:t>
            </a:r>
            <a:endParaRPr lang="ru-RU" sz="6400" dirty="0"/>
          </a:p>
          <a:p>
            <a:r>
              <a:rPr lang="ru-RU" sz="6400" dirty="0" smtClean="0"/>
              <a:t> </a:t>
            </a:r>
            <a:r>
              <a:rPr lang="ru-RU" sz="6400" dirty="0"/>
              <a:t>Заселение основного состояния 6Ве (0+ _1) является очень стабильным к изменению начального состояния структуры и механизма реакции. Тем не менее, последние эффекты становятся все более важными с ростом возбуждения. Ни одно разумное описание континуума выше 5 - 7 МэВ не может быть дано без их надлежащего описания.</a:t>
            </a:r>
          </a:p>
          <a:p>
            <a:r>
              <a:rPr lang="ru-RU" sz="6400" dirty="0" smtClean="0"/>
              <a:t> </a:t>
            </a:r>
            <a:r>
              <a:rPr lang="ru-RU" sz="6400" dirty="0"/>
              <a:t>Спектр возбуждения трехчастичного континуума 6Ве до 15 - 20 МэВ оказывается очень чувствительным к составу спинов в функции источника. В наших расчетах они были </a:t>
            </a:r>
            <a:r>
              <a:rPr lang="ru-RU" sz="6400" dirty="0" err="1"/>
              <a:t>параметризованны</a:t>
            </a:r>
            <a:r>
              <a:rPr lang="ru-RU" sz="6400" dirty="0"/>
              <a:t> </a:t>
            </a:r>
            <a:r>
              <a:rPr lang="ru-RU" sz="6400" dirty="0" smtClean="0"/>
              <a:t> относительно спинового </a:t>
            </a:r>
            <a:r>
              <a:rPr lang="ru-RU" sz="6400" dirty="0"/>
              <a:t>содержания </a:t>
            </a:r>
            <a:r>
              <a:rPr lang="ru-RU" sz="6400" dirty="0" err="1"/>
              <a:t>прекурсора</a:t>
            </a:r>
            <a:r>
              <a:rPr lang="ru-RU" sz="6400" dirty="0"/>
              <a:t>. Таким образом, мы видим, что трехчастичный распад может быть использован в качестве чувствительного инструмента ядерной спектроскопии, если механизм реакции хорошо известен.</a:t>
            </a:r>
          </a:p>
          <a:p>
            <a:r>
              <a:rPr lang="ru-RU" sz="6400" dirty="0" smtClean="0"/>
              <a:t> </a:t>
            </a:r>
            <a:r>
              <a:rPr lang="ru-RU" sz="6400" dirty="0"/>
              <a:t>Была предложена процедура идентификации второго 0 + _2 и 2 + _2 состояния в 6Be, открывая возможность их экспериментального обнаружения. Эти состояния являются спиновыми дополнениями известных 0 + -1 и 2 + _1 состояний.</a:t>
            </a:r>
          </a:p>
          <a:p>
            <a:r>
              <a:rPr lang="ru-RU" sz="6400" dirty="0" smtClean="0"/>
              <a:t> </a:t>
            </a:r>
            <a:r>
              <a:rPr lang="ru-RU" sz="6400" dirty="0"/>
              <a:t>Выстроенность и интерференционные эффекты наблюдаются в экспериментальных данных в связи с </a:t>
            </a:r>
            <a:r>
              <a:rPr lang="ru-RU" sz="6400" dirty="0" err="1"/>
              <a:t>неидеальностью</a:t>
            </a:r>
            <a:r>
              <a:rPr lang="ru-RU" sz="6400" dirty="0"/>
              <a:t> экспериментальной установки. Они оказывают значительное влияние на измерения трехчастичных корреляций. Протон-протонные распределения энергии особенно страдают. Это означает, что необходимо проявлять осторожность при исследовании корреляций </a:t>
            </a:r>
            <a:r>
              <a:rPr lang="ru-RU" sz="6400" dirty="0" smtClean="0"/>
              <a:t>в распадах </a:t>
            </a:r>
            <a:r>
              <a:rPr lang="ru-RU" sz="6400" dirty="0"/>
              <a:t>возбужденных (и /или широкий) трехчастичных состояний в целом.</a:t>
            </a:r>
          </a:p>
        </p:txBody>
      </p:sp>
    </p:spTree>
    <p:extLst>
      <p:ext uri="{BB962C8B-B14F-4D97-AF65-F5344CB8AC3E}">
        <p14:creationId xmlns:p14="http://schemas.microsoft.com/office/powerpoint/2010/main" val="1366930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251520" y="116632"/>
            <a:ext cx="7139136" cy="669925"/>
          </a:xfrm>
          <a:effectLst>
            <a:outerShdw dist="35921" dir="2700000" algn="ctr" rotWithShape="0">
              <a:schemeClr val="accent1">
                <a:alpha val="50000"/>
              </a:schemeClr>
            </a:outerShdw>
          </a:effectLst>
        </p:spPr>
        <p:txBody>
          <a:bodyPr rtlCol="0" anchor="t">
            <a:normAutofit/>
          </a:bodyPr>
          <a:lstStyle/>
          <a:p>
            <a:pPr algn="l" eaLnBrk="1" fontAlgn="auto" hangingPunct="1">
              <a:spcAft>
                <a:spcPts val="0"/>
              </a:spcAft>
              <a:defRPr/>
            </a:pPr>
            <a:r>
              <a:rPr lang="en-GB" sz="2800" dirty="0" smtClean="0">
                <a:solidFill>
                  <a:srgbClr val="0000CC"/>
                </a:solidFill>
              </a:rPr>
              <a:t>SDM for one- and two- nuclei halo</a:t>
            </a:r>
            <a:endParaRPr lang="ru-RU" sz="2800" dirty="0" smtClean="0">
              <a:solidFill>
                <a:srgbClr val="0000CC"/>
              </a:solidFill>
            </a:endParaRPr>
          </a:p>
        </p:txBody>
      </p:sp>
      <p:sp>
        <p:nvSpPr>
          <p:cNvPr id="22531" name="Rectangle 3"/>
          <p:cNvSpPr>
            <a:spLocks noGrp="1" noChangeArrowheads="1"/>
          </p:cNvSpPr>
          <p:nvPr>
            <p:ph type="body" sz="half" idx="1"/>
          </p:nvPr>
        </p:nvSpPr>
        <p:spPr>
          <a:xfrm>
            <a:off x="189732" y="764704"/>
            <a:ext cx="2132018" cy="760358"/>
          </a:xfrm>
        </p:spPr>
        <p:txBody>
          <a:bodyPr>
            <a:noAutofit/>
          </a:bodyPr>
          <a:lstStyle/>
          <a:p>
            <a:pPr eaLnBrk="1" hangingPunct="1">
              <a:lnSpc>
                <a:spcPct val="110000"/>
              </a:lnSpc>
              <a:buClr>
                <a:schemeClr val="accent2"/>
              </a:buClr>
              <a:buFont typeface="Wingdings" pitchFamily="2" charset="2"/>
              <a:buChar char="Ø"/>
            </a:pPr>
            <a:r>
              <a:rPr lang="en-GB" sz="1800" dirty="0" smtClean="0"/>
              <a:t>Reasonably well understood for 1-nucleon haloes</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807658"/>
            <a:ext cx="3600400" cy="2573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779168"/>
            <a:ext cx="2592288" cy="267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4114445" y="3790633"/>
            <a:ext cx="864096" cy="523220"/>
          </a:xfrm>
          <a:prstGeom prst="rect">
            <a:avLst/>
          </a:prstGeom>
          <a:solidFill>
            <a:schemeClr val="bg1"/>
          </a:solidFill>
        </p:spPr>
        <p:txBody>
          <a:bodyPr wrap="square">
            <a:spAutoFit/>
          </a:bodyPr>
          <a:lstStyle/>
          <a:p>
            <a:pPr>
              <a:defRPr/>
            </a:pPr>
            <a:r>
              <a:rPr lang="en-US" sz="2800" baseline="30000" dirty="0" smtClean="0">
                <a:solidFill>
                  <a:srgbClr val="FF0000"/>
                </a:solidFill>
                <a:effectLst>
                  <a:outerShdw blurRad="38100" dist="38100" dir="2700000" algn="tl">
                    <a:srgbClr val="000000">
                      <a:alpha val="43137"/>
                    </a:srgbClr>
                  </a:outerShdw>
                </a:effectLst>
                <a:latin typeface="Verdana" pitchFamily="34" charset="0"/>
              </a:rPr>
              <a:t>11</a:t>
            </a:r>
            <a:r>
              <a:rPr lang="en-US" sz="2800" dirty="0" smtClean="0">
                <a:solidFill>
                  <a:srgbClr val="FF0000"/>
                </a:solidFill>
                <a:effectLst>
                  <a:outerShdw blurRad="38100" dist="38100" dir="2700000" algn="tl">
                    <a:srgbClr val="000000">
                      <a:alpha val="43137"/>
                    </a:srgbClr>
                  </a:outerShdw>
                </a:effectLst>
                <a:latin typeface="Verdana" pitchFamily="34" charset="0"/>
              </a:rPr>
              <a:t>Li</a:t>
            </a:r>
            <a:endParaRPr lang="en-GB" sz="2800" dirty="0">
              <a:solidFill>
                <a:srgbClr val="FF0000"/>
              </a:solidFill>
              <a:effectLst>
                <a:outerShdw blurRad="38100" dist="38100" dir="2700000" algn="tl">
                  <a:srgbClr val="000000">
                    <a:alpha val="43137"/>
                  </a:srgbClr>
                </a:outerShdw>
              </a:effectLst>
              <a:latin typeface="Verdana" pitchFamily="34" charset="0"/>
            </a:endParaRPr>
          </a:p>
        </p:txBody>
      </p:sp>
      <p:sp>
        <p:nvSpPr>
          <p:cNvPr id="8" name="Прямоугольник 7"/>
          <p:cNvSpPr/>
          <p:nvPr/>
        </p:nvSpPr>
        <p:spPr>
          <a:xfrm>
            <a:off x="5220072" y="6433591"/>
            <a:ext cx="3888432" cy="307777"/>
          </a:xfrm>
          <a:prstGeom prst="rect">
            <a:avLst/>
          </a:prstGeom>
          <a:solidFill>
            <a:schemeClr val="bg1"/>
          </a:solidFill>
        </p:spPr>
        <p:txBody>
          <a:bodyPr wrap="square">
            <a:spAutoFit/>
          </a:bodyPr>
          <a:lstStyle/>
          <a:p>
            <a:pPr>
              <a:defRPr/>
            </a:pPr>
            <a:r>
              <a:rPr lang="en-US" sz="1400" dirty="0" smtClean="0">
                <a:solidFill>
                  <a:srgbClr val="0000CC"/>
                </a:solidFill>
                <a:effectLst>
                  <a:outerShdw blurRad="38100" dist="38100" dir="2700000" algn="tl">
                    <a:srgbClr val="000000">
                      <a:alpha val="43137"/>
                    </a:srgbClr>
                  </a:outerShdw>
                </a:effectLst>
                <a:latin typeface="Verdana" pitchFamily="34" charset="0"/>
              </a:rPr>
              <a:t>Nakamura et al., PRL </a:t>
            </a:r>
            <a:r>
              <a:rPr lang="en-US" sz="1400" b="1" dirty="0" smtClean="0">
                <a:solidFill>
                  <a:srgbClr val="0000CC"/>
                </a:solidFill>
                <a:effectLst>
                  <a:outerShdw blurRad="38100" dist="38100" dir="2700000" algn="tl">
                    <a:srgbClr val="000000">
                      <a:alpha val="43137"/>
                    </a:srgbClr>
                  </a:outerShdw>
                </a:effectLst>
                <a:latin typeface="Verdana" pitchFamily="34" charset="0"/>
              </a:rPr>
              <a:t>96</a:t>
            </a:r>
            <a:r>
              <a:rPr lang="en-US" sz="1400" dirty="0" smtClean="0">
                <a:solidFill>
                  <a:srgbClr val="0000CC"/>
                </a:solidFill>
                <a:effectLst>
                  <a:outerShdw blurRad="38100" dist="38100" dir="2700000" algn="tl">
                    <a:srgbClr val="000000">
                      <a:alpha val="43137"/>
                    </a:srgbClr>
                  </a:outerShdw>
                </a:effectLst>
                <a:latin typeface="Verdana" pitchFamily="34" charset="0"/>
              </a:rPr>
              <a:t> (2006)</a:t>
            </a:r>
            <a:r>
              <a:rPr lang="en-US" sz="1400" dirty="0">
                <a:solidFill>
                  <a:srgbClr val="0000CC"/>
                </a:solidFill>
                <a:effectLst>
                  <a:outerShdw blurRad="38100" dist="38100" dir="2700000" algn="tl">
                    <a:srgbClr val="000000">
                      <a:alpha val="43137"/>
                    </a:srgbClr>
                  </a:outerShdw>
                </a:effectLst>
                <a:latin typeface="Verdana" pitchFamily="34" charset="0"/>
              </a:rPr>
              <a:t> 252502</a:t>
            </a:r>
            <a:endParaRPr lang="en-GB" sz="1400" dirty="0">
              <a:solidFill>
                <a:srgbClr val="0000CC"/>
              </a:solidFill>
              <a:effectLst>
                <a:outerShdw blurRad="38100" dist="38100" dir="2700000" algn="tl">
                  <a:srgbClr val="000000">
                    <a:alpha val="43137"/>
                  </a:srgbClr>
                </a:outerShdw>
              </a:effectLst>
              <a:latin typeface="Verdana" pitchFamily="34" charset="0"/>
            </a:endParaRPr>
          </a:p>
        </p:txBody>
      </p:sp>
      <p:sp>
        <p:nvSpPr>
          <p:cNvPr id="9" name="Прямоугольник 8"/>
          <p:cNvSpPr/>
          <p:nvPr/>
        </p:nvSpPr>
        <p:spPr>
          <a:xfrm>
            <a:off x="0" y="3773110"/>
            <a:ext cx="1008112" cy="523220"/>
          </a:xfrm>
          <a:prstGeom prst="rect">
            <a:avLst/>
          </a:prstGeom>
          <a:solidFill>
            <a:schemeClr val="bg1"/>
          </a:solidFill>
        </p:spPr>
        <p:txBody>
          <a:bodyPr wrap="square">
            <a:spAutoFit/>
          </a:bodyPr>
          <a:lstStyle/>
          <a:p>
            <a:pPr>
              <a:defRPr/>
            </a:pPr>
            <a:r>
              <a:rPr lang="en-US" sz="2800" baseline="30000" dirty="0" smtClean="0">
                <a:solidFill>
                  <a:srgbClr val="FF0000"/>
                </a:solidFill>
                <a:effectLst>
                  <a:outerShdw blurRad="38100" dist="38100" dir="2700000" algn="tl">
                    <a:srgbClr val="000000">
                      <a:alpha val="43137"/>
                    </a:srgbClr>
                  </a:outerShdw>
                </a:effectLst>
                <a:latin typeface="Verdana" pitchFamily="34" charset="0"/>
              </a:rPr>
              <a:t>11</a:t>
            </a:r>
            <a:r>
              <a:rPr lang="en-US" sz="2800" dirty="0" smtClean="0">
                <a:solidFill>
                  <a:srgbClr val="FF0000"/>
                </a:solidFill>
                <a:effectLst>
                  <a:outerShdw blurRad="38100" dist="38100" dir="2700000" algn="tl">
                    <a:srgbClr val="000000">
                      <a:alpha val="43137"/>
                    </a:srgbClr>
                  </a:outerShdw>
                </a:effectLst>
                <a:latin typeface="Verdana" pitchFamily="34" charset="0"/>
              </a:rPr>
              <a:t>Be</a:t>
            </a:r>
            <a:endParaRPr lang="en-GB" sz="2800" dirty="0">
              <a:solidFill>
                <a:srgbClr val="FF0000"/>
              </a:solidFill>
              <a:effectLst>
                <a:outerShdw blurRad="38100" dist="38100" dir="2700000" algn="tl">
                  <a:srgbClr val="000000">
                    <a:alpha val="43137"/>
                  </a:srgbClr>
                </a:outerShdw>
              </a:effectLst>
              <a:latin typeface="Verdana" pitchFamily="34" charset="0"/>
            </a:endParaRPr>
          </a:p>
        </p:txBody>
      </p:sp>
      <p:sp>
        <p:nvSpPr>
          <p:cNvPr id="10" name="Прямоугольник 9"/>
          <p:cNvSpPr/>
          <p:nvPr/>
        </p:nvSpPr>
        <p:spPr>
          <a:xfrm>
            <a:off x="827584" y="6433591"/>
            <a:ext cx="3286861" cy="307777"/>
          </a:xfrm>
          <a:prstGeom prst="rect">
            <a:avLst/>
          </a:prstGeom>
          <a:solidFill>
            <a:schemeClr val="bg1"/>
          </a:solidFill>
        </p:spPr>
        <p:txBody>
          <a:bodyPr wrap="square">
            <a:spAutoFit/>
          </a:bodyPr>
          <a:lstStyle/>
          <a:p>
            <a:pPr>
              <a:defRPr/>
            </a:pPr>
            <a:r>
              <a:rPr lang="en-US" sz="1400" dirty="0" err="1" smtClean="0">
                <a:solidFill>
                  <a:srgbClr val="0000CC"/>
                </a:solidFill>
                <a:effectLst>
                  <a:outerShdw blurRad="38100" dist="38100" dir="2700000" algn="tl">
                    <a:srgbClr val="000000">
                      <a:alpha val="43137"/>
                    </a:srgbClr>
                  </a:outerShdw>
                </a:effectLst>
                <a:latin typeface="Verdana" pitchFamily="34" charset="0"/>
              </a:rPr>
              <a:t>Palit</a:t>
            </a:r>
            <a:r>
              <a:rPr lang="en-US" sz="1400" dirty="0" smtClean="0">
                <a:solidFill>
                  <a:srgbClr val="0000CC"/>
                </a:solidFill>
                <a:effectLst>
                  <a:outerShdw blurRad="38100" dist="38100" dir="2700000" algn="tl">
                    <a:srgbClr val="000000">
                      <a:alpha val="43137"/>
                    </a:srgbClr>
                  </a:outerShdw>
                </a:effectLst>
                <a:latin typeface="Verdana" pitchFamily="34" charset="0"/>
              </a:rPr>
              <a:t> et al., PRC </a:t>
            </a:r>
            <a:r>
              <a:rPr lang="en-US" sz="1400" b="1" dirty="0" smtClean="0">
                <a:solidFill>
                  <a:srgbClr val="0000CC"/>
                </a:solidFill>
                <a:effectLst>
                  <a:outerShdw blurRad="38100" dist="38100" dir="2700000" algn="tl">
                    <a:srgbClr val="000000">
                      <a:alpha val="43137"/>
                    </a:srgbClr>
                  </a:outerShdw>
                </a:effectLst>
                <a:latin typeface="Verdana" pitchFamily="34" charset="0"/>
              </a:rPr>
              <a:t>68</a:t>
            </a:r>
            <a:r>
              <a:rPr lang="en-US" sz="1400" dirty="0" smtClean="0">
                <a:solidFill>
                  <a:srgbClr val="0000CC"/>
                </a:solidFill>
                <a:effectLst>
                  <a:outerShdw blurRad="38100" dist="38100" dir="2700000" algn="tl">
                    <a:srgbClr val="000000">
                      <a:alpha val="43137"/>
                    </a:srgbClr>
                  </a:outerShdw>
                </a:effectLst>
                <a:latin typeface="Verdana" pitchFamily="34" charset="0"/>
              </a:rPr>
              <a:t> (</a:t>
            </a:r>
            <a:r>
              <a:rPr lang="en-US" sz="1400" dirty="0">
                <a:solidFill>
                  <a:srgbClr val="0000CC"/>
                </a:solidFill>
                <a:effectLst>
                  <a:outerShdw blurRad="38100" dist="38100" dir="2700000" algn="tl">
                    <a:srgbClr val="000000">
                      <a:alpha val="43137"/>
                    </a:srgbClr>
                  </a:outerShdw>
                </a:effectLst>
                <a:latin typeface="Verdana" pitchFamily="34" charset="0"/>
              </a:rPr>
              <a:t>2003</a:t>
            </a:r>
            <a:r>
              <a:rPr lang="en-US" sz="1400" dirty="0" smtClean="0">
                <a:solidFill>
                  <a:srgbClr val="0000CC"/>
                </a:solidFill>
                <a:effectLst>
                  <a:outerShdw blurRad="38100" dist="38100" dir="2700000" algn="tl">
                    <a:srgbClr val="000000">
                      <a:alpha val="43137"/>
                    </a:srgbClr>
                  </a:outerShdw>
                </a:effectLst>
                <a:latin typeface="Verdana" pitchFamily="34" charset="0"/>
              </a:rPr>
              <a:t>) 034318</a:t>
            </a:r>
            <a:endParaRPr lang="en-GB" sz="1400" dirty="0">
              <a:solidFill>
                <a:srgbClr val="0000CC"/>
              </a:solidFill>
              <a:effectLst>
                <a:outerShdw blurRad="38100" dist="38100" dir="2700000" algn="tl">
                  <a:srgbClr val="000000">
                    <a:alpha val="43137"/>
                  </a:srgbClr>
                </a:outerShdw>
              </a:effectLst>
              <a:latin typeface="Verdana" pitchFamily="34" charset="0"/>
            </a:endParaRPr>
          </a:p>
        </p:txBody>
      </p:sp>
      <p:cxnSp>
        <p:nvCxnSpPr>
          <p:cNvPr id="5" name="Прямая соединительная линия 4"/>
          <p:cNvCxnSpPr>
            <a:stCxn id="33" idx="2"/>
          </p:cNvCxnSpPr>
          <p:nvPr/>
        </p:nvCxnSpPr>
        <p:spPr>
          <a:xfrm flipV="1">
            <a:off x="7092280" y="2762308"/>
            <a:ext cx="1527866" cy="252029"/>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Стрелка вверх 10"/>
              <p:cNvSpPr/>
              <p:nvPr/>
            </p:nvSpPr>
            <p:spPr>
              <a:xfrm>
                <a:off x="3448910" y="2198416"/>
                <a:ext cx="649790" cy="553687"/>
              </a:xfrm>
              <a:prstGeom prst="upArrow">
                <a:avLst>
                  <a:gd name="adj1" fmla="val 50000"/>
                  <a:gd name="adj2" fmla="val 6175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 </m:t>
                      </m:r>
                      <m:acc>
                        <m:accPr>
                          <m:chr m:val="̂"/>
                          <m:ctrlPr>
                            <a:rPr lang="en-US" b="1" i="1" dirty="0" smtClean="0">
                              <a:latin typeface="Cambria Math"/>
                            </a:rPr>
                          </m:ctrlPr>
                        </m:accPr>
                        <m:e>
                          <m:r>
                            <a:rPr lang="en-US" b="1" i="1" dirty="0">
                              <a:latin typeface="Cambria Math"/>
                            </a:rPr>
                            <m:t>𝑫</m:t>
                          </m:r>
                        </m:e>
                      </m:acc>
                    </m:oMath>
                  </m:oMathPara>
                </a14:m>
                <a:endParaRPr lang="ru-RU" b="1" dirty="0"/>
              </a:p>
            </p:txBody>
          </p:sp>
        </mc:Choice>
        <mc:Fallback xmlns="">
          <p:sp>
            <p:nvSpPr>
              <p:cNvPr id="11" name="Стрелка вверх 10"/>
              <p:cNvSpPr>
                <a:spLocks noRot="1" noChangeAspect="1" noMove="1" noResize="1" noEditPoints="1" noAdjustHandles="1" noChangeArrowheads="1" noChangeShapeType="1" noTextEdit="1"/>
              </p:cNvSpPr>
              <p:nvPr/>
            </p:nvSpPr>
            <p:spPr>
              <a:xfrm>
                <a:off x="3448910" y="2198416"/>
                <a:ext cx="649790" cy="553687"/>
              </a:xfrm>
              <a:prstGeom prst="upArrow">
                <a:avLst>
                  <a:gd name="adj1" fmla="val 50000"/>
                  <a:gd name="adj2" fmla="val 61758"/>
                </a:avLst>
              </a:prstGeom>
              <a:blipFill rotWithShape="1">
                <a:blip r:embed="rId5"/>
                <a:stretch>
                  <a:fillRect/>
                </a:stretch>
              </a:blipFill>
            </p:spPr>
            <p:txBody>
              <a:bodyPr/>
              <a:lstStyle/>
              <a:p>
                <a:r>
                  <a:rPr lang="ru-RU">
                    <a:noFill/>
                  </a:rPr>
                  <a:t> </a:t>
                </a:r>
              </a:p>
            </p:txBody>
          </p:sp>
        </mc:Fallback>
      </mc:AlternateContent>
      <p:sp>
        <p:nvSpPr>
          <p:cNvPr id="16" name="Овал 15"/>
          <p:cNvSpPr/>
          <p:nvPr/>
        </p:nvSpPr>
        <p:spPr>
          <a:xfrm>
            <a:off x="2658540" y="1700808"/>
            <a:ext cx="504056" cy="5006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7" name="Прямая соединительная линия 16"/>
          <p:cNvCxnSpPr>
            <a:stCxn id="16" idx="6"/>
            <a:endCxn id="18" idx="2"/>
          </p:cNvCxnSpPr>
          <p:nvPr/>
        </p:nvCxnSpPr>
        <p:spPr>
          <a:xfrm>
            <a:off x="3162596" y="1951139"/>
            <a:ext cx="111612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Овал 17"/>
          <p:cNvSpPr/>
          <p:nvPr/>
        </p:nvSpPr>
        <p:spPr>
          <a:xfrm>
            <a:off x="4278720" y="1834991"/>
            <a:ext cx="216024" cy="232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8548138" y="2618294"/>
            <a:ext cx="216024" cy="232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12" name="TextBox 11"/>
              <p:cNvSpPr txBox="1"/>
              <p:nvPr/>
            </p:nvSpPr>
            <p:spPr>
              <a:xfrm>
                <a:off x="2927711" y="3259733"/>
                <a:ext cx="16921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660033"/>
                          </a:solidFill>
                          <a:latin typeface="Cambria Math"/>
                        </a:rPr>
                        <m:t>𝑙</m:t>
                      </m:r>
                      <m:r>
                        <a:rPr lang="en-US" b="0" i="0" smtClean="0">
                          <a:solidFill>
                            <a:srgbClr val="660033"/>
                          </a:solidFill>
                          <a:latin typeface="Cambria Math"/>
                        </a:rPr>
                        <m:t> −</m:t>
                      </m:r>
                      <m:r>
                        <m:rPr>
                          <m:sty m:val="p"/>
                        </m:rPr>
                        <a:rPr lang="en-US" b="0" i="0" smtClean="0">
                          <a:solidFill>
                            <a:srgbClr val="660033"/>
                          </a:solidFill>
                          <a:latin typeface="Cambria Math"/>
                        </a:rPr>
                        <m:t>resonant</m:t>
                      </m:r>
                      <m:r>
                        <a:rPr lang="en-US" b="1" i="1" smtClean="0">
                          <a:solidFill>
                            <a:srgbClr val="660033"/>
                          </a:solidFill>
                          <a:latin typeface="Cambria Math"/>
                        </a:rPr>
                        <m:t> </m:t>
                      </m:r>
                    </m:oMath>
                  </m:oMathPara>
                </a14:m>
                <a:endParaRPr lang="ru-RU" b="1" dirty="0">
                  <a:solidFill>
                    <a:srgbClr val="660033"/>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927711" y="3259733"/>
                <a:ext cx="1692188" cy="369332"/>
              </a:xfrm>
              <a:prstGeom prst="rect">
                <a:avLst/>
              </a:prstGeom>
              <a:blipFill rotWithShape="1">
                <a:blip r:embed="rId6"/>
                <a:stretch>
                  <a:fillRect/>
                </a:stretch>
              </a:blipFill>
            </p:spPr>
            <p:txBody>
              <a:bodyPr/>
              <a:lstStyle/>
              <a:p>
                <a:r>
                  <a:rPr lang="ru-RU">
                    <a:noFill/>
                  </a:rPr>
                  <a:t> </a:t>
                </a:r>
              </a:p>
            </p:txBody>
          </p:sp>
        </mc:Fallback>
      </mc:AlternateContent>
      <p:sp>
        <p:nvSpPr>
          <p:cNvPr id="33" name="Овал 32"/>
          <p:cNvSpPr/>
          <p:nvPr/>
        </p:nvSpPr>
        <p:spPr>
          <a:xfrm>
            <a:off x="7092280" y="2762308"/>
            <a:ext cx="519754" cy="504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4" name="Прямая соединительная линия 33"/>
          <p:cNvCxnSpPr/>
          <p:nvPr/>
        </p:nvCxnSpPr>
        <p:spPr>
          <a:xfrm>
            <a:off x="7215990" y="3014337"/>
            <a:ext cx="1339887" cy="2325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Овал 35"/>
          <p:cNvSpPr/>
          <p:nvPr/>
        </p:nvSpPr>
        <p:spPr>
          <a:xfrm>
            <a:off x="2658540" y="2868156"/>
            <a:ext cx="504056" cy="4888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7" name="Прямая соединительная линия 36"/>
          <p:cNvCxnSpPr>
            <a:stCxn id="36" idx="6"/>
            <a:endCxn id="38" idx="2"/>
          </p:cNvCxnSpPr>
          <p:nvPr/>
        </p:nvCxnSpPr>
        <p:spPr>
          <a:xfrm flipV="1">
            <a:off x="3162596" y="3112573"/>
            <a:ext cx="1116124"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Овал 37"/>
          <p:cNvSpPr/>
          <p:nvPr/>
        </p:nvSpPr>
        <p:spPr>
          <a:xfrm>
            <a:off x="4278720" y="2996425"/>
            <a:ext cx="216024" cy="232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8555877" y="3150218"/>
            <a:ext cx="216024" cy="232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Rectangle 3"/>
          <p:cNvSpPr txBox="1">
            <a:spLocks noChangeArrowheads="1"/>
          </p:cNvSpPr>
          <p:nvPr/>
        </p:nvSpPr>
        <p:spPr>
          <a:xfrm>
            <a:off x="4698427" y="876606"/>
            <a:ext cx="2321845" cy="14196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Clr>
                <a:schemeClr val="accent2"/>
              </a:buClr>
              <a:buFont typeface="Wingdings" pitchFamily="2" charset="2"/>
              <a:buChar char="Ø"/>
            </a:pPr>
            <a:r>
              <a:rPr lang="en-GB" sz="1800" dirty="0" smtClean="0"/>
              <a:t>Highly </a:t>
            </a:r>
            <a:r>
              <a:rPr lang="en-GB" sz="1800" dirty="0"/>
              <a:t>uncertain and strongly debated for </a:t>
            </a:r>
            <a:r>
              <a:rPr lang="en-GB" sz="1800" dirty="0" smtClean="0"/>
              <a:t> 2-nucleon </a:t>
            </a:r>
            <a:r>
              <a:rPr lang="en-GB" sz="1800" dirty="0"/>
              <a:t>haloes</a:t>
            </a:r>
            <a:endParaRPr lang="en-GB" sz="1800" dirty="0" smtClean="0"/>
          </a:p>
        </p:txBody>
      </p:sp>
      <mc:AlternateContent xmlns:mc="http://schemas.openxmlformats.org/markup-compatibility/2006" xmlns:a14="http://schemas.microsoft.com/office/drawing/2010/main">
        <mc:Choice Requires="a14">
          <p:sp>
            <p:nvSpPr>
              <p:cNvPr id="40" name="TextBox 39"/>
              <p:cNvSpPr txBox="1"/>
              <p:nvPr/>
            </p:nvSpPr>
            <p:spPr>
              <a:xfrm>
                <a:off x="2576663" y="1255978"/>
                <a:ext cx="215499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660033"/>
                          </a:solidFill>
                          <a:latin typeface="Cambria Math"/>
                        </a:rPr>
                        <m:t>𝑙</m:t>
                      </m:r>
                      <m:r>
                        <a:rPr lang="en-US" b="0" i="0" smtClean="0">
                          <a:solidFill>
                            <a:srgbClr val="660033"/>
                          </a:solidFill>
                          <a:latin typeface="Cambria Math"/>
                        </a:rPr>
                        <m:t>′ −</m:t>
                      </m:r>
                      <m:r>
                        <m:rPr>
                          <m:sty m:val="p"/>
                        </m:rPr>
                        <a:rPr lang="en-US" b="0" i="0" smtClean="0">
                          <a:solidFill>
                            <a:srgbClr val="660033"/>
                          </a:solidFill>
                          <a:latin typeface="Cambria Math"/>
                        </a:rPr>
                        <m:t>nonresonant</m:t>
                      </m:r>
                      <m:r>
                        <a:rPr lang="en-US" b="1" i="1" smtClean="0">
                          <a:solidFill>
                            <a:srgbClr val="660033"/>
                          </a:solidFill>
                          <a:latin typeface="Cambria Math"/>
                        </a:rPr>
                        <m:t> </m:t>
                      </m:r>
                    </m:oMath>
                  </m:oMathPara>
                </a14:m>
                <a:endParaRPr lang="ru-RU" b="1" dirty="0">
                  <a:solidFill>
                    <a:srgbClr val="660033"/>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2576663" y="1255978"/>
                <a:ext cx="2154992" cy="369332"/>
              </a:xfrm>
              <a:prstGeom prst="rect">
                <a:avLst/>
              </a:prstGeom>
              <a:blipFill rotWithShape="1">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1" name="Стрелка вверх 40"/>
              <p:cNvSpPr/>
              <p:nvPr/>
            </p:nvSpPr>
            <p:spPr>
              <a:xfrm>
                <a:off x="7380312" y="1844824"/>
                <a:ext cx="649790" cy="553687"/>
              </a:xfrm>
              <a:prstGeom prst="upArrow">
                <a:avLst>
                  <a:gd name="adj1" fmla="val 50000"/>
                  <a:gd name="adj2" fmla="val 6175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 </m:t>
                      </m:r>
                      <m:acc>
                        <m:accPr>
                          <m:chr m:val="̂"/>
                          <m:ctrlPr>
                            <a:rPr lang="en-US" b="1" i="1" dirty="0" smtClean="0">
                              <a:latin typeface="Cambria Math"/>
                            </a:rPr>
                          </m:ctrlPr>
                        </m:accPr>
                        <m:e>
                          <m:r>
                            <a:rPr lang="en-US" b="1" i="1" dirty="0">
                              <a:latin typeface="Cambria Math"/>
                            </a:rPr>
                            <m:t>𝑫</m:t>
                          </m:r>
                        </m:e>
                      </m:acc>
                    </m:oMath>
                  </m:oMathPara>
                </a14:m>
                <a:endParaRPr lang="ru-RU" b="1" dirty="0"/>
              </a:p>
            </p:txBody>
          </p:sp>
        </mc:Choice>
        <mc:Fallback xmlns="">
          <p:sp>
            <p:nvSpPr>
              <p:cNvPr id="41" name="Стрелка вверх 40"/>
              <p:cNvSpPr>
                <a:spLocks noRot="1" noChangeAspect="1" noMove="1" noResize="1" noEditPoints="1" noAdjustHandles="1" noChangeArrowheads="1" noChangeShapeType="1" noTextEdit="1"/>
              </p:cNvSpPr>
              <p:nvPr/>
            </p:nvSpPr>
            <p:spPr>
              <a:xfrm>
                <a:off x="7380312" y="1844824"/>
                <a:ext cx="649790" cy="553687"/>
              </a:xfrm>
              <a:prstGeom prst="upArrow">
                <a:avLst>
                  <a:gd name="adj1" fmla="val 50000"/>
                  <a:gd name="adj2" fmla="val 61758"/>
                </a:avLst>
              </a:prstGeom>
              <a:blipFill rotWithShape="1">
                <a:blip r:embed="rId8"/>
                <a:stretch>
                  <a:fillRect/>
                </a:stretch>
              </a:blipFill>
            </p:spPr>
            <p:txBody>
              <a:bodyPr/>
              <a:lstStyle/>
              <a:p>
                <a:r>
                  <a:rPr lang="ru-RU">
                    <a:noFill/>
                  </a:rPr>
                  <a:t> </a:t>
                </a:r>
              </a:p>
            </p:txBody>
          </p:sp>
        </mc:Fallback>
      </mc:AlternateContent>
      <p:cxnSp>
        <p:nvCxnSpPr>
          <p:cNvPr id="53" name="Прямая соединительная линия 52"/>
          <p:cNvCxnSpPr>
            <a:stCxn id="55" idx="2"/>
          </p:cNvCxnSpPr>
          <p:nvPr/>
        </p:nvCxnSpPr>
        <p:spPr>
          <a:xfrm flipV="1">
            <a:off x="7046715" y="1052734"/>
            <a:ext cx="1527866" cy="25202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4" name="Овал 53"/>
          <p:cNvSpPr/>
          <p:nvPr/>
        </p:nvSpPr>
        <p:spPr>
          <a:xfrm>
            <a:off x="8502573" y="908720"/>
            <a:ext cx="216024" cy="232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Овал 54"/>
          <p:cNvSpPr/>
          <p:nvPr/>
        </p:nvSpPr>
        <p:spPr>
          <a:xfrm>
            <a:off x="7046715" y="1052734"/>
            <a:ext cx="519754" cy="504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6" name="Прямая соединительная линия 55"/>
          <p:cNvCxnSpPr/>
          <p:nvPr/>
        </p:nvCxnSpPr>
        <p:spPr>
          <a:xfrm>
            <a:off x="7170425" y="1304763"/>
            <a:ext cx="1339887" cy="2325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7" name="Овал 56"/>
          <p:cNvSpPr/>
          <p:nvPr/>
        </p:nvSpPr>
        <p:spPr>
          <a:xfrm>
            <a:off x="8510312" y="1440644"/>
            <a:ext cx="216024" cy="232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58" name="TextBox 57"/>
              <p:cNvSpPr txBox="1"/>
              <p:nvPr/>
            </p:nvSpPr>
            <p:spPr>
              <a:xfrm>
                <a:off x="7955868" y="2452826"/>
                <a:ext cx="36054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660033"/>
                          </a:solidFill>
                          <a:latin typeface="Cambria Math"/>
                        </a:rPr>
                        <m:t>𝑙</m:t>
                      </m:r>
                    </m:oMath>
                  </m:oMathPara>
                </a14:m>
                <a:endParaRPr lang="ru-RU" sz="2000" b="1" dirty="0">
                  <a:solidFill>
                    <a:srgbClr val="660033"/>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7955868" y="2452826"/>
                <a:ext cx="360548" cy="400110"/>
              </a:xfrm>
              <a:prstGeom prst="rect">
                <a:avLst/>
              </a:prstGeom>
              <a:blipFill rotWithShape="1">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7955868" y="3217394"/>
                <a:ext cx="36054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660033"/>
                          </a:solidFill>
                          <a:latin typeface="Cambria Math"/>
                        </a:rPr>
                        <m:t>𝑙</m:t>
                      </m:r>
                    </m:oMath>
                  </m:oMathPara>
                </a14:m>
                <a:endParaRPr lang="ru-RU" sz="2000" b="1" dirty="0">
                  <a:solidFill>
                    <a:srgbClr val="660033"/>
                  </a:solidFil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7955868" y="3217394"/>
                <a:ext cx="360548" cy="400110"/>
              </a:xfrm>
              <a:prstGeom prst="rect">
                <a:avLst/>
              </a:prstGeom>
              <a:blipFill rotWithShape="1">
                <a:blip r:embed="rId1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7955868" y="621521"/>
                <a:ext cx="360548" cy="400110"/>
              </a:xfrm>
              <a:prstGeom prst="rect">
                <a:avLst/>
              </a:prstGeom>
              <a:noFill/>
            </p:spPr>
            <p:txBody>
              <a:bodyPr wrap="square" rtlCol="0">
                <a:spAutoFit/>
              </a:bodyPr>
              <a:lstStyle/>
              <a:p>
                <a14:m>
                  <m:oMath xmlns:m="http://schemas.openxmlformats.org/officeDocument/2006/math">
                    <m:r>
                      <a:rPr lang="en-US" sz="2000" b="0" i="1" smtClean="0">
                        <a:solidFill>
                          <a:srgbClr val="660033"/>
                        </a:solidFill>
                        <a:latin typeface="Cambria Math"/>
                      </a:rPr>
                      <m:t>𝑙</m:t>
                    </m:r>
                  </m:oMath>
                </a14:m>
                <a:r>
                  <a:rPr lang="en-US" sz="2000" b="1" dirty="0" smtClean="0">
                    <a:solidFill>
                      <a:srgbClr val="660033"/>
                    </a:solidFill>
                  </a:rPr>
                  <a:t>’</a:t>
                </a:r>
                <a:endParaRPr lang="ru-RU" sz="2000" b="1" dirty="0">
                  <a:solidFill>
                    <a:srgbClr val="660033"/>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7955868" y="621521"/>
                <a:ext cx="360548" cy="400110"/>
              </a:xfrm>
              <a:prstGeom prst="rect">
                <a:avLst/>
              </a:prstGeom>
              <a:blipFill rotWithShape="1">
                <a:blip r:embed="rId11"/>
                <a:stretch>
                  <a:fillRect t="-7576" r="-13559" b="-2575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927994" y="1516515"/>
                <a:ext cx="36054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660033"/>
                          </a:solidFill>
                          <a:latin typeface="Cambria Math"/>
                        </a:rPr>
                        <m:t>𝑙</m:t>
                      </m:r>
                    </m:oMath>
                  </m:oMathPara>
                </a14:m>
                <a:endParaRPr lang="ru-RU" sz="2000" b="1" dirty="0">
                  <a:solidFill>
                    <a:srgbClr val="660033"/>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7927994" y="1516515"/>
                <a:ext cx="360548" cy="400110"/>
              </a:xfrm>
              <a:prstGeom prst="rect">
                <a:avLst/>
              </a:prstGeom>
              <a:blipFill rotWithShape="1">
                <a:blip r:embed="rId1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078819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5008048" y="5180680"/>
            <a:ext cx="4028448" cy="480568"/>
          </a:xfrm>
          <a:prstGeom prst="rect">
            <a:avLst/>
          </a:prstGeom>
          <a:solidFill>
            <a:schemeClr val="bg1"/>
          </a:solidFill>
          <a:ln w="9525" algn="ctr">
            <a:noFill/>
            <a:miter lim="800000"/>
            <a:headEnd/>
            <a:tailEnd/>
          </a:ln>
          <a:effectLst/>
        </p:spPr>
        <p:txBody>
          <a:bodyPr wrap="square" tIns="82800" bIns="118800">
            <a:spAutoFit/>
          </a:bodyPr>
          <a:lstStyle/>
          <a:p>
            <a:pPr algn="ctr">
              <a:spcBef>
                <a:spcPct val="20000"/>
              </a:spcBef>
              <a:buClr>
                <a:schemeClr val="accent2"/>
              </a:buClr>
            </a:pPr>
            <a:r>
              <a:rPr lang="en-GB" dirty="0" smtClean="0">
                <a:solidFill>
                  <a:srgbClr val="0000FF"/>
                </a:solidFill>
              </a:rPr>
              <a:t>“Soft excitations” in three-body systems</a:t>
            </a:r>
            <a:endParaRPr lang="en-GB" dirty="0">
              <a:solidFill>
                <a:srgbClr val="0000FF"/>
              </a:solidFill>
            </a:endParaRP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338" y="5639722"/>
            <a:ext cx="3230312" cy="110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3714" name="Rectangle 2"/>
          <p:cNvSpPr>
            <a:spLocks noGrp="1" noChangeArrowheads="1"/>
          </p:cNvSpPr>
          <p:nvPr>
            <p:ph type="title"/>
          </p:nvPr>
        </p:nvSpPr>
        <p:spPr>
          <a:xfrm>
            <a:off x="251520" y="116632"/>
            <a:ext cx="5040560" cy="511175"/>
          </a:xfrm>
          <a:effectLst>
            <a:outerShdw dist="35921" dir="2700000" algn="ctr" rotWithShape="0">
              <a:schemeClr val="accent1">
                <a:alpha val="50000"/>
              </a:schemeClr>
            </a:outerShdw>
          </a:effectLst>
        </p:spPr>
        <p:txBody>
          <a:bodyPr anchor="t">
            <a:normAutofit fontScale="90000"/>
          </a:bodyPr>
          <a:lstStyle/>
          <a:p>
            <a:pPr algn="l">
              <a:defRPr/>
            </a:pPr>
            <a:r>
              <a:rPr lang="en-US" sz="2800" dirty="0" smtClean="0">
                <a:solidFill>
                  <a:srgbClr val="0000CC"/>
                </a:solidFill>
              </a:rPr>
              <a:t>Few-body </a:t>
            </a:r>
            <a:r>
              <a:rPr lang="en-US" sz="2800" dirty="0">
                <a:solidFill>
                  <a:srgbClr val="0000CC"/>
                </a:solidFill>
              </a:rPr>
              <a:t>dynamics </a:t>
            </a:r>
            <a:r>
              <a:rPr lang="en-US" sz="2800" dirty="0" smtClean="0">
                <a:solidFill>
                  <a:srgbClr val="0000CC"/>
                </a:solidFill>
              </a:rPr>
              <a:t>at the </a:t>
            </a:r>
            <a:r>
              <a:rPr lang="en-US" sz="2800" dirty="0" err="1" smtClean="0">
                <a:solidFill>
                  <a:srgbClr val="0000CC"/>
                </a:solidFill>
              </a:rPr>
              <a:t>driplines</a:t>
            </a:r>
            <a:endParaRPr lang="ru-RU" sz="2600" dirty="0">
              <a:solidFill>
                <a:srgbClr val="0000CC"/>
              </a:solidFill>
            </a:endParaRPr>
          </a:p>
        </p:txBody>
      </p:sp>
      <p:sp>
        <p:nvSpPr>
          <p:cNvPr id="19461" name="Text Box 8"/>
          <p:cNvSpPr txBox="1">
            <a:spLocks noChangeArrowheads="1"/>
          </p:cNvSpPr>
          <p:nvPr/>
        </p:nvSpPr>
        <p:spPr bwMode="auto">
          <a:xfrm>
            <a:off x="4731293" y="476672"/>
            <a:ext cx="3513115" cy="480568"/>
          </a:xfrm>
          <a:prstGeom prst="rect">
            <a:avLst/>
          </a:prstGeom>
          <a:solidFill>
            <a:schemeClr val="bg1"/>
          </a:solidFill>
          <a:ln w="9525" algn="ctr">
            <a:solidFill>
              <a:schemeClr val="bg1"/>
            </a:solidFill>
            <a:miter lim="800000"/>
            <a:headEnd/>
            <a:tailEnd/>
          </a:ln>
          <a:effectLst/>
        </p:spPr>
        <p:txBody>
          <a:bodyPr wrap="square" tIns="82800" bIns="118800">
            <a:spAutoFit/>
          </a:bodyPr>
          <a:lstStyle/>
          <a:p>
            <a:pPr algn="ctr"/>
            <a:r>
              <a:rPr lang="en-US" dirty="0" err="1" smtClean="0">
                <a:solidFill>
                  <a:srgbClr val="3333FF"/>
                </a:solidFill>
              </a:rPr>
              <a:t>Borromean</a:t>
            </a:r>
            <a:r>
              <a:rPr lang="en-US" dirty="0" smtClean="0">
                <a:solidFill>
                  <a:srgbClr val="3333FF"/>
                </a:solidFill>
              </a:rPr>
              <a:t> 2n halo systems</a:t>
            </a:r>
            <a:endParaRPr lang="en-US" dirty="0">
              <a:solidFill>
                <a:srgbClr val="3333FF"/>
              </a:solidFill>
            </a:endParaRPr>
          </a:p>
        </p:txBody>
      </p:sp>
      <p:sp>
        <p:nvSpPr>
          <p:cNvPr id="19462" name="Text Box 8"/>
          <p:cNvSpPr txBox="1">
            <a:spLocks noChangeArrowheads="1"/>
          </p:cNvSpPr>
          <p:nvPr/>
        </p:nvSpPr>
        <p:spPr bwMode="auto">
          <a:xfrm>
            <a:off x="4856786" y="2084336"/>
            <a:ext cx="4179710" cy="480568"/>
          </a:xfrm>
          <a:prstGeom prst="rect">
            <a:avLst/>
          </a:prstGeom>
          <a:solidFill>
            <a:schemeClr val="bg1"/>
          </a:solidFill>
          <a:ln w="9525" algn="ctr">
            <a:noFill/>
            <a:miter lim="800000"/>
            <a:headEnd/>
            <a:tailEnd/>
          </a:ln>
          <a:effectLst/>
        </p:spPr>
        <p:txBody>
          <a:bodyPr wrap="square" tIns="82800" bIns="118800">
            <a:spAutoFit/>
          </a:bodyPr>
          <a:lstStyle/>
          <a:p>
            <a:pPr algn="ctr">
              <a:spcBef>
                <a:spcPct val="20000"/>
              </a:spcBef>
              <a:buClr>
                <a:schemeClr val="accent2"/>
              </a:buClr>
            </a:pPr>
            <a:r>
              <a:rPr lang="en-GB" dirty="0" smtClean="0">
                <a:solidFill>
                  <a:srgbClr val="0000FF"/>
                </a:solidFill>
              </a:rPr>
              <a:t>True three-body decay (2p radioactivity)</a:t>
            </a:r>
            <a:endParaRPr lang="en-GB" dirty="0">
              <a:solidFill>
                <a:srgbClr val="0000FF"/>
              </a:solidFill>
            </a:endParaRPr>
          </a:p>
        </p:txBody>
      </p:sp>
      <p:pic>
        <p:nvPicPr>
          <p:cNvPr id="11" name="Picture 14"/>
          <p:cNvPicPr>
            <a:picLocks noGrp="1" noChangeAspect="1" noChangeArrowheads="1"/>
          </p:cNvPicPr>
          <p:nvPr>
            <p:ph sz="quarter" idx="2"/>
          </p:nvPr>
        </p:nvPicPr>
        <p:blipFill rotWithShape="1">
          <a:blip r:embed="rId4"/>
          <a:srcRect t="22764" r="46294" b="8559"/>
          <a:stretch/>
        </p:blipFill>
        <p:spPr>
          <a:xfrm>
            <a:off x="5430634" y="2708920"/>
            <a:ext cx="2525741" cy="1008112"/>
          </a:xfrm>
          <a:noFill/>
        </p:spPr>
      </p:pic>
      <p:sp>
        <p:nvSpPr>
          <p:cNvPr id="12" name="Text Box 8"/>
          <p:cNvSpPr txBox="1">
            <a:spLocks noChangeArrowheads="1"/>
          </p:cNvSpPr>
          <p:nvPr/>
        </p:nvSpPr>
        <p:spPr bwMode="auto">
          <a:xfrm>
            <a:off x="5004048" y="3645024"/>
            <a:ext cx="2304256" cy="480568"/>
          </a:xfrm>
          <a:prstGeom prst="rect">
            <a:avLst/>
          </a:prstGeom>
          <a:solidFill>
            <a:schemeClr val="bg1"/>
          </a:solidFill>
          <a:ln w="9525" algn="ctr">
            <a:noFill/>
            <a:miter lim="800000"/>
            <a:headEnd/>
            <a:tailEnd/>
          </a:ln>
          <a:effectLst/>
        </p:spPr>
        <p:txBody>
          <a:bodyPr wrap="square" tIns="82800" bIns="118800">
            <a:spAutoFit/>
          </a:bodyPr>
          <a:lstStyle/>
          <a:p>
            <a:pPr algn="ctr">
              <a:spcBef>
                <a:spcPct val="20000"/>
              </a:spcBef>
              <a:buClr>
                <a:schemeClr val="accent2"/>
              </a:buClr>
            </a:pPr>
            <a:r>
              <a:rPr lang="en-US" dirty="0" smtClean="0">
                <a:solidFill>
                  <a:srgbClr val="0000FF"/>
                </a:solidFill>
              </a:rPr>
              <a:t>“</a:t>
            </a:r>
            <a:r>
              <a:rPr lang="en-GB" dirty="0" smtClean="0">
                <a:solidFill>
                  <a:srgbClr val="0000FF"/>
                </a:solidFill>
              </a:rPr>
              <a:t>Democratic” decay</a:t>
            </a:r>
            <a:endParaRPr lang="en-GB" dirty="0">
              <a:solidFill>
                <a:srgbClr val="0000FF"/>
              </a:solidFill>
            </a:endParaRPr>
          </a:p>
        </p:txBody>
      </p:sp>
      <p:pic>
        <p:nvPicPr>
          <p:cNvPr id="15" name="Picture 14"/>
          <p:cNvPicPr>
            <a:picLocks noGrp="1" noChangeAspect="1" noChangeArrowheads="1"/>
          </p:cNvPicPr>
          <p:nvPr>
            <p:ph sz="quarter" idx="2"/>
          </p:nvPr>
        </p:nvPicPr>
        <p:blipFill rotWithShape="1">
          <a:blip r:embed="rId4"/>
          <a:srcRect l="50553" t="16031" b="8559"/>
          <a:stretch/>
        </p:blipFill>
        <p:spPr>
          <a:xfrm>
            <a:off x="5235478" y="957240"/>
            <a:ext cx="2576882" cy="1226619"/>
          </a:xfrm>
          <a:noFill/>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6742" y="4131513"/>
            <a:ext cx="3009658" cy="138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148064" y="3969931"/>
            <a:ext cx="3221737" cy="323165"/>
          </a:xfrm>
          <a:prstGeom prst="rect">
            <a:avLst/>
          </a:prstGeom>
        </p:spPr>
        <p:txBody>
          <a:bodyPr wrap="square">
            <a:spAutoFit/>
          </a:bodyPr>
          <a:lstStyle/>
          <a:p>
            <a:r>
              <a:rPr lang="en-US" sz="1500" dirty="0">
                <a:sym typeface="Wingdings" pitchFamily="2" charset="2"/>
              </a:rPr>
              <a:t>[</a:t>
            </a:r>
            <a:r>
              <a:rPr lang="en-US" sz="1500" dirty="0" err="1">
                <a:sym typeface="Wingdings" pitchFamily="2" charset="2"/>
              </a:rPr>
              <a:t>Bochkarev</a:t>
            </a:r>
            <a:r>
              <a:rPr lang="en-US" sz="1500" dirty="0">
                <a:sym typeface="Wingdings" pitchFamily="2" charset="2"/>
              </a:rPr>
              <a:t> at al. </a:t>
            </a:r>
            <a:r>
              <a:rPr lang="en-US" sz="1500" dirty="0"/>
              <a:t>NPA, 505, </a:t>
            </a:r>
            <a:r>
              <a:rPr lang="en-US" sz="1500" dirty="0" smtClean="0"/>
              <a:t>215 (1989</a:t>
            </a:r>
            <a:r>
              <a:rPr lang="en-US" sz="1500" dirty="0"/>
              <a:t>)</a:t>
            </a:r>
            <a:r>
              <a:rPr lang="en-US" sz="1500" dirty="0">
                <a:sym typeface="Wingdings" pitchFamily="2" charset="2"/>
              </a:rPr>
              <a:t>]</a:t>
            </a:r>
            <a:endParaRPr lang="ru-RU" sz="1500" dirty="0"/>
          </a:p>
        </p:txBody>
      </p:sp>
      <p:sp>
        <p:nvSpPr>
          <p:cNvPr id="3" name="Прямоугольник 2"/>
          <p:cNvSpPr/>
          <p:nvPr/>
        </p:nvSpPr>
        <p:spPr>
          <a:xfrm>
            <a:off x="6012160" y="5466710"/>
            <a:ext cx="1595117" cy="338554"/>
          </a:xfrm>
          <a:prstGeom prst="rect">
            <a:avLst/>
          </a:prstGeom>
        </p:spPr>
        <p:txBody>
          <a:bodyPr wrap="none">
            <a:spAutoFit/>
          </a:bodyPr>
          <a:lstStyle/>
          <a:p>
            <a:r>
              <a:rPr lang="en-US" sz="1600" dirty="0" smtClean="0"/>
              <a:t>[K</a:t>
            </a:r>
            <a:r>
              <a:rPr lang="en-US" sz="1600" dirty="0"/>
              <a:t>. Ikeda (</a:t>
            </a:r>
            <a:r>
              <a:rPr lang="en-US" sz="1600" dirty="0" smtClean="0"/>
              <a:t>1988)] </a:t>
            </a:r>
            <a:endParaRPr lang="ru-RU" sz="1600" dirty="0"/>
          </a:p>
        </p:txBody>
      </p:sp>
      <p:sp>
        <p:nvSpPr>
          <p:cNvPr id="21" name="Прямоугольник 20"/>
          <p:cNvSpPr/>
          <p:nvPr/>
        </p:nvSpPr>
        <p:spPr>
          <a:xfrm>
            <a:off x="5135786" y="801579"/>
            <a:ext cx="3347864" cy="323165"/>
          </a:xfrm>
          <a:prstGeom prst="rect">
            <a:avLst/>
          </a:prstGeom>
        </p:spPr>
        <p:txBody>
          <a:bodyPr wrap="square">
            <a:spAutoFit/>
          </a:bodyPr>
          <a:lstStyle/>
          <a:p>
            <a:r>
              <a:rPr lang="en-US" sz="1500" dirty="0"/>
              <a:t>[Zhukov et al., </a:t>
            </a:r>
            <a:r>
              <a:rPr lang="en-US" sz="1500" dirty="0" err="1" smtClean="0"/>
              <a:t>Phys.Rep</a:t>
            </a:r>
            <a:r>
              <a:rPr lang="en-US" sz="1500" dirty="0" smtClean="0"/>
              <a:t>. 231 (1993</a:t>
            </a:r>
            <a:r>
              <a:rPr lang="en-US" sz="1500" dirty="0"/>
              <a:t>) 151] </a:t>
            </a:r>
            <a:endParaRPr lang="ru-RU" sz="1500" dirty="0"/>
          </a:p>
        </p:txBody>
      </p:sp>
      <p:sp>
        <p:nvSpPr>
          <p:cNvPr id="23" name="Прямоугольник 22"/>
          <p:cNvSpPr/>
          <p:nvPr/>
        </p:nvSpPr>
        <p:spPr>
          <a:xfrm>
            <a:off x="5148064" y="2385755"/>
            <a:ext cx="2540183" cy="323165"/>
          </a:xfrm>
          <a:prstGeom prst="rect">
            <a:avLst/>
          </a:prstGeom>
        </p:spPr>
        <p:txBody>
          <a:bodyPr wrap="none">
            <a:spAutoFit/>
          </a:bodyPr>
          <a:lstStyle/>
          <a:p>
            <a:r>
              <a:rPr lang="en-US" sz="1500" dirty="0" smtClean="0"/>
              <a:t>[</a:t>
            </a:r>
            <a:r>
              <a:rPr lang="pl-PL" sz="1500" dirty="0" smtClean="0"/>
              <a:t>Goldansky</a:t>
            </a:r>
            <a:r>
              <a:rPr lang="pl-PL" sz="1500" dirty="0"/>
              <a:t>, NP 19 </a:t>
            </a:r>
            <a:r>
              <a:rPr lang="pl-PL" sz="1500" dirty="0" smtClean="0"/>
              <a:t>482</a:t>
            </a:r>
            <a:r>
              <a:rPr lang="en-US" sz="1500" dirty="0" smtClean="0"/>
              <a:t> </a:t>
            </a:r>
            <a:r>
              <a:rPr lang="pl-PL" sz="1500" dirty="0" smtClean="0"/>
              <a:t>(1960)</a:t>
            </a:r>
            <a:r>
              <a:rPr lang="en-US" sz="1500" dirty="0" smtClean="0"/>
              <a:t>]</a:t>
            </a:r>
            <a:endParaRPr lang="ru-RU" sz="1500" dirty="0"/>
          </a:p>
        </p:txBody>
      </p:sp>
      <p:sp>
        <p:nvSpPr>
          <p:cNvPr id="4" name="Прямоугольник 3"/>
          <p:cNvSpPr/>
          <p:nvPr/>
        </p:nvSpPr>
        <p:spPr>
          <a:xfrm>
            <a:off x="7288582" y="4451734"/>
            <a:ext cx="862113" cy="608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pic>
        <p:nvPicPr>
          <p:cNvPr id="22" name="Picture 14"/>
          <p:cNvPicPr>
            <a:picLocks noGrp="1" noChangeAspect="1" noChangeArrowheads="1"/>
          </p:cNvPicPr>
          <p:nvPr>
            <p:ph sz="quarter" idx="2"/>
          </p:nvPr>
        </p:nvPicPr>
        <p:blipFill rotWithShape="1">
          <a:blip r:embed="rId4"/>
          <a:srcRect l="37134" t="22764" r="51083" b="30239"/>
          <a:stretch/>
        </p:blipFill>
        <p:spPr>
          <a:xfrm>
            <a:off x="7339641" y="4413390"/>
            <a:ext cx="551901" cy="687120"/>
          </a:xfrm>
          <a:noFill/>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894" y="677446"/>
            <a:ext cx="3376042" cy="6037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5485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79512" y="116632"/>
            <a:ext cx="5698976" cy="562074"/>
          </a:xfrm>
          <a:effectLst>
            <a:outerShdw dist="35921" dir="2700000" algn="ctr" rotWithShape="0">
              <a:schemeClr val="accent1">
                <a:alpha val="50000"/>
              </a:schemeClr>
            </a:outerShdw>
          </a:effectLst>
        </p:spPr>
        <p:txBody>
          <a:bodyPr rtlCol="0" anchor="t">
            <a:normAutofit/>
          </a:bodyPr>
          <a:lstStyle/>
          <a:p>
            <a:pPr algn="l" eaLnBrk="1" fontAlgn="auto" hangingPunct="1">
              <a:spcAft>
                <a:spcPts val="0"/>
              </a:spcAft>
              <a:defRPr/>
            </a:pPr>
            <a:r>
              <a:rPr lang="en-GB" sz="2800" dirty="0" err="1" smtClean="0">
                <a:solidFill>
                  <a:srgbClr val="0000CC"/>
                </a:solidFill>
              </a:rPr>
              <a:t>IsoVector</a:t>
            </a:r>
            <a:r>
              <a:rPr lang="en-GB" sz="2800" dirty="0" smtClean="0">
                <a:solidFill>
                  <a:srgbClr val="0000CC"/>
                </a:solidFill>
              </a:rPr>
              <a:t> Soft Dipole Mode in </a:t>
            </a:r>
            <a:r>
              <a:rPr lang="en-GB" sz="2800" baseline="30000" dirty="0" smtClean="0">
                <a:solidFill>
                  <a:srgbClr val="0000CC"/>
                </a:solidFill>
              </a:rPr>
              <a:t>6</a:t>
            </a:r>
            <a:r>
              <a:rPr lang="en-GB" sz="2800" dirty="0" smtClean="0">
                <a:solidFill>
                  <a:srgbClr val="0000CC"/>
                </a:solidFill>
              </a:rPr>
              <a:t>Be</a:t>
            </a:r>
            <a:endParaRPr lang="ru-RU" sz="2800" dirty="0" smtClean="0">
              <a:solidFill>
                <a:srgbClr val="0000CC"/>
              </a:solidFill>
            </a:endParaRPr>
          </a:p>
        </p:txBody>
      </p:sp>
      <p:sp>
        <p:nvSpPr>
          <p:cNvPr id="4" name="Горизонтальный свиток 3"/>
          <p:cNvSpPr/>
          <p:nvPr/>
        </p:nvSpPr>
        <p:spPr>
          <a:xfrm>
            <a:off x="5432048" y="108073"/>
            <a:ext cx="3456384" cy="708532"/>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buClr>
                <a:schemeClr val="accent2"/>
              </a:buClr>
            </a:pPr>
            <a:r>
              <a:rPr lang="pt-BR" sz="1600" dirty="0" smtClean="0">
                <a:solidFill>
                  <a:srgbClr val="FF0000"/>
                </a:solidFill>
              </a:rPr>
              <a:t>A.S.Fomichev </a:t>
            </a:r>
            <a:r>
              <a:rPr lang="pt-BR" sz="1600" dirty="0">
                <a:solidFill>
                  <a:srgbClr val="FF0000"/>
                </a:solidFill>
              </a:rPr>
              <a:t>et al., </a:t>
            </a:r>
            <a:r>
              <a:rPr lang="fr-FR" sz="1600" dirty="0" smtClean="0">
                <a:solidFill>
                  <a:srgbClr val="FF0000"/>
                </a:solidFill>
              </a:rPr>
              <a:t>PLB </a:t>
            </a:r>
            <a:r>
              <a:rPr lang="fr-FR" sz="1600" b="1" dirty="0" smtClean="0">
                <a:solidFill>
                  <a:srgbClr val="FF0000"/>
                </a:solidFill>
              </a:rPr>
              <a:t>708</a:t>
            </a:r>
            <a:r>
              <a:rPr lang="fr-FR" sz="1600" dirty="0" smtClean="0">
                <a:solidFill>
                  <a:srgbClr val="FF0000"/>
                </a:solidFill>
              </a:rPr>
              <a:t> </a:t>
            </a:r>
            <a:r>
              <a:rPr lang="fr-FR" sz="1600" dirty="0">
                <a:solidFill>
                  <a:srgbClr val="FF0000"/>
                </a:solidFill>
              </a:rPr>
              <a:t>(2012) </a:t>
            </a:r>
            <a:r>
              <a:rPr lang="fr-FR" sz="1600" dirty="0" smtClean="0">
                <a:solidFill>
                  <a:srgbClr val="FF0000"/>
                </a:solidFill>
              </a:rPr>
              <a:t>6.</a:t>
            </a:r>
            <a:endParaRPr lang="en-US" sz="1600" dirty="0">
              <a:solidFill>
                <a:srgbClr val="FF0000"/>
              </a:solidFill>
              <a:cs typeface="Arial" pitchFamily="34" charset="0"/>
            </a:endParaRPr>
          </a:p>
        </p:txBody>
      </p:sp>
      <p:pic>
        <p:nvPicPr>
          <p:cNvPr id="163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764704"/>
            <a:ext cx="3869200" cy="527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Объект 3"/>
          <p:cNvSpPr>
            <a:spLocks noGrp="1"/>
          </p:cNvSpPr>
          <p:nvPr>
            <p:ph idx="1"/>
          </p:nvPr>
        </p:nvSpPr>
        <p:spPr>
          <a:xfrm>
            <a:off x="4230952" y="3402441"/>
            <a:ext cx="4771760" cy="3447935"/>
          </a:xfrm>
        </p:spPr>
        <p:txBody>
          <a:bodyPr>
            <a:noAutofit/>
          </a:bodyPr>
          <a:lstStyle/>
          <a:p>
            <a:pPr>
              <a:lnSpc>
                <a:spcPct val="110000"/>
              </a:lnSpc>
            </a:pPr>
            <a:r>
              <a:rPr lang="en-US" sz="1800" dirty="0" smtClean="0"/>
              <a:t>Studies of </a:t>
            </a:r>
            <a:r>
              <a:rPr lang="en-US" sz="1800" baseline="30000" dirty="0" smtClean="0"/>
              <a:t>6</a:t>
            </a:r>
            <a:r>
              <a:rPr lang="en-US" sz="1800" dirty="0" smtClean="0"/>
              <a:t>Be spectra excitation in charge-exchange reaction at FLNR, JINR (Dubna)</a:t>
            </a:r>
          </a:p>
          <a:p>
            <a:pPr>
              <a:lnSpc>
                <a:spcPct val="110000"/>
              </a:lnSpc>
            </a:pPr>
            <a:r>
              <a:rPr lang="en-US" sz="1800" dirty="0" smtClean="0"/>
              <a:t>Excellent </a:t>
            </a:r>
            <a:r>
              <a:rPr lang="en-US" sz="1800" dirty="0"/>
              <a:t>agreement with the </a:t>
            </a:r>
            <a:r>
              <a:rPr lang="en-US" sz="1800" dirty="0" smtClean="0"/>
              <a:t>previous data </a:t>
            </a:r>
            <a:r>
              <a:rPr lang="en-US" sz="1800" dirty="0"/>
              <a:t>for the resonant 0</a:t>
            </a:r>
            <a:r>
              <a:rPr lang="en-US" sz="1800" baseline="30000" dirty="0"/>
              <a:t> +</a:t>
            </a:r>
            <a:r>
              <a:rPr lang="en-US" sz="1800" dirty="0"/>
              <a:t> and 2</a:t>
            </a:r>
            <a:r>
              <a:rPr lang="en-US" sz="1800" baseline="30000" dirty="0"/>
              <a:t>+</a:t>
            </a:r>
            <a:r>
              <a:rPr lang="en-US" sz="1800" dirty="0"/>
              <a:t> states. </a:t>
            </a:r>
          </a:p>
          <a:p>
            <a:pPr>
              <a:lnSpc>
                <a:spcPct val="110000"/>
              </a:lnSpc>
            </a:pPr>
            <a:r>
              <a:rPr lang="en-US" sz="1800" dirty="0"/>
              <a:t>Broad structure above 2</a:t>
            </a:r>
            <a:r>
              <a:rPr lang="en-US" sz="1800" baseline="30000" dirty="0"/>
              <a:t>+</a:t>
            </a:r>
            <a:r>
              <a:rPr lang="en-US" sz="1800" dirty="0"/>
              <a:t> state is identified as combination of dipole {0</a:t>
            </a:r>
            <a:r>
              <a:rPr lang="en-US" sz="1800" baseline="30000" dirty="0"/>
              <a:t>−</a:t>
            </a:r>
            <a:r>
              <a:rPr lang="en-US" sz="1800" dirty="0"/>
              <a:t>,1</a:t>
            </a:r>
            <a:r>
              <a:rPr lang="en-US" sz="1800" baseline="30000" dirty="0"/>
              <a:t>−</a:t>
            </a:r>
            <a:r>
              <a:rPr lang="en-US" sz="1800" dirty="0"/>
              <a:t>,2</a:t>
            </a:r>
            <a:r>
              <a:rPr lang="en-US" sz="1800" baseline="30000" dirty="0"/>
              <a:t>−</a:t>
            </a:r>
            <a:r>
              <a:rPr lang="en-US" sz="1800" dirty="0"/>
              <a:t>} excitations.</a:t>
            </a:r>
          </a:p>
          <a:p>
            <a:pPr>
              <a:lnSpc>
                <a:spcPct val="110000"/>
              </a:lnSpc>
            </a:pPr>
            <a:r>
              <a:rPr lang="en-US" sz="1800" dirty="0">
                <a:solidFill>
                  <a:srgbClr val="FF0000"/>
                </a:solidFill>
              </a:rPr>
              <a:t>Surprise!</a:t>
            </a:r>
            <a:r>
              <a:rPr lang="en-US" sz="1800" dirty="0"/>
              <a:t> </a:t>
            </a:r>
            <a:r>
              <a:rPr lang="en-US" sz="1800" u="sng" dirty="0" err="1"/>
              <a:t>Nonresonant</a:t>
            </a:r>
            <a:r>
              <a:rPr lang="en-US" sz="1800" dirty="0"/>
              <a:t> dipole continuum has much higher integral cross section than the expectedly dominant </a:t>
            </a:r>
            <a:r>
              <a:rPr lang="en-US" sz="1800" u="sng" dirty="0" smtClean="0"/>
              <a:t>resonant </a:t>
            </a:r>
            <a:r>
              <a:rPr lang="en-US" sz="1800" dirty="0" smtClean="0"/>
              <a:t> </a:t>
            </a:r>
            <a:r>
              <a:rPr lang="en-US" sz="1800" dirty="0"/>
              <a:t>0</a:t>
            </a:r>
            <a:r>
              <a:rPr lang="en-US" sz="1800" baseline="30000" dirty="0"/>
              <a:t> +</a:t>
            </a:r>
            <a:r>
              <a:rPr lang="en-US" sz="1800" dirty="0"/>
              <a:t> and 2</a:t>
            </a:r>
            <a:r>
              <a:rPr lang="en-US" sz="1800" baseline="30000" dirty="0"/>
              <a:t>+</a:t>
            </a:r>
            <a:r>
              <a:rPr lang="en-US" sz="1800" dirty="0"/>
              <a:t> contributions</a:t>
            </a:r>
            <a:r>
              <a:rPr lang="en-US" sz="1800" dirty="0" smtClean="0"/>
              <a:t>.</a:t>
            </a:r>
            <a:endParaRPr lang="en-US" sz="1800" dirty="0"/>
          </a:p>
        </p:txBody>
      </p:sp>
      <p:sp>
        <p:nvSpPr>
          <p:cNvPr id="7" name="Прямоугольная выноска 6"/>
          <p:cNvSpPr/>
          <p:nvPr/>
        </p:nvSpPr>
        <p:spPr>
          <a:xfrm>
            <a:off x="179512" y="6165304"/>
            <a:ext cx="3707904" cy="504056"/>
          </a:xfrm>
          <a:prstGeom prst="wedgeRectCallout">
            <a:avLst>
              <a:gd name="adj1" fmla="val -4485"/>
              <a:gd name="adj2" fmla="val -224525"/>
            </a:avLst>
          </a:prstGeom>
          <a:gradFill>
            <a:gsLst>
              <a:gs pos="0">
                <a:schemeClr val="accent5">
                  <a:tint val="50000"/>
                  <a:satMod val="300000"/>
                  <a:alpha val="42000"/>
                </a:schemeClr>
              </a:gs>
              <a:gs pos="9000">
                <a:schemeClr val="accent5">
                  <a:tint val="37000"/>
                  <a:satMod val="300000"/>
                </a:schemeClr>
              </a:gs>
              <a:gs pos="15000">
                <a:schemeClr val="accent5">
                  <a:tint val="15000"/>
                  <a:satMod val="350000"/>
                  <a:alpha val="46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dirty="0" smtClean="0">
                <a:solidFill>
                  <a:srgbClr val="0070C0"/>
                </a:solidFill>
              </a:rPr>
              <a:t>IVSDM as a specific form of SDM</a:t>
            </a: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7" y="1014121"/>
            <a:ext cx="4104455" cy="240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3964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457200" y="238795"/>
            <a:ext cx="8363272" cy="669925"/>
          </a:xfrm>
          <a:effectLst>
            <a:outerShdw dist="35921" dir="2700000" algn="ctr" rotWithShape="0">
              <a:schemeClr val="accent1">
                <a:alpha val="50000"/>
              </a:schemeClr>
            </a:outerShdw>
          </a:effectLst>
        </p:spPr>
        <p:txBody>
          <a:bodyPr rtlCol="0" anchor="t">
            <a:normAutofit/>
          </a:bodyPr>
          <a:lstStyle/>
          <a:p>
            <a:pPr algn="l">
              <a:defRPr/>
            </a:pPr>
            <a:r>
              <a:rPr lang="en-GB" sz="3200" dirty="0">
                <a:solidFill>
                  <a:srgbClr val="0000CC"/>
                </a:solidFill>
              </a:rPr>
              <a:t>Formalism for </a:t>
            </a:r>
            <a:r>
              <a:rPr lang="en-GB" sz="3200" dirty="0" smtClean="0">
                <a:solidFill>
                  <a:srgbClr val="0000CC"/>
                </a:solidFill>
              </a:rPr>
              <a:t>change-exchange reaction</a:t>
            </a:r>
            <a:endParaRPr lang="ru-RU" sz="3200" dirty="0" smtClean="0">
              <a:solidFill>
                <a:srgbClr val="0000CC"/>
              </a:solidFill>
            </a:endParaRPr>
          </a:p>
        </p:txBody>
      </p:sp>
      <p:sp>
        <p:nvSpPr>
          <p:cNvPr id="22531" name="Rectangle 3"/>
          <p:cNvSpPr>
            <a:spLocks noGrp="1" noChangeArrowheads="1"/>
          </p:cNvSpPr>
          <p:nvPr>
            <p:ph type="body" sz="half" idx="1"/>
          </p:nvPr>
        </p:nvSpPr>
        <p:spPr>
          <a:xfrm>
            <a:off x="451201" y="1060550"/>
            <a:ext cx="8441279" cy="4976220"/>
          </a:xfrm>
        </p:spPr>
        <p:txBody>
          <a:bodyPr>
            <a:normAutofit/>
          </a:bodyPr>
          <a:lstStyle/>
          <a:p>
            <a:pPr>
              <a:lnSpc>
                <a:spcPct val="110000"/>
              </a:lnSpc>
              <a:buClr>
                <a:schemeClr val="accent2"/>
              </a:buClr>
              <a:buFont typeface="Wingdings" pitchFamily="2" charset="2"/>
              <a:buChar char="Ø"/>
            </a:pPr>
            <a:r>
              <a:rPr lang="en-US" sz="1800" dirty="0" smtClean="0">
                <a:cs typeface="Arial" pitchFamily="34" charset="0"/>
              </a:rPr>
              <a:t>Three-body </a:t>
            </a:r>
            <a:r>
              <a:rPr lang="en-US" sz="1800" dirty="0">
                <a:cs typeface="Arial" pitchFamily="34" charset="0"/>
              </a:rPr>
              <a:t>dynamics </a:t>
            </a:r>
            <a:r>
              <a:rPr lang="en-US" sz="1800" dirty="0" smtClean="0">
                <a:cs typeface="Arial" pitchFamily="34" charset="0"/>
              </a:rPr>
              <a:t>from</a:t>
            </a:r>
          </a:p>
          <a:p>
            <a:pPr marL="0" indent="0">
              <a:lnSpc>
                <a:spcPct val="110000"/>
              </a:lnSpc>
              <a:buClr>
                <a:schemeClr val="accent2"/>
              </a:buClr>
              <a:buNone/>
            </a:pPr>
            <a:endParaRPr lang="en-US" sz="1800" dirty="0">
              <a:cs typeface="Arial" pitchFamily="34" charset="0"/>
            </a:endParaRPr>
          </a:p>
          <a:p>
            <a:pPr>
              <a:lnSpc>
                <a:spcPct val="110000"/>
              </a:lnSpc>
              <a:buClr>
                <a:schemeClr val="accent2"/>
              </a:buClr>
              <a:buFont typeface="Wingdings" pitchFamily="2" charset="2"/>
              <a:buChar char="Ø"/>
            </a:pPr>
            <a:r>
              <a:rPr lang="en-GB" sz="1800" dirty="0" smtClean="0">
                <a:cs typeface="Arial" pitchFamily="34" charset="0"/>
              </a:rPr>
              <a:t>Cross </a:t>
            </a:r>
            <a:r>
              <a:rPr lang="en-GB" sz="1800" dirty="0">
                <a:cs typeface="Arial" pitchFamily="34" charset="0"/>
              </a:rPr>
              <a:t>section </a:t>
            </a:r>
            <a:r>
              <a:rPr lang="en-GB" sz="1800" dirty="0" smtClean="0">
                <a:cs typeface="Arial" pitchFamily="34" charset="0"/>
              </a:rPr>
              <a:t>is defined </a:t>
            </a:r>
            <a:r>
              <a:rPr lang="en-GB" sz="1800" dirty="0">
                <a:cs typeface="Arial" pitchFamily="34" charset="0"/>
              </a:rPr>
              <a:t>via </a:t>
            </a:r>
            <a:r>
              <a:rPr lang="en-GB" sz="1800" dirty="0" smtClean="0">
                <a:cs typeface="Arial" pitchFamily="34" charset="0"/>
              </a:rPr>
              <a:t>flux</a:t>
            </a:r>
          </a:p>
          <a:p>
            <a:pPr>
              <a:lnSpc>
                <a:spcPct val="110000"/>
              </a:lnSpc>
              <a:buClr>
                <a:schemeClr val="accent2"/>
              </a:buClr>
              <a:buFont typeface="Wingdings" pitchFamily="2" charset="2"/>
              <a:buChar char="Ø"/>
            </a:pPr>
            <a:endParaRPr lang="en-GB" sz="1800" dirty="0" smtClean="0">
              <a:cs typeface="Arial" pitchFamily="34" charset="0"/>
            </a:endParaRPr>
          </a:p>
          <a:p>
            <a:pPr>
              <a:lnSpc>
                <a:spcPct val="110000"/>
              </a:lnSpc>
              <a:buClr>
                <a:schemeClr val="accent2"/>
              </a:buClr>
              <a:buFont typeface="Wingdings" pitchFamily="2" charset="2"/>
              <a:buChar char="Ø"/>
            </a:pPr>
            <a:endParaRPr lang="en-US" sz="1800" dirty="0" smtClean="0"/>
          </a:p>
          <a:p>
            <a:pPr marL="0" indent="0">
              <a:lnSpc>
                <a:spcPct val="110000"/>
              </a:lnSpc>
              <a:buClr>
                <a:schemeClr val="accent2"/>
              </a:buClr>
              <a:buNone/>
            </a:pPr>
            <a:r>
              <a:rPr lang="en-US" sz="1800" dirty="0" smtClean="0"/>
              <a:t>The “source function”                    can be  constructed </a:t>
            </a:r>
            <a:br>
              <a:rPr lang="en-US" sz="1800" dirty="0" smtClean="0"/>
            </a:br>
            <a:r>
              <a:rPr lang="en-US" sz="1800" dirty="0" smtClean="0"/>
              <a:t>in a PWIA approximation :</a:t>
            </a:r>
            <a:endParaRPr lang="en-GB" sz="1800" dirty="0" smtClean="0"/>
          </a:p>
          <a:p>
            <a:pPr algn="just" eaLnBrk="1" hangingPunct="1">
              <a:lnSpc>
                <a:spcPct val="110000"/>
              </a:lnSpc>
              <a:buClr>
                <a:schemeClr val="accent2"/>
              </a:buClr>
              <a:buFont typeface="Wingdings" pitchFamily="2" charset="2"/>
              <a:buChar char="Ø"/>
            </a:pPr>
            <a:r>
              <a:rPr lang="en-GB" sz="1800" dirty="0" smtClean="0"/>
              <a:t>For dipole excitations:</a:t>
            </a:r>
          </a:p>
          <a:p>
            <a:pPr algn="just">
              <a:lnSpc>
                <a:spcPct val="110000"/>
              </a:lnSpc>
              <a:buClr>
                <a:schemeClr val="accent2"/>
              </a:buClr>
              <a:buFont typeface="Wingdings" pitchFamily="2" charset="2"/>
              <a:buChar char="Ø"/>
            </a:pPr>
            <a:r>
              <a:rPr lang="en-GB" sz="1800" dirty="0" smtClean="0"/>
              <a:t>For </a:t>
            </a:r>
            <a:r>
              <a:rPr lang="en-GB" sz="1800" dirty="0"/>
              <a:t>change-exchange </a:t>
            </a:r>
            <a:r>
              <a:rPr lang="en-GB" sz="1800" dirty="0" smtClean="0"/>
              <a:t>reactions</a:t>
            </a:r>
            <a:r>
              <a:rPr lang="en-GB" sz="1800" baseline="-25000" dirty="0" smtClean="0"/>
              <a:t> </a:t>
            </a:r>
            <a:r>
              <a:rPr lang="en-GB" sz="1800" dirty="0"/>
              <a:t>:</a:t>
            </a:r>
            <a:endParaRPr lang="en-GB" sz="1800" baseline="-25000" dirty="0" smtClean="0"/>
          </a:p>
          <a:p>
            <a:pPr algn="just">
              <a:lnSpc>
                <a:spcPct val="110000"/>
              </a:lnSpc>
              <a:buClr>
                <a:schemeClr val="accent2"/>
              </a:buClr>
              <a:buFont typeface="Wingdings" pitchFamily="2" charset="2"/>
              <a:buChar char="Ø"/>
            </a:pPr>
            <a:endParaRPr lang="en-GB" sz="1800" baseline="-25000" dirty="0" smtClean="0"/>
          </a:p>
          <a:p>
            <a:pPr algn="just">
              <a:lnSpc>
                <a:spcPct val="110000"/>
              </a:lnSpc>
              <a:buClr>
                <a:schemeClr val="accent2"/>
              </a:buClr>
              <a:buFont typeface="Wingdings" pitchFamily="2" charset="2"/>
              <a:buChar char="Ø"/>
            </a:pPr>
            <a:endParaRPr lang="en-GB" sz="1800" baseline="-25000" dirty="0"/>
          </a:p>
          <a:p>
            <a:pPr algn="just" eaLnBrk="1" hangingPunct="1">
              <a:lnSpc>
                <a:spcPct val="110000"/>
              </a:lnSpc>
              <a:buClr>
                <a:schemeClr val="accent2"/>
              </a:buClr>
              <a:buFont typeface="Wingdings" pitchFamily="2" charset="2"/>
              <a:buChar char="Ø"/>
            </a:pPr>
            <a:r>
              <a:rPr lang="en-GB" sz="1800" dirty="0" smtClean="0"/>
              <a:t>Resonance part: HH method with consistent three-body Hamiltonian</a:t>
            </a:r>
          </a:p>
          <a:p>
            <a:pPr algn="just" eaLnBrk="1" hangingPunct="1">
              <a:lnSpc>
                <a:spcPct val="110000"/>
              </a:lnSpc>
              <a:buClr>
                <a:schemeClr val="accent2"/>
              </a:buClr>
              <a:buFont typeface="Wingdings" pitchFamily="2" charset="2"/>
              <a:buChar char="Ø"/>
            </a:pPr>
            <a:r>
              <a:rPr lang="en-GB" sz="1800" dirty="0" smtClean="0"/>
              <a:t>Soft contribution: simplified </a:t>
            </a:r>
            <a:r>
              <a:rPr lang="en-GB" sz="1800" dirty="0"/>
              <a:t>H</a:t>
            </a:r>
            <a:r>
              <a:rPr lang="en-GB" sz="1800" dirty="0" smtClean="0"/>
              <a:t>amiltonian, providing analytical GF</a:t>
            </a:r>
          </a:p>
          <a:p>
            <a:pPr algn="just" eaLnBrk="1" hangingPunct="1">
              <a:lnSpc>
                <a:spcPct val="110000"/>
              </a:lnSpc>
              <a:buClr>
                <a:schemeClr val="accent2"/>
              </a:buClr>
              <a:buFont typeface="Wingdings" pitchFamily="2" charset="2"/>
              <a:buChar char="Ø"/>
            </a:pPr>
            <a:endParaRPr lang="en-GB" sz="1800" dirty="0" smtClean="0"/>
          </a:p>
          <a:p>
            <a:pPr marL="0" indent="0" algn="just" eaLnBrk="1" hangingPunct="1">
              <a:lnSpc>
                <a:spcPct val="110000"/>
              </a:lnSpc>
              <a:buClr>
                <a:schemeClr val="accent2"/>
              </a:buClr>
              <a:buNone/>
            </a:pPr>
            <a:endParaRPr lang="en-GB" sz="1800" dirty="0" smtClean="0"/>
          </a:p>
        </p:txBody>
      </p:sp>
      <p:sp>
        <p:nvSpPr>
          <p:cNvPr id="4" name="Блок-схема: альтернативный процесс 3"/>
          <p:cNvSpPr/>
          <p:nvPr/>
        </p:nvSpPr>
        <p:spPr>
          <a:xfrm>
            <a:off x="5432133" y="1146994"/>
            <a:ext cx="3176278" cy="1238474"/>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dirty="0" smtClean="0">
                <a:solidFill>
                  <a:srgbClr val="0070C0"/>
                </a:solidFill>
              </a:rPr>
              <a:t>Observables in reactions: </a:t>
            </a:r>
          </a:p>
          <a:p>
            <a:pPr algn="ctr"/>
            <a:r>
              <a:rPr lang="en-GB" b="1" dirty="0" smtClean="0">
                <a:solidFill>
                  <a:srgbClr val="0070C0"/>
                </a:solidFill>
              </a:rPr>
              <a:t>Nuclear structure +</a:t>
            </a:r>
          </a:p>
          <a:p>
            <a:pPr algn="ctr"/>
            <a:r>
              <a:rPr lang="en-GB" b="1" dirty="0" smtClean="0">
                <a:solidFill>
                  <a:srgbClr val="0070C0"/>
                </a:solidFill>
              </a:rPr>
              <a:t> Reaction mechanism + </a:t>
            </a:r>
          </a:p>
          <a:p>
            <a:pPr algn="ctr"/>
            <a:r>
              <a:rPr lang="en-GB" b="1" dirty="0" smtClean="0">
                <a:solidFill>
                  <a:srgbClr val="0070C0"/>
                </a:solidFill>
              </a:rPr>
              <a:t>Final state interaction</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125511"/>
            <a:ext cx="4082776" cy="65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4447" y="2835258"/>
            <a:ext cx="749441" cy="377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5711084"/>
            <a:ext cx="2384190" cy="408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667" y="5551586"/>
            <a:ext cx="4390594" cy="727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5407" y="3501008"/>
            <a:ext cx="3584865" cy="394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872" y="4255442"/>
            <a:ext cx="5403076" cy="412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9592" y="1412776"/>
            <a:ext cx="3026028" cy="38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94349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745" y="471083"/>
            <a:ext cx="4030577" cy="144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a:spLocks noGrp="1" noChangeArrowheads="1"/>
          </p:cNvSpPr>
          <p:nvPr>
            <p:ph type="body" sz="half" idx="1"/>
          </p:nvPr>
        </p:nvSpPr>
        <p:spPr>
          <a:xfrm>
            <a:off x="251520" y="836712"/>
            <a:ext cx="4038600" cy="5616624"/>
          </a:xfrm>
        </p:spPr>
        <p:txBody>
          <a:bodyPr>
            <a:noAutofit/>
          </a:bodyPr>
          <a:lstStyle/>
          <a:p>
            <a:pPr marL="0" indent="0" eaLnBrk="1" hangingPunct="1">
              <a:lnSpc>
                <a:spcPct val="110000"/>
              </a:lnSpc>
              <a:buClr>
                <a:schemeClr val="accent2"/>
              </a:buClr>
              <a:buNone/>
            </a:pPr>
            <a:r>
              <a:rPr lang="en-US" sz="2000" b="1" dirty="0" smtClean="0"/>
              <a:t>Mode vs. resonances: </a:t>
            </a:r>
            <a:r>
              <a:rPr lang="en-US" sz="2000" dirty="0" smtClean="0"/>
              <a:t>Large cross section above 2</a:t>
            </a:r>
            <a:r>
              <a:rPr lang="en-US" sz="2000" baseline="30000" dirty="0" smtClean="0"/>
              <a:t>+</a:t>
            </a:r>
            <a:r>
              <a:rPr lang="en-US" sz="2000" dirty="0" smtClean="0"/>
              <a:t> but no resonance</a:t>
            </a:r>
            <a:br>
              <a:rPr lang="en-US" sz="2000" dirty="0" smtClean="0"/>
            </a:br>
            <a:r>
              <a:rPr lang="en-US" sz="2000" b="1" dirty="0" smtClean="0"/>
              <a:t>SDM vs. IVSDM:</a:t>
            </a:r>
          </a:p>
          <a:p>
            <a:pPr>
              <a:lnSpc>
                <a:spcPct val="110000"/>
              </a:lnSpc>
              <a:buClr>
                <a:schemeClr val="accent2"/>
              </a:buClr>
              <a:buFont typeface="Wingdings" pitchFamily="2" charset="2"/>
              <a:buChar char="Ø"/>
            </a:pPr>
            <a:r>
              <a:rPr lang="en-US" sz="1800" u="sng" dirty="0" smtClean="0"/>
              <a:t>SDM</a:t>
            </a:r>
            <a:r>
              <a:rPr lang="en-US" sz="1800" dirty="0" smtClean="0"/>
              <a:t>: based on </a:t>
            </a:r>
            <a:r>
              <a:rPr lang="en-GB" sz="1800" dirty="0"/>
              <a:t>spatially extended </a:t>
            </a:r>
            <a:r>
              <a:rPr lang="en-GB" sz="1800" dirty="0" err="1" smtClean="0"/>
              <a:t>g.s</a:t>
            </a:r>
            <a:r>
              <a:rPr lang="en-GB" sz="1800" dirty="0" smtClean="0"/>
              <a:t>. WF.</a:t>
            </a:r>
            <a:endParaRPr lang="en-GB" sz="1800" dirty="0"/>
          </a:p>
          <a:p>
            <a:pPr>
              <a:lnSpc>
                <a:spcPct val="110000"/>
              </a:lnSpc>
              <a:buClr>
                <a:schemeClr val="accent2"/>
              </a:buClr>
              <a:buFont typeface="Wingdings" pitchFamily="2" charset="2"/>
              <a:buChar char="Ø"/>
            </a:pPr>
            <a:r>
              <a:rPr lang="en-GB" sz="1800" u="sng" dirty="0" smtClean="0"/>
              <a:t>IVSDM</a:t>
            </a:r>
            <a:r>
              <a:rPr lang="en-GB" sz="1800" dirty="0" smtClean="0"/>
              <a:t>: No particle stable g.s. – cannot be built on spatially extended </a:t>
            </a:r>
            <a:r>
              <a:rPr lang="en-GB" sz="1800" dirty="0" err="1" smtClean="0"/>
              <a:t>g.s</a:t>
            </a:r>
            <a:r>
              <a:rPr lang="en-GB" sz="1800" dirty="0" smtClean="0"/>
              <a:t>. Built on the spatially extended </a:t>
            </a:r>
            <a:r>
              <a:rPr lang="en-GB" sz="1800" baseline="30000" dirty="0" smtClean="0"/>
              <a:t>6</a:t>
            </a:r>
            <a:r>
              <a:rPr lang="en-GB" sz="1800" dirty="0" smtClean="0"/>
              <a:t>Li g.s by isovector dipole operator. </a:t>
            </a:r>
          </a:p>
          <a:p>
            <a:pPr>
              <a:lnSpc>
                <a:spcPct val="110000"/>
              </a:lnSpc>
              <a:buClr>
                <a:schemeClr val="accent2"/>
              </a:buClr>
              <a:buFont typeface="Wingdings" pitchFamily="2" charset="2"/>
              <a:buChar char="Ø"/>
            </a:pPr>
            <a:r>
              <a:rPr lang="en-US" sz="1800" u="sng" dirty="0" smtClean="0"/>
              <a:t>SDM</a:t>
            </a:r>
            <a:r>
              <a:rPr lang="en-US" sz="1800" dirty="0" smtClean="0"/>
              <a:t> in </a:t>
            </a:r>
            <a:r>
              <a:rPr lang="en-US" sz="1800" baseline="30000" dirty="0" smtClean="0"/>
              <a:t>6</a:t>
            </a:r>
            <a:r>
              <a:rPr lang="en-US" sz="1800" dirty="0" smtClean="0"/>
              <a:t>He: </a:t>
            </a:r>
            <a:r>
              <a:rPr lang="en-US" sz="1800" dirty="0"/>
              <a:t>only 1</a:t>
            </a:r>
            <a:r>
              <a:rPr lang="en-US" sz="1800" baseline="30000" dirty="0"/>
              <a:t>-</a:t>
            </a:r>
            <a:r>
              <a:rPr lang="en-US" sz="1800" dirty="0"/>
              <a:t> state</a:t>
            </a:r>
          </a:p>
          <a:p>
            <a:pPr>
              <a:lnSpc>
                <a:spcPct val="110000"/>
              </a:lnSpc>
              <a:buClr>
                <a:schemeClr val="accent2"/>
              </a:buClr>
              <a:buFont typeface="Wingdings" pitchFamily="2" charset="2"/>
              <a:buChar char="Ø"/>
            </a:pPr>
            <a:r>
              <a:rPr lang="en-US" sz="1800" u="sng" dirty="0"/>
              <a:t>IVSDM</a:t>
            </a:r>
            <a:r>
              <a:rPr lang="en-US" sz="1800" dirty="0"/>
              <a:t> in </a:t>
            </a:r>
            <a:r>
              <a:rPr lang="en-US" sz="1800" baseline="30000" dirty="0"/>
              <a:t>6</a:t>
            </a:r>
            <a:r>
              <a:rPr lang="en-US" sz="1800" dirty="0"/>
              <a:t>Be: 0</a:t>
            </a:r>
            <a:r>
              <a:rPr lang="en-US" sz="1800" baseline="30000" dirty="0"/>
              <a:t>-</a:t>
            </a:r>
            <a:r>
              <a:rPr lang="en-US" sz="1800" dirty="0"/>
              <a:t>, 1</a:t>
            </a:r>
            <a:r>
              <a:rPr lang="en-US" sz="1800" baseline="30000" dirty="0"/>
              <a:t>-</a:t>
            </a:r>
            <a:r>
              <a:rPr lang="en-US" sz="1800" dirty="0"/>
              <a:t>, 2</a:t>
            </a:r>
            <a:r>
              <a:rPr lang="en-US" sz="1800" baseline="30000" dirty="0"/>
              <a:t>-</a:t>
            </a:r>
            <a:r>
              <a:rPr lang="en-US" sz="1800" dirty="0"/>
              <a:t> </a:t>
            </a:r>
            <a:r>
              <a:rPr lang="en-US" sz="1800" dirty="0" smtClean="0"/>
              <a:t>states</a:t>
            </a:r>
          </a:p>
          <a:p>
            <a:pPr>
              <a:lnSpc>
                <a:spcPct val="110000"/>
              </a:lnSpc>
              <a:buClr>
                <a:schemeClr val="accent2"/>
              </a:buClr>
              <a:buFont typeface="Wingdings" pitchFamily="2" charset="2"/>
              <a:buChar char="Ø"/>
            </a:pPr>
            <a:r>
              <a:rPr lang="en-US" sz="1800" u="sng" dirty="0" smtClean="0"/>
              <a:t>IVSDM:</a:t>
            </a:r>
            <a:r>
              <a:rPr lang="en-US" sz="1800" dirty="0" smtClean="0"/>
              <a:t> dependence on </a:t>
            </a:r>
            <a:r>
              <a:rPr lang="en-US" sz="1800" b="1" i="1" dirty="0" smtClean="0"/>
              <a:t>q</a:t>
            </a:r>
            <a:endParaRPr lang="en-GB" sz="1800" b="1" i="1" dirty="0" smtClean="0"/>
          </a:p>
          <a:p>
            <a:pPr marL="0" indent="0">
              <a:lnSpc>
                <a:spcPct val="110000"/>
              </a:lnSpc>
              <a:buClr>
                <a:schemeClr val="accent2"/>
              </a:buClr>
              <a:buNone/>
            </a:pPr>
            <a:r>
              <a:rPr lang="en-US" sz="2000" b="1" dirty="0" smtClean="0"/>
              <a:t>Isobaric symmetry aspect: </a:t>
            </a:r>
          </a:p>
          <a:p>
            <a:pPr>
              <a:lnSpc>
                <a:spcPct val="110000"/>
              </a:lnSpc>
              <a:buClr>
                <a:schemeClr val="accent2"/>
              </a:buClr>
              <a:buFont typeface="Wingdings" pitchFamily="2" charset="2"/>
              <a:buChar char="Ø"/>
            </a:pPr>
            <a:r>
              <a:rPr lang="en-US" sz="1800" dirty="0" smtClean="0"/>
              <a:t>Differences between SDM </a:t>
            </a:r>
            <a:r>
              <a:rPr lang="en-US" sz="1800" dirty="0"/>
              <a:t>in </a:t>
            </a:r>
            <a:r>
              <a:rPr lang="en-US" sz="1800" baseline="30000" dirty="0"/>
              <a:t>6</a:t>
            </a:r>
            <a:r>
              <a:rPr lang="en-US" sz="1800" dirty="0"/>
              <a:t>He and IVSDM in </a:t>
            </a:r>
            <a:r>
              <a:rPr lang="en-US" sz="1800" baseline="30000" dirty="0" smtClean="0"/>
              <a:t>6</a:t>
            </a:r>
            <a:r>
              <a:rPr lang="en-US" sz="1800" dirty="0" smtClean="0"/>
              <a:t>He</a:t>
            </a:r>
          </a:p>
          <a:p>
            <a:pPr>
              <a:lnSpc>
                <a:spcPct val="110000"/>
              </a:lnSpc>
              <a:buClr>
                <a:schemeClr val="accent2"/>
              </a:buClr>
              <a:buFont typeface="Wingdings" pitchFamily="2" charset="2"/>
              <a:buChar char="Ø"/>
            </a:pPr>
            <a:r>
              <a:rPr lang="en-US" sz="1800" dirty="0" smtClean="0"/>
              <a:t>Differences </a:t>
            </a:r>
            <a:r>
              <a:rPr lang="en-US" sz="1800" dirty="0"/>
              <a:t>between </a:t>
            </a:r>
            <a:r>
              <a:rPr lang="en-US" sz="1800" dirty="0" smtClean="0"/>
              <a:t>IVSDM in </a:t>
            </a:r>
            <a:r>
              <a:rPr lang="en-US" sz="1800" baseline="30000" dirty="0" smtClean="0"/>
              <a:t>6</a:t>
            </a:r>
            <a:r>
              <a:rPr lang="en-US" sz="1800" dirty="0" smtClean="0"/>
              <a:t>He and IVSDM in </a:t>
            </a:r>
            <a:r>
              <a:rPr lang="en-US" sz="1800" baseline="30000" dirty="0" smtClean="0"/>
              <a:t>6</a:t>
            </a:r>
            <a:r>
              <a:rPr lang="en-US" sz="1800" dirty="0" smtClean="0"/>
              <a:t>Be</a:t>
            </a:r>
          </a:p>
          <a:p>
            <a:pPr eaLnBrk="1" hangingPunct="1">
              <a:lnSpc>
                <a:spcPct val="110000"/>
              </a:lnSpc>
              <a:buClr>
                <a:schemeClr val="accent2"/>
              </a:buClr>
              <a:buFont typeface="Wingdings" pitchFamily="2" charset="2"/>
              <a:buChar char="Ø"/>
            </a:pPr>
            <a:endParaRPr lang="en-GB" sz="2000" dirty="0" smtClean="0"/>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5747" y="2864933"/>
            <a:ext cx="3322656" cy="387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txBox="1">
            <a:spLocks noChangeArrowheads="1"/>
          </p:cNvSpPr>
          <p:nvPr/>
        </p:nvSpPr>
        <p:spPr>
          <a:xfrm>
            <a:off x="457200" y="238795"/>
            <a:ext cx="3065512" cy="669925"/>
          </a:xfrm>
          <a:prstGeom prst="rect">
            <a:avLst/>
          </a:prstGeom>
          <a:effectLst>
            <a:outerShdw dist="35921" dir="2700000" algn="ctr" rotWithShape="0">
              <a:schemeClr val="accent1">
                <a:alpha val="50000"/>
              </a:schemeClr>
            </a:outerShdw>
          </a:effectLst>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smtClean="0">
                <a:solidFill>
                  <a:srgbClr val="3333FF"/>
                </a:solidFill>
              </a:rPr>
              <a:t>IVSDM </a:t>
            </a:r>
            <a:r>
              <a:rPr lang="en-US" sz="3200" dirty="0">
                <a:solidFill>
                  <a:srgbClr val="3333FF"/>
                </a:solidFill>
              </a:rPr>
              <a:t>vs. SDM</a:t>
            </a:r>
            <a:endParaRPr lang="ru-RU" sz="3200" dirty="0" smtClean="0">
              <a:solidFill>
                <a:srgbClr val="0000CC"/>
              </a:solidFill>
            </a:endParaRPr>
          </a:p>
        </p:txBody>
      </p:sp>
      <p:sp>
        <p:nvSpPr>
          <p:cNvPr id="6" name="Блок-схема: альтернативный процесс 5"/>
          <p:cNvSpPr/>
          <p:nvPr/>
        </p:nvSpPr>
        <p:spPr>
          <a:xfrm>
            <a:off x="5148064" y="2060848"/>
            <a:ext cx="3176278" cy="490834"/>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b="1" dirty="0" smtClean="0">
                <a:solidFill>
                  <a:srgbClr val="0070C0"/>
                </a:solidFill>
              </a:rPr>
              <a:t>Important dipole excitation modes in A=6 isobar</a:t>
            </a:r>
          </a:p>
        </p:txBody>
      </p:sp>
    </p:spTree>
    <p:extLst>
      <p:ext uri="{BB962C8B-B14F-4D97-AF65-F5344CB8AC3E}">
        <p14:creationId xmlns:p14="http://schemas.microsoft.com/office/powerpoint/2010/main" val="527295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ctrTitle"/>
          </p:nvPr>
        </p:nvSpPr>
        <p:spPr>
          <a:xfrm>
            <a:off x="285750" y="188640"/>
            <a:ext cx="8174682" cy="576064"/>
          </a:xfrm>
          <a:effectLst>
            <a:outerShdw dist="28398" dir="1593903" algn="ctr" rotWithShape="0">
              <a:schemeClr val="accent1">
                <a:alpha val="50000"/>
              </a:schemeClr>
            </a:outerShdw>
          </a:effectLst>
        </p:spPr>
        <p:txBody>
          <a:bodyPr rtlCol="0">
            <a:normAutofit/>
          </a:bodyPr>
          <a:lstStyle/>
          <a:p>
            <a:pPr algn="l" eaLnBrk="1" fontAlgn="auto" hangingPunct="1">
              <a:spcAft>
                <a:spcPts val="0"/>
              </a:spcAft>
              <a:defRPr/>
            </a:pPr>
            <a:r>
              <a:rPr lang="en-US" sz="2800" dirty="0" smtClean="0">
                <a:solidFill>
                  <a:srgbClr val="0000CC"/>
                </a:solidFill>
              </a:rPr>
              <a:t>Three-body correlations in direct reactions. </a:t>
            </a:r>
            <a:endParaRPr lang="ru-RU" sz="2800" dirty="0" smtClean="0">
              <a:solidFill>
                <a:srgbClr val="0000CC"/>
              </a:solidFill>
            </a:endParaRPr>
          </a:p>
        </p:txBody>
      </p:sp>
      <p:sp>
        <p:nvSpPr>
          <p:cNvPr id="30726" name="Rectangle 4"/>
          <p:cNvSpPr txBox="1">
            <a:spLocks noChangeArrowheads="1"/>
          </p:cNvSpPr>
          <p:nvPr/>
        </p:nvSpPr>
        <p:spPr bwMode="auto">
          <a:xfrm>
            <a:off x="251520" y="980728"/>
            <a:ext cx="5449046"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chemeClr val="accent2"/>
              </a:buClr>
              <a:buFont typeface="Wingdings" pitchFamily="2" charset="2"/>
              <a:buChar char="Ø"/>
            </a:pPr>
            <a:r>
              <a:rPr lang="en-US" sz="1600" dirty="0" smtClean="0">
                <a:latin typeface="Times New Roman" pitchFamily="18" charset="0"/>
                <a:cs typeface="Times New Roman" pitchFamily="18" charset="0"/>
              </a:rPr>
              <a:t>{</a:t>
            </a:r>
            <a:r>
              <a:rPr lang="en-US" sz="1400" b="1" dirty="0" smtClean="0">
                <a:latin typeface="Times New Roman" pitchFamily="18" charset="0"/>
                <a:cs typeface="Times New Roman" pitchFamily="18" charset="0"/>
              </a:rPr>
              <a:t>k</a:t>
            </a:r>
            <a:r>
              <a:rPr lang="en-US" sz="1200" baseline="-25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k</a:t>
            </a:r>
            <a:r>
              <a:rPr lang="en-US" sz="1200" baseline="-25000" dirty="0" smtClean="0">
                <a:latin typeface="Times New Roman" pitchFamily="18" charset="0"/>
                <a:cs typeface="Times New Roman" pitchFamily="18" charset="0"/>
              </a:rPr>
              <a:t>2</a:t>
            </a:r>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k</a:t>
            </a:r>
            <a:r>
              <a:rPr lang="en-US" sz="1200" baseline="-25000" dirty="0" smtClean="0">
                <a:latin typeface="Times New Roman" pitchFamily="18" charset="0"/>
                <a:cs typeface="Times New Roman" pitchFamily="18" charset="0"/>
              </a:rPr>
              <a:t>3</a:t>
            </a:r>
            <a:r>
              <a:rPr lang="en-US" sz="1600" dirty="0" smtClean="0">
                <a:latin typeface="Times New Roman" pitchFamily="18" charset="0"/>
                <a:cs typeface="Times New Roman" pitchFamily="18" charset="0"/>
              </a:rPr>
              <a:t>} </a:t>
            </a:r>
            <a:r>
              <a:rPr lang="en-US" sz="1600" dirty="0" smtClean="0">
                <a:latin typeface="+mn-lt"/>
                <a:cs typeface="Arial" pitchFamily="34" charset="0"/>
              </a:rPr>
              <a:t>( or </a:t>
            </a:r>
            <a:r>
              <a:rPr lang="en-US" sz="1600" dirty="0" smtClean="0">
                <a:latin typeface="Times New Roman" pitchFamily="18" charset="0"/>
                <a:cs typeface="Times New Roman" pitchFamily="18" charset="0"/>
              </a:rPr>
              <a:t>{</a:t>
            </a:r>
            <a:r>
              <a:rPr lang="en-US" sz="1600" b="1" dirty="0" smtClean="0">
                <a:latin typeface="Times New Roman" pitchFamily="18" charset="0"/>
                <a:cs typeface="Times New Roman" pitchFamily="18" charset="0"/>
              </a:rPr>
              <a:t>k</a:t>
            </a:r>
            <a:r>
              <a:rPr lang="en-US" sz="1600" dirty="0" smtClean="0">
                <a:latin typeface="+mj-lt"/>
                <a:cs typeface="Times New Roman" pitchFamily="18" charset="0"/>
              </a:rPr>
              <a:t>’</a:t>
            </a:r>
            <a:r>
              <a:rPr lang="en-US" sz="1600"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k</a:t>
            </a:r>
            <a:r>
              <a:rPr lang="en-US" sz="1600" i="1" baseline="-25000" dirty="0" err="1" smtClean="0">
                <a:latin typeface="Times New Roman" pitchFamily="18" charset="0"/>
                <a:cs typeface="Times New Roman" pitchFamily="18" charset="0"/>
              </a:rPr>
              <a:t>x</a:t>
            </a:r>
            <a:r>
              <a:rPr lang="en-US" sz="1600" i="1" baseline="-250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t>
            </a:r>
            <a:r>
              <a:rPr lang="en-US" sz="1600" b="1" dirty="0" err="1" smtClean="0">
                <a:latin typeface="Times New Roman" pitchFamily="18" charset="0"/>
                <a:cs typeface="Times New Roman" pitchFamily="18" charset="0"/>
              </a:rPr>
              <a:t>k</a:t>
            </a:r>
            <a:r>
              <a:rPr lang="en-US" sz="1600" i="1" baseline="-25000" dirty="0" err="1" smtClean="0">
                <a:latin typeface="Times New Roman" pitchFamily="18" charset="0"/>
                <a:cs typeface="Times New Roman" pitchFamily="18" charset="0"/>
              </a:rPr>
              <a:t>y</a:t>
            </a:r>
            <a:r>
              <a:rPr lang="en-US" sz="1600" i="1" baseline="-250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r>
              <a:rPr lang="en-US" sz="1600" dirty="0">
                <a:latin typeface="+mn-lt"/>
                <a:cs typeface="Arial" pitchFamily="34" charset="0"/>
              </a:rPr>
              <a:t>in Jacoby </a:t>
            </a:r>
            <a:r>
              <a:rPr lang="en-US" sz="1600" dirty="0" smtClean="0">
                <a:latin typeface="+mn-lt"/>
                <a:cs typeface="Arial" pitchFamily="34" charset="0"/>
              </a:rPr>
              <a:t>system)  -&gt; 9 degrees of freedom.</a:t>
            </a:r>
          </a:p>
          <a:p>
            <a:pPr eaLnBrk="1" hangingPunct="1">
              <a:spcBef>
                <a:spcPct val="20000"/>
              </a:spcBef>
              <a:buClr>
                <a:schemeClr val="accent2"/>
              </a:buClr>
              <a:buFont typeface="Wingdings" pitchFamily="2" charset="2"/>
              <a:buChar char="Ø"/>
            </a:pPr>
            <a:r>
              <a:rPr lang="en-US" sz="1600" dirty="0">
                <a:latin typeface="+mn-lt"/>
                <a:cs typeface="Arial" pitchFamily="34" charset="0"/>
              </a:rPr>
              <a:t>All </a:t>
            </a:r>
            <a:r>
              <a:rPr lang="en-US" sz="1600" dirty="0" smtClean="0">
                <a:latin typeface="+mn-lt"/>
                <a:cs typeface="Arial" pitchFamily="34" charset="0"/>
              </a:rPr>
              <a:t>the degrees </a:t>
            </a:r>
            <a:r>
              <a:rPr lang="en-US" sz="1600" dirty="0">
                <a:latin typeface="+mn-lt"/>
                <a:cs typeface="Arial" pitchFamily="34" charset="0"/>
              </a:rPr>
              <a:t>of freedom, we split into two groups: </a:t>
            </a:r>
            <a:r>
              <a:rPr lang="en-US" sz="1600" dirty="0" smtClean="0">
                <a:latin typeface="+mn-lt"/>
                <a:cs typeface="Arial" pitchFamily="34" charset="0"/>
              </a:rPr>
              <a:t>2D “internal” (energy-angular) and 5D  “external” (associated with orientation of the system). </a:t>
            </a:r>
            <a:endParaRPr lang="en-US" sz="1600" dirty="0">
              <a:latin typeface="+mn-lt"/>
              <a:cs typeface="Arial" pitchFamily="34" charset="0"/>
            </a:endParaRPr>
          </a:p>
          <a:p>
            <a:pPr eaLnBrk="1" hangingPunct="1">
              <a:spcBef>
                <a:spcPct val="20000"/>
              </a:spcBef>
              <a:buClr>
                <a:schemeClr val="accent2"/>
              </a:buClr>
              <a:buFont typeface="Wingdings" pitchFamily="2" charset="2"/>
              <a:buChar char="Ø"/>
            </a:pPr>
            <a:r>
              <a:rPr lang="en-US" sz="1600" dirty="0" smtClean="0">
                <a:latin typeface="+mn-lt"/>
                <a:cs typeface="Arial" pitchFamily="34" charset="0"/>
              </a:rPr>
              <a:t>For </a:t>
            </a:r>
            <a:r>
              <a:rPr lang="en-US" sz="1600" dirty="0">
                <a:latin typeface="+mn-lt"/>
                <a:cs typeface="Arial" pitchFamily="34" charset="0"/>
              </a:rPr>
              <a:t>direct reactions the evident selected direction defining orientation of the </a:t>
            </a:r>
            <a:r>
              <a:rPr lang="en-US" sz="1600" dirty="0" smtClean="0">
                <a:latin typeface="+mn-lt"/>
                <a:cs typeface="Arial" pitchFamily="34" charset="0"/>
              </a:rPr>
              <a:t>system is </a:t>
            </a:r>
            <a:r>
              <a:rPr lang="en-US" sz="1600" dirty="0">
                <a:latin typeface="+mn-lt"/>
                <a:cs typeface="Arial" pitchFamily="34" charset="0"/>
              </a:rPr>
              <a:t>momentum transfer </a:t>
            </a:r>
            <a:r>
              <a:rPr lang="en-US" sz="1600" dirty="0" smtClean="0">
                <a:latin typeface="+mn-lt"/>
                <a:cs typeface="Arial" pitchFamily="34" charset="0"/>
              </a:rPr>
              <a:t>vector.</a:t>
            </a:r>
            <a:endParaRPr lang="en-GB" sz="1600" dirty="0">
              <a:latin typeface="+mn-lt"/>
              <a:cs typeface="Arial"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169301"/>
            <a:ext cx="5185594" cy="352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1444" y="2276872"/>
            <a:ext cx="3237523"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6478" y="5085184"/>
            <a:ext cx="3220482"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Блок-схема: альтернативный процесс 11"/>
          <p:cNvSpPr/>
          <p:nvPr/>
        </p:nvSpPr>
        <p:spPr>
          <a:xfrm>
            <a:off x="6012160" y="908720"/>
            <a:ext cx="2808312" cy="1174081"/>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solidFill>
                  <a:srgbClr val="0070C0"/>
                </a:solidFill>
              </a:rPr>
              <a:t>T</a:t>
            </a:r>
            <a:r>
              <a:rPr lang="en-US" b="1" dirty="0" smtClean="0">
                <a:solidFill>
                  <a:srgbClr val="0070C0"/>
                </a:solidFill>
              </a:rPr>
              <a:t>hree-body energy-angular correlations for the </a:t>
            </a:r>
            <a:r>
              <a:rPr lang="en-US" b="1" dirty="0" err="1" smtClean="0">
                <a:solidFill>
                  <a:srgbClr val="0070C0"/>
                </a:solidFill>
              </a:rPr>
              <a:t>g.s</a:t>
            </a:r>
            <a:r>
              <a:rPr lang="en-US" b="1" dirty="0" smtClean="0">
                <a:solidFill>
                  <a:srgbClr val="0070C0"/>
                </a:solidFill>
              </a:rPr>
              <a:t>. of </a:t>
            </a:r>
            <a:r>
              <a:rPr lang="en-US" b="1" baseline="30000" dirty="0" smtClean="0">
                <a:solidFill>
                  <a:srgbClr val="0070C0"/>
                </a:solidFill>
              </a:rPr>
              <a:t>6</a:t>
            </a:r>
            <a:r>
              <a:rPr lang="en-US" b="1" dirty="0" smtClean="0">
                <a:solidFill>
                  <a:srgbClr val="0070C0"/>
                </a:solidFill>
              </a:rPr>
              <a:t>Be and </a:t>
            </a:r>
            <a:r>
              <a:rPr lang="en-US" b="1" baseline="30000" dirty="0" smtClean="0">
                <a:solidFill>
                  <a:srgbClr val="0070C0"/>
                </a:solidFill>
              </a:rPr>
              <a:t>45</a:t>
            </a:r>
            <a:r>
              <a:rPr lang="en-US" b="1" dirty="0" smtClean="0">
                <a:solidFill>
                  <a:srgbClr val="0070C0"/>
                </a:solidFill>
              </a:rPr>
              <a:t>Fe</a:t>
            </a:r>
            <a:endParaRPr lang="en-GB" b="1" dirty="0" smtClean="0">
              <a:solidFill>
                <a:srgbClr val="0070C0"/>
              </a:solidFill>
            </a:endParaRPr>
          </a:p>
        </p:txBody>
      </p:sp>
    </p:spTree>
    <p:extLst>
      <p:ext uri="{BB962C8B-B14F-4D97-AF65-F5344CB8AC3E}">
        <p14:creationId xmlns:p14="http://schemas.microsoft.com/office/powerpoint/2010/main" val="37449372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Блок-схема: задержка 14"/>
          <p:cNvSpPr/>
          <p:nvPr/>
        </p:nvSpPr>
        <p:spPr>
          <a:xfrm>
            <a:off x="539552" y="1216242"/>
            <a:ext cx="4104456" cy="5309102"/>
          </a:xfrm>
          <a:prstGeom prst="flowChartDelay">
            <a:avLst/>
          </a:prstGeom>
          <a:gradFill>
            <a:gsLst>
              <a:gs pos="0">
                <a:srgbClr val="002060"/>
              </a:gs>
              <a:gs pos="48000">
                <a:schemeClr val="accent5">
                  <a:tint val="37000"/>
                  <a:satMod val="300000"/>
                </a:schemeClr>
              </a:gs>
              <a:gs pos="84000">
                <a:srgbClr val="00B050"/>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1700" b="1" dirty="0" smtClean="0">
              <a:solidFill>
                <a:srgbClr val="0070C0"/>
              </a:solidFill>
            </a:endParaRPr>
          </a:p>
        </p:txBody>
      </p:sp>
      <p:sp>
        <p:nvSpPr>
          <p:cNvPr id="2" name="Заголовок 1"/>
          <p:cNvSpPr>
            <a:spLocks noGrp="1"/>
          </p:cNvSpPr>
          <p:nvPr>
            <p:ph type="title"/>
          </p:nvPr>
        </p:nvSpPr>
        <p:spPr>
          <a:xfrm>
            <a:off x="323528" y="116632"/>
            <a:ext cx="8712968" cy="850106"/>
          </a:xfrm>
        </p:spPr>
        <p:txBody>
          <a:bodyPr>
            <a:noAutofit/>
          </a:bodyPr>
          <a:lstStyle/>
          <a:p>
            <a:pPr algn="l"/>
            <a:r>
              <a:rPr lang="en-GB" sz="2800" dirty="0" smtClean="0">
                <a:solidFill>
                  <a:srgbClr val="0000CC"/>
                </a:solidFill>
                <a:effectLst>
                  <a:outerShdw blurRad="38100" dist="38100" dir="2700000" algn="tl">
                    <a:srgbClr val="000000">
                      <a:alpha val="43137"/>
                    </a:srgbClr>
                  </a:outerShdw>
                </a:effectLst>
              </a:rPr>
              <a:t>Interface </a:t>
            </a:r>
            <a:r>
              <a:rPr lang="en-GB" sz="2800" dirty="0">
                <a:solidFill>
                  <a:srgbClr val="3333FF"/>
                </a:solidFill>
                <a:effectLst>
                  <a:outerShdw blurRad="38100" dist="38100" dir="2700000" algn="tl">
                    <a:srgbClr val="000000">
                      <a:alpha val="43137"/>
                    </a:srgbClr>
                  </a:outerShdw>
                </a:effectLst>
              </a:rPr>
              <a:t>between</a:t>
            </a:r>
            <a:r>
              <a:rPr lang="en-GB" sz="2800" dirty="0" smtClean="0">
                <a:solidFill>
                  <a:srgbClr val="0000CC"/>
                </a:solidFill>
                <a:effectLst>
                  <a:outerShdw blurRad="38100" dist="38100" dir="2700000" algn="tl">
                    <a:srgbClr val="000000">
                      <a:alpha val="43137"/>
                    </a:srgbClr>
                  </a:outerShdw>
                </a:effectLst>
              </a:rPr>
              <a:t> theory and experiment. </a:t>
            </a:r>
            <a:br>
              <a:rPr lang="en-GB" sz="2800" dirty="0" smtClean="0">
                <a:solidFill>
                  <a:srgbClr val="0000CC"/>
                </a:solidFill>
                <a:effectLst>
                  <a:outerShdw blurRad="38100" dist="38100" dir="2700000" algn="tl">
                    <a:srgbClr val="000000">
                      <a:alpha val="43137"/>
                    </a:srgbClr>
                  </a:outerShdw>
                </a:effectLst>
              </a:rPr>
            </a:br>
            <a:r>
              <a:rPr lang="en-GB" sz="2800" dirty="0" smtClean="0">
                <a:solidFill>
                  <a:srgbClr val="0000CC"/>
                </a:solidFill>
                <a:effectLst>
                  <a:outerShdw blurRad="38100" dist="38100" dir="2700000" algn="tl">
                    <a:srgbClr val="000000">
                      <a:alpha val="43137"/>
                    </a:srgbClr>
                  </a:outerShdw>
                </a:effectLst>
              </a:rPr>
              <a:t>Monte-Carlo codes.</a:t>
            </a:r>
            <a:endParaRPr lang="ru-RU" sz="2800" dirty="0">
              <a:effectLst>
                <a:outerShdw blurRad="38100" dist="38100" dir="2700000" algn="tl">
                  <a:srgbClr val="000000">
                    <a:alpha val="43137"/>
                  </a:srgbClr>
                </a:outerShdw>
              </a:effectLst>
            </a:endParaRPr>
          </a:p>
        </p:txBody>
      </p:sp>
      <p:sp>
        <p:nvSpPr>
          <p:cNvPr id="4" name="Объект 3"/>
          <p:cNvSpPr>
            <a:spLocks noGrp="1"/>
          </p:cNvSpPr>
          <p:nvPr>
            <p:ph sz="half" idx="2"/>
          </p:nvPr>
        </p:nvSpPr>
        <p:spPr>
          <a:xfrm>
            <a:off x="4781872" y="1135285"/>
            <a:ext cx="4038600" cy="4525963"/>
          </a:xfrm>
        </p:spPr>
        <p:txBody>
          <a:bodyPr>
            <a:normAutofit/>
          </a:bodyPr>
          <a:lstStyle/>
          <a:p>
            <a:pPr algn="just">
              <a:lnSpc>
                <a:spcPct val="110000"/>
              </a:lnSpc>
              <a:buClr>
                <a:schemeClr val="accent2"/>
              </a:buClr>
              <a:buFont typeface="Wingdings" pitchFamily="2" charset="2"/>
              <a:buChar char="Ø"/>
            </a:pPr>
            <a:r>
              <a:rPr lang="en-GB" sz="1800" dirty="0"/>
              <a:t>Density matrix formalism:</a:t>
            </a:r>
          </a:p>
          <a:p>
            <a:pPr algn="just">
              <a:lnSpc>
                <a:spcPct val="110000"/>
              </a:lnSpc>
              <a:buClr>
                <a:schemeClr val="accent2"/>
              </a:buClr>
              <a:buFont typeface="Wingdings" pitchFamily="2" charset="2"/>
              <a:buChar char="Ø"/>
            </a:pPr>
            <a:endParaRPr lang="en-GB" sz="1800" dirty="0"/>
          </a:p>
          <a:p>
            <a:pPr algn="just">
              <a:lnSpc>
                <a:spcPct val="110000"/>
              </a:lnSpc>
              <a:buClr>
                <a:schemeClr val="accent2"/>
              </a:buClr>
              <a:buFont typeface="Wingdings" pitchFamily="2" charset="2"/>
              <a:buChar char="Ø"/>
            </a:pPr>
            <a:endParaRPr lang="en-GB" sz="1800" dirty="0"/>
          </a:p>
          <a:p>
            <a:pPr algn="just">
              <a:lnSpc>
                <a:spcPct val="110000"/>
              </a:lnSpc>
              <a:buClr>
                <a:schemeClr val="accent2"/>
              </a:buClr>
              <a:buFont typeface="Wingdings" pitchFamily="2" charset="2"/>
              <a:buChar char="Ø"/>
            </a:pPr>
            <a:endParaRPr lang="en-GB" sz="1800" dirty="0"/>
          </a:p>
          <a:p>
            <a:pPr algn="just">
              <a:lnSpc>
                <a:spcPct val="110000"/>
              </a:lnSpc>
              <a:buClr>
                <a:schemeClr val="accent2"/>
              </a:buClr>
              <a:buFont typeface="Wingdings" pitchFamily="2" charset="2"/>
              <a:buChar char="Ø"/>
            </a:pPr>
            <a:endParaRPr lang="en-GB" sz="1800" dirty="0"/>
          </a:p>
          <a:p>
            <a:pPr algn="just">
              <a:lnSpc>
                <a:spcPct val="110000"/>
              </a:lnSpc>
              <a:buClr>
                <a:schemeClr val="accent2"/>
              </a:buClr>
              <a:buFont typeface="Wingdings" pitchFamily="2" charset="2"/>
              <a:buChar char="Ø"/>
            </a:pPr>
            <a:r>
              <a:rPr lang="en-GB" sz="1800" dirty="0"/>
              <a:t>Density matrix has especially simple form in the system of transferred momentum for direct reactions</a:t>
            </a:r>
          </a:p>
          <a:p>
            <a:pPr>
              <a:lnSpc>
                <a:spcPct val="110000"/>
              </a:lnSpc>
              <a:buClr>
                <a:schemeClr val="accent2"/>
              </a:buClr>
              <a:buFont typeface="Wingdings" pitchFamily="2" charset="2"/>
              <a:buChar char="Ø"/>
            </a:pPr>
            <a:r>
              <a:rPr lang="en-GB" sz="1800" dirty="0" smtClean="0"/>
              <a:t>Three-body decay </a:t>
            </a:r>
            <a:r>
              <a:rPr lang="en-GB" sz="1800" dirty="0"/>
              <a:t>-&gt; </a:t>
            </a:r>
            <a:r>
              <a:rPr lang="en-GB" sz="1800" dirty="0" smtClean="0"/>
              <a:t> eightfold </a:t>
            </a:r>
            <a:r>
              <a:rPr lang="en-GB" sz="1800" dirty="0"/>
              <a:t>differential cross section</a:t>
            </a:r>
          </a:p>
          <a:p>
            <a:endParaRPr lang="ru-RU" sz="1800" dirty="0"/>
          </a:p>
        </p:txBody>
      </p:sp>
      <p:sp>
        <p:nvSpPr>
          <p:cNvPr id="6" name="Горизонтальный свиток 5"/>
          <p:cNvSpPr/>
          <p:nvPr/>
        </p:nvSpPr>
        <p:spPr>
          <a:xfrm>
            <a:off x="4716016" y="4572538"/>
            <a:ext cx="4176464" cy="2108160"/>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buClr>
                <a:schemeClr val="accent2"/>
              </a:buClr>
            </a:pPr>
            <a:r>
              <a:rPr lang="pt-BR" sz="1600" dirty="0">
                <a:solidFill>
                  <a:srgbClr val="FF0000"/>
                </a:solidFill>
              </a:rPr>
              <a:t>M.S.Golovkov et al., PRL </a:t>
            </a:r>
            <a:r>
              <a:rPr lang="pt-BR" sz="1600" b="1" dirty="0">
                <a:solidFill>
                  <a:srgbClr val="FF0000"/>
                </a:solidFill>
              </a:rPr>
              <a:t>93</a:t>
            </a:r>
            <a:r>
              <a:rPr lang="pt-BR" sz="1600" dirty="0">
                <a:solidFill>
                  <a:srgbClr val="FF0000"/>
                </a:solidFill>
              </a:rPr>
              <a:t> (2004) </a:t>
            </a:r>
            <a:r>
              <a:rPr lang="pt-BR" sz="1600" dirty="0" smtClean="0">
                <a:solidFill>
                  <a:srgbClr val="FF0000"/>
                </a:solidFill>
              </a:rPr>
              <a:t>262501 </a:t>
            </a:r>
            <a:r>
              <a:rPr lang="pt-BR" sz="1600" dirty="0">
                <a:solidFill>
                  <a:srgbClr val="FF0000"/>
                </a:solidFill>
              </a:rPr>
              <a:t/>
            </a:r>
            <a:br>
              <a:rPr lang="pt-BR" sz="1600" dirty="0">
                <a:solidFill>
                  <a:srgbClr val="FF0000"/>
                </a:solidFill>
              </a:rPr>
            </a:br>
            <a:r>
              <a:rPr lang="pt-BR" sz="1600" dirty="0">
                <a:solidFill>
                  <a:srgbClr val="FF0000"/>
                </a:solidFill>
              </a:rPr>
              <a:t>M.S.Golovkov et al., PRC </a:t>
            </a:r>
            <a:r>
              <a:rPr lang="pt-BR" sz="1600" b="1" dirty="0">
                <a:solidFill>
                  <a:srgbClr val="FF0000"/>
                </a:solidFill>
              </a:rPr>
              <a:t>72</a:t>
            </a:r>
            <a:r>
              <a:rPr lang="pt-BR" sz="1600" dirty="0">
                <a:solidFill>
                  <a:srgbClr val="FF0000"/>
                </a:solidFill>
              </a:rPr>
              <a:t> (2005) </a:t>
            </a:r>
            <a:r>
              <a:rPr lang="pt-BR" sz="1600" dirty="0" smtClean="0">
                <a:solidFill>
                  <a:srgbClr val="FF0000"/>
                </a:solidFill>
              </a:rPr>
              <a:t>064612</a:t>
            </a:r>
            <a:endParaRPr lang="en-US" sz="1600" dirty="0">
              <a:solidFill>
                <a:srgbClr val="FF0000"/>
              </a:solidFill>
              <a:cs typeface="Arial" pitchFamily="34" charset="0"/>
            </a:endParaRPr>
          </a:p>
          <a:p>
            <a:pPr>
              <a:buClr>
                <a:schemeClr val="accent2"/>
              </a:buClr>
            </a:pPr>
            <a:r>
              <a:rPr lang="pt-BR" sz="1600" dirty="0" smtClean="0">
                <a:solidFill>
                  <a:srgbClr val="FF0000"/>
                </a:solidFill>
              </a:rPr>
              <a:t>L.V.Grigorenko et al., PRC </a:t>
            </a:r>
            <a:r>
              <a:rPr lang="pt-BR" sz="1600" b="1" dirty="0" smtClean="0">
                <a:solidFill>
                  <a:srgbClr val="FF0000"/>
                </a:solidFill>
              </a:rPr>
              <a:t>82</a:t>
            </a:r>
            <a:r>
              <a:rPr lang="pt-BR" sz="1600" dirty="0" smtClean="0">
                <a:solidFill>
                  <a:srgbClr val="FF0000"/>
                </a:solidFill>
              </a:rPr>
              <a:t> (2010) 014615</a:t>
            </a:r>
            <a:br>
              <a:rPr lang="pt-BR" sz="1600" dirty="0" smtClean="0">
                <a:solidFill>
                  <a:srgbClr val="FF0000"/>
                </a:solidFill>
              </a:rPr>
            </a:br>
            <a:r>
              <a:rPr lang="pt-BR" sz="1600" dirty="0" smtClean="0">
                <a:solidFill>
                  <a:srgbClr val="FF0000"/>
                </a:solidFill>
              </a:rPr>
              <a:t>A.S.Fomichev et al., </a:t>
            </a:r>
            <a:r>
              <a:rPr lang="fr-FR" sz="1600" dirty="0" smtClean="0">
                <a:solidFill>
                  <a:srgbClr val="FF0000"/>
                </a:solidFill>
              </a:rPr>
              <a:t>PLB </a:t>
            </a:r>
            <a:r>
              <a:rPr lang="fr-FR" sz="1600" b="1" dirty="0" smtClean="0">
                <a:solidFill>
                  <a:srgbClr val="FF0000"/>
                </a:solidFill>
              </a:rPr>
              <a:t>708</a:t>
            </a:r>
            <a:r>
              <a:rPr lang="fr-FR" sz="1600" dirty="0" smtClean="0">
                <a:solidFill>
                  <a:srgbClr val="FF0000"/>
                </a:solidFill>
              </a:rPr>
              <a:t> (2012) 6</a:t>
            </a:r>
            <a:br>
              <a:rPr lang="fr-FR" sz="1600" dirty="0" smtClean="0">
                <a:solidFill>
                  <a:srgbClr val="FF0000"/>
                </a:solidFill>
              </a:rPr>
            </a:br>
            <a:r>
              <a:rPr lang="fr-FR" sz="1600" dirty="0" smtClean="0">
                <a:solidFill>
                  <a:srgbClr val="FF0000"/>
                </a:solidFill>
              </a:rPr>
              <a:t>I.A. Egorova et al</a:t>
            </a:r>
            <a:r>
              <a:rPr lang="fr-FR" sz="1600" dirty="0">
                <a:solidFill>
                  <a:srgbClr val="FF0000"/>
                </a:solidFill>
              </a:rPr>
              <a:t>., </a:t>
            </a:r>
            <a:r>
              <a:rPr lang="fr-FR" sz="1600" dirty="0" smtClean="0">
                <a:solidFill>
                  <a:srgbClr val="FF0000"/>
                </a:solidFill>
              </a:rPr>
              <a:t>PRL </a:t>
            </a:r>
            <a:r>
              <a:rPr lang="fr-FR" sz="1600" b="1" dirty="0" smtClean="0">
                <a:solidFill>
                  <a:srgbClr val="FF0000"/>
                </a:solidFill>
              </a:rPr>
              <a:t>109</a:t>
            </a:r>
            <a:r>
              <a:rPr lang="fr-FR" sz="1600" dirty="0" smtClean="0">
                <a:solidFill>
                  <a:srgbClr val="FF0000"/>
                </a:solidFill>
              </a:rPr>
              <a:t> </a:t>
            </a:r>
            <a:r>
              <a:rPr lang="fr-FR" sz="1600" dirty="0">
                <a:solidFill>
                  <a:srgbClr val="FF0000"/>
                </a:solidFill>
              </a:rPr>
              <a:t>(2012</a:t>
            </a:r>
            <a:r>
              <a:rPr lang="fr-FR" sz="1600" dirty="0" smtClean="0">
                <a:solidFill>
                  <a:srgbClr val="FF0000"/>
                </a:solidFill>
              </a:rPr>
              <a:t>) 202502</a:t>
            </a:r>
            <a:endParaRPr lang="en-US" sz="1600" dirty="0">
              <a:solidFill>
                <a:srgbClr val="FF0000"/>
              </a:solidFill>
              <a:cs typeface="Arial" pitchFamily="34" charset="0"/>
            </a:endParaRPr>
          </a:p>
        </p:txBody>
      </p:sp>
      <p:sp>
        <p:nvSpPr>
          <p:cNvPr id="8" name="Блок-схема: альтернативный процесс 7"/>
          <p:cNvSpPr/>
          <p:nvPr/>
        </p:nvSpPr>
        <p:spPr>
          <a:xfrm>
            <a:off x="1959274" y="4620956"/>
            <a:ext cx="1676622" cy="1158267"/>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700" b="1" dirty="0" smtClean="0">
                <a:solidFill>
                  <a:srgbClr val="0070C0"/>
                </a:solidFill>
              </a:rPr>
              <a:t>Virtual exp. setup (Apparatus model)</a:t>
            </a:r>
          </a:p>
        </p:txBody>
      </p:sp>
      <p:sp>
        <p:nvSpPr>
          <p:cNvPr id="12" name="Блок-схема: альтернативный процесс 11"/>
          <p:cNvSpPr/>
          <p:nvPr/>
        </p:nvSpPr>
        <p:spPr>
          <a:xfrm>
            <a:off x="3137022" y="3748074"/>
            <a:ext cx="1290962" cy="761046"/>
          </a:xfrm>
          <a:prstGeom prst="flowChartAlternateProcess">
            <a:avLst/>
          </a:prstGeom>
          <a:gradFill flip="none" rotWithShape="1">
            <a:gsLst>
              <a:gs pos="0">
                <a:schemeClr val="accent6">
                  <a:lumMod val="60000"/>
                  <a:lumOff val="40000"/>
                </a:schemeClr>
              </a:gs>
              <a:gs pos="52000">
                <a:schemeClr val="accent5">
                  <a:tint val="37000"/>
                  <a:satMod val="300000"/>
                </a:schemeClr>
              </a:gs>
              <a:gs pos="100000">
                <a:schemeClr val="accent5">
                  <a:tint val="15000"/>
                  <a:satMod val="35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700" b="1" dirty="0" smtClean="0">
                <a:solidFill>
                  <a:srgbClr val="0070C0"/>
                </a:solidFill>
              </a:rPr>
              <a:t>MC simulations</a:t>
            </a:r>
          </a:p>
        </p:txBody>
      </p:sp>
      <p:sp>
        <p:nvSpPr>
          <p:cNvPr id="17" name="Стрелка углом 16"/>
          <p:cNvSpPr/>
          <p:nvPr/>
        </p:nvSpPr>
        <p:spPr>
          <a:xfrm>
            <a:off x="1289956" y="5252258"/>
            <a:ext cx="617747" cy="748720"/>
          </a:xfrm>
          <a:prstGeom prst="ben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00">
              <a:solidFill>
                <a:schemeClr val="tx1"/>
              </a:solidFill>
            </a:endParaRPr>
          </a:p>
        </p:txBody>
      </p:sp>
      <p:sp>
        <p:nvSpPr>
          <p:cNvPr id="18" name="Стрелка углом 17"/>
          <p:cNvSpPr/>
          <p:nvPr/>
        </p:nvSpPr>
        <p:spPr>
          <a:xfrm>
            <a:off x="2717929" y="4097836"/>
            <a:ext cx="413911" cy="523119"/>
          </a:xfrm>
          <a:prstGeom prst="ben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00">
              <a:solidFill>
                <a:schemeClr val="tx1"/>
              </a:solidFill>
            </a:endParaRPr>
          </a:p>
        </p:txBody>
      </p:sp>
      <p:sp>
        <p:nvSpPr>
          <p:cNvPr id="21" name="Стрелка углом вверх 20"/>
          <p:cNvSpPr/>
          <p:nvPr/>
        </p:nvSpPr>
        <p:spPr>
          <a:xfrm rot="5400000">
            <a:off x="1367654" y="2645508"/>
            <a:ext cx="680652" cy="56137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00"/>
          </a:p>
        </p:txBody>
      </p:sp>
      <p:sp>
        <p:nvSpPr>
          <p:cNvPr id="22" name="Стрелка углом вверх 21"/>
          <p:cNvSpPr/>
          <p:nvPr/>
        </p:nvSpPr>
        <p:spPr>
          <a:xfrm rot="5400000">
            <a:off x="2685294" y="3591580"/>
            <a:ext cx="485419" cy="4076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00"/>
          </a:p>
        </p:txBody>
      </p:sp>
      <p:sp>
        <p:nvSpPr>
          <p:cNvPr id="30" name="Блок-схема: альтернативный процесс 29"/>
          <p:cNvSpPr/>
          <p:nvPr/>
        </p:nvSpPr>
        <p:spPr>
          <a:xfrm rot="16200000">
            <a:off x="-1000890" y="5278474"/>
            <a:ext cx="2450357" cy="486510"/>
          </a:xfrm>
          <a:prstGeom prst="flowChartAlternateProcess">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700" b="1" dirty="0" smtClean="0">
                <a:solidFill>
                  <a:schemeClr val="accent1">
                    <a:lumMod val="75000"/>
                  </a:schemeClr>
                </a:solidFill>
              </a:rPr>
              <a:t>Experiment</a:t>
            </a:r>
          </a:p>
        </p:txBody>
      </p:sp>
      <p:sp>
        <p:nvSpPr>
          <p:cNvPr id="31" name="Блок-схема: альтернативный процесс 30"/>
          <p:cNvSpPr/>
          <p:nvPr/>
        </p:nvSpPr>
        <p:spPr>
          <a:xfrm rot="16200000">
            <a:off x="-1073702" y="1819440"/>
            <a:ext cx="2595981" cy="486510"/>
          </a:xfrm>
          <a:prstGeom prst="flowChartAlternateProcess">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700" b="1" dirty="0" smtClean="0">
                <a:solidFill>
                  <a:srgbClr val="00B050"/>
                </a:solidFill>
              </a:rPr>
              <a:t>Theory</a:t>
            </a:r>
            <a:endParaRPr lang="en-GB" sz="1700" b="1" dirty="0" smtClean="0">
              <a:solidFill>
                <a:srgbClr val="00B050"/>
              </a:solidFill>
            </a:endParaRPr>
          </a:p>
        </p:txBody>
      </p:sp>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718330"/>
            <a:ext cx="4176464" cy="1027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Блок-схема: альтернативный процесс 8"/>
          <p:cNvSpPr/>
          <p:nvPr/>
        </p:nvSpPr>
        <p:spPr>
          <a:xfrm>
            <a:off x="2060674" y="2803986"/>
            <a:ext cx="1575222" cy="748720"/>
          </a:xfrm>
          <a:prstGeom prst="flowChartAlternateProcess">
            <a:avLst/>
          </a:prstGeom>
          <a:gradFill>
            <a:gsLst>
              <a:gs pos="0">
                <a:schemeClr val="accent6">
                  <a:lumMod val="60000"/>
                  <a:lumOff val="40000"/>
                </a:schemeClr>
              </a:gs>
              <a:gs pos="35000">
                <a:schemeClr val="accent6">
                  <a:lumMod val="60000"/>
                  <a:lumOff val="40000"/>
                </a:schemeClr>
              </a:gs>
              <a:gs pos="100000">
                <a:schemeClr val="accent6">
                  <a:lumMod val="20000"/>
                  <a:lumOff val="80000"/>
                </a:schemeClr>
              </a:gs>
            </a:gsLst>
          </a:gradFill>
          <a:ln>
            <a:solidFill>
              <a:schemeClr val="accent5"/>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700" b="1" dirty="0" smtClean="0">
                <a:solidFill>
                  <a:srgbClr val="0070C0"/>
                </a:solidFill>
              </a:rPr>
              <a:t>MC event generator</a:t>
            </a:r>
          </a:p>
        </p:txBody>
      </p:sp>
      <p:sp>
        <p:nvSpPr>
          <p:cNvPr id="7" name="Блок-схема: альтернативный процесс 6"/>
          <p:cNvSpPr/>
          <p:nvPr/>
        </p:nvSpPr>
        <p:spPr>
          <a:xfrm>
            <a:off x="696584" y="5877272"/>
            <a:ext cx="1571159" cy="476458"/>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700" b="1" dirty="0" smtClean="0">
                <a:solidFill>
                  <a:srgbClr val="0070C0"/>
                </a:solidFill>
              </a:rPr>
              <a:t>DAC, Detectors</a:t>
            </a:r>
          </a:p>
        </p:txBody>
      </p:sp>
      <p:sp>
        <p:nvSpPr>
          <p:cNvPr id="10" name="Блок-схема: альтернативный процесс 9"/>
          <p:cNvSpPr/>
          <p:nvPr/>
        </p:nvSpPr>
        <p:spPr>
          <a:xfrm>
            <a:off x="696583" y="1359680"/>
            <a:ext cx="1571159" cy="1349240"/>
          </a:xfrm>
          <a:prstGeom prst="flowChartAlternateProcess">
            <a:avLst/>
          </a:prstGeom>
          <a:gradFill>
            <a:gsLst>
              <a:gs pos="0">
                <a:schemeClr val="accent6">
                  <a:lumMod val="60000"/>
                  <a:lumOff val="40000"/>
                </a:schemeClr>
              </a:gs>
              <a:gs pos="35000">
                <a:schemeClr val="accent6">
                  <a:lumMod val="60000"/>
                  <a:lumOff val="40000"/>
                </a:schemeClr>
              </a:gs>
              <a:gs pos="100000">
                <a:schemeClr val="accent6">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700" b="1" dirty="0" smtClean="0">
                <a:solidFill>
                  <a:srgbClr val="0070C0"/>
                </a:solidFill>
              </a:rPr>
              <a:t>Theoretical calculations</a:t>
            </a:r>
          </a:p>
          <a:p>
            <a:pPr algn="ctr"/>
            <a:r>
              <a:rPr lang="en-GB" sz="1700" b="1" dirty="0" smtClean="0">
                <a:solidFill>
                  <a:srgbClr val="0070C0"/>
                </a:solidFill>
              </a:rPr>
              <a:t>(quantum mechanical amplitudes)</a:t>
            </a:r>
          </a:p>
        </p:txBody>
      </p:sp>
    </p:spTree>
    <p:extLst>
      <p:ext uri="{BB962C8B-B14F-4D97-AF65-F5344CB8AC3E}">
        <p14:creationId xmlns:p14="http://schemas.microsoft.com/office/powerpoint/2010/main" val="1678174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9613</TotalTime>
  <Words>4215</Words>
  <Application>Microsoft Office PowerPoint</Application>
  <PresentationFormat>Presentazione su schermo (4:3)</PresentationFormat>
  <Paragraphs>341</Paragraphs>
  <Slides>20</Slides>
  <Notes>17</Notes>
  <HiddenSlides>8</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Тема Office</vt:lpstr>
      <vt:lpstr>Theoretical studies of isovector soft dipole mode</vt:lpstr>
      <vt:lpstr>SDM in few-body physics</vt:lpstr>
      <vt:lpstr>SDM for one- and two- nuclei halo</vt:lpstr>
      <vt:lpstr>Few-body dynamics at the driplines</vt:lpstr>
      <vt:lpstr>IsoVector Soft Dipole Mode in 6Be</vt:lpstr>
      <vt:lpstr>Formalism for change-exchange reaction</vt:lpstr>
      <vt:lpstr>Presentazione standard di PowerPoint</vt:lpstr>
      <vt:lpstr>Three-body correlations in direct reactions. </vt:lpstr>
      <vt:lpstr>Interface between theory and experiment.  Monte-Carlo codes.</vt:lpstr>
      <vt:lpstr>Presentazione standard di PowerPoint</vt:lpstr>
      <vt:lpstr>Conclusions</vt:lpstr>
      <vt:lpstr>Presentazione standard di PowerPoint</vt:lpstr>
      <vt:lpstr>Conclusions</vt:lpstr>
      <vt:lpstr>Model for charge-exchange reaction </vt:lpstr>
      <vt:lpstr>Status of the three-body decay studies in 6Be</vt:lpstr>
      <vt:lpstr>Few-body dynamics at the driplines</vt:lpstr>
      <vt:lpstr>Presentazione standard di PowerPoint</vt:lpstr>
      <vt:lpstr>6Be at MSU: where is borderline democratic/sequential?</vt:lpstr>
      <vt:lpstr>Correlations on resonances in 6Be</vt:lpstr>
      <vt:lpstr>Выводы: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Исследование спектра 6Ве в зарядово-обменной реакции и реакции срыва</dc:title>
  <dc:creator>iegorova</dc:creator>
  <cp:lastModifiedBy>tecno</cp:lastModifiedBy>
  <cp:revision>216</cp:revision>
  <cp:lastPrinted>2013-05-28T13:04:04Z</cp:lastPrinted>
  <dcterms:created xsi:type="dcterms:W3CDTF">2013-04-06T21:53:50Z</dcterms:created>
  <dcterms:modified xsi:type="dcterms:W3CDTF">2013-06-04T08:25:30Z</dcterms:modified>
</cp:coreProperties>
</file>