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25"/>
  </p:notesMasterIdLst>
  <p:handoutMasterIdLst>
    <p:handoutMasterId r:id="rId26"/>
  </p:handoutMasterIdLst>
  <p:sldIdLst>
    <p:sldId id="516" r:id="rId2"/>
    <p:sldId id="565" r:id="rId3"/>
    <p:sldId id="588" r:id="rId4"/>
    <p:sldId id="569" r:id="rId5"/>
    <p:sldId id="572" r:id="rId6"/>
    <p:sldId id="573" r:id="rId7"/>
    <p:sldId id="574" r:id="rId8"/>
    <p:sldId id="578" r:id="rId9"/>
    <p:sldId id="583" r:id="rId10"/>
    <p:sldId id="582" r:id="rId11"/>
    <p:sldId id="564" r:id="rId12"/>
    <p:sldId id="584" r:id="rId13"/>
    <p:sldId id="575" r:id="rId14"/>
    <p:sldId id="586" r:id="rId15"/>
    <p:sldId id="577" r:id="rId16"/>
    <p:sldId id="589" r:id="rId17"/>
    <p:sldId id="286" r:id="rId18"/>
    <p:sldId id="553" r:id="rId19"/>
    <p:sldId id="548" r:id="rId20"/>
    <p:sldId id="581" r:id="rId21"/>
    <p:sldId id="535" r:id="rId22"/>
    <p:sldId id="585" r:id="rId23"/>
    <p:sldId id="568" r:id="rId24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7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7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7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7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684D"/>
    <a:srgbClr val="94B6D2"/>
    <a:srgbClr val="F9FBD5"/>
    <a:srgbClr val="EA684D"/>
    <a:srgbClr val="CDE68B"/>
    <a:srgbClr val="D9D9AA"/>
    <a:srgbClr val="CCCCE6"/>
    <a:srgbClr val="FF4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54" y="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266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E7792290-6CFF-44AA-A731-E4E39D4C8B34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602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1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1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61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61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>
                <a:latin typeface="Arial" pitchFamily="34" charset="0"/>
              </a:defRPr>
            </a:lvl1pPr>
          </a:lstStyle>
          <a:p>
            <a:pPr>
              <a:defRPr/>
            </a:pPr>
            <a:fld id="{B6F5068E-DBB5-4B19-B74A-678FCD5A3A62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96110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3A56D1D-F446-4C60-8A67-31CF797D0352}" type="slidenum">
              <a:rPr lang="fr-FR" sz="1300" smtClean="0">
                <a:latin typeface="Arial" pitchFamily="34" charset="0"/>
              </a:rPr>
              <a:pPr eaLnBrk="1" hangingPunct="1">
                <a:defRPr/>
              </a:pPr>
              <a:t>1</a:t>
            </a:fld>
            <a:endParaRPr lang="fr-FR" sz="1300" smtClean="0">
              <a:latin typeface="Arial" pitchFamily="34" charset="0"/>
            </a:endParaRPr>
          </a:p>
        </p:txBody>
      </p:sp>
      <p:sp>
        <p:nvSpPr>
          <p:cNvPr id="84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/>
          </a:extLst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B7F6280-A4E3-4F7D-BAA1-6A52983C1C0A}" type="slidenum">
              <a:rPr lang="fr-FR" sz="1300" smtClean="0">
                <a:latin typeface="Arial" pitchFamily="34" charset="0"/>
              </a:rPr>
              <a:pPr eaLnBrk="1" hangingPunct="1">
                <a:defRPr/>
              </a:pPr>
              <a:t>11</a:t>
            </a:fld>
            <a:endParaRPr lang="fr-FR" sz="1300" smtClean="0">
              <a:latin typeface="Arial" pitchFamily="34" charset="0"/>
            </a:endParaRPr>
          </a:p>
        </p:txBody>
      </p:sp>
      <p:sp>
        <p:nvSpPr>
          <p:cNvPr id="87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/>
          </a:extLst>
        </p:spPr>
      </p:sp>
      <p:sp>
        <p:nvSpPr>
          <p:cNvPr id="87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7198790-01D8-4F51-B4A4-7792F3814B6D}" type="slidenum">
              <a:rPr lang="fr-FR" sz="1300" smtClean="0">
                <a:latin typeface="Arial" pitchFamily="34" charset="0"/>
              </a:rPr>
              <a:pPr eaLnBrk="1" hangingPunct="1">
                <a:defRPr/>
              </a:pPr>
              <a:t>12</a:t>
            </a:fld>
            <a:endParaRPr lang="fr-FR" sz="1300" smtClean="0">
              <a:latin typeface="Arial" pitchFamily="34" charset="0"/>
            </a:endParaRPr>
          </a:p>
        </p:txBody>
      </p:sp>
      <p:sp>
        <p:nvSpPr>
          <p:cNvPr id="873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7198790-01D8-4F51-B4A4-7792F3814B6D}" type="slidenum">
              <a:rPr lang="fr-FR" sz="1300" smtClean="0">
                <a:latin typeface="Arial" pitchFamily="34" charset="0"/>
              </a:rPr>
              <a:pPr eaLnBrk="1" hangingPunct="1">
                <a:defRPr/>
              </a:pPr>
              <a:t>16</a:t>
            </a:fld>
            <a:endParaRPr lang="fr-FR" sz="1300" smtClean="0">
              <a:latin typeface="Arial" pitchFamily="34" charset="0"/>
            </a:endParaRPr>
          </a:p>
        </p:txBody>
      </p:sp>
      <p:sp>
        <p:nvSpPr>
          <p:cNvPr id="873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1153BB0-34E2-4C8A-B565-AC64966C078C}" type="slidenum">
              <a:rPr lang="fr-FR" sz="1300" smtClean="0">
                <a:latin typeface="Arial" pitchFamily="34" charset="0"/>
              </a:rPr>
              <a:pPr eaLnBrk="1" hangingPunct="1">
                <a:defRPr/>
              </a:pPr>
              <a:t>17</a:t>
            </a:fld>
            <a:endParaRPr lang="fr-FR" sz="1300" smtClean="0">
              <a:latin typeface="Arial" pitchFamily="34" charset="0"/>
            </a:endParaRPr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/>
          </a:extLst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8C3E9BC-3E84-45E1-855B-91039643C757}" type="slidenum">
              <a:rPr lang="fr-FR" sz="1300" smtClean="0">
                <a:latin typeface="Arial" pitchFamily="34" charset="0"/>
              </a:rPr>
              <a:pPr eaLnBrk="1" hangingPunct="1">
                <a:defRPr/>
              </a:pPr>
              <a:t>20</a:t>
            </a:fld>
            <a:endParaRPr lang="fr-FR" sz="1300" smtClean="0">
              <a:latin typeface="Arial" pitchFamily="34" charset="0"/>
            </a:endParaRPr>
          </a:p>
        </p:txBody>
      </p:sp>
      <p:sp>
        <p:nvSpPr>
          <p:cNvPr id="858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585564C8-3B03-41A0-A452-35BC78774643}" type="slidenum">
              <a:rPr lang="fr-FR" sz="1300" smtClean="0">
                <a:latin typeface="Arial" pitchFamily="34" charset="0"/>
              </a:rPr>
              <a:pPr eaLnBrk="1" hangingPunct="1">
                <a:defRPr/>
              </a:pPr>
              <a:t>23</a:t>
            </a:fld>
            <a:endParaRPr lang="fr-FR" sz="1300" smtClean="0">
              <a:latin typeface="Arial" pitchFamily="34" charset="0"/>
            </a:endParaRPr>
          </a:p>
        </p:txBody>
      </p:sp>
      <p:sp>
        <p:nvSpPr>
          <p:cNvPr id="849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84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8AA50D14-AF67-4B9D-8C3D-C7D3568EF804}" type="slidenum">
              <a:rPr lang="fr-FR" sz="1300" smtClean="0">
                <a:latin typeface="Arial" pitchFamily="34" charset="0"/>
              </a:rPr>
              <a:pPr eaLnBrk="1" hangingPunct="1">
                <a:defRPr/>
              </a:pPr>
              <a:t>2</a:t>
            </a:fld>
            <a:endParaRPr lang="fr-FR" sz="1300" smtClean="0">
              <a:latin typeface="Arial" pitchFamily="34" charset="0"/>
            </a:endParaRPr>
          </a:p>
        </p:txBody>
      </p:sp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FAA26D3D-D897-4be2-8F04-BA451C77F1D7}"/>
          </a:extLst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smtClean="0">
                <a:latin typeface="Arial" pitchFamily="34" charset="0"/>
              </a:rPr>
              <a:t>Bien introduire le fait qu</a:t>
            </a:r>
            <a:r>
              <a:rPr lang="ja-JP" altLang="fr-FR" smtClean="0">
                <a:latin typeface="Arial" pitchFamily="34" charset="0"/>
              </a:rPr>
              <a:t>’</a:t>
            </a:r>
            <a:r>
              <a:rPr lang="fr-FR" altLang="ja-JP" smtClean="0">
                <a:latin typeface="Arial" pitchFamily="34" charset="0"/>
              </a:rPr>
              <a:t>on résout complètement la densité à deux corps</a:t>
            </a:r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3268E6EF-B2FB-4025-846D-D64FC29458B0}" type="slidenum">
              <a:rPr lang="fr-FR" sz="1300" smtClean="0">
                <a:latin typeface="Arial" pitchFamily="34" charset="0"/>
              </a:rPr>
              <a:pPr eaLnBrk="1" hangingPunct="1">
                <a:defRPr/>
              </a:pPr>
              <a:t>3</a:t>
            </a:fld>
            <a:endParaRPr lang="fr-FR" sz="1300" smtClean="0">
              <a:latin typeface="Arial" pitchFamily="34" charset="0"/>
            </a:endParaRPr>
          </a:p>
        </p:txBody>
      </p:sp>
      <p:sp>
        <p:nvSpPr>
          <p:cNvPr id="854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85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1DD0AC2-FE85-411F-A8F9-536F5398BEA7}" type="slidenum">
              <a:rPr lang="fr-FR" sz="1300" smtClean="0">
                <a:latin typeface="Arial" pitchFamily="34" charset="0"/>
              </a:rPr>
              <a:pPr eaLnBrk="1" hangingPunct="1">
                <a:defRPr/>
              </a:pPr>
              <a:t>4</a:t>
            </a:fld>
            <a:endParaRPr lang="fr-FR" sz="1300" smtClean="0">
              <a:latin typeface="Arial" pitchFamily="34" charset="0"/>
            </a:endParaRPr>
          </a:p>
        </p:txBody>
      </p:sp>
      <p:sp>
        <p:nvSpPr>
          <p:cNvPr id="851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85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B1ED08EB-9E14-4A8C-A2E7-78DAD3827901}" type="slidenum">
              <a:rPr lang="fr-FR" sz="1300" smtClean="0">
                <a:latin typeface="Arial" pitchFamily="34" charset="0"/>
              </a:rPr>
              <a:pPr eaLnBrk="1" hangingPunct="1">
                <a:defRPr/>
              </a:pPr>
              <a:t>5</a:t>
            </a:fld>
            <a:endParaRPr lang="fr-FR" sz="1300" smtClean="0">
              <a:latin typeface="Arial" pitchFamily="34" charset="0"/>
            </a:endParaRPr>
          </a:p>
        </p:txBody>
      </p:sp>
      <p:sp>
        <p:nvSpPr>
          <p:cNvPr id="87757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8775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FD3192B-F46E-4D3C-B1F2-8F6E814CC51B}" type="slidenum">
              <a:rPr lang="fr-FR" sz="1300" smtClean="0">
                <a:latin typeface="Arial" pitchFamily="34" charset="0"/>
              </a:rPr>
              <a:pPr eaLnBrk="1" hangingPunct="1">
                <a:defRPr/>
              </a:pPr>
              <a:t>6</a:t>
            </a:fld>
            <a:endParaRPr lang="fr-FR" sz="1300" smtClean="0">
              <a:latin typeface="Arial" pitchFamily="34" charset="0"/>
            </a:endParaRPr>
          </a:p>
        </p:txBody>
      </p:sp>
      <p:sp>
        <p:nvSpPr>
          <p:cNvPr id="856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85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97D42B8F-6EF9-468C-8575-BA2786EEF7A5}" type="slidenum">
              <a:rPr lang="fr-FR" sz="1300" smtClean="0">
                <a:latin typeface="Arial" pitchFamily="34" charset="0"/>
              </a:rPr>
              <a:pPr eaLnBrk="1" hangingPunct="1">
                <a:defRPr/>
              </a:pPr>
              <a:t>7</a:t>
            </a:fld>
            <a:endParaRPr lang="fr-FR" sz="1300" smtClean="0">
              <a:latin typeface="Arial" pitchFamily="34" charset="0"/>
            </a:endParaRPr>
          </a:p>
        </p:txBody>
      </p:sp>
      <p:sp>
        <p:nvSpPr>
          <p:cNvPr id="873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8946C05C-BDFB-4CEE-89A3-8BC2987F037E}" type="slidenum">
              <a:rPr lang="fr-FR" sz="1300" smtClean="0">
                <a:latin typeface="Arial" pitchFamily="34" charset="0"/>
              </a:rPr>
              <a:pPr eaLnBrk="1" hangingPunct="1">
                <a:defRPr/>
              </a:pPr>
              <a:t>9</a:t>
            </a:fld>
            <a:endParaRPr lang="fr-FR" sz="1300" smtClean="0">
              <a:latin typeface="Arial" pitchFamily="34" charset="0"/>
            </a:endParaRPr>
          </a:p>
        </p:txBody>
      </p:sp>
      <p:sp>
        <p:nvSpPr>
          <p:cNvPr id="873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90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118095C-22E8-4BCE-8BA1-94C5C5DE0AD6}" type="slidenum">
              <a:rPr lang="fr-FR" sz="1300" smtClean="0">
                <a:latin typeface="Arial" pitchFamily="34" charset="0"/>
              </a:rPr>
              <a:pPr eaLnBrk="1" hangingPunct="1">
                <a:defRPr/>
              </a:pPr>
              <a:t>10</a:t>
            </a:fld>
            <a:endParaRPr lang="fr-FR" sz="1300" smtClean="0">
              <a:latin typeface="Arial" pitchFamily="34" charset="0"/>
            </a:endParaRPr>
          </a:p>
        </p:txBody>
      </p:sp>
      <p:sp>
        <p:nvSpPr>
          <p:cNvPr id="858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FAA26D3D-D897-4be2-8F04-BA451C77F1D7}"/>
          </a:extLst>
        </p:spPr>
      </p:sp>
      <p:sp>
        <p:nvSpPr>
          <p:cNvPr id="85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0925"/>
            <a:ext cx="5207000" cy="4605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 dirty="0" smtClean="0">
              <a:ea typeface="ＭＳ Ｐゴシック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onnecteur droit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Connecteur droit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Connecteur droit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Connecteur droit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Connecteur droit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Ellipse 27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Ellipse 28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Ellipse 29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lipse 30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lipse 31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Connecteur droit 32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B1F520-4C86-465C-90F8-F984046F37C2}" type="datetimeFigureOut">
              <a:rPr lang="fr-FR"/>
              <a:pPr>
                <a:defRPr/>
              </a:pPr>
              <a:t>06/06/2013</a:t>
            </a:fld>
            <a:endParaRPr lang="fr-FR"/>
          </a:p>
        </p:txBody>
      </p:sp>
      <p:sp>
        <p:nvSpPr>
          <p:cNvPr id="21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D7CAD2-0A62-4237-BD3C-5500220460D4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631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8884-81C6-42CB-B01E-63D9C0A24CFB}" type="datetimeFigureOut">
              <a:rPr lang="fr-FR"/>
              <a:pPr>
                <a:defRPr/>
              </a:pPr>
              <a:t>06/06/2013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0954E-8754-4251-BA4F-860BEBD40147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12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BA811-B866-4AE6-8783-44370600148F}" type="datetimeFigureOut">
              <a:rPr lang="fr-FR"/>
              <a:pPr>
                <a:defRPr/>
              </a:pPr>
              <a:t>06/06/2013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974A0-8EA2-4A30-8CB4-3F897DA8973F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8D3283-88BA-4A3F-AD5B-9C021564CCA8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346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4413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77991" y="0"/>
            <a:ext cx="7467600" cy="655638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746207" y="1081881"/>
            <a:ext cx="2011362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7868FE-049F-4B1D-89BD-C6F8EC1844CC}" type="datetime1">
              <a:rPr lang="fr-FR"/>
              <a:pPr>
                <a:defRPr/>
              </a:pPr>
              <a:t>06/06/2013</a:t>
            </a:fld>
            <a:endParaRPr lang="fr-F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00" smtClean="0"/>
            </a:lvl1pPr>
          </a:lstStyle>
          <a:p>
            <a:pPr>
              <a:defRPr/>
            </a:pPr>
            <a:fld id="{52DE8E4E-4B92-458D-95AD-07D3DCBB584B}" type="slidenum">
              <a:rPr lang="fr-FR"/>
              <a:pPr>
                <a:defRPr/>
              </a:pPr>
              <a:t>‹N›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584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6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7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cteur droit 1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Connecteur droit 2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Connecteur droit 23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Connecteur droit 24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Connecteur droit 25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Connecteur droit 26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2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Ellipse 28"/>
          <p:cNvSpPr/>
          <p:nvPr/>
        </p:nvSpPr>
        <p:spPr bwMode="auto">
          <a:xfrm>
            <a:off x="1404938" y="5378450"/>
            <a:ext cx="136525" cy="138113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Ellipse 29"/>
          <p:cNvSpPr/>
          <p:nvPr/>
        </p:nvSpPr>
        <p:spPr bwMode="auto">
          <a:xfrm>
            <a:off x="1481138" y="5040313"/>
            <a:ext cx="274637" cy="274637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Ellipse 30"/>
          <p:cNvSpPr/>
          <p:nvPr userDrawn="1"/>
        </p:nvSpPr>
        <p:spPr>
          <a:xfrm>
            <a:off x="1662113" y="4356100"/>
            <a:ext cx="330200" cy="366713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0" name="Picture 1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567113"/>
            <a:ext cx="120808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4445000"/>
            <a:ext cx="560388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rgbClr val="EBDDC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US" dirty="0"/>
          </a:p>
        </p:txBody>
      </p:sp>
      <p:sp>
        <p:nvSpPr>
          <p:cNvPr id="22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476903-02C6-4990-99A8-CDB50FCE7F43}" type="datetimeFigureOut">
              <a:rPr lang="fr-FR"/>
              <a:pPr>
                <a:defRPr/>
              </a:pPr>
              <a:t>06/06/2013</a:t>
            </a:fld>
            <a:endParaRPr lang="fr-FR"/>
          </a:p>
        </p:txBody>
      </p:sp>
      <p:sp>
        <p:nvSpPr>
          <p:cNvPr id="23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3AFB04-9EB7-4109-BC50-2EA0DCD7AB95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296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441325"/>
            <a:ext cx="355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77991" y="0"/>
            <a:ext cx="7467600" cy="655638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4" name="Espace réservé de la date 6"/>
          <p:cNvSpPr>
            <a:spLocks noGrp="1"/>
          </p:cNvSpPr>
          <p:nvPr>
            <p:ph type="dt" sz="half" idx="10"/>
          </p:nvPr>
        </p:nvSpPr>
        <p:spPr>
          <a:xfrm rot="5400000">
            <a:off x="7746207" y="1081881"/>
            <a:ext cx="2011362" cy="3841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112BE8-282D-4C2B-955B-8EDD9C4580E8}" type="datetimeFigureOut">
              <a:rPr lang="fr-FR"/>
              <a:pPr>
                <a:defRPr/>
              </a:pPr>
              <a:t>06/06/2013</a:t>
            </a:fld>
            <a:endParaRPr lang="fr-F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B09120-4C21-447F-ADDA-E3D695F89C72}" type="slidenum">
              <a:rPr lang="fr-FR"/>
              <a:pPr>
                <a:defRPr/>
              </a:pPr>
              <a:t>‹N›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537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A387D-8534-4858-BFE9-B9D2C1B0ACE8}" type="datetimeFigureOut">
              <a:rPr lang="fr-FR"/>
              <a:pPr>
                <a:defRPr/>
              </a:pPr>
              <a:t>06/06/2013</a:t>
            </a:fld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1AFB-EC9F-4C09-930E-8E3C7FDB1997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3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112F0-6686-457F-926A-8028B570C58B}" type="datetimeFigureOut">
              <a:rPr lang="fr-FR"/>
              <a:pPr>
                <a:defRPr/>
              </a:pPr>
              <a:t>06/06/2013</a:t>
            </a:fld>
            <a:endParaRPr lang="fr-FR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65340-0CD4-41A3-977C-41D5E28C7CA4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5024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4EEE77-D2CE-4E20-8D35-731BF1881F76}" type="datetimeFigureOut">
              <a:rPr lang="fr-FR"/>
              <a:pPr>
                <a:defRPr/>
              </a:pPr>
              <a:t>06/06/2013</a:t>
            </a:fld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1F3FA3-FD57-47E8-85CE-3F162E682513}" type="slidenum">
              <a:rPr lang="fr-FR"/>
              <a:pPr>
                <a:defRPr/>
              </a:pPr>
              <a:t>‹N›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485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B4B61-D6D8-4373-BCE1-5A78D9C00082}" type="datetimeFigureOut">
              <a:rPr lang="fr-FR"/>
              <a:pPr>
                <a:defRPr/>
              </a:pPr>
              <a:t>06/06/2013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36E3-A91E-4B52-84CA-A70AA55511A2}" type="slidenum">
              <a:rPr lang="fr-FR"/>
              <a:pPr>
                <a:defRPr/>
              </a:pPr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79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Connecteur droit 16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Connecteur droit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Connecteur droit 2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" name="Rectangle 1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onnecteur droit 24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" name="Ellipse 2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2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C90661-46A0-4DC7-9197-DAD05CEA57A3}" type="datetimeFigureOut">
              <a:rPr lang="fr-FR"/>
              <a:pPr>
                <a:defRPr/>
              </a:pPr>
              <a:t>06/06/2013</a:t>
            </a:fld>
            <a:endParaRPr lang="fr-FR"/>
          </a:p>
        </p:txBody>
      </p:sp>
      <p:sp>
        <p:nvSpPr>
          <p:cNvPr id="13" name="Espace réservé du numéro de diapositive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150E45-4B18-49A7-A188-65F6CAD504DE}" type="slidenum">
              <a:rPr lang="fr-FR"/>
              <a:pPr>
                <a:defRPr/>
              </a:pPr>
              <a:t>‹N›</a:t>
            </a:fld>
            <a:endParaRPr lang="fr-FR"/>
          </a:p>
        </p:txBody>
      </p:sp>
      <p:sp>
        <p:nvSpPr>
          <p:cNvPr id="14" name="Espace réservé du pied de page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131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1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Ellipse 16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onnecteur droit 1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Rectangle 1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onnecteur droit 23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Connecteur droit 20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Connecteur droit 25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AD23A9C-86AD-41AD-878F-E397C2461E8E}" type="datetimeFigureOut">
              <a:rPr lang="fr-FR"/>
              <a:pPr>
                <a:defRPr/>
              </a:pPr>
              <a:t>06/06/2013</a:t>
            </a:fld>
            <a:endParaRPr lang="fr-FR"/>
          </a:p>
        </p:txBody>
      </p:sp>
      <p:sp>
        <p:nvSpPr>
          <p:cNvPr id="13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02796CF-F549-4E07-9729-E70EEA87C727}" type="slidenum">
              <a:rPr lang="fr-FR"/>
              <a:pPr>
                <a:defRPr/>
              </a:pPr>
              <a:t>‹N›</a:t>
            </a:fld>
            <a:endParaRPr lang="fr-FR"/>
          </a:p>
        </p:txBody>
      </p:sp>
      <p:sp>
        <p:nvSpPr>
          <p:cNvPr id="14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722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6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328613"/>
            <a:ext cx="3540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61988" y="268288"/>
            <a:ext cx="7467600" cy="655637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1029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85E0F5-9B6A-49E6-A670-FBE31E2385F7}" type="datetimeFigureOut">
              <a:rPr lang="fr-FR"/>
              <a:pPr>
                <a:defRPr/>
              </a:pPr>
              <a:t>06/06/2013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2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mpd="thickThin">
            <a:solidFill>
              <a:srgbClr val="5D9BC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33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rgbClr val="5D9BCE">
              <a:alpha val="87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5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b="1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F61FF8-2E76-483F-A132-E231A3321D46}" type="slidenum">
              <a:rPr lang="fr-FR"/>
              <a:pPr>
                <a:defRPr/>
              </a:pPr>
              <a:t>‹N›</a:t>
            </a:fld>
            <a:endParaRPr lang="fr-FR"/>
          </a:p>
        </p:txBody>
      </p:sp>
      <p:pic>
        <p:nvPicPr>
          <p:cNvPr id="1037" name="Picture 14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0806">
            <a:off x="8054975" y="223838"/>
            <a:ext cx="7080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19" r:id="rId4"/>
    <p:sldLayoutId id="2147483920" r:id="rId5"/>
    <p:sldLayoutId id="2147483927" r:id="rId6"/>
    <p:sldLayoutId id="2147483921" r:id="rId7"/>
    <p:sldLayoutId id="2147483928" r:id="rId8"/>
    <p:sldLayoutId id="2147483929" r:id="rId9"/>
    <p:sldLayoutId id="2147483922" r:id="rId10"/>
    <p:sldLayoutId id="2147483923" r:id="rId11"/>
    <p:sldLayoutId id="2147483930" r:id="rId12"/>
    <p:sldLayoutId id="2147483931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sto MT" charset="0"/>
          <a:ea typeface="MS PGothic" pitchFamily="34" charset="-128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sto MT" charset="0"/>
          <a:ea typeface="MS PGothic" pitchFamily="34" charset="-128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sto MT" charset="0"/>
          <a:ea typeface="MS PGothic" pitchFamily="34" charset="-128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sto MT" charset="0"/>
          <a:ea typeface="MS PGothic" pitchFamily="34" charset="-128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alisto MT" charset="0"/>
          <a:ea typeface="ＭＳ Ｐゴシック" charset="0"/>
          <a:cs typeface="ＭＳ Ｐゴシック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82A0B9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C8D7E5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EBC0B1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5.bin"/><Relationship Id="rId2" Type="http://schemas.openxmlformats.org/officeDocument/2006/relationships/tags" Target="../tags/tag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44.pn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8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Documento_di_Microsoft_Word_97_-_20031.doc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Documento_di_Microsoft_Word_97_-_20032.doc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Documento_di_Microsoft_Word_97_-_20033.doc"/><Relationship Id="rId10" Type="http://schemas.openxmlformats.org/officeDocument/2006/relationships/image" Target="../media/image11.wmf"/><Relationship Id="rId4" Type="http://schemas.openxmlformats.org/officeDocument/2006/relationships/image" Target="../media/image12.gif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Documento_di_Microsoft_Word_97_-_20034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3" name="Rectangle 5"/>
          <p:cNvSpPr>
            <a:spLocks noChangeArrowheads="1"/>
          </p:cNvSpPr>
          <p:nvPr/>
        </p:nvSpPr>
        <p:spPr bwMode="auto">
          <a:xfrm>
            <a:off x="2268538" y="2997200"/>
            <a:ext cx="6604000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2000">
                <a:solidFill>
                  <a:srgbClr val="F9FBD5"/>
                </a:solidFill>
              </a:rPr>
              <a:t>The Towing Mode (nuclear break-up) …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2000">
                <a:solidFill>
                  <a:srgbClr val="F9FBD5"/>
                </a:solidFill>
              </a:rPr>
              <a:t>Configuration mixing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2000">
                <a:solidFill>
                  <a:srgbClr val="F9FBD5"/>
                </a:solidFill>
              </a:rPr>
              <a:t>Alpha clusterisation in medium-mass nuclei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r>
              <a:rPr lang="en-US" sz="2000">
                <a:solidFill>
                  <a:srgbClr val="F9FBD5"/>
                </a:solidFill>
              </a:rPr>
              <a:t>nn pairing in dilute matter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en-US" sz="2000">
              <a:solidFill>
                <a:srgbClr val="F9FBD5"/>
              </a:solidFill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en-US" sz="2000">
              <a:solidFill>
                <a:srgbClr val="F9FBD5"/>
              </a:solidFill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en-US" sz="2000">
              <a:solidFill>
                <a:srgbClr val="F9FBD5"/>
              </a:solidFill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en-US" sz="2000">
              <a:solidFill>
                <a:srgbClr val="F9FBD5"/>
              </a:solidFill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en-US" sz="2000">
              <a:solidFill>
                <a:srgbClr val="F9FBD5"/>
              </a:solidFill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en-US" sz="2000">
              <a:solidFill>
                <a:srgbClr val="F9FBD5"/>
              </a:solidFill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en-US" sz="2000">
              <a:solidFill>
                <a:srgbClr val="F9FBD5"/>
              </a:solidFill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/>
            </a:pPr>
            <a:endParaRPr lang="en-US" sz="2000">
              <a:solidFill>
                <a:srgbClr val="F9FBD5"/>
              </a:solidFill>
            </a:endParaRPr>
          </a:p>
        </p:txBody>
      </p:sp>
      <p:sp>
        <p:nvSpPr>
          <p:cNvPr id="841734" name="Text Box 6"/>
          <p:cNvSpPr txBox="1">
            <a:spLocks noChangeArrowheads="1"/>
          </p:cNvSpPr>
          <p:nvPr/>
        </p:nvSpPr>
        <p:spPr bwMode="auto">
          <a:xfrm>
            <a:off x="6421438" y="5516563"/>
            <a:ext cx="22463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sz="1800" b="1" i="1" smtClean="0">
                <a:solidFill>
                  <a:srgbClr val="D4E2ED"/>
                </a:solidFill>
              </a:rPr>
              <a:t>M. Assié  (IPNO)</a:t>
            </a:r>
            <a:endParaRPr lang="fr-FR" sz="1800" i="1" smtClean="0">
              <a:solidFill>
                <a:srgbClr val="D4E2ED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027238" y="282575"/>
            <a:ext cx="6707187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anchor="ctr"/>
          <a:lstStyle/>
          <a:p>
            <a:pPr algn="ctr"/>
            <a:r>
              <a:rPr lang="fr-FR" sz="2800" b="1">
                <a:solidFill>
                  <a:srgbClr val="D4E2ED"/>
                </a:solidFill>
              </a:rPr>
              <a:t>Study of pairing and clusterization </a:t>
            </a:r>
          </a:p>
          <a:p>
            <a:pPr algn="ctr"/>
            <a:r>
              <a:rPr lang="fr-FR" sz="2800" b="1">
                <a:solidFill>
                  <a:srgbClr val="D4E2ED"/>
                </a:solidFill>
              </a:rPr>
              <a:t>in light nuclei </a:t>
            </a:r>
          </a:p>
          <a:p>
            <a:pPr algn="ctr"/>
            <a:r>
              <a:rPr lang="fr-FR" sz="2800" b="1">
                <a:solidFill>
                  <a:srgbClr val="D4E2ED"/>
                </a:solidFill>
              </a:rPr>
              <a:t>through nuclear break-up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83075" y="2060575"/>
            <a:ext cx="4427538" cy="3889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4325938" y="2286000"/>
            <a:ext cx="3041650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0825" y="4868863"/>
            <a:ext cx="20161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ea typeface="MS Mincho" pitchFamily="49" charset="-128"/>
              </a:rPr>
              <a:t>Missing energy spectrum for </a:t>
            </a:r>
          </a:p>
          <a:p>
            <a:pPr eaLnBrk="0" hangingPunct="0"/>
            <a:r>
              <a:rPr lang="en-US" sz="1400">
                <a:ea typeface="MS Mincho" pitchFamily="49" charset="-128"/>
              </a:rPr>
              <a:t>the reaction </a:t>
            </a:r>
            <a:r>
              <a:rPr lang="en-US" sz="1400" baseline="30000">
                <a:ea typeface="MS Mincho" pitchFamily="49" charset="-128"/>
              </a:rPr>
              <a:t>40</a:t>
            </a:r>
            <a:r>
              <a:rPr lang="en-US" sz="1400">
                <a:ea typeface="MS Mincho" pitchFamily="49" charset="-128"/>
              </a:rPr>
              <a:t>Ca(</a:t>
            </a:r>
            <a:r>
              <a:rPr lang="en-US" sz="1400" baseline="30000">
                <a:ea typeface="MS Mincho" pitchFamily="49" charset="-128"/>
              </a:rPr>
              <a:t>40</a:t>
            </a:r>
            <a:r>
              <a:rPr lang="en-US" sz="1400">
                <a:ea typeface="MS Mincho" pitchFamily="49" charset="-128"/>
              </a:rPr>
              <a:t>Ca,</a:t>
            </a:r>
            <a:r>
              <a:rPr lang="en-US" sz="1400" baseline="30000">
                <a:ea typeface="MS Mincho" pitchFamily="49" charset="-128"/>
              </a:rPr>
              <a:t>40</a:t>
            </a:r>
            <a:r>
              <a:rPr lang="en-US" sz="1400">
                <a:ea typeface="MS Mincho" pitchFamily="49" charset="-128"/>
              </a:rPr>
              <a:t>Ca+</a:t>
            </a:r>
            <a:r>
              <a:rPr lang="en-US" sz="1400">
                <a:latin typeface="Symbol" pitchFamily="18" charset="2"/>
                <a:ea typeface="MS Mincho" pitchFamily="49" charset="-128"/>
                <a:sym typeface="Symbol" pitchFamily="18" charset="2"/>
              </a:rPr>
              <a:t></a:t>
            </a:r>
            <a:r>
              <a:rPr lang="en-US" sz="1400">
                <a:ea typeface="MS Mincho" pitchFamily="49" charset="-128"/>
              </a:rPr>
              <a:t>)</a:t>
            </a:r>
          </a:p>
          <a:p>
            <a:pPr eaLnBrk="0" hangingPunct="0"/>
            <a:r>
              <a:rPr lang="en-US" sz="1400">
                <a:ea typeface="MS Mincho" pitchFamily="49" charset="-128"/>
              </a:rPr>
              <a:t>(E</a:t>
            </a:r>
            <a:r>
              <a:rPr lang="en-US" sz="1400" baseline="-25000">
                <a:ea typeface="MS Mincho" pitchFamily="49" charset="-128"/>
              </a:rPr>
              <a:t>miss</a:t>
            </a:r>
            <a:r>
              <a:rPr lang="en-US" sz="1400">
                <a:ea typeface="MS Mincho" pitchFamily="49" charset="-128"/>
              </a:rPr>
              <a:t>= E</a:t>
            </a:r>
            <a:r>
              <a:rPr lang="en-US" sz="1400" baseline="30000">
                <a:ea typeface="MS Mincho" pitchFamily="49" charset="-128"/>
              </a:rPr>
              <a:t>*</a:t>
            </a:r>
            <a:r>
              <a:rPr lang="en-US" sz="1400" baseline="-25000">
                <a:ea typeface="MS Mincho" pitchFamily="49" charset="-128"/>
              </a:rPr>
              <a:t> </a:t>
            </a:r>
            <a:r>
              <a:rPr lang="en-US" sz="1400">
                <a:ea typeface="MS Mincho" pitchFamily="49" charset="-128"/>
              </a:rPr>
              <a:t>- E</a:t>
            </a:r>
            <a:r>
              <a:rPr lang="en-US" sz="1400" baseline="30000">
                <a:ea typeface="MS Mincho" pitchFamily="49" charset="-128"/>
              </a:rPr>
              <a:t>K</a:t>
            </a:r>
            <a:r>
              <a:rPr lang="en-US" sz="1400" baseline="-25000">
                <a:ea typeface="MS Mincho" pitchFamily="49" charset="-128"/>
              </a:rPr>
              <a:t>recoil</a:t>
            </a:r>
            <a:r>
              <a:rPr lang="en-US" sz="1400">
                <a:ea typeface="MS Mincho" pitchFamily="49" charset="-128"/>
              </a:rPr>
              <a:t>- E</a:t>
            </a:r>
            <a:r>
              <a:rPr lang="en-US" sz="1400" baseline="-25000">
                <a:latin typeface="Symbol" pitchFamily="18" charset="2"/>
                <a:ea typeface="MS Mincho" pitchFamily="49" charset="-128"/>
                <a:sym typeface="Symbol" pitchFamily="18" charset="2"/>
              </a:rPr>
              <a:t></a:t>
            </a:r>
            <a:r>
              <a:rPr lang="en-US" sz="1400">
                <a:ea typeface="MS Mincho" pitchFamily="49" charset="-128"/>
              </a:rPr>
              <a:t>)</a:t>
            </a:r>
            <a:endParaRPr lang="fr-FR" sz="1400">
              <a:ea typeface="MS Mincho" pitchFamily="49" charset="-128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2520950"/>
            <a:ext cx="3560762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359650" y="520065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fr-FR" sz="1400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7842250" y="2673350"/>
            <a:ext cx="922338" cy="2903538"/>
            <a:chOff x="5039" y="2226"/>
            <a:chExt cx="581" cy="1829"/>
          </a:xfrm>
        </p:grpSpPr>
        <p:pic>
          <p:nvPicPr>
            <p:cNvPr id="20535" name="Picture 8" descr="Image 1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" y="2294"/>
              <a:ext cx="547" cy="1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6" name="Rectangle 9"/>
            <p:cNvSpPr>
              <a:spLocks noChangeArrowheads="1"/>
            </p:cNvSpPr>
            <p:nvPr/>
          </p:nvSpPr>
          <p:spPr bwMode="auto">
            <a:xfrm>
              <a:off x="5116" y="3064"/>
              <a:ext cx="193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20537" name="Rectangle 10"/>
            <p:cNvSpPr>
              <a:spLocks noChangeArrowheads="1"/>
            </p:cNvSpPr>
            <p:nvPr/>
          </p:nvSpPr>
          <p:spPr bwMode="auto">
            <a:xfrm>
              <a:off x="5092" y="2226"/>
              <a:ext cx="193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20538" name="Rectangle 11"/>
            <p:cNvSpPr>
              <a:spLocks noChangeArrowheads="1"/>
            </p:cNvSpPr>
            <p:nvPr/>
          </p:nvSpPr>
          <p:spPr bwMode="auto">
            <a:xfrm>
              <a:off x="5291" y="2384"/>
              <a:ext cx="329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aseline="30000">
                  <a:ea typeface="MS Mincho" pitchFamily="49" charset="-128"/>
                </a:rPr>
                <a:t>40</a:t>
              </a:r>
              <a:r>
                <a:rPr lang="en-US" sz="1400">
                  <a:ea typeface="MS Mincho" pitchFamily="49" charset="-128"/>
                </a:rPr>
                <a:t>Ca</a:t>
              </a:r>
              <a:endParaRPr lang="fr-FR" sz="1400">
                <a:ea typeface="MS Mincho" pitchFamily="49" charset="-128"/>
              </a:endParaRPr>
            </a:p>
          </p:txBody>
        </p:sp>
        <p:sp>
          <p:nvSpPr>
            <p:cNvPr id="20539" name="Rectangle 12"/>
            <p:cNvSpPr>
              <a:spLocks noChangeArrowheads="1"/>
            </p:cNvSpPr>
            <p:nvPr/>
          </p:nvSpPr>
          <p:spPr bwMode="auto">
            <a:xfrm>
              <a:off x="5257" y="3190"/>
              <a:ext cx="329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aseline="30000">
                  <a:ea typeface="MS Mincho" pitchFamily="49" charset="-128"/>
                </a:rPr>
                <a:t>40</a:t>
              </a:r>
              <a:r>
                <a:rPr lang="en-US" sz="1400">
                  <a:ea typeface="MS Mincho" pitchFamily="49" charset="-128"/>
                </a:rPr>
                <a:t>Ca</a:t>
              </a:r>
              <a:endParaRPr lang="fr-FR" sz="1400">
                <a:ea typeface="MS Mincho" pitchFamily="49" charset="-128"/>
              </a:endParaRPr>
            </a:p>
          </p:txBody>
        </p:sp>
      </p:grpSp>
      <p:grpSp>
        <p:nvGrpSpPr>
          <p:cNvPr id="20488" name="Group 13"/>
          <p:cNvGrpSpPr>
            <a:grpSpLocks/>
          </p:cNvGrpSpPr>
          <p:nvPr/>
        </p:nvGrpSpPr>
        <p:grpSpPr bwMode="auto">
          <a:xfrm>
            <a:off x="250825" y="1052513"/>
            <a:ext cx="2686050" cy="2128837"/>
            <a:chOff x="1385" y="1614"/>
            <a:chExt cx="3301" cy="2460"/>
          </a:xfrm>
        </p:grpSpPr>
        <p:pic>
          <p:nvPicPr>
            <p:cNvPr id="20523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" y="1614"/>
              <a:ext cx="3301" cy="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7103" name="Freeform 15"/>
            <p:cNvSpPr>
              <a:spLocks/>
            </p:cNvSpPr>
            <p:nvPr/>
          </p:nvSpPr>
          <p:spPr bwMode="auto">
            <a:xfrm>
              <a:off x="2636" y="2051"/>
              <a:ext cx="297" cy="413"/>
            </a:xfrm>
            <a:custGeom>
              <a:avLst/>
              <a:gdLst>
                <a:gd name="T0" fmla="*/ 297 w 136"/>
                <a:gd name="T1" fmla="*/ 413 h 296"/>
                <a:gd name="T2" fmla="*/ 262 w 136"/>
                <a:gd name="T3" fmla="*/ 223 h 296"/>
                <a:gd name="T4" fmla="*/ 175 w 136"/>
                <a:gd name="T5" fmla="*/ 100 h 296"/>
                <a:gd name="T6" fmla="*/ 0 w 136"/>
                <a:gd name="T7" fmla="*/ 0 h 2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96">
                  <a:moveTo>
                    <a:pt x="136" y="296"/>
                  </a:moveTo>
                  <a:cubicBezTo>
                    <a:pt x="132" y="246"/>
                    <a:pt x="129" y="197"/>
                    <a:pt x="120" y="160"/>
                  </a:cubicBezTo>
                  <a:cubicBezTo>
                    <a:pt x="110" y="122"/>
                    <a:pt x="99" y="98"/>
                    <a:pt x="80" y="72"/>
                  </a:cubicBezTo>
                  <a:cubicBezTo>
                    <a:pt x="60" y="45"/>
                    <a:pt x="30" y="22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57104" name="Line 16"/>
            <p:cNvSpPr>
              <a:spLocks noChangeShapeType="1"/>
            </p:cNvSpPr>
            <p:nvPr/>
          </p:nvSpPr>
          <p:spPr bwMode="auto">
            <a:xfrm flipH="1" flipV="1">
              <a:off x="2899" y="2933"/>
              <a:ext cx="113" cy="21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57105" name="Line 17"/>
            <p:cNvSpPr>
              <a:spLocks noChangeShapeType="1"/>
            </p:cNvSpPr>
            <p:nvPr/>
          </p:nvSpPr>
          <p:spPr bwMode="auto">
            <a:xfrm flipH="1">
              <a:off x="2979" y="3151"/>
              <a:ext cx="33" cy="21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57106" name="Line 18"/>
            <p:cNvSpPr>
              <a:spLocks noChangeShapeType="1"/>
            </p:cNvSpPr>
            <p:nvPr/>
          </p:nvSpPr>
          <p:spPr bwMode="auto">
            <a:xfrm flipV="1">
              <a:off x="3012" y="3105"/>
              <a:ext cx="298" cy="4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57107" name="Text Box 19"/>
            <p:cNvSpPr txBox="1">
              <a:spLocks noChangeArrowheads="1"/>
            </p:cNvSpPr>
            <p:nvPr/>
          </p:nvSpPr>
          <p:spPr bwMode="auto">
            <a:xfrm>
              <a:off x="3231" y="2942"/>
              <a:ext cx="351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it-IT" sz="1600" smtClean="0">
                  <a:solidFill>
                    <a:srgbClr val="FF5050"/>
                  </a:solidFill>
                  <a:latin typeface="Times New Roman" charset="0"/>
                </a:rPr>
                <a:t>p</a:t>
              </a:r>
            </a:p>
          </p:txBody>
        </p:sp>
        <p:sp>
          <p:nvSpPr>
            <p:cNvPr id="857108" name="Line 20"/>
            <p:cNvSpPr>
              <a:spLocks noChangeShapeType="1"/>
            </p:cNvSpPr>
            <p:nvPr/>
          </p:nvSpPr>
          <p:spPr bwMode="auto">
            <a:xfrm flipV="1">
              <a:off x="3026" y="2784"/>
              <a:ext cx="468" cy="378"/>
            </a:xfrm>
            <a:prstGeom prst="line">
              <a:avLst/>
            </a:prstGeom>
            <a:noFill/>
            <a:ln w="28575">
              <a:solidFill>
                <a:srgbClr val="00279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57109" name="Text Box 21"/>
            <p:cNvSpPr txBox="1">
              <a:spLocks noChangeArrowheads="1"/>
            </p:cNvSpPr>
            <p:nvPr/>
          </p:nvSpPr>
          <p:spPr bwMode="auto">
            <a:xfrm>
              <a:off x="3467" y="2672"/>
              <a:ext cx="63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it-IT" sz="1400" b="1" baseline="30000" smtClean="0">
                  <a:solidFill>
                    <a:srgbClr val="00279F"/>
                  </a:solidFill>
                  <a:latin typeface="Times New Roman" charset="0"/>
                </a:rPr>
                <a:t>40</a:t>
              </a:r>
              <a:r>
                <a:rPr lang="it-IT" sz="1400" b="1" smtClean="0">
                  <a:solidFill>
                    <a:srgbClr val="00279F"/>
                  </a:solidFill>
                  <a:latin typeface="Times New Roman" charset="0"/>
                </a:rPr>
                <a:t>Ca</a:t>
              </a:r>
            </a:p>
          </p:txBody>
        </p:sp>
        <p:sp>
          <p:nvSpPr>
            <p:cNvPr id="857110" name="Freeform 22"/>
            <p:cNvSpPr>
              <a:spLocks/>
            </p:cNvSpPr>
            <p:nvPr/>
          </p:nvSpPr>
          <p:spPr bwMode="auto">
            <a:xfrm>
              <a:off x="2692" y="1840"/>
              <a:ext cx="1865" cy="1163"/>
            </a:xfrm>
            <a:custGeom>
              <a:avLst/>
              <a:gdLst>
                <a:gd name="T0" fmla="*/ 0 w 1304"/>
                <a:gd name="T1" fmla="*/ 176 h 811"/>
                <a:gd name="T2" fmla="*/ 103 w 1304"/>
                <a:gd name="T3" fmla="*/ 50 h 811"/>
                <a:gd name="T4" fmla="*/ 549 w 1304"/>
                <a:gd name="T5" fmla="*/ 16 h 811"/>
                <a:gd name="T6" fmla="*/ 984 w 1304"/>
                <a:gd name="T7" fmla="*/ 142 h 811"/>
                <a:gd name="T8" fmla="*/ 1247 w 1304"/>
                <a:gd name="T9" fmla="*/ 371 h 811"/>
                <a:gd name="T10" fmla="*/ 1865 w 1304"/>
                <a:gd name="T11" fmla="*/ 1163 h 8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04" h="811">
                  <a:moveTo>
                    <a:pt x="0" y="123"/>
                  </a:moveTo>
                  <a:cubicBezTo>
                    <a:pt x="4" y="88"/>
                    <a:pt x="8" y="53"/>
                    <a:pt x="72" y="35"/>
                  </a:cubicBezTo>
                  <a:cubicBezTo>
                    <a:pt x="135" y="16"/>
                    <a:pt x="281" y="0"/>
                    <a:pt x="384" y="11"/>
                  </a:cubicBezTo>
                  <a:cubicBezTo>
                    <a:pt x="486" y="21"/>
                    <a:pt x="606" y="57"/>
                    <a:pt x="688" y="99"/>
                  </a:cubicBezTo>
                  <a:cubicBezTo>
                    <a:pt x="769" y="140"/>
                    <a:pt x="769" y="140"/>
                    <a:pt x="872" y="259"/>
                  </a:cubicBezTo>
                  <a:cubicBezTo>
                    <a:pt x="974" y="377"/>
                    <a:pt x="1139" y="594"/>
                    <a:pt x="1304" y="811"/>
                  </a:cubicBezTo>
                </a:path>
              </a:pathLst>
            </a:custGeom>
            <a:noFill/>
            <a:ln w="28575" cap="flat" cmpd="sng">
              <a:solidFill>
                <a:srgbClr val="66FF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57111" name="Line 23"/>
            <p:cNvSpPr>
              <a:spLocks noChangeShapeType="1"/>
            </p:cNvSpPr>
            <p:nvPr/>
          </p:nvSpPr>
          <p:spPr bwMode="auto">
            <a:xfrm flipH="1" flipV="1">
              <a:off x="2520" y="1821"/>
              <a:ext cx="115" cy="21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57112" name="Line 24"/>
            <p:cNvSpPr>
              <a:spLocks noChangeShapeType="1"/>
            </p:cNvSpPr>
            <p:nvPr/>
          </p:nvSpPr>
          <p:spPr bwMode="auto">
            <a:xfrm flipH="1">
              <a:off x="2600" y="2038"/>
              <a:ext cx="35" cy="21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57113" name="Line 25"/>
            <p:cNvSpPr>
              <a:spLocks noChangeShapeType="1"/>
            </p:cNvSpPr>
            <p:nvPr/>
          </p:nvSpPr>
          <p:spPr bwMode="auto">
            <a:xfrm flipV="1">
              <a:off x="2636" y="1994"/>
              <a:ext cx="297" cy="44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20489" name="Rectangle 27"/>
          <p:cNvSpPr>
            <a:spLocks noChangeArrowheads="1"/>
          </p:cNvSpPr>
          <p:nvPr/>
        </p:nvSpPr>
        <p:spPr bwMode="auto">
          <a:xfrm>
            <a:off x="2986088" y="1268413"/>
            <a:ext cx="331311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aseline="30000">
                <a:ea typeface="MS Mincho" pitchFamily="49" charset="-128"/>
              </a:rPr>
              <a:t>40</a:t>
            </a:r>
            <a:r>
              <a:rPr lang="en-US" sz="1600">
                <a:ea typeface="MS Mincho" pitchFamily="49" charset="-128"/>
              </a:rPr>
              <a:t>Ca(</a:t>
            </a:r>
            <a:r>
              <a:rPr lang="en-US" sz="1600" baseline="30000">
                <a:ea typeface="MS Mincho" pitchFamily="49" charset="-128"/>
              </a:rPr>
              <a:t>40</a:t>
            </a:r>
            <a:r>
              <a:rPr lang="en-US" sz="1600">
                <a:ea typeface="MS Mincho" pitchFamily="49" charset="-128"/>
              </a:rPr>
              <a:t>Ca,</a:t>
            </a:r>
            <a:r>
              <a:rPr lang="en-US" sz="1600" baseline="30000">
                <a:ea typeface="MS Mincho" pitchFamily="49" charset="-128"/>
              </a:rPr>
              <a:t>40</a:t>
            </a:r>
            <a:r>
              <a:rPr lang="en-US" sz="1600">
                <a:ea typeface="MS Mincho" pitchFamily="49" charset="-128"/>
              </a:rPr>
              <a:t>Ca+LCP) @ 50 MeV/A</a:t>
            </a:r>
          </a:p>
          <a:p>
            <a:pPr eaLnBrk="0" hangingPunct="0"/>
            <a:r>
              <a:rPr lang="en-US" sz="1600">
                <a:ea typeface="MS Mincho" pitchFamily="49" charset="-128"/>
              </a:rPr>
              <a:t>SPEG + 240 INDRA CsI</a:t>
            </a:r>
          </a:p>
          <a:p>
            <a:pPr eaLnBrk="0" hangingPunct="0"/>
            <a:r>
              <a:rPr lang="en-US" sz="1600">
                <a:ea typeface="MS Mincho" pitchFamily="49" charset="-128"/>
              </a:rPr>
              <a:t>e</a:t>
            </a:r>
            <a:r>
              <a:rPr lang="en-US" sz="1600">
                <a:latin typeface="Symbol" pitchFamily="18" charset="2"/>
                <a:ea typeface="MS Mincho" pitchFamily="49" charset="-128"/>
                <a:sym typeface="Symbol" pitchFamily="18" charset="2"/>
              </a:rPr>
              <a:t></a:t>
            </a:r>
            <a:r>
              <a:rPr lang="en-US" sz="1600">
                <a:ea typeface="MS Mincho" pitchFamily="49" charset="-128"/>
              </a:rPr>
              <a:t>g/cm</a:t>
            </a:r>
            <a:r>
              <a:rPr lang="en-US" sz="1600" baseline="30000">
                <a:ea typeface="MS Mincho" pitchFamily="49" charset="-128"/>
              </a:rPr>
              <a:t>2</a:t>
            </a:r>
            <a:r>
              <a:rPr lang="en-US" sz="1600">
                <a:latin typeface="Symbol" pitchFamily="18" charset="2"/>
                <a:ea typeface="MS Mincho" pitchFamily="49" charset="-128"/>
                <a:sym typeface="Symbol" pitchFamily="18" charset="2"/>
              </a:rPr>
              <a:t></a:t>
            </a:r>
            <a:r>
              <a:rPr lang="en-US" sz="1600">
                <a:ea typeface="MS Mincho" pitchFamily="49" charset="-128"/>
              </a:rPr>
              <a:t>E</a:t>
            </a:r>
            <a:r>
              <a:rPr lang="en-US" sz="1600" baseline="-25000">
                <a:ea typeface="MS Mincho" pitchFamily="49" charset="-128"/>
              </a:rPr>
              <a:t>SPEG</a:t>
            </a:r>
            <a:r>
              <a:rPr lang="en-US" sz="1600">
                <a:ea typeface="MS Mincho" pitchFamily="49" charset="-128"/>
              </a:rPr>
              <a:t> =350 keV</a:t>
            </a:r>
            <a:endParaRPr lang="fr-FR" sz="1600">
              <a:ea typeface="MS Mincho" pitchFamily="49" charset="-128"/>
            </a:endParaRPr>
          </a:p>
        </p:txBody>
      </p:sp>
      <p:sp>
        <p:nvSpPr>
          <p:cNvPr id="20490" name="Rectangle 28"/>
          <p:cNvSpPr>
            <a:spLocks noChangeArrowheads="1"/>
          </p:cNvSpPr>
          <p:nvPr/>
        </p:nvSpPr>
        <p:spPr bwMode="auto">
          <a:xfrm>
            <a:off x="6299200" y="5876925"/>
            <a:ext cx="206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Resolution of 1.15 MeV</a:t>
            </a:r>
          </a:p>
        </p:txBody>
      </p:sp>
      <p:sp>
        <p:nvSpPr>
          <p:cNvPr id="20491" name="Rectangle 29"/>
          <p:cNvSpPr>
            <a:spLocks noChangeArrowheads="1"/>
          </p:cNvSpPr>
          <p:nvPr/>
        </p:nvSpPr>
        <p:spPr bwMode="auto">
          <a:xfrm>
            <a:off x="6056313" y="4062413"/>
            <a:ext cx="1649412" cy="64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200" b="1">
                <a:solidFill>
                  <a:srgbClr val="FF6C01"/>
                </a:solidFill>
              </a:rPr>
              <a:t>Statistical decay</a:t>
            </a:r>
          </a:p>
          <a:p>
            <a:pPr eaLnBrk="0" hangingPunct="0"/>
            <a:r>
              <a:rPr lang="fr-FR" sz="1200" b="1">
                <a:solidFill>
                  <a:srgbClr val="FF6C01"/>
                </a:solidFill>
              </a:rPr>
              <a:t>of an excited state</a:t>
            </a:r>
          </a:p>
          <a:p>
            <a:pPr eaLnBrk="0" hangingPunct="0"/>
            <a:r>
              <a:rPr lang="fr-FR" sz="1200" b="1">
                <a:solidFill>
                  <a:srgbClr val="FF6C01"/>
                </a:solidFill>
              </a:rPr>
              <a:t>CASCADE</a:t>
            </a:r>
          </a:p>
        </p:txBody>
      </p:sp>
      <p:sp>
        <p:nvSpPr>
          <p:cNvPr id="20492" name="Freeform 30"/>
          <p:cNvSpPr>
            <a:spLocks/>
          </p:cNvSpPr>
          <p:nvPr/>
        </p:nvSpPr>
        <p:spPr bwMode="auto">
          <a:xfrm>
            <a:off x="5218113" y="4365625"/>
            <a:ext cx="2232025" cy="1008063"/>
          </a:xfrm>
          <a:custGeom>
            <a:avLst/>
            <a:gdLst>
              <a:gd name="T0" fmla="*/ 0 w 1280"/>
              <a:gd name="T1" fmla="*/ 2147483647 h 441"/>
              <a:gd name="T2" fmla="*/ 2147483647 w 1280"/>
              <a:gd name="T3" fmla="*/ 2147483647 h 441"/>
              <a:gd name="T4" fmla="*/ 2147483647 w 1280"/>
              <a:gd name="T5" fmla="*/ 2147483647 h 441"/>
              <a:gd name="T6" fmla="*/ 2147483647 w 1280"/>
              <a:gd name="T7" fmla="*/ 2147483647 h 441"/>
              <a:gd name="T8" fmla="*/ 2147483647 w 1280"/>
              <a:gd name="T9" fmla="*/ 2147483647 h 441"/>
              <a:gd name="T10" fmla="*/ 2147483647 w 1280"/>
              <a:gd name="T11" fmla="*/ 2147483647 h 441"/>
              <a:gd name="T12" fmla="*/ 2147483647 w 1280"/>
              <a:gd name="T13" fmla="*/ 2147483647 h 441"/>
              <a:gd name="T14" fmla="*/ 2147483647 w 1280"/>
              <a:gd name="T15" fmla="*/ 2147483647 h 441"/>
              <a:gd name="T16" fmla="*/ 2147483647 w 1280"/>
              <a:gd name="T17" fmla="*/ 2147483647 h 441"/>
              <a:gd name="T18" fmla="*/ 2147483647 w 1280"/>
              <a:gd name="T19" fmla="*/ 2147483647 h 441"/>
              <a:gd name="T20" fmla="*/ 2147483647 w 1280"/>
              <a:gd name="T21" fmla="*/ 2147483647 h 441"/>
              <a:gd name="T22" fmla="*/ 2147483647 w 1280"/>
              <a:gd name="T23" fmla="*/ 2147483647 h 441"/>
              <a:gd name="T24" fmla="*/ 2147483647 w 1280"/>
              <a:gd name="T25" fmla="*/ 2147483647 h 441"/>
              <a:gd name="T26" fmla="*/ 2147483647 w 1280"/>
              <a:gd name="T27" fmla="*/ 2147483647 h 441"/>
              <a:gd name="T28" fmla="*/ 2147483647 w 1280"/>
              <a:gd name="T29" fmla="*/ 2147483647 h 44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441">
                <a:moveTo>
                  <a:pt x="0" y="437"/>
                </a:moveTo>
                <a:cubicBezTo>
                  <a:pt x="13" y="430"/>
                  <a:pt x="26" y="424"/>
                  <a:pt x="36" y="417"/>
                </a:cubicBezTo>
                <a:cubicBezTo>
                  <a:pt x="46" y="410"/>
                  <a:pt x="49" y="393"/>
                  <a:pt x="60" y="393"/>
                </a:cubicBezTo>
                <a:cubicBezTo>
                  <a:pt x="71" y="393"/>
                  <a:pt x="88" y="436"/>
                  <a:pt x="100" y="417"/>
                </a:cubicBezTo>
                <a:cubicBezTo>
                  <a:pt x="112" y="398"/>
                  <a:pt x="122" y="326"/>
                  <a:pt x="132" y="281"/>
                </a:cubicBezTo>
                <a:cubicBezTo>
                  <a:pt x="142" y="236"/>
                  <a:pt x="149" y="163"/>
                  <a:pt x="160" y="149"/>
                </a:cubicBezTo>
                <a:cubicBezTo>
                  <a:pt x="171" y="135"/>
                  <a:pt x="187" y="197"/>
                  <a:pt x="196" y="197"/>
                </a:cubicBezTo>
                <a:cubicBezTo>
                  <a:pt x="205" y="197"/>
                  <a:pt x="205" y="178"/>
                  <a:pt x="216" y="149"/>
                </a:cubicBezTo>
                <a:cubicBezTo>
                  <a:pt x="227" y="120"/>
                  <a:pt x="251" y="48"/>
                  <a:pt x="264" y="25"/>
                </a:cubicBezTo>
                <a:cubicBezTo>
                  <a:pt x="277" y="2"/>
                  <a:pt x="281" y="0"/>
                  <a:pt x="296" y="13"/>
                </a:cubicBezTo>
                <a:cubicBezTo>
                  <a:pt x="311" y="26"/>
                  <a:pt x="329" y="88"/>
                  <a:pt x="352" y="101"/>
                </a:cubicBezTo>
                <a:cubicBezTo>
                  <a:pt x="375" y="114"/>
                  <a:pt x="381" y="73"/>
                  <a:pt x="436" y="93"/>
                </a:cubicBezTo>
                <a:cubicBezTo>
                  <a:pt x="491" y="113"/>
                  <a:pt x="555" y="175"/>
                  <a:pt x="680" y="221"/>
                </a:cubicBezTo>
                <a:cubicBezTo>
                  <a:pt x="805" y="267"/>
                  <a:pt x="1088" y="332"/>
                  <a:pt x="1184" y="369"/>
                </a:cubicBezTo>
                <a:cubicBezTo>
                  <a:pt x="1280" y="406"/>
                  <a:pt x="1268" y="423"/>
                  <a:pt x="1256" y="441"/>
                </a:cubicBezTo>
              </a:path>
            </a:pathLst>
          </a:custGeom>
          <a:solidFill>
            <a:srgbClr val="E8E82A"/>
          </a:solidFill>
          <a:ln w="19050" cmpd="sng">
            <a:solidFill>
              <a:srgbClr val="FF6C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493" name="Rectangle 32"/>
          <p:cNvSpPr>
            <a:spLocks noChangeArrowheads="1"/>
          </p:cNvSpPr>
          <p:nvPr/>
        </p:nvSpPr>
        <p:spPr bwMode="auto">
          <a:xfrm>
            <a:off x="5141913" y="3898900"/>
            <a:ext cx="3429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800" b="1">
                <a:latin typeface="Times New Roman" pitchFamily="18" charset="0"/>
              </a:rPr>
              <a:t>4+?</a:t>
            </a:r>
          </a:p>
        </p:txBody>
      </p:sp>
      <p:sp>
        <p:nvSpPr>
          <p:cNvPr id="20494" name="Line 33"/>
          <p:cNvSpPr>
            <a:spLocks noChangeShapeType="1"/>
          </p:cNvSpPr>
          <p:nvPr/>
        </p:nvSpPr>
        <p:spPr bwMode="auto">
          <a:xfrm flipH="1">
            <a:off x="6027738" y="4311650"/>
            <a:ext cx="95250" cy="184150"/>
          </a:xfrm>
          <a:prstGeom prst="line">
            <a:avLst/>
          </a:prstGeom>
          <a:noFill/>
          <a:ln w="9525">
            <a:solidFill>
              <a:srgbClr val="FF6C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5" name="Line 34"/>
          <p:cNvSpPr>
            <a:spLocks noChangeShapeType="1"/>
          </p:cNvSpPr>
          <p:nvPr/>
        </p:nvSpPr>
        <p:spPr bwMode="auto">
          <a:xfrm flipH="1" flipV="1">
            <a:off x="5272088" y="3632200"/>
            <a:ext cx="812800" cy="654050"/>
          </a:xfrm>
          <a:prstGeom prst="line">
            <a:avLst/>
          </a:prstGeom>
          <a:noFill/>
          <a:ln w="9525">
            <a:solidFill>
              <a:srgbClr val="FF6C0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0496" name="Grouper 5"/>
          <p:cNvGrpSpPr>
            <a:grpSpLocks/>
          </p:cNvGrpSpPr>
          <p:nvPr/>
        </p:nvGrpSpPr>
        <p:grpSpPr bwMode="auto">
          <a:xfrm>
            <a:off x="322263" y="3213100"/>
            <a:ext cx="1377950" cy="1663700"/>
            <a:chOff x="1647825" y="3856038"/>
            <a:chExt cx="1377950" cy="1663700"/>
          </a:xfrm>
        </p:grpSpPr>
        <p:sp>
          <p:nvSpPr>
            <p:cNvPr id="20513" name="Freeform 36"/>
            <p:cNvSpPr>
              <a:spLocks/>
            </p:cNvSpPr>
            <p:nvPr/>
          </p:nvSpPr>
          <p:spPr bwMode="auto">
            <a:xfrm>
              <a:off x="2311400" y="4057650"/>
              <a:ext cx="215900" cy="1358900"/>
            </a:xfrm>
            <a:custGeom>
              <a:avLst/>
              <a:gdLst>
                <a:gd name="T0" fmla="*/ 2147483647 w 136"/>
                <a:gd name="T1" fmla="*/ 2147483647 h 856"/>
                <a:gd name="T2" fmla="*/ 2147483647 w 136"/>
                <a:gd name="T3" fmla="*/ 2147483647 h 856"/>
                <a:gd name="T4" fmla="*/ 2147483647 w 136"/>
                <a:gd name="T5" fmla="*/ 0 h 8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856">
                  <a:moveTo>
                    <a:pt x="16" y="856"/>
                  </a:moveTo>
                  <a:cubicBezTo>
                    <a:pt x="8" y="707"/>
                    <a:pt x="0" y="559"/>
                    <a:pt x="20" y="416"/>
                  </a:cubicBezTo>
                  <a:cubicBezTo>
                    <a:pt x="40" y="273"/>
                    <a:pt x="88" y="136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4" name="Line 37"/>
            <p:cNvSpPr>
              <a:spLocks noChangeShapeType="1"/>
            </p:cNvSpPr>
            <p:nvPr/>
          </p:nvSpPr>
          <p:spPr bwMode="auto">
            <a:xfrm flipH="1" flipV="1">
              <a:off x="2038350" y="4673600"/>
              <a:ext cx="82550" cy="38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5" name="Oval 38"/>
            <p:cNvSpPr>
              <a:spLocks noChangeArrowheads="1"/>
            </p:cNvSpPr>
            <p:nvPr/>
          </p:nvSpPr>
          <p:spPr bwMode="auto">
            <a:xfrm>
              <a:off x="2362200" y="4254500"/>
              <a:ext cx="146050" cy="1460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20516" name="Oval 39"/>
            <p:cNvSpPr>
              <a:spLocks noChangeArrowheads="1"/>
            </p:cNvSpPr>
            <p:nvPr/>
          </p:nvSpPr>
          <p:spPr bwMode="auto">
            <a:xfrm>
              <a:off x="2133600" y="4673600"/>
              <a:ext cx="146050" cy="1460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20517" name="Line 40"/>
            <p:cNvSpPr>
              <a:spLocks noChangeShapeType="1"/>
            </p:cNvSpPr>
            <p:nvPr/>
          </p:nvSpPr>
          <p:spPr bwMode="auto">
            <a:xfrm flipH="1" flipV="1">
              <a:off x="2317750" y="5162550"/>
              <a:ext cx="19050" cy="25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8" name="Rectangle 41"/>
            <p:cNvSpPr>
              <a:spLocks noChangeArrowheads="1"/>
            </p:cNvSpPr>
            <p:nvPr/>
          </p:nvSpPr>
          <p:spPr bwMode="auto">
            <a:xfrm>
              <a:off x="2352675" y="5214938"/>
              <a:ext cx="4730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400"/>
                <a:t>E</a:t>
              </a:r>
              <a:r>
                <a:rPr lang="fr-FR" sz="1400" baseline="-25000"/>
                <a:t>init</a:t>
              </a:r>
              <a:endParaRPr lang="fr-FR" sz="1400"/>
            </a:p>
          </p:txBody>
        </p:sp>
        <p:sp>
          <p:nvSpPr>
            <p:cNvPr id="20519" name="Rectangle 42"/>
            <p:cNvSpPr>
              <a:spLocks noChangeArrowheads="1"/>
            </p:cNvSpPr>
            <p:nvPr/>
          </p:nvSpPr>
          <p:spPr bwMode="auto">
            <a:xfrm>
              <a:off x="2581275" y="3856038"/>
              <a:ext cx="4445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400"/>
                <a:t>E</a:t>
              </a:r>
              <a:r>
                <a:rPr lang="fr-FR" sz="1400" baseline="-25000"/>
                <a:t>fin</a:t>
              </a:r>
              <a:endParaRPr lang="fr-FR" sz="1400"/>
            </a:p>
          </p:txBody>
        </p:sp>
        <p:sp>
          <p:nvSpPr>
            <p:cNvPr id="20520" name="Rectangle 43"/>
            <p:cNvSpPr>
              <a:spLocks noChangeArrowheads="1"/>
            </p:cNvSpPr>
            <p:nvPr/>
          </p:nvSpPr>
          <p:spPr bwMode="auto">
            <a:xfrm>
              <a:off x="1647825" y="4364038"/>
              <a:ext cx="5953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400"/>
                <a:t>E</a:t>
              </a:r>
              <a:r>
                <a:rPr lang="fr-FR" sz="1400" baseline="-25000"/>
                <a:t>recoil</a:t>
              </a:r>
              <a:endParaRPr lang="fr-FR" sz="1400"/>
            </a:p>
          </p:txBody>
        </p:sp>
        <p:sp>
          <p:nvSpPr>
            <p:cNvPr id="20521" name="Rectangle 44"/>
            <p:cNvSpPr>
              <a:spLocks noChangeArrowheads="1"/>
            </p:cNvSpPr>
            <p:nvPr/>
          </p:nvSpPr>
          <p:spPr bwMode="auto">
            <a:xfrm>
              <a:off x="2505075" y="4446588"/>
              <a:ext cx="36671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400"/>
                <a:t>E</a:t>
              </a:r>
              <a:r>
                <a:rPr lang="fr-FR" sz="1400" baseline="-25000">
                  <a:latin typeface="Symbol" pitchFamily="18" charset="2"/>
                  <a:sym typeface="Symbol" pitchFamily="18" charset="2"/>
                </a:rPr>
                <a:t></a:t>
              </a:r>
              <a:endParaRPr lang="fr-FR" sz="1400"/>
            </a:p>
          </p:txBody>
        </p:sp>
        <p:sp>
          <p:nvSpPr>
            <p:cNvPr id="20522" name="Line 45"/>
            <p:cNvSpPr>
              <a:spLocks noChangeShapeType="1"/>
            </p:cNvSpPr>
            <p:nvPr/>
          </p:nvSpPr>
          <p:spPr bwMode="auto">
            <a:xfrm flipV="1">
              <a:off x="2266950" y="4597400"/>
              <a:ext cx="228600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497" name="Rectangle 46"/>
          <p:cNvSpPr>
            <a:spLocks noChangeArrowheads="1"/>
          </p:cNvSpPr>
          <p:nvPr/>
        </p:nvSpPr>
        <p:spPr bwMode="auto">
          <a:xfrm>
            <a:off x="4576763" y="2386013"/>
            <a:ext cx="19065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900"/>
              <a:t>0      5     10    15    20    25    30</a:t>
            </a:r>
          </a:p>
        </p:txBody>
      </p:sp>
      <p:sp>
        <p:nvSpPr>
          <p:cNvPr id="20498" name="Rectangle 47"/>
          <p:cNvSpPr>
            <a:spLocks noChangeArrowheads="1"/>
          </p:cNvSpPr>
          <p:nvPr/>
        </p:nvSpPr>
        <p:spPr bwMode="auto">
          <a:xfrm>
            <a:off x="6538913" y="2268538"/>
            <a:ext cx="527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E</a:t>
            </a:r>
            <a:r>
              <a:rPr lang="fr-FR" sz="1400" baseline="-25000"/>
              <a:t>miss</a:t>
            </a:r>
            <a:endParaRPr lang="fr-FR" sz="1400"/>
          </a:p>
        </p:txBody>
      </p:sp>
      <p:sp>
        <p:nvSpPr>
          <p:cNvPr id="20499" name="Line 48"/>
          <p:cNvSpPr>
            <a:spLocks noChangeShapeType="1"/>
          </p:cNvSpPr>
          <p:nvPr/>
        </p:nvSpPr>
        <p:spPr bwMode="auto">
          <a:xfrm>
            <a:off x="5062538" y="23495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0" name="Rectangle 49"/>
          <p:cNvSpPr>
            <a:spLocks noChangeArrowheads="1"/>
          </p:cNvSpPr>
          <p:nvPr/>
        </p:nvSpPr>
        <p:spPr bwMode="auto">
          <a:xfrm>
            <a:off x="4881563" y="2065338"/>
            <a:ext cx="454025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600"/>
              <a:t>Q</a:t>
            </a:r>
            <a:r>
              <a:rPr lang="fr-FR" sz="1600" baseline="-25000">
                <a:latin typeface="Symbol" pitchFamily="18" charset="2"/>
                <a:sym typeface="Symbol" pitchFamily="18" charset="2"/>
              </a:rPr>
              <a:t></a:t>
            </a:r>
            <a:endParaRPr lang="fr-FR" sz="1600"/>
          </a:p>
        </p:txBody>
      </p:sp>
      <p:sp>
        <p:nvSpPr>
          <p:cNvPr id="20501" name="Line 50"/>
          <p:cNvSpPr>
            <a:spLocks noChangeShapeType="1"/>
          </p:cNvSpPr>
          <p:nvPr/>
        </p:nvSpPr>
        <p:spPr bwMode="auto">
          <a:xfrm flipV="1">
            <a:off x="1439863" y="1968500"/>
            <a:ext cx="482600" cy="6858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2" name="Rectangle 51"/>
          <p:cNvSpPr>
            <a:spLocks noChangeArrowheads="1"/>
          </p:cNvSpPr>
          <p:nvPr/>
        </p:nvSpPr>
        <p:spPr bwMode="auto">
          <a:xfrm>
            <a:off x="2411413" y="260350"/>
            <a:ext cx="3600450" cy="481013"/>
          </a:xfrm>
          <a:prstGeom prst="rect">
            <a:avLst/>
          </a:prstGeom>
          <a:solidFill>
            <a:srgbClr val="FFFD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FF6600"/>
              </a:buClr>
              <a:buFont typeface="Wingdings" pitchFamily="2" charset="2"/>
              <a:buNone/>
            </a:pPr>
            <a:r>
              <a:rPr lang="fr-FR" sz="2400"/>
              <a:t>Alpha clusters in </a:t>
            </a:r>
            <a:r>
              <a:rPr lang="fr-FR" sz="2400" baseline="30000"/>
              <a:t>40</a:t>
            </a:r>
            <a:r>
              <a:rPr lang="fr-FR" sz="2400"/>
              <a:t>Ca </a:t>
            </a:r>
          </a:p>
        </p:txBody>
      </p:sp>
      <p:sp>
        <p:nvSpPr>
          <p:cNvPr id="20503" name="Rectangle 53"/>
          <p:cNvSpPr>
            <a:spLocks noChangeArrowheads="1"/>
          </p:cNvSpPr>
          <p:nvPr/>
        </p:nvSpPr>
        <p:spPr bwMode="auto">
          <a:xfrm>
            <a:off x="5434013" y="5516563"/>
            <a:ext cx="161607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800"/>
              <a:t>E</a:t>
            </a:r>
            <a:r>
              <a:rPr lang="fr-FR" sz="1800" baseline="-25000"/>
              <a:t>36Ar</a:t>
            </a:r>
            <a:r>
              <a:rPr lang="fr-FR" sz="1800"/>
              <a:t>=E</a:t>
            </a:r>
            <a:r>
              <a:rPr lang="fr-FR" sz="1800" baseline="-25000"/>
              <a:t>miss</a:t>
            </a:r>
            <a:r>
              <a:rPr lang="fr-FR" sz="1800"/>
              <a:t>-S</a:t>
            </a:r>
            <a:r>
              <a:rPr lang="fr-FR" sz="1800" baseline="-25000">
                <a:latin typeface="Symbol" pitchFamily="18" charset="2"/>
                <a:sym typeface="Symbol" pitchFamily="18" charset="2"/>
              </a:rPr>
              <a:t></a:t>
            </a:r>
            <a:endParaRPr lang="fr-FR" sz="1800"/>
          </a:p>
        </p:txBody>
      </p:sp>
      <p:grpSp>
        <p:nvGrpSpPr>
          <p:cNvPr id="20504" name="Grouper 2"/>
          <p:cNvGrpSpPr>
            <a:grpSpLocks/>
          </p:cNvGrpSpPr>
          <p:nvPr/>
        </p:nvGrpSpPr>
        <p:grpSpPr bwMode="auto">
          <a:xfrm>
            <a:off x="2193925" y="3213100"/>
            <a:ext cx="1997075" cy="2493963"/>
            <a:chOff x="4973638" y="3724275"/>
            <a:chExt cx="1997075" cy="2493963"/>
          </a:xfrm>
        </p:grpSpPr>
        <p:sp>
          <p:nvSpPr>
            <p:cNvPr id="20509" name="Rectangle 1027"/>
            <p:cNvSpPr>
              <a:spLocks noChangeArrowheads="1"/>
            </p:cNvSpPr>
            <p:nvPr/>
          </p:nvSpPr>
          <p:spPr bwMode="auto">
            <a:xfrm>
              <a:off x="4973638" y="3724275"/>
              <a:ext cx="1997075" cy="2493963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pic>
          <p:nvPicPr>
            <p:cNvPr id="56" name="Picture 103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178426" y="4437063"/>
              <a:ext cx="1477962" cy="142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0511" name="Rectangle 1031"/>
            <p:cNvSpPr>
              <a:spLocks noChangeArrowheads="1"/>
            </p:cNvSpPr>
            <p:nvPr/>
          </p:nvSpPr>
          <p:spPr bwMode="auto">
            <a:xfrm>
              <a:off x="5008563" y="3794125"/>
              <a:ext cx="1730375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000"/>
                <a:t>Direct decay through the </a:t>
              </a:r>
            </a:p>
            <a:p>
              <a:pPr eaLnBrk="0" hangingPunct="0"/>
              <a:r>
                <a:rPr lang="fr-FR" sz="1000"/>
                <a:t>Towing Mode</a:t>
              </a:r>
            </a:p>
            <a:p>
              <a:pPr eaLnBrk="0" hangingPunct="0"/>
              <a:r>
                <a:rPr lang="fr-FR" sz="1000"/>
                <a:t>(one step process)</a:t>
              </a:r>
            </a:p>
          </p:txBody>
        </p:sp>
        <p:sp>
          <p:nvSpPr>
            <p:cNvPr id="20512" name="Rectangle 1077"/>
            <p:cNvSpPr>
              <a:spLocks noChangeArrowheads="1"/>
            </p:cNvSpPr>
            <p:nvPr/>
          </p:nvSpPr>
          <p:spPr bwMode="auto">
            <a:xfrm>
              <a:off x="5359400" y="5891213"/>
              <a:ext cx="10668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200">
                  <a:solidFill>
                    <a:srgbClr val="FF0A31"/>
                  </a:solidFill>
                </a:rPr>
                <a:t>Nuclear only</a:t>
              </a:r>
            </a:p>
          </p:txBody>
        </p:sp>
      </p:grpSp>
      <p:cxnSp>
        <p:nvCxnSpPr>
          <p:cNvPr id="8" name="Connecteur droit avec flèche 7"/>
          <p:cNvCxnSpPr>
            <a:stCxn id="20509" idx="3"/>
          </p:cNvCxnSpPr>
          <p:nvPr/>
        </p:nvCxnSpPr>
        <p:spPr bwMode="auto">
          <a:xfrm>
            <a:off x="4191000" y="4460875"/>
            <a:ext cx="203200" cy="15081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506" name="Rectangle 51"/>
          <p:cNvSpPr>
            <a:spLocks noChangeArrowheads="1"/>
          </p:cNvSpPr>
          <p:nvPr/>
        </p:nvSpPr>
        <p:spPr bwMode="auto">
          <a:xfrm>
            <a:off x="2411413" y="144463"/>
            <a:ext cx="4105275" cy="692150"/>
          </a:xfrm>
          <a:prstGeom prst="rect">
            <a:avLst/>
          </a:prstGeom>
          <a:solidFill>
            <a:srgbClr val="FFFD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FF6600"/>
              </a:buClr>
              <a:buFont typeface="Wingdings" pitchFamily="2" charset="2"/>
              <a:buNone/>
            </a:pPr>
            <a:r>
              <a:rPr lang="fr-FR" sz="2400"/>
              <a:t>Alpha clusters in </a:t>
            </a:r>
            <a:r>
              <a:rPr lang="fr-FR" sz="2400" baseline="30000"/>
              <a:t>40</a:t>
            </a:r>
            <a:r>
              <a:rPr lang="fr-FR" sz="2400"/>
              <a:t>Ca </a:t>
            </a:r>
          </a:p>
        </p:txBody>
      </p:sp>
      <p:sp>
        <p:nvSpPr>
          <p:cNvPr id="3" name="Forme libre 2"/>
          <p:cNvSpPr>
            <a:spLocks/>
          </p:cNvSpPr>
          <p:nvPr/>
        </p:nvSpPr>
        <p:spPr bwMode="auto">
          <a:xfrm>
            <a:off x="4891088" y="2816225"/>
            <a:ext cx="649287" cy="1182688"/>
          </a:xfrm>
          <a:custGeom>
            <a:avLst/>
            <a:gdLst>
              <a:gd name="T0" fmla="*/ 0 w 649111"/>
              <a:gd name="T1" fmla="*/ 1107401 h 1182247"/>
              <a:gd name="T2" fmla="*/ 178789 w 649111"/>
              <a:gd name="T3" fmla="*/ 994470 h 1182247"/>
              <a:gd name="T4" fmla="*/ 235249 w 649111"/>
              <a:gd name="T5" fmla="*/ 740375 h 1182247"/>
              <a:gd name="T6" fmla="*/ 319939 w 649111"/>
              <a:gd name="T7" fmla="*/ 542745 h 1182247"/>
              <a:gd name="T8" fmla="*/ 357578 w 649111"/>
              <a:gd name="T9" fmla="*/ 542745 h 1182247"/>
              <a:gd name="T10" fmla="*/ 414038 w 649111"/>
              <a:gd name="T11" fmla="*/ 260418 h 1182247"/>
              <a:gd name="T12" fmla="*/ 470498 w 649111"/>
              <a:gd name="T13" fmla="*/ 458048 h 1182247"/>
              <a:gd name="T14" fmla="*/ 536367 w 649111"/>
              <a:gd name="T15" fmla="*/ 401582 h 1182247"/>
              <a:gd name="T16" fmla="*/ 555187 w 649111"/>
              <a:gd name="T17" fmla="*/ 100432 h 1182247"/>
              <a:gd name="T18" fmla="*/ 592828 w 649111"/>
              <a:gd name="T19" fmla="*/ 6323 h 1182247"/>
              <a:gd name="T20" fmla="*/ 649287 w 649111"/>
              <a:gd name="T21" fmla="*/ 251008 h 1182247"/>
              <a:gd name="T22" fmla="*/ 592827 w 649111"/>
              <a:gd name="T23" fmla="*/ 683909 h 1182247"/>
              <a:gd name="T24" fmla="*/ 498727 w 649111"/>
              <a:gd name="T25" fmla="*/ 702732 h 1182247"/>
              <a:gd name="T26" fmla="*/ 461088 w 649111"/>
              <a:gd name="T27" fmla="*/ 542745 h 1182247"/>
              <a:gd name="T28" fmla="*/ 461089 w 649111"/>
              <a:gd name="T29" fmla="*/ 853306 h 1182247"/>
              <a:gd name="T30" fmla="*/ 376398 w 649111"/>
              <a:gd name="T31" fmla="*/ 1107401 h 1182247"/>
              <a:gd name="T32" fmla="*/ 291708 w 649111"/>
              <a:gd name="T33" fmla="*/ 1116811 h 1182247"/>
              <a:gd name="T34" fmla="*/ 254069 w 649111"/>
              <a:gd name="T35" fmla="*/ 1182688 h 1182247"/>
              <a:gd name="T36" fmla="*/ 0 w 649111"/>
              <a:gd name="T37" fmla="*/ 1182688 h 11822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49111" h="1182247">
                <a:moveTo>
                  <a:pt x="0" y="1106988"/>
                </a:moveTo>
                <a:cubicBezTo>
                  <a:pt x="69772" y="1081117"/>
                  <a:pt x="139544" y="1055247"/>
                  <a:pt x="178741" y="994099"/>
                </a:cubicBezTo>
                <a:cubicBezTo>
                  <a:pt x="217938" y="932951"/>
                  <a:pt x="211667" y="815358"/>
                  <a:pt x="235185" y="740099"/>
                </a:cubicBezTo>
                <a:cubicBezTo>
                  <a:pt x="258704" y="664840"/>
                  <a:pt x="299469" y="575469"/>
                  <a:pt x="319852" y="542543"/>
                </a:cubicBezTo>
                <a:cubicBezTo>
                  <a:pt x="340235" y="509617"/>
                  <a:pt x="341802" y="589580"/>
                  <a:pt x="357481" y="542543"/>
                </a:cubicBezTo>
                <a:cubicBezTo>
                  <a:pt x="373160" y="495506"/>
                  <a:pt x="395111" y="274432"/>
                  <a:pt x="413926" y="260321"/>
                </a:cubicBezTo>
                <a:cubicBezTo>
                  <a:pt x="432741" y="246210"/>
                  <a:pt x="449987" y="434359"/>
                  <a:pt x="470370" y="457877"/>
                </a:cubicBezTo>
                <a:cubicBezTo>
                  <a:pt x="490753" y="481395"/>
                  <a:pt x="522111" y="461012"/>
                  <a:pt x="536222" y="401432"/>
                </a:cubicBezTo>
                <a:cubicBezTo>
                  <a:pt x="550333" y="341852"/>
                  <a:pt x="545630" y="166247"/>
                  <a:pt x="555037" y="100395"/>
                </a:cubicBezTo>
                <a:cubicBezTo>
                  <a:pt x="564445" y="34543"/>
                  <a:pt x="576988" y="-18765"/>
                  <a:pt x="592667" y="6321"/>
                </a:cubicBezTo>
                <a:cubicBezTo>
                  <a:pt x="608346" y="31407"/>
                  <a:pt x="649111" y="138025"/>
                  <a:pt x="649111" y="250914"/>
                </a:cubicBezTo>
                <a:cubicBezTo>
                  <a:pt x="649111" y="363803"/>
                  <a:pt x="617753" y="608395"/>
                  <a:pt x="592666" y="683654"/>
                </a:cubicBezTo>
                <a:cubicBezTo>
                  <a:pt x="567580" y="758913"/>
                  <a:pt x="520543" y="725989"/>
                  <a:pt x="498592" y="702470"/>
                </a:cubicBezTo>
                <a:cubicBezTo>
                  <a:pt x="476642" y="678952"/>
                  <a:pt x="467234" y="517457"/>
                  <a:pt x="460963" y="542543"/>
                </a:cubicBezTo>
                <a:cubicBezTo>
                  <a:pt x="454692" y="567629"/>
                  <a:pt x="475075" y="758914"/>
                  <a:pt x="460964" y="852988"/>
                </a:cubicBezTo>
                <a:cubicBezTo>
                  <a:pt x="446853" y="947062"/>
                  <a:pt x="404519" y="1063087"/>
                  <a:pt x="376296" y="1106988"/>
                </a:cubicBezTo>
                <a:cubicBezTo>
                  <a:pt x="348073" y="1150889"/>
                  <a:pt x="312012" y="1103852"/>
                  <a:pt x="291629" y="1116395"/>
                </a:cubicBezTo>
                <a:cubicBezTo>
                  <a:pt x="271246" y="1128938"/>
                  <a:pt x="302605" y="1171272"/>
                  <a:pt x="254000" y="1182247"/>
                </a:cubicBezTo>
                <a:cubicBezTo>
                  <a:pt x="205395" y="1193222"/>
                  <a:pt x="102697" y="1193222"/>
                  <a:pt x="0" y="1182247"/>
                </a:cubicBezTo>
              </a:path>
            </a:pathLst>
          </a:custGeom>
          <a:solidFill>
            <a:srgbClr val="EB684D"/>
          </a:solidFill>
          <a:ln>
            <a:noFill/>
          </a:ln>
          <a:effectLst>
            <a:outerShdw blurRad="50800" dist="25000" dir="5400000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20508" name="Freeform 31"/>
          <p:cNvSpPr>
            <a:spLocks/>
          </p:cNvSpPr>
          <p:nvPr/>
        </p:nvSpPr>
        <p:spPr bwMode="auto">
          <a:xfrm>
            <a:off x="5087938" y="2892425"/>
            <a:ext cx="2435225" cy="1112838"/>
          </a:xfrm>
          <a:custGeom>
            <a:avLst/>
            <a:gdLst>
              <a:gd name="T0" fmla="*/ 0 w 1280"/>
              <a:gd name="T1" fmla="*/ 2147483647 h 441"/>
              <a:gd name="T2" fmla="*/ 2147483647 w 1280"/>
              <a:gd name="T3" fmla="*/ 2147483647 h 441"/>
              <a:gd name="T4" fmla="*/ 2147483647 w 1280"/>
              <a:gd name="T5" fmla="*/ 2147483647 h 441"/>
              <a:gd name="T6" fmla="*/ 2147483647 w 1280"/>
              <a:gd name="T7" fmla="*/ 2147483647 h 441"/>
              <a:gd name="T8" fmla="*/ 2147483647 w 1280"/>
              <a:gd name="T9" fmla="*/ 2147483647 h 441"/>
              <a:gd name="T10" fmla="*/ 2147483647 w 1280"/>
              <a:gd name="T11" fmla="*/ 2147483647 h 441"/>
              <a:gd name="T12" fmla="*/ 2147483647 w 1280"/>
              <a:gd name="T13" fmla="*/ 2147483647 h 441"/>
              <a:gd name="T14" fmla="*/ 2147483647 w 1280"/>
              <a:gd name="T15" fmla="*/ 2147483647 h 441"/>
              <a:gd name="T16" fmla="*/ 2147483647 w 1280"/>
              <a:gd name="T17" fmla="*/ 2147483647 h 441"/>
              <a:gd name="T18" fmla="*/ 2147483647 w 1280"/>
              <a:gd name="T19" fmla="*/ 2147483647 h 441"/>
              <a:gd name="T20" fmla="*/ 2147483647 w 1280"/>
              <a:gd name="T21" fmla="*/ 2147483647 h 441"/>
              <a:gd name="T22" fmla="*/ 2147483647 w 1280"/>
              <a:gd name="T23" fmla="*/ 2147483647 h 441"/>
              <a:gd name="T24" fmla="*/ 2147483647 w 1280"/>
              <a:gd name="T25" fmla="*/ 2147483647 h 441"/>
              <a:gd name="T26" fmla="*/ 2147483647 w 1280"/>
              <a:gd name="T27" fmla="*/ 2147483647 h 441"/>
              <a:gd name="T28" fmla="*/ 2147483647 w 1280"/>
              <a:gd name="T29" fmla="*/ 2147483647 h 44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441">
                <a:moveTo>
                  <a:pt x="0" y="437"/>
                </a:moveTo>
                <a:cubicBezTo>
                  <a:pt x="13" y="430"/>
                  <a:pt x="26" y="424"/>
                  <a:pt x="36" y="417"/>
                </a:cubicBezTo>
                <a:cubicBezTo>
                  <a:pt x="46" y="410"/>
                  <a:pt x="49" y="393"/>
                  <a:pt x="60" y="393"/>
                </a:cubicBezTo>
                <a:cubicBezTo>
                  <a:pt x="71" y="393"/>
                  <a:pt x="88" y="436"/>
                  <a:pt x="100" y="417"/>
                </a:cubicBezTo>
                <a:cubicBezTo>
                  <a:pt x="112" y="398"/>
                  <a:pt x="122" y="326"/>
                  <a:pt x="132" y="281"/>
                </a:cubicBezTo>
                <a:cubicBezTo>
                  <a:pt x="142" y="236"/>
                  <a:pt x="149" y="163"/>
                  <a:pt x="160" y="149"/>
                </a:cubicBezTo>
                <a:cubicBezTo>
                  <a:pt x="171" y="135"/>
                  <a:pt x="187" y="197"/>
                  <a:pt x="196" y="197"/>
                </a:cubicBezTo>
                <a:cubicBezTo>
                  <a:pt x="205" y="197"/>
                  <a:pt x="205" y="178"/>
                  <a:pt x="216" y="149"/>
                </a:cubicBezTo>
                <a:cubicBezTo>
                  <a:pt x="227" y="120"/>
                  <a:pt x="251" y="48"/>
                  <a:pt x="264" y="25"/>
                </a:cubicBezTo>
                <a:cubicBezTo>
                  <a:pt x="277" y="2"/>
                  <a:pt x="281" y="0"/>
                  <a:pt x="296" y="13"/>
                </a:cubicBezTo>
                <a:cubicBezTo>
                  <a:pt x="311" y="26"/>
                  <a:pt x="329" y="88"/>
                  <a:pt x="352" y="101"/>
                </a:cubicBezTo>
                <a:cubicBezTo>
                  <a:pt x="375" y="114"/>
                  <a:pt x="381" y="73"/>
                  <a:pt x="436" y="93"/>
                </a:cubicBezTo>
                <a:cubicBezTo>
                  <a:pt x="491" y="113"/>
                  <a:pt x="555" y="175"/>
                  <a:pt x="680" y="221"/>
                </a:cubicBezTo>
                <a:cubicBezTo>
                  <a:pt x="805" y="267"/>
                  <a:pt x="1088" y="332"/>
                  <a:pt x="1184" y="369"/>
                </a:cubicBezTo>
                <a:cubicBezTo>
                  <a:pt x="1280" y="406"/>
                  <a:pt x="1268" y="423"/>
                  <a:pt x="1256" y="441"/>
                </a:cubicBezTo>
              </a:path>
            </a:pathLst>
          </a:custGeom>
          <a:solidFill>
            <a:srgbClr val="E8E82A"/>
          </a:solidFill>
          <a:ln w="19050" cmpd="sng">
            <a:solidFill>
              <a:srgbClr val="FF6C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200" smtClean="0">
                <a:solidFill>
                  <a:schemeClr val="tx2"/>
                </a:solidFill>
              </a:rPr>
              <a:t>Jean-Antoine Scarpaci</a:t>
            </a:r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1217613" y="1408113"/>
          <a:ext cx="3038475" cy="281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3" name="Document" r:id="rId4" imgW="3035300" imgH="2819400" progId="Word.Document.8">
                  <p:embed/>
                </p:oleObj>
              </mc:Choice>
              <mc:Fallback>
                <p:oleObj name="Document" r:id="rId4" imgW="3035300" imgH="28194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408113"/>
                        <a:ext cx="3038475" cy="2816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5315" name="Group 35"/>
          <p:cNvGrpSpPr>
            <a:grpSpLocks/>
          </p:cNvGrpSpPr>
          <p:nvPr/>
        </p:nvGrpSpPr>
        <p:grpSpPr bwMode="auto">
          <a:xfrm>
            <a:off x="1211263" y="1493838"/>
            <a:ext cx="3411537" cy="4762500"/>
            <a:chOff x="763" y="941"/>
            <a:chExt cx="2149" cy="3000"/>
          </a:xfrm>
        </p:grpSpPr>
        <p:sp>
          <p:nvSpPr>
            <p:cNvPr id="21523" name="Rectangle 8"/>
            <p:cNvSpPr>
              <a:spLocks noChangeArrowheads="1"/>
            </p:cNvSpPr>
            <p:nvPr/>
          </p:nvSpPr>
          <p:spPr bwMode="auto">
            <a:xfrm>
              <a:off x="1186" y="941"/>
              <a:ext cx="83" cy="1461"/>
            </a:xfrm>
            <a:prstGeom prst="rect">
              <a:avLst/>
            </a:prstGeom>
            <a:solidFill>
              <a:srgbClr val="0066FF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21524" name="Rectangle 9"/>
            <p:cNvSpPr>
              <a:spLocks noChangeArrowheads="1"/>
            </p:cNvSpPr>
            <p:nvPr/>
          </p:nvSpPr>
          <p:spPr bwMode="auto">
            <a:xfrm>
              <a:off x="1270" y="941"/>
              <a:ext cx="83" cy="1461"/>
            </a:xfrm>
            <a:prstGeom prst="rect">
              <a:avLst/>
            </a:prstGeom>
            <a:solidFill>
              <a:srgbClr val="04E804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21525" name="Rectangle 10"/>
            <p:cNvSpPr>
              <a:spLocks noChangeArrowheads="1"/>
            </p:cNvSpPr>
            <p:nvPr/>
          </p:nvSpPr>
          <p:spPr bwMode="auto">
            <a:xfrm>
              <a:off x="1358" y="941"/>
              <a:ext cx="83" cy="1461"/>
            </a:xfrm>
            <a:prstGeom prst="rect">
              <a:avLst/>
            </a:prstGeom>
            <a:solidFill>
              <a:srgbClr val="FF0A31">
                <a:alpha val="6509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grpSp>
          <p:nvGrpSpPr>
            <p:cNvPr id="21526" name="Group 31"/>
            <p:cNvGrpSpPr>
              <a:grpSpLocks/>
            </p:cNvGrpSpPr>
            <p:nvPr/>
          </p:nvGrpSpPr>
          <p:grpSpPr bwMode="auto">
            <a:xfrm>
              <a:off x="763" y="2400"/>
              <a:ext cx="2149" cy="1541"/>
              <a:chOff x="763" y="2400"/>
              <a:chExt cx="2149" cy="1541"/>
            </a:xfrm>
          </p:grpSpPr>
          <p:pic>
            <p:nvPicPr>
              <p:cNvPr id="21527" name="Picture 16" descr="fig2alpha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3" y="2651"/>
                <a:ext cx="2149" cy="12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5305" name="Line 25"/>
              <p:cNvSpPr>
                <a:spLocks noChangeShapeType="1"/>
              </p:cNvSpPr>
              <p:nvPr/>
            </p:nvSpPr>
            <p:spPr bwMode="auto">
              <a:xfrm>
                <a:off x="1232" y="2400"/>
                <a:ext cx="256" cy="976"/>
              </a:xfrm>
              <a:prstGeom prst="line">
                <a:avLst/>
              </a:prstGeom>
              <a:noFill/>
              <a:ln w="19050">
                <a:solidFill>
                  <a:srgbClr val="0C26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5306" name="Line 26"/>
              <p:cNvSpPr>
                <a:spLocks noChangeShapeType="1"/>
              </p:cNvSpPr>
              <p:nvPr/>
            </p:nvSpPr>
            <p:spPr bwMode="auto">
              <a:xfrm>
                <a:off x="1301" y="2405"/>
                <a:ext cx="219" cy="699"/>
              </a:xfrm>
              <a:prstGeom prst="line">
                <a:avLst/>
              </a:prstGeom>
              <a:noFill/>
              <a:ln w="19050">
                <a:solidFill>
                  <a:srgbClr val="5CF05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5307" name="Line 27"/>
              <p:cNvSpPr>
                <a:spLocks noChangeShapeType="1"/>
              </p:cNvSpPr>
              <p:nvPr/>
            </p:nvSpPr>
            <p:spPr bwMode="auto">
              <a:xfrm>
                <a:off x="1392" y="2400"/>
                <a:ext cx="256" cy="805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 sz="1800">
                  <a:latin typeface="Comic Sans MS" charset="0"/>
                  <a:ea typeface="ＭＳ Ｐゴシック" charset="0"/>
                </a:endParaRPr>
              </a:p>
            </p:txBody>
          </p:sp>
        </p:grpSp>
      </p:grpSp>
      <p:sp>
        <p:nvSpPr>
          <p:cNvPr id="21509" name="Freeform 6"/>
          <p:cNvSpPr>
            <a:spLocks/>
          </p:cNvSpPr>
          <p:nvPr/>
        </p:nvSpPr>
        <p:spPr bwMode="auto">
          <a:xfrm>
            <a:off x="1973263" y="3046413"/>
            <a:ext cx="2032000" cy="750887"/>
          </a:xfrm>
          <a:custGeom>
            <a:avLst/>
            <a:gdLst>
              <a:gd name="T0" fmla="*/ 0 w 1280"/>
              <a:gd name="T1" fmla="*/ 2147483647 h 441"/>
              <a:gd name="T2" fmla="*/ 2147483647 w 1280"/>
              <a:gd name="T3" fmla="*/ 2147483647 h 441"/>
              <a:gd name="T4" fmla="*/ 2147483647 w 1280"/>
              <a:gd name="T5" fmla="*/ 2147483647 h 441"/>
              <a:gd name="T6" fmla="*/ 2147483647 w 1280"/>
              <a:gd name="T7" fmla="*/ 2147483647 h 441"/>
              <a:gd name="T8" fmla="*/ 2147483647 w 1280"/>
              <a:gd name="T9" fmla="*/ 2147483647 h 441"/>
              <a:gd name="T10" fmla="*/ 2147483647 w 1280"/>
              <a:gd name="T11" fmla="*/ 2147483647 h 441"/>
              <a:gd name="T12" fmla="*/ 2147483647 w 1280"/>
              <a:gd name="T13" fmla="*/ 2147483647 h 441"/>
              <a:gd name="T14" fmla="*/ 2147483647 w 1280"/>
              <a:gd name="T15" fmla="*/ 2147483647 h 441"/>
              <a:gd name="T16" fmla="*/ 2147483647 w 1280"/>
              <a:gd name="T17" fmla="*/ 2147483647 h 441"/>
              <a:gd name="T18" fmla="*/ 2147483647 w 1280"/>
              <a:gd name="T19" fmla="*/ 2147483647 h 441"/>
              <a:gd name="T20" fmla="*/ 2147483647 w 1280"/>
              <a:gd name="T21" fmla="*/ 2147483647 h 441"/>
              <a:gd name="T22" fmla="*/ 2147483647 w 1280"/>
              <a:gd name="T23" fmla="*/ 2147483647 h 441"/>
              <a:gd name="T24" fmla="*/ 2147483647 w 1280"/>
              <a:gd name="T25" fmla="*/ 2147483647 h 441"/>
              <a:gd name="T26" fmla="*/ 2147483647 w 1280"/>
              <a:gd name="T27" fmla="*/ 2147483647 h 441"/>
              <a:gd name="T28" fmla="*/ 2147483647 w 1280"/>
              <a:gd name="T29" fmla="*/ 2147483647 h 44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441">
                <a:moveTo>
                  <a:pt x="0" y="437"/>
                </a:moveTo>
                <a:cubicBezTo>
                  <a:pt x="13" y="430"/>
                  <a:pt x="26" y="424"/>
                  <a:pt x="36" y="417"/>
                </a:cubicBezTo>
                <a:cubicBezTo>
                  <a:pt x="46" y="410"/>
                  <a:pt x="49" y="393"/>
                  <a:pt x="60" y="393"/>
                </a:cubicBezTo>
                <a:cubicBezTo>
                  <a:pt x="71" y="393"/>
                  <a:pt x="88" y="436"/>
                  <a:pt x="100" y="417"/>
                </a:cubicBezTo>
                <a:cubicBezTo>
                  <a:pt x="112" y="398"/>
                  <a:pt x="122" y="326"/>
                  <a:pt x="132" y="281"/>
                </a:cubicBezTo>
                <a:cubicBezTo>
                  <a:pt x="142" y="236"/>
                  <a:pt x="149" y="163"/>
                  <a:pt x="160" y="149"/>
                </a:cubicBezTo>
                <a:cubicBezTo>
                  <a:pt x="171" y="135"/>
                  <a:pt x="187" y="197"/>
                  <a:pt x="196" y="197"/>
                </a:cubicBezTo>
                <a:cubicBezTo>
                  <a:pt x="205" y="197"/>
                  <a:pt x="205" y="178"/>
                  <a:pt x="216" y="149"/>
                </a:cubicBezTo>
                <a:cubicBezTo>
                  <a:pt x="227" y="120"/>
                  <a:pt x="251" y="48"/>
                  <a:pt x="264" y="25"/>
                </a:cubicBezTo>
                <a:cubicBezTo>
                  <a:pt x="277" y="2"/>
                  <a:pt x="281" y="0"/>
                  <a:pt x="296" y="13"/>
                </a:cubicBezTo>
                <a:cubicBezTo>
                  <a:pt x="311" y="26"/>
                  <a:pt x="329" y="88"/>
                  <a:pt x="352" y="101"/>
                </a:cubicBezTo>
                <a:cubicBezTo>
                  <a:pt x="375" y="114"/>
                  <a:pt x="381" y="73"/>
                  <a:pt x="436" y="93"/>
                </a:cubicBezTo>
                <a:cubicBezTo>
                  <a:pt x="491" y="113"/>
                  <a:pt x="555" y="175"/>
                  <a:pt x="680" y="221"/>
                </a:cubicBezTo>
                <a:cubicBezTo>
                  <a:pt x="805" y="267"/>
                  <a:pt x="1088" y="332"/>
                  <a:pt x="1184" y="369"/>
                </a:cubicBezTo>
                <a:cubicBezTo>
                  <a:pt x="1280" y="406"/>
                  <a:pt x="1268" y="423"/>
                  <a:pt x="1256" y="441"/>
                </a:cubicBezTo>
              </a:path>
            </a:pathLst>
          </a:custGeom>
          <a:solidFill>
            <a:srgbClr val="E8E82A"/>
          </a:solidFill>
          <a:ln w="19050" cmpd="sng">
            <a:solidFill>
              <a:srgbClr val="FF6C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10" name="Freeform 7"/>
          <p:cNvSpPr>
            <a:spLocks/>
          </p:cNvSpPr>
          <p:nvPr/>
        </p:nvSpPr>
        <p:spPr bwMode="auto">
          <a:xfrm>
            <a:off x="1985963" y="1774825"/>
            <a:ext cx="2032000" cy="895350"/>
          </a:xfrm>
          <a:custGeom>
            <a:avLst/>
            <a:gdLst>
              <a:gd name="T0" fmla="*/ 0 w 1280"/>
              <a:gd name="T1" fmla="*/ 2147483647 h 441"/>
              <a:gd name="T2" fmla="*/ 2147483647 w 1280"/>
              <a:gd name="T3" fmla="*/ 2147483647 h 441"/>
              <a:gd name="T4" fmla="*/ 2147483647 w 1280"/>
              <a:gd name="T5" fmla="*/ 2147483647 h 441"/>
              <a:gd name="T6" fmla="*/ 2147483647 w 1280"/>
              <a:gd name="T7" fmla="*/ 2147483647 h 441"/>
              <a:gd name="T8" fmla="*/ 2147483647 w 1280"/>
              <a:gd name="T9" fmla="*/ 2147483647 h 441"/>
              <a:gd name="T10" fmla="*/ 2147483647 w 1280"/>
              <a:gd name="T11" fmla="*/ 2147483647 h 441"/>
              <a:gd name="T12" fmla="*/ 2147483647 w 1280"/>
              <a:gd name="T13" fmla="*/ 2147483647 h 441"/>
              <a:gd name="T14" fmla="*/ 2147483647 w 1280"/>
              <a:gd name="T15" fmla="*/ 2147483647 h 441"/>
              <a:gd name="T16" fmla="*/ 2147483647 w 1280"/>
              <a:gd name="T17" fmla="*/ 2147483647 h 441"/>
              <a:gd name="T18" fmla="*/ 2147483647 w 1280"/>
              <a:gd name="T19" fmla="*/ 2147483647 h 441"/>
              <a:gd name="T20" fmla="*/ 2147483647 w 1280"/>
              <a:gd name="T21" fmla="*/ 2147483647 h 441"/>
              <a:gd name="T22" fmla="*/ 2147483647 w 1280"/>
              <a:gd name="T23" fmla="*/ 2147483647 h 441"/>
              <a:gd name="T24" fmla="*/ 2147483647 w 1280"/>
              <a:gd name="T25" fmla="*/ 2147483647 h 441"/>
              <a:gd name="T26" fmla="*/ 2147483647 w 1280"/>
              <a:gd name="T27" fmla="*/ 2147483647 h 441"/>
              <a:gd name="T28" fmla="*/ 2147483647 w 1280"/>
              <a:gd name="T29" fmla="*/ 2147483647 h 44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80" h="441">
                <a:moveTo>
                  <a:pt x="0" y="437"/>
                </a:moveTo>
                <a:cubicBezTo>
                  <a:pt x="13" y="430"/>
                  <a:pt x="26" y="424"/>
                  <a:pt x="36" y="417"/>
                </a:cubicBezTo>
                <a:cubicBezTo>
                  <a:pt x="46" y="410"/>
                  <a:pt x="49" y="393"/>
                  <a:pt x="60" y="393"/>
                </a:cubicBezTo>
                <a:cubicBezTo>
                  <a:pt x="71" y="393"/>
                  <a:pt x="88" y="436"/>
                  <a:pt x="100" y="417"/>
                </a:cubicBezTo>
                <a:cubicBezTo>
                  <a:pt x="112" y="398"/>
                  <a:pt x="122" y="326"/>
                  <a:pt x="132" y="281"/>
                </a:cubicBezTo>
                <a:cubicBezTo>
                  <a:pt x="142" y="236"/>
                  <a:pt x="149" y="163"/>
                  <a:pt x="160" y="149"/>
                </a:cubicBezTo>
                <a:cubicBezTo>
                  <a:pt x="171" y="135"/>
                  <a:pt x="187" y="197"/>
                  <a:pt x="196" y="197"/>
                </a:cubicBezTo>
                <a:cubicBezTo>
                  <a:pt x="205" y="197"/>
                  <a:pt x="205" y="178"/>
                  <a:pt x="216" y="149"/>
                </a:cubicBezTo>
                <a:cubicBezTo>
                  <a:pt x="227" y="120"/>
                  <a:pt x="251" y="48"/>
                  <a:pt x="264" y="25"/>
                </a:cubicBezTo>
                <a:cubicBezTo>
                  <a:pt x="277" y="2"/>
                  <a:pt x="281" y="0"/>
                  <a:pt x="296" y="13"/>
                </a:cubicBezTo>
                <a:cubicBezTo>
                  <a:pt x="311" y="26"/>
                  <a:pt x="329" y="88"/>
                  <a:pt x="352" y="101"/>
                </a:cubicBezTo>
                <a:cubicBezTo>
                  <a:pt x="375" y="114"/>
                  <a:pt x="381" y="73"/>
                  <a:pt x="436" y="93"/>
                </a:cubicBezTo>
                <a:cubicBezTo>
                  <a:pt x="491" y="113"/>
                  <a:pt x="555" y="175"/>
                  <a:pt x="680" y="221"/>
                </a:cubicBezTo>
                <a:cubicBezTo>
                  <a:pt x="805" y="267"/>
                  <a:pt x="1088" y="332"/>
                  <a:pt x="1184" y="369"/>
                </a:cubicBezTo>
                <a:cubicBezTo>
                  <a:pt x="1280" y="406"/>
                  <a:pt x="1268" y="423"/>
                  <a:pt x="1256" y="441"/>
                </a:cubicBezTo>
              </a:path>
            </a:pathLst>
          </a:custGeom>
          <a:solidFill>
            <a:srgbClr val="E8E82A"/>
          </a:solidFill>
          <a:ln w="19050" cmpd="sng">
            <a:solidFill>
              <a:srgbClr val="FF6C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65297" name="Line 17"/>
          <p:cNvSpPr>
            <a:spLocks noChangeShapeType="1"/>
          </p:cNvSpPr>
          <p:nvPr/>
        </p:nvSpPr>
        <p:spPr bwMode="auto">
          <a:xfrm>
            <a:off x="2395538" y="1719263"/>
            <a:ext cx="0" cy="208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65298" name="Line 18"/>
          <p:cNvSpPr>
            <a:spLocks noChangeShapeType="1"/>
          </p:cNvSpPr>
          <p:nvPr/>
        </p:nvSpPr>
        <p:spPr bwMode="auto">
          <a:xfrm>
            <a:off x="2468563" y="1720850"/>
            <a:ext cx="0" cy="208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pic>
        <p:nvPicPr>
          <p:cNvPr id="25608" name="Picture 13" descr="Capture d’écran 2010-05-18 à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997200"/>
            <a:ext cx="375285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65310" name="Group 30"/>
          <p:cNvGrpSpPr>
            <a:grpSpLocks/>
          </p:cNvGrpSpPr>
          <p:nvPr/>
        </p:nvGrpSpPr>
        <p:grpSpPr bwMode="auto">
          <a:xfrm>
            <a:off x="1208088" y="3802063"/>
            <a:ext cx="3446462" cy="2454275"/>
            <a:chOff x="761" y="2395"/>
            <a:chExt cx="2171" cy="1546"/>
          </a:xfrm>
        </p:grpSpPr>
        <p:pic>
          <p:nvPicPr>
            <p:cNvPr id="21521" name="Picture 28" descr="Capture d’écran 2010-05-25 à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" y="2661"/>
              <a:ext cx="2171" cy="1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5309" name="Line 29"/>
            <p:cNvSpPr>
              <a:spLocks noChangeShapeType="1"/>
            </p:cNvSpPr>
            <p:nvPr/>
          </p:nvSpPr>
          <p:spPr bwMode="auto">
            <a:xfrm>
              <a:off x="1531" y="2395"/>
              <a:ext cx="165" cy="9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865319" name="Rectangle 39"/>
          <p:cNvSpPr>
            <a:spLocks noChangeArrowheads="1"/>
          </p:cNvSpPr>
          <p:nvPr/>
        </p:nvSpPr>
        <p:spPr bwMode="auto">
          <a:xfrm>
            <a:off x="2609850" y="4621213"/>
            <a:ext cx="2000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dirty="0" err="1">
                <a:latin typeface="Comic Sans MS" charset="0"/>
                <a:ea typeface="ＭＳ Ｐゴシック" charset="0"/>
              </a:rPr>
              <a:t>Statistical</a:t>
            </a:r>
            <a:r>
              <a:rPr lang="fr-FR" sz="1800" dirty="0">
                <a:latin typeface="Comic Sans MS" charset="0"/>
                <a:ea typeface="ＭＳ Ｐゴシック" charset="0"/>
              </a:rPr>
              <a:t> </a:t>
            </a:r>
            <a:r>
              <a:rPr lang="fr-FR" sz="1800" dirty="0" err="1">
                <a:latin typeface="Comic Sans MS" charset="0"/>
                <a:ea typeface="ＭＳ Ｐゴシック" charset="0"/>
              </a:rPr>
              <a:t>decay</a:t>
            </a:r>
            <a:endParaRPr lang="fr-FR" sz="1800" dirty="0">
              <a:latin typeface="Comic Sans MS" charset="0"/>
              <a:ea typeface="ＭＳ Ｐゴシック" charset="0"/>
            </a:endParaRPr>
          </a:p>
        </p:txBody>
      </p:sp>
      <p:grpSp>
        <p:nvGrpSpPr>
          <p:cNvPr id="25611" name="Group 41"/>
          <p:cNvGrpSpPr>
            <a:grpSpLocks/>
          </p:cNvGrpSpPr>
          <p:nvPr/>
        </p:nvGrpSpPr>
        <p:grpSpPr bwMode="auto">
          <a:xfrm>
            <a:off x="5221288" y="1412875"/>
            <a:ext cx="3816350" cy="1404938"/>
            <a:chOff x="3146" y="426"/>
            <a:chExt cx="2404" cy="885"/>
          </a:xfrm>
        </p:grpSpPr>
        <p:sp>
          <p:nvSpPr>
            <p:cNvPr id="865320" name="Rectangle 40"/>
            <p:cNvSpPr>
              <a:spLocks noChangeArrowheads="1"/>
            </p:cNvSpPr>
            <p:nvPr/>
          </p:nvSpPr>
          <p:spPr bwMode="auto">
            <a:xfrm>
              <a:off x="3146" y="426"/>
              <a:ext cx="2404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8E82A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fr-FR" sz="1800" b="1" dirty="0">
                  <a:latin typeface="Comic Sans MS" charset="0"/>
                  <a:ea typeface="ＭＳ Ｐゴシック" charset="0"/>
                </a:rPr>
                <a:t>TDSE </a:t>
              </a:r>
              <a:r>
                <a:rPr lang="fr-FR" sz="1800" b="1" dirty="0" err="1">
                  <a:latin typeface="Comic Sans MS" charset="0"/>
                  <a:ea typeface="ＭＳ Ｐゴシック" charset="0"/>
                </a:rPr>
                <a:t>calculation</a:t>
              </a:r>
              <a:endParaRPr lang="fr-FR" sz="1800" b="1" dirty="0">
                <a:latin typeface="Comic Sans MS" charset="0"/>
                <a:ea typeface="ＭＳ Ｐゴシック" charset="0"/>
              </a:endParaRPr>
            </a:p>
            <a:p>
              <a:pPr>
                <a:defRPr/>
              </a:pPr>
              <a:r>
                <a:rPr lang="fr-FR" sz="1600" dirty="0">
                  <a:latin typeface="Comic Sans MS" charset="0"/>
                  <a:ea typeface="ＭＳ Ｐゴシック" charset="0"/>
                </a:rPr>
                <a:t>Buck et al </a:t>
              </a:r>
              <a:r>
                <a:rPr lang="fr-FR" sz="1600" dirty="0" err="1">
                  <a:latin typeface="Comic Sans MS" charset="0"/>
                  <a:ea typeface="ＭＳ Ｐゴシック" charset="0"/>
                </a:rPr>
                <a:t>potential</a:t>
              </a:r>
              <a:r>
                <a:rPr lang="fr-FR" sz="1600" dirty="0">
                  <a:latin typeface="Comic Sans MS" charset="0"/>
                  <a:ea typeface="ＭＳ Ｐゴシック" charset="0"/>
                </a:rPr>
                <a:t> to </a:t>
              </a:r>
              <a:r>
                <a:rPr lang="fr-FR" sz="1600" dirty="0" err="1">
                  <a:latin typeface="Comic Sans MS" charset="0"/>
                  <a:ea typeface="ＭＳ Ｐゴシック" charset="0"/>
                </a:rPr>
                <a:t>reproduce</a:t>
              </a:r>
              <a:r>
                <a:rPr lang="fr-FR" sz="1600" dirty="0">
                  <a:latin typeface="Comic Sans MS" charset="0"/>
                  <a:ea typeface="ＭＳ Ｐゴシック" charset="0"/>
                </a:rPr>
                <a:t> </a:t>
              </a:r>
              <a:r>
                <a:rPr lang="fr-FR" sz="1600" dirty="0" err="1">
                  <a:latin typeface="Comic Sans MS" charset="0"/>
                  <a:ea typeface="ＭＳ Ｐゴシック" charset="0"/>
                </a:rPr>
                <a:t>rotational</a:t>
              </a:r>
              <a:r>
                <a:rPr lang="fr-FR" sz="1600" dirty="0">
                  <a:latin typeface="Comic Sans MS" charset="0"/>
                  <a:ea typeface="ＭＳ Ｐゴシック" charset="0"/>
                </a:rPr>
                <a:t> bands in </a:t>
              </a:r>
              <a:r>
                <a:rPr lang="fr-FR" sz="1600" baseline="30000" dirty="0">
                  <a:latin typeface="Comic Sans MS" charset="0"/>
                  <a:ea typeface="ＭＳ Ｐゴシック" charset="0"/>
                </a:rPr>
                <a:t>40</a:t>
              </a:r>
              <a:r>
                <a:rPr lang="fr-FR" sz="1600" dirty="0">
                  <a:latin typeface="Comic Sans MS" charset="0"/>
                  <a:ea typeface="ＭＳ Ｐゴシック" charset="0"/>
                </a:rPr>
                <a:t>Ca </a:t>
              </a:r>
            </a:p>
          </p:txBody>
        </p:sp>
        <p:sp>
          <p:nvSpPr>
            <p:cNvPr id="865295" name="Rectangle 15"/>
            <p:cNvSpPr>
              <a:spLocks noChangeArrowheads="1"/>
            </p:cNvSpPr>
            <p:nvPr/>
          </p:nvSpPr>
          <p:spPr bwMode="auto">
            <a:xfrm>
              <a:off x="3599" y="1061"/>
              <a:ext cx="18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000" dirty="0">
                  <a:latin typeface="Arial" charset="0"/>
                  <a:ea typeface="ＭＳ Ｐゴシック" charset="0"/>
                </a:rPr>
                <a:t>B. Buck et al., Phys. </a:t>
              </a:r>
              <a:r>
                <a:rPr lang="fr-FR" sz="1000" dirty="0" err="1">
                  <a:latin typeface="Arial" charset="0"/>
                  <a:ea typeface="ＭＳ Ｐゴシック" charset="0"/>
                </a:rPr>
                <a:t>Rev</a:t>
              </a:r>
              <a:r>
                <a:rPr lang="fr-FR" sz="1000" dirty="0">
                  <a:latin typeface="Arial" charset="0"/>
                  <a:ea typeface="ＭＳ Ｐゴシック" charset="0"/>
                </a:rPr>
                <a:t>. C52, 1840 (1995)</a:t>
              </a:r>
            </a:p>
            <a:p>
              <a:pPr>
                <a:defRPr/>
              </a:pPr>
              <a:r>
                <a:rPr lang="fr-FR" sz="1000" dirty="0">
                  <a:latin typeface="Arial" charset="0"/>
                  <a:ea typeface="ＭＳ Ｐゴシック" charset="0"/>
                </a:rPr>
                <a:t>K.F. Pal &amp; R.G Lovas, Phys. </a:t>
              </a:r>
              <a:r>
                <a:rPr lang="fr-FR" sz="1000" dirty="0" err="1">
                  <a:latin typeface="Arial" charset="0"/>
                  <a:ea typeface="ＭＳ Ｐゴシック" charset="0"/>
                </a:rPr>
                <a:t>Lett</a:t>
              </a:r>
              <a:r>
                <a:rPr lang="fr-FR" sz="1000" dirty="0">
                  <a:latin typeface="Arial" charset="0"/>
                  <a:ea typeface="ＭＳ Ｐゴシック" charset="0"/>
                </a:rPr>
                <a:t>. B96, 19, (1980)</a:t>
              </a:r>
            </a:p>
          </p:txBody>
        </p:sp>
      </p:grpSp>
      <p:sp>
        <p:nvSpPr>
          <p:cNvPr id="39" name="Rectangle 16"/>
          <p:cNvSpPr>
            <a:spLocks noChangeArrowheads="1"/>
          </p:cNvSpPr>
          <p:nvPr/>
        </p:nvSpPr>
        <p:spPr bwMode="auto">
          <a:xfrm>
            <a:off x="4679950" y="5157788"/>
            <a:ext cx="4471988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800" dirty="0">
                <a:latin typeface="Comic Sans MS" charset="0"/>
                <a:ea typeface="ＭＳ Ｐゴシック" charset="0"/>
              </a:rPr>
              <a:t>SF ~ 1.2% for the GS </a:t>
            </a:r>
          </a:p>
          <a:p>
            <a:pPr>
              <a:defRPr/>
            </a:pPr>
            <a:r>
              <a:rPr lang="fr-FR" sz="1400" dirty="0" err="1">
                <a:latin typeface="Comic Sans MS" charset="0"/>
                <a:ea typeface="ＭＳ Ｐゴシック" charset="0"/>
              </a:rPr>
              <a:t>When</a:t>
            </a:r>
            <a:r>
              <a:rPr lang="fr-FR" sz="1400" dirty="0">
                <a:latin typeface="Comic Sans MS" charset="0"/>
                <a:ea typeface="ＭＳ Ｐゴシック" charset="0"/>
              </a:rPr>
              <a:t> </a:t>
            </a:r>
            <a:r>
              <a:rPr lang="fr-FR" sz="1400" dirty="0" err="1">
                <a:latin typeface="Comic Sans MS" charset="0"/>
                <a:ea typeface="ＭＳ Ｐゴシック" charset="0"/>
              </a:rPr>
              <a:t>Umeda</a:t>
            </a:r>
            <a:r>
              <a:rPr lang="fr-FR" sz="1400" dirty="0">
                <a:latin typeface="Comic Sans MS" charset="0"/>
                <a:ea typeface="ＭＳ Ｐゴシック" charset="0"/>
              </a:rPr>
              <a:t> et al. NPA429, (1984),  </a:t>
            </a:r>
            <a:r>
              <a:rPr lang="fr-FR" sz="1400" baseline="30000" dirty="0">
                <a:latin typeface="Comic Sans MS" charset="0"/>
                <a:ea typeface="ＭＳ Ｐゴシック" charset="0"/>
              </a:rPr>
              <a:t>40</a:t>
            </a:r>
            <a:r>
              <a:rPr lang="fr-FR" sz="1400" dirty="0">
                <a:latin typeface="Comic Sans MS" charset="0"/>
                <a:ea typeface="ＭＳ Ｐゴシック" charset="0"/>
              </a:rPr>
              <a:t>Ca(d,</a:t>
            </a:r>
            <a:r>
              <a:rPr lang="fr-FR" sz="1400" baseline="30000" dirty="0">
                <a:latin typeface="Comic Sans MS" charset="0"/>
                <a:ea typeface="ＭＳ Ｐゴシック" charset="0"/>
              </a:rPr>
              <a:t>6</a:t>
            </a:r>
            <a:r>
              <a:rPr lang="fr-FR" sz="1400" dirty="0">
                <a:latin typeface="Comic Sans MS" charset="0"/>
                <a:ea typeface="ＭＳ Ｐゴシック" charset="0"/>
              </a:rPr>
              <a:t>Li)</a:t>
            </a:r>
          </a:p>
          <a:p>
            <a:pPr>
              <a:defRPr/>
            </a:pPr>
            <a:r>
              <a:rPr lang="fr-FR" sz="1400" dirty="0" err="1">
                <a:latin typeface="Comic Sans MS" charset="0"/>
                <a:ea typeface="ＭＳ Ｐゴシック" charset="0"/>
              </a:rPr>
              <a:t>obtain</a:t>
            </a:r>
            <a:r>
              <a:rPr lang="fr-FR" sz="1400" dirty="0">
                <a:latin typeface="Comic Sans MS" charset="0"/>
                <a:ea typeface="ＭＳ Ｐゴシック" charset="0"/>
              </a:rPr>
              <a:t> 13%!!! (18% for 2+, 37% for 4+) </a:t>
            </a:r>
          </a:p>
          <a:p>
            <a:pPr>
              <a:defRPr/>
            </a:pPr>
            <a:r>
              <a:rPr lang="fr-FR" sz="1400" dirty="0">
                <a:latin typeface="Comic Sans MS" charset="0"/>
                <a:ea typeface="ＭＳ Ｐゴシック" charset="0"/>
              </a:rPr>
              <a:t>Shell Model </a:t>
            </a:r>
            <a:r>
              <a:rPr lang="fr-FR" sz="1400" dirty="0" err="1">
                <a:latin typeface="Comic Sans MS" charset="0"/>
                <a:ea typeface="ＭＳ Ｐゴシック" charset="0"/>
              </a:rPr>
              <a:t>Calc</a:t>
            </a:r>
            <a:r>
              <a:rPr lang="fr-FR" sz="1400" dirty="0">
                <a:latin typeface="Comic Sans MS" charset="0"/>
                <a:ea typeface="ＭＳ Ｐゴシック" charset="0"/>
              </a:rPr>
              <a:t>, Chung et al. PL 79B, 381, (1978) ~4%</a:t>
            </a:r>
          </a:p>
        </p:txBody>
      </p:sp>
      <p:sp>
        <p:nvSpPr>
          <p:cNvPr id="21518" name="Rectangle 51"/>
          <p:cNvSpPr>
            <a:spLocks noChangeArrowheads="1"/>
          </p:cNvSpPr>
          <p:nvPr/>
        </p:nvSpPr>
        <p:spPr bwMode="auto">
          <a:xfrm>
            <a:off x="755650" y="260350"/>
            <a:ext cx="6624638" cy="576263"/>
          </a:xfrm>
          <a:prstGeom prst="rect">
            <a:avLst/>
          </a:prstGeom>
          <a:solidFill>
            <a:srgbClr val="FFFD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FF6600"/>
              </a:buClr>
              <a:buFont typeface="Wingdings" pitchFamily="2" charset="2"/>
              <a:buNone/>
            </a:pPr>
            <a:r>
              <a:rPr lang="fr-FR" sz="2400"/>
              <a:t>Alpha clusters in </a:t>
            </a:r>
            <a:r>
              <a:rPr lang="fr-FR" sz="2400" baseline="30000"/>
              <a:t>40</a:t>
            </a:r>
            <a:r>
              <a:rPr lang="fr-FR" sz="2400"/>
              <a:t>Ca : angular distribution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8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653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865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865319" grpId="0"/>
      <p:bldP spid="865319" grpId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7950" y="4006850"/>
            <a:ext cx="3527425" cy="2590800"/>
          </a:xfrm>
          <a:prstGeom prst="rect">
            <a:avLst/>
          </a:prstGeom>
          <a:solidFill>
            <a:srgbClr val="BFD3E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721225" y="3502025"/>
            <a:ext cx="4206875" cy="3240088"/>
          </a:xfrm>
          <a:prstGeom prst="rect">
            <a:avLst/>
          </a:prstGeom>
          <a:solidFill>
            <a:srgbClr val="BFD3E4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6450013" y="4113213"/>
            <a:ext cx="2154237" cy="2493962"/>
            <a:chOff x="3578" y="2759"/>
            <a:chExt cx="1254" cy="1227"/>
          </a:xfrm>
        </p:grpSpPr>
        <p:pic>
          <p:nvPicPr>
            <p:cNvPr id="22659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2759"/>
              <a:ext cx="1052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2461" name="Arc 13"/>
            <p:cNvSpPr>
              <a:spLocks/>
            </p:cNvSpPr>
            <p:nvPr/>
          </p:nvSpPr>
          <p:spPr bwMode="auto">
            <a:xfrm flipH="1">
              <a:off x="3773" y="2916"/>
              <a:ext cx="22" cy="90"/>
            </a:xfrm>
            <a:custGeom>
              <a:avLst/>
              <a:gdLst>
                <a:gd name="T0" fmla="*/ 0 w 21600"/>
                <a:gd name="T1" fmla="*/ 0 h 21600"/>
                <a:gd name="T2" fmla="*/ 22 w 21600"/>
                <a:gd name="T3" fmla="*/ 90 h 21600"/>
                <a:gd name="T4" fmla="*/ 0 w 21600"/>
                <a:gd name="T5" fmla="*/ 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72462" name="Arc 14"/>
            <p:cNvSpPr>
              <a:spLocks/>
            </p:cNvSpPr>
            <p:nvPr/>
          </p:nvSpPr>
          <p:spPr bwMode="auto">
            <a:xfrm rot="13651362" flipV="1">
              <a:off x="4520" y="2877"/>
              <a:ext cx="150" cy="201"/>
            </a:xfrm>
            <a:custGeom>
              <a:avLst/>
              <a:gdLst>
                <a:gd name="T0" fmla="*/ 12 w 21544"/>
                <a:gd name="T1" fmla="*/ 0 h 21526"/>
                <a:gd name="T2" fmla="*/ 150 w 21544"/>
                <a:gd name="T3" fmla="*/ 187 h 21526"/>
                <a:gd name="T4" fmla="*/ 0 w 21544"/>
                <a:gd name="T5" fmla="*/ 201 h 215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44" h="21526" fill="none" extrusionOk="0">
                  <a:moveTo>
                    <a:pt x="1782" y="-1"/>
                  </a:moveTo>
                  <a:cubicBezTo>
                    <a:pt x="12392" y="877"/>
                    <a:pt x="20779" y="9356"/>
                    <a:pt x="21544" y="19974"/>
                  </a:cubicBezTo>
                </a:path>
                <a:path w="21544" h="21526" stroke="0" extrusionOk="0">
                  <a:moveTo>
                    <a:pt x="1782" y="-1"/>
                  </a:moveTo>
                  <a:cubicBezTo>
                    <a:pt x="12392" y="877"/>
                    <a:pt x="20779" y="9356"/>
                    <a:pt x="21544" y="19974"/>
                  </a:cubicBezTo>
                  <a:lnTo>
                    <a:pt x="0" y="21526"/>
                  </a:lnTo>
                  <a:lnTo>
                    <a:pt x="1782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72463" name="Text Box 15"/>
            <p:cNvSpPr txBox="1">
              <a:spLocks noChangeArrowheads="1"/>
            </p:cNvSpPr>
            <p:nvPr/>
          </p:nvSpPr>
          <p:spPr bwMode="auto">
            <a:xfrm>
              <a:off x="3578" y="2839"/>
              <a:ext cx="23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latin typeface="Times New Roman" charset="0"/>
                  <a:ea typeface="ＭＳ Ｐゴシック" charset="0"/>
                  <a:sym typeface="Symbol" charset="0"/>
                </a:rPr>
                <a:t></a:t>
              </a:r>
              <a:r>
                <a:rPr lang="en-US" sz="1200" baseline="-25000">
                  <a:latin typeface="Times New Roman" charset="0"/>
                  <a:ea typeface="ＭＳ Ｐゴシック" charset="0"/>
                  <a:sym typeface="Symbol" charset="0"/>
                </a:rPr>
                <a:t>n</a:t>
              </a:r>
              <a:endParaRPr lang="en-US" sz="1200">
                <a:latin typeface="Times New Roman" charset="0"/>
                <a:ea typeface="ＭＳ Ｐゴシック" charset="0"/>
                <a:sym typeface="Symbol" charset="0"/>
              </a:endParaRPr>
            </a:p>
          </p:txBody>
        </p:sp>
        <p:sp>
          <p:nvSpPr>
            <p:cNvPr id="872464" name="Line 16"/>
            <p:cNvSpPr>
              <a:spLocks noChangeShapeType="1"/>
            </p:cNvSpPr>
            <p:nvPr/>
          </p:nvSpPr>
          <p:spPr bwMode="auto">
            <a:xfrm flipV="1">
              <a:off x="4702" y="2894"/>
              <a:ext cx="24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2465" name="Text Box 17"/>
            <p:cNvSpPr txBox="1">
              <a:spLocks noChangeArrowheads="1"/>
            </p:cNvSpPr>
            <p:nvPr/>
          </p:nvSpPr>
          <p:spPr bwMode="auto">
            <a:xfrm>
              <a:off x="4432" y="2785"/>
              <a:ext cx="23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latin typeface="Times New Roman" charset="0"/>
                  <a:ea typeface="ＭＳ Ｐゴシック" charset="0"/>
                  <a:sym typeface="Symbol" charset="0"/>
                </a:rPr>
                <a:t></a:t>
              </a:r>
              <a:r>
                <a:rPr lang="en-US" sz="1200" baseline="-25000">
                  <a:latin typeface="Times New Roman" charset="0"/>
                  <a:ea typeface="ＭＳ Ｐゴシック" charset="0"/>
                  <a:sym typeface="Symbol" charset="0"/>
                </a:rPr>
                <a:t>n</a:t>
              </a:r>
              <a:endParaRPr lang="en-US" sz="1200">
                <a:latin typeface="Times New Roman" charset="0"/>
                <a:ea typeface="ＭＳ Ｐゴシック" charset="0"/>
                <a:sym typeface="Symbol" charset="0"/>
              </a:endParaRPr>
            </a:p>
          </p:txBody>
        </p:sp>
      </p:grpSp>
      <p:sp>
        <p:nvSpPr>
          <p:cNvPr id="22533" name="Rectangle 18"/>
          <p:cNvSpPr>
            <a:spLocks noChangeArrowheads="1"/>
          </p:cNvSpPr>
          <p:nvPr/>
        </p:nvSpPr>
        <p:spPr bwMode="auto">
          <a:xfrm>
            <a:off x="5003800" y="3644900"/>
            <a:ext cx="4327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1400" b="1">
                <a:solidFill>
                  <a:srgbClr val="FF0000"/>
                </a:solidFill>
              </a:rPr>
              <a:t>3. Probing spatial correlation in borromean nuclei (</a:t>
            </a:r>
            <a:r>
              <a:rPr lang="fr-FR" sz="1400" b="1" baseline="30000">
                <a:solidFill>
                  <a:srgbClr val="FF0000"/>
                </a:solidFill>
              </a:rPr>
              <a:t>6</a:t>
            </a:r>
            <a:r>
              <a:rPr lang="fr-FR" sz="1400" b="1">
                <a:solidFill>
                  <a:srgbClr val="FF0000"/>
                </a:solidFill>
              </a:rPr>
              <a:t>He)</a:t>
            </a:r>
          </a:p>
        </p:txBody>
      </p:sp>
      <p:sp>
        <p:nvSpPr>
          <p:cNvPr id="22534" name="Rectangle 19"/>
          <p:cNvSpPr>
            <a:spLocks noChangeArrowheads="1"/>
          </p:cNvSpPr>
          <p:nvPr/>
        </p:nvSpPr>
        <p:spPr bwMode="auto">
          <a:xfrm>
            <a:off x="4787900" y="4725988"/>
            <a:ext cx="1887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1200"/>
              <a:t>M.Assi</a:t>
            </a:r>
            <a:r>
              <a:rPr lang="fr-FR" altLang="ja-JP" sz="1200"/>
              <a:t>é et al., EPJA (ENAM2008)</a:t>
            </a:r>
          </a:p>
          <a:p>
            <a:pPr eaLnBrk="0" hangingPunct="0"/>
            <a:endParaRPr lang="fr-FR" sz="1200"/>
          </a:p>
        </p:txBody>
      </p:sp>
      <p:grpSp>
        <p:nvGrpSpPr>
          <p:cNvPr id="22535" name="Group 20"/>
          <p:cNvGrpSpPr>
            <a:grpSpLocks/>
          </p:cNvGrpSpPr>
          <p:nvPr/>
        </p:nvGrpSpPr>
        <p:grpSpPr bwMode="auto">
          <a:xfrm>
            <a:off x="4500563" y="261938"/>
            <a:ext cx="4176712" cy="2592387"/>
            <a:chOff x="2827" y="737"/>
            <a:chExt cx="2631" cy="1633"/>
          </a:xfrm>
        </p:grpSpPr>
        <p:sp>
          <p:nvSpPr>
            <p:cNvPr id="22650" name="Rectangle 21"/>
            <p:cNvSpPr>
              <a:spLocks noChangeArrowheads="1"/>
            </p:cNvSpPr>
            <p:nvPr/>
          </p:nvSpPr>
          <p:spPr bwMode="auto">
            <a:xfrm>
              <a:off x="2827" y="737"/>
              <a:ext cx="2631" cy="1633"/>
            </a:xfrm>
            <a:prstGeom prst="rect">
              <a:avLst/>
            </a:prstGeom>
            <a:solidFill>
              <a:srgbClr val="BFD3E4"/>
            </a:solidFill>
            <a:ln w="28575">
              <a:solidFill>
                <a:srgbClr val="94B6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grpSp>
          <p:nvGrpSpPr>
            <p:cNvPr id="22651" name="Group 22"/>
            <p:cNvGrpSpPr>
              <a:grpSpLocks/>
            </p:cNvGrpSpPr>
            <p:nvPr/>
          </p:nvGrpSpPr>
          <p:grpSpPr bwMode="auto">
            <a:xfrm>
              <a:off x="2827" y="737"/>
              <a:ext cx="2348" cy="1432"/>
              <a:chOff x="2827" y="737"/>
              <a:chExt cx="2348" cy="1432"/>
            </a:xfrm>
          </p:grpSpPr>
          <p:pic>
            <p:nvPicPr>
              <p:cNvPr id="22652" name="Picture 23" descr="Imag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7" y="1782"/>
                <a:ext cx="179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53" name="Rectangle 24"/>
              <p:cNvSpPr>
                <a:spLocks noChangeArrowheads="1"/>
              </p:cNvSpPr>
              <p:nvPr/>
            </p:nvSpPr>
            <p:spPr bwMode="auto">
              <a:xfrm>
                <a:off x="2827" y="737"/>
                <a:ext cx="226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1400" b="1">
                    <a:solidFill>
                      <a:srgbClr val="000000"/>
                    </a:solidFill>
                  </a:rPr>
                  <a:t>1. Configuration mixing in exotic nuclei </a:t>
                </a:r>
              </a:p>
              <a:p>
                <a:pPr eaLnBrk="0" hangingPunct="0"/>
                <a:r>
                  <a:rPr lang="fr-FR" sz="1400" b="1">
                    <a:solidFill>
                      <a:srgbClr val="000000"/>
                    </a:solidFill>
                  </a:rPr>
                  <a:t>(</a:t>
                </a:r>
                <a:r>
                  <a:rPr lang="fr-FR" sz="1400" b="1" baseline="30000">
                    <a:solidFill>
                      <a:srgbClr val="000000"/>
                    </a:solidFill>
                  </a:rPr>
                  <a:t>11</a:t>
                </a:r>
                <a:r>
                  <a:rPr lang="fr-FR" sz="1400" b="1">
                    <a:solidFill>
                      <a:srgbClr val="000000"/>
                    </a:solidFill>
                  </a:rPr>
                  <a:t>Be and neutron halo)</a:t>
                </a:r>
              </a:p>
            </p:txBody>
          </p:sp>
          <p:sp>
            <p:nvSpPr>
              <p:cNvPr id="22654" name="Rectangle 25"/>
              <p:cNvSpPr>
                <a:spLocks noChangeArrowheads="1"/>
              </p:cNvSpPr>
              <p:nvPr/>
            </p:nvSpPr>
            <p:spPr bwMode="auto">
              <a:xfrm>
                <a:off x="3658" y="1523"/>
                <a:ext cx="3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1400" baseline="30000"/>
                  <a:t>10</a:t>
                </a:r>
                <a:r>
                  <a:rPr lang="fr-FR" sz="1400"/>
                  <a:t>Be</a:t>
                </a:r>
                <a:endParaRPr lang="fr-FR" sz="1400" baseline="30000"/>
              </a:p>
            </p:txBody>
          </p:sp>
          <p:sp>
            <p:nvSpPr>
              <p:cNvPr id="22655" name="Line 26"/>
              <p:cNvSpPr>
                <a:spLocks noChangeShapeType="1"/>
              </p:cNvSpPr>
              <p:nvPr/>
            </p:nvSpPr>
            <p:spPr bwMode="auto">
              <a:xfrm flipH="1">
                <a:off x="3753" y="1675"/>
                <a:ext cx="35" cy="11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656" name="Line 27"/>
              <p:cNvSpPr>
                <a:spLocks noChangeShapeType="1"/>
              </p:cNvSpPr>
              <p:nvPr/>
            </p:nvSpPr>
            <p:spPr bwMode="auto">
              <a:xfrm>
                <a:off x="3952" y="1663"/>
                <a:ext cx="482" cy="1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657" name="Rectangle 28"/>
              <p:cNvSpPr>
                <a:spLocks noChangeArrowheads="1"/>
              </p:cNvSpPr>
              <p:nvPr/>
            </p:nvSpPr>
            <p:spPr bwMode="auto">
              <a:xfrm>
                <a:off x="3025" y="1941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endParaRPr lang="it-IT" sz="1400"/>
              </a:p>
            </p:txBody>
          </p:sp>
          <p:sp>
            <p:nvSpPr>
              <p:cNvPr id="22658" name="Rectangle 29"/>
              <p:cNvSpPr>
                <a:spLocks noChangeArrowheads="1"/>
              </p:cNvSpPr>
              <p:nvPr/>
            </p:nvSpPr>
            <p:spPr bwMode="auto">
              <a:xfrm>
                <a:off x="3076" y="1996"/>
                <a:ext cx="209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1200"/>
                  <a:t>V.Lima et al., Nuclear Physics A795 (2007) 1</a:t>
                </a:r>
              </a:p>
            </p:txBody>
          </p:sp>
        </p:grpSp>
      </p:grpSp>
      <p:sp>
        <p:nvSpPr>
          <p:cNvPr id="872480" name="Rectangle 32"/>
          <p:cNvSpPr>
            <a:spLocks noChangeArrowheads="1"/>
          </p:cNvSpPr>
          <p:nvPr/>
        </p:nvSpPr>
        <p:spPr bwMode="auto">
          <a:xfrm>
            <a:off x="4787900" y="5157788"/>
            <a:ext cx="2117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200"/>
              <a:t>M. Assié and D. Lacroix, PRL 102, 202501 (2009)</a:t>
            </a:r>
          </a:p>
        </p:txBody>
      </p:sp>
      <p:sp>
        <p:nvSpPr>
          <p:cNvPr id="872481" name="Rectangle 33"/>
          <p:cNvSpPr>
            <a:spLocks noChangeArrowheads="1"/>
          </p:cNvSpPr>
          <p:nvPr/>
        </p:nvSpPr>
        <p:spPr bwMode="auto">
          <a:xfrm>
            <a:off x="263525" y="5634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pic>
        <p:nvPicPr>
          <p:cNvPr id="872453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2422525"/>
            <a:ext cx="1976437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9" name="Rectangle 18"/>
          <p:cNvSpPr>
            <a:spLocks noChangeArrowheads="1"/>
          </p:cNvSpPr>
          <p:nvPr/>
        </p:nvSpPr>
        <p:spPr bwMode="auto">
          <a:xfrm>
            <a:off x="107950" y="4078288"/>
            <a:ext cx="370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1400" b="1"/>
              <a:t>2. Probing alpha clusterization in</a:t>
            </a:r>
          </a:p>
          <a:p>
            <a:pPr eaLnBrk="0" hangingPunct="0"/>
            <a:r>
              <a:rPr lang="fr-FR" sz="1400" b="1"/>
              <a:t>medium mass-nuclei and in light nuclei</a:t>
            </a:r>
          </a:p>
        </p:txBody>
      </p:sp>
      <p:grpSp>
        <p:nvGrpSpPr>
          <p:cNvPr id="40" name="Grouper 39"/>
          <p:cNvGrpSpPr>
            <a:grpSpLocks/>
          </p:cNvGrpSpPr>
          <p:nvPr/>
        </p:nvGrpSpPr>
        <p:grpSpPr bwMode="auto">
          <a:xfrm rot="2564852">
            <a:off x="1577975" y="4718050"/>
            <a:ext cx="1255713" cy="1676400"/>
            <a:chOff x="2532417" y="2265363"/>
            <a:chExt cx="1255358" cy="1677139"/>
          </a:xfrm>
        </p:grpSpPr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2550840" y="2423529"/>
              <a:ext cx="1096653" cy="103233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99FF99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Souvenir" charset="0"/>
                <a:ea typeface="ＭＳ Ｐゴシック" charset="0"/>
              </a:endParaRPr>
            </a:p>
          </p:txBody>
        </p:sp>
        <p:sp>
          <p:nvSpPr>
            <p:cNvPr id="44" name="Oval 13"/>
            <p:cNvSpPr>
              <a:spLocks noChangeArrowheads="1"/>
            </p:cNvSpPr>
            <p:nvPr/>
          </p:nvSpPr>
          <p:spPr bwMode="auto">
            <a:xfrm>
              <a:off x="2750868" y="2768378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2876408" y="2831762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2815874" y="2857477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" name="Oval 16"/>
            <p:cNvSpPr>
              <a:spLocks noChangeArrowheads="1"/>
            </p:cNvSpPr>
            <p:nvPr/>
          </p:nvSpPr>
          <p:spPr bwMode="auto">
            <a:xfrm>
              <a:off x="2836601" y="2730169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" name="Oval 17"/>
            <p:cNvSpPr>
              <a:spLocks noChangeArrowheads="1"/>
            </p:cNvSpPr>
            <p:nvPr/>
          </p:nvSpPr>
          <p:spPr bwMode="auto">
            <a:xfrm>
              <a:off x="2738262" y="2831944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" name="Oval 18"/>
            <p:cNvSpPr>
              <a:spLocks noChangeArrowheads="1"/>
            </p:cNvSpPr>
            <p:nvPr/>
          </p:nvSpPr>
          <p:spPr bwMode="auto">
            <a:xfrm>
              <a:off x="2862177" y="2879530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" name="Oval 19"/>
            <p:cNvSpPr>
              <a:spLocks noChangeArrowheads="1"/>
            </p:cNvSpPr>
            <p:nvPr/>
          </p:nvSpPr>
          <p:spPr bwMode="auto">
            <a:xfrm>
              <a:off x="2915908" y="2741158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1" name="Oval 20"/>
            <p:cNvSpPr>
              <a:spLocks noChangeArrowheads="1"/>
            </p:cNvSpPr>
            <p:nvPr/>
          </p:nvSpPr>
          <p:spPr bwMode="auto">
            <a:xfrm>
              <a:off x="2917715" y="2895202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2781504" y="2703275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3" name="Oval 22"/>
            <p:cNvSpPr>
              <a:spLocks noChangeArrowheads="1"/>
            </p:cNvSpPr>
            <p:nvPr/>
          </p:nvSpPr>
          <p:spPr bwMode="auto">
            <a:xfrm>
              <a:off x="2858448" y="2802957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4" name="Oval 23"/>
            <p:cNvSpPr>
              <a:spLocks noChangeArrowheads="1"/>
            </p:cNvSpPr>
            <p:nvPr/>
          </p:nvSpPr>
          <p:spPr bwMode="auto">
            <a:xfrm>
              <a:off x="2789175" y="2908125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5" name="Oval 24"/>
            <p:cNvSpPr>
              <a:spLocks noChangeArrowheads="1"/>
            </p:cNvSpPr>
            <p:nvPr/>
          </p:nvSpPr>
          <p:spPr bwMode="auto">
            <a:xfrm>
              <a:off x="3104120" y="2809682"/>
              <a:ext cx="225361" cy="21758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auto">
            <a:xfrm>
              <a:off x="2979359" y="2784115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7" name="Oval 26"/>
            <p:cNvSpPr>
              <a:spLocks noChangeArrowheads="1"/>
            </p:cNvSpPr>
            <p:nvPr/>
          </p:nvSpPr>
          <p:spPr bwMode="auto">
            <a:xfrm>
              <a:off x="2866513" y="2654921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8" name="Oval 27"/>
            <p:cNvSpPr>
              <a:spLocks noChangeArrowheads="1"/>
            </p:cNvSpPr>
            <p:nvPr/>
          </p:nvSpPr>
          <p:spPr bwMode="auto">
            <a:xfrm>
              <a:off x="2918703" y="2898613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" name="Oval 28"/>
            <p:cNvSpPr>
              <a:spLocks noChangeArrowheads="1"/>
            </p:cNvSpPr>
            <p:nvPr/>
          </p:nvSpPr>
          <p:spPr bwMode="auto">
            <a:xfrm>
              <a:off x="2692098" y="2749206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0" name="Oval 29"/>
            <p:cNvSpPr>
              <a:spLocks noChangeArrowheads="1"/>
            </p:cNvSpPr>
            <p:nvPr/>
          </p:nvSpPr>
          <p:spPr bwMode="auto">
            <a:xfrm>
              <a:off x="2935001" y="2855423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1" name="Oval 30"/>
            <p:cNvSpPr>
              <a:spLocks noChangeArrowheads="1"/>
            </p:cNvSpPr>
            <p:nvPr/>
          </p:nvSpPr>
          <p:spPr bwMode="auto">
            <a:xfrm>
              <a:off x="2861931" y="2914361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2" name="Oval 31"/>
            <p:cNvSpPr>
              <a:spLocks noChangeArrowheads="1"/>
            </p:cNvSpPr>
            <p:nvPr/>
          </p:nvSpPr>
          <p:spPr bwMode="auto">
            <a:xfrm>
              <a:off x="3015715" y="2687767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645" name="Rectangle 32"/>
            <p:cNvSpPr>
              <a:spLocks noChangeArrowheads="1"/>
            </p:cNvSpPr>
            <p:nvPr/>
          </p:nvSpPr>
          <p:spPr bwMode="auto">
            <a:xfrm rot="-2564852">
              <a:off x="2532417" y="3637702"/>
              <a:ext cx="6000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aseline="30000">
                  <a:ea typeface="MS Mincho" pitchFamily="49" charset="-128"/>
                </a:rPr>
                <a:t>36</a:t>
              </a:r>
              <a:r>
                <a:rPr lang="en-US" sz="1400">
                  <a:ea typeface="MS Mincho" pitchFamily="49" charset="-128"/>
                </a:rPr>
                <a:t>Ar</a:t>
              </a:r>
              <a:r>
                <a:rPr lang="en-US" sz="1400" baseline="30000">
                  <a:ea typeface="MS Mincho" pitchFamily="49" charset="-128"/>
                </a:rPr>
                <a:t>*</a:t>
              </a:r>
              <a:endParaRPr lang="fr-FR" sz="1400">
                <a:ea typeface="MS Mincho" pitchFamily="49" charset="-128"/>
              </a:endParaRPr>
            </a:p>
          </p:txBody>
        </p:sp>
        <p:sp>
          <p:nvSpPr>
            <p:cNvPr id="22646" name="Oval 33"/>
            <p:cNvSpPr>
              <a:spLocks noChangeArrowheads="1"/>
            </p:cNvSpPr>
            <p:nvPr/>
          </p:nvSpPr>
          <p:spPr bwMode="auto">
            <a:xfrm>
              <a:off x="2676525" y="2619375"/>
              <a:ext cx="534988" cy="477838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22647" name="Line 34"/>
            <p:cNvSpPr>
              <a:spLocks noChangeShapeType="1"/>
            </p:cNvSpPr>
            <p:nvPr/>
          </p:nvSpPr>
          <p:spPr bwMode="auto">
            <a:xfrm flipV="1">
              <a:off x="2771775" y="3136900"/>
              <a:ext cx="144463" cy="503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648" name="Line 36"/>
            <p:cNvSpPr>
              <a:spLocks noChangeShapeType="1"/>
            </p:cNvSpPr>
            <p:nvPr/>
          </p:nvSpPr>
          <p:spPr bwMode="auto">
            <a:xfrm flipV="1">
              <a:off x="3317875" y="2559050"/>
              <a:ext cx="469900" cy="298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" name="Rectangle 37"/>
            <p:cNvSpPr>
              <a:spLocks noChangeArrowheads="1"/>
            </p:cNvSpPr>
            <p:nvPr/>
          </p:nvSpPr>
          <p:spPr bwMode="auto">
            <a:xfrm>
              <a:off x="3411538" y="2265363"/>
              <a:ext cx="296862" cy="3048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1400" dirty="0"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rPr>
                <a:t></a:t>
              </a:r>
            </a:p>
          </p:txBody>
        </p:sp>
      </p:grpSp>
      <p:grpSp>
        <p:nvGrpSpPr>
          <p:cNvPr id="22541" name="Groupe 42"/>
          <p:cNvGrpSpPr>
            <a:grpSpLocks noChangeAspect="1"/>
          </p:cNvGrpSpPr>
          <p:nvPr/>
        </p:nvGrpSpPr>
        <p:grpSpPr bwMode="auto">
          <a:xfrm>
            <a:off x="4716463" y="838200"/>
            <a:ext cx="1092200" cy="1062038"/>
            <a:chOff x="700088" y="2632390"/>
            <a:chExt cx="2805112" cy="3113088"/>
          </a:xfrm>
        </p:grpSpPr>
        <p:grpSp>
          <p:nvGrpSpPr>
            <p:cNvPr id="22594" name="Group 23"/>
            <p:cNvGrpSpPr>
              <a:grpSpLocks/>
            </p:cNvGrpSpPr>
            <p:nvPr/>
          </p:nvGrpSpPr>
          <p:grpSpPr bwMode="auto">
            <a:xfrm>
              <a:off x="1668463" y="2632390"/>
              <a:ext cx="1531937" cy="1587500"/>
              <a:chOff x="245" y="2937"/>
              <a:chExt cx="965" cy="1000"/>
            </a:xfrm>
          </p:grpSpPr>
          <p:sp>
            <p:nvSpPr>
              <p:cNvPr id="22612" name="Oval 24"/>
              <p:cNvSpPr>
                <a:spLocks noChangeArrowheads="1"/>
              </p:cNvSpPr>
              <p:nvPr/>
            </p:nvSpPr>
            <p:spPr bwMode="auto">
              <a:xfrm>
                <a:off x="245" y="2937"/>
                <a:ext cx="965" cy="100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99FF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Souvenir" pitchFamily="18" charset="0"/>
                </a:endParaRPr>
              </a:p>
            </p:txBody>
          </p:sp>
          <p:sp>
            <p:nvSpPr>
              <p:cNvPr id="22613" name="Oval 25"/>
              <p:cNvSpPr>
                <a:spLocks noChangeArrowheads="1"/>
              </p:cNvSpPr>
              <p:nvPr/>
            </p:nvSpPr>
            <p:spPr bwMode="auto">
              <a:xfrm>
                <a:off x="630" y="337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14" name="Oval 26"/>
              <p:cNvSpPr>
                <a:spLocks noChangeArrowheads="1"/>
              </p:cNvSpPr>
              <p:nvPr/>
            </p:nvSpPr>
            <p:spPr bwMode="auto">
              <a:xfrm>
                <a:off x="710" y="341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7" name="Oval 27"/>
              <p:cNvSpPr>
                <a:spLocks noChangeArrowheads="1"/>
              </p:cNvSpPr>
              <p:nvPr/>
            </p:nvSpPr>
            <p:spPr bwMode="auto">
              <a:xfrm>
                <a:off x="673" y="3429"/>
                <a:ext cx="85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Oval 28"/>
              <p:cNvSpPr>
                <a:spLocks noChangeArrowheads="1"/>
              </p:cNvSpPr>
              <p:nvPr/>
            </p:nvSpPr>
            <p:spPr bwMode="auto">
              <a:xfrm>
                <a:off x="685" y="3347"/>
                <a:ext cx="90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Oval 29"/>
              <p:cNvSpPr>
                <a:spLocks noChangeArrowheads="1"/>
              </p:cNvSpPr>
              <p:nvPr/>
            </p:nvSpPr>
            <p:spPr bwMode="auto">
              <a:xfrm>
                <a:off x="624" y="3412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Oval 30"/>
              <p:cNvSpPr>
                <a:spLocks noChangeArrowheads="1"/>
              </p:cNvSpPr>
              <p:nvPr/>
            </p:nvSpPr>
            <p:spPr bwMode="auto">
              <a:xfrm>
                <a:off x="703" y="3447"/>
                <a:ext cx="87" cy="8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1" name="Oval 31"/>
              <p:cNvSpPr>
                <a:spLocks noChangeArrowheads="1"/>
              </p:cNvSpPr>
              <p:nvPr/>
            </p:nvSpPr>
            <p:spPr bwMode="auto">
              <a:xfrm>
                <a:off x="734" y="3356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2" name="Oval 32"/>
              <p:cNvSpPr>
                <a:spLocks noChangeArrowheads="1"/>
              </p:cNvSpPr>
              <p:nvPr/>
            </p:nvSpPr>
            <p:spPr bwMode="auto">
              <a:xfrm>
                <a:off x="734" y="3453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auto">
              <a:xfrm>
                <a:off x="655" y="3333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622" name="Oval 34"/>
              <p:cNvSpPr>
                <a:spLocks noChangeArrowheads="1"/>
              </p:cNvSpPr>
              <p:nvPr/>
            </p:nvSpPr>
            <p:spPr bwMode="auto">
              <a:xfrm>
                <a:off x="702" y="339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23" name="Oval 35"/>
              <p:cNvSpPr>
                <a:spLocks noChangeArrowheads="1"/>
              </p:cNvSpPr>
              <p:nvPr/>
            </p:nvSpPr>
            <p:spPr bwMode="auto">
              <a:xfrm>
                <a:off x="654" y="3461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6" name="Oval 36"/>
              <p:cNvSpPr>
                <a:spLocks noChangeArrowheads="1"/>
              </p:cNvSpPr>
              <p:nvPr/>
            </p:nvSpPr>
            <p:spPr bwMode="auto">
              <a:xfrm>
                <a:off x="472" y="3169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595" name="Group 58"/>
            <p:cNvGrpSpPr>
              <a:grpSpLocks/>
            </p:cNvGrpSpPr>
            <p:nvPr/>
          </p:nvGrpSpPr>
          <p:grpSpPr bwMode="auto">
            <a:xfrm>
              <a:off x="3187700" y="4862842"/>
              <a:ext cx="317500" cy="339726"/>
              <a:chOff x="616" y="3451"/>
              <a:chExt cx="200" cy="214"/>
            </a:xfrm>
          </p:grpSpPr>
          <p:sp>
            <p:nvSpPr>
              <p:cNvPr id="22601" name="Oval 59"/>
              <p:cNvSpPr>
                <a:spLocks noChangeArrowheads="1"/>
              </p:cNvSpPr>
              <p:nvPr/>
            </p:nvSpPr>
            <p:spPr bwMode="auto">
              <a:xfrm>
                <a:off x="624" y="3489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02" name="Oval 60"/>
              <p:cNvSpPr>
                <a:spLocks noChangeArrowheads="1"/>
              </p:cNvSpPr>
              <p:nvPr/>
            </p:nvSpPr>
            <p:spPr bwMode="auto">
              <a:xfrm>
                <a:off x="704" y="3529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5" name="Oval 61"/>
              <p:cNvSpPr>
                <a:spLocks noChangeArrowheads="1"/>
              </p:cNvSpPr>
              <p:nvPr/>
            </p:nvSpPr>
            <p:spPr bwMode="auto">
              <a:xfrm>
                <a:off x="664" y="3544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6" name="Oval 62"/>
              <p:cNvSpPr>
                <a:spLocks noChangeArrowheads="1"/>
              </p:cNvSpPr>
              <p:nvPr/>
            </p:nvSpPr>
            <p:spPr bwMode="auto">
              <a:xfrm>
                <a:off x="680" y="3465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7" name="Oval 63"/>
              <p:cNvSpPr>
                <a:spLocks noChangeArrowheads="1"/>
              </p:cNvSpPr>
              <p:nvPr/>
            </p:nvSpPr>
            <p:spPr bwMode="auto">
              <a:xfrm>
                <a:off x="616" y="3529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8" name="Oval 64"/>
              <p:cNvSpPr>
                <a:spLocks noChangeArrowheads="1"/>
              </p:cNvSpPr>
              <p:nvPr/>
            </p:nvSpPr>
            <p:spPr bwMode="auto">
              <a:xfrm>
                <a:off x="695" y="3561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" name="Oval 65"/>
              <p:cNvSpPr>
                <a:spLocks noChangeArrowheads="1"/>
              </p:cNvSpPr>
              <p:nvPr/>
            </p:nvSpPr>
            <p:spPr bwMode="auto">
              <a:xfrm>
                <a:off x="726" y="3474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0" name="Oval 66"/>
              <p:cNvSpPr>
                <a:spLocks noChangeArrowheads="1"/>
              </p:cNvSpPr>
              <p:nvPr/>
            </p:nvSpPr>
            <p:spPr bwMode="auto">
              <a:xfrm>
                <a:off x="726" y="3570"/>
                <a:ext cx="90" cy="8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1" name="Oval 67"/>
              <p:cNvSpPr>
                <a:spLocks noChangeArrowheads="1"/>
              </p:cNvSpPr>
              <p:nvPr/>
            </p:nvSpPr>
            <p:spPr bwMode="auto">
              <a:xfrm>
                <a:off x="646" y="3450"/>
                <a:ext cx="90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610" name="Oval 68"/>
              <p:cNvSpPr>
                <a:spLocks noChangeArrowheads="1"/>
              </p:cNvSpPr>
              <p:nvPr/>
            </p:nvSpPr>
            <p:spPr bwMode="auto">
              <a:xfrm>
                <a:off x="696" y="351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11" name="Oval 69"/>
              <p:cNvSpPr>
                <a:spLocks noChangeArrowheads="1"/>
              </p:cNvSpPr>
              <p:nvPr/>
            </p:nvSpPr>
            <p:spPr bwMode="auto">
              <a:xfrm>
                <a:off x="648" y="357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22596" name="Group 70"/>
            <p:cNvGrpSpPr>
              <a:grpSpLocks/>
            </p:cNvGrpSpPr>
            <p:nvPr/>
          </p:nvGrpSpPr>
          <p:grpSpPr bwMode="auto">
            <a:xfrm>
              <a:off x="700088" y="4586603"/>
              <a:ext cx="1117600" cy="1158875"/>
              <a:chOff x="239" y="3053"/>
              <a:chExt cx="965" cy="1000"/>
            </a:xfrm>
          </p:grpSpPr>
          <p:sp>
            <p:nvSpPr>
              <p:cNvPr id="22599" name="Oval 71"/>
              <p:cNvSpPr>
                <a:spLocks noChangeArrowheads="1"/>
              </p:cNvSpPr>
              <p:nvPr/>
            </p:nvSpPr>
            <p:spPr bwMode="auto">
              <a:xfrm>
                <a:off x="239" y="3053"/>
                <a:ext cx="965" cy="100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99FF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Souvenir" pitchFamily="18" charset="0"/>
                </a:endParaRPr>
              </a:p>
            </p:txBody>
          </p:sp>
          <p:sp>
            <p:nvSpPr>
              <p:cNvPr id="72" name="Oval 72"/>
              <p:cNvSpPr>
                <a:spLocks noChangeArrowheads="1"/>
              </p:cNvSpPr>
              <p:nvPr/>
            </p:nvSpPr>
            <p:spPr bwMode="auto">
              <a:xfrm>
                <a:off x="464" y="3286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2597" name="Line 73"/>
            <p:cNvSpPr>
              <a:spLocks noChangeShapeType="1"/>
            </p:cNvSpPr>
            <p:nvPr/>
          </p:nvSpPr>
          <p:spPr bwMode="auto">
            <a:xfrm flipH="1">
              <a:off x="1589088" y="4140515"/>
              <a:ext cx="427037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98" name="Line 74"/>
            <p:cNvSpPr>
              <a:spLocks noChangeShapeType="1"/>
            </p:cNvSpPr>
            <p:nvPr/>
          </p:nvSpPr>
          <p:spPr bwMode="auto">
            <a:xfrm>
              <a:off x="2847975" y="4175440"/>
              <a:ext cx="311150" cy="515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2542" name="Groupe 101"/>
          <p:cNvGrpSpPr>
            <a:grpSpLocks/>
          </p:cNvGrpSpPr>
          <p:nvPr/>
        </p:nvGrpSpPr>
        <p:grpSpPr bwMode="auto">
          <a:xfrm>
            <a:off x="7451725" y="404813"/>
            <a:ext cx="1050925" cy="1512887"/>
            <a:chOff x="5705477" y="2940050"/>
            <a:chExt cx="1950919" cy="3913190"/>
          </a:xfrm>
        </p:grpSpPr>
        <p:grpSp>
          <p:nvGrpSpPr>
            <p:cNvPr id="22549" name="Group 37"/>
            <p:cNvGrpSpPr>
              <a:grpSpLocks/>
            </p:cNvGrpSpPr>
            <p:nvPr/>
          </p:nvGrpSpPr>
          <p:grpSpPr bwMode="auto">
            <a:xfrm>
              <a:off x="6673850" y="2940050"/>
              <a:ext cx="922469" cy="2554288"/>
              <a:chOff x="1718" y="2197"/>
              <a:chExt cx="853" cy="1609"/>
            </a:xfrm>
          </p:grpSpPr>
          <p:grpSp>
            <p:nvGrpSpPr>
              <p:cNvPr id="22574" name="Group 38"/>
              <p:cNvGrpSpPr>
                <a:grpSpLocks/>
              </p:cNvGrpSpPr>
              <p:nvPr/>
            </p:nvGrpSpPr>
            <p:grpSpPr bwMode="auto">
              <a:xfrm>
                <a:off x="1718" y="2197"/>
                <a:ext cx="853" cy="1609"/>
                <a:chOff x="3604" y="2711"/>
                <a:chExt cx="853" cy="1609"/>
              </a:xfrm>
            </p:grpSpPr>
            <p:grpSp>
              <p:nvGrpSpPr>
                <p:cNvPr id="22587" name="Group 39"/>
                <p:cNvGrpSpPr>
                  <a:grpSpLocks/>
                </p:cNvGrpSpPr>
                <p:nvPr/>
              </p:nvGrpSpPr>
              <p:grpSpPr bwMode="auto">
                <a:xfrm>
                  <a:off x="3771" y="2711"/>
                  <a:ext cx="504" cy="1609"/>
                  <a:chOff x="3130" y="2337"/>
                  <a:chExt cx="541" cy="1823"/>
                </a:xfrm>
              </p:grpSpPr>
              <p:sp>
                <p:nvSpPr>
                  <p:cNvPr id="22592" name="Freeform 40"/>
                  <p:cNvSpPr>
                    <a:spLocks/>
                  </p:cNvSpPr>
                  <p:nvPr/>
                </p:nvSpPr>
                <p:spPr bwMode="auto">
                  <a:xfrm rot="10800000">
                    <a:off x="3145" y="2337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2593" name="Freeform 41"/>
                  <p:cNvSpPr>
                    <a:spLocks/>
                  </p:cNvSpPr>
                  <p:nvPr/>
                </p:nvSpPr>
                <p:spPr bwMode="auto">
                  <a:xfrm>
                    <a:off x="3130" y="3242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37" name="Oval 42"/>
                <p:cNvSpPr>
                  <a:spLocks noChangeArrowheads="1"/>
                </p:cNvSpPr>
                <p:nvPr/>
              </p:nvSpPr>
              <p:spPr bwMode="auto">
                <a:xfrm>
                  <a:off x="4052" y="3071"/>
                  <a:ext cx="90" cy="9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589" name="Arc 43"/>
                <p:cNvSpPr>
                  <a:spLocks/>
                </p:cNvSpPr>
                <p:nvPr/>
              </p:nvSpPr>
              <p:spPr bwMode="auto">
                <a:xfrm flipH="1">
                  <a:off x="3631" y="3283"/>
                  <a:ext cx="797" cy="448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90" name="Arc 44"/>
                <p:cNvSpPr>
                  <a:spLocks/>
                </p:cNvSpPr>
                <p:nvPr/>
              </p:nvSpPr>
              <p:spPr bwMode="auto">
                <a:xfrm flipH="1">
                  <a:off x="3652" y="3295"/>
                  <a:ext cx="760" cy="420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91" name="Arc 45"/>
                <p:cNvSpPr>
                  <a:spLocks/>
                </p:cNvSpPr>
                <p:nvPr/>
              </p:nvSpPr>
              <p:spPr bwMode="auto">
                <a:xfrm flipH="1">
                  <a:off x="3604" y="3265"/>
                  <a:ext cx="853" cy="484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2575" name="Group 46"/>
              <p:cNvGrpSpPr>
                <a:grpSpLocks/>
              </p:cNvGrpSpPr>
              <p:nvPr/>
            </p:nvGrpSpPr>
            <p:grpSpPr bwMode="auto">
              <a:xfrm>
                <a:off x="1984" y="2916"/>
                <a:ext cx="284" cy="142"/>
                <a:chOff x="3954" y="3469"/>
                <a:chExt cx="200" cy="216"/>
              </a:xfrm>
            </p:grpSpPr>
            <p:sp>
              <p:nvSpPr>
                <p:cNvPr id="22576" name="Oval 47"/>
                <p:cNvSpPr>
                  <a:spLocks noChangeArrowheads="1"/>
                </p:cNvSpPr>
                <p:nvPr/>
              </p:nvSpPr>
              <p:spPr bwMode="auto">
                <a:xfrm>
                  <a:off x="3962" y="350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7" name="Oval 48"/>
                <p:cNvSpPr>
                  <a:spLocks noChangeArrowheads="1"/>
                </p:cNvSpPr>
                <p:nvPr/>
              </p:nvSpPr>
              <p:spPr bwMode="auto">
                <a:xfrm>
                  <a:off x="4042" y="354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27" name="Oval 49"/>
                <p:cNvSpPr>
                  <a:spLocks noChangeArrowheads="1"/>
                </p:cNvSpPr>
                <p:nvPr/>
              </p:nvSpPr>
              <p:spPr bwMode="auto">
                <a:xfrm>
                  <a:off x="4003" y="3567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28" name="Oval 50"/>
                <p:cNvSpPr>
                  <a:spLocks noChangeArrowheads="1"/>
                </p:cNvSpPr>
                <p:nvPr/>
              </p:nvSpPr>
              <p:spPr bwMode="auto">
                <a:xfrm>
                  <a:off x="4027" y="3485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29" name="Oval 51"/>
                <p:cNvSpPr>
                  <a:spLocks noChangeArrowheads="1"/>
                </p:cNvSpPr>
                <p:nvPr/>
              </p:nvSpPr>
              <p:spPr bwMode="auto">
                <a:xfrm>
                  <a:off x="3963" y="3552"/>
                  <a:ext cx="83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0" name="Oval 52"/>
                <p:cNvSpPr>
                  <a:spLocks noChangeArrowheads="1"/>
                </p:cNvSpPr>
                <p:nvPr/>
              </p:nvSpPr>
              <p:spPr bwMode="auto">
                <a:xfrm>
                  <a:off x="4044" y="3583"/>
                  <a:ext cx="83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1" name="Oval 53"/>
                <p:cNvSpPr>
                  <a:spLocks noChangeArrowheads="1"/>
                </p:cNvSpPr>
                <p:nvPr/>
              </p:nvSpPr>
              <p:spPr bwMode="auto">
                <a:xfrm>
                  <a:off x="4075" y="3493"/>
                  <a:ext cx="88" cy="9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2" name="Oval 54"/>
                <p:cNvSpPr>
                  <a:spLocks noChangeArrowheads="1"/>
                </p:cNvSpPr>
                <p:nvPr/>
              </p:nvSpPr>
              <p:spPr bwMode="auto">
                <a:xfrm>
                  <a:off x="4075" y="3591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3" name="Oval 55"/>
                <p:cNvSpPr>
                  <a:spLocks noChangeArrowheads="1"/>
                </p:cNvSpPr>
                <p:nvPr/>
              </p:nvSpPr>
              <p:spPr bwMode="auto">
                <a:xfrm>
                  <a:off x="3996" y="3469"/>
                  <a:ext cx="83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585" name="Oval 56"/>
                <p:cNvSpPr>
                  <a:spLocks noChangeArrowheads="1"/>
                </p:cNvSpPr>
                <p:nvPr/>
              </p:nvSpPr>
              <p:spPr bwMode="auto">
                <a:xfrm>
                  <a:off x="4034" y="3533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86" name="Oval 57"/>
                <p:cNvSpPr>
                  <a:spLocks noChangeArrowheads="1"/>
                </p:cNvSpPr>
                <p:nvPr/>
              </p:nvSpPr>
              <p:spPr bwMode="auto">
                <a:xfrm>
                  <a:off x="3986" y="3597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22550" name="Group 75"/>
            <p:cNvGrpSpPr>
              <a:grpSpLocks/>
            </p:cNvGrpSpPr>
            <p:nvPr/>
          </p:nvGrpSpPr>
          <p:grpSpPr bwMode="auto">
            <a:xfrm>
              <a:off x="5705477" y="5010152"/>
              <a:ext cx="1950919" cy="1843088"/>
              <a:chOff x="3350" y="3147"/>
              <a:chExt cx="1804" cy="1161"/>
            </a:xfrm>
          </p:grpSpPr>
          <p:grpSp>
            <p:nvGrpSpPr>
              <p:cNvPr id="22552" name="Group 76"/>
              <p:cNvGrpSpPr>
                <a:grpSpLocks/>
              </p:cNvGrpSpPr>
              <p:nvPr/>
            </p:nvGrpSpPr>
            <p:grpSpPr bwMode="auto">
              <a:xfrm>
                <a:off x="4870" y="3488"/>
                <a:ext cx="284" cy="142"/>
                <a:chOff x="3954" y="3469"/>
                <a:chExt cx="200" cy="216"/>
              </a:xfrm>
            </p:grpSpPr>
            <p:sp>
              <p:nvSpPr>
                <p:cNvPr id="22563" name="Oval 77"/>
                <p:cNvSpPr>
                  <a:spLocks noChangeArrowheads="1"/>
                </p:cNvSpPr>
                <p:nvPr/>
              </p:nvSpPr>
              <p:spPr bwMode="auto">
                <a:xfrm>
                  <a:off x="3962" y="350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64" name="Oval 78"/>
                <p:cNvSpPr>
                  <a:spLocks noChangeArrowheads="1"/>
                </p:cNvSpPr>
                <p:nvPr/>
              </p:nvSpPr>
              <p:spPr bwMode="auto">
                <a:xfrm>
                  <a:off x="4042" y="354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14" name="Oval 79"/>
                <p:cNvSpPr>
                  <a:spLocks noChangeArrowheads="1"/>
                </p:cNvSpPr>
                <p:nvPr/>
              </p:nvSpPr>
              <p:spPr bwMode="auto">
                <a:xfrm>
                  <a:off x="4002" y="3567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5" name="Oval 80"/>
                <p:cNvSpPr>
                  <a:spLocks noChangeArrowheads="1"/>
                </p:cNvSpPr>
                <p:nvPr/>
              </p:nvSpPr>
              <p:spPr bwMode="auto">
                <a:xfrm>
                  <a:off x="4025" y="3485"/>
                  <a:ext cx="86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6" name="Oval 81"/>
                <p:cNvSpPr>
                  <a:spLocks noChangeArrowheads="1"/>
                </p:cNvSpPr>
                <p:nvPr/>
              </p:nvSpPr>
              <p:spPr bwMode="auto">
                <a:xfrm>
                  <a:off x="3954" y="3552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7" name="Oval 82"/>
                <p:cNvSpPr>
                  <a:spLocks noChangeArrowheads="1"/>
                </p:cNvSpPr>
                <p:nvPr/>
              </p:nvSpPr>
              <p:spPr bwMode="auto">
                <a:xfrm>
                  <a:off x="4035" y="3583"/>
                  <a:ext cx="86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8" name="Oval 83"/>
                <p:cNvSpPr>
                  <a:spLocks noChangeArrowheads="1"/>
                </p:cNvSpPr>
                <p:nvPr/>
              </p:nvSpPr>
              <p:spPr bwMode="auto">
                <a:xfrm>
                  <a:off x="4066" y="3493"/>
                  <a:ext cx="88" cy="9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9" name="Oval 84"/>
                <p:cNvSpPr>
                  <a:spLocks noChangeArrowheads="1"/>
                </p:cNvSpPr>
                <p:nvPr/>
              </p:nvSpPr>
              <p:spPr bwMode="auto">
                <a:xfrm>
                  <a:off x="4066" y="3591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20" name="Oval 85"/>
                <p:cNvSpPr>
                  <a:spLocks noChangeArrowheads="1"/>
                </p:cNvSpPr>
                <p:nvPr/>
              </p:nvSpPr>
              <p:spPr bwMode="auto">
                <a:xfrm>
                  <a:off x="3997" y="3469"/>
                  <a:ext cx="86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572" name="Oval 86"/>
                <p:cNvSpPr>
                  <a:spLocks noChangeArrowheads="1"/>
                </p:cNvSpPr>
                <p:nvPr/>
              </p:nvSpPr>
              <p:spPr bwMode="auto">
                <a:xfrm>
                  <a:off x="4034" y="3533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3" name="Oval 87"/>
                <p:cNvSpPr>
                  <a:spLocks noChangeArrowheads="1"/>
                </p:cNvSpPr>
                <p:nvPr/>
              </p:nvSpPr>
              <p:spPr bwMode="auto">
                <a:xfrm>
                  <a:off x="3986" y="3597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2553" name="Group 88"/>
              <p:cNvGrpSpPr>
                <a:grpSpLocks/>
              </p:cNvGrpSpPr>
              <p:nvPr/>
            </p:nvGrpSpPr>
            <p:grpSpPr bwMode="auto">
              <a:xfrm>
                <a:off x="3350" y="3147"/>
                <a:ext cx="616" cy="1161"/>
                <a:chOff x="3604" y="2711"/>
                <a:chExt cx="853" cy="1609"/>
              </a:xfrm>
            </p:grpSpPr>
            <p:grpSp>
              <p:nvGrpSpPr>
                <p:cNvPr id="22556" name="Group 89"/>
                <p:cNvGrpSpPr>
                  <a:grpSpLocks/>
                </p:cNvGrpSpPr>
                <p:nvPr/>
              </p:nvGrpSpPr>
              <p:grpSpPr bwMode="auto">
                <a:xfrm>
                  <a:off x="3771" y="2711"/>
                  <a:ext cx="504" cy="1609"/>
                  <a:chOff x="3130" y="2337"/>
                  <a:chExt cx="541" cy="1823"/>
                </a:xfrm>
              </p:grpSpPr>
              <p:sp>
                <p:nvSpPr>
                  <p:cNvPr id="22561" name="Freeform 90"/>
                  <p:cNvSpPr>
                    <a:spLocks/>
                  </p:cNvSpPr>
                  <p:nvPr/>
                </p:nvSpPr>
                <p:spPr bwMode="auto">
                  <a:xfrm rot="10800000">
                    <a:off x="3145" y="2337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2562" name="Freeform 91"/>
                  <p:cNvSpPr>
                    <a:spLocks/>
                  </p:cNvSpPr>
                  <p:nvPr/>
                </p:nvSpPr>
                <p:spPr bwMode="auto">
                  <a:xfrm>
                    <a:off x="3130" y="3242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06" name="Oval 92"/>
                <p:cNvSpPr>
                  <a:spLocks noChangeArrowheads="1"/>
                </p:cNvSpPr>
                <p:nvPr/>
              </p:nvSpPr>
              <p:spPr bwMode="auto">
                <a:xfrm>
                  <a:off x="4053" y="3069"/>
                  <a:ext cx="87" cy="8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558" name="Arc 93"/>
                <p:cNvSpPr>
                  <a:spLocks/>
                </p:cNvSpPr>
                <p:nvPr/>
              </p:nvSpPr>
              <p:spPr bwMode="auto">
                <a:xfrm flipH="1">
                  <a:off x="3631" y="3283"/>
                  <a:ext cx="797" cy="448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59" name="Arc 94"/>
                <p:cNvSpPr>
                  <a:spLocks/>
                </p:cNvSpPr>
                <p:nvPr/>
              </p:nvSpPr>
              <p:spPr bwMode="auto">
                <a:xfrm flipH="1">
                  <a:off x="3652" y="3295"/>
                  <a:ext cx="760" cy="420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60" name="Arc 95"/>
                <p:cNvSpPr>
                  <a:spLocks/>
                </p:cNvSpPr>
                <p:nvPr/>
              </p:nvSpPr>
              <p:spPr bwMode="auto">
                <a:xfrm flipH="1">
                  <a:off x="3604" y="3265"/>
                  <a:ext cx="853" cy="484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22554" name="Line 96"/>
              <p:cNvSpPr>
                <a:spLocks noChangeShapeType="1"/>
              </p:cNvSpPr>
              <p:nvPr/>
            </p:nvSpPr>
            <p:spPr bwMode="auto">
              <a:xfrm flipH="1">
                <a:off x="3873" y="3268"/>
                <a:ext cx="269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55" name="Line 97"/>
              <p:cNvSpPr>
                <a:spLocks noChangeShapeType="1"/>
              </p:cNvSpPr>
              <p:nvPr/>
            </p:nvSpPr>
            <p:spPr bwMode="auto">
              <a:xfrm>
                <a:off x="4666" y="3160"/>
                <a:ext cx="196" cy="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2551" name="Text Box 100"/>
            <p:cNvSpPr txBox="1">
              <a:spLocks noChangeArrowheads="1"/>
            </p:cNvSpPr>
            <p:nvPr/>
          </p:nvSpPr>
          <p:spPr bwMode="auto">
            <a:xfrm>
              <a:off x="7122187" y="5651143"/>
              <a:ext cx="253057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2400">
                  <a:solidFill>
                    <a:srgbClr val="FF0000"/>
                  </a:solidFill>
                  <a:latin typeface="Symbol" pitchFamily="18" charset="2"/>
                </a:rPr>
                <a:t>g</a:t>
              </a:r>
              <a:endParaRPr lang="fr-FR" sz="2400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22543" name="ZoneTexte 1"/>
          <p:cNvSpPr txBox="1">
            <a:spLocks noChangeArrowheads="1"/>
          </p:cNvSpPr>
          <p:nvPr/>
        </p:nvSpPr>
        <p:spPr bwMode="auto">
          <a:xfrm>
            <a:off x="323850" y="6238875"/>
            <a:ext cx="236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200"/>
              <a:t>J-A. Scarpaci et al PRC (2010)</a:t>
            </a:r>
          </a:p>
        </p:txBody>
      </p:sp>
      <p:sp>
        <p:nvSpPr>
          <p:cNvPr id="22544" name="Rectangle 19"/>
          <p:cNvSpPr>
            <a:spLocks noChangeArrowheads="1"/>
          </p:cNvSpPr>
          <p:nvPr/>
        </p:nvSpPr>
        <p:spPr bwMode="auto">
          <a:xfrm>
            <a:off x="293688" y="525463"/>
            <a:ext cx="3557587" cy="1535112"/>
          </a:xfrm>
          <a:prstGeom prst="rect">
            <a:avLst/>
          </a:prstGeom>
          <a:solidFill>
            <a:srgbClr val="FFFF00"/>
          </a:solidFill>
          <a:ln w="9525">
            <a:solidFill>
              <a:srgbClr val="BFD3E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>
              <a:solidFill>
                <a:srgbClr val="775F55"/>
              </a:solidFill>
            </a:endParaRPr>
          </a:p>
        </p:txBody>
      </p:sp>
      <p:sp>
        <p:nvSpPr>
          <p:cNvPr id="22545" name="Rectangle 3"/>
          <p:cNvSpPr>
            <a:spLocks noChangeArrowheads="1"/>
          </p:cNvSpPr>
          <p:nvPr/>
        </p:nvSpPr>
        <p:spPr bwMode="auto">
          <a:xfrm>
            <a:off x="395288" y="549275"/>
            <a:ext cx="3744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2400">
                <a:solidFill>
                  <a:srgbClr val="000000"/>
                </a:solidFill>
              </a:rPr>
              <a:t>What type of studies</a:t>
            </a:r>
          </a:p>
          <a:p>
            <a:pPr eaLnBrk="0" hangingPunct="0"/>
            <a:r>
              <a:rPr lang="fr-FR" sz="2400">
                <a:solidFill>
                  <a:srgbClr val="000000"/>
                </a:solidFill>
              </a:rPr>
              <a:t>can we do with </a:t>
            </a:r>
          </a:p>
          <a:p>
            <a:pPr eaLnBrk="0" hangingPunct="0"/>
            <a:r>
              <a:rPr lang="fr-FR" sz="2400">
                <a:solidFill>
                  <a:srgbClr val="000000"/>
                </a:solidFill>
              </a:rPr>
              <a:t>nuclear break-up ?</a:t>
            </a:r>
          </a:p>
        </p:txBody>
      </p:sp>
      <p:sp>
        <p:nvSpPr>
          <p:cNvPr id="22546" name="ZoneTexte 1"/>
          <p:cNvSpPr txBox="1">
            <a:spLocks noChangeArrowheads="1"/>
          </p:cNvSpPr>
          <p:nvPr/>
        </p:nvSpPr>
        <p:spPr bwMode="auto">
          <a:xfrm>
            <a:off x="6011863" y="765175"/>
            <a:ext cx="1393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/>
              <a:t>TDSE model</a:t>
            </a:r>
          </a:p>
        </p:txBody>
      </p:sp>
      <p:sp>
        <p:nvSpPr>
          <p:cNvPr id="22547" name="ZoneTexte 142"/>
          <p:cNvSpPr txBox="1">
            <a:spLocks noChangeArrowheads="1"/>
          </p:cNvSpPr>
          <p:nvPr/>
        </p:nvSpPr>
        <p:spPr bwMode="auto">
          <a:xfrm>
            <a:off x="323850" y="4652963"/>
            <a:ext cx="1393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/>
              <a:t>TDSE model</a:t>
            </a:r>
          </a:p>
        </p:txBody>
      </p:sp>
      <p:sp>
        <p:nvSpPr>
          <p:cNvPr id="22548" name="ZoneTexte 143"/>
          <p:cNvSpPr txBox="1">
            <a:spLocks noChangeArrowheads="1"/>
          </p:cNvSpPr>
          <p:nvPr/>
        </p:nvSpPr>
        <p:spPr bwMode="auto">
          <a:xfrm>
            <a:off x="5003800" y="4292600"/>
            <a:ext cx="1525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/>
              <a:t>TDDM</a:t>
            </a:r>
            <a:r>
              <a:rPr lang="fr-FR" sz="1600" b="1" baseline="30000"/>
              <a:t>P</a:t>
            </a:r>
            <a:r>
              <a:rPr lang="fr-FR" sz="1600" b="1"/>
              <a:t> model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49225" y="1008063"/>
            <a:ext cx="3333750" cy="5373687"/>
          </a:xfrm>
          <a:prstGeom prst="rect">
            <a:avLst/>
          </a:prstGeom>
          <a:solidFill>
            <a:srgbClr val="775F55">
              <a:alpha val="47842"/>
            </a:srgbClr>
          </a:solidFill>
          <a:ln>
            <a:noFill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555" name="Rectangle 82"/>
          <p:cNvSpPr>
            <a:spLocks noChangeArrowheads="1"/>
          </p:cNvSpPr>
          <p:nvPr/>
        </p:nvSpPr>
        <p:spPr bwMode="auto">
          <a:xfrm>
            <a:off x="971550" y="119063"/>
            <a:ext cx="6840538" cy="717550"/>
          </a:xfrm>
          <a:prstGeom prst="rect">
            <a:avLst/>
          </a:prstGeom>
          <a:solidFill>
            <a:srgbClr val="FFFF00"/>
          </a:solidFill>
          <a:ln w="9525">
            <a:solidFill>
              <a:srgbClr val="94B6D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fr-FR" sz="2000"/>
              <a:t>Sensitivity to the residual nn pairing interaction : </a:t>
            </a:r>
          </a:p>
          <a:p>
            <a:pPr algn="r"/>
            <a:r>
              <a:rPr lang="fr-FR" sz="2000"/>
              <a:t>TDDM</a:t>
            </a:r>
            <a:r>
              <a:rPr lang="fr-FR" sz="2000" baseline="30000"/>
              <a:t>P</a:t>
            </a:r>
            <a:r>
              <a:rPr lang="fr-FR" sz="2000"/>
              <a:t> calculations</a:t>
            </a:r>
          </a:p>
        </p:txBody>
      </p:sp>
      <p:pic>
        <p:nvPicPr>
          <p:cNvPr id="23556" name="Image 3" descr="correl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989138"/>
            <a:ext cx="270033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989138"/>
            <a:ext cx="26479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Grouper 47"/>
          <p:cNvGrpSpPr>
            <a:grpSpLocks/>
          </p:cNvGrpSpPr>
          <p:nvPr/>
        </p:nvGrpSpPr>
        <p:grpSpPr bwMode="auto">
          <a:xfrm>
            <a:off x="4865688" y="2095500"/>
            <a:ext cx="841375" cy="704850"/>
            <a:chOff x="5745189" y="4438272"/>
            <a:chExt cx="841022" cy="705077"/>
          </a:xfrm>
        </p:grpSpPr>
        <p:sp>
          <p:nvSpPr>
            <p:cNvPr id="12" name="Ellipse 11"/>
            <p:cNvSpPr/>
            <p:nvPr/>
          </p:nvSpPr>
          <p:spPr bwMode="auto">
            <a:xfrm>
              <a:off x="6005907" y="4438272"/>
              <a:ext cx="580304" cy="541959"/>
            </a:xfrm>
            <a:prstGeom prst="ellipse">
              <a:avLst/>
            </a:prstGeom>
            <a:gradFill flip="none" rotWithShape="1">
              <a:gsLst>
                <a:gs pos="0">
                  <a:srgbClr val="FF0000">
                    <a:alpha val="78000"/>
                  </a:srgbClr>
                </a:gs>
                <a:gs pos="100000">
                  <a:srgbClr val="CB161F">
                    <a:alpha val="78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fr-FR" sz="1800" smtClean="0">
                <a:latin typeface="Times New Roman" charset="0"/>
              </a:endParaRP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6148879" y="4467169"/>
              <a:ext cx="266814" cy="2596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6636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fr-FR" sz="1800" smtClean="0">
                <a:latin typeface="Times New Roman" charset="0"/>
              </a:endParaRPr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6149895" y="4796196"/>
              <a:ext cx="106726" cy="1038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6636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fr-FR" sz="1800" smtClean="0">
                <a:latin typeface="Times New Roman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6386397" y="4780379"/>
              <a:ext cx="106726" cy="1038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6636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fr-FR" sz="1800" smtClean="0">
                <a:latin typeface="Times New Roman" charset="0"/>
              </a:endParaRPr>
            </a:p>
          </p:txBody>
        </p:sp>
        <p:cxnSp>
          <p:nvCxnSpPr>
            <p:cNvPr id="23701" name="Connecteur droit 43"/>
            <p:cNvCxnSpPr>
              <a:cxnSpLocks noChangeShapeType="1"/>
            </p:cNvCxnSpPr>
            <p:nvPr/>
          </p:nvCxnSpPr>
          <p:spPr bwMode="auto">
            <a:xfrm rot="5400000" flipH="1" flipV="1">
              <a:off x="6313600" y="4771196"/>
              <a:ext cx="15817" cy="1610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702" name="Connecteur droit 44"/>
            <p:cNvCxnSpPr>
              <a:cxnSpLocks noChangeShapeType="1"/>
            </p:cNvCxnSpPr>
            <p:nvPr/>
          </p:nvCxnSpPr>
          <p:spPr bwMode="auto">
            <a:xfrm rot="16200000" flipV="1">
              <a:off x="6169895" y="4698470"/>
              <a:ext cx="260736" cy="3364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703" name="ZoneTexte 45"/>
            <p:cNvSpPr txBox="1">
              <a:spLocks noChangeArrowheads="1"/>
            </p:cNvSpPr>
            <p:nvPr/>
          </p:nvSpPr>
          <p:spPr bwMode="auto">
            <a:xfrm>
              <a:off x="5745189" y="4593332"/>
              <a:ext cx="49244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000" b="1">
                  <a:latin typeface="Verdana" pitchFamily="34" charset="0"/>
                </a:rPr>
                <a:t>R</a:t>
              </a:r>
              <a:r>
                <a:rPr lang="fr-FR" sz="1000" b="1" baseline="-25000">
                  <a:latin typeface="Verdana" pitchFamily="34" charset="0"/>
                </a:rPr>
                <a:t>m</a:t>
              </a:r>
              <a:r>
                <a:rPr lang="fr-FR" sz="1000" b="1" baseline="-25000">
                  <a:solidFill>
                    <a:schemeClr val="bg1"/>
                  </a:solidFill>
                  <a:latin typeface="Verdana" pitchFamily="34" charset="0"/>
                </a:rPr>
                <a:t>oy</a:t>
              </a:r>
              <a:endParaRPr lang="fr-FR" sz="1000" b="1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23704" name="ZoneTexte 46"/>
            <p:cNvSpPr txBox="1">
              <a:spLocks noChangeArrowheads="1"/>
            </p:cNvSpPr>
            <p:nvPr/>
          </p:nvSpPr>
          <p:spPr bwMode="auto">
            <a:xfrm>
              <a:off x="6183536" y="4897128"/>
              <a:ext cx="37702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000" b="1">
                  <a:latin typeface="Verdana" pitchFamily="34" charset="0"/>
                </a:rPr>
                <a:t>r</a:t>
              </a:r>
              <a:r>
                <a:rPr lang="fr-FR" sz="1000" b="1" baseline="-25000">
                  <a:latin typeface="Verdana" pitchFamily="34" charset="0"/>
                </a:rPr>
                <a:t>rel</a:t>
              </a:r>
              <a:endParaRPr lang="fr-FR" sz="1000" b="1">
                <a:latin typeface="Verdana" pitchFamily="34" charset="0"/>
              </a:endParaRPr>
            </a:p>
          </p:txBody>
        </p:sp>
      </p:grpSp>
      <p:grpSp>
        <p:nvGrpSpPr>
          <p:cNvPr id="23559" name="Grouper 57"/>
          <p:cNvGrpSpPr>
            <a:grpSpLocks/>
          </p:cNvGrpSpPr>
          <p:nvPr/>
        </p:nvGrpSpPr>
        <p:grpSpPr bwMode="auto">
          <a:xfrm>
            <a:off x="7854950" y="2143125"/>
            <a:ext cx="579438" cy="542925"/>
            <a:chOff x="4988273" y="3681294"/>
            <a:chExt cx="580304" cy="541959"/>
          </a:xfrm>
        </p:grpSpPr>
        <p:sp>
          <p:nvSpPr>
            <p:cNvPr id="21" name="Ellipse 20"/>
            <p:cNvSpPr/>
            <p:nvPr/>
          </p:nvSpPr>
          <p:spPr bwMode="auto">
            <a:xfrm>
              <a:off x="4988273" y="3681294"/>
              <a:ext cx="580304" cy="54195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alpha val="76000"/>
                  </a:schemeClr>
                </a:gs>
                <a:gs pos="100000">
                  <a:schemeClr val="tx1">
                    <a:alpha val="7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fr-FR" sz="1800" smtClean="0">
                <a:latin typeface="Times New Roman" charset="0"/>
              </a:endParaRPr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5156475" y="3802710"/>
              <a:ext cx="266814" cy="25967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3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fr-FR" sz="1800" smtClean="0">
                <a:latin typeface="Times New Roman" charset="0"/>
              </a:endParaRPr>
            </a:p>
          </p:txBody>
        </p:sp>
        <p:sp>
          <p:nvSpPr>
            <p:cNvPr id="23" name="Ellipse 22"/>
            <p:cNvSpPr/>
            <p:nvPr/>
          </p:nvSpPr>
          <p:spPr bwMode="auto">
            <a:xfrm>
              <a:off x="4997697" y="3887823"/>
              <a:ext cx="106726" cy="1038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3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fr-FR" sz="1800" smtClean="0">
                <a:latin typeface="Times New Roman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5452865" y="3880416"/>
              <a:ext cx="106726" cy="10387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3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fr-FR" sz="1800" smtClean="0">
                <a:latin typeface="Times New Roman" charset="0"/>
              </a:endParaRPr>
            </a:p>
          </p:txBody>
        </p:sp>
      </p:grpSp>
      <p:grpSp>
        <p:nvGrpSpPr>
          <p:cNvPr id="23560" name="Grouper 1"/>
          <p:cNvGrpSpPr>
            <a:grpSpLocks/>
          </p:cNvGrpSpPr>
          <p:nvPr/>
        </p:nvGrpSpPr>
        <p:grpSpPr bwMode="auto">
          <a:xfrm>
            <a:off x="5076825" y="4221163"/>
            <a:ext cx="2847975" cy="2092325"/>
            <a:chOff x="5940152" y="1268760"/>
            <a:chExt cx="3065463" cy="2379663"/>
          </a:xfrm>
        </p:grpSpPr>
        <p:pic>
          <p:nvPicPr>
            <p:cNvPr id="23650" name="Picture 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268760"/>
              <a:ext cx="3065463" cy="23796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</p:pic>
        <p:grpSp>
          <p:nvGrpSpPr>
            <p:cNvPr id="23651" name="Grouper 78"/>
            <p:cNvGrpSpPr>
              <a:grpSpLocks/>
            </p:cNvGrpSpPr>
            <p:nvPr/>
          </p:nvGrpSpPr>
          <p:grpSpPr bwMode="auto">
            <a:xfrm>
              <a:off x="7491140" y="2492723"/>
              <a:ext cx="581025" cy="542925"/>
              <a:chOff x="4988273" y="3681294"/>
              <a:chExt cx="580304" cy="541959"/>
            </a:xfrm>
          </p:grpSpPr>
          <p:sp>
            <p:nvSpPr>
              <p:cNvPr id="33" name="Ellipse 32"/>
              <p:cNvSpPr/>
              <p:nvPr/>
            </p:nvSpPr>
            <p:spPr bwMode="auto">
              <a:xfrm>
                <a:off x="4988273" y="3681294"/>
                <a:ext cx="580304" cy="541959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  <a:alpha val="79000"/>
                    </a:schemeClr>
                  </a:gs>
                  <a:gs pos="100000">
                    <a:schemeClr val="tx1">
                      <a:alpha val="79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lang="fr-FR" sz="1800" smtClean="0">
                  <a:latin typeface="Times New Roman" charset="0"/>
                </a:endParaRPr>
              </a:p>
            </p:txBody>
          </p:sp>
          <p:sp>
            <p:nvSpPr>
              <p:cNvPr id="34" name="Ellipse 33"/>
              <p:cNvSpPr/>
              <p:nvPr/>
            </p:nvSpPr>
            <p:spPr bwMode="auto">
              <a:xfrm>
                <a:off x="5156475" y="3802710"/>
                <a:ext cx="266814" cy="2596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accent3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lang="fr-FR" sz="1800" smtClean="0">
                  <a:latin typeface="Times New Roman" charset="0"/>
                </a:endParaRPr>
              </a:p>
            </p:txBody>
          </p:sp>
          <p:sp>
            <p:nvSpPr>
              <p:cNvPr id="35" name="Ellipse 34"/>
              <p:cNvSpPr/>
              <p:nvPr/>
            </p:nvSpPr>
            <p:spPr bwMode="auto">
              <a:xfrm>
                <a:off x="4997697" y="3887823"/>
                <a:ext cx="106726" cy="1038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accent3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lang="fr-FR" sz="1800" smtClean="0">
                  <a:latin typeface="Times New Roman" charset="0"/>
                </a:endParaRPr>
              </a:p>
            </p:txBody>
          </p:sp>
          <p:sp>
            <p:nvSpPr>
              <p:cNvPr id="36" name="Ellipse 35"/>
              <p:cNvSpPr/>
              <p:nvPr/>
            </p:nvSpPr>
            <p:spPr bwMode="auto">
              <a:xfrm>
                <a:off x="5452865" y="3880416"/>
                <a:ext cx="106726" cy="1038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accent3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lang="fr-FR" sz="1800" smtClean="0">
                  <a:latin typeface="Times New Roman" charset="0"/>
                </a:endParaRPr>
              </a:p>
            </p:txBody>
          </p:sp>
        </p:grpSp>
        <p:grpSp>
          <p:nvGrpSpPr>
            <p:cNvPr id="23652" name="Grouper 83"/>
            <p:cNvGrpSpPr>
              <a:grpSpLocks/>
            </p:cNvGrpSpPr>
            <p:nvPr/>
          </p:nvGrpSpPr>
          <p:grpSpPr bwMode="auto">
            <a:xfrm>
              <a:off x="6770415" y="1916460"/>
              <a:ext cx="581025" cy="541338"/>
              <a:chOff x="4560368" y="3732766"/>
              <a:chExt cx="580304" cy="541959"/>
            </a:xfrm>
          </p:grpSpPr>
          <p:sp>
            <p:nvSpPr>
              <p:cNvPr id="29" name="Ellipse 28"/>
              <p:cNvSpPr/>
              <p:nvPr/>
            </p:nvSpPr>
            <p:spPr bwMode="auto">
              <a:xfrm>
                <a:off x="4560368" y="3732766"/>
                <a:ext cx="580304" cy="541959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00">
                      <a:alpha val="76000"/>
                    </a:srgbClr>
                  </a:gs>
                  <a:gs pos="100000">
                    <a:srgbClr val="CB161F">
                      <a:alpha val="76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lang="fr-FR" sz="1800" smtClean="0">
                  <a:latin typeface="Times New Roman" charset="0"/>
                </a:endParaRPr>
              </a:p>
            </p:txBody>
          </p:sp>
          <p:sp>
            <p:nvSpPr>
              <p:cNvPr id="30" name="Ellipse 29"/>
              <p:cNvSpPr/>
              <p:nvPr/>
            </p:nvSpPr>
            <p:spPr bwMode="auto">
              <a:xfrm>
                <a:off x="4703340" y="3761663"/>
                <a:ext cx="266814" cy="2596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6636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lang="fr-FR" sz="1800" smtClean="0">
                  <a:latin typeface="Times New Roman" charset="0"/>
                </a:endParaRPr>
              </a:p>
            </p:txBody>
          </p:sp>
          <p:sp>
            <p:nvSpPr>
              <p:cNvPr id="31" name="Ellipse 30"/>
              <p:cNvSpPr/>
              <p:nvPr/>
            </p:nvSpPr>
            <p:spPr bwMode="auto">
              <a:xfrm>
                <a:off x="4704356" y="4090690"/>
                <a:ext cx="106726" cy="1038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6636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lang="fr-FR" sz="1800" smtClean="0">
                  <a:latin typeface="Times New Roman" charset="0"/>
                </a:endParaRPr>
              </a:p>
            </p:txBody>
          </p:sp>
          <p:sp>
            <p:nvSpPr>
              <p:cNvPr id="32" name="Ellipse 31"/>
              <p:cNvSpPr/>
              <p:nvPr/>
            </p:nvSpPr>
            <p:spPr bwMode="auto">
              <a:xfrm>
                <a:off x="4873576" y="4066463"/>
                <a:ext cx="106726" cy="1038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6636"/>
                  </a:gs>
                </a:gsLst>
                <a:path path="circl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defRPr/>
                </a:pPr>
                <a:endParaRPr lang="fr-FR" sz="1800" smtClean="0">
                  <a:latin typeface="Times New Roman" charset="0"/>
                </a:endParaRPr>
              </a:p>
            </p:txBody>
          </p:sp>
        </p:grpSp>
      </p:grpSp>
      <p:sp>
        <p:nvSpPr>
          <p:cNvPr id="23561" name="ZoneTexte 44"/>
          <p:cNvSpPr txBox="1">
            <a:spLocks noChangeArrowheads="1"/>
          </p:cNvSpPr>
          <p:nvPr/>
        </p:nvSpPr>
        <p:spPr bwMode="auto">
          <a:xfrm>
            <a:off x="323850" y="3933825"/>
            <a:ext cx="3960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>
                <a:solidFill>
                  <a:srgbClr val="DFF0F1"/>
                </a:solidFill>
              </a:rPr>
              <a:t>correlated         anti-correlated </a:t>
            </a:r>
          </a:p>
        </p:txBody>
      </p:sp>
      <p:sp>
        <p:nvSpPr>
          <p:cNvPr id="23562" name="ZoneTexte 45"/>
          <p:cNvSpPr txBox="1">
            <a:spLocks noChangeArrowheads="1"/>
          </p:cNvSpPr>
          <p:nvPr/>
        </p:nvSpPr>
        <p:spPr bwMode="auto">
          <a:xfrm>
            <a:off x="606425" y="1082675"/>
            <a:ext cx="27162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>
                <a:solidFill>
                  <a:srgbClr val="000000"/>
                </a:solidFill>
              </a:rPr>
              <a:t>Nuclear break-up picture</a:t>
            </a:r>
          </a:p>
        </p:txBody>
      </p:sp>
      <p:grpSp>
        <p:nvGrpSpPr>
          <p:cNvPr id="23563" name="Grouper 46"/>
          <p:cNvGrpSpPr>
            <a:grpSpLocks/>
          </p:cNvGrpSpPr>
          <p:nvPr/>
        </p:nvGrpSpPr>
        <p:grpSpPr bwMode="auto">
          <a:xfrm>
            <a:off x="554038" y="4727575"/>
            <a:ext cx="2171700" cy="1492250"/>
            <a:chOff x="554072" y="4728339"/>
            <a:chExt cx="2171461" cy="1491139"/>
          </a:xfrm>
        </p:grpSpPr>
        <p:pic>
          <p:nvPicPr>
            <p:cNvPr id="23645" name="Image 153" descr="correl_nucl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72" y="4728339"/>
              <a:ext cx="2171461" cy="149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646" name="ZoneTexte 20"/>
            <p:cNvSpPr txBox="1">
              <a:spLocks noChangeArrowheads="1"/>
            </p:cNvSpPr>
            <p:nvPr/>
          </p:nvSpPr>
          <p:spPr bwMode="auto">
            <a:xfrm>
              <a:off x="1224418" y="4935368"/>
              <a:ext cx="933450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40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correlated</a:t>
              </a:r>
            </a:p>
          </p:txBody>
        </p:sp>
        <p:sp>
          <p:nvSpPr>
            <p:cNvPr id="23647" name="ZoneTexte 21"/>
            <p:cNvSpPr txBox="1">
              <a:spLocks noChangeArrowheads="1"/>
            </p:cNvSpPr>
            <p:nvPr/>
          </p:nvSpPr>
          <p:spPr bwMode="auto">
            <a:xfrm>
              <a:off x="1340966" y="5346718"/>
              <a:ext cx="1266825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400">
                  <a:latin typeface="Calibri" pitchFamily="34" charset="0"/>
                  <a:cs typeface="Calibri" pitchFamily="34" charset="0"/>
                </a:rPr>
                <a:t>anti-correlated</a:t>
              </a:r>
            </a:p>
          </p:txBody>
        </p:sp>
        <p:sp>
          <p:nvSpPr>
            <p:cNvPr id="51" name="Forme libre 50"/>
            <p:cNvSpPr>
              <a:spLocks/>
            </p:cNvSpPr>
            <p:nvPr/>
          </p:nvSpPr>
          <p:spPr bwMode="auto">
            <a:xfrm>
              <a:off x="952490" y="5721374"/>
              <a:ext cx="1344465" cy="190358"/>
            </a:xfrm>
            <a:custGeom>
              <a:avLst/>
              <a:gdLst>
                <a:gd name="T0" fmla="*/ 0 w 1344638"/>
                <a:gd name="T1" fmla="*/ 171634 h 189884"/>
                <a:gd name="T2" fmla="*/ 849627 w 1344638"/>
                <a:gd name="T3" fmla="*/ 3121 h 189884"/>
                <a:gd name="T4" fmla="*/ 1344465 w 1344638"/>
                <a:gd name="T5" fmla="*/ 190358 h 1898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4638" h="189884">
                  <a:moveTo>
                    <a:pt x="0" y="171207"/>
                  </a:moveTo>
                  <a:cubicBezTo>
                    <a:pt x="312815" y="85603"/>
                    <a:pt x="625630" y="0"/>
                    <a:pt x="849736" y="3113"/>
                  </a:cubicBezTo>
                  <a:cubicBezTo>
                    <a:pt x="1073842" y="6226"/>
                    <a:pt x="1209240" y="98055"/>
                    <a:pt x="1344638" y="189884"/>
                  </a:cubicBezTo>
                </a:path>
              </a:pathLst>
            </a:custGeom>
            <a:noFill/>
            <a:ln w="412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25000" dir="5400000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2" name="Forme libre 51"/>
            <p:cNvSpPr>
              <a:spLocks/>
            </p:cNvSpPr>
            <p:nvPr/>
          </p:nvSpPr>
          <p:spPr bwMode="auto">
            <a:xfrm>
              <a:off x="933442" y="5048775"/>
              <a:ext cx="392070" cy="872475"/>
            </a:xfrm>
            <a:custGeom>
              <a:avLst/>
              <a:gdLst>
                <a:gd name="T0" fmla="*/ 0 w 392186"/>
                <a:gd name="T1" fmla="*/ 31160 h 871599"/>
                <a:gd name="T2" fmla="*/ 177365 w 392186"/>
                <a:gd name="T3" fmla="*/ 49856 h 871599"/>
                <a:gd name="T4" fmla="*/ 280050 w 392186"/>
                <a:gd name="T5" fmla="*/ 330295 h 871599"/>
                <a:gd name="T6" fmla="*/ 392070 w 392186"/>
                <a:gd name="T7" fmla="*/ 872475 h 8715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2186" h="871599">
                  <a:moveTo>
                    <a:pt x="0" y="31129"/>
                  </a:moveTo>
                  <a:cubicBezTo>
                    <a:pt x="65364" y="15564"/>
                    <a:pt x="130728" y="0"/>
                    <a:pt x="177417" y="49806"/>
                  </a:cubicBezTo>
                  <a:cubicBezTo>
                    <a:pt x="224106" y="99612"/>
                    <a:pt x="244338" y="192998"/>
                    <a:pt x="280133" y="329963"/>
                  </a:cubicBezTo>
                  <a:cubicBezTo>
                    <a:pt x="315928" y="466929"/>
                    <a:pt x="354057" y="669264"/>
                    <a:pt x="392186" y="871599"/>
                  </a:cubicBezTo>
                </a:path>
              </a:pathLst>
            </a:custGeom>
            <a:noFill/>
            <a:ln w="349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25000" dir="5400000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23564" name="Grouper 52"/>
          <p:cNvGrpSpPr>
            <a:grpSpLocks/>
          </p:cNvGrpSpPr>
          <p:nvPr/>
        </p:nvGrpSpPr>
        <p:grpSpPr bwMode="auto">
          <a:xfrm>
            <a:off x="311150" y="1533525"/>
            <a:ext cx="2925763" cy="2389188"/>
            <a:chOff x="4067175" y="592138"/>
            <a:chExt cx="4789488" cy="3494087"/>
          </a:xfrm>
        </p:grpSpPr>
        <p:sp>
          <p:nvSpPr>
            <p:cNvPr id="23567" name="Oval 2"/>
            <p:cNvSpPr>
              <a:spLocks noChangeArrowheads="1"/>
            </p:cNvSpPr>
            <p:nvPr/>
          </p:nvSpPr>
          <p:spPr bwMode="auto">
            <a:xfrm>
              <a:off x="4067175" y="738188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68" name="Oval 3"/>
            <p:cNvSpPr>
              <a:spLocks noChangeArrowheads="1"/>
            </p:cNvSpPr>
            <p:nvPr/>
          </p:nvSpPr>
          <p:spPr bwMode="auto">
            <a:xfrm>
              <a:off x="4537075" y="1422400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69" name="Oval 62"/>
            <p:cNvSpPr>
              <a:spLocks noChangeArrowheads="1"/>
            </p:cNvSpPr>
            <p:nvPr/>
          </p:nvSpPr>
          <p:spPr bwMode="auto">
            <a:xfrm>
              <a:off x="8208963" y="1084263"/>
              <a:ext cx="611187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0" name="Oval 63"/>
            <p:cNvSpPr>
              <a:spLocks noChangeArrowheads="1"/>
            </p:cNvSpPr>
            <p:nvPr/>
          </p:nvSpPr>
          <p:spPr bwMode="auto">
            <a:xfrm>
              <a:off x="8174038" y="1552575"/>
              <a:ext cx="611187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1" name="Oval 64"/>
            <p:cNvSpPr>
              <a:spLocks noChangeArrowheads="1"/>
            </p:cNvSpPr>
            <p:nvPr/>
          </p:nvSpPr>
          <p:spPr bwMode="auto">
            <a:xfrm>
              <a:off x="8102600" y="2057400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2" name="Oval 65"/>
            <p:cNvSpPr>
              <a:spLocks noChangeArrowheads="1"/>
            </p:cNvSpPr>
            <p:nvPr/>
          </p:nvSpPr>
          <p:spPr bwMode="auto">
            <a:xfrm>
              <a:off x="8101013" y="2525713"/>
              <a:ext cx="611187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3" name="Oval 66"/>
            <p:cNvSpPr>
              <a:spLocks noChangeArrowheads="1"/>
            </p:cNvSpPr>
            <p:nvPr/>
          </p:nvSpPr>
          <p:spPr bwMode="auto">
            <a:xfrm>
              <a:off x="8064500" y="3065463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4" name="Oval 68"/>
            <p:cNvSpPr>
              <a:spLocks noChangeArrowheads="1"/>
            </p:cNvSpPr>
            <p:nvPr/>
          </p:nvSpPr>
          <p:spPr bwMode="auto">
            <a:xfrm>
              <a:off x="4716463" y="2057400"/>
              <a:ext cx="611187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5" name="Oval 69"/>
            <p:cNvSpPr>
              <a:spLocks noChangeArrowheads="1"/>
            </p:cNvSpPr>
            <p:nvPr/>
          </p:nvSpPr>
          <p:spPr bwMode="auto">
            <a:xfrm>
              <a:off x="4716463" y="3065463"/>
              <a:ext cx="611187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6" name="Oval 70"/>
            <p:cNvSpPr>
              <a:spLocks noChangeArrowheads="1"/>
            </p:cNvSpPr>
            <p:nvPr/>
          </p:nvSpPr>
          <p:spPr bwMode="auto">
            <a:xfrm>
              <a:off x="4937125" y="3187700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577" name="Oval 71"/>
            <p:cNvSpPr>
              <a:spLocks noChangeArrowheads="1"/>
            </p:cNvSpPr>
            <p:nvPr/>
          </p:nvSpPr>
          <p:spPr bwMode="auto">
            <a:xfrm>
              <a:off x="4751388" y="3173413"/>
              <a:ext cx="150812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8" name="Oval 72"/>
            <p:cNvSpPr>
              <a:spLocks noChangeArrowheads="1"/>
            </p:cNvSpPr>
            <p:nvPr/>
          </p:nvSpPr>
          <p:spPr bwMode="auto">
            <a:xfrm>
              <a:off x="4752975" y="3352800"/>
              <a:ext cx="149225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9" name="Oval 73"/>
            <p:cNvSpPr>
              <a:spLocks noChangeArrowheads="1"/>
            </p:cNvSpPr>
            <p:nvPr/>
          </p:nvSpPr>
          <p:spPr bwMode="auto">
            <a:xfrm>
              <a:off x="4205288" y="2128838"/>
              <a:ext cx="504825" cy="468312"/>
            </a:xfrm>
            <a:prstGeom prst="ellipse">
              <a:avLst/>
            </a:prstGeom>
            <a:gradFill rotWithShape="1">
              <a:gsLst>
                <a:gs pos="0">
                  <a:srgbClr val="9A004D"/>
                </a:gs>
                <a:gs pos="100000">
                  <a:srgbClr val="47002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0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580" name="Oval 74"/>
            <p:cNvSpPr>
              <a:spLocks noChangeArrowheads="1"/>
            </p:cNvSpPr>
            <p:nvPr/>
          </p:nvSpPr>
          <p:spPr bwMode="auto">
            <a:xfrm>
              <a:off x="5040313" y="2236788"/>
              <a:ext cx="274637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581" name="Oval 75"/>
            <p:cNvSpPr>
              <a:spLocks noChangeArrowheads="1"/>
            </p:cNvSpPr>
            <p:nvPr/>
          </p:nvSpPr>
          <p:spPr bwMode="auto">
            <a:xfrm>
              <a:off x="5327650" y="1355725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582" name="Oval 76"/>
            <p:cNvSpPr>
              <a:spLocks noChangeArrowheads="1"/>
            </p:cNvSpPr>
            <p:nvPr/>
          </p:nvSpPr>
          <p:spPr bwMode="auto">
            <a:xfrm>
              <a:off x="4716463" y="2562225"/>
              <a:ext cx="611187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3" name="Oval 77"/>
            <p:cNvSpPr>
              <a:spLocks noChangeArrowheads="1"/>
            </p:cNvSpPr>
            <p:nvPr/>
          </p:nvSpPr>
          <p:spPr bwMode="auto">
            <a:xfrm>
              <a:off x="4751388" y="2670175"/>
              <a:ext cx="150812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4" name="Oval 78"/>
            <p:cNvSpPr>
              <a:spLocks noChangeArrowheads="1"/>
            </p:cNvSpPr>
            <p:nvPr/>
          </p:nvSpPr>
          <p:spPr bwMode="auto">
            <a:xfrm>
              <a:off x="4752975" y="2849563"/>
              <a:ext cx="149225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5" name="Oval 79"/>
            <p:cNvSpPr>
              <a:spLocks noChangeArrowheads="1"/>
            </p:cNvSpPr>
            <p:nvPr/>
          </p:nvSpPr>
          <p:spPr bwMode="auto">
            <a:xfrm>
              <a:off x="4751388" y="2165350"/>
              <a:ext cx="150812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6" name="Oval 80"/>
            <p:cNvSpPr>
              <a:spLocks noChangeArrowheads="1"/>
            </p:cNvSpPr>
            <p:nvPr/>
          </p:nvSpPr>
          <p:spPr bwMode="auto">
            <a:xfrm>
              <a:off x="4752975" y="2344738"/>
              <a:ext cx="149225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7" name="Oval 81"/>
            <p:cNvSpPr>
              <a:spLocks noChangeArrowheads="1"/>
            </p:cNvSpPr>
            <p:nvPr/>
          </p:nvSpPr>
          <p:spPr bwMode="auto">
            <a:xfrm>
              <a:off x="4537075" y="1552575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8" name="Oval 82"/>
            <p:cNvSpPr>
              <a:spLocks noChangeArrowheads="1"/>
            </p:cNvSpPr>
            <p:nvPr/>
          </p:nvSpPr>
          <p:spPr bwMode="auto">
            <a:xfrm>
              <a:off x="4572000" y="1601788"/>
              <a:ext cx="150813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9" name="Oval 83"/>
            <p:cNvSpPr>
              <a:spLocks noChangeArrowheads="1"/>
            </p:cNvSpPr>
            <p:nvPr/>
          </p:nvSpPr>
          <p:spPr bwMode="auto">
            <a:xfrm>
              <a:off x="4573588" y="1839913"/>
              <a:ext cx="149225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0" name="Oval 84"/>
            <p:cNvSpPr>
              <a:spLocks noChangeArrowheads="1"/>
            </p:cNvSpPr>
            <p:nvPr/>
          </p:nvSpPr>
          <p:spPr bwMode="auto">
            <a:xfrm>
              <a:off x="4067175" y="1062038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1" name="Oval 85"/>
            <p:cNvSpPr>
              <a:spLocks noChangeArrowheads="1"/>
            </p:cNvSpPr>
            <p:nvPr/>
          </p:nvSpPr>
          <p:spPr bwMode="auto">
            <a:xfrm>
              <a:off x="4140200" y="917575"/>
              <a:ext cx="150813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2" name="Oval 86"/>
            <p:cNvSpPr>
              <a:spLocks noChangeArrowheads="1"/>
            </p:cNvSpPr>
            <p:nvPr/>
          </p:nvSpPr>
          <p:spPr bwMode="auto">
            <a:xfrm>
              <a:off x="4103688" y="1349375"/>
              <a:ext cx="149225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3" name="Oval 87"/>
            <p:cNvSpPr>
              <a:spLocks noChangeArrowheads="1"/>
            </p:cNvSpPr>
            <p:nvPr/>
          </p:nvSpPr>
          <p:spPr bwMode="auto">
            <a:xfrm>
              <a:off x="4968875" y="2705100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594" name="Oval 88"/>
            <p:cNvSpPr>
              <a:spLocks noChangeArrowheads="1"/>
            </p:cNvSpPr>
            <p:nvPr/>
          </p:nvSpPr>
          <p:spPr bwMode="auto">
            <a:xfrm>
              <a:off x="5184775" y="1804988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595" name="Oval 90"/>
            <p:cNvSpPr>
              <a:spLocks noChangeArrowheads="1"/>
            </p:cNvSpPr>
            <p:nvPr/>
          </p:nvSpPr>
          <p:spPr bwMode="auto">
            <a:xfrm>
              <a:off x="7848600" y="2055813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6" name="Oval 91"/>
            <p:cNvSpPr>
              <a:spLocks noChangeArrowheads="1"/>
            </p:cNvSpPr>
            <p:nvPr/>
          </p:nvSpPr>
          <p:spPr bwMode="auto">
            <a:xfrm>
              <a:off x="7885113" y="3063875"/>
              <a:ext cx="611187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7" name="Oval 92"/>
            <p:cNvSpPr>
              <a:spLocks noChangeArrowheads="1"/>
            </p:cNvSpPr>
            <p:nvPr/>
          </p:nvSpPr>
          <p:spPr bwMode="auto">
            <a:xfrm>
              <a:off x="8115300" y="3186113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598" name="Oval 93"/>
            <p:cNvSpPr>
              <a:spLocks noChangeArrowheads="1"/>
            </p:cNvSpPr>
            <p:nvPr/>
          </p:nvSpPr>
          <p:spPr bwMode="auto">
            <a:xfrm>
              <a:off x="7950200" y="3244850"/>
              <a:ext cx="150813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9" name="Oval 94"/>
            <p:cNvSpPr>
              <a:spLocks noChangeArrowheads="1"/>
            </p:cNvSpPr>
            <p:nvPr/>
          </p:nvSpPr>
          <p:spPr bwMode="auto">
            <a:xfrm>
              <a:off x="8456613" y="3244850"/>
              <a:ext cx="149225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00" name="Oval 95"/>
            <p:cNvSpPr>
              <a:spLocks noChangeArrowheads="1"/>
            </p:cNvSpPr>
            <p:nvPr/>
          </p:nvSpPr>
          <p:spPr bwMode="auto">
            <a:xfrm>
              <a:off x="7373938" y="2127250"/>
              <a:ext cx="504825" cy="468313"/>
            </a:xfrm>
            <a:prstGeom prst="ellipse">
              <a:avLst/>
            </a:prstGeom>
            <a:gradFill rotWithShape="1">
              <a:gsLst>
                <a:gs pos="0">
                  <a:srgbClr val="9A004D"/>
                </a:gs>
                <a:gs pos="100000">
                  <a:srgbClr val="47002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0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601" name="Oval 96"/>
            <p:cNvSpPr>
              <a:spLocks noChangeArrowheads="1"/>
            </p:cNvSpPr>
            <p:nvPr/>
          </p:nvSpPr>
          <p:spPr bwMode="auto">
            <a:xfrm>
              <a:off x="8258175" y="2201863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602" name="Oval 97"/>
            <p:cNvSpPr>
              <a:spLocks noChangeArrowheads="1"/>
            </p:cNvSpPr>
            <p:nvPr/>
          </p:nvSpPr>
          <p:spPr bwMode="auto">
            <a:xfrm>
              <a:off x="8496300" y="1354138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603" name="Oval 98"/>
            <p:cNvSpPr>
              <a:spLocks noChangeArrowheads="1"/>
            </p:cNvSpPr>
            <p:nvPr/>
          </p:nvSpPr>
          <p:spPr bwMode="auto">
            <a:xfrm>
              <a:off x="7885113" y="2560638"/>
              <a:ext cx="611187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04" name="Oval 99"/>
            <p:cNvSpPr>
              <a:spLocks noChangeArrowheads="1"/>
            </p:cNvSpPr>
            <p:nvPr/>
          </p:nvSpPr>
          <p:spPr bwMode="auto">
            <a:xfrm>
              <a:off x="7950200" y="2741613"/>
              <a:ext cx="150813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05" name="Oval 100"/>
            <p:cNvSpPr>
              <a:spLocks noChangeArrowheads="1"/>
            </p:cNvSpPr>
            <p:nvPr/>
          </p:nvSpPr>
          <p:spPr bwMode="auto">
            <a:xfrm>
              <a:off x="8456613" y="2741613"/>
              <a:ext cx="149225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06" name="Oval 101"/>
            <p:cNvSpPr>
              <a:spLocks noChangeArrowheads="1"/>
            </p:cNvSpPr>
            <p:nvPr/>
          </p:nvSpPr>
          <p:spPr bwMode="auto">
            <a:xfrm>
              <a:off x="7920038" y="2236788"/>
              <a:ext cx="150812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07" name="Oval 102"/>
            <p:cNvSpPr>
              <a:spLocks noChangeArrowheads="1"/>
            </p:cNvSpPr>
            <p:nvPr/>
          </p:nvSpPr>
          <p:spPr bwMode="auto">
            <a:xfrm>
              <a:off x="8456613" y="2236788"/>
              <a:ext cx="149225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08" name="Oval 103"/>
            <p:cNvSpPr>
              <a:spLocks noChangeArrowheads="1"/>
            </p:cNvSpPr>
            <p:nvPr/>
          </p:nvSpPr>
          <p:spPr bwMode="auto">
            <a:xfrm>
              <a:off x="7632700" y="1565275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09" name="Oval 104"/>
            <p:cNvSpPr>
              <a:spLocks noChangeArrowheads="1"/>
            </p:cNvSpPr>
            <p:nvPr/>
          </p:nvSpPr>
          <p:spPr bwMode="auto">
            <a:xfrm>
              <a:off x="7734300" y="1781175"/>
              <a:ext cx="150813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10" name="Oval 105"/>
            <p:cNvSpPr>
              <a:spLocks noChangeArrowheads="1"/>
            </p:cNvSpPr>
            <p:nvPr/>
          </p:nvSpPr>
          <p:spPr bwMode="auto">
            <a:xfrm>
              <a:off x="8461375" y="1635125"/>
              <a:ext cx="149225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11" name="Oval 106"/>
            <p:cNvSpPr>
              <a:spLocks noChangeArrowheads="1"/>
            </p:cNvSpPr>
            <p:nvPr/>
          </p:nvSpPr>
          <p:spPr bwMode="auto">
            <a:xfrm>
              <a:off x="7343775" y="1096963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12" name="Oval 107"/>
            <p:cNvSpPr>
              <a:spLocks noChangeArrowheads="1"/>
            </p:cNvSpPr>
            <p:nvPr/>
          </p:nvSpPr>
          <p:spPr bwMode="auto">
            <a:xfrm>
              <a:off x="7445375" y="1287463"/>
              <a:ext cx="150813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13" name="Oval 108"/>
            <p:cNvSpPr>
              <a:spLocks noChangeArrowheads="1"/>
            </p:cNvSpPr>
            <p:nvPr/>
          </p:nvSpPr>
          <p:spPr bwMode="auto">
            <a:xfrm>
              <a:off x="8456613" y="1157288"/>
              <a:ext cx="149225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14" name="Oval 109"/>
            <p:cNvSpPr>
              <a:spLocks noChangeArrowheads="1"/>
            </p:cNvSpPr>
            <p:nvPr/>
          </p:nvSpPr>
          <p:spPr bwMode="auto">
            <a:xfrm>
              <a:off x="8137525" y="2703513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615" name="Oval 110"/>
            <p:cNvSpPr>
              <a:spLocks noChangeArrowheads="1"/>
            </p:cNvSpPr>
            <p:nvPr/>
          </p:nvSpPr>
          <p:spPr bwMode="auto">
            <a:xfrm>
              <a:off x="8353425" y="1803400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616" name="Line 111"/>
            <p:cNvSpPr>
              <a:spLocks noChangeShapeType="1"/>
            </p:cNvSpPr>
            <p:nvPr/>
          </p:nvSpPr>
          <p:spPr bwMode="auto">
            <a:xfrm flipH="1" flipV="1">
              <a:off x="7164388" y="881063"/>
              <a:ext cx="252412" cy="323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17" name="Line 112"/>
            <p:cNvSpPr>
              <a:spLocks noChangeShapeType="1"/>
            </p:cNvSpPr>
            <p:nvPr/>
          </p:nvSpPr>
          <p:spPr bwMode="auto">
            <a:xfrm flipV="1">
              <a:off x="8532813" y="760413"/>
              <a:ext cx="36512" cy="396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18" name="Oval 113"/>
            <p:cNvSpPr>
              <a:spLocks noChangeArrowheads="1"/>
            </p:cNvSpPr>
            <p:nvPr/>
          </p:nvSpPr>
          <p:spPr bwMode="auto">
            <a:xfrm>
              <a:off x="6000750" y="1601788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19" name="Oval 115"/>
            <p:cNvSpPr>
              <a:spLocks noChangeArrowheads="1"/>
            </p:cNvSpPr>
            <p:nvPr/>
          </p:nvSpPr>
          <p:spPr bwMode="auto">
            <a:xfrm>
              <a:off x="6000750" y="2057400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20" name="Oval 116"/>
            <p:cNvSpPr>
              <a:spLocks noChangeArrowheads="1"/>
            </p:cNvSpPr>
            <p:nvPr/>
          </p:nvSpPr>
          <p:spPr bwMode="auto">
            <a:xfrm>
              <a:off x="6000750" y="3065463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21" name="Oval 117"/>
            <p:cNvSpPr>
              <a:spLocks noChangeArrowheads="1"/>
            </p:cNvSpPr>
            <p:nvPr/>
          </p:nvSpPr>
          <p:spPr bwMode="auto">
            <a:xfrm>
              <a:off x="6108700" y="3187700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622" name="Oval 118"/>
            <p:cNvSpPr>
              <a:spLocks noChangeArrowheads="1"/>
            </p:cNvSpPr>
            <p:nvPr/>
          </p:nvSpPr>
          <p:spPr bwMode="auto">
            <a:xfrm>
              <a:off x="6426200" y="3173413"/>
              <a:ext cx="150813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23" name="Oval 119"/>
            <p:cNvSpPr>
              <a:spLocks noChangeArrowheads="1"/>
            </p:cNvSpPr>
            <p:nvPr/>
          </p:nvSpPr>
          <p:spPr bwMode="auto">
            <a:xfrm>
              <a:off x="6427788" y="3352800"/>
              <a:ext cx="149225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24" name="Oval 120"/>
            <p:cNvSpPr>
              <a:spLocks noChangeArrowheads="1"/>
            </p:cNvSpPr>
            <p:nvPr/>
          </p:nvSpPr>
          <p:spPr bwMode="auto">
            <a:xfrm>
              <a:off x="5503863" y="2128838"/>
              <a:ext cx="504825" cy="468312"/>
            </a:xfrm>
            <a:prstGeom prst="ellipse">
              <a:avLst/>
            </a:prstGeom>
            <a:gradFill rotWithShape="1">
              <a:gsLst>
                <a:gs pos="0">
                  <a:srgbClr val="9A004D"/>
                </a:gs>
                <a:gs pos="100000">
                  <a:srgbClr val="47002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0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625" name="Oval 121"/>
            <p:cNvSpPr>
              <a:spLocks noChangeArrowheads="1"/>
            </p:cNvSpPr>
            <p:nvPr/>
          </p:nvSpPr>
          <p:spPr bwMode="auto">
            <a:xfrm>
              <a:off x="6216650" y="2178050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626" name="Oval 122"/>
            <p:cNvSpPr>
              <a:spLocks noChangeArrowheads="1"/>
            </p:cNvSpPr>
            <p:nvPr/>
          </p:nvSpPr>
          <p:spPr bwMode="auto">
            <a:xfrm>
              <a:off x="6611938" y="1355725"/>
              <a:ext cx="274637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627" name="Oval 123"/>
            <p:cNvSpPr>
              <a:spLocks noChangeArrowheads="1"/>
            </p:cNvSpPr>
            <p:nvPr/>
          </p:nvSpPr>
          <p:spPr bwMode="auto">
            <a:xfrm>
              <a:off x="6000750" y="2562225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28" name="Oval 124"/>
            <p:cNvSpPr>
              <a:spLocks noChangeArrowheads="1"/>
            </p:cNvSpPr>
            <p:nvPr/>
          </p:nvSpPr>
          <p:spPr bwMode="auto">
            <a:xfrm>
              <a:off x="6389688" y="2141538"/>
              <a:ext cx="150812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29" name="Oval 125"/>
            <p:cNvSpPr>
              <a:spLocks noChangeArrowheads="1"/>
            </p:cNvSpPr>
            <p:nvPr/>
          </p:nvSpPr>
          <p:spPr bwMode="auto">
            <a:xfrm>
              <a:off x="6391275" y="2320925"/>
              <a:ext cx="149225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30" name="Oval 126"/>
            <p:cNvSpPr>
              <a:spLocks noChangeArrowheads="1"/>
            </p:cNvSpPr>
            <p:nvPr/>
          </p:nvSpPr>
          <p:spPr bwMode="auto">
            <a:xfrm>
              <a:off x="6108700" y="2705100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631" name="Oval 127"/>
            <p:cNvSpPr>
              <a:spLocks noChangeArrowheads="1"/>
            </p:cNvSpPr>
            <p:nvPr/>
          </p:nvSpPr>
          <p:spPr bwMode="auto">
            <a:xfrm>
              <a:off x="6469063" y="1804988"/>
              <a:ext cx="274637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3632" name="Oval 128"/>
            <p:cNvSpPr>
              <a:spLocks noChangeArrowheads="1"/>
            </p:cNvSpPr>
            <p:nvPr/>
          </p:nvSpPr>
          <p:spPr bwMode="auto">
            <a:xfrm>
              <a:off x="6396038" y="2646363"/>
              <a:ext cx="150812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33" name="Oval 129"/>
            <p:cNvSpPr>
              <a:spLocks noChangeArrowheads="1"/>
            </p:cNvSpPr>
            <p:nvPr/>
          </p:nvSpPr>
          <p:spPr bwMode="auto">
            <a:xfrm>
              <a:off x="6397625" y="2825750"/>
              <a:ext cx="149225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34" name="Oval 130"/>
            <p:cNvSpPr>
              <a:spLocks noChangeArrowheads="1"/>
            </p:cNvSpPr>
            <p:nvPr/>
          </p:nvSpPr>
          <p:spPr bwMode="auto">
            <a:xfrm>
              <a:off x="6389688" y="1685925"/>
              <a:ext cx="150812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35" name="Oval 131"/>
            <p:cNvSpPr>
              <a:spLocks noChangeArrowheads="1"/>
            </p:cNvSpPr>
            <p:nvPr/>
          </p:nvSpPr>
          <p:spPr bwMode="auto">
            <a:xfrm>
              <a:off x="6391275" y="1865313"/>
              <a:ext cx="149225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36" name="Oval 132"/>
            <p:cNvSpPr>
              <a:spLocks noChangeArrowheads="1"/>
            </p:cNvSpPr>
            <p:nvPr/>
          </p:nvSpPr>
          <p:spPr bwMode="auto">
            <a:xfrm>
              <a:off x="6000750" y="1133475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37" name="Oval 133"/>
            <p:cNvSpPr>
              <a:spLocks noChangeArrowheads="1"/>
            </p:cNvSpPr>
            <p:nvPr/>
          </p:nvSpPr>
          <p:spPr bwMode="auto">
            <a:xfrm>
              <a:off x="6389688" y="1217613"/>
              <a:ext cx="150812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38" name="Oval 134"/>
            <p:cNvSpPr>
              <a:spLocks noChangeArrowheads="1"/>
            </p:cNvSpPr>
            <p:nvPr/>
          </p:nvSpPr>
          <p:spPr bwMode="auto">
            <a:xfrm>
              <a:off x="6391275" y="1397000"/>
              <a:ext cx="149225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39" name="Line 152"/>
            <p:cNvSpPr>
              <a:spLocks noChangeShapeType="1"/>
            </p:cNvSpPr>
            <p:nvPr/>
          </p:nvSpPr>
          <p:spPr bwMode="auto">
            <a:xfrm flipV="1">
              <a:off x="6224588" y="592138"/>
              <a:ext cx="0" cy="3465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40" name="Line 153"/>
            <p:cNvSpPr>
              <a:spLocks noChangeShapeType="1"/>
            </p:cNvSpPr>
            <p:nvPr/>
          </p:nvSpPr>
          <p:spPr bwMode="auto">
            <a:xfrm flipV="1">
              <a:off x="8232775" y="665163"/>
              <a:ext cx="0" cy="3376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41" name="Freeform 67"/>
            <p:cNvSpPr>
              <a:spLocks/>
            </p:cNvSpPr>
            <p:nvPr/>
          </p:nvSpPr>
          <p:spPr bwMode="auto">
            <a:xfrm>
              <a:off x="5029200" y="904875"/>
              <a:ext cx="695325" cy="3181350"/>
            </a:xfrm>
            <a:custGeom>
              <a:avLst/>
              <a:gdLst>
                <a:gd name="T0" fmla="*/ 2147483647 w 347"/>
                <a:gd name="T1" fmla="*/ 2147483647 h 1777"/>
                <a:gd name="T2" fmla="*/ 2147483647 w 347"/>
                <a:gd name="T3" fmla="*/ 2147483647 h 1777"/>
                <a:gd name="T4" fmla="*/ 2147483647 w 347"/>
                <a:gd name="T5" fmla="*/ 2147483647 h 1777"/>
                <a:gd name="T6" fmla="*/ 2147483647 w 347"/>
                <a:gd name="T7" fmla="*/ 2147483647 h 1777"/>
                <a:gd name="T8" fmla="*/ 2147483647 w 347"/>
                <a:gd name="T9" fmla="*/ 2147483647 h 1777"/>
                <a:gd name="T10" fmla="*/ 2147483647 w 347"/>
                <a:gd name="T11" fmla="*/ 0 h 1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7"/>
                <a:gd name="T19" fmla="*/ 0 h 1777"/>
                <a:gd name="T20" fmla="*/ 347 w 347"/>
                <a:gd name="T21" fmla="*/ 1777 h 17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7" h="1777">
                  <a:moveTo>
                    <a:pt x="7" y="1769"/>
                  </a:moveTo>
                  <a:cubicBezTo>
                    <a:pt x="7" y="1773"/>
                    <a:pt x="7" y="1777"/>
                    <a:pt x="7" y="1701"/>
                  </a:cubicBezTo>
                  <a:cubicBezTo>
                    <a:pt x="7" y="1625"/>
                    <a:pt x="0" y="1440"/>
                    <a:pt x="7" y="1315"/>
                  </a:cubicBezTo>
                  <a:cubicBezTo>
                    <a:pt x="14" y="1190"/>
                    <a:pt x="22" y="1103"/>
                    <a:pt x="52" y="952"/>
                  </a:cubicBezTo>
                  <a:cubicBezTo>
                    <a:pt x="82" y="801"/>
                    <a:pt x="139" y="567"/>
                    <a:pt x="188" y="408"/>
                  </a:cubicBezTo>
                  <a:cubicBezTo>
                    <a:pt x="237" y="249"/>
                    <a:pt x="292" y="124"/>
                    <a:pt x="34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42" name="Freeform 114"/>
            <p:cNvSpPr>
              <a:spLocks/>
            </p:cNvSpPr>
            <p:nvPr/>
          </p:nvSpPr>
          <p:spPr bwMode="auto">
            <a:xfrm>
              <a:off x="6216650" y="904875"/>
              <a:ext cx="695325" cy="3181350"/>
            </a:xfrm>
            <a:custGeom>
              <a:avLst/>
              <a:gdLst>
                <a:gd name="T0" fmla="*/ 2147483647 w 347"/>
                <a:gd name="T1" fmla="*/ 2147483647 h 1777"/>
                <a:gd name="T2" fmla="*/ 2147483647 w 347"/>
                <a:gd name="T3" fmla="*/ 2147483647 h 1777"/>
                <a:gd name="T4" fmla="*/ 2147483647 w 347"/>
                <a:gd name="T5" fmla="*/ 2147483647 h 1777"/>
                <a:gd name="T6" fmla="*/ 2147483647 w 347"/>
                <a:gd name="T7" fmla="*/ 2147483647 h 1777"/>
                <a:gd name="T8" fmla="*/ 2147483647 w 347"/>
                <a:gd name="T9" fmla="*/ 2147483647 h 1777"/>
                <a:gd name="T10" fmla="*/ 2147483647 w 347"/>
                <a:gd name="T11" fmla="*/ 0 h 1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7"/>
                <a:gd name="T19" fmla="*/ 0 h 1777"/>
                <a:gd name="T20" fmla="*/ 347 w 347"/>
                <a:gd name="T21" fmla="*/ 1777 h 17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7" h="1777">
                  <a:moveTo>
                    <a:pt x="7" y="1769"/>
                  </a:moveTo>
                  <a:cubicBezTo>
                    <a:pt x="7" y="1773"/>
                    <a:pt x="7" y="1777"/>
                    <a:pt x="7" y="1701"/>
                  </a:cubicBezTo>
                  <a:cubicBezTo>
                    <a:pt x="7" y="1625"/>
                    <a:pt x="0" y="1440"/>
                    <a:pt x="7" y="1315"/>
                  </a:cubicBezTo>
                  <a:cubicBezTo>
                    <a:pt x="14" y="1190"/>
                    <a:pt x="22" y="1103"/>
                    <a:pt x="52" y="952"/>
                  </a:cubicBezTo>
                  <a:cubicBezTo>
                    <a:pt x="82" y="801"/>
                    <a:pt x="139" y="567"/>
                    <a:pt x="188" y="408"/>
                  </a:cubicBezTo>
                  <a:cubicBezTo>
                    <a:pt x="237" y="249"/>
                    <a:pt x="292" y="124"/>
                    <a:pt x="34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43" name="Freeform 89"/>
            <p:cNvSpPr>
              <a:spLocks/>
            </p:cNvSpPr>
            <p:nvPr/>
          </p:nvSpPr>
          <p:spPr bwMode="auto">
            <a:xfrm>
              <a:off x="8234363" y="1012825"/>
              <a:ext cx="622300" cy="3071813"/>
            </a:xfrm>
            <a:custGeom>
              <a:avLst/>
              <a:gdLst>
                <a:gd name="T0" fmla="*/ 2147483647 w 347"/>
                <a:gd name="T1" fmla="*/ 2147483647 h 1777"/>
                <a:gd name="T2" fmla="*/ 2147483647 w 347"/>
                <a:gd name="T3" fmla="*/ 2147483647 h 1777"/>
                <a:gd name="T4" fmla="*/ 2147483647 w 347"/>
                <a:gd name="T5" fmla="*/ 2147483647 h 1777"/>
                <a:gd name="T6" fmla="*/ 2147483647 w 347"/>
                <a:gd name="T7" fmla="*/ 2147483647 h 1777"/>
                <a:gd name="T8" fmla="*/ 2147483647 w 347"/>
                <a:gd name="T9" fmla="*/ 2147483647 h 1777"/>
                <a:gd name="T10" fmla="*/ 2147483647 w 347"/>
                <a:gd name="T11" fmla="*/ 0 h 1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7"/>
                <a:gd name="T19" fmla="*/ 0 h 1777"/>
                <a:gd name="T20" fmla="*/ 347 w 347"/>
                <a:gd name="T21" fmla="*/ 1777 h 17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7" h="1777">
                  <a:moveTo>
                    <a:pt x="7" y="1769"/>
                  </a:moveTo>
                  <a:cubicBezTo>
                    <a:pt x="7" y="1773"/>
                    <a:pt x="7" y="1777"/>
                    <a:pt x="7" y="1701"/>
                  </a:cubicBezTo>
                  <a:cubicBezTo>
                    <a:pt x="7" y="1625"/>
                    <a:pt x="0" y="1440"/>
                    <a:pt x="7" y="1315"/>
                  </a:cubicBezTo>
                  <a:cubicBezTo>
                    <a:pt x="14" y="1190"/>
                    <a:pt x="22" y="1103"/>
                    <a:pt x="52" y="952"/>
                  </a:cubicBezTo>
                  <a:cubicBezTo>
                    <a:pt x="82" y="801"/>
                    <a:pt x="139" y="567"/>
                    <a:pt x="188" y="408"/>
                  </a:cubicBezTo>
                  <a:cubicBezTo>
                    <a:pt x="237" y="249"/>
                    <a:pt x="292" y="124"/>
                    <a:pt x="34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3644" name="Line 151"/>
            <p:cNvSpPr>
              <a:spLocks noChangeShapeType="1"/>
            </p:cNvSpPr>
            <p:nvPr/>
          </p:nvSpPr>
          <p:spPr bwMode="auto">
            <a:xfrm flipV="1">
              <a:off x="5048250" y="614363"/>
              <a:ext cx="0" cy="3436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3565" name="ZoneTexte 131"/>
          <p:cNvSpPr txBox="1">
            <a:spLocks noChangeArrowheads="1"/>
          </p:cNvSpPr>
          <p:nvPr/>
        </p:nvSpPr>
        <p:spPr bwMode="auto">
          <a:xfrm>
            <a:off x="3132138" y="6488113"/>
            <a:ext cx="5707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800">
                <a:solidFill>
                  <a:srgbClr val="FF0000"/>
                </a:solidFill>
              </a:rPr>
              <a:t>Nuclear break-up can probe nucleons configurations</a:t>
            </a:r>
          </a:p>
        </p:txBody>
      </p:sp>
      <p:sp>
        <p:nvSpPr>
          <p:cNvPr id="23566" name="ZoneTexte 45"/>
          <p:cNvSpPr txBox="1">
            <a:spLocks noChangeArrowheads="1"/>
          </p:cNvSpPr>
          <p:nvPr/>
        </p:nvSpPr>
        <p:spPr bwMode="auto">
          <a:xfrm>
            <a:off x="3708400" y="1052513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>
                <a:solidFill>
                  <a:srgbClr val="000000"/>
                </a:solidFill>
              </a:rPr>
              <a:t>Theoretical calculation : TDDM</a:t>
            </a:r>
            <a:r>
              <a:rPr lang="fr-FR" sz="1600" b="1" baseline="30000">
                <a:solidFill>
                  <a:srgbClr val="000000"/>
                </a:solidFill>
              </a:rPr>
              <a:t>P</a:t>
            </a:r>
          </a:p>
          <a:p>
            <a:pPr eaLnBrk="1" hangingPunct="1"/>
            <a:endParaRPr lang="fr-FR" sz="1400" i="1">
              <a:solidFill>
                <a:srgbClr val="000000"/>
              </a:solidFill>
            </a:endParaRPr>
          </a:p>
          <a:p>
            <a:pPr eaLnBrk="1" hangingPunct="1"/>
            <a:r>
              <a:rPr lang="fr-FR" sz="1400" i="1">
                <a:solidFill>
                  <a:srgbClr val="000000"/>
                </a:solidFill>
              </a:rPr>
              <a:t> . TDHF + 2-body correlations (beyond mean-field)</a:t>
            </a:r>
          </a:p>
          <a:p>
            <a:pPr eaLnBrk="1" hangingPunct="1"/>
            <a:r>
              <a:rPr lang="fr-FR" sz="1400" i="1">
                <a:solidFill>
                  <a:srgbClr val="000000"/>
                </a:solidFill>
              </a:rPr>
              <a:t>.  fully microscopic 3D calculations</a:t>
            </a:r>
          </a:p>
          <a:p>
            <a:pPr eaLnBrk="1" hangingPunct="1"/>
            <a:endParaRPr lang="fr-FR" sz="1400" i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49225" y="1008063"/>
            <a:ext cx="3333750" cy="5373687"/>
          </a:xfrm>
          <a:prstGeom prst="rect">
            <a:avLst/>
          </a:prstGeom>
          <a:solidFill>
            <a:srgbClr val="775F55">
              <a:alpha val="47842"/>
            </a:srgbClr>
          </a:solidFill>
          <a:ln>
            <a:noFill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579" name="Rectangle 82"/>
          <p:cNvSpPr>
            <a:spLocks noChangeArrowheads="1"/>
          </p:cNvSpPr>
          <p:nvPr/>
        </p:nvSpPr>
        <p:spPr bwMode="auto">
          <a:xfrm>
            <a:off x="971550" y="119063"/>
            <a:ext cx="6840538" cy="717550"/>
          </a:xfrm>
          <a:prstGeom prst="rect">
            <a:avLst/>
          </a:prstGeom>
          <a:solidFill>
            <a:srgbClr val="FFFF00"/>
          </a:solidFill>
          <a:ln w="9525">
            <a:solidFill>
              <a:srgbClr val="94B6D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fr-FR" sz="2000"/>
              <a:t>Sensitivity to the residual nn pairing interaction : </a:t>
            </a:r>
          </a:p>
          <a:p>
            <a:pPr algn="r"/>
            <a:r>
              <a:rPr lang="fr-FR" sz="2000"/>
              <a:t>TDDM</a:t>
            </a:r>
            <a:r>
              <a:rPr lang="fr-FR" sz="2000" baseline="30000"/>
              <a:t>P</a:t>
            </a:r>
            <a:r>
              <a:rPr lang="fr-FR" sz="2000"/>
              <a:t> calculations</a:t>
            </a:r>
          </a:p>
        </p:txBody>
      </p:sp>
      <p:sp>
        <p:nvSpPr>
          <p:cNvPr id="24580" name="ZoneTexte 44"/>
          <p:cNvSpPr txBox="1">
            <a:spLocks noChangeArrowheads="1"/>
          </p:cNvSpPr>
          <p:nvPr/>
        </p:nvSpPr>
        <p:spPr bwMode="auto">
          <a:xfrm>
            <a:off x="323850" y="3933825"/>
            <a:ext cx="3960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>
                <a:solidFill>
                  <a:srgbClr val="DFF0F1"/>
                </a:solidFill>
              </a:rPr>
              <a:t>correlated         anti-correlated </a:t>
            </a:r>
          </a:p>
        </p:txBody>
      </p:sp>
      <p:sp>
        <p:nvSpPr>
          <p:cNvPr id="24581" name="ZoneTexte 45"/>
          <p:cNvSpPr txBox="1">
            <a:spLocks noChangeArrowheads="1"/>
          </p:cNvSpPr>
          <p:nvPr/>
        </p:nvSpPr>
        <p:spPr bwMode="auto">
          <a:xfrm>
            <a:off x="606425" y="1082675"/>
            <a:ext cx="195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>
                <a:solidFill>
                  <a:srgbClr val="DFF0F1"/>
                </a:solidFill>
              </a:rPr>
              <a:t>Nuclear break-up</a:t>
            </a:r>
          </a:p>
        </p:txBody>
      </p:sp>
      <p:grpSp>
        <p:nvGrpSpPr>
          <p:cNvPr id="24582" name="Grouper 46"/>
          <p:cNvGrpSpPr>
            <a:grpSpLocks/>
          </p:cNvGrpSpPr>
          <p:nvPr/>
        </p:nvGrpSpPr>
        <p:grpSpPr bwMode="auto">
          <a:xfrm>
            <a:off x="554038" y="4727575"/>
            <a:ext cx="2171700" cy="1492250"/>
            <a:chOff x="554072" y="4728339"/>
            <a:chExt cx="2171461" cy="1491139"/>
          </a:xfrm>
        </p:grpSpPr>
        <p:pic>
          <p:nvPicPr>
            <p:cNvPr id="24671" name="Image 153" descr="correl_nuc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072" y="4728339"/>
              <a:ext cx="2171461" cy="1491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72" name="ZoneTexte 20"/>
            <p:cNvSpPr txBox="1">
              <a:spLocks noChangeArrowheads="1"/>
            </p:cNvSpPr>
            <p:nvPr/>
          </p:nvSpPr>
          <p:spPr bwMode="auto">
            <a:xfrm>
              <a:off x="1224418" y="4935368"/>
              <a:ext cx="933450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40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correlated</a:t>
              </a:r>
            </a:p>
          </p:txBody>
        </p:sp>
        <p:sp>
          <p:nvSpPr>
            <p:cNvPr id="24673" name="ZoneTexte 21"/>
            <p:cNvSpPr txBox="1">
              <a:spLocks noChangeArrowheads="1"/>
            </p:cNvSpPr>
            <p:nvPr/>
          </p:nvSpPr>
          <p:spPr bwMode="auto">
            <a:xfrm>
              <a:off x="1340966" y="5346718"/>
              <a:ext cx="1266825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400">
                  <a:latin typeface="Calibri" pitchFamily="34" charset="0"/>
                  <a:cs typeface="Calibri" pitchFamily="34" charset="0"/>
                </a:rPr>
                <a:t>anti-correlated</a:t>
              </a:r>
            </a:p>
          </p:txBody>
        </p:sp>
        <p:sp>
          <p:nvSpPr>
            <p:cNvPr id="51" name="Forme libre 50"/>
            <p:cNvSpPr>
              <a:spLocks/>
            </p:cNvSpPr>
            <p:nvPr/>
          </p:nvSpPr>
          <p:spPr bwMode="auto">
            <a:xfrm>
              <a:off x="952490" y="5721374"/>
              <a:ext cx="1344465" cy="190358"/>
            </a:xfrm>
            <a:custGeom>
              <a:avLst/>
              <a:gdLst>
                <a:gd name="T0" fmla="*/ 0 w 1344638"/>
                <a:gd name="T1" fmla="*/ 171634 h 189884"/>
                <a:gd name="T2" fmla="*/ 849627 w 1344638"/>
                <a:gd name="T3" fmla="*/ 3121 h 189884"/>
                <a:gd name="T4" fmla="*/ 1344465 w 1344638"/>
                <a:gd name="T5" fmla="*/ 190358 h 18988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44638" h="189884">
                  <a:moveTo>
                    <a:pt x="0" y="171207"/>
                  </a:moveTo>
                  <a:cubicBezTo>
                    <a:pt x="312815" y="85603"/>
                    <a:pt x="625630" y="0"/>
                    <a:pt x="849736" y="3113"/>
                  </a:cubicBezTo>
                  <a:cubicBezTo>
                    <a:pt x="1073842" y="6226"/>
                    <a:pt x="1209240" y="98055"/>
                    <a:pt x="1344638" y="189884"/>
                  </a:cubicBezTo>
                </a:path>
              </a:pathLst>
            </a:custGeom>
            <a:noFill/>
            <a:ln w="412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25000" dir="5400000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2" name="Forme libre 51"/>
            <p:cNvSpPr>
              <a:spLocks/>
            </p:cNvSpPr>
            <p:nvPr/>
          </p:nvSpPr>
          <p:spPr bwMode="auto">
            <a:xfrm>
              <a:off x="933442" y="5048775"/>
              <a:ext cx="392070" cy="872475"/>
            </a:xfrm>
            <a:custGeom>
              <a:avLst/>
              <a:gdLst>
                <a:gd name="T0" fmla="*/ 0 w 392186"/>
                <a:gd name="T1" fmla="*/ 31160 h 871599"/>
                <a:gd name="T2" fmla="*/ 177365 w 392186"/>
                <a:gd name="T3" fmla="*/ 49856 h 871599"/>
                <a:gd name="T4" fmla="*/ 280050 w 392186"/>
                <a:gd name="T5" fmla="*/ 330295 h 871599"/>
                <a:gd name="T6" fmla="*/ 392070 w 392186"/>
                <a:gd name="T7" fmla="*/ 872475 h 8715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92186" h="871599">
                  <a:moveTo>
                    <a:pt x="0" y="31129"/>
                  </a:moveTo>
                  <a:cubicBezTo>
                    <a:pt x="65364" y="15564"/>
                    <a:pt x="130728" y="0"/>
                    <a:pt x="177417" y="49806"/>
                  </a:cubicBezTo>
                  <a:cubicBezTo>
                    <a:pt x="224106" y="99612"/>
                    <a:pt x="244338" y="192998"/>
                    <a:pt x="280133" y="329963"/>
                  </a:cubicBezTo>
                  <a:cubicBezTo>
                    <a:pt x="315928" y="466929"/>
                    <a:pt x="354057" y="669264"/>
                    <a:pt x="392186" y="871599"/>
                  </a:cubicBezTo>
                </a:path>
              </a:pathLst>
            </a:custGeom>
            <a:noFill/>
            <a:ln w="349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25000" dir="5400000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24583" name="Grouper 52"/>
          <p:cNvGrpSpPr>
            <a:grpSpLocks/>
          </p:cNvGrpSpPr>
          <p:nvPr/>
        </p:nvGrpSpPr>
        <p:grpSpPr bwMode="auto">
          <a:xfrm>
            <a:off x="311150" y="1533525"/>
            <a:ext cx="2925763" cy="2389188"/>
            <a:chOff x="4067175" y="592138"/>
            <a:chExt cx="4789488" cy="3494087"/>
          </a:xfrm>
        </p:grpSpPr>
        <p:sp>
          <p:nvSpPr>
            <p:cNvPr id="24593" name="Oval 2"/>
            <p:cNvSpPr>
              <a:spLocks noChangeArrowheads="1"/>
            </p:cNvSpPr>
            <p:nvPr/>
          </p:nvSpPr>
          <p:spPr bwMode="auto">
            <a:xfrm>
              <a:off x="4067175" y="738188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4" name="Oval 3"/>
            <p:cNvSpPr>
              <a:spLocks noChangeArrowheads="1"/>
            </p:cNvSpPr>
            <p:nvPr/>
          </p:nvSpPr>
          <p:spPr bwMode="auto">
            <a:xfrm>
              <a:off x="4537075" y="1422400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5" name="Oval 62"/>
            <p:cNvSpPr>
              <a:spLocks noChangeArrowheads="1"/>
            </p:cNvSpPr>
            <p:nvPr/>
          </p:nvSpPr>
          <p:spPr bwMode="auto">
            <a:xfrm>
              <a:off x="8208963" y="1084263"/>
              <a:ext cx="611187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6" name="Oval 63"/>
            <p:cNvSpPr>
              <a:spLocks noChangeArrowheads="1"/>
            </p:cNvSpPr>
            <p:nvPr/>
          </p:nvSpPr>
          <p:spPr bwMode="auto">
            <a:xfrm>
              <a:off x="8174038" y="1552575"/>
              <a:ext cx="611187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7" name="Oval 64"/>
            <p:cNvSpPr>
              <a:spLocks noChangeArrowheads="1"/>
            </p:cNvSpPr>
            <p:nvPr/>
          </p:nvSpPr>
          <p:spPr bwMode="auto">
            <a:xfrm>
              <a:off x="8102600" y="2057400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8" name="Oval 65"/>
            <p:cNvSpPr>
              <a:spLocks noChangeArrowheads="1"/>
            </p:cNvSpPr>
            <p:nvPr/>
          </p:nvSpPr>
          <p:spPr bwMode="auto">
            <a:xfrm>
              <a:off x="8101013" y="2525713"/>
              <a:ext cx="611187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9" name="Oval 66"/>
            <p:cNvSpPr>
              <a:spLocks noChangeArrowheads="1"/>
            </p:cNvSpPr>
            <p:nvPr/>
          </p:nvSpPr>
          <p:spPr bwMode="auto">
            <a:xfrm>
              <a:off x="8064500" y="3065463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00" name="Oval 68"/>
            <p:cNvSpPr>
              <a:spLocks noChangeArrowheads="1"/>
            </p:cNvSpPr>
            <p:nvPr/>
          </p:nvSpPr>
          <p:spPr bwMode="auto">
            <a:xfrm>
              <a:off x="4716463" y="2057400"/>
              <a:ext cx="611187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01" name="Oval 69"/>
            <p:cNvSpPr>
              <a:spLocks noChangeArrowheads="1"/>
            </p:cNvSpPr>
            <p:nvPr/>
          </p:nvSpPr>
          <p:spPr bwMode="auto">
            <a:xfrm>
              <a:off x="4716463" y="3065463"/>
              <a:ext cx="611187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02" name="Oval 70"/>
            <p:cNvSpPr>
              <a:spLocks noChangeArrowheads="1"/>
            </p:cNvSpPr>
            <p:nvPr/>
          </p:nvSpPr>
          <p:spPr bwMode="auto">
            <a:xfrm>
              <a:off x="4937125" y="3187700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03" name="Oval 71"/>
            <p:cNvSpPr>
              <a:spLocks noChangeArrowheads="1"/>
            </p:cNvSpPr>
            <p:nvPr/>
          </p:nvSpPr>
          <p:spPr bwMode="auto">
            <a:xfrm>
              <a:off x="4751388" y="3173413"/>
              <a:ext cx="150812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04" name="Oval 72"/>
            <p:cNvSpPr>
              <a:spLocks noChangeArrowheads="1"/>
            </p:cNvSpPr>
            <p:nvPr/>
          </p:nvSpPr>
          <p:spPr bwMode="auto">
            <a:xfrm>
              <a:off x="4752975" y="3352800"/>
              <a:ext cx="149225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05" name="Oval 73"/>
            <p:cNvSpPr>
              <a:spLocks noChangeArrowheads="1"/>
            </p:cNvSpPr>
            <p:nvPr/>
          </p:nvSpPr>
          <p:spPr bwMode="auto">
            <a:xfrm>
              <a:off x="4205288" y="2128838"/>
              <a:ext cx="504825" cy="468312"/>
            </a:xfrm>
            <a:prstGeom prst="ellipse">
              <a:avLst/>
            </a:prstGeom>
            <a:gradFill rotWithShape="1">
              <a:gsLst>
                <a:gs pos="0">
                  <a:srgbClr val="9A004D"/>
                </a:gs>
                <a:gs pos="100000">
                  <a:srgbClr val="47002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0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06" name="Oval 74"/>
            <p:cNvSpPr>
              <a:spLocks noChangeArrowheads="1"/>
            </p:cNvSpPr>
            <p:nvPr/>
          </p:nvSpPr>
          <p:spPr bwMode="auto">
            <a:xfrm>
              <a:off x="5040313" y="2236788"/>
              <a:ext cx="274637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07" name="Oval 75"/>
            <p:cNvSpPr>
              <a:spLocks noChangeArrowheads="1"/>
            </p:cNvSpPr>
            <p:nvPr/>
          </p:nvSpPr>
          <p:spPr bwMode="auto">
            <a:xfrm>
              <a:off x="5327650" y="1355725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08" name="Oval 76"/>
            <p:cNvSpPr>
              <a:spLocks noChangeArrowheads="1"/>
            </p:cNvSpPr>
            <p:nvPr/>
          </p:nvSpPr>
          <p:spPr bwMode="auto">
            <a:xfrm>
              <a:off x="4716463" y="2562225"/>
              <a:ext cx="611187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09" name="Oval 77"/>
            <p:cNvSpPr>
              <a:spLocks noChangeArrowheads="1"/>
            </p:cNvSpPr>
            <p:nvPr/>
          </p:nvSpPr>
          <p:spPr bwMode="auto">
            <a:xfrm>
              <a:off x="4751388" y="2670175"/>
              <a:ext cx="150812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10" name="Oval 78"/>
            <p:cNvSpPr>
              <a:spLocks noChangeArrowheads="1"/>
            </p:cNvSpPr>
            <p:nvPr/>
          </p:nvSpPr>
          <p:spPr bwMode="auto">
            <a:xfrm>
              <a:off x="4752975" y="2849563"/>
              <a:ext cx="149225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11" name="Oval 79"/>
            <p:cNvSpPr>
              <a:spLocks noChangeArrowheads="1"/>
            </p:cNvSpPr>
            <p:nvPr/>
          </p:nvSpPr>
          <p:spPr bwMode="auto">
            <a:xfrm>
              <a:off x="4751388" y="2165350"/>
              <a:ext cx="150812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12" name="Oval 80"/>
            <p:cNvSpPr>
              <a:spLocks noChangeArrowheads="1"/>
            </p:cNvSpPr>
            <p:nvPr/>
          </p:nvSpPr>
          <p:spPr bwMode="auto">
            <a:xfrm>
              <a:off x="4752975" y="2344738"/>
              <a:ext cx="149225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13" name="Oval 81"/>
            <p:cNvSpPr>
              <a:spLocks noChangeArrowheads="1"/>
            </p:cNvSpPr>
            <p:nvPr/>
          </p:nvSpPr>
          <p:spPr bwMode="auto">
            <a:xfrm>
              <a:off x="4537075" y="1552575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14" name="Oval 82"/>
            <p:cNvSpPr>
              <a:spLocks noChangeArrowheads="1"/>
            </p:cNvSpPr>
            <p:nvPr/>
          </p:nvSpPr>
          <p:spPr bwMode="auto">
            <a:xfrm>
              <a:off x="4572000" y="1601788"/>
              <a:ext cx="150813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15" name="Oval 83"/>
            <p:cNvSpPr>
              <a:spLocks noChangeArrowheads="1"/>
            </p:cNvSpPr>
            <p:nvPr/>
          </p:nvSpPr>
          <p:spPr bwMode="auto">
            <a:xfrm>
              <a:off x="4573588" y="1839913"/>
              <a:ext cx="149225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16" name="Oval 84"/>
            <p:cNvSpPr>
              <a:spLocks noChangeArrowheads="1"/>
            </p:cNvSpPr>
            <p:nvPr/>
          </p:nvSpPr>
          <p:spPr bwMode="auto">
            <a:xfrm>
              <a:off x="4067175" y="1062038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17" name="Oval 85"/>
            <p:cNvSpPr>
              <a:spLocks noChangeArrowheads="1"/>
            </p:cNvSpPr>
            <p:nvPr/>
          </p:nvSpPr>
          <p:spPr bwMode="auto">
            <a:xfrm>
              <a:off x="4140200" y="917575"/>
              <a:ext cx="150813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18" name="Oval 86"/>
            <p:cNvSpPr>
              <a:spLocks noChangeArrowheads="1"/>
            </p:cNvSpPr>
            <p:nvPr/>
          </p:nvSpPr>
          <p:spPr bwMode="auto">
            <a:xfrm>
              <a:off x="4103688" y="1349375"/>
              <a:ext cx="149225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19" name="Oval 87"/>
            <p:cNvSpPr>
              <a:spLocks noChangeArrowheads="1"/>
            </p:cNvSpPr>
            <p:nvPr/>
          </p:nvSpPr>
          <p:spPr bwMode="auto">
            <a:xfrm>
              <a:off x="4968875" y="2705100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20" name="Oval 88"/>
            <p:cNvSpPr>
              <a:spLocks noChangeArrowheads="1"/>
            </p:cNvSpPr>
            <p:nvPr/>
          </p:nvSpPr>
          <p:spPr bwMode="auto">
            <a:xfrm>
              <a:off x="5184775" y="1804988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21" name="Oval 90"/>
            <p:cNvSpPr>
              <a:spLocks noChangeArrowheads="1"/>
            </p:cNvSpPr>
            <p:nvPr/>
          </p:nvSpPr>
          <p:spPr bwMode="auto">
            <a:xfrm>
              <a:off x="7848600" y="2055813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22" name="Oval 91"/>
            <p:cNvSpPr>
              <a:spLocks noChangeArrowheads="1"/>
            </p:cNvSpPr>
            <p:nvPr/>
          </p:nvSpPr>
          <p:spPr bwMode="auto">
            <a:xfrm>
              <a:off x="7885113" y="3063875"/>
              <a:ext cx="611187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23" name="Oval 92"/>
            <p:cNvSpPr>
              <a:spLocks noChangeArrowheads="1"/>
            </p:cNvSpPr>
            <p:nvPr/>
          </p:nvSpPr>
          <p:spPr bwMode="auto">
            <a:xfrm>
              <a:off x="8115300" y="3186113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24" name="Oval 93"/>
            <p:cNvSpPr>
              <a:spLocks noChangeArrowheads="1"/>
            </p:cNvSpPr>
            <p:nvPr/>
          </p:nvSpPr>
          <p:spPr bwMode="auto">
            <a:xfrm>
              <a:off x="7950200" y="3244850"/>
              <a:ext cx="150813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25" name="Oval 94"/>
            <p:cNvSpPr>
              <a:spLocks noChangeArrowheads="1"/>
            </p:cNvSpPr>
            <p:nvPr/>
          </p:nvSpPr>
          <p:spPr bwMode="auto">
            <a:xfrm>
              <a:off x="8456613" y="3244850"/>
              <a:ext cx="149225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26" name="Oval 95"/>
            <p:cNvSpPr>
              <a:spLocks noChangeArrowheads="1"/>
            </p:cNvSpPr>
            <p:nvPr/>
          </p:nvSpPr>
          <p:spPr bwMode="auto">
            <a:xfrm>
              <a:off x="7373938" y="2127250"/>
              <a:ext cx="504825" cy="468313"/>
            </a:xfrm>
            <a:prstGeom prst="ellipse">
              <a:avLst/>
            </a:prstGeom>
            <a:gradFill rotWithShape="1">
              <a:gsLst>
                <a:gs pos="0">
                  <a:srgbClr val="9A004D"/>
                </a:gs>
                <a:gs pos="100000">
                  <a:srgbClr val="47002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0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27" name="Oval 96"/>
            <p:cNvSpPr>
              <a:spLocks noChangeArrowheads="1"/>
            </p:cNvSpPr>
            <p:nvPr/>
          </p:nvSpPr>
          <p:spPr bwMode="auto">
            <a:xfrm>
              <a:off x="8258175" y="2201863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28" name="Oval 97"/>
            <p:cNvSpPr>
              <a:spLocks noChangeArrowheads="1"/>
            </p:cNvSpPr>
            <p:nvPr/>
          </p:nvSpPr>
          <p:spPr bwMode="auto">
            <a:xfrm>
              <a:off x="8496300" y="1354138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29" name="Oval 98"/>
            <p:cNvSpPr>
              <a:spLocks noChangeArrowheads="1"/>
            </p:cNvSpPr>
            <p:nvPr/>
          </p:nvSpPr>
          <p:spPr bwMode="auto">
            <a:xfrm>
              <a:off x="7885113" y="2560638"/>
              <a:ext cx="611187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30" name="Oval 99"/>
            <p:cNvSpPr>
              <a:spLocks noChangeArrowheads="1"/>
            </p:cNvSpPr>
            <p:nvPr/>
          </p:nvSpPr>
          <p:spPr bwMode="auto">
            <a:xfrm>
              <a:off x="7950200" y="2741613"/>
              <a:ext cx="150813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31" name="Oval 100"/>
            <p:cNvSpPr>
              <a:spLocks noChangeArrowheads="1"/>
            </p:cNvSpPr>
            <p:nvPr/>
          </p:nvSpPr>
          <p:spPr bwMode="auto">
            <a:xfrm>
              <a:off x="8456613" y="2741613"/>
              <a:ext cx="149225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32" name="Oval 101"/>
            <p:cNvSpPr>
              <a:spLocks noChangeArrowheads="1"/>
            </p:cNvSpPr>
            <p:nvPr/>
          </p:nvSpPr>
          <p:spPr bwMode="auto">
            <a:xfrm>
              <a:off x="7920038" y="2236788"/>
              <a:ext cx="150812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33" name="Oval 102"/>
            <p:cNvSpPr>
              <a:spLocks noChangeArrowheads="1"/>
            </p:cNvSpPr>
            <p:nvPr/>
          </p:nvSpPr>
          <p:spPr bwMode="auto">
            <a:xfrm>
              <a:off x="8456613" y="2236788"/>
              <a:ext cx="149225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34" name="Oval 103"/>
            <p:cNvSpPr>
              <a:spLocks noChangeArrowheads="1"/>
            </p:cNvSpPr>
            <p:nvPr/>
          </p:nvSpPr>
          <p:spPr bwMode="auto">
            <a:xfrm>
              <a:off x="7632700" y="1565275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35" name="Oval 104"/>
            <p:cNvSpPr>
              <a:spLocks noChangeArrowheads="1"/>
            </p:cNvSpPr>
            <p:nvPr/>
          </p:nvSpPr>
          <p:spPr bwMode="auto">
            <a:xfrm>
              <a:off x="7734300" y="1781175"/>
              <a:ext cx="150813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36" name="Oval 105"/>
            <p:cNvSpPr>
              <a:spLocks noChangeArrowheads="1"/>
            </p:cNvSpPr>
            <p:nvPr/>
          </p:nvSpPr>
          <p:spPr bwMode="auto">
            <a:xfrm>
              <a:off x="8461375" y="1635125"/>
              <a:ext cx="149225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37" name="Oval 106"/>
            <p:cNvSpPr>
              <a:spLocks noChangeArrowheads="1"/>
            </p:cNvSpPr>
            <p:nvPr/>
          </p:nvSpPr>
          <p:spPr bwMode="auto">
            <a:xfrm>
              <a:off x="7343775" y="1096963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38" name="Oval 107"/>
            <p:cNvSpPr>
              <a:spLocks noChangeArrowheads="1"/>
            </p:cNvSpPr>
            <p:nvPr/>
          </p:nvSpPr>
          <p:spPr bwMode="auto">
            <a:xfrm>
              <a:off x="7445375" y="1287463"/>
              <a:ext cx="150813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39" name="Oval 108"/>
            <p:cNvSpPr>
              <a:spLocks noChangeArrowheads="1"/>
            </p:cNvSpPr>
            <p:nvPr/>
          </p:nvSpPr>
          <p:spPr bwMode="auto">
            <a:xfrm>
              <a:off x="8456613" y="1157288"/>
              <a:ext cx="149225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40" name="Oval 109"/>
            <p:cNvSpPr>
              <a:spLocks noChangeArrowheads="1"/>
            </p:cNvSpPr>
            <p:nvPr/>
          </p:nvSpPr>
          <p:spPr bwMode="auto">
            <a:xfrm>
              <a:off x="8137525" y="2703513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41" name="Oval 110"/>
            <p:cNvSpPr>
              <a:spLocks noChangeArrowheads="1"/>
            </p:cNvSpPr>
            <p:nvPr/>
          </p:nvSpPr>
          <p:spPr bwMode="auto">
            <a:xfrm>
              <a:off x="8353425" y="1803400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42" name="Line 111"/>
            <p:cNvSpPr>
              <a:spLocks noChangeShapeType="1"/>
            </p:cNvSpPr>
            <p:nvPr/>
          </p:nvSpPr>
          <p:spPr bwMode="auto">
            <a:xfrm flipH="1" flipV="1">
              <a:off x="7164388" y="881063"/>
              <a:ext cx="252412" cy="323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43" name="Line 112"/>
            <p:cNvSpPr>
              <a:spLocks noChangeShapeType="1"/>
            </p:cNvSpPr>
            <p:nvPr/>
          </p:nvSpPr>
          <p:spPr bwMode="auto">
            <a:xfrm flipV="1">
              <a:off x="8532813" y="760413"/>
              <a:ext cx="36512" cy="3968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44" name="Oval 113"/>
            <p:cNvSpPr>
              <a:spLocks noChangeArrowheads="1"/>
            </p:cNvSpPr>
            <p:nvPr/>
          </p:nvSpPr>
          <p:spPr bwMode="auto">
            <a:xfrm>
              <a:off x="6000750" y="1601788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45" name="Oval 115"/>
            <p:cNvSpPr>
              <a:spLocks noChangeArrowheads="1"/>
            </p:cNvSpPr>
            <p:nvPr/>
          </p:nvSpPr>
          <p:spPr bwMode="auto">
            <a:xfrm>
              <a:off x="6000750" y="2057400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46" name="Oval 116"/>
            <p:cNvSpPr>
              <a:spLocks noChangeArrowheads="1"/>
            </p:cNvSpPr>
            <p:nvPr/>
          </p:nvSpPr>
          <p:spPr bwMode="auto">
            <a:xfrm>
              <a:off x="6000750" y="3065463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47" name="Oval 117"/>
            <p:cNvSpPr>
              <a:spLocks noChangeArrowheads="1"/>
            </p:cNvSpPr>
            <p:nvPr/>
          </p:nvSpPr>
          <p:spPr bwMode="auto">
            <a:xfrm>
              <a:off x="6108700" y="3187700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48" name="Oval 118"/>
            <p:cNvSpPr>
              <a:spLocks noChangeArrowheads="1"/>
            </p:cNvSpPr>
            <p:nvPr/>
          </p:nvSpPr>
          <p:spPr bwMode="auto">
            <a:xfrm>
              <a:off x="6426200" y="3173413"/>
              <a:ext cx="150813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49" name="Oval 119"/>
            <p:cNvSpPr>
              <a:spLocks noChangeArrowheads="1"/>
            </p:cNvSpPr>
            <p:nvPr/>
          </p:nvSpPr>
          <p:spPr bwMode="auto">
            <a:xfrm>
              <a:off x="6427788" y="3352800"/>
              <a:ext cx="149225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50" name="Oval 120"/>
            <p:cNvSpPr>
              <a:spLocks noChangeArrowheads="1"/>
            </p:cNvSpPr>
            <p:nvPr/>
          </p:nvSpPr>
          <p:spPr bwMode="auto">
            <a:xfrm>
              <a:off x="5503863" y="2128838"/>
              <a:ext cx="504825" cy="468312"/>
            </a:xfrm>
            <a:prstGeom prst="ellipse">
              <a:avLst/>
            </a:prstGeom>
            <a:gradFill rotWithShape="1">
              <a:gsLst>
                <a:gs pos="0">
                  <a:srgbClr val="9A004D"/>
                </a:gs>
                <a:gs pos="100000">
                  <a:srgbClr val="470024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0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51" name="Oval 121"/>
            <p:cNvSpPr>
              <a:spLocks noChangeArrowheads="1"/>
            </p:cNvSpPr>
            <p:nvPr/>
          </p:nvSpPr>
          <p:spPr bwMode="auto">
            <a:xfrm>
              <a:off x="6216650" y="2178050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52" name="Oval 122"/>
            <p:cNvSpPr>
              <a:spLocks noChangeArrowheads="1"/>
            </p:cNvSpPr>
            <p:nvPr/>
          </p:nvSpPr>
          <p:spPr bwMode="auto">
            <a:xfrm>
              <a:off x="6611938" y="1355725"/>
              <a:ext cx="274637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53" name="Oval 123"/>
            <p:cNvSpPr>
              <a:spLocks noChangeArrowheads="1"/>
            </p:cNvSpPr>
            <p:nvPr/>
          </p:nvSpPr>
          <p:spPr bwMode="auto">
            <a:xfrm>
              <a:off x="6000750" y="2562225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54" name="Oval 124"/>
            <p:cNvSpPr>
              <a:spLocks noChangeArrowheads="1"/>
            </p:cNvSpPr>
            <p:nvPr/>
          </p:nvSpPr>
          <p:spPr bwMode="auto">
            <a:xfrm>
              <a:off x="6389688" y="2141538"/>
              <a:ext cx="150812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55" name="Oval 125"/>
            <p:cNvSpPr>
              <a:spLocks noChangeArrowheads="1"/>
            </p:cNvSpPr>
            <p:nvPr/>
          </p:nvSpPr>
          <p:spPr bwMode="auto">
            <a:xfrm>
              <a:off x="6391275" y="2320925"/>
              <a:ext cx="149225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56" name="Oval 126"/>
            <p:cNvSpPr>
              <a:spLocks noChangeArrowheads="1"/>
            </p:cNvSpPr>
            <p:nvPr/>
          </p:nvSpPr>
          <p:spPr bwMode="auto">
            <a:xfrm>
              <a:off x="6108700" y="2705100"/>
              <a:ext cx="274638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57" name="Oval 127"/>
            <p:cNvSpPr>
              <a:spLocks noChangeArrowheads="1"/>
            </p:cNvSpPr>
            <p:nvPr/>
          </p:nvSpPr>
          <p:spPr bwMode="auto">
            <a:xfrm>
              <a:off x="6469063" y="1804988"/>
              <a:ext cx="274637" cy="26987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200">
                <a:solidFill>
                  <a:schemeClr val="bg1"/>
                </a:solidFill>
                <a:latin typeface="Maiandra GD" pitchFamily="34" charset="0"/>
              </a:endParaRPr>
            </a:p>
          </p:txBody>
        </p:sp>
        <p:sp>
          <p:nvSpPr>
            <p:cNvPr id="24658" name="Oval 128"/>
            <p:cNvSpPr>
              <a:spLocks noChangeArrowheads="1"/>
            </p:cNvSpPr>
            <p:nvPr/>
          </p:nvSpPr>
          <p:spPr bwMode="auto">
            <a:xfrm>
              <a:off x="6396038" y="2646363"/>
              <a:ext cx="150812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59" name="Oval 129"/>
            <p:cNvSpPr>
              <a:spLocks noChangeArrowheads="1"/>
            </p:cNvSpPr>
            <p:nvPr/>
          </p:nvSpPr>
          <p:spPr bwMode="auto">
            <a:xfrm>
              <a:off x="6397625" y="2825750"/>
              <a:ext cx="149225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60" name="Oval 130"/>
            <p:cNvSpPr>
              <a:spLocks noChangeArrowheads="1"/>
            </p:cNvSpPr>
            <p:nvPr/>
          </p:nvSpPr>
          <p:spPr bwMode="auto">
            <a:xfrm>
              <a:off x="6389688" y="1685925"/>
              <a:ext cx="150812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61" name="Oval 131"/>
            <p:cNvSpPr>
              <a:spLocks noChangeArrowheads="1"/>
            </p:cNvSpPr>
            <p:nvPr/>
          </p:nvSpPr>
          <p:spPr bwMode="auto">
            <a:xfrm>
              <a:off x="6391275" y="1865313"/>
              <a:ext cx="149225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62" name="Oval 132"/>
            <p:cNvSpPr>
              <a:spLocks noChangeArrowheads="1"/>
            </p:cNvSpPr>
            <p:nvPr/>
          </p:nvSpPr>
          <p:spPr bwMode="auto">
            <a:xfrm>
              <a:off x="6000750" y="1133475"/>
              <a:ext cx="611188" cy="53975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63" name="Oval 133"/>
            <p:cNvSpPr>
              <a:spLocks noChangeArrowheads="1"/>
            </p:cNvSpPr>
            <p:nvPr/>
          </p:nvSpPr>
          <p:spPr bwMode="auto">
            <a:xfrm>
              <a:off x="6389688" y="1217613"/>
              <a:ext cx="150812" cy="169862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64" name="Oval 134"/>
            <p:cNvSpPr>
              <a:spLocks noChangeArrowheads="1"/>
            </p:cNvSpPr>
            <p:nvPr/>
          </p:nvSpPr>
          <p:spPr bwMode="auto">
            <a:xfrm>
              <a:off x="6391275" y="1397000"/>
              <a:ext cx="149225" cy="169863"/>
            </a:xfrm>
            <a:prstGeom prst="ellipse">
              <a:avLst/>
            </a:prstGeom>
            <a:gradFill rotWithShape="1">
              <a:gsLst>
                <a:gs pos="0">
                  <a:srgbClr val="FF5050"/>
                </a:gs>
                <a:gs pos="100000">
                  <a:srgbClr val="9900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665" name="Line 152"/>
            <p:cNvSpPr>
              <a:spLocks noChangeShapeType="1"/>
            </p:cNvSpPr>
            <p:nvPr/>
          </p:nvSpPr>
          <p:spPr bwMode="auto">
            <a:xfrm flipV="1">
              <a:off x="6224588" y="592138"/>
              <a:ext cx="0" cy="34655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66" name="Line 153"/>
            <p:cNvSpPr>
              <a:spLocks noChangeShapeType="1"/>
            </p:cNvSpPr>
            <p:nvPr/>
          </p:nvSpPr>
          <p:spPr bwMode="auto">
            <a:xfrm flipV="1">
              <a:off x="8232775" y="665163"/>
              <a:ext cx="0" cy="3376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67" name="Freeform 67"/>
            <p:cNvSpPr>
              <a:spLocks/>
            </p:cNvSpPr>
            <p:nvPr/>
          </p:nvSpPr>
          <p:spPr bwMode="auto">
            <a:xfrm>
              <a:off x="5029200" y="904875"/>
              <a:ext cx="695325" cy="3181350"/>
            </a:xfrm>
            <a:custGeom>
              <a:avLst/>
              <a:gdLst>
                <a:gd name="T0" fmla="*/ 2147483647 w 347"/>
                <a:gd name="T1" fmla="*/ 2147483647 h 1777"/>
                <a:gd name="T2" fmla="*/ 2147483647 w 347"/>
                <a:gd name="T3" fmla="*/ 2147483647 h 1777"/>
                <a:gd name="T4" fmla="*/ 2147483647 w 347"/>
                <a:gd name="T5" fmla="*/ 2147483647 h 1777"/>
                <a:gd name="T6" fmla="*/ 2147483647 w 347"/>
                <a:gd name="T7" fmla="*/ 2147483647 h 1777"/>
                <a:gd name="T8" fmla="*/ 2147483647 w 347"/>
                <a:gd name="T9" fmla="*/ 2147483647 h 1777"/>
                <a:gd name="T10" fmla="*/ 2147483647 w 347"/>
                <a:gd name="T11" fmla="*/ 0 h 1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7"/>
                <a:gd name="T19" fmla="*/ 0 h 1777"/>
                <a:gd name="T20" fmla="*/ 347 w 347"/>
                <a:gd name="T21" fmla="*/ 1777 h 17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7" h="1777">
                  <a:moveTo>
                    <a:pt x="7" y="1769"/>
                  </a:moveTo>
                  <a:cubicBezTo>
                    <a:pt x="7" y="1773"/>
                    <a:pt x="7" y="1777"/>
                    <a:pt x="7" y="1701"/>
                  </a:cubicBezTo>
                  <a:cubicBezTo>
                    <a:pt x="7" y="1625"/>
                    <a:pt x="0" y="1440"/>
                    <a:pt x="7" y="1315"/>
                  </a:cubicBezTo>
                  <a:cubicBezTo>
                    <a:pt x="14" y="1190"/>
                    <a:pt x="22" y="1103"/>
                    <a:pt x="52" y="952"/>
                  </a:cubicBezTo>
                  <a:cubicBezTo>
                    <a:pt x="82" y="801"/>
                    <a:pt x="139" y="567"/>
                    <a:pt x="188" y="408"/>
                  </a:cubicBezTo>
                  <a:cubicBezTo>
                    <a:pt x="237" y="249"/>
                    <a:pt x="292" y="124"/>
                    <a:pt x="34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68" name="Freeform 114"/>
            <p:cNvSpPr>
              <a:spLocks/>
            </p:cNvSpPr>
            <p:nvPr/>
          </p:nvSpPr>
          <p:spPr bwMode="auto">
            <a:xfrm>
              <a:off x="6216650" y="904875"/>
              <a:ext cx="695325" cy="3181350"/>
            </a:xfrm>
            <a:custGeom>
              <a:avLst/>
              <a:gdLst>
                <a:gd name="T0" fmla="*/ 2147483647 w 347"/>
                <a:gd name="T1" fmla="*/ 2147483647 h 1777"/>
                <a:gd name="T2" fmla="*/ 2147483647 w 347"/>
                <a:gd name="T3" fmla="*/ 2147483647 h 1777"/>
                <a:gd name="T4" fmla="*/ 2147483647 w 347"/>
                <a:gd name="T5" fmla="*/ 2147483647 h 1777"/>
                <a:gd name="T6" fmla="*/ 2147483647 w 347"/>
                <a:gd name="T7" fmla="*/ 2147483647 h 1777"/>
                <a:gd name="T8" fmla="*/ 2147483647 w 347"/>
                <a:gd name="T9" fmla="*/ 2147483647 h 1777"/>
                <a:gd name="T10" fmla="*/ 2147483647 w 347"/>
                <a:gd name="T11" fmla="*/ 0 h 1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7"/>
                <a:gd name="T19" fmla="*/ 0 h 1777"/>
                <a:gd name="T20" fmla="*/ 347 w 347"/>
                <a:gd name="T21" fmla="*/ 1777 h 17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7" h="1777">
                  <a:moveTo>
                    <a:pt x="7" y="1769"/>
                  </a:moveTo>
                  <a:cubicBezTo>
                    <a:pt x="7" y="1773"/>
                    <a:pt x="7" y="1777"/>
                    <a:pt x="7" y="1701"/>
                  </a:cubicBezTo>
                  <a:cubicBezTo>
                    <a:pt x="7" y="1625"/>
                    <a:pt x="0" y="1440"/>
                    <a:pt x="7" y="1315"/>
                  </a:cubicBezTo>
                  <a:cubicBezTo>
                    <a:pt x="14" y="1190"/>
                    <a:pt x="22" y="1103"/>
                    <a:pt x="52" y="952"/>
                  </a:cubicBezTo>
                  <a:cubicBezTo>
                    <a:pt x="82" y="801"/>
                    <a:pt x="139" y="567"/>
                    <a:pt x="188" y="408"/>
                  </a:cubicBezTo>
                  <a:cubicBezTo>
                    <a:pt x="237" y="249"/>
                    <a:pt x="292" y="124"/>
                    <a:pt x="34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69" name="Freeform 89"/>
            <p:cNvSpPr>
              <a:spLocks/>
            </p:cNvSpPr>
            <p:nvPr/>
          </p:nvSpPr>
          <p:spPr bwMode="auto">
            <a:xfrm>
              <a:off x="8234363" y="1012825"/>
              <a:ext cx="622300" cy="3071813"/>
            </a:xfrm>
            <a:custGeom>
              <a:avLst/>
              <a:gdLst>
                <a:gd name="T0" fmla="*/ 2147483647 w 347"/>
                <a:gd name="T1" fmla="*/ 2147483647 h 1777"/>
                <a:gd name="T2" fmla="*/ 2147483647 w 347"/>
                <a:gd name="T3" fmla="*/ 2147483647 h 1777"/>
                <a:gd name="T4" fmla="*/ 2147483647 w 347"/>
                <a:gd name="T5" fmla="*/ 2147483647 h 1777"/>
                <a:gd name="T6" fmla="*/ 2147483647 w 347"/>
                <a:gd name="T7" fmla="*/ 2147483647 h 1777"/>
                <a:gd name="T8" fmla="*/ 2147483647 w 347"/>
                <a:gd name="T9" fmla="*/ 2147483647 h 1777"/>
                <a:gd name="T10" fmla="*/ 2147483647 w 347"/>
                <a:gd name="T11" fmla="*/ 0 h 1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7"/>
                <a:gd name="T19" fmla="*/ 0 h 1777"/>
                <a:gd name="T20" fmla="*/ 347 w 347"/>
                <a:gd name="T21" fmla="*/ 1777 h 17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7" h="1777">
                  <a:moveTo>
                    <a:pt x="7" y="1769"/>
                  </a:moveTo>
                  <a:cubicBezTo>
                    <a:pt x="7" y="1773"/>
                    <a:pt x="7" y="1777"/>
                    <a:pt x="7" y="1701"/>
                  </a:cubicBezTo>
                  <a:cubicBezTo>
                    <a:pt x="7" y="1625"/>
                    <a:pt x="0" y="1440"/>
                    <a:pt x="7" y="1315"/>
                  </a:cubicBezTo>
                  <a:cubicBezTo>
                    <a:pt x="14" y="1190"/>
                    <a:pt x="22" y="1103"/>
                    <a:pt x="52" y="952"/>
                  </a:cubicBezTo>
                  <a:cubicBezTo>
                    <a:pt x="82" y="801"/>
                    <a:pt x="139" y="567"/>
                    <a:pt x="188" y="408"/>
                  </a:cubicBezTo>
                  <a:cubicBezTo>
                    <a:pt x="237" y="249"/>
                    <a:pt x="292" y="124"/>
                    <a:pt x="347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4670" name="Line 151"/>
            <p:cNvSpPr>
              <a:spLocks noChangeShapeType="1"/>
            </p:cNvSpPr>
            <p:nvPr/>
          </p:nvSpPr>
          <p:spPr bwMode="auto">
            <a:xfrm flipV="1">
              <a:off x="5048250" y="614363"/>
              <a:ext cx="0" cy="3436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4584" name="ZoneTexte 131"/>
          <p:cNvSpPr txBox="1">
            <a:spLocks noChangeArrowheads="1"/>
          </p:cNvSpPr>
          <p:nvPr/>
        </p:nvSpPr>
        <p:spPr bwMode="auto">
          <a:xfrm>
            <a:off x="4284663" y="5445125"/>
            <a:ext cx="3778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800">
                <a:solidFill>
                  <a:srgbClr val="FF0000"/>
                </a:solidFill>
              </a:rPr>
              <a:t>Nuclear break-up is sensitive to the type of residual interaction</a:t>
            </a:r>
          </a:p>
        </p:txBody>
      </p:sp>
      <p:grpSp>
        <p:nvGrpSpPr>
          <p:cNvPr id="24585" name="Grouper 1"/>
          <p:cNvGrpSpPr>
            <a:grpSpLocks/>
          </p:cNvGrpSpPr>
          <p:nvPr/>
        </p:nvGrpSpPr>
        <p:grpSpPr bwMode="auto">
          <a:xfrm>
            <a:off x="4643438" y="2708275"/>
            <a:ext cx="3132137" cy="2408238"/>
            <a:chOff x="5364163" y="3644900"/>
            <a:chExt cx="3132137" cy="2408238"/>
          </a:xfrm>
        </p:grpSpPr>
        <p:pic>
          <p:nvPicPr>
            <p:cNvPr id="24587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036" r="7121" b="137"/>
            <a:stretch>
              <a:fillRect/>
            </a:stretch>
          </p:blipFill>
          <p:spPr bwMode="auto">
            <a:xfrm>
              <a:off x="5364163" y="3644900"/>
              <a:ext cx="3132137" cy="24082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588" name="Group 55"/>
            <p:cNvGrpSpPr>
              <a:grpSpLocks/>
            </p:cNvGrpSpPr>
            <p:nvPr/>
          </p:nvGrpSpPr>
          <p:grpSpPr bwMode="auto">
            <a:xfrm>
              <a:off x="6732588" y="3933825"/>
              <a:ext cx="1357312" cy="825500"/>
              <a:chOff x="2439" y="845"/>
              <a:chExt cx="855" cy="520"/>
            </a:xfrm>
          </p:grpSpPr>
          <p:sp>
            <p:nvSpPr>
              <p:cNvPr id="24589" name="Text Box 31"/>
              <p:cNvSpPr txBox="1">
                <a:spLocks noChangeArrowheads="1"/>
              </p:cNvSpPr>
              <p:nvPr/>
            </p:nvSpPr>
            <p:spPr bwMode="auto">
              <a:xfrm>
                <a:off x="2793" y="845"/>
                <a:ext cx="501" cy="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fr-FR" sz="1600">
                    <a:latin typeface="Times New Roman" pitchFamily="18" charset="0"/>
                  </a:rPr>
                  <a:t>volume</a:t>
                </a:r>
              </a:p>
              <a:p>
                <a:pPr eaLnBrk="1" hangingPunct="1"/>
                <a:r>
                  <a:rPr lang="fr-FR" sz="1600">
                    <a:latin typeface="Times New Roman" pitchFamily="18" charset="0"/>
                  </a:rPr>
                  <a:t>mixed</a:t>
                </a:r>
              </a:p>
              <a:p>
                <a:pPr eaLnBrk="1" hangingPunct="1"/>
                <a:r>
                  <a:rPr lang="fr-FR" sz="1600">
                    <a:latin typeface="Times New Roman" pitchFamily="18" charset="0"/>
                  </a:rPr>
                  <a:t>surface</a:t>
                </a:r>
              </a:p>
            </p:txBody>
          </p:sp>
          <p:sp>
            <p:nvSpPr>
              <p:cNvPr id="24590" name="Line 33"/>
              <p:cNvSpPr>
                <a:spLocks noChangeShapeType="1"/>
              </p:cNvSpPr>
              <p:nvPr/>
            </p:nvSpPr>
            <p:spPr bwMode="auto">
              <a:xfrm>
                <a:off x="2439" y="960"/>
                <a:ext cx="34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591" name="Line 34"/>
              <p:cNvSpPr>
                <a:spLocks noChangeShapeType="1"/>
              </p:cNvSpPr>
              <p:nvPr/>
            </p:nvSpPr>
            <p:spPr bwMode="auto">
              <a:xfrm>
                <a:off x="2440" y="1125"/>
                <a:ext cx="345" cy="0"/>
              </a:xfrm>
              <a:prstGeom prst="line">
                <a:avLst/>
              </a:prstGeom>
              <a:noFill/>
              <a:ln w="158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4592" name="Line 35"/>
              <p:cNvSpPr>
                <a:spLocks noChangeShapeType="1"/>
              </p:cNvSpPr>
              <p:nvPr/>
            </p:nvSpPr>
            <p:spPr bwMode="auto">
              <a:xfrm>
                <a:off x="2459" y="1288"/>
                <a:ext cx="345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4586" name="ZoneTexte 45"/>
          <p:cNvSpPr txBox="1">
            <a:spLocks noChangeArrowheads="1"/>
          </p:cNvSpPr>
          <p:nvPr/>
        </p:nvSpPr>
        <p:spPr bwMode="auto">
          <a:xfrm>
            <a:off x="3708400" y="1052513"/>
            <a:ext cx="4679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>
                <a:solidFill>
                  <a:srgbClr val="000000"/>
                </a:solidFill>
              </a:rPr>
              <a:t>Theoretical calculation : TDDM</a:t>
            </a:r>
            <a:r>
              <a:rPr lang="fr-FR" sz="1600" b="1" baseline="30000">
                <a:solidFill>
                  <a:srgbClr val="000000"/>
                </a:solidFill>
              </a:rPr>
              <a:t>P</a:t>
            </a:r>
          </a:p>
          <a:p>
            <a:pPr eaLnBrk="1" hangingPunct="1"/>
            <a:endParaRPr lang="fr-FR" sz="1400" i="1">
              <a:solidFill>
                <a:srgbClr val="000000"/>
              </a:solidFill>
            </a:endParaRPr>
          </a:p>
          <a:p>
            <a:pPr eaLnBrk="1" hangingPunct="1"/>
            <a:r>
              <a:rPr lang="fr-FR" sz="1400" i="1">
                <a:solidFill>
                  <a:srgbClr val="000000"/>
                </a:solidFill>
              </a:rPr>
              <a:t> . TDHF + 2-body correlations (beyond mean-field)</a:t>
            </a:r>
          </a:p>
          <a:p>
            <a:pPr eaLnBrk="1" hangingPunct="1"/>
            <a:r>
              <a:rPr lang="fr-FR" sz="1400" i="1">
                <a:solidFill>
                  <a:srgbClr val="000000"/>
                </a:solidFill>
              </a:rPr>
              <a:t>.  fully microscopic 3D calculations</a:t>
            </a:r>
          </a:p>
          <a:p>
            <a:pPr eaLnBrk="1" hangingPunct="1"/>
            <a:endParaRPr lang="fr-FR" sz="1400" i="1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908050"/>
            <a:ext cx="4976812" cy="34083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9" name="ZoneTexte 17"/>
          <p:cNvSpPr txBox="1">
            <a:spLocks noChangeArrowheads="1"/>
          </p:cNvSpPr>
          <p:nvPr/>
        </p:nvSpPr>
        <p:spPr bwMode="auto">
          <a:xfrm rot="838558">
            <a:off x="6686550" y="4079875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8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preliminary</a:t>
            </a:r>
          </a:p>
        </p:txBody>
      </p:sp>
      <p:sp>
        <p:nvSpPr>
          <p:cNvPr id="25604" name="ZoneTexte 19"/>
          <p:cNvSpPr txBox="1">
            <a:spLocks noChangeArrowheads="1"/>
          </p:cNvSpPr>
          <p:nvPr/>
        </p:nvSpPr>
        <p:spPr bwMode="auto">
          <a:xfrm>
            <a:off x="5322888" y="3335338"/>
            <a:ext cx="35385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i="1">
                <a:latin typeface="Calibri" pitchFamily="34" charset="0"/>
                <a:cs typeface="Calibri" pitchFamily="34" charset="0"/>
              </a:rPr>
              <a:t>M. Assié, J-A. Scarpaci et al, EPJA (2009)</a:t>
            </a:r>
          </a:p>
        </p:txBody>
      </p:sp>
      <p:sp>
        <p:nvSpPr>
          <p:cNvPr id="25605" name="Rectangle 82"/>
          <p:cNvSpPr>
            <a:spLocks noChangeArrowheads="1"/>
          </p:cNvSpPr>
          <p:nvPr/>
        </p:nvSpPr>
        <p:spPr bwMode="auto">
          <a:xfrm>
            <a:off x="611188" y="188913"/>
            <a:ext cx="6626225" cy="600075"/>
          </a:xfrm>
          <a:prstGeom prst="rect">
            <a:avLst/>
          </a:prstGeom>
          <a:solidFill>
            <a:srgbClr val="FFFF00"/>
          </a:solidFill>
          <a:ln w="9525">
            <a:solidFill>
              <a:srgbClr val="94B6D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>
                <a:solidFill>
                  <a:srgbClr val="000000"/>
                </a:solidFill>
              </a:rPr>
              <a:t>Sensitivity to residual interaction for nn pairing :</a:t>
            </a:r>
          </a:p>
          <a:p>
            <a:pPr algn="ctr"/>
            <a:r>
              <a:rPr lang="fr-FR" sz="2000">
                <a:solidFill>
                  <a:srgbClr val="000000"/>
                </a:solidFill>
              </a:rPr>
              <a:t>The case of </a:t>
            </a:r>
            <a:r>
              <a:rPr lang="fr-FR" sz="2000" baseline="30000">
                <a:solidFill>
                  <a:srgbClr val="000000"/>
                </a:solidFill>
              </a:rPr>
              <a:t>6</a:t>
            </a:r>
            <a:r>
              <a:rPr lang="fr-FR" sz="2000">
                <a:solidFill>
                  <a:srgbClr val="000000"/>
                </a:solidFill>
              </a:rPr>
              <a:t>He</a:t>
            </a:r>
          </a:p>
        </p:txBody>
      </p:sp>
      <p:sp>
        <p:nvSpPr>
          <p:cNvPr id="25606" name="ZoneTexte 1"/>
          <p:cNvSpPr txBox="1">
            <a:spLocks noChangeArrowheads="1"/>
          </p:cNvSpPr>
          <p:nvPr/>
        </p:nvSpPr>
        <p:spPr bwMode="auto">
          <a:xfrm>
            <a:off x="1973263" y="946150"/>
            <a:ext cx="25955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400"/>
              <a:t>Experiment @ GANIL (Caen)</a:t>
            </a:r>
          </a:p>
        </p:txBody>
      </p:sp>
      <p:pic>
        <p:nvPicPr>
          <p:cNvPr id="25607" name="Image 47" descr="Image du Presse-papiers.bmp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08050"/>
            <a:ext cx="2397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Image 66" descr="corre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4" r="6831"/>
          <a:stretch>
            <a:fillRect/>
          </a:stretch>
        </p:blipFill>
        <p:spPr bwMode="auto">
          <a:xfrm>
            <a:off x="4767263" y="3775075"/>
            <a:ext cx="39131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368925" y="3952875"/>
            <a:ext cx="1200150" cy="3079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fr-FR" sz="1400" smtClean="0"/>
              <a:t>θ</a:t>
            </a:r>
            <a:r>
              <a:rPr lang="fr-FR" sz="1400" baseline="-25000" smtClean="0"/>
              <a:t>1</a:t>
            </a:r>
            <a:r>
              <a:rPr lang="fr-FR" sz="1400" smtClean="0"/>
              <a:t>orθ</a:t>
            </a:r>
            <a:r>
              <a:rPr lang="fr-FR" sz="1400" baseline="-25000" smtClean="0"/>
              <a:t>2</a:t>
            </a:r>
            <a:r>
              <a:rPr lang="fr-FR" sz="1400" smtClean="0"/>
              <a:t>&gt;30°</a:t>
            </a:r>
          </a:p>
        </p:txBody>
      </p:sp>
      <p:pic>
        <p:nvPicPr>
          <p:cNvPr id="11" name="Image 10" descr="correl_theo_exp_err+_ok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54" y="3793608"/>
            <a:ext cx="4173537" cy="3009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>
            <a:spLocks noChangeArrowheads="1"/>
          </p:cNvSpPr>
          <p:nvPr/>
        </p:nvSpPr>
        <p:spPr bwMode="auto">
          <a:xfrm rot="-1765905">
            <a:off x="4821238" y="4005263"/>
            <a:ext cx="1260475" cy="3381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 err="1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preliminary</a:t>
            </a:r>
            <a:endParaRPr lang="fr-FR" sz="1600" dirty="0">
              <a:solidFill>
                <a:schemeClr val="accent1">
                  <a:lumMod val="75000"/>
                </a:schemeClr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7000" y="4286250"/>
            <a:ext cx="3521075" cy="2540000"/>
          </a:xfrm>
          <a:prstGeom prst="rect">
            <a:avLst/>
          </a:prstGeom>
          <a:solidFill>
            <a:schemeClr val="tx2">
              <a:alpha val="47842"/>
            </a:schemeClr>
          </a:solidFill>
          <a:ln>
            <a:noFill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 sz="16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613" name="ZoneTexte 36"/>
          <p:cNvSpPr txBox="1">
            <a:spLocks noChangeArrowheads="1"/>
          </p:cNvSpPr>
          <p:nvPr/>
        </p:nvSpPr>
        <p:spPr bwMode="auto">
          <a:xfrm>
            <a:off x="388938" y="4697413"/>
            <a:ext cx="2900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FR" sz="1600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experimental</a:t>
            </a:r>
            <a:r>
              <a:rPr lang="fr-FR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distribution :</a:t>
            </a:r>
          </a:p>
          <a:p>
            <a:pPr eaLnBrk="1" hangingPunct="1"/>
            <a:r>
              <a:rPr lang="fr-FR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fr-FR" sz="1600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emission</a:t>
            </a:r>
            <a:r>
              <a:rPr lang="fr-FR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fr-FR" sz="1600" i="1" dirty="0" err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correlated</a:t>
            </a:r>
            <a:r>
              <a:rPr lang="fr-FR" sz="16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neutrons</a:t>
            </a:r>
          </a:p>
        </p:txBody>
      </p:sp>
      <p:sp>
        <p:nvSpPr>
          <p:cNvPr id="25614" name="ZoneTexte 37"/>
          <p:cNvSpPr txBox="1">
            <a:spLocks noChangeArrowheads="1"/>
          </p:cNvSpPr>
          <p:nvPr/>
        </p:nvSpPr>
        <p:spPr bwMode="auto">
          <a:xfrm>
            <a:off x="1128713" y="6238875"/>
            <a:ext cx="20462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fr-FR" sz="1600" i="1">
                <a:solidFill>
                  <a:srgbClr val="D6F162"/>
                </a:solidFill>
                <a:latin typeface="Calibri" pitchFamily="34" charset="0"/>
                <a:cs typeface="Calibri" pitchFamily="34" charset="0"/>
              </a:rPr>
              <a:t>independent emission </a:t>
            </a:r>
          </a:p>
        </p:txBody>
      </p:sp>
      <p:sp>
        <p:nvSpPr>
          <p:cNvPr id="25615" name="ZoneTexte 16"/>
          <p:cNvSpPr txBox="1">
            <a:spLocks noChangeArrowheads="1"/>
          </p:cNvSpPr>
          <p:nvPr/>
        </p:nvSpPr>
        <p:spPr bwMode="auto">
          <a:xfrm>
            <a:off x="444500" y="5554663"/>
            <a:ext cx="660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>
                <a:solidFill>
                  <a:schemeClr val="tx2"/>
                </a:solidFill>
              </a:rPr>
              <a:t>C</a:t>
            </a:r>
            <a:r>
              <a:rPr lang="fr-FR" sz="1600" baseline="-25000">
                <a:solidFill>
                  <a:schemeClr val="tx2"/>
                </a:solidFill>
              </a:rPr>
              <a:t>12</a:t>
            </a:r>
            <a:r>
              <a:rPr lang="fr-FR" sz="1600">
                <a:solidFill>
                  <a:schemeClr val="tx2"/>
                </a:solidFill>
              </a:rPr>
              <a:t>=</a:t>
            </a:r>
          </a:p>
        </p:txBody>
      </p:sp>
      <p:cxnSp>
        <p:nvCxnSpPr>
          <p:cNvPr id="18" name="Connecteur droit 17"/>
          <p:cNvCxnSpPr/>
          <p:nvPr/>
        </p:nvCxnSpPr>
        <p:spPr>
          <a:xfrm>
            <a:off x="1149350" y="5727700"/>
            <a:ext cx="1363663" cy="1588"/>
          </a:xfrm>
          <a:prstGeom prst="line">
            <a:avLst/>
          </a:prstGeom>
          <a:ln>
            <a:solidFill>
              <a:srgbClr val="775F5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17" name="ZoneTexte 18"/>
          <p:cNvSpPr txBox="1">
            <a:spLocks noChangeArrowheads="1"/>
          </p:cNvSpPr>
          <p:nvPr/>
        </p:nvSpPr>
        <p:spPr bwMode="auto">
          <a:xfrm>
            <a:off x="1309688" y="5346700"/>
            <a:ext cx="952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>
                <a:solidFill>
                  <a:srgbClr val="FFFFFF"/>
                </a:solidFill>
              </a:rPr>
              <a:t>P(n</a:t>
            </a:r>
            <a:r>
              <a:rPr lang="fr-FR" sz="1600" baseline="-25000">
                <a:solidFill>
                  <a:srgbClr val="FFFFFF"/>
                </a:solidFill>
              </a:rPr>
              <a:t>1</a:t>
            </a:r>
            <a:r>
              <a:rPr lang="fr-FR" sz="1600">
                <a:solidFill>
                  <a:srgbClr val="FFFFFF"/>
                </a:solidFill>
              </a:rPr>
              <a:t>,n</a:t>
            </a:r>
            <a:r>
              <a:rPr lang="fr-FR" sz="1600" baseline="-25000">
                <a:solidFill>
                  <a:srgbClr val="FFFFFF"/>
                </a:solidFill>
              </a:rPr>
              <a:t>2</a:t>
            </a:r>
            <a:r>
              <a:rPr lang="fr-FR" sz="160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25618" name="ZoneTexte 19"/>
          <p:cNvSpPr txBox="1">
            <a:spLocks noChangeArrowheads="1"/>
          </p:cNvSpPr>
          <p:nvPr/>
        </p:nvSpPr>
        <p:spPr bwMode="auto">
          <a:xfrm>
            <a:off x="1169988" y="5810250"/>
            <a:ext cx="1238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>
                <a:solidFill>
                  <a:srgbClr val="D6F162"/>
                </a:solidFill>
              </a:rPr>
              <a:t>P(n</a:t>
            </a:r>
            <a:r>
              <a:rPr lang="fr-FR" sz="1600" baseline="-25000">
                <a:solidFill>
                  <a:srgbClr val="D6F162"/>
                </a:solidFill>
              </a:rPr>
              <a:t>1</a:t>
            </a:r>
            <a:r>
              <a:rPr lang="fr-FR" sz="1600">
                <a:solidFill>
                  <a:srgbClr val="D6F162"/>
                </a:solidFill>
              </a:rPr>
              <a:t>) P(n</a:t>
            </a:r>
            <a:r>
              <a:rPr lang="fr-FR" sz="1600" baseline="-25000">
                <a:solidFill>
                  <a:srgbClr val="D6F162"/>
                </a:solidFill>
              </a:rPr>
              <a:t>2</a:t>
            </a:r>
            <a:r>
              <a:rPr lang="fr-FR" sz="1600">
                <a:solidFill>
                  <a:srgbClr val="D6F162"/>
                </a:solidFill>
              </a:rPr>
              <a:t>)</a:t>
            </a:r>
          </a:p>
        </p:txBody>
      </p:sp>
      <p:sp>
        <p:nvSpPr>
          <p:cNvPr id="25619" name="ZoneTexte 20"/>
          <p:cNvSpPr txBox="1">
            <a:spLocks noChangeArrowheads="1"/>
          </p:cNvSpPr>
          <p:nvPr/>
        </p:nvSpPr>
        <p:spPr bwMode="auto">
          <a:xfrm>
            <a:off x="95250" y="4318000"/>
            <a:ext cx="2111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>
                <a:solidFill>
                  <a:schemeClr val="tx2"/>
                </a:solidFill>
              </a:rPr>
              <a:t>Correlation function</a:t>
            </a:r>
          </a:p>
        </p:txBody>
      </p:sp>
      <p:sp>
        <p:nvSpPr>
          <p:cNvPr id="25620" name="ZoneTexte 1"/>
          <p:cNvSpPr txBox="1">
            <a:spLocks noChangeArrowheads="1"/>
          </p:cNvSpPr>
          <p:nvPr/>
        </p:nvSpPr>
        <p:spPr bwMode="auto">
          <a:xfrm>
            <a:off x="6619875" y="4203700"/>
            <a:ext cx="9191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800" baseline="30000">
                <a:solidFill>
                  <a:srgbClr val="FF0000"/>
                </a:solidFill>
              </a:rPr>
              <a:t>with SKI4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07950" y="4006850"/>
            <a:ext cx="3527425" cy="2590800"/>
          </a:xfrm>
          <a:prstGeom prst="rect">
            <a:avLst/>
          </a:prstGeom>
          <a:solidFill>
            <a:srgbClr val="BFD3E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4721225" y="3502025"/>
            <a:ext cx="4206875" cy="3240088"/>
          </a:xfrm>
          <a:prstGeom prst="rect">
            <a:avLst/>
          </a:prstGeom>
          <a:solidFill>
            <a:srgbClr val="BFD3E4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6450013" y="4113213"/>
            <a:ext cx="2154237" cy="2493962"/>
            <a:chOff x="3578" y="2759"/>
            <a:chExt cx="1254" cy="1227"/>
          </a:xfrm>
        </p:grpSpPr>
        <p:pic>
          <p:nvPicPr>
            <p:cNvPr id="22659" name="Picture 1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2759"/>
              <a:ext cx="1052" cy="1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72461" name="Arc 13"/>
            <p:cNvSpPr>
              <a:spLocks/>
            </p:cNvSpPr>
            <p:nvPr/>
          </p:nvSpPr>
          <p:spPr bwMode="auto">
            <a:xfrm flipH="1">
              <a:off x="3773" y="2916"/>
              <a:ext cx="22" cy="90"/>
            </a:xfrm>
            <a:custGeom>
              <a:avLst/>
              <a:gdLst>
                <a:gd name="T0" fmla="*/ 0 w 21600"/>
                <a:gd name="T1" fmla="*/ 0 h 21600"/>
                <a:gd name="T2" fmla="*/ 22 w 21600"/>
                <a:gd name="T3" fmla="*/ 90 h 21600"/>
                <a:gd name="T4" fmla="*/ 0 w 21600"/>
                <a:gd name="T5" fmla="*/ 9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72462" name="Arc 14"/>
            <p:cNvSpPr>
              <a:spLocks/>
            </p:cNvSpPr>
            <p:nvPr/>
          </p:nvSpPr>
          <p:spPr bwMode="auto">
            <a:xfrm rot="13651362" flipV="1">
              <a:off x="4520" y="2877"/>
              <a:ext cx="150" cy="201"/>
            </a:xfrm>
            <a:custGeom>
              <a:avLst/>
              <a:gdLst>
                <a:gd name="T0" fmla="*/ 12 w 21544"/>
                <a:gd name="T1" fmla="*/ 0 h 21526"/>
                <a:gd name="T2" fmla="*/ 150 w 21544"/>
                <a:gd name="T3" fmla="*/ 187 h 21526"/>
                <a:gd name="T4" fmla="*/ 0 w 21544"/>
                <a:gd name="T5" fmla="*/ 201 h 2152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44" h="21526" fill="none" extrusionOk="0">
                  <a:moveTo>
                    <a:pt x="1782" y="-1"/>
                  </a:moveTo>
                  <a:cubicBezTo>
                    <a:pt x="12392" y="877"/>
                    <a:pt x="20779" y="9356"/>
                    <a:pt x="21544" y="19974"/>
                  </a:cubicBezTo>
                </a:path>
                <a:path w="21544" h="21526" stroke="0" extrusionOk="0">
                  <a:moveTo>
                    <a:pt x="1782" y="-1"/>
                  </a:moveTo>
                  <a:cubicBezTo>
                    <a:pt x="12392" y="877"/>
                    <a:pt x="20779" y="9356"/>
                    <a:pt x="21544" y="19974"/>
                  </a:cubicBezTo>
                  <a:lnTo>
                    <a:pt x="0" y="21526"/>
                  </a:lnTo>
                  <a:lnTo>
                    <a:pt x="1782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72463" name="Text Box 15"/>
            <p:cNvSpPr txBox="1">
              <a:spLocks noChangeArrowheads="1"/>
            </p:cNvSpPr>
            <p:nvPr/>
          </p:nvSpPr>
          <p:spPr bwMode="auto">
            <a:xfrm>
              <a:off x="3578" y="2839"/>
              <a:ext cx="23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latin typeface="Times New Roman" charset="0"/>
                  <a:ea typeface="ＭＳ Ｐゴシック" charset="0"/>
                  <a:sym typeface="Symbol" charset="0"/>
                </a:rPr>
                <a:t></a:t>
              </a:r>
              <a:r>
                <a:rPr lang="en-US" sz="1200" baseline="-25000">
                  <a:latin typeface="Times New Roman" charset="0"/>
                  <a:ea typeface="ＭＳ Ｐゴシック" charset="0"/>
                  <a:sym typeface="Symbol" charset="0"/>
                </a:rPr>
                <a:t>n</a:t>
              </a:r>
              <a:endParaRPr lang="en-US" sz="1200">
                <a:latin typeface="Times New Roman" charset="0"/>
                <a:ea typeface="ＭＳ Ｐゴシック" charset="0"/>
                <a:sym typeface="Symbol" charset="0"/>
              </a:endParaRPr>
            </a:p>
          </p:txBody>
        </p:sp>
        <p:sp>
          <p:nvSpPr>
            <p:cNvPr id="872464" name="Line 16"/>
            <p:cNvSpPr>
              <a:spLocks noChangeShapeType="1"/>
            </p:cNvSpPr>
            <p:nvPr/>
          </p:nvSpPr>
          <p:spPr bwMode="auto">
            <a:xfrm flipV="1">
              <a:off x="4702" y="2894"/>
              <a:ext cx="24" cy="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72465" name="Text Box 17"/>
            <p:cNvSpPr txBox="1">
              <a:spLocks noChangeArrowheads="1"/>
            </p:cNvSpPr>
            <p:nvPr/>
          </p:nvSpPr>
          <p:spPr bwMode="auto">
            <a:xfrm>
              <a:off x="4432" y="2785"/>
              <a:ext cx="237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>
                  <a:latin typeface="Times New Roman" charset="0"/>
                  <a:ea typeface="ＭＳ Ｐゴシック" charset="0"/>
                  <a:sym typeface="Symbol" charset="0"/>
                </a:rPr>
                <a:t></a:t>
              </a:r>
              <a:r>
                <a:rPr lang="en-US" sz="1200" baseline="-25000">
                  <a:latin typeface="Times New Roman" charset="0"/>
                  <a:ea typeface="ＭＳ Ｐゴシック" charset="0"/>
                  <a:sym typeface="Symbol" charset="0"/>
                </a:rPr>
                <a:t>n</a:t>
              </a:r>
              <a:endParaRPr lang="en-US" sz="1200">
                <a:latin typeface="Times New Roman" charset="0"/>
                <a:ea typeface="ＭＳ Ｐゴシック" charset="0"/>
                <a:sym typeface="Symbol" charset="0"/>
              </a:endParaRPr>
            </a:p>
          </p:txBody>
        </p:sp>
      </p:grpSp>
      <p:sp>
        <p:nvSpPr>
          <p:cNvPr id="22533" name="Rectangle 18"/>
          <p:cNvSpPr>
            <a:spLocks noChangeArrowheads="1"/>
          </p:cNvSpPr>
          <p:nvPr/>
        </p:nvSpPr>
        <p:spPr bwMode="auto">
          <a:xfrm>
            <a:off x="5003800" y="3644900"/>
            <a:ext cx="43275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1400" b="1"/>
              <a:t>3. Probing spatial correlation in borromean nuclei (</a:t>
            </a:r>
            <a:r>
              <a:rPr lang="fr-FR" sz="1400" b="1" baseline="30000"/>
              <a:t>6</a:t>
            </a:r>
            <a:r>
              <a:rPr lang="fr-FR" sz="1400" b="1"/>
              <a:t>He)</a:t>
            </a:r>
          </a:p>
        </p:txBody>
      </p:sp>
      <p:sp>
        <p:nvSpPr>
          <p:cNvPr id="22534" name="Rectangle 19"/>
          <p:cNvSpPr>
            <a:spLocks noChangeArrowheads="1"/>
          </p:cNvSpPr>
          <p:nvPr/>
        </p:nvSpPr>
        <p:spPr bwMode="auto">
          <a:xfrm>
            <a:off x="4787900" y="4725988"/>
            <a:ext cx="1887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1200"/>
              <a:t>M.Assi</a:t>
            </a:r>
            <a:r>
              <a:rPr lang="fr-FR" altLang="ja-JP" sz="1200"/>
              <a:t>é et al., EPJA (ENAM2008)</a:t>
            </a:r>
          </a:p>
          <a:p>
            <a:pPr eaLnBrk="0" hangingPunct="0"/>
            <a:endParaRPr lang="fr-FR" sz="1200"/>
          </a:p>
        </p:txBody>
      </p:sp>
      <p:grpSp>
        <p:nvGrpSpPr>
          <p:cNvPr id="22535" name="Group 20"/>
          <p:cNvGrpSpPr>
            <a:grpSpLocks/>
          </p:cNvGrpSpPr>
          <p:nvPr/>
        </p:nvGrpSpPr>
        <p:grpSpPr bwMode="auto">
          <a:xfrm>
            <a:off x="4500563" y="261938"/>
            <a:ext cx="4176712" cy="2592387"/>
            <a:chOff x="2827" y="737"/>
            <a:chExt cx="2631" cy="1633"/>
          </a:xfrm>
        </p:grpSpPr>
        <p:sp>
          <p:nvSpPr>
            <p:cNvPr id="22650" name="Rectangle 21"/>
            <p:cNvSpPr>
              <a:spLocks noChangeArrowheads="1"/>
            </p:cNvSpPr>
            <p:nvPr/>
          </p:nvSpPr>
          <p:spPr bwMode="auto">
            <a:xfrm>
              <a:off x="2827" y="737"/>
              <a:ext cx="2631" cy="1633"/>
            </a:xfrm>
            <a:prstGeom prst="rect">
              <a:avLst/>
            </a:prstGeom>
            <a:solidFill>
              <a:srgbClr val="BFD3E4"/>
            </a:solidFill>
            <a:ln w="28575">
              <a:solidFill>
                <a:srgbClr val="94B6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grpSp>
          <p:nvGrpSpPr>
            <p:cNvPr id="22651" name="Group 22"/>
            <p:cNvGrpSpPr>
              <a:grpSpLocks/>
            </p:cNvGrpSpPr>
            <p:nvPr/>
          </p:nvGrpSpPr>
          <p:grpSpPr bwMode="auto">
            <a:xfrm>
              <a:off x="2827" y="737"/>
              <a:ext cx="2348" cy="1432"/>
              <a:chOff x="2827" y="737"/>
              <a:chExt cx="2348" cy="1432"/>
            </a:xfrm>
          </p:grpSpPr>
          <p:pic>
            <p:nvPicPr>
              <p:cNvPr id="22652" name="Picture 23" descr="Imag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7" y="1782"/>
                <a:ext cx="179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653" name="Rectangle 24"/>
              <p:cNvSpPr>
                <a:spLocks noChangeArrowheads="1"/>
              </p:cNvSpPr>
              <p:nvPr/>
            </p:nvSpPr>
            <p:spPr bwMode="auto">
              <a:xfrm>
                <a:off x="2827" y="737"/>
                <a:ext cx="226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1400" b="1">
                    <a:solidFill>
                      <a:srgbClr val="000000"/>
                    </a:solidFill>
                  </a:rPr>
                  <a:t>1. Configuration mixing in exotic nuclei </a:t>
                </a:r>
              </a:p>
              <a:p>
                <a:pPr eaLnBrk="0" hangingPunct="0"/>
                <a:r>
                  <a:rPr lang="fr-FR" sz="1400" b="1">
                    <a:solidFill>
                      <a:srgbClr val="000000"/>
                    </a:solidFill>
                  </a:rPr>
                  <a:t>(</a:t>
                </a:r>
                <a:r>
                  <a:rPr lang="fr-FR" sz="1400" b="1" baseline="30000">
                    <a:solidFill>
                      <a:srgbClr val="000000"/>
                    </a:solidFill>
                  </a:rPr>
                  <a:t>11</a:t>
                </a:r>
                <a:r>
                  <a:rPr lang="fr-FR" sz="1400" b="1">
                    <a:solidFill>
                      <a:srgbClr val="000000"/>
                    </a:solidFill>
                  </a:rPr>
                  <a:t>Be and neutron halo)</a:t>
                </a:r>
              </a:p>
            </p:txBody>
          </p:sp>
          <p:sp>
            <p:nvSpPr>
              <p:cNvPr id="22654" name="Rectangle 25"/>
              <p:cNvSpPr>
                <a:spLocks noChangeArrowheads="1"/>
              </p:cNvSpPr>
              <p:nvPr/>
            </p:nvSpPr>
            <p:spPr bwMode="auto">
              <a:xfrm>
                <a:off x="3658" y="1523"/>
                <a:ext cx="3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1400" baseline="30000"/>
                  <a:t>10</a:t>
                </a:r>
                <a:r>
                  <a:rPr lang="fr-FR" sz="1400"/>
                  <a:t>Be</a:t>
                </a:r>
                <a:endParaRPr lang="fr-FR" sz="1400" baseline="30000"/>
              </a:p>
            </p:txBody>
          </p:sp>
          <p:sp>
            <p:nvSpPr>
              <p:cNvPr id="22655" name="Line 26"/>
              <p:cNvSpPr>
                <a:spLocks noChangeShapeType="1"/>
              </p:cNvSpPr>
              <p:nvPr/>
            </p:nvSpPr>
            <p:spPr bwMode="auto">
              <a:xfrm flipH="1">
                <a:off x="3753" y="1675"/>
                <a:ext cx="35" cy="11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656" name="Line 27"/>
              <p:cNvSpPr>
                <a:spLocks noChangeShapeType="1"/>
              </p:cNvSpPr>
              <p:nvPr/>
            </p:nvSpPr>
            <p:spPr bwMode="auto">
              <a:xfrm>
                <a:off x="3952" y="1663"/>
                <a:ext cx="482" cy="1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657" name="Rectangle 28"/>
              <p:cNvSpPr>
                <a:spLocks noChangeArrowheads="1"/>
              </p:cNvSpPr>
              <p:nvPr/>
            </p:nvSpPr>
            <p:spPr bwMode="auto">
              <a:xfrm>
                <a:off x="3025" y="1941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endParaRPr lang="it-IT" sz="1400"/>
              </a:p>
            </p:txBody>
          </p:sp>
          <p:sp>
            <p:nvSpPr>
              <p:cNvPr id="22658" name="Rectangle 29"/>
              <p:cNvSpPr>
                <a:spLocks noChangeArrowheads="1"/>
              </p:cNvSpPr>
              <p:nvPr/>
            </p:nvSpPr>
            <p:spPr bwMode="auto">
              <a:xfrm>
                <a:off x="3076" y="1996"/>
                <a:ext cx="209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1200"/>
                  <a:t>V.Lima et al., Nuclear Physics A795 (2007) 1</a:t>
                </a:r>
              </a:p>
            </p:txBody>
          </p:sp>
        </p:grpSp>
      </p:grpSp>
      <p:sp>
        <p:nvSpPr>
          <p:cNvPr id="872480" name="Rectangle 32"/>
          <p:cNvSpPr>
            <a:spLocks noChangeArrowheads="1"/>
          </p:cNvSpPr>
          <p:nvPr/>
        </p:nvSpPr>
        <p:spPr bwMode="auto">
          <a:xfrm>
            <a:off x="4787900" y="5157788"/>
            <a:ext cx="21177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200"/>
              <a:t>M. Assié and D. Lacroix, PRL 102, 202501 (2009)</a:t>
            </a:r>
          </a:p>
        </p:txBody>
      </p:sp>
      <p:sp>
        <p:nvSpPr>
          <p:cNvPr id="872481" name="Rectangle 33"/>
          <p:cNvSpPr>
            <a:spLocks noChangeArrowheads="1"/>
          </p:cNvSpPr>
          <p:nvPr/>
        </p:nvSpPr>
        <p:spPr bwMode="auto">
          <a:xfrm>
            <a:off x="263525" y="5634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pic>
        <p:nvPicPr>
          <p:cNvPr id="872453" name="Picture 5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2138" y="2422525"/>
            <a:ext cx="1976437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539" name="Rectangle 18"/>
          <p:cNvSpPr>
            <a:spLocks noChangeArrowheads="1"/>
          </p:cNvSpPr>
          <p:nvPr/>
        </p:nvSpPr>
        <p:spPr bwMode="auto">
          <a:xfrm>
            <a:off x="107950" y="4078288"/>
            <a:ext cx="370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1400" b="1"/>
              <a:t>2. Probing alpha clusterization in</a:t>
            </a:r>
          </a:p>
          <a:p>
            <a:pPr eaLnBrk="0" hangingPunct="0"/>
            <a:r>
              <a:rPr lang="fr-FR" sz="1400" b="1"/>
              <a:t>medium mass-nuclei and in light nuclei</a:t>
            </a:r>
          </a:p>
        </p:txBody>
      </p:sp>
      <p:grpSp>
        <p:nvGrpSpPr>
          <p:cNvPr id="40" name="Grouper 39"/>
          <p:cNvGrpSpPr>
            <a:grpSpLocks/>
          </p:cNvGrpSpPr>
          <p:nvPr/>
        </p:nvGrpSpPr>
        <p:grpSpPr bwMode="auto">
          <a:xfrm rot="2564852">
            <a:off x="1577975" y="4718050"/>
            <a:ext cx="1255713" cy="1676400"/>
            <a:chOff x="2532417" y="2265363"/>
            <a:chExt cx="1255358" cy="1677139"/>
          </a:xfrm>
        </p:grpSpPr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2550840" y="2423529"/>
              <a:ext cx="1096653" cy="103233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99FF99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Souvenir" charset="0"/>
                <a:ea typeface="ＭＳ Ｐゴシック" charset="0"/>
              </a:endParaRPr>
            </a:p>
          </p:txBody>
        </p:sp>
        <p:sp>
          <p:nvSpPr>
            <p:cNvPr id="44" name="Oval 13"/>
            <p:cNvSpPr>
              <a:spLocks noChangeArrowheads="1"/>
            </p:cNvSpPr>
            <p:nvPr/>
          </p:nvSpPr>
          <p:spPr bwMode="auto">
            <a:xfrm>
              <a:off x="2750868" y="2768378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2876408" y="2831762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2815874" y="2857477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" name="Oval 16"/>
            <p:cNvSpPr>
              <a:spLocks noChangeArrowheads="1"/>
            </p:cNvSpPr>
            <p:nvPr/>
          </p:nvSpPr>
          <p:spPr bwMode="auto">
            <a:xfrm>
              <a:off x="2836601" y="2730169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" name="Oval 17"/>
            <p:cNvSpPr>
              <a:spLocks noChangeArrowheads="1"/>
            </p:cNvSpPr>
            <p:nvPr/>
          </p:nvSpPr>
          <p:spPr bwMode="auto">
            <a:xfrm>
              <a:off x="2738262" y="2831944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" name="Oval 18"/>
            <p:cNvSpPr>
              <a:spLocks noChangeArrowheads="1"/>
            </p:cNvSpPr>
            <p:nvPr/>
          </p:nvSpPr>
          <p:spPr bwMode="auto">
            <a:xfrm>
              <a:off x="2862177" y="2879530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" name="Oval 19"/>
            <p:cNvSpPr>
              <a:spLocks noChangeArrowheads="1"/>
            </p:cNvSpPr>
            <p:nvPr/>
          </p:nvSpPr>
          <p:spPr bwMode="auto">
            <a:xfrm>
              <a:off x="2915908" y="2741158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1" name="Oval 20"/>
            <p:cNvSpPr>
              <a:spLocks noChangeArrowheads="1"/>
            </p:cNvSpPr>
            <p:nvPr/>
          </p:nvSpPr>
          <p:spPr bwMode="auto">
            <a:xfrm>
              <a:off x="2917715" y="2895202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2781504" y="2703275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3" name="Oval 22"/>
            <p:cNvSpPr>
              <a:spLocks noChangeArrowheads="1"/>
            </p:cNvSpPr>
            <p:nvPr/>
          </p:nvSpPr>
          <p:spPr bwMode="auto">
            <a:xfrm>
              <a:off x="2858448" y="2802957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4" name="Oval 23"/>
            <p:cNvSpPr>
              <a:spLocks noChangeArrowheads="1"/>
            </p:cNvSpPr>
            <p:nvPr/>
          </p:nvSpPr>
          <p:spPr bwMode="auto">
            <a:xfrm>
              <a:off x="2789175" y="2908125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5" name="Oval 24"/>
            <p:cNvSpPr>
              <a:spLocks noChangeArrowheads="1"/>
            </p:cNvSpPr>
            <p:nvPr/>
          </p:nvSpPr>
          <p:spPr bwMode="auto">
            <a:xfrm>
              <a:off x="3104120" y="2809682"/>
              <a:ext cx="225361" cy="21758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auto">
            <a:xfrm>
              <a:off x="2979359" y="2784115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7" name="Oval 26"/>
            <p:cNvSpPr>
              <a:spLocks noChangeArrowheads="1"/>
            </p:cNvSpPr>
            <p:nvPr/>
          </p:nvSpPr>
          <p:spPr bwMode="auto">
            <a:xfrm>
              <a:off x="2866513" y="2654921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8" name="Oval 27"/>
            <p:cNvSpPr>
              <a:spLocks noChangeArrowheads="1"/>
            </p:cNvSpPr>
            <p:nvPr/>
          </p:nvSpPr>
          <p:spPr bwMode="auto">
            <a:xfrm>
              <a:off x="2918703" y="2898613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" name="Oval 28"/>
            <p:cNvSpPr>
              <a:spLocks noChangeArrowheads="1"/>
            </p:cNvSpPr>
            <p:nvPr/>
          </p:nvSpPr>
          <p:spPr bwMode="auto">
            <a:xfrm>
              <a:off x="2692098" y="2749206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0" name="Oval 29"/>
            <p:cNvSpPr>
              <a:spLocks noChangeArrowheads="1"/>
            </p:cNvSpPr>
            <p:nvPr/>
          </p:nvSpPr>
          <p:spPr bwMode="auto">
            <a:xfrm>
              <a:off x="2935001" y="2855423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1" name="Oval 30"/>
            <p:cNvSpPr>
              <a:spLocks noChangeArrowheads="1"/>
            </p:cNvSpPr>
            <p:nvPr/>
          </p:nvSpPr>
          <p:spPr bwMode="auto">
            <a:xfrm>
              <a:off x="2861931" y="2914361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2" name="Oval 31"/>
            <p:cNvSpPr>
              <a:spLocks noChangeArrowheads="1"/>
            </p:cNvSpPr>
            <p:nvPr/>
          </p:nvSpPr>
          <p:spPr bwMode="auto">
            <a:xfrm>
              <a:off x="3015715" y="2687767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645" name="Rectangle 32"/>
            <p:cNvSpPr>
              <a:spLocks noChangeArrowheads="1"/>
            </p:cNvSpPr>
            <p:nvPr/>
          </p:nvSpPr>
          <p:spPr bwMode="auto">
            <a:xfrm rot="-2564852">
              <a:off x="2532417" y="3637702"/>
              <a:ext cx="6000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aseline="30000">
                  <a:ea typeface="MS Mincho" pitchFamily="49" charset="-128"/>
                </a:rPr>
                <a:t>36</a:t>
              </a:r>
              <a:r>
                <a:rPr lang="en-US" sz="1400">
                  <a:ea typeface="MS Mincho" pitchFamily="49" charset="-128"/>
                </a:rPr>
                <a:t>Ar</a:t>
              </a:r>
              <a:r>
                <a:rPr lang="en-US" sz="1400" baseline="30000">
                  <a:ea typeface="MS Mincho" pitchFamily="49" charset="-128"/>
                </a:rPr>
                <a:t>*</a:t>
              </a:r>
              <a:endParaRPr lang="fr-FR" sz="1400">
                <a:ea typeface="MS Mincho" pitchFamily="49" charset="-128"/>
              </a:endParaRPr>
            </a:p>
          </p:txBody>
        </p:sp>
        <p:sp>
          <p:nvSpPr>
            <p:cNvPr id="22646" name="Oval 33"/>
            <p:cNvSpPr>
              <a:spLocks noChangeArrowheads="1"/>
            </p:cNvSpPr>
            <p:nvPr/>
          </p:nvSpPr>
          <p:spPr bwMode="auto">
            <a:xfrm>
              <a:off x="2676525" y="2619375"/>
              <a:ext cx="534988" cy="477838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22647" name="Line 34"/>
            <p:cNvSpPr>
              <a:spLocks noChangeShapeType="1"/>
            </p:cNvSpPr>
            <p:nvPr/>
          </p:nvSpPr>
          <p:spPr bwMode="auto">
            <a:xfrm flipV="1">
              <a:off x="2771775" y="3136900"/>
              <a:ext cx="144463" cy="503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648" name="Line 36"/>
            <p:cNvSpPr>
              <a:spLocks noChangeShapeType="1"/>
            </p:cNvSpPr>
            <p:nvPr/>
          </p:nvSpPr>
          <p:spPr bwMode="auto">
            <a:xfrm flipV="1">
              <a:off x="3317875" y="2559050"/>
              <a:ext cx="469900" cy="298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" name="Rectangle 37"/>
            <p:cNvSpPr>
              <a:spLocks noChangeArrowheads="1"/>
            </p:cNvSpPr>
            <p:nvPr/>
          </p:nvSpPr>
          <p:spPr bwMode="auto">
            <a:xfrm>
              <a:off x="3411538" y="2265363"/>
              <a:ext cx="296862" cy="3048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1400" dirty="0"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rPr>
                <a:t></a:t>
              </a:r>
            </a:p>
          </p:txBody>
        </p:sp>
      </p:grpSp>
      <p:grpSp>
        <p:nvGrpSpPr>
          <p:cNvPr id="22541" name="Groupe 42"/>
          <p:cNvGrpSpPr>
            <a:grpSpLocks noChangeAspect="1"/>
          </p:cNvGrpSpPr>
          <p:nvPr/>
        </p:nvGrpSpPr>
        <p:grpSpPr bwMode="auto">
          <a:xfrm>
            <a:off x="4716463" y="838200"/>
            <a:ext cx="1092200" cy="1062038"/>
            <a:chOff x="700088" y="2632390"/>
            <a:chExt cx="2805112" cy="3113088"/>
          </a:xfrm>
        </p:grpSpPr>
        <p:grpSp>
          <p:nvGrpSpPr>
            <p:cNvPr id="22594" name="Group 23"/>
            <p:cNvGrpSpPr>
              <a:grpSpLocks/>
            </p:cNvGrpSpPr>
            <p:nvPr/>
          </p:nvGrpSpPr>
          <p:grpSpPr bwMode="auto">
            <a:xfrm>
              <a:off x="1668463" y="2632390"/>
              <a:ext cx="1531937" cy="1587500"/>
              <a:chOff x="245" y="2937"/>
              <a:chExt cx="965" cy="1000"/>
            </a:xfrm>
          </p:grpSpPr>
          <p:sp>
            <p:nvSpPr>
              <p:cNvPr id="22612" name="Oval 24"/>
              <p:cNvSpPr>
                <a:spLocks noChangeArrowheads="1"/>
              </p:cNvSpPr>
              <p:nvPr/>
            </p:nvSpPr>
            <p:spPr bwMode="auto">
              <a:xfrm>
                <a:off x="245" y="2937"/>
                <a:ext cx="965" cy="100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99FF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Souvenir" pitchFamily="18" charset="0"/>
                </a:endParaRPr>
              </a:p>
            </p:txBody>
          </p:sp>
          <p:sp>
            <p:nvSpPr>
              <p:cNvPr id="22613" name="Oval 25"/>
              <p:cNvSpPr>
                <a:spLocks noChangeArrowheads="1"/>
              </p:cNvSpPr>
              <p:nvPr/>
            </p:nvSpPr>
            <p:spPr bwMode="auto">
              <a:xfrm>
                <a:off x="630" y="337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14" name="Oval 26"/>
              <p:cNvSpPr>
                <a:spLocks noChangeArrowheads="1"/>
              </p:cNvSpPr>
              <p:nvPr/>
            </p:nvSpPr>
            <p:spPr bwMode="auto">
              <a:xfrm>
                <a:off x="710" y="341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7" name="Oval 27"/>
              <p:cNvSpPr>
                <a:spLocks noChangeArrowheads="1"/>
              </p:cNvSpPr>
              <p:nvPr/>
            </p:nvSpPr>
            <p:spPr bwMode="auto">
              <a:xfrm>
                <a:off x="673" y="3429"/>
                <a:ext cx="85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Oval 28"/>
              <p:cNvSpPr>
                <a:spLocks noChangeArrowheads="1"/>
              </p:cNvSpPr>
              <p:nvPr/>
            </p:nvSpPr>
            <p:spPr bwMode="auto">
              <a:xfrm>
                <a:off x="685" y="3347"/>
                <a:ext cx="90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Oval 29"/>
              <p:cNvSpPr>
                <a:spLocks noChangeArrowheads="1"/>
              </p:cNvSpPr>
              <p:nvPr/>
            </p:nvSpPr>
            <p:spPr bwMode="auto">
              <a:xfrm>
                <a:off x="624" y="3412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Oval 30"/>
              <p:cNvSpPr>
                <a:spLocks noChangeArrowheads="1"/>
              </p:cNvSpPr>
              <p:nvPr/>
            </p:nvSpPr>
            <p:spPr bwMode="auto">
              <a:xfrm>
                <a:off x="703" y="3447"/>
                <a:ext cx="87" cy="8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1" name="Oval 31"/>
              <p:cNvSpPr>
                <a:spLocks noChangeArrowheads="1"/>
              </p:cNvSpPr>
              <p:nvPr/>
            </p:nvSpPr>
            <p:spPr bwMode="auto">
              <a:xfrm>
                <a:off x="734" y="3356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2" name="Oval 32"/>
              <p:cNvSpPr>
                <a:spLocks noChangeArrowheads="1"/>
              </p:cNvSpPr>
              <p:nvPr/>
            </p:nvSpPr>
            <p:spPr bwMode="auto">
              <a:xfrm>
                <a:off x="734" y="3453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auto">
              <a:xfrm>
                <a:off x="655" y="3333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622" name="Oval 34"/>
              <p:cNvSpPr>
                <a:spLocks noChangeArrowheads="1"/>
              </p:cNvSpPr>
              <p:nvPr/>
            </p:nvSpPr>
            <p:spPr bwMode="auto">
              <a:xfrm>
                <a:off x="702" y="339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23" name="Oval 35"/>
              <p:cNvSpPr>
                <a:spLocks noChangeArrowheads="1"/>
              </p:cNvSpPr>
              <p:nvPr/>
            </p:nvSpPr>
            <p:spPr bwMode="auto">
              <a:xfrm>
                <a:off x="654" y="3461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6" name="Oval 36"/>
              <p:cNvSpPr>
                <a:spLocks noChangeArrowheads="1"/>
              </p:cNvSpPr>
              <p:nvPr/>
            </p:nvSpPr>
            <p:spPr bwMode="auto">
              <a:xfrm>
                <a:off x="472" y="3169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22595" name="Group 58"/>
            <p:cNvGrpSpPr>
              <a:grpSpLocks/>
            </p:cNvGrpSpPr>
            <p:nvPr/>
          </p:nvGrpSpPr>
          <p:grpSpPr bwMode="auto">
            <a:xfrm>
              <a:off x="3187700" y="4862842"/>
              <a:ext cx="317500" cy="339726"/>
              <a:chOff x="616" y="3451"/>
              <a:chExt cx="200" cy="214"/>
            </a:xfrm>
          </p:grpSpPr>
          <p:sp>
            <p:nvSpPr>
              <p:cNvPr id="22601" name="Oval 59"/>
              <p:cNvSpPr>
                <a:spLocks noChangeArrowheads="1"/>
              </p:cNvSpPr>
              <p:nvPr/>
            </p:nvSpPr>
            <p:spPr bwMode="auto">
              <a:xfrm>
                <a:off x="624" y="3489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02" name="Oval 60"/>
              <p:cNvSpPr>
                <a:spLocks noChangeArrowheads="1"/>
              </p:cNvSpPr>
              <p:nvPr/>
            </p:nvSpPr>
            <p:spPr bwMode="auto">
              <a:xfrm>
                <a:off x="704" y="3529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5" name="Oval 61"/>
              <p:cNvSpPr>
                <a:spLocks noChangeArrowheads="1"/>
              </p:cNvSpPr>
              <p:nvPr/>
            </p:nvSpPr>
            <p:spPr bwMode="auto">
              <a:xfrm>
                <a:off x="664" y="3544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6" name="Oval 62"/>
              <p:cNvSpPr>
                <a:spLocks noChangeArrowheads="1"/>
              </p:cNvSpPr>
              <p:nvPr/>
            </p:nvSpPr>
            <p:spPr bwMode="auto">
              <a:xfrm>
                <a:off x="680" y="3465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7" name="Oval 63"/>
              <p:cNvSpPr>
                <a:spLocks noChangeArrowheads="1"/>
              </p:cNvSpPr>
              <p:nvPr/>
            </p:nvSpPr>
            <p:spPr bwMode="auto">
              <a:xfrm>
                <a:off x="616" y="3529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8" name="Oval 64"/>
              <p:cNvSpPr>
                <a:spLocks noChangeArrowheads="1"/>
              </p:cNvSpPr>
              <p:nvPr/>
            </p:nvSpPr>
            <p:spPr bwMode="auto">
              <a:xfrm>
                <a:off x="695" y="3561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" name="Oval 65"/>
              <p:cNvSpPr>
                <a:spLocks noChangeArrowheads="1"/>
              </p:cNvSpPr>
              <p:nvPr/>
            </p:nvSpPr>
            <p:spPr bwMode="auto">
              <a:xfrm>
                <a:off x="726" y="3474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0" name="Oval 66"/>
              <p:cNvSpPr>
                <a:spLocks noChangeArrowheads="1"/>
              </p:cNvSpPr>
              <p:nvPr/>
            </p:nvSpPr>
            <p:spPr bwMode="auto">
              <a:xfrm>
                <a:off x="726" y="3570"/>
                <a:ext cx="90" cy="8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1" name="Oval 67"/>
              <p:cNvSpPr>
                <a:spLocks noChangeArrowheads="1"/>
              </p:cNvSpPr>
              <p:nvPr/>
            </p:nvSpPr>
            <p:spPr bwMode="auto">
              <a:xfrm>
                <a:off x="646" y="3450"/>
                <a:ext cx="90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610" name="Oval 68"/>
              <p:cNvSpPr>
                <a:spLocks noChangeArrowheads="1"/>
              </p:cNvSpPr>
              <p:nvPr/>
            </p:nvSpPr>
            <p:spPr bwMode="auto">
              <a:xfrm>
                <a:off x="696" y="351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611" name="Oval 69"/>
              <p:cNvSpPr>
                <a:spLocks noChangeArrowheads="1"/>
              </p:cNvSpPr>
              <p:nvPr/>
            </p:nvSpPr>
            <p:spPr bwMode="auto">
              <a:xfrm>
                <a:off x="648" y="357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22596" name="Group 70"/>
            <p:cNvGrpSpPr>
              <a:grpSpLocks/>
            </p:cNvGrpSpPr>
            <p:nvPr/>
          </p:nvGrpSpPr>
          <p:grpSpPr bwMode="auto">
            <a:xfrm>
              <a:off x="700088" y="4586603"/>
              <a:ext cx="1117600" cy="1158875"/>
              <a:chOff x="239" y="3053"/>
              <a:chExt cx="965" cy="1000"/>
            </a:xfrm>
          </p:grpSpPr>
          <p:sp>
            <p:nvSpPr>
              <p:cNvPr id="22599" name="Oval 71"/>
              <p:cNvSpPr>
                <a:spLocks noChangeArrowheads="1"/>
              </p:cNvSpPr>
              <p:nvPr/>
            </p:nvSpPr>
            <p:spPr bwMode="auto">
              <a:xfrm>
                <a:off x="239" y="3053"/>
                <a:ext cx="965" cy="100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99FF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Souvenir" pitchFamily="18" charset="0"/>
                </a:endParaRPr>
              </a:p>
            </p:txBody>
          </p:sp>
          <p:sp>
            <p:nvSpPr>
              <p:cNvPr id="72" name="Oval 72"/>
              <p:cNvSpPr>
                <a:spLocks noChangeArrowheads="1"/>
              </p:cNvSpPr>
              <p:nvPr/>
            </p:nvSpPr>
            <p:spPr bwMode="auto">
              <a:xfrm>
                <a:off x="464" y="3286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22597" name="Line 73"/>
            <p:cNvSpPr>
              <a:spLocks noChangeShapeType="1"/>
            </p:cNvSpPr>
            <p:nvPr/>
          </p:nvSpPr>
          <p:spPr bwMode="auto">
            <a:xfrm flipH="1">
              <a:off x="1589088" y="4140515"/>
              <a:ext cx="427037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2598" name="Line 74"/>
            <p:cNvSpPr>
              <a:spLocks noChangeShapeType="1"/>
            </p:cNvSpPr>
            <p:nvPr/>
          </p:nvSpPr>
          <p:spPr bwMode="auto">
            <a:xfrm>
              <a:off x="2847975" y="4175440"/>
              <a:ext cx="311150" cy="515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2542" name="Groupe 101"/>
          <p:cNvGrpSpPr>
            <a:grpSpLocks/>
          </p:cNvGrpSpPr>
          <p:nvPr/>
        </p:nvGrpSpPr>
        <p:grpSpPr bwMode="auto">
          <a:xfrm>
            <a:off x="7451725" y="404813"/>
            <a:ext cx="1050925" cy="1512887"/>
            <a:chOff x="5705477" y="2940050"/>
            <a:chExt cx="1950919" cy="3913190"/>
          </a:xfrm>
        </p:grpSpPr>
        <p:grpSp>
          <p:nvGrpSpPr>
            <p:cNvPr id="22549" name="Group 37"/>
            <p:cNvGrpSpPr>
              <a:grpSpLocks/>
            </p:cNvGrpSpPr>
            <p:nvPr/>
          </p:nvGrpSpPr>
          <p:grpSpPr bwMode="auto">
            <a:xfrm>
              <a:off x="6673850" y="2940050"/>
              <a:ext cx="922469" cy="2554288"/>
              <a:chOff x="1718" y="2197"/>
              <a:chExt cx="853" cy="1609"/>
            </a:xfrm>
          </p:grpSpPr>
          <p:grpSp>
            <p:nvGrpSpPr>
              <p:cNvPr id="22574" name="Group 38"/>
              <p:cNvGrpSpPr>
                <a:grpSpLocks/>
              </p:cNvGrpSpPr>
              <p:nvPr/>
            </p:nvGrpSpPr>
            <p:grpSpPr bwMode="auto">
              <a:xfrm>
                <a:off x="1718" y="2197"/>
                <a:ext cx="853" cy="1609"/>
                <a:chOff x="3604" y="2711"/>
                <a:chExt cx="853" cy="1609"/>
              </a:xfrm>
            </p:grpSpPr>
            <p:grpSp>
              <p:nvGrpSpPr>
                <p:cNvPr id="22587" name="Group 39"/>
                <p:cNvGrpSpPr>
                  <a:grpSpLocks/>
                </p:cNvGrpSpPr>
                <p:nvPr/>
              </p:nvGrpSpPr>
              <p:grpSpPr bwMode="auto">
                <a:xfrm>
                  <a:off x="3771" y="2711"/>
                  <a:ext cx="504" cy="1609"/>
                  <a:chOff x="3130" y="2337"/>
                  <a:chExt cx="541" cy="1823"/>
                </a:xfrm>
              </p:grpSpPr>
              <p:sp>
                <p:nvSpPr>
                  <p:cNvPr id="22592" name="Freeform 40"/>
                  <p:cNvSpPr>
                    <a:spLocks/>
                  </p:cNvSpPr>
                  <p:nvPr/>
                </p:nvSpPr>
                <p:spPr bwMode="auto">
                  <a:xfrm rot="10800000">
                    <a:off x="3145" y="2337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2593" name="Freeform 41"/>
                  <p:cNvSpPr>
                    <a:spLocks/>
                  </p:cNvSpPr>
                  <p:nvPr/>
                </p:nvSpPr>
                <p:spPr bwMode="auto">
                  <a:xfrm>
                    <a:off x="3130" y="3242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37" name="Oval 42"/>
                <p:cNvSpPr>
                  <a:spLocks noChangeArrowheads="1"/>
                </p:cNvSpPr>
                <p:nvPr/>
              </p:nvSpPr>
              <p:spPr bwMode="auto">
                <a:xfrm>
                  <a:off x="4052" y="3071"/>
                  <a:ext cx="90" cy="9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589" name="Arc 43"/>
                <p:cNvSpPr>
                  <a:spLocks/>
                </p:cNvSpPr>
                <p:nvPr/>
              </p:nvSpPr>
              <p:spPr bwMode="auto">
                <a:xfrm flipH="1">
                  <a:off x="3631" y="3283"/>
                  <a:ext cx="797" cy="448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90" name="Arc 44"/>
                <p:cNvSpPr>
                  <a:spLocks/>
                </p:cNvSpPr>
                <p:nvPr/>
              </p:nvSpPr>
              <p:spPr bwMode="auto">
                <a:xfrm flipH="1">
                  <a:off x="3652" y="3295"/>
                  <a:ext cx="760" cy="420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91" name="Arc 45"/>
                <p:cNvSpPr>
                  <a:spLocks/>
                </p:cNvSpPr>
                <p:nvPr/>
              </p:nvSpPr>
              <p:spPr bwMode="auto">
                <a:xfrm flipH="1">
                  <a:off x="3604" y="3265"/>
                  <a:ext cx="853" cy="484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22575" name="Group 46"/>
              <p:cNvGrpSpPr>
                <a:grpSpLocks/>
              </p:cNvGrpSpPr>
              <p:nvPr/>
            </p:nvGrpSpPr>
            <p:grpSpPr bwMode="auto">
              <a:xfrm>
                <a:off x="1984" y="2916"/>
                <a:ext cx="284" cy="142"/>
                <a:chOff x="3954" y="3469"/>
                <a:chExt cx="200" cy="216"/>
              </a:xfrm>
            </p:grpSpPr>
            <p:sp>
              <p:nvSpPr>
                <p:cNvPr id="22576" name="Oval 47"/>
                <p:cNvSpPr>
                  <a:spLocks noChangeArrowheads="1"/>
                </p:cNvSpPr>
                <p:nvPr/>
              </p:nvSpPr>
              <p:spPr bwMode="auto">
                <a:xfrm>
                  <a:off x="3962" y="350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7" name="Oval 48"/>
                <p:cNvSpPr>
                  <a:spLocks noChangeArrowheads="1"/>
                </p:cNvSpPr>
                <p:nvPr/>
              </p:nvSpPr>
              <p:spPr bwMode="auto">
                <a:xfrm>
                  <a:off x="4042" y="354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27" name="Oval 49"/>
                <p:cNvSpPr>
                  <a:spLocks noChangeArrowheads="1"/>
                </p:cNvSpPr>
                <p:nvPr/>
              </p:nvSpPr>
              <p:spPr bwMode="auto">
                <a:xfrm>
                  <a:off x="4003" y="3567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28" name="Oval 50"/>
                <p:cNvSpPr>
                  <a:spLocks noChangeArrowheads="1"/>
                </p:cNvSpPr>
                <p:nvPr/>
              </p:nvSpPr>
              <p:spPr bwMode="auto">
                <a:xfrm>
                  <a:off x="4027" y="3485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29" name="Oval 51"/>
                <p:cNvSpPr>
                  <a:spLocks noChangeArrowheads="1"/>
                </p:cNvSpPr>
                <p:nvPr/>
              </p:nvSpPr>
              <p:spPr bwMode="auto">
                <a:xfrm>
                  <a:off x="3963" y="3552"/>
                  <a:ext cx="83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0" name="Oval 52"/>
                <p:cNvSpPr>
                  <a:spLocks noChangeArrowheads="1"/>
                </p:cNvSpPr>
                <p:nvPr/>
              </p:nvSpPr>
              <p:spPr bwMode="auto">
                <a:xfrm>
                  <a:off x="4044" y="3583"/>
                  <a:ext cx="83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1" name="Oval 53"/>
                <p:cNvSpPr>
                  <a:spLocks noChangeArrowheads="1"/>
                </p:cNvSpPr>
                <p:nvPr/>
              </p:nvSpPr>
              <p:spPr bwMode="auto">
                <a:xfrm>
                  <a:off x="4075" y="3493"/>
                  <a:ext cx="88" cy="9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2" name="Oval 54"/>
                <p:cNvSpPr>
                  <a:spLocks noChangeArrowheads="1"/>
                </p:cNvSpPr>
                <p:nvPr/>
              </p:nvSpPr>
              <p:spPr bwMode="auto">
                <a:xfrm>
                  <a:off x="4075" y="3591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3" name="Oval 55"/>
                <p:cNvSpPr>
                  <a:spLocks noChangeArrowheads="1"/>
                </p:cNvSpPr>
                <p:nvPr/>
              </p:nvSpPr>
              <p:spPr bwMode="auto">
                <a:xfrm>
                  <a:off x="3996" y="3469"/>
                  <a:ext cx="83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585" name="Oval 56"/>
                <p:cNvSpPr>
                  <a:spLocks noChangeArrowheads="1"/>
                </p:cNvSpPr>
                <p:nvPr/>
              </p:nvSpPr>
              <p:spPr bwMode="auto">
                <a:xfrm>
                  <a:off x="4034" y="3533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86" name="Oval 57"/>
                <p:cNvSpPr>
                  <a:spLocks noChangeArrowheads="1"/>
                </p:cNvSpPr>
                <p:nvPr/>
              </p:nvSpPr>
              <p:spPr bwMode="auto">
                <a:xfrm>
                  <a:off x="3986" y="3597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22550" name="Group 75"/>
            <p:cNvGrpSpPr>
              <a:grpSpLocks/>
            </p:cNvGrpSpPr>
            <p:nvPr/>
          </p:nvGrpSpPr>
          <p:grpSpPr bwMode="auto">
            <a:xfrm>
              <a:off x="5705477" y="5010152"/>
              <a:ext cx="1950919" cy="1843088"/>
              <a:chOff x="3350" y="3147"/>
              <a:chExt cx="1804" cy="1161"/>
            </a:xfrm>
          </p:grpSpPr>
          <p:grpSp>
            <p:nvGrpSpPr>
              <p:cNvPr id="22552" name="Group 76"/>
              <p:cNvGrpSpPr>
                <a:grpSpLocks/>
              </p:cNvGrpSpPr>
              <p:nvPr/>
            </p:nvGrpSpPr>
            <p:grpSpPr bwMode="auto">
              <a:xfrm>
                <a:off x="4870" y="3488"/>
                <a:ext cx="284" cy="142"/>
                <a:chOff x="3954" y="3469"/>
                <a:chExt cx="200" cy="216"/>
              </a:xfrm>
            </p:grpSpPr>
            <p:sp>
              <p:nvSpPr>
                <p:cNvPr id="22563" name="Oval 77"/>
                <p:cNvSpPr>
                  <a:spLocks noChangeArrowheads="1"/>
                </p:cNvSpPr>
                <p:nvPr/>
              </p:nvSpPr>
              <p:spPr bwMode="auto">
                <a:xfrm>
                  <a:off x="3962" y="350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64" name="Oval 78"/>
                <p:cNvSpPr>
                  <a:spLocks noChangeArrowheads="1"/>
                </p:cNvSpPr>
                <p:nvPr/>
              </p:nvSpPr>
              <p:spPr bwMode="auto">
                <a:xfrm>
                  <a:off x="4042" y="354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14" name="Oval 79"/>
                <p:cNvSpPr>
                  <a:spLocks noChangeArrowheads="1"/>
                </p:cNvSpPr>
                <p:nvPr/>
              </p:nvSpPr>
              <p:spPr bwMode="auto">
                <a:xfrm>
                  <a:off x="4002" y="3567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5" name="Oval 80"/>
                <p:cNvSpPr>
                  <a:spLocks noChangeArrowheads="1"/>
                </p:cNvSpPr>
                <p:nvPr/>
              </p:nvSpPr>
              <p:spPr bwMode="auto">
                <a:xfrm>
                  <a:off x="4025" y="3485"/>
                  <a:ext cx="86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6" name="Oval 81"/>
                <p:cNvSpPr>
                  <a:spLocks noChangeArrowheads="1"/>
                </p:cNvSpPr>
                <p:nvPr/>
              </p:nvSpPr>
              <p:spPr bwMode="auto">
                <a:xfrm>
                  <a:off x="3954" y="3552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7" name="Oval 82"/>
                <p:cNvSpPr>
                  <a:spLocks noChangeArrowheads="1"/>
                </p:cNvSpPr>
                <p:nvPr/>
              </p:nvSpPr>
              <p:spPr bwMode="auto">
                <a:xfrm>
                  <a:off x="4035" y="3583"/>
                  <a:ext cx="86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8" name="Oval 83"/>
                <p:cNvSpPr>
                  <a:spLocks noChangeArrowheads="1"/>
                </p:cNvSpPr>
                <p:nvPr/>
              </p:nvSpPr>
              <p:spPr bwMode="auto">
                <a:xfrm>
                  <a:off x="4066" y="3493"/>
                  <a:ext cx="88" cy="9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9" name="Oval 84"/>
                <p:cNvSpPr>
                  <a:spLocks noChangeArrowheads="1"/>
                </p:cNvSpPr>
                <p:nvPr/>
              </p:nvSpPr>
              <p:spPr bwMode="auto">
                <a:xfrm>
                  <a:off x="4066" y="3591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20" name="Oval 85"/>
                <p:cNvSpPr>
                  <a:spLocks noChangeArrowheads="1"/>
                </p:cNvSpPr>
                <p:nvPr/>
              </p:nvSpPr>
              <p:spPr bwMode="auto">
                <a:xfrm>
                  <a:off x="3997" y="3469"/>
                  <a:ext cx="86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572" name="Oval 86"/>
                <p:cNvSpPr>
                  <a:spLocks noChangeArrowheads="1"/>
                </p:cNvSpPr>
                <p:nvPr/>
              </p:nvSpPr>
              <p:spPr bwMode="auto">
                <a:xfrm>
                  <a:off x="4034" y="3533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2573" name="Oval 87"/>
                <p:cNvSpPr>
                  <a:spLocks noChangeArrowheads="1"/>
                </p:cNvSpPr>
                <p:nvPr/>
              </p:nvSpPr>
              <p:spPr bwMode="auto">
                <a:xfrm>
                  <a:off x="3986" y="3597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2553" name="Group 88"/>
              <p:cNvGrpSpPr>
                <a:grpSpLocks/>
              </p:cNvGrpSpPr>
              <p:nvPr/>
            </p:nvGrpSpPr>
            <p:grpSpPr bwMode="auto">
              <a:xfrm>
                <a:off x="3350" y="3147"/>
                <a:ext cx="616" cy="1161"/>
                <a:chOff x="3604" y="2711"/>
                <a:chExt cx="853" cy="1609"/>
              </a:xfrm>
            </p:grpSpPr>
            <p:grpSp>
              <p:nvGrpSpPr>
                <p:cNvPr id="22556" name="Group 89"/>
                <p:cNvGrpSpPr>
                  <a:grpSpLocks/>
                </p:cNvGrpSpPr>
                <p:nvPr/>
              </p:nvGrpSpPr>
              <p:grpSpPr bwMode="auto">
                <a:xfrm>
                  <a:off x="3771" y="2711"/>
                  <a:ext cx="504" cy="1609"/>
                  <a:chOff x="3130" y="2337"/>
                  <a:chExt cx="541" cy="1823"/>
                </a:xfrm>
              </p:grpSpPr>
              <p:sp>
                <p:nvSpPr>
                  <p:cNvPr id="22561" name="Freeform 90"/>
                  <p:cNvSpPr>
                    <a:spLocks/>
                  </p:cNvSpPr>
                  <p:nvPr/>
                </p:nvSpPr>
                <p:spPr bwMode="auto">
                  <a:xfrm rot="10800000">
                    <a:off x="3145" y="2337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22562" name="Freeform 91"/>
                  <p:cNvSpPr>
                    <a:spLocks/>
                  </p:cNvSpPr>
                  <p:nvPr/>
                </p:nvSpPr>
                <p:spPr bwMode="auto">
                  <a:xfrm>
                    <a:off x="3130" y="3242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06" name="Oval 92"/>
                <p:cNvSpPr>
                  <a:spLocks noChangeArrowheads="1"/>
                </p:cNvSpPr>
                <p:nvPr/>
              </p:nvSpPr>
              <p:spPr bwMode="auto">
                <a:xfrm>
                  <a:off x="4053" y="3069"/>
                  <a:ext cx="87" cy="8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22558" name="Arc 93"/>
                <p:cNvSpPr>
                  <a:spLocks/>
                </p:cNvSpPr>
                <p:nvPr/>
              </p:nvSpPr>
              <p:spPr bwMode="auto">
                <a:xfrm flipH="1">
                  <a:off x="3631" y="3283"/>
                  <a:ext cx="797" cy="448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59" name="Arc 94"/>
                <p:cNvSpPr>
                  <a:spLocks/>
                </p:cNvSpPr>
                <p:nvPr/>
              </p:nvSpPr>
              <p:spPr bwMode="auto">
                <a:xfrm flipH="1">
                  <a:off x="3652" y="3295"/>
                  <a:ext cx="760" cy="420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22560" name="Arc 95"/>
                <p:cNvSpPr>
                  <a:spLocks/>
                </p:cNvSpPr>
                <p:nvPr/>
              </p:nvSpPr>
              <p:spPr bwMode="auto">
                <a:xfrm flipH="1">
                  <a:off x="3604" y="3265"/>
                  <a:ext cx="853" cy="484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22554" name="Line 96"/>
              <p:cNvSpPr>
                <a:spLocks noChangeShapeType="1"/>
              </p:cNvSpPr>
              <p:nvPr/>
            </p:nvSpPr>
            <p:spPr bwMode="auto">
              <a:xfrm flipH="1">
                <a:off x="3873" y="3268"/>
                <a:ext cx="269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2555" name="Line 97"/>
              <p:cNvSpPr>
                <a:spLocks noChangeShapeType="1"/>
              </p:cNvSpPr>
              <p:nvPr/>
            </p:nvSpPr>
            <p:spPr bwMode="auto">
              <a:xfrm>
                <a:off x="4666" y="3160"/>
                <a:ext cx="196" cy="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2551" name="Text Box 100"/>
            <p:cNvSpPr txBox="1">
              <a:spLocks noChangeArrowheads="1"/>
            </p:cNvSpPr>
            <p:nvPr/>
          </p:nvSpPr>
          <p:spPr bwMode="auto">
            <a:xfrm>
              <a:off x="7122187" y="5651143"/>
              <a:ext cx="253057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2400">
                  <a:solidFill>
                    <a:srgbClr val="FF0000"/>
                  </a:solidFill>
                  <a:latin typeface="Symbol" pitchFamily="18" charset="2"/>
                </a:rPr>
                <a:t>g</a:t>
              </a:r>
              <a:endParaRPr lang="fr-FR" sz="2400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22543" name="ZoneTexte 1"/>
          <p:cNvSpPr txBox="1">
            <a:spLocks noChangeArrowheads="1"/>
          </p:cNvSpPr>
          <p:nvPr/>
        </p:nvSpPr>
        <p:spPr bwMode="auto">
          <a:xfrm>
            <a:off x="323850" y="6238875"/>
            <a:ext cx="236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200"/>
              <a:t>J-A. Scarpaci et al PRC (2010)</a:t>
            </a:r>
          </a:p>
        </p:txBody>
      </p:sp>
      <p:sp>
        <p:nvSpPr>
          <p:cNvPr id="22544" name="Rectangle 19"/>
          <p:cNvSpPr>
            <a:spLocks noChangeArrowheads="1"/>
          </p:cNvSpPr>
          <p:nvPr/>
        </p:nvSpPr>
        <p:spPr bwMode="auto">
          <a:xfrm>
            <a:off x="293688" y="525463"/>
            <a:ext cx="3557587" cy="1535112"/>
          </a:xfrm>
          <a:prstGeom prst="rect">
            <a:avLst/>
          </a:prstGeom>
          <a:solidFill>
            <a:srgbClr val="FFFF00"/>
          </a:solidFill>
          <a:ln w="9525">
            <a:solidFill>
              <a:srgbClr val="BFD3E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>
              <a:solidFill>
                <a:srgbClr val="775F55"/>
              </a:solidFill>
            </a:endParaRPr>
          </a:p>
        </p:txBody>
      </p:sp>
      <p:sp>
        <p:nvSpPr>
          <p:cNvPr id="22545" name="Rectangle 3"/>
          <p:cNvSpPr>
            <a:spLocks noChangeArrowheads="1"/>
          </p:cNvSpPr>
          <p:nvPr/>
        </p:nvSpPr>
        <p:spPr bwMode="auto">
          <a:xfrm>
            <a:off x="395288" y="549275"/>
            <a:ext cx="3744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2400">
                <a:solidFill>
                  <a:srgbClr val="000000"/>
                </a:solidFill>
              </a:rPr>
              <a:t>What type of studies</a:t>
            </a:r>
          </a:p>
          <a:p>
            <a:pPr eaLnBrk="0" hangingPunct="0"/>
            <a:r>
              <a:rPr lang="fr-FR" sz="2400">
                <a:solidFill>
                  <a:srgbClr val="000000"/>
                </a:solidFill>
              </a:rPr>
              <a:t>can we do with </a:t>
            </a:r>
          </a:p>
          <a:p>
            <a:pPr eaLnBrk="0" hangingPunct="0"/>
            <a:r>
              <a:rPr lang="fr-FR" sz="2400">
                <a:solidFill>
                  <a:srgbClr val="000000"/>
                </a:solidFill>
              </a:rPr>
              <a:t>nuclear break-up ?</a:t>
            </a:r>
          </a:p>
        </p:txBody>
      </p:sp>
      <p:sp>
        <p:nvSpPr>
          <p:cNvPr id="22546" name="ZoneTexte 1"/>
          <p:cNvSpPr txBox="1">
            <a:spLocks noChangeArrowheads="1"/>
          </p:cNvSpPr>
          <p:nvPr/>
        </p:nvSpPr>
        <p:spPr bwMode="auto">
          <a:xfrm>
            <a:off x="6011863" y="765175"/>
            <a:ext cx="1393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/>
              <a:t>TDSE model</a:t>
            </a:r>
          </a:p>
        </p:txBody>
      </p:sp>
      <p:sp>
        <p:nvSpPr>
          <p:cNvPr id="22547" name="ZoneTexte 142"/>
          <p:cNvSpPr txBox="1">
            <a:spLocks noChangeArrowheads="1"/>
          </p:cNvSpPr>
          <p:nvPr/>
        </p:nvSpPr>
        <p:spPr bwMode="auto">
          <a:xfrm>
            <a:off x="323850" y="4652963"/>
            <a:ext cx="1393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/>
              <a:t>TDSE model</a:t>
            </a:r>
          </a:p>
        </p:txBody>
      </p:sp>
      <p:sp>
        <p:nvSpPr>
          <p:cNvPr id="22548" name="ZoneTexte 143"/>
          <p:cNvSpPr txBox="1">
            <a:spLocks noChangeArrowheads="1"/>
          </p:cNvSpPr>
          <p:nvPr/>
        </p:nvSpPr>
        <p:spPr bwMode="auto">
          <a:xfrm>
            <a:off x="5003800" y="4292600"/>
            <a:ext cx="15255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/>
              <a:t>TDDM</a:t>
            </a:r>
            <a:r>
              <a:rPr lang="fr-FR" sz="1600" b="1" baseline="30000"/>
              <a:t>P</a:t>
            </a:r>
            <a:r>
              <a:rPr lang="fr-FR" sz="1600" b="1"/>
              <a:t> model</a:t>
            </a:r>
          </a:p>
        </p:txBody>
      </p:sp>
    </p:spTree>
    <p:extLst>
      <p:ext uri="{BB962C8B-B14F-4D97-AF65-F5344CB8AC3E}">
        <p14:creationId xmlns:p14="http://schemas.microsoft.com/office/powerpoint/2010/main" val="4297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3375"/>
            <a:ext cx="4179888" cy="552450"/>
          </a:xfrm>
          <a:solidFill>
            <a:srgbClr val="FFFD09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>
                <a:latin typeface="Comic Sans MS" charset="0"/>
                <a:ea typeface="ＭＳ Ｐゴシック" charset="0"/>
                <a:cs typeface="+mj-cs"/>
              </a:rPr>
              <a:t>Thank you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116013" y="1125538"/>
            <a:ext cx="7343775" cy="4851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</a:pPr>
            <a:endParaRPr lang="en-GB" sz="1600" b="1" smtClean="0">
              <a:latin typeface="Comic Sans MS" pitchFamily="66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GB" sz="1600" b="1" smtClean="0">
                <a:latin typeface="Comic Sans MS" pitchFamily="66" charset="0"/>
              </a:rPr>
              <a:t>IPNO :  J.A Scarpaci</a:t>
            </a:r>
            <a:r>
              <a:rPr lang="en-GB" altLang="ja-JP" sz="1600" smtClean="0">
                <a:latin typeface="Comic Sans MS" pitchFamily="66" charset="0"/>
              </a:rPr>
              <a:t>, </a:t>
            </a:r>
            <a:r>
              <a:rPr lang="en-GB" sz="1600" smtClean="0">
                <a:latin typeface="Comic Sans MS" pitchFamily="66" charset="0"/>
              </a:rPr>
              <a:t>D. Beaumel, Y. Blumenfeld,    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GB" sz="1600" smtClean="0">
                <a:latin typeface="Comic Sans MS" pitchFamily="66" charset="0"/>
              </a:rPr>
              <a:t>       M. Fallot, N. Frascaria, </a:t>
            </a:r>
            <a:r>
              <a:rPr lang="fr-FR" sz="1600" smtClean="0">
                <a:latin typeface="Comic Sans MS" pitchFamily="66" charset="0"/>
              </a:rPr>
              <a:t>C. Bhar, </a:t>
            </a:r>
          </a:p>
          <a:p>
            <a:pPr lvl="1" eaLnBrk="1" hangingPunct="1">
              <a:lnSpc>
                <a:spcPct val="70000"/>
              </a:lnSpc>
              <a:buSzTx/>
              <a:buFont typeface="Wingdings" pitchFamily="2" charset="2"/>
              <a:buNone/>
            </a:pPr>
            <a:r>
              <a:rPr lang="fr-FR" sz="1600" smtClean="0">
                <a:latin typeface="Comic Sans MS" pitchFamily="66" charset="0"/>
              </a:rPr>
              <a:t>P. D</a:t>
            </a:r>
            <a:r>
              <a:rPr lang="fr-FR" altLang="ja-JP" sz="1600" smtClean="0">
                <a:latin typeface="Comic Sans MS" pitchFamily="66" charset="0"/>
              </a:rPr>
              <a:t>é</a:t>
            </a:r>
            <a:r>
              <a:rPr lang="fr-FR" sz="1600" smtClean="0">
                <a:latin typeface="Comic Sans MS" pitchFamily="66" charset="0"/>
              </a:rPr>
              <a:t>sesquelles, H. Idbarkach, E. Khan, J.L.</a:t>
            </a:r>
          </a:p>
          <a:p>
            <a:pPr lvl="1" eaLnBrk="1" hangingPunct="1">
              <a:lnSpc>
                <a:spcPct val="70000"/>
              </a:lnSpc>
              <a:buSzTx/>
              <a:buFont typeface="Wingdings" pitchFamily="2" charset="2"/>
              <a:buNone/>
            </a:pPr>
            <a:r>
              <a:rPr lang="fr-FR" sz="1600" smtClean="0">
                <a:latin typeface="Comic Sans MS" pitchFamily="66" charset="0"/>
              </a:rPr>
              <a:t>Laville, </a:t>
            </a:r>
            <a:r>
              <a:rPr lang="fr-FR" sz="1600" b="1" smtClean="0">
                <a:latin typeface="Comic Sans MS" pitchFamily="66" charset="0"/>
              </a:rPr>
              <a:t>L. Lefebvre</a:t>
            </a:r>
            <a:r>
              <a:rPr lang="fr-FR" sz="1600" smtClean="0">
                <a:latin typeface="Comic Sans MS" pitchFamily="66" charset="0"/>
              </a:rPr>
              <a:t>, E. Plagnol, J.C. Roynette,</a:t>
            </a:r>
          </a:p>
          <a:p>
            <a:pPr lvl="1" eaLnBrk="1" hangingPunct="1">
              <a:lnSpc>
                <a:spcPct val="70000"/>
              </a:lnSpc>
              <a:buSzTx/>
              <a:buFont typeface="Wingdings" pitchFamily="2" charset="2"/>
              <a:buNone/>
            </a:pPr>
            <a:r>
              <a:rPr lang="fr-FR" sz="1600" smtClean="0">
                <a:latin typeface="Comic Sans MS" pitchFamily="66" charset="0"/>
              </a:rPr>
              <a:t>A. Shrivastava, T. Zerguerras, M. Chabot, C. </a:t>
            </a:r>
          </a:p>
          <a:p>
            <a:pPr lvl="1" eaLnBrk="1" hangingPunct="1">
              <a:lnSpc>
                <a:spcPct val="70000"/>
              </a:lnSpc>
              <a:buSzTx/>
              <a:buFont typeface="Wingdings" pitchFamily="2" charset="2"/>
              <a:buNone/>
            </a:pPr>
            <a:r>
              <a:rPr lang="fr-FR" sz="1600" smtClean="0">
                <a:latin typeface="Comic Sans MS" pitchFamily="66" charset="0"/>
              </a:rPr>
              <a:t>Monrozeau, C. Petrache, F. Skaza, T. Tuna</a:t>
            </a:r>
            <a:r>
              <a:rPr lang="en-GB" sz="1600" smtClean="0">
                <a:latin typeface="Comic Sans MS" pitchFamily="66" charset="0"/>
              </a:rPr>
              <a:t> </a:t>
            </a:r>
            <a:endParaRPr lang="en-GB" sz="14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1600" b="1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b="1" smtClean="0">
                <a:latin typeface="Comic Sans MS" pitchFamily="66" charset="0"/>
              </a:rPr>
              <a:t>GANIL : </a:t>
            </a:r>
            <a:r>
              <a:rPr lang="en-GB" sz="1600" smtClean="0">
                <a:latin typeface="Comic Sans MS" pitchFamily="66" charset="0"/>
              </a:rPr>
              <a:t>Ph. Chomaz, A. Chbihi, </a:t>
            </a:r>
            <a:r>
              <a:rPr lang="en-GB" sz="1600" b="1" smtClean="0">
                <a:latin typeface="Comic Sans MS" pitchFamily="66" charset="0"/>
              </a:rPr>
              <a:t>D. Lacroix</a:t>
            </a:r>
            <a:r>
              <a:rPr lang="en-GB" sz="1600" smtClean="0">
                <a:latin typeface="Comic Sans MS" pitchFamily="66" charset="0"/>
              </a:rPr>
              <a:t>, P. Roussel-Chomaz, </a:t>
            </a:r>
            <a:r>
              <a:rPr lang="fr-FR" sz="1600" smtClean="0">
                <a:latin typeface="Comic Sans MS" pitchFamily="66" charset="0"/>
              </a:rPr>
              <a:t>J. Frankland, A. Chatterjee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160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smtClean="0">
                <a:latin typeface="Comic Sans MS" pitchFamily="66" charset="0"/>
              </a:rPr>
              <a:t>LPC Caen : </a:t>
            </a:r>
            <a:r>
              <a:rPr lang="fr-FR" sz="1600" smtClean="0">
                <a:latin typeface="Comic Sans MS" pitchFamily="66" charset="0"/>
              </a:rPr>
              <a:t>J.C. Angélique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smtClean="0">
                <a:latin typeface="Comic Sans MS" pitchFamily="66" charset="0"/>
              </a:rPr>
              <a:t>CEA/Saclay : </a:t>
            </a:r>
            <a:r>
              <a:rPr lang="fr-FR" sz="1600" smtClean="0">
                <a:latin typeface="Comic Sans MS" pitchFamily="66" charset="0"/>
              </a:rPr>
              <a:t>E.C. Pollacco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smtClean="0">
                <a:latin typeface="Comic Sans MS" pitchFamily="66" charset="0"/>
              </a:rPr>
              <a:t>MSU</a:t>
            </a:r>
            <a:r>
              <a:rPr lang="fr-FR" sz="1600" smtClean="0">
                <a:latin typeface="Comic Sans MS" pitchFamily="66" charset="0"/>
              </a:rPr>
              <a:t> : D. Bazin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smtClean="0">
                <a:latin typeface="Comic Sans MS" pitchFamily="66" charset="0"/>
              </a:rPr>
              <a:t>University of Surrey : </a:t>
            </a:r>
            <a:r>
              <a:rPr lang="fr-FR" sz="1600" smtClean="0">
                <a:latin typeface="Comic Sans MS" pitchFamily="66" charset="0"/>
              </a:rPr>
              <a:t>W. Catford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smtClean="0">
                <a:latin typeface="Comic Sans MS" pitchFamily="66" charset="0"/>
              </a:rPr>
              <a:t>Univeristy of Camerino : </a:t>
            </a:r>
            <a:r>
              <a:rPr lang="fr-FR" sz="1600" smtClean="0">
                <a:latin typeface="Comic Sans MS" pitchFamily="66" charset="0"/>
              </a:rPr>
              <a:t>D. Mengoni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600" b="1" smtClean="0">
                <a:latin typeface="Comic Sans MS" pitchFamily="66" charset="0"/>
              </a:rPr>
              <a:t>Uppsala University : </a:t>
            </a:r>
            <a:r>
              <a:rPr lang="fr-FR" sz="1600" smtClean="0">
                <a:latin typeface="Comic Sans MS" pitchFamily="66" charset="0"/>
              </a:rPr>
              <a:t> J. Nyberg</a:t>
            </a:r>
            <a:endParaRPr lang="fr-FR" sz="1600" b="1" smtClean="0">
              <a:latin typeface="Comic Sans MS" pitchFamily="66" charset="0"/>
            </a:endParaRPr>
          </a:p>
        </p:txBody>
      </p:sp>
      <p:sp>
        <p:nvSpPr>
          <p:cNvPr id="2765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200" smtClean="0">
                <a:solidFill>
                  <a:schemeClr val="tx2"/>
                </a:solidFill>
              </a:rPr>
              <a:t>Marlène Assié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94"/>
          <a:stretch>
            <a:fillRect/>
          </a:stretch>
        </p:blipFill>
        <p:spPr bwMode="auto">
          <a:xfrm>
            <a:off x="703263" y="1557338"/>
            <a:ext cx="8150225" cy="4619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3556000" y="6396038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200" smtClean="0">
                <a:solidFill>
                  <a:schemeClr val="tx2"/>
                </a:solidFill>
              </a:rPr>
              <a:t>Marlène Assié</a:t>
            </a:r>
          </a:p>
        </p:txBody>
      </p:sp>
      <p:sp>
        <p:nvSpPr>
          <p:cNvPr id="28676" name="ZoneTexte 231"/>
          <p:cNvSpPr txBox="1">
            <a:spLocks noChangeArrowheads="1"/>
          </p:cNvSpPr>
          <p:nvPr/>
        </p:nvSpPr>
        <p:spPr bwMode="auto">
          <a:xfrm>
            <a:off x="250825" y="4941888"/>
            <a:ext cx="1854200" cy="584200"/>
          </a:xfrm>
          <a:prstGeom prst="rect">
            <a:avLst/>
          </a:prstGeom>
          <a:solidFill>
            <a:srgbClr val="EA68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Hoyle state in </a:t>
            </a:r>
            <a:r>
              <a:rPr lang="fr-FR" sz="1600" baseline="30000"/>
              <a:t>12</a:t>
            </a:r>
            <a:r>
              <a:rPr lang="fr-FR" sz="1600"/>
              <a:t>C</a:t>
            </a:r>
          </a:p>
          <a:p>
            <a:pPr eaLnBrk="1" hangingPunct="1"/>
            <a:r>
              <a:rPr lang="fr-FR" sz="1600"/>
              <a:t>maybe in </a:t>
            </a:r>
            <a:r>
              <a:rPr lang="fr-FR" sz="1600" baseline="30000"/>
              <a:t>16</a:t>
            </a:r>
            <a:r>
              <a:rPr lang="fr-FR" sz="1600"/>
              <a:t>O ?</a:t>
            </a:r>
          </a:p>
        </p:txBody>
      </p:sp>
      <p:pic>
        <p:nvPicPr>
          <p:cNvPr id="28677" name="Image 234"/>
          <p:cNvPicPr>
            <a:picLocks noChangeAspect="1"/>
          </p:cNvPicPr>
          <p:nvPr/>
        </p:nvPicPr>
        <p:blipFill>
          <a:blip r:embed="rId3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500438"/>
            <a:ext cx="146208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8" name="Connecteur droit 237"/>
          <p:cNvCxnSpPr/>
          <p:nvPr/>
        </p:nvCxnSpPr>
        <p:spPr bwMode="auto">
          <a:xfrm flipV="1">
            <a:off x="5076825" y="3716338"/>
            <a:ext cx="2519363" cy="10080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679" name="Flèche vers la droite 240"/>
          <p:cNvSpPr>
            <a:spLocks noChangeArrowheads="1"/>
          </p:cNvSpPr>
          <p:nvPr/>
        </p:nvSpPr>
        <p:spPr bwMode="auto">
          <a:xfrm rot="4218983">
            <a:off x="6322219" y="4114006"/>
            <a:ext cx="431800" cy="5032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28680" name="ZoneTexte 241"/>
          <p:cNvSpPr txBox="1">
            <a:spLocks noChangeArrowheads="1"/>
          </p:cNvSpPr>
          <p:nvPr/>
        </p:nvSpPr>
        <p:spPr bwMode="auto">
          <a:xfrm>
            <a:off x="6010275" y="4508500"/>
            <a:ext cx="3133725" cy="585788"/>
          </a:xfrm>
          <a:prstGeom prst="rect">
            <a:avLst/>
          </a:prstGeom>
          <a:solidFill>
            <a:srgbClr val="EA68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Close to driplines : clustering ?</a:t>
            </a:r>
          </a:p>
          <a:p>
            <a:pPr eaLnBrk="1" hangingPunct="1"/>
            <a:r>
              <a:rPr lang="fr-FR" sz="1600"/>
              <a:t>proved for light nuclei</a:t>
            </a:r>
          </a:p>
        </p:txBody>
      </p:sp>
      <p:sp>
        <p:nvSpPr>
          <p:cNvPr id="12" name="Espace réservé du pied de page 3"/>
          <p:cNvSpPr txBox="1">
            <a:spLocks/>
          </p:cNvSpPr>
          <p:nvPr/>
        </p:nvSpPr>
        <p:spPr bwMode="auto">
          <a:xfrm>
            <a:off x="3556000" y="6396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b"/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fr-FR" sz="1200" smtClean="0"/>
              <a:t>Marlène Assié</a:t>
            </a:r>
          </a:p>
        </p:txBody>
      </p:sp>
      <p:pic>
        <p:nvPicPr>
          <p:cNvPr id="28682" name="Picture 2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6"/>
          <a:stretch>
            <a:fillRect/>
          </a:stretch>
        </p:blipFill>
        <p:spPr bwMode="auto">
          <a:xfrm>
            <a:off x="4786313" y="5183188"/>
            <a:ext cx="118268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Oval 6"/>
          <p:cNvSpPr>
            <a:spLocks noChangeArrowheads="1"/>
          </p:cNvSpPr>
          <p:nvPr/>
        </p:nvSpPr>
        <p:spPr bwMode="auto">
          <a:xfrm>
            <a:off x="4787900" y="5084763"/>
            <a:ext cx="1192213" cy="1114425"/>
          </a:xfrm>
          <a:prstGeom prst="ellipse">
            <a:avLst/>
          </a:prstGeom>
          <a:solidFill>
            <a:schemeClr val="accent1">
              <a:alpha val="3803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28684" name="Text Box 7"/>
          <p:cNvSpPr txBox="1">
            <a:spLocks noChangeArrowheads="1"/>
          </p:cNvSpPr>
          <p:nvPr/>
        </p:nvSpPr>
        <p:spPr bwMode="auto">
          <a:xfrm>
            <a:off x="5800725" y="5805488"/>
            <a:ext cx="715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baseline="30000">
                <a:latin typeface="Baskerville" charset="0"/>
              </a:rPr>
              <a:t>6</a:t>
            </a:r>
            <a:r>
              <a:rPr lang="fr-FR" sz="1800">
                <a:latin typeface="Baskerville" charset="0"/>
              </a:rPr>
              <a:t>He</a:t>
            </a:r>
            <a:endParaRPr lang="fr-FR" sz="1800">
              <a:solidFill>
                <a:srgbClr val="FF3300"/>
              </a:solidFill>
              <a:latin typeface="Baskerville" charset="0"/>
            </a:endParaRPr>
          </a:p>
        </p:txBody>
      </p:sp>
      <p:grpSp>
        <p:nvGrpSpPr>
          <p:cNvPr id="28685" name="Group 22"/>
          <p:cNvGrpSpPr>
            <a:grpSpLocks/>
          </p:cNvGrpSpPr>
          <p:nvPr/>
        </p:nvGrpSpPr>
        <p:grpSpPr bwMode="auto">
          <a:xfrm>
            <a:off x="6483350" y="5149850"/>
            <a:ext cx="1744663" cy="1068388"/>
            <a:chOff x="3687" y="1706"/>
            <a:chExt cx="3042" cy="1942"/>
          </a:xfrm>
        </p:grpSpPr>
        <p:sp>
          <p:nvSpPr>
            <p:cNvPr id="28691" name="Oval 23"/>
            <p:cNvSpPr>
              <a:spLocks noChangeArrowheads="1"/>
            </p:cNvSpPr>
            <p:nvPr/>
          </p:nvSpPr>
          <p:spPr bwMode="auto">
            <a:xfrm>
              <a:off x="3744" y="1706"/>
              <a:ext cx="1814" cy="181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Baskerville" charset="0"/>
              </a:endParaRPr>
            </a:p>
          </p:txBody>
        </p:sp>
        <p:grpSp>
          <p:nvGrpSpPr>
            <p:cNvPr id="28692" name="Group 24"/>
            <p:cNvGrpSpPr>
              <a:grpSpLocks/>
            </p:cNvGrpSpPr>
            <p:nvPr/>
          </p:nvGrpSpPr>
          <p:grpSpPr bwMode="auto">
            <a:xfrm>
              <a:off x="4027" y="1706"/>
              <a:ext cx="637" cy="637"/>
              <a:chOff x="2483" y="742"/>
              <a:chExt cx="637" cy="637"/>
            </a:xfrm>
          </p:grpSpPr>
          <p:grpSp>
            <p:nvGrpSpPr>
              <p:cNvPr id="28863" name="Group 25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28866" name="Oval 26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67" name="Oval 27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68" name="Oval 28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69" name="Oval 29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70" name="Oval 30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71" name="Oval 31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72" name="Oval 32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73" name="Oval 33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74" name="Oval 34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28864" name="Oval 35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28865" name="Oval 36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28693" name="Group 37"/>
            <p:cNvGrpSpPr>
              <a:grpSpLocks/>
            </p:cNvGrpSpPr>
            <p:nvPr/>
          </p:nvGrpSpPr>
          <p:grpSpPr bwMode="auto">
            <a:xfrm>
              <a:off x="4424" y="1706"/>
              <a:ext cx="637" cy="637"/>
              <a:chOff x="2483" y="742"/>
              <a:chExt cx="637" cy="637"/>
            </a:xfrm>
          </p:grpSpPr>
          <p:grpSp>
            <p:nvGrpSpPr>
              <p:cNvPr id="28851" name="Group 38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28854" name="Oval 39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55" name="Oval 40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56" name="Oval 41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57" name="Oval 42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58" name="Oval 43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59" name="Oval 44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60" name="Oval 45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61" name="Oval 46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62" name="Oval 47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28852" name="Oval 48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28853" name="Oval 49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28694" name="Group 50"/>
            <p:cNvGrpSpPr>
              <a:grpSpLocks/>
            </p:cNvGrpSpPr>
            <p:nvPr/>
          </p:nvGrpSpPr>
          <p:grpSpPr bwMode="auto">
            <a:xfrm>
              <a:off x="4878" y="2160"/>
              <a:ext cx="637" cy="637"/>
              <a:chOff x="2483" y="742"/>
              <a:chExt cx="637" cy="637"/>
            </a:xfrm>
          </p:grpSpPr>
          <p:grpSp>
            <p:nvGrpSpPr>
              <p:cNvPr id="28839" name="Group 51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28842" name="Oval 52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43" name="Oval 53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44" name="Oval 54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45" name="Oval 55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46" name="Oval 56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47" name="Oval 57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48" name="Oval 58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49" name="Oval 59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50" name="Oval 60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28840" name="Oval 61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28841" name="Oval 62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28695" name="Group 63"/>
            <p:cNvGrpSpPr>
              <a:grpSpLocks/>
            </p:cNvGrpSpPr>
            <p:nvPr/>
          </p:nvGrpSpPr>
          <p:grpSpPr bwMode="auto">
            <a:xfrm>
              <a:off x="3687" y="2387"/>
              <a:ext cx="637" cy="637"/>
              <a:chOff x="2483" y="742"/>
              <a:chExt cx="637" cy="637"/>
            </a:xfrm>
          </p:grpSpPr>
          <p:grpSp>
            <p:nvGrpSpPr>
              <p:cNvPr id="28827" name="Group 64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28830" name="Oval 65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31" name="Oval 66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32" name="Oval 67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33" name="Oval 68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34" name="Oval 69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35" name="Oval 70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36" name="Oval 71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37" name="Oval 72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38" name="Oval 73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28828" name="Oval 74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28829" name="Oval 75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28696" name="Group 76"/>
            <p:cNvGrpSpPr>
              <a:grpSpLocks/>
            </p:cNvGrpSpPr>
            <p:nvPr/>
          </p:nvGrpSpPr>
          <p:grpSpPr bwMode="auto">
            <a:xfrm>
              <a:off x="3744" y="2047"/>
              <a:ext cx="637" cy="637"/>
              <a:chOff x="2483" y="742"/>
              <a:chExt cx="637" cy="637"/>
            </a:xfrm>
          </p:grpSpPr>
          <p:grpSp>
            <p:nvGrpSpPr>
              <p:cNvPr id="28815" name="Group 77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28818" name="Oval 78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19" name="Oval 79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20" name="Oval 80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21" name="Oval 81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22" name="Oval 82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23" name="Oval 83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24" name="Oval 84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25" name="Oval 85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26" name="Oval 86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28816" name="Oval 87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28817" name="Oval 88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28697" name="Group 89"/>
            <p:cNvGrpSpPr>
              <a:grpSpLocks/>
            </p:cNvGrpSpPr>
            <p:nvPr/>
          </p:nvGrpSpPr>
          <p:grpSpPr bwMode="auto">
            <a:xfrm>
              <a:off x="4708" y="1841"/>
              <a:ext cx="637" cy="637"/>
              <a:chOff x="2483" y="742"/>
              <a:chExt cx="637" cy="637"/>
            </a:xfrm>
          </p:grpSpPr>
          <p:grpSp>
            <p:nvGrpSpPr>
              <p:cNvPr id="28803" name="Group 90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28806" name="Oval 91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07" name="Oval 92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08" name="Oval 93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09" name="Oval 94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10" name="Oval 95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11" name="Oval 96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12" name="Oval 97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13" name="Oval 98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14" name="Oval 99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28804" name="Oval 100"/>
              <p:cNvSpPr>
                <a:spLocks noChangeArrowheads="1"/>
              </p:cNvSpPr>
              <p:nvPr/>
            </p:nvSpPr>
            <p:spPr bwMode="auto">
              <a:xfrm>
                <a:off x="2860" y="841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28805" name="Oval 101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28698" name="Group 102"/>
            <p:cNvGrpSpPr>
              <a:grpSpLocks/>
            </p:cNvGrpSpPr>
            <p:nvPr/>
          </p:nvGrpSpPr>
          <p:grpSpPr bwMode="auto">
            <a:xfrm>
              <a:off x="4708" y="2840"/>
              <a:ext cx="637" cy="637"/>
              <a:chOff x="2483" y="742"/>
              <a:chExt cx="637" cy="637"/>
            </a:xfrm>
          </p:grpSpPr>
          <p:grpSp>
            <p:nvGrpSpPr>
              <p:cNvPr id="28791" name="Group 103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28794" name="Oval 104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95" name="Oval 105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96" name="Oval 106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97" name="Oval 107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98" name="Oval 108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99" name="Oval 109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00" name="Oval 110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01" name="Oval 111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802" name="Oval 112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28792" name="Oval 113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28793" name="Oval 114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28699" name="Group 115"/>
            <p:cNvGrpSpPr>
              <a:grpSpLocks/>
            </p:cNvGrpSpPr>
            <p:nvPr/>
          </p:nvGrpSpPr>
          <p:grpSpPr bwMode="auto">
            <a:xfrm>
              <a:off x="4991" y="2444"/>
              <a:ext cx="637" cy="637"/>
              <a:chOff x="2483" y="742"/>
              <a:chExt cx="637" cy="637"/>
            </a:xfrm>
          </p:grpSpPr>
          <p:grpSp>
            <p:nvGrpSpPr>
              <p:cNvPr id="28779" name="Group 116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28782" name="Oval 117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83" name="Oval 118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84" name="Oval 119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85" name="Oval 120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86" name="Oval 121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87" name="Oval 122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88" name="Oval 123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89" name="Oval 124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90" name="Oval 125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28780" name="Oval 126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28781" name="Oval 127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28700" name="Group 128"/>
            <p:cNvGrpSpPr>
              <a:grpSpLocks/>
            </p:cNvGrpSpPr>
            <p:nvPr/>
          </p:nvGrpSpPr>
          <p:grpSpPr bwMode="auto">
            <a:xfrm>
              <a:off x="3800" y="2784"/>
              <a:ext cx="637" cy="637"/>
              <a:chOff x="2483" y="742"/>
              <a:chExt cx="637" cy="637"/>
            </a:xfrm>
          </p:grpSpPr>
          <p:grpSp>
            <p:nvGrpSpPr>
              <p:cNvPr id="28767" name="Group 129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28770" name="Oval 130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71" name="Oval 131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72" name="Oval 132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73" name="Oval 133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74" name="Oval 134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75" name="Oval 135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76" name="Oval 136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77" name="Oval 137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78" name="Oval 138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28768" name="Oval 139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28769" name="Oval 140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28701" name="Group 141"/>
            <p:cNvGrpSpPr>
              <a:grpSpLocks/>
            </p:cNvGrpSpPr>
            <p:nvPr/>
          </p:nvGrpSpPr>
          <p:grpSpPr bwMode="auto">
            <a:xfrm>
              <a:off x="4084" y="2444"/>
              <a:ext cx="637" cy="637"/>
              <a:chOff x="2483" y="742"/>
              <a:chExt cx="637" cy="637"/>
            </a:xfrm>
          </p:grpSpPr>
          <p:grpSp>
            <p:nvGrpSpPr>
              <p:cNvPr id="28755" name="Group 142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28758" name="Oval 143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59" name="Oval 144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60" name="Oval 145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61" name="Oval 146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62" name="Oval 147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63" name="Oval 148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64" name="Oval 149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65" name="Oval 150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66" name="Oval 151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28756" name="Oval 152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28757" name="Oval 153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28702" name="Group 154"/>
            <p:cNvGrpSpPr>
              <a:grpSpLocks/>
            </p:cNvGrpSpPr>
            <p:nvPr/>
          </p:nvGrpSpPr>
          <p:grpSpPr bwMode="auto">
            <a:xfrm>
              <a:off x="4311" y="3011"/>
              <a:ext cx="637" cy="637"/>
              <a:chOff x="2483" y="742"/>
              <a:chExt cx="637" cy="637"/>
            </a:xfrm>
          </p:grpSpPr>
          <p:grpSp>
            <p:nvGrpSpPr>
              <p:cNvPr id="28743" name="Group 155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28746" name="Oval 156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47" name="Oval 157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48" name="Oval 158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49" name="Oval 159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50" name="Oval 160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51" name="Oval 161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52" name="Oval 162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53" name="Oval 163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54" name="Oval 164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28744" name="Oval 165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28745" name="Oval 166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28703" name="Group 167"/>
            <p:cNvGrpSpPr>
              <a:grpSpLocks/>
            </p:cNvGrpSpPr>
            <p:nvPr/>
          </p:nvGrpSpPr>
          <p:grpSpPr bwMode="auto">
            <a:xfrm>
              <a:off x="4197" y="1990"/>
              <a:ext cx="637" cy="637"/>
              <a:chOff x="2483" y="742"/>
              <a:chExt cx="637" cy="637"/>
            </a:xfrm>
          </p:grpSpPr>
          <p:grpSp>
            <p:nvGrpSpPr>
              <p:cNvPr id="28731" name="Group 168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28734" name="Oval 169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35" name="Oval 170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36" name="Oval 171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37" name="Oval 172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38" name="Oval 173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39" name="Oval 174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40" name="Oval 175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41" name="Oval 176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42" name="Oval 177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28732" name="Oval 178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28733" name="Oval 179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28704" name="Group 180"/>
            <p:cNvGrpSpPr>
              <a:grpSpLocks/>
            </p:cNvGrpSpPr>
            <p:nvPr/>
          </p:nvGrpSpPr>
          <p:grpSpPr bwMode="auto">
            <a:xfrm>
              <a:off x="4538" y="2160"/>
              <a:ext cx="637" cy="637"/>
              <a:chOff x="2483" y="742"/>
              <a:chExt cx="637" cy="637"/>
            </a:xfrm>
          </p:grpSpPr>
          <p:grpSp>
            <p:nvGrpSpPr>
              <p:cNvPr id="28719" name="Group 181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28722" name="Oval 182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23" name="Oval 183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24" name="Oval 184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25" name="Oval 185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26" name="Oval 186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27" name="Oval 187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28" name="Oval 188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29" name="Oval 189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30" name="Oval 190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28720" name="Oval 191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28721" name="Oval 192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28705" name="Group 193"/>
            <p:cNvGrpSpPr>
              <a:grpSpLocks/>
            </p:cNvGrpSpPr>
            <p:nvPr/>
          </p:nvGrpSpPr>
          <p:grpSpPr bwMode="auto">
            <a:xfrm>
              <a:off x="4424" y="2614"/>
              <a:ext cx="637" cy="637"/>
              <a:chOff x="2483" y="742"/>
              <a:chExt cx="637" cy="637"/>
            </a:xfrm>
          </p:grpSpPr>
          <p:grpSp>
            <p:nvGrpSpPr>
              <p:cNvPr id="28707" name="Group 194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28710" name="Oval 195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11" name="Oval 196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12" name="Oval 197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13" name="Oval 198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14" name="Oval 199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15" name="Oval 200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16" name="Oval 201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17" name="Oval 202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28718" name="Oval 203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28708" name="Oval 204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28709" name="Oval 205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sp>
          <p:nvSpPr>
            <p:cNvPr id="28706" name="Text Box 206"/>
            <p:cNvSpPr txBox="1">
              <a:spLocks noChangeArrowheads="1"/>
            </p:cNvSpPr>
            <p:nvPr/>
          </p:nvSpPr>
          <p:spPr bwMode="auto">
            <a:xfrm>
              <a:off x="5502" y="3029"/>
              <a:ext cx="1227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800" baseline="30000">
                  <a:latin typeface="Baskerville" charset="0"/>
                </a:rPr>
                <a:t>208</a:t>
              </a:r>
              <a:r>
                <a:rPr lang="fr-FR" sz="1800">
                  <a:latin typeface="Baskerville" charset="0"/>
                </a:rPr>
                <a:t>Pb</a:t>
              </a:r>
            </a:p>
          </p:txBody>
        </p:sp>
      </p:grpSp>
      <p:sp>
        <p:nvSpPr>
          <p:cNvPr id="28686" name="ZoneTexte 200"/>
          <p:cNvSpPr txBox="1">
            <a:spLocks noChangeArrowheads="1"/>
          </p:cNvSpPr>
          <p:nvPr/>
        </p:nvSpPr>
        <p:spPr bwMode="auto">
          <a:xfrm>
            <a:off x="6011863" y="5264150"/>
            <a:ext cx="44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2400" b="1"/>
              <a:t>=</a:t>
            </a:r>
          </a:p>
        </p:txBody>
      </p:sp>
      <p:sp>
        <p:nvSpPr>
          <p:cNvPr id="28687" name="ZoneTexte 201"/>
          <p:cNvSpPr txBox="1">
            <a:spLocks noChangeArrowheads="1"/>
          </p:cNvSpPr>
          <p:nvPr/>
        </p:nvSpPr>
        <p:spPr bwMode="auto">
          <a:xfrm>
            <a:off x="2987675" y="5511800"/>
            <a:ext cx="1538288" cy="584200"/>
          </a:xfrm>
          <a:prstGeom prst="rect">
            <a:avLst/>
          </a:prstGeom>
          <a:solidFill>
            <a:srgbClr val="EA68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Halo nuclei</a:t>
            </a:r>
          </a:p>
          <a:p>
            <a:pPr eaLnBrk="1" hangingPunct="1"/>
            <a:r>
              <a:rPr lang="fr-FR" sz="1600" i="1"/>
              <a:t>dilute matter</a:t>
            </a:r>
          </a:p>
        </p:txBody>
      </p:sp>
      <p:cxnSp>
        <p:nvCxnSpPr>
          <p:cNvPr id="203" name="Connecteur droit avec flèche 202"/>
          <p:cNvCxnSpPr>
            <a:stCxn id="28687" idx="1"/>
          </p:cNvCxnSpPr>
          <p:nvPr/>
        </p:nvCxnSpPr>
        <p:spPr bwMode="auto">
          <a:xfrm flipH="1">
            <a:off x="2051050" y="5803900"/>
            <a:ext cx="936625" cy="730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8236" name="Image 229"/>
          <p:cNvPicPr>
            <a:picLocks noChangeAspect="1"/>
          </p:cNvPicPr>
          <p:nvPr/>
        </p:nvPicPr>
        <p:blipFill>
          <a:blip r:embed="rId5"/>
          <a:srcRect b="17216"/>
          <a:stretch>
            <a:fillRect/>
          </a:stretch>
        </p:blipFill>
        <p:spPr bwMode="auto">
          <a:xfrm>
            <a:off x="1331913" y="981075"/>
            <a:ext cx="3479800" cy="324008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2" name="Rectangle 82"/>
          <p:cNvSpPr>
            <a:spLocks noChangeArrowheads="1"/>
          </p:cNvSpPr>
          <p:nvPr/>
        </p:nvSpPr>
        <p:spPr bwMode="auto">
          <a:xfrm>
            <a:off x="2484438" y="236538"/>
            <a:ext cx="4508500" cy="600075"/>
          </a:xfrm>
          <a:prstGeom prst="rect">
            <a:avLst/>
          </a:prstGeom>
          <a:solidFill>
            <a:srgbClr val="E8E82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2000" b="1" dirty="0" err="1">
                <a:latin typeface="Comic Sans MS" charset="0"/>
                <a:ea typeface="ＭＳ Ｐゴシック" charset="0"/>
              </a:rPr>
              <a:t>Clusterization</a:t>
            </a:r>
            <a:r>
              <a:rPr lang="fr-FR" sz="2000" b="1" dirty="0">
                <a:latin typeface="Comic Sans MS" charset="0"/>
                <a:ea typeface="ＭＳ Ｐゴシック" charset="0"/>
              </a:rPr>
              <a:t> in </a:t>
            </a:r>
            <a:r>
              <a:rPr lang="fr-FR" sz="2000" b="1" dirty="0" err="1">
                <a:latin typeface="Comic Sans MS" charset="0"/>
                <a:ea typeface="ＭＳ Ｐゴシック" charset="0"/>
              </a:rPr>
              <a:t>nuclei</a:t>
            </a:r>
            <a:r>
              <a:rPr lang="fr-FR" sz="2000" b="1" dirty="0">
                <a:latin typeface="Comic Sans MS" charset="0"/>
                <a:ea typeface="ＭＳ Ｐゴシック" charset="0"/>
              </a:rPr>
              <a:t> </a:t>
            </a:r>
            <a:r>
              <a:rPr lang="fr-FR" sz="2000" b="1" dirty="0" err="1">
                <a:latin typeface="Comic Sans MS" charset="0"/>
                <a:ea typeface="ＭＳ Ｐゴシック" charset="0"/>
              </a:rPr>
              <a:t>landscape</a:t>
            </a:r>
            <a:endParaRPr lang="fr-FR" sz="2000" b="1" dirty="0">
              <a:latin typeface="Comic Sans MS" charset="0"/>
              <a:ea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14288" y="1042988"/>
            <a:ext cx="3506788" cy="5194300"/>
          </a:xfrm>
          <a:prstGeom prst="rect">
            <a:avLst/>
          </a:prstGeom>
          <a:solidFill>
            <a:srgbClr val="D9D9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923669" name="Text Box 21"/>
          <p:cNvSpPr txBox="1">
            <a:spLocks noChangeArrowheads="1"/>
          </p:cNvSpPr>
          <p:nvPr/>
        </p:nvSpPr>
        <p:spPr bwMode="auto">
          <a:xfrm>
            <a:off x="163513" y="4244975"/>
            <a:ext cx="3338512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F6600"/>
              </a:buClr>
              <a:buFont typeface="Wingdings" pitchFamily="2" charset="2"/>
              <a:buChar char="v"/>
            </a:pPr>
            <a:r>
              <a:rPr lang="en-US" sz="1600" b="1">
                <a:latin typeface="Maiandra GD" pitchFamily="34" charset="0"/>
              </a:rPr>
              <a:t> </a:t>
            </a:r>
            <a:r>
              <a:rPr lang="en-US" sz="1400" b="1">
                <a:latin typeface="Maiandra GD" pitchFamily="34" charset="0"/>
              </a:rPr>
              <a:t>emission of nucleons :</a:t>
            </a:r>
            <a:r>
              <a:rPr lang="en-US" sz="1400">
                <a:latin typeface="Maiandra GD" pitchFamily="34" charset="0"/>
              </a:rPr>
              <a:t> </a:t>
            </a:r>
          </a:p>
          <a:p>
            <a:pPr eaLnBrk="1" hangingPunct="1"/>
            <a:r>
              <a:rPr lang="en-US" sz="1400">
                <a:latin typeface="Maiandra GD" pitchFamily="34" charset="0"/>
              </a:rPr>
              <a:t>- with </a:t>
            </a:r>
            <a:r>
              <a:rPr lang="en-US" sz="1400">
                <a:solidFill>
                  <a:srgbClr val="FF6600"/>
                </a:solidFill>
                <a:latin typeface="Maiandra GD" pitchFamily="34" charset="0"/>
              </a:rPr>
              <a:t>large angle</a:t>
            </a:r>
            <a:r>
              <a:rPr lang="en-US" sz="1400">
                <a:latin typeface="Maiandra GD" pitchFamily="34" charset="0"/>
              </a:rPr>
              <a:t> with respect to the </a:t>
            </a:r>
          </a:p>
          <a:p>
            <a:pPr eaLnBrk="1" hangingPunct="1"/>
            <a:r>
              <a:rPr lang="en-US" sz="1400">
                <a:latin typeface="Maiandra GD" pitchFamily="34" charset="0"/>
              </a:rPr>
              <a:t>beam  axis</a:t>
            </a:r>
          </a:p>
          <a:p>
            <a:pPr eaLnBrk="1" hangingPunct="1"/>
            <a:endParaRPr lang="en-US" sz="1400">
              <a:latin typeface="Maiandra GD" pitchFamily="34" charset="0"/>
            </a:endParaRPr>
          </a:p>
          <a:p>
            <a:pPr eaLnBrk="1" hangingPunct="1"/>
            <a:r>
              <a:rPr lang="en-US" sz="1400">
                <a:latin typeface="Maiandra GD" pitchFamily="34" charset="0"/>
              </a:rPr>
              <a:t>- in the </a:t>
            </a:r>
            <a:r>
              <a:rPr lang="en-US" sz="1400">
                <a:solidFill>
                  <a:srgbClr val="FF6600"/>
                </a:solidFill>
                <a:latin typeface="Maiandra GD" pitchFamily="34" charset="0"/>
              </a:rPr>
              <a:t>same plane</a:t>
            </a:r>
            <a:r>
              <a:rPr lang="en-US" sz="1400">
                <a:latin typeface="Maiandra GD" pitchFamily="34" charset="0"/>
              </a:rPr>
              <a:t> and on the </a:t>
            </a:r>
            <a:r>
              <a:rPr lang="en-US" sz="1400">
                <a:solidFill>
                  <a:srgbClr val="FF6600"/>
                </a:solidFill>
                <a:latin typeface="Maiandra GD" pitchFamily="34" charset="0"/>
              </a:rPr>
              <a:t>same side</a:t>
            </a:r>
          </a:p>
          <a:p>
            <a:pPr eaLnBrk="1" hangingPunct="1"/>
            <a:r>
              <a:rPr lang="en-US" sz="1400">
                <a:latin typeface="Maiandra GD" pitchFamily="34" charset="0"/>
              </a:rPr>
              <a:t> as the perturbative potential </a:t>
            </a:r>
          </a:p>
          <a:p>
            <a:pPr eaLnBrk="1" hangingPunct="1"/>
            <a:endParaRPr lang="en-US" sz="1400">
              <a:latin typeface="Maiandra GD" pitchFamily="34" charset="0"/>
            </a:endParaRPr>
          </a:p>
          <a:p>
            <a:pPr eaLnBrk="1" hangingPunct="1"/>
            <a:r>
              <a:rPr lang="en-US" sz="1400">
                <a:latin typeface="Maiandra GD" pitchFamily="34" charset="0"/>
              </a:rPr>
              <a:t>- with a </a:t>
            </a:r>
            <a:r>
              <a:rPr lang="en-US" sz="1400">
                <a:solidFill>
                  <a:srgbClr val="FF6600"/>
                </a:solidFill>
                <a:latin typeface="Maiandra GD" pitchFamily="34" charset="0"/>
              </a:rPr>
              <a:t>velocity lower</a:t>
            </a:r>
            <a:r>
              <a:rPr lang="en-US" sz="1400">
                <a:latin typeface="Maiandra GD" pitchFamily="34" charset="0"/>
              </a:rPr>
              <a:t> than the beam</a:t>
            </a:r>
            <a:endParaRPr lang="fr-FR" sz="1400">
              <a:latin typeface="Maiandra GD" pitchFamily="34" charset="0"/>
            </a:endParaRPr>
          </a:p>
        </p:txBody>
      </p:sp>
      <p:sp>
        <p:nvSpPr>
          <p:cNvPr id="923668" name="Rectangle 20"/>
          <p:cNvSpPr>
            <a:spLocks noChangeArrowheads="1"/>
          </p:cNvSpPr>
          <p:nvPr/>
        </p:nvSpPr>
        <p:spPr bwMode="auto">
          <a:xfrm>
            <a:off x="3671888" y="1050925"/>
            <a:ext cx="5221287" cy="5186363"/>
          </a:xfrm>
          <a:prstGeom prst="rect">
            <a:avLst/>
          </a:prstGeom>
          <a:solidFill>
            <a:srgbClr val="CDE6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923651" name="Oval 3"/>
          <p:cNvSpPr>
            <a:spLocks noChangeArrowheads="1"/>
          </p:cNvSpPr>
          <p:nvPr/>
        </p:nvSpPr>
        <p:spPr bwMode="auto">
          <a:xfrm>
            <a:off x="638175" y="2862263"/>
            <a:ext cx="615950" cy="644525"/>
          </a:xfrm>
          <a:prstGeom prst="ellipse">
            <a:avLst/>
          </a:prstGeom>
          <a:gradFill rotWithShape="1">
            <a:gsLst>
              <a:gs pos="0">
                <a:srgbClr val="C3C3C3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fr-FR" sz="1800" baseline="30000">
                <a:solidFill>
                  <a:schemeClr val="bg1"/>
                </a:solidFill>
                <a:latin typeface="Maiandra GD" pitchFamily="34" charset="0"/>
              </a:rPr>
              <a:t>57</a:t>
            </a:r>
            <a:r>
              <a:rPr lang="fr-FR" sz="1800">
                <a:solidFill>
                  <a:schemeClr val="bg1"/>
                </a:solidFill>
                <a:latin typeface="Maiandra GD" pitchFamily="34" charset="0"/>
              </a:rPr>
              <a:t>Ni</a:t>
            </a:r>
            <a:endParaRPr lang="fr-FR" sz="1800" baseline="30000">
              <a:solidFill>
                <a:schemeClr val="bg1"/>
              </a:solidFill>
              <a:latin typeface="Maiandra GD" pitchFamily="34" charset="0"/>
            </a:endParaRPr>
          </a:p>
        </p:txBody>
      </p:sp>
      <p:pic>
        <p:nvPicPr>
          <p:cNvPr id="923653" name="Picture 5" descr="w15b8-l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335915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57" name="Oval 9"/>
          <p:cNvSpPr>
            <a:spLocks noChangeArrowheads="1"/>
          </p:cNvSpPr>
          <p:nvPr/>
        </p:nvSpPr>
        <p:spPr bwMode="auto">
          <a:xfrm>
            <a:off x="625475" y="2897188"/>
            <a:ext cx="615950" cy="644525"/>
          </a:xfrm>
          <a:prstGeom prst="ellipse">
            <a:avLst/>
          </a:prstGeom>
          <a:gradFill rotWithShape="1">
            <a:gsLst>
              <a:gs pos="0">
                <a:srgbClr val="C3C3C3"/>
              </a:gs>
              <a:gs pos="100000">
                <a:srgbClr val="80808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fr-FR" sz="1800" baseline="30000">
                <a:solidFill>
                  <a:schemeClr val="bg1"/>
                </a:solidFill>
                <a:latin typeface="Maiandra GD" pitchFamily="34" charset="0"/>
              </a:rPr>
              <a:t>58</a:t>
            </a:r>
            <a:r>
              <a:rPr lang="fr-FR" sz="1800">
                <a:solidFill>
                  <a:schemeClr val="bg1"/>
                </a:solidFill>
                <a:latin typeface="Maiandra GD" pitchFamily="34" charset="0"/>
              </a:rPr>
              <a:t>Ni</a:t>
            </a:r>
            <a:endParaRPr lang="fr-FR" sz="1800" baseline="3000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29704" name="Oval 10"/>
          <p:cNvSpPr>
            <a:spLocks noChangeArrowheads="1"/>
          </p:cNvSpPr>
          <p:nvPr/>
        </p:nvSpPr>
        <p:spPr bwMode="auto">
          <a:xfrm>
            <a:off x="971550" y="2924175"/>
            <a:ext cx="180975" cy="192088"/>
          </a:xfrm>
          <a:prstGeom prst="ellipse">
            <a:avLst/>
          </a:prstGeom>
          <a:gradFill rotWithShape="1">
            <a:gsLst>
              <a:gs pos="0">
                <a:srgbClr val="777777"/>
              </a:gs>
              <a:gs pos="100000">
                <a:srgbClr val="3333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it-IT" sz="1800">
              <a:solidFill>
                <a:srgbClr val="FA821E"/>
              </a:solidFill>
              <a:latin typeface="Maiandra GD" pitchFamily="34" charset="0"/>
            </a:endParaRPr>
          </a:p>
        </p:txBody>
      </p:sp>
      <p:graphicFrame>
        <p:nvGraphicFramePr>
          <p:cNvPr id="923660" name="Object 2"/>
          <p:cNvGraphicFramePr>
            <a:graphicFrameLocks noChangeAspect="1"/>
          </p:cNvGraphicFramePr>
          <p:nvPr/>
        </p:nvGraphicFramePr>
        <p:xfrm>
          <a:off x="3911600" y="1643063"/>
          <a:ext cx="15509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Equation" r:id="rId5" imgW="901309" imgH="393529" progId="Equation.DSMT4">
                  <p:embed/>
                </p:oleObj>
              </mc:Choice>
              <mc:Fallback>
                <p:oleObj name="Equation" r:id="rId5" imgW="901309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1643063"/>
                        <a:ext cx="155098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661" name="Object 3"/>
          <p:cNvGraphicFramePr>
            <a:graphicFrameLocks noChangeAspect="1"/>
          </p:cNvGraphicFramePr>
          <p:nvPr/>
        </p:nvGraphicFramePr>
        <p:xfrm>
          <a:off x="3829050" y="2220913"/>
          <a:ext cx="46656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Equation" r:id="rId7" imgW="2933700" imgH="419100" progId="Equation.DSMT4">
                  <p:embed/>
                </p:oleObj>
              </mc:Choice>
              <mc:Fallback>
                <p:oleObj name="Equation" r:id="rId7" imgW="29337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9050" y="2220913"/>
                        <a:ext cx="46656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62" name="Text Box 14"/>
          <p:cNvSpPr txBox="1">
            <a:spLocks noChangeArrowheads="1"/>
          </p:cNvSpPr>
          <p:nvPr/>
        </p:nvSpPr>
        <p:spPr bwMode="auto">
          <a:xfrm>
            <a:off x="3840163" y="1174750"/>
            <a:ext cx="4695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F3300"/>
              </a:buClr>
              <a:buSzPct val="130000"/>
              <a:buFontTx/>
              <a:buChar char="•"/>
            </a:pPr>
            <a:r>
              <a:rPr lang="en-US" sz="1600" b="1">
                <a:solidFill>
                  <a:schemeClr val="tx2"/>
                </a:solidFill>
                <a:latin typeface="Maiandra GD" pitchFamily="34" charset="0"/>
              </a:rPr>
              <a:t>Theory:</a:t>
            </a:r>
            <a:r>
              <a:rPr lang="en-US" sz="1600" b="1">
                <a:solidFill>
                  <a:srgbClr val="14B4CA"/>
                </a:solidFill>
                <a:latin typeface="Maiandra GD" pitchFamily="34" charset="0"/>
              </a:rPr>
              <a:t> </a:t>
            </a:r>
            <a:r>
              <a:rPr lang="en-US" sz="1600" b="1">
                <a:latin typeface="Maiandra GD" pitchFamily="34" charset="0"/>
              </a:rPr>
              <a:t> </a:t>
            </a:r>
            <a:r>
              <a:rPr lang="en-US" sz="1600">
                <a:latin typeface="Maiandra GD" pitchFamily="34" charset="0"/>
              </a:rPr>
              <a:t>Time Dependent Schrödinger Equation</a:t>
            </a:r>
            <a:endParaRPr lang="en-US" sz="1600">
              <a:solidFill>
                <a:srgbClr val="14B4CA"/>
              </a:solidFill>
              <a:latin typeface="Maiandra GD" pitchFamily="34" charset="0"/>
            </a:endParaRPr>
          </a:p>
        </p:txBody>
      </p:sp>
      <p:sp>
        <p:nvSpPr>
          <p:cNvPr id="923663" name="Rectangle 15"/>
          <p:cNvSpPr>
            <a:spLocks noChangeArrowheads="1"/>
          </p:cNvSpPr>
          <p:nvPr/>
        </p:nvSpPr>
        <p:spPr bwMode="auto">
          <a:xfrm>
            <a:off x="6300788" y="5232400"/>
            <a:ext cx="236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i="1">
                <a:latin typeface="Maiandra GD" pitchFamily="34" charset="0"/>
              </a:rPr>
              <a:t> D. Lacroix et al, NPA(1999)</a:t>
            </a:r>
          </a:p>
        </p:txBody>
      </p:sp>
      <p:sp>
        <p:nvSpPr>
          <p:cNvPr id="923664" name="Text Box 16"/>
          <p:cNvSpPr txBox="1">
            <a:spLocks noChangeArrowheads="1"/>
          </p:cNvSpPr>
          <p:nvPr/>
        </p:nvSpPr>
        <p:spPr bwMode="auto">
          <a:xfrm>
            <a:off x="-36513" y="1147763"/>
            <a:ext cx="3517901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F3300"/>
              </a:buClr>
              <a:buSzPct val="130000"/>
              <a:buFontTx/>
              <a:buChar char="•"/>
            </a:pPr>
            <a:r>
              <a:rPr lang="en-US" sz="1600" b="1">
                <a:solidFill>
                  <a:srgbClr val="FF6600"/>
                </a:solidFill>
                <a:latin typeface="Maiandra GD" pitchFamily="34" charset="0"/>
              </a:rPr>
              <a:t>Mechanism : </a:t>
            </a:r>
            <a:r>
              <a:rPr lang="en-US" sz="1600">
                <a:latin typeface="Maiandra GD" pitchFamily="34" charset="0"/>
              </a:rPr>
              <a:t> </a:t>
            </a:r>
            <a:r>
              <a:rPr lang="en-US" altLang="fr-FR" sz="1600">
                <a:latin typeface="Maiandra GD" pitchFamily="34" charset="0"/>
              </a:rPr>
              <a:t>“</a:t>
            </a:r>
            <a:r>
              <a:rPr lang="en-US" sz="1600">
                <a:latin typeface="Maiandra GD" pitchFamily="34" charset="0"/>
              </a:rPr>
              <a:t>Towing Mode</a:t>
            </a:r>
            <a:r>
              <a:rPr lang="en-US" altLang="fr-FR" sz="1600">
                <a:latin typeface="Maiandra GD" pitchFamily="34" charset="0"/>
              </a:rPr>
              <a:t>”</a:t>
            </a:r>
            <a:endParaRPr lang="en-US" sz="1600" i="1">
              <a:latin typeface="Times New Roman" pitchFamily="18" charset="0"/>
            </a:endParaRPr>
          </a:p>
        </p:txBody>
      </p:sp>
      <p:sp>
        <p:nvSpPr>
          <p:cNvPr id="923665" name="Rectangle 17"/>
          <p:cNvSpPr>
            <a:spLocks noChangeArrowheads="1"/>
          </p:cNvSpPr>
          <p:nvPr/>
        </p:nvSpPr>
        <p:spPr bwMode="auto">
          <a:xfrm>
            <a:off x="3848100" y="3343275"/>
            <a:ext cx="2449513" cy="2463800"/>
          </a:xfrm>
          <a:prstGeom prst="rect">
            <a:avLst/>
          </a:prstGeom>
          <a:noFill/>
          <a:ln w="25400">
            <a:solidFill>
              <a:srgbClr val="ADE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29711" name="Text Box 18"/>
          <p:cNvSpPr txBox="1">
            <a:spLocks noChangeArrowheads="1"/>
          </p:cNvSpPr>
          <p:nvPr/>
        </p:nvSpPr>
        <p:spPr bwMode="auto">
          <a:xfrm>
            <a:off x="33338" y="1484313"/>
            <a:ext cx="2382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400" i="1">
                <a:latin typeface="Maiandra GD" pitchFamily="34" charset="0"/>
              </a:rPr>
              <a:t>J.A. Scarpaci et al PLB(1998</a:t>
            </a:r>
            <a:r>
              <a:rPr lang="fr-FR" sz="1800" i="1">
                <a:latin typeface="Maiandra GD" pitchFamily="34" charset="0"/>
              </a:rPr>
              <a:t>)</a:t>
            </a:r>
          </a:p>
        </p:txBody>
      </p:sp>
      <p:sp>
        <p:nvSpPr>
          <p:cNvPr id="923670" name="Text Box 22"/>
          <p:cNvSpPr txBox="1">
            <a:spLocks noChangeArrowheads="1"/>
          </p:cNvSpPr>
          <p:nvPr/>
        </p:nvSpPr>
        <p:spPr bwMode="auto">
          <a:xfrm>
            <a:off x="6456363" y="3730625"/>
            <a:ext cx="2222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fr-FR" sz="1400" i="1">
                <a:latin typeface="Maiandra GD" pitchFamily="34" charset="0"/>
              </a:rPr>
              <a:t>Probability density of a nucleon WF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fr-FR" sz="1400" i="1">
                <a:latin typeface="Maiandra GD" pitchFamily="34" charset="0"/>
              </a:rPr>
              <a:t>(44 MeV/A,b= 8 fm)</a:t>
            </a:r>
            <a:endParaRPr lang="fr-FR" sz="1400">
              <a:latin typeface="Maiandra GD" pitchFamily="34" charset="0"/>
            </a:endParaRPr>
          </a:p>
        </p:txBody>
      </p:sp>
      <p:sp>
        <p:nvSpPr>
          <p:cNvPr id="20" name="Rectangle 82"/>
          <p:cNvSpPr>
            <a:spLocks noChangeArrowheads="1"/>
          </p:cNvSpPr>
          <p:nvPr/>
        </p:nvSpPr>
        <p:spPr bwMode="auto">
          <a:xfrm>
            <a:off x="971550" y="260350"/>
            <a:ext cx="6337300" cy="600075"/>
          </a:xfrm>
          <a:prstGeom prst="rect">
            <a:avLst/>
          </a:prstGeom>
          <a:solidFill>
            <a:srgbClr val="E8E82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2000" b="1" dirty="0">
                <a:latin typeface="Comic Sans MS" charset="0"/>
                <a:ea typeface="ＭＳ Ｐゴシック" charset="0"/>
              </a:rPr>
              <a:t>Our </a:t>
            </a:r>
            <a:r>
              <a:rPr lang="fr-FR" sz="2000" b="1" dirty="0" err="1">
                <a:latin typeface="Comic Sans MS" charset="0"/>
                <a:ea typeface="ＭＳ Ｐゴシック" charset="0"/>
              </a:rPr>
              <a:t>tool</a:t>
            </a:r>
            <a:r>
              <a:rPr lang="fr-FR" sz="2000" b="1" dirty="0">
                <a:latin typeface="Comic Sans MS" charset="0"/>
                <a:ea typeface="ＭＳ Ｐゴシック" charset="0"/>
              </a:rPr>
              <a:t> : </a:t>
            </a:r>
            <a:r>
              <a:rPr lang="fr-FR" sz="2000" b="1" dirty="0" err="1">
                <a:latin typeface="Comic Sans MS" charset="0"/>
                <a:ea typeface="ＭＳ Ｐゴシック" charset="0"/>
              </a:rPr>
              <a:t>nuclear</a:t>
            </a:r>
            <a:r>
              <a:rPr lang="fr-FR" sz="2000" b="1" dirty="0">
                <a:latin typeface="Comic Sans MS" charset="0"/>
                <a:ea typeface="ＭＳ Ｐゴシック" charset="0"/>
              </a:rPr>
              <a:t> break-up (</a:t>
            </a:r>
            <a:r>
              <a:rPr lang="fr-FR" sz="2000" b="1" dirty="0" err="1">
                <a:latin typeface="Comic Sans MS" charset="0"/>
                <a:ea typeface="ＭＳ Ｐゴシック" charset="0"/>
              </a:rPr>
              <a:t>called</a:t>
            </a:r>
            <a:r>
              <a:rPr lang="fr-FR" sz="2000" b="1" dirty="0">
                <a:latin typeface="Comic Sans MS" charset="0"/>
                <a:ea typeface="ＭＳ Ｐゴシック" charset="0"/>
              </a:rPr>
              <a:t> </a:t>
            </a:r>
            <a:r>
              <a:rPr lang="fr-FR" sz="2000" b="1" dirty="0" err="1">
                <a:latin typeface="Comic Sans MS" charset="0"/>
                <a:ea typeface="ＭＳ Ｐゴシック" charset="0"/>
              </a:rPr>
              <a:t>Towing</a:t>
            </a:r>
            <a:r>
              <a:rPr lang="fr-FR" sz="2000" b="1" dirty="0">
                <a:latin typeface="Comic Sans MS" charset="0"/>
                <a:ea typeface="ＭＳ Ｐゴシック" charset="0"/>
              </a:rPr>
              <a:t> Mode)</a:t>
            </a:r>
          </a:p>
        </p:txBody>
      </p:sp>
      <p:sp>
        <p:nvSpPr>
          <p:cNvPr id="29714" name="Forme libre 1"/>
          <p:cNvSpPr>
            <a:spLocks/>
          </p:cNvSpPr>
          <p:nvPr/>
        </p:nvSpPr>
        <p:spPr bwMode="auto">
          <a:xfrm>
            <a:off x="1625600" y="2060575"/>
            <a:ext cx="674688" cy="2201863"/>
          </a:xfrm>
          <a:custGeom>
            <a:avLst/>
            <a:gdLst>
              <a:gd name="T0" fmla="*/ 25644 w 674783"/>
              <a:gd name="T1" fmla="*/ 2205046 h 2201333"/>
              <a:gd name="T2" fmla="*/ 82032 w 674783"/>
              <a:gd name="T3" fmla="*/ 947041 h 2201333"/>
              <a:gd name="T4" fmla="*/ 674118 w 674783"/>
              <a:gd name="T5" fmla="*/ 0 h 220133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74783" h="2201333">
                <a:moveTo>
                  <a:pt x="25672" y="2201333"/>
                </a:moveTo>
                <a:cubicBezTo>
                  <a:pt x="-7254" y="1912055"/>
                  <a:pt x="-26069" y="1312334"/>
                  <a:pt x="82116" y="945445"/>
                </a:cubicBezTo>
                <a:cubicBezTo>
                  <a:pt x="190301" y="578556"/>
                  <a:pt x="674783" y="0"/>
                  <a:pt x="674783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cxnSp>
        <p:nvCxnSpPr>
          <p:cNvPr id="4" name="Connecteur droit avec flèche 3"/>
          <p:cNvCxnSpPr/>
          <p:nvPr/>
        </p:nvCxnSpPr>
        <p:spPr bwMode="auto">
          <a:xfrm flipV="1">
            <a:off x="1116013" y="2276475"/>
            <a:ext cx="1655762" cy="7254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9716" name="Oval 8"/>
          <p:cNvSpPr>
            <a:spLocks noChangeArrowheads="1"/>
          </p:cNvSpPr>
          <p:nvPr/>
        </p:nvSpPr>
        <p:spPr bwMode="auto">
          <a:xfrm>
            <a:off x="1331913" y="3860800"/>
            <a:ext cx="533400" cy="522288"/>
          </a:xfrm>
          <a:prstGeom prst="ellipse">
            <a:avLst/>
          </a:prstGeom>
          <a:gradFill rotWithShape="1">
            <a:gsLst>
              <a:gs pos="0">
                <a:srgbClr val="FFD28E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fr-FR" sz="1800" baseline="30000">
                <a:latin typeface="Maiandra GD" pitchFamily="34" charset="0"/>
              </a:rPr>
              <a:t>40</a:t>
            </a:r>
            <a:r>
              <a:rPr lang="fr-FR" sz="1800">
                <a:latin typeface="Maiandra GD" pitchFamily="34" charset="0"/>
              </a:rPr>
              <a:t>Ar</a:t>
            </a:r>
            <a:endParaRPr lang="fr-FR" sz="1800" baseline="30000">
              <a:latin typeface="Maiandra GD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69" grpId="0"/>
      <p:bldP spid="923669" grpId="1"/>
      <p:bldP spid="923668" grpId="0" animBg="1"/>
      <p:bldP spid="923651" grpId="0" animBg="1"/>
      <p:bldP spid="923657" grpId="0" animBg="1"/>
      <p:bldP spid="923662" grpId="0"/>
      <p:bldP spid="923663" grpId="0"/>
      <p:bldP spid="923664" grpId="0"/>
      <p:bldP spid="923665" grpId="0" animBg="1"/>
      <p:bldP spid="9236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797" name="Picture 2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557338"/>
            <a:ext cx="6192837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43858" name="Rectangle 82"/>
          <p:cNvSpPr>
            <a:spLocks noChangeArrowheads="1"/>
          </p:cNvSpPr>
          <p:nvPr/>
        </p:nvSpPr>
        <p:spPr bwMode="auto">
          <a:xfrm>
            <a:off x="2051050" y="188913"/>
            <a:ext cx="5761038" cy="647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fr-FR" sz="2400" dirty="0" err="1">
                <a:latin typeface="Comic Sans MS" charset="0"/>
                <a:ea typeface="ＭＳ Ｐゴシック" charset="0"/>
              </a:rPr>
              <a:t>Reaction</a:t>
            </a:r>
            <a:r>
              <a:rPr lang="fr-FR" sz="2400" dirty="0">
                <a:latin typeface="Comic Sans MS" charset="0"/>
                <a:ea typeface="ＭＳ Ｐゴシック" charset="0"/>
              </a:rPr>
              <a:t> </a:t>
            </a:r>
            <a:r>
              <a:rPr lang="fr-FR" sz="2400" dirty="0" err="1">
                <a:latin typeface="Comic Sans MS" charset="0"/>
                <a:ea typeface="ＭＳ Ｐゴシック" charset="0"/>
              </a:rPr>
              <a:t>mechanism</a:t>
            </a:r>
            <a:r>
              <a:rPr lang="fr-FR" sz="2400" dirty="0">
                <a:latin typeface="Comic Sans MS" charset="0"/>
                <a:ea typeface="ＭＳ Ｐゴシック" charset="0"/>
              </a:rPr>
              <a:t> : </a:t>
            </a:r>
            <a:r>
              <a:rPr lang="fr-FR" sz="2400" dirty="0" err="1">
                <a:latin typeface="Comic Sans MS" charset="0"/>
                <a:ea typeface="ＭＳ Ｐゴシック" charset="0"/>
              </a:rPr>
              <a:t>Towing</a:t>
            </a:r>
            <a:r>
              <a:rPr lang="fr-FR" sz="2400" dirty="0">
                <a:latin typeface="Comic Sans MS" charset="0"/>
                <a:ea typeface="ＭＳ Ｐゴシック" charset="0"/>
              </a:rPr>
              <a:t> Mode</a:t>
            </a:r>
          </a:p>
        </p:txBody>
      </p:sp>
      <p:sp>
        <p:nvSpPr>
          <p:cNvPr id="843798" name="Oval 22"/>
          <p:cNvSpPr>
            <a:spLocks noChangeArrowheads="1"/>
          </p:cNvSpPr>
          <p:nvPr/>
        </p:nvSpPr>
        <p:spPr bwMode="auto">
          <a:xfrm>
            <a:off x="2987675" y="3429000"/>
            <a:ext cx="601663" cy="601663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89804"/>
                  <a:invGamma/>
                </a:srgbClr>
              </a:gs>
              <a:gs pos="100000">
                <a:srgbClr val="618FF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799" name="Oval 23"/>
          <p:cNvSpPr>
            <a:spLocks noChangeArrowheads="1"/>
          </p:cNvSpPr>
          <p:nvPr/>
        </p:nvSpPr>
        <p:spPr bwMode="auto">
          <a:xfrm>
            <a:off x="4416425" y="3451225"/>
            <a:ext cx="601663" cy="600075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89804"/>
                  <a:invGamma/>
                </a:srgbClr>
              </a:gs>
              <a:gs pos="100000">
                <a:srgbClr val="618FF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00" name="Oval 24"/>
          <p:cNvSpPr>
            <a:spLocks noChangeArrowheads="1"/>
          </p:cNvSpPr>
          <p:nvPr/>
        </p:nvSpPr>
        <p:spPr bwMode="auto">
          <a:xfrm>
            <a:off x="5819775" y="3432175"/>
            <a:ext cx="601663" cy="601663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89804"/>
                  <a:invGamma/>
                </a:srgbClr>
              </a:gs>
              <a:gs pos="100000">
                <a:srgbClr val="618FF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01" name="Oval 25"/>
          <p:cNvSpPr>
            <a:spLocks noChangeArrowheads="1"/>
          </p:cNvSpPr>
          <p:nvPr/>
        </p:nvSpPr>
        <p:spPr bwMode="auto">
          <a:xfrm>
            <a:off x="7410450" y="3459163"/>
            <a:ext cx="601663" cy="601662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89804"/>
                  <a:invGamma/>
                </a:srgbClr>
              </a:gs>
              <a:gs pos="100000">
                <a:srgbClr val="618FFD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02" name="Arc 26"/>
          <p:cNvSpPr>
            <a:spLocks/>
          </p:cNvSpPr>
          <p:nvPr/>
        </p:nvSpPr>
        <p:spPr bwMode="auto">
          <a:xfrm>
            <a:off x="3881438" y="2271713"/>
            <a:ext cx="111125" cy="2651125"/>
          </a:xfrm>
          <a:custGeom>
            <a:avLst/>
            <a:gdLst>
              <a:gd name="T0" fmla="*/ 0 w 21600"/>
              <a:gd name="T1" fmla="*/ 2651125 h 21598"/>
              <a:gd name="T2" fmla="*/ 109993 w 21600"/>
              <a:gd name="T3" fmla="*/ 0 h 21598"/>
              <a:gd name="T4" fmla="*/ 111125 w 21600"/>
              <a:gd name="T5" fmla="*/ 2651125 h 215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8" fill="none" extrusionOk="0">
                <a:moveTo>
                  <a:pt x="-1" y="21597"/>
                </a:moveTo>
                <a:cubicBezTo>
                  <a:pt x="-1" y="9754"/>
                  <a:pt x="9537" y="119"/>
                  <a:pt x="21379" y="-1"/>
                </a:cubicBezTo>
              </a:path>
              <a:path w="21600" h="21598" stroke="0" extrusionOk="0">
                <a:moveTo>
                  <a:pt x="-1" y="21597"/>
                </a:moveTo>
                <a:cubicBezTo>
                  <a:pt x="-1" y="9754"/>
                  <a:pt x="9537" y="119"/>
                  <a:pt x="21379" y="-1"/>
                </a:cubicBezTo>
                <a:lnTo>
                  <a:pt x="21600" y="21598"/>
                </a:lnTo>
                <a:lnTo>
                  <a:pt x="-1" y="21597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843803" name="Arc 27"/>
          <p:cNvSpPr>
            <a:spLocks/>
          </p:cNvSpPr>
          <p:nvPr/>
        </p:nvSpPr>
        <p:spPr bwMode="auto">
          <a:xfrm>
            <a:off x="5286375" y="2271713"/>
            <a:ext cx="106363" cy="2378075"/>
          </a:xfrm>
          <a:custGeom>
            <a:avLst/>
            <a:gdLst>
              <a:gd name="T0" fmla="*/ 0 w 21600"/>
              <a:gd name="T1" fmla="*/ 2378075 h 21598"/>
              <a:gd name="T2" fmla="*/ 105221 w 21600"/>
              <a:gd name="T3" fmla="*/ 0 h 21598"/>
              <a:gd name="T4" fmla="*/ 106363 w 21600"/>
              <a:gd name="T5" fmla="*/ 2378075 h 215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8" fill="none" extrusionOk="0">
                <a:moveTo>
                  <a:pt x="-1" y="21597"/>
                </a:moveTo>
                <a:cubicBezTo>
                  <a:pt x="-1" y="9759"/>
                  <a:pt x="9529" y="126"/>
                  <a:pt x="21367" y="-1"/>
                </a:cubicBezTo>
              </a:path>
              <a:path w="21600" h="21598" stroke="0" extrusionOk="0">
                <a:moveTo>
                  <a:pt x="-1" y="21597"/>
                </a:moveTo>
                <a:cubicBezTo>
                  <a:pt x="-1" y="9759"/>
                  <a:pt x="9529" y="126"/>
                  <a:pt x="21367" y="-1"/>
                </a:cubicBezTo>
                <a:lnTo>
                  <a:pt x="21600" y="21598"/>
                </a:lnTo>
                <a:lnTo>
                  <a:pt x="-1" y="21597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843804" name="Arc 28"/>
          <p:cNvSpPr>
            <a:spLocks/>
          </p:cNvSpPr>
          <p:nvPr/>
        </p:nvSpPr>
        <p:spPr bwMode="auto">
          <a:xfrm>
            <a:off x="6684963" y="2271713"/>
            <a:ext cx="106362" cy="2378075"/>
          </a:xfrm>
          <a:custGeom>
            <a:avLst/>
            <a:gdLst>
              <a:gd name="T0" fmla="*/ 0 w 21600"/>
              <a:gd name="T1" fmla="*/ 2378075 h 21598"/>
              <a:gd name="T2" fmla="*/ 105220 w 21600"/>
              <a:gd name="T3" fmla="*/ 0 h 21598"/>
              <a:gd name="T4" fmla="*/ 106362 w 21600"/>
              <a:gd name="T5" fmla="*/ 2378075 h 215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8" fill="none" extrusionOk="0">
                <a:moveTo>
                  <a:pt x="-1" y="21597"/>
                </a:moveTo>
                <a:cubicBezTo>
                  <a:pt x="-1" y="9759"/>
                  <a:pt x="9529" y="126"/>
                  <a:pt x="21367" y="-1"/>
                </a:cubicBezTo>
              </a:path>
              <a:path w="21600" h="21598" stroke="0" extrusionOk="0">
                <a:moveTo>
                  <a:pt x="-1" y="21597"/>
                </a:moveTo>
                <a:cubicBezTo>
                  <a:pt x="-1" y="9759"/>
                  <a:pt x="9529" y="126"/>
                  <a:pt x="21367" y="-1"/>
                </a:cubicBezTo>
                <a:lnTo>
                  <a:pt x="21600" y="21598"/>
                </a:lnTo>
                <a:lnTo>
                  <a:pt x="-1" y="21597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843805" name="Arc 29"/>
          <p:cNvSpPr>
            <a:spLocks/>
          </p:cNvSpPr>
          <p:nvPr/>
        </p:nvSpPr>
        <p:spPr bwMode="auto">
          <a:xfrm>
            <a:off x="8108950" y="2271713"/>
            <a:ext cx="104775" cy="2378075"/>
          </a:xfrm>
          <a:custGeom>
            <a:avLst/>
            <a:gdLst>
              <a:gd name="T0" fmla="*/ 0 w 21600"/>
              <a:gd name="T1" fmla="*/ 2378075 h 21598"/>
              <a:gd name="T2" fmla="*/ 103650 w 21600"/>
              <a:gd name="T3" fmla="*/ 0 h 21598"/>
              <a:gd name="T4" fmla="*/ 104775 w 21600"/>
              <a:gd name="T5" fmla="*/ 2378075 h 2159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98" fill="none" extrusionOk="0">
                <a:moveTo>
                  <a:pt x="-1" y="21597"/>
                </a:moveTo>
                <a:cubicBezTo>
                  <a:pt x="-1" y="9759"/>
                  <a:pt x="9529" y="126"/>
                  <a:pt x="21367" y="-1"/>
                </a:cubicBezTo>
              </a:path>
              <a:path w="21600" h="21598" stroke="0" extrusionOk="0">
                <a:moveTo>
                  <a:pt x="-1" y="21597"/>
                </a:moveTo>
                <a:cubicBezTo>
                  <a:pt x="-1" y="9759"/>
                  <a:pt x="9529" y="126"/>
                  <a:pt x="21367" y="-1"/>
                </a:cubicBezTo>
                <a:lnTo>
                  <a:pt x="21600" y="21598"/>
                </a:lnTo>
                <a:lnTo>
                  <a:pt x="-1" y="21597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843806" name="Oval 30"/>
          <p:cNvSpPr>
            <a:spLocks noChangeArrowheads="1"/>
          </p:cNvSpPr>
          <p:nvPr/>
        </p:nvSpPr>
        <p:spPr bwMode="auto">
          <a:xfrm>
            <a:off x="3584575" y="3487738"/>
            <a:ext cx="601663" cy="600075"/>
          </a:xfrm>
          <a:prstGeom prst="ellipse">
            <a:avLst/>
          </a:prstGeom>
          <a:gradFill rotWithShape="0">
            <a:gsLst>
              <a:gs pos="0">
                <a:srgbClr val="A2FFA3"/>
              </a:gs>
              <a:gs pos="100000">
                <a:srgbClr val="A2FFA3">
                  <a:gamma/>
                  <a:shade val="8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07" name="Oval 31"/>
          <p:cNvSpPr>
            <a:spLocks noChangeArrowheads="1"/>
          </p:cNvSpPr>
          <p:nvPr/>
        </p:nvSpPr>
        <p:spPr bwMode="auto">
          <a:xfrm>
            <a:off x="3659188" y="2120900"/>
            <a:ext cx="601662" cy="601663"/>
          </a:xfrm>
          <a:prstGeom prst="ellipse">
            <a:avLst/>
          </a:prstGeom>
          <a:gradFill rotWithShape="0">
            <a:gsLst>
              <a:gs pos="0">
                <a:srgbClr val="A2FFA3"/>
              </a:gs>
              <a:gs pos="100000">
                <a:srgbClr val="A2FFA3">
                  <a:gamma/>
                  <a:shade val="8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08" name="Oval 32"/>
          <p:cNvSpPr>
            <a:spLocks noChangeArrowheads="1"/>
          </p:cNvSpPr>
          <p:nvPr/>
        </p:nvSpPr>
        <p:spPr bwMode="auto">
          <a:xfrm>
            <a:off x="5006975" y="3582988"/>
            <a:ext cx="601663" cy="601662"/>
          </a:xfrm>
          <a:prstGeom prst="ellipse">
            <a:avLst/>
          </a:prstGeom>
          <a:gradFill rotWithShape="0">
            <a:gsLst>
              <a:gs pos="0">
                <a:srgbClr val="A2FFA3"/>
              </a:gs>
              <a:gs pos="100000">
                <a:srgbClr val="A2FFA3">
                  <a:gamma/>
                  <a:shade val="8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09" name="Oval 33"/>
          <p:cNvSpPr>
            <a:spLocks noChangeArrowheads="1"/>
          </p:cNvSpPr>
          <p:nvPr/>
        </p:nvSpPr>
        <p:spPr bwMode="auto">
          <a:xfrm>
            <a:off x="4943475" y="3716338"/>
            <a:ext cx="63500" cy="63500"/>
          </a:xfrm>
          <a:prstGeom prst="ellipse">
            <a:avLst/>
          </a:prstGeom>
          <a:solidFill>
            <a:srgbClr val="00279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10" name="Oval 34"/>
          <p:cNvSpPr>
            <a:spLocks noChangeArrowheads="1"/>
          </p:cNvSpPr>
          <p:nvPr/>
        </p:nvSpPr>
        <p:spPr bwMode="auto">
          <a:xfrm>
            <a:off x="4435475" y="3424238"/>
            <a:ext cx="63500" cy="63500"/>
          </a:xfrm>
          <a:prstGeom prst="ellipse">
            <a:avLst/>
          </a:prstGeom>
          <a:solidFill>
            <a:srgbClr val="114FFB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11" name="Oval 35"/>
          <p:cNvSpPr>
            <a:spLocks noChangeArrowheads="1"/>
          </p:cNvSpPr>
          <p:nvPr/>
        </p:nvSpPr>
        <p:spPr bwMode="auto">
          <a:xfrm>
            <a:off x="7824788" y="2870200"/>
            <a:ext cx="601662" cy="600075"/>
          </a:xfrm>
          <a:prstGeom prst="ellipse">
            <a:avLst/>
          </a:prstGeom>
          <a:gradFill rotWithShape="0">
            <a:gsLst>
              <a:gs pos="0">
                <a:srgbClr val="A2FFA3"/>
              </a:gs>
              <a:gs pos="100000">
                <a:srgbClr val="A2FFA3">
                  <a:gamma/>
                  <a:shade val="8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12" name="Oval 36"/>
          <p:cNvSpPr>
            <a:spLocks noChangeArrowheads="1"/>
          </p:cNvSpPr>
          <p:nvPr/>
        </p:nvSpPr>
        <p:spPr bwMode="auto">
          <a:xfrm>
            <a:off x="6429375" y="2749550"/>
            <a:ext cx="601663" cy="601663"/>
          </a:xfrm>
          <a:prstGeom prst="ellipse">
            <a:avLst/>
          </a:prstGeom>
          <a:gradFill rotWithShape="0">
            <a:gsLst>
              <a:gs pos="0">
                <a:srgbClr val="A2FFA3"/>
              </a:gs>
              <a:gs pos="100000">
                <a:srgbClr val="A2FFA3">
                  <a:gamma/>
                  <a:shade val="8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13" name="Oval 37"/>
          <p:cNvSpPr>
            <a:spLocks noChangeArrowheads="1"/>
          </p:cNvSpPr>
          <p:nvPr/>
        </p:nvSpPr>
        <p:spPr bwMode="auto">
          <a:xfrm>
            <a:off x="6873875" y="2627313"/>
            <a:ext cx="63500" cy="63500"/>
          </a:xfrm>
          <a:prstGeom prst="ellipse">
            <a:avLst/>
          </a:prstGeom>
          <a:solidFill>
            <a:srgbClr val="00279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14" name="Line 38"/>
          <p:cNvSpPr>
            <a:spLocks noChangeShapeType="1"/>
          </p:cNvSpPr>
          <p:nvPr/>
        </p:nvSpPr>
        <p:spPr bwMode="auto">
          <a:xfrm flipV="1">
            <a:off x="6929438" y="2389188"/>
            <a:ext cx="444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15" name="Oval 39"/>
          <p:cNvSpPr>
            <a:spLocks noChangeArrowheads="1"/>
          </p:cNvSpPr>
          <p:nvPr/>
        </p:nvSpPr>
        <p:spPr bwMode="auto">
          <a:xfrm>
            <a:off x="7888288" y="2120900"/>
            <a:ext cx="566737" cy="568325"/>
          </a:xfrm>
          <a:prstGeom prst="ellipse">
            <a:avLst/>
          </a:prstGeom>
          <a:gradFill rotWithShape="0">
            <a:gsLst>
              <a:gs pos="0">
                <a:srgbClr val="A2FFA3"/>
              </a:gs>
              <a:gs pos="100000">
                <a:srgbClr val="A2FFA3">
                  <a:gamma/>
                  <a:shade val="8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16" name="Oval 40"/>
          <p:cNvSpPr>
            <a:spLocks noChangeArrowheads="1"/>
          </p:cNvSpPr>
          <p:nvPr/>
        </p:nvSpPr>
        <p:spPr bwMode="auto">
          <a:xfrm>
            <a:off x="5057775" y="2120900"/>
            <a:ext cx="601663" cy="601663"/>
          </a:xfrm>
          <a:prstGeom prst="ellipse">
            <a:avLst/>
          </a:prstGeom>
          <a:gradFill rotWithShape="0">
            <a:gsLst>
              <a:gs pos="0">
                <a:srgbClr val="A2FFA3"/>
              </a:gs>
              <a:gs pos="100000">
                <a:srgbClr val="A2FFA3">
                  <a:gamma/>
                  <a:shade val="8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17" name="Oval 41"/>
          <p:cNvSpPr>
            <a:spLocks noChangeArrowheads="1"/>
          </p:cNvSpPr>
          <p:nvPr/>
        </p:nvSpPr>
        <p:spPr bwMode="auto">
          <a:xfrm>
            <a:off x="6416675" y="3422650"/>
            <a:ext cx="601663" cy="601663"/>
          </a:xfrm>
          <a:prstGeom prst="ellipse">
            <a:avLst/>
          </a:prstGeom>
          <a:gradFill rotWithShape="0">
            <a:gsLst>
              <a:gs pos="0">
                <a:srgbClr val="A2FFA3"/>
              </a:gs>
              <a:gs pos="100000">
                <a:srgbClr val="A2FFA3">
                  <a:gamma/>
                  <a:shade val="8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grpSp>
        <p:nvGrpSpPr>
          <p:cNvPr id="7191" name="Group 42"/>
          <p:cNvGrpSpPr>
            <a:grpSpLocks/>
          </p:cNvGrpSpPr>
          <p:nvPr/>
        </p:nvGrpSpPr>
        <p:grpSpPr bwMode="auto">
          <a:xfrm>
            <a:off x="6227763" y="3565525"/>
            <a:ext cx="293687" cy="111125"/>
            <a:chOff x="3254" y="2309"/>
            <a:chExt cx="257" cy="97"/>
          </a:xfrm>
        </p:grpSpPr>
        <p:sp>
          <p:nvSpPr>
            <p:cNvPr id="843819" name="Arc 43"/>
            <p:cNvSpPr>
              <a:spLocks/>
            </p:cNvSpPr>
            <p:nvPr/>
          </p:nvSpPr>
          <p:spPr bwMode="auto">
            <a:xfrm>
              <a:off x="3362" y="2309"/>
              <a:ext cx="149" cy="97"/>
            </a:xfrm>
            <a:custGeom>
              <a:avLst/>
              <a:gdLst>
                <a:gd name="T0" fmla="*/ 0 w 21600"/>
                <a:gd name="T1" fmla="*/ 0 h 21600"/>
                <a:gd name="T2" fmla="*/ 149 w 21600"/>
                <a:gd name="T3" fmla="*/ 97 h 21600"/>
                <a:gd name="T4" fmla="*/ 0 w 21600"/>
                <a:gd name="T5" fmla="*/ 9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-1"/>
                  </a:moveTo>
                  <a:cubicBezTo>
                    <a:pt x="11929" y="-1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-1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43820" name="Arc 44"/>
            <p:cNvSpPr>
              <a:spLocks/>
            </p:cNvSpPr>
            <p:nvPr/>
          </p:nvSpPr>
          <p:spPr bwMode="auto">
            <a:xfrm>
              <a:off x="3254" y="2309"/>
              <a:ext cx="113" cy="71"/>
            </a:xfrm>
            <a:custGeom>
              <a:avLst/>
              <a:gdLst>
                <a:gd name="T0" fmla="*/ 0 w 21600"/>
                <a:gd name="T1" fmla="*/ 71 h 21599"/>
                <a:gd name="T2" fmla="*/ 112 w 21600"/>
                <a:gd name="T3" fmla="*/ 0 h 21599"/>
                <a:gd name="T4" fmla="*/ 113 w 21600"/>
                <a:gd name="T5" fmla="*/ 71 h 215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744"/>
                    <a:pt x="9554" y="104"/>
                    <a:pt x="21408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44"/>
                    <a:pt x="9554" y="104"/>
                    <a:pt x="21408" y="-1"/>
                  </a:cubicBezTo>
                  <a:lnTo>
                    <a:pt x="21600" y="21599"/>
                  </a:lnTo>
                  <a:lnTo>
                    <a:pt x="-1" y="21598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843821" name="Oval 45"/>
          <p:cNvSpPr>
            <a:spLocks noChangeArrowheads="1"/>
          </p:cNvSpPr>
          <p:nvPr/>
        </p:nvSpPr>
        <p:spPr bwMode="auto">
          <a:xfrm>
            <a:off x="6534150" y="3660775"/>
            <a:ext cx="65088" cy="63500"/>
          </a:xfrm>
          <a:prstGeom prst="ellipse">
            <a:avLst/>
          </a:prstGeom>
          <a:solidFill>
            <a:srgbClr val="00279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22" name="Line 46"/>
          <p:cNvSpPr>
            <a:spLocks noChangeShapeType="1"/>
          </p:cNvSpPr>
          <p:nvPr/>
        </p:nvSpPr>
        <p:spPr bwMode="auto">
          <a:xfrm flipH="1" flipV="1">
            <a:off x="4137025" y="3201988"/>
            <a:ext cx="303213" cy="230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23" name="Line 47"/>
          <p:cNvSpPr>
            <a:spLocks noChangeShapeType="1"/>
          </p:cNvSpPr>
          <p:nvPr/>
        </p:nvSpPr>
        <p:spPr bwMode="auto">
          <a:xfrm>
            <a:off x="3062288" y="3327400"/>
            <a:ext cx="39687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24" name="Line 48"/>
          <p:cNvSpPr>
            <a:spLocks noChangeShapeType="1"/>
          </p:cNvSpPr>
          <p:nvPr/>
        </p:nvSpPr>
        <p:spPr bwMode="auto">
          <a:xfrm>
            <a:off x="3373438" y="3278188"/>
            <a:ext cx="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25" name="Line 49"/>
          <p:cNvSpPr>
            <a:spLocks noChangeShapeType="1"/>
          </p:cNvSpPr>
          <p:nvPr/>
        </p:nvSpPr>
        <p:spPr bwMode="auto">
          <a:xfrm flipH="1">
            <a:off x="3629025" y="3400425"/>
            <a:ext cx="36513" cy="50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26" name="Line 50"/>
          <p:cNvSpPr>
            <a:spLocks noChangeShapeType="1"/>
          </p:cNvSpPr>
          <p:nvPr/>
        </p:nvSpPr>
        <p:spPr bwMode="auto">
          <a:xfrm>
            <a:off x="2843213" y="3643313"/>
            <a:ext cx="10001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27" name="Line 51"/>
          <p:cNvSpPr>
            <a:spLocks noChangeShapeType="1"/>
          </p:cNvSpPr>
          <p:nvPr/>
        </p:nvSpPr>
        <p:spPr bwMode="auto">
          <a:xfrm flipV="1">
            <a:off x="2916238" y="3967163"/>
            <a:ext cx="76200" cy="47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28" name="Line 52"/>
          <p:cNvSpPr>
            <a:spLocks noChangeShapeType="1"/>
          </p:cNvSpPr>
          <p:nvPr/>
        </p:nvSpPr>
        <p:spPr bwMode="auto">
          <a:xfrm flipV="1">
            <a:off x="3255963" y="4148138"/>
            <a:ext cx="15875" cy="98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29" name="Line 53"/>
          <p:cNvSpPr>
            <a:spLocks noChangeShapeType="1"/>
          </p:cNvSpPr>
          <p:nvPr/>
        </p:nvSpPr>
        <p:spPr bwMode="auto">
          <a:xfrm flipH="1" flipV="1">
            <a:off x="3579813" y="4064000"/>
            <a:ext cx="60325" cy="84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30" name="Oval 54"/>
          <p:cNvSpPr>
            <a:spLocks noChangeArrowheads="1"/>
          </p:cNvSpPr>
          <p:nvPr/>
        </p:nvSpPr>
        <p:spPr bwMode="auto">
          <a:xfrm>
            <a:off x="3573463" y="4594225"/>
            <a:ext cx="600075" cy="601663"/>
          </a:xfrm>
          <a:prstGeom prst="ellipse">
            <a:avLst/>
          </a:prstGeom>
          <a:gradFill rotWithShape="0">
            <a:gsLst>
              <a:gs pos="0">
                <a:srgbClr val="A2FFA3"/>
              </a:gs>
              <a:gs pos="100000">
                <a:srgbClr val="A2FFA3">
                  <a:gamma/>
                  <a:shade val="8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31" name="Line 55"/>
          <p:cNvSpPr>
            <a:spLocks noChangeShapeType="1"/>
          </p:cNvSpPr>
          <p:nvPr/>
        </p:nvSpPr>
        <p:spPr bwMode="auto">
          <a:xfrm flipV="1">
            <a:off x="3333750" y="4233863"/>
            <a:ext cx="0" cy="341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32" name="Line 56"/>
          <p:cNvSpPr>
            <a:spLocks noChangeShapeType="1"/>
          </p:cNvSpPr>
          <p:nvPr/>
        </p:nvSpPr>
        <p:spPr bwMode="auto">
          <a:xfrm flipV="1">
            <a:off x="5283200" y="4221163"/>
            <a:ext cx="0" cy="414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33" name="Oval 57"/>
          <p:cNvSpPr>
            <a:spLocks noChangeArrowheads="1"/>
          </p:cNvSpPr>
          <p:nvPr/>
        </p:nvSpPr>
        <p:spPr bwMode="auto">
          <a:xfrm>
            <a:off x="4983163" y="4594225"/>
            <a:ext cx="601662" cy="601663"/>
          </a:xfrm>
          <a:prstGeom prst="ellipse">
            <a:avLst/>
          </a:prstGeom>
          <a:gradFill rotWithShape="0">
            <a:gsLst>
              <a:gs pos="0">
                <a:srgbClr val="A2FFA3"/>
              </a:gs>
              <a:gs pos="100000">
                <a:srgbClr val="A2FFA3">
                  <a:gamma/>
                  <a:shade val="8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34" name="Line 58"/>
          <p:cNvSpPr>
            <a:spLocks noChangeShapeType="1"/>
          </p:cNvSpPr>
          <p:nvPr/>
        </p:nvSpPr>
        <p:spPr bwMode="auto">
          <a:xfrm flipV="1">
            <a:off x="6677025" y="4233863"/>
            <a:ext cx="0" cy="414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35" name="Oval 59"/>
          <p:cNvSpPr>
            <a:spLocks noChangeArrowheads="1"/>
          </p:cNvSpPr>
          <p:nvPr/>
        </p:nvSpPr>
        <p:spPr bwMode="auto">
          <a:xfrm>
            <a:off x="6369050" y="4594225"/>
            <a:ext cx="601663" cy="601663"/>
          </a:xfrm>
          <a:prstGeom prst="ellipse">
            <a:avLst/>
          </a:prstGeom>
          <a:gradFill rotWithShape="0">
            <a:gsLst>
              <a:gs pos="0">
                <a:srgbClr val="A2FFA3"/>
              </a:gs>
              <a:gs pos="100000">
                <a:srgbClr val="A2FFA3">
                  <a:gamma/>
                  <a:shade val="8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36" name="Line 60"/>
          <p:cNvSpPr>
            <a:spLocks noChangeShapeType="1"/>
          </p:cNvSpPr>
          <p:nvPr/>
        </p:nvSpPr>
        <p:spPr bwMode="auto">
          <a:xfrm flipV="1">
            <a:off x="8112125" y="4210050"/>
            <a:ext cx="0" cy="414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37" name="Oval 61"/>
          <p:cNvSpPr>
            <a:spLocks noChangeArrowheads="1"/>
          </p:cNvSpPr>
          <p:nvPr/>
        </p:nvSpPr>
        <p:spPr bwMode="auto">
          <a:xfrm>
            <a:off x="7802563" y="4594225"/>
            <a:ext cx="601662" cy="601663"/>
          </a:xfrm>
          <a:prstGeom prst="ellipse">
            <a:avLst/>
          </a:prstGeom>
          <a:gradFill rotWithShape="0">
            <a:gsLst>
              <a:gs pos="0">
                <a:srgbClr val="A2FFA3"/>
              </a:gs>
              <a:gs pos="100000">
                <a:srgbClr val="A2FFA3">
                  <a:gamma/>
                  <a:shade val="8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38" name="Rectangle 62"/>
          <p:cNvSpPr>
            <a:spLocks noChangeArrowheads="1"/>
          </p:cNvSpPr>
          <p:nvPr/>
        </p:nvSpPr>
        <p:spPr bwMode="auto">
          <a:xfrm>
            <a:off x="3068638" y="5226050"/>
            <a:ext cx="151765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fr-FR" sz="2400" b="1">
                <a:solidFill>
                  <a:srgbClr val="DC82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Inelastic</a:t>
            </a:r>
          </a:p>
          <a:p>
            <a:pPr algn="ctr" eaLnBrk="0" hangingPunct="0">
              <a:defRPr/>
            </a:pPr>
            <a:r>
              <a:rPr lang="fr-FR" sz="2400" b="1">
                <a:solidFill>
                  <a:srgbClr val="DC821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Scattering</a:t>
            </a:r>
          </a:p>
        </p:txBody>
      </p:sp>
      <p:sp>
        <p:nvSpPr>
          <p:cNvPr id="843839" name="Rectangle 63"/>
          <p:cNvSpPr>
            <a:spLocks noChangeArrowheads="1"/>
          </p:cNvSpPr>
          <p:nvPr/>
        </p:nvSpPr>
        <p:spPr bwMode="auto">
          <a:xfrm>
            <a:off x="4759325" y="5226050"/>
            <a:ext cx="10445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fr-FR" sz="2400" b="1">
                <a:solidFill>
                  <a:srgbClr val="5656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Knock</a:t>
            </a:r>
          </a:p>
          <a:p>
            <a:pPr algn="ctr" eaLnBrk="0" hangingPunct="0">
              <a:defRPr/>
            </a:pPr>
            <a:r>
              <a:rPr lang="fr-FR" sz="2400" b="1">
                <a:solidFill>
                  <a:srgbClr val="5656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Out</a:t>
            </a:r>
          </a:p>
        </p:txBody>
      </p:sp>
      <p:sp>
        <p:nvSpPr>
          <p:cNvPr id="843840" name="Rectangle 64"/>
          <p:cNvSpPr>
            <a:spLocks noChangeArrowheads="1"/>
          </p:cNvSpPr>
          <p:nvPr/>
        </p:nvSpPr>
        <p:spPr bwMode="auto">
          <a:xfrm>
            <a:off x="5940425" y="5226050"/>
            <a:ext cx="14176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fr-FR" sz="2400" b="1">
                <a:solidFill>
                  <a:srgbClr val="5656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Pick-up</a:t>
            </a:r>
          </a:p>
          <a:p>
            <a:pPr algn="ctr" eaLnBrk="0" hangingPunct="0">
              <a:defRPr/>
            </a:pPr>
            <a:r>
              <a:rPr lang="fr-FR" sz="2400" b="1">
                <a:solidFill>
                  <a:srgbClr val="5656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Break-up</a:t>
            </a:r>
          </a:p>
        </p:txBody>
      </p:sp>
      <p:sp>
        <p:nvSpPr>
          <p:cNvPr id="843841" name="Rectangle 65"/>
          <p:cNvSpPr>
            <a:spLocks noChangeArrowheads="1"/>
          </p:cNvSpPr>
          <p:nvPr/>
        </p:nvSpPr>
        <p:spPr bwMode="auto">
          <a:xfrm>
            <a:off x="7521575" y="5226050"/>
            <a:ext cx="11636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defRPr/>
            </a:pPr>
            <a:r>
              <a:rPr lang="fr-FR" sz="2400" b="1">
                <a:solidFill>
                  <a:srgbClr val="5656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Towing</a:t>
            </a:r>
          </a:p>
          <a:p>
            <a:pPr algn="ctr" eaLnBrk="0" hangingPunct="0">
              <a:defRPr/>
            </a:pPr>
            <a:r>
              <a:rPr lang="fr-FR" sz="2400" b="1">
                <a:solidFill>
                  <a:srgbClr val="56565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Mode</a:t>
            </a:r>
          </a:p>
        </p:txBody>
      </p:sp>
      <p:sp>
        <p:nvSpPr>
          <p:cNvPr id="843842" name="Oval 66"/>
          <p:cNvSpPr>
            <a:spLocks noChangeArrowheads="1"/>
          </p:cNvSpPr>
          <p:nvPr/>
        </p:nvSpPr>
        <p:spPr bwMode="auto">
          <a:xfrm>
            <a:off x="7477125" y="3556000"/>
            <a:ext cx="63500" cy="63500"/>
          </a:xfrm>
          <a:prstGeom prst="ellipse">
            <a:avLst/>
          </a:prstGeom>
          <a:solidFill>
            <a:srgbClr val="00279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43" name="Rectangle 67"/>
          <p:cNvSpPr>
            <a:spLocks noChangeArrowheads="1"/>
          </p:cNvSpPr>
          <p:nvPr/>
        </p:nvSpPr>
        <p:spPr bwMode="auto">
          <a:xfrm>
            <a:off x="2916238" y="2997200"/>
            <a:ext cx="1060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fr-FR" sz="2400" b="1">
                <a:solidFill>
                  <a:srgbClr val="6165F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Target</a:t>
            </a:r>
          </a:p>
        </p:txBody>
      </p:sp>
      <p:sp>
        <p:nvSpPr>
          <p:cNvPr id="843844" name="Rectangle 68"/>
          <p:cNvSpPr>
            <a:spLocks noChangeArrowheads="1"/>
          </p:cNvSpPr>
          <p:nvPr/>
        </p:nvSpPr>
        <p:spPr bwMode="auto">
          <a:xfrm>
            <a:off x="3348038" y="4149725"/>
            <a:ext cx="12239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>
              <a:defRPr/>
            </a:pPr>
            <a:r>
              <a:rPr lang="fr-FR" sz="2000" b="1">
                <a:solidFill>
                  <a:srgbClr val="00AE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Projectile</a:t>
            </a:r>
          </a:p>
        </p:txBody>
      </p:sp>
      <p:sp>
        <p:nvSpPr>
          <p:cNvPr id="843845" name="Freeform 69"/>
          <p:cNvSpPr>
            <a:spLocks/>
          </p:cNvSpPr>
          <p:nvPr/>
        </p:nvSpPr>
        <p:spPr bwMode="auto">
          <a:xfrm>
            <a:off x="7524750" y="3422650"/>
            <a:ext cx="985838" cy="238125"/>
          </a:xfrm>
          <a:custGeom>
            <a:avLst/>
            <a:gdLst>
              <a:gd name="T0" fmla="*/ 0 w 865"/>
              <a:gd name="T1" fmla="*/ 154952 h 209"/>
              <a:gd name="T2" fmla="*/ 15956 w 865"/>
              <a:gd name="T3" fmla="*/ 144698 h 209"/>
              <a:gd name="T4" fmla="*/ 33051 w 865"/>
              <a:gd name="T5" fmla="*/ 134444 h 209"/>
              <a:gd name="T6" fmla="*/ 49007 w 865"/>
              <a:gd name="T7" fmla="*/ 124190 h 209"/>
              <a:gd name="T8" fmla="*/ 64963 w 865"/>
              <a:gd name="T9" fmla="*/ 112796 h 209"/>
              <a:gd name="T10" fmla="*/ 80918 w 865"/>
              <a:gd name="T11" fmla="*/ 102542 h 209"/>
              <a:gd name="T12" fmla="*/ 98014 w 865"/>
              <a:gd name="T13" fmla="*/ 92288 h 209"/>
              <a:gd name="T14" fmla="*/ 113970 w 865"/>
              <a:gd name="T15" fmla="*/ 92288 h 209"/>
              <a:gd name="T16" fmla="*/ 129925 w 865"/>
              <a:gd name="T17" fmla="*/ 71779 h 209"/>
              <a:gd name="T18" fmla="*/ 147021 w 865"/>
              <a:gd name="T19" fmla="*/ 71779 h 209"/>
              <a:gd name="T20" fmla="*/ 162977 w 865"/>
              <a:gd name="T21" fmla="*/ 71779 h 209"/>
              <a:gd name="T22" fmla="*/ 178932 w 865"/>
              <a:gd name="T23" fmla="*/ 71779 h 209"/>
              <a:gd name="T24" fmla="*/ 194888 w 865"/>
              <a:gd name="T25" fmla="*/ 61525 h 209"/>
              <a:gd name="T26" fmla="*/ 211984 w 865"/>
              <a:gd name="T27" fmla="*/ 61525 h 209"/>
              <a:gd name="T28" fmla="*/ 227939 w 865"/>
              <a:gd name="T29" fmla="*/ 61525 h 209"/>
              <a:gd name="T30" fmla="*/ 243895 w 865"/>
              <a:gd name="T31" fmla="*/ 61525 h 209"/>
              <a:gd name="T32" fmla="*/ 259851 w 865"/>
              <a:gd name="T33" fmla="*/ 61525 h 209"/>
              <a:gd name="T34" fmla="*/ 276946 w 865"/>
              <a:gd name="T35" fmla="*/ 61525 h 209"/>
              <a:gd name="T36" fmla="*/ 292902 w 865"/>
              <a:gd name="T37" fmla="*/ 71779 h 209"/>
              <a:gd name="T38" fmla="*/ 308858 w 865"/>
              <a:gd name="T39" fmla="*/ 71779 h 209"/>
              <a:gd name="T40" fmla="*/ 325953 w 865"/>
              <a:gd name="T41" fmla="*/ 82033 h 209"/>
              <a:gd name="T42" fmla="*/ 341909 w 865"/>
              <a:gd name="T43" fmla="*/ 92288 h 209"/>
              <a:gd name="T44" fmla="*/ 357865 w 865"/>
              <a:gd name="T45" fmla="*/ 102542 h 209"/>
              <a:gd name="T46" fmla="*/ 373821 w 865"/>
              <a:gd name="T47" fmla="*/ 112796 h 209"/>
              <a:gd name="T48" fmla="*/ 390916 w 865"/>
              <a:gd name="T49" fmla="*/ 112796 h 209"/>
              <a:gd name="T50" fmla="*/ 406872 w 865"/>
              <a:gd name="T51" fmla="*/ 134444 h 209"/>
              <a:gd name="T52" fmla="*/ 422828 w 865"/>
              <a:gd name="T53" fmla="*/ 134444 h 209"/>
              <a:gd name="T54" fmla="*/ 439923 w 865"/>
              <a:gd name="T55" fmla="*/ 144698 h 209"/>
              <a:gd name="T56" fmla="*/ 455879 w 865"/>
              <a:gd name="T57" fmla="*/ 165206 h 209"/>
              <a:gd name="T58" fmla="*/ 471835 w 865"/>
              <a:gd name="T59" fmla="*/ 165206 h 209"/>
              <a:gd name="T60" fmla="*/ 487790 w 865"/>
              <a:gd name="T61" fmla="*/ 175461 h 209"/>
              <a:gd name="T62" fmla="*/ 496908 w 865"/>
              <a:gd name="T63" fmla="*/ 195969 h 209"/>
              <a:gd name="T64" fmla="*/ 512864 w 865"/>
              <a:gd name="T65" fmla="*/ 195969 h 209"/>
              <a:gd name="T66" fmla="*/ 528819 w 865"/>
              <a:gd name="T67" fmla="*/ 206223 h 209"/>
              <a:gd name="T68" fmla="*/ 544775 w 865"/>
              <a:gd name="T69" fmla="*/ 216477 h 209"/>
              <a:gd name="T70" fmla="*/ 561871 w 865"/>
              <a:gd name="T71" fmla="*/ 226731 h 209"/>
              <a:gd name="T72" fmla="*/ 577826 w 865"/>
              <a:gd name="T73" fmla="*/ 226731 h 209"/>
              <a:gd name="T74" fmla="*/ 593782 w 865"/>
              <a:gd name="T75" fmla="*/ 236986 h 209"/>
              <a:gd name="T76" fmla="*/ 610878 w 865"/>
              <a:gd name="T77" fmla="*/ 236986 h 209"/>
              <a:gd name="T78" fmla="*/ 626833 w 865"/>
              <a:gd name="T79" fmla="*/ 236986 h 209"/>
              <a:gd name="T80" fmla="*/ 642789 w 865"/>
              <a:gd name="T81" fmla="*/ 236986 h 209"/>
              <a:gd name="T82" fmla="*/ 658745 w 865"/>
              <a:gd name="T83" fmla="*/ 236986 h 209"/>
              <a:gd name="T84" fmla="*/ 675840 w 865"/>
              <a:gd name="T85" fmla="*/ 236986 h 209"/>
              <a:gd name="T86" fmla="*/ 691796 w 865"/>
              <a:gd name="T87" fmla="*/ 236986 h 209"/>
              <a:gd name="T88" fmla="*/ 707752 w 865"/>
              <a:gd name="T89" fmla="*/ 236986 h 209"/>
              <a:gd name="T90" fmla="*/ 724847 w 865"/>
              <a:gd name="T91" fmla="*/ 236986 h 209"/>
              <a:gd name="T92" fmla="*/ 740803 w 865"/>
              <a:gd name="T93" fmla="*/ 236986 h 209"/>
              <a:gd name="T94" fmla="*/ 756759 w 865"/>
              <a:gd name="T95" fmla="*/ 226731 h 209"/>
              <a:gd name="T96" fmla="*/ 772715 w 865"/>
              <a:gd name="T97" fmla="*/ 216477 h 209"/>
              <a:gd name="T98" fmla="*/ 780693 w 865"/>
              <a:gd name="T99" fmla="*/ 195969 h 209"/>
              <a:gd name="T100" fmla="*/ 797788 w 865"/>
              <a:gd name="T101" fmla="*/ 195969 h 209"/>
              <a:gd name="T102" fmla="*/ 813744 w 865"/>
              <a:gd name="T103" fmla="*/ 185715 h 209"/>
              <a:gd name="T104" fmla="*/ 846795 w 865"/>
              <a:gd name="T105" fmla="*/ 165206 h 209"/>
              <a:gd name="T106" fmla="*/ 862751 w 865"/>
              <a:gd name="T107" fmla="*/ 154952 h 209"/>
              <a:gd name="T108" fmla="*/ 870729 w 865"/>
              <a:gd name="T109" fmla="*/ 134444 h 209"/>
              <a:gd name="T110" fmla="*/ 886684 w 865"/>
              <a:gd name="T111" fmla="*/ 124190 h 209"/>
              <a:gd name="T112" fmla="*/ 903780 w 865"/>
              <a:gd name="T113" fmla="*/ 112796 h 209"/>
              <a:gd name="T114" fmla="*/ 919736 w 865"/>
              <a:gd name="T115" fmla="*/ 92288 h 209"/>
              <a:gd name="T116" fmla="*/ 935691 w 865"/>
              <a:gd name="T117" fmla="*/ 71779 h 209"/>
              <a:gd name="T118" fmla="*/ 943669 w 865"/>
              <a:gd name="T119" fmla="*/ 51271 h 209"/>
              <a:gd name="T120" fmla="*/ 960765 w 865"/>
              <a:gd name="T121" fmla="*/ 30763 h 209"/>
              <a:gd name="T122" fmla="*/ 968743 w 865"/>
              <a:gd name="T123" fmla="*/ 10254 h 209"/>
              <a:gd name="T124" fmla="*/ 984698 w 865"/>
              <a:gd name="T125" fmla="*/ 0 h 2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865" h="209">
                <a:moveTo>
                  <a:pt x="0" y="136"/>
                </a:moveTo>
                <a:lnTo>
                  <a:pt x="14" y="127"/>
                </a:lnTo>
                <a:lnTo>
                  <a:pt x="29" y="118"/>
                </a:lnTo>
                <a:lnTo>
                  <a:pt x="43" y="109"/>
                </a:lnTo>
                <a:lnTo>
                  <a:pt x="57" y="99"/>
                </a:lnTo>
                <a:lnTo>
                  <a:pt x="71" y="90"/>
                </a:lnTo>
                <a:lnTo>
                  <a:pt x="86" y="81"/>
                </a:lnTo>
                <a:lnTo>
                  <a:pt x="100" y="81"/>
                </a:lnTo>
                <a:lnTo>
                  <a:pt x="114" y="63"/>
                </a:lnTo>
                <a:lnTo>
                  <a:pt x="129" y="63"/>
                </a:lnTo>
                <a:lnTo>
                  <a:pt x="143" y="63"/>
                </a:lnTo>
                <a:lnTo>
                  <a:pt x="157" y="63"/>
                </a:lnTo>
                <a:lnTo>
                  <a:pt x="171" y="54"/>
                </a:lnTo>
                <a:lnTo>
                  <a:pt x="186" y="54"/>
                </a:lnTo>
                <a:lnTo>
                  <a:pt x="200" y="54"/>
                </a:lnTo>
                <a:lnTo>
                  <a:pt x="214" y="54"/>
                </a:lnTo>
                <a:lnTo>
                  <a:pt x="228" y="54"/>
                </a:lnTo>
                <a:lnTo>
                  <a:pt x="243" y="54"/>
                </a:lnTo>
                <a:lnTo>
                  <a:pt x="257" y="63"/>
                </a:lnTo>
                <a:lnTo>
                  <a:pt x="271" y="63"/>
                </a:lnTo>
                <a:lnTo>
                  <a:pt x="286" y="72"/>
                </a:lnTo>
                <a:lnTo>
                  <a:pt x="300" y="81"/>
                </a:lnTo>
                <a:lnTo>
                  <a:pt x="314" y="90"/>
                </a:lnTo>
                <a:lnTo>
                  <a:pt x="328" y="99"/>
                </a:lnTo>
                <a:lnTo>
                  <a:pt x="343" y="99"/>
                </a:lnTo>
                <a:lnTo>
                  <a:pt x="357" y="118"/>
                </a:lnTo>
                <a:lnTo>
                  <a:pt x="371" y="118"/>
                </a:lnTo>
                <a:lnTo>
                  <a:pt x="386" y="127"/>
                </a:lnTo>
                <a:lnTo>
                  <a:pt x="400" y="145"/>
                </a:lnTo>
                <a:lnTo>
                  <a:pt x="414" y="145"/>
                </a:lnTo>
                <a:lnTo>
                  <a:pt x="428" y="154"/>
                </a:lnTo>
                <a:lnTo>
                  <a:pt x="436" y="172"/>
                </a:lnTo>
                <a:lnTo>
                  <a:pt x="450" y="172"/>
                </a:lnTo>
                <a:lnTo>
                  <a:pt x="464" y="181"/>
                </a:lnTo>
                <a:lnTo>
                  <a:pt x="478" y="190"/>
                </a:lnTo>
                <a:lnTo>
                  <a:pt x="493" y="199"/>
                </a:lnTo>
                <a:lnTo>
                  <a:pt x="507" y="199"/>
                </a:lnTo>
                <a:lnTo>
                  <a:pt x="521" y="208"/>
                </a:lnTo>
                <a:lnTo>
                  <a:pt x="536" y="208"/>
                </a:lnTo>
                <a:lnTo>
                  <a:pt x="550" y="208"/>
                </a:lnTo>
                <a:lnTo>
                  <a:pt x="564" y="208"/>
                </a:lnTo>
                <a:lnTo>
                  <a:pt x="578" y="208"/>
                </a:lnTo>
                <a:lnTo>
                  <a:pt x="593" y="208"/>
                </a:lnTo>
                <a:lnTo>
                  <a:pt x="607" y="208"/>
                </a:lnTo>
                <a:lnTo>
                  <a:pt x="621" y="208"/>
                </a:lnTo>
                <a:lnTo>
                  <a:pt x="636" y="208"/>
                </a:lnTo>
                <a:lnTo>
                  <a:pt x="650" y="208"/>
                </a:lnTo>
                <a:lnTo>
                  <a:pt x="664" y="199"/>
                </a:lnTo>
                <a:lnTo>
                  <a:pt x="678" y="190"/>
                </a:lnTo>
                <a:lnTo>
                  <a:pt x="685" y="172"/>
                </a:lnTo>
                <a:lnTo>
                  <a:pt x="700" y="172"/>
                </a:lnTo>
                <a:lnTo>
                  <a:pt x="714" y="163"/>
                </a:lnTo>
                <a:lnTo>
                  <a:pt x="743" y="145"/>
                </a:lnTo>
                <a:lnTo>
                  <a:pt x="757" y="136"/>
                </a:lnTo>
                <a:lnTo>
                  <a:pt x="764" y="118"/>
                </a:lnTo>
                <a:lnTo>
                  <a:pt x="778" y="109"/>
                </a:lnTo>
                <a:lnTo>
                  <a:pt x="793" y="99"/>
                </a:lnTo>
                <a:lnTo>
                  <a:pt x="807" y="81"/>
                </a:lnTo>
                <a:lnTo>
                  <a:pt x="821" y="63"/>
                </a:lnTo>
                <a:lnTo>
                  <a:pt x="828" y="45"/>
                </a:lnTo>
                <a:lnTo>
                  <a:pt x="843" y="27"/>
                </a:lnTo>
                <a:lnTo>
                  <a:pt x="850" y="9"/>
                </a:lnTo>
                <a:lnTo>
                  <a:pt x="864" y="0"/>
                </a:lnTo>
              </a:path>
            </a:pathLst>
          </a:custGeom>
          <a:noFill/>
          <a:ln w="1905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43846" name="Freeform 70"/>
          <p:cNvSpPr>
            <a:spLocks/>
          </p:cNvSpPr>
          <p:nvPr/>
        </p:nvSpPr>
        <p:spPr bwMode="auto">
          <a:xfrm>
            <a:off x="4516438" y="3487738"/>
            <a:ext cx="420687" cy="246062"/>
          </a:xfrm>
          <a:custGeom>
            <a:avLst/>
            <a:gdLst>
              <a:gd name="T0" fmla="*/ 419547 w 369"/>
              <a:gd name="T1" fmla="*/ 244928 h 217"/>
              <a:gd name="T2" fmla="*/ 401306 w 369"/>
              <a:gd name="T3" fmla="*/ 235857 h 217"/>
              <a:gd name="T4" fmla="*/ 383065 w 369"/>
              <a:gd name="T5" fmla="*/ 226785 h 217"/>
              <a:gd name="T6" fmla="*/ 364823 w 369"/>
              <a:gd name="T7" fmla="*/ 226785 h 217"/>
              <a:gd name="T8" fmla="*/ 346582 w 369"/>
              <a:gd name="T9" fmla="*/ 217714 h 217"/>
              <a:gd name="T10" fmla="*/ 328341 w 369"/>
              <a:gd name="T11" fmla="*/ 217714 h 217"/>
              <a:gd name="T12" fmla="*/ 310100 w 369"/>
              <a:gd name="T13" fmla="*/ 208642 h 217"/>
              <a:gd name="T14" fmla="*/ 291859 w 369"/>
              <a:gd name="T15" fmla="*/ 199571 h 217"/>
              <a:gd name="T16" fmla="*/ 273618 w 369"/>
              <a:gd name="T17" fmla="*/ 181428 h 217"/>
              <a:gd name="T18" fmla="*/ 255376 w 369"/>
              <a:gd name="T19" fmla="*/ 181428 h 217"/>
              <a:gd name="T20" fmla="*/ 255376 w 369"/>
              <a:gd name="T21" fmla="*/ 163285 h 217"/>
              <a:gd name="T22" fmla="*/ 237135 w 369"/>
              <a:gd name="T23" fmla="*/ 154214 h 217"/>
              <a:gd name="T24" fmla="*/ 218894 w 369"/>
              <a:gd name="T25" fmla="*/ 145143 h 217"/>
              <a:gd name="T26" fmla="*/ 209773 w 369"/>
              <a:gd name="T27" fmla="*/ 127000 h 217"/>
              <a:gd name="T28" fmla="*/ 191532 w 369"/>
              <a:gd name="T29" fmla="*/ 117928 h 217"/>
              <a:gd name="T30" fmla="*/ 173291 w 369"/>
              <a:gd name="T31" fmla="*/ 108857 h 217"/>
              <a:gd name="T32" fmla="*/ 155050 w 369"/>
              <a:gd name="T33" fmla="*/ 99786 h 217"/>
              <a:gd name="T34" fmla="*/ 145929 w 369"/>
              <a:gd name="T35" fmla="*/ 81643 h 217"/>
              <a:gd name="T36" fmla="*/ 127688 w 369"/>
              <a:gd name="T37" fmla="*/ 81643 h 217"/>
              <a:gd name="T38" fmla="*/ 118568 w 369"/>
              <a:gd name="T39" fmla="*/ 63500 h 217"/>
              <a:gd name="T40" fmla="*/ 100326 w 369"/>
              <a:gd name="T41" fmla="*/ 63500 h 217"/>
              <a:gd name="T42" fmla="*/ 82085 w 369"/>
              <a:gd name="T43" fmla="*/ 54428 h 217"/>
              <a:gd name="T44" fmla="*/ 63844 w 369"/>
              <a:gd name="T45" fmla="*/ 36286 h 217"/>
              <a:gd name="T46" fmla="*/ 45603 w 369"/>
              <a:gd name="T47" fmla="*/ 36286 h 217"/>
              <a:gd name="T48" fmla="*/ 27362 w 369"/>
              <a:gd name="T49" fmla="*/ 27214 h 217"/>
              <a:gd name="T50" fmla="*/ 9121 w 369"/>
              <a:gd name="T51" fmla="*/ 18143 h 217"/>
              <a:gd name="T52" fmla="*/ 0 w 369"/>
              <a:gd name="T53" fmla="*/ 0 h 21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9" h="217">
                <a:moveTo>
                  <a:pt x="368" y="216"/>
                </a:moveTo>
                <a:lnTo>
                  <a:pt x="352" y="208"/>
                </a:lnTo>
                <a:lnTo>
                  <a:pt x="336" y="200"/>
                </a:lnTo>
                <a:lnTo>
                  <a:pt x="320" y="200"/>
                </a:lnTo>
                <a:lnTo>
                  <a:pt x="304" y="192"/>
                </a:lnTo>
                <a:lnTo>
                  <a:pt x="288" y="192"/>
                </a:lnTo>
                <a:lnTo>
                  <a:pt x="272" y="184"/>
                </a:lnTo>
                <a:lnTo>
                  <a:pt x="256" y="176"/>
                </a:lnTo>
                <a:lnTo>
                  <a:pt x="240" y="160"/>
                </a:lnTo>
                <a:lnTo>
                  <a:pt x="224" y="160"/>
                </a:lnTo>
                <a:lnTo>
                  <a:pt x="224" y="144"/>
                </a:lnTo>
                <a:lnTo>
                  <a:pt x="208" y="136"/>
                </a:lnTo>
                <a:lnTo>
                  <a:pt x="192" y="128"/>
                </a:lnTo>
                <a:lnTo>
                  <a:pt x="184" y="112"/>
                </a:lnTo>
                <a:lnTo>
                  <a:pt x="168" y="104"/>
                </a:lnTo>
                <a:lnTo>
                  <a:pt x="152" y="96"/>
                </a:lnTo>
                <a:lnTo>
                  <a:pt x="136" y="88"/>
                </a:lnTo>
                <a:lnTo>
                  <a:pt x="128" y="72"/>
                </a:lnTo>
                <a:lnTo>
                  <a:pt x="112" y="72"/>
                </a:lnTo>
                <a:lnTo>
                  <a:pt x="104" y="56"/>
                </a:lnTo>
                <a:lnTo>
                  <a:pt x="88" y="56"/>
                </a:lnTo>
                <a:lnTo>
                  <a:pt x="72" y="48"/>
                </a:lnTo>
                <a:lnTo>
                  <a:pt x="56" y="32"/>
                </a:lnTo>
                <a:lnTo>
                  <a:pt x="40" y="32"/>
                </a:lnTo>
                <a:lnTo>
                  <a:pt x="24" y="24"/>
                </a:lnTo>
                <a:lnTo>
                  <a:pt x="8" y="16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43847" name="Oval 71"/>
          <p:cNvSpPr>
            <a:spLocks noChangeArrowheads="1"/>
          </p:cNvSpPr>
          <p:nvPr/>
        </p:nvSpPr>
        <p:spPr bwMode="auto">
          <a:xfrm>
            <a:off x="4697413" y="3592513"/>
            <a:ext cx="63500" cy="63500"/>
          </a:xfrm>
          <a:prstGeom prst="ellipse">
            <a:avLst/>
          </a:prstGeom>
          <a:solidFill>
            <a:srgbClr val="114FFB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48" name="AutoShape 72"/>
          <p:cNvSpPr>
            <a:spLocks/>
          </p:cNvSpPr>
          <p:nvPr/>
        </p:nvSpPr>
        <p:spPr bwMode="auto">
          <a:xfrm rot="16200000">
            <a:off x="6656388" y="4059238"/>
            <a:ext cx="319087" cy="4002087"/>
          </a:xfrm>
          <a:prstGeom prst="leftBrace">
            <a:avLst>
              <a:gd name="adj1" fmla="val 10451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49" name="Text Box 73"/>
          <p:cNvSpPr txBox="1">
            <a:spLocks noChangeArrowheads="1"/>
          </p:cNvSpPr>
          <p:nvPr/>
        </p:nvSpPr>
        <p:spPr bwMode="auto">
          <a:xfrm>
            <a:off x="5570538" y="6159500"/>
            <a:ext cx="1606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t-IT" sz="1600">
                <a:latin typeface="Times New Roman" charset="0"/>
                <a:ea typeface="ＭＳ Ｐゴシック" charset="0"/>
              </a:rPr>
              <a:t>1 emitted particle</a:t>
            </a:r>
          </a:p>
        </p:txBody>
      </p:sp>
      <p:sp>
        <p:nvSpPr>
          <p:cNvPr id="843850" name="Text Box 74"/>
          <p:cNvSpPr txBox="1">
            <a:spLocks noChangeArrowheads="1"/>
          </p:cNvSpPr>
          <p:nvPr/>
        </p:nvSpPr>
        <p:spPr bwMode="auto">
          <a:xfrm>
            <a:off x="2992438" y="5949950"/>
            <a:ext cx="1487487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it-IT" sz="1600">
                <a:latin typeface="Times New Roman" charset="0"/>
                <a:ea typeface="ＭＳ Ｐゴシック" charset="0"/>
              </a:rPr>
              <a:t>1 or several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it-IT" sz="1600">
                <a:latin typeface="Times New Roman" charset="0"/>
                <a:ea typeface="ＭＳ Ｐゴシック" charset="0"/>
              </a:rPr>
              <a:t>Emitted particle</a:t>
            </a:r>
          </a:p>
        </p:txBody>
      </p:sp>
      <p:sp>
        <p:nvSpPr>
          <p:cNvPr id="843851" name="Rectangle 75"/>
          <p:cNvSpPr>
            <a:spLocks noChangeArrowheads="1"/>
          </p:cNvSpPr>
          <p:nvPr/>
        </p:nvSpPr>
        <p:spPr bwMode="auto">
          <a:xfrm>
            <a:off x="3686175" y="475615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843852" name="Rectangle 76"/>
          <p:cNvSpPr>
            <a:spLocks noChangeArrowheads="1"/>
          </p:cNvSpPr>
          <p:nvPr/>
        </p:nvSpPr>
        <p:spPr bwMode="auto">
          <a:xfrm>
            <a:off x="3721100" y="3595688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843853" name="Rectangle 77"/>
          <p:cNvSpPr>
            <a:spLocks noChangeArrowheads="1"/>
          </p:cNvSpPr>
          <p:nvPr/>
        </p:nvSpPr>
        <p:spPr bwMode="auto">
          <a:xfrm>
            <a:off x="3781425" y="2282825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843854" name="Rectangle 78"/>
          <p:cNvSpPr>
            <a:spLocks noChangeArrowheads="1"/>
          </p:cNvSpPr>
          <p:nvPr/>
        </p:nvSpPr>
        <p:spPr bwMode="auto">
          <a:xfrm>
            <a:off x="5187950" y="2239963"/>
            <a:ext cx="3508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843855" name="Rectangle 79"/>
          <p:cNvSpPr>
            <a:spLocks noChangeArrowheads="1"/>
          </p:cNvSpPr>
          <p:nvPr/>
        </p:nvSpPr>
        <p:spPr bwMode="auto">
          <a:xfrm>
            <a:off x="6543675" y="2857500"/>
            <a:ext cx="350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843856" name="Rectangle 80"/>
          <p:cNvSpPr>
            <a:spLocks noChangeArrowheads="1"/>
          </p:cNvSpPr>
          <p:nvPr/>
        </p:nvSpPr>
        <p:spPr bwMode="auto">
          <a:xfrm>
            <a:off x="7993063" y="2214563"/>
            <a:ext cx="3508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>
                <a:latin typeface="Comic Sans MS" charset="0"/>
                <a:ea typeface="ＭＳ Ｐゴシック" charset="0"/>
              </a:rPr>
              <a:t>A</a:t>
            </a:r>
          </a:p>
        </p:txBody>
      </p:sp>
      <p:sp>
        <p:nvSpPr>
          <p:cNvPr id="843857" name="Rectangle 81"/>
          <p:cNvSpPr>
            <a:spLocks noChangeArrowheads="1"/>
          </p:cNvSpPr>
          <p:nvPr/>
        </p:nvSpPr>
        <p:spPr bwMode="auto">
          <a:xfrm>
            <a:off x="6516688" y="3590925"/>
            <a:ext cx="563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>
                <a:latin typeface="Comic Sans MS" charset="0"/>
                <a:ea typeface="ＭＳ Ｐゴシック" charset="0"/>
              </a:rPr>
              <a:t>A+1</a:t>
            </a:r>
          </a:p>
        </p:txBody>
      </p:sp>
      <p:sp>
        <p:nvSpPr>
          <p:cNvPr id="843859" name="Rectangle 83"/>
          <p:cNvSpPr>
            <a:spLocks noChangeArrowheads="1"/>
          </p:cNvSpPr>
          <p:nvPr/>
        </p:nvSpPr>
        <p:spPr bwMode="auto">
          <a:xfrm>
            <a:off x="3132138" y="1628775"/>
            <a:ext cx="1392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/>
              <a:t>4</a:t>
            </a:r>
            <a:r>
              <a:rPr lang="fr-FR" sz="1800">
                <a:latin typeface="Apple Chancery" charset="0"/>
              </a:rPr>
              <a:t>π emission</a:t>
            </a:r>
            <a:endParaRPr lang="fr-FR" sz="1800"/>
          </a:p>
        </p:txBody>
      </p:sp>
      <p:sp>
        <p:nvSpPr>
          <p:cNvPr id="843860" name="Rectangle 84"/>
          <p:cNvSpPr>
            <a:spLocks noChangeArrowheads="1"/>
          </p:cNvSpPr>
          <p:nvPr/>
        </p:nvSpPr>
        <p:spPr bwMode="auto">
          <a:xfrm>
            <a:off x="4035425" y="28432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>
                <a:latin typeface="Comic Sans MS" charset="0"/>
                <a:ea typeface="ＭＳ Ｐゴシック" charset="0"/>
              </a:rPr>
              <a:t>~90</a:t>
            </a:r>
            <a:r>
              <a:rPr lang="fr-FR" sz="1800" baseline="30000">
                <a:latin typeface="Comic Sans MS" charset="0"/>
                <a:ea typeface="ＭＳ Ｐゴシック" charset="0"/>
              </a:rPr>
              <a:t>o</a:t>
            </a: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61" name="Text Box 85"/>
          <p:cNvSpPr txBox="1">
            <a:spLocks noChangeArrowheads="1"/>
          </p:cNvSpPr>
          <p:nvPr/>
        </p:nvSpPr>
        <p:spPr bwMode="auto">
          <a:xfrm>
            <a:off x="5899150" y="1716088"/>
            <a:ext cx="2020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>
                <a:latin typeface="Apple Chancery" charset="0"/>
                <a:ea typeface="ＭＳ Ｐゴシック" charset="0"/>
              </a:rPr>
              <a:t>Forward emission</a:t>
            </a:r>
          </a:p>
          <a:p>
            <a:pPr>
              <a:defRPr/>
            </a:pPr>
            <a:r>
              <a:rPr lang="fr-FR" sz="1800">
                <a:latin typeface="Apple Chancery" charset="0"/>
                <a:ea typeface="ＭＳ Ｐゴシック" charset="0"/>
              </a:rPr>
              <a:t>         &lt;30</a:t>
            </a:r>
            <a:r>
              <a:rPr lang="fr-FR" sz="1800" baseline="30000">
                <a:latin typeface="Apple Chancery" charset="0"/>
                <a:ea typeface="ＭＳ Ｐゴシック" charset="0"/>
              </a:rPr>
              <a:t>o</a:t>
            </a:r>
          </a:p>
        </p:txBody>
      </p:sp>
      <p:sp>
        <p:nvSpPr>
          <p:cNvPr id="843862" name="Line 86"/>
          <p:cNvSpPr>
            <a:spLocks noChangeShapeType="1"/>
          </p:cNvSpPr>
          <p:nvPr/>
        </p:nvSpPr>
        <p:spPr bwMode="auto">
          <a:xfrm flipH="1" flipV="1">
            <a:off x="6232525" y="2063750"/>
            <a:ext cx="249238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63" name="Line 87"/>
          <p:cNvSpPr>
            <a:spLocks noChangeShapeType="1"/>
          </p:cNvSpPr>
          <p:nvPr/>
        </p:nvSpPr>
        <p:spPr bwMode="auto">
          <a:xfrm flipV="1">
            <a:off x="6929438" y="2082800"/>
            <a:ext cx="249237" cy="63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43864" name="Freeform 88"/>
          <p:cNvSpPr>
            <a:spLocks/>
          </p:cNvSpPr>
          <p:nvPr/>
        </p:nvSpPr>
        <p:spPr bwMode="auto">
          <a:xfrm>
            <a:off x="7524750" y="3452813"/>
            <a:ext cx="868363" cy="98425"/>
          </a:xfrm>
          <a:custGeom>
            <a:avLst/>
            <a:gdLst>
              <a:gd name="T0" fmla="*/ 0 w 547"/>
              <a:gd name="T1" fmla="*/ 98425 h 62"/>
              <a:gd name="T2" fmla="*/ 119063 w 547"/>
              <a:gd name="T3" fmla="*/ 22225 h 62"/>
              <a:gd name="T4" fmla="*/ 260350 w 547"/>
              <a:gd name="T5" fmla="*/ 22225 h 62"/>
              <a:gd name="T6" fmla="*/ 488950 w 547"/>
              <a:gd name="T7" fmla="*/ 44450 h 62"/>
              <a:gd name="T8" fmla="*/ 760413 w 547"/>
              <a:gd name="T9" fmla="*/ 33338 h 62"/>
              <a:gd name="T10" fmla="*/ 868363 w 547"/>
              <a:gd name="T11" fmla="*/ 0 h 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47" h="62">
                <a:moveTo>
                  <a:pt x="0" y="62"/>
                </a:moveTo>
                <a:cubicBezTo>
                  <a:pt x="24" y="42"/>
                  <a:pt x="48" y="22"/>
                  <a:pt x="75" y="14"/>
                </a:cubicBezTo>
                <a:cubicBezTo>
                  <a:pt x="102" y="6"/>
                  <a:pt x="125" y="12"/>
                  <a:pt x="164" y="14"/>
                </a:cubicBezTo>
                <a:cubicBezTo>
                  <a:pt x="203" y="16"/>
                  <a:pt x="256" y="27"/>
                  <a:pt x="308" y="28"/>
                </a:cubicBezTo>
                <a:cubicBezTo>
                  <a:pt x="360" y="29"/>
                  <a:pt x="439" y="26"/>
                  <a:pt x="479" y="21"/>
                </a:cubicBezTo>
                <a:cubicBezTo>
                  <a:pt x="519" y="16"/>
                  <a:pt x="533" y="8"/>
                  <a:pt x="547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843865" name="Rectangle 89"/>
          <p:cNvSpPr>
            <a:spLocks noChangeArrowheads="1"/>
          </p:cNvSpPr>
          <p:nvPr/>
        </p:nvSpPr>
        <p:spPr bwMode="auto">
          <a:xfrm>
            <a:off x="8243888" y="2924175"/>
            <a:ext cx="1042987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dirty="0" err="1">
                <a:latin typeface="Apple Chancery" charset="0"/>
                <a:ea typeface="ＭＳ Ｐゴシック" charset="0"/>
              </a:rPr>
              <a:t>Side</a:t>
            </a:r>
            <a:r>
              <a:rPr lang="fr-FR" sz="1800" dirty="0">
                <a:latin typeface="Apple Chancery" charset="0"/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fr-FR" sz="1800" dirty="0" err="1">
                <a:latin typeface="Apple Chancery" charset="0"/>
                <a:ea typeface="ＭＳ Ｐゴシック" charset="0"/>
              </a:rPr>
              <a:t>emission</a:t>
            </a:r>
            <a:endParaRPr lang="fr-FR" sz="1800" dirty="0">
              <a:latin typeface="Apple Chancery" charset="0"/>
              <a:ea typeface="ＭＳ Ｐゴシック" charset="0"/>
            </a:endParaRPr>
          </a:p>
          <a:p>
            <a:pPr>
              <a:defRPr/>
            </a:pPr>
            <a:r>
              <a:rPr lang="fr-FR" sz="1800" dirty="0">
                <a:latin typeface="Apple Chancery" charset="0"/>
                <a:ea typeface="ＭＳ Ｐゴシック" charset="0"/>
              </a:rPr>
              <a:t>10</a:t>
            </a:r>
            <a:r>
              <a:rPr lang="fr-FR" sz="1800" baseline="30000" dirty="0">
                <a:latin typeface="Apple Chancery" charset="0"/>
                <a:ea typeface="ＭＳ Ｐゴシック" charset="0"/>
              </a:rPr>
              <a:t>-22 </a:t>
            </a:r>
            <a:r>
              <a:rPr lang="fr-FR" sz="1800" dirty="0">
                <a:latin typeface="Apple Chancery" charset="0"/>
                <a:ea typeface="ＭＳ Ｐゴシック" charset="0"/>
              </a:rPr>
              <a:t>s</a:t>
            </a:r>
          </a:p>
        </p:txBody>
      </p:sp>
      <p:pic>
        <p:nvPicPr>
          <p:cNvPr id="11334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0" r="68639" b="2188"/>
          <a:stretch>
            <a:fillRect/>
          </a:stretch>
        </p:blipFill>
        <p:spPr bwMode="auto">
          <a:xfrm>
            <a:off x="109538" y="1196975"/>
            <a:ext cx="903287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35" name="ZoneTexte 18"/>
          <p:cNvSpPr txBox="1">
            <a:spLocks noChangeArrowheads="1"/>
          </p:cNvSpPr>
          <p:nvPr/>
        </p:nvSpPr>
        <p:spPr bwMode="auto">
          <a:xfrm>
            <a:off x="201613" y="376238"/>
            <a:ext cx="911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000" b="1">
                <a:latin typeface="Calibri" pitchFamily="34" charset="0"/>
              </a:rPr>
              <a:t>Beam</a:t>
            </a:r>
          </a:p>
          <a:p>
            <a:pPr algn="ctr" eaLnBrk="1" hangingPunct="1"/>
            <a:r>
              <a:rPr lang="en-US" sz="2000" b="1">
                <a:latin typeface="Calibri" pitchFamily="34" charset="0"/>
              </a:rPr>
              <a:t>Energy</a:t>
            </a:r>
          </a:p>
        </p:txBody>
      </p:sp>
      <p:sp>
        <p:nvSpPr>
          <p:cNvPr id="11336" name="ZoneTexte 19"/>
          <p:cNvSpPr txBox="1">
            <a:spLocks noChangeArrowheads="1"/>
          </p:cNvSpPr>
          <p:nvPr/>
        </p:nvSpPr>
        <p:spPr bwMode="auto">
          <a:xfrm>
            <a:off x="98425" y="1385888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Calibri" pitchFamily="34" charset="0"/>
              </a:rPr>
              <a:t>5 MeV/A</a:t>
            </a:r>
          </a:p>
        </p:txBody>
      </p:sp>
      <p:sp>
        <p:nvSpPr>
          <p:cNvPr id="11337" name="ZoneTexte 32"/>
          <p:cNvSpPr txBox="1">
            <a:spLocks noChangeArrowheads="1"/>
          </p:cNvSpPr>
          <p:nvPr/>
        </p:nvSpPr>
        <p:spPr bwMode="auto">
          <a:xfrm>
            <a:off x="93663" y="2293938"/>
            <a:ext cx="928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Calibri" pitchFamily="34" charset="0"/>
              </a:rPr>
              <a:t>10 MeV/A</a:t>
            </a:r>
          </a:p>
        </p:txBody>
      </p:sp>
      <p:sp>
        <p:nvSpPr>
          <p:cNvPr id="11338" name="ZoneTexte 33"/>
          <p:cNvSpPr txBox="1">
            <a:spLocks noChangeArrowheads="1"/>
          </p:cNvSpPr>
          <p:nvPr/>
        </p:nvSpPr>
        <p:spPr bwMode="auto">
          <a:xfrm>
            <a:off x="73025" y="3629025"/>
            <a:ext cx="928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Calibri" pitchFamily="34" charset="0"/>
              </a:rPr>
              <a:t>50 MeV/A</a:t>
            </a:r>
          </a:p>
        </p:txBody>
      </p:sp>
      <p:sp>
        <p:nvSpPr>
          <p:cNvPr id="11339" name="ZoneTexte 34"/>
          <p:cNvSpPr txBox="1">
            <a:spLocks noChangeArrowheads="1"/>
          </p:cNvSpPr>
          <p:nvPr/>
        </p:nvSpPr>
        <p:spPr bwMode="auto">
          <a:xfrm>
            <a:off x="34925" y="5973763"/>
            <a:ext cx="1022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b="1">
                <a:latin typeface="Calibri" pitchFamily="34" charset="0"/>
              </a:rPr>
              <a:t>100 MeV/A</a:t>
            </a:r>
          </a:p>
        </p:txBody>
      </p:sp>
      <p:grpSp>
        <p:nvGrpSpPr>
          <p:cNvPr id="11340" name="Groupe 51"/>
          <p:cNvGrpSpPr>
            <a:grpSpLocks/>
          </p:cNvGrpSpPr>
          <p:nvPr/>
        </p:nvGrpSpPr>
        <p:grpSpPr bwMode="auto">
          <a:xfrm>
            <a:off x="1028700" y="1479550"/>
            <a:ext cx="950913" cy="338138"/>
            <a:chOff x="2270241" y="1529246"/>
            <a:chExt cx="951081" cy="338336"/>
          </a:xfrm>
        </p:grpSpPr>
        <p:sp>
          <p:nvSpPr>
            <p:cNvPr id="83" name="Rectangle 82"/>
            <p:cNvSpPr>
              <a:spLocks noChangeAspect="1"/>
            </p:cNvSpPr>
            <p:nvPr/>
          </p:nvSpPr>
          <p:spPr bwMode="auto">
            <a:xfrm>
              <a:off x="2270241" y="1678558"/>
              <a:ext cx="163542" cy="163609"/>
            </a:xfrm>
            <a:prstGeom prst="rect">
              <a:avLst/>
            </a:prstGeom>
            <a:gradFill rotWithShape="1">
              <a:gsLst>
                <a:gs pos="0">
                  <a:srgbClr val="254872"/>
                </a:gs>
                <a:gs pos="50000">
                  <a:srgbClr val="3A6BA5"/>
                </a:gs>
                <a:gs pos="100000">
                  <a:srgbClr val="4780C5"/>
                </a:gs>
              </a:gsLst>
              <a:lin ang="13500000" scaled="1"/>
            </a:gradFill>
            <a:ln w="2540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dist="12700" dir="2700000" sy="-23000" kx="-800382" algn="bl" rotWithShape="0">
                <a:srgbClr val="000000">
                  <a:alpha val="20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56" name="ZoneTexte 42"/>
            <p:cNvSpPr txBox="1">
              <a:spLocks noChangeArrowheads="1"/>
            </p:cNvSpPr>
            <p:nvPr/>
          </p:nvSpPr>
          <p:spPr bwMode="auto">
            <a:xfrm>
              <a:off x="2490929" y="1529246"/>
              <a:ext cx="730393" cy="33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latin typeface="Calibri" pitchFamily="34" charset="0"/>
                </a:rPr>
                <a:t>Fusion</a:t>
              </a:r>
            </a:p>
          </p:txBody>
        </p:sp>
      </p:grpSp>
      <p:grpSp>
        <p:nvGrpSpPr>
          <p:cNvPr id="11341" name="Groupe 52"/>
          <p:cNvGrpSpPr>
            <a:grpSpLocks/>
          </p:cNvGrpSpPr>
          <p:nvPr/>
        </p:nvGrpSpPr>
        <p:grpSpPr bwMode="auto">
          <a:xfrm>
            <a:off x="1008063" y="2468563"/>
            <a:ext cx="1074737" cy="338137"/>
            <a:chOff x="2249215" y="2201924"/>
            <a:chExt cx="1075930" cy="338336"/>
          </a:xfrm>
        </p:grpSpPr>
        <p:sp>
          <p:nvSpPr>
            <p:cNvPr id="86" name="Rectangle 85"/>
            <p:cNvSpPr>
              <a:spLocks noChangeAspect="1"/>
            </p:cNvSpPr>
            <p:nvPr/>
          </p:nvSpPr>
          <p:spPr bwMode="auto">
            <a:xfrm>
              <a:off x="2249215" y="2351237"/>
              <a:ext cx="163694" cy="163608"/>
            </a:xfrm>
            <a:prstGeom prst="rect">
              <a:avLst/>
            </a:prstGeom>
            <a:gradFill rotWithShape="1">
              <a:gsLst>
                <a:gs pos="0">
                  <a:srgbClr val="254872"/>
                </a:gs>
                <a:gs pos="50000">
                  <a:srgbClr val="3A6BA5"/>
                </a:gs>
                <a:gs pos="100000">
                  <a:srgbClr val="4780C5"/>
                </a:gs>
              </a:gsLst>
              <a:lin ang="13500000" scaled="1"/>
            </a:gradFill>
            <a:ln w="2540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dist="12700" dir="2700000" sy="-23000" kx="-800382" algn="bl" rotWithShape="0">
                <a:srgbClr val="000000">
                  <a:alpha val="20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54" name="ZoneTexte 44"/>
            <p:cNvSpPr txBox="1">
              <a:spLocks noChangeArrowheads="1"/>
            </p:cNvSpPr>
            <p:nvPr/>
          </p:nvSpPr>
          <p:spPr bwMode="auto">
            <a:xfrm>
              <a:off x="2469903" y="2201924"/>
              <a:ext cx="855242" cy="33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latin typeface="Calibri" pitchFamily="34" charset="0"/>
                </a:rPr>
                <a:t>Transfer </a:t>
              </a:r>
            </a:p>
          </p:txBody>
        </p:sp>
      </p:grpSp>
      <p:grpSp>
        <p:nvGrpSpPr>
          <p:cNvPr id="11342" name="Groupe 55"/>
          <p:cNvGrpSpPr>
            <a:grpSpLocks/>
          </p:cNvGrpSpPr>
          <p:nvPr/>
        </p:nvGrpSpPr>
        <p:grpSpPr bwMode="auto">
          <a:xfrm>
            <a:off x="1017588" y="3298825"/>
            <a:ext cx="1265237" cy="830263"/>
            <a:chOff x="2307019" y="3032262"/>
            <a:chExt cx="1266418" cy="831733"/>
          </a:xfrm>
        </p:grpSpPr>
        <p:sp>
          <p:nvSpPr>
            <p:cNvPr id="11351" name="ZoneTexte 46"/>
            <p:cNvSpPr txBox="1">
              <a:spLocks noChangeArrowheads="1"/>
            </p:cNvSpPr>
            <p:nvPr/>
          </p:nvSpPr>
          <p:spPr bwMode="auto">
            <a:xfrm>
              <a:off x="2527707" y="3032262"/>
              <a:ext cx="1045730" cy="83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latin typeface="Calibri" pitchFamily="34" charset="0"/>
                </a:rPr>
                <a:t>Break-up</a:t>
              </a:r>
            </a:p>
            <a:p>
              <a:pPr eaLnBrk="1" hangingPunct="1"/>
              <a:r>
                <a:rPr lang="en-US" sz="1600">
                  <a:latin typeface="Calibri" pitchFamily="34" charset="0"/>
                </a:rPr>
                <a:t>(Nuclear,</a:t>
              </a:r>
            </a:p>
            <a:p>
              <a:pPr eaLnBrk="1" hangingPunct="1"/>
              <a:r>
                <a:rPr lang="en-US" sz="1600">
                  <a:latin typeface="Calibri" pitchFamily="34" charset="0"/>
                </a:rPr>
                <a:t> Coulomb)</a:t>
              </a:r>
            </a:p>
          </p:txBody>
        </p:sp>
        <p:sp>
          <p:nvSpPr>
            <p:cNvPr id="89" name="Rectangle 88"/>
            <p:cNvSpPr>
              <a:spLocks noChangeAspect="1"/>
            </p:cNvSpPr>
            <p:nvPr/>
          </p:nvSpPr>
          <p:spPr bwMode="auto">
            <a:xfrm>
              <a:off x="2307019" y="3157897"/>
              <a:ext cx="163665" cy="165392"/>
            </a:xfrm>
            <a:prstGeom prst="rect">
              <a:avLst/>
            </a:prstGeom>
            <a:gradFill rotWithShape="1">
              <a:gsLst>
                <a:gs pos="0">
                  <a:srgbClr val="254872"/>
                </a:gs>
                <a:gs pos="50000">
                  <a:srgbClr val="3A6BA5"/>
                </a:gs>
                <a:gs pos="100000">
                  <a:srgbClr val="4780C5"/>
                </a:gs>
              </a:gsLst>
              <a:lin ang="13500000" scaled="1"/>
            </a:gradFill>
            <a:ln w="2540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dist="12700" dir="2700000" sy="-23000" kx="-800382" algn="bl" rotWithShape="0">
                <a:srgbClr val="000000">
                  <a:alpha val="20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1343" name="Groupe 54"/>
          <p:cNvGrpSpPr>
            <a:grpSpLocks/>
          </p:cNvGrpSpPr>
          <p:nvPr/>
        </p:nvGrpSpPr>
        <p:grpSpPr bwMode="auto">
          <a:xfrm>
            <a:off x="1022350" y="5037138"/>
            <a:ext cx="1244600" cy="338137"/>
            <a:chOff x="2312277" y="5323488"/>
            <a:chExt cx="1244156" cy="338336"/>
          </a:xfrm>
        </p:grpSpPr>
        <p:sp>
          <p:nvSpPr>
            <p:cNvPr id="92" name="Rectangle 91"/>
            <p:cNvSpPr>
              <a:spLocks noChangeAspect="1"/>
            </p:cNvSpPr>
            <p:nvPr/>
          </p:nvSpPr>
          <p:spPr bwMode="auto">
            <a:xfrm>
              <a:off x="2312277" y="5472801"/>
              <a:ext cx="163455" cy="163608"/>
            </a:xfrm>
            <a:prstGeom prst="rect">
              <a:avLst/>
            </a:prstGeom>
            <a:gradFill rotWithShape="1">
              <a:gsLst>
                <a:gs pos="0">
                  <a:srgbClr val="254872"/>
                </a:gs>
                <a:gs pos="50000">
                  <a:srgbClr val="3A6BA5"/>
                </a:gs>
                <a:gs pos="100000">
                  <a:srgbClr val="4780C5"/>
                </a:gs>
              </a:gsLst>
              <a:lin ang="13500000" scaled="1"/>
            </a:gradFill>
            <a:ln w="25400">
              <a:solidFill>
                <a:srgbClr val="385D8A"/>
              </a:solidFill>
              <a:miter lim="800000"/>
              <a:headEnd/>
              <a:tailEnd/>
            </a:ln>
            <a:effectLst>
              <a:outerShdw blurRad="63500" dist="12700" dir="2700000" sy="-23000" kx="-800382" algn="bl" rotWithShape="0">
                <a:srgbClr val="000000">
                  <a:alpha val="20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60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1350" name="ZoneTexte 50"/>
            <p:cNvSpPr txBox="1">
              <a:spLocks noChangeArrowheads="1"/>
            </p:cNvSpPr>
            <p:nvPr/>
          </p:nvSpPr>
          <p:spPr bwMode="auto">
            <a:xfrm>
              <a:off x="2532965" y="5323488"/>
              <a:ext cx="1023468" cy="33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US" sz="1600">
                  <a:latin typeface="Calibri" pitchFamily="34" charset="0"/>
                </a:rPr>
                <a:t>Knock-out </a:t>
              </a:r>
            </a:p>
          </p:txBody>
        </p:sp>
      </p:grpSp>
      <p:sp>
        <p:nvSpPr>
          <p:cNvPr id="94" name="Étoile à 5 branches 93"/>
          <p:cNvSpPr>
            <a:spLocks noChangeAspect="1"/>
          </p:cNvSpPr>
          <p:nvPr/>
        </p:nvSpPr>
        <p:spPr>
          <a:xfrm>
            <a:off x="2195513" y="2598738"/>
            <a:ext cx="182562" cy="18256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5" name="Étoile à 5 branches 94"/>
          <p:cNvSpPr>
            <a:spLocks noChangeAspect="1"/>
          </p:cNvSpPr>
          <p:nvPr/>
        </p:nvSpPr>
        <p:spPr>
          <a:xfrm>
            <a:off x="2268538" y="3351213"/>
            <a:ext cx="180975" cy="18256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Étoile à 5 branches 95"/>
          <p:cNvSpPr>
            <a:spLocks noChangeAspect="1"/>
          </p:cNvSpPr>
          <p:nvPr/>
        </p:nvSpPr>
        <p:spPr>
          <a:xfrm>
            <a:off x="2268538" y="5157788"/>
            <a:ext cx="180975" cy="18256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7" name="Étoile à 5 branches 96"/>
          <p:cNvSpPr>
            <a:spLocks noChangeAspect="1"/>
          </p:cNvSpPr>
          <p:nvPr/>
        </p:nvSpPr>
        <p:spPr>
          <a:xfrm>
            <a:off x="1222375" y="6237288"/>
            <a:ext cx="182563" cy="18256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1348" name="ZoneTexte 62"/>
          <p:cNvSpPr txBox="1">
            <a:spLocks noChangeArrowheads="1"/>
          </p:cNvSpPr>
          <p:nvPr/>
        </p:nvSpPr>
        <p:spPr bwMode="auto">
          <a:xfrm>
            <a:off x="1116013" y="6381750"/>
            <a:ext cx="18240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600" b="1">
                <a:solidFill>
                  <a:srgbClr val="FF0000"/>
                </a:solidFill>
                <a:latin typeface="Calibri" pitchFamily="34" charset="0"/>
              </a:rPr>
              <a:t>Spectroscopic tools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3798" grpId="0" animBg="1"/>
      <p:bldP spid="843799" grpId="0" animBg="1"/>
      <p:bldP spid="843800" grpId="0" animBg="1"/>
      <p:bldP spid="843801" grpId="0" animBg="1"/>
      <p:bldP spid="843806" grpId="0" animBg="1"/>
      <p:bldP spid="843807" grpId="0" animBg="1"/>
      <p:bldP spid="843808" grpId="0" animBg="1"/>
      <p:bldP spid="843809" grpId="0" animBg="1"/>
      <p:bldP spid="843810" grpId="0" animBg="1"/>
      <p:bldP spid="843811" grpId="0" animBg="1"/>
      <p:bldP spid="843812" grpId="0" animBg="1"/>
      <p:bldP spid="843813" grpId="0" animBg="1"/>
      <p:bldP spid="843815" grpId="0" animBg="1"/>
      <p:bldP spid="843816" grpId="0" animBg="1"/>
      <p:bldP spid="843817" grpId="0" animBg="1"/>
      <p:bldP spid="843821" grpId="0" animBg="1"/>
      <p:bldP spid="843830" grpId="0" animBg="1"/>
      <p:bldP spid="843833" grpId="0" animBg="1"/>
      <p:bldP spid="843835" grpId="0" animBg="1"/>
      <p:bldP spid="843837" grpId="0" animBg="1"/>
      <p:bldP spid="843838" grpId="0"/>
      <p:bldP spid="843839" grpId="0"/>
      <p:bldP spid="843840" grpId="0"/>
      <p:bldP spid="843841" grpId="0"/>
      <p:bldP spid="843842" grpId="0" animBg="1"/>
      <p:bldP spid="843843" grpId="0"/>
      <p:bldP spid="843844" grpId="0"/>
      <p:bldP spid="843847" grpId="0" animBg="1"/>
      <p:bldP spid="843848" grpId="0" animBg="1"/>
      <p:bldP spid="843849" grpId="0"/>
      <p:bldP spid="843850" grpId="0"/>
      <p:bldP spid="843851" grpId="0"/>
      <p:bldP spid="843852" grpId="0"/>
      <p:bldP spid="843853" grpId="0"/>
      <p:bldP spid="843854" grpId="0"/>
      <p:bldP spid="843855" grpId="0"/>
      <p:bldP spid="843856" grpId="0"/>
      <p:bldP spid="843857" grpId="0"/>
      <p:bldP spid="843859" grpId="0"/>
      <p:bldP spid="843860" grpId="0"/>
      <p:bldP spid="843861" grpId="0"/>
      <p:bldP spid="84386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3"/>
          <p:cNvGrpSpPr>
            <a:grpSpLocks/>
          </p:cNvGrpSpPr>
          <p:nvPr/>
        </p:nvGrpSpPr>
        <p:grpSpPr bwMode="auto">
          <a:xfrm>
            <a:off x="250825" y="981075"/>
            <a:ext cx="2686050" cy="2128838"/>
            <a:chOff x="1385" y="1614"/>
            <a:chExt cx="3301" cy="2460"/>
          </a:xfrm>
        </p:grpSpPr>
        <p:pic>
          <p:nvPicPr>
            <p:cNvPr id="30783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" y="1614"/>
              <a:ext cx="3301" cy="2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7103" name="Freeform 15"/>
            <p:cNvSpPr>
              <a:spLocks/>
            </p:cNvSpPr>
            <p:nvPr/>
          </p:nvSpPr>
          <p:spPr bwMode="auto">
            <a:xfrm>
              <a:off x="2636" y="2051"/>
              <a:ext cx="297" cy="413"/>
            </a:xfrm>
            <a:custGeom>
              <a:avLst/>
              <a:gdLst>
                <a:gd name="T0" fmla="*/ 297 w 136"/>
                <a:gd name="T1" fmla="*/ 413 h 296"/>
                <a:gd name="T2" fmla="*/ 262 w 136"/>
                <a:gd name="T3" fmla="*/ 223 h 296"/>
                <a:gd name="T4" fmla="*/ 175 w 136"/>
                <a:gd name="T5" fmla="*/ 100 h 296"/>
                <a:gd name="T6" fmla="*/ 0 w 136"/>
                <a:gd name="T7" fmla="*/ 0 h 2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296">
                  <a:moveTo>
                    <a:pt x="136" y="296"/>
                  </a:moveTo>
                  <a:cubicBezTo>
                    <a:pt x="132" y="246"/>
                    <a:pt x="129" y="197"/>
                    <a:pt x="120" y="160"/>
                  </a:cubicBezTo>
                  <a:cubicBezTo>
                    <a:pt x="110" y="122"/>
                    <a:pt x="99" y="98"/>
                    <a:pt x="80" y="72"/>
                  </a:cubicBezTo>
                  <a:cubicBezTo>
                    <a:pt x="60" y="45"/>
                    <a:pt x="30" y="22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57104" name="Line 16"/>
            <p:cNvSpPr>
              <a:spLocks noChangeShapeType="1"/>
            </p:cNvSpPr>
            <p:nvPr/>
          </p:nvSpPr>
          <p:spPr bwMode="auto">
            <a:xfrm flipH="1" flipV="1">
              <a:off x="2899" y="2933"/>
              <a:ext cx="113" cy="21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57105" name="Line 17"/>
            <p:cNvSpPr>
              <a:spLocks noChangeShapeType="1"/>
            </p:cNvSpPr>
            <p:nvPr/>
          </p:nvSpPr>
          <p:spPr bwMode="auto">
            <a:xfrm flipH="1">
              <a:off x="2979" y="3151"/>
              <a:ext cx="33" cy="21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57106" name="Line 18"/>
            <p:cNvSpPr>
              <a:spLocks noChangeShapeType="1"/>
            </p:cNvSpPr>
            <p:nvPr/>
          </p:nvSpPr>
          <p:spPr bwMode="auto">
            <a:xfrm flipV="1">
              <a:off x="3012" y="3105"/>
              <a:ext cx="298" cy="4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57107" name="Text Box 19"/>
            <p:cNvSpPr txBox="1">
              <a:spLocks noChangeArrowheads="1"/>
            </p:cNvSpPr>
            <p:nvPr/>
          </p:nvSpPr>
          <p:spPr bwMode="auto">
            <a:xfrm>
              <a:off x="3231" y="2942"/>
              <a:ext cx="351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it-IT" sz="1600" smtClean="0">
                  <a:solidFill>
                    <a:srgbClr val="FF5050"/>
                  </a:solidFill>
                  <a:latin typeface="Times New Roman" charset="0"/>
                </a:rPr>
                <a:t>p</a:t>
              </a:r>
            </a:p>
          </p:txBody>
        </p:sp>
        <p:sp>
          <p:nvSpPr>
            <p:cNvPr id="857108" name="Line 20"/>
            <p:cNvSpPr>
              <a:spLocks noChangeShapeType="1"/>
            </p:cNvSpPr>
            <p:nvPr/>
          </p:nvSpPr>
          <p:spPr bwMode="auto">
            <a:xfrm flipV="1">
              <a:off x="3026" y="2784"/>
              <a:ext cx="468" cy="378"/>
            </a:xfrm>
            <a:prstGeom prst="line">
              <a:avLst/>
            </a:prstGeom>
            <a:noFill/>
            <a:ln w="28575">
              <a:solidFill>
                <a:srgbClr val="00279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57109" name="Text Box 21"/>
            <p:cNvSpPr txBox="1">
              <a:spLocks noChangeArrowheads="1"/>
            </p:cNvSpPr>
            <p:nvPr/>
          </p:nvSpPr>
          <p:spPr bwMode="auto">
            <a:xfrm>
              <a:off x="3467" y="2672"/>
              <a:ext cx="63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71500"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714500"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86000" defTabSz="7620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7432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2004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576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114800" defTabSz="7620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it-IT" sz="1400" b="1" baseline="30000" smtClean="0">
                  <a:solidFill>
                    <a:srgbClr val="00279F"/>
                  </a:solidFill>
                  <a:latin typeface="Times New Roman" charset="0"/>
                </a:rPr>
                <a:t>40</a:t>
              </a:r>
              <a:r>
                <a:rPr lang="it-IT" sz="1400" b="1" smtClean="0">
                  <a:solidFill>
                    <a:srgbClr val="00279F"/>
                  </a:solidFill>
                  <a:latin typeface="Times New Roman" charset="0"/>
                </a:rPr>
                <a:t>Ca</a:t>
              </a:r>
            </a:p>
          </p:txBody>
        </p:sp>
        <p:sp>
          <p:nvSpPr>
            <p:cNvPr id="857110" name="Freeform 22"/>
            <p:cNvSpPr>
              <a:spLocks/>
            </p:cNvSpPr>
            <p:nvPr/>
          </p:nvSpPr>
          <p:spPr bwMode="auto">
            <a:xfrm>
              <a:off x="2692" y="1840"/>
              <a:ext cx="1865" cy="1163"/>
            </a:xfrm>
            <a:custGeom>
              <a:avLst/>
              <a:gdLst>
                <a:gd name="T0" fmla="*/ 0 w 1304"/>
                <a:gd name="T1" fmla="*/ 176 h 811"/>
                <a:gd name="T2" fmla="*/ 103 w 1304"/>
                <a:gd name="T3" fmla="*/ 50 h 811"/>
                <a:gd name="T4" fmla="*/ 549 w 1304"/>
                <a:gd name="T5" fmla="*/ 16 h 811"/>
                <a:gd name="T6" fmla="*/ 984 w 1304"/>
                <a:gd name="T7" fmla="*/ 142 h 811"/>
                <a:gd name="T8" fmla="*/ 1247 w 1304"/>
                <a:gd name="T9" fmla="*/ 371 h 811"/>
                <a:gd name="T10" fmla="*/ 1865 w 1304"/>
                <a:gd name="T11" fmla="*/ 1163 h 8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04" h="811">
                  <a:moveTo>
                    <a:pt x="0" y="123"/>
                  </a:moveTo>
                  <a:cubicBezTo>
                    <a:pt x="4" y="88"/>
                    <a:pt x="8" y="53"/>
                    <a:pt x="72" y="35"/>
                  </a:cubicBezTo>
                  <a:cubicBezTo>
                    <a:pt x="135" y="16"/>
                    <a:pt x="281" y="0"/>
                    <a:pt x="384" y="11"/>
                  </a:cubicBezTo>
                  <a:cubicBezTo>
                    <a:pt x="486" y="21"/>
                    <a:pt x="606" y="57"/>
                    <a:pt x="688" y="99"/>
                  </a:cubicBezTo>
                  <a:cubicBezTo>
                    <a:pt x="769" y="140"/>
                    <a:pt x="769" y="140"/>
                    <a:pt x="872" y="259"/>
                  </a:cubicBezTo>
                  <a:cubicBezTo>
                    <a:pt x="974" y="377"/>
                    <a:pt x="1139" y="594"/>
                    <a:pt x="1304" y="811"/>
                  </a:cubicBezTo>
                </a:path>
              </a:pathLst>
            </a:custGeom>
            <a:noFill/>
            <a:ln w="28575" cap="flat" cmpd="sng">
              <a:solidFill>
                <a:srgbClr val="66FFFF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857111" name="Line 23"/>
            <p:cNvSpPr>
              <a:spLocks noChangeShapeType="1"/>
            </p:cNvSpPr>
            <p:nvPr/>
          </p:nvSpPr>
          <p:spPr bwMode="auto">
            <a:xfrm flipH="1" flipV="1">
              <a:off x="2520" y="1821"/>
              <a:ext cx="115" cy="216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57112" name="Line 24"/>
            <p:cNvSpPr>
              <a:spLocks noChangeShapeType="1"/>
            </p:cNvSpPr>
            <p:nvPr/>
          </p:nvSpPr>
          <p:spPr bwMode="auto">
            <a:xfrm flipH="1">
              <a:off x="2600" y="2038"/>
              <a:ext cx="35" cy="218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57113" name="Line 25"/>
            <p:cNvSpPr>
              <a:spLocks noChangeShapeType="1"/>
            </p:cNvSpPr>
            <p:nvPr/>
          </p:nvSpPr>
          <p:spPr bwMode="auto">
            <a:xfrm flipV="1">
              <a:off x="2636" y="1994"/>
              <a:ext cx="297" cy="44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0723" name="Rectangle 27"/>
          <p:cNvSpPr>
            <a:spLocks noChangeArrowheads="1"/>
          </p:cNvSpPr>
          <p:nvPr/>
        </p:nvSpPr>
        <p:spPr bwMode="auto">
          <a:xfrm>
            <a:off x="2987675" y="1052513"/>
            <a:ext cx="33131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baseline="30000">
                <a:ea typeface="MS Mincho" pitchFamily="49" charset="-128"/>
              </a:rPr>
              <a:t>40</a:t>
            </a:r>
            <a:r>
              <a:rPr lang="en-US" sz="1600">
                <a:ea typeface="MS Mincho" pitchFamily="49" charset="-128"/>
              </a:rPr>
              <a:t>Ca(</a:t>
            </a:r>
            <a:r>
              <a:rPr lang="en-US" sz="1600" baseline="30000">
                <a:ea typeface="MS Mincho" pitchFamily="49" charset="-128"/>
              </a:rPr>
              <a:t>40</a:t>
            </a:r>
            <a:r>
              <a:rPr lang="en-US" sz="1600">
                <a:ea typeface="MS Mincho" pitchFamily="49" charset="-128"/>
              </a:rPr>
              <a:t>Ca,</a:t>
            </a:r>
            <a:r>
              <a:rPr lang="en-US" sz="1600" baseline="30000">
                <a:ea typeface="MS Mincho" pitchFamily="49" charset="-128"/>
              </a:rPr>
              <a:t>40</a:t>
            </a:r>
            <a:r>
              <a:rPr lang="en-US" sz="1600">
                <a:ea typeface="MS Mincho" pitchFamily="49" charset="-128"/>
              </a:rPr>
              <a:t>Ca+LCP) @ 50 MeV/A</a:t>
            </a:r>
          </a:p>
          <a:p>
            <a:pPr eaLnBrk="0" hangingPunct="0"/>
            <a:r>
              <a:rPr lang="en-US" sz="1600">
                <a:ea typeface="MS Mincho" pitchFamily="49" charset="-128"/>
              </a:rPr>
              <a:t>SPEG + 240 INDRA CsI</a:t>
            </a:r>
          </a:p>
          <a:p>
            <a:pPr eaLnBrk="0" hangingPunct="0"/>
            <a:r>
              <a:rPr lang="en-US" sz="1600">
                <a:ea typeface="MS Mincho" pitchFamily="49" charset="-128"/>
              </a:rPr>
              <a:t>e</a:t>
            </a:r>
            <a:r>
              <a:rPr lang="en-US" sz="1600">
                <a:latin typeface="Symbol" pitchFamily="18" charset="2"/>
                <a:ea typeface="MS Mincho" pitchFamily="49" charset="-128"/>
                <a:sym typeface="Symbol" pitchFamily="18" charset="2"/>
              </a:rPr>
              <a:t></a:t>
            </a:r>
            <a:r>
              <a:rPr lang="en-US" sz="1600">
                <a:ea typeface="MS Mincho" pitchFamily="49" charset="-128"/>
              </a:rPr>
              <a:t>g/cm</a:t>
            </a:r>
            <a:r>
              <a:rPr lang="en-US" sz="1600" baseline="30000">
                <a:ea typeface="MS Mincho" pitchFamily="49" charset="-128"/>
              </a:rPr>
              <a:t>2</a:t>
            </a:r>
            <a:r>
              <a:rPr lang="en-US" sz="1600">
                <a:latin typeface="Symbol" pitchFamily="18" charset="2"/>
                <a:ea typeface="MS Mincho" pitchFamily="49" charset="-128"/>
                <a:sym typeface="Symbol" pitchFamily="18" charset="2"/>
              </a:rPr>
              <a:t></a:t>
            </a:r>
            <a:r>
              <a:rPr lang="en-US" sz="1600">
                <a:ea typeface="MS Mincho" pitchFamily="49" charset="-128"/>
              </a:rPr>
              <a:t>E</a:t>
            </a:r>
            <a:r>
              <a:rPr lang="en-US" sz="1600" baseline="-25000">
                <a:ea typeface="MS Mincho" pitchFamily="49" charset="-128"/>
              </a:rPr>
              <a:t>SPEG</a:t>
            </a:r>
            <a:r>
              <a:rPr lang="en-US" sz="1600">
                <a:ea typeface="MS Mincho" pitchFamily="49" charset="-128"/>
              </a:rPr>
              <a:t> =350 keV</a:t>
            </a:r>
            <a:endParaRPr lang="fr-FR" sz="1600">
              <a:ea typeface="MS Mincho" pitchFamily="49" charset="-128"/>
            </a:endParaRPr>
          </a:p>
        </p:txBody>
      </p:sp>
      <p:sp>
        <p:nvSpPr>
          <p:cNvPr id="30724" name="Line 50"/>
          <p:cNvSpPr>
            <a:spLocks noChangeShapeType="1"/>
          </p:cNvSpPr>
          <p:nvPr/>
        </p:nvSpPr>
        <p:spPr bwMode="auto">
          <a:xfrm flipV="1">
            <a:off x="1439863" y="1968500"/>
            <a:ext cx="482600" cy="685800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5" name="Rectangle 51"/>
          <p:cNvSpPr>
            <a:spLocks noChangeArrowheads="1"/>
          </p:cNvSpPr>
          <p:nvPr/>
        </p:nvSpPr>
        <p:spPr bwMode="auto">
          <a:xfrm>
            <a:off x="2411413" y="144463"/>
            <a:ext cx="4105275" cy="692150"/>
          </a:xfrm>
          <a:prstGeom prst="rect">
            <a:avLst/>
          </a:prstGeom>
          <a:solidFill>
            <a:srgbClr val="FFFD0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Clr>
                <a:srgbClr val="FF6600"/>
              </a:buClr>
              <a:buFont typeface="Wingdings" pitchFamily="2" charset="2"/>
              <a:buNone/>
            </a:pPr>
            <a:r>
              <a:rPr lang="fr-FR" sz="2400"/>
              <a:t>Alpha clusters in </a:t>
            </a:r>
            <a:r>
              <a:rPr lang="fr-FR" sz="2400" baseline="30000"/>
              <a:t>40</a:t>
            </a:r>
            <a:r>
              <a:rPr lang="fr-FR" sz="2400"/>
              <a:t>Ca </a:t>
            </a:r>
          </a:p>
        </p:txBody>
      </p:sp>
      <p:sp>
        <p:nvSpPr>
          <p:cNvPr id="30726" name="Espace réservé du pied de page 3"/>
          <p:cNvSpPr>
            <a:spLocks noGrp="1"/>
          </p:cNvSpPr>
          <p:nvPr>
            <p:ph type="ftr" sz="quarter" idx="12"/>
          </p:nvPr>
        </p:nvSpPr>
        <p:spPr bwMode="auto">
          <a:xfrm rot="5400000">
            <a:off x="7097712" y="5051426"/>
            <a:ext cx="2170113" cy="30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400" b="1" smtClean="0">
                <a:solidFill>
                  <a:srgbClr val="FFFFFF"/>
                </a:solidFill>
              </a:rPr>
              <a:t>Jean-Antoine Scarpaci</a:t>
            </a:r>
          </a:p>
        </p:txBody>
      </p:sp>
      <p:pic>
        <p:nvPicPr>
          <p:cNvPr id="30727" name="Picture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1800225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Line 58"/>
          <p:cNvSpPr>
            <a:spLocks noChangeShapeType="1"/>
          </p:cNvSpPr>
          <p:nvPr/>
        </p:nvSpPr>
        <p:spPr bwMode="auto">
          <a:xfrm>
            <a:off x="3059113" y="64055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>
            <a:off x="3059113" y="62531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>
            <a:off x="3059113" y="61007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64" name="Line 61"/>
          <p:cNvSpPr>
            <a:spLocks noChangeShapeType="1"/>
          </p:cNvSpPr>
          <p:nvPr/>
        </p:nvSpPr>
        <p:spPr bwMode="auto">
          <a:xfrm>
            <a:off x="3059113" y="59483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65" name="Text Box 62"/>
          <p:cNvSpPr txBox="1">
            <a:spLocks noChangeArrowheads="1"/>
          </p:cNvSpPr>
          <p:nvPr/>
        </p:nvSpPr>
        <p:spPr bwMode="auto">
          <a:xfrm>
            <a:off x="3352800" y="6446838"/>
            <a:ext cx="625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baseline="30000">
                <a:latin typeface="Comic Sans MS" charset="0"/>
                <a:ea typeface="ＭＳ Ｐゴシック" charset="0"/>
              </a:rPr>
              <a:t>40</a:t>
            </a:r>
            <a:r>
              <a:rPr lang="fr-FR" sz="1800">
                <a:latin typeface="Comic Sans MS" charset="0"/>
                <a:ea typeface="ＭＳ Ｐゴシック" charset="0"/>
              </a:rPr>
              <a:t>Ca</a:t>
            </a:r>
          </a:p>
        </p:txBody>
      </p:sp>
      <p:sp>
        <p:nvSpPr>
          <p:cNvPr id="66" name="Line 63"/>
          <p:cNvSpPr>
            <a:spLocks noChangeShapeType="1"/>
          </p:cNvSpPr>
          <p:nvPr/>
        </p:nvSpPr>
        <p:spPr bwMode="auto">
          <a:xfrm>
            <a:off x="4878388" y="6059488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67" name="Line 64"/>
          <p:cNvSpPr>
            <a:spLocks noChangeShapeType="1"/>
          </p:cNvSpPr>
          <p:nvPr/>
        </p:nvSpPr>
        <p:spPr bwMode="auto">
          <a:xfrm>
            <a:off x="4878388" y="58975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68" name="Line 65"/>
          <p:cNvSpPr>
            <a:spLocks noChangeShapeType="1"/>
          </p:cNvSpPr>
          <p:nvPr/>
        </p:nvSpPr>
        <p:spPr bwMode="auto">
          <a:xfrm>
            <a:off x="4878388" y="568801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69" name="Line 66"/>
          <p:cNvSpPr>
            <a:spLocks noChangeShapeType="1"/>
          </p:cNvSpPr>
          <p:nvPr/>
        </p:nvSpPr>
        <p:spPr bwMode="auto">
          <a:xfrm>
            <a:off x="4878388" y="5392738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70" name="Text Box 67"/>
          <p:cNvSpPr txBox="1">
            <a:spLocks noChangeArrowheads="1"/>
          </p:cNvSpPr>
          <p:nvPr/>
        </p:nvSpPr>
        <p:spPr bwMode="auto">
          <a:xfrm>
            <a:off x="5086350" y="6213475"/>
            <a:ext cx="11144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800" baseline="30000">
                <a:latin typeface="Comic Sans MS" charset="0"/>
                <a:ea typeface="ＭＳ Ｐゴシック" charset="0"/>
              </a:rPr>
              <a:t>36</a:t>
            </a:r>
            <a:r>
              <a:rPr lang="fr-FR" sz="1800">
                <a:latin typeface="Comic Sans MS" charset="0"/>
                <a:ea typeface="ＭＳ Ｐゴシック" charset="0"/>
              </a:rPr>
              <a:t>Ar</a:t>
            </a:r>
            <a:endParaRPr lang="fr-FR" sz="1800" baseline="30000">
              <a:latin typeface="Comic Sans MS" charset="0"/>
              <a:ea typeface="ＭＳ Ｐゴシック" charset="0"/>
            </a:endParaRPr>
          </a:p>
        </p:txBody>
      </p:sp>
      <p:sp>
        <p:nvSpPr>
          <p:cNvPr id="71" name="Line 68"/>
          <p:cNvSpPr>
            <a:spLocks noChangeShapeType="1"/>
          </p:cNvSpPr>
          <p:nvPr/>
        </p:nvSpPr>
        <p:spPr bwMode="auto">
          <a:xfrm flipV="1">
            <a:off x="2754313" y="3429000"/>
            <a:ext cx="17462" cy="29765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72" name="Text Box 69"/>
          <p:cNvSpPr txBox="1">
            <a:spLocks noChangeArrowheads="1"/>
          </p:cNvSpPr>
          <p:nvPr/>
        </p:nvSpPr>
        <p:spPr bwMode="auto">
          <a:xfrm>
            <a:off x="2843213" y="3284538"/>
            <a:ext cx="44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dirty="0">
                <a:latin typeface="Comic Sans MS" charset="0"/>
                <a:ea typeface="ＭＳ Ｐゴシック" charset="0"/>
              </a:rPr>
              <a:t>E*</a:t>
            </a:r>
          </a:p>
        </p:txBody>
      </p:sp>
      <p:sp>
        <p:nvSpPr>
          <p:cNvPr id="73" name="Rectangle 70"/>
          <p:cNvSpPr>
            <a:spLocks noChangeArrowheads="1"/>
          </p:cNvSpPr>
          <p:nvPr/>
        </p:nvSpPr>
        <p:spPr bwMode="auto">
          <a:xfrm>
            <a:off x="3059113" y="3778250"/>
            <a:ext cx="1143000" cy="15509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>
            <a:off x="3059113" y="5872163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pic>
        <p:nvPicPr>
          <p:cNvPr id="30742" name="Picture 77" descr="Emanq-alpha-co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008438"/>
            <a:ext cx="2333625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Rectangle 78"/>
          <p:cNvSpPr>
            <a:spLocks noChangeArrowheads="1"/>
          </p:cNvSpPr>
          <p:nvPr/>
        </p:nvSpPr>
        <p:spPr bwMode="auto">
          <a:xfrm>
            <a:off x="6804025" y="6543675"/>
            <a:ext cx="1830388" cy="3095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78" name="Rectangle 79"/>
          <p:cNvSpPr>
            <a:spLocks noChangeArrowheads="1"/>
          </p:cNvSpPr>
          <p:nvPr/>
        </p:nvSpPr>
        <p:spPr bwMode="auto">
          <a:xfrm rot="5400000">
            <a:off x="5606257" y="5326856"/>
            <a:ext cx="1655762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Comic Sans MS" charset="0"/>
                <a:ea typeface="ＭＳ Ｐゴシック" charset="0"/>
              </a:rPr>
              <a:t>E*</a:t>
            </a:r>
            <a:r>
              <a:rPr lang="fr-FR" sz="1400" baseline="-25000" dirty="0">
                <a:latin typeface="Comic Sans MS" charset="0"/>
                <a:ea typeface="ＭＳ Ｐゴシック" charset="0"/>
              </a:rPr>
              <a:t>36Ar</a:t>
            </a:r>
            <a:r>
              <a:rPr lang="fr-FR" sz="1400" dirty="0">
                <a:latin typeface="Comic Sans MS" charset="0"/>
                <a:ea typeface="ＭＳ Ｐゴシック" charset="0"/>
              </a:rPr>
              <a:t>(MeV)</a:t>
            </a:r>
          </a:p>
        </p:txBody>
      </p:sp>
      <p:sp>
        <p:nvSpPr>
          <p:cNvPr id="79" name="Rectangle 81"/>
          <p:cNvSpPr>
            <a:spLocks noChangeArrowheads="1"/>
          </p:cNvSpPr>
          <p:nvPr/>
        </p:nvSpPr>
        <p:spPr bwMode="auto">
          <a:xfrm>
            <a:off x="7092950" y="5992813"/>
            <a:ext cx="708025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>
                <a:latin typeface="Comic Sans MS" charset="0"/>
                <a:ea typeface="ＭＳ Ｐゴシック" charset="0"/>
              </a:rPr>
              <a:t>GS</a:t>
            </a:r>
          </a:p>
        </p:txBody>
      </p:sp>
      <p:sp>
        <p:nvSpPr>
          <p:cNvPr id="80" name="Rectangle 82"/>
          <p:cNvSpPr>
            <a:spLocks noChangeArrowheads="1"/>
          </p:cNvSpPr>
          <p:nvPr/>
        </p:nvSpPr>
        <p:spPr bwMode="auto">
          <a:xfrm>
            <a:off x="6300788" y="6165850"/>
            <a:ext cx="144462" cy="269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1" name="Rectangle 83"/>
          <p:cNvSpPr>
            <a:spLocks noChangeArrowheads="1"/>
          </p:cNvSpPr>
          <p:nvPr/>
        </p:nvSpPr>
        <p:spPr bwMode="auto">
          <a:xfrm>
            <a:off x="7239000" y="4210050"/>
            <a:ext cx="144463" cy="269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2" name="Rectangle 84"/>
          <p:cNvSpPr>
            <a:spLocks noChangeArrowheads="1"/>
          </p:cNvSpPr>
          <p:nvPr/>
        </p:nvSpPr>
        <p:spPr bwMode="auto">
          <a:xfrm>
            <a:off x="8337550" y="4146550"/>
            <a:ext cx="144463" cy="269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3" name="Rectangle 85"/>
          <p:cNvSpPr>
            <a:spLocks noChangeArrowheads="1"/>
          </p:cNvSpPr>
          <p:nvPr/>
        </p:nvSpPr>
        <p:spPr bwMode="auto">
          <a:xfrm rot="5400000">
            <a:off x="6742906" y="4715669"/>
            <a:ext cx="1439863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Comic Sans MS" charset="0"/>
                <a:ea typeface="ＭＳ Ｐゴシック" charset="0"/>
              </a:rPr>
              <a:t>120</a:t>
            </a:r>
            <a:r>
              <a:rPr lang="fr-FR" sz="1400" baseline="30000" dirty="0">
                <a:latin typeface="Comic Sans MS" charset="0"/>
                <a:ea typeface="ＭＳ Ｐゴシック" charset="0"/>
              </a:rPr>
              <a:t>o </a:t>
            </a:r>
            <a:r>
              <a:rPr lang="fr-FR" sz="1400" dirty="0">
                <a:latin typeface="Comic Sans MS" charset="0"/>
                <a:ea typeface="ＭＳ Ｐゴシック" charset="0"/>
              </a:rPr>
              <a:t>&lt; </a:t>
            </a:r>
            <a:r>
              <a:rPr lang="fr-FR" sz="1400" dirty="0">
                <a:latin typeface="Symbol" charset="0"/>
                <a:ea typeface="ＭＳ Ｐゴシック" charset="0"/>
                <a:sym typeface="Symbol" charset="0"/>
              </a:rPr>
              <a:t></a:t>
            </a:r>
            <a:r>
              <a:rPr lang="fr-FR" sz="1400" baseline="-25000" dirty="0">
                <a:latin typeface="Symbol" charset="0"/>
                <a:ea typeface="ＭＳ Ｐゴシック" charset="0"/>
                <a:sym typeface="Symbol" charset="0"/>
              </a:rPr>
              <a:t></a:t>
            </a:r>
            <a:r>
              <a:rPr lang="fr-FR" sz="1400" baseline="-25000" dirty="0">
                <a:latin typeface="Comic Sans MS" charset="0"/>
                <a:ea typeface="ＭＳ Ｐゴシック" charset="0"/>
              </a:rPr>
              <a:t> </a:t>
            </a:r>
            <a:r>
              <a:rPr lang="fr-FR" sz="1400" dirty="0">
                <a:latin typeface="Comic Sans MS" charset="0"/>
                <a:ea typeface="ＭＳ Ｐゴシック" charset="0"/>
              </a:rPr>
              <a:t>&lt; 230</a:t>
            </a:r>
            <a:r>
              <a:rPr lang="fr-FR" sz="1400" baseline="30000" dirty="0">
                <a:latin typeface="Comic Sans MS" charset="0"/>
                <a:ea typeface="ＭＳ Ｐゴシック" charset="0"/>
              </a:rPr>
              <a:t>o</a:t>
            </a:r>
            <a:endParaRPr lang="fr-FR" sz="1400" dirty="0">
              <a:latin typeface="Comic Sans MS" charset="0"/>
              <a:ea typeface="ＭＳ Ｐゴシック" charset="0"/>
            </a:endParaRPr>
          </a:p>
        </p:txBody>
      </p:sp>
      <p:sp>
        <p:nvSpPr>
          <p:cNvPr id="84" name="Rectangle 86"/>
          <p:cNvSpPr>
            <a:spLocks noChangeArrowheads="1"/>
          </p:cNvSpPr>
          <p:nvPr/>
        </p:nvSpPr>
        <p:spPr bwMode="auto">
          <a:xfrm rot="5400000">
            <a:off x="7808913" y="4657725"/>
            <a:ext cx="1323975" cy="307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Comic Sans MS" charset="0"/>
                <a:ea typeface="ＭＳ Ｐゴシック" charset="0"/>
              </a:rPr>
              <a:t>30</a:t>
            </a:r>
            <a:r>
              <a:rPr lang="fr-FR" sz="1400" baseline="30000" dirty="0">
                <a:latin typeface="Comic Sans MS" charset="0"/>
                <a:ea typeface="ＭＳ Ｐゴシック" charset="0"/>
              </a:rPr>
              <a:t>o </a:t>
            </a:r>
            <a:r>
              <a:rPr lang="fr-FR" sz="1400" dirty="0">
                <a:latin typeface="Comic Sans MS" charset="0"/>
                <a:ea typeface="ＭＳ Ｐゴシック" charset="0"/>
              </a:rPr>
              <a:t>&lt; </a:t>
            </a:r>
            <a:r>
              <a:rPr lang="fr-FR" sz="1400" dirty="0">
                <a:latin typeface="Symbol" charset="0"/>
                <a:ea typeface="ＭＳ Ｐゴシック" charset="0"/>
                <a:sym typeface="Symbol" charset="0"/>
              </a:rPr>
              <a:t></a:t>
            </a:r>
            <a:r>
              <a:rPr lang="fr-FR" sz="1400" baseline="-25000" dirty="0">
                <a:latin typeface="Symbol" charset="0"/>
                <a:ea typeface="ＭＳ Ｐゴシック" charset="0"/>
                <a:sym typeface="Symbol" charset="0"/>
              </a:rPr>
              <a:t></a:t>
            </a:r>
            <a:r>
              <a:rPr lang="fr-FR" sz="1400" baseline="-25000" dirty="0">
                <a:latin typeface="Comic Sans MS" charset="0"/>
                <a:ea typeface="ＭＳ Ｐゴシック" charset="0"/>
              </a:rPr>
              <a:t> </a:t>
            </a:r>
            <a:r>
              <a:rPr lang="fr-FR" sz="1400" dirty="0">
                <a:latin typeface="Comic Sans MS" charset="0"/>
                <a:ea typeface="ＭＳ Ｐゴシック" charset="0"/>
              </a:rPr>
              <a:t>&lt; 110</a:t>
            </a:r>
            <a:r>
              <a:rPr lang="fr-FR" sz="1400" baseline="30000" dirty="0">
                <a:latin typeface="Comic Sans MS" charset="0"/>
                <a:ea typeface="ＭＳ Ｐゴシック" charset="0"/>
              </a:rPr>
              <a:t>o</a:t>
            </a:r>
            <a:endParaRPr lang="fr-FR" sz="1400" dirty="0">
              <a:latin typeface="Comic Sans MS" charset="0"/>
              <a:ea typeface="ＭＳ Ｐゴシック" charset="0"/>
            </a:endParaRPr>
          </a:p>
        </p:txBody>
      </p:sp>
      <p:sp>
        <p:nvSpPr>
          <p:cNvPr id="85" name="Rectangle 87"/>
          <p:cNvSpPr>
            <a:spLocks noChangeArrowheads="1"/>
          </p:cNvSpPr>
          <p:nvPr/>
        </p:nvSpPr>
        <p:spPr bwMode="auto">
          <a:xfrm>
            <a:off x="7767638" y="6330950"/>
            <a:ext cx="111125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86" name="Text Box 88"/>
          <p:cNvSpPr txBox="1">
            <a:spLocks noChangeArrowheads="1"/>
          </p:cNvSpPr>
          <p:nvPr/>
        </p:nvSpPr>
        <p:spPr bwMode="auto">
          <a:xfrm>
            <a:off x="4551363" y="5908675"/>
            <a:ext cx="347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>
                <a:latin typeface="Comic Sans MS" charset="0"/>
                <a:ea typeface="ＭＳ Ｐゴシック" charset="0"/>
              </a:rPr>
              <a:t>0</a:t>
            </a:r>
            <a:r>
              <a:rPr lang="fr-FR" sz="1400" baseline="30000">
                <a:latin typeface="Comic Sans MS" charset="0"/>
                <a:ea typeface="ＭＳ Ｐゴシック" charset="0"/>
              </a:rPr>
              <a:t>+</a:t>
            </a:r>
            <a:endParaRPr lang="fr-FR" sz="1400">
              <a:latin typeface="Comic Sans MS" charset="0"/>
              <a:ea typeface="ＭＳ Ｐゴシック" charset="0"/>
            </a:endParaRPr>
          </a:p>
        </p:txBody>
      </p:sp>
      <p:sp>
        <p:nvSpPr>
          <p:cNvPr id="87" name="Text Box 89"/>
          <p:cNvSpPr txBox="1">
            <a:spLocks noChangeArrowheads="1"/>
          </p:cNvSpPr>
          <p:nvPr/>
        </p:nvSpPr>
        <p:spPr bwMode="auto">
          <a:xfrm>
            <a:off x="4545013" y="5735638"/>
            <a:ext cx="347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>
                <a:latin typeface="Comic Sans MS" charset="0"/>
                <a:ea typeface="ＭＳ Ｐゴシック" charset="0"/>
              </a:rPr>
              <a:t>2</a:t>
            </a:r>
            <a:r>
              <a:rPr lang="fr-FR" sz="1400" baseline="30000">
                <a:latin typeface="Comic Sans MS" charset="0"/>
                <a:ea typeface="ＭＳ Ｐゴシック" charset="0"/>
              </a:rPr>
              <a:t>+</a:t>
            </a:r>
            <a:endParaRPr lang="fr-FR" sz="1400">
              <a:latin typeface="Comic Sans MS" charset="0"/>
              <a:ea typeface="ＭＳ Ｐゴシック" charset="0"/>
            </a:endParaRPr>
          </a:p>
        </p:txBody>
      </p:sp>
      <p:sp>
        <p:nvSpPr>
          <p:cNvPr id="88" name="Text Box 90"/>
          <p:cNvSpPr txBox="1">
            <a:spLocks noChangeArrowheads="1"/>
          </p:cNvSpPr>
          <p:nvPr/>
        </p:nvSpPr>
        <p:spPr bwMode="auto">
          <a:xfrm>
            <a:off x="4554538" y="5538788"/>
            <a:ext cx="347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>
                <a:latin typeface="Comic Sans MS" charset="0"/>
                <a:ea typeface="ＭＳ Ｐゴシック" charset="0"/>
              </a:rPr>
              <a:t>4</a:t>
            </a:r>
            <a:r>
              <a:rPr lang="fr-FR" sz="1400" baseline="30000">
                <a:latin typeface="Comic Sans MS" charset="0"/>
                <a:ea typeface="ＭＳ Ｐゴシック" charset="0"/>
              </a:rPr>
              <a:t>+</a:t>
            </a:r>
            <a:endParaRPr lang="fr-FR" sz="1400">
              <a:latin typeface="Comic Sans MS" charset="0"/>
              <a:ea typeface="ＭＳ Ｐゴシック" charset="0"/>
            </a:endParaRPr>
          </a:p>
        </p:txBody>
      </p:sp>
      <p:sp>
        <p:nvSpPr>
          <p:cNvPr id="89" name="Text Box 91"/>
          <p:cNvSpPr txBox="1">
            <a:spLocks noChangeArrowheads="1"/>
          </p:cNvSpPr>
          <p:nvPr/>
        </p:nvSpPr>
        <p:spPr bwMode="auto">
          <a:xfrm>
            <a:off x="4557713" y="5233988"/>
            <a:ext cx="347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>
                <a:latin typeface="Comic Sans MS" charset="0"/>
                <a:ea typeface="ＭＳ Ｐゴシック" charset="0"/>
              </a:rPr>
              <a:t>6</a:t>
            </a:r>
            <a:r>
              <a:rPr lang="fr-FR" sz="1400" baseline="30000">
                <a:latin typeface="Comic Sans MS" charset="0"/>
                <a:ea typeface="ＭＳ Ｐゴシック" charset="0"/>
              </a:rPr>
              <a:t>+</a:t>
            </a:r>
            <a:endParaRPr lang="fr-FR" sz="1400">
              <a:latin typeface="Comic Sans MS" charset="0"/>
              <a:ea typeface="ＭＳ Ｐゴシック" charset="0"/>
            </a:endParaRPr>
          </a:p>
        </p:txBody>
      </p:sp>
      <p:sp>
        <p:nvSpPr>
          <p:cNvPr id="90" name="Line 92"/>
          <p:cNvSpPr>
            <a:spLocks noChangeShapeType="1"/>
          </p:cNvSpPr>
          <p:nvPr/>
        </p:nvSpPr>
        <p:spPr bwMode="auto">
          <a:xfrm>
            <a:off x="4208463" y="4686300"/>
            <a:ext cx="647700" cy="137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91" name="Line 93"/>
          <p:cNvSpPr>
            <a:spLocks noChangeShapeType="1"/>
          </p:cNvSpPr>
          <p:nvPr/>
        </p:nvSpPr>
        <p:spPr bwMode="auto">
          <a:xfrm>
            <a:off x="4200525" y="4354513"/>
            <a:ext cx="663575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92" name="Rectangle 94"/>
          <p:cNvSpPr>
            <a:spLocks noChangeArrowheads="1"/>
          </p:cNvSpPr>
          <p:nvPr/>
        </p:nvSpPr>
        <p:spPr bwMode="auto">
          <a:xfrm>
            <a:off x="4440238" y="4530725"/>
            <a:ext cx="42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>
                <a:latin typeface="Comic Sans MS" charset="0"/>
                <a:ea typeface="ＭＳ Ｐゴシック" charset="0"/>
              </a:rPr>
              <a:t>E</a:t>
            </a:r>
            <a:r>
              <a:rPr lang="fr-FR" sz="1800" baseline="-25000">
                <a:latin typeface="Symbol" charset="0"/>
                <a:ea typeface="ＭＳ Ｐゴシック" charset="0"/>
                <a:sym typeface="Symbol" charset="0"/>
              </a:rPr>
              <a:t></a:t>
            </a: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30759" name="Rectangle 96"/>
          <p:cNvSpPr>
            <a:spLocks noChangeArrowheads="1"/>
          </p:cNvSpPr>
          <p:nvPr/>
        </p:nvSpPr>
        <p:spPr bwMode="auto">
          <a:xfrm>
            <a:off x="3132138" y="2708275"/>
            <a:ext cx="2773362" cy="366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ea typeface="MS Mincho" pitchFamily="49" charset="-128"/>
              </a:rPr>
              <a:t>E</a:t>
            </a:r>
            <a:r>
              <a:rPr lang="en-US" sz="1800" baseline="-25000">
                <a:ea typeface="MS Mincho" pitchFamily="49" charset="-128"/>
              </a:rPr>
              <a:t>miss</a:t>
            </a:r>
            <a:r>
              <a:rPr lang="en-US" sz="1800">
                <a:ea typeface="MS Mincho" pitchFamily="49" charset="-128"/>
              </a:rPr>
              <a:t>= </a:t>
            </a:r>
            <a:r>
              <a:rPr lang="fr-FR" sz="1800"/>
              <a:t>E*- </a:t>
            </a:r>
            <a:r>
              <a:rPr lang="en-US" sz="1800">
                <a:ea typeface="MS Mincho" pitchFamily="49" charset="-128"/>
              </a:rPr>
              <a:t>E</a:t>
            </a:r>
            <a:r>
              <a:rPr lang="en-US" sz="1800" baseline="30000">
                <a:ea typeface="MS Mincho" pitchFamily="49" charset="-128"/>
              </a:rPr>
              <a:t>Kcm</a:t>
            </a:r>
            <a:r>
              <a:rPr lang="en-US" sz="1800" baseline="-25000">
                <a:ea typeface="MS Mincho" pitchFamily="49" charset="-128"/>
              </a:rPr>
              <a:t>recoil</a:t>
            </a:r>
            <a:r>
              <a:rPr lang="en-US" sz="1800">
                <a:ea typeface="MS Mincho" pitchFamily="49" charset="-128"/>
              </a:rPr>
              <a:t>- E</a:t>
            </a:r>
            <a:r>
              <a:rPr lang="en-US" sz="1800" baseline="30000">
                <a:ea typeface="MS Mincho" pitchFamily="49" charset="-128"/>
              </a:rPr>
              <a:t>Kcm</a:t>
            </a:r>
            <a:r>
              <a:rPr lang="en-US" sz="1800" baseline="-25000">
                <a:latin typeface="Symbol" pitchFamily="18" charset="2"/>
                <a:ea typeface="MS Mincho" pitchFamily="49" charset="-128"/>
                <a:sym typeface="Symbol" pitchFamily="18" charset="2"/>
              </a:rPr>
              <a:t></a:t>
            </a:r>
            <a:endParaRPr lang="fr-FR" sz="1800" baseline="-25000">
              <a:ea typeface="MS Mincho" pitchFamily="49" charset="-128"/>
            </a:endParaRPr>
          </a:p>
        </p:txBody>
      </p:sp>
      <p:grpSp>
        <p:nvGrpSpPr>
          <p:cNvPr id="30760" name="Group 105"/>
          <p:cNvGrpSpPr>
            <a:grpSpLocks/>
          </p:cNvGrpSpPr>
          <p:nvPr/>
        </p:nvGrpSpPr>
        <p:grpSpPr bwMode="auto">
          <a:xfrm>
            <a:off x="6300788" y="2565400"/>
            <a:ext cx="814387" cy="1208088"/>
            <a:chOff x="4366" y="3280"/>
            <a:chExt cx="513" cy="761"/>
          </a:xfrm>
        </p:grpSpPr>
        <p:sp>
          <p:nvSpPr>
            <p:cNvPr id="95" name="Line 98"/>
            <p:cNvSpPr>
              <a:spLocks noChangeShapeType="1"/>
            </p:cNvSpPr>
            <p:nvPr/>
          </p:nvSpPr>
          <p:spPr bwMode="auto">
            <a:xfrm>
              <a:off x="4392" y="3766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6" name="Line 99"/>
            <p:cNvSpPr>
              <a:spLocks noChangeShapeType="1"/>
            </p:cNvSpPr>
            <p:nvPr/>
          </p:nvSpPr>
          <p:spPr bwMode="auto">
            <a:xfrm flipV="1">
              <a:off x="4570" y="3289"/>
              <a:ext cx="0" cy="6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7" name="Line 100"/>
            <p:cNvSpPr>
              <a:spLocks noChangeShapeType="1"/>
            </p:cNvSpPr>
            <p:nvPr/>
          </p:nvSpPr>
          <p:spPr bwMode="auto">
            <a:xfrm flipV="1">
              <a:off x="4570" y="3398"/>
              <a:ext cx="47" cy="36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98" name="Text Box 101"/>
            <p:cNvSpPr txBox="1">
              <a:spLocks noChangeArrowheads="1"/>
            </p:cNvSpPr>
            <p:nvPr/>
          </p:nvSpPr>
          <p:spPr bwMode="auto">
            <a:xfrm>
              <a:off x="4550" y="3280"/>
              <a:ext cx="32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400" baseline="3000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40</a:t>
              </a:r>
              <a:r>
                <a:rPr lang="fr-FR" sz="140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Ca</a:t>
              </a:r>
            </a:p>
          </p:txBody>
        </p:sp>
        <p:sp>
          <p:nvSpPr>
            <p:cNvPr id="99" name="Line 102"/>
            <p:cNvSpPr>
              <a:spLocks noChangeShapeType="1"/>
            </p:cNvSpPr>
            <p:nvPr/>
          </p:nvSpPr>
          <p:spPr bwMode="auto">
            <a:xfrm>
              <a:off x="4570" y="3758"/>
              <a:ext cx="32" cy="1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auto">
            <a:xfrm>
              <a:off x="4564" y="3781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>
                  <a:solidFill>
                    <a:srgbClr val="FF0000"/>
                  </a:solidFill>
                  <a:latin typeface="Symbol" charset="0"/>
                  <a:ea typeface="ＭＳ Ｐゴシック" charset="0"/>
                  <a:sym typeface="Symbol" charset="0"/>
                </a:rPr>
                <a:t></a:t>
              </a: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1" name="AutoShape 104"/>
            <p:cNvSpPr>
              <a:spLocks noChangeArrowheads="1"/>
            </p:cNvSpPr>
            <p:nvPr/>
          </p:nvSpPr>
          <p:spPr bwMode="auto">
            <a:xfrm rot="10800000">
              <a:off x="4366" y="3727"/>
              <a:ext cx="392" cy="314"/>
            </a:xfrm>
            <a:custGeom>
              <a:avLst/>
              <a:gdLst>
                <a:gd name="T0" fmla="*/ 196 w 21600"/>
                <a:gd name="T1" fmla="*/ 0 h 21600"/>
                <a:gd name="T2" fmla="*/ 13 w 21600"/>
                <a:gd name="T3" fmla="*/ 149 h 21600"/>
                <a:gd name="T4" fmla="*/ 196 w 21600"/>
                <a:gd name="T5" fmla="*/ 20 h 21600"/>
                <a:gd name="T6" fmla="*/ 379 w 21600"/>
                <a:gd name="T7" fmla="*/ 14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76 w 21600"/>
                <a:gd name="T13" fmla="*/ 0 h 21600"/>
                <a:gd name="T14" fmla="*/ 21324 w 21600"/>
                <a:gd name="T15" fmla="*/ 1293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378" y="10273"/>
                  </a:moveTo>
                  <a:cubicBezTo>
                    <a:pt x="1658" y="5274"/>
                    <a:pt x="5793" y="1363"/>
                    <a:pt x="10800" y="1363"/>
                  </a:cubicBezTo>
                  <a:cubicBezTo>
                    <a:pt x="15806" y="1363"/>
                    <a:pt x="19941" y="5274"/>
                    <a:pt x="20221" y="10273"/>
                  </a:cubicBezTo>
                  <a:lnTo>
                    <a:pt x="21583" y="10196"/>
                  </a:lnTo>
                  <a:cubicBezTo>
                    <a:pt x="21263" y="4475"/>
                    <a:pt x="16530" y="0"/>
                    <a:pt x="10799" y="0"/>
                  </a:cubicBezTo>
                  <a:cubicBezTo>
                    <a:pt x="5069" y="0"/>
                    <a:pt x="336" y="4475"/>
                    <a:pt x="16" y="10196"/>
                  </a:cubicBezTo>
                  <a:lnTo>
                    <a:pt x="1378" y="10273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30761" name="Grouper 1"/>
          <p:cNvGrpSpPr>
            <a:grpSpLocks/>
          </p:cNvGrpSpPr>
          <p:nvPr/>
        </p:nvGrpSpPr>
        <p:grpSpPr bwMode="auto">
          <a:xfrm>
            <a:off x="7956550" y="2565400"/>
            <a:ext cx="836613" cy="1101725"/>
            <a:chOff x="7555037" y="7326884"/>
            <a:chExt cx="836613" cy="1101725"/>
          </a:xfrm>
        </p:grpSpPr>
        <p:sp>
          <p:nvSpPr>
            <p:cNvPr id="102" name="Line 107"/>
            <p:cNvSpPr>
              <a:spLocks noChangeShapeType="1"/>
            </p:cNvSpPr>
            <p:nvPr/>
          </p:nvSpPr>
          <p:spPr bwMode="auto">
            <a:xfrm>
              <a:off x="7555037" y="8098409"/>
              <a:ext cx="6477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3" name="Line 108"/>
            <p:cNvSpPr>
              <a:spLocks noChangeShapeType="1"/>
            </p:cNvSpPr>
            <p:nvPr/>
          </p:nvSpPr>
          <p:spPr bwMode="auto">
            <a:xfrm flipV="1">
              <a:off x="7837612" y="7341172"/>
              <a:ext cx="0" cy="10874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4" name="Line 109"/>
            <p:cNvSpPr>
              <a:spLocks noChangeShapeType="1"/>
            </p:cNvSpPr>
            <p:nvPr/>
          </p:nvSpPr>
          <p:spPr bwMode="auto">
            <a:xfrm flipV="1">
              <a:off x="7837612" y="7514209"/>
              <a:ext cx="74613" cy="57308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5" name="Text Box 110"/>
            <p:cNvSpPr txBox="1">
              <a:spLocks noChangeArrowheads="1"/>
            </p:cNvSpPr>
            <p:nvPr/>
          </p:nvSpPr>
          <p:spPr bwMode="auto">
            <a:xfrm>
              <a:off x="7805862" y="7326884"/>
              <a:ext cx="52228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400" baseline="3000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40</a:t>
              </a:r>
              <a:r>
                <a:rPr lang="fr-FR" sz="1400">
                  <a:solidFill>
                    <a:srgbClr val="FF0000"/>
                  </a:solidFill>
                  <a:latin typeface="Comic Sans MS" charset="0"/>
                  <a:ea typeface="ＭＳ Ｐゴシック" charset="0"/>
                </a:rPr>
                <a:t>Ca</a:t>
              </a:r>
            </a:p>
          </p:txBody>
        </p:sp>
        <p:sp>
          <p:nvSpPr>
            <p:cNvPr id="106" name="Line 111"/>
            <p:cNvSpPr>
              <a:spLocks noChangeShapeType="1"/>
            </p:cNvSpPr>
            <p:nvPr/>
          </p:nvSpPr>
          <p:spPr bwMode="auto">
            <a:xfrm flipV="1">
              <a:off x="7837612" y="7912672"/>
              <a:ext cx="149225" cy="17303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7" name="Rectangle 112"/>
            <p:cNvSpPr>
              <a:spLocks noChangeArrowheads="1"/>
            </p:cNvSpPr>
            <p:nvPr/>
          </p:nvSpPr>
          <p:spPr bwMode="auto">
            <a:xfrm>
              <a:off x="7977312" y="7633272"/>
              <a:ext cx="328613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800">
                  <a:solidFill>
                    <a:srgbClr val="FF0000"/>
                  </a:solidFill>
                  <a:latin typeface="Symbol" charset="0"/>
                  <a:ea typeface="ＭＳ Ｐゴシック" charset="0"/>
                  <a:sym typeface="Symbol" charset="0"/>
                </a:rPr>
                <a:t></a:t>
              </a: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08" name="AutoShape 114"/>
            <p:cNvSpPr>
              <a:spLocks noChangeArrowheads="1"/>
            </p:cNvSpPr>
            <p:nvPr/>
          </p:nvSpPr>
          <p:spPr bwMode="auto">
            <a:xfrm rot="3337397">
              <a:off x="8034462" y="7784084"/>
              <a:ext cx="465138" cy="249238"/>
            </a:xfrm>
            <a:custGeom>
              <a:avLst/>
              <a:gdLst>
                <a:gd name="T0" fmla="*/ 232569 w 21600"/>
                <a:gd name="T1" fmla="*/ 0 h 21600"/>
                <a:gd name="T2" fmla="*/ 25389 w 21600"/>
                <a:gd name="T3" fmla="*/ 125519 h 21600"/>
                <a:gd name="T4" fmla="*/ 232569 w 21600"/>
                <a:gd name="T5" fmla="*/ 27220 h 21600"/>
                <a:gd name="T6" fmla="*/ 439749 w 21600"/>
                <a:gd name="T7" fmla="*/ 12551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80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359" y="10868"/>
                  </a:moveTo>
                  <a:cubicBezTo>
                    <a:pt x="2359" y="10845"/>
                    <a:pt x="2359" y="10822"/>
                    <a:pt x="2359" y="10800"/>
                  </a:cubicBezTo>
                  <a:cubicBezTo>
                    <a:pt x="2359" y="6138"/>
                    <a:pt x="6138" y="2359"/>
                    <a:pt x="10800" y="2359"/>
                  </a:cubicBezTo>
                  <a:cubicBezTo>
                    <a:pt x="15461" y="2359"/>
                    <a:pt x="19241" y="6138"/>
                    <a:pt x="19241" y="10800"/>
                  </a:cubicBezTo>
                  <a:cubicBezTo>
                    <a:pt x="19240" y="10822"/>
                    <a:pt x="19240" y="10845"/>
                    <a:pt x="19240" y="10868"/>
                  </a:cubicBezTo>
                  <a:lnTo>
                    <a:pt x="21599" y="10888"/>
                  </a:lnTo>
                  <a:cubicBezTo>
                    <a:pt x="21599" y="10858"/>
                    <a:pt x="21600" y="1082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0829"/>
                    <a:pt x="0" y="10858"/>
                    <a:pt x="0" y="10888"/>
                  </a:cubicBezTo>
                  <a:lnTo>
                    <a:pt x="2359" y="1086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09" name="Rectangle 115"/>
          <p:cNvSpPr>
            <a:spLocks noChangeArrowheads="1"/>
          </p:cNvSpPr>
          <p:nvPr/>
        </p:nvSpPr>
        <p:spPr bwMode="auto">
          <a:xfrm>
            <a:off x="2709863" y="5184775"/>
            <a:ext cx="40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>
                <a:latin typeface="Comic Sans MS" charset="0"/>
                <a:ea typeface="ＭＳ Ｐゴシック" charset="0"/>
              </a:rPr>
              <a:t>20</a:t>
            </a:r>
          </a:p>
        </p:txBody>
      </p:sp>
      <p:sp>
        <p:nvSpPr>
          <p:cNvPr id="110" name="Rectangle 116"/>
          <p:cNvSpPr>
            <a:spLocks noChangeArrowheads="1"/>
          </p:cNvSpPr>
          <p:nvPr/>
        </p:nvSpPr>
        <p:spPr bwMode="auto">
          <a:xfrm>
            <a:off x="2714625" y="3663950"/>
            <a:ext cx="401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>
                <a:latin typeface="Comic Sans MS" charset="0"/>
                <a:ea typeface="ＭＳ Ｐゴシック" charset="0"/>
              </a:rPr>
              <a:t>50</a:t>
            </a:r>
          </a:p>
        </p:txBody>
      </p:sp>
      <p:sp>
        <p:nvSpPr>
          <p:cNvPr id="111" name="Line 117"/>
          <p:cNvSpPr>
            <a:spLocks noChangeShapeType="1"/>
          </p:cNvSpPr>
          <p:nvPr/>
        </p:nvSpPr>
        <p:spPr bwMode="auto">
          <a:xfrm>
            <a:off x="4930775" y="6064250"/>
            <a:ext cx="0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112" name="Rectangle 118"/>
          <p:cNvSpPr>
            <a:spLocks noChangeArrowheads="1"/>
          </p:cNvSpPr>
          <p:nvPr/>
        </p:nvSpPr>
        <p:spPr bwMode="auto">
          <a:xfrm>
            <a:off x="4354513" y="6194425"/>
            <a:ext cx="6397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>
                <a:latin typeface="Comic Sans MS" charset="0"/>
                <a:ea typeface="ＭＳ Ｐゴシック" charset="0"/>
              </a:rPr>
              <a:t>7 MeV</a:t>
            </a:r>
          </a:p>
        </p:txBody>
      </p:sp>
      <p:sp>
        <p:nvSpPr>
          <p:cNvPr id="113" name="Line 119"/>
          <p:cNvSpPr>
            <a:spLocks noChangeShapeType="1"/>
          </p:cNvSpPr>
          <p:nvPr/>
        </p:nvSpPr>
        <p:spPr bwMode="auto">
          <a:xfrm flipH="1">
            <a:off x="6948488" y="3933825"/>
            <a:ext cx="431800" cy="935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114" name="Text Box 120"/>
          <p:cNvSpPr txBox="1">
            <a:spLocks noChangeArrowheads="1"/>
          </p:cNvSpPr>
          <p:nvPr/>
        </p:nvSpPr>
        <p:spPr bwMode="auto">
          <a:xfrm>
            <a:off x="7080250" y="3482975"/>
            <a:ext cx="132397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>
                <a:latin typeface="Comic Sans MS" charset="0"/>
                <a:ea typeface="ＭＳ Ｐゴシック" charset="0"/>
              </a:rPr>
              <a:t>Statistical decay</a:t>
            </a:r>
          </a:p>
        </p:txBody>
      </p:sp>
      <p:sp>
        <p:nvSpPr>
          <p:cNvPr id="115" name="Rectangle 121"/>
          <p:cNvSpPr>
            <a:spLocks noChangeArrowheads="1"/>
          </p:cNvSpPr>
          <p:nvPr/>
        </p:nvSpPr>
        <p:spPr bwMode="auto">
          <a:xfrm>
            <a:off x="6121400" y="4130675"/>
            <a:ext cx="144463" cy="269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xfrm>
            <a:off x="3556000" y="6396038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200" smtClean="0">
                <a:solidFill>
                  <a:schemeClr val="tx2"/>
                </a:solidFill>
              </a:rPr>
              <a:t>Marlène Assié</a:t>
            </a:r>
          </a:p>
        </p:txBody>
      </p:sp>
      <p:sp>
        <p:nvSpPr>
          <p:cNvPr id="5" name="Rectangle 82"/>
          <p:cNvSpPr>
            <a:spLocks noChangeArrowheads="1"/>
          </p:cNvSpPr>
          <p:nvPr/>
        </p:nvSpPr>
        <p:spPr bwMode="auto">
          <a:xfrm>
            <a:off x="2627313" y="115888"/>
            <a:ext cx="4508500" cy="600075"/>
          </a:xfrm>
          <a:prstGeom prst="rect">
            <a:avLst/>
          </a:prstGeom>
          <a:solidFill>
            <a:srgbClr val="E8E82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fr-FR" sz="2000" b="1" dirty="0" err="1">
                <a:latin typeface="Comic Sans MS" charset="0"/>
                <a:ea typeface="ＭＳ Ｐゴシック" charset="0"/>
              </a:rPr>
              <a:t>Clusterization</a:t>
            </a:r>
            <a:r>
              <a:rPr lang="fr-FR" sz="2000" b="1" dirty="0">
                <a:latin typeface="Comic Sans MS" charset="0"/>
                <a:ea typeface="ＭＳ Ｐゴシック" charset="0"/>
              </a:rPr>
              <a:t> in </a:t>
            </a:r>
            <a:r>
              <a:rPr lang="fr-FR" sz="2000" b="1" dirty="0" err="1">
                <a:latin typeface="Comic Sans MS" charset="0"/>
                <a:ea typeface="ＭＳ Ｐゴシック" charset="0"/>
              </a:rPr>
              <a:t>nuclei</a:t>
            </a:r>
            <a:r>
              <a:rPr lang="fr-FR" sz="2000" b="1" dirty="0">
                <a:latin typeface="Comic Sans MS" charset="0"/>
                <a:ea typeface="ＭＳ Ｐゴシック" charset="0"/>
              </a:rPr>
              <a:t> </a:t>
            </a:r>
            <a:r>
              <a:rPr lang="fr-FR" sz="2000" b="1" dirty="0" err="1">
                <a:latin typeface="Comic Sans MS" charset="0"/>
                <a:ea typeface="ＭＳ Ｐゴシック" charset="0"/>
              </a:rPr>
              <a:t>landscape</a:t>
            </a:r>
            <a:endParaRPr lang="fr-FR" sz="2000" b="1" dirty="0">
              <a:latin typeface="Comic Sans MS" charset="0"/>
              <a:ea typeface="ＭＳ Ｐゴシック" charset="0"/>
            </a:endParaRPr>
          </a:p>
        </p:txBody>
      </p:sp>
      <p:pic>
        <p:nvPicPr>
          <p:cNvPr id="31748" name="Imag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94"/>
          <a:stretch>
            <a:fillRect/>
          </a:stretch>
        </p:blipFill>
        <p:spPr bwMode="auto">
          <a:xfrm>
            <a:off x="703263" y="1557338"/>
            <a:ext cx="8150225" cy="4619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Image 2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95325"/>
            <a:ext cx="3914775" cy="35798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ZoneTexte 231"/>
          <p:cNvSpPr txBox="1">
            <a:spLocks noChangeArrowheads="1"/>
          </p:cNvSpPr>
          <p:nvPr/>
        </p:nvSpPr>
        <p:spPr bwMode="auto">
          <a:xfrm>
            <a:off x="250825" y="4941888"/>
            <a:ext cx="1854200" cy="584200"/>
          </a:xfrm>
          <a:prstGeom prst="rect">
            <a:avLst/>
          </a:prstGeom>
          <a:solidFill>
            <a:srgbClr val="EA68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Hoyle state in </a:t>
            </a:r>
            <a:r>
              <a:rPr lang="fr-FR" sz="1600" baseline="30000"/>
              <a:t>12</a:t>
            </a:r>
            <a:r>
              <a:rPr lang="fr-FR" sz="1600"/>
              <a:t>C</a:t>
            </a:r>
          </a:p>
          <a:p>
            <a:pPr eaLnBrk="1" hangingPunct="1"/>
            <a:r>
              <a:rPr lang="fr-FR" sz="1600"/>
              <a:t>maybe in </a:t>
            </a:r>
            <a:r>
              <a:rPr lang="fr-FR" sz="1600" baseline="30000"/>
              <a:t>16</a:t>
            </a:r>
            <a:r>
              <a:rPr lang="fr-FR" sz="1600"/>
              <a:t>O</a:t>
            </a:r>
          </a:p>
        </p:txBody>
      </p:sp>
      <p:pic>
        <p:nvPicPr>
          <p:cNvPr id="7174" name="Image 234"/>
          <p:cNvPicPr>
            <a:picLocks noChangeAspect="1"/>
          </p:cNvPicPr>
          <p:nvPr/>
        </p:nvPicPr>
        <p:blipFill>
          <a:blip r:embed="rId4">
            <a:clrChange>
              <a:clrFrom>
                <a:srgbClr val="070707"/>
              </a:clrFrom>
              <a:clrTo>
                <a:srgbClr val="0707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500438"/>
            <a:ext cx="1462088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3" name="Image 2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836613"/>
            <a:ext cx="3725863" cy="2025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4" name="Connecteur droit 243"/>
          <p:cNvCxnSpPr/>
          <p:nvPr/>
        </p:nvCxnSpPr>
        <p:spPr bwMode="auto">
          <a:xfrm flipV="1">
            <a:off x="5076825" y="3716338"/>
            <a:ext cx="2519363" cy="1008062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77" name="Flèche vers la droite 244"/>
          <p:cNvSpPr>
            <a:spLocks noChangeArrowheads="1"/>
          </p:cNvSpPr>
          <p:nvPr/>
        </p:nvSpPr>
        <p:spPr bwMode="auto">
          <a:xfrm rot="4218983">
            <a:off x="6322219" y="4114006"/>
            <a:ext cx="431800" cy="5032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7178" name="ZoneTexte 437"/>
          <p:cNvSpPr txBox="1">
            <a:spLocks noChangeArrowheads="1"/>
          </p:cNvSpPr>
          <p:nvPr/>
        </p:nvSpPr>
        <p:spPr bwMode="auto">
          <a:xfrm>
            <a:off x="6010275" y="4508500"/>
            <a:ext cx="3133725" cy="585788"/>
          </a:xfrm>
          <a:prstGeom prst="rect">
            <a:avLst/>
          </a:prstGeom>
          <a:solidFill>
            <a:srgbClr val="EA68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Close to driplines : clustering ?</a:t>
            </a:r>
          </a:p>
          <a:p>
            <a:pPr eaLnBrk="1" hangingPunct="1"/>
            <a:r>
              <a:rPr lang="fr-FR" sz="1600"/>
              <a:t>proved for light nuclei</a:t>
            </a:r>
          </a:p>
        </p:txBody>
      </p:sp>
      <p:pic>
        <p:nvPicPr>
          <p:cNvPr id="7179" name="Picture 2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16"/>
          <a:stretch>
            <a:fillRect/>
          </a:stretch>
        </p:blipFill>
        <p:spPr bwMode="auto">
          <a:xfrm>
            <a:off x="4786313" y="5183188"/>
            <a:ext cx="1182687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Oval 6"/>
          <p:cNvSpPr>
            <a:spLocks noChangeArrowheads="1"/>
          </p:cNvSpPr>
          <p:nvPr/>
        </p:nvSpPr>
        <p:spPr bwMode="auto">
          <a:xfrm>
            <a:off x="4787900" y="5084763"/>
            <a:ext cx="1192213" cy="1114425"/>
          </a:xfrm>
          <a:prstGeom prst="ellipse">
            <a:avLst/>
          </a:prstGeom>
          <a:solidFill>
            <a:schemeClr val="accent1">
              <a:alpha val="38039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7181" name="Text Box 7"/>
          <p:cNvSpPr txBox="1">
            <a:spLocks noChangeArrowheads="1"/>
          </p:cNvSpPr>
          <p:nvPr/>
        </p:nvSpPr>
        <p:spPr bwMode="auto">
          <a:xfrm>
            <a:off x="5800725" y="5805488"/>
            <a:ext cx="715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1800" baseline="30000">
                <a:latin typeface="Baskerville" charset="0"/>
              </a:rPr>
              <a:t>6</a:t>
            </a:r>
            <a:r>
              <a:rPr lang="fr-FR" sz="1800">
                <a:latin typeface="Baskerville" charset="0"/>
              </a:rPr>
              <a:t>He</a:t>
            </a:r>
            <a:endParaRPr lang="fr-FR" sz="1800">
              <a:solidFill>
                <a:srgbClr val="FF3300"/>
              </a:solidFill>
              <a:latin typeface="Baskerville" charset="0"/>
            </a:endParaRPr>
          </a:p>
        </p:txBody>
      </p:sp>
      <p:grpSp>
        <p:nvGrpSpPr>
          <p:cNvPr id="7182" name="Group 22"/>
          <p:cNvGrpSpPr>
            <a:grpSpLocks/>
          </p:cNvGrpSpPr>
          <p:nvPr/>
        </p:nvGrpSpPr>
        <p:grpSpPr bwMode="auto">
          <a:xfrm>
            <a:off x="6483350" y="5149850"/>
            <a:ext cx="1744663" cy="1068388"/>
            <a:chOff x="3687" y="1706"/>
            <a:chExt cx="3042" cy="1942"/>
          </a:xfrm>
        </p:grpSpPr>
        <p:sp>
          <p:nvSpPr>
            <p:cNvPr id="31794" name="Oval 23"/>
            <p:cNvSpPr>
              <a:spLocks noChangeArrowheads="1"/>
            </p:cNvSpPr>
            <p:nvPr/>
          </p:nvSpPr>
          <p:spPr bwMode="auto">
            <a:xfrm>
              <a:off x="3744" y="1706"/>
              <a:ext cx="1814" cy="181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>
                <a:latin typeface="Baskerville" charset="0"/>
              </a:endParaRPr>
            </a:p>
          </p:txBody>
        </p:sp>
        <p:grpSp>
          <p:nvGrpSpPr>
            <p:cNvPr id="31795" name="Group 24"/>
            <p:cNvGrpSpPr>
              <a:grpSpLocks/>
            </p:cNvGrpSpPr>
            <p:nvPr/>
          </p:nvGrpSpPr>
          <p:grpSpPr bwMode="auto">
            <a:xfrm>
              <a:off x="4027" y="1706"/>
              <a:ext cx="637" cy="637"/>
              <a:chOff x="2483" y="742"/>
              <a:chExt cx="637" cy="637"/>
            </a:xfrm>
          </p:grpSpPr>
          <p:grpSp>
            <p:nvGrpSpPr>
              <p:cNvPr id="31966" name="Group 25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31969" name="Oval 26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70" name="Oval 27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71" name="Oval 28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72" name="Oval 29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73" name="Oval 30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74" name="Oval 31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75" name="Oval 32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76" name="Oval 33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77" name="Oval 34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31967" name="Oval 35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31968" name="Oval 36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31796" name="Group 37"/>
            <p:cNvGrpSpPr>
              <a:grpSpLocks/>
            </p:cNvGrpSpPr>
            <p:nvPr/>
          </p:nvGrpSpPr>
          <p:grpSpPr bwMode="auto">
            <a:xfrm>
              <a:off x="4424" y="1706"/>
              <a:ext cx="637" cy="637"/>
              <a:chOff x="2483" y="742"/>
              <a:chExt cx="637" cy="637"/>
            </a:xfrm>
          </p:grpSpPr>
          <p:grpSp>
            <p:nvGrpSpPr>
              <p:cNvPr id="31954" name="Group 38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31957" name="Oval 39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58" name="Oval 40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59" name="Oval 41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60" name="Oval 42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61" name="Oval 43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62" name="Oval 44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63" name="Oval 45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64" name="Oval 46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65" name="Oval 47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31955" name="Oval 48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31956" name="Oval 49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31797" name="Group 50"/>
            <p:cNvGrpSpPr>
              <a:grpSpLocks/>
            </p:cNvGrpSpPr>
            <p:nvPr/>
          </p:nvGrpSpPr>
          <p:grpSpPr bwMode="auto">
            <a:xfrm>
              <a:off x="4878" y="2160"/>
              <a:ext cx="637" cy="637"/>
              <a:chOff x="2483" y="742"/>
              <a:chExt cx="637" cy="637"/>
            </a:xfrm>
          </p:grpSpPr>
          <p:grpSp>
            <p:nvGrpSpPr>
              <p:cNvPr id="31942" name="Group 51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31945" name="Oval 52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46" name="Oval 53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47" name="Oval 54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48" name="Oval 55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49" name="Oval 56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50" name="Oval 57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51" name="Oval 58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52" name="Oval 59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53" name="Oval 60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31943" name="Oval 61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31944" name="Oval 62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31798" name="Group 63"/>
            <p:cNvGrpSpPr>
              <a:grpSpLocks/>
            </p:cNvGrpSpPr>
            <p:nvPr/>
          </p:nvGrpSpPr>
          <p:grpSpPr bwMode="auto">
            <a:xfrm>
              <a:off x="3687" y="2387"/>
              <a:ext cx="637" cy="637"/>
              <a:chOff x="2483" y="742"/>
              <a:chExt cx="637" cy="637"/>
            </a:xfrm>
          </p:grpSpPr>
          <p:grpSp>
            <p:nvGrpSpPr>
              <p:cNvPr id="31930" name="Group 64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31933" name="Oval 65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34" name="Oval 66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35" name="Oval 67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36" name="Oval 68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37" name="Oval 69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38" name="Oval 70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39" name="Oval 71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40" name="Oval 72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41" name="Oval 73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31931" name="Oval 74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31932" name="Oval 75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31799" name="Group 76"/>
            <p:cNvGrpSpPr>
              <a:grpSpLocks/>
            </p:cNvGrpSpPr>
            <p:nvPr/>
          </p:nvGrpSpPr>
          <p:grpSpPr bwMode="auto">
            <a:xfrm>
              <a:off x="3744" y="2047"/>
              <a:ext cx="637" cy="637"/>
              <a:chOff x="2483" y="742"/>
              <a:chExt cx="637" cy="637"/>
            </a:xfrm>
          </p:grpSpPr>
          <p:grpSp>
            <p:nvGrpSpPr>
              <p:cNvPr id="31918" name="Group 77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31921" name="Oval 78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22" name="Oval 79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23" name="Oval 80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24" name="Oval 81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25" name="Oval 82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26" name="Oval 83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27" name="Oval 84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28" name="Oval 85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29" name="Oval 86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31919" name="Oval 87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31920" name="Oval 88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31800" name="Group 89"/>
            <p:cNvGrpSpPr>
              <a:grpSpLocks/>
            </p:cNvGrpSpPr>
            <p:nvPr/>
          </p:nvGrpSpPr>
          <p:grpSpPr bwMode="auto">
            <a:xfrm>
              <a:off x="4708" y="1841"/>
              <a:ext cx="637" cy="637"/>
              <a:chOff x="2483" y="742"/>
              <a:chExt cx="637" cy="637"/>
            </a:xfrm>
          </p:grpSpPr>
          <p:grpSp>
            <p:nvGrpSpPr>
              <p:cNvPr id="31906" name="Group 90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31909" name="Oval 91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10" name="Oval 92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11" name="Oval 93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12" name="Oval 94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13" name="Oval 95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14" name="Oval 96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15" name="Oval 97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16" name="Oval 98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17" name="Oval 99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31907" name="Oval 100"/>
              <p:cNvSpPr>
                <a:spLocks noChangeArrowheads="1"/>
              </p:cNvSpPr>
              <p:nvPr/>
            </p:nvSpPr>
            <p:spPr bwMode="auto">
              <a:xfrm>
                <a:off x="2860" y="841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31908" name="Oval 101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31801" name="Group 102"/>
            <p:cNvGrpSpPr>
              <a:grpSpLocks/>
            </p:cNvGrpSpPr>
            <p:nvPr/>
          </p:nvGrpSpPr>
          <p:grpSpPr bwMode="auto">
            <a:xfrm>
              <a:off x="4708" y="2840"/>
              <a:ext cx="637" cy="637"/>
              <a:chOff x="2483" y="742"/>
              <a:chExt cx="637" cy="637"/>
            </a:xfrm>
          </p:grpSpPr>
          <p:grpSp>
            <p:nvGrpSpPr>
              <p:cNvPr id="31894" name="Group 103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31897" name="Oval 104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98" name="Oval 105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99" name="Oval 106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00" name="Oval 107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01" name="Oval 108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02" name="Oval 109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03" name="Oval 110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04" name="Oval 111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905" name="Oval 112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31895" name="Oval 113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31896" name="Oval 114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31802" name="Group 115"/>
            <p:cNvGrpSpPr>
              <a:grpSpLocks/>
            </p:cNvGrpSpPr>
            <p:nvPr/>
          </p:nvGrpSpPr>
          <p:grpSpPr bwMode="auto">
            <a:xfrm>
              <a:off x="4991" y="2444"/>
              <a:ext cx="637" cy="637"/>
              <a:chOff x="2483" y="742"/>
              <a:chExt cx="637" cy="637"/>
            </a:xfrm>
          </p:grpSpPr>
          <p:grpSp>
            <p:nvGrpSpPr>
              <p:cNvPr id="31882" name="Group 116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31885" name="Oval 117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86" name="Oval 118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87" name="Oval 119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88" name="Oval 120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89" name="Oval 121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90" name="Oval 122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91" name="Oval 123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92" name="Oval 124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93" name="Oval 125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31883" name="Oval 126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31884" name="Oval 127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31803" name="Group 128"/>
            <p:cNvGrpSpPr>
              <a:grpSpLocks/>
            </p:cNvGrpSpPr>
            <p:nvPr/>
          </p:nvGrpSpPr>
          <p:grpSpPr bwMode="auto">
            <a:xfrm>
              <a:off x="3800" y="2784"/>
              <a:ext cx="637" cy="637"/>
              <a:chOff x="2483" y="742"/>
              <a:chExt cx="637" cy="637"/>
            </a:xfrm>
          </p:grpSpPr>
          <p:grpSp>
            <p:nvGrpSpPr>
              <p:cNvPr id="31870" name="Group 129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31873" name="Oval 130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74" name="Oval 131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75" name="Oval 132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76" name="Oval 133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77" name="Oval 134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78" name="Oval 135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79" name="Oval 136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80" name="Oval 137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81" name="Oval 138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31871" name="Oval 139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31872" name="Oval 140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31804" name="Group 141"/>
            <p:cNvGrpSpPr>
              <a:grpSpLocks/>
            </p:cNvGrpSpPr>
            <p:nvPr/>
          </p:nvGrpSpPr>
          <p:grpSpPr bwMode="auto">
            <a:xfrm>
              <a:off x="4084" y="2444"/>
              <a:ext cx="637" cy="637"/>
              <a:chOff x="2483" y="742"/>
              <a:chExt cx="637" cy="637"/>
            </a:xfrm>
          </p:grpSpPr>
          <p:grpSp>
            <p:nvGrpSpPr>
              <p:cNvPr id="31858" name="Group 142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31861" name="Oval 143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62" name="Oval 144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63" name="Oval 145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64" name="Oval 146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65" name="Oval 147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66" name="Oval 148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67" name="Oval 149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68" name="Oval 150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69" name="Oval 151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31859" name="Oval 152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31860" name="Oval 153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31805" name="Group 154"/>
            <p:cNvGrpSpPr>
              <a:grpSpLocks/>
            </p:cNvGrpSpPr>
            <p:nvPr/>
          </p:nvGrpSpPr>
          <p:grpSpPr bwMode="auto">
            <a:xfrm>
              <a:off x="4311" y="3011"/>
              <a:ext cx="637" cy="637"/>
              <a:chOff x="2483" y="742"/>
              <a:chExt cx="637" cy="637"/>
            </a:xfrm>
          </p:grpSpPr>
          <p:grpSp>
            <p:nvGrpSpPr>
              <p:cNvPr id="31846" name="Group 155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31849" name="Oval 156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50" name="Oval 157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51" name="Oval 158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52" name="Oval 159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53" name="Oval 160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54" name="Oval 161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55" name="Oval 162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56" name="Oval 163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57" name="Oval 164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31847" name="Oval 165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31848" name="Oval 166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31806" name="Group 167"/>
            <p:cNvGrpSpPr>
              <a:grpSpLocks/>
            </p:cNvGrpSpPr>
            <p:nvPr/>
          </p:nvGrpSpPr>
          <p:grpSpPr bwMode="auto">
            <a:xfrm>
              <a:off x="4197" y="1990"/>
              <a:ext cx="637" cy="637"/>
              <a:chOff x="2483" y="742"/>
              <a:chExt cx="637" cy="637"/>
            </a:xfrm>
          </p:grpSpPr>
          <p:grpSp>
            <p:nvGrpSpPr>
              <p:cNvPr id="31834" name="Group 168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31837" name="Oval 169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38" name="Oval 170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39" name="Oval 171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40" name="Oval 172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41" name="Oval 173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42" name="Oval 174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43" name="Oval 175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44" name="Oval 176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45" name="Oval 177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31835" name="Oval 178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31836" name="Oval 179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31807" name="Group 180"/>
            <p:cNvGrpSpPr>
              <a:grpSpLocks/>
            </p:cNvGrpSpPr>
            <p:nvPr/>
          </p:nvGrpSpPr>
          <p:grpSpPr bwMode="auto">
            <a:xfrm>
              <a:off x="4538" y="2160"/>
              <a:ext cx="637" cy="637"/>
              <a:chOff x="2483" y="742"/>
              <a:chExt cx="637" cy="637"/>
            </a:xfrm>
          </p:grpSpPr>
          <p:grpSp>
            <p:nvGrpSpPr>
              <p:cNvPr id="31822" name="Group 181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31825" name="Oval 182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26" name="Oval 183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27" name="Oval 184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28" name="Oval 185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29" name="Oval 186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30" name="Oval 187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31" name="Oval 188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32" name="Oval 189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33" name="Oval 190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31823" name="Oval 191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31824" name="Oval 192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grpSp>
          <p:nvGrpSpPr>
            <p:cNvPr id="31808" name="Group 193"/>
            <p:cNvGrpSpPr>
              <a:grpSpLocks/>
            </p:cNvGrpSpPr>
            <p:nvPr/>
          </p:nvGrpSpPr>
          <p:grpSpPr bwMode="auto">
            <a:xfrm>
              <a:off x="4424" y="2614"/>
              <a:ext cx="637" cy="637"/>
              <a:chOff x="2483" y="742"/>
              <a:chExt cx="637" cy="637"/>
            </a:xfrm>
          </p:grpSpPr>
          <p:grpSp>
            <p:nvGrpSpPr>
              <p:cNvPr id="31810" name="Group 194"/>
              <p:cNvGrpSpPr>
                <a:grpSpLocks/>
              </p:cNvGrpSpPr>
              <p:nvPr/>
            </p:nvGrpSpPr>
            <p:grpSpPr bwMode="auto">
              <a:xfrm>
                <a:off x="2483" y="742"/>
                <a:ext cx="637" cy="580"/>
                <a:chOff x="1022" y="1366"/>
                <a:chExt cx="637" cy="580"/>
              </a:xfrm>
            </p:grpSpPr>
            <p:sp>
              <p:nvSpPr>
                <p:cNvPr id="31813" name="Oval 195"/>
                <p:cNvSpPr>
                  <a:spLocks noChangeArrowheads="1"/>
                </p:cNvSpPr>
                <p:nvPr/>
              </p:nvSpPr>
              <p:spPr bwMode="auto">
                <a:xfrm>
                  <a:off x="1306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14" name="Oval 196"/>
                <p:cNvSpPr>
                  <a:spLocks noChangeArrowheads="1"/>
                </p:cNvSpPr>
                <p:nvPr/>
              </p:nvSpPr>
              <p:spPr bwMode="auto">
                <a:xfrm>
                  <a:off x="1135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15" name="Oval 197"/>
                <p:cNvSpPr>
                  <a:spLocks noChangeArrowheads="1"/>
                </p:cNvSpPr>
                <p:nvPr/>
              </p:nvSpPr>
              <p:spPr bwMode="auto">
                <a:xfrm>
                  <a:off x="1249" y="136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16" name="Oval 198"/>
                <p:cNvSpPr>
                  <a:spLocks noChangeArrowheads="1"/>
                </p:cNvSpPr>
                <p:nvPr/>
              </p:nvSpPr>
              <p:spPr bwMode="auto">
                <a:xfrm>
                  <a:off x="1419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17" name="Oval 199"/>
                <p:cNvSpPr>
                  <a:spLocks noChangeArrowheads="1"/>
                </p:cNvSpPr>
                <p:nvPr/>
              </p:nvSpPr>
              <p:spPr bwMode="auto">
                <a:xfrm>
                  <a:off x="1135" y="170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18" name="Oval 200"/>
                <p:cNvSpPr>
                  <a:spLocks noChangeArrowheads="1"/>
                </p:cNvSpPr>
                <p:nvPr/>
              </p:nvSpPr>
              <p:spPr bwMode="auto">
                <a:xfrm>
                  <a:off x="1022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19" name="Oval 201"/>
                <p:cNvSpPr>
                  <a:spLocks noChangeArrowheads="1"/>
                </p:cNvSpPr>
                <p:nvPr/>
              </p:nvSpPr>
              <p:spPr bwMode="auto">
                <a:xfrm>
                  <a:off x="1022" y="165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20" name="Oval 202"/>
                <p:cNvSpPr>
                  <a:spLocks noChangeArrowheads="1"/>
                </p:cNvSpPr>
                <p:nvPr/>
              </p:nvSpPr>
              <p:spPr bwMode="auto">
                <a:xfrm>
                  <a:off x="1249" y="1480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C0000"/>
                    </a:gs>
                    <a:gs pos="100000">
                      <a:srgbClr val="5E0000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  <p:sp>
              <p:nvSpPr>
                <p:cNvPr id="31821" name="Oval 203"/>
                <p:cNvSpPr>
                  <a:spLocks noChangeArrowheads="1"/>
                </p:cNvSpPr>
                <p:nvPr/>
              </p:nvSpPr>
              <p:spPr bwMode="auto">
                <a:xfrm>
                  <a:off x="1135" y="1536"/>
                  <a:ext cx="240" cy="2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3333FF"/>
                    </a:gs>
                    <a:gs pos="100000">
                      <a:srgbClr val="181876"/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it-IT" sz="1800">
                    <a:latin typeface="Baskerville" charset="0"/>
                  </a:endParaRPr>
                </a:p>
              </p:txBody>
            </p:sp>
          </p:grpSp>
          <p:sp>
            <p:nvSpPr>
              <p:cNvPr id="31811" name="Oval 204"/>
              <p:cNvSpPr>
                <a:spLocks noChangeArrowheads="1"/>
              </p:cNvSpPr>
              <p:nvPr/>
            </p:nvSpPr>
            <p:spPr bwMode="auto">
              <a:xfrm>
                <a:off x="2880" y="79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  <p:sp>
            <p:nvSpPr>
              <p:cNvPr id="31812" name="Oval 205"/>
              <p:cNvSpPr>
                <a:spLocks noChangeArrowheads="1"/>
              </p:cNvSpPr>
              <p:nvPr/>
            </p:nvSpPr>
            <p:spPr bwMode="auto">
              <a:xfrm>
                <a:off x="2723" y="1139"/>
                <a:ext cx="240" cy="240"/>
              </a:xfrm>
              <a:prstGeom prst="ellipse">
                <a:avLst/>
              </a:prstGeom>
              <a:gradFill rotWithShape="0">
                <a:gsLst>
                  <a:gs pos="0">
                    <a:srgbClr val="3333FF"/>
                  </a:gs>
                  <a:gs pos="100000">
                    <a:srgbClr val="181876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it-IT" sz="1800">
                  <a:latin typeface="Baskerville" charset="0"/>
                </a:endParaRPr>
              </a:p>
            </p:txBody>
          </p:sp>
        </p:grpSp>
        <p:sp>
          <p:nvSpPr>
            <p:cNvPr id="31809" name="Text Box 206"/>
            <p:cNvSpPr txBox="1">
              <a:spLocks noChangeArrowheads="1"/>
            </p:cNvSpPr>
            <p:nvPr/>
          </p:nvSpPr>
          <p:spPr bwMode="auto">
            <a:xfrm>
              <a:off x="5502" y="3029"/>
              <a:ext cx="1227" cy="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fr-FR" sz="1800" baseline="30000">
                  <a:latin typeface="Baskerville" charset="0"/>
                </a:rPr>
                <a:t>208</a:t>
              </a:r>
              <a:r>
                <a:rPr lang="fr-FR" sz="1800">
                  <a:latin typeface="Baskerville" charset="0"/>
                </a:rPr>
                <a:t>Pb</a:t>
              </a:r>
            </a:p>
          </p:txBody>
        </p:sp>
      </p:grpSp>
      <p:sp>
        <p:nvSpPr>
          <p:cNvPr id="7183" name="ZoneTexte 626"/>
          <p:cNvSpPr txBox="1">
            <a:spLocks noChangeArrowheads="1"/>
          </p:cNvSpPr>
          <p:nvPr/>
        </p:nvSpPr>
        <p:spPr bwMode="auto">
          <a:xfrm>
            <a:off x="6011863" y="5264150"/>
            <a:ext cx="444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2400" b="1"/>
              <a:t>=</a:t>
            </a:r>
          </a:p>
        </p:txBody>
      </p:sp>
      <p:sp>
        <p:nvSpPr>
          <p:cNvPr id="7184" name="ZoneTexte 627"/>
          <p:cNvSpPr txBox="1">
            <a:spLocks noChangeArrowheads="1"/>
          </p:cNvSpPr>
          <p:nvPr/>
        </p:nvSpPr>
        <p:spPr bwMode="auto">
          <a:xfrm>
            <a:off x="2987675" y="5511800"/>
            <a:ext cx="1538288" cy="584200"/>
          </a:xfrm>
          <a:prstGeom prst="rect">
            <a:avLst/>
          </a:prstGeom>
          <a:solidFill>
            <a:srgbClr val="EA68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Halo nuclei</a:t>
            </a:r>
          </a:p>
          <a:p>
            <a:pPr eaLnBrk="1" hangingPunct="1"/>
            <a:r>
              <a:rPr lang="fr-FR" sz="1600" i="1"/>
              <a:t>dilute matter</a:t>
            </a:r>
          </a:p>
        </p:txBody>
      </p:sp>
      <p:cxnSp>
        <p:nvCxnSpPr>
          <p:cNvPr id="629" name="Connecteur droit avec flèche 628"/>
          <p:cNvCxnSpPr>
            <a:stCxn id="7184" idx="1"/>
          </p:cNvCxnSpPr>
          <p:nvPr/>
        </p:nvCxnSpPr>
        <p:spPr bwMode="auto">
          <a:xfrm flipH="1">
            <a:off x="2051050" y="5803900"/>
            <a:ext cx="936625" cy="730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186" name="Flèche vers la droite 436"/>
          <p:cNvSpPr>
            <a:spLocks noChangeArrowheads="1"/>
          </p:cNvSpPr>
          <p:nvPr/>
        </p:nvSpPr>
        <p:spPr bwMode="auto">
          <a:xfrm rot="4218983">
            <a:off x="6322219" y="4114006"/>
            <a:ext cx="431800" cy="5032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pic>
        <p:nvPicPr>
          <p:cNvPr id="204" name="Image 5" descr="AMD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2997200"/>
            <a:ext cx="51260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r 1"/>
          <p:cNvGrpSpPr>
            <a:grpSpLocks/>
          </p:cNvGrpSpPr>
          <p:nvPr/>
        </p:nvGrpSpPr>
        <p:grpSpPr bwMode="auto">
          <a:xfrm>
            <a:off x="2195513" y="1700213"/>
            <a:ext cx="2493962" cy="3457575"/>
            <a:chOff x="2195513" y="1700213"/>
            <a:chExt cx="2493962" cy="3457575"/>
          </a:xfrm>
        </p:grpSpPr>
        <p:sp>
          <p:nvSpPr>
            <p:cNvPr id="205" name="Rectangle 204"/>
            <p:cNvSpPr/>
            <p:nvPr/>
          </p:nvSpPr>
          <p:spPr bwMode="auto">
            <a:xfrm>
              <a:off x="2195513" y="2354263"/>
              <a:ext cx="1584325" cy="143986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1767" name="ZoneTexte 203"/>
            <p:cNvSpPr txBox="1">
              <a:spLocks noChangeArrowheads="1"/>
            </p:cNvSpPr>
            <p:nvPr/>
          </p:nvSpPr>
          <p:spPr bwMode="auto">
            <a:xfrm>
              <a:off x="2195513" y="1700213"/>
              <a:ext cx="2493962" cy="585787"/>
            </a:xfrm>
            <a:prstGeom prst="rect">
              <a:avLst/>
            </a:prstGeom>
            <a:solidFill>
              <a:srgbClr val="FF4118">
                <a:alpha val="6784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600"/>
                <a:t>Clusterization in matter </a:t>
              </a:r>
            </a:p>
            <a:p>
              <a:pPr eaLnBrk="1" hangingPunct="1"/>
              <a:r>
                <a:rPr lang="fr-FR" sz="1600" i="1"/>
                <a:t>at saturation density</a:t>
              </a:r>
            </a:p>
          </p:txBody>
        </p:sp>
        <p:sp>
          <p:nvSpPr>
            <p:cNvPr id="207" name="Oval 12"/>
            <p:cNvSpPr>
              <a:spLocks noChangeArrowheads="1"/>
            </p:cNvSpPr>
            <p:nvPr/>
          </p:nvSpPr>
          <p:spPr bwMode="auto">
            <a:xfrm>
              <a:off x="2555875" y="2425700"/>
              <a:ext cx="1096963" cy="103187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99FF99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Souvenir" charset="0"/>
                <a:ea typeface="ＭＳ Ｐゴシック" charset="0"/>
              </a:endParaRPr>
            </a:p>
          </p:txBody>
        </p:sp>
        <p:sp>
          <p:nvSpPr>
            <p:cNvPr id="208" name="Oval 13"/>
            <p:cNvSpPr>
              <a:spLocks noChangeArrowheads="1"/>
            </p:cNvSpPr>
            <p:nvPr/>
          </p:nvSpPr>
          <p:spPr bwMode="auto">
            <a:xfrm>
              <a:off x="2752725" y="2768600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09" name="Oval 14"/>
            <p:cNvSpPr>
              <a:spLocks noChangeArrowheads="1"/>
            </p:cNvSpPr>
            <p:nvPr/>
          </p:nvSpPr>
          <p:spPr bwMode="auto">
            <a:xfrm>
              <a:off x="2879725" y="2832100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0" name="Oval 15"/>
            <p:cNvSpPr>
              <a:spLocks noChangeArrowheads="1"/>
            </p:cNvSpPr>
            <p:nvPr/>
          </p:nvSpPr>
          <p:spPr bwMode="auto">
            <a:xfrm>
              <a:off x="2816225" y="2857500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1" name="Oval 16"/>
            <p:cNvSpPr>
              <a:spLocks noChangeArrowheads="1"/>
            </p:cNvSpPr>
            <p:nvPr/>
          </p:nvSpPr>
          <p:spPr bwMode="auto">
            <a:xfrm>
              <a:off x="2841625" y="2730500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2" name="Oval 17"/>
            <p:cNvSpPr>
              <a:spLocks noChangeArrowheads="1"/>
            </p:cNvSpPr>
            <p:nvPr/>
          </p:nvSpPr>
          <p:spPr bwMode="auto">
            <a:xfrm>
              <a:off x="2740025" y="2832100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3" name="Oval 18"/>
            <p:cNvSpPr>
              <a:spLocks noChangeArrowheads="1"/>
            </p:cNvSpPr>
            <p:nvPr/>
          </p:nvSpPr>
          <p:spPr bwMode="auto">
            <a:xfrm>
              <a:off x="2867025" y="2882900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4" name="Oval 19"/>
            <p:cNvSpPr>
              <a:spLocks noChangeArrowheads="1"/>
            </p:cNvSpPr>
            <p:nvPr/>
          </p:nvSpPr>
          <p:spPr bwMode="auto">
            <a:xfrm>
              <a:off x="2917825" y="2743200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5" name="Oval 20"/>
            <p:cNvSpPr>
              <a:spLocks noChangeArrowheads="1"/>
            </p:cNvSpPr>
            <p:nvPr/>
          </p:nvSpPr>
          <p:spPr bwMode="auto">
            <a:xfrm>
              <a:off x="2917825" y="2895600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6" name="Oval 21"/>
            <p:cNvSpPr>
              <a:spLocks noChangeArrowheads="1"/>
            </p:cNvSpPr>
            <p:nvPr/>
          </p:nvSpPr>
          <p:spPr bwMode="auto">
            <a:xfrm>
              <a:off x="2790825" y="2705100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7" name="Oval 22"/>
            <p:cNvSpPr>
              <a:spLocks noChangeArrowheads="1"/>
            </p:cNvSpPr>
            <p:nvPr/>
          </p:nvSpPr>
          <p:spPr bwMode="auto">
            <a:xfrm>
              <a:off x="2867025" y="2806700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8" name="Oval 23"/>
            <p:cNvSpPr>
              <a:spLocks noChangeArrowheads="1"/>
            </p:cNvSpPr>
            <p:nvPr/>
          </p:nvSpPr>
          <p:spPr bwMode="auto">
            <a:xfrm>
              <a:off x="2790825" y="2908300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19" name="Oval 24"/>
            <p:cNvSpPr>
              <a:spLocks noChangeArrowheads="1"/>
            </p:cNvSpPr>
            <p:nvPr/>
          </p:nvSpPr>
          <p:spPr bwMode="auto">
            <a:xfrm>
              <a:off x="3113088" y="2813050"/>
              <a:ext cx="225425" cy="2174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0" name="Oval 25"/>
            <p:cNvSpPr>
              <a:spLocks noChangeArrowheads="1"/>
            </p:cNvSpPr>
            <p:nvPr/>
          </p:nvSpPr>
          <p:spPr bwMode="auto">
            <a:xfrm>
              <a:off x="2987675" y="2787650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1" name="Oval 26"/>
            <p:cNvSpPr>
              <a:spLocks noChangeArrowheads="1"/>
            </p:cNvSpPr>
            <p:nvPr/>
          </p:nvSpPr>
          <p:spPr bwMode="auto">
            <a:xfrm>
              <a:off x="2873375" y="2660650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2" name="Oval 27"/>
            <p:cNvSpPr>
              <a:spLocks noChangeArrowheads="1"/>
            </p:cNvSpPr>
            <p:nvPr/>
          </p:nvSpPr>
          <p:spPr bwMode="auto">
            <a:xfrm>
              <a:off x="2927350" y="2903538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3" name="Oval 28"/>
            <p:cNvSpPr>
              <a:spLocks noChangeArrowheads="1"/>
            </p:cNvSpPr>
            <p:nvPr/>
          </p:nvSpPr>
          <p:spPr bwMode="auto">
            <a:xfrm>
              <a:off x="2698750" y="2751138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4" name="Oval 29"/>
            <p:cNvSpPr>
              <a:spLocks noChangeArrowheads="1"/>
            </p:cNvSpPr>
            <p:nvPr/>
          </p:nvSpPr>
          <p:spPr bwMode="auto">
            <a:xfrm>
              <a:off x="2943225" y="2857500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5" name="Oval 30"/>
            <p:cNvSpPr>
              <a:spLocks noChangeArrowheads="1"/>
            </p:cNvSpPr>
            <p:nvPr/>
          </p:nvSpPr>
          <p:spPr bwMode="auto">
            <a:xfrm>
              <a:off x="2863850" y="2916238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6" name="Oval 31"/>
            <p:cNvSpPr>
              <a:spLocks noChangeArrowheads="1"/>
            </p:cNvSpPr>
            <p:nvPr/>
          </p:nvSpPr>
          <p:spPr bwMode="auto">
            <a:xfrm>
              <a:off x="3016250" y="2687638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1788" name="Rectangle 32"/>
            <p:cNvSpPr>
              <a:spLocks noChangeArrowheads="1"/>
            </p:cNvSpPr>
            <p:nvPr/>
          </p:nvSpPr>
          <p:spPr bwMode="auto">
            <a:xfrm>
              <a:off x="2411413" y="3506788"/>
              <a:ext cx="6000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aseline="30000">
                  <a:ea typeface="MS Mincho" pitchFamily="49" charset="-128"/>
                </a:rPr>
                <a:t>36</a:t>
              </a:r>
              <a:r>
                <a:rPr lang="en-US" sz="1400">
                  <a:ea typeface="MS Mincho" pitchFamily="49" charset="-128"/>
                </a:rPr>
                <a:t>Ar</a:t>
              </a:r>
              <a:r>
                <a:rPr lang="en-US" sz="1400" baseline="30000">
                  <a:ea typeface="MS Mincho" pitchFamily="49" charset="-128"/>
                </a:rPr>
                <a:t>*</a:t>
              </a:r>
              <a:endParaRPr lang="fr-FR" sz="1400">
                <a:ea typeface="MS Mincho" pitchFamily="49" charset="-128"/>
              </a:endParaRPr>
            </a:p>
          </p:txBody>
        </p:sp>
        <p:sp>
          <p:nvSpPr>
            <p:cNvPr id="31789" name="Oval 33"/>
            <p:cNvSpPr>
              <a:spLocks noChangeArrowheads="1"/>
            </p:cNvSpPr>
            <p:nvPr/>
          </p:nvSpPr>
          <p:spPr bwMode="auto">
            <a:xfrm>
              <a:off x="2676525" y="2619375"/>
              <a:ext cx="534988" cy="477838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31790" name="Line 34"/>
            <p:cNvSpPr>
              <a:spLocks noChangeShapeType="1"/>
            </p:cNvSpPr>
            <p:nvPr/>
          </p:nvSpPr>
          <p:spPr bwMode="auto">
            <a:xfrm flipV="1">
              <a:off x="2771775" y="3136900"/>
              <a:ext cx="144463" cy="503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91" name="Line 36"/>
            <p:cNvSpPr>
              <a:spLocks noChangeShapeType="1"/>
            </p:cNvSpPr>
            <p:nvPr/>
          </p:nvSpPr>
          <p:spPr bwMode="auto">
            <a:xfrm flipV="1">
              <a:off x="3317875" y="2559050"/>
              <a:ext cx="469900" cy="298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792" name="Rectangle 37"/>
            <p:cNvSpPr>
              <a:spLocks noChangeArrowheads="1"/>
            </p:cNvSpPr>
            <p:nvPr/>
          </p:nvSpPr>
          <p:spPr bwMode="auto">
            <a:xfrm>
              <a:off x="3411538" y="2265363"/>
              <a:ext cx="2968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400">
                  <a:latin typeface="Symbol" pitchFamily="18" charset="2"/>
                  <a:sym typeface="Symbol" pitchFamily="18" charset="2"/>
                </a:rPr>
                <a:t></a:t>
              </a:r>
            </a:p>
          </p:txBody>
        </p:sp>
        <p:cxnSp>
          <p:nvCxnSpPr>
            <p:cNvPr id="232" name="Connecteur droit avec flèche 231"/>
            <p:cNvCxnSpPr/>
            <p:nvPr/>
          </p:nvCxnSpPr>
          <p:spPr bwMode="auto">
            <a:xfrm flipH="1">
              <a:off x="2771775" y="3789363"/>
              <a:ext cx="287338" cy="136842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7" grpId="0" animBg="1"/>
      <p:bldP spid="7178" grpId="0" animBg="1"/>
      <p:bldP spid="7180" grpId="0" animBg="1"/>
      <p:bldP spid="7181" grpId="0"/>
      <p:bldP spid="7183" grpId="0"/>
      <p:bldP spid="7184" grpId="0" animBg="1"/>
      <p:bldP spid="718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2"/>
          <p:cNvSpPr>
            <a:spLocks noChangeArrowheads="1"/>
          </p:cNvSpPr>
          <p:nvPr/>
        </p:nvSpPr>
        <p:spPr bwMode="auto">
          <a:xfrm>
            <a:off x="1258888" y="188913"/>
            <a:ext cx="5830887" cy="792162"/>
          </a:xfrm>
          <a:prstGeom prst="rect">
            <a:avLst/>
          </a:prstGeom>
          <a:solidFill>
            <a:srgbClr val="F9FBD5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2000" b="1">
                <a:solidFill>
                  <a:srgbClr val="775F55"/>
                </a:solidFill>
              </a:rPr>
              <a:t>From pairing in the nuclei to pairing in NS</a:t>
            </a:r>
          </a:p>
        </p:txBody>
      </p:sp>
      <p:pic>
        <p:nvPicPr>
          <p:cNvPr id="32771" name="Image 2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74" t="19225" r="38608" b="61777"/>
          <a:stretch>
            <a:fillRect/>
          </a:stretch>
        </p:blipFill>
        <p:spPr bwMode="auto">
          <a:xfrm>
            <a:off x="684213" y="1844675"/>
            <a:ext cx="1295400" cy="1295400"/>
          </a:xfrm>
          <a:prstGeom prst="rect">
            <a:avLst/>
          </a:prstGeom>
          <a:solidFill>
            <a:srgbClr val="F9FBD5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2772" name="ZoneTexte 235"/>
          <p:cNvSpPr txBox="1">
            <a:spLocks noChangeArrowheads="1"/>
          </p:cNvSpPr>
          <p:nvPr/>
        </p:nvSpPr>
        <p:spPr bwMode="auto">
          <a:xfrm>
            <a:off x="1619250" y="3121025"/>
            <a:ext cx="1439863" cy="307975"/>
          </a:xfrm>
          <a:prstGeom prst="rect">
            <a:avLst/>
          </a:prstGeom>
          <a:solidFill>
            <a:srgbClr val="F9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400"/>
              <a:t>BEC-BCS    </a:t>
            </a:r>
          </a:p>
        </p:txBody>
      </p:sp>
      <p:sp>
        <p:nvSpPr>
          <p:cNvPr id="32773" name="ZoneTexte 236"/>
          <p:cNvSpPr txBox="1">
            <a:spLocks noChangeArrowheads="1"/>
          </p:cNvSpPr>
          <p:nvPr/>
        </p:nvSpPr>
        <p:spPr bwMode="auto">
          <a:xfrm>
            <a:off x="3132138" y="5929313"/>
            <a:ext cx="1584325" cy="307975"/>
          </a:xfrm>
          <a:prstGeom prst="rect">
            <a:avLst/>
          </a:prstGeom>
          <a:solidFill>
            <a:srgbClr val="F9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400"/>
              <a:t>BCS    </a:t>
            </a:r>
          </a:p>
        </p:txBody>
      </p:sp>
      <p:sp>
        <p:nvSpPr>
          <p:cNvPr id="32774" name="ZoneTexte 238"/>
          <p:cNvSpPr txBox="1">
            <a:spLocks noChangeArrowheads="1"/>
          </p:cNvSpPr>
          <p:nvPr/>
        </p:nvSpPr>
        <p:spPr bwMode="auto">
          <a:xfrm>
            <a:off x="1619250" y="4941888"/>
            <a:ext cx="1439863" cy="306387"/>
          </a:xfrm>
          <a:prstGeom prst="rect">
            <a:avLst/>
          </a:prstGeom>
          <a:solidFill>
            <a:srgbClr val="F9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400"/>
              <a:t>low density    </a:t>
            </a:r>
          </a:p>
        </p:txBody>
      </p:sp>
      <p:sp>
        <p:nvSpPr>
          <p:cNvPr id="32775" name="ZoneTexte 239"/>
          <p:cNvSpPr txBox="1">
            <a:spLocks noChangeArrowheads="1"/>
          </p:cNvSpPr>
          <p:nvPr/>
        </p:nvSpPr>
        <p:spPr bwMode="auto">
          <a:xfrm>
            <a:off x="3203575" y="4221163"/>
            <a:ext cx="1439863" cy="307975"/>
          </a:xfrm>
          <a:prstGeom prst="rect">
            <a:avLst/>
          </a:prstGeom>
          <a:solidFill>
            <a:srgbClr val="F9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400"/>
              <a:t>normal density</a:t>
            </a:r>
          </a:p>
        </p:txBody>
      </p:sp>
      <p:sp>
        <p:nvSpPr>
          <p:cNvPr id="32776" name="ZoneTexte 242"/>
          <p:cNvSpPr txBox="1">
            <a:spLocks noChangeArrowheads="1"/>
          </p:cNvSpPr>
          <p:nvPr/>
        </p:nvSpPr>
        <p:spPr bwMode="auto">
          <a:xfrm>
            <a:off x="5048250" y="2349500"/>
            <a:ext cx="40878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400"/>
              <a:t>di-neutron in two-neutron halo nuclei (</a:t>
            </a:r>
            <a:r>
              <a:rPr lang="fr-FR" sz="1400" baseline="30000"/>
              <a:t>6</a:t>
            </a:r>
            <a:r>
              <a:rPr lang="fr-FR" sz="1400"/>
              <a:t>He,</a:t>
            </a:r>
            <a:r>
              <a:rPr lang="fr-FR" sz="1400" baseline="30000"/>
              <a:t>11</a:t>
            </a:r>
            <a:r>
              <a:rPr lang="fr-FR" sz="1400"/>
              <a:t>Li)</a:t>
            </a:r>
          </a:p>
        </p:txBody>
      </p:sp>
      <p:sp>
        <p:nvSpPr>
          <p:cNvPr id="32777" name="ZoneTexte 201"/>
          <p:cNvSpPr txBox="1">
            <a:spLocks noChangeArrowheads="1"/>
          </p:cNvSpPr>
          <p:nvPr/>
        </p:nvSpPr>
        <p:spPr bwMode="auto">
          <a:xfrm>
            <a:off x="3851275" y="1196975"/>
            <a:ext cx="2881313" cy="338138"/>
          </a:xfrm>
          <a:prstGeom prst="rect">
            <a:avLst/>
          </a:prstGeom>
          <a:solidFill>
            <a:srgbClr val="EA68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/>
              <a:t>Halo nuclei (</a:t>
            </a:r>
            <a:r>
              <a:rPr lang="fr-FR" sz="1600" i="1"/>
              <a:t>dilute matter)</a:t>
            </a:r>
          </a:p>
        </p:txBody>
      </p:sp>
      <p:sp>
        <p:nvSpPr>
          <p:cNvPr id="32778" name="ZoneTexte 1"/>
          <p:cNvSpPr txBox="1">
            <a:spLocks noChangeArrowheads="1"/>
          </p:cNvSpPr>
          <p:nvPr/>
        </p:nvSpPr>
        <p:spPr bwMode="auto">
          <a:xfrm>
            <a:off x="611188" y="1412875"/>
            <a:ext cx="1687512" cy="307975"/>
          </a:xfrm>
          <a:prstGeom prst="rect">
            <a:avLst/>
          </a:prstGeom>
          <a:solidFill>
            <a:srgbClr val="F9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400"/>
              <a:t>unbound neutrons</a:t>
            </a:r>
          </a:p>
        </p:txBody>
      </p:sp>
      <p:pic>
        <p:nvPicPr>
          <p:cNvPr id="32779" name="Image 2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8" t="19225" r="19968" b="61777"/>
          <a:stretch>
            <a:fillRect/>
          </a:stretch>
        </p:blipFill>
        <p:spPr bwMode="auto">
          <a:xfrm>
            <a:off x="1619250" y="3470275"/>
            <a:ext cx="1439863" cy="1389063"/>
          </a:xfrm>
          <a:prstGeom prst="rect">
            <a:avLst/>
          </a:prstGeom>
          <a:solidFill>
            <a:srgbClr val="F9FBD5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2780" name="Image 2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7" t="19225" r="2292" b="61777"/>
          <a:stretch>
            <a:fillRect/>
          </a:stretch>
        </p:blipFill>
        <p:spPr bwMode="auto">
          <a:xfrm>
            <a:off x="3203575" y="4568825"/>
            <a:ext cx="1439863" cy="1371600"/>
          </a:xfrm>
          <a:prstGeom prst="rect">
            <a:avLst/>
          </a:prstGeom>
          <a:solidFill>
            <a:srgbClr val="F9FBD5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2781" name="Image 2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9" t="53159" r="1997" b="3447"/>
          <a:stretch>
            <a:fillRect/>
          </a:stretch>
        </p:blipFill>
        <p:spPr bwMode="auto">
          <a:xfrm>
            <a:off x="5219700" y="2708275"/>
            <a:ext cx="3683000" cy="2520950"/>
          </a:xfrm>
          <a:prstGeom prst="rect">
            <a:avLst/>
          </a:prstGeom>
          <a:solidFill>
            <a:srgbClr val="F9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ZoneTexte 262"/>
          <p:cNvSpPr txBox="1">
            <a:spLocks noChangeArrowheads="1"/>
          </p:cNvSpPr>
          <p:nvPr/>
        </p:nvSpPr>
        <p:spPr bwMode="auto">
          <a:xfrm>
            <a:off x="2627313" y="2420938"/>
            <a:ext cx="2268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400">
                <a:solidFill>
                  <a:srgbClr val="595959"/>
                </a:solidFill>
              </a:rPr>
              <a:t>Matsuo et al, PRC (2006)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10"/>
          <a:stretch>
            <a:fillRect/>
          </a:stretch>
        </p:blipFill>
        <p:spPr bwMode="auto">
          <a:xfrm>
            <a:off x="5148263" y="3422650"/>
            <a:ext cx="3806825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rme libre 4"/>
          <p:cNvSpPr>
            <a:spLocks/>
          </p:cNvSpPr>
          <p:nvPr/>
        </p:nvSpPr>
        <p:spPr bwMode="auto">
          <a:xfrm>
            <a:off x="6773863" y="4102100"/>
            <a:ext cx="1612900" cy="679450"/>
          </a:xfrm>
          <a:custGeom>
            <a:avLst/>
            <a:gdLst>
              <a:gd name="T0" fmla="*/ 0 w 1613658"/>
              <a:gd name="T1" fmla="*/ 0 h 680469"/>
              <a:gd name="T2" fmla="*/ 648806 w 1613658"/>
              <a:gd name="T3" fmla="*/ 65752 h 680469"/>
              <a:gd name="T4" fmla="*/ 1128359 w 1613658"/>
              <a:gd name="T5" fmla="*/ 84539 h 680469"/>
              <a:gd name="T6" fmla="*/ 1241195 w 1613658"/>
              <a:gd name="T7" fmla="*/ 122113 h 680469"/>
              <a:gd name="T8" fmla="*/ 1015523 w 1613658"/>
              <a:gd name="T9" fmla="*/ 159687 h 680469"/>
              <a:gd name="T10" fmla="*/ 1391643 w 1613658"/>
              <a:gd name="T11" fmla="*/ 169079 h 680469"/>
              <a:gd name="T12" fmla="*/ 1607911 w 1613658"/>
              <a:gd name="T13" fmla="*/ 197259 h 680469"/>
              <a:gd name="T14" fmla="*/ 1184777 w 1613658"/>
              <a:gd name="T15" fmla="*/ 263013 h 680469"/>
              <a:gd name="T16" fmla="*/ 855672 w 1613658"/>
              <a:gd name="T17" fmla="*/ 291192 h 680469"/>
              <a:gd name="T18" fmla="*/ 620597 w 1613658"/>
              <a:gd name="T19" fmla="*/ 338159 h 680469"/>
              <a:gd name="T20" fmla="*/ 667612 w 1613658"/>
              <a:gd name="T21" fmla="*/ 366340 h 680469"/>
              <a:gd name="T22" fmla="*/ 526568 w 1613658"/>
              <a:gd name="T23" fmla="*/ 488452 h 680469"/>
              <a:gd name="T24" fmla="*/ 582986 w 1613658"/>
              <a:gd name="T25" fmla="*/ 535419 h 680469"/>
              <a:gd name="T26" fmla="*/ 724031 w 1613658"/>
              <a:gd name="T27" fmla="*/ 610565 h 680469"/>
              <a:gd name="T28" fmla="*/ 451344 w 1613658"/>
              <a:gd name="T29" fmla="*/ 666926 h 680469"/>
              <a:gd name="T30" fmla="*/ 150448 w 1613658"/>
              <a:gd name="T31" fmla="*/ 666926 h 680469"/>
              <a:gd name="T32" fmla="*/ 65821 w 1613658"/>
              <a:gd name="T33" fmla="*/ 666926 h 680469"/>
              <a:gd name="T34" fmla="*/ 9404 w 1613658"/>
              <a:gd name="T35" fmla="*/ 497845 h 680469"/>
              <a:gd name="T36" fmla="*/ 9404 w 1613658"/>
              <a:gd name="T37" fmla="*/ 385125 h 680469"/>
              <a:gd name="T38" fmla="*/ 18806 w 1613658"/>
              <a:gd name="T39" fmla="*/ 56359 h 68046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613658" h="680469">
                <a:moveTo>
                  <a:pt x="0" y="0"/>
                </a:moveTo>
                <a:cubicBezTo>
                  <a:pt x="230481" y="25870"/>
                  <a:pt x="460963" y="51740"/>
                  <a:pt x="649111" y="65851"/>
                </a:cubicBezTo>
                <a:cubicBezTo>
                  <a:pt x="837259" y="79962"/>
                  <a:pt x="1030111" y="75258"/>
                  <a:pt x="1128889" y="84666"/>
                </a:cubicBezTo>
                <a:cubicBezTo>
                  <a:pt x="1227667" y="94074"/>
                  <a:pt x="1260593" y="109753"/>
                  <a:pt x="1241778" y="122296"/>
                </a:cubicBezTo>
                <a:cubicBezTo>
                  <a:pt x="1222963" y="134839"/>
                  <a:pt x="990914" y="152087"/>
                  <a:pt x="1016000" y="159926"/>
                </a:cubicBezTo>
                <a:cubicBezTo>
                  <a:pt x="1041086" y="167765"/>
                  <a:pt x="1293519" y="163062"/>
                  <a:pt x="1392297" y="169333"/>
                </a:cubicBezTo>
                <a:cubicBezTo>
                  <a:pt x="1491075" y="175605"/>
                  <a:pt x="1643161" y="181876"/>
                  <a:pt x="1608667" y="197555"/>
                </a:cubicBezTo>
                <a:cubicBezTo>
                  <a:pt x="1574173" y="213234"/>
                  <a:pt x="1310766" y="247728"/>
                  <a:pt x="1185334" y="263407"/>
                </a:cubicBezTo>
                <a:cubicBezTo>
                  <a:pt x="1059902" y="279086"/>
                  <a:pt x="950148" y="279086"/>
                  <a:pt x="856074" y="291629"/>
                </a:cubicBezTo>
                <a:cubicBezTo>
                  <a:pt x="762000" y="304172"/>
                  <a:pt x="652247" y="326123"/>
                  <a:pt x="620889" y="338666"/>
                </a:cubicBezTo>
                <a:cubicBezTo>
                  <a:pt x="589531" y="351209"/>
                  <a:pt x="683605" y="341803"/>
                  <a:pt x="667926" y="366889"/>
                </a:cubicBezTo>
                <a:cubicBezTo>
                  <a:pt x="652247" y="391975"/>
                  <a:pt x="540926" y="460963"/>
                  <a:pt x="526815" y="489185"/>
                </a:cubicBezTo>
                <a:cubicBezTo>
                  <a:pt x="512704" y="517407"/>
                  <a:pt x="550334" y="515839"/>
                  <a:pt x="583260" y="536222"/>
                </a:cubicBezTo>
                <a:cubicBezTo>
                  <a:pt x="616186" y="556605"/>
                  <a:pt x="746322" y="589530"/>
                  <a:pt x="724371" y="611481"/>
                </a:cubicBezTo>
                <a:cubicBezTo>
                  <a:pt x="702420" y="633432"/>
                  <a:pt x="547198" y="658519"/>
                  <a:pt x="451556" y="667926"/>
                </a:cubicBezTo>
                <a:cubicBezTo>
                  <a:pt x="355914" y="677333"/>
                  <a:pt x="150519" y="667926"/>
                  <a:pt x="150519" y="667926"/>
                </a:cubicBezTo>
                <a:cubicBezTo>
                  <a:pt x="86235" y="667926"/>
                  <a:pt x="89371" y="696148"/>
                  <a:pt x="65852" y="667926"/>
                </a:cubicBezTo>
                <a:cubicBezTo>
                  <a:pt x="42334" y="639704"/>
                  <a:pt x="18815" y="545629"/>
                  <a:pt x="9408" y="498592"/>
                </a:cubicBezTo>
                <a:cubicBezTo>
                  <a:pt x="1" y="451555"/>
                  <a:pt x="7840" y="459394"/>
                  <a:pt x="9408" y="385703"/>
                </a:cubicBezTo>
                <a:cubicBezTo>
                  <a:pt x="10976" y="312012"/>
                  <a:pt x="14895" y="184228"/>
                  <a:pt x="18815" y="56444"/>
                </a:cubicBezTo>
              </a:path>
            </a:pathLst>
          </a:custGeom>
          <a:solidFill>
            <a:srgbClr val="EB684D"/>
          </a:solidFill>
          <a:ln>
            <a:noFill/>
          </a:ln>
          <a:effectLst>
            <a:outerShdw blurRad="50800" dist="25000" dir="5400000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it-IT"/>
          </a:p>
        </p:txBody>
      </p:sp>
      <p:sp>
        <p:nvSpPr>
          <p:cNvPr id="33796" name="Rectangle 19"/>
          <p:cNvSpPr>
            <a:spLocks noChangeArrowheads="1"/>
          </p:cNvSpPr>
          <p:nvPr/>
        </p:nvSpPr>
        <p:spPr bwMode="auto">
          <a:xfrm>
            <a:off x="2349500" y="138113"/>
            <a:ext cx="4794250" cy="857250"/>
          </a:xfrm>
          <a:prstGeom prst="rect">
            <a:avLst/>
          </a:prstGeom>
          <a:solidFill>
            <a:srgbClr val="FFFF00"/>
          </a:solidFill>
          <a:ln w="9525">
            <a:solidFill>
              <a:srgbClr val="BFD3E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>
              <a:solidFill>
                <a:srgbClr val="775F55"/>
              </a:solidFill>
            </a:endParaRP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2451100" y="161925"/>
            <a:ext cx="458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rgbClr val="000000"/>
                </a:solidFill>
              </a:rPr>
              <a:t>…the one particle Towing Mode</a:t>
            </a: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3001963" y="550863"/>
            <a:ext cx="4973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1600" baseline="30000">
                <a:solidFill>
                  <a:srgbClr val="000000"/>
                </a:solidFill>
              </a:rPr>
              <a:t>40</a:t>
            </a:r>
            <a:r>
              <a:rPr lang="fr-FR" sz="1600">
                <a:solidFill>
                  <a:srgbClr val="000000"/>
                </a:solidFill>
              </a:rPr>
              <a:t>Ar+</a:t>
            </a:r>
            <a:r>
              <a:rPr lang="fr-FR" sz="1600" baseline="30000">
                <a:solidFill>
                  <a:srgbClr val="000000"/>
                </a:solidFill>
              </a:rPr>
              <a:t>58</a:t>
            </a:r>
            <a:r>
              <a:rPr lang="fr-FR" sz="1600">
                <a:solidFill>
                  <a:srgbClr val="000000"/>
                </a:solidFill>
              </a:rPr>
              <a:t>Ni @ 44 MeV/A </a:t>
            </a:r>
            <a:r>
              <a:rPr lang="fr-FR" sz="1200">
                <a:solidFill>
                  <a:srgbClr val="000000"/>
                </a:solidFill>
              </a:rPr>
              <a:t>Proton &amp; neutron</a:t>
            </a:r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611188" y="2420938"/>
            <a:ext cx="251301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200"/>
              <a:t>J.A.Scarpaci et al., </a:t>
            </a:r>
          </a:p>
          <a:p>
            <a:pPr eaLnBrk="0" hangingPunct="0"/>
            <a:r>
              <a:rPr lang="fr-FR" sz="1200"/>
              <a:t>Physics Letters B428 (1998) 241</a:t>
            </a:r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1584325" y="920750"/>
            <a:ext cx="215900" cy="1358900"/>
          </a:xfrm>
          <a:custGeom>
            <a:avLst/>
            <a:gdLst>
              <a:gd name="T0" fmla="*/ 2147483647 w 136"/>
              <a:gd name="T1" fmla="*/ 2147483647 h 856"/>
              <a:gd name="T2" fmla="*/ 2147483647 w 136"/>
              <a:gd name="T3" fmla="*/ 2147483647 h 856"/>
              <a:gd name="T4" fmla="*/ 2147483647 w 136"/>
              <a:gd name="T5" fmla="*/ 0 h 8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" h="856">
                <a:moveTo>
                  <a:pt x="16" y="856"/>
                </a:moveTo>
                <a:cubicBezTo>
                  <a:pt x="8" y="707"/>
                  <a:pt x="0" y="559"/>
                  <a:pt x="20" y="416"/>
                </a:cubicBezTo>
                <a:cubicBezTo>
                  <a:pt x="40" y="273"/>
                  <a:pt x="88" y="136"/>
                  <a:pt x="1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801" name="Oval 10"/>
          <p:cNvSpPr>
            <a:spLocks noChangeArrowheads="1"/>
          </p:cNvSpPr>
          <p:nvPr/>
        </p:nvSpPr>
        <p:spPr bwMode="auto">
          <a:xfrm>
            <a:off x="1635125" y="11176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33802" name="Oval 11"/>
          <p:cNvSpPr>
            <a:spLocks noChangeArrowheads="1"/>
          </p:cNvSpPr>
          <p:nvPr/>
        </p:nvSpPr>
        <p:spPr bwMode="auto">
          <a:xfrm>
            <a:off x="1406525" y="153670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33803" name="Line 12"/>
          <p:cNvSpPr>
            <a:spLocks noChangeShapeType="1"/>
          </p:cNvSpPr>
          <p:nvPr/>
        </p:nvSpPr>
        <p:spPr bwMode="auto">
          <a:xfrm flipH="1" flipV="1">
            <a:off x="1590675" y="2025650"/>
            <a:ext cx="1905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auto">
          <a:xfrm>
            <a:off x="1625600" y="2078038"/>
            <a:ext cx="473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E</a:t>
            </a:r>
            <a:r>
              <a:rPr lang="fr-FR" sz="1400" baseline="-25000"/>
              <a:t>init</a:t>
            </a:r>
            <a:endParaRPr lang="fr-FR" sz="140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auto">
          <a:xfrm>
            <a:off x="1854200" y="719138"/>
            <a:ext cx="44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E</a:t>
            </a:r>
            <a:r>
              <a:rPr lang="fr-FR" sz="1400" baseline="-25000"/>
              <a:t>fin</a:t>
            </a:r>
            <a:endParaRPr lang="fr-FR" sz="140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auto">
          <a:xfrm>
            <a:off x="920750" y="1227138"/>
            <a:ext cx="639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E</a:t>
            </a:r>
            <a:r>
              <a:rPr lang="fr-FR" sz="1400" baseline="-25000"/>
              <a:t>target</a:t>
            </a:r>
            <a:endParaRPr lang="fr-FR" sz="1400"/>
          </a:p>
        </p:txBody>
      </p:sp>
      <p:sp>
        <p:nvSpPr>
          <p:cNvPr id="33807" name="Rectangle 16"/>
          <p:cNvSpPr>
            <a:spLocks noChangeArrowheads="1"/>
          </p:cNvSpPr>
          <p:nvPr/>
        </p:nvSpPr>
        <p:spPr bwMode="auto">
          <a:xfrm>
            <a:off x="1778000" y="1309688"/>
            <a:ext cx="687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E</a:t>
            </a:r>
            <a:r>
              <a:rPr lang="en-US" sz="1400" baseline="-25000">
                <a:ea typeface="MS Mincho" pitchFamily="49" charset="-128"/>
              </a:rPr>
              <a:t>nucleon</a:t>
            </a:r>
            <a:endParaRPr lang="fr-FR" sz="1400" baseline="-25000">
              <a:ea typeface="MS Mincho" pitchFamily="49" charset="-128"/>
            </a:endParaRPr>
          </a:p>
        </p:txBody>
      </p:sp>
      <p:sp>
        <p:nvSpPr>
          <p:cNvPr id="33808" name="Line 17"/>
          <p:cNvSpPr>
            <a:spLocks noChangeShapeType="1"/>
          </p:cNvSpPr>
          <p:nvPr/>
        </p:nvSpPr>
        <p:spPr bwMode="auto">
          <a:xfrm flipV="1">
            <a:off x="1539875" y="1460500"/>
            <a:ext cx="228600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809" name="Rectangle 18"/>
          <p:cNvSpPr>
            <a:spLocks noChangeArrowheads="1"/>
          </p:cNvSpPr>
          <p:nvPr/>
        </p:nvSpPr>
        <p:spPr bwMode="auto">
          <a:xfrm>
            <a:off x="239713" y="679450"/>
            <a:ext cx="159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Inelastic channel</a:t>
            </a:r>
          </a:p>
        </p:txBody>
      </p:sp>
      <p:pic>
        <p:nvPicPr>
          <p:cNvPr id="33810" name="Picture 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152775"/>
            <a:ext cx="1800225" cy="399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62"/>
          <p:cNvSpPr txBox="1">
            <a:spLocks noChangeArrowheads="1"/>
          </p:cNvSpPr>
          <p:nvPr/>
        </p:nvSpPr>
        <p:spPr bwMode="auto">
          <a:xfrm>
            <a:off x="2555875" y="6457950"/>
            <a:ext cx="6207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baseline="30000" dirty="0">
                <a:latin typeface="Comic Sans MS" charset="0"/>
                <a:ea typeface="ＭＳ Ｐゴシック" charset="0"/>
              </a:rPr>
              <a:t>58</a:t>
            </a:r>
            <a:r>
              <a:rPr lang="fr-FR" sz="1800" dirty="0">
                <a:latin typeface="Comic Sans MS" charset="0"/>
                <a:ea typeface="ＭＳ Ｐゴシック" charset="0"/>
              </a:rPr>
              <a:t>Ni</a:t>
            </a:r>
          </a:p>
        </p:txBody>
      </p:sp>
      <p:grpSp>
        <p:nvGrpSpPr>
          <p:cNvPr id="33812" name="Grouper 2"/>
          <p:cNvGrpSpPr>
            <a:grpSpLocks/>
          </p:cNvGrpSpPr>
          <p:nvPr/>
        </p:nvGrpSpPr>
        <p:grpSpPr bwMode="auto">
          <a:xfrm>
            <a:off x="4230688" y="5403850"/>
            <a:ext cx="917575" cy="666750"/>
            <a:chOff x="4231035" y="5403528"/>
            <a:chExt cx="1143000" cy="666750"/>
          </a:xfrm>
        </p:grpSpPr>
        <p:sp>
          <p:nvSpPr>
            <p:cNvPr id="26" name="Line 63"/>
            <p:cNvSpPr>
              <a:spLocks noChangeShapeType="1"/>
            </p:cNvSpPr>
            <p:nvPr/>
          </p:nvSpPr>
          <p:spPr bwMode="auto">
            <a:xfrm>
              <a:off x="4231035" y="6070278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7" name="Line 64"/>
            <p:cNvSpPr>
              <a:spLocks noChangeShapeType="1"/>
            </p:cNvSpPr>
            <p:nvPr/>
          </p:nvSpPr>
          <p:spPr bwMode="auto">
            <a:xfrm>
              <a:off x="4231035" y="5908353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8" name="Line 65"/>
            <p:cNvSpPr>
              <a:spLocks noChangeShapeType="1"/>
            </p:cNvSpPr>
            <p:nvPr/>
          </p:nvSpPr>
          <p:spPr bwMode="auto">
            <a:xfrm>
              <a:off x="4231035" y="5698803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9" name="Line 66"/>
            <p:cNvSpPr>
              <a:spLocks noChangeShapeType="1"/>
            </p:cNvSpPr>
            <p:nvPr/>
          </p:nvSpPr>
          <p:spPr bwMode="auto">
            <a:xfrm>
              <a:off x="4231035" y="5403528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0" name="Text Box 67"/>
          <p:cNvSpPr txBox="1">
            <a:spLocks noChangeArrowheads="1"/>
          </p:cNvSpPr>
          <p:nvPr/>
        </p:nvSpPr>
        <p:spPr bwMode="auto">
          <a:xfrm>
            <a:off x="4284663" y="6454775"/>
            <a:ext cx="7810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800" baseline="30000" dirty="0">
                <a:latin typeface="Comic Sans MS" charset="0"/>
                <a:ea typeface="ＭＳ Ｐゴシック" charset="0"/>
              </a:rPr>
              <a:t>57</a:t>
            </a:r>
            <a:r>
              <a:rPr lang="fr-FR" sz="1800" dirty="0">
                <a:latin typeface="Comic Sans MS" charset="0"/>
                <a:ea typeface="ＭＳ Ｐゴシック" charset="0"/>
              </a:rPr>
              <a:t>Co</a:t>
            </a:r>
            <a:endParaRPr lang="fr-FR" sz="1800" baseline="30000" dirty="0">
              <a:latin typeface="Comic Sans MS" charset="0"/>
              <a:ea typeface="ＭＳ Ｐゴシック" charset="0"/>
            </a:endParaRPr>
          </a:p>
        </p:txBody>
      </p:sp>
      <p:sp>
        <p:nvSpPr>
          <p:cNvPr id="31" name="Line 68"/>
          <p:cNvSpPr>
            <a:spLocks noChangeShapeType="1"/>
          </p:cNvSpPr>
          <p:nvPr/>
        </p:nvSpPr>
        <p:spPr bwMode="auto">
          <a:xfrm flipV="1">
            <a:off x="2106613" y="3440113"/>
            <a:ext cx="17462" cy="2976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32" name="Text Box 69"/>
          <p:cNvSpPr txBox="1">
            <a:spLocks noChangeArrowheads="1"/>
          </p:cNvSpPr>
          <p:nvPr/>
        </p:nvSpPr>
        <p:spPr bwMode="auto">
          <a:xfrm>
            <a:off x="2195513" y="3295650"/>
            <a:ext cx="447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dirty="0">
                <a:latin typeface="Comic Sans MS" charset="0"/>
                <a:ea typeface="ＭＳ Ｐゴシック" charset="0"/>
              </a:rPr>
              <a:t>E*</a:t>
            </a:r>
          </a:p>
        </p:txBody>
      </p:sp>
      <p:sp>
        <p:nvSpPr>
          <p:cNvPr id="33" name="Rectangle 70"/>
          <p:cNvSpPr>
            <a:spLocks noChangeArrowheads="1"/>
          </p:cNvSpPr>
          <p:nvPr/>
        </p:nvSpPr>
        <p:spPr bwMode="auto">
          <a:xfrm>
            <a:off x="2411413" y="3716338"/>
            <a:ext cx="1008062" cy="16240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grpSp>
        <p:nvGrpSpPr>
          <p:cNvPr id="33817" name="Grouper 5"/>
          <p:cNvGrpSpPr>
            <a:grpSpLocks/>
          </p:cNvGrpSpPr>
          <p:nvPr/>
        </p:nvGrpSpPr>
        <p:grpSpPr bwMode="auto">
          <a:xfrm>
            <a:off x="2484438" y="5848350"/>
            <a:ext cx="863600" cy="533400"/>
            <a:chOff x="2411760" y="5882953"/>
            <a:chExt cx="1143000" cy="533400"/>
          </a:xfrm>
        </p:grpSpPr>
        <p:sp>
          <p:nvSpPr>
            <p:cNvPr id="21" name="Line 58"/>
            <p:cNvSpPr>
              <a:spLocks noChangeShapeType="1"/>
            </p:cNvSpPr>
            <p:nvPr/>
          </p:nvSpPr>
          <p:spPr bwMode="auto">
            <a:xfrm>
              <a:off x="2411760" y="6416353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2" name="Line 59"/>
            <p:cNvSpPr>
              <a:spLocks noChangeShapeType="1"/>
            </p:cNvSpPr>
            <p:nvPr/>
          </p:nvSpPr>
          <p:spPr bwMode="auto">
            <a:xfrm>
              <a:off x="2411760" y="6263953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3" name="Line 60"/>
            <p:cNvSpPr>
              <a:spLocks noChangeShapeType="1"/>
            </p:cNvSpPr>
            <p:nvPr/>
          </p:nvSpPr>
          <p:spPr bwMode="auto">
            <a:xfrm>
              <a:off x="2411760" y="6111553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4" name="Line 61"/>
            <p:cNvSpPr>
              <a:spLocks noChangeShapeType="1"/>
            </p:cNvSpPr>
            <p:nvPr/>
          </p:nvSpPr>
          <p:spPr bwMode="auto">
            <a:xfrm>
              <a:off x="2411760" y="5959153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4" name="Line 72"/>
            <p:cNvSpPr>
              <a:spLocks noChangeShapeType="1"/>
            </p:cNvSpPr>
            <p:nvPr/>
          </p:nvSpPr>
          <p:spPr bwMode="auto">
            <a:xfrm>
              <a:off x="2411760" y="5882953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38" name="Rectangle 81"/>
          <p:cNvSpPr>
            <a:spLocks noChangeArrowheads="1"/>
          </p:cNvSpPr>
          <p:nvPr/>
        </p:nvSpPr>
        <p:spPr bwMode="auto">
          <a:xfrm>
            <a:off x="8388350" y="4005263"/>
            <a:ext cx="504825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Comic Sans MS" charset="0"/>
                <a:ea typeface="ＭＳ Ｐゴシック" charset="0"/>
              </a:rPr>
              <a:t>GS</a:t>
            </a:r>
          </a:p>
        </p:txBody>
      </p:sp>
      <p:sp>
        <p:nvSpPr>
          <p:cNvPr id="44" name="Rectangle 87"/>
          <p:cNvSpPr>
            <a:spLocks noChangeArrowheads="1"/>
          </p:cNvSpPr>
          <p:nvPr/>
        </p:nvSpPr>
        <p:spPr bwMode="auto">
          <a:xfrm>
            <a:off x="7767638" y="6330950"/>
            <a:ext cx="111125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45" name="Text Box 88"/>
          <p:cNvSpPr txBox="1">
            <a:spLocks noChangeArrowheads="1"/>
          </p:cNvSpPr>
          <p:nvPr/>
        </p:nvSpPr>
        <p:spPr bwMode="auto">
          <a:xfrm>
            <a:off x="3779838" y="5949950"/>
            <a:ext cx="457200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 err="1">
                <a:latin typeface="Comic Sans MS" charset="0"/>
                <a:ea typeface="ＭＳ Ｐゴシック" charset="0"/>
              </a:rPr>
              <a:t>g.s</a:t>
            </a:r>
            <a:r>
              <a:rPr lang="fr-FR" sz="1400" dirty="0">
                <a:latin typeface="Comic Sans MS" charset="0"/>
                <a:ea typeface="ＭＳ Ｐゴシック" charset="0"/>
              </a:rPr>
              <a:t>.</a:t>
            </a:r>
          </a:p>
        </p:txBody>
      </p:sp>
      <p:sp>
        <p:nvSpPr>
          <p:cNvPr id="49" name="Line 92"/>
          <p:cNvSpPr>
            <a:spLocks noChangeShapeType="1"/>
          </p:cNvSpPr>
          <p:nvPr/>
        </p:nvSpPr>
        <p:spPr bwMode="auto">
          <a:xfrm>
            <a:off x="3560763" y="4697413"/>
            <a:ext cx="647700" cy="137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50" name="Line 93"/>
          <p:cNvSpPr>
            <a:spLocks noChangeShapeType="1"/>
          </p:cNvSpPr>
          <p:nvPr/>
        </p:nvSpPr>
        <p:spPr bwMode="auto">
          <a:xfrm>
            <a:off x="3552825" y="4365625"/>
            <a:ext cx="663575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51" name="Rectangle 94"/>
          <p:cNvSpPr>
            <a:spLocks noChangeArrowheads="1"/>
          </p:cNvSpPr>
          <p:nvPr/>
        </p:nvSpPr>
        <p:spPr bwMode="auto">
          <a:xfrm>
            <a:off x="3792538" y="45418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>
                <a:latin typeface="Comic Sans MS" charset="0"/>
                <a:ea typeface="ＭＳ Ｐゴシック" charset="0"/>
              </a:rPr>
              <a:t>E</a:t>
            </a:r>
            <a:r>
              <a:rPr lang="fr-FR" sz="1800" baseline="-25000">
                <a:latin typeface="Symbol" charset="0"/>
                <a:ea typeface="ＭＳ Ｐゴシック" charset="0"/>
                <a:sym typeface="Symbol" charset="0"/>
              </a:rPr>
              <a:t></a:t>
            </a: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33824" name="Rectangle 96"/>
          <p:cNvSpPr>
            <a:spLocks noChangeArrowheads="1"/>
          </p:cNvSpPr>
          <p:nvPr/>
        </p:nvSpPr>
        <p:spPr bwMode="auto">
          <a:xfrm>
            <a:off x="3779838" y="1125538"/>
            <a:ext cx="2773362" cy="366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ea typeface="MS Mincho" pitchFamily="49" charset="-128"/>
              </a:rPr>
              <a:t>E</a:t>
            </a:r>
            <a:r>
              <a:rPr lang="en-US" sz="1800" baseline="-25000">
                <a:ea typeface="MS Mincho" pitchFamily="49" charset="-128"/>
              </a:rPr>
              <a:t>miss</a:t>
            </a:r>
            <a:r>
              <a:rPr lang="en-US" sz="1800">
                <a:ea typeface="MS Mincho" pitchFamily="49" charset="-128"/>
              </a:rPr>
              <a:t>= </a:t>
            </a:r>
            <a:r>
              <a:rPr lang="fr-FR" sz="1800"/>
              <a:t>E*- </a:t>
            </a:r>
            <a:r>
              <a:rPr lang="en-US" sz="1800">
                <a:ea typeface="MS Mincho" pitchFamily="49" charset="-128"/>
              </a:rPr>
              <a:t>E</a:t>
            </a:r>
            <a:r>
              <a:rPr lang="en-US" sz="1800" baseline="30000">
                <a:ea typeface="MS Mincho" pitchFamily="49" charset="-128"/>
              </a:rPr>
              <a:t>Kcm</a:t>
            </a:r>
            <a:r>
              <a:rPr lang="en-US" sz="1800" baseline="-25000">
                <a:ea typeface="MS Mincho" pitchFamily="49" charset="-128"/>
              </a:rPr>
              <a:t>recoil</a:t>
            </a:r>
            <a:r>
              <a:rPr lang="en-US" sz="1800">
                <a:ea typeface="MS Mincho" pitchFamily="49" charset="-128"/>
              </a:rPr>
              <a:t>- E</a:t>
            </a:r>
            <a:r>
              <a:rPr lang="en-US" sz="1800" baseline="30000">
                <a:ea typeface="MS Mincho" pitchFamily="49" charset="-128"/>
              </a:rPr>
              <a:t>Kcm</a:t>
            </a:r>
            <a:r>
              <a:rPr lang="en-US" sz="1800" baseline="-25000">
                <a:latin typeface="Symbol" pitchFamily="18" charset="2"/>
                <a:ea typeface="MS Mincho" pitchFamily="49" charset="-128"/>
                <a:sym typeface="Symbol" pitchFamily="18" charset="2"/>
              </a:rPr>
              <a:t></a:t>
            </a:r>
            <a:endParaRPr lang="fr-FR" sz="1800" baseline="-25000">
              <a:ea typeface="MS Mincho" pitchFamily="49" charset="-128"/>
            </a:endParaRPr>
          </a:p>
        </p:txBody>
      </p:sp>
      <p:sp>
        <p:nvSpPr>
          <p:cNvPr id="71" name="Line 117"/>
          <p:cNvSpPr>
            <a:spLocks noChangeShapeType="1"/>
          </p:cNvSpPr>
          <p:nvPr/>
        </p:nvSpPr>
        <p:spPr bwMode="auto">
          <a:xfrm>
            <a:off x="4283075" y="6075363"/>
            <a:ext cx="0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72" name="Rectangle 118"/>
          <p:cNvSpPr>
            <a:spLocks noChangeArrowheads="1"/>
          </p:cNvSpPr>
          <p:nvPr/>
        </p:nvSpPr>
        <p:spPr bwMode="auto">
          <a:xfrm>
            <a:off x="3851275" y="6237288"/>
            <a:ext cx="3746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 err="1">
                <a:latin typeface="Comic Sans MS" charset="0"/>
                <a:ea typeface="ＭＳ Ｐゴシック" charset="0"/>
              </a:rPr>
              <a:t>Sp</a:t>
            </a:r>
            <a:endParaRPr lang="fr-FR" sz="1200" dirty="0">
              <a:latin typeface="Comic Sans MS" charset="0"/>
              <a:ea typeface="ＭＳ Ｐゴシック" charset="0"/>
            </a:endParaRPr>
          </a:p>
        </p:txBody>
      </p:sp>
      <p:sp>
        <p:nvSpPr>
          <p:cNvPr id="73" name="Line 119"/>
          <p:cNvSpPr>
            <a:spLocks noChangeShapeType="1"/>
          </p:cNvSpPr>
          <p:nvPr/>
        </p:nvSpPr>
        <p:spPr bwMode="auto">
          <a:xfrm flipH="1">
            <a:off x="6372225" y="3357563"/>
            <a:ext cx="360363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sp>
        <p:nvSpPr>
          <p:cNvPr id="74" name="Text Box 120"/>
          <p:cNvSpPr txBox="1">
            <a:spLocks noChangeArrowheads="1"/>
          </p:cNvSpPr>
          <p:nvPr/>
        </p:nvSpPr>
        <p:spPr bwMode="auto">
          <a:xfrm>
            <a:off x="6588125" y="2906713"/>
            <a:ext cx="13239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 err="1">
                <a:latin typeface="Comic Sans MS" charset="0"/>
                <a:ea typeface="ＭＳ Ｐゴシック" charset="0"/>
              </a:rPr>
              <a:t>Statistical</a:t>
            </a:r>
            <a:r>
              <a:rPr lang="fr-FR" sz="1400" dirty="0">
                <a:latin typeface="Comic Sans MS" charset="0"/>
                <a:ea typeface="ＭＳ Ｐゴシック" charset="0"/>
              </a:rPr>
              <a:t> </a:t>
            </a:r>
            <a:r>
              <a:rPr lang="fr-FR" sz="1400" dirty="0" err="1">
                <a:latin typeface="Comic Sans MS" charset="0"/>
                <a:ea typeface="ＭＳ Ｐゴシック" charset="0"/>
              </a:rPr>
              <a:t>decay</a:t>
            </a:r>
            <a:endParaRPr lang="fr-FR" sz="1400" dirty="0">
              <a:latin typeface="Comic Sans MS" charset="0"/>
              <a:ea typeface="ＭＳ Ｐゴシック" charset="0"/>
            </a:endParaRPr>
          </a:p>
        </p:txBody>
      </p:sp>
      <p:sp>
        <p:nvSpPr>
          <p:cNvPr id="75" name="Rectangle 121"/>
          <p:cNvSpPr>
            <a:spLocks noChangeArrowheads="1"/>
          </p:cNvSpPr>
          <p:nvPr/>
        </p:nvSpPr>
        <p:spPr bwMode="auto">
          <a:xfrm>
            <a:off x="5473700" y="4141788"/>
            <a:ext cx="144463" cy="269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pic>
        <p:nvPicPr>
          <p:cNvPr id="33830" name="Image 7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58" t="50156" r="278" b="11261"/>
          <a:stretch>
            <a:fillRect/>
          </a:stretch>
        </p:blipFill>
        <p:spPr bwMode="auto">
          <a:xfrm>
            <a:off x="5795963" y="2060575"/>
            <a:ext cx="79216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Freeform 60"/>
          <p:cNvSpPr>
            <a:spLocks/>
          </p:cNvSpPr>
          <p:nvPr/>
        </p:nvSpPr>
        <p:spPr bwMode="auto">
          <a:xfrm rot="5400000">
            <a:off x="4995761" y="5076897"/>
            <a:ext cx="2304254" cy="880671"/>
          </a:xfrm>
          <a:custGeom>
            <a:avLst/>
            <a:gdLst>
              <a:gd name="T0" fmla="*/ 0 w 892"/>
              <a:gd name="T1" fmla="*/ 2147483647 h 271"/>
              <a:gd name="T2" fmla="*/ 2147483647 w 892"/>
              <a:gd name="T3" fmla="*/ 2147483647 h 271"/>
              <a:gd name="T4" fmla="*/ 2147483647 w 892"/>
              <a:gd name="T5" fmla="*/ 2147483647 h 271"/>
              <a:gd name="T6" fmla="*/ 2147483647 w 892"/>
              <a:gd name="T7" fmla="*/ 2147483647 h 271"/>
              <a:gd name="T8" fmla="*/ 2147483647 w 892"/>
              <a:gd name="T9" fmla="*/ 2147483647 h 271"/>
              <a:gd name="T10" fmla="*/ 2147483647 w 892"/>
              <a:gd name="T11" fmla="*/ 2147483647 h 271"/>
              <a:gd name="T12" fmla="*/ 2147483647 w 892"/>
              <a:gd name="T13" fmla="*/ 2147483647 h 271"/>
              <a:gd name="T14" fmla="*/ 2147483647 w 892"/>
              <a:gd name="T15" fmla="*/ 2147483647 h 271"/>
              <a:gd name="T16" fmla="*/ 2147483647 w 892"/>
              <a:gd name="T17" fmla="*/ 2147483647 h 271"/>
              <a:gd name="T18" fmla="*/ 2147483647 w 892"/>
              <a:gd name="T19" fmla="*/ 2147483647 h 271"/>
              <a:gd name="T20" fmla="*/ 2147483647 w 892"/>
              <a:gd name="T21" fmla="*/ 2147483647 h 2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92" h="271">
                <a:moveTo>
                  <a:pt x="0" y="248"/>
                </a:moveTo>
                <a:cubicBezTo>
                  <a:pt x="36" y="243"/>
                  <a:pt x="73" y="239"/>
                  <a:pt x="94" y="221"/>
                </a:cubicBezTo>
                <a:cubicBezTo>
                  <a:pt x="115" y="203"/>
                  <a:pt x="118" y="174"/>
                  <a:pt x="126" y="140"/>
                </a:cubicBezTo>
                <a:cubicBezTo>
                  <a:pt x="134" y="106"/>
                  <a:pt x="131" y="38"/>
                  <a:pt x="144" y="19"/>
                </a:cubicBezTo>
                <a:cubicBezTo>
                  <a:pt x="157" y="0"/>
                  <a:pt x="184" y="19"/>
                  <a:pt x="202" y="28"/>
                </a:cubicBezTo>
                <a:cubicBezTo>
                  <a:pt x="220" y="37"/>
                  <a:pt x="216" y="57"/>
                  <a:pt x="252" y="73"/>
                </a:cubicBezTo>
                <a:cubicBezTo>
                  <a:pt x="288" y="89"/>
                  <a:pt x="359" y="109"/>
                  <a:pt x="418" y="122"/>
                </a:cubicBezTo>
                <a:cubicBezTo>
                  <a:pt x="477" y="135"/>
                  <a:pt x="540" y="141"/>
                  <a:pt x="607" y="154"/>
                </a:cubicBezTo>
                <a:cubicBezTo>
                  <a:pt x="674" y="167"/>
                  <a:pt x="772" y="188"/>
                  <a:pt x="818" y="199"/>
                </a:cubicBezTo>
                <a:cubicBezTo>
                  <a:pt x="864" y="210"/>
                  <a:pt x="870" y="209"/>
                  <a:pt x="881" y="221"/>
                </a:cubicBezTo>
                <a:cubicBezTo>
                  <a:pt x="892" y="233"/>
                  <a:pt x="888" y="252"/>
                  <a:pt x="885" y="271"/>
                </a:cubicBezTo>
              </a:path>
            </a:pathLst>
          </a:custGeom>
          <a:solidFill>
            <a:srgbClr val="E8E82A"/>
          </a:solidFill>
          <a:ln w="19050" cmpd="sng">
            <a:solidFill>
              <a:srgbClr val="FF6C01"/>
            </a:solidFill>
            <a:round/>
            <a:headEnd/>
            <a:tailEnd/>
          </a:ln>
          <a:scene3d>
            <a:camera prst="orthographicFront">
              <a:rot lat="0" lon="0" rev="12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" name="Freeform 60"/>
          <p:cNvSpPr>
            <a:spLocks/>
          </p:cNvSpPr>
          <p:nvPr/>
        </p:nvSpPr>
        <p:spPr bwMode="auto">
          <a:xfrm rot="5400000">
            <a:off x="6023661" y="5080111"/>
            <a:ext cx="2297827" cy="880671"/>
          </a:xfrm>
          <a:custGeom>
            <a:avLst/>
            <a:gdLst>
              <a:gd name="T0" fmla="*/ 0 w 892"/>
              <a:gd name="T1" fmla="*/ 2147483647 h 271"/>
              <a:gd name="T2" fmla="*/ 2147483647 w 892"/>
              <a:gd name="T3" fmla="*/ 2147483647 h 271"/>
              <a:gd name="T4" fmla="*/ 2147483647 w 892"/>
              <a:gd name="T5" fmla="*/ 2147483647 h 271"/>
              <a:gd name="T6" fmla="*/ 2147483647 w 892"/>
              <a:gd name="T7" fmla="*/ 2147483647 h 271"/>
              <a:gd name="T8" fmla="*/ 2147483647 w 892"/>
              <a:gd name="T9" fmla="*/ 2147483647 h 271"/>
              <a:gd name="T10" fmla="*/ 2147483647 w 892"/>
              <a:gd name="T11" fmla="*/ 2147483647 h 271"/>
              <a:gd name="T12" fmla="*/ 2147483647 w 892"/>
              <a:gd name="T13" fmla="*/ 2147483647 h 271"/>
              <a:gd name="T14" fmla="*/ 2147483647 w 892"/>
              <a:gd name="T15" fmla="*/ 2147483647 h 271"/>
              <a:gd name="T16" fmla="*/ 2147483647 w 892"/>
              <a:gd name="T17" fmla="*/ 2147483647 h 271"/>
              <a:gd name="T18" fmla="*/ 2147483647 w 892"/>
              <a:gd name="T19" fmla="*/ 2147483647 h 271"/>
              <a:gd name="T20" fmla="*/ 2147483647 w 892"/>
              <a:gd name="T21" fmla="*/ 2147483647 h 2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92" h="271">
                <a:moveTo>
                  <a:pt x="0" y="248"/>
                </a:moveTo>
                <a:cubicBezTo>
                  <a:pt x="36" y="243"/>
                  <a:pt x="73" y="239"/>
                  <a:pt x="94" y="221"/>
                </a:cubicBezTo>
                <a:cubicBezTo>
                  <a:pt x="115" y="203"/>
                  <a:pt x="118" y="174"/>
                  <a:pt x="126" y="140"/>
                </a:cubicBezTo>
                <a:cubicBezTo>
                  <a:pt x="134" y="106"/>
                  <a:pt x="131" y="38"/>
                  <a:pt x="144" y="19"/>
                </a:cubicBezTo>
                <a:cubicBezTo>
                  <a:pt x="157" y="0"/>
                  <a:pt x="184" y="19"/>
                  <a:pt x="202" y="28"/>
                </a:cubicBezTo>
                <a:cubicBezTo>
                  <a:pt x="220" y="37"/>
                  <a:pt x="216" y="57"/>
                  <a:pt x="252" y="73"/>
                </a:cubicBezTo>
                <a:cubicBezTo>
                  <a:pt x="288" y="89"/>
                  <a:pt x="359" y="109"/>
                  <a:pt x="418" y="122"/>
                </a:cubicBezTo>
                <a:cubicBezTo>
                  <a:pt x="477" y="135"/>
                  <a:pt x="540" y="141"/>
                  <a:pt x="607" y="154"/>
                </a:cubicBezTo>
                <a:cubicBezTo>
                  <a:pt x="674" y="167"/>
                  <a:pt x="772" y="188"/>
                  <a:pt x="818" y="199"/>
                </a:cubicBezTo>
                <a:cubicBezTo>
                  <a:pt x="864" y="210"/>
                  <a:pt x="870" y="209"/>
                  <a:pt x="881" y="221"/>
                </a:cubicBezTo>
                <a:cubicBezTo>
                  <a:pt x="892" y="233"/>
                  <a:pt x="888" y="252"/>
                  <a:pt x="885" y="271"/>
                </a:cubicBezTo>
              </a:path>
            </a:pathLst>
          </a:custGeom>
          <a:solidFill>
            <a:srgbClr val="E8E82A"/>
          </a:solidFill>
          <a:ln w="19050" cmpd="sng">
            <a:solidFill>
              <a:srgbClr val="FF6C01"/>
            </a:solidFill>
            <a:round/>
            <a:headEnd/>
            <a:tailEnd/>
          </a:ln>
          <a:scene3d>
            <a:camera prst="orthographicFront">
              <a:rot lat="0" lon="0" rev="120000"/>
            </a:camera>
            <a:lightRig rig="threePt" dir="t"/>
          </a:scene3d>
        </p:spPr>
        <p:txBody>
          <a:bodyPr wrap="none" anchor="ctr"/>
          <a:lstStyle/>
          <a:p>
            <a:pPr>
              <a:defRPr/>
            </a:pPr>
            <a:endParaRPr lang="fr-FR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3833" name="Imag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95" t="9808" r="279" b="52214"/>
          <a:stretch>
            <a:fillRect/>
          </a:stretch>
        </p:blipFill>
        <p:spPr bwMode="auto">
          <a:xfrm>
            <a:off x="7885113" y="2060575"/>
            <a:ext cx="8763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4002088" y="1084263"/>
          <a:ext cx="4622800" cy="222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Document" r:id="rId4" imgW="5537200" imgH="2667000" progId="Word.Document.8">
                  <p:embed/>
                </p:oleObj>
              </mc:Choice>
              <mc:Fallback>
                <p:oleObj name="Document" r:id="rId4" imgW="5537200" imgH="2667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1084263"/>
                        <a:ext cx="4622800" cy="222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3251200" y="1731963"/>
            <a:ext cx="46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TM</a:t>
            </a:r>
          </a:p>
        </p:txBody>
      </p:sp>
      <p:sp>
        <p:nvSpPr>
          <p:cNvPr id="12292" name="Rectangle 66"/>
          <p:cNvSpPr>
            <a:spLocks noChangeArrowheads="1"/>
          </p:cNvSpPr>
          <p:nvPr/>
        </p:nvSpPr>
        <p:spPr bwMode="auto">
          <a:xfrm>
            <a:off x="1414463" y="2960688"/>
            <a:ext cx="251301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200"/>
              <a:t>J.A.Scarpaci et al., </a:t>
            </a:r>
          </a:p>
          <a:p>
            <a:pPr eaLnBrk="0" hangingPunct="0"/>
            <a:r>
              <a:rPr lang="fr-FR" sz="1200"/>
              <a:t>Physics Letters B428 (1998) 241</a:t>
            </a:r>
          </a:p>
        </p:txBody>
      </p:sp>
      <p:sp>
        <p:nvSpPr>
          <p:cNvPr id="12293" name="Freeform 68"/>
          <p:cNvSpPr>
            <a:spLocks/>
          </p:cNvSpPr>
          <p:nvPr/>
        </p:nvSpPr>
        <p:spPr bwMode="auto">
          <a:xfrm>
            <a:off x="2387600" y="1460500"/>
            <a:ext cx="215900" cy="1358900"/>
          </a:xfrm>
          <a:custGeom>
            <a:avLst/>
            <a:gdLst>
              <a:gd name="T0" fmla="*/ 2147483647 w 136"/>
              <a:gd name="T1" fmla="*/ 2147483647 h 856"/>
              <a:gd name="T2" fmla="*/ 2147483647 w 136"/>
              <a:gd name="T3" fmla="*/ 2147483647 h 856"/>
              <a:gd name="T4" fmla="*/ 2147483647 w 136"/>
              <a:gd name="T5" fmla="*/ 0 h 8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" h="856">
                <a:moveTo>
                  <a:pt x="16" y="856"/>
                </a:moveTo>
                <a:cubicBezTo>
                  <a:pt x="8" y="707"/>
                  <a:pt x="0" y="559"/>
                  <a:pt x="20" y="416"/>
                </a:cubicBezTo>
                <a:cubicBezTo>
                  <a:pt x="40" y="273"/>
                  <a:pt x="88" y="136"/>
                  <a:pt x="1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4" name="Line 69"/>
          <p:cNvSpPr>
            <a:spLocks noChangeShapeType="1"/>
          </p:cNvSpPr>
          <p:nvPr/>
        </p:nvSpPr>
        <p:spPr bwMode="auto">
          <a:xfrm flipH="1" flipV="1">
            <a:off x="2114550" y="2076450"/>
            <a:ext cx="8255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5" name="Oval 70"/>
          <p:cNvSpPr>
            <a:spLocks noChangeArrowheads="1"/>
          </p:cNvSpPr>
          <p:nvPr/>
        </p:nvSpPr>
        <p:spPr bwMode="auto">
          <a:xfrm>
            <a:off x="2438400" y="16573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2296" name="Oval 71"/>
          <p:cNvSpPr>
            <a:spLocks noChangeArrowheads="1"/>
          </p:cNvSpPr>
          <p:nvPr/>
        </p:nvSpPr>
        <p:spPr bwMode="auto">
          <a:xfrm>
            <a:off x="2209800" y="20764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2297" name="Line 72"/>
          <p:cNvSpPr>
            <a:spLocks noChangeShapeType="1"/>
          </p:cNvSpPr>
          <p:nvPr/>
        </p:nvSpPr>
        <p:spPr bwMode="auto">
          <a:xfrm flipH="1" flipV="1">
            <a:off x="2393950" y="2565400"/>
            <a:ext cx="1905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298" name="Rectangle 73"/>
          <p:cNvSpPr>
            <a:spLocks noChangeArrowheads="1"/>
          </p:cNvSpPr>
          <p:nvPr/>
        </p:nvSpPr>
        <p:spPr bwMode="auto">
          <a:xfrm>
            <a:off x="2428875" y="2617788"/>
            <a:ext cx="473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E</a:t>
            </a:r>
            <a:r>
              <a:rPr lang="fr-FR" sz="1400" baseline="-25000"/>
              <a:t>init</a:t>
            </a:r>
            <a:endParaRPr lang="fr-FR" sz="1400"/>
          </a:p>
        </p:txBody>
      </p:sp>
      <p:sp>
        <p:nvSpPr>
          <p:cNvPr id="12299" name="Rectangle 74"/>
          <p:cNvSpPr>
            <a:spLocks noChangeArrowheads="1"/>
          </p:cNvSpPr>
          <p:nvPr/>
        </p:nvSpPr>
        <p:spPr bwMode="auto">
          <a:xfrm>
            <a:off x="2657475" y="1258888"/>
            <a:ext cx="44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E</a:t>
            </a:r>
            <a:r>
              <a:rPr lang="fr-FR" sz="1400" baseline="-25000"/>
              <a:t>fin</a:t>
            </a:r>
            <a:endParaRPr lang="fr-FR" sz="1400"/>
          </a:p>
        </p:txBody>
      </p:sp>
      <p:sp>
        <p:nvSpPr>
          <p:cNvPr id="12300" name="Rectangle 75"/>
          <p:cNvSpPr>
            <a:spLocks noChangeArrowheads="1"/>
          </p:cNvSpPr>
          <p:nvPr/>
        </p:nvSpPr>
        <p:spPr bwMode="auto">
          <a:xfrm>
            <a:off x="1724025" y="1766888"/>
            <a:ext cx="639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E</a:t>
            </a:r>
            <a:r>
              <a:rPr lang="fr-FR" sz="1400" baseline="-25000"/>
              <a:t>target</a:t>
            </a:r>
            <a:endParaRPr lang="fr-FR" sz="1400"/>
          </a:p>
        </p:txBody>
      </p:sp>
      <p:sp>
        <p:nvSpPr>
          <p:cNvPr id="12301" name="Rectangle 76"/>
          <p:cNvSpPr>
            <a:spLocks noChangeArrowheads="1"/>
          </p:cNvSpPr>
          <p:nvPr/>
        </p:nvSpPr>
        <p:spPr bwMode="auto">
          <a:xfrm>
            <a:off x="2581275" y="1849438"/>
            <a:ext cx="687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E</a:t>
            </a:r>
            <a:r>
              <a:rPr lang="en-US" sz="1400" baseline="-25000">
                <a:ea typeface="MS Mincho" pitchFamily="49" charset="-128"/>
              </a:rPr>
              <a:t>nucleon</a:t>
            </a:r>
            <a:endParaRPr lang="fr-FR" sz="1400" baseline="-25000">
              <a:ea typeface="MS Mincho" pitchFamily="49" charset="-128"/>
            </a:endParaRPr>
          </a:p>
        </p:txBody>
      </p:sp>
      <p:sp>
        <p:nvSpPr>
          <p:cNvPr id="12302" name="Rectangle 78"/>
          <p:cNvSpPr>
            <a:spLocks noChangeArrowheads="1"/>
          </p:cNvSpPr>
          <p:nvPr/>
        </p:nvSpPr>
        <p:spPr bwMode="auto">
          <a:xfrm>
            <a:off x="1042988" y="1219200"/>
            <a:ext cx="159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Inelastic channel</a:t>
            </a:r>
          </a:p>
        </p:txBody>
      </p:sp>
      <p:sp>
        <p:nvSpPr>
          <p:cNvPr id="853072" name="Freeform 80"/>
          <p:cNvSpPr>
            <a:spLocks/>
          </p:cNvSpPr>
          <p:nvPr/>
        </p:nvSpPr>
        <p:spPr bwMode="auto">
          <a:xfrm>
            <a:off x="2273300" y="1981200"/>
            <a:ext cx="327025" cy="98425"/>
          </a:xfrm>
          <a:custGeom>
            <a:avLst/>
            <a:gdLst>
              <a:gd name="T0" fmla="*/ 0 w 206"/>
              <a:gd name="T1" fmla="*/ 98425 h 62"/>
              <a:gd name="T2" fmla="*/ 76200 w 206"/>
              <a:gd name="T3" fmla="*/ 57150 h 62"/>
              <a:gd name="T4" fmla="*/ 161925 w 206"/>
              <a:gd name="T5" fmla="*/ 38100 h 62"/>
              <a:gd name="T6" fmla="*/ 269875 w 206"/>
              <a:gd name="T7" fmla="*/ 25400 h 62"/>
              <a:gd name="T8" fmla="*/ 327025 w 206"/>
              <a:gd name="T9" fmla="*/ 0 h 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6" h="62">
                <a:moveTo>
                  <a:pt x="0" y="62"/>
                </a:moveTo>
                <a:cubicBezTo>
                  <a:pt x="15" y="52"/>
                  <a:pt x="31" y="42"/>
                  <a:pt x="48" y="36"/>
                </a:cubicBezTo>
                <a:cubicBezTo>
                  <a:pt x="65" y="30"/>
                  <a:pt x="82" y="27"/>
                  <a:pt x="102" y="24"/>
                </a:cubicBezTo>
                <a:cubicBezTo>
                  <a:pt x="122" y="21"/>
                  <a:pt x="153" y="20"/>
                  <a:pt x="170" y="16"/>
                </a:cubicBezTo>
                <a:cubicBezTo>
                  <a:pt x="187" y="12"/>
                  <a:pt x="196" y="6"/>
                  <a:pt x="20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2304" name="Rectangle 19"/>
          <p:cNvSpPr>
            <a:spLocks noChangeArrowheads="1"/>
          </p:cNvSpPr>
          <p:nvPr/>
        </p:nvSpPr>
        <p:spPr bwMode="auto">
          <a:xfrm>
            <a:off x="2349500" y="138113"/>
            <a:ext cx="4794250" cy="857250"/>
          </a:xfrm>
          <a:prstGeom prst="rect">
            <a:avLst/>
          </a:prstGeom>
          <a:solidFill>
            <a:srgbClr val="FFFF00"/>
          </a:solidFill>
          <a:ln w="9525">
            <a:solidFill>
              <a:srgbClr val="BFD3E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>
              <a:solidFill>
                <a:srgbClr val="775F55"/>
              </a:solidFill>
            </a:endParaRPr>
          </a:p>
        </p:txBody>
      </p:sp>
      <p:sp>
        <p:nvSpPr>
          <p:cNvPr id="12305" name="Rectangle 3"/>
          <p:cNvSpPr>
            <a:spLocks noChangeArrowheads="1"/>
          </p:cNvSpPr>
          <p:nvPr/>
        </p:nvSpPr>
        <p:spPr bwMode="auto">
          <a:xfrm>
            <a:off x="2451100" y="161925"/>
            <a:ext cx="458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rgbClr val="000000"/>
                </a:solidFill>
              </a:rPr>
              <a:t>…the one particle Towing Mode</a:t>
            </a:r>
          </a:p>
        </p:txBody>
      </p:sp>
      <p:sp>
        <p:nvSpPr>
          <p:cNvPr id="12306" name="Rectangle 4"/>
          <p:cNvSpPr>
            <a:spLocks noChangeArrowheads="1"/>
          </p:cNvSpPr>
          <p:nvPr/>
        </p:nvSpPr>
        <p:spPr bwMode="auto">
          <a:xfrm>
            <a:off x="3001963" y="550863"/>
            <a:ext cx="4973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1600" baseline="30000">
                <a:solidFill>
                  <a:srgbClr val="000000"/>
                </a:solidFill>
              </a:rPr>
              <a:t>40</a:t>
            </a:r>
            <a:r>
              <a:rPr lang="fr-FR" sz="1600">
                <a:solidFill>
                  <a:srgbClr val="000000"/>
                </a:solidFill>
              </a:rPr>
              <a:t>Ar+</a:t>
            </a:r>
            <a:r>
              <a:rPr lang="fr-FR" sz="1600" baseline="30000">
                <a:solidFill>
                  <a:srgbClr val="000000"/>
                </a:solidFill>
              </a:rPr>
              <a:t>58</a:t>
            </a:r>
            <a:r>
              <a:rPr lang="fr-FR" sz="1600">
                <a:solidFill>
                  <a:srgbClr val="000000"/>
                </a:solidFill>
              </a:rPr>
              <a:t>Ni @ 44 MeV/A </a:t>
            </a:r>
            <a:r>
              <a:rPr lang="fr-FR" sz="1200">
                <a:solidFill>
                  <a:srgbClr val="000000"/>
                </a:solidFill>
              </a:rPr>
              <a:t>Proton &amp; neutron</a:t>
            </a:r>
            <a:endParaRPr lang="fr-FR" sz="2000">
              <a:solidFill>
                <a:srgbClr val="000000"/>
              </a:solidFill>
            </a:endParaRPr>
          </a:p>
        </p:txBody>
      </p:sp>
      <p:sp>
        <p:nvSpPr>
          <p:cNvPr id="12307" name="Rectangle 96"/>
          <p:cNvSpPr>
            <a:spLocks noChangeArrowheads="1"/>
          </p:cNvSpPr>
          <p:nvPr/>
        </p:nvSpPr>
        <p:spPr bwMode="auto">
          <a:xfrm>
            <a:off x="4716463" y="3357563"/>
            <a:ext cx="2773362" cy="366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ea typeface="MS Mincho" pitchFamily="49" charset="-128"/>
              </a:rPr>
              <a:t>E</a:t>
            </a:r>
            <a:r>
              <a:rPr lang="en-US" sz="1800" baseline="-25000">
                <a:ea typeface="MS Mincho" pitchFamily="49" charset="-128"/>
              </a:rPr>
              <a:t>miss</a:t>
            </a:r>
            <a:r>
              <a:rPr lang="en-US" sz="1800">
                <a:ea typeface="MS Mincho" pitchFamily="49" charset="-128"/>
              </a:rPr>
              <a:t>= </a:t>
            </a:r>
            <a:r>
              <a:rPr lang="fr-FR" sz="1800"/>
              <a:t>E*- </a:t>
            </a:r>
            <a:r>
              <a:rPr lang="en-US" sz="1800">
                <a:ea typeface="MS Mincho" pitchFamily="49" charset="-128"/>
              </a:rPr>
              <a:t>E</a:t>
            </a:r>
            <a:r>
              <a:rPr lang="en-US" sz="1800" baseline="30000">
                <a:ea typeface="MS Mincho" pitchFamily="49" charset="-128"/>
              </a:rPr>
              <a:t>Kcm</a:t>
            </a:r>
            <a:r>
              <a:rPr lang="en-US" sz="1800" baseline="-25000">
                <a:ea typeface="MS Mincho" pitchFamily="49" charset="-128"/>
              </a:rPr>
              <a:t>recoil</a:t>
            </a:r>
            <a:r>
              <a:rPr lang="en-US" sz="1800">
                <a:ea typeface="MS Mincho" pitchFamily="49" charset="-128"/>
              </a:rPr>
              <a:t>- E</a:t>
            </a:r>
            <a:r>
              <a:rPr lang="en-US" sz="1800" baseline="30000">
                <a:ea typeface="MS Mincho" pitchFamily="49" charset="-128"/>
              </a:rPr>
              <a:t>Kcm</a:t>
            </a:r>
            <a:r>
              <a:rPr lang="en-US" sz="1800" baseline="-25000">
                <a:latin typeface="Symbol" pitchFamily="18" charset="2"/>
                <a:ea typeface="MS Mincho" pitchFamily="49" charset="-128"/>
                <a:sym typeface="Symbol" pitchFamily="18" charset="2"/>
              </a:rPr>
              <a:t></a:t>
            </a:r>
            <a:endParaRPr lang="fr-FR" sz="1800" baseline="-25000">
              <a:ea typeface="MS Mincho" pitchFamily="49" charset="-12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195888" y="3902075"/>
            <a:ext cx="1776412" cy="2333625"/>
          </a:xfrm>
          <a:prstGeom prst="rect">
            <a:avLst/>
          </a:prstGeom>
          <a:solidFill>
            <a:srgbClr val="BFD3E4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002088" y="1084263"/>
          <a:ext cx="4622800" cy="222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3" name="Document" r:id="rId4" imgW="5537200" imgH="2667000" progId="Word.Document.8">
                  <p:embed/>
                </p:oleObj>
              </mc:Choice>
              <mc:Fallback>
                <p:oleObj name="Document" r:id="rId4" imgW="5537200" imgH="266700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1084263"/>
                        <a:ext cx="4622800" cy="222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6" name="Group 5"/>
          <p:cNvGrpSpPr>
            <a:grpSpLocks/>
          </p:cNvGrpSpPr>
          <p:nvPr/>
        </p:nvGrpSpPr>
        <p:grpSpPr bwMode="auto">
          <a:xfrm>
            <a:off x="5767388" y="4286250"/>
            <a:ext cx="746125" cy="1641475"/>
            <a:chOff x="4639" y="2524"/>
            <a:chExt cx="470" cy="1034"/>
          </a:xfrm>
        </p:grpSpPr>
        <p:sp>
          <p:nvSpPr>
            <p:cNvPr id="13379" name="Oval 6"/>
            <p:cNvSpPr>
              <a:spLocks noChangeArrowheads="1"/>
            </p:cNvSpPr>
            <p:nvPr/>
          </p:nvSpPr>
          <p:spPr bwMode="auto">
            <a:xfrm>
              <a:off x="4705" y="3094"/>
              <a:ext cx="188" cy="172"/>
            </a:xfrm>
            <a:prstGeom prst="ellipse">
              <a:avLst/>
            </a:prstGeom>
            <a:solidFill>
              <a:srgbClr val="FF0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13380" name="Line 7"/>
            <p:cNvSpPr>
              <a:spLocks noChangeShapeType="1"/>
            </p:cNvSpPr>
            <p:nvPr/>
          </p:nvSpPr>
          <p:spPr bwMode="auto">
            <a:xfrm flipH="1">
              <a:off x="4819" y="3028"/>
              <a:ext cx="2" cy="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1" name="Line 8"/>
            <p:cNvSpPr>
              <a:spLocks noChangeShapeType="1"/>
            </p:cNvSpPr>
            <p:nvPr/>
          </p:nvSpPr>
          <p:spPr bwMode="auto">
            <a:xfrm flipH="1">
              <a:off x="4909" y="3154"/>
              <a:ext cx="44" cy="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2" name="Line 9"/>
            <p:cNvSpPr>
              <a:spLocks noChangeShapeType="1"/>
            </p:cNvSpPr>
            <p:nvPr/>
          </p:nvSpPr>
          <p:spPr bwMode="auto">
            <a:xfrm>
              <a:off x="4889" y="3250"/>
              <a:ext cx="36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3" name="Line 10"/>
            <p:cNvSpPr>
              <a:spLocks noChangeShapeType="1"/>
            </p:cNvSpPr>
            <p:nvPr/>
          </p:nvSpPr>
          <p:spPr bwMode="auto">
            <a:xfrm flipH="1">
              <a:off x="4749" y="3294"/>
              <a:ext cx="8" cy="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4" name="Line 11"/>
            <p:cNvSpPr>
              <a:spLocks noChangeShapeType="1"/>
            </p:cNvSpPr>
            <p:nvPr/>
          </p:nvSpPr>
          <p:spPr bwMode="auto">
            <a:xfrm>
              <a:off x="4841" y="3286"/>
              <a:ext cx="16" cy="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5" name="Line 12"/>
            <p:cNvSpPr>
              <a:spLocks noChangeShapeType="1"/>
            </p:cNvSpPr>
            <p:nvPr/>
          </p:nvSpPr>
          <p:spPr bwMode="auto">
            <a:xfrm>
              <a:off x="4677" y="3070"/>
              <a:ext cx="24" cy="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6" name="Line 13"/>
            <p:cNvSpPr>
              <a:spLocks noChangeShapeType="1"/>
            </p:cNvSpPr>
            <p:nvPr/>
          </p:nvSpPr>
          <p:spPr bwMode="auto">
            <a:xfrm flipV="1">
              <a:off x="4639" y="3178"/>
              <a:ext cx="42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7" name="Line 14"/>
            <p:cNvSpPr>
              <a:spLocks noChangeShapeType="1"/>
            </p:cNvSpPr>
            <p:nvPr/>
          </p:nvSpPr>
          <p:spPr bwMode="auto">
            <a:xfrm flipV="1">
              <a:off x="4669" y="3254"/>
              <a:ext cx="34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8" name="Line 15"/>
            <p:cNvSpPr>
              <a:spLocks noChangeShapeType="1"/>
            </p:cNvSpPr>
            <p:nvPr/>
          </p:nvSpPr>
          <p:spPr bwMode="auto">
            <a:xfrm flipH="1">
              <a:off x="4877" y="3062"/>
              <a:ext cx="28" cy="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89" name="Line 16"/>
            <p:cNvSpPr>
              <a:spLocks noChangeShapeType="1"/>
            </p:cNvSpPr>
            <p:nvPr/>
          </p:nvSpPr>
          <p:spPr bwMode="auto">
            <a:xfrm>
              <a:off x="4739" y="3038"/>
              <a:ext cx="12" cy="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3390" name="Freeform 17"/>
            <p:cNvSpPr>
              <a:spLocks/>
            </p:cNvSpPr>
            <p:nvPr/>
          </p:nvSpPr>
          <p:spPr bwMode="auto">
            <a:xfrm>
              <a:off x="5001" y="2524"/>
              <a:ext cx="108" cy="1034"/>
            </a:xfrm>
            <a:custGeom>
              <a:avLst/>
              <a:gdLst>
                <a:gd name="T0" fmla="*/ 0 w 108"/>
                <a:gd name="T1" fmla="*/ 316 h 1260"/>
                <a:gd name="T2" fmla="*/ 18 w 108"/>
                <a:gd name="T3" fmla="*/ 171 h 1260"/>
                <a:gd name="T4" fmla="*/ 108 w 108"/>
                <a:gd name="T5" fmla="*/ 0 h 12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8" h="1260">
                  <a:moveTo>
                    <a:pt x="0" y="1260"/>
                  </a:moveTo>
                  <a:cubicBezTo>
                    <a:pt x="0" y="1075"/>
                    <a:pt x="0" y="890"/>
                    <a:pt x="18" y="680"/>
                  </a:cubicBezTo>
                  <a:cubicBezTo>
                    <a:pt x="36" y="470"/>
                    <a:pt x="72" y="235"/>
                    <a:pt x="108" y="0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3317" name="Rectangle 18"/>
          <p:cNvSpPr>
            <a:spLocks noChangeArrowheads="1"/>
          </p:cNvSpPr>
          <p:nvPr/>
        </p:nvSpPr>
        <p:spPr bwMode="auto">
          <a:xfrm>
            <a:off x="5273675" y="3976688"/>
            <a:ext cx="172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1000"/>
              <a:t>Decay of an excited state</a:t>
            </a:r>
          </a:p>
          <a:p>
            <a:pPr eaLnBrk="0" hangingPunct="0"/>
            <a:r>
              <a:rPr lang="fr-FR" sz="1000"/>
              <a:t>(two step process)</a:t>
            </a:r>
          </a:p>
        </p:txBody>
      </p:sp>
      <p:sp>
        <p:nvSpPr>
          <p:cNvPr id="13318" name="Line 20"/>
          <p:cNvSpPr>
            <a:spLocks noChangeShapeType="1"/>
          </p:cNvSpPr>
          <p:nvPr/>
        </p:nvSpPr>
        <p:spPr bwMode="auto">
          <a:xfrm>
            <a:off x="2455863" y="5915025"/>
            <a:ext cx="1241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19" name="Line 21"/>
          <p:cNvSpPr>
            <a:spLocks noChangeShapeType="1"/>
          </p:cNvSpPr>
          <p:nvPr/>
        </p:nvSpPr>
        <p:spPr bwMode="auto">
          <a:xfrm>
            <a:off x="2455863" y="5645150"/>
            <a:ext cx="124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20" name="Line 22"/>
          <p:cNvSpPr>
            <a:spLocks noChangeShapeType="1"/>
          </p:cNvSpPr>
          <p:nvPr/>
        </p:nvSpPr>
        <p:spPr bwMode="auto">
          <a:xfrm>
            <a:off x="2455863" y="5545138"/>
            <a:ext cx="124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21" name="Line 23"/>
          <p:cNvSpPr>
            <a:spLocks noChangeShapeType="1"/>
          </p:cNvSpPr>
          <p:nvPr/>
        </p:nvSpPr>
        <p:spPr bwMode="auto">
          <a:xfrm>
            <a:off x="2455863" y="5275263"/>
            <a:ext cx="124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22" name="Line 24"/>
          <p:cNvSpPr>
            <a:spLocks noChangeShapeType="1"/>
          </p:cNvSpPr>
          <p:nvPr/>
        </p:nvSpPr>
        <p:spPr bwMode="auto">
          <a:xfrm>
            <a:off x="2455863" y="5108575"/>
            <a:ext cx="124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23" name="Line 25"/>
          <p:cNvSpPr>
            <a:spLocks noChangeShapeType="1"/>
          </p:cNvSpPr>
          <p:nvPr/>
        </p:nvSpPr>
        <p:spPr bwMode="auto">
          <a:xfrm>
            <a:off x="2449513" y="4914900"/>
            <a:ext cx="124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24" name="Rectangle 26"/>
          <p:cNvSpPr>
            <a:spLocks noChangeArrowheads="1"/>
          </p:cNvSpPr>
          <p:nvPr/>
        </p:nvSpPr>
        <p:spPr bwMode="auto">
          <a:xfrm>
            <a:off x="3763963" y="5767388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1s</a:t>
            </a:r>
            <a:r>
              <a:rPr lang="fr-FR" sz="1400" baseline="-25000"/>
              <a:t>1/2</a:t>
            </a:r>
            <a:endParaRPr lang="fr-FR" sz="1400"/>
          </a:p>
        </p:txBody>
      </p:sp>
      <p:sp>
        <p:nvSpPr>
          <p:cNvPr id="13325" name="Rectangle 27"/>
          <p:cNvSpPr>
            <a:spLocks noChangeArrowheads="1"/>
          </p:cNvSpPr>
          <p:nvPr/>
        </p:nvSpPr>
        <p:spPr bwMode="auto">
          <a:xfrm>
            <a:off x="3763963" y="5546725"/>
            <a:ext cx="55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1p</a:t>
            </a:r>
            <a:r>
              <a:rPr lang="fr-FR" sz="1400" baseline="-25000"/>
              <a:t>3/2</a:t>
            </a:r>
            <a:endParaRPr lang="fr-FR" sz="1400"/>
          </a:p>
        </p:txBody>
      </p:sp>
      <p:sp>
        <p:nvSpPr>
          <p:cNvPr id="13326" name="Rectangle 28"/>
          <p:cNvSpPr>
            <a:spLocks noChangeArrowheads="1"/>
          </p:cNvSpPr>
          <p:nvPr/>
        </p:nvSpPr>
        <p:spPr bwMode="auto">
          <a:xfrm>
            <a:off x="3763963" y="5399088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1p</a:t>
            </a:r>
            <a:r>
              <a:rPr lang="fr-FR" sz="1400" baseline="-25000"/>
              <a:t>1/2</a:t>
            </a:r>
            <a:endParaRPr lang="fr-FR" sz="1400"/>
          </a:p>
        </p:txBody>
      </p:sp>
      <p:sp>
        <p:nvSpPr>
          <p:cNvPr id="13327" name="Rectangle 29"/>
          <p:cNvSpPr>
            <a:spLocks noChangeArrowheads="1"/>
          </p:cNvSpPr>
          <p:nvPr/>
        </p:nvSpPr>
        <p:spPr bwMode="auto">
          <a:xfrm>
            <a:off x="3763963" y="5127625"/>
            <a:ext cx="566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1d</a:t>
            </a:r>
            <a:r>
              <a:rPr lang="fr-FR" sz="1400" baseline="-25000"/>
              <a:t>5/2</a:t>
            </a:r>
            <a:endParaRPr lang="fr-FR" sz="1400"/>
          </a:p>
        </p:txBody>
      </p:sp>
      <p:sp>
        <p:nvSpPr>
          <p:cNvPr id="13328" name="Rectangle 30"/>
          <p:cNvSpPr>
            <a:spLocks noChangeArrowheads="1"/>
          </p:cNvSpPr>
          <p:nvPr/>
        </p:nvSpPr>
        <p:spPr bwMode="auto">
          <a:xfrm>
            <a:off x="3763963" y="4951413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2s</a:t>
            </a:r>
            <a:r>
              <a:rPr lang="fr-FR" sz="1400" baseline="-25000"/>
              <a:t>1/2</a:t>
            </a:r>
            <a:endParaRPr lang="fr-FR" sz="1400"/>
          </a:p>
        </p:txBody>
      </p:sp>
      <p:sp>
        <p:nvSpPr>
          <p:cNvPr id="13329" name="Rectangle 31"/>
          <p:cNvSpPr>
            <a:spLocks noChangeArrowheads="1"/>
          </p:cNvSpPr>
          <p:nvPr/>
        </p:nvSpPr>
        <p:spPr bwMode="auto">
          <a:xfrm>
            <a:off x="3763963" y="4741863"/>
            <a:ext cx="585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2p</a:t>
            </a:r>
            <a:r>
              <a:rPr lang="fr-FR" sz="1400" baseline="-25000"/>
              <a:t>3/2</a:t>
            </a:r>
            <a:endParaRPr lang="fr-FR" sz="1400"/>
          </a:p>
        </p:txBody>
      </p:sp>
      <p:sp>
        <p:nvSpPr>
          <p:cNvPr id="13330" name="Oval 32"/>
          <p:cNvSpPr>
            <a:spLocks noChangeArrowheads="1"/>
          </p:cNvSpPr>
          <p:nvPr/>
        </p:nvSpPr>
        <p:spPr bwMode="auto">
          <a:xfrm>
            <a:off x="2928938" y="5464175"/>
            <a:ext cx="100012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grpSp>
        <p:nvGrpSpPr>
          <p:cNvPr id="13331" name="Group 34"/>
          <p:cNvGrpSpPr>
            <a:grpSpLocks/>
          </p:cNvGrpSpPr>
          <p:nvPr/>
        </p:nvGrpSpPr>
        <p:grpSpPr bwMode="auto">
          <a:xfrm>
            <a:off x="2814638" y="5591175"/>
            <a:ext cx="525462" cy="101600"/>
            <a:chOff x="3635" y="3213"/>
            <a:chExt cx="331" cy="64"/>
          </a:xfrm>
        </p:grpSpPr>
        <p:sp>
          <p:nvSpPr>
            <p:cNvPr id="13375" name="Oval 35"/>
            <p:cNvSpPr>
              <a:spLocks noChangeArrowheads="1"/>
            </p:cNvSpPr>
            <p:nvPr/>
          </p:nvSpPr>
          <p:spPr bwMode="auto">
            <a:xfrm>
              <a:off x="3635" y="3214"/>
              <a:ext cx="63" cy="63"/>
            </a:xfrm>
            <a:prstGeom prst="ellipse">
              <a:avLst/>
            </a:prstGeom>
            <a:solidFill>
              <a:srgbClr val="FF6C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13376" name="Oval 36"/>
            <p:cNvSpPr>
              <a:spLocks noChangeArrowheads="1"/>
            </p:cNvSpPr>
            <p:nvPr/>
          </p:nvSpPr>
          <p:spPr bwMode="auto">
            <a:xfrm>
              <a:off x="3819" y="3214"/>
              <a:ext cx="63" cy="63"/>
            </a:xfrm>
            <a:prstGeom prst="ellipse">
              <a:avLst/>
            </a:prstGeom>
            <a:solidFill>
              <a:srgbClr val="FF6C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13377" name="Oval 37"/>
            <p:cNvSpPr>
              <a:spLocks noChangeArrowheads="1"/>
            </p:cNvSpPr>
            <p:nvPr/>
          </p:nvSpPr>
          <p:spPr bwMode="auto">
            <a:xfrm>
              <a:off x="3719" y="3213"/>
              <a:ext cx="63" cy="63"/>
            </a:xfrm>
            <a:prstGeom prst="ellipse">
              <a:avLst/>
            </a:prstGeom>
            <a:solidFill>
              <a:srgbClr val="FF6C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13378" name="Oval 38"/>
            <p:cNvSpPr>
              <a:spLocks noChangeArrowheads="1"/>
            </p:cNvSpPr>
            <p:nvPr/>
          </p:nvSpPr>
          <p:spPr bwMode="auto">
            <a:xfrm>
              <a:off x="3903" y="3213"/>
              <a:ext cx="63" cy="63"/>
            </a:xfrm>
            <a:prstGeom prst="ellipse">
              <a:avLst/>
            </a:prstGeom>
            <a:solidFill>
              <a:srgbClr val="FF6C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</p:grpSp>
      <p:sp>
        <p:nvSpPr>
          <p:cNvPr id="13332" name="Oval 39"/>
          <p:cNvSpPr>
            <a:spLocks noChangeArrowheads="1"/>
          </p:cNvSpPr>
          <p:nvPr/>
        </p:nvSpPr>
        <p:spPr bwMode="auto">
          <a:xfrm>
            <a:off x="2671763" y="5226050"/>
            <a:ext cx="100012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3333" name="Oval 40"/>
          <p:cNvSpPr>
            <a:spLocks noChangeArrowheads="1"/>
          </p:cNvSpPr>
          <p:nvPr/>
        </p:nvSpPr>
        <p:spPr bwMode="auto">
          <a:xfrm>
            <a:off x="2963863" y="5226050"/>
            <a:ext cx="100012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3334" name="Oval 41"/>
          <p:cNvSpPr>
            <a:spLocks noChangeArrowheads="1"/>
          </p:cNvSpPr>
          <p:nvPr/>
        </p:nvSpPr>
        <p:spPr bwMode="auto">
          <a:xfrm>
            <a:off x="2805113" y="5224463"/>
            <a:ext cx="100012" cy="100012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3335" name="Oval 42"/>
          <p:cNvSpPr>
            <a:spLocks noChangeArrowheads="1"/>
          </p:cNvSpPr>
          <p:nvPr/>
        </p:nvSpPr>
        <p:spPr bwMode="auto">
          <a:xfrm>
            <a:off x="3097213" y="5224463"/>
            <a:ext cx="100012" cy="100012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3336" name="Oval 43"/>
          <p:cNvSpPr>
            <a:spLocks noChangeArrowheads="1"/>
          </p:cNvSpPr>
          <p:nvPr/>
        </p:nvSpPr>
        <p:spPr bwMode="auto">
          <a:xfrm>
            <a:off x="3262313" y="5226050"/>
            <a:ext cx="100012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3337" name="Oval 44"/>
          <p:cNvSpPr>
            <a:spLocks noChangeArrowheads="1"/>
          </p:cNvSpPr>
          <p:nvPr/>
        </p:nvSpPr>
        <p:spPr bwMode="auto">
          <a:xfrm>
            <a:off x="3206750" y="4857750"/>
            <a:ext cx="100013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3338" name="Oval 45"/>
          <p:cNvSpPr>
            <a:spLocks noChangeArrowheads="1"/>
          </p:cNvSpPr>
          <p:nvPr/>
        </p:nvSpPr>
        <p:spPr bwMode="auto">
          <a:xfrm>
            <a:off x="2774950" y="4859338"/>
            <a:ext cx="100013" cy="100012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3339" name="Oval 46"/>
          <p:cNvSpPr>
            <a:spLocks noChangeArrowheads="1"/>
          </p:cNvSpPr>
          <p:nvPr/>
        </p:nvSpPr>
        <p:spPr bwMode="auto">
          <a:xfrm>
            <a:off x="3067050" y="4624388"/>
            <a:ext cx="100013" cy="100012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3340" name="Oval 47"/>
          <p:cNvSpPr>
            <a:spLocks noChangeArrowheads="1"/>
          </p:cNvSpPr>
          <p:nvPr/>
        </p:nvSpPr>
        <p:spPr bwMode="auto">
          <a:xfrm>
            <a:off x="2908300" y="4857750"/>
            <a:ext cx="100013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3341" name="Oval 48"/>
          <p:cNvSpPr>
            <a:spLocks noChangeArrowheads="1"/>
          </p:cNvSpPr>
          <p:nvPr/>
        </p:nvSpPr>
        <p:spPr bwMode="auto">
          <a:xfrm>
            <a:off x="2928938" y="5864225"/>
            <a:ext cx="100012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3342" name="Oval 49"/>
          <p:cNvSpPr>
            <a:spLocks noChangeArrowheads="1"/>
          </p:cNvSpPr>
          <p:nvPr/>
        </p:nvSpPr>
        <p:spPr bwMode="auto">
          <a:xfrm>
            <a:off x="3119438" y="5864225"/>
            <a:ext cx="100012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3343" name="Oval 50"/>
          <p:cNvSpPr>
            <a:spLocks noChangeArrowheads="1"/>
          </p:cNvSpPr>
          <p:nvPr/>
        </p:nvSpPr>
        <p:spPr bwMode="auto">
          <a:xfrm>
            <a:off x="2908300" y="5064125"/>
            <a:ext cx="100013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3344" name="Oval 51"/>
          <p:cNvSpPr>
            <a:spLocks noChangeArrowheads="1"/>
          </p:cNvSpPr>
          <p:nvPr/>
        </p:nvSpPr>
        <p:spPr bwMode="auto">
          <a:xfrm>
            <a:off x="3098800" y="5064125"/>
            <a:ext cx="100013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3345" name="Rectangle 52"/>
          <p:cNvSpPr>
            <a:spLocks noChangeArrowheads="1"/>
          </p:cNvSpPr>
          <p:nvPr/>
        </p:nvSpPr>
        <p:spPr bwMode="auto">
          <a:xfrm>
            <a:off x="3305175" y="5119688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x</a:t>
            </a:r>
          </a:p>
        </p:txBody>
      </p:sp>
      <p:sp>
        <p:nvSpPr>
          <p:cNvPr id="13346" name="Line 53"/>
          <p:cNvSpPr>
            <a:spLocks noChangeShapeType="1"/>
          </p:cNvSpPr>
          <p:nvPr/>
        </p:nvSpPr>
        <p:spPr bwMode="auto">
          <a:xfrm>
            <a:off x="2452688" y="4667250"/>
            <a:ext cx="124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47" name="Rectangle 54"/>
          <p:cNvSpPr>
            <a:spLocks noChangeArrowheads="1"/>
          </p:cNvSpPr>
          <p:nvPr/>
        </p:nvSpPr>
        <p:spPr bwMode="auto">
          <a:xfrm>
            <a:off x="3773488" y="4614863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1f</a:t>
            </a:r>
            <a:r>
              <a:rPr lang="fr-FR" sz="1400" baseline="-25000"/>
              <a:t>7/2</a:t>
            </a:r>
            <a:endParaRPr lang="fr-FR" sz="1400"/>
          </a:p>
        </p:txBody>
      </p:sp>
      <p:sp>
        <p:nvSpPr>
          <p:cNvPr id="13348" name="Freeform 55"/>
          <p:cNvSpPr>
            <a:spLocks/>
          </p:cNvSpPr>
          <p:nvPr/>
        </p:nvSpPr>
        <p:spPr bwMode="auto">
          <a:xfrm>
            <a:off x="1954213" y="4430713"/>
            <a:ext cx="1093787" cy="1776412"/>
          </a:xfrm>
          <a:custGeom>
            <a:avLst/>
            <a:gdLst>
              <a:gd name="T0" fmla="*/ 0 w 702"/>
              <a:gd name="T1" fmla="*/ 0 h 933"/>
              <a:gd name="T2" fmla="*/ 2147483647 w 702"/>
              <a:gd name="T3" fmla="*/ 2147483647 h 933"/>
              <a:gd name="T4" fmla="*/ 2147483647 w 702"/>
              <a:gd name="T5" fmla="*/ 2147483647 h 933"/>
              <a:gd name="T6" fmla="*/ 2147483647 w 702"/>
              <a:gd name="T7" fmla="*/ 2147483647 h 933"/>
              <a:gd name="T8" fmla="*/ 2147483647 w 702"/>
              <a:gd name="T9" fmla="*/ 2147483647 h 933"/>
              <a:gd name="T10" fmla="*/ 2147483647 w 702"/>
              <a:gd name="T11" fmla="*/ 2147483647 h 933"/>
              <a:gd name="T12" fmla="*/ 2147483647 w 702"/>
              <a:gd name="T13" fmla="*/ 2147483647 h 9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02" h="933">
                <a:moveTo>
                  <a:pt x="0" y="0"/>
                </a:moveTo>
                <a:cubicBezTo>
                  <a:pt x="4" y="1"/>
                  <a:pt x="8" y="3"/>
                  <a:pt x="36" y="5"/>
                </a:cubicBezTo>
                <a:cubicBezTo>
                  <a:pt x="64" y="7"/>
                  <a:pt x="136" y="2"/>
                  <a:pt x="171" y="14"/>
                </a:cubicBezTo>
                <a:cubicBezTo>
                  <a:pt x="206" y="26"/>
                  <a:pt x="226" y="36"/>
                  <a:pt x="243" y="77"/>
                </a:cubicBezTo>
                <a:cubicBezTo>
                  <a:pt x="260" y="118"/>
                  <a:pt x="261" y="137"/>
                  <a:pt x="275" y="261"/>
                </a:cubicBezTo>
                <a:cubicBezTo>
                  <a:pt x="289" y="385"/>
                  <a:pt x="253" y="713"/>
                  <a:pt x="324" y="823"/>
                </a:cubicBezTo>
                <a:cubicBezTo>
                  <a:pt x="395" y="933"/>
                  <a:pt x="548" y="927"/>
                  <a:pt x="702" y="92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49" name="Freeform 56"/>
          <p:cNvSpPr>
            <a:spLocks/>
          </p:cNvSpPr>
          <p:nvPr/>
        </p:nvSpPr>
        <p:spPr bwMode="auto">
          <a:xfrm flipH="1">
            <a:off x="3048000" y="4495800"/>
            <a:ext cx="1114425" cy="1709738"/>
          </a:xfrm>
          <a:custGeom>
            <a:avLst/>
            <a:gdLst>
              <a:gd name="T0" fmla="*/ 0 w 702"/>
              <a:gd name="T1" fmla="*/ 0 h 933"/>
              <a:gd name="T2" fmla="*/ 2147483647 w 702"/>
              <a:gd name="T3" fmla="*/ 2147483647 h 933"/>
              <a:gd name="T4" fmla="*/ 2147483647 w 702"/>
              <a:gd name="T5" fmla="*/ 2147483647 h 933"/>
              <a:gd name="T6" fmla="*/ 2147483647 w 702"/>
              <a:gd name="T7" fmla="*/ 2147483647 h 933"/>
              <a:gd name="T8" fmla="*/ 2147483647 w 702"/>
              <a:gd name="T9" fmla="*/ 2147483647 h 933"/>
              <a:gd name="T10" fmla="*/ 2147483647 w 702"/>
              <a:gd name="T11" fmla="*/ 2147483647 h 933"/>
              <a:gd name="T12" fmla="*/ 2147483647 w 702"/>
              <a:gd name="T13" fmla="*/ 2147483647 h 9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02" h="933">
                <a:moveTo>
                  <a:pt x="0" y="0"/>
                </a:moveTo>
                <a:cubicBezTo>
                  <a:pt x="4" y="1"/>
                  <a:pt x="8" y="3"/>
                  <a:pt x="36" y="5"/>
                </a:cubicBezTo>
                <a:cubicBezTo>
                  <a:pt x="64" y="7"/>
                  <a:pt x="136" y="2"/>
                  <a:pt x="171" y="14"/>
                </a:cubicBezTo>
                <a:cubicBezTo>
                  <a:pt x="206" y="26"/>
                  <a:pt x="226" y="36"/>
                  <a:pt x="243" y="77"/>
                </a:cubicBezTo>
                <a:cubicBezTo>
                  <a:pt x="260" y="118"/>
                  <a:pt x="261" y="137"/>
                  <a:pt x="275" y="261"/>
                </a:cubicBezTo>
                <a:cubicBezTo>
                  <a:pt x="289" y="385"/>
                  <a:pt x="253" y="713"/>
                  <a:pt x="324" y="823"/>
                </a:cubicBezTo>
                <a:cubicBezTo>
                  <a:pt x="395" y="933"/>
                  <a:pt x="548" y="927"/>
                  <a:pt x="702" y="92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50" name="Oval 57"/>
          <p:cNvSpPr>
            <a:spLocks noChangeArrowheads="1"/>
          </p:cNvSpPr>
          <p:nvPr/>
        </p:nvSpPr>
        <p:spPr bwMode="auto">
          <a:xfrm>
            <a:off x="3411538" y="4257675"/>
            <a:ext cx="100012" cy="100013"/>
          </a:xfrm>
          <a:prstGeom prst="ellipse">
            <a:avLst/>
          </a:prstGeom>
          <a:solidFill>
            <a:srgbClr val="E8E82A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3351" name="Line 58"/>
          <p:cNvSpPr>
            <a:spLocks noChangeShapeType="1"/>
          </p:cNvSpPr>
          <p:nvPr/>
        </p:nvSpPr>
        <p:spPr bwMode="auto">
          <a:xfrm flipV="1">
            <a:off x="3495675" y="3925888"/>
            <a:ext cx="252413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52" name="Freeform 59"/>
          <p:cNvSpPr>
            <a:spLocks/>
          </p:cNvSpPr>
          <p:nvPr/>
        </p:nvSpPr>
        <p:spPr bwMode="auto">
          <a:xfrm>
            <a:off x="3457575" y="4318000"/>
            <a:ext cx="163513" cy="920750"/>
          </a:xfrm>
          <a:custGeom>
            <a:avLst/>
            <a:gdLst>
              <a:gd name="T0" fmla="*/ 0 w 41"/>
              <a:gd name="T1" fmla="*/ 2147483647 h 162"/>
              <a:gd name="T2" fmla="*/ 2147483647 w 41"/>
              <a:gd name="T3" fmla="*/ 2147483647 h 162"/>
              <a:gd name="T4" fmla="*/ 2147483647 w 41"/>
              <a:gd name="T5" fmla="*/ 0 h 16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" h="162">
                <a:moveTo>
                  <a:pt x="0" y="162"/>
                </a:moveTo>
                <a:cubicBezTo>
                  <a:pt x="19" y="137"/>
                  <a:pt x="39" y="113"/>
                  <a:pt x="40" y="86"/>
                </a:cubicBezTo>
                <a:cubicBezTo>
                  <a:pt x="41" y="59"/>
                  <a:pt x="25" y="29"/>
                  <a:pt x="9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53" name="Freeform 60"/>
          <p:cNvSpPr>
            <a:spLocks/>
          </p:cNvSpPr>
          <p:nvPr/>
        </p:nvSpPr>
        <p:spPr bwMode="auto">
          <a:xfrm>
            <a:off x="6278563" y="2463800"/>
            <a:ext cx="1416050" cy="501650"/>
          </a:xfrm>
          <a:custGeom>
            <a:avLst/>
            <a:gdLst>
              <a:gd name="T0" fmla="*/ 0 w 892"/>
              <a:gd name="T1" fmla="*/ 2147483647 h 271"/>
              <a:gd name="T2" fmla="*/ 2147483647 w 892"/>
              <a:gd name="T3" fmla="*/ 2147483647 h 271"/>
              <a:gd name="T4" fmla="*/ 2147483647 w 892"/>
              <a:gd name="T5" fmla="*/ 2147483647 h 271"/>
              <a:gd name="T6" fmla="*/ 2147483647 w 892"/>
              <a:gd name="T7" fmla="*/ 2147483647 h 271"/>
              <a:gd name="T8" fmla="*/ 2147483647 w 892"/>
              <a:gd name="T9" fmla="*/ 2147483647 h 271"/>
              <a:gd name="T10" fmla="*/ 2147483647 w 892"/>
              <a:gd name="T11" fmla="*/ 2147483647 h 271"/>
              <a:gd name="T12" fmla="*/ 2147483647 w 892"/>
              <a:gd name="T13" fmla="*/ 2147483647 h 271"/>
              <a:gd name="T14" fmla="*/ 2147483647 w 892"/>
              <a:gd name="T15" fmla="*/ 2147483647 h 271"/>
              <a:gd name="T16" fmla="*/ 2147483647 w 892"/>
              <a:gd name="T17" fmla="*/ 2147483647 h 271"/>
              <a:gd name="T18" fmla="*/ 2147483647 w 892"/>
              <a:gd name="T19" fmla="*/ 2147483647 h 271"/>
              <a:gd name="T20" fmla="*/ 2147483647 w 892"/>
              <a:gd name="T21" fmla="*/ 2147483647 h 2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92" h="271">
                <a:moveTo>
                  <a:pt x="0" y="248"/>
                </a:moveTo>
                <a:cubicBezTo>
                  <a:pt x="36" y="243"/>
                  <a:pt x="73" y="239"/>
                  <a:pt x="94" y="221"/>
                </a:cubicBezTo>
                <a:cubicBezTo>
                  <a:pt x="115" y="203"/>
                  <a:pt x="118" y="174"/>
                  <a:pt x="126" y="140"/>
                </a:cubicBezTo>
                <a:cubicBezTo>
                  <a:pt x="134" y="106"/>
                  <a:pt x="131" y="38"/>
                  <a:pt x="144" y="19"/>
                </a:cubicBezTo>
                <a:cubicBezTo>
                  <a:pt x="157" y="0"/>
                  <a:pt x="184" y="19"/>
                  <a:pt x="202" y="28"/>
                </a:cubicBezTo>
                <a:cubicBezTo>
                  <a:pt x="220" y="37"/>
                  <a:pt x="216" y="57"/>
                  <a:pt x="252" y="73"/>
                </a:cubicBezTo>
                <a:cubicBezTo>
                  <a:pt x="288" y="89"/>
                  <a:pt x="359" y="109"/>
                  <a:pt x="418" y="122"/>
                </a:cubicBezTo>
                <a:cubicBezTo>
                  <a:pt x="477" y="135"/>
                  <a:pt x="540" y="141"/>
                  <a:pt x="607" y="154"/>
                </a:cubicBezTo>
                <a:cubicBezTo>
                  <a:pt x="674" y="167"/>
                  <a:pt x="772" y="188"/>
                  <a:pt x="818" y="199"/>
                </a:cubicBezTo>
                <a:cubicBezTo>
                  <a:pt x="864" y="210"/>
                  <a:pt x="870" y="209"/>
                  <a:pt x="881" y="221"/>
                </a:cubicBezTo>
                <a:cubicBezTo>
                  <a:pt x="892" y="233"/>
                  <a:pt x="888" y="252"/>
                  <a:pt x="885" y="271"/>
                </a:cubicBezTo>
              </a:path>
            </a:pathLst>
          </a:custGeom>
          <a:solidFill>
            <a:srgbClr val="E8E82A"/>
          </a:solidFill>
          <a:ln w="19050" cmpd="sng">
            <a:solidFill>
              <a:srgbClr val="FF6C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54" name="Freeform 61"/>
          <p:cNvSpPr>
            <a:spLocks/>
          </p:cNvSpPr>
          <p:nvPr/>
        </p:nvSpPr>
        <p:spPr bwMode="auto">
          <a:xfrm>
            <a:off x="6261100" y="1760538"/>
            <a:ext cx="1416050" cy="563562"/>
          </a:xfrm>
          <a:custGeom>
            <a:avLst/>
            <a:gdLst>
              <a:gd name="T0" fmla="*/ 0 w 892"/>
              <a:gd name="T1" fmla="*/ 2147483647 h 271"/>
              <a:gd name="T2" fmla="*/ 2147483647 w 892"/>
              <a:gd name="T3" fmla="*/ 2147483647 h 271"/>
              <a:gd name="T4" fmla="*/ 2147483647 w 892"/>
              <a:gd name="T5" fmla="*/ 2147483647 h 271"/>
              <a:gd name="T6" fmla="*/ 2147483647 w 892"/>
              <a:gd name="T7" fmla="*/ 2147483647 h 271"/>
              <a:gd name="T8" fmla="*/ 2147483647 w 892"/>
              <a:gd name="T9" fmla="*/ 2147483647 h 271"/>
              <a:gd name="T10" fmla="*/ 2147483647 w 892"/>
              <a:gd name="T11" fmla="*/ 2147483647 h 271"/>
              <a:gd name="T12" fmla="*/ 2147483647 w 892"/>
              <a:gd name="T13" fmla="*/ 2147483647 h 271"/>
              <a:gd name="T14" fmla="*/ 2147483647 w 892"/>
              <a:gd name="T15" fmla="*/ 2147483647 h 271"/>
              <a:gd name="T16" fmla="*/ 2147483647 w 892"/>
              <a:gd name="T17" fmla="*/ 2147483647 h 271"/>
              <a:gd name="T18" fmla="*/ 2147483647 w 892"/>
              <a:gd name="T19" fmla="*/ 2147483647 h 271"/>
              <a:gd name="T20" fmla="*/ 2147483647 w 892"/>
              <a:gd name="T21" fmla="*/ 2147483647 h 2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92" h="271">
                <a:moveTo>
                  <a:pt x="0" y="248"/>
                </a:moveTo>
                <a:cubicBezTo>
                  <a:pt x="36" y="243"/>
                  <a:pt x="73" y="239"/>
                  <a:pt x="94" y="221"/>
                </a:cubicBezTo>
                <a:cubicBezTo>
                  <a:pt x="115" y="203"/>
                  <a:pt x="118" y="174"/>
                  <a:pt x="126" y="140"/>
                </a:cubicBezTo>
                <a:cubicBezTo>
                  <a:pt x="134" y="106"/>
                  <a:pt x="131" y="38"/>
                  <a:pt x="144" y="19"/>
                </a:cubicBezTo>
                <a:cubicBezTo>
                  <a:pt x="157" y="0"/>
                  <a:pt x="184" y="19"/>
                  <a:pt x="202" y="28"/>
                </a:cubicBezTo>
                <a:cubicBezTo>
                  <a:pt x="220" y="37"/>
                  <a:pt x="216" y="57"/>
                  <a:pt x="252" y="73"/>
                </a:cubicBezTo>
                <a:cubicBezTo>
                  <a:pt x="288" y="89"/>
                  <a:pt x="359" y="109"/>
                  <a:pt x="418" y="122"/>
                </a:cubicBezTo>
                <a:cubicBezTo>
                  <a:pt x="477" y="135"/>
                  <a:pt x="540" y="141"/>
                  <a:pt x="607" y="154"/>
                </a:cubicBezTo>
                <a:cubicBezTo>
                  <a:pt x="674" y="167"/>
                  <a:pt x="772" y="188"/>
                  <a:pt x="818" y="199"/>
                </a:cubicBezTo>
                <a:cubicBezTo>
                  <a:pt x="864" y="210"/>
                  <a:pt x="870" y="209"/>
                  <a:pt x="881" y="221"/>
                </a:cubicBezTo>
                <a:cubicBezTo>
                  <a:pt x="892" y="233"/>
                  <a:pt x="888" y="252"/>
                  <a:pt x="885" y="271"/>
                </a:cubicBezTo>
              </a:path>
            </a:pathLst>
          </a:custGeom>
          <a:solidFill>
            <a:srgbClr val="E8E82A"/>
          </a:solidFill>
          <a:ln w="19050" cmpd="sng">
            <a:solidFill>
              <a:srgbClr val="FF6C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55" name="Freeform 62"/>
          <p:cNvSpPr>
            <a:spLocks/>
          </p:cNvSpPr>
          <p:nvPr/>
        </p:nvSpPr>
        <p:spPr bwMode="auto">
          <a:xfrm>
            <a:off x="6727825" y="2911475"/>
            <a:ext cx="100013" cy="1112838"/>
          </a:xfrm>
          <a:custGeom>
            <a:avLst/>
            <a:gdLst>
              <a:gd name="T0" fmla="*/ 0 w 194"/>
              <a:gd name="T1" fmla="*/ 2147483647 h 796"/>
              <a:gd name="T2" fmla="*/ 2147483647 w 194"/>
              <a:gd name="T3" fmla="*/ 2147483647 h 796"/>
              <a:gd name="T4" fmla="*/ 2147483647 w 194"/>
              <a:gd name="T5" fmla="*/ 0 h 7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" h="796">
                <a:moveTo>
                  <a:pt x="0" y="796"/>
                </a:moveTo>
                <a:cubicBezTo>
                  <a:pt x="54" y="761"/>
                  <a:pt x="108" y="726"/>
                  <a:pt x="140" y="593"/>
                </a:cubicBezTo>
                <a:cubicBezTo>
                  <a:pt x="172" y="460"/>
                  <a:pt x="183" y="230"/>
                  <a:pt x="194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56" name="Freeform 63"/>
          <p:cNvSpPr>
            <a:spLocks/>
          </p:cNvSpPr>
          <p:nvPr/>
        </p:nvSpPr>
        <p:spPr bwMode="auto">
          <a:xfrm>
            <a:off x="6708775" y="2228850"/>
            <a:ext cx="363538" cy="1811338"/>
          </a:xfrm>
          <a:custGeom>
            <a:avLst/>
            <a:gdLst>
              <a:gd name="T0" fmla="*/ 0 w 194"/>
              <a:gd name="T1" fmla="*/ 2147483647 h 796"/>
              <a:gd name="T2" fmla="*/ 2147483647 w 194"/>
              <a:gd name="T3" fmla="*/ 2147483647 h 796"/>
              <a:gd name="T4" fmla="*/ 2147483647 w 194"/>
              <a:gd name="T5" fmla="*/ 0 h 7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4" h="796">
                <a:moveTo>
                  <a:pt x="0" y="796"/>
                </a:moveTo>
                <a:cubicBezTo>
                  <a:pt x="54" y="761"/>
                  <a:pt x="108" y="726"/>
                  <a:pt x="140" y="593"/>
                </a:cubicBezTo>
                <a:cubicBezTo>
                  <a:pt x="172" y="460"/>
                  <a:pt x="183" y="230"/>
                  <a:pt x="194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57" name="Rectangle 78"/>
          <p:cNvSpPr>
            <a:spLocks noChangeArrowheads="1"/>
          </p:cNvSpPr>
          <p:nvPr/>
        </p:nvSpPr>
        <p:spPr bwMode="auto">
          <a:xfrm>
            <a:off x="5322888" y="5949950"/>
            <a:ext cx="152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200">
                <a:solidFill>
                  <a:srgbClr val="FF0A31"/>
                </a:solidFill>
              </a:rPr>
              <a:t>Coulomb or nuclear</a:t>
            </a:r>
          </a:p>
        </p:txBody>
      </p:sp>
      <p:sp>
        <p:nvSpPr>
          <p:cNvPr id="13358" name="Rectangle 79"/>
          <p:cNvSpPr>
            <a:spLocks noChangeArrowheads="1"/>
          </p:cNvSpPr>
          <p:nvPr/>
        </p:nvSpPr>
        <p:spPr bwMode="auto">
          <a:xfrm>
            <a:off x="1414463" y="2960688"/>
            <a:ext cx="251301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200"/>
              <a:t>J.A.Scarpaci et al., </a:t>
            </a:r>
          </a:p>
          <a:p>
            <a:pPr eaLnBrk="0" hangingPunct="0"/>
            <a:r>
              <a:rPr lang="fr-FR" sz="1200"/>
              <a:t>Physics Letters B428 (1998) 241</a:t>
            </a:r>
          </a:p>
        </p:txBody>
      </p:sp>
      <p:sp>
        <p:nvSpPr>
          <p:cNvPr id="13359" name="Freeform 81"/>
          <p:cNvSpPr>
            <a:spLocks/>
          </p:cNvSpPr>
          <p:nvPr/>
        </p:nvSpPr>
        <p:spPr bwMode="auto">
          <a:xfrm>
            <a:off x="2387600" y="1460500"/>
            <a:ext cx="215900" cy="1358900"/>
          </a:xfrm>
          <a:custGeom>
            <a:avLst/>
            <a:gdLst>
              <a:gd name="T0" fmla="*/ 2147483647 w 136"/>
              <a:gd name="T1" fmla="*/ 2147483647 h 856"/>
              <a:gd name="T2" fmla="*/ 2147483647 w 136"/>
              <a:gd name="T3" fmla="*/ 2147483647 h 856"/>
              <a:gd name="T4" fmla="*/ 2147483647 w 136"/>
              <a:gd name="T5" fmla="*/ 0 h 8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6" h="856">
                <a:moveTo>
                  <a:pt x="16" y="856"/>
                </a:moveTo>
                <a:cubicBezTo>
                  <a:pt x="8" y="707"/>
                  <a:pt x="0" y="559"/>
                  <a:pt x="20" y="416"/>
                </a:cubicBezTo>
                <a:cubicBezTo>
                  <a:pt x="40" y="273"/>
                  <a:pt x="88" y="136"/>
                  <a:pt x="13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60" name="Line 82"/>
          <p:cNvSpPr>
            <a:spLocks noChangeShapeType="1"/>
          </p:cNvSpPr>
          <p:nvPr/>
        </p:nvSpPr>
        <p:spPr bwMode="auto">
          <a:xfrm>
            <a:off x="2297113" y="2225675"/>
            <a:ext cx="69850" cy="12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61" name="Oval 83"/>
          <p:cNvSpPr>
            <a:spLocks noChangeArrowheads="1"/>
          </p:cNvSpPr>
          <p:nvPr/>
        </p:nvSpPr>
        <p:spPr bwMode="auto">
          <a:xfrm>
            <a:off x="2438400" y="16573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3362" name="Oval 84"/>
          <p:cNvSpPr>
            <a:spLocks noChangeArrowheads="1"/>
          </p:cNvSpPr>
          <p:nvPr/>
        </p:nvSpPr>
        <p:spPr bwMode="auto">
          <a:xfrm>
            <a:off x="2209800" y="2076450"/>
            <a:ext cx="146050" cy="1460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3363" name="Line 85"/>
          <p:cNvSpPr>
            <a:spLocks noChangeShapeType="1"/>
          </p:cNvSpPr>
          <p:nvPr/>
        </p:nvSpPr>
        <p:spPr bwMode="auto">
          <a:xfrm flipH="1" flipV="1">
            <a:off x="2393950" y="2565400"/>
            <a:ext cx="1905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64" name="Rectangle 86"/>
          <p:cNvSpPr>
            <a:spLocks noChangeArrowheads="1"/>
          </p:cNvSpPr>
          <p:nvPr/>
        </p:nvSpPr>
        <p:spPr bwMode="auto">
          <a:xfrm>
            <a:off x="2428875" y="2617788"/>
            <a:ext cx="473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E</a:t>
            </a:r>
            <a:r>
              <a:rPr lang="fr-FR" sz="1400" baseline="-25000"/>
              <a:t>init</a:t>
            </a:r>
            <a:endParaRPr lang="fr-FR" sz="1400"/>
          </a:p>
        </p:txBody>
      </p:sp>
      <p:sp>
        <p:nvSpPr>
          <p:cNvPr id="13365" name="Rectangle 87"/>
          <p:cNvSpPr>
            <a:spLocks noChangeArrowheads="1"/>
          </p:cNvSpPr>
          <p:nvPr/>
        </p:nvSpPr>
        <p:spPr bwMode="auto">
          <a:xfrm>
            <a:off x="2657475" y="1258888"/>
            <a:ext cx="44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E</a:t>
            </a:r>
            <a:r>
              <a:rPr lang="fr-FR" sz="1400" baseline="-25000"/>
              <a:t>fin</a:t>
            </a:r>
            <a:endParaRPr lang="fr-FR" sz="1400"/>
          </a:p>
        </p:txBody>
      </p:sp>
      <p:sp>
        <p:nvSpPr>
          <p:cNvPr id="13366" name="Rectangle 88"/>
          <p:cNvSpPr>
            <a:spLocks noChangeArrowheads="1"/>
          </p:cNvSpPr>
          <p:nvPr/>
        </p:nvSpPr>
        <p:spPr bwMode="auto">
          <a:xfrm>
            <a:off x="1724025" y="1766888"/>
            <a:ext cx="639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E</a:t>
            </a:r>
            <a:r>
              <a:rPr lang="fr-FR" sz="1400" baseline="-25000"/>
              <a:t>target</a:t>
            </a:r>
            <a:endParaRPr lang="fr-FR" sz="1400"/>
          </a:p>
        </p:txBody>
      </p:sp>
      <p:sp>
        <p:nvSpPr>
          <p:cNvPr id="13367" name="Rectangle 89"/>
          <p:cNvSpPr>
            <a:spLocks noChangeArrowheads="1"/>
          </p:cNvSpPr>
          <p:nvPr/>
        </p:nvSpPr>
        <p:spPr bwMode="auto">
          <a:xfrm>
            <a:off x="2332038" y="2228850"/>
            <a:ext cx="687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E</a:t>
            </a:r>
            <a:r>
              <a:rPr lang="en-US" sz="1400" baseline="-25000">
                <a:ea typeface="MS Mincho" pitchFamily="49" charset="-128"/>
              </a:rPr>
              <a:t>nucleon</a:t>
            </a:r>
            <a:endParaRPr lang="fr-FR" sz="1400" baseline="-25000">
              <a:ea typeface="MS Mincho" pitchFamily="49" charset="-128"/>
            </a:endParaRPr>
          </a:p>
        </p:txBody>
      </p:sp>
      <p:sp>
        <p:nvSpPr>
          <p:cNvPr id="13368" name="Rectangle 91"/>
          <p:cNvSpPr>
            <a:spLocks noChangeArrowheads="1"/>
          </p:cNvSpPr>
          <p:nvPr/>
        </p:nvSpPr>
        <p:spPr bwMode="auto">
          <a:xfrm>
            <a:off x="1042988" y="1219200"/>
            <a:ext cx="159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Inelastic channel</a:t>
            </a:r>
          </a:p>
        </p:txBody>
      </p:sp>
      <p:sp>
        <p:nvSpPr>
          <p:cNvPr id="13369" name="Line 93"/>
          <p:cNvSpPr>
            <a:spLocks noChangeShapeType="1"/>
          </p:cNvSpPr>
          <p:nvPr/>
        </p:nvSpPr>
        <p:spPr bwMode="auto">
          <a:xfrm flipH="1" flipV="1">
            <a:off x="2114550" y="2076450"/>
            <a:ext cx="8255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70" name="Rectangle 94"/>
          <p:cNvSpPr>
            <a:spLocks noChangeArrowheads="1"/>
          </p:cNvSpPr>
          <p:nvPr/>
        </p:nvSpPr>
        <p:spPr bwMode="auto">
          <a:xfrm>
            <a:off x="3146425" y="5372100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x</a:t>
            </a:r>
          </a:p>
        </p:txBody>
      </p:sp>
      <p:sp>
        <p:nvSpPr>
          <p:cNvPr id="13371" name="Line 95"/>
          <p:cNvSpPr>
            <a:spLocks noChangeShapeType="1"/>
          </p:cNvSpPr>
          <p:nvPr/>
        </p:nvSpPr>
        <p:spPr bwMode="auto">
          <a:xfrm>
            <a:off x="2449513" y="4308475"/>
            <a:ext cx="124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3372" name="Rectangle 19"/>
          <p:cNvSpPr>
            <a:spLocks noChangeArrowheads="1"/>
          </p:cNvSpPr>
          <p:nvPr/>
        </p:nvSpPr>
        <p:spPr bwMode="auto">
          <a:xfrm>
            <a:off x="2349500" y="138113"/>
            <a:ext cx="4794250" cy="857250"/>
          </a:xfrm>
          <a:prstGeom prst="rect">
            <a:avLst/>
          </a:prstGeom>
          <a:solidFill>
            <a:srgbClr val="FFFF00"/>
          </a:solidFill>
          <a:ln w="9525">
            <a:solidFill>
              <a:srgbClr val="BFD3E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>
              <a:solidFill>
                <a:srgbClr val="775F55"/>
              </a:solidFill>
            </a:endParaRPr>
          </a:p>
        </p:txBody>
      </p:sp>
      <p:sp>
        <p:nvSpPr>
          <p:cNvPr id="13373" name="Rectangle 3"/>
          <p:cNvSpPr>
            <a:spLocks noChangeArrowheads="1"/>
          </p:cNvSpPr>
          <p:nvPr/>
        </p:nvSpPr>
        <p:spPr bwMode="auto">
          <a:xfrm>
            <a:off x="2451100" y="161925"/>
            <a:ext cx="458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rgbClr val="000000"/>
                </a:solidFill>
              </a:rPr>
              <a:t>…the one particle Towing Mode</a:t>
            </a:r>
          </a:p>
        </p:txBody>
      </p:sp>
      <p:sp>
        <p:nvSpPr>
          <p:cNvPr id="13374" name="Rectangle 4"/>
          <p:cNvSpPr>
            <a:spLocks noChangeArrowheads="1"/>
          </p:cNvSpPr>
          <p:nvPr/>
        </p:nvSpPr>
        <p:spPr bwMode="auto">
          <a:xfrm>
            <a:off x="3001963" y="550863"/>
            <a:ext cx="4973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1600" baseline="30000">
                <a:solidFill>
                  <a:srgbClr val="000000"/>
                </a:solidFill>
              </a:rPr>
              <a:t>40</a:t>
            </a:r>
            <a:r>
              <a:rPr lang="fr-FR" sz="1600">
                <a:solidFill>
                  <a:srgbClr val="000000"/>
                </a:solidFill>
              </a:rPr>
              <a:t>Ar+</a:t>
            </a:r>
            <a:r>
              <a:rPr lang="fr-FR" sz="1600" baseline="30000">
                <a:solidFill>
                  <a:srgbClr val="000000"/>
                </a:solidFill>
              </a:rPr>
              <a:t>58</a:t>
            </a:r>
            <a:r>
              <a:rPr lang="fr-FR" sz="1600">
                <a:solidFill>
                  <a:srgbClr val="000000"/>
                </a:solidFill>
              </a:rPr>
              <a:t>Ni @ 44 MeV/A </a:t>
            </a:r>
            <a:r>
              <a:rPr lang="fr-FR" sz="1200">
                <a:solidFill>
                  <a:srgbClr val="000000"/>
                </a:solidFill>
              </a:rPr>
              <a:t>Proton &amp; neutron</a:t>
            </a:r>
            <a:endParaRPr lang="fr-FR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3689350"/>
            <a:ext cx="8820150" cy="3168650"/>
          </a:xfrm>
          <a:prstGeom prst="rect">
            <a:avLst/>
          </a:prstGeom>
          <a:solidFill>
            <a:srgbClr val="D5D1D1"/>
          </a:solidFill>
          <a:ln>
            <a:noFill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363" name="Rectangle 1027"/>
          <p:cNvSpPr>
            <a:spLocks noChangeArrowheads="1"/>
          </p:cNvSpPr>
          <p:nvPr/>
        </p:nvSpPr>
        <p:spPr bwMode="auto">
          <a:xfrm>
            <a:off x="6156325" y="3768725"/>
            <a:ext cx="2511425" cy="3089275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pic>
        <p:nvPicPr>
          <p:cNvPr id="71" name="Picture 5" descr="w15b8-l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481513"/>
            <a:ext cx="193357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5" name="Object 1028"/>
          <p:cNvGraphicFramePr>
            <a:graphicFrameLocks noChangeAspect="1"/>
          </p:cNvGraphicFramePr>
          <p:nvPr/>
        </p:nvGraphicFramePr>
        <p:xfrm>
          <a:off x="4002088" y="1084263"/>
          <a:ext cx="4622800" cy="222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Document" r:id="rId5" imgW="5537200" imgH="2667000" progId="Word.Document.8">
                  <p:embed/>
                </p:oleObj>
              </mc:Choice>
              <mc:Fallback>
                <p:oleObj name="Document" r:id="rId5" imgW="5537200" imgH="2667000" progId="Word.Document.8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1084263"/>
                        <a:ext cx="4622800" cy="222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Freeform 1029"/>
          <p:cNvSpPr>
            <a:spLocks/>
          </p:cNvSpPr>
          <p:nvPr/>
        </p:nvSpPr>
        <p:spPr bwMode="auto">
          <a:xfrm>
            <a:off x="6083300" y="1409700"/>
            <a:ext cx="520700" cy="893763"/>
          </a:xfrm>
          <a:custGeom>
            <a:avLst/>
            <a:gdLst>
              <a:gd name="T0" fmla="*/ 0 w 328"/>
              <a:gd name="T1" fmla="*/ 2147483647 h 563"/>
              <a:gd name="T2" fmla="*/ 2147483647 w 328"/>
              <a:gd name="T3" fmla="*/ 2147483647 h 563"/>
              <a:gd name="T4" fmla="*/ 2147483647 w 328"/>
              <a:gd name="T5" fmla="*/ 2147483647 h 563"/>
              <a:gd name="T6" fmla="*/ 2147483647 w 328"/>
              <a:gd name="T7" fmla="*/ 2147483647 h 563"/>
              <a:gd name="T8" fmla="*/ 2147483647 w 328"/>
              <a:gd name="T9" fmla="*/ 2147483647 h 563"/>
              <a:gd name="T10" fmla="*/ 2147483647 w 328"/>
              <a:gd name="T11" fmla="*/ 2147483647 h 563"/>
              <a:gd name="T12" fmla="*/ 2147483647 w 328"/>
              <a:gd name="T13" fmla="*/ 2147483647 h 563"/>
              <a:gd name="T14" fmla="*/ 2147483647 w 328"/>
              <a:gd name="T15" fmla="*/ 2147483647 h 563"/>
              <a:gd name="T16" fmla="*/ 2147483647 w 328"/>
              <a:gd name="T17" fmla="*/ 2147483647 h 563"/>
              <a:gd name="T18" fmla="*/ 2147483647 w 328"/>
              <a:gd name="T19" fmla="*/ 2147483647 h 563"/>
              <a:gd name="T20" fmla="*/ 2147483647 w 328"/>
              <a:gd name="T21" fmla="*/ 2147483647 h 563"/>
              <a:gd name="T22" fmla="*/ 2147483647 w 328"/>
              <a:gd name="T23" fmla="*/ 2147483647 h 563"/>
              <a:gd name="T24" fmla="*/ 2147483647 w 328"/>
              <a:gd name="T25" fmla="*/ 2147483647 h 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8" h="563">
                <a:moveTo>
                  <a:pt x="0" y="554"/>
                </a:moveTo>
                <a:cubicBezTo>
                  <a:pt x="19" y="489"/>
                  <a:pt x="39" y="424"/>
                  <a:pt x="49" y="342"/>
                </a:cubicBezTo>
                <a:cubicBezTo>
                  <a:pt x="59" y="260"/>
                  <a:pt x="56" y="121"/>
                  <a:pt x="58" y="64"/>
                </a:cubicBezTo>
                <a:cubicBezTo>
                  <a:pt x="60" y="7"/>
                  <a:pt x="57" y="2"/>
                  <a:pt x="63" y="1"/>
                </a:cubicBezTo>
                <a:cubicBezTo>
                  <a:pt x="69" y="0"/>
                  <a:pt x="84" y="44"/>
                  <a:pt x="94" y="55"/>
                </a:cubicBezTo>
                <a:cubicBezTo>
                  <a:pt x="104" y="66"/>
                  <a:pt x="108" y="59"/>
                  <a:pt x="121" y="64"/>
                </a:cubicBezTo>
                <a:cubicBezTo>
                  <a:pt x="134" y="69"/>
                  <a:pt x="164" y="70"/>
                  <a:pt x="175" y="86"/>
                </a:cubicBezTo>
                <a:cubicBezTo>
                  <a:pt x="186" y="102"/>
                  <a:pt x="183" y="136"/>
                  <a:pt x="188" y="158"/>
                </a:cubicBezTo>
                <a:cubicBezTo>
                  <a:pt x="193" y="180"/>
                  <a:pt x="199" y="207"/>
                  <a:pt x="206" y="221"/>
                </a:cubicBezTo>
                <a:cubicBezTo>
                  <a:pt x="213" y="235"/>
                  <a:pt x="221" y="246"/>
                  <a:pt x="233" y="244"/>
                </a:cubicBezTo>
                <a:cubicBezTo>
                  <a:pt x="245" y="242"/>
                  <a:pt x="265" y="209"/>
                  <a:pt x="278" y="212"/>
                </a:cubicBezTo>
                <a:cubicBezTo>
                  <a:pt x="291" y="215"/>
                  <a:pt x="302" y="204"/>
                  <a:pt x="310" y="262"/>
                </a:cubicBezTo>
                <a:cubicBezTo>
                  <a:pt x="318" y="320"/>
                  <a:pt x="323" y="441"/>
                  <a:pt x="328" y="563"/>
                </a:cubicBezTo>
              </a:path>
            </a:pathLst>
          </a:custGeom>
          <a:solidFill>
            <a:srgbClr val="FF6C01"/>
          </a:solidFill>
          <a:ln w="12700" cmpd="sng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7" name="Rectangle 1031"/>
          <p:cNvSpPr>
            <a:spLocks noChangeArrowheads="1"/>
          </p:cNvSpPr>
          <p:nvPr/>
        </p:nvSpPr>
        <p:spPr bwMode="auto">
          <a:xfrm>
            <a:off x="6227763" y="3838575"/>
            <a:ext cx="24907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1400"/>
              <a:t>Direct decay through the </a:t>
            </a:r>
          </a:p>
          <a:p>
            <a:pPr eaLnBrk="0" hangingPunct="0"/>
            <a:r>
              <a:rPr lang="fr-FR" sz="1400"/>
              <a:t>Towing Mode (one step process)</a:t>
            </a:r>
          </a:p>
        </p:txBody>
      </p:sp>
      <p:sp>
        <p:nvSpPr>
          <p:cNvPr id="15368" name="Freeform 1072"/>
          <p:cNvSpPr>
            <a:spLocks/>
          </p:cNvSpPr>
          <p:nvPr/>
        </p:nvSpPr>
        <p:spPr bwMode="auto">
          <a:xfrm>
            <a:off x="6278563" y="2463800"/>
            <a:ext cx="1416050" cy="501650"/>
          </a:xfrm>
          <a:custGeom>
            <a:avLst/>
            <a:gdLst>
              <a:gd name="T0" fmla="*/ 0 w 892"/>
              <a:gd name="T1" fmla="*/ 2147483647 h 271"/>
              <a:gd name="T2" fmla="*/ 2147483647 w 892"/>
              <a:gd name="T3" fmla="*/ 2147483647 h 271"/>
              <a:gd name="T4" fmla="*/ 2147483647 w 892"/>
              <a:gd name="T5" fmla="*/ 2147483647 h 271"/>
              <a:gd name="T6" fmla="*/ 2147483647 w 892"/>
              <a:gd name="T7" fmla="*/ 2147483647 h 271"/>
              <a:gd name="T8" fmla="*/ 2147483647 w 892"/>
              <a:gd name="T9" fmla="*/ 2147483647 h 271"/>
              <a:gd name="T10" fmla="*/ 2147483647 w 892"/>
              <a:gd name="T11" fmla="*/ 2147483647 h 271"/>
              <a:gd name="T12" fmla="*/ 2147483647 w 892"/>
              <a:gd name="T13" fmla="*/ 2147483647 h 271"/>
              <a:gd name="T14" fmla="*/ 2147483647 w 892"/>
              <a:gd name="T15" fmla="*/ 2147483647 h 271"/>
              <a:gd name="T16" fmla="*/ 2147483647 w 892"/>
              <a:gd name="T17" fmla="*/ 2147483647 h 271"/>
              <a:gd name="T18" fmla="*/ 2147483647 w 892"/>
              <a:gd name="T19" fmla="*/ 2147483647 h 271"/>
              <a:gd name="T20" fmla="*/ 2147483647 w 892"/>
              <a:gd name="T21" fmla="*/ 2147483647 h 2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92" h="271">
                <a:moveTo>
                  <a:pt x="0" y="248"/>
                </a:moveTo>
                <a:cubicBezTo>
                  <a:pt x="36" y="243"/>
                  <a:pt x="73" y="239"/>
                  <a:pt x="94" y="221"/>
                </a:cubicBezTo>
                <a:cubicBezTo>
                  <a:pt x="115" y="203"/>
                  <a:pt x="118" y="174"/>
                  <a:pt x="126" y="140"/>
                </a:cubicBezTo>
                <a:cubicBezTo>
                  <a:pt x="134" y="106"/>
                  <a:pt x="131" y="38"/>
                  <a:pt x="144" y="19"/>
                </a:cubicBezTo>
                <a:cubicBezTo>
                  <a:pt x="157" y="0"/>
                  <a:pt x="184" y="19"/>
                  <a:pt x="202" y="28"/>
                </a:cubicBezTo>
                <a:cubicBezTo>
                  <a:pt x="220" y="37"/>
                  <a:pt x="216" y="57"/>
                  <a:pt x="252" y="73"/>
                </a:cubicBezTo>
                <a:cubicBezTo>
                  <a:pt x="288" y="89"/>
                  <a:pt x="359" y="109"/>
                  <a:pt x="418" y="122"/>
                </a:cubicBezTo>
                <a:cubicBezTo>
                  <a:pt x="477" y="135"/>
                  <a:pt x="540" y="141"/>
                  <a:pt x="607" y="154"/>
                </a:cubicBezTo>
                <a:cubicBezTo>
                  <a:pt x="674" y="167"/>
                  <a:pt x="772" y="188"/>
                  <a:pt x="818" y="199"/>
                </a:cubicBezTo>
                <a:cubicBezTo>
                  <a:pt x="864" y="210"/>
                  <a:pt x="870" y="209"/>
                  <a:pt x="881" y="221"/>
                </a:cubicBezTo>
                <a:cubicBezTo>
                  <a:pt x="892" y="233"/>
                  <a:pt x="888" y="252"/>
                  <a:pt x="885" y="271"/>
                </a:cubicBezTo>
              </a:path>
            </a:pathLst>
          </a:custGeom>
          <a:solidFill>
            <a:srgbClr val="E8E82A"/>
          </a:solidFill>
          <a:ln w="19050" cmpd="sng">
            <a:solidFill>
              <a:srgbClr val="FF6C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69" name="Freeform 1073"/>
          <p:cNvSpPr>
            <a:spLocks/>
          </p:cNvSpPr>
          <p:nvPr/>
        </p:nvSpPr>
        <p:spPr bwMode="auto">
          <a:xfrm>
            <a:off x="6261100" y="1816100"/>
            <a:ext cx="1416050" cy="508000"/>
          </a:xfrm>
          <a:custGeom>
            <a:avLst/>
            <a:gdLst>
              <a:gd name="T0" fmla="*/ 0 w 892"/>
              <a:gd name="T1" fmla="*/ 2147483647 h 271"/>
              <a:gd name="T2" fmla="*/ 2147483647 w 892"/>
              <a:gd name="T3" fmla="*/ 2147483647 h 271"/>
              <a:gd name="T4" fmla="*/ 2147483647 w 892"/>
              <a:gd name="T5" fmla="*/ 2147483647 h 271"/>
              <a:gd name="T6" fmla="*/ 2147483647 w 892"/>
              <a:gd name="T7" fmla="*/ 2147483647 h 271"/>
              <a:gd name="T8" fmla="*/ 2147483647 w 892"/>
              <a:gd name="T9" fmla="*/ 2147483647 h 271"/>
              <a:gd name="T10" fmla="*/ 2147483647 w 892"/>
              <a:gd name="T11" fmla="*/ 2147483647 h 271"/>
              <a:gd name="T12" fmla="*/ 2147483647 w 892"/>
              <a:gd name="T13" fmla="*/ 2147483647 h 271"/>
              <a:gd name="T14" fmla="*/ 2147483647 w 892"/>
              <a:gd name="T15" fmla="*/ 2147483647 h 271"/>
              <a:gd name="T16" fmla="*/ 2147483647 w 892"/>
              <a:gd name="T17" fmla="*/ 2147483647 h 271"/>
              <a:gd name="T18" fmla="*/ 2147483647 w 892"/>
              <a:gd name="T19" fmla="*/ 2147483647 h 271"/>
              <a:gd name="T20" fmla="*/ 2147483647 w 892"/>
              <a:gd name="T21" fmla="*/ 2147483647 h 2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92" h="271">
                <a:moveTo>
                  <a:pt x="0" y="248"/>
                </a:moveTo>
                <a:cubicBezTo>
                  <a:pt x="36" y="243"/>
                  <a:pt x="73" y="239"/>
                  <a:pt x="94" y="221"/>
                </a:cubicBezTo>
                <a:cubicBezTo>
                  <a:pt x="115" y="203"/>
                  <a:pt x="118" y="174"/>
                  <a:pt x="126" y="140"/>
                </a:cubicBezTo>
                <a:cubicBezTo>
                  <a:pt x="134" y="106"/>
                  <a:pt x="131" y="38"/>
                  <a:pt x="144" y="19"/>
                </a:cubicBezTo>
                <a:cubicBezTo>
                  <a:pt x="157" y="0"/>
                  <a:pt x="184" y="19"/>
                  <a:pt x="202" y="28"/>
                </a:cubicBezTo>
                <a:cubicBezTo>
                  <a:pt x="220" y="37"/>
                  <a:pt x="216" y="57"/>
                  <a:pt x="252" y="73"/>
                </a:cubicBezTo>
                <a:cubicBezTo>
                  <a:pt x="288" y="89"/>
                  <a:pt x="359" y="109"/>
                  <a:pt x="418" y="122"/>
                </a:cubicBezTo>
                <a:cubicBezTo>
                  <a:pt x="477" y="135"/>
                  <a:pt x="540" y="141"/>
                  <a:pt x="607" y="154"/>
                </a:cubicBezTo>
                <a:cubicBezTo>
                  <a:pt x="674" y="167"/>
                  <a:pt x="772" y="188"/>
                  <a:pt x="818" y="199"/>
                </a:cubicBezTo>
                <a:cubicBezTo>
                  <a:pt x="864" y="210"/>
                  <a:pt x="870" y="209"/>
                  <a:pt x="881" y="221"/>
                </a:cubicBezTo>
                <a:cubicBezTo>
                  <a:pt x="892" y="233"/>
                  <a:pt x="888" y="252"/>
                  <a:pt x="885" y="271"/>
                </a:cubicBezTo>
              </a:path>
            </a:pathLst>
          </a:custGeom>
          <a:solidFill>
            <a:srgbClr val="E8E82A"/>
          </a:solidFill>
          <a:ln w="19050" cmpd="sng">
            <a:solidFill>
              <a:srgbClr val="FF6C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5370" name="Freeform 1074"/>
          <p:cNvSpPr>
            <a:spLocks/>
          </p:cNvSpPr>
          <p:nvPr/>
        </p:nvSpPr>
        <p:spPr bwMode="auto">
          <a:xfrm rot="-501009">
            <a:off x="6532563" y="1719263"/>
            <a:ext cx="561975" cy="2187575"/>
          </a:xfrm>
          <a:custGeom>
            <a:avLst/>
            <a:gdLst>
              <a:gd name="T0" fmla="*/ 2147483647 w 17438"/>
              <a:gd name="T1" fmla="*/ 2147483647 h 10002"/>
              <a:gd name="T2" fmla="*/ 2147483647 w 17438"/>
              <a:gd name="T3" fmla="*/ 2147483647 h 10002"/>
              <a:gd name="T4" fmla="*/ 2147483647 w 17438"/>
              <a:gd name="T5" fmla="*/ 2147483647 h 10002"/>
              <a:gd name="T6" fmla="*/ 0 w 17438"/>
              <a:gd name="T7" fmla="*/ 0 h 1000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438" h="10002">
                <a:moveTo>
                  <a:pt x="6306" y="10002"/>
                </a:moveTo>
                <a:cubicBezTo>
                  <a:pt x="11277" y="8894"/>
                  <a:pt x="11714" y="8819"/>
                  <a:pt x="13496" y="7814"/>
                </a:cubicBezTo>
                <a:cubicBezTo>
                  <a:pt x="15278" y="6809"/>
                  <a:pt x="18643" y="5702"/>
                  <a:pt x="16998" y="3971"/>
                </a:cubicBezTo>
                <a:cubicBezTo>
                  <a:pt x="15354" y="2240"/>
                  <a:pt x="2856" y="1407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71" name="Rectangle 1078"/>
          <p:cNvSpPr>
            <a:spLocks noChangeArrowheads="1"/>
          </p:cNvSpPr>
          <p:nvPr/>
        </p:nvSpPr>
        <p:spPr bwMode="auto">
          <a:xfrm>
            <a:off x="1414463" y="2960688"/>
            <a:ext cx="251301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200"/>
              <a:t>J.A.Scarpaci et al., </a:t>
            </a:r>
          </a:p>
          <a:p>
            <a:pPr eaLnBrk="0" hangingPunct="0"/>
            <a:r>
              <a:rPr lang="fr-FR" sz="1200"/>
              <a:t>Physics Letters B428 (1998) 241</a:t>
            </a:r>
          </a:p>
        </p:txBody>
      </p:sp>
      <p:grpSp>
        <p:nvGrpSpPr>
          <p:cNvPr id="15372" name="Group 1079"/>
          <p:cNvGrpSpPr>
            <a:grpSpLocks/>
          </p:cNvGrpSpPr>
          <p:nvPr/>
        </p:nvGrpSpPr>
        <p:grpSpPr bwMode="auto">
          <a:xfrm>
            <a:off x="1724025" y="1258888"/>
            <a:ext cx="1544638" cy="1663700"/>
            <a:chOff x="1018" y="2517"/>
            <a:chExt cx="973" cy="1048"/>
          </a:xfrm>
        </p:grpSpPr>
        <p:sp>
          <p:nvSpPr>
            <p:cNvPr id="15383" name="Freeform 1080"/>
            <p:cNvSpPr>
              <a:spLocks/>
            </p:cNvSpPr>
            <p:nvPr/>
          </p:nvSpPr>
          <p:spPr bwMode="auto">
            <a:xfrm>
              <a:off x="1436" y="2644"/>
              <a:ext cx="136" cy="856"/>
            </a:xfrm>
            <a:custGeom>
              <a:avLst/>
              <a:gdLst>
                <a:gd name="T0" fmla="*/ 16 w 136"/>
                <a:gd name="T1" fmla="*/ 856 h 856"/>
                <a:gd name="T2" fmla="*/ 20 w 136"/>
                <a:gd name="T3" fmla="*/ 416 h 856"/>
                <a:gd name="T4" fmla="*/ 136 w 136"/>
                <a:gd name="T5" fmla="*/ 0 h 8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856">
                  <a:moveTo>
                    <a:pt x="16" y="856"/>
                  </a:moveTo>
                  <a:cubicBezTo>
                    <a:pt x="8" y="707"/>
                    <a:pt x="0" y="559"/>
                    <a:pt x="20" y="416"/>
                  </a:cubicBezTo>
                  <a:cubicBezTo>
                    <a:pt x="40" y="273"/>
                    <a:pt x="88" y="136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4" name="Line 1081"/>
            <p:cNvSpPr>
              <a:spLocks noChangeShapeType="1"/>
            </p:cNvSpPr>
            <p:nvPr/>
          </p:nvSpPr>
          <p:spPr bwMode="auto">
            <a:xfrm flipH="1" flipV="1">
              <a:off x="1264" y="3032"/>
              <a:ext cx="52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5" name="Oval 1082"/>
            <p:cNvSpPr>
              <a:spLocks noChangeArrowheads="1"/>
            </p:cNvSpPr>
            <p:nvPr/>
          </p:nvSpPr>
          <p:spPr bwMode="auto">
            <a:xfrm>
              <a:off x="1468" y="2768"/>
              <a:ext cx="92" cy="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15386" name="Oval 1083"/>
            <p:cNvSpPr>
              <a:spLocks noChangeArrowheads="1"/>
            </p:cNvSpPr>
            <p:nvPr/>
          </p:nvSpPr>
          <p:spPr bwMode="auto">
            <a:xfrm>
              <a:off x="1324" y="3032"/>
              <a:ext cx="92" cy="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15387" name="Line 1084"/>
            <p:cNvSpPr>
              <a:spLocks noChangeShapeType="1"/>
            </p:cNvSpPr>
            <p:nvPr/>
          </p:nvSpPr>
          <p:spPr bwMode="auto">
            <a:xfrm flipH="1" flipV="1">
              <a:off x="1440" y="3340"/>
              <a:ext cx="12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8" name="Rectangle 1085"/>
            <p:cNvSpPr>
              <a:spLocks noChangeArrowheads="1"/>
            </p:cNvSpPr>
            <p:nvPr/>
          </p:nvSpPr>
          <p:spPr bwMode="auto">
            <a:xfrm>
              <a:off x="1462" y="3373"/>
              <a:ext cx="2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400"/>
                <a:t>E</a:t>
              </a:r>
              <a:r>
                <a:rPr lang="fr-FR" sz="1400" baseline="-25000"/>
                <a:t>init</a:t>
              </a:r>
              <a:endParaRPr lang="fr-FR" sz="1400"/>
            </a:p>
          </p:txBody>
        </p:sp>
        <p:sp>
          <p:nvSpPr>
            <p:cNvPr id="15389" name="Rectangle 1086"/>
            <p:cNvSpPr>
              <a:spLocks noChangeArrowheads="1"/>
            </p:cNvSpPr>
            <p:nvPr/>
          </p:nvSpPr>
          <p:spPr bwMode="auto">
            <a:xfrm>
              <a:off x="1606" y="2517"/>
              <a:ext cx="2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400"/>
                <a:t>E</a:t>
              </a:r>
              <a:r>
                <a:rPr lang="fr-FR" sz="1400" baseline="-25000"/>
                <a:t>fin</a:t>
              </a:r>
              <a:endParaRPr lang="fr-FR" sz="1400"/>
            </a:p>
          </p:txBody>
        </p:sp>
        <p:sp>
          <p:nvSpPr>
            <p:cNvPr id="15390" name="Rectangle 1087"/>
            <p:cNvSpPr>
              <a:spLocks noChangeArrowheads="1"/>
            </p:cNvSpPr>
            <p:nvPr/>
          </p:nvSpPr>
          <p:spPr bwMode="auto">
            <a:xfrm>
              <a:off x="1018" y="2837"/>
              <a:ext cx="4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400"/>
                <a:t>E</a:t>
              </a:r>
              <a:r>
                <a:rPr lang="fr-FR" sz="1400" baseline="-25000"/>
                <a:t>target</a:t>
              </a:r>
              <a:endParaRPr lang="fr-FR" sz="1400"/>
            </a:p>
          </p:txBody>
        </p:sp>
        <p:sp>
          <p:nvSpPr>
            <p:cNvPr id="15391" name="Rectangle 1088"/>
            <p:cNvSpPr>
              <a:spLocks noChangeArrowheads="1"/>
            </p:cNvSpPr>
            <p:nvPr/>
          </p:nvSpPr>
          <p:spPr bwMode="auto">
            <a:xfrm>
              <a:off x="1558" y="2889"/>
              <a:ext cx="4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400"/>
                <a:t>E</a:t>
              </a:r>
              <a:r>
                <a:rPr lang="en-US" sz="1400" baseline="-25000">
                  <a:ea typeface="MS Mincho" pitchFamily="49" charset="-128"/>
                </a:rPr>
                <a:t>nucleon</a:t>
              </a:r>
              <a:endParaRPr lang="fr-FR" sz="1400" baseline="-25000">
                <a:ea typeface="MS Mincho" pitchFamily="49" charset="-128"/>
              </a:endParaRPr>
            </a:p>
          </p:txBody>
        </p:sp>
        <p:sp>
          <p:nvSpPr>
            <p:cNvPr id="15392" name="Line 1089"/>
            <p:cNvSpPr>
              <a:spLocks noChangeShapeType="1"/>
            </p:cNvSpPr>
            <p:nvPr/>
          </p:nvSpPr>
          <p:spPr bwMode="auto">
            <a:xfrm flipV="1">
              <a:off x="1408" y="2984"/>
              <a:ext cx="144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373" name="Rectangle 1090"/>
          <p:cNvSpPr>
            <a:spLocks noChangeArrowheads="1"/>
          </p:cNvSpPr>
          <p:nvPr/>
        </p:nvSpPr>
        <p:spPr bwMode="auto">
          <a:xfrm>
            <a:off x="1042988" y="1219200"/>
            <a:ext cx="159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Inelastic channel</a:t>
            </a:r>
          </a:p>
        </p:txBody>
      </p:sp>
      <p:sp>
        <p:nvSpPr>
          <p:cNvPr id="876613" name="Rectangle 1093"/>
          <p:cNvSpPr>
            <a:spLocks noChangeArrowheads="1"/>
          </p:cNvSpPr>
          <p:nvPr/>
        </p:nvSpPr>
        <p:spPr bwMode="auto">
          <a:xfrm>
            <a:off x="6659563" y="6426200"/>
            <a:ext cx="1516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800" dirty="0" err="1">
                <a:latin typeface="Apple Chancery" charset="0"/>
                <a:ea typeface="ＭＳ Ｐゴシック" charset="0"/>
              </a:rPr>
              <a:t>Side</a:t>
            </a:r>
            <a:r>
              <a:rPr lang="fr-FR" sz="1800" dirty="0">
                <a:latin typeface="Apple Chancery" charset="0"/>
                <a:ea typeface="ＭＳ Ｐゴシック" charset="0"/>
              </a:rPr>
              <a:t> </a:t>
            </a:r>
            <a:r>
              <a:rPr lang="fr-FR" sz="1800" dirty="0" err="1">
                <a:latin typeface="Apple Chancery" charset="0"/>
                <a:ea typeface="ＭＳ Ｐゴシック" charset="0"/>
              </a:rPr>
              <a:t>emission</a:t>
            </a:r>
            <a:endParaRPr lang="fr-FR" sz="1800" dirty="0">
              <a:latin typeface="Apple Chancery" charset="0"/>
              <a:ea typeface="ＭＳ Ｐゴシック" charset="0"/>
            </a:endParaRPr>
          </a:p>
        </p:txBody>
      </p:sp>
      <p:sp>
        <p:nvSpPr>
          <p:cNvPr id="15375" name="Rectangle 19"/>
          <p:cNvSpPr>
            <a:spLocks noChangeArrowheads="1"/>
          </p:cNvSpPr>
          <p:nvPr/>
        </p:nvSpPr>
        <p:spPr bwMode="auto">
          <a:xfrm>
            <a:off x="2349500" y="138113"/>
            <a:ext cx="4794250" cy="857250"/>
          </a:xfrm>
          <a:prstGeom prst="rect">
            <a:avLst/>
          </a:prstGeom>
          <a:solidFill>
            <a:srgbClr val="FFFF00"/>
          </a:solidFill>
          <a:ln w="9525">
            <a:solidFill>
              <a:srgbClr val="BFD3E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>
              <a:solidFill>
                <a:srgbClr val="775F55"/>
              </a:solidFill>
            </a:endParaRPr>
          </a:p>
        </p:txBody>
      </p:sp>
      <p:sp>
        <p:nvSpPr>
          <p:cNvPr id="15376" name="Rectangle 3"/>
          <p:cNvSpPr>
            <a:spLocks noChangeArrowheads="1"/>
          </p:cNvSpPr>
          <p:nvPr/>
        </p:nvSpPr>
        <p:spPr bwMode="auto">
          <a:xfrm>
            <a:off x="2451100" y="161925"/>
            <a:ext cx="458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rgbClr val="000000"/>
                </a:solidFill>
              </a:rPr>
              <a:t>…the one particle Towing Mode</a:t>
            </a:r>
          </a:p>
        </p:txBody>
      </p:sp>
      <p:sp>
        <p:nvSpPr>
          <p:cNvPr id="15377" name="Rectangle 4"/>
          <p:cNvSpPr>
            <a:spLocks noChangeArrowheads="1"/>
          </p:cNvSpPr>
          <p:nvPr/>
        </p:nvSpPr>
        <p:spPr bwMode="auto">
          <a:xfrm>
            <a:off x="3001963" y="550863"/>
            <a:ext cx="4973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1600" baseline="30000">
                <a:solidFill>
                  <a:srgbClr val="000000"/>
                </a:solidFill>
              </a:rPr>
              <a:t>40</a:t>
            </a:r>
            <a:r>
              <a:rPr lang="fr-FR" sz="1600">
                <a:solidFill>
                  <a:srgbClr val="000000"/>
                </a:solidFill>
              </a:rPr>
              <a:t>Ar+</a:t>
            </a:r>
            <a:r>
              <a:rPr lang="fr-FR" sz="1600" baseline="30000">
                <a:solidFill>
                  <a:srgbClr val="000000"/>
                </a:solidFill>
              </a:rPr>
              <a:t>58</a:t>
            </a:r>
            <a:r>
              <a:rPr lang="fr-FR" sz="1600">
                <a:solidFill>
                  <a:srgbClr val="000000"/>
                </a:solidFill>
              </a:rPr>
              <a:t>Ni @ 44 MeV/A </a:t>
            </a:r>
            <a:r>
              <a:rPr lang="fr-FR" sz="1200">
                <a:solidFill>
                  <a:srgbClr val="000000"/>
                </a:solidFill>
              </a:rPr>
              <a:t>Proton &amp; neutron</a:t>
            </a:r>
            <a:endParaRPr lang="fr-FR" sz="2000">
              <a:solidFill>
                <a:srgbClr val="000000"/>
              </a:solidFill>
            </a:endParaRPr>
          </a:p>
        </p:txBody>
      </p:sp>
      <p:graphicFrame>
        <p:nvGraphicFramePr>
          <p:cNvPr id="72" name="Object 2"/>
          <p:cNvGraphicFramePr>
            <a:graphicFrameLocks noChangeAspect="1"/>
          </p:cNvGraphicFramePr>
          <p:nvPr/>
        </p:nvGraphicFramePr>
        <p:xfrm>
          <a:off x="698500" y="4292600"/>
          <a:ext cx="15509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7" imgW="901309" imgH="393529" progId="Equation.DSMT4">
                  <p:embed/>
                </p:oleObj>
              </mc:Choice>
              <mc:Fallback>
                <p:oleObj name="Equation" r:id="rId7" imgW="901309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292600"/>
                        <a:ext cx="1550988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3"/>
          <p:cNvGraphicFramePr>
            <a:graphicFrameLocks noChangeAspect="1"/>
          </p:cNvGraphicFramePr>
          <p:nvPr/>
        </p:nvGraphicFramePr>
        <p:xfrm>
          <a:off x="627063" y="4797425"/>
          <a:ext cx="466566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9" imgW="2933700" imgH="419100" progId="Equation.DSMT4">
                  <p:embed/>
                </p:oleObj>
              </mc:Choice>
              <mc:Fallback>
                <p:oleObj name="Equation" r:id="rId9" imgW="29337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3" y="4797425"/>
                        <a:ext cx="4665662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177800" y="3933825"/>
            <a:ext cx="4695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buClr>
                <a:srgbClr val="FF3300"/>
              </a:buClr>
              <a:buSzPct val="130000"/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Maiandra GD" pitchFamily="34" charset="0"/>
              </a:rPr>
              <a:t>Theory:  Time Dependent Schrödinger Equation</a:t>
            </a:r>
          </a:p>
        </p:txBody>
      </p:sp>
      <p:sp>
        <p:nvSpPr>
          <p:cNvPr id="75" name="Rectangle 15"/>
          <p:cNvSpPr>
            <a:spLocks noChangeArrowheads="1"/>
          </p:cNvSpPr>
          <p:nvPr/>
        </p:nvSpPr>
        <p:spPr bwMode="auto">
          <a:xfrm>
            <a:off x="179388" y="6308725"/>
            <a:ext cx="236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1400" i="1">
                <a:latin typeface="Maiandra GD" pitchFamily="34" charset="0"/>
              </a:rPr>
              <a:t> D. Lacroix et al, NPA(1999)</a:t>
            </a:r>
          </a:p>
        </p:txBody>
      </p:sp>
      <p:sp>
        <p:nvSpPr>
          <p:cNvPr id="76" name="Text Box 22"/>
          <p:cNvSpPr txBox="1">
            <a:spLocks noChangeArrowheads="1"/>
          </p:cNvSpPr>
          <p:nvPr/>
        </p:nvSpPr>
        <p:spPr bwMode="auto">
          <a:xfrm>
            <a:off x="3924300" y="6084888"/>
            <a:ext cx="22225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fr-FR" sz="1400" b="1" i="1">
                <a:latin typeface="Maiandra GD" pitchFamily="34" charset="0"/>
              </a:rPr>
              <a:t>Probability density of a nucleon WF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fr-FR" sz="1400" b="1" i="1">
                <a:latin typeface="Maiandra GD" pitchFamily="34" charset="0"/>
              </a:rPr>
              <a:t>(44 MeV/A,b= 8 fm)</a:t>
            </a:r>
            <a:endParaRPr lang="fr-FR" sz="1400" b="1">
              <a:latin typeface="Maiandra GD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0" y="3665538"/>
            <a:ext cx="8820150" cy="3168650"/>
          </a:xfrm>
          <a:prstGeom prst="rect">
            <a:avLst/>
          </a:prstGeom>
          <a:solidFill>
            <a:srgbClr val="D5D1D1"/>
          </a:solidFill>
          <a:ln>
            <a:noFill/>
          </a:ln>
          <a:effectLst>
            <a:outerShdw blurRad="50800" dist="20000" dir="5400000" rotWithShape="0">
              <a:srgbClr val="808080">
                <a:alpha val="42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387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200" smtClean="0">
                <a:solidFill>
                  <a:schemeClr val="tx2"/>
                </a:solidFill>
              </a:rPr>
              <a:t>Jean-Antoine Scarpaci</a:t>
            </a: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4002088" y="1084263"/>
          <a:ext cx="4622800" cy="222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7" name="Document" r:id="rId4" imgW="5537200" imgH="2667000" progId="Word.Document.8">
                  <p:embed/>
                </p:oleObj>
              </mc:Choice>
              <mc:Fallback>
                <p:oleObj name="Document" r:id="rId4" imgW="5537200" imgH="26670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2088" y="1084263"/>
                        <a:ext cx="4622800" cy="222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Freeform 3"/>
          <p:cNvSpPr>
            <a:spLocks/>
          </p:cNvSpPr>
          <p:nvPr/>
        </p:nvSpPr>
        <p:spPr bwMode="auto">
          <a:xfrm>
            <a:off x="6083300" y="1409700"/>
            <a:ext cx="520700" cy="893763"/>
          </a:xfrm>
          <a:custGeom>
            <a:avLst/>
            <a:gdLst>
              <a:gd name="T0" fmla="*/ 0 w 328"/>
              <a:gd name="T1" fmla="*/ 2147483647 h 563"/>
              <a:gd name="T2" fmla="*/ 2147483647 w 328"/>
              <a:gd name="T3" fmla="*/ 2147483647 h 563"/>
              <a:gd name="T4" fmla="*/ 2147483647 w 328"/>
              <a:gd name="T5" fmla="*/ 2147483647 h 563"/>
              <a:gd name="T6" fmla="*/ 2147483647 w 328"/>
              <a:gd name="T7" fmla="*/ 2147483647 h 563"/>
              <a:gd name="T8" fmla="*/ 2147483647 w 328"/>
              <a:gd name="T9" fmla="*/ 2147483647 h 563"/>
              <a:gd name="T10" fmla="*/ 2147483647 w 328"/>
              <a:gd name="T11" fmla="*/ 2147483647 h 563"/>
              <a:gd name="T12" fmla="*/ 2147483647 w 328"/>
              <a:gd name="T13" fmla="*/ 2147483647 h 563"/>
              <a:gd name="T14" fmla="*/ 2147483647 w 328"/>
              <a:gd name="T15" fmla="*/ 2147483647 h 563"/>
              <a:gd name="T16" fmla="*/ 2147483647 w 328"/>
              <a:gd name="T17" fmla="*/ 2147483647 h 563"/>
              <a:gd name="T18" fmla="*/ 2147483647 w 328"/>
              <a:gd name="T19" fmla="*/ 2147483647 h 563"/>
              <a:gd name="T20" fmla="*/ 2147483647 w 328"/>
              <a:gd name="T21" fmla="*/ 2147483647 h 563"/>
              <a:gd name="T22" fmla="*/ 2147483647 w 328"/>
              <a:gd name="T23" fmla="*/ 2147483647 h 563"/>
              <a:gd name="T24" fmla="*/ 2147483647 w 328"/>
              <a:gd name="T25" fmla="*/ 2147483647 h 5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328" h="563">
                <a:moveTo>
                  <a:pt x="0" y="554"/>
                </a:moveTo>
                <a:cubicBezTo>
                  <a:pt x="19" y="489"/>
                  <a:pt x="39" y="424"/>
                  <a:pt x="49" y="342"/>
                </a:cubicBezTo>
                <a:cubicBezTo>
                  <a:pt x="59" y="260"/>
                  <a:pt x="56" y="121"/>
                  <a:pt x="58" y="64"/>
                </a:cubicBezTo>
                <a:cubicBezTo>
                  <a:pt x="60" y="7"/>
                  <a:pt x="57" y="2"/>
                  <a:pt x="63" y="1"/>
                </a:cubicBezTo>
                <a:cubicBezTo>
                  <a:pt x="69" y="0"/>
                  <a:pt x="84" y="44"/>
                  <a:pt x="94" y="55"/>
                </a:cubicBezTo>
                <a:cubicBezTo>
                  <a:pt x="104" y="66"/>
                  <a:pt x="108" y="59"/>
                  <a:pt x="121" y="64"/>
                </a:cubicBezTo>
                <a:cubicBezTo>
                  <a:pt x="134" y="69"/>
                  <a:pt x="164" y="70"/>
                  <a:pt x="175" y="86"/>
                </a:cubicBezTo>
                <a:cubicBezTo>
                  <a:pt x="186" y="102"/>
                  <a:pt x="183" y="136"/>
                  <a:pt x="188" y="158"/>
                </a:cubicBezTo>
                <a:cubicBezTo>
                  <a:pt x="193" y="180"/>
                  <a:pt x="199" y="207"/>
                  <a:pt x="206" y="221"/>
                </a:cubicBezTo>
                <a:cubicBezTo>
                  <a:pt x="213" y="235"/>
                  <a:pt x="221" y="246"/>
                  <a:pt x="233" y="244"/>
                </a:cubicBezTo>
                <a:cubicBezTo>
                  <a:pt x="245" y="242"/>
                  <a:pt x="265" y="209"/>
                  <a:pt x="278" y="212"/>
                </a:cubicBezTo>
                <a:cubicBezTo>
                  <a:pt x="291" y="215"/>
                  <a:pt x="302" y="204"/>
                  <a:pt x="310" y="262"/>
                </a:cubicBezTo>
                <a:cubicBezTo>
                  <a:pt x="318" y="320"/>
                  <a:pt x="323" y="441"/>
                  <a:pt x="328" y="563"/>
                </a:cubicBezTo>
              </a:path>
            </a:pathLst>
          </a:custGeom>
          <a:solidFill>
            <a:srgbClr val="FF6C01"/>
          </a:solidFill>
          <a:ln w="12700" cmpd="sng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6126163" y="1341438"/>
            <a:ext cx="77787" cy="1612900"/>
          </a:xfrm>
          <a:prstGeom prst="rect">
            <a:avLst/>
          </a:prstGeom>
          <a:solidFill>
            <a:srgbClr val="E8E82A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391" name="Line 6"/>
          <p:cNvSpPr>
            <a:spLocks noChangeShapeType="1"/>
          </p:cNvSpPr>
          <p:nvPr/>
        </p:nvSpPr>
        <p:spPr bwMode="auto">
          <a:xfrm>
            <a:off x="782638" y="5959475"/>
            <a:ext cx="1241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782638" y="5689600"/>
            <a:ext cx="124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782638" y="5589588"/>
            <a:ext cx="124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782638" y="5319713"/>
            <a:ext cx="124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782638" y="5153025"/>
            <a:ext cx="124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6" name="Line 11"/>
          <p:cNvSpPr>
            <a:spLocks noChangeShapeType="1"/>
          </p:cNvSpPr>
          <p:nvPr/>
        </p:nvSpPr>
        <p:spPr bwMode="auto">
          <a:xfrm>
            <a:off x="776288" y="4959350"/>
            <a:ext cx="124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397" name="Rectangle 12"/>
          <p:cNvSpPr>
            <a:spLocks noChangeArrowheads="1"/>
          </p:cNvSpPr>
          <p:nvPr/>
        </p:nvSpPr>
        <p:spPr bwMode="auto">
          <a:xfrm>
            <a:off x="2090738" y="5811838"/>
            <a:ext cx="530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1s</a:t>
            </a:r>
            <a:r>
              <a:rPr lang="fr-FR" sz="1400" baseline="-25000"/>
              <a:t>1/2</a:t>
            </a:r>
            <a:endParaRPr lang="fr-FR" sz="1400"/>
          </a:p>
        </p:txBody>
      </p:sp>
      <p:sp>
        <p:nvSpPr>
          <p:cNvPr id="16398" name="Rectangle 13"/>
          <p:cNvSpPr>
            <a:spLocks noChangeArrowheads="1"/>
          </p:cNvSpPr>
          <p:nvPr/>
        </p:nvSpPr>
        <p:spPr bwMode="auto">
          <a:xfrm>
            <a:off x="2090738" y="5591175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1p</a:t>
            </a:r>
            <a:r>
              <a:rPr lang="fr-FR" sz="1400" baseline="-25000"/>
              <a:t>1/2</a:t>
            </a:r>
            <a:endParaRPr lang="fr-FR" sz="1400"/>
          </a:p>
        </p:txBody>
      </p:sp>
      <p:sp>
        <p:nvSpPr>
          <p:cNvPr id="16399" name="Rectangle 14"/>
          <p:cNvSpPr>
            <a:spLocks noChangeArrowheads="1"/>
          </p:cNvSpPr>
          <p:nvPr/>
        </p:nvSpPr>
        <p:spPr bwMode="auto">
          <a:xfrm>
            <a:off x="2090738" y="5443538"/>
            <a:ext cx="557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1p</a:t>
            </a:r>
            <a:r>
              <a:rPr lang="fr-FR" sz="1400" baseline="-25000"/>
              <a:t>3/2</a:t>
            </a:r>
            <a:endParaRPr lang="fr-FR" sz="1400"/>
          </a:p>
        </p:txBody>
      </p:sp>
      <p:sp>
        <p:nvSpPr>
          <p:cNvPr id="16400" name="Rectangle 15"/>
          <p:cNvSpPr>
            <a:spLocks noChangeArrowheads="1"/>
          </p:cNvSpPr>
          <p:nvPr/>
        </p:nvSpPr>
        <p:spPr bwMode="auto">
          <a:xfrm>
            <a:off x="2090738" y="5172075"/>
            <a:ext cx="566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1d</a:t>
            </a:r>
            <a:r>
              <a:rPr lang="fr-FR" sz="1400" baseline="-25000"/>
              <a:t>5/2</a:t>
            </a:r>
            <a:endParaRPr lang="fr-FR" sz="1400"/>
          </a:p>
        </p:txBody>
      </p:sp>
      <p:sp>
        <p:nvSpPr>
          <p:cNvPr id="16401" name="Rectangle 16"/>
          <p:cNvSpPr>
            <a:spLocks noChangeArrowheads="1"/>
          </p:cNvSpPr>
          <p:nvPr/>
        </p:nvSpPr>
        <p:spPr bwMode="auto">
          <a:xfrm>
            <a:off x="2090738" y="4995863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2s</a:t>
            </a:r>
            <a:r>
              <a:rPr lang="fr-FR" sz="1400" baseline="-25000"/>
              <a:t>1/2</a:t>
            </a:r>
            <a:endParaRPr lang="fr-FR" sz="1400"/>
          </a:p>
        </p:txBody>
      </p:sp>
      <p:sp>
        <p:nvSpPr>
          <p:cNvPr id="16402" name="Rectangle 17"/>
          <p:cNvSpPr>
            <a:spLocks noChangeArrowheads="1"/>
          </p:cNvSpPr>
          <p:nvPr/>
        </p:nvSpPr>
        <p:spPr bwMode="auto">
          <a:xfrm>
            <a:off x="2090738" y="4786313"/>
            <a:ext cx="585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2p</a:t>
            </a:r>
            <a:r>
              <a:rPr lang="fr-FR" sz="1400" baseline="-25000"/>
              <a:t>3/2</a:t>
            </a:r>
            <a:endParaRPr lang="fr-FR" sz="1400"/>
          </a:p>
        </p:txBody>
      </p:sp>
      <p:sp>
        <p:nvSpPr>
          <p:cNvPr id="16403" name="Oval 18"/>
          <p:cNvSpPr>
            <a:spLocks noChangeArrowheads="1"/>
          </p:cNvSpPr>
          <p:nvPr/>
        </p:nvSpPr>
        <p:spPr bwMode="auto">
          <a:xfrm>
            <a:off x="1255713" y="5641975"/>
            <a:ext cx="100012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04" name="Oval 19"/>
          <p:cNvSpPr>
            <a:spLocks noChangeArrowheads="1"/>
          </p:cNvSpPr>
          <p:nvPr/>
        </p:nvSpPr>
        <p:spPr bwMode="auto">
          <a:xfrm>
            <a:off x="1446213" y="5641975"/>
            <a:ext cx="100012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grpSp>
        <p:nvGrpSpPr>
          <p:cNvPr id="16405" name="Group 20"/>
          <p:cNvGrpSpPr>
            <a:grpSpLocks/>
          </p:cNvGrpSpPr>
          <p:nvPr/>
        </p:nvGrpSpPr>
        <p:grpSpPr bwMode="auto">
          <a:xfrm>
            <a:off x="1141413" y="5524500"/>
            <a:ext cx="525462" cy="101600"/>
            <a:chOff x="3635" y="3213"/>
            <a:chExt cx="331" cy="64"/>
          </a:xfrm>
        </p:grpSpPr>
        <p:sp>
          <p:nvSpPr>
            <p:cNvPr id="16451" name="Oval 21"/>
            <p:cNvSpPr>
              <a:spLocks noChangeArrowheads="1"/>
            </p:cNvSpPr>
            <p:nvPr/>
          </p:nvSpPr>
          <p:spPr bwMode="auto">
            <a:xfrm>
              <a:off x="3635" y="3214"/>
              <a:ext cx="63" cy="63"/>
            </a:xfrm>
            <a:prstGeom prst="ellipse">
              <a:avLst/>
            </a:prstGeom>
            <a:solidFill>
              <a:srgbClr val="FF6C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16452" name="Oval 22"/>
            <p:cNvSpPr>
              <a:spLocks noChangeArrowheads="1"/>
            </p:cNvSpPr>
            <p:nvPr/>
          </p:nvSpPr>
          <p:spPr bwMode="auto">
            <a:xfrm>
              <a:off x="3819" y="3214"/>
              <a:ext cx="63" cy="63"/>
            </a:xfrm>
            <a:prstGeom prst="ellipse">
              <a:avLst/>
            </a:prstGeom>
            <a:solidFill>
              <a:srgbClr val="FF6C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16453" name="Oval 23"/>
            <p:cNvSpPr>
              <a:spLocks noChangeArrowheads="1"/>
            </p:cNvSpPr>
            <p:nvPr/>
          </p:nvSpPr>
          <p:spPr bwMode="auto">
            <a:xfrm>
              <a:off x="3719" y="3213"/>
              <a:ext cx="63" cy="63"/>
            </a:xfrm>
            <a:prstGeom prst="ellipse">
              <a:avLst/>
            </a:prstGeom>
            <a:solidFill>
              <a:srgbClr val="FF6C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16454" name="Oval 24"/>
            <p:cNvSpPr>
              <a:spLocks noChangeArrowheads="1"/>
            </p:cNvSpPr>
            <p:nvPr/>
          </p:nvSpPr>
          <p:spPr bwMode="auto">
            <a:xfrm>
              <a:off x="3903" y="3213"/>
              <a:ext cx="63" cy="63"/>
            </a:xfrm>
            <a:prstGeom prst="ellipse">
              <a:avLst/>
            </a:prstGeom>
            <a:solidFill>
              <a:srgbClr val="FF6C0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</p:grpSp>
      <p:sp>
        <p:nvSpPr>
          <p:cNvPr id="16406" name="Oval 25"/>
          <p:cNvSpPr>
            <a:spLocks noChangeArrowheads="1"/>
          </p:cNvSpPr>
          <p:nvPr/>
        </p:nvSpPr>
        <p:spPr bwMode="auto">
          <a:xfrm>
            <a:off x="998538" y="5270500"/>
            <a:ext cx="100012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07" name="Oval 26"/>
          <p:cNvSpPr>
            <a:spLocks noChangeArrowheads="1"/>
          </p:cNvSpPr>
          <p:nvPr/>
        </p:nvSpPr>
        <p:spPr bwMode="auto">
          <a:xfrm>
            <a:off x="1290638" y="5270500"/>
            <a:ext cx="100012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08" name="Oval 27"/>
          <p:cNvSpPr>
            <a:spLocks noChangeArrowheads="1"/>
          </p:cNvSpPr>
          <p:nvPr/>
        </p:nvSpPr>
        <p:spPr bwMode="auto">
          <a:xfrm>
            <a:off x="1131888" y="5268913"/>
            <a:ext cx="100012" cy="100012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09" name="Oval 28"/>
          <p:cNvSpPr>
            <a:spLocks noChangeArrowheads="1"/>
          </p:cNvSpPr>
          <p:nvPr/>
        </p:nvSpPr>
        <p:spPr bwMode="auto">
          <a:xfrm>
            <a:off x="1423988" y="5268913"/>
            <a:ext cx="100012" cy="100012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10" name="Oval 29"/>
          <p:cNvSpPr>
            <a:spLocks noChangeArrowheads="1"/>
          </p:cNvSpPr>
          <p:nvPr/>
        </p:nvSpPr>
        <p:spPr bwMode="auto">
          <a:xfrm>
            <a:off x="1589088" y="5270500"/>
            <a:ext cx="100012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11" name="Oval 30"/>
          <p:cNvSpPr>
            <a:spLocks noChangeArrowheads="1"/>
          </p:cNvSpPr>
          <p:nvPr/>
        </p:nvSpPr>
        <p:spPr bwMode="auto">
          <a:xfrm>
            <a:off x="1722438" y="5268913"/>
            <a:ext cx="100012" cy="100012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12" name="Oval 31"/>
          <p:cNvSpPr>
            <a:spLocks noChangeArrowheads="1"/>
          </p:cNvSpPr>
          <p:nvPr/>
        </p:nvSpPr>
        <p:spPr bwMode="auto">
          <a:xfrm>
            <a:off x="1101725" y="4903788"/>
            <a:ext cx="100013" cy="100012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13" name="Oval 32"/>
          <p:cNvSpPr>
            <a:spLocks noChangeArrowheads="1"/>
          </p:cNvSpPr>
          <p:nvPr/>
        </p:nvSpPr>
        <p:spPr bwMode="auto">
          <a:xfrm>
            <a:off x="1393825" y="4903788"/>
            <a:ext cx="100013" cy="100012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14" name="Oval 33"/>
          <p:cNvSpPr>
            <a:spLocks noChangeArrowheads="1"/>
          </p:cNvSpPr>
          <p:nvPr/>
        </p:nvSpPr>
        <p:spPr bwMode="auto">
          <a:xfrm>
            <a:off x="1235075" y="4902200"/>
            <a:ext cx="100013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15" name="Oval 34"/>
          <p:cNvSpPr>
            <a:spLocks noChangeArrowheads="1"/>
          </p:cNvSpPr>
          <p:nvPr/>
        </p:nvSpPr>
        <p:spPr bwMode="auto">
          <a:xfrm>
            <a:off x="1255713" y="5908675"/>
            <a:ext cx="100012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16" name="Oval 35"/>
          <p:cNvSpPr>
            <a:spLocks noChangeArrowheads="1"/>
          </p:cNvSpPr>
          <p:nvPr/>
        </p:nvSpPr>
        <p:spPr bwMode="auto">
          <a:xfrm>
            <a:off x="1446213" y="5908675"/>
            <a:ext cx="100012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17" name="Oval 36"/>
          <p:cNvSpPr>
            <a:spLocks noChangeArrowheads="1"/>
          </p:cNvSpPr>
          <p:nvPr/>
        </p:nvSpPr>
        <p:spPr bwMode="auto">
          <a:xfrm>
            <a:off x="1235075" y="5108575"/>
            <a:ext cx="100013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18" name="Oval 37"/>
          <p:cNvSpPr>
            <a:spLocks noChangeArrowheads="1"/>
          </p:cNvSpPr>
          <p:nvPr/>
        </p:nvSpPr>
        <p:spPr bwMode="auto">
          <a:xfrm>
            <a:off x="1425575" y="5108575"/>
            <a:ext cx="100013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19" name="Rectangle 38"/>
          <p:cNvSpPr>
            <a:spLocks noChangeArrowheads="1"/>
          </p:cNvSpPr>
          <p:nvPr/>
        </p:nvSpPr>
        <p:spPr bwMode="auto">
          <a:xfrm>
            <a:off x="1476375" y="4797425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x</a:t>
            </a:r>
          </a:p>
        </p:txBody>
      </p:sp>
      <p:sp>
        <p:nvSpPr>
          <p:cNvPr id="16420" name="Line 39"/>
          <p:cNvSpPr>
            <a:spLocks noChangeShapeType="1"/>
          </p:cNvSpPr>
          <p:nvPr/>
        </p:nvSpPr>
        <p:spPr bwMode="auto">
          <a:xfrm>
            <a:off x="779463" y="4648200"/>
            <a:ext cx="1241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21" name="Rectangle 40"/>
          <p:cNvSpPr>
            <a:spLocks noChangeArrowheads="1"/>
          </p:cNvSpPr>
          <p:nvPr/>
        </p:nvSpPr>
        <p:spPr bwMode="auto">
          <a:xfrm>
            <a:off x="2100263" y="4445000"/>
            <a:ext cx="552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1f</a:t>
            </a:r>
            <a:r>
              <a:rPr lang="fr-FR" sz="1400" baseline="-25000"/>
              <a:t>7/2</a:t>
            </a:r>
            <a:endParaRPr lang="fr-FR" sz="1400"/>
          </a:p>
        </p:txBody>
      </p:sp>
      <p:sp>
        <p:nvSpPr>
          <p:cNvPr id="16422" name="Freeform 41"/>
          <p:cNvSpPr>
            <a:spLocks/>
          </p:cNvSpPr>
          <p:nvPr/>
        </p:nvSpPr>
        <p:spPr bwMode="auto">
          <a:xfrm>
            <a:off x="280988" y="4400550"/>
            <a:ext cx="1114425" cy="1862138"/>
          </a:xfrm>
          <a:custGeom>
            <a:avLst/>
            <a:gdLst>
              <a:gd name="T0" fmla="*/ 0 w 702"/>
              <a:gd name="T1" fmla="*/ 0 h 933"/>
              <a:gd name="T2" fmla="*/ 2147483647 w 702"/>
              <a:gd name="T3" fmla="*/ 2147483647 h 933"/>
              <a:gd name="T4" fmla="*/ 2147483647 w 702"/>
              <a:gd name="T5" fmla="*/ 2147483647 h 933"/>
              <a:gd name="T6" fmla="*/ 2147483647 w 702"/>
              <a:gd name="T7" fmla="*/ 2147483647 h 933"/>
              <a:gd name="T8" fmla="*/ 2147483647 w 702"/>
              <a:gd name="T9" fmla="*/ 2147483647 h 933"/>
              <a:gd name="T10" fmla="*/ 2147483647 w 702"/>
              <a:gd name="T11" fmla="*/ 2147483647 h 933"/>
              <a:gd name="T12" fmla="*/ 2147483647 w 702"/>
              <a:gd name="T13" fmla="*/ 2147483647 h 9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02" h="933">
                <a:moveTo>
                  <a:pt x="0" y="0"/>
                </a:moveTo>
                <a:cubicBezTo>
                  <a:pt x="4" y="1"/>
                  <a:pt x="8" y="3"/>
                  <a:pt x="36" y="5"/>
                </a:cubicBezTo>
                <a:cubicBezTo>
                  <a:pt x="64" y="7"/>
                  <a:pt x="136" y="2"/>
                  <a:pt x="171" y="14"/>
                </a:cubicBezTo>
                <a:cubicBezTo>
                  <a:pt x="206" y="26"/>
                  <a:pt x="226" y="36"/>
                  <a:pt x="243" y="77"/>
                </a:cubicBezTo>
                <a:cubicBezTo>
                  <a:pt x="260" y="118"/>
                  <a:pt x="261" y="137"/>
                  <a:pt x="275" y="261"/>
                </a:cubicBezTo>
                <a:cubicBezTo>
                  <a:pt x="289" y="385"/>
                  <a:pt x="253" y="713"/>
                  <a:pt x="324" y="823"/>
                </a:cubicBezTo>
                <a:cubicBezTo>
                  <a:pt x="395" y="933"/>
                  <a:pt x="548" y="927"/>
                  <a:pt x="702" y="92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23" name="Freeform 42"/>
          <p:cNvSpPr>
            <a:spLocks/>
          </p:cNvSpPr>
          <p:nvPr/>
        </p:nvSpPr>
        <p:spPr bwMode="auto">
          <a:xfrm flipH="1">
            <a:off x="1377950" y="4389438"/>
            <a:ext cx="1114425" cy="1882775"/>
          </a:xfrm>
          <a:custGeom>
            <a:avLst/>
            <a:gdLst>
              <a:gd name="T0" fmla="*/ 0 w 702"/>
              <a:gd name="T1" fmla="*/ 0 h 933"/>
              <a:gd name="T2" fmla="*/ 2147483647 w 702"/>
              <a:gd name="T3" fmla="*/ 2147483647 h 933"/>
              <a:gd name="T4" fmla="*/ 2147483647 w 702"/>
              <a:gd name="T5" fmla="*/ 2147483647 h 933"/>
              <a:gd name="T6" fmla="*/ 2147483647 w 702"/>
              <a:gd name="T7" fmla="*/ 2147483647 h 933"/>
              <a:gd name="T8" fmla="*/ 2147483647 w 702"/>
              <a:gd name="T9" fmla="*/ 2147483647 h 933"/>
              <a:gd name="T10" fmla="*/ 2147483647 w 702"/>
              <a:gd name="T11" fmla="*/ 2147483647 h 933"/>
              <a:gd name="T12" fmla="*/ 2147483647 w 702"/>
              <a:gd name="T13" fmla="*/ 2147483647 h 9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02" h="933">
                <a:moveTo>
                  <a:pt x="0" y="0"/>
                </a:moveTo>
                <a:cubicBezTo>
                  <a:pt x="4" y="1"/>
                  <a:pt x="8" y="3"/>
                  <a:pt x="36" y="5"/>
                </a:cubicBezTo>
                <a:cubicBezTo>
                  <a:pt x="64" y="7"/>
                  <a:pt x="136" y="2"/>
                  <a:pt x="171" y="14"/>
                </a:cubicBezTo>
                <a:cubicBezTo>
                  <a:pt x="206" y="26"/>
                  <a:pt x="226" y="36"/>
                  <a:pt x="243" y="77"/>
                </a:cubicBezTo>
                <a:cubicBezTo>
                  <a:pt x="260" y="118"/>
                  <a:pt x="261" y="137"/>
                  <a:pt x="275" y="261"/>
                </a:cubicBezTo>
                <a:cubicBezTo>
                  <a:pt x="289" y="385"/>
                  <a:pt x="253" y="713"/>
                  <a:pt x="324" y="823"/>
                </a:cubicBezTo>
                <a:cubicBezTo>
                  <a:pt x="395" y="933"/>
                  <a:pt x="548" y="927"/>
                  <a:pt x="702" y="92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24" name="Freeform 43"/>
          <p:cNvSpPr>
            <a:spLocks/>
          </p:cNvSpPr>
          <p:nvPr/>
        </p:nvSpPr>
        <p:spPr bwMode="auto">
          <a:xfrm>
            <a:off x="6278563" y="2463800"/>
            <a:ext cx="1416050" cy="501650"/>
          </a:xfrm>
          <a:custGeom>
            <a:avLst/>
            <a:gdLst>
              <a:gd name="T0" fmla="*/ 0 w 892"/>
              <a:gd name="T1" fmla="*/ 2147483647 h 271"/>
              <a:gd name="T2" fmla="*/ 2147483647 w 892"/>
              <a:gd name="T3" fmla="*/ 2147483647 h 271"/>
              <a:gd name="T4" fmla="*/ 2147483647 w 892"/>
              <a:gd name="T5" fmla="*/ 2147483647 h 271"/>
              <a:gd name="T6" fmla="*/ 2147483647 w 892"/>
              <a:gd name="T7" fmla="*/ 2147483647 h 271"/>
              <a:gd name="T8" fmla="*/ 2147483647 w 892"/>
              <a:gd name="T9" fmla="*/ 2147483647 h 271"/>
              <a:gd name="T10" fmla="*/ 2147483647 w 892"/>
              <a:gd name="T11" fmla="*/ 2147483647 h 271"/>
              <a:gd name="T12" fmla="*/ 2147483647 w 892"/>
              <a:gd name="T13" fmla="*/ 2147483647 h 271"/>
              <a:gd name="T14" fmla="*/ 2147483647 w 892"/>
              <a:gd name="T15" fmla="*/ 2147483647 h 271"/>
              <a:gd name="T16" fmla="*/ 2147483647 w 892"/>
              <a:gd name="T17" fmla="*/ 2147483647 h 271"/>
              <a:gd name="T18" fmla="*/ 2147483647 w 892"/>
              <a:gd name="T19" fmla="*/ 2147483647 h 271"/>
              <a:gd name="T20" fmla="*/ 2147483647 w 892"/>
              <a:gd name="T21" fmla="*/ 2147483647 h 2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92" h="271">
                <a:moveTo>
                  <a:pt x="0" y="248"/>
                </a:moveTo>
                <a:cubicBezTo>
                  <a:pt x="36" y="243"/>
                  <a:pt x="73" y="239"/>
                  <a:pt x="94" y="221"/>
                </a:cubicBezTo>
                <a:cubicBezTo>
                  <a:pt x="115" y="203"/>
                  <a:pt x="118" y="174"/>
                  <a:pt x="126" y="140"/>
                </a:cubicBezTo>
                <a:cubicBezTo>
                  <a:pt x="134" y="106"/>
                  <a:pt x="131" y="38"/>
                  <a:pt x="144" y="19"/>
                </a:cubicBezTo>
                <a:cubicBezTo>
                  <a:pt x="157" y="0"/>
                  <a:pt x="184" y="19"/>
                  <a:pt x="202" y="28"/>
                </a:cubicBezTo>
                <a:cubicBezTo>
                  <a:pt x="220" y="37"/>
                  <a:pt x="216" y="57"/>
                  <a:pt x="252" y="73"/>
                </a:cubicBezTo>
                <a:cubicBezTo>
                  <a:pt x="288" y="89"/>
                  <a:pt x="359" y="109"/>
                  <a:pt x="418" y="122"/>
                </a:cubicBezTo>
                <a:cubicBezTo>
                  <a:pt x="477" y="135"/>
                  <a:pt x="540" y="141"/>
                  <a:pt x="607" y="154"/>
                </a:cubicBezTo>
                <a:cubicBezTo>
                  <a:pt x="674" y="167"/>
                  <a:pt x="772" y="188"/>
                  <a:pt x="818" y="199"/>
                </a:cubicBezTo>
                <a:cubicBezTo>
                  <a:pt x="864" y="210"/>
                  <a:pt x="870" y="209"/>
                  <a:pt x="881" y="221"/>
                </a:cubicBezTo>
                <a:cubicBezTo>
                  <a:pt x="892" y="233"/>
                  <a:pt x="888" y="252"/>
                  <a:pt x="885" y="271"/>
                </a:cubicBezTo>
              </a:path>
            </a:pathLst>
          </a:custGeom>
          <a:solidFill>
            <a:srgbClr val="E8E82A"/>
          </a:solidFill>
          <a:ln w="19050" cmpd="sng">
            <a:solidFill>
              <a:srgbClr val="FF6C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425" name="Freeform 44"/>
          <p:cNvSpPr>
            <a:spLocks/>
          </p:cNvSpPr>
          <p:nvPr/>
        </p:nvSpPr>
        <p:spPr bwMode="auto">
          <a:xfrm>
            <a:off x="6261100" y="1816100"/>
            <a:ext cx="1416050" cy="508000"/>
          </a:xfrm>
          <a:custGeom>
            <a:avLst/>
            <a:gdLst>
              <a:gd name="T0" fmla="*/ 0 w 892"/>
              <a:gd name="T1" fmla="*/ 2147483647 h 271"/>
              <a:gd name="T2" fmla="*/ 2147483647 w 892"/>
              <a:gd name="T3" fmla="*/ 2147483647 h 271"/>
              <a:gd name="T4" fmla="*/ 2147483647 w 892"/>
              <a:gd name="T5" fmla="*/ 2147483647 h 271"/>
              <a:gd name="T6" fmla="*/ 2147483647 w 892"/>
              <a:gd name="T7" fmla="*/ 2147483647 h 271"/>
              <a:gd name="T8" fmla="*/ 2147483647 w 892"/>
              <a:gd name="T9" fmla="*/ 2147483647 h 271"/>
              <a:gd name="T10" fmla="*/ 2147483647 w 892"/>
              <a:gd name="T11" fmla="*/ 2147483647 h 271"/>
              <a:gd name="T12" fmla="*/ 2147483647 w 892"/>
              <a:gd name="T13" fmla="*/ 2147483647 h 271"/>
              <a:gd name="T14" fmla="*/ 2147483647 w 892"/>
              <a:gd name="T15" fmla="*/ 2147483647 h 271"/>
              <a:gd name="T16" fmla="*/ 2147483647 w 892"/>
              <a:gd name="T17" fmla="*/ 2147483647 h 271"/>
              <a:gd name="T18" fmla="*/ 2147483647 w 892"/>
              <a:gd name="T19" fmla="*/ 2147483647 h 271"/>
              <a:gd name="T20" fmla="*/ 2147483647 w 892"/>
              <a:gd name="T21" fmla="*/ 2147483647 h 27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92" h="271">
                <a:moveTo>
                  <a:pt x="0" y="248"/>
                </a:moveTo>
                <a:cubicBezTo>
                  <a:pt x="36" y="243"/>
                  <a:pt x="73" y="239"/>
                  <a:pt x="94" y="221"/>
                </a:cubicBezTo>
                <a:cubicBezTo>
                  <a:pt x="115" y="203"/>
                  <a:pt x="118" y="174"/>
                  <a:pt x="126" y="140"/>
                </a:cubicBezTo>
                <a:cubicBezTo>
                  <a:pt x="134" y="106"/>
                  <a:pt x="131" y="38"/>
                  <a:pt x="144" y="19"/>
                </a:cubicBezTo>
                <a:cubicBezTo>
                  <a:pt x="157" y="0"/>
                  <a:pt x="184" y="19"/>
                  <a:pt x="202" y="28"/>
                </a:cubicBezTo>
                <a:cubicBezTo>
                  <a:pt x="220" y="37"/>
                  <a:pt x="216" y="57"/>
                  <a:pt x="252" y="73"/>
                </a:cubicBezTo>
                <a:cubicBezTo>
                  <a:pt x="288" y="89"/>
                  <a:pt x="359" y="109"/>
                  <a:pt x="418" y="122"/>
                </a:cubicBezTo>
                <a:cubicBezTo>
                  <a:pt x="477" y="135"/>
                  <a:pt x="540" y="141"/>
                  <a:pt x="607" y="154"/>
                </a:cubicBezTo>
                <a:cubicBezTo>
                  <a:pt x="674" y="167"/>
                  <a:pt x="772" y="188"/>
                  <a:pt x="818" y="199"/>
                </a:cubicBezTo>
                <a:cubicBezTo>
                  <a:pt x="864" y="210"/>
                  <a:pt x="870" y="209"/>
                  <a:pt x="881" y="221"/>
                </a:cubicBezTo>
                <a:cubicBezTo>
                  <a:pt x="892" y="233"/>
                  <a:pt x="888" y="252"/>
                  <a:pt x="885" y="271"/>
                </a:cubicBezTo>
              </a:path>
            </a:pathLst>
          </a:custGeom>
          <a:solidFill>
            <a:srgbClr val="E8E82A"/>
          </a:solidFill>
          <a:ln w="19050" cmpd="sng">
            <a:solidFill>
              <a:srgbClr val="FF6C0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6426" name="Picture 46" descr="Imag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3714750"/>
            <a:ext cx="2695575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27" name="Rectangle 47"/>
          <p:cNvSpPr>
            <a:spLocks noChangeArrowheads="1"/>
          </p:cNvSpPr>
          <p:nvPr/>
        </p:nvSpPr>
        <p:spPr bwMode="auto">
          <a:xfrm>
            <a:off x="4294188" y="6167438"/>
            <a:ext cx="41608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800" b="1">
                <a:solidFill>
                  <a:srgbClr val="FF0000"/>
                </a:solidFill>
              </a:rPr>
              <a:t>The TM probes the GS</a:t>
            </a:r>
            <a:endParaRPr lang="fr-FR" sz="1800">
              <a:solidFill>
                <a:srgbClr val="FF0000"/>
              </a:solidFill>
            </a:endParaRPr>
          </a:p>
          <a:p>
            <a:pPr eaLnBrk="0" hangingPunct="0"/>
            <a:r>
              <a:rPr lang="fr-FR" sz="1800">
                <a:solidFill>
                  <a:srgbClr val="FF0000"/>
                </a:solidFill>
              </a:rPr>
              <a:t>The TM is sensitive to the initial WF</a:t>
            </a:r>
          </a:p>
        </p:txBody>
      </p:sp>
      <p:sp>
        <p:nvSpPr>
          <p:cNvPr id="16428" name="AutoShape 48"/>
          <p:cNvSpPr>
            <a:spLocks noChangeArrowheads="1"/>
          </p:cNvSpPr>
          <p:nvPr/>
        </p:nvSpPr>
        <p:spPr bwMode="auto">
          <a:xfrm>
            <a:off x="3851275" y="6405563"/>
            <a:ext cx="477838" cy="107950"/>
          </a:xfrm>
          <a:prstGeom prst="rightArrow">
            <a:avLst>
              <a:gd name="adj1" fmla="val 50000"/>
              <a:gd name="adj2" fmla="val 110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29" name="Rectangle 49"/>
          <p:cNvSpPr>
            <a:spLocks noChangeArrowheads="1"/>
          </p:cNvSpPr>
          <p:nvPr/>
        </p:nvSpPr>
        <p:spPr bwMode="auto">
          <a:xfrm>
            <a:off x="4724400" y="5842000"/>
            <a:ext cx="3732213" cy="2746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200"/>
              <a:t>D.Lacroix et al., Nuclear Physics A658 (1999) 273</a:t>
            </a:r>
          </a:p>
        </p:txBody>
      </p:sp>
      <p:sp>
        <p:nvSpPr>
          <p:cNvPr id="16430" name="AutoShape 50"/>
          <p:cNvSpPr>
            <a:spLocks noChangeArrowheads="1"/>
          </p:cNvSpPr>
          <p:nvPr/>
        </p:nvSpPr>
        <p:spPr bwMode="auto">
          <a:xfrm>
            <a:off x="3854450" y="6599238"/>
            <a:ext cx="477838" cy="107950"/>
          </a:xfrm>
          <a:prstGeom prst="rightArrow">
            <a:avLst>
              <a:gd name="adj1" fmla="val 50000"/>
              <a:gd name="adj2" fmla="val 110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31" name="Line 51"/>
          <p:cNvSpPr>
            <a:spLocks noChangeShapeType="1"/>
          </p:cNvSpPr>
          <p:nvPr/>
        </p:nvSpPr>
        <p:spPr bwMode="auto">
          <a:xfrm flipH="1">
            <a:off x="6019800" y="2971800"/>
            <a:ext cx="1524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32" name="Rectangle 66"/>
          <p:cNvSpPr>
            <a:spLocks noChangeArrowheads="1"/>
          </p:cNvSpPr>
          <p:nvPr/>
        </p:nvSpPr>
        <p:spPr bwMode="auto">
          <a:xfrm>
            <a:off x="1414463" y="2960688"/>
            <a:ext cx="251301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200"/>
              <a:t>J.A.Scarpaci et al., </a:t>
            </a:r>
          </a:p>
          <a:p>
            <a:pPr eaLnBrk="0" hangingPunct="0"/>
            <a:r>
              <a:rPr lang="fr-FR" sz="1200"/>
              <a:t>Physics Letters B428 (1998) 241</a:t>
            </a:r>
          </a:p>
        </p:txBody>
      </p:sp>
      <p:grpSp>
        <p:nvGrpSpPr>
          <p:cNvPr id="16433" name="Group 67"/>
          <p:cNvGrpSpPr>
            <a:grpSpLocks/>
          </p:cNvGrpSpPr>
          <p:nvPr/>
        </p:nvGrpSpPr>
        <p:grpSpPr bwMode="auto">
          <a:xfrm>
            <a:off x="1724025" y="1258888"/>
            <a:ext cx="1544638" cy="1663700"/>
            <a:chOff x="1018" y="2517"/>
            <a:chExt cx="973" cy="1048"/>
          </a:xfrm>
        </p:grpSpPr>
        <p:sp>
          <p:nvSpPr>
            <p:cNvPr id="16441" name="Freeform 68"/>
            <p:cNvSpPr>
              <a:spLocks/>
            </p:cNvSpPr>
            <p:nvPr/>
          </p:nvSpPr>
          <p:spPr bwMode="auto">
            <a:xfrm>
              <a:off x="1436" y="2644"/>
              <a:ext cx="136" cy="856"/>
            </a:xfrm>
            <a:custGeom>
              <a:avLst/>
              <a:gdLst>
                <a:gd name="T0" fmla="*/ 16 w 136"/>
                <a:gd name="T1" fmla="*/ 856 h 856"/>
                <a:gd name="T2" fmla="*/ 20 w 136"/>
                <a:gd name="T3" fmla="*/ 416 h 856"/>
                <a:gd name="T4" fmla="*/ 136 w 136"/>
                <a:gd name="T5" fmla="*/ 0 h 8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" h="856">
                  <a:moveTo>
                    <a:pt x="16" y="856"/>
                  </a:moveTo>
                  <a:cubicBezTo>
                    <a:pt x="8" y="707"/>
                    <a:pt x="0" y="559"/>
                    <a:pt x="20" y="416"/>
                  </a:cubicBezTo>
                  <a:cubicBezTo>
                    <a:pt x="40" y="273"/>
                    <a:pt x="88" y="136"/>
                    <a:pt x="136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42" name="Line 69"/>
            <p:cNvSpPr>
              <a:spLocks noChangeShapeType="1"/>
            </p:cNvSpPr>
            <p:nvPr/>
          </p:nvSpPr>
          <p:spPr bwMode="auto">
            <a:xfrm flipH="1" flipV="1">
              <a:off x="1264" y="3032"/>
              <a:ext cx="52" cy="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43" name="Oval 70"/>
            <p:cNvSpPr>
              <a:spLocks noChangeArrowheads="1"/>
            </p:cNvSpPr>
            <p:nvPr/>
          </p:nvSpPr>
          <p:spPr bwMode="auto">
            <a:xfrm>
              <a:off x="1468" y="2768"/>
              <a:ext cx="92" cy="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16444" name="Oval 71"/>
            <p:cNvSpPr>
              <a:spLocks noChangeArrowheads="1"/>
            </p:cNvSpPr>
            <p:nvPr/>
          </p:nvSpPr>
          <p:spPr bwMode="auto">
            <a:xfrm>
              <a:off x="1324" y="3032"/>
              <a:ext cx="92" cy="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16445" name="Line 72"/>
            <p:cNvSpPr>
              <a:spLocks noChangeShapeType="1"/>
            </p:cNvSpPr>
            <p:nvPr/>
          </p:nvSpPr>
          <p:spPr bwMode="auto">
            <a:xfrm flipH="1" flipV="1">
              <a:off x="1440" y="3340"/>
              <a:ext cx="12" cy="1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6446" name="Rectangle 73"/>
            <p:cNvSpPr>
              <a:spLocks noChangeArrowheads="1"/>
            </p:cNvSpPr>
            <p:nvPr/>
          </p:nvSpPr>
          <p:spPr bwMode="auto">
            <a:xfrm>
              <a:off x="1462" y="3373"/>
              <a:ext cx="2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400"/>
                <a:t>E</a:t>
              </a:r>
              <a:r>
                <a:rPr lang="fr-FR" sz="1400" baseline="-25000"/>
                <a:t>init</a:t>
              </a:r>
              <a:endParaRPr lang="fr-FR" sz="1400"/>
            </a:p>
          </p:txBody>
        </p:sp>
        <p:sp>
          <p:nvSpPr>
            <p:cNvPr id="16447" name="Rectangle 74"/>
            <p:cNvSpPr>
              <a:spLocks noChangeArrowheads="1"/>
            </p:cNvSpPr>
            <p:nvPr/>
          </p:nvSpPr>
          <p:spPr bwMode="auto">
            <a:xfrm>
              <a:off x="1606" y="2517"/>
              <a:ext cx="2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400"/>
                <a:t>E</a:t>
              </a:r>
              <a:r>
                <a:rPr lang="fr-FR" sz="1400" baseline="-25000"/>
                <a:t>fin</a:t>
              </a:r>
              <a:endParaRPr lang="fr-FR" sz="1400"/>
            </a:p>
          </p:txBody>
        </p:sp>
        <p:sp>
          <p:nvSpPr>
            <p:cNvPr id="16448" name="Rectangle 75"/>
            <p:cNvSpPr>
              <a:spLocks noChangeArrowheads="1"/>
            </p:cNvSpPr>
            <p:nvPr/>
          </p:nvSpPr>
          <p:spPr bwMode="auto">
            <a:xfrm>
              <a:off x="1018" y="2837"/>
              <a:ext cx="40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400"/>
                <a:t>E</a:t>
              </a:r>
              <a:r>
                <a:rPr lang="fr-FR" sz="1400" baseline="-25000"/>
                <a:t>target</a:t>
              </a:r>
              <a:endParaRPr lang="fr-FR" sz="1400"/>
            </a:p>
          </p:txBody>
        </p:sp>
        <p:sp>
          <p:nvSpPr>
            <p:cNvPr id="16449" name="Rectangle 76"/>
            <p:cNvSpPr>
              <a:spLocks noChangeArrowheads="1"/>
            </p:cNvSpPr>
            <p:nvPr/>
          </p:nvSpPr>
          <p:spPr bwMode="auto">
            <a:xfrm>
              <a:off x="1558" y="2889"/>
              <a:ext cx="43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1400"/>
                <a:t>E</a:t>
              </a:r>
              <a:r>
                <a:rPr lang="en-US" sz="1400" baseline="-25000">
                  <a:ea typeface="MS Mincho" pitchFamily="49" charset="-128"/>
                </a:rPr>
                <a:t>nucleon</a:t>
              </a:r>
              <a:endParaRPr lang="fr-FR" sz="1400" baseline="-25000">
                <a:ea typeface="MS Mincho" pitchFamily="49" charset="-128"/>
              </a:endParaRPr>
            </a:p>
          </p:txBody>
        </p:sp>
        <p:sp>
          <p:nvSpPr>
            <p:cNvPr id="16450" name="Line 77"/>
            <p:cNvSpPr>
              <a:spLocks noChangeShapeType="1"/>
            </p:cNvSpPr>
            <p:nvPr/>
          </p:nvSpPr>
          <p:spPr bwMode="auto">
            <a:xfrm flipV="1">
              <a:off x="1408" y="2984"/>
              <a:ext cx="144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6434" name="Rectangle 78"/>
          <p:cNvSpPr>
            <a:spLocks noChangeArrowheads="1"/>
          </p:cNvSpPr>
          <p:nvPr/>
        </p:nvSpPr>
        <p:spPr bwMode="auto">
          <a:xfrm>
            <a:off x="1042988" y="1219200"/>
            <a:ext cx="1593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Inelastic channel</a:t>
            </a:r>
          </a:p>
        </p:txBody>
      </p:sp>
      <p:sp>
        <p:nvSpPr>
          <p:cNvPr id="16435" name="Line 80"/>
          <p:cNvSpPr>
            <a:spLocks noChangeShapeType="1"/>
          </p:cNvSpPr>
          <p:nvPr/>
        </p:nvSpPr>
        <p:spPr bwMode="auto">
          <a:xfrm flipV="1">
            <a:off x="1657350" y="3925888"/>
            <a:ext cx="746125" cy="1008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6436" name="Rectangle 81"/>
          <p:cNvSpPr>
            <a:spLocks noChangeArrowheads="1"/>
          </p:cNvSpPr>
          <p:nvPr/>
        </p:nvSpPr>
        <p:spPr bwMode="auto">
          <a:xfrm>
            <a:off x="2520950" y="3708400"/>
            <a:ext cx="461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1400"/>
              <a:t>TM</a:t>
            </a:r>
          </a:p>
        </p:txBody>
      </p:sp>
      <p:sp>
        <p:nvSpPr>
          <p:cNvPr id="16437" name="Oval 82"/>
          <p:cNvSpPr>
            <a:spLocks noChangeArrowheads="1"/>
          </p:cNvSpPr>
          <p:nvPr/>
        </p:nvSpPr>
        <p:spPr bwMode="auto">
          <a:xfrm>
            <a:off x="2387600" y="3876675"/>
            <a:ext cx="100013" cy="100013"/>
          </a:xfrm>
          <a:prstGeom prst="ellipse">
            <a:avLst/>
          </a:prstGeom>
          <a:solidFill>
            <a:srgbClr val="FF6C0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sp>
        <p:nvSpPr>
          <p:cNvPr id="16438" name="Rectangle 19"/>
          <p:cNvSpPr>
            <a:spLocks noChangeArrowheads="1"/>
          </p:cNvSpPr>
          <p:nvPr/>
        </p:nvSpPr>
        <p:spPr bwMode="auto">
          <a:xfrm>
            <a:off x="2349500" y="138113"/>
            <a:ext cx="4794250" cy="857250"/>
          </a:xfrm>
          <a:prstGeom prst="rect">
            <a:avLst/>
          </a:prstGeom>
          <a:solidFill>
            <a:srgbClr val="FFFF00"/>
          </a:solidFill>
          <a:ln w="9525">
            <a:solidFill>
              <a:srgbClr val="BFD3E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>
              <a:solidFill>
                <a:srgbClr val="775F55"/>
              </a:solidFill>
            </a:endParaRPr>
          </a:p>
        </p:txBody>
      </p:sp>
      <p:sp>
        <p:nvSpPr>
          <p:cNvPr id="16439" name="Rectangle 3"/>
          <p:cNvSpPr>
            <a:spLocks noChangeArrowheads="1"/>
          </p:cNvSpPr>
          <p:nvPr/>
        </p:nvSpPr>
        <p:spPr bwMode="auto">
          <a:xfrm>
            <a:off x="2451100" y="161925"/>
            <a:ext cx="458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400">
                <a:solidFill>
                  <a:srgbClr val="000000"/>
                </a:solidFill>
              </a:rPr>
              <a:t>…the one particle Towing Mode</a:t>
            </a:r>
          </a:p>
        </p:txBody>
      </p:sp>
      <p:sp>
        <p:nvSpPr>
          <p:cNvPr id="16440" name="Rectangle 4"/>
          <p:cNvSpPr>
            <a:spLocks noChangeArrowheads="1"/>
          </p:cNvSpPr>
          <p:nvPr/>
        </p:nvSpPr>
        <p:spPr bwMode="auto">
          <a:xfrm>
            <a:off x="3001963" y="550863"/>
            <a:ext cx="4973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1600" baseline="30000">
                <a:solidFill>
                  <a:srgbClr val="000000"/>
                </a:solidFill>
              </a:rPr>
              <a:t>40</a:t>
            </a:r>
            <a:r>
              <a:rPr lang="fr-FR" sz="1600">
                <a:solidFill>
                  <a:srgbClr val="000000"/>
                </a:solidFill>
              </a:rPr>
              <a:t>Ar+</a:t>
            </a:r>
            <a:r>
              <a:rPr lang="fr-FR" sz="1600" baseline="30000">
                <a:solidFill>
                  <a:srgbClr val="000000"/>
                </a:solidFill>
              </a:rPr>
              <a:t>58</a:t>
            </a:r>
            <a:r>
              <a:rPr lang="fr-FR" sz="1600">
                <a:solidFill>
                  <a:srgbClr val="000000"/>
                </a:solidFill>
              </a:rPr>
              <a:t>Ni @ 44 MeV/A </a:t>
            </a:r>
            <a:r>
              <a:rPr lang="fr-FR" sz="1200">
                <a:solidFill>
                  <a:srgbClr val="000000"/>
                </a:solidFill>
              </a:rPr>
              <a:t>Proton &amp; neutron</a:t>
            </a:r>
            <a:endParaRPr lang="fr-FR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0"/>
          <p:cNvGrpSpPr>
            <a:grpSpLocks/>
          </p:cNvGrpSpPr>
          <p:nvPr/>
        </p:nvGrpSpPr>
        <p:grpSpPr bwMode="auto">
          <a:xfrm>
            <a:off x="4500563" y="261938"/>
            <a:ext cx="4176712" cy="2592387"/>
            <a:chOff x="2827" y="737"/>
            <a:chExt cx="2631" cy="1633"/>
          </a:xfrm>
        </p:grpSpPr>
        <p:sp>
          <p:nvSpPr>
            <p:cNvPr id="17493" name="Rectangle 21"/>
            <p:cNvSpPr>
              <a:spLocks noChangeArrowheads="1"/>
            </p:cNvSpPr>
            <p:nvPr/>
          </p:nvSpPr>
          <p:spPr bwMode="auto">
            <a:xfrm>
              <a:off x="2827" y="737"/>
              <a:ext cx="2631" cy="1633"/>
            </a:xfrm>
            <a:prstGeom prst="rect">
              <a:avLst/>
            </a:prstGeom>
            <a:solidFill>
              <a:srgbClr val="BFD3E4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grpSp>
          <p:nvGrpSpPr>
            <p:cNvPr id="17494" name="Group 22"/>
            <p:cNvGrpSpPr>
              <a:grpSpLocks/>
            </p:cNvGrpSpPr>
            <p:nvPr/>
          </p:nvGrpSpPr>
          <p:grpSpPr bwMode="auto">
            <a:xfrm>
              <a:off x="2827" y="737"/>
              <a:ext cx="2348" cy="1432"/>
              <a:chOff x="2827" y="737"/>
              <a:chExt cx="2348" cy="1432"/>
            </a:xfrm>
          </p:grpSpPr>
          <p:pic>
            <p:nvPicPr>
              <p:cNvPr id="17495" name="Picture 23" descr="Imag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7" y="1782"/>
                <a:ext cx="179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96" name="Rectangle 24"/>
              <p:cNvSpPr>
                <a:spLocks noChangeArrowheads="1"/>
              </p:cNvSpPr>
              <p:nvPr/>
            </p:nvSpPr>
            <p:spPr bwMode="auto">
              <a:xfrm>
                <a:off x="2827" y="737"/>
                <a:ext cx="226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1400" b="1">
                    <a:solidFill>
                      <a:srgbClr val="FF0000"/>
                    </a:solidFill>
                  </a:rPr>
                  <a:t>1. Configuration mixing in exotic nuclei </a:t>
                </a:r>
              </a:p>
              <a:p>
                <a:pPr eaLnBrk="0" hangingPunct="0"/>
                <a:r>
                  <a:rPr lang="fr-FR" sz="1400" b="1">
                    <a:solidFill>
                      <a:srgbClr val="FF0000"/>
                    </a:solidFill>
                  </a:rPr>
                  <a:t>(</a:t>
                </a:r>
                <a:r>
                  <a:rPr lang="fr-FR" sz="1400" b="1" baseline="30000">
                    <a:solidFill>
                      <a:srgbClr val="FF0000"/>
                    </a:solidFill>
                  </a:rPr>
                  <a:t>11</a:t>
                </a:r>
                <a:r>
                  <a:rPr lang="fr-FR" sz="1400" b="1">
                    <a:solidFill>
                      <a:srgbClr val="FF0000"/>
                    </a:solidFill>
                  </a:rPr>
                  <a:t>Be and neutron halo)</a:t>
                </a:r>
              </a:p>
            </p:txBody>
          </p:sp>
          <p:sp>
            <p:nvSpPr>
              <p:cNvPr id="17497" name="Rectangle 25"/>
              <p:cNvSpPr>
                <a:spLocks noChangeArrowheads="1"/>
              </p:cNvSpPr>
              <p:nvPr/>
            </p:nvSpPr>
            <p:spPr bwMode="auto">
              <a:xfrm>
                <a:off x="3658" y="1523"/>
                <a:ext cx="3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1400" baseline="30000"/>
                  <a:t>10</a:t>
                </a:r>
                <a:r>
                  <a:rPr lang="fr-FR" sz="1400"/>
                  <a:t>Be</a:t>
                </a:r>
                <a:endParaRPr lang="fr-FR" sz="1400" baseline="30000"/>
              </a:p>
            </p:txBody>
          </p:sp>
          <p:sp>
            <p:nvSpPr>
              <p:cNvPr id="17498" name="Line 26"/>
              <p:cNvSpPr>
                <a:spLocks noChangeShapeType="1"/>
              </p:cNvSpPr>
              <p:nvPr/>
            </p:nvSpPr>
            <p:spPr bwMode="auto">
              <a:xfrm flipH="1">
                <a:off x="3753" y="1675"/>
                <a:ext cx="35" cy="11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99" name="Line 27"/>
              <p:cNvSpPr>
                <a:spLocks noChangeShapeType="1"/>
              </p:cNvSpPr>
              <p:nvPr/>
            </p:nvSpPr>
            <p:spPr bwMode="auto">
              <a:xfrm>
                <a:off x="3952" y="1663"/>
                <a:ext cx="482" cy="1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500" name="Rectangle 28"/>
              <p:cNvSpPr>
                <a:spLocks noChangeArrowheads="1"/>
              </p:cNvSpPr>
              <p:nvPr/>
            </p:nvSpPr>
            <p:spPr bwMode="auto">
              <a:xfrm>
                <a:off x="3025" y="1941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endParaRPr lang="it-IT" sz="1400"/>
              </a:p>
            </p:txBody>
          </p:sp>
          <p:sp>
            <p:nvSpPr>
              <p:cNvPr id="17501" name="Rectangle 29"/>
              <p:cNvSpPr>
                <a:spLocks noChangeArrowheads="1"/>
              </p:cNvSpPr>
              <p:nvPr/>
            </p:nvSpPr>
            <p:spPr bwMode="auto">
              <a:xfrm>
                <a:off x="3076" y="1996"/>
                <a:ext cx="209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1200"/>
                  <a:t>V.Lima et al., Nuclear Physics A795 (2007) 1</a:t>
                </a:r>
              </a:p>
            </p:txBody>
          </p:sp>
        </p:grpSp>
      </p:grpSp>
      <p:pic>
        <p:nvPicPr>
          <p:cNvPr id="872453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422525"/>
            <a:ext cx="1976437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412" name="Groupe 42"/>
          <p:cNvGrpSpPr>
            <a:grpSpLocks noChangeAspect="1"/>
          </p:cNvGrpSpPr>
          <p:nvPr/>
        </p:nvGrpSpPr>
        <p:grpSpPr bwMode="auto">
          <a:xfrm>
            <a:off x="4716463" y="838200"/>
            <a:ext cx="1092200" cy="1062038"/>
            <a:chOff x="700088" y="2632390"/>
            <a:chExt cx="2805112" cy="3113088"/>
          </a:xfrm>
        </p:grpSpPr>
        <p:grpSp>
          <p:nvGrpSpPr>
            <p:cNvPr id="17462" name="Group 23"/>
            <p:cNvGrpSpPr>
              <a:grpSpLocks/>
            </p:cNvGrpSpPr>
            <p:nvPr/>
          </p:nvGrpSpPr>
          <p:grpSpPr bwMode="auto">
            <a:xfrm>
              <a:off x="1668463" y="2632390"/>
              <a:ext cx="1531937" cy="1587500"/>
              <a:chOff x="245" y="2937"/>
              <a:chExt cx="965" cy="1000"/>
            </a:xfrm>
          </p:grpSpPr>
          <p:sp>
            <p:nvSpPr>
              <p:cNvPr id="17480" name="Oval 24"/>
              <p:cNvSpPr>
                <a:spLocks noChangeArrowheads="1"/>
              </p:cNvSpPr>
              <p:nvPr/>
            </p:nvSpPr>
            <p:spPr bwMode="auto">
              <a:xfrm>
                <a:off x="245" y="2937"/>
                <a:ext cx="965" cy="100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99FF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Souvenir" pitchFamily="18" charset="0"/>
                </a:endParaRPr>
              </a:p>
            </p:txBody>
          </p:sp>
          <p:sp>
            <p:nvSpPr>
              <p:cNvPr id="17481" name="Oval 25"/>
              <p:cNvSpPr>
                <a:spLocks noChangeArrowheads="1"/>
              </p:cNvSpPr>
              <p:nvPr/>
            </p:nvSpPr>
            <p:spPr bwMode="auto">
              <a:xfrm>
                <a:off x="630" y="337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82" name="Oval 26"/>
              <p:cNvSpPr>
                <a:spLocks noChangeArrowheads="1"/>
              </p:cNvSpPr>
              <p:nvPr/>
            </p:nvSpPr>
            <p:spPr bwMode="auto">
              <a:xfrm>
                <a:off x="710" y="341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7" name="Oval 27"/>
              <p:cNvSpPr>
                <a:spLocks noChangeArrowheads="1"/>
              </p:cNvSpPr>
              <p:nvPr/>
            </p:nvSpPr>
            <p:spPr bwMode="auto">
              <a:xfrm>
                <a:off x="673" y="3429"/>
                <a:ext cx="85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Oval 28"/>
              <p:cNvSpPr>
                <a:spLocks noChangeArrowheads="1"/>
              </p:cNvSpPr>
              <p:nvPr/>
            </p:nvSpPr>
            <p:spPr bwMode="auto">
              <a:xfrm>
                <a:off x="685" y="3347"/>
                <a:ext cx="90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Oval 29"/>
              <p:cNvSpPr>
                <a:spLocks noChangeArrowheads="1"/>
              </p:cNvSpPr>
              <p:nvPr/>
            </p:nvSpPr>
            <p:spPr bwMode="auto">
              <a:xfrm>
                <a:off x="624" y="3412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Oval 30"/>
              <p:cNvSpPr>
                <a:spLocks noChangeArrowheads="1"/>
              </p:cNvSpPr>
              <p:nvPr/>
            </p:nvSpPr>
            <p:spPr bwMode="auto">
              <a:xfrm>
                <a:off x="703" y="3447"/>
                <a:ext cx="87" cy="8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1" name="Oval 31"/>
              <p:cNvSpPr>
                <a:spLocks noChangeArrowheads="1"/>
              </p:cNvSpPr>
              <p:nvPr/>
            </p:nvSpPr>
            <p:spPr bwMode="auto">
              <a:xfrm>
                <a:off x="734" y="3356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2" name="Oval 32"/>
              <p:cNvSpPr>
                <a:spLocks noChangeArrowheads="1"/>
              </p:cNvSpPr>
              <p:nvPr/>
            </p:nvSpPr>
            <p:spPr bwMode="auto">
              <a:xfrm>
                <a:off x="734" y="3453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auto">
              <a:xfrm>
                <a:off x="655" y="3333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490" name="Oval 34"/>
              <p:cNvSpPr>
                <a:spLocks noChangeArrowheads="1"/>
              </p:cNvSpPr>
              <p:nvPr/>
            </p:nvSpPr>
            <p:spPr bwMode="auto">
              <a:xfrm>
                <a:off x="702" y="339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91" name="Oval 35"/>
              <p:cNvSpPr>
                <a:spLocks noChangeArrowheads="1"/>
              </p:cNvSpPr>
              <p:nvPr/>
            </p:nvSpPr>
            <p:spPr bwMode="auto">
              <a:xfrm>
                <a:off x="654" y="3461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6" name="Oval 36"/>
              <p:cNvSpPr>
                <a:spLocks noChangeArrowheads="1"/>
              </p:cNvSpPr>
              <p:nvPr/>
            </p:nvSpPr>
            <p:spPr bwMode="auto">
              <a:xfrm>
                <a:off x="472" y="3169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7463" name="Group 58"/>
            <p:cNvGrpSpPr>
              <a:grpSpLocks/>
            </p:cNvGrpSpPr>
            <p:nvPr/>
          </p:nvGrpSpPr>
          <p:grpSpPr bwMode="auto">
            <a:xfrm>
              <a:off x="3187700" y="4862842"/>
              <a:ext cx="317500" cy="339726"/>
              <a:chOff x="616" y="3451"/>
              <a:chExt cx="200" cy="214"/>
            </a:xfrm>
          </p:grpSpPr>
          <p:sp>
            <p:nvSpPr>
              <p:cNvPr id="17469" name="Oval 59"/>
              <p:cNvSpPr>
                <a:spLocks noChangeArrowheads="1"/>
              </p:cNvSpPr>
              <p:nvPr/>
            </p:nvSpPr>
            <p:spPr bwMode="auto">
              <a:xfrm>
                <a:off x="624" y="3489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70" name="Oval 60"/>
              <p:cNvSpPr>
                <a:spLocks noChangeArrowheads="1"/>
              </p:cNvSpPr>
              <p:nvPr/>
            </p:nvSpPr>
            <p:spPr bwMode="auto">
              <a:xfrm>
                <a:off x="704" y="3529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5" name="Oval 61"/>
              <p:cNvSpPr>
                <a:spLocks noChangeArrowheads="1"/>
              </p:cNvSpPr>
              <p:nvPr/>
            </p:nvSpPr>
            <p:spPr bwMode="auto">
              <a:xfrm>
                <a:off x="664" y="3544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6" name="Oval 62"/>
              <p:cNvSpPr>
                <a:spLocks noChangeArrowheads="1"/>
              </p:cNvSpPr>
              <p:nvPr/>
            </p:nvSpPr>
            <p:spPr bwMode="auto">
              <a:xfrm>
                <a:off x="680" y="3465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7" name="Oval 63"/>
              <p:cNvSpPr>
                <a:spLocks noChangeArrowheads="1"/>
              </p:cNvSpPr>
              <p:nvPr/>
            </p:nvSpPr>
            <p:spPr bwMode="auto">
              <a:xfrm>
                <a:off x="616" y="3529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8" name="Oval 64"/>
              <p:cNvSpPr>
                <a:spLocks noChangeArrowheads="1"/>
              </p:cNvSpPr>
              <p:nvPr/>
            </p:nvSpPr>
            <p:spPr bwMode="auto">
              <a:xfrm>
                <a:off x="695" y="3561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" name="Oval 65"/>
              <p:cNvSpPr>
                <a:spLocks noChangeArrowheads="1"/>
              </p:cNvSpPr>
              <p:nvPr/>
            </p:nvSpPr>
            <p:spPr bwMode="auto">
              <a:xfrm>
                <a:off x="726" y="3474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0" name="Oval 66"/>
              <p:cNvSpPr>
                <a:spLocks noChangeArrowheads="1"/>
              </p:cNvSpPr>
              <p:nvPr/>
            </p:nvSpPr>
            <p:spPr bwMode="auto">
              <a:xfrm>
                <a:off x="726" y="3570"/>
                <a:ext cx="90" cy="8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1" name="Oval 67"/>
              <p:cNvSpPr>
                <a:spLocks noChangeArrowheads="1"/>
              </p:cNvSpPr>
              <p:nvPr/>
            </p:nvSpPr>
            <p:spPr bwMode="auto">
              <a:xfrm>
                <a:off x="646" y="3450"/>
                <a:ext cx="90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478" name="Oval 68"/>
              <p:cNvSpPr>
                <a:spLocks noChangeArrowheads="1"/>
              </p:cNvSpPr>
              <p:nvPr/>
            </p:nvSpPr>
            <p:spPr bwMode="auto">
              <a:xfrm>
                <a:off x="696" y="351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79" name="Oval 69"/>
              <p:cNvSpPr>
                <a:spLocks noChangeArrowheads="1"/>
              </p:cNvSpPr>
              <p:nvPr/>
            </p:nvSpPr>
            <p:spPr bwMode="auto">
              <a:xfrm>
                <a:off x="648" y="357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7464" name="Group 70"/>
            <p:cNvGrpSpPr>
              <a:grpSpLocks/>
            </p:cNvGrpSpPr>
            <p:nvPr/>
          </p:nvGrpSpPr>
          <p:grpSpPr bwMode="auto">
            <a:xfrm>
              <a:off x="700088" y="4586603"/>
              <a:ext cx="1117600" cy="1158875"/>
              <a:chOff x="239" y="3053"/>
              <a:chExt cx="965" cy="1000"/>
            </a:xfrm>
          </p:grpSpPr>
          <p:sp>
            <p:nvSpPr>
              <p:cNvPr id="17467" name="Oval 71"/>
              <p:cNvSpPr>
                <a:spLocks noChangeArrowheads="1"/>
              </p:cNvSpPr>
              <p:nvPr/>
            </p:nvSpPr>
            <p:spPr bwMode="auto">
              <a:xfrm>
                <a:off x="239" y="3053"/>
                <a:ext cx="965" cy="100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99FF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Souvenir" pitchFamily="18" charset="0"/>
                </a:endParaRPr>
              </a:p>
            </p:txBody>
          </p:sp>
          <p:sp>
            <p:nvSpPr>
              <p:cNvPr id="72" name="Oval 72"/>
              <p:cNvSpPr>
                <a:spLocks noChangeArrowheads="1"/>
              </p:cNvSpPr>
              <p:nvPr/>
            </p:nvSpPr>
            <p:spPr bwMode="auto">
              <a:xfrm>
                <a:off x="464" y="3286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7465" name="Line 73"/>
            <p:cNvSpPr>
              <a:spLocks noChangeShapeType="1"/>
            </p:cNvSpPr>
            <p:nvPr/>
          </p:nvSpPr>
          <p:spPr bwMode="auto">
            <a:xfrm flipH="1">
              <a:off x="1589088" y="4140515"/>
              <a:ext cx="427037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7466" name="Line 74"/>
            <p:cNvSpPr>
              <a:spLocks noChangeShapeType="1"/>
            </p:cNvSpPr>
            <p:nvPr/>
          </p:nvSpPr>
          <p:spPr bwMode="auto">
            <a:xfrm>
              <a:off x="2847975" y="4175440"/>
              <a:ext cx="311150" cy="515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7413" name="Groupe 101"/>
          <p:cNvGrpSpPr>
            <a:grpSpLocks/>
          </p:cNvGrpSpPr>
          <p:nvPr/>
        </p:nvGrpSpPr>
        <p:grpSpPr bwMode="auto">
          <a:xfrm>
            <a:off x="7451725" y="404813"/>
            <a:ext cx="1050925" cy="1512887"/>
            <a:chOff x="5705477" y="2940050"/>
            <a:chExt cx="1950919" cy="3913190"/>
          </a:xfrm>
        </p:grpSpPr>
        <p:grpSp>
          <p:nvGrpSpPr>
            <p:cNvPr id="17417" name="Group 37"/>
            <p:cNvGrpSpPr>
              <a:grpSpLocks/>
            </p:cNvGrpSpPr>
            <p:nvPr/>
          </p:nvGrpSpPr>
          <p:grpSpPr bwMode="auto">
            <a:xfrm>
              <a:off x="6673850" y="2940050"/>
              <a:ext cx="922469" cy="2554288"/>
              <a:chOff x="1718" y="2197"/>
              <a:chExt cx="853" cy="1609"/>
            </a:xfrm>
          </p:grpSpPr>
          <p:grpSp>
            <p:nvGrpSpPr>
              <p:cNvPr id="17442" name="Group 38"/>
              <p:cNvGrpSpPr>
                <a:grpSpLocks/>
              </p:cNvGrpSpPr>
              <p:nvPr/>
            </p:nvGrpSpPr>
            <p:grpSpPr bwMode="auto">
              <a:xfrm>
                <a:off x="1718" y="2197"/>
                <a:ext cx="853" cy="1609"/>
                <a:chOff x="3604" y="2711"/>
                <a:chExt cx="853" cy="1609"/>
              </a:xfrm>
            </p:grpSpPr>
            <p:grpSp>
              <p:nvGrpSpPr>
                <p:cNvPr id="17455" name="Group 39"/>
                <p:cNvGrpSpPr>
                  <a:grpSpLocks/>
                </p:cNvGrpSpPr>
                <p:nvPr/>
              </p:nvGrpSpPr>
              <p:grpSpPr bwMode="auto">
                <a:xfrm>
                  <a:off x="3771" y="2711"/>
                  <a:ext cx="504" cy="1609"/>
                  <a:chOff x="3130" y="2337"/>
                  <a:chExt cx="541" cy="1823"/>
                </a:xfrm>
              </p:grpSpPr>
              <p:sp>
                <p:nvSpPr>
                  <p:cNvPr id="17460" name="Freeform 40"/>
                  <p:cNvSpPr>
                    <a:spLocks/>
                  </p:cNvSpPr>
                  <p:nvPr/>
                </p:nvSpPr>
                <p:spPr bwMode="auto">
                  <a:xfrm rot="10800000">
                    <a:off x="3145" y="2337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7461" name="Freeform 41"/>
                  <p:cNvSpPr>
                    <a:spLocks/>
                  </p:cNvSpPr>
                  <p:nvPr/>
                </p:nvSpPr>
                <p:spPr bwMode="auto">
                  <a:xfrm>
                    <a:off x="3130" y="3242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37" name="Oval 42"/>
                <p:cNvSpPr>
                  <a:spLocks noChangeArrowheads="1"/>
                </p:cNvSpPr>
                <p:nvPr/>
              </p:nvSpPr>
              <p:spPr bwMode="auto">
                <a:xfrm>
                  <a:off x="4052" y="3071"/>
                  <a:ext cx="90" cy="9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7457" name="Arc 43"/>
                <p:cNvSpPr>
                  <a:spLocks/>
                </p:cNvSpPr>
                <p:nvPr/>
              </p:nvSpPr>
              <p:spPr bwMode="auto">
                <a:xfrm flipH="1">
                  <a:off x="3631" y="3283"/>
                  <a:ext cx="797" cy="448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58" name="Arc 44"/>
                <p:cNvSpPr>
                  <a:spLocks/>
                </p:cNvSpPr>
                <p:nvPr/>
              </p:nvSpPr>
              <p:spPr bwMode="auto">
                <a:xfrm flipH="1">
                  <a:off x="3652" y="3295"/>
                  <a:ext cx="760" cy="420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59" name="Arc 45"/>
                <p:cNvSpPr>
                  <a:spLocks/>
                </p:cNvSpPr>
                <p:nvPr/>
              </p:nvSpPr>
              <p:spPr bwMode="auto">
                <a:xfrm flipH="1">
                  <a:off x="3604" y="3265"/>
                  <a:ext cx="853" cy="484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7443" name="Group 46"/>
              <p:cNvGrpSpPr>
                <a:grpSpLocks/>
              </p:cNvGrpSpPr>
              <p:nvPr/>
            </p:nvGrpSpPr>
            <p:grpSpPr bwMode="auto">
              <a:xfrm>
                <a:off x="1984" y="2916"/>
                <a:ext cx="284" cy="142"/>
                <a:chOff x="3954" y="3469"/>
                <a:chExt cx="200" cy="216"/>
              </a:xfrm>
            </p:grpSpPr>
            <p:sp>
              <p:nvSpPr>
                <p:cNvPr id="17444" name="Oval 47"/>
                <p:cNvSpPr>
                  <a:spLocks noChangeArrowheads="1"/>
                </p:cNvSpPr>
                <p:nvPr/>
              </p:nvSpPr>
              <p:spPr bwMode="auto">
                <a:xfrm>
                  <a:off x="3962" y="350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45" name="Oval 48"/>
                <p:cNvSpPr>
                  <a:spLocks noChangeArrowheads="1"/>
                </p:cNvSpPr>
                <p:nvPr/>
              </p:nvSpPr>
              <p:spPr bwMode="auto">
                <a:xfrm>
                  <a:off x="4042" y="354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27" name="Oval 49"/>
                <p:cNvSpPr>
                  <a:spLocks noChangeArrowheads="1"/>
                </p:cNvSpPr>
                <p:nvPr/>
              </p:nvSpPr>
              <p:spPr bwMode="auto">
                <a:xfrm>
                  <a:off x="4003" y="3567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28" name="Oval 50"/>
                <p:cNvSpPr>
                  <a:spLocks noChangeArrowheads="1"/>
                </p:cNvSpPr>
                <p:nvPr/>
              </p:nvSpPr>
              <p:spPr bwMode="auto">
                <a:xfrm>
                  <a:off x="4027" y="3485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29" name="Oval 51"/>
                <p:cNvSpPr>
                  <a:spLocks noChangeArrowheads="1"/>
                </p:cNvSpPr>
                <p:nvPr/>
              </p:nvSpPr>
              <p:spPr bwMode="auto">
                <a:xfrm>
                  <a:off x="3963" y="3552"/>
                  <a:ext cx="83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0" name="Oval 52"/>
                <p:cNvSpPr>
                  <a:spLocks noChangeArrowheads="1"/>
                </p:cNvSpPr>
                <p:nvPr/>
              </p:nvSpPr>
              <p:spPr bwMode="auto">
                <a:xfrm>
                  <a:off x="4044" y="3583"/>
                  <a:ext cx="83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1" name="Oval 53"/>
                <p:cNvSpPr>
                  <a:spLocks noChangeArrowheads="1"/>
                </p:cNvSpPr>
                <p:nvPr/>
              </p:nvSpPr>
              <p:spPr bwMode="auto">
                <a:xfrm>
                  <a:off x="4075" y="3493"/>
                  <a:ext cx="88" cy="9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2" name="Oval 54"/>
                <p:cNvSpPr>
                  <a:spLocks noChangeArrowheads="1"/>
                </p:cNvSpPr>
                <p:nvPr/>
              </p:nvSpPr>
              <p:spPr bwMode="auto">
                <a:xfrm>
                  <a:off x="4075" y="3591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3" name="Oval 55"/>
                <p:cNvSpPr>
                  <a:spLocks noChangeArrowheads="1"/>
                </p:cNvSpPr>
                <p:nvPr/>
              </p:nvSpPr>
              <p:spPr bwMode="auto">
                <a:xfrm>
                  <a:off x="3996" y="3469"/>
                  <a:ext cx="83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7453" name="Oval 56"/>
                <p:cNvSpPr>
                  <a:spLocks noChangeArrowheads="1"/>
                </p:cNvSpPr>
                <p:nvPr/>
              </p:nvSpPr>
              <p:spPr bwMode="auto">
                <a:xfrm>
                  <a:off x="4034" y="3533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54" name="Oval 57"/>
                <p:cNvSpPr>
                  <a:spLocks noChangeArrowheads="1"/>
                </p:cNvSpPr>
                <p:nvPr/>
              </p:nvSpPr>
              <p:spPr bwMode="auto">
                <a:xfrm>
                  <a:off x="3986" y="3597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7418" name="Group 75"/>
            <p:cNvGrpSpPr>
              <a:grpSpLocks/>
            </p:cNvGrpSpPr>
            <p:nvPr/>
          </p:nvGrpSpPr>
          <p:grpSpPr bwMode="auto">
            <a:xfrm>
              <a:off x="5705477" y="5010152"/>
              <a:ext cx="1950919" cy="1843088"/>
              <a:chOff x="3350" y="3147"/>
              <a:chExt cx="1804" cy="1161"/>
            </a:xfrm>
          </p:grpSpPr>
          <p:grpSp>
            <p:nvGrpSpPr>
              <p:cNvPr id="17420" name="Group 76"/>
              <p:cNvGrpSpPr>
                <a:grpSpLocks/>
              </p:cNvGrpSpPr>
              <p:nvPr/>
            </p:nvGrpSpPr>
            <p:grpSpPr bwMode="auto">
              <a:xfrm>
                <a:off x="4870" y="3488"/>
                <a:ext cx="284" cy="142"/>
                <a:chOff x="3954" y="3469"/>
                <a:chExt cx="200" cy="216"/>
              </a:xfrm>
            </p:grpSpPr>
            <p:sp>
              <p:nvSpPr>
                <p:cNvPr id="17431" name="Oval 77"/>
                <p:cNvSpPr>
                  <a:spLocks noChangeArrowheads="1"/>
                </p:cNvSpPr>
                <p:nvPr/>
              </p:nvSpPr>
              <p:spPr bwMode="auto">
                <a:xfrm>
                  <a:off x="3962" y="350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32" name="Oval 78"/>
                <p:cNvSpPr>
                  <a:spLocks noChangeArrowheads="1"/>
                </p:cNvSpPr>
                <p:nvPr/>
              </p:nvSpPr>
              <p:spPr bwMode="auto">
                <a:xfrm>
                  <a:off x="4042" y="354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14" name="Oval 79"/>
                <p:cNvSpPr>
                  <a:spLocks noChangeArrowheads="1"/>
                </p:cNvSpPr>
                <p:nvPr/>
              </p:nvSpPr>
              <p:spPr bwMode="auto">
                <a:xfrm>
                  <a:off x="4002" y="3567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5" name="Oval 80"/>
                <p:cNvSpPr>
                  <a:spLocks noChangeArrowheads="1"/>
                </p:cNvSpPr>
                <p:nvPr/>
              </p:nvSpPr>
              <p:spPr bwMode="auto">
                <a:xfrm>
                  <a:off x="4025" y="3485"/>
                  <a:ext cx="86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6" name="Oval 81"/>
                <p:cNvSpPr>
                  <a:spLocks noChangeArrowheads="1"/>
                </p:cNvSpPr>
                <p:nvPr/>
              </p:nvSpPr>
              <p:spPr bwMode="auto">
                <a:xfrm>
                  <a:off x="3954" y="3552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7" name="Oval 82"/>
                <p:cNvSpPr>
                  <a:spLocks noChangeArrowheads="1"/>
                </p:cNvSpPr>
                <p:nvPr/>
              </p:nvSpPr>
              <p:spPr bwMode="auto">
                <a:xfrm>
                  <a:off x="4035" y="3583"/>
                  <a:ext cx="86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8" name="Oval 83"/>
                <p:cNvSpPr>
                  <a:spLocks noChangeArrowheads="1"/>
                </p:cNvSpPr>
                <p:nvPr/>
              </p:nvSpPr>
              <p:spPr bwMode="auto">
                <a:xfrm>
                  <a:off x="4066" y="3493"/>
                  <a:ext cx="88" cy="9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9" name="Oval 84"/>
                <p:cNvSpPr>
                  <a:spLocks noChangeArrowheads="1"/>
                </p:cNvSpPr>
                <p:nvPr/>
              </p:nvSpPr>
              <p:spPr bwMode="auto">
                <a:xfrm>
                  <a:off x="4066" y="3591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20" name="Oval 85"/>
                <p:cNvSpPr>
                  <a:spLocks noChangeArrowheads="1"/>
                </p:cNvSpPr>
                <p:nvPr/>
              </p:nvSpPr>
              <p:spPr bwMode="auto">
                <a:xfrm>
                  <a:off x="3997" y="3469"/>
                  <a:ext cx="86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7440" name="Oval 86"/>
                <p:cNvSpPr>
                  <a:spLocks noChangeArrowheads="1"/>
                </p:cNvSpPr>
                <p:nvPr/>
              </p:nvSpPr>
              <p:spPr bwMode="auto">
                <a:xfrm>
                  <a:off x="4034" y="3533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7441" name="Oval 87"/>
                <p:cNvSpPr>
                  <a:spLocks noChangeArrowheads="1"/>
                </p:cNvSpPr>
                <p:nvPr/>
              </p:nvSpPr>
              <p:spPr bwMode="auto">
                <a:xfrm>
                  <a:off x="3986" y="3597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421" name="Group 88"/>
              <p:cNvGrpSpPr>
                <a:grpSpLocks/>
              </p:cNvGrpSpPr>
              <p:nvPr/>
            </p:nvGrpSpPr>
            <p:grpSpPr bwMode="auto">
              <a:xfrm>
                <a:off x="3350" y="3147"/>
                <a:ext cx="616" cy="1161"/>
                <a:chOff x="3604" y="2711"/>
                <a:chExt cx="853" cy="1609"/>
              </a:xfrm>
            </p:grpSpPr>
            <p:grpSp>
              <p:nvGrpSpPr>
                <p:cNvPr id="17424" name="Group 89"/>
                <p:cNvGrpSpPr>
                  <a:grpSpLocks/>
                </p:cNvGrpSpPr>
                <p:nvPr/>
              </p:nvGrpSpPr>
              <p:grpSpPr bwMode="auto">
                <a:xfrm>
                  <a:off x="3771" y="2711"/>
                  <a:ext cx="504" cy="1609"/>
                  <a:chOff x="3130" y="2337"/>
                  <a:chExt cx="541" cy="1823"/>
                </a:xfrm>
              </p:grpSpPr>
              <p:sp>
                <p:nvSpPr>
                  <p:cNvPr id="17429" name="Freeform 90"/>
                  <p:cNvSpPr>
                    <a:spLocks/>
                  </p:cNvSpPr>
                  <p:nvPr/>
                </p:nvSpPr>
                <p:spPr bwMode="auto">
                  <a:xfrm rot="10800000">
                    <a:off x="3145" y="2337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7430" name="Freeform 91"/>
                  <p:cNvSpPr>
                    <a:spLocks/>
                  </p:cNvSpPr>
                  <p:nvPr/>
                </p:nvSpPr>
                <p:spPr bwMode="auto">
                  <a:xfrm>
                    <a:off x="3130" y="3242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06" name="Oval 92"/>
                <p:cNvSpPr>
                  <a:spLocks noChangeArrowheads="1"/>
                </p:cNvSpPr>
                <p:nvPr/>
              </p:nvSpPr>
              <p:spPr bwMode="auto">
                <a:xfrm>
                  <a:off x="4053" y="3069"/>
                  <a:ext cx="87" cy="8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7426" name="Arc 93"/>
                <p:cNvSpPr>
                  <a:spLocks/>
                </p:cNvSpPr>
                <p:nvPr/>
              </p:nvSpPr>
              <p:spPr bwMode="auto">
                <a:xfrm flipH="1">
                  <a:off x="3631" y="3283"/>
                  <a:ext cx="797" cy="448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27" name="Arc 94"/>
                <p:cNvSpPr>
                  <a:spLocks/>
                </p:cNvSpPr>
                <p:nvPr/>
              </p:nvSpPr>
              <p:spPr bwMode="auto">
                <a:xfrm flipH="1">
                  <a:off x="3652" y="3295"/>
                  <a:ext cx="760" cy="420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7428" name="Arc 95"/>
                <p:cNvSpPr>
                  <a:spLocks/>
                </p:cNvSpPr>
                <p:nvPr/>
              </p:nvSpPr>
              <p:spPr bwMode="auto">
                <a:xfrm flipH="1">
                  <a:off x="3604" y="3265"/>
                  <a:ext cx="853" cy="484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7422" name="Line 96"/>
              <p:cNvSpPr>
                <a:spLocks noChangeShapeType="1"/>
              </p:cNvSpPr>
              <p:nvPr/>
            </p:nvSpPr>
            <p:spPr bwMode="auto">
              <a:xfrm flipH="1">
                <a:off x="3873" y="3268"/>
                <a:ext cx="269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7423" name="Line 97"/>
              <p:cNvSpPr>
                <a:spLocks noChangeShapeType="1"/>
              </p:cNvSpPr>
              <p:nvPr/>
            </p:nvSpPr>
            <p:spPr bwMode="auto">
              <a:xfrm>
                <a:off x="4666" y="3160"/>
                <a:ext cx="196" cy="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7419" name="Text Box 100"/>
            <p:cNvSpPr txBox="1">
              <a:spLocks noChangeArrowheads="1"/>
            </p:cNvSpPr>
            <p:nvPr/>
          </p:nvSpPr>
          <p:spPr bwMode="auto">
            <a:xfrm>
              <a:off x="7122187" y="5651143"/>
              <a:ext cx="253057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2400">
                  <a:solidFill>
                    <a:srgbClr val="FF0000"/>
                  </a:solidFill>
                  <a:latin typeface="Symbol" pitchFamily="18" charset="2"/>
                </a:rPr>
                <a:t>g</a:t>
              </a:r>
              <a:endParaRPr lang="fr-FR" sz="2400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17414" name="Rectangle 19"/>
          <p:cNvSpPr>
            <a:spLocks noChangeArrowheads="1"/>
          </p:cNvSpPr>
          <p:nvPr/>
        </p:nvSpPr>
        <p:spPr bwMode="auto">
          <a:xfrm>
            <a:off x="293688" y="525463"/>
            <a:ext cx="3557587" cy="1535112"/>
          </a:xfrm>
          <a:prstGeom prst="rect">
            <a:avLst/>
          </a:prstGeom>
          <a:solidFill>
            <a:srgbClr val="FFFF00"/>
          </a:solidFill>
          <a:ln w="9525">
            <a:solidFill>
              <a:srgbClr val="BFD3E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>
              <a:solidFill>
                <a:srgbClr val="775F55"/>
              </a:solidFill>
            </a:endParaRPr>
          </a:p>
        </p:txBody>
      </p:sp>
      <p:sp>
        <p:nvSpPr>
          <p:cNvPr id="17415" name="Rectangle 3"/>
          <p:cNvSpPr>
            <a:spLocks noChangeArrowheads="1"/>
          </p:cNvSpPr>
          <p:nvPr/>
        </p:nvSpPr>
        <p:spPr bwMode="auto">
          <a:xfrm>
            <a:off x="395288" y="549275"/>
            <a:ext cx="3744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2400">
                <a:solidFill>
                  <a:srgbClr val="000000"/>
                </a:solidFill>
              </a:rPr>
              <a:t>What type of studies</a:t>
            </a:r>
          </a:p>
          <a:p>
            <a:pPr eaLnBrk="0" hangingPunct="0"/>
            <a:r>
              <a:rPr lang="fr-FR" sz="2400">
                <a:solidFill>
                  <a:srgbClr val="000000"/>
                </a:solidFill>
              </a:rPr>
              <a:t>can we do with </a:t>
            </a:r>
          </a:p>
          <a:p>
            <a:pPr eaLnBrk="0" hangingPunct="0"/>
            <a:r>
              <a:rPr lang="fr-FR" sz="2400">
                <a:solidFill>
                  <a:srgbClr val="000000"/>
                </a:solidFill>
              </a:rPr>
              <a:t>nuclear break-up ?</a:t>
            </a:r>
          </a:p>
        </p:txBody>
      </p:sp>
      <p:sp>
        <p:nvSpPr>
          <p:cNvPr id="17416" name="ZoneTexte 1"/>
          <p:cNvSpPr txBox="1">
            <a:spLocks noChangeArrowheads="1"/>
          </p:cNvSpPr>
          <p:nvPr/>
        </p:nvSpPr>
        <p:spPr bwMode="auto">
          <a:xfrm>
            <a:off x="6011863" y="765175"/>
            <a:ext cx="1393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/>
              <a:t>TDSE model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4213" y="31750"/>
            <a:ext cx="7067550" cy="8763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anchor="b"/>
          <a:lstStyle/>
          <a:p>
            <a:pPr algn="r" fontAlgn="auto">
              <a:spcAft>
                <a:spcPts val="0"/>
              </a:spcAft>
              <a:defRPr/>
            </a:pPr>
            <a:r>
              <a:rPr lang="fr-FR" sz="2400" dirty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One-</a:t>
            </a:r>
            <a:r>
              <a:rPr lang="fr-FR" sz="2400" dirty="0" err="1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nucleon</a:t>
            </a:r>
            <a:r>
              <a:rPr lang="fr-FR" sz="2400" dirty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Nuclear</a:t>
            </a:r>
            <a:r>
              <a:rPr lang="fr-FR" sz="2400" dirty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 Break-Up </a:t>
            </a:r>
            <a:r>
              <a:rPr lang="fr-FR" sz="2400" dirty="0" err="1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Mechanism</a:t>
            </a:r>
            <a:r>
              <a:rPr lang="fr-FR" sz="2400" dirty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 :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fr-FR" sz="2400" b="1" dirty="0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The case of configuration </a:t>
            </a:r>
            <a:r>
              <a:rPr lang="fr-FR" sz="2400" b="1" dirty="0" err="1">
                <a:solidFill>
                  <a:srgbClr val="000000"/>
                </a:solidFill>
                <a:latin typeface="Comic Sans MS"/>
                <a:ea typeface="+mj-ea"/>
                <a:cs typeface="Comic Sans MS"/>
              </a:rPr>
              <a:t>mixing</a:t>
            </a:r>
            <a:endParaRPr lang="fr-FR" sz="2400" b="1" dirty="0">
              <a:solidFill>
                <a:srgbClr val="000000"/>
              </a:solidFill>
              <a:latin typeface="Comic Sans MS"/>
              <a:ea typeface="+mj-ea"/>
              <a:cs typeface="Comic Sans MS"/>
            </a:endParaRPr>
          </a:p>
        </p:txBody>
      </p:sp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0" y="728663"/>
            <a:ext cx="33591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r"/>
            <a:r>
              <a:rPr lang="en-US" sz="2000" b="1">
                <a:solidFill>
                  <a:srgbClr val="558BB8"/>
                </a:solidFill>
                <a:latin typeface="Calibri" pitchFamily="34" charset="0"/>
              </a:rPr>
              <a:t>Configuration mixing in </a:t>
            </a:r>
            <a:r>
              <a:rPr lang="en-US" sz="2000" b="1" baseline="30000">
                <a:solidFill>
                  <a:srgbClr val="558BB8"/>
                </a:solidFill>
                <a:latin typeface="Calibri" pitchFamily="34" charset="0"/>
              </a:rPr>
              <a:t>11</a:t>
            </a:r>
            <a:r>
              <a:rPr lang="en-US" sz="2000" b="1">
                <a:solidFill>
                  <a:srgbClr val="558BB8"/>
                </a:solidFill>
                <a:latin typeface="Calibri" pitchFamily="34" charset="0"/>
              </a:rPr>
              <a:t>Be:</a:t>
            </a:r>
          </a:p>
        </p:txBody>
      </p:sp>
      <p:grpSp>
        <p:nvGrpSpPr>
          <p:cNvPr id="6" name="Groupe 51"/>
          <p:cNvGrpSpPr>
            <a:grpSpLocks/>
          </p:cNvGrpSpPr>
          <p:nvPr/>
        </p:nvGrpSpPr>
        <p:grpSpPr bwMode="auto">
          <a:xfrm>
            <a:off x="19050" y="4205288"/>
            <a:ext cx="3675063" cy="2625725"/>
            <a:chOff x="401650" y="4232275"/>
            <a:chExt cx="3675068" cy="2625725"/>
          </a:xfrm>
        </p:grpSpPr>
        <p:grpSp>
          <p:nvGrpSpPr>
            <p:cNvPr id="18534" name="Group 105"/>
            <p:cNvGrpSpPr>
              <a:grpSpLocks/>
            </p:cNvGrpSpPr>
            <p:nvPr/>
          </p:nvGrpSpPr>
          <p:grpSpPr bwMode="auto">
            <a:xfrm>
              <a:off x="401650" y="4232276"/>
              <a:ext cx="3675068" cy="2625726"/>
              <a:chOff x="3754" y="358"/>
              <a:chExt cx="2315" cy="1654"/>
            </a:xfrm>
          </p:grpSpPr>
          <p:pic>
            <p:nvPicPr>
              <p:cNvPr id="1853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4" y="463"/>
                <a:ext cx="1884" cy="15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7" name="Text Box 3"/>
              <p:cNvSpPr txBox="1">
                <a:spLocks noChangeArrowheads="1"/>
              </p:cNvSpPr>
              <p:nvPr/>
            </p:nvSpPr>
            <p:spPr bwMode="auto">
              <a:xfrm>
                <a:off x="4076" y="672"/>
                <a:ext cx="119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r>
                  <a:rPr lang="fr-FR" sz="2000" b="1">
                    <a:solidFill>
                      <a:schemeClr val="accent2"/>
                    </a:solidFill>
                    <a:latin typeface="Times" charset="0"/>
                  </a:rPr>
                  <a:t>S</a:t>
                </a:r>
                <a:r>
                  <a:rPr lang="fr-FR" sz="2000" b="1" baseline="-25000">
                    <a:solidFill>
                      <a:schemeClr val="accent2"/>
                    </a:solidFill>
                    <a:latin typeface="Times" charset="0"/>
                  </a:rPr>
                  <a:t>2s</a:t>
                </a:r>
                <a:r>
                  <a:rPr lang="fr-FR" sz="2000" b="1">
                    <a:solidFill>
                      <a:schemeClr val="accent2"/>
                    </a:solidFill>
                    <a:latin typeface="Times" charset="0"/>
                  </a:rPr>
                  <a:t> = 0,47± 0,04 </a:t>
                </a:r>
              </a:p>
            </p:txBody>
          </p:sp>
          <p:sp>
            <p:nvSpPr>
              <p:cNvPr id="18538" name="Text Box 10"/>
              <p:cNvSpPr txBox="1">
                <a:spLocks noChangeArrowheads="1"/>
              </p:cNvSpPr>
              <p:nvPr/>
            </p:nvSpPr>
            <p:spPr bwMode="auto">
              <a:xfrm>
                <a:off x="4433" y="358"/>
                <a:ext cx="126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fr-FR" b="1">
                    <a:solidFill>
                      <a:srgbClr val="FF0000"/>
                    </a:solidFill>
                    <a:latin typeface="Calibri" pitchFamily="34" charset="0"/>
                  </a:rPr>
                  <a:t>no</a:t>
                </a:r>
                <a:r>
                  <a:rPr lang="fr-FR" b="1">
                    <a:solidFill>
                      <a:srgbClr val="FF0000"/>
                    </a:solidFill>
                  </a:rPr>
                  <a:t>-</a:t>
                </a:r>
                <a:r>
                  <a:rPr lang="fr-FR" b="1">
                    <a:solidFill>
                      <a:srgbClr val="FF0000"/>
                    </a:solidFill>
                    <a:latin typeface="Symbol" pitchFamily="18" charset="2"/>
                    <a:sym typeface="Symbol" pitchFamily="18" charset="2"/>
                  </a:rPr>
                  <a:t> </a:t>
                </a:r>
                <a:r>
                  <a:rPr lang="fr-FR" b="1">
                    <a:solidFill>
                      <a:srgbClr val="FF0000"/>
                    </a:solidFill>
                    <a:latin typeface="Calibri" pitchFamily="34" charset="0"/>
                    <a:sym typeface="Symbol" pitchFamily="18" charset="2"/>
                  </a:rPr>
                  <a:t>in coincidence</a:t>
                </a:r>
                <a:endParaRPr lang="fr-FR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8539" name="Rectangle 13"/>
              <p:cNvSpPr>
                <a:spLocks noChangeArrowheads="1"/>
              </p:cNvSpPr>
              <p:nvPr/>
            </p:nvSpPr>
            <p:spPr bwMode="auto">
              <a:xfrm>
                <a:off x="4744" y="964"/>
                <a:ext cx="132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fr-FR" sz="2000">
                    <a:solidFill>
                      <a:srgbClr val="FF0000"/>
                    </a:solidFill>
                    <a:latin typeface="Calibri" pitchFamily="34" charset="0"/>
                  </a:rPr>
                  <a:t>TDSE 2s</a:t>
                </a:r>
              </a:p>
            </p:txBody>
          </p:sp>
        </p:grpSp>
        <p:sp>
          <p:nvSpPr>
            <p:cNvPr id="18535" name="Line 14"/>
            <p:cNvSpPr>
              <a:spLocks noChangeShapeType="1"/>
            </p:cNvSpPr>
            <p:nvPr/>
          </p:nvSpPr>
          <p:spPr bwMode="auto">
            <a:xfrm flipH="1">
              <a:off x="1962150" y="5619750"/>
              <a:ext cx="223837" cy="3286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1708150" y="1412875"/>
            <a:ext cx="4087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sz="2000" b="1">
                <a:latin typeface="Times" charset="0"/>
              </a:rPr>
              <a:t>|</a:t>
            </a:r>
            <a:r>
              <a:rPr lang="en-US" sz="2000" b="1">
                <a:latin typeface="Times New Roman" pitchFamily="18" charset="0"/>
              </a:rPr>
              <a:t>GS&gt;= </a:t>
            </a:r>
            <a:r>
              <a:rPr lang="en-US" sz="2000" b="1">
                <a:solidFill>
                  <a:srgbClr val="FF342A"/>
                </a:solidFill>
                <a:latin typeface="Symbol" pitchFamily="18" charset="2"/>
                <a:sym typeface="Symbol" pitchFamily="18" charset="2"/>
              </a:rPr>
              <a:t>a</a:t>
            </a:r>
            <a:r>
              <a:rPr lang="en-US" sz="2000" b="1">
                <a:solidFill>
                  <a:srgbClr val="FF342A"/>
                </a:solidFill>
                <a:latin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</a:rPr>
              <a:t>|2s</a:t>
            </a:r>
            <a:r>
              <a:rPr lang="en-US" sz="2000" b="1" baseline="-25000">
                <a:latin typeface="Times New Roman" pitchFamily="18" charset="0"/>
              </a:rPr>
              <a:t>1/2</a:t>
            </a:r>
            <a:r>
              <a:rPr lang="en-US" sz="2000" b="1">
                <a:latin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sym typeface="Symbol" pitchFamily="18" charset="2"/>
              </a:rPr>
              <a:t></a:t>
            </a:r>
            <a:r>
              <a:rPr lang="en-US" sz="2000" b="1">
                <a:latin typeface="Times New Roman" pitchFamily="18" charset="0"/>
              </a:rPr>
              <a:t> 0</a:t>
            </a:r>
            <a:r>
              <a:rPr lang="en-US" sz="2000" b="1" baseline="30000">
                <a:latin typeface="Times New Roman" pitchFamily="18" charset="0"/>
              </a:rPr>
              <a:t>+</a:t>
            </a:r>
            <a:r>
              <a:rPr lang="en-US" sz="2000" b="1">
                <a:latin typeface="Times New Roman" pitchFamily="18" charset="0"/>
              </a:rPr>
              <a:t>&gt; + </a:t>
            </a:r>
            <a:r>
              <a:rPr lang="en-US" sz="2000" b="1">
                <a:solidFill>
                  <a:srgbClr val="FF342A"/>
                </a:solidFill>
                <a:latin typeface="Symbol" pitchFamily="18" charset="2"/>
                <a:sym typeface="Symbol" pitchFamily="18" charset="2"/>
              </a:rPr>
              <a:t>b </a:t>
            </a:r>
            <a:r>
              <a:rPr lang="en-US" sz="2000" b="1">
                <a:latin typeface="Times New Roman" pitchFamily="18" charset="0"/>
              </a:rPr>
              <a:t>|1d</a:t>
            </a:r>
            <a:r>
              <a:rPr lang="en-US" sz="2000" b="1" baseline="-25000">
                <a:latin typeface="Times New Roman" pitchFamily="18" charset="0"/>
              </a:rPr>
              <a:t>5/2</a:t>
            </a:r>
            <a:r>
              <a:rPr lang="en-US" sz="2000" b="1">
                <a:latin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  <a:sym typeface="Symbol" pitchFamily="18" charset="2"/>
              </a:rPr>
              <a:t></a:t>
            </a:r>
            <a:r>
              <a:rPr lang="en-US" sz="2000" b="1">
                <a:latin typeface="Times New Roman" pitchFamily="18" charset="0"/>
              </a:rPr>
              <a:t> 2</a:t>
            </a:r>
            <a:r>
              <a:rPr lang="en-US" sz="2000" b="1" baseline="30000">
                <a:latin typeface="Times New Roman" pitchFamily="18" charset="0"/>
              </a:rPr>
              <a:t>+</a:t>
            </a:r>
            <a:r>
              <a:rPr lang="en-US" sz="2000" b="1">
                <a:latin typeface="Times New Roman" pitchFamily="18" charset="0"/>
              </a:rPr>
              <a:t>&gt; </a:t>
            </a:r>
            <a:endParaRPr lang="fr-FR" sz="2000" b="1">
              <a:latin typeface="Times" charset="0"/>
            </a:endParaRPr>
          </a:p>
        </p:txBody>
      </p:sp>
      <p:grpSp>
        <p:nvGrpSpPr>
          <p:cNvPr id="18438" name="Groupe 42"/>
          <p:cNvGrpSpPr>
            <a:grpSpLocks noChangeAspect="1"/>
          </p:cNvGrpSpPr>
          <p:nvPr/>
        </p:nvGrpSpPr>
        <p:grpSpPr bwMode="auto">
          <a:xfrm>
            <a:off x="555625" y="2208213"/>
            <a:ext cx="1828800" cy="1778000"/>
            <a:chOff x="700088" y="2632390"/>
            <a:chExt cx="2805112" cy="3113088"/>
          </a:xfrm>
        </p:grpSpPr>
        <p:grpSp>
          <p:nvGrpSpPr>
            <p:cNvPr id="18503" name="Group 23"/>
            <p:cNvGrpSpPr>
              <a:grpSpLocks/>
            </p:cNvGrpSpPr>
            <p:nvPr/>
          </p:nvGrpSpPr>
          <p:grpSpPr bwMode="auto">
            <a:xfrm>
              <a:off x="1668463" y="2632390"/>
              <a:ext cx="1531937" cy="1587500"/>
              <a:chOff x="245" y="2937"/>
              <a:chExt cx="965" cy="1000"/>
            </a:xfrm>
          </p:grpSpPr>
          <p:sp>
            <p:nvSpPr>
              <p:cNvPr id="18521" name="Oval 24"/>
              <p:cNvSpPr>
                <a:spLocks noChangeArrowheads="1"/>
              </p:cNvSpPr>
              <p:nvPr/>
            </p:nvSpPr>
            <p:spPr bwMode="auto">
              <a:xfrm>
                <a:off x="245" y="2937"/>
                <a:ext cx="965" cy="100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99FF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Souvenir" pitchFamily="18" charset="0"/>
                </a:endParaRPr>
              </a:p>
            </p:txBody>
          </p:sp>
          <p:sp>
            <p:nvSpPr>
              <p:cNvPr id="18522" name="Oval 25"/>
              <p:cNvSpPr>
                <a:spLocks noChangeArrowheads="1"/>
              </p:cNvSpPr>
              <p:nvPr/>
            </p:nvSpPr>
            <p:spPr bwMode="auto">
              <a:xfrm>
                <a:off x="630" y="337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523" name="Oval 26"/>
              <p:cNvSpPr>
                <a:spLocks noChangeArrowheads="1"/>
              </p:cNvSpPr>
              <p:nvPr/>
            </p:nvSpPr>
            <p:spPr bwMode="auto">
              <a:xfrm>
                <a:off x="710" y="341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9" name="Oval 27"/>
              <p:cNvSpPr>
                <a:spLocks noChangeArrowheads="1"/>
              </p:cNvSpPr>
              <p:nvPr/>
            </p:nvSpPr>
            <p:spPr bwMode="auto">
              <a:xfrm>
                <a:off x="672" y="3429"/>
                <a:ext cx="86" cy="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Oval 28"/>
              <p:cNvSpPr>
                <a:spLocks noChangeArrowheads="1"/>
              </p:cNvSpPr>
              <p:nvPr/>
            </p:nvSpPr>
            <p:spPr bwMode="auto">
              <a:xfrm>
                <a:off x="686" y="3348"/>
                <a:ext cx="89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1" name="Oval 29"/>
              <p:cNvSpPr>
                <a:spLocks noChangeArrowheads="1"/>
              </p:cNvSpPr>
              <p:nvPr/>
            </p:nvSpPr>
            <p:spPr bwMode="auto">
              <a:xfrm>
                <a:off x="623" y="3413"/>
                <a:ext cx="89" cy="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2" name="Oval 30"/>
              <p:cNvSpPr>
                <a:spLocks noChangeArrowheads="1"/>
              </p:cNvSpPr>
              <p:nvPr/>
            </p:nvSpPr>
            <p:spPr bwMode="auto">
              <a:xfrm>
                <a:off x="704" y="3447"/>
                <a:ext cx="89" cy="8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Oval 31"/>
              <p:cNvSpPr>
                <a:spLocks noChangeArrowheads="1"/>
              </p:cNvSpPr>
              <p:nvPr/>
            </p:nvSpPr>
            <p:spPr bwMode="auto">
              <a:xfrm>
                <a:off x="735" y="3357"/>
                <a:ext cx="87" cy="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4" name="Oval 32"/>
              <p:cNvSpPr>
                <a:spLocks noChangeArrowheads="1"/>
              </p:cNvSpPr>
              <p:nvPr/>
            </p:nvSpPr>
            <p:spPr bwMode="auto">
              <a:xfrm>
                <a:off x="735" y="3454"/>
                <a:ext cx="87" cy="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5" name="Oval 33"/>
              <p:cNvSpPr>
                <a:spLocks noChangeArrowheads="1"/>
              </p:cNvSpPr>
              <p:nvPr/>
            </p:nvSpPr>
            <p:spPr bwMode="auto">
              <a:xfrm>
                <a:off x="655" y="3333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31" name="Oval 34"/>
              <p:cNvSpPr>
                <a:spLocks noChangeArrowheads="1"/>
              </p:cNvSpPr>
              <p:nvPr/>
            </p:nvSpPr>
            <p:spPr bwMode="auto">
              <a:xfrm>
                <a:off x="702" y="339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532" name="Oval 35"/>
              <p:cNvSpPr>
                <a:spLocks noChangeArrowheads="1"/>
              </p:cNvSpPr>
              <p:nvPr/>
            </p:nvSpPr>
            <p:spPr bwMode="auto">
              <a:xfrm>
                <a:off x="654" y="3461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8" name="Oval 36"/>
              <p:cNvSpPr>
                <a:spLocks noChangeArrowheads="1"/>
              </p:cNvSpPr>
              <p:nvPr/>
            </p:nvSpPr>
            <p:spPr bwMode="auto">
              <a:xfrm>
                <a:off x="471" y="3168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8504" name="Group 58"/>
            <p:cNvGrpSpPr>
              <a:grpSpLocks/>
            </p:cNvGrpSpPr>
            <p:nvPr/>
          </p:nvGrpSpPr>
          <p:grpSpPr bwMode="auto">
            <a:xfrm>
              <a:off x="3187700" y="4862842"/>
              <a:ext cx="317500" cy="339726"/>
              <a:chOff x="616" y="3451"/>
              <a:chExt cx="200" cy="214"/>
            </a:xfrm>
          </p:grpSpPr>
          <p:sp>
            <p:nvSpPr>
              <p:cNvPr id="18510" name="Oval 59"/>
              <p:cNvSpPr>
                <a:spLocks noChangeArrowheads="1"/>
              </p:cNvSpPr>
              <p:nvPr/>
            </p:nvSpPr>
            <p:spPr bwMode="auto">
              <a:xfrm>
                <a:off x="624" y="3489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511" name="Oval 60"/>
              <p:cNvSpPr>
                <a:spLocks noChangeArrowheads="1"/>
              </p:cNvSpPr>
              <p:nvPr/>
            </p:nvSpPr>
            <p:spPr bwMode="auto">
              <a:xfrm>
                <a:off x="704" y="3529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7" name="Oval 61"/>
              <p:cNvSpPr>
                <a:spLocks noChangeArrowheads="1"/>
              </p:cNvSpPr>
              <p:nvPr/>
            </p:nvSpPr>
            <p:spPr bwMode="auto">
              <a:xfrm>
                <a:off x="667" y="3545"/>
                <a:ext cx="84" cy="8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8" name="Oval 62"/>
              <p:cNvSpPr>
                <a:spLocks noChangeArrowheads="1"/>
              </p:cNvSpPr>
              <p:nvPr/>
            </p:nvSpPr>
            <p:spPr bwMode="auto">
              <a:xfrm>
                <a:off x="681" y="3461"/>
                <a:ext cx="86" cy="93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" name="Oval 63"/>
              <p:cNvSpPr>
                <a:spLocks noChangeArrowheads="1"/>
              </p:cNvSpPr>
              <p:nvPr/>
            </p:nvSpPr>
            <p:spPr bwMode="auto">
              <a:xfrm>
                <a:off x="618" y="3531"/>
                <a:ext cx="89" cy="8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0" name="Oval 64"/>
              <p:cNvSpPr>
                <a:spLocks noChangeArrowheads="1"/>
              </p:cNvSpPr>
              <p:nvPr/>
            </p:nvSpPr>
            <p:spPr bwMode="auto">
              <a:xfrm>
                <a:off x="696" y="3561"/>
                <a:ext cx="89" cy="9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1" name="Oval 65"/>
              <p:cNvSpPr>
                <a:spLocks noChangeArrowheads="1"/>
              </p:cNvSpPr>
              <p:nvPr/>
            </p:nvSpPr>
            <p:spPr bwMode="auto">
              <a:xfrm>
                <a:off x="727" y="3473"/>
                <a:ext cx="89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2" name="Oval 66"/>
              <p:cNvSpPr>
                <a:spLocks noChangeArrowheads="1"/>
              </p:cNvSpPr>
              <p:nvPr/>
            </p:nvSpPr>
            <p:spPr bwMode="auto">
              <a:xfrm>
                <a:off x="727" y="3571"/>
                <a:ext cx="89" cy="8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3" name="Oval 67"/>
              <p:cNvSpPr>
                <a:spLocks noChangeArrowheads="1"/>
              </p:cNvSpPr>
              <p:nvPr/>
            </p:nvSpPr>
            <p:spPr bwMode="auto">
              <a:xfrm>
                <a:off x="647" y="3447"/>
                <a:ext cx="89" cy="9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19" name="Oval 68"/>
              <p:cNvSpPr>
                <a:spLocks noChangeArrowheads="1"/>
              </p:cNvSpPr>
              <p:nvPr/>
            </p:nvSpPr>
            <p:spPr bwMode="auto">
              <a:xfrm>
                <a:off x="696" y="351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8520" name="Oval 69"/>
              <p:cNvSpPr>
                <a:spLocks noChangeArrowheads="1"/>
              </p:cNvSpPr>
              <p:nvPr/>
            </p:nvSpPr>
            <p:spPr bwMode="auto">
              <a:xfrm>
                <a:off x="648" y="357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8505" name="Group 70"/>
            <p:cNvGrpSpPr>
              <a:grpSpLocks/>
            </p:cNvGrpSpPr>
            <p:nvPr/>
          </p:nvGrpSpPr>
          <p:grpSpPr bwMode="auto">
            <a:xfrm>
              <a:off x="700088" y="4586603"/>
              <a:ext cx="1117600" cy="1158875"/>
              <a:chOff x="239" y="3053"/>
              <a:chExt cx="965" cy="1000"/>
            </a:xfrm>
          </p:grpSpPr>
          <p:sp>
            <p:nvSpPr>
              <p:cNvPr id="18508" name="Oval 71"/>
              <p:cNvSpPr>
                <a:spLocks noChangeArrowheads="1"/>
              </p:cNvSpPr>
              <p:nvPr/>
            </p:nvSpPr>
            <p:spPr bwMode="auto">
              <a:xfrm>
                <a:off x="239" y="3053"/>
                <a:ext cx="965" cy="100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99FF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Souvenir" pitchFamily="18" charset="0"/>
                </a:endParaRPr>
              </a:p>
            </p:txBody>
          </p:sp>
          <p:sp>
            <p:nvSpPr>
              <p:cNvPr id="74" name="Oval 72"/>
              <p:cNvSpPr>
                <a:spLocks noChangeArrowheads="1"/>
              </p:cNvSpPr>
              <p:nvPr/>
            </p:nvSpPr>
            <p:spPr bwMode="auto">
              <a:xfrm>
                <a:off x="464" y="3285"/>
                <a:ext cx="88" cy="8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8506" name="Line 73"/>
            <p:cNvSpPr>
              <a:spLocks noChangeShapeType="1"/>
            </p:cNvSpPr>
            <p:nvPr/>
          </p:nvSpPr>
          <p:spPr bwMode="auto">
            <a:xfrm flipH="1">
              <a:off x="1589088" y="4140515"/>
              <a:ext cx="427037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507" name="Line 74"/>
            <p:cNvSpPr>
              <a:spLocks noChangeShapeType="1"/>
            </p:cNvSpPr>
            <p:nvPr/>
          </p:nvSpPr>
          <p:spPr bwMode="auto">
            <a:xfrm>
              <a:off x="2847975" y="4175440"/>
              <a:ext cx="311150" cy="515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8439" name="AutoShape 102"/>
          <p:cNvSpPr>
            <a:spLocks noChangeArrowheads="1"/>
          </p:cNvSpPr>
          <p:nvPr/>
        </p:nvSpPr>
        <p:spPr bwMode="auto">
          <a:xfrm rot="7670291">
            <a:off x="2173288" y="1939925"/>
            <a:ext cx="636587" cy="4365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0" name="AutoShape 102"/>
          <p:cNvSpPr>
            <a:spLocks noChangeArrowheads="1"/>
          </p:cNvSpPr>
          <p:nvPr/>
        </p:nvSpPr>
        <p:spPr bwMode="auto">
          <a:xfrm rot="3186805">
            <a:off x="5988050" y="1795463"/>
            <a:ext cx="636588" cy="43656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8441" name="Text Box 22"/>
          <p:cNvSpPr txBox="1">
            <a:spLocks noChangeArrowheads="1"/>
          </p:cNvSpPr>
          <p:nvPr/>
        </p:nvSpPr>
        <p:spPr bwMode="auto">
          <a:xfrm>
            <a:off x="3222625" y="2446338"/>
            <a:ext cx="214471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fr-FR" sz="1600" b="1">
                <a:latin typeface="Calibri" pitchFamily="34" charset="0"/>
              </a:rPr>
              <a:t>Deformation</a:t>
            </a:r>
          </a:p>
          <a:p>
            <a:pPr algn="ctr" eaLnBrk="1" hangingPunct="1"/>
            <a:r>
              <a:rPr lang="fr-FR" sz="1600" b="1">
                <a:latin typeface="Symbol" pitchFamily="18" charset="2"/>
              </a:rPr>
              <a:t>b</a:t>
            </a:r>
            <a:r>
              <a:rPr lang="fr-FR" sz="1600" b="1" baseline="-25000">
                <a:latin typeface="Times" charset="0"/>
              </a:rPr>
              <a:t>2</a:t>
            </a:r>
            <a:r>
              <a:rPr lang="fr-FR" sz="1600" b="1">
                <a:latin typeface="Times" charset="0"/>
              </a:rPr>
              <a:t>=0.74</a:t>
            </a:r>
          </a:p>
        </p:txBody>
      </p:sp>
      <p:grpSp>
        <p:nvGrpSpPr>
          <p:cNvPr id="18442" name="Groupe 101"/>
          <p:cNvGrpSpPr>
            <a:grpSpLocks/>
          </p:cNvGrpSpPr>
          <p:nvPr/>
        </p:nvGrpSpPr>
        <p:grpSpPr bwMode="auto">
          <a:xfrm>
            <a:off x="6875463" y="1341438"/>
            <a:ext cx="1817687" cy="2557462"/>
            <a:chOff x="5705477" y="2940050"/>
            <a:chExt cx="1950919" cy="3913190"/>
          </a:xfrm>
        </p:grpSpPr>
        <p:grpSp>
          <p:nvGrpSpPr>
            <p:cNvPr id="18458" name="Group 37"/>
            <p:cNvGrpSpPr>
              <a:grpSpLocks/>
            </p:cNvGrpSpPr>
            <p:nvPr/>
          </p:nvGrpSpPr>
          <p:grpSpPr bwMode="auto">
            <a:xfrm>
              <a:off x="6673850" y="2940050"/>
              <a:ext cx="922469" cy="2554288"/>
              <a:chOff x="1718" y="2197"/>
              <a:chExt cx="853" cy="1609"/>
            </a:xfrm>
          </p:grpSpPr>
          <p:grpSp>
            <p:nvGrpSpPr>
              <p:cNvPr id="18483" name="Group 38"/>
              <p:cNvGrpSpPr>
                <a:grpSpLocks/>
              </p:cNvGrpSpPr>
              <p:nvPr/>
            </p:nvGrpSpPr>
            <p:grpSpPr bwMode="auto">
              <a:xfrm>
                <a:off x="1718" y="2197"/>
                <a:ext cx="853" cy="1609"/>
                <a:chOff x="3604" y="2711"/>
                <a:chExt cx="853" cy="1609"/>
              </a:xfrm>
            </p:grpSpPr>
            <p:grpSp>
              <p:nvGrpSpPr>
                <p:cNvPr id="18496" name="Group 39"/>
                <p:cNvGrpSpPr>
                  <a:grpSpLocks/>
                </p:cNvGrpSpPr>
                <p:nvPr/>
              </p:nvGrpSpPr>
              <p:grpSpPr bwMode="auto">
                <a:xfrm>
                  <a:off x="3771" y="2711"/>
                  <a:ext cx="504" cy="1609"/>
                  <a:chOff x="3130" y="2337"/>
                  <a:chExt cx="541" cy="1823"/>
                </a:xfrm>
              </p:grpSpPr>
              <p:sp>
                <p:nvSpPr>
                  <p:cNvPr id="18501" name="Freeform 40"/>
                  <p:cNvSpPr>
                    <a:spLocks/>
                  </p:cNvSpPr>
                  <p:nvPr/>
                </p:nvSpPr>
                <p:spPr bwMode="auto">
                  <a:xfrm rot="10800000">
                    <a:off x="3145" y="2337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8502" name="Freeform 41"/>
                  <p:cNvSpPr>
                    <a:spLocks/>
                  </p:cNvSpPr>
                  <p:nvPr/>
                </p:nvSpPr>
                <p:spPr bwMode="auto">
                  <a:xfrm>
                    <a:off x="3130" y="3242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62" name="Oval 42"/>
                <p:cNvSpPr>
                  <a:spLocks noChangeArrowheads="1"/>
                </p:cNvSpPr>
                <p:nvPr/>
              </p:nvSpPr>
              <p:spPr bwMode="auto">
                <a:xfrm>
                  <a:off x="4052" y="3071"/>
                  <a:ext cx="88" cy="9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498" name="Arc 43"/>
                <p:cNvSpPr>
                  <a:spLocks/>
                </p:cNvSpPr>
                <p:nvPr/>
              </p:nvSpPr>
              <p:spPr bwMode="auto">
                <a:xfrm flipH="1">
                  <a:off x="3631" y="3283"/>
                  <a:ext cx="797" cy="448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99" name="Arc 44"/>
                <p:cNvSpPr>
                  <a:spLocks/>
                </p:cNvSpPr>
                <p:nvPr/>
              </p:nvSpPr>
              <p:spPr bwMode="auto">
                <a:xfrm flipH="1">
                  <a:off x="3652" y="3295"/>
                  <a:ext cx="760" cy="420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500" name="Arc 45"/>
                <p:cNvSpPr>
                  <a:spLocks/>
                </p:cNvSpPr>
                <p:nvPr/>
              </p:nvSpPr>
              <p:spPr bwMode="auto">
                <a:xfrm flipH="1">
                  <a:off x="3604" y="3265"/>
                  <a:ext cx="853" cy="484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8484" name="Group 46"/>
              <p:cNvGrpSpPr>
                <a:grpSpLocks/>
              </p:cNvGrpSpPr>
              <p:nvPr/>
            </p:nvGrpSpPr>
            <p:grpSpPr bwMode="auto">
              <a:xfrm>
                <a:off x="1984" y="2916"/>
                <a:ext cx="284" cy="142"/>
                <a:chOff x="3954" y="3469"/>
                <a:chExt cx="200" cy="216"/>
              </a:xfrm>
            </p:grpSpPr>
            <p:sp>
              <p:nvSpPr>
                <p:cNvPr id="18485" name="Oval 47"/>
                <p:cNvSpPr>
                  <a:spLocks noChangeArrowheads="1"/>
                </p:cNvSpPr>
                <p:nvPr/>
              </p:nvSpPr>
              <p:spPr bwMode="auto">
                <a:xfrm>
                  <a:off x="3962" y="350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486" name="Oval 48"/>
                <p:cNvSpPr>
                  <a:spLocks noChangeArrowheads="1"/>
                </p:cNvSpPr>
                <p:nvPr/>
              </p:nvSpPr>
              <p:spPr bwMode="auto">
                <a:xfrm>
                  <a:off x="4042" y="354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52" name="Oval 49"/>
                <p:cNvSpPr>
                  <a:spLocks noChangeArrowheads="1"/>
                </p:cNvSpPr>
                <p:nvPr/>
              </p:nvSpPr>
              <p:spPr bwMode="auto">
                <a:xfrm>
                  <a:off x="4002" y="3567"/>
                  <a:ext cx="88" cy="8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3" name="Oval 50"/>
                <p:cNvSpPr>
                  <a:spLocks noChangeArrowheads="1"/>
                </p:cNvSpPr>
                <p:nvPr/>
              </p:nvSpPr>
              <p:spPr bwMode="auto">
                <a:xfrm>
                  <a:off x="4018" y="3486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4" name="Oval 51"/>
                <p:cNvSpPr>
                  <a:spLocks noChangeArrowheads="1"/>
                </p:cNvSpPr>
                <p:nvPr/>
              </p:nvSpPr>
              <p:spPr bwMode="auto">
                <a:xfrm>
                  <a:off x="3954" y="3551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5" name="Oval 52"/>
                <p:cNvSpPr>
                  <a:spLocks noChangeArrowheads="1"/>
                </p:cNvSpPr>
                <p:nvPr/>
              </p:nvSpPr>
              <p:spPr bwMode="auto">
                <a:xfrm>
                  <a:off x="4034" y="3583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6" name="Oval 53"/>
                <p:cNvSpPr>
                  <a:spLocks noChangeArrowheads="1"/>
                </p:cNvSpPr>
                <p:nvPr/>
              </p:nvSpPr>
              <p:spPr bwMode="auto">
                <a:xfrm>
                  <a:off x="4066" y="3495"/>
                  <a:ext cx="88" cy="8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" name="Oval 54"/>
                <p:cNvSpPr>
                  <a:spLocks noChangeArrowheads="1"/>
                </p:cNvSpPr>
                <p:nvPr/>
              </p:nvSpPr>
              <p:spPr bwMode="auto">
                <a:xfrm>
                  <a:off x="4066" y="3590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8" name="Oval 55"/>
                <p:cNvSpPr>
                  <a:spLocks noChangeArrowheads="1"/>
                </p:cNvSpPr>
                <p:nvPr/>
              </p:nvSpPr>
              <p:spPr bwMode="auto">
                <a:xfrm>
                  <a:off x="3986" y="3469"/>
                  <a:ext cx="88" cy="8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494" name="Oval 56"/>
                <p:cNvSpPr>
                  <a:spLocks noChangeArrowheads="1"/>
                </p:cNvSpPr>
                <p:nvPr/>
              </p:nvSpPr>
              <p:spPr bwMode="auto">
                <a:xfrm>
                  <a:off x="4034" y="3533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495" name="Oval 57"/>
                <p:cNvSpPr>
                  <a:spLocks noChangeArrowheads="1"/>
                </p:cNvSpPr>
                <p:nvPr/>
              </p:nvSpPr>
              <p:spPr bwMode="auto">
                <a:xfrm>
                  <a:off x="3986" y="3597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8459" name="Group 75"/>
            <p:cNvGrpSpPr>
              <a:grpSpLocks/>
            </p:cNvGrpSpPr>
            <p:nvPr/>
          </p:nvGrpSpPr>
          <p:grpSpPr bwMode="auto">
            <a:xfrm>
              <a:off x="5705477" y="5010152"/>
              <a:ext cx="1950919" cy="1843088"/>
              <a:chOff x="3350" y="3147"/>
              <a:chExt cx="1804" cy="1161"/>
            </a:xfrm>
          </p:grpSpPr>
          <p:grpSp>
            <p:nvGrpSpPr>
              <p:cNvPr id="18461" name="Group 76"/>
              <p:cNvGrpSpPr>
                <a:grpSpLocks/>
              </p:cNvGrpSpPr>
              <p:nvPr/>
            </p:nvGrpSpPr>
            <p:grpSpPr bwMode="auto">
              <a:xfrm>
                <a:off x="4870" y="3488"/>
                <a:ext cx="284" cy="142"/>
                <a:chOff x="3954" y="3469"/>
                <a:chExt cx="200" cy="216"/>
              </a:xfrm>
            </p:grpSpPr>
            <p:sp>
              <p:nvSpPr>
                <p:cNvPr id="18472" name="Oval 77"/>
                <p:cNvSpPr>
                  <a:spLocks noChangeArrowheads="1"/>
                </p:cNvSpPr>
                <p:nvPr/>
              </p:nvSpPr>
              <p:spPr bwMode="auto">
                <a:xfrm>
                  <a:off x="3962" y="350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473" name="Oval 78"/>
                <p:cNvSpPr>
                  <a:spLocks noChangeArrowheads="1"/>
                </p:cNvSpPr>
                <p:nvPr/>
              </p:nvSpPr>
              <p:spPr bwMode="auto">
                <a:xfrm>
                  <a:off x="4042" y="354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9" name="Oval 79"/>
                <p:cNvSpPr>
                  <a:spLocks noChangeArrowheads="1"/>
                </p:cNvSpPr>
                <p:nvPr/>
              </p:nvSpPr>
              <p:spPr bwMode="auto">
                <a:xfrm>
                  <a:off x="4002" y="3567"/>
                  <a:ext cx="88" cy="8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0" name="Oval 80"/>
                <p:cNvSpPr>
                  <a:spLocks noChangeArrowheads="1"/>
                </p:cNvSpPr>
                <p:nvPr/>
              </p:nvSpPr>
              <p:spPr bwMode="auto">
                <a:xfrm>
                  <a:off x="4026" y="3485"/>
                  <a:ext cx="83" cy="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1" name="Oval 81"/>
                <p:cNvSpPr>
                  <a:spLocks noChangeArrowheads="1"/>
                </p:cNvSpPr>
                <p:nvPr/>
              </p:nvSpPr>
              <p:spPr bwMode="auto">
                <a:xfrm>
                  <a:off x="3954" y="3550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2" name="Oval 82"/>
                <p:cNvSpPr>
                  <a:spLocks noChangeArrowheads="1"/>
                </p:cNvSpPr>
                <p:nvPr/>
              </p:nvSpPr>
              <p:spPr bwMode="auto">
                <a:xfrm>
                  <a:off x="4034" y="3583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3" name="Oval 83"/>
                <p:cNvSpPr>
                  <a:spLocks noChangeArrowheads="1"/>
                </p:cNvSpPr>
                <p:nvPr/>
              </p:nvSpPr>
              <p:spPr bwMode="auto">
                <a:xfrm>
                  <a:off x="4066" y="3494"/>
                  <a:ext cx="88" cy="8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4" name="Oval 84"/>
                <p:cNvSpPr>
                  <a:spLocks noChangeArrowheads="1"/>
                </p:cNvSpPr>
                <p:nvPr/>
              </p:nvSpPr>
              <p:spPr bwMode="auto">
                <a:xfrm>
                  <a:off x="4066" y="3590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45" name="Oval 85"/>
                <p:cNvSpPr>
                  <a:spLocks noChangeArrowheads="1"/>
                </p:cNvSpPr>
                <p:nvPr/>
              </p:nvSpPr>
              <p:spPr bwMode="auto">
                <a:xfrm>
                  <a:off x="4000" y="3469"/>
                  <a:ext cx="83" cy="8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481" name="Oval 86"/>
                <p:cNvSpPr>
                  <a:spLocks noChangeArrowheads="1"/>
                </p:cNvSpPr>
                <p:nvPr/>
              </p:nvSpPr>
              <p:spPr bwMode="auto">
                <a:xfrm>
                  <a:off x="4034" y="3533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482" name="Oval 87"/>
                <p:cNvSpPr>
                  <a:spLocks noChangeArrowheads="1"/>
                </p:cNvSpPr>
                <p:nvPr/>
              </p:nvSpPr>
              <p:spPr bwMode="auto">
                <a:xfrm>
                  <a:off x="3986" y="3597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462" name="Group 88"/>
              <p:cNvGrpSpPr>
                <a:grpSpLocks/>
              </p:cNvGrpSpPr>
              <p:nvPr/>
            </p:nvGrpSpPr>
            <p:grpSpPr bwMode="auto">
              <a:xfrm>
                <a:off x="3350" y="3147"/>
                <a:ext cx="616" cy="1161"/>
                <a:chOff x="3604" y="2711"/>
                <a:chExt cx="853" cy="1609"/>
              </a:xfrm>
            </p:grpSpPr>
            <p:grpSp>
              <p:nvGrpSpPr>
                <p:cNvPr id="18465" name="Group 89"/>
                <p:cNvGrpSpPr>
                  <a:grpSpLocks/>
                </p:cNvGrpSpPr>
                <p:nvPr/>
              </p:nvGrpSpPr>
              <p:grpSpPr bwMode="auto">
                <a:xfrm>
                  <a:off x="3771" y="2711"/>
                  <a:ext cx="504" cy="1609"/>
                  <a:chOff x="3130" y="2337"/>
                  <a:chExt cx="541" cy="1823"/>
                </a:xfrm>
              </p:grpSpPr>
              <p:sp>
                <p:nvSpPr>
                  <p:cNvPr id="18470" name="Freeform 90"/>
                  <p:cNvSpPr>
                    <a:spLocks/>
                  </p:cNvSpPr>
                  <p:nvPr/>
                </p:nvSpPr>
                <p:spPr bwMode="auto">
                  <a:xfrm rot="10800000">
                    <a:off x="3145" y="2337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8471" name="Freeform 91"/>
                  <p:cNvSpPr>
                    <a:spLocks/>
                  </p:cNvSpPr>
                  <p:nvPr/>
                </p:nvSpPr>
                <p:spPr bwMode="auto">
                  <a:xfrm>
                    <a:off x="3130" y="3242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31" name="Oval 92"/>
                <p:cNvSpPr>
                  <a:spLocks noChangeArrowheads="1"/>
                </p:cNvSpPr>
                <p:nvPr/>
              </p:nvSpPr>
              <p:spPr bwMode="auto">
                <a:xfrm>
                  <a:off x="4053" y="3069"/>
                  <a:ext cx="87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8467" name="Arc 93"/>
                <p:cNvSpPr>
                  <a:spLocks/>
                </p:cNvSpPr>
                <p:nvPr/>
              </p:nvSpPr>
              <p:spPr bwMode="auto">
                <a:xfrm flipH="1">
                  <a:off x="3631" y="3283"/>
                  <a:ext cx="797" cy="448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68" name="Arc 94"/>
                <p:cNvSpPr>
                  <a:spLocks/>
                </p:cNvSpPr>
                <p:nvPr/>
              </p:nvSpPr>
              <p:spPr bwMode="auto">
                <a:xfrm flipH="1">
                  <a:off x="3652" y="3295"/>
                  <a:ext cx="760" cy="420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8469" name="Arc 95"/>
                <p:cNvSpPr>
                  <a:spLocks/>
                </p:cNvSpPr>
                <p:nvPr/>
              </p:nvSpPr>
              <p:spPr bwMode="auto">
                <a:xfrm flipH="1">
                  <a:off x="3604" y="3265"/>
                  <a:ext cx="853" cy="484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8463" name="Line 96"/>
              <p:cNvSpPr>
                <a:spLocks noChangeShapeType="1"/>
              </p:cNvSpPr>
              <p:nvPr/>
            </p:nvSpPr>
            <p:spPr bwMode="auto">
              <a:xfrm flipH="1">
                <a:off x="3873" y="3268"/>
                <a:ext cx="269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464" name="Line 97"/>
              <p:cNvSpPr>
                <a:spLocks noChangeShapeType="1"/>
              </p:cNvSpPr>
              <p:nvPr/>
            </p:nvSpPr>
            <p:spPr bwMode="auto">
              <a:xfrm>
                <a:off x="4666" y="3160"/>
                <a:ext cx="196" cy="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8460" name="Text Box 100"/>
            <p:cNvSpPr txBox="1">
              <a:spLocks noChangeArrowheads="1"/>
            </p:cNvSpPr>
            <p:nvPr/>
          </p:nvSpPr>
          <p:spPr bwMode="auto">
            <a:xfrm>
              <a:off x="7122187" y="5651143"/>
              <a:ext cx="253057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2400">
                  <a:solidFill>
                    <a:srgbClr val="FF0000"/>
                  </a:solidFill>
                  <a:latin typeface="Symbol" pitchFamily="18" charset="2"/>
                </a:rPr>
                <a:t>g</a:t>
              </a:r>
              <a:endParaRPr lang="fr-FR" sz="2400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18443" name="AutoShape 103"/>
          <p:cNvSpPr>
            <a:spLocks noChangeArrowheads="1"/>
          </p:cNvSpPr>
          <p:nvPr/>
        </p:nvSpPr>
        <p:spPr bwMode="auto">
          <a:xfrm rot="4634781">
            <a:off x="7747000" y="3103563"/>
            <a:ext cx="309563" cy="852487"/>
          </a:xfrm>
          <a:prstGeom prst="lightningBol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99" name="Groupe 110"/>
          <p:cNvGrpSpPr>
            <a:grpSpLocks/>
          </p:cNvGrpSpPr>
          <p:nvPr/>
        </p:nvGrpSpPr>
        <p:grpSpPr bwMode="auto">
          <a:xfrm>
            <a:off x="5656263" y="4149725"/>
            <a:ext cx="3019425" cy="2724150"/>
            <a:chOff x="5920081" y="4103688"/>
            <a:chExt cx="3019425" cy="2724150"/>
          </a:xfrm>
        </p:grpSpPr>
        <p:grpSp>
          <p:nvGrpSpPr>
            <p:cNvPr id="18450" name="Group 106"/>
            <p:cNvGrpSpPr>
              <a:grpSpLocks/>
            </p:cNvGrpSpPr>
            <p:nvPr/>
          </p:nvGrpSpPr>
          <p:grpSpPr bwMode="auto">
            <a:xfrm>
              <a:off x="5920081" y="4203700"/>
              <a:ext cx="3019425" cy="2624138"/>
              <a:chOff x="3767" y="2196"/>
              <a:chExt cx="1902" cy="1653"/>
            </a:xfrm>
          </p:grpSpPr>
          <p:pic>
            <p:nvPicPr>
              <p:cNvPr id="184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7" y="2196"/>
                <a:ext cx="1902" cy="1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53" name="Text Box 5"/>
              <p:cNvSpPr txBox="1">
                <a:spLocks noChangeArrowheads="1"/>
              </p:cNvSpPr>
              <p:nvPr/>
            </p:nvSpPr>
            <p:spPr bwMode="auto">
              <a:xfrm>
                <a:off x="4372" y="2390"/>
                <a:ext cx="119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fr-FR" sz="2000" b="1">
                    <a:solidFill>
                      <a:schemeClr val="accent2"/>
                    </a:solidFill>
                    <a:latin typeface="Times" charset="0"/>
                  </a:rPr>
                  <a:t>S</a:t>
                </a:r>
                <a:r>
                  <a:rPr lang="fr-FR" sz="2000" b="1" baseline="-25000">
                    <a:solidFill>
                      <a:schemeClr val="accent2"/>
                    </a:solidFill>
                    <a:latin typeface="Times" charset="0"/>
                  </a:rPr>
                  <a:t>1d</a:t>
                </a:r>
                <a:r>
                  <a:rPr lang="fr-FR" sz="2000" b="1">
                    <a:solidFill>
                      <a:schemeClr val="accent2"/>
                    </a:solidFill>
                    <a:latin typeface="Times" charset="0"/>
                  </a:rPr>
                  <a:t>= 0,50 ± 0,20</a:t>
                </a:r>
              </a:p>
              <a:p>
                <a:pPr eaLnBrk="1" hangingPunct="1"/>
                <a:r>
                  <a:rPr lang="fr-FR" sz="2000" b="1">
                    <a:solidFill>
                      <a:schemeClr val="accent2"/>
                    </a:solidFill>
                    <a:latin typeface="Times" charset="0"/>
                  </a:rPr>
                  <a:t>               </a:t>
                </a:r>
                <a:r>
                  <a:rPr lang="fr-FR" b="1">
                    <a:solidFill>
                      <a:schemeClr val="accent2"/>
                    </a:solidFill>
                    <a:latin typeface="Times" charset="0"/>
                  </a:rPr>
                  <a:t>S</a:t>
                </a:r>
                <a:r>
                  <a:rPr lang="fr-FR" b="1" baseline="-25000">
                    <a:solidFill>
                      <a:schemeClr val="accent2"/>
                    </a:solidFill>
                    <a:latin typeface="Times" charset="0"/>
                  </a:rPr>
                  <a:t>1p</a:t>
                </a:r>
                <a:r>
                  <a:rPr lang="fr-FR" b="1">
                    <a:solidFill>
                      <a:schemeClr val="accent2"/>
                    </a:solidFill>
                    <a:latin typeface="Times" charset="0"/>
                  </a:rPr>
                  <a:t>= 3.9</a:t>
                </a:r>
                <a:endParaRPr lang="fr-FR" sz="2000" b="1">
                  <a:solidFill>
                    <a:schemeClr val="accent2"/>
                  </a:solidFill>
                  <a:latin typeface="Times" charset="0"/>
                </a:endParaRPr>
              </a:p>
            </p:txBody>
          </p:sp>
          <p:sp>
            <p:nvSpPr>
              <p:cNvPr id="18454" name="Line 6"/>
              <p:cNvSpPr>
                <a:spLocks noChangeShapeType="1"/>
              </p:cNvSpPr>
              <p:nvPr/>
            </p:nvSpPr>
            <p:spPr bwMode="auto">
              <a:xfrm flipH="1">
                <a:off x="4705" y="3042"/>
                <a:ext cx="247" cy="35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455" name="Text Box 7"/>
              <p:cNvSpPr txBox="1">
                <a:spLocks noChangeArrowheads="1"/>
              </p:cNvSpPr>
              <p:nvPr/>
            </p:nvSpPr>
            <p:spPr bwMode="auto">
              <a:xfrm>
                <a:off x="4916" y="2849"/>
                <a:ext cx="4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fr-FR" b="1">
                    <a:latin typeface="Times" charset="0"/>
                  </a:rPr>
                  <a:t>4*1p</a:t>
                </a:r>
              </a:p>
            </p:txBody>
          </p:sp>
          <p:sp>
            <p:nvSpPr>
              <p:cNvPr id="18456" name="Line 8"/>
              <p:cNvSpPr>
                <a:spLocks noChangeShapeType="1"/>
              </p:cNvSpPr>
              <p:nvPr/>
            </p:nvSpPr>
            <p:spPr bwMode="auto">
              <a:xfrm flipH="1">
                <a:off x="4582" y="3291"/>
                <a:ext cx="466" cy="30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8457" name="Text Box 9"/>
              <p:cNvSpPr txBox="1">
                <a:spLocks noChangeArrowheads="1"/>
              </p:cNvSpPr>
              <p:nvPr/>
            </p:nvSpPr>
            <p:spPr bwMode="auto">
              <a:xfrm>
                <a:off x="5032" y="3124"/>
                <a:ext cx="5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 eaLnBrk="0" hangingPunct="0"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700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fr-FR" b="1">
                    <a:solidFill>
                      <a:schemeClr val="accent2"/>
                    </a:solidFill>
                    <a:latin typeface="Times" charset="0"/>
                  </a:rPr>
                  <a:t>0.5*1d</a:t>
                </a:r>
              </a:p>
            </p:txBody>
          </p:sp>
        </p:grpSp>
        <p:sp>
          <p:nvSpPr>
            <p:cNvPr id="18451" name="Text Box 10"/>
            <p:cNvSpPr txBox="1">
              <a:spLocks noChangeArrowheads="1"/>
            </p:cNvSpPr>
            <p:nvPr/>
          </p:nvSpPr>
          <p:spPr bwMode="auto">
            <a:xfrm>
              <a:off x="7196431" y="4103688"/>
              <a:ext cx="154401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1600" b="1">
                  <a:solidFill>
                    <a:srgbClr val="FF0000"/>
                  </a:solidFill>
                  <a:latin typeface="Symbol" pitchFamily="18" charset="2"/>
                  <a:sym typeface="Symbol" pitchFamily="18" charset="2"/>
                </a:rPr>
                <a:t> </a:t>
              </a:r>
              <a:r>
                <a:rPr lang="fr-FR" sz="1600" b="1">
                  <a:solidFill>
                    <a:srgbClr val="FF0000"/>
                  </a:solidFill>
                  <a:latin typeface="Calibri" pitchFamily="34" charset="0"/>
                  <a:sym typeface="Symbol" pitchFamily="18" charset="2"/>
                </a:rPr>
                <a:t>in coincidence</a:t>
              </a:r>
              <a:endParaRPr lang="fr-FR" sz="1600" b="1">
                <a:solidFill>
                  <a:srgbClr val="FF0000"/>
                </a:solidFill>
              </a:endParaRPr>
            </a:p>
          </p:txBody>
        </p:sp>
      </p:grpSp>
      <p:sp>
        <p:nvSpPr>
          <p:cNvPr id="18445" name="Rectangle 104"/>
          <p:cNvSpPr>
            <a:spLocks noChangeArrowheads="1"/>
          </p:cNvSpPr>
          <p:nvPr/>
        </p:nvSpPr>
        <p:spPr bwMode="auto">
          <a:xfrm>
            <a:off x="3203575" y="6092825"/>
            <a:ext cx="1944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400" b="1" i="1">
                <a:latin typeface="Calibri" pitchFamily="34" charset="0"/>
              </a:rPr>
              <a:t>V.Lima et al., Nuclear Physics A795 (2007) 1</a:t>
            </a:r>
          </a:p>
        </p:txBody>
      </p:sp>
      <p:grpSp>
        <p:nvGrpSpPr>
          <p:cNvPr id="109" name="Groupe 119"/>
          <p:cNvGrpSpPr>
            <a:grpSpLocks/>
          </p:cNvGrpSpPr>
          <p:nvPr/>
        </p:nvGrpSpPr>
        <p:grpSpPr bwMode="auto">
          <a:xfrm>
            <a:off x="12700" y="2205038"/>
            <a:ext cx="3486150" cy="2114550"/>
            <a:chOff x="5878133" y="4470762"/>
            <a:chExt cx="3265867" cy="1848156"/>
          </a:xfrm>
        </p:grpSpPr>
        <p:pic>
          <p:nvPicPr>
            <p:cNvPr id="1844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8133" y="4470762"/>
              <a:ext cx="3265867" cy="1848156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Ellipse 110"/>
            <p:cNvSpPr>
              <a:spLocks noChangeAspect="1"/>
            </p:cNvSpPr>
            <p:nvPr/>
          </p:nvSpPr>
          <p:spPr>
            <a:xfrm>
              <a:off x="8584817" y="5608516"/>
              <a:ext cx="90719" cy="9296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12" name="Connecteur droit 111"/>
            <p:cNvCxnSpPr/>
            <p:nvPr/>
          </p:nvCxnSpPr>
          <p:spPr>
            <a:xfrm rot="16200000" flipH="1">
              <a:off x="8338896" y="5652766"/>
              <a:ext cx="564714" cy="44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07950" y="4006850"/>
            <a:ext cx="3527425" cy="2590800"/>
          </a:xfrm>
          <a:prstGeom prst="rect">
            <a:avLst/>
          </a:prstGeom>
          <a:solidFill>
            <a:srgbClr val="BFD3E4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/>
          </a:p>
        </p:txBody>
      </p:sp>
      <p:grpSp>
        <p:nvGrpSpPr>
          <p:cNvPr id="19459" name="Group 20"/>
          <p:cNvGrpSpPr>
            <a:grpSpLocks/>
          </p:cNvGrpSpPr>
          <p:nvPr/>
        </p:nvGrpSpPr>
        <p:grpSpPr bwMode="auto">
          <a:xfrm>
            <a:off x="4500563" y="261938"/>
            <a:ext cx="4176712" cy="2592387"/>
            <a:chOff x="2827" y="737"/>
            <a:chExt cx="2631" cy="1633"/>
          </a:xfrm>
        </p:grpSpPr>
        <p:sp>
          <p:nvSpPr>
            <p:cNvPr id="19572" name="Rectangle 21"/>
            <p:cNvSpPr>
              <a:spLocks noChangeArrowheads="1"/>
            </p:cNvSpPr>
            <p:nvPr/>
          </p:nvSpPr>
          <p:spPr bwMode="auto">
            <a:xfrm>
              <a:off x="2827" y="737"/>
              <a:ext cx="2631" cy="1633"/>
            </a:xfrm>
            <a:prstGeom prst="rect">
              <a:avLst/>
            </a:prstGeom>
            <a:solidFill>
              <a:srgbClr val="BFD3E4"/>
            </a:solidFill>
            <a:ln w="28575">
              <a:solidFill>
                <a:srgbClr val="94B6D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t-IT" sz="1800"/>
            </a:p>
          </p:txBody>
        </p:sp>
        <p:grpSp>
          <p:nvGrpSpPr>
            <p:cNvPr id="19573" name="Group 22"/>
            <p:cNvGrpSpPr>
              <a:grpSpLocks/>
            </p:cNvGrpSpPr>
            <p:nvPr/>
          </p:nvGrpSpPr>
          <p:grpSpPr bwMode="auto">
            <a:xfrm>
              <a:off x="2827" y="737"/>
              <a:ext cx="2348" cy="1432"/>
              <a:chOff x="2827" y="737"/>
              <a:chExt cx="2348" cy="1432"/>
            </a:xfrm>
          </p:grpSpPr>
          <p:pic>
            <p:nvPicPr>
              <p:cNvPr id="19574" name="Picture 23" descr="Imag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7" y="1782"/>
                <a:ext cx="1798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75" name="Rectangle 24"/>
              <p:cNvSpPr>
                <a:spLocks noChangeArrowheads="1"/>
              </p:cNvSpPr>
              <p:nvPr/>
            </p:nvSpPr>
            <p:spPr bwMode="auto">
              <a:xfrm>
                <a:off x="2827" y="737"/>
                <a:ext cx="226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1400" b="1">
                    <a:solidFill>
                      <a:srgbClr val="000000"/>
                    </a:solidFill>
                  </a:rPr>
                  <a:t>1. Configuration mixing in exotic nuclei </a:t>
                </a:r>
              </a:p>
              <a:p>
                <a:pPr eaLnBrk="0" hangingPunct="0"/>
                <a:r>
                  <a:rPr lang="fr-FR" sz="1400" b="1">
                    <a:solidFill>
                      <a:srgbClr val="000000"/>
                    </a:solidFill>
                  </a:rPr>
                  <a:t>(</a:t>
                </a:r>
                <a:r>
                  <a:rPr lang="fr-FR" sz="1400" b="1" baseline="30000">
                    <a:solidFill>
                      <a:srgbClr val="000000"/>
                    </a:solidFill>
                  </a:rPr>
                  <a:t>11</a:t>
                </a:r>
                <a:r>
                  <a:rPr lang="fr-FR" sz="1400" b="1">
                    <a:solidFill>
                      <a:srgbClr val="000000"/>
                    </a:solidFill>
                  </a:rPr>
                  <a:t>Be and neutron halo)</a:t>
                </a:r>
              </a:p>
            </p:txBody>
          </p:sp>
          <p:sp>
            <p:nvSpPr>
              <p:cNvPr id="19576" name="Rectangle 25"/>
              <p:cNvSpPr>
                <a:spLocks noChangeArrowheads="1"/>
              </p:cNvSpPr>
              <p:nvPr/>
            </p:nvSpPr>
            <p:spPr bwMode="auto">
              <a:xfrm>
                <a:off x="3658" y="1523"/>
                <a:ext cx="324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1400" baseline="30000"/>
                  <a:t>10</a:t>
                </a:r>
                <a:r>
                  <a:rPr lang="fr-FR" sz="1400"/>
                  <a:t>Be</a:t>
                </a:r>
                <a:endParaRPr lang="fr-FR" sz="1400" baseline="30000"/>
              </a:p>
            </p:txBody>
          </p:sp>
          <p:sp>
            <p:nvSpPr>
              <p:cNvPr id="19577" name="Line 26"/>
              <p:cNvSpPr>
                <a:spLocks noChangeShapeType="1"/>
              </p:cNvSpPr>
              <p:nvPr/>
            </p:nvSpPr>
            <p:spPr bwMode="auto">
              <a:xfrm flipH="1">
                <a:off x="3753" y="1675"/>
                <a:ext cx="35" cy="113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78" name="Line 27"/>
              <p:cNvSpPr>
                <a:spLocks noChangeShapeType="1"/>
              </p:cNvSpPr>
              <p:nvPr/>
            </p:nvSpPr>
            <p:spPr bwMode="auto">
              <a:xfrm>
                <a:off x="3952" y="1663"/>
                <a:ext cx="482" cy="12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579" name="Rectangle 28"/>
              <p:cNvSpPr>
                <a:spLocks noChangeArrowheads="1"/>
              </p:cNvSpPr>
              <p:nvPr/>
            </p:nvSpPr>
            <p:spPr bwMode="auto">
              <a:xfrm>
                <a:off x="3025" y="1941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endParaRPr lang="it-IT" sz="1400"/>
              </a:p>
            </p:txBody>
          </p:sp>
          <p:sp>
            <p:nvSpPr>
              <p:cNvPr id="19580" name="Rectangle 29"/>
              <p:cNvSpPr>
                <a:spLocks noChangeArrowheads="1"/>
              </p:cNvSpPr>
              <p:nvPr/>
            </p:nvSpPr>
            <p:spPr bwMode="auto">
              <a:xfrm>
                <a:off x="3076" y="1996"/>
                <a:ext cx="2099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fr-FR" sz="1200"/>
                  <a:t>V.Lima et al., Nuclear Physics A795 (2007) 1</a:t>
                </a:r>
              </a:p>
            </p:txBody>
          </p:sp>
        </p:grpSp>
      </p:grpSp>
      <p:sp>
        <p:nvSpPr>
          <p:cNvPr id="872481" name="Rectangle 33"/>
          <p:cNvSpPr>
            <a:spLocks noChangeArrowheads="1"/>
          </p:cNvSpPr>
          <p:nvPr/>
        </p:nvSpPr>
        <p:spPr bwMode="auto">
          <a:xfrm>
            <a:off x="263525" y="5634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fr-FR" sz="1800">
              <a:latin typeface="Comic Sans MS" charset="0"/>
              <a:ea typeface="ＭＳ Ｐゴシック" charset="0"/>
            </a:endParaRPr>
          </a:p>
        </p:txBody>
      </p:sp>
      <p:pic>
        <p:nvPicPr>
          <p:cNvPr id="872453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2422525"/>
            <a:ext cx="1976437" cy="197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62" name="Rectangle 18"/>
          <p:cNvSpPr>
            <a:spLocks noChangeArrowheads="1"/>
          </p:cNvSpPr>
          <p:nvPr/>
        </p:nvSpPr>
        <p:spPr bwMode="auto">
          <a:xfrm>
            <a:off x="107950" y="4078288"/>
            <a:ext cx="3702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1400" b="1">
                <a:solidFill>
                  <a:srgbClr val="FF0000"/>
                </a:solidFill>
              </a:rPr>
              <a:t>2. Probing alpha clusterization in</a:t>
            </a:r>
          </a:p>
          <a:p>
            <a:pPr eaLnBrk="0" hangingPunct="0"/>
            <a:r>
              <a:rPr lang="fr-FR" sz="1400" b="1">
                <a:solidFill>
                  <a:srgbClr val="FF0000"/>
                </a:solidFill>
              </a:rPr>
              <a:t>medium mass-nuclei and in light nuclei</a:t>
            </a:r>
          </a:p>
        </p:txBody>
      </p:sp>
      <p:grpSp>
        <p:nvGrpSpPr>
          <p:cNvPr id="40" name="Grouper 39"/>
          <p:cNvGrpSpPr>
            <a:grpSpLocks/>
          </p:cNvGrpSpPr>
          <p:nvPr/>
        </p:nvGrpSpPr>
        <p:grpSpPr bwMode="auto">
          <a:xfrm rot="2564852">
            <a:off x="1577975" y="4718050"/>
            <a:ext cx="1255713" cy="1676400"/>
            <a:chOff x="2532417" y="2265363"/>
            <a:chExt cx="1255358" cy="1677139"/>
          </a:xfrm>
        </p:grpSpPr>
        <p:sp>
          <p:nvSpPr>
            <p:cNvPr id="43" name="Oval 12"/>
            <p:cNvSpPr>
              <a:spLocks noChangeArrowheads="1"/>
            </p:cNvSpPr>
            <p:nvPr/>
          </p:nvSpPr>
          <p:spPr bwMode="auto">
            <a:xfrm>
              <a:off x="2550840" y="2423529"/>
              <a:ext cx="1096653" cy="103233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99FF99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Souvenir" charset="0"/>
                <a:ea typeface="ＭＳ Ｐゴシック" charset="0"/>
              </a:endParaRPr>
            </a:p>
          </p:txBody>
        </p:sp>
        <p:sp>
          <p:nvSpPr>
            <p:cNvPr id="44" name="Oval 13"/>
            <p:cNvSpPr>
              <a:spLocks noChangeArrowheads="1"/>
            </p:cNvSpPr>
            <p:nvPr/>
          </p:nvSpPr>
          <p:spPr bwMode="auto">
            <a:xfrm>
              <a:off x="2750868" y="2768378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5" name="Oval 14"/>
            <p:cNvSpPr>
              <a:spLocks noChangeArrowheads="1"/>
            </p:cNvSpPr>
            <p:nvPr/>
          </p:nvSpPr>
          <p:spPr bwMode="auto">
            <a:xfrm>
              <a:off x="2876408" y="2831762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2815874" y="2857477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7" name="Oval 16"/>
            <p:cNvSpPr>
              <a:spLocks noChangeArrowheads="1"/>
            </p:cNvSpPr>
            <p:nvPr/>
          </p:nvSpPr>
          <p:spPr bwMode="auto">
            <a:xfrm>
              <a:off x="2836601" y="2730169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8" name="Oval 17"/>
            <p:cNvSpPr>
              <a:spLocks noChangeArrowheads="1"/>
            </p:cNvSpPr>
            <p:nvPr/>
          </p:nvSpPr>
          <p:spPr bwMode="auto">
            <a:xfrm>
              <a:off x="2738262" y="2831944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49" name="Oval 18"/>
            <p:cNvSpPr>
              <a:spLocks noChangeArrowheads="1"/>
            </p:cNvSpPr>
            <p:nvPr/>
          </p:nvSpPr>
          <p:spPr bwMode="auto">
            <a:xfrm>
              <a:off x="2862177" y="2879530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0" name="Oval 19"/>
            <p:cNvSpPr>
              <a:spLocks noChangeArrowheads="1"/>
            </p:cNvSpPr>
            <p:nvPr/>
          </p:nvSpPr>
          <p:spPr bwMode="auto">
            <a:xfrm>
              <a:off x="2915908" y="2741158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1" name="Oval 20"/>
            <p:cNvSpPr>
              <a:spLocks noChangeArrowheads="1"/>
            </p:cNvSpPr>
            <p:nvPr/>
          </p:nvSpPr>
          <p:spPr bwMode="auto">
            <a:xfrm>
              <a:off x="2917715" y="2895202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2" name="Oval 21"/>
            <p:cNvSpPr>
              <a:spLocks noChangeArrowheads="1"/>
            </p:cNvSpPr>
            <p:nvPr/>
          </p:nvSpPr>
          <p:spPr bwMode="auto">
            <a:xfrm>
              <a:off x="2781504" y="2703275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3" name="Oval 22"/>
            <p:cNvSpPr>
              <a:spLocks noChangeArrowheads="1"/>
            </p:cNvSpPr>
            <p:nvPr/>
          </p:nvSpPr>
          <p:spPr bwMode="auto">
            <a:xfrm>
              <a:off x="2858448" y="2802957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4" name="Oval 23"/>
            <p:cNvSpPr>
              <a:spLocks noChangeArrowheads="1"/>
            </p:cNvSpPr>
            <p:nvPr/>
          </p:nvSpPr>
          <p:spPr bwMode="auto">
            <a:xfrm>
              <a:off x="2789175" y="2908125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5" name="Oval 24"/>
            <p:cNvSpPr>
              <a:spLocks noChangeArrowheads="1"/>
            </p:cNvSpPr>
            <p:nvPr/>
          </p:nvSpPr>
          <p:spPr bwMode="auto">
            <a:xfrm>
              <a:off x="3104120" y="2809682"/>
              <a:ext cx="225361" cy="217584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6" name="Oval 25"/>
            <p:cNvSpPr>
              <a:spLocks noChangeArrowheads="1"/>
            </p:cNvSpPr>
            <p:nvPr/>
          </p:nvSpPr>
          <p:spPr bwMode="auto">
            <a:xfrm>
              <a:off x="2979359" y="2784115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7" name="Oval 26"/>
            <p:cNvSpPr>
              <a:spLocks noChangeArrowheads="1"/>
            </p:cNvSpPr>
            <p:nvPr/>
          </p:nvSpPr>
          <p:spPr bwMode="auto">
            <a:xfrm>
              <a:off x="2866513" y="2654921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8" name="Oval 27"/>
            <p:cNvSpPr>
              <a:spLocks noChangeArrowheads="1"/>
            </p:cNvSpPr>
            <p:nvPr/>
          </p:nvSpPr>
          <p:spPr bwMode="auto">
            <a:xfrm>
              <a:off x="2918703" y="2898613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59" name="Oval 28"/>
            <p:cNvSpPr>
              <a:spLocks noChangeArrowheads="1"/>
            </p:cNvSpPr>
            <p:nvPr/>
          </p:nvSpPr>
          <p:spPr bwMode="auto">
            <a:xfrm>
              <a:off x="2692098" y="2749206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rgbClr val="FF2609"/>
                </a:gs>
                <a:gs pos="100000">
                  <a:srgbClr val="FF2609">
                    <a:gamma/>
                    <a:shade val="74510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0" name="Oval 29"/>
            <p:cNvSpPr>
              <a:spLocks noChangeArrowheads="1"/>
            </p:cNvSpPr>
            <p:nvPr/>
          </p:nvSpPr>
          <p:spPr bwMode="auto">
            <a:xfrm>
              <a:off x="2935001" y="2855423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1" name="Oval 30"/>
            <p:cNvSpPr>
              <a:spLocks noChangeArrowheads="1"/>
            </p:cNvSpPr>
            <p:nvPr/>
          </p:nvSpPr>
          <p:spPr bwMode="auto">
            <a:xfrm>
              <a:off x="2861931" y="2914361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62" name="Oval 31"/>
            <p:cNvSpPr>
              <a:spLocks noChangeArrowheads="1"/>
            </p:cNvSpPr>
            <p:nvPr/>
          </p:nvSpPr>
          <p:spPr bwMode="auto">
            <a:xfrm>
              <a:off x="3015715" y="2687767"/>
              <a:ext cx="139661" cy="1397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fr-FR" sz="1800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9567" name="Rectangle 32"/>
            <p:cNvSpPr>
              <a:spLocks noChangeArrowheads="1"/>
            </p:cNvSpPr>
            <p:nvPr/>
          </p:nvSpPr>
          <p:spPr bwMode="auto">
            <a:xfrm rot="-2564852">
              <a:off x="2532417" y="3637702"/>
              <a:ext cx="6000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 baseline="30000">
                  <a:ea typeface="MS Mincho" pitchFamily="49" charset="-128"/>
                </a:rPr>
                <a:t>36</a:t>
              </a:r>
              <a:r>
                <a:rPr lang="en-US" sz="1400">
                  <a:ea typeface="MS Mincho" pitchFamily="49" charset="-128"/>
                </a:rPr>
                <a:t>Ar</a:t>
              </a:r>
              <a:r>
                <a:rPr lang="en-US" sz="1400" baseline="30000">
                  <a:ea typeface="MS Mincho" pitchFamily="49" charset="-128"/>
                </a:rPr>
                <a:t>*</a:t>
              </a:r>
              <a:endParaRPr lang="fr-FR" sz="1400">
                <a:ea typeface="MS Mincho" pitchFamily="49" charset="-128"/>
              </a:endParaRPr>
            </a:p>
          </p:txBody>
        </p:sp>
        <p:sp>
          <p:nvSpPr>
            <p:cNvPr id="19568" name="Oval 33"/>
            <p:cNvSpPr>
              <a:spLocks noChangeArrowheads="1"/>
            </p:cNvSpPr>
            <p:nvPr/>
          </p:nvSpPr>
          <p:spPr bwMode="auto">
            <a:xfrm>
              <a:off x="2676525" y="2619375"/>
              <a:ext cx="534988" cy="477838"/>
            </a:xfrm>
            <a:prstGeom prst="ellips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it-IT" sz="1800"/>
            </a:p>
          </p:txBody>
        </p:sp>
        <p:sp>
          <p:nvSpPr>
            <p:cNvPr id="19569" name="Line 34"/>
            <p:cNvSpPr>
              <a:spLocks noChangeShapeType="1"/>
            </p:cNvSpPr>
            <p:nvPr/>
          </p:nvSpPr>
          <p:spPr bwMode="auto">
            <a:xfrm flipV="1">
              <a:off x="2771775" y="3136900"/>
              <a:ext cx="144463" cy="5032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70" name="Line 36"/>
            <p:cNvSpPr>
              <a:spLocks noChangeShapeType="1"/>
            </p:cNvSpPr>
            <p:nvPr/>
          </p:nvSpPr>
          <p:spPr bwMode="auto">
            <a:xfrm flipV="1">
              <a:off x="3317875" y="2559050"/>
              <a:ext cx="469900" cy="298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67" name="Rectangle 37"/>
            <p:cNvSpPr>
              <a:spLocks noChangeArrowheads="1"/>
            </p:cNvSpPr>
            <p:nvPr/>
          </p:nvSpPr>
          <p:spPr bwMode="auto">
            <a:xfrm>
              <a:off x="3411538" y="2265363"/>
              <a:ext cx="296862" cy="3048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27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fr-FR" sz="1400" dirty="0">
                  <a:latin typeface="Symbol" charset="0"/>
                  <a:ea typeface="ＭＳ Ｐゴシック" charset="0"/>
                  <a:cs typeface="ＭＳ Ｐゴシック" charset="0"/>
                  <a:sym typeface="Symbol" charset="0"/>
                </a:rPr>
                <a:t></a:t>
              </a:r>
            </a:p>
          </p:txBody>
        </p:sp>
      </p:grpSp>
      <p:grpSp>
        <p:nvGrpSpPr>
          <p:cNvPr id="19464" name="Groupe 42"/>
          <p:cNvGrpSpPr>
            <a:grpSpLocks noChangeAspect="1"/>
          </p:cNvGrpSpPr>
          <p:nvPr/>
        </p:nvGrpSpPr>
        <p:grpSpPr bwMode="auto">
          <a:xfrm>
            <a:off x="4716463" y="838200"/>
            <a:ext cx="1092200" cy="1062038"/>
            <a:chOff x="700088" y="2632390"/>
            <a:chExt cx="2805112" cy="3113088"/>
          </a:xfrm>
        </p:grpSpPr>
        <p:grpSp>
          <p:nvGrpSpPr>
            <p:cNvPr id="19516" name="Group 23"/>
            <p:cNvGrpSpPr>
              <a:grpSpLocks/>
            </p:cNvGrpSpPr>
            <p:nvPr/>
          </p:nvGrpSpPr>
          <p:grpSpPr bwMode="auto">
            <a:xfrm>
              <a:off x="1668463" y="2632390"/>
              <a:ext cx="1531937" cy="1587500"/>
              <a:chOff x="245" y="2937"/>
              <a:chExt cx="965" cy="1000"/>
            </a:xfrm>
          </p:grpSpPr>
          <p:sp>
            <p:nvSpPr>
              <p:cNvPr id="19534" name="Oval 24"/>
              <p:cNvSpPr>
                <a:spLocks noChangeArrowheads="1"/>
              </p:cNvSpPr>
              <p:nvPr/>
            </p:nvSpPr>
            <p:spPr bwMode="auto">
              <a:xfrm>
                <a:off x="245" y="2937"/>
                <a:ext cx="965" cy="100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99FF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Souvenir" pitchFamily="18" charset="0"/>
                </a:endParaRPr>
              </a:p>
            </p:txBody>
          </p:sp>
          <p:sp>
            <p:nvSpPr>
              <p:cNvPr id="19535" name="Oval 25"/>
              <p:cNvSpPr>
                <a:spLocks noChangeArrowheads="1"/>
              </p:cNvSpPr>
              <p:nvPr/>
            </p:nvSpPr>
            <p:spPr bwMode="auto">
              <a:xfrm>
                <a:off x="630" y="337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536" name="Oval 26"/>
              <p:cNvSpPr>
                <a:spLocks noChangeArrowheads="1"/>
              </p:cNvSpPr>
              <p:nvPr/>
            </p:nvSpPr>
            <p:spPr bwMode="auto">
              <a:xfrm>
                <a:off x="710" y="341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7" name="Oval 27"/>
              <p:cNvSpPr>
                <a:spLocks noChangeArrowheads="1"/>
              </p:cNvSpPr>
              <p:nvPr/>
            </p:nvSpPr>
            <p:spPr bwMode="auto">
              <a:xfrm>
                <a:off x="673" y="3429"/>
                <a:ext cx="85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8" name="Oval 28"/>
              <p:cNvSpPr>
                <a:spLocks noChangeArrowheads="1"/>
              </p:cNvSpPr>
              <p:nvPr/>
            </p:nvSpPr>
            <p:spPr bwMode="auto">
              <a:xfrm>
                <a:off x="685" y="3347"/>
                <a:ext cx="90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9" name="Oval 29"/>
              <p:cNvSpPr>
                <a:spLocks noChangeArrowheads="1"/>
              </p:cNvSpPr>
              <p:nvPr/>
            </p:nvSpPr>
            <p:spPr bwMode="auto">
              <a:xfrm>
                <a:off x="624" y="3412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0" name="Oval 30"/>
              <p:cNvSpPr>
                <a:spLocks noChangeArrowheads="1"/>
              </p:cNvSpPr>
              <p:nvPr/>
            </p:nvSpPr>
            <p:spPr bwMode="auto">
              <a:xfrm>
                <a:off x="703" y="3447"/>
                <a:ext cx="87" cy="8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1" name="Oval 31"/>
              <p:cNvSpPr>
                <a:spLocks noChangeArrowheads="1"/>
              </p:cNvSpPr>
              <p:nvPr/>
            </p:nvSpPr>
            <p:spPr bwMode="auto">
              <a:xfrm>
                <a:off x="734" y="3356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2" name="Oval 32"/>
              <p:cNvSpPr>
                <a:spLocks noChangeArrowheads="1"/>
              </p:cNvSpPr>
              <p:nvPr/>
            </p:nvSpPr>
            <p:spPr bwMode="auto">
              <a:xfrm>
                <a:off x="734" y="3453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auto">
              <a:xfrm>
                <a:off x="655" y="3333"/>
                <a:ext cx="87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544" name="Oval 34"/>
              <p:cNvSpPr>
                <a:spLocks noChangeArrowheads="1"/>
              </p:cNvSpPr>
              <p:nvPr/>
            </p:nvSpPr>
            <p:spPr bwMode="auto">
              <a:xfrm>
                <a:off x="702" y="339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545" name="Oval 35"/>
              <p:cNvSpPr>
                <a:spLocks noChangeArrowheads="1"/>
              </p:cNvSpPr>
              <p:nvPr/>
            </p:nvSpPr>
            <p:spPr bwMode="auto">
              <a:xfrm>
                <a:off x="654" y="3461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6" name="Oval 36"/>
              <p:cNvSpPr>
                <a:spLocks noChangeArrowheads="1"/>
              </p:cNvSpPr>
              <p:nvPr/>
            </p:nvSpPr>
            <p:spPr bwMode="auto">
              <a:xfrm>
                <a:off x="472" y="3169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9517" name="Group 58"/>
            <p:cNvGrpSpPr>
              <a:grpSpLocks/>
            </p:cNvGrpSpPr>
            <p:nvPr/>
          </p:nvGrpSpPr>
          <p:grpSpPr bwMode="auto">
            <a:xfrm>
              <a:off x="3187700" y="4862842"/>
              <a:ext cx="317500" cy="339726"/>
              <a:chOff x="616" y="3451"/>
              <a:chExt cx="200" cy="214"/>
            </a:xfrm>
          </p:grpSpPr>
          <p:sp>
            <p:nvSpPr>
              <p:cNvPr id="19523" name="Oval 59"/>
              <p:cNvSpPr>
                <a:spLocks noChangeArrowheads="1"/>
              </p:cNvSpPr>
              <p:nvPr/>
            </p:nvSpPr>
            <p:spPr bwMode="auto">
              <a:xfrm>
                <a:off x="624" y="3489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524" name="Oval 60"/>
              <p:cNvSpPr>
                <a:spLocks noChangeArrowheads="1"/>
              </p:cNvSpPr>
              <p:nvPr/>
            </p:nvSpPr>
            <p:spPr bwMode="auto">
              <a:xfrm>
                <a:off x="704" y="3529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5" name="Oval 61"/>
              <p:cNvSpPr>
                <a:spLocks noChangeArrowheads="1"/>
              </p:cNvSpPr>
              <p:nvPr/>
            </p:nvSpPr>
            <p:spPr bwMode="auto">
              <a:xfrm>
                <a:off x="664" y="3544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6" name="Oval 62"/>
              <p:cNvSpPr>
                <a:spLocks noChangeArrowheads="1"/>
              </p:cNvSpPr>
              <p:nvPr/>
            </p:nvSpPr>
            <p:spPr bwMode="auto">
              <a:xfrm>
                <a:off x="680" y="3465"/>
                <a:ext cx="87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7" name="Oval 63"/>
              <p:cNvSpPr>
                <a:spLocks noChangeArrowheads="1"/>
              </p:cNvSpPr>
              <p:nvPr/>
            </p:nvSpPr>
            <p:spPr bwMode="auto">
              <a:xfrm>
                <a:off x="616" y="3529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8" name="Oval 64"/>
              <p:cNvSpPr>
                <a:spLocks noChangeArrowheads="1"/>
              </p:cNvSpPr>
              <p:nvPr/>
            </p:nvSpPr>
            <p:spPr bwMode="auto">
              <a:xfrm>
                <a:off x="695" y="3561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9" name="Oval 65"/>
              <p:cNvSpPr>
                <a:spLocks noChangeArrowheads="1"/>
              </p:cNvSpPr>
              <p:nvPr/>
            </p:nvSpPr>
            <p:spPr bwMode="auto">
              <a:xfrm>
                <a:off x="726" y="3474"/>
                <a:ext cx="90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0" name="Oval 66"/>
              <p:cNvSpPr>
                <a:spLocks noChangeArrowheads="1"/>
              </p:cNvSpPr>
              <p:nvPr/>
            </p:nvSpPr>
            <p:spPr bwMode="auto">
              <a:xfrm>
                <a:off x="726" y="3570"/>
                <a:ext cx="90" cy="85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1" name="Oval 67"/>
              <p:cNvSpPr>
                <a:spLocks noChangeArrowheads="1"/>
              </p:cNvSpPr>
              <p:nvPr/>
            </p:nvSpPr>
            <p:spPr bwMode="auto">
              <a:xfrm>
                <a:off x="646" y="3450"/>
                <a:ext cx="90" cy="91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532" name="Oval 68"/>
              <p:cNvSpPr>
                <a:spLocks noChangeArrowheads="1"/>
              </p:cNvSpPr>
              <p:nvPr/>
            </p:nvSpPr>
            <p:spPr bwMode="auto">
              <a:xfrm>
                <a:off x="696" y="3513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9533" name="Oval 69"/>
              <p:cNvSpPr>
                <a:spLocks noChangeArrowheads="1"/>
              </p:cNvSpPr>
              <p:nvPr/>
            </p:nvSpPr>
            <p:spPr bwMode="auto">
              <a:xfrm>
                <a:off x="648" y="3577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rgbClr val="FF2609"/>
                  </a:gs>
                  <a:gs pos="100000">
                    <a:srgbClr val="BE1C0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9518" name="Group 70"/>
            <p:cNvGrpSpPr>
              <a:grpSpLocks/>
            </p:cNvGrpSpPr>
            <p:nvPr/>
          </p:nvGrpSpPr>
          <p:grpSpPr bwMode="auto">
            <a:xfrm>
              <a:off x="700088" y="4586603"/>
              <a:ext cx="1117600" cy="1158875"/>
              <a:chOff x="239" y="3053"/>
              <a:chExt cx="965" cy="1000"/>
            </a:xfrm>
          </p:grpSpPr>
          <p:sp>
            <p:nvSpPr>
              <p:cNvPr id="19521" name="Oval 71"/>
              <p:cNvSpPr>
                <a:spLocks noChangeArrowheads="1"/>
              </p:cNvSpPr>
              <p:nvPr/>
            </p:nvSpPr>
            <p:spPr bwMode="auto">
              <a:xfrm>
                <a:off x="239" y="3053"/>
                <a:ext cx="965" cy="1000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99FF99">
                      <a:alpha val="5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Souvenir" pitchFamily="18" charset="0"/>
                </a:endParaRPr>
              </a:p>
            </p:txBody>
          </p:sp>
          <p:sp>
            <p:nvSpPr>
              <p:cNvPr id="72" name="Oval 72"/>
              <p:cNvSpPr>
                <a:spLocks noChangeArrowheads="1"/>
              </p:cNvSpPr>
              <p:nvPr/>
            </p:nvSpPr>
            <p:spPr bwMode="auto">
              <a:xfrm>
                <a:off x="464" y="3286"/>
                <a:ext cx="88" cy="88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7451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latin typeface="Calibri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9519" name="Line 73"/>
            <p:cNvSpPr>
              <a:spLocks noChangeShapeType="1"/>
            </p:cNvSpPr>
            <p:nvPr/>
          </p:nvSpPr>
          <p:spPr bwMode="auto">
            <a:xfrm flipH="1">
              <a:off x="1589088" y="4140515"/>
              <a:ext cx="427037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20" name="Line 74"/>
            <p:cNvSpPr>
              <a:spLocks noChangeShapeType="1"/>
            </p:cNvSpPr>
            <p:nvPr/>
          </p:nvSpPr>
          <p:spPr bwMode="auto">
            <a:xfrm>
              <a:off x="2847975" y="4175440"/>
              <a:ext cx="311150" cy="515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9465" name="Groupe 101"/>
          <p:cNvGrpSpPr>
            <a:grpSpLocks/>
          </p:cNvGrpSpPr>
          <p:nvPr/>
        </p:nvGrpSpPr>
        <p:grpSpPr bwMode="auto">
          <a:xfrm>
            <a:off x="7451725" y="404813"/>
            <a:ext cx="1050925" cy="1512887"/>
            <a:chOff x="5705477" y="2940050"/>
            <a:chExt cx="1950919" cy="3913190"/>
          </a:xfrm>
        </p:grpSpPr>
        <p:grpSp>
          <p:nvGrpSpPr>
            <p:cNvPr id="19471" name="Group 37"/>
            <p:cNvGrpSpPr>
              <a:grpSpLocks/>
            </p:cNvGrpSpPr>
            <p:nvPr/>
          </p:nvGrpSpPr>
          <p:grpSpPr bwMode="auto">
            <a:xfrm>
              <a:off x="6673850" y="2940050"/>
              <a:ext cx="922469" cy="2554288"/>
              <a:chOff x="1718" y="2197"/>
              <a:chExt cx="853" cy="1609"/>
            </a:xfrm>
          </p:grpSpPr>
          <p:grpSp>
            <p:nvGrpSpPr>
              <p:cNvPr id="19496" name="Group 38"/>
              <p:cNvGrpSpPr>
                <a:grpSpLocks/>
              </p:cNvGrpSpPr>
              <p:nvPr/>
            </p:nvGrpSpPr>
            <p:grpSpPr bwMode="auto">
              <a:xfrm>
                <a:off x="1718" y="2197"/>
                <a:ext cx="853" cy="1609"/>
                <a:chOff x="3604" y="2711"/>
                <a:chExt cx="853" cy="1609"/>
              </a:xfrm>
            </p:grpSpPr>
            <p:grpSp>
              <p:nvGrpSpPr>
                <p:cNvPr id="19509" name="Group 39"/>
                <p:cNvGrpSpPr>
                  <a:grpSpLocks/>
                </p:cNvGrpSpPr>
                <p:nvPr/>
              </p:nvGrpSpPr>
              <p:grpSpPr bwMode="auto">
                <a:xfrm>
                  <a:off x="3771" y="2711"/>
                  <a:ext cx="504" cy="1609"/>
                  <a:chOff x="3130" y="2337"/>
                  <a:chExt cx="541" cy="1823"/>
                </a:xfrm>
              </p:grpSpPr>
              <p:sp>
                <p:nvSpPr>
                  <p:cNvPr id="19514" name="Freeform 40"/>
                  <p:cNvSpPr>
                    <a:spLocks/>
                  </p:cNvSpPr>
                  <p:nvPr/>
                </p:nvSpPr>
                <p:spPr bwMode="auto">
                  <a:xfrm rot="10800000">
                    <a:off x="3145" y="2337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9515" name="Freeform 41"/>
                  <p:cNvSpPr>
                    <a:spLocks/>
                  </p:cNvSpPr>
                  <p:nvPr/>
                </p:nvSpPr>
                <p:spPr bwMode="auto">
                  <a:xfrm>
                    <a:off x="3130" y="3242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37" name="Oval 42"/>
                <p:cNvSpPr>
                  <a:spLocks noChangeArrowheads="1"/>
                </p:cNvSpPr>
                <p:nvPr/>
              </p:nvSpPr>
              <p:spPr bwMode="auto">
                <a:xfrm>
                  <a:off x="4052" y="3071"/>
                  <a:ext cx="90" cy="9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9511" name="Arc 43"/>
                <p:cNvSpPr>
                  <a:spLocks/>
                </p:cNvSpPr>
                <p:nvPr/>
              </p:nvSpPr>
              <p:spPr bwMode="auto">
                <a:xfrm flipH="1">
                  <a:off x="3631" y="3283"/>
                  <a:ext cx="797" cy="448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9512" name="Arc 44"/>
                <p:cNvSpPr>
                  <a:spLocks/>
                </p:cNvSpPr>
                <p:nvPr/>
              </p:nvSpPr>
              <p:spPr bwMode="auto">
                <a:xfrm flipH="1">
                  <a:off x="3652" y="3295"/>
                  <a:ext cx="760" cy="420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9513" name="Arc 45"/>
                <p:cNvSpPr>
                  <a:spLocks/>
                </p:cNvSpPr>
                <p:nvPr/>
              </p:nvSpPr>
              <p:spPr bwMode="auto">
                <a:xfrm flipH="1">
                  <a:off x="3604" y="3265"/>
                  <a:ext cx="853" cy="484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grpSp>
            <p:nvGrpSpPr>
              <p:cNvPr id="19497" name="Group 46"/>
              <p:cNvGrpSpPr>
                <a:grpSpLocks/>
              </p:cNvGrpSpPr>
              <p:nvPr/>
            </p:nvGrpSpPr>
            <p:grpSpPr bwMode="auto">
              <a:xfrm>
                <a:off x="1984" y="2916"/>
                <a:ext cx="284" cy="142"/>
                <a:chOff x="3954" y="3469"/>
                <a:chExt cx="200" cy="216"/>
              </a:xfrm>
            </p:grpSpPr>
            <p:sp>
              <p:nvSpPr>
                <p:cNvPr id="19498" name="Oval 47"/>
                <p:cNvSpPr>
                  <a:spLocks noChangeArrowheads="1"/>
                </p:cNvSpPr>
                <p:nvPr/>
              </p:nvSpPr>
              <p:spPr bwMode="auto">
                <a:xfrm>
                  <a:off x="3962" y="350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9499" name="Oval 48"/>
                <p:cNvSpPr>
                  <a:spLocks noChangeArrowheads="1"/>
                </p:cNvSpPr>
                <p:nvPr/>
              </p:nvSpPr>
              <p:spPr bwMode="auto">
                <a:xfrm>
                  <a:off x="4042" y="354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27" name="Oval 49"/>
                <p:cNvSpPr>
                  <a:spLocks noChangeArrowheads="1"/>
                </p:cNvSpPr>
                <p:nvPr/>
              </p:nvSpPr>
              <p:spPr bwMode="auto">
                <a:xfrm>
                  <a:off x="4003" y="3567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28" name="Oval 50"/>
                <p:cNvSpPr>
                  <a:spLocks noChangeArrowheads="1"/>
                </p:cNvSpPr>
                <p:nvPr/>
              </p:nvSpPr>
              <p:spPr bwMode="auto">
                <a:xfrm>
                  <a:off x="4027" y="3485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29" name="Oval 51"/>
                <p:cNvSpPr>
                  <a:spLocks noChangeArrowheads="1"/>
                </p:cNvSpPr>
                <p:nvPr/>
              </p:nvSpPr>
              <p:spPr bwMode="auto">
                <a:xfrm>
                  <a:off x="3963" y="3552"/>
                  <a:ext cx="83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0" name="Oval 52"/>
                <p:cNvSpPr>
                  <a:spLocks noChangeArrowheads="1"/>
                </p:cNvSpPr>
                <p:nvPr/>
              </p:nvSpPr>
              <p:spPr bwMode="auto">
                <a:xfrm>
                  <a:off x="4044" y="3583"/>
                  <a:ext cx="83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1" name="Oval 53"/>
                <p:cNvSpPr>
                  <a:spLocks noChangeArrowheads="1"/>
                </p:cNvSpPr>
                <p:nvPr/>
              </p:nvSpPr>
              <p:spPr bwMode="auto">
                <a:xfrm>
                  <a:off x="4075" y="3493"/>
                  <a:ext cx="88" cy="9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2" name="Oval 54"/>
                <p:cNvSpPr>
                  <a:spLocks noChangeArrowheads="1"/>
                </p:cNvSpPr>
                <p:nvPr/>
              </p:nvSpPr>
              <p:spPr bwMode="auto">
                <a:xfrm>
                  <a:off x="4075" y="3591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33" name="Oval 55"/>
                <p:cNvSpPr>
                  <a:spLocks noChangeArrowheads="1"/>
                </p:cNvSpPr>
                <p:nvPr/>
              </p:nvSpPr>
              <p:spPr bwMode="auto">
                <a:xfrm>
                  <a:off x="3996" y="3469"/>
                  <a:ext cx="83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9507" name="Oval 56"/>
                <p:cNvSpPr>
                  <a:spLocks noChangeArrowheads="1"/>
                </p:cNvSpPr>
                <p:nvPr/>
              </p:nvSpPr>
              <p:spPr bwMode="auto">
                <a:xfrm>
                  <a:off x="4034" y="3533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9508" name="Oval 57"/>
                <p:cNvSpPr>
                  <a:spLocks noChangeArrowheads="1"/>
                </p:cNvSpPr>
                <p:nvPr/>
              </p:nvSpPr>
              <p:spPr bwMode="auto">
                <a:xfrm>
                  <a:off x="3986" y="3597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grpSp>
          <p:nvGrpSpPr>
            <p:cNvPr id="19472" name="Group 75"/>
            <p:cNvGrpSpPr>
              <a:grpSpLocks/>
            </p:cNvGrpSpPr>
            <p:nvPr/>
          </p:nvGrpSpPr>
          <p:grpSpPr bwMode="auto">
            <a:xfrm>
              <a:off x="5705477" y="5010152"/>
              <a:ext cx="1950919" cy="1843088"/>
              <a:chOff x="3350" y="3147"/>
              <a:chExt cx="1804" cy="1161"/>
            </a:xfrm>
          </p:grpSpPr>
          <p:grpSp>
            <p:nvGrpSpPr>
              <p:cNvPr id="19474" name="Group 76"/>
              <p:cNvGrpSpPr>
                <a:grpSpLocks/>
              </p:cNvGrpSpPr>
              <p:nvPr/>
            </p:nvGrpSpPr>
            <p:grpSpPr bwMode="auto">
              <a:xfrm>
                <a:off x="4870" y="3488"/>
                <a:ext cx="284" cy="142"/>
                <a:chOff x="3954" y="3469"/>
                <a:chExt cx="200" cy="216"/>
              </a:xfrm>
            </p:grpSpPr>
            <p:sp>
              <p:nvSpPr>
                <p:cNvPr id="19485" name="Oval 77"/>
                <p:cNvSpPr>
                  <a:spLocks noChangeArrowheads="1"/>
                </p:cNvSpPr>
                <p:nvPr/>
              </p:nvSpPr>
              <p:spPr bwMode="auto">
                <a:xfrm>
                  <a:off x="3962" y="350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9486" name="Oval 78"/>
                <p:cNvSpPr>
                  <a:spLocks noChangeArrowheads="1"/>
                </p:cNvSpPr>
                <p:nvPr/>
              </p:nvSpPr>
              <p:spPr bwMode="auto">
                <a:xfrm>
                  <a:off x="4042" y="3549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14" name="Oval 79"/>
                <p:cNvSpPr>
                  <a:spLocks noChangeArrowheads="1"/>
                </p:cNvSpPr>
                <p:nvPr/>
              </p:nvSpPr>
              <p:spPr bwMode="auto">
                <a:xfrm>
                  <a:off x="4002" y="3567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5" name="Oval 80"/>
                <p:cNvSpPr>
                  <a:spLocks noChangeArrowheads="1"/>
                </p:cNvSpPr>
                <p:nvPr/>
              </p:nvSpPr>
              <p:spPr bwMode="auto">
                <a:xfrm>
                  <a:off x="4025" y="3485"/>
                  <a:ext cx="86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6" name="Oval 81"/>
                <p:cNvSpPr>
                  <a:spLocks noChangeArrowheads="1"/>
                </p:cNvSpPr>
                <p:nvPr/>
              </p:nvSpPr>
              <p:spPr bwMode="auto">
                <a:xfrm>
                  <a:off x="3954" y="3552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7" name="Oval 82"/>
                <p:cNvSpPr>
                  <a:spLocks noChangeArrowheads="1"/>
                </p:cNvSpPr>
                <p:nvPr/>
              </p:nvSpPr>
              <p:spPr bwMode="auto">
                <a:xfrm>
                  <a:off x="4035" y="3583"/>
                  <a:ext cx="86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8" name="Oval 83"/>
                <p:cNvSpPr>
                  <a:spLocks noChangeArrowheads="1"/>
                </p:cNvSpPr>
                <p:nvPr/>
              </p:nvSpPr>
              <p:spPr bwMode="auto">
                <a:xfrm>
                  <a:off x="4066" y="3493"/>
                  <a:ext cx="88" cy="9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19" name="Oval 84"/>
                <p:cNvSpPr>
                  <a:spLocks noChangeArrowheads="1"/>
                </p:cNvSpPr>
                <p:nvPr/>
              </p:nvSpPr>
              <p:spPr bwMode="auto">
                <a:xfrm>
                  <a:off x="4066" y="3591"/>
                  <a:ext cx="88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20" name="Oval 85"/>
                <p:cNvSpPr>
                  <a:spLocks noChangeArrowheads="1"/>
                </p:cNvSpPr>
                <p:nvPr/>
              </p:nvSpPr>
              <p:spPr bwMode="auto">
                <a:xfrm>
                  <a:off x="3997" y="3469"/>
                  <a:ext cx="86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9494" name="Oval 86"/>
                <p:cNvSpPr>
                  <a:spLocks noChangeArrowheads="1"/>
                </p:cNvSpPr>
                <p:nvPr/>
              </p:nvSpPr>
              <p:spPr bwMode="auto">
                <a:xfrm>
                  <a:off x="4034" y="3533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9495" name="Oval 87"/>
                <p:cNvSpPr>
                  <a:spLocks noChangeArrowheads="1"/>
                </p:cNvSpPr>
                <p:nvPr/>
              </p:nvSpPr>
              <p:spPr bwMode="auto">
                <a:xfrm>
                  <a:off x="3986" y="3597"/>
                  <a:ext cx="88" cy="8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2609"/>
                    </a:gs>
                    <a:gs pos="100000">
                      <a:srgbClr val="BE1C07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9475" name="Group 88"/>
              <p:cNvGrpSpPr>
                <a:grpSpLocks/>
              </p:cNvGrpSpPr>
              <p:nvPr/>
            </p:nvGrpSpPr>
            <p:grpSpPr bwMode="auto">
              <a:xfrm>
                <a:off x="3350" y="3147"/>
                <a:ext cx="616" cy="1161"/>
                <a:chOff x="3604" y="2711"/>
                <a:chExt cx="853" cy="1609"/>
              </a:xfrm>
            </p:grpSpPr>
            <p:grpSp>
              <p:nvGrpSpPr>
                <p:cNvPr id="19478" name="Group 89"/>
                <p:cNvGrpSpPr>
                  <a:grpSpLocks/>
                </p:cNvGrpSpPr>
                <p:nvPr/>
              </p:nvGrpSpPr>
              <p:grpSpPr bwMode="auto">
                <a:xfrm>
                  <a:off x="3771" y="2711"/>
                  <a:ext cx="504" cy="1609"/>
                  <a:chOff x="3130" y="2337"/>
                  <a:chExt cx="541" cy="1823"/>
                </a:xfrm>
              </p:grpSpPr>
              <p:sp>
                <p:nvSpPr>
                  <p:cNvPr id="19483" name="Freeform 90"/>
                  <p:cNvSpPr>
                    <a:spLocks/>
                  </p:cNvSpPr>
                  <p:nvPr/>
                </p:nvSpPr>
                <p:spPr bwMode="auto">
                  <a:xfrm rot="10800000">
                    <a:off x="3145" y="2337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19484" name="Freeform 91"/>
                  <p:cNvSpPr>
                    <a:spLocks/>
                  </p:cNvSpPr>
                  <p:nvPr/>
                </p:nvSpPr>
                <p:spPr bwMode="auto">
                  <a:xfrm>
                    <a:off x="3130" y="3242"/>
                    <a:ext cx="526" cy="918"/>
                  </a:xfrm>
                  <a:custGeom>
                    <a:avLst/>
                    <a:gdLst>
                      <a:gd name="T0" fmla="*/ 268 w 526"/>
                      <a:gd name="T1" fmla="*/ 8 h 918"/>
                      <a:gd name="T2" fmla="*/ 398 w 526"/>
                      <a:gd name="T3" fmla="*/ 204 h 918"/>
                      <a:gd name="T4" fmla="*/ 482 w 526"/>
                      <a:gd name="T5" fmla="*/ 427 h 918"/>
                      <a:gd name="T6" fmla="*/ 501 w 526"/>
                      <a:gd name="T7" fmla="*/ 780 h 918"/>
                      <a:gd name="T8" fmla="*/ 333 w 526"/>
                      <a:gd name="T9" fmla="*/ 901 h 918"/>
                      <a:gd name="T10" fmla="*/ 129 w 526"/>
                      <a:gd name="T11" fmla="*/ 883 h 918"/>
                      <a:gd name="T12" fmla="*/ 17 w 526"/>
                      <a:gd name="T13" fmla="*/ 752 h 918"/>
                      <a:gd name="T14" fmla="*/ 26 w 526"/>
                      <a:gd name="T15" fmla="*/ 520 h 918"/>
                      <a:gd name="T16" fmla="*/ 110 w 526"/>
                      <a:gd name="T17" fmla="*/ 250 h 918"/>
                      <a:gd name="T18" fmla="*/ 268 w 526"/>
                      <a:gd name="T19" fmla="*/ 8 h 9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526"/>
                      <a:gd name="T31" fmla="*/ 0 h 918"/>
                      <a:gd name="T32" fmla="*/ 526 w 526"/>
                      <a:gd name="T33" fmla="*/ 918 h 9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526" h="918">
                        <a:moveTo>
                          <a:pt x="268" y="8"/>
                        </a:moveTo>
                        <a:cubicBezTo>
                          <a:pt x="316" y="0"/>
                          <a:pt x="362" y="134"/>
                          <a:pt x="398" y="204"/>
                        </a:cubicBezTo>
                        <a:cubicBezTo>
                          <a:pt x="434" y="274"/>
                          <a:pt x="465" y="331"/>
                          <a:pt x="482" y="427"/>
                        </a:cubicBezTo>
                        <a:cubicBezTo>
                          <a:pt x="499" y="523"/>
                          <a:pt x="526" y="701"/>
                          <a:pt x="501" y="780"/>
                        </a:cubicBezTo>
                        <a:cubicBezTo>
                          <a:pt x="476" y="859"/>
                          <a:pt x="395" y="884"/>
                          <a:pt x="333" y="901"/>
                        </a:cubicBezTo>
                        <a:cubicBezTo>
                          <a:pt x="271" y="918"/>
                          <a:pt x="182" y="908"/>
                          <a:pt x="129" y="883"/>
                        </a:cubicBezTo>
                        <a:cubicBezTo>
                          <a:pt x="76" y="858"/>
                          <a:pt x="34" y="812"/>
                          <a:pt x="17" y="752"/>
                        </a:cubicBezTo>
                        <a:cubicBezTo>
                          <a:pt x="0" y="692"/>
                          <a:pt x="10" y="604"/>
                          <a:pt x="26" y="520"/>
                        </a:cubicBezTo>
                        <a:cubicBezTo>
                          <a:pt x="42" y="436"/>
                          <a:pt x="70" y="335"/>
                          <a:pt x="110" y="250"/>
                        </a:cubicBezTo>
                        <a:cubicBezTo>
                          <a:pt x="150" y="165"/>
                          <a:pt x="220" y="16"/>
                          <a:pt x="268" y="8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accent1"/>
                      </a:gs>
                    </a:gsLst>
                    <a:path path="rect">
                      <a:fillToRect l="50000" t="50000" r="50000" b="50000"/>
                    </a:path>
                  </a:gradFill>
                  <a:ln w="9525">
                    <a:solidFill>
                      <a:schemeClr val="tx1"/>
                    </a:solidFill>
                    <a:prstDash val="lgDash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  <p:sp>
              <p:nvSpPr>
                <p:cNvPr id="106" name="Oval 92"/>
                <p:cNvSpPr>
                  <a:spLocks noChangeArrowheads="1"/>
                </p:cNvSpPr>
                <p:nvPr/>
              </p:nvSpPr>
              <p:spPr bwMode="auto">
                <a:xfrm>
                  <a:off x="4053" y="3069"/>
                  <a:ext cx="87" cy="8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bg1">
                        <a:gamma/>
                        <a:shade val="74510"/>
                        <a:invGamma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fr-FR">
                    <a:latin typeface="Calibri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19480" name="Arc 93"/>
                <p:cNvSpPr>
                  <a:spLocks/>
                </p:cNvSpPr>
                <p:nvPr/>
              </p:nvSpPr>
              <p:spPr bwMode="auto">
                <a:xfrm flipH="1">
                  <a:off x="3631" y="3283"/>
                  <a:ext cx="797" cy="448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76200">
                  <a:solidFill>
                    <a:schemeClr val="accent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9481" name="Arc 94"/>
                <p:cNvSpPr>
                  <a:spLocks/>
                </p:cNvSpPr>
                <p:nvPr/>
              </p:nvSpPr>
              <p:spPr bwMode="auto">
                <a:xfrm flipH="1">
                  <a:off x="3652" y="3295"/>
                  <a:ext cx="760" cy="420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9482" name="Arc 95"/>
                <p:cNvSpPr>
                  <a:spLocks/>
                </p:cNvSpPr>
                <p:nvPr/>
              </p:nvSpPr>
              <p:spPr bwMode="auto">
                <a:xfrm flipH="1">
                  <a:off x="3604" y="3265"/>
                  <a:ext cx="853" cy="484"/>
                </a:xfrm>
                <a:custGeom>
                  <a:avLst/>
                  <a:gdLst>
                    <a:gd name="T0" fmla="*/ 0 w 43200"/>
                    <a:gd name="T1" fmla="*/ 0 h 41004"/>
                    <a:gd name="T2" fmla="*/ 0 w 43200"/>
                    <a:gd name="T3" fmla="*/ 0 h 41004"/>
                    <a:gd name="T4" fmla="*/ 0 w 43200"/>
                    <a:gd name="T5" fmla="*/ 0 h 41004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41004"/>
                    <a:gd name="T11" fmla="*/ 43200 w 43200"/>
                    <a:gd name="T12" fmla="*/ 41004 h 4100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41004" fill="none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</a:path>
                    <a:path w="43200" h="41004" stroke="0" extrusionOk="0">
                      <a:moveTo>
                        <a:pt x="31726" y="324"/>
                      </a:moveTo>
                      <a:cubicBezTo>
                        <a:pt x="38786" y="4071"/>
                        <a:pt x="43200" y="11411"/>
                        <a:pt x="43200" y="19404"/>
                      </a:cubicBezTo>
                      <a:cubicBezTo>
                        <a:pt x="43200" y="31333"/>
                        <a:pt x="33529" y="41004"/>
                        <a:pt x="21600" y="41004"/>
                      </a:cubicBezTo>
                      <a:cubicBezTo>
                        <a:pt x="9670" y="41004"/>
                        <a:pt x="0" y="31333"/>
                        <a:pt x="0" y="19404"/>
                      </a:cubicBezTo>
                      <a:cubicBezTo>
                        <a:pt x="-1" y="11153"/>
                        <a:pt x="4700" y="3623"/>
                        <a:pt x="12112" y="-1"/>
                      </a:cubicBezTo>
                      <a:lnTo>
                        <a:pt x="21600" y="19404"/>
                      </a:lnTo>
                      <a:lnTo>
                        <a:pt x="31726" y="324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  <p:sp>
            <p:nvSpPr>
              <p:cNvPr id="19476" name="Line 96"/>
              <p:cNvSpPr>
                <a:spLocks noChangeShapeType="1"/>
              </p:cNvSpPr>
              <p:nvPr/>
            </p:nvSpPr>
            <p:spPr bwMode="auto">
              <a:xfrm flipH="1">
                <a:off x="3873" y="3268"/>
                <a:ext cx="269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9477" name="Line 97"/>
              <p:cNvSpPr>
                <a:spLocks noChangeShapeType="1"/>
              </p:cNvSpPr>
              <p:nvPr/>
            </p:nvSpPr>
            <p:spPr bwMode="auto">
              <a:xfrm>
                <a:off x="4666" y="3160"/>
                <a:ext cx="196" cy="3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9473" name="Text Box 100"/>
            <p:cNvSpPr txBox="1">
              <a:spLocks noChangeArrowheads="1"/>
            </p:cNvSpPr>
            <p:nvPr/>
          </p:nvSpPr>
          <p:spPr bwMode="auto">
            <a:xfrm>
              <a:off x="7122187" y="5651143"/>
              <a:ext cx="253057" cy="577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 eaLnBrk="0" hangingPunct="0"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700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fr-FR" sz="2400">
                  <a:solidFill>
                    <a:srgbClr val="FF0000"/>
                  </a:solidFill>
                  <a:latin typeface="Symbol" pitchFamily="18" charset="2"/>
                </a:rPr>
                <a:t>g</a:t>
              </a:r>
              <a:endParaRPr lang="fr-FR" sz="2400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19466" name="ZoneTexte 1"/>
          <p:cNvSpPr txBox="1">
            <a:spLocks noChangeArrowheads="1"/>
          </p:cNvSpPr>
          <p:nvPr/>
        </p:nvSpPr>
        <p:spPr bwMode="auto">
          <a:xfrm>
            <a:off x="323850" y="6238875"/>
            <a:ext cx="2363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200"/>
              <a:t>J-A. Scarpaci et al PRC (2010)</a:t>
            </a:r>
          </a:p>
        </p:txBody>
      </p:sp>
      <p:sp>
        <p:nvSpPr>
          <p:cNvPr id="19467" name="Rectangle 19"/>
          <p:cNvSpPr>
            <a:spLocks noChangeArrowheads="1"/>
          </p:cNvSpPr>
          <p:nvPr/>
        </p:nvSpPr>
        <p:spPr bwMode="auto">
          <a:xfrm>
            <a:off x="293688" y="525463"/>
            <a:ext cx="3557587" cy="1535112"/>
          </a:xfrm>
          <a:prstGeom prst="rect">
            <a:avLst/>
          </a:prstGeom>
          <a:solidFill>
            <a:srgbClr val="FFFF00"/>
          </a:solidFill>
          <a:ln w="9525">
            <a:solidFill>
              <a:srgbClr val="BFD3E4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sz="1800">
              <a:solidFill>
                <a:srgbClr val="775F55"/>
              </a:solidFill>
            </a:endParaRPr>
          </a:p>
        </p:txBody>
      </p:sp>
      <p:sp>
        <p:nvSpPr>
          <p:cNvPr id="19468" name="Rectangle 3"/>
          <p:cNvSpPr>
            <a:spLocks noChangeArrowheads="1"/>
          </p:cNvSpPr>
          <p:nvPr/>
        </p:nvSpPr>
        <p:spPr bwMode="auto">
          <a:xfrm>
            <a:off x="395288" y="549275"/>
            <a:ext cx="3744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sz="2400">
                <a:solidFill>
                  <a:srgbClr val="000000"/>
                </a:solidFill>
              </a:rPr>
              <a:t>What type of studies</a:t>
            </a:r>
          </a:p>
          <a:p>
            <a:pPr eaLnBrk="0" hangingPunct="0"/>
            <a:r>
              <a:rPr lang="fr-FR" sz="2400">
                <a:solidFill>
                  <a:srgbClr val="000000"/>
                </a:solidFill>
              </a:rPr>
              <a:t>can we do with </a:t>
            </a:r>
          </a:p>
          <a:p>
            <a:pPr eaLnBrk="0" hangingPunct="0"/>
            <a:r>
              <a:rPr lang="fr-FR" sz="2400">
                <a:solidFill>
                  <a:srgbClr val="000000"/>
                </a:solidFill>
              </a:rPr>
              <a:t>nuclear break-up ?</a:t>
            </a:r>
          </a:p>
        </p:txBody>
      </p:sp>
      <p:sp>
        <p:nvSpPr>
          <p:cNvPr id="19469" name="ZoneTexte 1"/>
          <p:cNvSpPr txBox="1">
            <a:spLocks noChangeArrowheads="1"/>
          </p:cNvSpPr>
          <p:nvPr/>
        </p:nvSpPr>
        <p:spPr bwMode="auto">
          <a:xfrm>
            <a:off x="6011863" y="765175"/>
            <a:ext cx="1393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/>
              <a:t>TDSE model</a:t>
            </a:r>
          </a:p>
        </p:txBody>
      </p:sp>
      <p:sp>
        <p:nvSpPr>
          <p:cNvPr id="19470" name="ZoneTexte 142"/>
          <p:cNvSpPr txBox="1">
            <a:spLocks noChangeArrowheads="1"/>
          </p:cNvSpPr>
          <p:nvPr/>
        </p:nvSpPr>
        <p:spPr bwMode="auto">
          <a:xfrm>
            <a:off x="323850" y="4652963"/>
            <a:ext cx="13938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eaLnBrk="0" hangingPunct="0"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00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sz="1600" b="1"/>
              <a:t>TDSE model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8.9|7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800" baseline="30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é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28188</TotalTime>
  <Words>1567</Words>
  <Application>Microsoft Office PowerPoint</Application>
  <PresentationFormat>Presentazione su schermo (4:3)</PresentationFormat>
  <Paragraphs>424</Paragraphs>
  <Slides>23</Slides>
  <Notes>15</Notes>
  <HiddenSlides>6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Oriel</vt:lpstr>
      <vt:lpstr>Document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IPN Orsay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kikoo</dc:title>
  <dc:creator>Administrateur</dc:creator>
  <cp:lastModifiedBy>tecno</cp:lastModifiedBy>
  <cp:revision>207</cp:revision>
  <cp:lastPrinted>2010-05-21T15:08:58Z</cp:lastPrinted>
  <dcterms:created xsi:type="dcterms:W3CDTF">2008-05-25T16:05:36Z</dcterms:created>
  <dcterms:modified xsi:type="dcterms:W3CDTF">2013-06-06T09:15:19Z</dcterms:modified>
</cp:coreProperties>
</file>