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3" r:id="rId2"/>
    <p:sldId id="287" r:id="rId3"/>
    <p:sldId id="316" r:id="rId4"/>
    <p:sldId id="288" r:id="rId5"/>
    <p:sldId id="309" r:id="rId6"/>
    <p:sldId id="290" r:id="rId7"/>
    <p:sldId id="291" r:id="rId8"/>
    <p:sldId id="325" r:id="rId9"/>
    <p:sldId id="333" r:id="rId10"/>
    <p:sldId id="330" r:id="rId11"/>
    <p:sldId id="329" r:id="rId12"/>
    <p:sldId id="314" r:id="rId13"/>
    <p:sldId id="303" r:id="rId14"/>
    <p:sldId id="304" r:id="rId15"/>
    <p:sldId id="319" r:id="rId16"/>
    <p:sldId id="332" r:id="rId17"/>
    <p:sldId id="286" r:id="rId18"/>
    <p:sldId id="322" r:id="rId19"/>
    <p:sldId id="323" r:id="rId20"/>
    <p:sldId id="324" r:id="rId21"/>
    <p:sldId id="328" r:id="rId22"/>
    <p:sldId id="326" r:id="rId23"/>
  </p:sldIdLst>
  <p:sldSz cx="10634663" cy="7543800"/>
  <p:notesSz cx="6858000" cy="9144000"/>
  <p:defaultTextStyle>
    <a:defPPr>
      <a:defRPr lang="en-US"/>
    </a:defPPr>
    <a:lvl1pPr marL="0" algn="l" defTabSz="4955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5595" algn="l" defTabSz="4955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91187" algn="l" defTabSz="4955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6782" algn="l" defTabSz="4955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82375" algn="l" defTabSz="4955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77970" algn="l" defTabSz="4955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73564" algn="l" defTabSz="4955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69157" algn="l" defTabSz="4955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64751" algn="l" defTabSz="4955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100FF"/>
    <a:srgbClr val="686868"/>
    <a:srgbClr val="FF00FF"/>
    <a:srgbClr val="2000FF"/>
    <a:srgbClr val="CC0400"/>
    <a:srgbClr val="D60202"/>
    <a:srgbClr val="FF332E"/>
    <a:srgbClr val="1D1DFF"/>
    <a:srgbClr val="E0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4450" autoAdjust="0"/>
    <p:restoredTop sz="99157" autoAdjust="0"/>
  </p:normalViewPr>
  <p:slideViewPr>
    <p:cSldViewPr snapToGrid="0">
      <p:cViewPr varScale="1">
        <p:scale>
          <a:sx n="42" d="100"/>
          <a:sy n="42" d="100"/>
        </p:scale>
        <p:origin x="-1584" y="-90"/>
      </p:cViewPr>
      <p:guideLst>
        <p:guide orient="horz" pos="2374"/>
        <p:guide pos="51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FAAA4-3F30-0444-B181-91E9186F4B40}" type="datetimeFigureOut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6BDF3-F45B-4242-B0EC-D2913FF3056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27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1E9D0-4D5B-D94E-A5CA-610654204F2C}" type="datetimeFigureOut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393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C0C9A-6B75-C646-86FF-85372C62088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96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5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95595" algn="l" defTabSz="495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91187" algn="l" defTabSz="495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86782" algn="l" defTabSz="495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82375" algn="l" defTabSz="495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477970" algn="l" defTabSz="495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973564" algn="l" defTabSz="495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469157" algn="l" defTabSz="495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964751" algn="l" defTabSz="495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601" y="2343473"/>
            <a:ext cx="9039464" cy="1617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00" y="4274822"/>
            <a:ext cx="7444266" cy="19278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2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3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9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3F2E-1664-394A-B8F0-81EB86ED1235}" type="datetime1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13EA-CF32-C749-81CF-4142201FF915}" type="datetime1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0131" y="302105"/>
            <a:ext cx="2392800" cy="64366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1735" y="302105"/>
            <a:ext cx="7001154" cy="64366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43EB-D674-2947-8EB5-03A6ED7DC0C3}" type="datetime1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8276-B68A-9E4B-B3A6-183A32B1ADDD}" type="datetime1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66" y="4847597"/>
            <a:ext cx="9039464" cy="1498283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66" y="3197385"/>
            <a:ext cx="9039464" cy="165020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55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911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6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9823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4779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9735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4691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9647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89A3-44F0-C545-84FE-31E1108FFFB1}" type="datetime1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734" y="1760226"/>
            <a:ext cx="4696977" cy="497855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5956" y="1760226"/>
            <a:ext cx="4696977" cy="497855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994D-15E0-BC46-9CAE-11BAE07382EA}" type="datetime1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736" y="1688626"/>
            <a:ext cx="4698822" cy="70373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595" indent="0">
              <a:buNone/>
              <a:defRPr sz="2200" b="1"/>
            </a:lvl2pPr>
            <a:lvl3pPr marL="991187" indent="0">
              <a:buNone/>
              <a:defRPr sz="1900" b="1"/>
            </a:lvl3pPr>
            <a:lvl4pPr marL="1486782" indent="0">
              <a:buNone/>
              <a:defRPr sz="1700" b="1"/>
            </a:lvl4pPr>
            <a:lvl5pPr marL="1982375" indent="0">
              <a:buNone/>
              <a:defRPr sz="1700" b="1"/>
            </a:lvl5pPr>
            <a:lvl6pPr marL="2477970" indent="0">
              <a:buNone/>
              <a:defRPr sz="1700" b="1"/>
            </a:lvl6pPr>
            <a:lvl7pPr marL="2973564" indent="0">
              <a:buNone/>
              <a:defRPr sz="1700" b="1"/>
            </a:lvl7pPr>
            <a:lvl8pPr marL="3469157" indent="0">
              <a:buNone/>
              <a:defRPr sz="1700" b="1"/>
            </a:lvl8pPr>
            <a:lvl9pPr marL="396475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736" y="2392364"/>
            <a:ext cx="4698822" cy="434641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02265" y="1688626"/>
            <a:ext cx="4700669" cy="70373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595" indent="0">
              <a:buNone/>
              <a:defRPr sz="2200" b="1"/>
            </a:lvl2pPr>
            <a:lvl3pPr marL="991187" indent="0">
              <a:buNone/>
              <a:defRPr sz="1900" b="1"/>
            </a:lvl3pPr>
            <a:lvl4pPr marL="1486782" indent="0">
              <a:buNone/>
              <a:defRPr sz="1700" b="1"/>
            </a:lvl4pPr>
            <a:lvl5pPr marL="1982375" indent="0">
              <a:buNone/>
              <a:defRPr sz="1700" b="1"/>
            </a:lvl5pPr>
            <a:lvl6pPr marL="2477970" indent="0">
              <a:buNone/>
              <a:defRPr sz="1700" b="1"/>
            </a:lvl6pPr>
            <a:lvl7pPr marL="2973564" indent="0">
              <a:buNone/>
              <a:defRPr sz="1700" b="1"/>
            </a:lvl7pPr>
            <a:lvl8pPr marL="3469157" indent="0">
              <a:buNone/>
              <a:defRPr sz="1700" b="1"/>
            </a:lvl8pPr>
            <a:lvl9pPr marL="396475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02265" y="2392364"/>
            <a:ext cx="4700669" cy="434641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6128-4A88-F640-B707-91E90CC2C79D}" type="datetime1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457D-423F-844D-A8DA-993A1637308C}" type="datetime1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608A-5009-DD42-8DE2-35A53F9A7FE0}" type="datetime1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36" y="300355"/>
            <a:ext cx="3498731" cy="12782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7860" y="300360"/>
            <a:ext cx="5945072" cy="6438425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736" y="1578617"/>
            <a:ext cx="3498731" cy="5160169"/>
          </a:xfrm>
        </p:spPr>
        <p:txBody>
          <a:bodyPr/>
          <a:lstStyle>
            <a:lvl1pPr marL="0" indent="0">
              <a:buNone/>
              <a:defRPr sz="1400"/>
            </a:lvl1pPr>
            <a:lvl2pPr marL="495595" indent="0">
              <a:buNone/>
              <a:defRPr sz="1200"/>
            </a:lvl2pPr>
            <a:lvl3pPr marL="991187" indent="0">
              <a:buNone/>
              <a:defRPr sz="1000"/>
            </a:lvl3pPr>
            <a:lvl4pPr marL="1486782" indent="0">
              <a:buNone/>
              <a:defRPr sz="900"/>
            </a:lvl4pPr>
            <a:lvl5pPr marL="1982375" indent="0">
              <a:buNone/>
              <a:defRPr sz="900"/>
            </a:lvl5pPr>
            <a:lvl6pPr marL="2477970" indent="0">
              <a:buNone/>
              <a:defRPr sz="900"/>
            </a:lvl6pPr>
            <a:lvl7pPr marL="2973564" indent="0">
              <a:buNone/>
              <a:defRPr sz="900"/>
            </a:lvl7pPr>
            <a:lvl8pPr marL="3469157" indent="0">
              <a:buNone/>
              <a:defRPr sz="900"/>
            </a:lvl8pPr>
            <a:lvl9pPr marL="39647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998D-EB68-7547-8FE0-C5A1F68D0B1B}" type="datetime1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469" y="5280663"/>
            <a:ext cx="6380798" cy="62341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4469" y="674053"/>
            <a:ext cx="6380798" cy="4526280"/>
          </a:xfrm>
        </p:spPr>
        <p:txBody>
          <a:bodyPr/>
          <a:lstStyle>
            <a:lvl1pPr marL="0" indent="0">
              <a:buNone/>
              <a:defRPr sz="3400"/>
            </a:lvl1pPr>
            <a:lvl2pPr marL="495595" indent="0">
              <a:buNone/>
              <a:defRPr sz="3000"/>
            </a:lvl2pPr>
            <a:lvl3pPr marL="991187" indent="0">
              <a:buNone/>
              <a:defRPr sz="2600"/>
            </a:lvl3pPr>
            <a:lvl4pPr marL="1486782" indent="0">
              <a:buNone/>
              <a:defRPr sz="2200"/>
            </a:lvl4pPr>
            <a:lvl5pPr marL="1982375" indent="0">
              <a:buNone/>
              <a:defRPr sz="2200"/>
            </a:lvl5pPr>
            <a:lvl6pPr marL="2477970" indent="0">
              <a:buNone/>
              <a:defRPr sz="2200"/>
            </a:lvl6pPr>
            <a:lvl7pPr marL="2973564" indent="0">
              <a:buNone/>
              <a:defRPr sz="2200"/>
            </a:lvl7pPr>
            <a:lvl8pPr marL="3469157" indent="0">
              <a:buNone/>
              <a:defRPr sz="2200"/>
            </a:lvl8pPr>
            <a:lvl9pPr marL="3964751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469" y="5904074"/>
            <a:ext cx="6380798" cy="885348"/>
          </a:xfrm>
        </p:spPr>
        <p:txBody>
          <a:bodyPr/>
          <a:lstStyle>
            <a:lvl1pPr marL="0" indent="0">
              <a:buNone/>
              <a:defRPr sz="1400"/>
            </a:lvl1pPr>
            <a:lvl2pPr marL="495595" indent="0">
              <a:buNone/>
              <a:defRPr sz="1200"/>
            </a:lvl2pPr>
            <a:lvl3pPr marL="991187" indent="0">
              <a:buNone/>
              <a:defRPr sz="1000"/>
            </a:lvl3pPr>
            <a:lvl4pPr marL="1486782" indent="0">
              <a:buNone/>
              <a:defRPr sz="900"/>
            </a:lvl4pPr>
            <a:lvl5pPr marL="1982375" indent="0">
              <a:buNone/>
              <a:defRPr sz="900"/>
            </a:lvl5pPr>
            <a:lvl6pPr marL="2477970" indent="0">
              <a:buNone/>
              <a:defRPr sz="900"/>
            </a:lvl6pPr>
            <a:lvl7pPr marL="2973564" indent="0">
              <a:buNone/>
              <a:defRPr sz="900"/>
            </a:lvl7pPr>
            <a:lvl8pPr marL="3469157" indent="0">
              <a:buNone/>
              <a:defRPr sz="900"/>
            </a:lvl8pPr>
            <a:lvl9pPr marL="39647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A239-E39C-3141-91B3-0473D80F45E2}" type="datetime1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738" y="302104"/>
            <a:ext cx="9571196" cy="1257301"/>
          </a:xfrm>
          <a:prstGeom prst="rect">
            <a:avLst/>
          </a:prstGeom>
        </p:spPr>
        <p:txBody>
          <a:bodyPr vert="horz" lIns="99118" tIns="49559" rIns="99118" bIns="495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738" y="1760226"/>
            <a:ext cx="9571196" cy="4978559"/>
          </a:xfrm>
          <a:prstGeom prst="rect">
            <a:avLst/>
          </a:prstGeom>
        </p:spPr>
        <p:txBody>
          <a:bodyPr vert="horz" lIns="99118" tIns="49559" rIns="99118" bIns="495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1734" y="6991989"/>
            <a:ext cx="2481421" cy="401638"/>
          </a:xfrm>
          <a:prstGeom prst="rect">
            <a:avLst/>
          </a:prstGeom>
        </p:spPr>
        <p:txBody>
          <a:bodyPr vert="horz" lIns="99118" tIns="49559" rIns="99118" bIns="4955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44F3E-E208-8749-B088-16E3FC29AF5F}" type="datetime1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3513" y="6991989"/>
            <a:ext cx="3367644" cy="401638"/>
          </a:xfrm>
          <a:prstGeom prst="rect">
            <a:avLst/>
          </a:prstGeom>
        </p:spPr>
        <p:txBody>
          <a:bodyPr vert="horz" lIns="99118" tIns="49559" rIns="99118" bIns="4955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1291" y="7103644"/>
            <a:ext cx="2481421" cy="401638"/>
          </a:xfrm>
          <a:prstGeom prst="rect">
            <a:avLst/>
          </a:prstGeom>
        </p:spPr>
        <p:txBody>
          <a:bodyPr vert="horz" lIns="99118" tIns="49559" rIns="99118" bIns="4955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7008C-C19E-2D4E-AC23-6B4976ED6AF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7912" y="7228260"/>
            <a:ext cx="3107894" cy="284752"/>
          </a:xfrm>
          <a:prstGeom prst="rect">
            <a:avLst/>
          </a:prstGeom>
          <a:noFill/>
        </p:spPr>
        <p:txBody>
          <a:bodyPr wrap="none" lIns="99118" tIns="49559" rIns="99118" bIns="49559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M.A. Najafi  (KVI,</a:t>
            </a:r>
            <a:r>
              <a:rPr lang="en-US" sz="1200" baseline="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University of Groningen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)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95595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696" indent="-371696" algn="l" defTabSz="495595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05341" indent="-309746" algn="l" defTabSz="495595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984" indent="-247796" algn="l" defTabSz="49559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4578" indent="-247796" algn="l" defTabSz="495595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0171" indent="-247796" algn="l" defTabSz="495595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5766" indent="-247796" algn="l" defTabSz="4955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1359" indent="-247796" algn="l" defTabSz="4955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6955" indent="-247796" algn="l" defTabSz="4955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2547" indent="-247796" algn="l" defTabSz="4955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5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595" algn="l" defTabSz="4955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1187" algn="l" defTabSz="4955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6782" algn="l" defTabSz="4955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2375" algn="l" defTabSz="4955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7970" algn="l" defTabSz="4955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3564" algn="l" defTabSz="4955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9157" algn="l" defTabSz="4955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751" algn="l" defTabSz="4955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d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d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0.pd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33" y="53905"/>
            <a:ext cx="9571196" cy="1718643"/>
          </a:xfrm>
        </p:spPr>
        <p:txBody>
          <a:bodyPr>
            <a:noAutofit/>
          </a:bodyPr>
          <a:lstStyle/>
          <a:p>
            <a:r>
              <a:rPr lang="en-US" sz="4400" b="1" cap="small" dirty="0" smtClean="0">
                <a:cs typeface="Optima ExtraBlack"/>
              </a:rPr>
              <a:t>Quasi-free Reactions</a:t>
            </a:r>
            <a:r>
              <a:rPr lang="en-US" sz="3600" b="1" cap="small" dirty="0" smtClean="0">
                <a:solidFill>
                  <a:schemeClr val="bg1"/>
                </a:solidFill>
                <a:cs typeface="Optima ExtraBlack"/>
              </a:rPr>
              <a:t/>
            </a:r>
            <a:br>
              <a:rPr lang="en-US" sz="3600" b="1" cap="small" dirty="0" smtClean="0">
                <a:solidFill>
                  <a:schemeClr val="bg1"/>
                </a:solidFill>
                <a:cs typeface="Optima ExtraBlack"/>
              </a:rPr>
            </a:br>
            <a:r>
              <a:rPr lang="en-US" sz="3600" b="1" cap="small" dirty="0" smtClean="0">
                <a:cs typeface="Optima ExtraBlack"/>
              </a:rPr>
              <a:t>for spectroscopic factors of oxygen-20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en-US" sz="3600" b="1" dirty="0">
              <a:solidFill>
                <a:srgbClr val="595959"/>
              </a:solidFill>
            </a:endParaRPr>
          </a:p>
        </p:txBody>
      </p:sp>
      <p:pic>
        <p:nvPicPr>
          <p:cNvPr id="5" name="Picture 4" descr="KVI_logo_klein_CMY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698" y="4305627"/>
            <a:ext cx="1157046" cy="827678"/>
          </a:xfrm>
          <a:prstGeom prst="rect">
            <a:avLst/>
          </a:prstGeom>
        </p:spPr>
      </p:pic>
      <p:pic>
        <p:nvPicPr>
          <p:cNvPr id="8" name="Picture 7" descr="GSI_Logo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408" y="5121701"/>
            <a:ext cx="2010442" cy="668782"/>
          </a:xfrm>
          <a:prstGeom prst="rect">
            <a:avLst/>
          </a:prstGeom>
        </p:spPr>
      </p:pic>
      <p:pic>
        <p:nvPicPr>
          <p:cNvPr id="10" name="Picture 9" descr="RUGR_logoEN_rood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66" y="4314053"/>
            <a:ext cx="2583504" cy="7097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40206" y="4474674"/>
            <a:ext cx="3801022" cy="1200320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marL="0" lvl="1" indent="352425">
              <a:buFont typeface="Wingdings" charset="2"/>
              <a:buChar char="Ø"/>
            </a:pPr>
            <a:r>
              <a:rPr lang="en-US" sz="2400" dirty="0" smtClean="0"/>
              <a:t>Spectroscopic factors</a:t>
            </a:r>
          </a:p>
          <a:p>
            <a:pPr indent="352425">
              <a:buFont typeface="Wingdings" charset="2"/>
              <a:buChar char="Ø"/>
            </a:pPr>
            <a:r>
              <a:rPr lang="en-US" sz="2400" dirty="0" smtClean="0"/>
              <a:t>The experiment</a:t>
            </a:r>
          </a:p>
          <a:p>
            <a:pPr indent="352425">
              <a:buFont typeface="Wingdings" charset="2"/>
              <a:buChar char="Ø"/>
            </a:pPr>
            <a:r>
              <a:rPr lang="en-US" sz="2400" dirty="0" smtClean="0"/>
              <a:t>Analysis &amp; results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3223" y="2024393"/>
            <a:ext cx="401843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Ali Najafi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the LAND-R</a:t>
            </a:r>
            <a:r>
              <a:rPr lang="en-US" sz="20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 collaboration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INPC2013, Firenze, Italy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1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2967562" y="4567770"/>
            <a:ext cx="507999" cy="406396"/>
          </a:xfrm>
          <a:prstGeom prst="line">
            <a:avLst/>
          </a:prstGeom>
          <a:ln>
            <a:solidFill>
              <a:srgbClr val="CC0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hotonSpectN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16" y="1808098"/>
            <a:ext cx="8252472" cy="4599262"/>
          </a:xfrm>
          <a:prstGeom prst="rect">
            <a:avLst/>
          </a:prstGeom>
        </p:spPr>
      </p:pic>
      <p:pic>
        <p:nvPicPr>
          <p:cNvPr id="17" name="Picture 16" descr="SohlerN19scheme.png"/>
          <p:cNvPicPr>
            <a:picLocks noChangeAspect="1"/>
          </p:cNvPicPr>
          <p:nvPr/>
        </p:nvPicPr>
        <p:blipFill>
          <a:blip r:embed="rId3"/>
          <a:srcRect l="18902" t="27214" r="25537" b="8339"/>
          <a:stretch>
            <a:fillRect/>
          </a:stretch>
        </p:blipFill>
        <p:spPr>
          <a:xfrm>
            <a:off x="6407857" y="1645132"/>
            <a:ext cx="3511275" cy="4492339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1837901" y="1769945"/>
            <a:ext cx="103972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574(22)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2422946" y="2494585"/>
            <a:ext cx="103972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808(35)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038164" y="2200359"/>
            <a:ext cx="117475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1126(18)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7747845" y="3759111"/>
            <a:ext cx="47554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Sohler D., et al. Physical Review C 77, 044303 (2008).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8233435" y="3289167"/>
            <a:ext cx="1056751" cy="200820"/>
          </a:xfrm>
          <a:prstGeom prst="straightConnector1">
            <a:avLst/>
          </a:prstGeom>
          <a:ln>
            <a:solidFill>
              <a:srgbClr val="2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400927" y="4098926"/>
            <a:ext cx="679447" cy="355600"/>
          </a:xfrm>
          <a:prstGeom prst="straightConnector1">
            <a:avLst/>
          </a:prstGeom>
          <a:ln>
            <a:solidFill>
              <a:srgbClr val="68686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6753225" y="5197475"/>
            <a:ext cx="1479550" cy="34290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4664" cy="1257300"/>
          </a:xfrm>
        </p:spPr>
        <p:txBody>
          <a:bodyPr>
            <a:normAutofit/>
          </a:bodyPr>
          <a:lstStyle/>
          <a:p>
            <a:r>
              <a:rPr lang="en-US" sz="4100" dirty="0" smtClean="0">
                <a:solidFill>
                  <a:srgbClr val="595959"/>
                </a:solidFill>
              </a:rPr>
              <a:t>Results [II]: bound excited states of </a:t>
            </a:r>
            <a:r>
              <a:rPr lang="en-US" sz="4100" baseline="30000" dirty="0" smtClean="0">
                <a:solidFill>
                  <a:srgbClr val="595959"/>
                </a:solidFill>
              </a:rPr>
              <a:t>19</a:t>
            </a:r>
            <a:r>
              <a:rPr lang="en-US" sz="4100" dirty="0" smtClean="0">
                <a:solidFill>
                  <a:srgbClr val="595959"/>
                </a:solidFill>
              </a:rPr>
              <a:t>N</a:t>
            </a:r>
            <a:endParaRPr lang="en-US" sz="41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45" y="1973423"/>
            <a:ext cx="8457486" cy="47135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33" y="0"/>
            <a:ext cx="9571197" cy="1257300"/>
          </a:xfrm>
        </p:spPr>
        <p:txBody>
          <a:bodyPr>
            <a:normAutofit/>
          </a:bodyPr>
          <a:lstStyle/>
          <a:p>
            <a:r>
              <a:rPr lang="en-US" sz="4100" dirty="0" smtClean="0">
                <a:solidFill>
                  <a:srgbClr val="595959"/>
                </a:solidFill>
              </a:rPr>
              <a:t>Results [II]: unbound states of </a:t>
            </a:r>
            <a:r>
              <a:rPr lang="en-US" sz="4100" baseline="30000" dirty="0" smtClean="0">
                <a:solidFill>
                  <a:srgbClr val="595959"/>
                </a:solidFill>
              </a:rPr>
              <a:t>19</a:t>
            </a:r>
            <a:r>
              <a:rPr lang="en-US" sz="4100" dirty="0" smtClean="0">
                <a:solidFill>
                  <a:srgbClr val="595959"/>
                </a:solidFill>
              </a:rPr>
              <a:t>N</a:t>
            </a:r>
            <a:endParaRPr lang="en-US" sz="4100" dirty="0">
              <a:solidFill>
                <a:srgbClr val="59595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98798" y="1144327"/>
            <a:ext cx="57539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Four excited states have been observed. 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603056" flipV="1">
            <a:off x="2347751" y="4560575"/>
            <a:ext cx="443928" cy="1215661"/>
          </a:xfrm>
          <a:prstGeom prst="downArrow">
            <a:avLst>
              <a:gd name="adj1" fmla="val 50000"/>
              <a:gd name="adj2" fmla="val 70771"/>
            </a:avLst>
          </a:prstGeom>
          <a:solidFill>
            <a:srgbClr val="FFF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exf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974013"/>
            <a:ext cx="8478774" cy="47253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7645" y="1563194"/>
            <a:ext cx="169790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</a:t>
            </a:r>
            <a:r>
              <a:rPr lang="en-US" i="1" baseline="-25000" dirty="0" smtClean="0"/>
              <a:t>n</a:t>
            </a:r>
            <a:r>
              <a:rPr lang="en-US" dirty="0" smtClean="0"/>
              <a:t> = 5.3 MeV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98631" y="1143200"/>
            <a:ext cx="865909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Neutron separation energy of </a:t>
            </a:r>
            <a:r>
              <a:rPr lang="en-US" baseline="30000" dirty="0" smtClean="0"/>
              <a:t>19</a:t>
            </a:r>
            <a:r>
              <a:rPr lang="en-US" dirty="0" smtClean="0"/>
              <a:t>N has been reproduced.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982923">
            <a:off x="7239494" y="2404019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PRELIMINARY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0889" y="6769182"/>
            <a:ext cx="585288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20</a:t>
            </a:r>
            <a:r>
              <a:rPr lang="en-US" dirty="0" smtClean="0"/>
              <a:t>O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baseline="30000" dirty="0" smtClean="0">
                <a:sym typeface="Wingdings"/>
              </a:rPr>
              <a:t>19</a:t>
            </a:r>
            <a:r>
              <a:rPr lang="en-US" dirty="0" smtClean="0">
                <a:sym typeface="Wingdings"/>
              </a:rPr>
              <a:t>N*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baseline="30000" dirty="0" smtClean="0">
                <a:sym typeface="Wingdings"/>
              </a:rPr>
              <a:t>18</a:t>
            </a:r>
            <a:r>
              <a:rPr lang="en-US" dirty="0" smtClean="0">
                <a:sym typeface="Wingdings"/>
              </a:rPr>
              <a:t>N + </a:t>
            </a:r>
            <a:r>
              <a:rPr lang="en-US" i="1" dirty="0" err="1" smtClean="0">
                <a:sym typeface="Wingdings"/>
              </a:rPr>
              <a:t>n</a:t>
            </a:r>
            <a:r>
              <a:rPr lang="en-US" dirty="0" smtClean="0">
                <a:sym typeface="Wingdings"/>
              </a:rPr>
              <a:t> + </a:t>
            </a:r>
            <a:r>
              <a:rPr lang="en-US" i="1" dirty="0" smtClean="0">
                <a:sym typeface="Wingdings"/>
              </a:rPr>
              <a:t>photon</a:t>
            </a:r>
            <a:r>
              <a:rPr lang="en-US" dirty="0" smtClean="0">
                <a:sym typeface="Wingdings"/>
              </a:rPr>
              <a:t> , 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photon</a:t>
            </a:r>
            <a:r>
              <a:rPr lang="en-US" dirty="0" smtClean="0">
                <a:sym typeface="Wingdings"/>
              </a:rPr>
              <a:t> &gt;300 </a:t>
            </a:r>
            <a:r>
              <a:rPr lang="en-US" dirty="0" err="1" smtClean="0">
                <a:sym typeface="Wingdings"/>
              </a:rPr>
              <a:t>keV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2820884" y="2742775"/>
            <a:ext cx="975993" cy="386243"/>
          </a:xfrm>
          <a:prstGeom prst="rect">
            <a:avLst/>
          </a:prstGeom>
          <a:noFill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6.20(6)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3646875" y="2366037"/>
            <a:ext cx="975993" cy="386243"/>
          </a:xfrm>
          <a:prstGeom prst="rect">
            <a:avLst/>
          </a:prstGeom>
          <a:noFill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7.14(9)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4935160" y="1801686"/>
            <a:ext cx="972147" cy="384721"/>
          </a:xfrm>
          <a:prstGeom prst="rect">
            <a:avLst/>
          </a:prstGeom>
          <a:noFill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8.07(6)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5973625" y="2143263"/>
            <a:ext cx="975993" cy="386243"/>
          </a:xfrm>
          <a:prstGeom prst="rect">
            <a:avLst/>
          </a:prstGeom>
          <a:noFill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9.00(4)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8" grpId="0"/>
      <p:bldP spid="18" grpId="1"/>
      <p:bldP spid="17" grpId="0"/>
      <p:bldP spid="17" grpId="1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1737" y="0"/>
            <a:ext cx="9571195" cy="1257301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595959"/>
                </a:solidFill>
              </a:rPr>
              <a:t>Summary</a:t>
            </a:r>
            <a:endParaRPr lang="en-US" sz="3800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7419" y="1117122"/>
            <a:ext cx="9225475" cy="3793415"/>
          </a:xfrm>
          <a:prstGeom prst="rect">
            <a:avLst/>
          </a:prstGeom>
          <a:noFill/>
        </p:spPr>
        <p:txBody>
          <a:bodyPr vert="horz" wrap="square" lIns="99127" tIns="49564" rIns="99127" bIns="49564" rtlCol="0">
            <a:spAutoFit/>
          </a:bodyPr>
          <a:lstStyle/>
          <a:p>
            <a:pPr indent="180975">
              <a:buFont typeface="Arial"/>
              <a:buChar char="•"/>
            </a:pPr>
            <a:r>
              <a:rPr lang="en-US" sz="2400" dirty="0" smtClean="0"/>
              <a:t>The cross sections of the quasi-free proton and neutron knockout from </a:t>
            </a:r>
            <a:r>
              <a:rPr lang="en-US" sz="2400" baseline="30000" dirty="0" smtClean="0"/>
              <a:t>20</a:t>
            </a:r>
            <a:r>
              <a:rPr lang="en-US" sz="2400" dirty="0" smtClean="0"/>
              <a:t>O have been measured.</a:t>
            </a:r>
          </a:p>
          <a:p>
            <a:pPr indent="180975"/>
            <a:endParaRPr lang="en-US" sz="2400" dirty="0" smtClean="0"/>
          </a:p>
          <a:p>
            <a:pPr indent="180975">
              <a:buFont typeface="Arial"/>
              <a:buChar char="•"/>
            </a:pPr>
            <a:r>
              <a:rPr lang="en-US" sz="2400" dirty="0" smtClean="0"/>
              <a:t>A preliminary evaluation of the spectroscopic factor is reported. </a:t>
            </a:r>
          </a:p>
          <a:p>
            <a:pPr indent="180975">
              <a:buFont typeface="Arial"/>
              <a:buChar char="•"/>
            </a:pPr>
            <a:endParaRPr lang="en-US" sz="2400" dirty="0" smtClean="0"/>
          </a:p>
          <a:p>
            <a:pPr indent="180975">
              <a:buFont typeface="Arial"/>
              <a:buChar char="•"/>
            </a:pPr>
            <a:r>
              <a:rPr lang="en-US" sz="2400" dirty="0" smtClean="0"/>
              <a:t>Three bound and four unbound excited states of </a:t>
            </a:r>
            <a:r>
              <a:rPr lang="en-US" sz="2400" baseline="30000" dirty="0" smtClean="0"/>
              <a:t>19</a:t>
            </a:r>
            <a:r>
              <a:rPr lang="en-US" sz="2400" dirty="0" smtClean="0"/>
              <a:t>N have been observed.</a:t>
            </a:r>
          </a:p>
          <a:p>
            <a:pPr indent="180975">
              <a:buFont typeface="Arial"/>
              <a:buChar char="•"/>
            </a:pPr>
            <a:endParaRPr lang="en-US" sz="2400" dirty="0" smtClean="0"/>
          </a:p>
          <a:p>
            <a:pPr indent="180975">
              <a:buFont typeface="Arial"/>
              <a:buChar char="•"/>
            </a:pPr>
            <a:r>
              <a:rPr lang="en-US" sz="2400" dirty="0" smtClean="0"/>
              <a:t>Momentum distributions have also been measured.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02531" y="76122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THANK Y</a:t>
            </a:r>
            <a:r>
              <a:rPr lang="en-US" sz="48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</a:t>
            </a:r>
            <a:r>
              <a:rPr lang="en-US" sz="4800" dirty="0" smtClean="0">
                <a:solidFill>
                  <a:srgbClr val="FF0000"/>
                </a:solidFill>
              </a:rPr>
              <a:t>U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4526" y="1968213"/>
            <a:ext cx="9166499" cy="363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LAND-R</a:t>
            </a:r>
            <a:r>
              <a:rPr lang="en-US" sz="20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 collaboration:</a:t>
            </a:r>
          </a:p>
          <a:p>
            <a:endParaRPr lang="en-US" sz="105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T. Adachi, Y.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Aksyutina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J.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Alcantara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S.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Altstadt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H. Alvarez-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N.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Ashwood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T.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Aumann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M. Barr, S.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Beceiro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D.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Bemmerer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J.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Benlliure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C. A.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Bertulani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K.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Boretzky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G.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Burgunder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Caamano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C. Caesar, E.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Casarejos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W.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Catford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B.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Cederwall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S.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Chakraborty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Chartier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L.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Chulkov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D. Cortina-Gil, U.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Datta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Pramanik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P. Diaz Fernandez, I.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Dillmann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J. Enders, O.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Ershova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Estrade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F.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Farinon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L. M.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Fraile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M. Freer, M.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Freudenberger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D.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Galaviz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Redondo, H.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Geissel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R.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Gernhauser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D. Gonzalez Diaz, M.N.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Harakeh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J.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Hagdahl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T.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Heftrich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Heil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M. Heine, A. Heinz, A.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Henriques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Holl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J. D. Holt, G.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Ickert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Ignatov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H. Johansson, B. Jonson,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N.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Kalantar-Nayestanaki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R.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Kanungo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Kelic-Heil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R.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Knobel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T. Kroll, R.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Krucken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J.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Kurcewicz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Labiche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C. Langer, T. Le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Bleis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R. Lemmon, O.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Lepyoshkina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J. Machado,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M.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Mahjour-Shafiei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J.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Marganiec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V.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Maroussov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J. Menendez, A.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Movsesyan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T. Nilsson, C.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Nociforo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V.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Panin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Perea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S.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Pietri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R.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Plag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Prochazka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Rahaman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G.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Rastrepina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R.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Reifarth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G.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Ribeiro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M.V.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Ricciardi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C.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Rigollet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K.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Riisager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Reoder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D. Rossi, J. Sanchez del Rio, D.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Savran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H.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Scheit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Schwenk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H. Simon, J.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Simonis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O.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Sorlin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V.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Stoica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B.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Streicher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J. Taylor, O.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Tengblad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S.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Terashima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R.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Thies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Y.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Togano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E.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Uberseder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J. Van de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Walle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P. Velho, V.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Volkov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A. Wagner, F.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Wamers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H.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Weick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Weigand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C.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Wheldon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G. Wilson, C.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Wimmer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J.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Winﬁeld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P. Woods, D.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Yakorev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Zilges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Zoric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K.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Zuber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1734" y="5136204"/>
            <a:ext cx="9571195" cy="1257301"/>
          </a:xfrm>
          <a:prstGeom prst="rect">
            <a:avLst/>
          </a:prstGeom>
        </p:spPr>
        <p:txBody>
          <a:bodyPr vert="horz" lIns="99127" tIns="49564" rIns="99127" bIns="49564" rtlCol="0" anchor="ctr">
            <a:normAutofit/>
          </a:bodyPr>
          <a:lstStyle/>
          <a:p>
            <a:pPr marL="0" marR="0" lvl="0" indent="0" algn="ctr" defTabSz="4956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Back-up slides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438686" y="5289732"/>
            <a:ext cx="1339800" cy="15911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1869019" y="5288604"/>
            <a:ext cx="1339800" cy="15911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1737" y="0"/>
            <a:ext cx="9571195" cy="1257301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595959"/>
                </a:solidFill>
              </a:rPr>
              <a:t>Crystal Ball</a:t>
            </a:r>
            <a:endParaRPr lang="en-US" sz="3800" dirty="0">
              <a:solidFill>
                <a:srgbClr val="59595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814" y="1201652"/>
            <a:ext cx="9573986" cy="407873"/>
          </a:xfrm>
          <a:prstGeom prst="rect">
            <a:avLst/>
          </a:prstGeom>
          <a:noFill/>
        </p:spPr>
        <p:txBody>
          <a:bodyPr wrap="square" lIns="99127" tIns="49564" rIns="99127" bIns="49564" rtlCol="0">
            <a:spAutoFit/>
          </a:bodyPr>
          <a:lstStyle/>
          <a:p>
            <a:pPr algn="ctr"/>
            <a:r>
              <a:rPr lang="en-US" sz="2000" dirty="0" smtClean="0"/>
              <a:t>Photon energy spectrum of environmental background data</a:t>
            </a:r>
          </a:p>
        </p:txBody>
      </p:sp>
      <p:pic>
        <p:nvPicPr>
          <p:cNvPr id="6" name="Picture 5" descr="gamma_background_4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63" y="1846263"/>
            <a:ext cx="9347200" cy="4711700"/>
          </a:xfrm>
          <a:prstGeom prst="rect">
            <a:avLst/>
          </a:prstGeom>
        </p:spPr>
      </p:pic>
      <p:cxnSp>
        <p:nvCxnSpPr>
          <p:cNvPr id="7" name="Curved Connector 6"/>
          <p:cNvCxnSpPr/>
          <p:nvPr/>
        </p:nvCxnSpPr>
        <p:spPr>
          <a:xfrm rot="16200000" flipH="1">
            <a:off x="1963475" y="2603282"/>
            <a:ext cx="1143000" cy="609600"/>
          </a:xfrm>
          <a:prstGeom prst="curvedConnector3">
            <a:avLst>
              <a:gd name="adj1" fmla="val -22222"/>
            </a:avLst>
          </a:prstGeom>
          <a:ln w="12700" cap="flat" cmpd="sng" algn="ctr">
            <a:solidFill>
              <a:srgbClr val="262626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flipV="1">
            <a:off x="3681332" y="2892608"/>
            <a:ext cx="1186188" cy="381000"/>
          </a:xfrm>
          <a:prstGeom prst="curvedConnector3">
            <a:avLst>
              <a:gd name="adj1" fmla="val -321"/>
            </a:avLst>
          </a:prstGeom>
          <a:ln w="12700" cap="flat" cmpd="sng" algn="ctr">
            <a:solidFill>
              <a:srgbClr val="262626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06375" y="3555782"/>
            <a:ext cx="1290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511-keV </a:t>
            </a:r>
          </a:p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67519" y="2627278"/>
            <a:ext cx="12875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1.46 MeV</a:t>
            </a:r>
          </a:p>
          <a:p>
            <a:r>
              <a:rPr lang="en-US" dirty="0" smtClean="0"/>
              <a:t>From </a:t>
            </a:r>
            <a:r>
              <a:rPr lang="en-US" baseline="30000" dirty="0" smtClean="0"/>
              <a:t>40</a:t>
            </a:r>
            <a:r>
              <a:rPr lang="en-US" dirty="0" smtClean="0"/>
              <a:t>K</a:t>
            </a:r>
            <a:endParaRPr lang="en-US" baseline="30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14" name="Curved Connector 13"/>
          <p:cNvCxnSpPr/>
          <p:nvPr/>
        </p:nvCxnSpPr>
        <p:spPr>
          <a:xfrm flipV="1">
            <a:off x="5550350" y="4524458"/>
            <a:ext cx="1186188" cy="381000"/>
          </a:xfrm>
          <a:prstGeom prst="curvedConnector3">
            <a:avLst>
              <a:gd name="adj1" fmla="val -321"/>
            </a:avLst>
          </a:prstGeom>
          <a:ln w="12700" cap="flat" cmpd="sng" algn="ctr">
            <a:solidFill>
              <a:srgbClr val="262626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36537" y="4259128"/>
            <a:ext cx="135165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2.6 MeV</a:t>
            </a:r>
          </a:p>
          <a:p>
            <a:r>
              <a:rPr lang="en-US" dirty="0" smtClean="0"/>
              <a:t>From </a:t>
            </a:r>
            <a:r>
              <a:rPr lang="en-US" baseline="30000" dirty="0" smtClean="0"/>
              <a:t>232</a:t>
            </a:r>
            <a:r>
              <a:rPr lang="en-US" dirty="0" smtClean="0"/>
              <a:t>Th</a:t>
            </a:r>
            <a:endParaRPr lang="en-US" baseline="30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4664" cy="1257300"/>
          </a:xfrm>
        </p:spPr>
        <p:txBody>
          <a:bodyPr>
            <a:normAutofit/>
          </a:bodyPr>
          <a:lstStyle/>
          <a:p>
            <a:r>
              <a:rPr lang="en-US" sz="4100" dirty="0" smtClean="0">
                <a:solidFill>
                  <a:srgbClr val="595959"/>
                </a:solidFill>
              </a:rPr>
              <a:t>Photon spectrum of </a:t>
            </a:r>
            <a:r>
              <a:rPr lang="en-US" sz="4100" baseline="30000" dirty="0" smtClean="0">
                <a:solidFill>
                  <a:srgbClr val="595959"/>
                </a:solidFill>
              </a:rPr>
              <a:t>18</a:t>
            </a:r>
            <a:r>
              <a:rPr lang="en-US" sz="4100" dirty="0" smtClean="0">
                <a:solidFill>
                  <a:srgbClr val="595959"/>
                </a:solidFill>
              </a:rPr>
              <a:t>N</a:t>
            </a:r>
            <a:endParaRPr lang="en-US" sz="4100" dirty="0">
              <a:solidFill>
                <a:srgbClr val="59595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8" descr="photonSpectN18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16881" y="1754726"/>
            <a:ext cx="7200900" cy="492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3068142" y="1752583"/>
            <a:ext cx="1039724" cy="384721"/>
          </a:xfrm>
          <a:prstGeom prst="rect">
            <a:avLst/>
          </a:prstGeom>
          <a:noFill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452(15)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443838" y="1891026"/>
            <a:ext cx="1039724" cy="384721"/>
          </a:xfrm>
          <a:prstGeom prst="rect">
            <a:avLst/>
          </a:prstGeom>
          <a:noFill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646(11)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903272" y="2587751"/>
            <a:ext cx="1039724" cy="384721"/>
          </a:xfrm>
          <a:prstGeom prst="rect">
            <a:avLst/>
          </a:prstGeom>
          <a:noFill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896(20)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33" y="0"/>
            <a:ext cx="9571197" cy="1257300"/>
          </a:xfrm>
        </p:spPr>
        <p:txBody>
          <a:bodyPr>
            <a:normAutofit/>
          </a:bodyPr>
          <a:lstStyle/>
          <a:p>
            <a:r>
              <a:rPr lang="en-US" sz="4100" dirty="0" smtClean="0">
                <a:solidFill>
                  <a:srgbClr val="595959"/>
                </a:solidFill>
              </a:rPr>
              <a:t>Motivation</a:t>
            </a:r>
            <a:endParaRPr lang="en-US" sz="4100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031" y="1760226"/>
            <a:ext cx="8930600" cy="4978559"/>
          </a:xfrm>
        </p:spPr>
        <p:txBody>
          <a:bodyPr>
            <a:normAutofit/>
          </a:bodyPr>
          <a:lstStyle/>
          <a:p>
            <a:r>
              <a:rPr lang="en-US" sz="2500" dirty="0" smtClean="0"/>
              <a:t>Observation of the nuclei beyond the neutron dripline;</a:t>
            </a:r>
          </a:p>
          <a:p>
            <a:pPr lvl="1"/>
            <a:r>
              <a:rPr lang="en-US" sz="2000" baseline="30000" dirty="0" smtClean="0"/>
              <a:t>13</a:t>
            </a:r>
            <a:r>
              <a:rPr lang="en-US" sz="2000" dirty="0" smtClean="0"/>
              <a:t>Be, 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Be, </a:t>
            </a:r>
            <a:r>
              <a:rPr lang="en-US" sz="2000" baseline="30000" dirty="0" smtClean="0"/>
              <a:t>25</a:t>
            </a:r>
            <a:r>
              <a:rPr lang="en-US" sz="2000" dirty="0" smtClean="0"/>
              <a:t>O, </a:t>
            </a:r>
            <a:r>
              <a:rPr lang="en-US" sz="2000" baseline="30000" dirty="0" smtClean="0"/>
              <a:t>26</a:t>
            </a:r>
            <a:r>
              <a:rPr lang="en-US" sz="2000" dirty="0" smtClean="0"/>
              <a:t>O</a:t>
            </a:r>
          </a:p>
          <a:p>
            <a:r>
              <a:rPr lang="en-US" sz="2500" dirty="0" smtClean="0"/>
              <a:t>Study of the cluster structure of neutron rich nuclei;</a:t>
            </a:r>
          </a:p>
          <a:p>
            <a:pPr lvl="1"/>
            <a:r>
              <a:rPr lang="en-US" sz="2000" baseline="30000" dirty="0" smtClean="0"/>
              <a:t>8</a:t>
            </a:r>
            <a:r>
              <a:rPr lang="en-US" sz="2000" dirty="0" smtClean="0"/>
              <a:t>Be = </a:t>
            </a:r>
            <a:r>
              <a:rPr lang="en-US" sz="2000" i="1" dirty="0" smtClean="0"/>
              <a:t>α</a:t>
            </a:r>
            <a:r>
              <a:rPr lang="en-US" sz="2000" dirty="0" smtClean="0"/>
              <a:t> + </a:t>
            </a:r>
            <a:r>
              <a:rPr lang="en-US" sz="2000" i="1" dirty="0" smtClean="0"/>
              <a:t>α</a:t>
            </a:r>
          </a:p>
          <a:p>
            <a:r>
              <a:rPr lang="en-US" sz="2500" dirty="0" smtClean="0"/>
              <a:t>(</a:t>
            </a:r>
            <a:r>
              <a:rPr lang="en-US" sz="2500" i="1" dirty="0" smtClean="0"/>
              <a:t>n</a:t>
            </a:r>
            <a:r>
              <a:rPr lang="en-US" sz="2500" dirty="0" smtClean="0"/>
              <a:t>,</a:t>
            </a:r>
            <a:r>
              <a:rPr lang="en-US" sz="2500" i="1" dirty="0" smtClean="0"/>
              <a:t>γ</a:t>
            </a:r>
            <a:r>
              <a:rPr lang="en-US" sz="2500" dirty="0" smtClean="0"/>
              <a:t>) rates of light neutron rich nuclei for r-process nucleosynthesis;</a:t>
            </a:r>
          </a:p>
          <a:p>
            <a:pPr lvl="1"/>
            <a:r>
              <a:rPr lang="en-US" sz="2000" baseline="30000" dirty="0" smtClean="0"/>
              <a:t>17</a:t>
            </a:r>
            <a:r>
              <a:rPr lang="en-US" sz="2000" dirty="0" smtClean="0"/>
              <a:t>C(</a:t>
            </a:r>
            <a:r>
              <a:rPr lang="en-US" sz="2000" i="1" dirty="0" smtClean="0"/>
              <a:t>n</a:t>
            </a:r>
            <a:r>
              <a:rPr lang="en-US" sz="2000" dirty="0" smtClean="0"/>
              <a:t>,</a:t>
            </a:r>
            <a:r>
              <a:rPr lang="en-US" sz="2000" i="1" dirty="0" smtClean="0"/>
              <a:t>γ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18</a:t>
            </a:r>
            <a:r>
              <a:rPr lang="en-US" sz="2000" dirty="0" smtClean="0"/>
              <a:t>C</a:t>
            </a:r>
          </a:p>
          <a:p>
            <a:r>
              <a:rPr lang="en-US" sz="2500" dirty="0" smtClean="0"/>
              <a:t>Spectroscopic factors of exotic nuclei in the </a:t>
            </a:r>
            <a:r>
              <a:rPr lang="en-US" sz="2500" i="1" dirty="0" smtClean="0"/>
              <a:t>p</a:t>
            </a:r>
            <a:r>
              <a:rPr lang="en-US" sz="2500" dirty="0" smtClean="0"/>
              <a:t> and </a:t>
            </a:r>
            <a:r>
              <a:rPr lang="en-US" sz="2500" i="1" dirty="0" smtClean="0"/>
              <a:t>sd</a:t>
            </a:r>
            <a:r>
              <a:rPr lang="en-US" sz="2500" dirty="0" smtClean="0"/>
              <a:t> shells;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Spectroscopic studies of oxygen-20 isotopes using (</a:t>
            </a:r>
            <a:r>
              <a:rPr lang="en-US" sz="2000" i="1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,</a:t>
            </a:r>
            <a:r>
              <a:rPr lang="en-US" sz="2000" i="1" dirty="0" smtClean="0">
                <a:solidFill>
                  <a:srgbClr val="FF0000"/>
                </a:solidFill>
              </a:rPr>
              <a:t>pp</a:t>
            </a:r>
            <a:r>
              <a:rPr lang="en-US" sz="2000" dirty="0" smtClean="0">
                <a:solidFill>
                  <a:srgbClr val="FF0000"/>
                </a:solidFill>
              </a:rPr>
              <a:t>) and (</a:t>
            </a:r>
            <a:r>
              <a:rPr lang="en-US" sz="2000" i="1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,</a:t>
            </a:r>
            <a:r>
              <a:rPr lang="en-US" sz="2000" i="1" dirty="0" smtClean="0">
                <a:solidFill>
                  <a:srgbClr val="FF0000"/>
                </a:solidFill>
              </a:rPr>
              <a:t>pn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33" y="78"/>
            <a:ext cx="9571197" cy="12573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595959"/>
                </a:solidFill>
              </a:rPr>
              <a:t>Spectroscopic Factors</a:t>
            </a:r>
            <a:endParaRPr lang="en-US" sz="3600" dirty="0">
              <a:solidFill>
                <a:srgbClr val="59595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4133" y="6789666"/>
            <a:ext cx="5173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O. Jensen et al., PHYSICAL REVIEW LETTERS </a:t>
            </a:r>
            <a:r>
              <a:rPr lang="en-US" sz="1400" b="1" dirty="0" smtClean="0"/>
              <a:t>107, 032501 (2011)</a:t>
            </a:r>
            <a:endParaRPr lang="en-US" sz="1400" dirty="0"/>
          </a:p>
        </p:txBody>
      </p:sp>
      <p:pic>
        <p:nvPicPr>
          <p:cNvPr id="6" name="Picture 5" descr="Snapshot 2011-12-15 16-08-4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500" y="2476791"/>
            <a:ext cx="6055677" cy="432650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214648" y="5245431"/>
            <a:ext cx="1219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214648" y="4559631"/>
            <a:ext cx="1219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214648" y="4254831"/>
            <a:ext cx="1219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214648" y="3520745"/>
            <a:ext cx="1219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14648" y="3232510"/>
            <a:ext cx="1219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214648" y="2929298"/>
            <a:ext cx="1219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40670" y="5015243"/>
            <a:ext cx="573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1s</a:t>
            </a:r>
            <a:r>
              <a:rPr lang="en-US" sz="2000" baseline="-25000" dirty="0" smtClean="0"/>
              <a:t>1/2</a:t>
            </a:r>
            <a:endParaRPr lang="en-US" sz="20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7576424" y="4361164"/>
            <a:ext cx="638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1p</a:t>
            </a:r>
            <a:r>
              <a:rPr lang="en-US" sz="2000" baseline="-25000" dirty="0" smtClean="0"/>
              <a:t>3/2</a:t>
            </a:r>
            <a:endParaRPr lang="en-US" sz="20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7564470" y="4056364"/>
            <a:ext cx="613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1p</a:t>
            </a:r>
            <a:r>
              <a:rPr lang="en-US" sz="2000" baseline="-25000" dirty="0" smtClean="0">
                <a:solidFill>
                  <a:srgbClr val="0000FF"/>
                </a:solidFill>
              </a:rPr>
              <a:t>1/2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64470" y="3294364"/>
            <a:ext cx="638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1d</a:t>
            </a:r>
            <a:r>
              <a:rPr lang="en-US" sz="2000" baseline="-25000" dirty="0" smtClean="0"/>
              <a:t>5/2</a:t>
            </a:r>
            <a:endParaRPr lang="en-US" sz="20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7572166" y="3034043"/>
            <a:ext cx="642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2s</a:t>
            </a:r>
            <a:r>
              <a:rPr lang="en-US" sz="2000" baseline="-25000" dirty="0" smtClean="0"/>
              <a:t>1/2</a:t>
            </a:r>
            <a:endParaRPr lang="en-US" sz="20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564470" y="2729243"/>
            <a:ext cx="638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1d</a:t>
            </a:r>
            <a:r>
              <a:rPr lang="en-US" sz="2000" baseline="-25000" dirty="0" smtClean="0"/>
              <a:t>3/2</a:t>
            </a:r>
            <a:endParaRPr lang="en-US" sz="20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8709325" y="4877687"/>
            <a:ext cx="29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709325" y="41918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709325" y="3887087"/>
            <a:ext cx="29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707470" y="3198111"/>
            <a:ext cx="30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707470" y="2881643"/>
            <a:ext cx="29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707470" y="25615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9497968" y="5091443"/>
            <a:ext cx="276302" cy="3048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9475252" y="4100843"/>
            <a:ext cx="276302" cy="3048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469470" y="2729243"/>
            <a:ext cx="428703" cy="35245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331913" y="1571625"/>
          <a:ext cx="57816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" name="Equation" r:id="rId4" imgW="2413000" imgH="330200" progId="Equation.3">
                  <p:embed/>
                </p:oleObj>
              </mc:Choice>
              <mc:Fallback>
                <p:oleObj name="Equation" r:id="rId4" imgW="2413000" imgH="330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571625"/>
                        <a:ext cx="5781675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33" y="0"/>
            <a:ext cx="9571197" cy="1257300"/>
          </a:xfrm>
        </p:spPr>
        <p:txBody>
          <a:bodyPr>
            <a:normAutofit/>
          </a:bodyPr>
          <a:lstStyle/>
          <a:p>
            <a:r>
              <a:rPr lang="en-US" sz="4100" dirty="0" smtClean="0">
                <a:solidFill>
                  <a:srgbClr val="595959"/>
                </a:solidFill>
              </a:rPr>
              <a:t>Outgoing Fragment Identification</a:t>
            </a:r>
            <a:endParaRPr lang="en-US" sz="4100" dirty="0">
              <a:solidFill>
                <a:srgbClr val="59595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437727" y="1912119"/>
            <a:ext cx="6930138" cy="3775389"/>
            <a:chOff x="1437727" y="1912119"/>
            <a:chExt cx="6930138" cy="3775389"/>
          </a:xfrm>
        </p:grpSpPr>
        <p:pic>
          <p:nvPicPr>
            <p:cNvPr id="16" name="Picture 15" descr="chargeSelection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rcRect t="49954"/>
                <a:stretch>
                  <a:fillRect/>
                </a:stretch>
              </p:blipFill>
            </mc:Choice>
            <mc:Fallback>
              <p:blipFill>
                <a:blip r:embed="rId3"/>
                <a:srcRect t="49954"/>
                <a:stretch>
                  <a:fillRect/>
                </a:stretch>
              </p:blipFill>
            </mc:Fallback>
          </mc:AlternateContent>
          <p:spPr>
            <a:xfrm>
              <a:off x="1513162" y="1912119"/>
              <a:ext cx="6854703" cy="377538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362863" y="3251999"/>
              <a:ext cx="24882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rPr>
                <a:t>Energy (SSD) [Channels]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7" name="Picture 6" descr="caveCsetu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478" y="5750317"/>
            <a:ext cx="5241674" cy="15848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36422" y="1031657"/>
            <a:ext cx="2561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595959"/>
                </a:solidFill>
                <a:latin typeface="+mj-lt"/>
                <a:cs typeface="Constantia (Body)"/>
              </a:rPr>
              <a:t>Selection of charge</a:t>
            </a:r>
            <a:endParaRPr lang="en-US" sz="2400" dirty="0">
              <a:latin typeface="+mj-lt"/>
              <a:cs typeface="Constantia (Body)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845" y="2032010"/>
            <a:ext cx="953744" cy="384721"/>
          </a:xfrm>
          <a:prstGeom prst="rect">
            <a:avLst/>
          </a:prstGeom>
          <a:solidFill>
            <a:srgbClr val="B2B2B2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25893" y="2226746"/>
            <a:ext cx="1095172" cy="384721"/>
          </a:xfrm>
          <a:prstGeom prst="rect">
            <a:avLst/>
          </a:prstGeom>
          <a:solidFill>
            <a:srgbClr val="B2B2B2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nitrogen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75160" y="2576687"/>
            <a:ext cx="928459" cy="384721"/>
          </a:xfrm>
          <a:prstGeom prst="rect">
            <a:avLst/>
          </a:prstGeom>
          <a:solidFill>
            <a:srgbClr val="B2B2B2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carbon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33" y="14035"/>
            <a:ext cx="9571197" cy="12573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595959"/>
                </a:solidFill>
              </a:rPr>
              <a:t>Quenching of Spectroscopic Factors</a:t>
            </a:r>
            <a:endParaRPr lang="en-US" sz="3600" dirty="0">
              <a:solidFill>
                <a:srgbClr val="595959"/>
              </a:solidFill>
            </a:endParaRP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4316413" y="2700338"/>
          <a:ext cx="17494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Equation" r:id="rId3" imgW="711200" imgH="406400" progId="Equation.3">
                  <p:embed/>
                </p:oleObj>
              </mc:Choice>
              <mc:Fallback>
                <p:oleObj name="Equation" r:id="rId3" imgW="7112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2700338"/>
                        <a:ext cx="1749425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07869" y="1383381"/>
            <a:ext cx="5746643" cy="689666"/>
          </a:xfrm>
          <a:prstGeom prst="rect">
            <a:avLst/>
          </a:prstGeom>
          <a:noFill/>
        </p:spPr>
        <p:txBody>
          <a:bodyPr wrap="square" lIns="103876" tIns="51938" rIns="103876" bIns="51938" rtlCol="0">
            <a:spAutoFit/>
          </a:bodyPr>
          <a:lstStyle/>
          <a:p>
            <a:pPr algn="ctr"/>
            <a:r>
              <a:rPr lang="en-US" sz="2000" dirty="0" smtClean="0"/>
              <a:t>Cross section of nucleon knock-out reaction</a:t>
            </a:r>
          </a:p>
          <a:p>
            <a:pPr algn="ctr"/>
            <a:r>
              <a:rPr lang="en-US" sz="1800" i="1" dirty="0" smtClean="0"/>
              <a:t>quasifree scattering</a:t>
            </a:r>
            <a:endParaRPr lang="en-US" sz="14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101634" y="5728831"/>
            <a:ext cx="3393461" cy="689666"/>
          </a:xfrm>
          <a:prstGeom prst="rect">
            <a:avLst/>
          </a:prstGeom>
          <a:noFill/>
        </p:spPr>
        <p:txBody>
          <a:bodyPr wrap="square" lIns="103876" tIns="51938" rIns="103876" bIns="51938" rtlCol="0">
            <a:spAutoFit/>
          </a:bodyPr>
          <a:lstStyle/>
          <a:p>
            <a:pPr algn="ctr"/>
            <a:r>
              <a:rPr lang="en-US" sz="2000" dirty="0" smtClean="0"/>
              <a:t>Calculated cross section</a:t>
            </a:r>
          </a:p>
          <a:p>
            <a:pPr algn="ctr"/>
            <a:r>
              <a:rPr lang="en-US" sz="1800" i="1" dirty="0" smtClean="0"/>
              <a:t>Single-particle model</a:t>
            </a:r>
            <a:endParaRPr lang="en-US" sz="14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512128" y="5725698"/>
            <a:ext cx="3686892" cy="966665"/>
          </a:xfrm>
          <a:prstGeom prst="rect">
            <a:avLst/>
          </a:prstGeom>
          <a:noFill/>
        </p:spPr>
        <p:txBody>
          <a:bodyPr wrap="square" lIns="103876" tIns="51938" rIns="103876" bIns="51938" rtlCol="0">
            <a:spAutoFit/>
          </a:bodyPr>
          <a:lstStyle/>
          <a:p>
            <a:r>
              <a:rPr lang="en-US" sz="2000" dirty="0" smtClean="0"/>
              <a:t>Spectroscopic factor</a:t>
            </a:r>
          </a:p>
          <a:p>
            <a:r>
              <a:rPr lang="en-US" sz="1800" i="1" dirty="0" smtClean="0"/>
              <a:t>A measure of the occupancy</a:t>
            </a:r>
          </a:p>
          <a:p>
            <a:r>
              <a:rPr lang="en-US" sz="1800" i="1" dirty="0" smtClean="0"/>
              <a:t>of an energy level</a:t>
            </a:r>
          </a:p>
        </p:txBody>
      </p:sp>
      <p:cxnSp>
        <p:nvCxnSpPr>
          <p:cNvPr id="13" name="Shape 12"/>
          <p:cNvCxnSpPr>
            <a:endCxn id="7" idx="1"/>
          </p:cNvCxnSpPr>
          <p:nvPr/>
        </p:nvCxnSpPr>
        <p:spPr>
          <a:xfrm rot="16200000" flipH="1">
            <a:off x="6045296" y="5017326"/>
            <a:ext cx="1226454" cy="886222"/>
          </a:xfrm>
          <a:prstGeom prst="curvedConnector2">
            <a:avLst/>
          </a:prstGeom>
          <a:ln w="2857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endCxn id="6" idx="1"/>
          </p:cNvCxnSpPr>
          <p:nvPr/>
        </p:nvCxnSpPr>
        <p:spPr>
          <a:xfrm rot="16200000" flipV="1">
            <a:off x="4443804" y="1792279"/>
            <a:ext cx="1021330" cy="893200"/>
          </a:xfrm>
          <a:prstGeom prst="curvedConnector4">
            <a:avLst>
              <a:gd name="adj1" fmla="val 33118"/>
              <a:gd name="adj2" fmla="val 184968"/>
            </a:avLst>
          </a:prstGeom>
          <a:ln w="2857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hape 22"/>
          <p:cNvCxnSpPr>
            <a:endCxn id="8" idx="0"/>
          </p:cNvCxnSpPr>
          <p:nvPr/>
        </p:nvCxnSpPr>
        <p:spPr>
          <a:xfrm rot="5400000">
            <a:off x="4278299" y="4938139"/>
            <a:ext cx="864834" cy="710284"/>
          </a:xfrm>
          <a:prstGeom prst="curvedConnector3">
            <a:avLst>
              <a:gd name="adj1" fmla="val 50000"/>
            </a:avLst>
          </a:prstGeom>
          <a:ln w="2857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1814844" y="3910013"/>
          <a:ext cx="7480300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Equation" r:id="rId5" imgW="2933700" imgH="469900" progId="Equation.3">
                  <p:embed/>
                </p:oleObj>
              </mc:Choice>
              <mc:Fallback>
                <p:oleObj name="Equation" r:id="rId5" imgW="2933700" imgH="4699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844" y="3910013"/>
                        <a:ext cx="7480300" cy="1300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33" y="0"/>
            <a:ext cx="9571197" cy="1257300"/>
          </a:xfrm>
        </p:spPr>
        <p:txBody>
          <a:bodyPr>
            <a:normAutofit/>
          </a:bodyPr>
          <a:lstStyle/>
          <a:p>
            <a:r>
              <a:rPr lang="en-US" sz="4100" dirty="0" smtClean="0">
                <a:solidFill>
                  <a:srgbClr val="595959"/>
                </a:solidFill>
              </a:rPr>
              <a:t>Outgoing Fragment Identification</a:t>
            </a:r>
            <a:endParaRPr lang="en-US" sz="4100" dirty="0">
              <a:solidFill>
                <a:srgbClr val="59595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037612" y="1450254"/>
            <a:ext cx="6559438" cy="4280410"/>
            <a:chOff x="1861185" y="1516566"/>
            <a:chExt cx="6912292" cy="4510667"/>
          </a:xfrm>
        </p:grpSpPr>
        <p:pic>
          <p:nvPicPr>
            <p:cNvPr id="15" name="Picture 14" descr="trackerMassN19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1185" y="1516566"/>
              <a:ext cx="6912292" cy="451066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583445" y="2972857"/>
              <a:ext cx="534026" cy="405416"/>
            </a:xfrm>
            <a:prstGeom prst="rect">
              <a:avLst/>
            </a:prstGeom>
            <a:solidFill>
              <a:srgbClr val="B2B2B2">
                <a:alpha val="3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/>
                <a:t>19</a:t>
              </a:r>
              <a:r>
                <a:rPr lang="en-US" dirty="0" smtClean="0"/>
                <a:t>N</a:t>
              </a:r>
              <a:endParaRPr lang="en-US" dirty="0"/>
            </a:p>
          </p:txBody>
        </p:sp>
      </p:grpSp>
      <p:pic>
        <p:nvPicPr>
          <p:cNvPr id="6" name="Picture 5" descr="caveCset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478" y="5750317"/>
            <a:ext cx="5241674" cy="15848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36422" y="1031657"/>
            <a:ext cx="2358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595959"/>
                </a:solidFill>
                <a:latin typeface="+mj-lt"/>
                <a:cs typeface="Constantia (Body)"/>
              </a:rPr>
              <a:t>Selection of mass</a:t>
            </a:r>
            <a:endParaRPr lang="en-US" sz="2400" dirty="0">
              <a:latin typeface="+mj-lt"/>
              <a:cs typeface="Constantia (Body)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3870" y="2801168"/>
            <a:ext cx="506765" cy="384721"/>
          </a:xfrm>
          <a:prstGeom prst="rect">
            <a:avLst/>
          </a:prstGeom>
          <a:solidFill>
            <a:srgbClr val="B2B2B2">
              <a:alpha val="3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18</a:t>
            </a:r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98748" y="2448413"/>
            <a:ext cx="496533" cy="384721"/>
          </a:xfrm>
          <a:prstGeom prst="rect">
            <a:avLst/>
          </a:prstGeom>
          <a:solidFill>
            <a:srgbClr val="B2B2B2">
              <a:alpha val="3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17</a:t>
            </a:r>
            <a:r>
              <a:rPr lang="en-US" dirty="0" smtClean="0"/>
              <a:t>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exitationE_ch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16881" y="1670050"/>
            <a:ext cx="7200900" cy="4203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4076" y="6307372"/>
            <a:ext cx="558651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neutron separation energy is reproduced.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0634664" cy="1257300"/>
          </a:xfrm>
          <a:prstGeom prst="rect">
            <a:avLst/>
          </a:prstGeom>
        </p:spPr>
        <p:txBody>
          <a:bodyPr vert="horz" lIns="99118" tIns="49559" rIns="99118" bIns="49559" rtlCol="0" anchor="ctr">
            <a:normAutofit/>
          </a:bodyPr>
          <a:lstStyle/>
          <a:p>
            <a:pPr marL="0" marR="0" lvl="0" indent="0" algn="ctr" defTabSz="4955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 [II]: bound excited states of </a:t>
            </a:r>
            <a:r>
              <a:rPr kumimoji="0" lang="en-US" sz="41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v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29720" y="1044913"/>
            <a:ext cx="36068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33" y="0"/>
            <a:ext cx="9571197" cy="1257300"/>
          </a:xfrm>
        </p:spPr>
        <p:txBody>
          <a:bodyPr>
            <a:normAutofit/>
          </a:bodyPr>
          <a:lstStyle/>
          <a:p>
            <a:r>
              <a:rPr lang="en-US" sz="4100" dirty="0" smtClean="0">
                <a:solidFill>
                  <a:srgbClr val="595959"/>
                </a:solidFill>
              </a:rPr>
              <a:t>Results [III]: momentum distributions</a:t>
            </a:r>
            <a:endParaRPr lang="en-US" sz="4100" dirty="0">
              <a:solidFill>
                <a:srgbClr val="59595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35185" y="1255830"/>
            <a:ext cx="505216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Momentum distributions could be used to determine the </a:t>
            </a:r>
            <a:r>
              <a:rPr lang="en-US" i="1" dirty="0" smtClean="0"/>
              <a:t>s</a:t>
            </a:r>
            <a:r>
              <a:rPr lang="en-US" dirty="0" smtClean="0"/>
              <a:t>-wave and </a:t>
            </a:r>
            <a:r>
              <a:rPr lang="en-US" i="1" dirty="0" smtClean="0"/>
              <a:t>d</a:t>
            </a:r>
            <a:r>
              <a:rPr lang="en-US" dirty="0" smtClean="0"/>
              <a:t>-wave contributions to the reaction.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923842" y="5931535"/>
            <a:ext cx="36748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Momentum resolution of the setup:</a:t>
            </a:r>
            <a:endParaRPr lang="en-US" sz="1600" i="1" u="sng" dirty="0" smtClean="0"/>
          </a:p>
          <a:p>
            <a:pPr algn="ctr"/>
            <a:r>
              <a:rPr lang="en-US" sz="1600" i="1" dirty="0" smtClean="0"/>
              <a:t>δp</a:t>
            </a:r>
            <a:r>
              <a:rPr lang="en-US" sz="1600" i="1" baseline="-25000" dirty="0" smtClean="0"/>
              <a:t>x</a:t>
            </a:r>
            <a:r>
              <a:rPr lang="en-US" sz="1600" dirty="0" smtClean="0"/>
              <a:t> = 43.8(1)</a:t>
            </a:r>
          </a:p>
          <a:p>
            <a:pPr algn="ctr"/>
            <a:r>
              <a:rPr lang="en-US" sz="1600" i="1" dirty="0" smtClean="0"/>
              <a:t>δp</a:t>
            </a:r>
            <a:r>
              <a:rPr lang="en-US" sz="1600" i="1" baseline="-25000" dirty="0" smtClean="0"/>
              <a:t>y</a:t>
            </a:r>
            <a:r>
              <a:rPr lang="en-US" sz="1600" dirty="0" smtClean="0"/>
              <a:t> = 75.5(1)</a:t>
            </a:r>
          </a:p>
          <a:p>
            <a:pPr algn="ctr"/>
            <a:r>
              <a:rPr lang="en-US" sz="1600" i="1" dirty="0" smtClean="0"/>
              <a:t>δp</a:t>
            </a:r>
            <a:r>
              <a:rPr lang="en-US" sz="1600" i="1" baseline="-25000" dirty="0" smtClean="0"/>
              <a:t>z</a:t>
            </a:r>
            <a:r>
              <a:rPr lang="en-US" sz="1600" dirty="0" smtClean="0"/>
              <a:t> = 99.6(3)</a:t>
            </a:r>
          </a:p>
        </p:txBody>
      </p:sp>
      <p:sp>
        <p:nvSpPr>
          <p:cNvPr id="13" name="TextBox 12"/>
          <p:cNvSpPr txBox="1"/>
          <p:nvPr/>
        </p:nvSpPr>
        <p:spPr>
          <a:xfrm rot="3531706">
            <a:off x="2871188" y="5041909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PRELIMINARY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3531706">
            <a:off x="2856112" y="1746911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PRELIMINARY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" name="Picture 18" descr="tabl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336388" y="2231945"/>
            <a:ext cx="4849754" cy="3699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33" y="14035"/>
            <a:ext cx="9571197" cy="12573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595959"/>
                </a:solidFill>
              </a:rPr>
              <a:t>Quenching of Spectroscopic Factors</a:t>
            </a:r>
            <a:endParaRPr lang="en-US" sz="3600" dirty="0">
              <a:solidFill>
                <a:srgbClr val="59595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6340" y="6594267"/>
            <a:ext cx="4776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A. Gade et al., PHYSICAL REVIEW C </a:t>
            </a:r>
            <a:r>
              <a:rPr lang="en-US" sz="1400" b="1" dirty="0" smtClean="0"/>
              <a:t>77, 044306 (2008)</a:t>
            </a:r>
            <a:endParaRPr lang="en-US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397950" y="1276934"/>
            <a:ext cx="7159163" cy="5167970"/>
            <a:chOff x="1737750" y="1360677"/>
            <a:chExt cx="7159163" cy="516797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37750" y="1360677"/>
              <a:ext cx="7159163" cy="5167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7899238" y="4940805"/>
              <a:ext cx="767593" cy="40475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48263" y="2064519"/>
              <a:ext cx="767593" cy="40475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008083" y="1507364"/>
            <a:ext cx="2248369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 smtClean="0"/>
              <a:t>28</a:t>
            </a:r>
            <a:r>
              <a:rPr lang="en-US" dirty="0" smtClean="0"/>
              <a:t>S</a:t>
            </a:r>
            <a:endParaRPr lang="en-US" baseline="30000" dirty="0" smtClean="0"/>
          </a:p>
          <a:p>
            <a:pPr algn="ctr"/>
            <a:r>
              <a:rPr lang="en-US" dirty="0" smtClean="0"/>
              <a:t>Z = 16</a:t>
            </a:r>
          </a:p>
          <a:p>
            <a:pPr algn="ctr"/>
            <a:r>
              <a:rPr lang="en-US" dirty="0" smtClean="0"/>
              <a:t>N = 12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Neutron deficient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43056" y="2456446"/>
            <a:ext cx="1200238" cy="1144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20113" y="3236914"/>
            <a:ext cx="1200238" cy="1144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33" y="0"/>
            <a:ext cx="9571197" cy="1257300"/>
          </a:xfrm>
        </p:spPr>
        <p:txBody>
          <a:bodyPr>
            <a:normAutofit/>
          </a:bodyPr>
          <a:lstStyle/>
          <a:p>
            <a:r>
              <a:rPr lang="en-US" sz="4100" dirty="0" smtClean="0">
                <a:solidFill>
                  <a:srgbClr val="595959"/>
                </a:solidFill>
              </a:rPr>
              <a:t>The Experiment @ GSI</a:t>
            </a:r>
            <a:endParaRPr lang="en-US" sz="4100" dirty="0">
              <a:solidFill>
                <a:srgbClr val="595959"/>
              </a:solidFill>
            </a:endParaRPr>
          </a:p>
        </p:txBody>
      </p:sp>
      <p:pic>
        <p:nvPicPr>
          <p:cNvPr id="4" name="Picture 3" descr="gsiview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17" y="1070589"/>
            <a:ext cx="7615730" cy="6081114"/>
          </a:xfrm>
          <a:prstGeom prst="rect">
            <a:avLst/>
          </a:prstGeom>
        </p:spPr>
      </p:pic>
      <p:sp>
        <p:nvSpPr>
          <p:cNvPr id="7" name="Trapezoid 6"/>
          <p:cNvSpPr/>
          <p:nvPr/>
        </p:nvSpPr>
        <p:spPr>
          <a:xfrm rot="20714163">
            <a:off x="8098617" y="5750151"/>
            <a:ext cx="500711" cy="593502"/>
          </a:xfrm>
          <a:prstGeom prst="trapezoid">
            <a:avLst>
              <a:gd name="adj" fmla="val 16246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876" tIns="51938" rIns="103876" bIns="51938"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56840" y="5230112"/>
            <a:ext cx="4130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Primary beam: </a:t>
            </a:r>
            <a:r>
              <a:rPr lang="en-US" sz="2000" baseline="30000" dirty="0" smtClean="0"/>
              <a:t>40</a:t>
            </a:r>
            <a:r>
              <a:rPr lang="en-US" sz="2000" dirty="0" smtClean="0"/>
              <a:t>Ar (500 </a:t>
            </a:r>
            <a:r>
              <a:rPr lang="en-US" sz="2000" dirty="0" err="1" smtClean="0"/>
              <a:t>MeV/u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Primary target: Be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93758" y="2709670"/>
            <a:ext cx="1363943" cy="689666"/>
          </a:xfrm>
          <a:prstGeom prst="rect">
            <a:avLst/>
          </a:prstGeom>
          <a:noFill/>
        </p:spPr>
        <p:txBody>
          <a:bodyPr wrap="none" lIns="103876" tIns="51938" rIns="103876" bIns="51938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Fragment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separator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Diagonal Stripe 10"/>
          <p:cNvSpPr/>
          <p:nvPr/>
        </p:nvSpPr>
        <p:spPr>
          <a:xfrm rot="20602166">
            <a:off x="7602559" y="2616431"/>
            <a:ext cx="842134" cy="1226936"/>
          </a:xfrm>
          <a:prstGeom prst="diagStrip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51240" y="6021843"/>
            <a:ext cx="2610409" cy="397278"/>
          </a:xfrm>
          <a:prstGeom prst="rect">
            <a:avLst/>
          </a:prstGeom>
          <a:noFill/>
        </p:spPr>
        <p:txBody>
          <a:bodyPr wrap="square" lIns="103876" tIns="51938" rIns="103876" bIns="51938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detection setup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522419" y="6086854"/>
            <a:ext cx="580498" cy="17987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33" y="-265183"/>
            <a:ext cx="9571197" cy="1257300"/>
          </a:xfrm>
        </p:spPr>
        <p:txBody>
          <a:bodyPr>
            <a:normAutofit/>
          </a:bodyPr>
          <a:lstStyle/>
          <a:p>
            <a:r>
              <a:rPr lang="en-US" sz="4100" dirty="0" smtClean="0">
                <a:solidFill>
                  <a:srgbClr val="595959"/>
                </a:solidFill>
              </a:rPr>
              <a:t>Secondary ion Beams</a:t>
            </a:r>
            <a:endParaRPr lang="en-US" sz="4100" dirty="0">
              <a:solidFill>
                <a:srgbClr val="595959"/>
              </a:solidFill>
            </a:endParaRPr>
          </a:p>
        </p:txBody>
      </p:sp>
      <p:pic>
        <p:nvPicPr>
          <p:cNvPr id="5" name="Picture 4" descr="char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r="25473"/>
              <a:stretch>
                <a:fillRect/>
              </a:stretch>
            </p:blipFill>
          </mc:Choice>
          <mc:Fallback>
            <p:blipFill>
              <a:blip r:embed="rId3"/>
              <a:srcRect r="25473"/>
              <a:stretch>
                <a:fillRect/>
              </a:stretch>
            </p:blipFill>
          </mc:Fallback>
        </mc:AlternateContent>
        <p:spPr>
          <a:xfrm>
            <a:off x="-167477" y="796272"/>
            <a:ext cx="10634664" cy="689336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Hexagon 7"/>
          <p:cNvSpPr/>
          <p:nvPr/>
        </p:nvSpPr>
        <p:spPr>
          <a:xfrm>
            <a:off x="5107989" y="3838196"/>
            <a:ext cx="488468" cy="404756"/>
          </a:xfrm>
          <a:prstGeom prst="hexagon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554588" y="4201080"/>
            <a:ext cx="2037613" cy="1367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92208" y="5527003"/>
            <a:ext cx="57648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20</a:t>
            </a:r>
            <a:r>
              <a:rPr lang="en-US" dirty="0" smtClean="0"/>
              <a:t>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aveCsetu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46" y="2649445"/>
            <a:ext cx="9865702" cy="2982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33" y="0"/>
            <a:ext cx="9571197" cy="1257300"/>
          </a:xfrm>
        </p:spPr>
        <p:txBody>
          <a:bodyPr>
            <a:normAutofit/>
          </a:bodyPr>
          <a:lstStyle/>
          <a:p>
            <a:r>
              <a:rPr lang="en-US" sz="4100" dirty="0" smtClean="0">
                <a:solidFill>
                  <a:srgbClr val="595959"/>
                </a:solidFill>
              </a:rPr>
              <a:t>The Setup</a:t>
            </a:r>
            <a:endParaRPr lang="en-US" sz="4100" dirty="0">
              <a:solidFill>
                <a:srgbClr val="59595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625" y="2413626"/>
            <a:ext cx="1874600" cy="351112"/>
          </a:xfrm>
          <a:prstGeom prst="rect">
            <a:avLst/>
          </a:prstGeom>
          <a:noFill/>
        </p:spPr>
        <p:txBody>
          <a:bodyPr wrap="none" lIns="103876" tIns="51938" rIns="103876" bIns="51938" rtlCol="0">
            <a:spAutoFit/>
          </a:bodyPr>
          <a:lstStyle/>
          <a:p>
            <a:r>
              <a:rPr lang="en-US" sz="1600" dirty="0" smtClean="0"/>
              <a:t>Beam diagnostic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03793" y="1388861"/>
            <a:ext cx="2070767" cy="597333"/>
          </a:xfrm>
          <a:prstGeom prst="rect">
            <a:avLst/>
          </a:prstGeom>
          <a:noFill/>
        </p:spPr>
        <p:txBody>
          <a:bodyPr wrap="none" lIns="103876" tIns="51938" rIns="103876" bIns="51938" rtlCol="0">
            <a:spAutoFit/>
          </a:bodyPr>
          <a:lstStyle/>
          <a:p>
            <a:r>
              <a:rPr lang="en-US" sz="1600" dirty="0" smtClean="0"/>
              <a:t>Reaction chamber,</a:t>
            </a:r>
          </a:p>
          <a:p>
            <a:r>
              <a:rPr lang="en-US" sz="1600" dirty="0" smtClean="0"/>
              <a:t>Crystal ball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112148" y="2427584"/>
            <a:ext cx="2913045" cy="351112"/>
          </a:xfrm>
          <a:prstGeom prst="rect">
            <a:avLst/>
          </a:prstGeom>
          <a:noFill/>
        </p:spPr>
        <p:txBody>
          <a:bodyPr wrap="none" lIns="103876" tIns="51938" rIns="103876" bIns="51938" rtlCol="0">
            <a:spAutoFit/>
          </a:bodyPr>
          <a:lstStyle/>
          <a:p>
            <a:r>
              <a:rPr lang="en-US" sz="1600" dirty="0" smtClean="0"/>
              <a:t>Scintillating fiber detectors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908446" y="5615940"/>
            <a:ext cx="1689753" cy="351112"/>
          </a:xfrm>
          <a:prstGeom prst="rect">
            <a:avLst/>
          </a:prstGeom>
          <a:noFill/>
        </p:spPr>
        <p:txBody>
          <a:bodyPr wrap="none" lIns="103876" tIns="51938" rIns="103876" bIns="51938" rtlCol="0">
            <a:spAutoFit/>
          </a:bodyPr>
          <a:lstStyle/>
          <a:p>
            <a:r>
              <a:rPr lang="en-US" sz="1600" dirty="0" smtClean="0"/>
              <a:t>Drift chambers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272939" y="6229034"/>
            <a:ext cx="2171856" cy="597333"/>
          </a:xfrm>
          <a:prstGeom prst="rect">
            <a:avLst/>
          </a:prstGeom>
          <a:noFill/>
        </p:spPr>
        <p:txBody>
          <a:bodyPr wrap="none" lIns="103876" tIns="51938" rIns="103876" bIns="51938" rtlCol="0">
            <a:spAutoFit/>
          </a:bodyPr>
          <a:lstStyle/>
          <a:p>
            <a:r>
              <a:rPr lang="en-US" sz="1600" dirty="0" smtClean="0"/>
              <a:t>Proton time-of-flight</a:t>
            </a:r>
          </a:p>
          <a:p>
            <a:r>
              <a:rPr lang="en-US" sz="1600" dirty="0" smtClean="0"/>
              <a:t>scintillator wall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5693" y="6087671"/>
            <a:ext cx="2479633" cy="597333"/>
          </a:xfrm>
          <a:prstGeom prst="rect">
            <a:avLst/>
          </a:prstGeom>
          <a:noFill/>
        </p:spPr>
        <p:txBody>
          <a:bodyPr wrap="none" lIns="103876" tIns="51938" rIns="103876" bIns="51938" rtlCol="0">
            <a:spAutoFit/>
          </a:bodyPr>
          <a:lstStyle/>
          <a:p>
            <a:r>
              <a:rPr lang="en-US" sz="1600" dirty="0" smtClean="0"/>
              <a:t>Fragment time-of-flight </a:t>
            </a:r>
          </a:p>
          <a:p>
            <a:r>
              <a:rPr lang="en-US" sz="1600" dirty="0" smtClean="0"/>
              <a:t>scintillator wall</a:t>
            </a:r>
            <a:endParaRPr lang="en-US" sz="1600" dirty="0"/>
          </a:p>
        </p:txBody>
      </p:sp>
      <p:sp>
        <p:nvSpPr>
          <p:cNvPr id="14" name="Oval 13"/>
          <p:cNvSpPr/>
          <p:nvPr/>
        </p:nvSpPr>
        <p:spPr>
          <a:xfrm>
            <a:off x="1068572" y="3283015"/>
            <a:ext cx="692706" cy="682003"/>
          </a:xfrm>
          <a:prstGeom prst="ellipse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876" tIns="51938" rIns="103876" bIns="51938"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1022017" y="2885895"/>
            <a:ext cx="502282" cy="257494"/>
          </a:xfrm>
          <a:prstGeom prst="straightConnector1">
            <a:avLst/>
          </a:prstGeom>
          <a:ln w="12700" cap="flat" cmpd="sng" algn="ctr">
            <a:solidFill>
              <a:srgbClr val="40404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</p:cNvCxnSpPr>
          <p:nvPr/>
        </p:nvCxnSpPr>
        <p:spPr>
          <a:xfrm rot="16200000" flipH="1">
            <a:off x="2274763" y="2450608"/>
            <a:ext cx="947740" cy="18912"/>
          </a:xfrm>
          <a:prstGeom prst="straightConnector1">
            <a:avLst/>
          </a:prstGeom>
          <a:ln w="12700" cap="flat" cmpd="sng" algn="ctr">
            <a:solidFill>
              <a:srgbClr val="40404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0"/>
          </p:cNvCxnSpPr>
          <p:nvPr/>
        </p:nvCxnSpPr>
        <p:spPr>
          <a:xfrm rot="5400000" flipH="1" flipV="1">
            <a:off x="4544236" y="5010321"/>
            <a:ext cx="814706" cy="396532"/>
          </a:xfrm>
          <a:prstGeom prst="straightConnector1">
            <a:avLst/>
          </a:prstGeom>
          <a:ln w="12700" cap="flat" cmpd="sng" algn="ctr">
            <a:solidFill>
              <a:srgbClr val="40404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0"/>
          </p:cNvCxnSpPr>
          <p:nvPr/>
        </p:nvCxnSpPr>
        <p:spPr>
          <a:xfrm rot="5400000" flipH="1" flipV="1">
            <a:off x="4865238" y="4912633"/>
            <a:ext cx="591392" cy="815222"/>
          </a:xfrm>
          <a:prstGeom prst="straightConnector1">
            <a:avLst/>
          </a:prstGeom>
          <a:ln w="12700" cap="flat" cmpd="sng" algn="ctr">
            <a:solidFill>
              <a:srgbClr val="40404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0"/>
          </p:cNvCxnSpPr>
          <p:nvPr/>
        </p:nvCxnSpPr>
        <p:spPr>
          <a:xfrm rot="5400000" flipH="1" flipV="1">
            <a:off x="5873309" y="5138174"/>
            <a:ext cx="576418" cy="1605303"/>
          </a:xfrm>
          <a:prstGeom prst="straightConnector1">
            <a:avLst/>
          </a:prstGeom>
          <a:ln w="12700" cap="flat" cmpd="sng" algn="ctr">
            <a:solidFill>
              <a:srgbClr val="40404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0"/>
          </p:cNvCxnSpPr>
          <p:nvPr/>
        </p:nvCxnSpPr>
        <p:spPr>
          <a:xfrm rot="16200000" flipV="1">
            <a:off x="8551249" y="5773410"/>
            <a:ext cx="598398" cy="30124"/>
          </a:xfrm>
          <a:prstGeom prst="straightConnector1">
            <a:avLst/>
          </a:prstGeom>
          <a:ln w="12700" cap="flat" cmpd="sng" algn="ctr">
            <a:solidFill>
              <a:srgbClr val="40404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384895" y="1799051"/>
            <a:ext cx="1918482" cy="351112"/>
          </a:xfrm>
          <a:prstGeom prst="rect">
            <a:avLst/>
          </a:prstGeom>
          <a:noFill/>
        </p:spPr>
        <p:txBody>
          <a:bodyPr wrap="none" lIns="103876" tIns="51938" rIns="103876" bIns="51938" rtlCol="0">
            <a:spAutoFit/>
          </a:bodyPr>
          <a:lstStyle/>
          <a:p>
            <a:r>
              <a:rPr lang="en-US" sz="1600" dirty="0" smtClean="0"/>
              <a:t>Neutron detector</a:t>
            </a:r>
            <a:endParaRPr lang="en-US" sz="1600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5568519" y="2777484"/>
            <a:ext cx="879293" cy="879246"/>
          </a:xfrm>
          <a:prstGeom prst="straightConnector1">
            <a:avLst/>
          </a:prstGeom>
          <a:ln w="12700" cap="flat" cmpd="sng" algn="ctr">
            <a:solidFill>
              <a:srgbClr val="40404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2"/>
          </p:cNvCxnSpPr>
          <p:nvPr/>
        </p:nvCxnSpPr>
        <p:spPr>
          <a:xfrm rot="5400000">
            <a:off x="5936611" y="3122396"/>
            <a:ext cx="975761" cy="288360"/>
          </a:xfrm>
          <a:prstGeom prst="straightConnector1">
            <a:avLst/>
          </a:prstGeom>
          <a:ln w="12700" cap="flat" cmpd="sng" algn="ctr">
            <a:solidFill>
              <a:srgbClr val="40404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5" idx="2"/>
          </p:cNvCxnSpPr>
          <p:nvPr/>
        </p:nvCxnSpPr>
        <p:spPr>
          <a:xfrm rot="16200000" flipH="1">
            <a:off x="9165716" y="2328582"/>
            <a:ext cx="825644" cy="468805"/>
          </a:xfrm>
          <a:prstGeom prst="straightConnector1">
            <a:avLst/>
          </a:prstGeom>
          <a:ln w="12700" cap="flat" cmpd="sng" algn="ctr">
            <a:solidFill>
              <a:srgbClr val="40404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41702" y="4594800"/>
            <a:ext cx="2405360" cy="843554"/>
          </a:xfrm>
          <a:prstGeom prst="rect">
            <a:avLst/>
          </a:prstGeom>
          <a:noFill/>
        </p:spPr>
        <p:txBody>
          <a:bodyPr wrap="none" lIns="103876" tIns="51938" rIns="103876" bIns="51938" rtlCol="0">
            <a:spAutoFit/>
          </a:bodyPr>
          <a:lstStyle/>
          <a:p>
            <a:r>
              <a:rPr lang="en-US" sz="1600" dirty="0" smtClean="0"/>
              <a:t>Targets</a:t>
            </a:r>
          </a:p>
          <a:p>
            <a:r>
              <a:rPr lang="en-US" sz="1600" dirty="0" smtClean="0"/>
              <a:t>CH2 (458 mg/cm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Carbon (558 mg/cm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 rot="5400000" flipH="1" flipV="1">
            <a:off x="2134858" y="4050060"/>
            <a:ext cx="854265" cy="235216"/>
          </a:xfrm>
          <a:prstGeom prst="straightConnector1">
            <a:avLst/>
          </a:prstGeom>
          <a:ln w="12700" cap="flat" cmpd="sng" algn="ctr">
            <a:solidFill>
              <a:srgbClr val="40404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7061861" y="3335740"/>
            <a:ext cx="1535187" cy="530369"/>
          </a:xfrm>
          <a:prstGeom prst="rightArrow">
            <a:avLst>
              <a:gd name="adj1" fmla="val 50000"/>
              <a:gd name="adj2" fmla="val 73683"/>
            </a:avLst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neutrons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1746876">
            <a:off x="5916629" y="4700040"/>
            <a:ext cx="1173428" cy="497880"/>
          </a:xfrm>
          <a:prstGeom prst="rightArrow">
            <a:avLst>
              <a:gd name="adj1" fmla="val 50000"/>
              <a:gd name="adj2" fmla="val 73683"/>
            </a:avLst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protons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989367">
            <a:off x="6921180" y="4241822"/>
            <a:ext cx="1535187" cy="530369"/>
          </a:xfrm>
          <a:prstGeom prst="rightArrow">
            <a:avLst>
              <a:gd name="adj1" fmla="val 50000"/>
              <a:gd name="adj2" fmla="val 73683"/>
            </a:avLst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fragments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97693" y="3334613"/>
            <a:ext cx="753637" cy="530369"/>
          </a:xfrm>
          <a:prstGeom prst="rightArrow">
            <a:avLst>
              <a:gd name="adj1" fmla="val 50000"/>
              <a:gd name="adj2" fmla="val 52632"/>
            </a:avLst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30000" dirty="0" smtClean="0">
                <a:solidFill>
                  <a:schemeClr val="tx1"/>
                </a:solidFill>
              </a:rPr>
              <a:t>20</a:t>
            </a:r>
            <a:r>
              <a:rPr lang="en-US" sz="1600" dirty="0" smtClean="0">
                <a:solidFill>
                  <a:schemeClr val="tx1"/>
                </a:solidFill>
              </a:rPr>
              <a:t>O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33" y="0"/>
            <a:ext cx="9571197" cy="1257300"/>
          </a:xfrm>
        </p:spPr>
        <p:txBody>
          <a:bodyPr>
            <a:normAutofit/>
          </a:bodyPr>
          <a:lstStyle/>
          <a:p>
            <a:r>
              <a:rPr lang="en-US" sz="4100" dirty="0" smtClean="0">
                <a:solidFill>
                  <a:srgbClr val="595959"/>
                </a:solidFill>
              </a:rPr>
              <a:t>Incoming Particle Identification</a:t>
            </a:r>
            <a:endParaRPr lang="en-US" sz="4100" dirty="0">
              <a:solidFill>
                <a:srgbClr val="59595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id_4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10" y="1179371"/>
            <a:ext cx="8743842" cy="5659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20631567">
            <a:off x="2530711" y="4817369"/>
            <a:ext cx="5865546" cy="1184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1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PRELIMINARY</a:t>
            </a:r>
            <a:endParaRPr lang="en-US" sz="7100" b="1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33" y="0"/>
            <a:ext cx="9571197" cy="1257300"/>
          </a:xfrm>
        </p:spPr>
        <p:txBody>
          <a:bodyPr>
            <a:normAutofit/>
          </a:bodyPr>
          <a:lstStyle/>
          <a:p>
            <a:r>
              <a:rPr lang="en-US" sz="4100" dirty="0" smtClean="0">
                <a:solidFill>
                  <a:srgbClr val="595959"/>
                </a:solidFill>
              </a:rPr>
              <a:t>Results [I]: cross sections</a:t>
            </a:r>
            <a:endParaRPr lang="en-US" sz="4100" dirty="0">
              <a:solidFill>
                <a:srgbClr val="59595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1760" y="1325922"/>
            <a:ext cx="831114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Normalised</a:t>
            </a:r>
            <a:r>
              <a:rPr lang="en-US" dirty="0" smtClean="0"/>
              <a:t> yields [</a:t>
            </a:r>
            <a:r>
              <a:rPr lang="en-US" dirty="0" err="1" smtClean="0"/>
              <a:t>mb</a:t>
            </a:r>
            <a:r>
              <a:rPr lang="en-US" dirty="0" smtClean="0"/>
              <a:t>]. Uncertainties are statistical.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86081" y="3430920"/>
            <a:ext cx="8263210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Efficiency of detection of two protons: 62(17)%</a:t>
            </a:r>
          </a:p>
          <a:p>
            <a:pPr algn="ctr"/>
            <a:endParaRPr lang="en-US" dirty="0" smtClean="0"/>
          </a:p>
          <a:p>
            <a:pPr algn="ctr"/>
            <a:r>
              <a:rPr lang="en-US" sz="2800" i="1" dirty="0" smtClean="0"/>
              <a:t>p </a:t>
            </a:r>
            <a:r>
              <a:rPr lang="en-US" sz="2800" dirty="0" smtClean="0"/>
              <a:t>(</a:t>
            </a:r>
            <a:r>
              <a:rPr lang="en-US" sz="2800" baseline="30000" dirty="0" smtClean="0"/>
              <a:t>20</a:t>
            </a:r>
            <a:r>
              <a:rPr lang="en-US" sz="2800" dirty="0" smtClean="0"/>
              <a:t>O , </a:t>
            </a:r>
            <a:r>
              <a:rPr lang="en-US" sz="2800" i="1" dirty="0" smtClean="0"/>
              <a:t>pp </a:t>
            </a:r>
            <a:r>
              <a:rPr lang="en-US" sz="2800" baseline="30000" dirty="0" smtClean="0"/>
              <a:t>19</a:t>
            </a:r>
            <a:r>
              <a:rPr lang="en-US" sz="2800" dirty="0" smtClean="0"/>
              <a:t>N):		</a:t>
            </a:r>
            <a:r>
              <a:rPr lang="en-US" sz="2800" i="1" dirty="0" smtClean="0"/>
              <a:t>σ</a:t>
            </a:r>
            <a:r>
              <a:rPr lang="en-US" sz="2800" i="1" baseline="-25000" dirty="0" smtClean="0"/>
              <a:t>obs</a:t>
            </a:r>
            <a:r>
              <a:rPr lang="en-US" sz="2800" dirty="0" smtClean="0"/>
              <a:t> = </a:t>
            </a:r>
            <a:r>
              <a:rPr lang="en-US" sz="2800" b="1" dirty="0" smtClean="0"/>
              <a:t>10.0(8)</a:t>
            </a:r>
            <a:r>
              <a:rPr lang="en-US" sz="2800" baseline="-25000" dirty="0" smtClean="0"/>
              <a:t>stat</a:t>
            </a:r>
            <a:r>
              <a:rPr lang="en-US" sz="2800" b="1" dirty="0" smtClean="0"/>
              <a:t>(37)</a:t>
            </a:r>
            <a:r>
              <a:rPr lang="en-US" sz="2800" baseline="-25000" dirty="0" smtClean="0"/>
              <a:t>sys</a:t>
            </a:r>
            <a:r>
              <a:rPr lang="en-US" sz="2800" b="1" dirty="0" smtClean="0"/>
              <a:t>  </a:t>
            </a:r>
            <a:r>
              <a:rPr lang="en-US" sz="2800" dirty="0" smtClean="0"/>
              <a:t>mb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2800" dirty="0" smtClean="0"/>
              <a:t>     			</a:t>
            </a:r>
            <a:r>
              <a:rPr lang="en-US" sz="2800" i="1" dirty="0" smtClean="0"/>
              <a:t>σ</a:t>
            </a:r>
            <a:r>
              <a:rPr lang="en-US" sz="2800" i="1" baseline="-25000" dirty="0" smtClean="0"/>
              <a:t>th</a:t>
            </a:r>
            <a:r>
              <a:rPr lang="en-US" sz="2800" dirty="0" smtClean="0"/>
              <a:t>   = </a:t>
            </a:r>
            <a:r>
              <a:rPr lang="en-US" sz="2800" b="1" dirty="0" smtClean="0"/>
              <a:t>42.9</a:t>
            </a:r>
            <a:r>
              <a:rPr lang="en-US" sz="2800" dirty="0" smtClean="0"/>
              <a:t> mb </a:t>
            </a:r>
            <a:r>
              <a:rPr lang="en-US" sz="2800" baseline="30000" dirty="0" smtClean="0"/>
              <a:t>*</a:t>
            </a:r>
            <a:endParaRPr lang="en-US" sz="2800" dirty="0" smtClean="0"/>
          </a:p>
          <a:p>
            <a:pPr algn="ctr"/>
            <a:endParaRPr lang="en-US" dirty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3178175" y="5436527"/>
          <a:ext cx="42767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Equation" r:id="rId3" imgW="1739900" imgH="406400" progId="Equation.3">
                  <p:embed/>
                </p:oleObj>
              </mc:Choice>
              <mc:Fallback>
                <p:oleObj name="Equation" r:id="rId3" imgW="17399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5436527"/>
                        <a:ext cx="4276725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015919" y="6615919"/>
            <a:ext cx="2137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 * Carlos Bertulani</a:t>
            </a:r>
            <a:endParaRPr lang="en-US" dirty="0"/>
          </a:p>
        </p:txBody>
      </p:sp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099" y="1786554"/>
            <a:ext cx="6290552" cy="1542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33" y="14035"/>
            <a:ext cx="9571197" cy="12573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595959"/>
                </a:solidFill>
              </a:rPr>
              <a:t>Results [I]</a:t>
            </a:r>
            <a:r>
              <a:rPr lang="en-US" sz="3600" smtClean="0">
                <a:solidFill>
                  <a:srgbClr val="595959"/>
                </a:solidFill>
              </a:rPr>
              <a:t>: quenching factor</a:t>
            </a:r>
            <a:endParaRPr lang="en-US" sz="3600" dirty="0">
              <a:solidFill>
                <a:srgbClr val="595959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008C-C19E-2D4E-AC23-6B4976ED6AF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500493" y="1360677"/>
            <a:ext cx="7890100" cy="5625110"/>
            <a:chOff x="1500493" y="1360677"/>
            <a:chExt cx="7890100" cy="5625110"/>
          </a:xfrm>
        </p:grpSpPr>
        <p:sp>
          <p:nvSpPr>
            <p:cNvPr id="12" name="Rectangle 11"/>
            <p:cNvSpPr/>
            <p:nvPr/>
          </p:nvSpPr>
          <p:spPr>
            <a:xfrm>
              <a:off x="3118883" y="6678010"/>
              <a:ext cx="47765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A. Gade et al., PHYSICAL REVIEW C </a:t>
              </a:r>
              <a:r>
                <a:rPr lang="en-US" sz="1400" b="1" dirty="0" smtClean="0"/>
                <a:t>77, 044306 (2008)</a:t>
              </a:r>
              <a:endParaRPr lang="en-US" sz="1400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00493" y="1360677"/>
              <a:ext cx="7159163" cy="5167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7145599" y="2540189"/>
              <a:ext cx="1200238" cy="1144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22656" y="3320657"/>
              <a:ext cx="1200238" cy="1144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5400000">
              <a:off x="6664253" y="5488267"/>
              <a:ext cx="954000" cy="1822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Diamond 18"/>
            <p:cNvSpPr/>
            <p:nvPr/>
          </p:nvSpPr>
          <p:spPr>
            <a:xfrm>
              <a:off x="7019994" y="5375990"/>
              <a:ext cx="237257" cy="251227"/>
            </a:xfrm>
            <a:prstGeom prst="diamond">
              <a:avLst/>
            </a:prstGeom>
            <a:solidFill>
              <a:srgbClr val="008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89657" y="5275775"/>
              <a:ext cx="57648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/>
                <a:t>20</a:t>
              </a:r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5" name="Left Arrow 14"/>
            <p:cNvSpPr/>
            <p:nvPr/>
          </p:nvSpPr>
          <p:spPr>
            <a:xfrm rot="1854307">
              <a:off x="7213418" y="5726990"/>
              <a:ext cx="2177175" cy="909530"/>
            </a:xfrm>
            <a:prstGeom prst="leftArrow">
              <a:avLst>
                <a:gd name="adj1" fmla="val 50000"/>
                <a:gd name="adj2" fmla="val 54159"/>
              </a:avLst>
            </a:prstGeom>
            <a:solidFill>
              <a:srgbClr val="FFFFFF">
                <a:alpha val="84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PRELIMINARY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37007</TotalTime>
  <Words>1051</Words>
  <Application>Microsoft Office PowerPoint</Application>
  <PresentationFormat>Personalizzato</PresentationFormat>
  <Paragraphs>171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Quasi-free Reactions for spectroscopic factors of oxygen-20 </vt:lpstr>
      <vt:lpstr>Quenching of Spectroscopic Factors</vt:lpstr>
      <vt:lpstr>Quenching of Spectroscopic Factors</vt:lpstr>
      <vt:lpstr>The Experiment @ GSI</vt:lpstr>
      <vt:lpstr>Secondary ion Beams</vt:lpstr>
      <vt:lpstr>The Setup</vt:lpstr>
      <vt:lpstr>Incoming Particle Identification</vt:lpstr>
      <vt:lpstr>Results [I]: cross sections</vt:lpstr>
      <vt:lpstr>Results [I]: quenching factor</vt:lpstr>
      <vt:lpstr>Results [II]: bound excited states of 19N</vt:lpstr>
      <vt:lpstr>Results [II]: unbound states of 19N</vt:lpstr>
      <vt:lpstr>Summary</vt:lpstr>
      <vt:lpstr>THANK YU</vt:lpstr>
      <vt:lpstr>Presentazione standard di PowerPoint</vt:lpstr>
      <vt:lpstr>Crystal Ball</vt:lpstr>
      <vt:lpstr>Photon spectrum of 18N</vt:lpstr>
      <vt:lpstr>Motivation</vt:lpstr>
      <vt:lpstr>Spectroscopic Factors</vt:lpstr>
      <vt:lpstr>Outgoing Fragment Identification</vt:lpstr>
      <vt:lpstr>Outgoing Fragment Identification</vt:lpstr>
      <vt:lpstr>Presentazione standard di PowerPoint</vt:lpstr>
      <vt:lpstr>Results [III]: momentum distributions</vt:lpstr>
    </vt:vector>
  </TitlesOfParts>
  <Company>KVI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LAND/R3B experiment for the study of the oxygen isotopes: Calibration of the Drift Chambers</dc:title>
  <dc:creator>M. Ali Najafi</dc:creator>
  <cp:lastModifiedBy>tecno</cp:lastModifiedBy>
  <cp:revision>1173</cp:revision>
  <cp:lastPrinted>2013-06-02T19:58:09Z</cp:lastPrinted>
  <dcterms:created xsi:type="dcterms:W3CDTF">2013-06-06T07:10:44Z</dcterms:created>
  <dcterms:modified xsi:type="dcterms:W3CDTF">2013-06-06T08:56:39Z</dcterms:modified>
</cp:coreProperties>
</file>