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46" r:id="rId2"/>
    <p:sldId id="639" r:id="rId3"/>
    <p:sldId id="620" r:id="rId4"/>
    <p:sldId id="641" r:id="rId5"/>
    <p:sldId id="649" r:id="rId6"/>
    <p:sldId id="659" r:id="rId7"/>
    <p:sldId id="642" r:id="rId8"/>
    <p:sldId id="643" r:id="rId9"/>
    <p:sldId id="652" r:id="rId10"/>
    <p:sldId id="651" r:id="rId11"/>
    <p:sldId id="653" r:id="rId12"/>
    <p:sldId id="654" r:id="rId13"/>
    <p:sldId id="644" r:id="rId14"/>
    <p:sldId id="655" r:id="rId15"/>
    <p:sldId id="656" r:id="rId16"/>
    <p:sldId id="645" r:id="rId17"/>
    <p:sldId id="657" r:id="rId18"/>
    <p:sldId id="658" r:id="rId1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7C80"/>
    <a:srgbClr val="FF5050"/>
    <a:srgbClr val="3399FF"/>
    <a:srgbClr val="6699FF"/>
    <a:srgbClr val="0066FF"/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7215" autoAdjust="0"/>
    <p:restoredTop sz="96106" autoAdjust="0"/>
  </p:normalViewPr>
  <p:slideViewPr>
    <p:cSldViewPr snapToGrid="0">
      <p:cViewPr varScale="1">
        <p:scale>
          <a:sx n="65" d="100"/>
          <a:sy n="65" d="100"/>
        </p:scale>
        <p:origin x="-11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zh-CN" alt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r-FR" altLang="zh-CN"/>
          </a:p>
        </p:txBody>
      </p:sp>
      <p:sp>
        <p:nvSpPr>
          <p:cNvPr id="112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r-FR" altLang="zh-C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D8B49B0-3778-4AD4-B25C-3BB861463307}" type="slidenum">
              <a:rPr lang="zh-CN" altLang="fr-FR"/>
              <a:pPr/>
              <a:t>‹N›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167470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78CCD-B23E-4E5F-B602-2C82248A3D31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E6D5C-8C3E-4C1B-9B6E-B6AFAB72E7CC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78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BD667-D2FD-4C1E-B342-7837FBC492CD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C740-1532-4B8A-8FD9-0AB208F6EE6D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028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467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467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16FDDB-F69A-4CFB-9D2B-8FB3F418C517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849A1-5219-44A3-8BC8-07ECB182D6B8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455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E633A-6303-442B-B41B-CB713FFF5D23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6DD1-5755-40DA-819F-122D274A528B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623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8F192-D7AC-4143-85DB-AF5F799B9917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CEF25-3D31-4C7A-8157-581803540E30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097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E7F9B-CC6B-4DBE-8F96-06A606677ACC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A047F-7EC5-4A4C-A03C-05C7033B9F35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190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9689F-493E-417B-A853-B3291F025E92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F256-70CE-4F82-B9A5-69F20B63DFEC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703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72793-69A4-404C-901B-CFDB1F8C980B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FA054-0D50-49DC-85AE-F802CAB29A4E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602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FF8EC-05ED-4C5D-99A4-D23CA8A4D79A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E7DB-77E2-48D9-97B6-1A57DBDB2D27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497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5FDE1-04D8-4640-8369-510E627D37EE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C80CB-2C68-47CA-BAC4-0B63089DFF5D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483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F44ECE-3CA9-45A9-AFC2-CEFEA7DDF790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zh-CN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4870-667C-439E-B47F-28C8BC1FB8C9}" type="slidenum">
              <a:rPr lang="zh-CN" altLang="en-US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820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pitchFamily="2" charset="-122"/>
              </a:defRPr>
            </a:lvl1pPr>
          </a:lstStyle>
          <a:p>
            <a:fld id="{D2D18951-490F-4B18-852F-CA57DF9AF799}" type="datetime1">
              <a:rPr lang="zh-CN" altLang="it-IT"/>
              <a:pPr/>
              <a:t>2013/6/6</a:t>
            </a:fld>
            <a:endParaRPr lang="fr-FR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pitchFamily="2" charset="-122"/>
              </a:defRPr>
            </a:lvl1pPr>
          </a:lstStyle>
          <a:p>
            <a:endParaRPr lang="fr-FR" altLang="zh-CN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9600" y="635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pitchFamily="2" charset="-122"/>
              </a:defRPr>
            </a:lvl1pPr>
          </a:lstStyle>
          <a:p>
            <a:fld id="{BE0C8F77-6D50-4744-9B38-CBC9308502EE}" type="slidenum">
              <a:rPr lang="zh-CN" altLang="en-US"/>
              <a:pPr/>
              <a:t>‹N›</a:t>
            </a:fld>
            <a:endParaRPr lang="en-US" altLang="zh-CN"/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439738" y="1146175"/>
            <a:ext cx="7731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®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1000"/>
        <a:buFont typeface="Wingdings 2" pitchFamily="18" charset="2"/>
        <a:buChar char="ö"/>
        <a:defRPr sz="1600"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68313"/>
            <a:ext cx="9144000" cy="1130300"/>
          </a:xfrm>
          <a:noFill/>
          <a:ln/>
        </p:spPr>
        <p:txBody>
          <a:bodyPr anchor="b"/>
          <a:lstStyle/>
          <a:p>
            <a:pPr eaLnBrk="1" hangingPunct="1"/>
            <a:r>
              <a:rPr lang="en-US" altLang="zh-CN" sz="3200">
                <a:ea typeface="宋体" pitchFamily="2" charset="-122"/>
              </a:rPr>
              <a:t>Shape evolution of Ne isotopes and Ne hypernuclei: </a:t>
            </a:r>
            <a:br>
              <a:rPr lang="en-US" altLang="zh-CN" sz="3200">
                <a:ea typeface="宋体" pitchFamily="2" charset="-122"/>
              </a:rPr>
            </a:br>
            <a:r>
              <a:rPr lang="en-US" altLang="zh-CN" sz="3200">
                <a:ea typeface="宋体" pitchFamily="2" charset="-122"/>
              </a:rPr>
              <a:t>The interplay of pairing and tensor interactions</a:t>
            </a:r>
          </a:p>
        </p:txBody>
      </p:sp>
      <p:sp>
        <p:nvSpPr>
          <p:cNvPr id="2334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865313"/>
            <a:ext cx="7920038" cy="1770062"/>
          </a:xfrm>
          <a:ln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>
                <a:latin typeface="Arial" charset="0"/>
                <a:ea typeface="宋体" pitchFamily="2" charset="-122"/>
              </a:rPr>
              <a:t>  </a:t>
            </a:r>
            <a:r>
              <a:rPr lang="en-US" altLang="zh-CN" sz="3500">
                <a:latin typeface="Arial" charset="0"/>
                <a:ea typeface="宋体" pitchFamily="2" charset="-122"/>
              </a:rPr>
              <a:t>LI ANG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CN" altLang="en-US" sz="3500">
                <a:latin typeface="华文行楷" pitchFamily="2" charset="-122"/>
                <a:ea typeface="华文行楷" pitchFamily="2" charset="-122"/>
              </a:rPr>
              <a:t>李   昂</a:t>
            </a:r>
            <a:r>
              <a:rPr lang="zh-CN" altLang="en-US" sz="2800">
                <a:latin typeface="华文行楷" pitchFamily="2" charset="-122"/>
                <a:ea typeface="华文行楷" pitchFamily="2" charset="-122"/>
              </a:rPr>
              <a:t>                                                 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>
                <a:latin typeface="Times New Roman" pitchFamily="18" charset="0"/>
                <a:ea typeface="宋体" pitchFamily="2" charset="-122"/>
              </a:rPr>
              <a:t>liang@xmu.edu.cn</a:t>
            </a:r>
            <a:r>
              <a:rPr lang="en-US" altLang="zh-CN" sz="2400">
                <a:ea typeface="宋体" pitchFamily="2" charset="-122"/>
              </a:rPr>
              <a:t> 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5349875" y="5784850"/>
            <a:ext cx="0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 altLang="zh-CN" sz="1800" b="0">
              <a:ea typeface="宋体" pitchFamily="2" charset="-122"/>
            </a:endParaRPr>
          </a:p>
        </p:txBody>
      </p:sp>
      <p:pic>
        <p:nvPicPr>
          <p:cNvPr id="2334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725613"/>
            <a:ext cx="2397125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484" name="Picture 12" descr="header"/>
          <p:cNvPicPr>
            <a:picLocks noChangeAspect="1" noChangeArrowheads="1"/>
          </p:cNvPicPr>
          <p:nvPr/>
        </p:nvPicPr>
        <p:blipFill>
          <a:blip r:embed="rId3">
            <a:lum bright="1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825"/>
            <a:ext cx="9144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42DA-34A2-4D68-BB70-85D32CF943DE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476184" name="Rectangle 24"/>
          <p:cNvSpPr>
            <a:spLocks noChangeArrowheads="1"/>
          </p:cNvSpPr>
          <p:nvPr/>
        </p:nvSpPr>
        <p:spPr bwMode="auto">
          <a:xfrm>
            <a:off x="958850" y="5784850"/>
            <a:ext cx="78470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200" i="1">
                <a:ea typeface="宋体" pitchFamily="2" charset="-122"/>
              </a:rPr>
              <a:t>V</a:t>
            </a:r>
            <a:r>
              <a:rPr lang="en-US" altLang="zh-CN" sz="2200" baseline="-25000">
                <a:ea typeface="宋体" pitchFamily="2" charset="-122"/>
              </a:rPr>
              <a:t>pair</a:t>
            </a:r>
            <a:r>
              <a:rPr lang="en-US" altLang="en-US">
                <a:solidFill>
                  <a:srgbClr val="003399"/>
                </a:solidFill>
              </a:rPr>
              <a:t>≡</a:t>
            </a:r>
            <a:r>
              <a:rPr lang="en-US" altLang="zh-CN" sz="2200" baseline="-25000">
                <a:solidFill>
                  <a:srgbClr val="003399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3399"/>
                </a:solidFill>
                <a:ea typeface="宋体" pitchFamily="2" charset="-122"/>
              </a:rPr>
              <a:t>V </a:t>
            </a:r>
            <a:r>
              <a:rPr lang="en-US" altLang="zh-CN" baseline="30000">
                <a:solidFill>
                  <a:srgbClr val="003399"/>
                </a:solidFill>
                <a:ea typeface="宋体" pitchFamily="2" charset="-122"/>
              </a:rPr>
              <a:t>full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sz="2200" b="0">
                <a:ea typeface="宋体" pitchFamily="2" charset="-122"/>
              </a:rPr>
              <a:t>from the empirical N pairing gaps extracted by using the 3-point mass difference formula</a:t>
            </a:r>
            <a:endParaRPr lang="zh-CN" altLang="en-US" sz="2200" b="0">
              <a:ea typeface="宋体" pitchFamily="2" charset="-122"/>
            </a:endParaRP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Deformed-Skyrme-Hatree-Fock (SHF) + BCS model </a:t>
            </a:r>
          </a:p>
        </p:txBody>
      </p:sp>
      <p:sp>
        <p:nvSpPr>
          <p:cNvPr id="476166" name="Rectangle 6"/>
          <p:cNvSpPr>
            <a:spLocks noChangeArrowheads="1"/>
          </p:cNvSpPr>
          <p:nvPr/>
        </p:nvSpPr>
        <p:spPr bwMode="auto">
          <a:xfrm>
            <a:off x="7491413" y="569913"/>
            <a:ext cx="1592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b="0">
                <a:ea typeface="宋体" pitchFamily="2" charset="-122"/>
              </a:rPr>
              <a:t>Vautherin 1973</a:t>
            </a:r>
          </a:p>
          <a:p>
            <a:pPr eaLnBrk="1" hangingPunct="1"/>
            <a:r>
              <a:rPr lang="en-US" altLang="zh-CN" sz="1600" b="0">
                <a:ea typeface="宋体" pitchFamily="2" charset="-122"/>
              </a:rPr>
              <a:t>Blum, et al. 1992</a:t>
            </a:r>
            <a:endParaRPr lang="zh-CN" altLang="en-US" sz="1600" b="0">
              <a:ea typeface="宋体" pitchFamily="2" charset="-122"/>
            </a:endParaRPr>
          </a:p>
        </p:txBody>
      </p:sp>
      <p:sp>
        <p:nvSpPr>
          <p:cNvPr id="4761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72463" cy="4368800"/>
          </a:xfrm>
          <a:noFill/>
          <a:ln/>
        </p:spPr>
        <p:txBody>
          <a:bodyPr/>
          <a:lstStyle/>
          <a:p>
            <a:pPr marL="558800" indent="-558800"/>
            <a:r>
              <a:rPr lang="en-US" altLang="zh-CN">
                <a:ea typeface="宋体" pitchFamily="2" charset="-122"/>
              </a:rPr>
              <a:t>Tensor force included:</a:t>
            </a:r>
          </a:p>
          <a:p>
            <a:pPr marL="558800" indent="-558800"/>
            <a:endParaRPr lang="zh-CN" altLang="en-US">
              <a:ea typeface="宋体" pitchFamily="2" charset="-122"/>
            </a:endParaRPr>
          </a:p>
          <a:p>
            <a:pPr marL="558800" indent="-558800"/>
            <a:endParaRPr lang="zh-CN" altLang="en-US">
              <a:ea typeface="宋体" pitchFamily="2" charset="-122"/>
            </a:endParaRPr>
          </a:p>
          <a:p>
            <a:pPr marL="558800" indent="-558800"/>
            <a:endParaRPr lang="zh-CN" altLang="en-US">
              <a:ea typeface="宋体" pitchFamily="2" charset="-122"/>
            </a:endParaRPr>
          </a:p>
          <a:p>
            <a:pPr marL="558800" indent="-558800"/>
            <a:endParaRPr lang="zh-CN" altLang="en-US">
              <a:ea typeface="宋体" pitchFamily="2" charset="-122"/>
            </a:endParaRPr>
          </a:p>
          <a:p>
            <a:pPr marL="558800" indent="-558800">
              <a:buFont typeface="Wingdings" pitchFamily="2" charset="2"/>
              <a:buNone/>
            </a:pPr>
            <a:endParaRPr lang="zh-CN" altLang="en-US">
              <a:ea typeface="宋体" pitchFamily="2" charset="-122"/>
            </a:endParaRPr>
          </a:p>
          <a:p>
            <a:pPr marL="558800" indent="-558800">
              <a:lnSpc>
                <a:spcPct val="90000"/>
              </a:lnSpc>
            </a:pPr>
            <a:r>
              <a:rPr lang="en-US" altLang="zh-CN">
                <a:ea typeface="宋体" pitchFamily="2" charset="-122"/>
              </a:rPr>
              <a:t>P</a:t>
            </a:r>
            <a:r>
              <a:rPr lang="en-US" altLang="en-US"/>
              <a:t>airing energy functional</a:t>
            </a:r>
            <a:r>
              <a:rPr lang="en-US" altLang="zh-CN">
                <a:ea typeface="宋体" pitchFamily="2" charset="-122"/>
              </a:rPr>
              <a:t>:</a:t>
            </a:r>
            <a:endParaRPr lang="en-US" altLang="en-US"/>
          </a:p>
          <a:p>
            <a:pPr marL="558800" indent="-558800">
              <a:buFont typeface="Wingdings" pitchFamily="2" charset="2"/>
              <a:buNone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4761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1403350"/>
            <a:ext cx="2449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61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908175"/>
            <a:ext cx="6011863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6173" name="Text Box 13"/>
          <p:cNvSpPr txBox="1">
            <a:spLocks noChangeArrowheads="1"/>
          </p:cNvSpPr>
          <p:nvPr/>
        </p:nvSpPr>
        <p:spPr bwMode="auto">
          <a:xfrm>
            <a:off x="6545263" y="1166813"/>
            <a:ext cx="20050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b="0">
                <a:ea typeface="宋体" pitchFamily="2" charset="-122"/>
              </a:rPr>
              <a:t>G. Col</a:t>
            </a:r>
            <a:r>
              <a:rPr lang="en-US" altLang="en-US" sz="1600" b="0">
                <a:ea typeface="宋体" pitchFamily="2" charset="-122"/>
              </a:rPr>
              <a:t>ò</a:t>
            </a:r>
            <a:r>
              <a:rPr lang="en-US" altLang="zh-CN" sz="1600" b="0">
                <a:ea typeface="宋体" pitchFamily="2" charset="-122"/>
              </a:rPr>
              <a:t> et al. 2007</a:t>
            </a:r>
          </a:p>
          <a:p>
            <a:pPr eaLnBrk="1" hangingPunct="1"/>
            <a:r>
              <a:rPr lang="en-US" altLang="zh-CN" sz="1600" b="0">
                <a:ea typeface="宋体" pitchFamily="2" charset="-122"/>
              </a:rPr>
              <a:t>Brink &amp; Stancu 2007</a:t>
            </a:r>
          </a:p>
          <a:p>
            <a:pPr eaLnBrk="1" hangingPunct="1"/>
            <a:r>
              <a:rPr lang="en-US" altLang="zh-CN" sz="1600" b="0">
                <a:solidFill>
                  <a:schemeClr val="accent2"/>
                </a:solidFill>
                <a:ea typeface="宋体" pitchFamily="2" charset="-122"/>
              </a:rPr>
              <a:t>T. Lesinski,et al. 2007</a:t>
            </a:r>
            <a:endParaRPr lang="zh-CN" altLang="en-US" sz="1600" b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476181" name="Text Box 21"/>
          <p:cNvSpPr txBox="1">
            <a:spLocks noChangeArrowheads="1"/>
          </p:cNvSpPr>
          <p:nvPr/>
        </p:nvSpPr>
        <p:spPr bwMode="auto">
          <a:xfrm>
            <a:off x="4994275" y="6207125"/>
            <a:ext cx="359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b="0">
                <a:ea typeface="宋体" pitchFamily="2" charset="-122"/>
              </a:rPr>
              <a:t>(Satula, Dobaczewski, Nazarewicz 1998).</a:t>
            </a:r>
          </a:p>
        </p:txBody>
      </p:sp>
      <p:pic>
        <p:nvPicPr>
          <p:cNvPr id="47618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183188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6183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4191000"/>
            <a:ext cx="48768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6185" name="Rectangle 25"/>
          <p:cNvSpPr>
            <a:spLocks noChangeArrowheads="1"/>
          </p:cNvSpPr>
          <p:nvPr/>
        </p:nvSpPr>
        <p:spPr bwMode="auto">
          <a:xfrm>
            <a:off x="6626225" y="5449888"/>
            <a:ext cx="174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0">
                <a:ea typeface="宋体" pitchFamily="2" charset="-122"/>
              </a:rPr>
              <a:t>G. Audi, et al 2003</a:t>
            </a:r>
          </a:p>
        </p:txBody>
      </p:sp>
      <p:pic>
        <p:nvPicPr>
          <p:cNvPr id="47618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958975"/>
            <a:ext cx="8678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prstDash val="sysDot"/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6188" name="Oval 28"/>
          <p:cNvSpPr>
            <a:spLocks noChangeArrowheads="1"/>
          </p:cNvSpPr>
          <p:nvPr/>
        </p:nvSpPr>
        <p:spPr bwMode="auto">
          <a:xfrm>
            <a:off x="590550" y="2403475"/>
            <a:ext cx="192088" cy="4429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476190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966913"/>
            <a:ext cx="5811837" cy="2055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7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7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7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88" grpId="0" animBg="1"/>
      <p:bldP spid="47618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853-A76D-47DC-B5D3-3321945A5EBF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Core nuclei 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9675"/>
            <a:ext cx="8229600" cy="4525963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Ne-hypernuclei are planned;</a:t>
            </a:r>
          </a:p>
          <a:p>
            <a:r>
              <a:rPr lang="en-US" altLang="zh-CN">
                <a:ea typeface="宋体" pitchFamily="2" charset="-122"/>
              </a:rPr>
              <a:t>Ne isotope is very interesting itself: Non-magic N=20!</a:t>
            </a:r>
          </a:p>
          <a:p>
            <a:r>
              <a:rPr lang="en-US" altLang="zh-CN">
                <a:ea typeface="宋体" pitchFamily="2" charset="-122"/>
              </a:rPr>
              <a:t>Tensor and pairing is crucial and must be included </a:t>
            </a:r>
            <a:r>
              <a:rPr lang="en-US" altLang="zh-CN" b="1">
                <a:latin typeface="Times New Roman" pitchFamily="18" charset="0"/>
                <a:ea typeface="宋体" pitchFamily="2" charset="-122"/>
              </a:rPr>
              <a:t>properly</a:t>
            </a:r>
            <a:r>
              <a:rPr lang="en-US" altLang="zh-CN">
                <a:ea typeface="宋体" pitchFamily="2" charset="-12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altLang="zh-CN" sz="2000">
                <a:ea typeface="宋体" pitchFamily="2" charset="-122"/>
              </a:rPr>
              <a:t>     </a:t>
            </a:r>
            <a:r>
              <a:rPr lang="en-US" altLang="zh-CN">
                <a:ea typeface="宋体" pitchFamily="2" charset="-122"/>
              </a:rPr>
              <a:t>(</a:t>
            </a:r>
            <a:r>
              <a:rPr lang="en-US" altLang="zh-CN" sz="2000">
                <a:ea typeface="宋体" pitchFamily="2" charset="-122"/>
              </a:rPr>
              <a:t>[P1]</a:t>
            </a:r>
            <a:r>
              <a:rPr lang="en-US" altLang="zh-CN" sz="2000">
                <a:solidFill>
                  <a:srgbClr val="003399"/>
                </a:solidFill>
                <a:ea typeface="宋体" pitchFamily="2" charset="-122"/>
              </a:rPr>
              <a:t>Sorlin’s talk</a:t>
            </a:r>
            <a:r>
              <a:rPr lang="en-US" altLang="zh-CN" sz="2000">
                <a:ea typeface="宋体" pitchFamily="2" charset="-122"/>
              </a:rPr>
              <a:t>, [C1]</a:t>
            </a:r>
            <a:r>
              <a:rPr lang="en-US" altLang="zh-CN" sz="2000">
                <a:solidFill>
                  <a:srgbClr val="003399"/>
                </a:solidFill>
                <a:ea typeface="宋体" pitchFamily="2" charset="-122"/>
              </a:rPr>
              <a:t>Utsuno’s talk</a:t>
            </a:r>
            <a:r>
              <a:rPr lang="en-US" altLang="zh-CN" sz="2000">
                <a:ea typeface="宋体" pitchFamily="2" charset="-122"/>
              </a:rPr>
              <a:t>, [D2]</a:t>
            </a:r>
            <a:r>
              <a:rPr lang="en-US" altLang="zh-CN" sz="2000">
                <a:solidFill>
                  <a:srgbClr val="003399"/>
                </a:solidFill>
                <a:ea typeface="宋体" pitchFamily="2" charset="-122"/>
              </a:rPr>
              <a:t>Kobayashi’s talk</a:t>
            </a:r>
            <a:r>
              <a:rPr lang="en-US" altLang="zh-CN" sz="2000">
                <a:ea typeface="宋体" pitchFamily="2" charset="-122"/>
              </a:rPr>
              <a:t>, [P3]</a:t>
            </a:r>
            <a:r>
              <a:rPr lang="en-US" altLang="zh-CN" sz="2000">
                <a:solidFill>
                  <a:srgbClr val="003399"/>
                </a:solidFill>
                <a:ea typeface="宋体" pitchFamily="2" charset="-122"/>
              </a:rPr>
              <a:t>Obertelli’s talk, </a:t>
            </a:r>
            <a:r>
              <a:rPr lang="en-US" altLang="zh-CN" sz="2000">
                <a:ea typeface="宋体" pitchFamily="2" charset="-122"/>
              </a:rPr>
              <a:t>[C3]</a:t>
            </a:r>
            <a:r>
              <a:rPr lang="en-US" altLang="zh-CN" sz="2000">
                <a:solidFill>
                  <a:srgbClr val="003399"/>
                </a:solidFill>
                <a:ea typeface="宋体" pitchFamily="2" charset="-122"/>
              </a:rPr>
              <a:t>Bai’s talk, </a:t>
            </a:r>
            <a:r>
              <a:rPr lang="en-US" altLang="zh-CN" sz="2000">
                <a:ea typeface="宋体" pitchFamily="2" charset="-122"/>
              </a:rPr>
              <a:t>[Award]</a:t>
            </a:r>
            <a:r>
              <a:rPr lang="en-US" altLang="zh-CN" sz="2000">
                <a:solidFill>
                  <a:srgbClr val="003399"/>
                </a:solidFill>
                <a:ea typeface="宋体" pitchFamily="2" charset="-122"/>
              </a:rPr>
              <a:t>Cakirli’s talk, </a:t>
            </a:r>
            <a:r>
              <a:rPr lang="en-US" altLang="zh-CN" sz="2000">
                <a:ea typeface="宋体" pitchFamily="2" charset="-122"/>
              </a:rPr>
              <a:t>[P7]</a:t>
            </a:r>
            <a:r>
              <a:rPr lang="en-US" altLang="zh-CN" sz="2000">
                <a:solidFill>
                  <a:schemeClr val="accent2"/>
                </a:solidFill>
                <a:ea typeface="宋体" pitchFamily="2" charset="-122"/>
              </a:rPr>
              <a:t>Khan’s talk</a:t>
            </a:r>
            <a:r>
              <a:rPr lang="en-US" altLang="zh-CN">
                <a:ea typeface="宋体" pitchFamily="2" charset="-122"/>
              </a:rPr>
              <a:t>)</a:t>
            </a:r>
          </a:p>
          <a:p>
            <a:endParaRPr lang="en-US" altLang="zh-CN">
              <a:ea typeface="宋体" pitchFamily="2" charset="-122"/>
            </a:endParaRPr>
          </a:p>
        </p:txBody>
      </p:sp>
      <p:pic>
        <p:nvPicPr>
          <p:cNvPr id="48027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227388"/>
            <a:ext cx="5381625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75" name="Rectangle 19"/>
          <p:cNvSpPr>
            <a:spLocks noChangeArrowheads="1"/>
          </p:cNvSpPr>
          <p:nvPr/>
        </p:nvSpPr>
        <p:spPr bwMode="auto">
          <a:xfrm>
            <a:off x="539750" y="6315075"/>
            <a:ext cx="8604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1600" b="0">
                <a:latin typeface="Arial" charset="0"/>
                <a:ea typeface="宋体" pitchFamily="2" charset="-122"/>
              </a:rPr>
              <a:t>  T. Motobayashi, http://www.rikenresearch.riken.jp/eng/frontline/6441</a:t>
            </a:r>
          </a:p>
        </p:txBody>
      </p:sp>
      <p:sp>
        <p:nvSpPr>
          <p:cNvPr id="480276" name="Oval 20"/>
          <p:cNvSpPr>
            <a:spLocks noChangeArrowheads="1"/>
          </p:cNvSpPr>
          <p:nvPr/>
        </p:nvSpPr>
        <p:spPr bwMode="auto">
          <a:xfrm>
            <a:off x="5557838" y="5846763"/>
            <a:ext cx="300037" cy="285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9A8E-FE2B-4C5C-93F4-869F94969CA3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pitchFamily="2" charset="-122"/>
              </a:rPr>
              <a:t>Core nuclei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4450"/>
            <a:ext cx="8229600" cy="4525963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Several neutron-rich Ne isotopes are suggested to be deformed by Exp.;</a:t>
            </a:r>
          </a:p>
          <a:p>
            <a:r>
              <a:rPr lang="en-US" altLang="zh-CN" baseline="30000">
                <a:ea typeface="宋体" pitchFamily="2" charset="-122"/>
              </a:rPr>
              <a:t>26</a:t>
            </a:r>
            <a:r>
              <a:rPr lang="en-US" altLang="zh-CN">
                <a:ea typeface="宋体" pitchFamily="2" charset="-122"/>
              </a:rPr>
              <a:t>Ne,</a:t>
            </a:r>
            <a:r>
              <a:rPr lang="en-US" altLang="zh-CN" baseline="30000">
                <a:ea typeface="宋体" pitchFamily="2" charset="-122"/>
              </a:rPr>
              <a:t>30</a:t>
            </a:r>
            <a:r>
              <a:rPr lang="en-US" altLang="zh-CN">
                <a:ea typeface="宋体" pitchFamily="2" charset="-122"/>
              </a:rPr>
              <a:t>Ne always spherical, why? </a:t>
            </a:r>
          </a:p>
        </p:txBody>
      </p:sp>
      <p:grpSp>
        <p:nvGrpSpPr>
          <p:cNvPr id="481301" name="Group 21"/>
          <p:cNvGrpSpPr>
            <a:grpSpLocks/>
          </p:cNvGrpSpPr>
          <p:nvPr/>
        </p:nvGrpSpPr>
        <p:grpSpPr bwMode="auto">
          <a:xfrm>
            <a:off x="879475" y="2647950"/>
            <a:ext cx="5335588" cy="3813175"/>
            <a:chOff x="492" y="1302"/>
            <a:chExt cx="3696" cy="2772"/>
          </a:xfrm>
        </p:grpSpPr>
        <p:pic>
          <p:nvPicPr>
            <p:cNvPr id="48129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1302"/>
              <a:ext cx="3696" cy="2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298" name="Oval 18"/>
            <p:cNvSpPr>
              <a:spLocks noChangeArrowheads="1"/>
            </p:cNvSpPr>
            <p:nvPr/>
          </p:nvSpPr>
          <p:spPr bwMode="auto">
            <a:xfrm>
              <a:off x="3919" y="3674"/>
              <a:ext cx="189" cy="18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481299" name="Oval 19"/>
            <p:cNvSpPr>
              <a:spLocks noChangeArrowheads="1"/>
            </p:cNvSpPr>
            <p:nvPr/>
          </p:nvSpPr>
          <p:spPr bwMode="auto">
            <a:xfrm>
              <a:off x="2795" y="3684"/>
              <a:ext cx="189" cy="18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481300" name="Rectangle 20"/>
          <p:cNvSpPr>
            <a:spLocks noChangeArrowheads="1"/>
          </p:cNvSpPr>
          <p:nvPr/>
        </p:nvSpPr>
        <p:spPr bwMode="auto">
          <a:xfrm>
            <a:off x="6346825" y="1771650"/>
            <a:ext cx="257492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 b="0">
                <a:latin typeface="Arial" charset="0"/>
                <a:ea typeface="宋体" pitchFamily="2" charset="-122"/>
              </a:rPr>
              <a:t>Raman, et al. 2001</a:t>
            </a:r>
          </a:p>
          <a:p>
            <a:r>
              <a:rPr lang="en-US" altLang="zh-CN" sz="1400" b="0">
                <a:latin typeface="Arial" charset="0"/>
                <a:ea typeface="宋体" pitchFamily="2" charset="-122"/>
              </a:rPr>
              <a:t>L. A. Riley et al. 2003</a:t>
            </a:r>
          </a:p>
          <a:p>
            <a:r>
              <a:rPr lang="en-US" altLang="zh-CN" sz="1400" b="0">
                <a:latin typeface="Arial" charset="0"/>
                <a:ea typeface="宋体" pitchFamily="2" charset="-122"/>
              </a:rPr>
              <a:t>Y. Yanagisawa et al. 2003</a:t>
            </a:r>
          </a:p>
          <a:p>
            <a:r>
              <a:rPr lang="en-US" altLang="zh-CN" sz="1400" b="0">
                <a:latin typeface="Arial" charset="0"/>
                <a:ea typeface="宋体" pitchFamily="2" charset="-122"/>
              </a:rPr>
              <a:t>W. Geithner et al. 2005</a:t>
            </a:r>
          </a:p>
          <a:p>
            <a:r>
              <a:rPr lang="en-US" altLang="zh-CN" sz="1400" b="0">
                <a:latin typeface="Arial" charset="0"/>
                <a:ea typeface="宋体" pitchFamily="2" charset="-122"/>
              </a:rPr>
              <a:t>H. Iwasaki et al. 2005</a:t>
            </a:r>
          </a:p>
          <a:p>
            <a:r>
              <a:rPr lang="en-US" altLang="zh-CN" sz="1400" b="0">
                <a:latin typeface="Arial" charset="0"/>
                <a:ea typeface="宋体" pitchFamily="2" charset="-122"/>
              </a:rPr>
              <a:t>J. Gibelin et al. 2007</a:t>
            </a:r>
          </a:p>
          <a:p>
            <a:r>
              <a:rPr lang="en-US" altLang="zh-CN" sz="1400" b="0">
                <a:latin typeface="Arial" charset="0"/>
                <a:ea typeface="宋体" pitchFamily="2" charset="-122"/>
              </a:rPr>
              <a:t>T. Nakamura et al. 2009</a:t>
            </a:r>
          </a:p>
          <a:p>
            <a:r>
              <a:rPr lang="en-US" altLang="zh-CN" sz="1400" b="0">
                <a:latin typeface="Arial" charset="0"/>
                <a:ea typeface="宋体" pitchFamily="2" charset="-122"/>
              </a:rPr>
              <a:t>M. Takechi et al. 2012</a:t>
            </a:r>
          </a:p>
        </p:txBody>
      </p:sp>
      <p:sp>
        <p:nvSpPr>
          <p:cNvPr id="481304" name="Text Box 24"/>
          <p:cNvSpPr txBox="1">
            <a:spLocks noChangeArrowheads="1"/>
          </p:cNvSpPr>
          <p:nvPr/>
        </p:nvSpPr>
        <p:spPr bwMode="auto">
          <a:xfrm>
            <a:off x="6400800" y="4543425"/>
            <a:ext cx="1957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0">
                <a:latin typeface="Arial" charset="0"/>
                <a:ea typeface="宋体" pitchFamily="2" charset="-122"/>
              </a:rPr>
              <a:t>AMD</a:t>
            </a:r>
          </a:p>
          <a:p>
            <a:r>
              <a:rPr lang="en-US" altLang="zh-CN" sz="1400" b="0">
                <a:latin typeface="Arial" charset="0"/>
                <a:ea typeface="宋体" pitchFamily="2" charset="-122"/>
              </a:rPr>
              <a:t>K. Minomo, et al. 2012</a:t>
            </a:r>
          </a:p>
          <a:p>
            <a:r>
              <a:rPr lang="en-US" altLang="zh-CN" sz="1400" b="0">
                <a:latin typeface="Arial" charset="0"/>
                <a:ea typeface="宋体" pitchFamily="2" charset="-122"/>
              </a:rPr>
              <a:t>T. Sumi, et al. 2012</a:t>
            </a:r>
            <a:endParaRPr lang="zh-CN" altLang="en-US" sz="1400">
              <a:latin typeface="Arial" charset="0"/>
              <a:ea typeface="宋体" pitchFamily="2" charset="-122"/>
            </a:endParaRPr>
          </a:p>
        </p:txBody>
      </p:sp>
      <p:sp>
        <p:nvSpPr>
          <p:cNvPr id="481305" name="Rectangle 25"/>
          <p:cNvSpPr>
            <a:spLocks noChangeArrowheads="1"/>
          </p:cNvSpPr>
          <p:nvPr/>
        </p:nvSpPr>
        <p:spPr bwMode="auto">
          <a:xfrm>
            <a:off x="1708150" y="5294313"/>
            <a:ext cx="157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1">
                <a:ea typeface="宋体" pitchFamily="2" charset="-122"/>
              </a:rPr>
              <a:t>V</a:t>
            </a:r>
            <a:r>
              <a:rPr lang="en-US" altLang="zh-CN" baseline="-25000">
                <a:ea typeface="宋体" pitchFamily="2" charset="-122"/>
              </a:rPr>
              <a:t>pair</a:t>
            </a:r>
            <a:r>
              <a:rPr lang="en-US" altLang="en-US">
                <a:solidFill>
                  <a:srgbClr val="003399"/>
                </a:solidFill>
              </a:rPr>
              <a:t>≡</a:t>
            </a:r>
            <a:r>
              <a:rPr lang="en-US" altLang="zh-CN">
                <a:solidFill>
                  <a:srgbClr val="003399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3399"/>
                </a:solidFill>
                <a:ea typeface="宋体" pitchFamily="2" charset="-122"/>
              </a:rPr>
              <a:t>V </a:t>
            </a:r>
            <a:r>
              <a:rPr lang="en-US" altLang="zh-CN" baseline="30000">
                <a:solidFill>
                  <a:srgbClr val="003399"/>
                </a:solidFill>
                <a:ea typeface="宋体" pitchFamily="2" charset="-122"/>
              </a:rPr>
              <a:t>full</a:t>
            </a:r>
            <a:endParaRPr lang="zh-CN" altLang="en-US" baseline="30000">
              <a:solidFill>
                <a:srgbClr val="003399"/>
              </a:solidFill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F38-36A0-478A-B5C1-920BCCC8AB10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pitchFamily="2" charset="-122"/>
              </a:rPr>
              <a:t>Core nuclei </a:t>
            </a:r>
            <a:r>
              <a:rPr kumimoji="1" lang="en-US" altLang="zh-CN" baseline="30000">
                <a:ea typeface="宋体" pitchFamily="2" charset="-122"/>
              </a:rPr>
              <a:t>26</a:t>
            </a:r>
            <a:r>
              <a:rPr kumimoji="1" lang="en-US" altLang="zh-CN">
                <a:ea typeface="宋体" pitchFamily="2" charset="-122"/>
              </a:rPr>
              <a:t>Ne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6188"/>
            <a:ext cx="8229600" cy="4525962"/>
          </a:xfrm>
        </p:spPr>
        <p:txBody>
          <a:bodyPr/>
          <a:lstStyle/>
          <a:p>
            <a:r>
              <a:rPr lang="en-US" altLang="zh-CN" sz="2100">
                <a:solidFill>
                  <a:schemeClr val="tx2"/>
                </a:solidFill>
                <a:ea typeface="宋体" pitchFamily="2" charset="-122"/>
              </a:rPr>
              <a:t>For reduced pairing, small tensor gives spherical shape, larger tensor gives prolate shape;</a:t>
            </a:r>
          </a:p>
          <a:p>
            <a:r>
              <a:rPr lang="en-US" altLang="zh-CN" sz="2100">
                <a:ea typeface="宋体" pitchFamily="2" charset="-122"/>
              </a:rPr>
              <a:t>A</a:t>
            </a:r>
            <a:r>
              <a:rPr lang="en-US" altLang="en-US" sz="2100"/>
              <a:t> weak</a:t>
            </a:r>
            <a:r>
              <a:rPr lang="en-US" altLang="zh-CN" sz="2100">
                <a:ea typeface="宋体" pitchFamily="2" charset="-122"/>
              </a:rPr>
              <a:t> </a:t>
            </a:r>
            <a:r>
              <a:rPr lang="en-US" altLang="en-US" sz="2100"/>
              <a:t>nucleon pairing</a:t>
            </a:r>
            <a:r>
              <a:rPr lang="en-US" altLang="zh-CN" sz="2100">
                <a:ea typeface="宋体" pitchFamily="2" charset="-122"/>
              </a:rPr>
              <a:t>: P</a:t>
            </a:r>
            <a:r>
              <a:rPr lang="en-US" altLang="en-US" sz="2100"/>
              <a:t>airing interaction tends to form the </a:t>
            </a:r>
            <a:r>
              <a:rPr lang="en-US" altLang="en-US" sz="2100" i="1"/>
              <a:t>J </a:t>
            </a:r>
            <a:r>
              <a:rPr lang="en-US" altLang="en-US" sz="2100"/>
              <a:t>= 0+ pairs</a:t>
            </a:r>
            <a:r>
              <a:rPr lang="en-US" altLang="zh-CN" sz="2100">
                <a:ea typeface="宋体" pitchFamily="2" charset="-122"/>
              </a:rPr>
              <a:t> </a:t>
            </a:r>
            <a:r>
              <a:rPr lang="en-US" altLang="en-US" sz="2100"/>
              <a:t>of identical particles which have spherically symmetric wave</a:t>
            </a:r>
            <a:r>
              <a:rPr lang="en-US" altLang="zh-CN" sz="2100">
                <a:ea typeface="宋体" pitchFamily="2" charset="-122"/>
              </a:rPr>
              <a:t> </a:t>
            </a:r>
            <a:r>
              <a:rPr lang="en-US" altLang="en-US" sz="2100"/>
              <a:t>functions.</a:t>
            </a:r>
            <a:endParaRPr lang="zh-CN" altLang="en-US" sz="2100">
              <a:ea typeface="宋体" pitchFamily="2" charset="-122"/>
            </a:endParaRPr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941638"/>
            <a:ext cx="5105400" cy="362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9000" name="Oval 8"/>
          <p:cNvSpPr>
            <a:spLocks noChangeArrowheads="1"/>
          </p:cNvSpPr>
          <p:nvPr/>
        </p:nvSpPr>
        <p:spPr bwMode="auto">
          <a:xfrm>
            <a:off x="4310063" y="4859338"/>
            <a:ext cx="398462" cy="2651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69001" name="Oval 9"/>
          <p:cNvSpPr>
            <a:spLocks noChangeArrowheads="1"/>
          </p:cNvSpPr>
          <p:nvPr/>
        </p:nvSpPr>
        <p:spPr bwMode="auto">
          <a:xfrm>
            <a:off x="6642100" y="5589588"/>
            <a:ext cx="398463" cy="2651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469003" name="Group 11"/>
          <p:cNvGrpSpPr>
            <a:grpSpLocks/>
          </p:cNvGrpSpPr>
          <p:nvPr/>
        </p:nvGrpSpPr>
        <p:grpSpPr bwMode="auto">
          <a:xfrm>
            <a:off x="985838" y="5303838"/>
            <a:ext cx="1685925" cy="895350"/>
            <a:chOff x="3936" y="3180"/>
            <a:chExt cx="1062" cy="564"/>
          </a:xfrm>
        </p:grpSpPr>
        <p:pic>
          <p:nvPicPr>
            <p:cNvPr id="46900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216"/>
              <a:ext cx="474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900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180"/>
              <a:ext cx="390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9006" name="Line 14"/>
            <p:cNvSpPr>
              <a:spLocks noChangeShapeType="1"/>
            </p:cNvSpPr>
            <p:nvPr/>
          </p:nvSpPr>
          <p:spPr bwMode="auto">
            <a:xfrm>
              <a:off x="4416" y="345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69007" name="Rectangle 15"/>
          <p:cNvSpPr>
            <a:spLocks noChangeArrowheads="1"/>
          </p:cNvSpPr>
          <p:nvPr/>
        </p:nvSpPr>
        <p:spPr bwMode="auto">
          <a:xfrm>
            <a:off x="5956300" y="1636713"/>
            <a:ext cx="240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="0">
                <a:ea typeface="宋体" pitchFamily="2" charset="-122"/>
              </a:rPr>
              <a:t>T. R. Werner, et al 1996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00" grpId="0" animBg="1"/>
      <p:bldP spid="4690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BD4A-8F95-4937-B897-80762853A784}" type="slidenum">
              <a:rPr lang="zh-CN" altLang="en-US"/>
              <a:pPr/>
              <a:t>14</a:t>
            </a:fld>
            <a:endParaRPr lang="en-US" altLang="zh-CN"/>
          </a:p>
        </p:txBody>
      </p:sp>
      <p:pic>
        <p:nvPicPr>
          <p:cNvPr id="4833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927350"/>
            <a:ext cx="5534025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pitchFamily="2" charset="-122"/>
              </a:rPr>
              <a:t>Core nuclei </a:t>
            </a:r>
            <a:r>
              <a:rPr kumimoji="1" lang="en-US" altLang="zh-CN" baseline="30000">
                <a:ea typeface="宋体" pitchFamily="2" charset="-122"/>
              </a:rPr>
              <a:t>30</a:t>
            </a:r>
            <a:r>
              <a:rPr kumimoji="1" lang="en-US" altLang="zh-CN">
                <a:ea typeface="宋体" pitchFamily="2" charset="-122"/>
              </a:rPr>
              <a:t>Ne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900"/>
            <a:ext cx="8229600" cy="4525963"/>
          </a:xfrm>
        </p:spPr>
        <p:txBody>
          <a:bodyPr/>
          <a:lstStyle/>
          <a:p>
            <a:r>
              <a:rPr lang="en-US" altLang="zh-CN" sz="2100">
                <a:solidFill>
                  <a:schemeClr val="tx2"/>
                </a:solidFill>
                <a:ea typeface="宋体" pitchFamily="2" charset="-122"/>
              </a:rPr>
              <a:t>Reduced pairing lifts spherical minimum but affect little the prolate one;</a:t>
            </a:r>
          </a:p>
          <a:p>
            <a:r>
              <a:rPr lang="en-US" altLang="zh-CN" sz="2100">
                <a:solidFill>
                  <a:schemeClr val="tx2"/>
                </a:solidFill>
                <a:ea typeface="宋体" pitchFamily="2" charset="-122"/>
              </a:rPr>
              <a:t>Well-deformed ground states achieved with the help of tensor;</a:t>
            </a:r>
          </a:p>
          <a:p>
            <a:r>
              <a:rPr lang="en-US" altLang="zh-CN" sz="2100">
                <a:solidFill>
                  <a:schemeClr val="tx2"/>
                </a:solidFill>
                <a:ea typeface="宋体" pitchFamily="2" charset="-122"/>
              </a:rPr>
              <a:t>Large tensor: Reduced shell gaps and more orbits mixing around the Fermi surface.</a:t>
            </a:r>
            <a:endParaRPr lang="zh-CN" altLang="en-US" sz="210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483333" name="Oval 5"/>
          <p:cNvSpPr>
            <a:spLocks noChangeArrowheads="1"/>
          </p:cNvSpPr>
          <p:nvPr/>
        </p:nvSpPr>
        <p:spPr bwMode="auto">
          <a:xfrm>
            <a:off x="2755900" y="4518025"/>
            <a:ext cx="398463" cy="2651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83334" name="Oval 6"/>
          <p:cNvSpPr>
            <a:spLocks noChangeArrowheads="1"/>
          </p:cNvSpPr>
          <p:nvPr/>
        </p:nvSpPr>
        <p:spPr bwMode="auto">
          <a:xfrm>
            <a:off x="5440363" y="4508500"/>
            <a:ext cx="398462" cy="9715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grpSp>
        <p:nvGrpSpPr>
          <p:cNvPr id="483335" name="Group 7"/>
          <p:cNvGrpSpPr>
            <a:grpSpLocks/>
          </p:cNvGrpSpPr>
          <p:nvPr/>
        </p:nvGrpSpPr>
        <p:grpSpPr bwMode="auto">
          <a:xfrm>
            <a:off x="6734175" y="5168900"/>
            <a:ext cx="1685925" cy="895350"/>
            <a:chOff x="3936" y="3180"/>
            <a:chExt cx="1062" cy="564"/>
          </a:xfrm>
        </p:grpSpPr>
        <p:pic>
          <p:nvPicPr>
            <p:cNvPr id="48333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216"/>
              <a:ext cx="474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333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180"/>
              <a:ext cx="390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3338" name="Line 10"/>
            <p:cNvSpPr>
              <a:spLocks noChangeShapeType="1"/>
            </p:cNvSpPr>
            <p:nvPr/>
          </p:nvSpPr>
          <p:spPr bwMode="auto">
            <a:xfrm>
              <a:off x="4416" y="345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83348" name="Group 20"/>
          <p:cNvGrpSpPr>
            <a:grpSpLocks/>
          </p:cNvGrpSpPr>
          <p:nvPr/>
        </p:nvGrpSpPr>
        <p:grpSpPr bwMode="auto">
          <a:xfrm>
            <a:off x="6515100" y="2825750"/>
            <a:ext cx="2117725" cy="1712913"/>
            <a:chOff x="4032" y="1780"/>
            <a:chExt cx="1334" cy="1079"/>
          </a:xfrm>
        </p:grpSpPr>
        <p:sp>
          <p:nvSpPr>
            <p:cNvPr id="483340" name="Line 12"/>
            <p:cNvSpPr>
              <a:spLocks noChangeShapeType="1"/>
            </p:cNvSpPr>
            <p:nvPr/>
          </p:nvSpPr>
          <p:spPr bwMode="auto">
            <a:xfrm>
              <a:off x="4069" y="2781"/>
              <a:ext cx="6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483341" name="Line 13"/>
            <p:cNvSpPr>
              <a:spLocks noChangeShapeType="1"/>
            </p:cNvSpPr>
            <p:nvPr/>
          </p:nvSpPr>
          <p:spPr bwMode="auto">
            <a:xfrm>
              <a:off x="4079" y="2557"/>
              <a:ext cx="63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483342" name="Line 14"/>
            <p:cNvSpPr>
              <a:spLocks noChangeShapeType="1"/>
            </p:cNvSpPr>
            <p:nvPr/>
          </p:nvSpPr>
          <p:spPr bwMode="auto">
            <a:xfrm>
              <a:off x="4097" y="2284"/>
              <a:ext cx="62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483343" name="Line 15"/>
            <p:cNvSpPr>
              <a:spLocks noChangeShapeType="1"/>
            </p:cNvSpPr>
            <p:nvPr/>
          </p:nvSpPr>
          <p:spPr bwMode="auto">
            <a:xfrm>
              <a:off x="4088" y="1976"/>
              <a:ext cx="63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483344" name="Text Box 16"/>
            <p:cNvSpPr txBox="1">
              <a:spLocks noChangeArrowheads="1"/>
            </p:cNvSpPr>
            <p:nvPr/>
          </p:nvSpPr>
          <p:spPr bwMode="auto">
            <a:xfrm>
              <a:off x="4802" y="1881"/>
              <a:ext cx="56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i="1">
                  <a:solidFill>
                    <a:srgbClr val="FF0000"/>
                  </a:solidFill>
                  <a:ea typeface="宋体" pitchFamily="2" charset="-122"/>
                </a:rPr>
                <a:t>f</a:t>
              </a:r>
              <a:r>
                <a:rPr lang="en-US" altLang="zh-CN" baseline="-25000">
                  <a:solidFill>
                    <a:srgbClr val="FF0000"/>
                  </a:solidFill>
                  <a:ea typeface="宋体" pitchFamily="2" charset="-122"/>
                </a:rPr>
                <a:t>7/2</a:t>
              </a:r>
            </a:p>
            <a:p>
              <a:r>
                <a:rPr lang="en-US" altLang="zh-CN" i="1">
                  <a:solidFill>
                    <a:srgbClr val="FF0000"/>
                  </a:solidFill>
                  <a:ea typeface="宋体" pitchFamily="2" charset="-122"/>
                </a:rPr>
                <a:t>d</a:t>
              </a:r>
              <a:r>
                <a:rPr lang="en-US" altLang="zh-CN" baseline="-25000">
                  <a:solidFill>
                    <a:srgbClr val="FF0000"/>
                  </a:solidFill>
                  <a:ea typeface="宋体" pitchFamily="2" charset="-122"/>
                </a:rPr>
                <a:t>3/2</a:t>
              </a:r>
            </a:p>
            <a:p>
              <a:r>
                <a:rPr lang="en-US" altLang="zh-CN" i="1">
                  <a:ea typeface="宋体" pitchFamily="2" charset="-122"/>
                </a:rPr>
                <a:t>s</a:t>
              </a:r>
              <a:r>
                <a:rPr lang="en-US" altLang="zh-CN" baseline="-25000">
                  <a:ea typeface="宋体" pitchFamily="2" charset="-122"/>
                </a:rPr>
                <a:t>1/2</a:t>
              </a:r>
            </a:p>
            <a:p>
              <a:r>
                <a:rPr lang="en-US" altLang="zh-CN" i="1">
                  <a:ea typeface="宋体" pitchFamily="2" charset="-122"/>
                </a:rPr>
                <a:t>d</a:t>
              </a:r>
              <a:r>
                <a:rPr lang="en-US" altLang="zh-CN" baseline="-25000">
                  <a:ea typeface="宋体" pitchFamily="2" charset="-122"/>
                </a:rPr>
                <a:t>5/2</a:t>
              </a:r>
            </a:p>
          </p:txBody>
        </p:sp>
        <p:sp>
          <p:nvSpPr>
            <p:cNvPr id="483345" name="Text Box 17"/>
            <p:cNvSpPr txBox="1">
              <a:spLocks noChangeArrowheads="1"/>
            </p:cNvSpPr>
            <p:nvPr/>
          </p:nvSpPr>
          <p:spPr bwMode="auto">
            <a:xfrm>
              <a:off x="4253" y="1780"/>
              <a:ext cx="308" cy="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zh-CN">
                <a:ea typeface="宋体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>
                  <a:ea typeface="宋体" pitchFamily="2" charset="-122"/>
                </a:rPr>
                <a:t>20</a:t>
              </a:r>
            </a:p>
            <a:p>
              <a:r>
                <a:rPr lang="en-US" altLang="zh-CN">
                  <a:ea typeface="宋体" pitchFamily="2" charset="-122"/>
                </a:rPr>
                <a:t>16</a:t>
              </a:r>
            </a:p>
            <a:p>
              <a:r>
                <a:rPr lang="en-US" altLang="zh-CN">
                  <a:ea typeface="宋体" pitchFamily="2" charset="-122"/>
                </a:rPr>
                <a:t>14</a:t>
              </a:r>
            </a:p>
          </p:txBody>
        </p:sp>
        <p:sp>
          <p:nvSpPr>
            <p:cNvPr id="483346" name="Line 18"/>
            <p:cNvSpPr>
              <a:spLocks noChangeShapeType="1"/>
            </p:cNvSpPr>
            <p:nvPr/>
          </p:nvSpPr>
          <p:spPr bwMode="auto">
            <a:xfrm flipV="1">
              <a:off x="4032" y="2080"/>
              <a:ext cx="771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483347" name="Line 19"/>
            <p:cNvSpPr>
              <a:spLocks noChangeShapeType="1"/>
            </p:cNvSpPr>
            <p:nvPr/>
          </p:nvSpPr>
          <p:spPr bwMode="auto">
            <a:xfrm>
              <a:off x="4153" y="1978"/>
              <a:ext cx="0" cy="3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3" grpId="0" animBg="1"/>
      <p:bldP spid="4833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16A3-A4C9-4A52-ADCB-16BC44ED0D67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Adding </a:t>
            </a:r>
            <a:r>
              <a:rPr lang="en-US" altLang="zh-CN">
                <a:latin typeface="Symbol" pitchFamily="18" charset="2"/>
                <a:ea typeface="宋体" pitchFamily="2" charset="-122"/>
                <a:cs typeface="Times New Roman" pitchFamily="18" charset="0"/>
              </a:rPr>
              <a:t>L</a:t>
            </a:r>
            <a:r>
              <a:rPr lang="en-US" altLang="zh-CN">
                <a:ea typeface="宋体" pitchFamily="2" charset="-122"/>
              </a:rPr>
              <a:t>s on Ne cores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229600" cy="4525962"/>
          </a:xfrm>
        </p:spPr>
        <p:txBody>
          <a:bodyPr/>
          <a:lstStyle/>
          <a:p>
            <a:r>
              <a:rPr lang="en-US" altLang="zh-CN" sz="2100">
                <a:latin typeface="Arial" charset="0"/>
                <a:ea typeface="宋体" pitchFamily="2" charset="-122"/>
              </a:rPr>
              <a:t>Tensor force should not be small; Favorable para. sets have been chosen;</a:t>
            </a:r>
          </a:p>
          <a:p>
            <a:r>
              <a:rPr lang="en-US" altLang="zh-CN" sz="2100">
                <a:latin typeface="Arial" charset="0"/>
                <a:ea typeface="宋体" pitchFamily="2" charset="-122"/>
              </a:rPr>
              <a:t>Paring should be weaker than the values deduced from gap data (</a:t>
            </a:r>
            <a:r>
              <a:rPr lang="en-US" altLang="zh-CN" sz="2100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Isospin dependence?! Can be further improved.)</a:t>
            </a:r>
          </a:p>
        </p:txBody>
      </p:sp>
      <p:sp>
        <p:nvSpPr>
          <p:cNvPr id="484364" name="Rectangle 12"/>
          <p:cNvSpPr>
            <a:spLocks noChangeArrowheads="1"/>
          </p:cNvSpPr>
          <p:nvPr/>
        </p:nvSpPr>
        <p:spPr bwMode="auto">
          <a:xfrm>
            <a:off x="455613" y="2813050"/>
            <a:ext cx="2919412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100" b="0">
                <a:solidFill>
                  <a:schemeClr val="tx2"/>
                </a:solidFill>
                <a:latin typeface="Helvetica" pitchFamily="34" charset="0"/>
                <a:ea typeface="宋体" pitchFamily="2" charset="-122"/>
              </a:rPr>
              <a:t>A smaller deformation of the same sign is found for the corresponding hypernuclei</a:t>
            </a:r>
            <a:r>
              <a:rPr lang="zh-CN" altLang="en-US" sz="2100" b="0">
                <a:solidFill>
                  <a:schemeClr val="tx2"/>
                </a:solidFill>
                <a:latin typeface="Helvetica" pitchFamily="34" charset="0"/>
                <a:ea typeface="宋体" pitchFamily="2" charset="-122"/>
              </a:rPr>
              <a:t>：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100" b="0">
                <a:solidFill>
                  <a:schemeClr val="tx2"/>
                </a:solidFill>
                <a:latin typeface="Helvetica" pitchFamily="34" charset="0"/>
                <a:ea typeface="宋体" pitchFamily="2" charset="-122"/>
              </a:rPr>
              <a:t>     </a:t>
            </a:r>
            <a:r>
              <a:rPr lang="en-US" altLang="zh-CN" sz="2100">
                <a:solidFill>
                  <a:schemeClr val="tx2"/>
                </a:solidFill>
                <a:ea typeface="宋体" pitchFamily="2" charset="-122"/>
              </a:rPr>
              <a:t>Glue</a:t>
            </a:r>
            <a:r>
              <a:rPr lang="en-US" altLang="zh-CN" sz="2100" b="0">
                <a:solidFill>
                  <a:schemeClr val="tx2"/>
                </a:solidFill>
                <a:latin typeface="Helvetica" pitchFamily="34" charset="0"/>
                <a:ea typeface="宋体" pitchFamily="2" charset="-122"/>
              </a:rPr>
              <a:t>-</a:t>
            </a:r>
            <a:r>
              <a:rPr lang="en-US" altLang="zh-CN" sz="21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like role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1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    (</a:t>
            </a:r>
            <a:r>
              <a:rPr lang="en-US" altLang="zh-CN" sz="20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[P7]</a:t>
            </a:r>
            <a:r>
              <a:rPr lang="en-US" altLang="zh-CN" sz="2000" b="0">
                <a:solidFill>
                  <a:srgbClr val="003399"/>
                </a:solidFill>
                <a:latin typeface="Arial" charset="0"/>
                <a:ea typeface="宋体" pitchFamily="2" charset="-122"/>
              </a:rPr>
              <a:t>Nakamura’s   talk</a:t>
            </a:r>
            <a:r>
              <a:rPr lang="en-US" altLang="zh-CN" sz="21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)</a:t>
            </a:r>
          </a:p>
        </p:txBody>
      </p:sp>
      <p:pic>
        <p:nvPicPr>
          <p:cNvPr id="48436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60650"/>
            <a:ext cx="5300663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4366" name="Rectangle 14"/>
          <p:cNvSpPr>
            <a:spLocks noChangeArrowheads="1"/>
          </p:cNvSpPr>
          <p:nvPr/>
        </p:nvSpPr>
        <p:spPr bwMode="auto">
          <a:xfrm>
            <a:off x="6627813" y="2309813"/>
            <a:ext cx="233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 b="0">
                <a:latin typeface="Arial" charset="0"/>
                <a:ea typeface="宋体" pitchFamily="2" charset="-122"/>
              </a:rPr>
              <a:t>Bertulani, et al 2012</a:t>
            </a:r>
          </a:p>
        </p:txBody>
      </p:sp>
      <p:sp>
        <p:nvSpPr>
          <p:cNvPr id="484368" name="Oval 16"/>
          <p:cNvSpPr>
            <a:spLocks noChangeArrowheads="1"/>
          </p:cNvSpPr>
          <p:nvPr/>
        </p:nvSpPr>
        <p:spPr bwMode="auto">
          <a:xfrm rot="19800000">
            <a:off x="6154738" y="3328988"/>
            <a:ext cx="2265362" cy="8778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4" grpId="0"/>
      <p:bldP spid="484364" grpId="0"/>
      <p:bldP spid="4843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7F80-E8EF-47CD-87F6-57082A6EDD79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pitchFamily="2" charset="-122"/>
              </a:rPr>
              <a:t>Distinguish different hyperon interactions?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Glue</a:t>
            </a:r>
            <a:r>
              <a:rPr lang="en-US" altLang="zh-CN">
                <a:solidFill>
                  <a:schemeClr val="tx2"/>
                </a:solidFill>
                <a:latin typeface="Arial" charset="0"/>
                <a:ea typeface="宋体" pitchFamily="2" charset="-122"/>
              </a:rPr>
              <a:t>-like role of hyperons;</a:t>
            </a:r>
          </a:p>
          <a:p>
            <a:r>
              <a:rPr lang="en-US" altLang="zh-CN">
                <a:solidFill>
                  <a:schemeClr val="tx2"/>
                </a:solidFill>
                <a:latin typeface="Arial" charset="0"/>
                <a:ea typeface="宋体" pitchFamily="2" charset="-122"/>
              </a:rPr>
              <a:t>A hyperon interaction with deeper Lambda well depth -&gt; more spherical results: ESC08b (-40MeV) vs. NSC97f (-36MeV)</a:t>
            </a:r>
          </a:p>
          <a:p>
            <a:pPr>
              <a:lnSpc>
                <a:spcPct val="80000"/>
              </a:lnSpc>
            </a:pPr>
            <a:endParaRPr lang="en-US" altLang="zh-CN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>
              <a:solidFill>
                <a:schemeClr val="tx2"/>
              </a:solidFill>
              <a:latin typeface="Arial" charset="0"/>
              <a:ea typeface="宋体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>
              <a:solidFill>
                <a:schemeClr val="tx2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470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565400"/>
            <a:ext cx="53943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0021" name="Group 5"/>
          <p:cNvGrpSpPr>
            <a:grpSpLocks/>
          </p:cNvGrpSpPr>
          <p:nvPr/>
        </p:nvGrpSpPr>
        <p:grpSpPr bwMode="auto">
          <a:xfrm>
            <a:off x="554038" y="2655888"/>
            <a:ext cx="3198812" cy="1054100"/>
            <a:chOff x="241" y="1823"/>
            <a:chExt cx="2015" cy="664"/>
          </a:xfrm>
        </p:grpSpPr>
        <p:sp>
          <p:nvSpPr>
            <p:cNvPr id="470022" name="Line 6"/>
            <p:cNvSpPr>
              <a:spLocks noChangeShapeType="1"/>
            </p:cNvSpPr>
            <p:nvPr/>
          </p:nvSpPr>
          <p:spPr bwMode="auto">
            <a:xfrm flipV="1">
              <a:off x="1824" y="1968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0023" name="Line 7"/>
            <p:cNvSpPr>
              <a:spLocks noChangeShapeType="1"/>
            </p:cNvSpPr>
            <p:nvPr/>
          </p:nvSpPr>
          <p:spPr bwMode="auto">
            <a:xfrm flipV="1">
              <a:off x="1824" y="2112"/>
              <a:ext cx="432" cy="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0024" name="Line 8"/>
            <p:cNvSpPr>
              <a:spLocks noChangeShapeType="1"/>
            </p:cNvSpPr>
            <p:nvPr/>
          </p:nvSpPr>
          <p:spPr bwMode="auto">
            <a:xfrm flipV="1">
              <a:off x="1824" y="2400"/>
              <a:ext cx="432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0025" name="Text Box 9"/>
            <p:cNvSpPr txBox="1">
              <a:spLocks noChangeArrowheads="1"/>
            </p:cNvSpPr>
            <p:nvPr/>
          </p:nvSpPr>
          <p:spPr bwMode="auto">
            <a:xfrm>
              <a:off x="241" y="1823"/>
              <a:ext cx="1595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altLang="zh-CN" sz="1800">
                  <a:solidFill>
                    <a:srgbClr val="990000"/>
                  </a:solidFill>
                  <a:latin typeface="Arial" charset="0"/>
                  <a:ea typeface="宋体" pitchFamily="2" charset="-122"/>
                </a:rPr>
                <a:t>Core nuclei</a:t>
              </a:r>
            </a:p>
            <a:p>
              <a:pPr algn="r" eaLnBrk="1" hangingPunct="1"/>
              <a:r>
                <a:rPr lang="en-US" altLang="zh-CN" sz="1800">
                  <a:solidFill>
                    <a:srgbClr val="006600"/>
                  </a:solidFill>
                  <a:latin typeface="Arial" charset="0"/>
                  <a:ea typeface="宋体" pitchFamily="2" charset="-122"/>
                </a:rPr>
                <a:t>Single-</a:t>
              </a:r>
              <a:r>
                <a:rPr lang="en-US" altLang="zh-CN" sz="1800">
                  <a:solidFill>
                    <a:srgbClr val="006600"/>
                  </a:solidFill>
                  <a:latin typeface="Symbol" pitchFamily="18" charset="2"/>
                  <a:ea typeface="宋体" pitchFamily="2" charset="-122"/>
                  <a:cs typeface="Arial" charset="0"/>
                </a:rPr>
                <a:t>L </a:t>
              </a:r>
              <a:r>
                <a:rPr lang="en-US" altLang="zh-CN" sz="1800">
                  <a:solidFill>
                    <a:srgbClr val="006600"/>
                  </a:solidFill>
                  <a:latin typeface="Arial" charset="0"/>
                  <a:ea typeface="宋体" pitchFamily="2" charset="-122"/>
                  <a:cs typeface="Arial" charset="0"/>
                </a:rPr>
                <a:t>hypernuclei</a:t>
              </a:r>
            </a:p>
            <a:p>
              <a:pPr algn="r" eaLnBrk="1" hangingPunct="1">
                <a:lnSpc>
                  <a:spcPct val="150000"/>
                </a:lnSpc>
              </a:pPr>
              <a:r>
                <a:rPr lang="en-US" altLang="zh-CN" sz="1800">
                  <a:solidFill>
                    <a:schemeClr val="accent2"/>
                  </a:solidFill>
                  <a:latin typeface="Arial" charset="0"/>
                  <a:ea typeface="宋体" pitchFamily="2" charset="-122"/>
                  <a:cs typeface="Arial" charset="0"/>
                </a:rPr>
                <a:t>Double-</a:t>
              </a:r>
              <a:r>
                <a:rPr lang="en-US" altLang="zh-CN" sz="1800">
                  <a:solidFill>
                    <a:schemeClr val="accent2"/>
                  </a:solidFill>
                  <a:latin typeface="Symbol" pitchFamily="18" charset="2"/>
                  <a:ea typeface="宋体" pitchFamily="2" charset="-122"/>
                  <a:cs typeface="Arial" charset="0"/>
                </a:rPr>
                <a:t>L </a:t>
              </a:r>
              <a:r>
                <a:rPr lang="en-US" altLang="zh-CN" sz="1800">
                  <a:solidFill>
                    <a:schemeClr val="accent2"/>
                  </a:solidFill>
                  <a:latin typeface="Arial" charset="0"/>
                  <a:ea typeface="宋体" pitchFamily="2" charset="-122"/>
                  <a:cs typeface="Arial" charset="0"/>
                </a:rPr>
                <a:t>hypernuclei</a:t>
              </a:r>
              <a:endParaRPr lang="el-GR" altLang="zh-CN" sz="1800">
                <a:solidFill>
                  <a:schemeClr val="accent2"/>
                </a:solidFill>
                <a:latin typeface="Arial" charset="0"/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470026" name="Group 10"/>
          <p:cNvGrpSpPr>
            <a:grpSpLocks/>
          </p:cNvGrpSpPr>
          <p:nvPr/>
        </p:nvGrpSpPr>
        <p:grpSpPr bwMode="auto">
          <a:xfrm>
            <a:off x="620713" y="2620963"/>
            <a:ext cx="3133725" cy="2724150"/>
            <a:chOff x="1893" y="1302"/>
            <a:chExt cx="1974" cy="1716"/>
          </a:xfrm>
        </p:grpSpPr>
        <p:pic>
          <p:nvPicPr>
            <p:cNvPr id="47002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302"/>
              <a:ext cx="1974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0028" name="Text Box 12"/>
            <p:cNvSpPr txBox="1">
              <a:spLocks noChangeArrowheads="1"/>
            </p:cNvSpPr>
            <p:nvPr/>
          </p:nvSpPr>
          <p:spPr bwMode="auto">
            <a:xfrm>
              <a:off x="2451" y="1422"/>
              <a:ext cx="12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400" b="0">
                  <a:solidFill>
                    <a:srgbClr val="003399"/>
                  </a:solidFill>
                  <a:latin typeface="Symbol" pitchFamily="18" charset="2"/>
                  <a:ea typeface="宋体" pitchFamily="2" charset="-122"/>
                </a:rPr>
                <a:t>L </a:t>
              </a:r>
              <a:r>
                <a:rPr lang="en-US" altLang="zh-CN" sz="1400" b="0">
                  <a:solidFill>
                    <a:srgbClr val="003399"/>
                  </a:solidFill>
                  <a:latin typeface="Arial" charset="0"/>
                  <a:ea typeface="宋体" pitchFamily="2" charset="-122"/>
                </a:rPr>
                <a:t>well depth from </a:t>
              </a:r>
            </a:p>
            <a:p>
              <a:pPr algn="ctr" eaLnBrk="1" hangingPunct="1">
                <a:lnSpc>
                  <a:spcPct val="60000"/>
                </a:lnSpc>
              </a:pPr>
              <a:r>
                <a:rPr lang="en-US" altLang="zh-CN" sz="1400" b="0">
                  <a:solidFill>
                    <a:srgbClr val="003399"/>
                  </a:solidFill>
                  <a:latin typeface="Arial" charset="0"/>
                  <a:ea typeface="宋体" pitchFamily="2" charset="-122"/>
                </a:rPr>
                <a:t>Brueckner calculations</a:t>
              </a:r>
              <a:r>
                <a:rPr lang="en-US" altLang="zh-CN">
                  <a:ea typeface="宋体" pitchFamily="2" charset="-122"/>
                </a:rPr>
                <a:t> </a:t>
              </a:r>
            </a:p>
          </p:txBody>
        </p:sp>
      </p:grpSp>
      <p:grpSp>
        <p:nvGrpSpPr>
          <p:cNvPr id="470032" name="Group 16"/>
          <p:cNvGrpSpPr>
            <a:grpSpLocks/>
          </p:cNvGrpSpPr>
          <p:nvPr/>
        </p:nvGrpSpPr>
        <p:grpSpPr bwMode="auto">
          <a:xfrm>
            <a:off x="5278438" y="4891088"/>
            <a:ext cx="1685925" cy="895350"/>
            <a:chOff x="3936" y="3180"/>
            <a:chExt cx="1062" cy="564"/>
          </a:xfrm>
        </p:grpSpPr>
        <p:pic>
          <p:nvPicPr>
            <p:cNvPr id="470033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216"/>
              <a:ext cx="474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0034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180"/>
              <a:ext cx="390" cy="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0035" name="Line 19"/>
            <p:cNvSpPr>
              <a:spLocks noChangeShapeType="1"/>
            </p:cNvSpPr>
            <p:nvPr/>
          </p:nvSpPr>
          <p:spPr bwMode="auto">
            <a:xfrm>
              <a:off x="4416" y="345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70036" name="Rectangle 20"/>
          <p:cNvSpPr>
            <a:spLocks noChangeArrowheads="1"/>
          </p:cNvSpPr>
          <p:nvPr/>
        </p:nvSpPr>
        <p:spPr bwMode="auto">
          <a:xfrm>
            <a:off x="609600" y="5343525"/>
            <a:ext cx="2728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0">
                <a:solidFill>
                  <a:schemeClr val="tx2"/>
                </a:solidFill>
                <a:ea typeface="宋体" pitchFamily="2" charset="-122"/>
              </a:rPr>
              <a:t>  </a:t>
            </a:r>
            <a:r>
              <a:rPr lang="en-US" altLang="zh-CN" sz="22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To be checked </a:t>
            </a:r>
          </a:p>
          <a:p>
            <a:r>
              <a:rPr lang="en-US" altLang="zh-CN" sz="22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    by Exp.</a:t>
            </a:r>
          </a:p>
        </p:txBody>
      </p:sp>
      <p:sp>
        <p:nvSpPr>
          <p:cNvPr id="470037" name="Line 21"/>
          <p:cNvSpPr>
            <a:spLocks noChangeShapeType="1"/>
          </p:cNvSpPr>
          <p:nvPr/>
        </p:nvSpPr>
        <p:spPr bwMode="auto">
          <a:xfrm>
            <a:off x="7594600" y="3348038"/>
            <a:ext cx="428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70038" name="Line 22"/>
          <p:cNvSpPr>
            <a:spLocks noChangeShapeType="1"/>
          </p:cNvSpPr>
          <p:nvPr/>
        </p:nvSpPr>
        <p:spPr bwMode="auto">
          <a:xfrm>
            <a:off x="5614988" y="3355975"/>
            <a:ext cx="19462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70040" name="Line 24"/>
          <p:cNvSpPr>
            <a:spLocks noChangeShapeType="1"/>
          </p:cNvSpPr>
          <p:nvPr/>
        </p:nvSpPr>
        <p:spPr bwMode="auto">
          <a:xfrm flipH="1" flipV="1">
            <a:off x="7905750" y="3465513"/>
            <a:ext cx="161925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70042" name="Line 26"/>
          <p:cNvSpPr>
            <a:spLocks noChangeShapeType="1"/>
          </p:cNvSpPr>
          <p:nvPr/>
        </p:nvSpPr>
        <p:spPr bwMode="auto">
          <a:xfrm>
            <a:off x="7632700" y="3460750"/>
            <a:ext cx="296863" cy="142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70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36" grpId="0"/>
      <p:bldP spid="470037" grpId="0" animBg="1"/>
      <p:bldP spid="470038" grpId="0" animBg="1"/>
      <p:bldP spid="470040" grpId="0" animBg="1"/>
      <p:bldP spid="4700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D9A5-8C84-4A95-8040-9B4B8C524DD2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latin typeface="Arial" charset="0"/>
                <a:ea typeface="宋体" pitchFamily="2" charset="-122"/>
              </a:rPr>
              <a:t>To include hyperon spin-orbit force;</a:t>
            </a:r>
          </a:p>
          <a:p>
            <a:endParaRPr lang="en-US" altLang="zh-CN" baseline="-25000">
              <a:latin typeface="Arial" charset="0"/>
              <a:ea typeface="宋体" pitchFamily="2" charset="-122"/>
            </a:endParaRPr>
          </a:p>
          <a:p>
            <a:endParaRPr lang="en-US" altLang="zh-CN">
              <a:latin typeface="Arial" charset="0"/>
              <a:ea typeface="宋体" pitchFamily="2" charset="-122"/>
            </a:endParaRP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zh-CN">
                <a:latin typeface="Arial" charset="0"/>
                <a:ea typeface="宋体" pitchFamily="2" charset="-122"/>
              </a:rPr>
              <a:t>                                     </a:t>
            </a:r>
          </a:p>
          <a:p>
            <a:pPr>
              <a:lnSpc>
                <a:spcPct val="45000"/>
              </a:lnSpc>
              <a:buFont typeface="Wingdings" pitchFamily="2" charset="2"/>
              <a:buNone/>
            </a:pPr>
            <a:r>
              <a:rPr lang="en-US" altLang="zh-CN">
                <a:solidFill>
                  <a:srgbClr val="FF3300"/>
                </a:solidFill>
                <a:latin typeface="Arial" charset="0"/>
                <a:ea typeface="宋体" pitchFamily="2" charset="-122"/>
              </a:rPr>
              <a:t>                                        W</a:t>
            </a:r>
            <a:r>
              <a:rPr lang="el-GR" altLang="zh-CN" baseline="-25000">
                <a:solidFill>
                  <a:srgbClr val="FF3300"/>
                </a:solidFill>
                <a:latin typeface="Arial" charset="0"/>
                <a:cs typeface="Arial" charset="0"/>
              </a:rPr>
              <a:t>Λ</a:t>
            </a:r>
            <a:endParaRPr lang="en-US" altLang="zh-CN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  <a:p>
            <a:pPr>
              <a:spcBef>
                <a:spcPct val="40000"/>
              </a:spcBef>
            </a:pPr>
            <a:r>
              <a:rPr lang="en-US" altLang="zh-CN">
                <a:latin typeface="Arial" charset="0"/>
                <a:ea typeface="宋体" pitchFamily="2" charset="-122"/>
              </a:rPr>
              <a:t>To calculate multi-</a:t>
            </a:r>
            <a:r>
              <a:rPr lang="el-GR" altLang="zh-CN">
                <a:latin typeface="Arial" charset="0"/>
                <a:cs typeface="Arial" charset="0"/>
              </a:rPr>
              <a:t>Λ</a:t>
            </a:r>
            <a:r>
              <a:rPr lang="en-US" altLang="zh-CN">
                <a:latin typeface="Arial" charset="0"/>
                <a:ea typeface="宋体" pitchFamily="2" charset="-122"/>
              </a:rPr>
              <a:t> hypernuclei (Ne+n</a:t>
            </a:r>
            <a:r>
              <a:rPr lang="el-GR" altLang="zh-CN">
                <a:latin typeface="Arial" charset="0"/>
                <a:cs typeface="Arial" charset="0"/>
              </a:rPr>
              <a:t>Λ</a:t>
            </a:r>
            <a:r>
              <a:rPr lang="en-US" altLang="zh-CN">
                <a:latin typeface="Arial" charset="0"/>
                <a:ea typeface="宋体" pitchFamily="2" charset="-122"/>
              </a:rPr>
              <a:t>) up to the </a:t>
            </a:r>
            <a:r>
              <a:rPr lang="el-GR" altLang="zh-CN">
                <a:latin typeface="Arial" charset="0"/>
                <a:cs typeface="Arial" charset="0"/>
              </a:rPr>
              <a:t>Λ</a:t>
            </a:r>
            <a:r>
              <a:rPr lang="en-US" altLang="zh-CN">
                <a:latin typeface="Arial" charset="0"/>
                <a:ea typeface="宋体" pitchFamily="2" charset="-122"/>
                <a:cs typeface="Arial" charset="0"/>
              </a:rPr>
              <a:t> drip line</a:t>
            </a:r>
            <a:r>
              <a:rPr lang="en-US" altLang="zh-CN">
                <a:latin typeface="Arial" charset="0"/>
                <a:ea typeface="宋体" pitchFamily="2" charset="-122"/>
              </a:rPr>
              <a:t>;</a:t>
            </a:r>
          </a:p>
          <a:p>
            <a:pPr>
              <a:spcBef>
                <a:spcPct val="40000"/>
              </a:spcBef>
            </a:pPr>
            <a:r>
              <a:rPr lang="en-US" altLang="zh-CN">
                <a:latin typeface="Arial" charset="0"/>
                <a:ea typeface="宋体" pitchFamily="2" charset="-122"/>
              </a:rPr>
              <a:t>To calculate </a:t>
            </a:r>
            <a:r>
              <a:rPr lang="el-GR" altLang="zh-CN">
                <a:latin typeface="Arial" charset="0"/>
                <a:cs typeface="Arial" charset="0"/>
              </a:rPr>
              <a:t>Ξ</a:t>
            </a:r>
            <a:r>
              <a:rPr lang="en-US" altLang="zh-CN">
                <a:latin typeface="Arial" charset="0"/>
                <a:ea typeface="宋体" pitchFamily="2" charset="-122"/>
              </a:rPr>
              <a:t> hypernuclei (J-PARC E05) in the same framework for </a:t>
            </a:r>
            <a:r>
              <a:rPr lang="el-GR" altLang="zh-CN">
                <a:latin typeface="Arial" charset="0"/>
                <a:cs typeface="Arial" charset="0"/>
              </a:rPr>
              <a:t>Λ</a:t>
            </a:r>
            <a:r>
              <a:rPr lang="en-US" altLang="zh-CN">
                <a:latin typeface="Arial" charset="0"/>
                <a:ea typeface="宋体" pitchFamily="2" charset="-122"/>
              </a:rPr>
              <a:t> hypernuclei.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en-US" altLang="zh-CN">
                <a:latin typeface="Arial" charset="0"/>
                <a:ea typeface="宋体" pitchFamily="2" charset="-122"/>
              </a:rPr>
              <a:t>     </a:t>
            </a:r>
            <a:endParaRPr lang="zh-CN" altLang="en-US">
              <a:ea typeface="宋体" pitchFamily="2" charset="-122"/>
            </a:endParaRPr>
          </a:p>
        </p:txBody>
      </p:sp>
      <p:pic>
        <p:nvPicPr>
          <p:cNvPr id="485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927225"/>
            <a:ext cx="41243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5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Next plans</a:t>
            </a:r>
          </a:p>
        </p:txBody>
      </p:sp>
      <p:sp>
        <p:nvSpPr>
          <p:cNvPr id="485381" name="Line 5"/>
          <p:cNvSpPr>
            <a:spLocks noChangeShapeType="1"/>
          </p:cNvSpPr>
          <p:nvPr/>
        </p:nvSpPr>
        <p:spPr bwMode="auto">
          <a:xfrm>
            <a:off x="3522663" y="1770063"/>
            <a:ext cx="21590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5382" name="Line 6"/>
          <p:cNvSpPr>
            <a:spLocks noChangeShapeType="1"/>
          </p:cNvSpPr>
          <p:nvPr/>
        </p:nvSpPr>
        <p:spPr bwMode="auto">
          <a:xfrm flipH="1">
            <a:off x="3738563" y="1770063"/>
            <a:ext cx="215900" cy="288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5383" name="Rectangle 7"/>
          <p:cNvSpPr>
            <a:spLocks noChangeArrowheads="1"/>
          </p:cNvSpPr>
          <p:nvPr/>
        </p:nvSpPr>
        <p:spPr bwMode="auto">
          <a:xfrm>
            <a:off x="5332413" y="2128838"/>
            <a:ext cx="1843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b="0">
                <a:latin typeface="Arial" charset="0"/>
                <a:ea typeface="宋体" pitchFamily="2" charset="-122"/>
              </a:rPr>
              <a:t>Scheerbaum 1976</a:t>
            </a:r>
            <a:endParaRPr lang="zh-CN" altLang="en-US" sz="1600" b="0">
              <a:latin typeface="Arial" charset="0"/>
              <a:ea typeface="宋体" pitchFamily="2" charset="-122"/>
            </a:endParaRPr>
          </a:p>
        </p:txBody>
      </p:sp>
      <p:sp>
        <p:nvSpPr>
          <p:cNvPr id="485385" name="Rectangle 9"/>
          <p:cNvSpPr>
            <a:spLocks noChangeArrowheads="1"/>
          </p:cNvSpPr>
          <p:nvPr/>
        </p:nvSpPr>
        <p:spPr bwMode="auto">
          <a:xfrm>
            <a:off x="4772025" y="4186238"/>
            <a:ext cx="27305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b="0">
                <a:solidFill>
                  <a:schemeClr val="tx2"/>
                </a:solidFill>
                <a:ea typeface="宋体" pitchFamily="2" charset="-122"/>
              </a:rPr>
              <a:t>[F4]</a:t>
            </a:r>
            <a:r>
              <a:rPr lang="en-US" altLang="zh-CN" b="0">
                <a:solidFill>
                  <a:srgbClr val="003399"/>
                </a:solidFill>
                <a:ea typeface="宋体" pitchFamily="2" charset="-122"/>
              </a:rPr>
              <a:t>Iwasaki’s talk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b="0">
                <a:solidFill>
                  <a:schemeClr val="tx2"/>
                </a:solidFill>
                <a:ea typeface="宋体" pitchFamily="2" charset="-122"/>
              </a:rPr>
              <a:t>[P7]</a:t>
            </a:r>
            <a:r>
              <a:rPr lang="en-US" altLang="zh-CN" b="0">
                <a:solidFill>
                  <a:srgbClr val="003399"/>
                </a:solidFill>
                <a:ea typeface="宋体" pitchFamily="2" charset="-122"/>
              </a:rPr>
              <a:t>Nakamura’s talk</a:t>
            </a:r>
            <a:endParaRPr lang="en-US" altLang="zh-CN" b="0">
              <a:solidFill>
                <a:schemeClr val="tx2"/>
              </a:solidFill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E3C6-A227-4858-A290-C1857AD9D9DB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Summary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It demands the multiplay of a small pairing and a large tensor to give a reasonable description for </a:t>
            </a:r>
            <a:r>
              <a:rPr lang="en-US" altLang="zh-CN" baseline="30000">
                <a:ea typeface="宋体" pitchFamily="2" charset="-122"/>
              </a:rPr>
              <a:t>26,30</a:t>
            </a:r>
            <a:r>
              <a:rPr lang="en-US" altLang="zh-CN">
                <a:ea typeface="宋体" pitchFamily="2" charset="-122"/>
              </a:rPr>
              <a:t>Ne;</a:t>
            </a:r>
          </a:p>
          <a:p>
            <a:r>
              <a:rPr lang="en-US" altLang="zh-CN">
                <a:ea typeface="宋体" pitchFamily="2" charset="-122"/>
              </a:rPr>
              <a:t>The conclusion holds also for the corresponding Lambda hypernuclei, only a small glue effect of hyperons is present as expected,</a:t>
            </a:r>
          </a:p>
          <a:p>
            <a:r>
              <a:rPr lang="en-US" altLang="zh-CN">
                <a:ea typeface="宋体" pitchFamily="2" charset="-122"/>
              </a:rPr>
              <a:t>A hyperon-nucleon interaction, the ESC08b model, having a deeper Lambda potential makes smaller deformations for hypernuclei then those of the NSC97f interaction. </a:t>
            </a:r>
          </a:p>
          <a:p>
            <a:r>
              <a:rPr lang="en-US" altLang="zh-CN">
                <a:solidFill>
                  <a:srgbClr val="003399"/>
                </a:solidFill>
                <a:ea typeface="宋体" pitchFamily="2" charset="-122"/>
              </a:rPr>
              <a:t>Towards a unique determination of both hyperon interactions and NS structures;</a:t>
            </a:r>
          </a:p>
          <a:p>
            <a:r>
              <a:rPr lang="en-US" altLang="zh-CN">
                <a:solidFill>
                  <a:srgbClr val="003399"/>
                </a:solidFill>
                <a:ea typeface="宋体" pitchFamily="2" charset="-122"/>
              </a:rPr>
              <a:t>Thanks to the upcoming high-accuracy hypernuclei data. </a:t>
            </a:r>
          </a:p>
          <a:p>
            <a:endParaRPr lang="zh-CN" altLang="en-US">
              <a:solidFill>
                <a:srgbClr val="003399"/>
              </a:solidFill>
              <a:ea typeface="宋体" pitchFamily="2" charset="-122"/>
            </a:endParaRPr>
          </a:p>
        </p:txBody>
      </p:sp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681038" y="5581650"/>
            <a:ext cx="795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>
                <a:latin typeface="Arial" charset="0"/>
                <a:ea typeface="宋体" pitchFamily="2" charset="-122"/>
              </a:rPr>
              <a:t>Thank you very much for your attention!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8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E165-B6FE-43E3-A425-DF582D4805A3}" type="slidenum">
              <a:rPr lang="zh-CN" altLang="en-US"/>
              <a:pPr/>
              <a:t>2</a:t>
            </a:fld>
            <a:endParaRPr lang="en-US" altLang="zh-CN"/>
          </a:p>
        </p:txBody>
      </p:sp>
      <p:pic>
        <p:nvPicPr>
          <p:cNvPr id="4638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884" name="Picture 12" descr="XMU-map-benb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0"/>
            <a:ext cx="434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86" name="Line 14"/>
          <p:cNvSpPr>
            <a:spLocks noChangeShapeType="1"/>
          </p:cNvSpPr>
          <p:nvPr/>
        </p:nvSpPr>
        <p:spPr bwMode="auto">
          <a:xfrm>
            <a:off x="6769100" y="3524250"/>
            <a:ext cx="28575" cy="8112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63887" name="Text Box 15"/>
          <p:cNvSpPr txBox="1">
            <a:spLocks noChangeArrowheads="1"/>
          </p:cNvSpPr>
          <p:nvPr/>
        </p:nvSpPr>
        <p:spPr bwMode="auto">
          <a:xfrm>
            <a:off x="5892800" y="4654550"/>
            <a:ext cx="2060575" cy="822325"/>
          </a:xfrm>
          <a:prstGeom prst="rect">
            <a:avLst/>
          </a:prstGeom>
          <a:solidFill>
            <a:srgbClr val="FFFFFF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a typeface="宋体" pitchFamily="2" charset="-122"/>
              </a:rPr>
              <a:t>Department of Astronomy</a:t>
            </a:r>
          </a:p>
        </p:txBody>
      </p:sp>
      <p:sp>
        <p:nvSpPr>
          <p:cNvPr id="463888" name="Text Box 16"/>
          <p:cNvSpPr txBox="1">
            <a:spLocks noChangeArrowheads="1"/>
          </p:cNvSpPr>
          <p:nvPr/>
        </p:nvSpPr>
        <p:spPr bwMode="auto">
          <a:xfrm>
            <a:off x="7862888" y="5532438"/>
            <a:ext cx="96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Amoy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86" grpId="0" animBg="1"/>
      <p:bldP spid="4638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2BEC-5E8D-4D6D-94D9-F206C65CD147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Content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(looong) Introduction </a:t>
            </a:r>
          </a:p>
          <a:p>
            <a:r>
              <a:rPr lang="en-US" altLang="zh-CN">
                <a:ea typeface="宋体" pitchFamily="2" charset="-122"/>
              </a:rPr>
              <a:t>Neon isotope and hypernuclei with a microscopically determined Lambda-nucleon interaction based on Brueckner theory </a:t>
            </a:r>
          </a:p>
          <a:p>
            <a:pPr marL="522288" lvl="1" indent="-65088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>
                <a:ea typeface="宋体" pitchFamily="2" charset="-122"/>
              </a:rPr>
              <a:t>  The curial role of tensor force and pairing in the deformation of </a:t>
            </a:r>
          </a:p>
          <a:p>
            <a:pPr marL="522288" lvl="1" indent="-65088">
              <a:buFont typeface="Wingdings" pitchFamily="2" charset="2"/>
              <a:buNone/>
            </a:pPr>
            <a:r>
              <a:rPr lang="en-US" altLang="zh-CN">
                <a:ea typeface="宋体" pitchFamily="2" charset="-122"/>
              </a:rPr>
              <a:t>     some neon isotopes;</a:t>
            </a:r>
          </a:p>
          <a:p>
            <a:pPr marL="522288" lvl="1" indent="-65088">
              <a:buFont typeface="Wingdings" pitchFamily="2" charset="2"/>
              <a:buChar char="Ø"/>
            </a:pPr>
            <a:r>
              <a:rPr lang="en-US" altLang="zh-CN">
                <a:ea typeface="宋体" pitchFamily="2" charset="-122"/>
              </a:rPr>
              <a:t>  Interplay of nuclear force and hyperon force present in    </a:t>
            </a:r>
          </a:p>
          <a:p>
            <a:pPr marL="522288" lvl="1" indent="-65088">
              <a:buFont typeface="Wingdings" pitchFamily="2" charset="2"/>
              <a:buNone/>
            </a:pPr>
            <a:r>
              <a:rPr lang="en-US" altLang="zh-CN">
                <a:ea typeface="宋体" pitchFamily="2" charset="-122"/>
              </a:rPr>
              <a:t>     hyperonuclei.</a:t>
            </a:r>
          </a:p>
          <a:p>
            <a:r>
              <a:rPr lang="en-US" altLang="zh-CN">
                <a:ea typeface="宋体" pitchFamily="2" charset="-122"/>
              </a:rPr>
              <a:t>Summary and next plans</a:t>
            </a:r>
          </a:p>
          <a:p>
            <a:pPr>
              <a:buFont typeface="Wingdings" pitchFamily="2" charset="2"/>
              <a:buNone/>
            </a:pPr>
            <a:endParaRPr lang="en-US" altLang="zh-CN">
              <a:ea typeface="宋体" pitchFamily="2" charset="-122"/>
            </a:endParaRPr>
          </a:p>
          <a:p>
            <a:pPr marL="522288" lvl="1" indent="-65088">
              <a:buFont typeface="Wingdings" pitchFamily="2" charset="2"/>
              <a:buNone/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665163" y="4913313"/>
            <a:ext cx="81740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200" b="0">
                <a:ea typeface="宋体" pitchFamily="2" charset="-122"/>
              </a:rPr>
              <a:t>*A. Li (RIKEN &amp; Xiamen), E. Hiyama(RIKEN), X.-R. Zhou (Xiamen), H. Sagawa (Aizu &amp; RIKEN), </a:t>
            </a:r>
            <a:r>
              <a:rPr lang="fr-FR" altLang="zh-CN" sz="2200" b="0">
                <a:ea typeface="宋体" pitchFamily="2" charset="-122"/>
              </a:rPr>
              <a:t>Phys. Rev. C 87, 014333 (2013)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FCEC-FF24-4B0D-A305-3E092014F277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Introduction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91525" cy="44386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>
                <a:ea typeface="宋体" pitchFamily="2" charset="-122"/>
              </a:rPr>
              <a:t>Structure of neutron stars (NSs): The hyperon puzzle?!</a:t>
            </a:r>
            <a:r>
              <a:rPr lang="zh-CN" altLang="en-US">
                <a:ea typeface="宋体" pitchFamily="2" charset="-122"/>
              </a:rPr>
              <a:t> </a:t>
            </a:r>
            <a:r>
              <a:rPr lang="en-US" altLang="zh-CN">
                <a:latin typeface="Arial" charset="0"/>
                <a:ea typeface="宋体" pitchFamily="2" charset="-122"/>
              </a:rPr>
              <a:t>([E2]</a:t>
            </a:r>
            <a:r>
              <a:rPr lang="en-US" altLang="zh-CN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Pagliara</a:t>
            </a:r>
            <a:r>
              <a:rPr lang="en-US" altLang="zh-CN">
                <a:solidFill>
                  <a:schemeClr val="accent2"/>
                </a:solidFill>
                <a:ea typeface="宋体" pitchFamily="2" charset="-122"/>
              </a:rPr>
              <a:t>’ talk, </a:t>
            </a:r>
            <a:r>
              <a:rPr lang="en-US" altLang="zh-CN">
                <a:ea typeface="宋体" pitchFamily="2" charset="-122"/>
              </a:rPr>
              <a:t>[</a:t>
            </a:r>
            <a:r>
              <a:rPr lang="en-US" altLang="zh-CN">
                <a:latin typeface="Arial" charset="0"/>
                <a:ea typeface="宋体" pitchFamily="2" charset="-122"/>
              </a:rPr>
              <a:t>Award]</a:t>
            </a:r>
            <a:r>
              <a:rPr lang="en-US" altLang="zh-CN">
                <a:solidFill>
                  <a:schemeClr val="accent2"/>
                </a:solidFill>
                <a:ea typeface="宋体" pitchFamily="2" charset="-122"/>
              </a:rPr>
              <a:t>Gandolfi’s talk, </a:t>
            </a:r>
            <a:r>
              <a:rPr lang="en-US" altLang="zh-CN">
                <a:ea typeface="宋体" pitchFamily="2" charset="-122"/>
              </a:rPr>
              <a:t>[</a:t>
            </a:r>
            <a:r>
              <a:rPr lang="en-US" altLang="zh-CN">
                <a:latin typeface="Arial" charset="0"/>
                <a:ea typeface="宋体" pitchFamily="2" charset="-122"/>
              </a:rPr>
              <a:t>P8]</a:t>
            </a:r>
            <a:r>
              <a:rPr lang="en-US" altLang="zh-CN">
                <a:solidFill>
                  <a:schemeClr val="accent2"/>
                </a:solidFill>
                <a:ea typeface="宋体" pitchFamily="2" charset="-122"/>
              </a:rPr>
              <a:t>Steiner’s talk</a:t>
            </a:r>
            <a:r>
              <a:rPr lang="en-US" altLang="zh-CN">
                <a:ea typeface="宋体" pitchFamily="2" charset="-122"/>
              </a:rPr>
              <a:t>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>
                <a:ea typeface="宋体" pitchFamily="2" charset="-122"/>
              </a:rPr>
              <a:t> 2M</a:t>
            </a:r>
            <a:r>
              <a:rPr lang="en-US" altLang="zh-CN" baseline="-25000">
                <a:ea typeface="宋体" pitchFamily="2" charset="-122"/>
              </a:rPr>
              <a:t>ʘ</a:t>
            </a:r>
            <a:r>
              <a:rPr lang="en-US" altLang="zh-CN">
                <a:ea typeface="宋体" pitchFamily="2" charset="-122"/>
              </a:rPr>
              <a:t> NS observed recently;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>
                <a:ea typeface="宋体" pitchFamily="2" charset="-122"/>
              </a:rPr>
              <a:t> Hyperons appear for sure (2~3</a:t>
            </a:r>
            <a:r>
              <a:rPr lang="en-US" altLang="zh-CN" i="1">
                <a:latin typeface="Symbol" pitchFamily="18" charset="2"/>
                <a:ea typeface="宋体" pitchFamily="2" charset="-122"/>
              </a:rPr>
              <a:t>r</a:t>
            </a:r>
            <a:r>
              <a:rPr lang="en-US" altLang="zh-CN" baseline="-25000">
                <a:latin typeface="Symbol" pitchFamily="18" charset="2"/>
                <a:ea typeface="宋体" pitchFamily="2" charset="-122"/>
              </a:rPr>
              <a:t>0</a:t>
            </a:r>
            <a:r>
              <a:rPr lang="en-US" altLang="zh-CN">
                <a:ea typeface="宋体" pitchFamily="2" charset="-122"/>
              </a:rPr>
              <a:t>), but too soft EoS;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>
                <a:ea typeface="宋体" pitchFamily="2" charset="-122"/>
              </a:rPr>
              <a:t> Ways out: A universal repulsive baryonic 3BF, a stiff  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>
                <a:ea typeface="宋体" pitchFamily="2" charset="-122"/>
              </a:rPr>
              <a:t>     quark core, more exotic scenario (modified gravity, 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>
                <a:ea typeface="宋体" pitchFamily="2" charset="-122"/>
              </a:rPr>
              <a:t>     dark matter, etc.)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altLang="zh-CN" sz="2000">
              <a:ea typeface="宋体" pitchFamily="2" charset="-122"/>
            </a:endParaRPr>
          </a:p>
        </p:txBody>
      </p:sp>
      <p:sp>
        <p:nvSpPr>
          <p:cNvPr id="465924" name="TextBox 7"/>
          <p:cNvSpPr txBox="1">
            <a:spLocks noChangeArrowheads="1"/>
          </p:cNvSpPr>
          <p:nvPr/>
        </p:nvSpPr>
        <p:spPr bwMode="auto">
          <a:xfrm>
            <a:off x="6116638" y="2132013"/>
            <a:ext cx="2536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altLang="zh-CN" sz="1600" b="0">
                <a:ea typeface="宋体" pitchFamily="2" charset="-122"/>
              </a:rPr>
              <a:t>Demorest et. al, Nature 2010</a:t>
            </a:r>
          </a:p>
        </p:txBody>
      </p:sp>
      <p:pic>
        <p:nvPicPr>
          <p:cNvPr id="4659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883025"/>
            <a:ext cx="29718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59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10050"/>
            <a:ext cx="2890838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DF7-FE42-4DBA-9416-F1E56C9FEF1E}" type="slidenum">
              <a:rPr lang="zh-CN" altLang="en-US"/>
              <a:pPr/>
              <a:t>5</a:t>
            </a:fld>
            <a:endParaRPr lang="en-US" altLang="zh-CN"/>
          </a:p>
        </p:txBody>
      </p:sp>
      <p:grpSp>
        <p:nvGrpSpPr>
          <p:cNvPr id="474125" name="Group 13"/>
          <p:cNvGrpSpPr>
            <a:grpSpLocks/>
          </p:cNvGrpSpPr>
          <p:nvPr/>
        </p:nvGrpSpPr>
        <p:grpSpPr bwMode="auto">
          <a:xfrm>
            <a:off x="600075" y="2917825"/>
            <a:ext cx="3810000" cy="3797300"/>
            <a:chOff x="603" y="1856"/>
            <a:chExt cx="2400" cy="2392"/>
          </a:xfrm>
        </p:grpSpPr>
        <p:pic>
          <p:nvPicPr>
            <p:cNvPr id="47412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1856"/>
              <a:ext cx="2400" cy="2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4121" name="Rectangle 9"/>
            <p:cNvSpPr>
              <a:spLocks noChangeArrowheads="1"/>
            </p:cNvSpPr>
            <p:nvPr/>
          </p:nvSpPr>
          <p:spPr bwMode="auto">
            <a:xfrm>
              <a:off x="850" y="2796"/>
              <a:ext cx="2112" cy="48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The hyperon puzzle (eg. the Brueckner theory)</a:t>
            </a:r>
          </a:p>
        </p:txBody>
      </p:sp>
      <p:pic>
        <p:nvPicPr>
          <p:cNvPr id="474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6825"/>
            <a:ext cx="73152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4710113" y="3151188"/>
            <a:ext cx="2374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b="0">
                <a:ea typeface="宋体" pitchFamily="2" charset="-122"/>
              </a:rPr>
              <a:t>Burgio, Schulze, AL, 2011</a:t>
            </a:r>
          </a:p>
          <a:p>
            <a:pPr eaLnBrk="1" hangingPunct="1"/>
            <a:r>
              <a:rPr lang="en-US" altLang="zh-CN" sz="1600" b="0">
                <a:ea typeface="宋体" pitchFamily="2" charset="-122"/>
              </a:rPr>
              <a:t>Schulze &amp; Rijken, 2011</a:t>
            </a:r>
          </a:p>
        </p:txBody>
      </p:sp>
      <p:sp>
        <p:nvSpPr>
          <p:cNvPr id="474122" name="Rectangle 10"/>
          <p:cNvSpPr>
            <a:spLocks noChangeArrowheads="1"/>
          </p:cNvSpPr>
          <p:nvPr/>
        </p:nvSpPr>
        <p:spPr bwMode="auto">
          <a:xfrm>
            <a:off x="4457700" y="4243388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b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&lt; 1.4M</a:t>
            </a:r>
            <a:r>
              <a:rPr lang="en-US" altLang="zh-CN" b="0" baseline="-2500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ʘ</a:t>
            </a:r>
            <a:endParaRPr lang="en-US" altLang="zh-CN" b="0"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741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641850" y="4868863"/>
            <a:ext cx="3894138" cy="1163637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000">
                <a:ea typeface="宋体" pitchFamily="2" charset="-122"/>
              </a:rPr>
              <a:t>2N + 3N + YN;</a:t>
            </a:r>
          </a:p>
          <a:p>
            <a:pPr>
              <a:lnSpc>
                <a:spcPct val="110000"/>
              </a:lnSpc>
            </a:pPr>
            <a:r>
              <a:rPr lang="en-US" altLang="zh-CN" sz="2000">
                <a:ea typeface="宋体" pitchFamily="2" charset="-122"/>
              </a:rPr>
              <a:t>Contradicted with observed pulsar masses.</a:t>
            </a:r>
            <a:r>
              <a:rPr lang="zh-CN" altLang="en-US" sz="2000">
                <a:ea typeface="宋体" pitchFamily="2" charset="-122"/>
              </a:rPr>
              <a:t> </a:t>
            </a:r>
          </a:p>
        </p:txBody>
      </p:sp>
      <p:sp>
        <p:nvSpPr>
          <p:cNvPr id="474126" name="Rectangle 14"/>
          <p:cNvSpPr>
            <a:spLocks noChangeArrowheads="1"/>
          </p:cNvSpPr>
          <p:nvPr/>
        </p:nvSpPr>
        <p:spPr bwMode="auto">
          <a:xfrm>
            <a:off x="5932488" y="409575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0">
                <a:latin typeface="Arial" charset="0"/>
                <a:ea typeface="宋体" pitchFamily="2" charset="-122"/>
              </a:rPr>
              <a:t>2M</a:t>
            </a:r>
            <a:r>
              <a:rPr lang="en-US" altLang="zh-CN" sz="3600" b="0" baseline="-25000">
                <a:latin typeface="Arial" charset="0"/>
                <a:ea typeface="宋体" pitchFamily="2" charset="-122"/>
              </a:rPr>
              <a:t>ʘ</a:t>
            </a:r>
            <a:r>
              <a:rPr lang="en-US" altLang="zh-CN" sz="3600" b="0">
                <a:latin typeface="Arial" charset="0"/>
                <a:ea typeface="宋体" pitchFamily="2" charset="-122"/>
              </a:rPr>
              <a:t>!</a:t>
            </a:r>
            <a:endParaRPr lang="zh-CN" altLang="en-US" sz="3600" b="0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ABA-CBCC-4F72-8F1C-2AD87219A667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Introduction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91525" cy="44386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000">
                <a:ea typeface="宋体" pitchFamily="2" charset="-122"/>
              </a:rPr>
              <a:t>Structure of neutron stars (NSs): The hyperon puzzle?!</a:t>
            </a:r>
            <a:r>
              <a:rPr lang="zh-CN" altLang="en-US" sz="2000">
                <a:ea typeface="宋体" pitchFamily="2" charset="-122"/>
              </a:rPr>
              <a:t> </a:t>
            </a:r>
            <a:r>
              <a:rPr lang="en-US" altLang="zh-CN" sz="2000">
                <a:latin typeface="Arial" charset="0"/>
                <a:ea typeface="宋体" pitchFamily="2" charset="-122"/>
              </a:rPr>
              <a:t>(</a:t>
            </a:r>
            <a:r>
              <a:rPr lang="en-US" altLang="zh-CN" sz="1800">
                <a:latin typeface="Arial" charset="0"/>
                <a:ea typeface="宋体" pitchFamily="2" charset="-122"/>
              </a:rPr>
              <a:t>[E2]</a:t>
            </a:r>
            <a:r>
              <a:rPr lang="en-US" altLang="zh-CN" sz="1800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Pagliara</a:t>
            </a:r>
            <a:r>
              <a:rPr lang="en-US" altLang="zh-CN" sz="1800">
                <a:solidFill>
                  <a:schemeClr val="accent2"/>
                </a:solidFill>
                <a:ea typeface="宋体" pitchFamily="2" charset="-122"/>
              </a:rPr>
              <a:t>’ talk, </a:t>
            </a:r>
            <a:r>
              <a:rPr lang="en-US" altLang="zh-CN" sz="1800">
                <a:ea typeface="宋体" pitchFamily="2" charset="-122"/>
              </a:rPr>
              <a:t>[</a:t>
            </a:r>
            <a:r>
              <a:rPr lang="en-US" altLang="zh-CN" sz="1800">
                <a:latin typeface="Arial" charset="0"/>
                <a:ea typeface="宋体" pitchFamily="2" charset="-122"/>
              </a:rPr>
              <a:t>Award]</a:t>
            </a:r>
            <a:r>
              <a:rPr lang="en-US" altLang="zh-CN" sz="1800">
                <a:solidFill>
                  <a:schemeClr val="accent2"/>
                </a:solidFill>
                <a:ea typeface="宋体" pitchFamily="2" charset="-122"/>
              </a:rPr>
              <a:t>Gandolfi’s talk, </a:t>
            </a:r>
            <a:r>
              <a:rPr lang="en-US" altLang="zh-CN" sz="1800">
                <a:ea typeface="宋体" pitchFamily="2" charset="-122"/>
              </a:rPr>
              <a:t>[P7]</a:t>
            </a:r>
            <a:r>
              <a:rPr lang="en-US" altLang="zh-CN" sz="1800">
                <a:solidFill>
                  <a:schemeClr val="accent2"/>
                </a:solidFill>
                <a:ea typeface="宋体" pitchFamily="2" charset="-122"/>
              </a:rPr>
              <a:t>Khan’s talk, </a:t>
            </a:r>
            <a:r>
              <a:rPr lang="en-US" altLang="zh-CN" sz="1800">
                <a:ea typeface="宋体" pitchFamily="2" charset="-122"/>
              </a:rPr>
              <a:t>[</a:t>
            </a:r>
            <a:r>
              <a:rPr lang="en-US" altLang="zh-CN" sz="1800">
                <a:latin typeface="Arial" charset="0"/>
                <a:ea typeface="宋体" pitchFamily="2" charset="-122"/>
              </a:rPr>
              <a:t>P8]</a:t>
            </a:r>
            <a:r>
              <a:rPr lang="en-US" altLang="zh-CN" sz="1800">
                <a:solidFill>
                  <a:schemeClr val="accent2"/>
                </a:solidFill>
                <a:ea typeface="宋体" pitchFamily="2" charset="-122"/>
              </a:rPr>
              <a:t>Steiner’s talk</a:t>
            </a:r>
            <a:r>
              <a:rPr lang="en-US" altLang="zh-CN" sz="2000">
                <a:ea typeface="宋体" pitchFamily="2" charset="-122"/>
              </a:rPr>
              <a:t>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1800">
                <a:ea typeface="宋体" pitchFamily="2" charset="-122"/>
              </a:rPr>
              <a:t> 2M</a:t>
            </a:r>
            <a:r>
              <a:rPr lang="en-US" altLang="zh-CN" sz="1800" baseline="-25000">
                <a:ea typeface="宋体" pitchFamily="2" charset="-122"/>
              </a:rPr>
              <a:t>ʘ</a:t>
            </a:r>
            <a:r>
              <a:rPr lang="en-US" altLang="zh-CN" sz="1800">
                <a:ea typeface="宋体" pitchFamily="2" charset="-122"/>
              </a:rPr>
              <a:t> NS observed recently;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1800">
                <a:ea typeface="宋体" pitchFamily="2" charset="-122"/>
              </a:rPr>
              <a:t> Hyperons appear for sure, but too soft EoS;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1800">
                <a:ea typeface="宋体" pitchFamily="2" charset="-122"/>
              </a:rPr>
              <a:t> Ways out: A universal repulsive baryonic 3BF, a stiff  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>
                <a:ea typeface="宋体" pitchFamily="2" charset="-122"/>
              </a:rPr>
              <a:t>     quark core, more exotic scenario (modified gravity, 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1800">
                <a:ea typeface="宋体" pitchFamily="2" charset="-122"/>
              </a:rPr>
              <a:t>     dark matter, etc.)</a:t>
            </a:r>
          </a:p>
          <a:p>
            <a:pPr>
              <a:lnSpc>
                <a:spcPct val="110000"/>
              </a:lnSpc>
            </a:pPr>
            <a:r>
              <a:rPr lang="en-US" altLang="zh-CN" sz="2000">
                <a:ea typeface="宋体" pitchFamily="2" charset="-122"/>
              </a:rPr>
              <a:t>No enough information of (realistic) hyperon (Y) interactions for the microscopic study.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1800">
                <a:ea typeface="宋体" pitchFamily="2" charset="-122"/>
              </a:rPr>
              <a:t>No phase shift data for YY scattering, only a few for YN scattering;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1800">
                <a:ea typeface="宋体" pitchFamily="2" charset="-122"/>
              </a:rPr>
              <a:t>one can only refer to hypernuclei data. </a:t>
            </a:r>
          </a:p>
        </p:txBody>
      </p:sp>
      <p:sp>
        <p:nvSpPr>
          <p:cNvPr id="487428" name="TextBox 7"/>
          <p:cNvSpPr txBox="1">
            <a:spLocks noChangeArrowheads="1"/>
          </p:cNvSpPr>
          <p:nvPr/>
        </p:nvSpPr>
        <p:spPr bwMode="auto">
          <a:xfrm>
            <a:off x="6116638" y="2132013"/>
            <a:ext cx="2536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altLang="zh-CN" sz="1600" b="0">
                <a:ea typeface="宋体" pitchFamily="2" charset="-122"/>
              </a:rPr>
              <a:t>Demorest et al., Nature 2010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0E3C-72E4-47CD-8EAC-7B56CB8087E4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Scheme</a:t>
            </a:r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827088" y="1219200"/>
            <a:ext cx="4430712" cy="6985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827088" y="2997200"/>
            <a:ext cx="4964112" cy="863600"/>
          </a:xfrm>
          <a:prstGeom prst="rect">
            <a:avLst/>
          </a:prstGeom>
          <a:solidFill>
            <a:srgbClr val="FFBDA3"/>
          </a:solidFill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6949" name="Line 5"/>
          <p:cNvSpPr>
            <a:spLocks noChangeShapeType="1"/>
          </p:cNvSpPr>
          <p:nvPr/>
        </p:nvSpPr>
        <p:spPr bwMode="auto">
          <a:xfrm>
            <a:off x="1979613" y="2060575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1331913" y="2205038"/>
            <a:ext cx="65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u</a:t>
            </a:r>
            <a:r>
              <a:rPr kumimoji="1" lang="en-US" altLang="ja-JP" sz="2000">
                <a:solidFill>
                  <a:srgbClr val="000099"/>
                </a:solidFill>
                <a:latin typeface="Arial" charset="0"/>
                <a:ea typeface="MS PGothic" pitchFamily="34" charset="-128"/>
              </a:rPr>
              <a:t>se</a:t>
            </a:r>
          </a:p>
        </p:txBody>
      </p:sp>
      <p:sp>
        <p:nvSpPr>
          <p:cNvPr id="466951" name="Line 7"/>
          <p:cNvSpPr>
            <a:spLocks noChangeShapeType="1"/>
          </p:cNvSpPr>
          <p:nvPr/>
        </p:nvSpPr>
        <p:spPr bwMode="auto">
          <a:xfrm flipV="1">
            <a:off x="2241550" y="1989138"/>
            <a:ext cx="0" cy="8651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6952" name="Line 8"/>
          <p:cNvSpPr>
            <a:spLocks noChangeShapeType="1"/>
          </p:cNvSpPr>
          <p:nvPr/>
        </p:nvSpPr>
        <p:spPr bwMode="auto">
          <a:xfrm>
            <a:off x="1187450" y="3932238"/>
            <a:ext cx="0" cy="1222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6953" name="Rectangle 9"/>
          <p:cNvSpPr>
            <a:spLocks noChangeArrowheads="1"/>
          </p:cNvSpPr>
          <p:nvPr/>
        </p:nvSpPr>
        <p:spPr bwMode="auto">
          <a:xfrm>
            <a:off x="971550" y="5300663"/>
            <a:ext cx="4787900" cy="1250950"/>
          </a:xfrm>
          <a:prstGeom prst="rect">
            <a:avLst/>
          </a:prstGeom>
          <a:solidFill>
            <a:srgbClr val="66FF99"/>
          </a:solidFill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900113" y="220503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ja-JP" altLang="en-US" sz="2800">
                <a:solidFill>
                  <a:srgbClr val="000099"/>
                </a:solidFill>
                <a:latin typeface="MS PGothic" pitchFamily="34" charset="-128"/>
                <a:ea typeface="MS PGothic" pitchFamily="34" charset="-128"/>
              </a:rPr>
              <a:t>①</a:t>
            </a:r>
          </a:p>
        </p:txBody>
      </p:sp>
      <p:sp>
        <p:nvSpPr>
          <p:cNvPr id="466955" name="Text Box 11"/>
          <p:cNvSpPr txBox="1">
            <a:spLocks noChangeArrowheads="1"/>
          </p:cNvSpPr>
          <p:nvPr/>
        </p:nvSpPr>
        <p:spPr bwMode="auto">
          <a:xfrm>
            <a:off x="1231900" y="421957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ja-JP" altLang="en-US" sz="2800">
                <a:solidFill>
                  <a:srgbClr val="000099"/>
                </a:solidFill>
                <a:latin typeface="MS PGothic" pitchFamily="34" charset="-128"/>
                <a:ea typeface="MS PGothic" pitchFamily="34" charset="-128"/>
              </a:rPr>
              <a:t>②</a:t>
            </a:r>
          </a:p>
        </p:txBody>
      </p:sp>
      <p:sp>
        <p:nvSpPr>
          <p:cNvPr id="466956" name="Text Box 12"/>
          <p:cNvSpPr txBox="1">
            <a:spLocks noChangeArrowheads="1"/>
          </p:cNvSpPr>
          <p:nvPr/>
        </p:nvSpPr>
        <p:spPr bwMode="auto">
          <a:xfrm>
            <a:off x="2312988" y="220503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ja-JP" altLang="en-US" sz="2800">
                <a:solidFill>
                  <a:srgbClr val="000099"/>
                </a:solidFill>
                <a:latin typeface="MS PGothic" pitchFamily="34" charset="-128"/>
                <a:ea typeface="MS PGothic" pitchFamily="34" charset="-128"/>
              </a:rPr>
              <a:t>③</a:t>
            </a:r>
          </a:p>
        </p:txBody>
      </p:sp>
      <p:sp>
        <p:nvSpPr>
          <p:cNvPr id="466957" name="AutoShape 13"/>
          <p:cNvSpPr>
            <a:spLocks noChangeArrowheads="1"/>
          </p:cNvSpPr>
          <p:nvPr/>
        </p:nvSpPr>
        <p:spPr bwMode="auto">
          <a:xfrm rot="1500000">
            <a:off x="5888038" y="1662113"/>
            <a:ext cx="649287" cy="503237"/>
          </a:xfrm>
          <a:prstGeom prst="rightArrow">
            <a:avLst>
              <a:gd name="adj1" fmla="val 50000"/>
              <a:gd name="adj2" fmla="val 322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6958" name="Text Box 14"/>
          <p:cNvSpPr txBox="1">
            <a:spLocks noChangeArrowheads="1"/>
          </p:cNvSpPr>
          <p:nvPr/>
        </p:nvSpPr>
        <p:spPr bwMode="auto">
          <a:xfrm>
            <a:off x="914400" y="1295400"/>
            <a:ext cx="461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>
                <a:latin typeface="Arial" charset="0"/>
                <a:ea typeface="MS PGothic" pitchFamily="34" charset="-128"/>
              </a:rPr>
              <a:t>Realistic hyperon</a:t>
            </a:r>
            <a:r>
              <a:rPr kumimoji="1" lang="en-US" altLang="ja-JP">
                <a:latin typeface="Arial" charset="0"/>
                <a:ea typeface="MS PGothic" pitchFamily="34" charset="-128"/>
              </a:rPr>
              <a:t> interaction</a:t>
            </a:r>
            <a:r>
              <a:rPr kumimoji="1" lang="en-US" altLang="zh-CN">
                <a:latin typeface="Arial" charset="0"/>
                <a:ea typeface="MS PGothic" pitchFamily="34" charset="-128"/>
              </a:rPr>
              <a:t> </a:t>
            </a:r>
            <a:r>
              <a:rPr kumimoji="1" lang="ja-JP" altLang="en-US" sz="2000">
                <a:latin typeface="Arial" charset="0"/>
                <a:ea typeface="MS PGothic" pitchFamily="34" charset="-128"/>
              </a:rPr>
              <a:t>　</a:t>
            </a:r>
          </a:p>
        </p:txBody>
      </p:sp>
      <p:sp>
        <p:nvSpPr>
          <p:cNvPr id="466959" name="Text Box 15"/>
          <p:cNvSpPr txBox="1">
            <a:spLocks noChangeArrowheads="1"/>
          </p:cNvSpPr>
          <p:nvPr/>
        </p:nvSpPr>
        <p:spPr bwMode="auto">
          <a:xfrm>
            <a:off x="971550" y="3143250"/>
            <a:ext cx="4652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i="1">
                <a:ea typeface="MS PGothic" pitchFamily="34" charset="-128"/>
              </a:rPr>
              <a:t>Accurate</a:t>
            </a:r>
            <a:r>
              <a:rPr kumimoji="1" lang="en-US" altLang="ja-JP">
                <a:latin typeface="Arial" charset="0"/>
                <a:ea typeface="MS PGothic" pitchFamily="34" charset="-128"/>
              </a:rPr>
              <a:t> structure calculation</a:t>
            </a:r>
            <a:r>
              <a:rPr kumimoji="1" lang="en-US" altLang="zh-CN">
                <a:latin typeface="Arial" charset="0"/>
                <a:ea typeface="MS PGothic" pitchFamily="34" charset="-128"/>
              </a:rPr>
              <a:t>s</a:t>
            </a:r>
            <a:r>
              <a:rPr kumimoji="1" lang="en-US" altLang="ja-JP" b="0">
                <a:latin typeface="Arial" charset="0"/>
                <a:ea typeface="MS PGothic" pitchFamily="34" charset="-128"/>
              </a:rPr>
              <a:t> </a:t>
            </a:r>
          </a:p>
          <a:p>
            <a:pPr eaLnBrk="1" hangingPunct="1"/>
            <a:endParaRPr kumimoji="1" lang="ja-JP" altLang="en-US" b="0">
              <a:latin typeface="Arial" charset="0"/>
              <a:ea typeface="MS PGothic" pitchFamily="34" charset="-128"/>
            </a:endParaRPr>
          </a:p>
        </p:txBody>
      </p:sp>
      <p:sp>
        <p:nvSpPr>
          <p:cNvPr id="466960" name="Text Box 16"/>
          <p:cNvSpPr txBox="1">
            <a:spLocks noChangeArrowheads="1"/>
          </p:cNvSpPr>
          <p:nvPr/>
        </p:nvSpPr>
        <p:spPr bwMode="auto">
          <a:xfrm>
            <a:off x="990600" y="5410200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>
                <a:latin typeface="Arial" charset="0"/>
                <a:ea typeface="MS PGothic" pitchFamily="34" charset="-128"/>
              </a:rPr>
              <a:t>Hypernuclei data</a:t>
            </a:r>
          </a:p>
          <a:p>
            <a:pPr eaLnBrk="1" hangingPunct="1"/>
            <a:r>
              <a:rPr kumimoji="1" lang="en-US" altLang="zh-CN" sz="2000">
                <a:ea typeface="宋体" pitchFamily="2" charset="-122"/>
              </a:rPr>
              <a:t>Single-, double-, multi-</a:t>
            </a:r>
            <a:r>
              <a:rPr lang="en-US" altLang="zh-CN" sz="2000">
                <a:latin typeface="Symbol" pitchFamily="18" charset="2"/>
                <a:ea typeface="宋体" pitchFamily="2" charset="-122"/>
              </a:rPr>
              <a:t>L</a:t>
            </a:r>
            <a:r>
              <a:rPr kumimoji="1" lang="en-US" altLang="zh-CN" sz="2000">
                <a:ea typeface="宋体" pitchFamily="2" charset="-122"/>
                <a:cs typeface="Arial" charset="0"/>
              </a:rPr>
              <a:t> hypernuclei; </a:t>
            </a:r>
            <a:r>
              <a:rPr kumimoji="1" lang="el-GR" altLang="zh-CN" sz="2000">
                <a:ea typeface="宋体" pitchFamily="2" charset="-122"/>
                <a:cs typeface="Arial" charset="0"/>
              </a:rPr>
              <a:t>Ξ</a:t>
            </a:r>
            <a:r>
              <a:rPr kumimoji="1" lang="en-US" altLang="zh-CN" sz="2000">
                <a:ea typeface="宋体" pitchFamily="2" charset="-122"/>
              </a:rPr>
              <a:t>hypernuclei</a:t>
            </a:r>
            <a:r>
              <a:rPr kumimoji="1" lang="en-US" altLang="zh-CN" sz="2000">
                <a:ea typeface="MS PGothic" pitchFamily="34" charset="-128"/>
              </a:rPr>
              <a:t> (updated quickly)</a:t>
            </a:r>
            <a:endParaRPr kumimoji="1" lang="ja-JP" altLang="en-US" sz="2000">
              <a:ea typeface="MS PGothic" pitchFamily="34" charset="-128"/>
            </a:endParaRPr>
          </a:p>
        </p:txBody>
      </p:sp>
      <p:sp>
        <p:nvSpPr>
          <p:cNvPr id="466961" name="Text Box 17"/>
          <p:cNvSpPr txBox="1">
            <a:spLocks noChangeArrowheads="1"/>
          </p:cNvSpPr>
          <p:nvPr/>
        </p:nvSpPr>
        <p:spPr bwMode="auto">
          <a:xfrm>
            <a:off x="1679575" y="4164013"/>
            <a:ext cx="5035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C</a:t>
            </a:r>
            <a:r>
              <a:rPr kumimoji="1" lang="en-US" altLang="ja-JP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ompare between the theoretical result</a:t>
            </a:r>
            <a:r>
              <a:rPr kumimoji="1" lang="en-US" altLang="zh-CN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s</a:t>
            </a:r>
            <a:endParaRPr kumimoji="1" lang="en-US" altLang="ja-JP" sz="1800">
              <a:solidFill>
                <a:srgbClr val="003399"/>
              </a:solidFill>
              <a:latin typeface="Arial" charset="0"/>
              <a:ea typeface="MS PGothic" pitchFamily="34" charset="-128"/>
            </a:endParaRPr>
          </a:p>
          <a:p>
            <a:pPr eaLnBrk="1" hangingPunct="1"/>
            <a:r>
              <a:rPr kumimoji="1" lang="en-US" altLang="ja-JP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and the experimental data of the bi</a:t>
            </a:r>
            <a:r>
              <a:rPr kumimoji="1" lang="en-US" altLang="zh-CN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n</a:t>
            </a:r>
            <a:r>
              <a:rPr kumimoji="1" lang="en-US" altLang="ja-JP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ding </a:t>
            </a:r>
          </a:p>
          <a:p>
            <a:pPr eaLnBrk="1" hangingPunct="1"/>
            <a:r>
              <a:rPr kumimoji="1" lang="en-US" altLang="zh-CN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e</a:t>
            </a:r>
            <a:r>
              <a:rPr kumimoji="1" lang="en-US" altLang="ja-JP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nergy</a:t>
            </a:r>
            <a:r>
              <a:rPr kumimoji="1" lang="en-US" altLang="zh-CN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, deformation, spin-orbit splitting, etc.</a:t>
            </a:r>
            <a:endParaRPr kumimoji="1" lang="en-US" altLang="ja-JP" sz="1800">
              <a:solidFill>
                <a:srgbClr val="0033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66962" name="Text Box 18"/>
          <p:cNvSpPr txBox="1">
            <a:spLocks noChangeArrowheads="1"/>
          </p:cNvSpPr>
          <p:nvPr/>
        </p:nvSpPr>
        <p:spPr bwMode="auto">
          <a:xfrm>
            <a:off x="2759075" y="2162175"/>
            <a:ext cx="368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Suggest</a:t>
            </a:r>
            <a:r>
              <a:rPr kumimoji="1" lang="en-US" altLang="zh-CN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 improvements of </a:t>
            </a:r>
          </a:p>
          <a:p>
            <a:pPr eaLnBrk="1" hangingPunct="1"/>
            <a:r>
              <a:rPr kumimoji="1" lang="en-US" altLang="zh-CN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the </a:t>
            </a:r>
            <a:r>
              <a:rPr kumimoji="1" lang="en-US" altLang="ja-JP" sz="1800">
                <a:solidFill>
                  <a:srgbClr val="003399"/>
                </a:solidFill>
                <a:latin typeface="Arial" charset="0"/>
                <a:ea typeface="宋体" pitchFamily="2" charset="-122"/>
              </a:rPr>
              <a:t>phenomenological</a:t>
            </a:r>
            <a:r>
              <a:rPr kumimoji="1" lang="en-US" altLang="zh-CN" sz="1800">
                <a:solidFill>
                  <a:srgbClr val="003399"/>
                </a:solidFill>
                <a:latin typeface="Arial" charset="0"/>
                <a:ea typeface="宋体" pitchFamily="2" charset="-122"/>
              </a:rPr>
              <a:t> </a:t>
            </a:r>
            <a:r>
              <a:rPr kumimoji="1" lang="en-US" altLang="zh-CN" sz="1800">
                <a:solidFill>
                  <a:srgbClr val="003399"/>
                </a:solidFill>
                <a:latin typeface="Arial" charset="0"/>
                <a:ea typeface="MS PGothic" pitchFamily="34" charset="-128"/>
              </a:rPr>
              <a:t>modeling</a:t>
            </a:r>
            <a:endParaRPr kumimoji="1" lang="en-US" altLang="ja-JP" sz="1800">
              <a:solidFill>
                <a:srgbClr val="00339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66963" name="Rectangle 19"/>
          <p:cNvSpPr>
            <a:spLocks noChangeArrowheads="1"/>
          </p:cNvSpPr>
          <p:nvPr/>
        </p:nvSpPr>
        <p:spPr bwMode="auto">
          <a:xfrm>
            <a:off x="6510338" y="2114550"/>
            <a:ext cx="701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 eaLnBrk="1" hangingPunct="1"/>
            <a:r>
              <a:rPr kumimoji="1" lang="ja-JP" altLang="en-US" sz="2800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 ④</a:t>
            </a:r>
            <a:r>
              <a:rPr kumimoji="1" lang="ja-JP" altLang="en-US" sz="1800" b="0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466964" name="Text Box 20"/>
          <p:cNvSpPr txBox="1">
            <a:spLocks noChangeArrowheads="1"/>
          </p:cNvSpPr>
          <p:nvPr/>
        </p:nvSpPr>
        <p:spPr bwMode="auto">
          <a:xfrm>
            <a:off x="7812088" y="53006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kumimoji="1" lang="zh-CN" altLang="en-US" sz="2000">
              <a:solidFill>
                <a:srgbClr val="CC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66965" name="Text Box 21"/>
          <p:cNvSpPr txBox="1">
            <a:spLocks noChangeArrowheads="1"/>
          </p:cNvSpPr>
          <p:nvPr/>
        </p:nvSpPr>
        <p:spPr bwMode="auto">
          <a:xfrm>
            <a:off x="6637338" y="2638425"/>
            <a:ext cx="25066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P</a:t>
            </a:r>
            <a:r>
              <a:rPr kumimoji="1" lang="en-US" altLang="ja-JP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rediction</a:t>
            </a:r>
            <a:r>
              <a:rPr kumimoji="1" lang="en-US" altLang="zh-CN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s</a:t>
            </a:r>
            <a:r>
              <a:rPr kumimoji="1" lang="en-US" altLang="ja-JP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kumimoji="1" lang="en-US" altLang="zh-CN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for the stellar matter relevant for NSs and supernovae.</a:t>
            </a:r>
            <a:endParaRPr kumimoji="1" lang="ja-JP" altLang="en-US">
              <a:solidFill>
                <a:srgbClr val="CC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66966" name="Rectangle 22"/>
          <p:cNvSpPr>
            <a:spLocks noChangeArrowheads="1"/>
          </p:cNvSpPr>
          <p:nvPr/>
        </p:nvSpPr>
        <p:spPr bwMode="auto">
          <a:xfrm>
            <a:off x="5983288" y="5202238"/>
            <a:ext cx="29749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ea typeface="宋体" pitchFamily="2" charset="-122"/>
              </a:rPr>
              <a:t>Light hypernuclei system</a:t>
            </a:r>
          </a:p>
          <a:p>
            <a:pPr>
              <a:lnSpc>
                <a:spcPct val="110000"/>
              </a:lnSpc>
            </a:pPr>
            <a:r>
              <a:rPr lang="en-US" altLang="zh-CN" sz="2000">
                <a:ea typeface="宋体" pitchFamily="2" charset="-122"/>
              </a:rPr>
              <a:t>(up to </a:t>
            </a:r>
            <a:r>
              <a:rPr lang="en-US" altLang="zh-CN" sz="2000" baseline="30000">
                <a:ea typeface="宋体" pitchFamily="2" charset="-122"/>
              </a:rPr>
              <a:t>8</a:t>
            </a:r>
            <a:r>
              <a:rPr lang="en-US" altLang="zh-CN" sz="2000">
                <a:ea typeface="宋体" pitchFamily="2" charset="-122"/>
              </a:rPr>
              <a:t>Be)</a:t>
            </a:r>
          </a:p>
          <a:p>
            <a:pPr>
              <a:lnSpc>
                <a:spcPct val="110000"/>
              </a:lnSpc>
            </a:pPr>
            <a:r>
              <a:rPr lang="en-US" altLang="zh-CN" sz="1600" b="0">
                <a:ea typeface="宋体" pitchFamily="2" charset="-122"/>
              </a:rPr>
              <a:t>D. J. Millener, 2007, 2008</a:t>
            </a:r>
          </a:p>
          <a:p>
            <a:pPr>
              <a:lnSpc>
                <a:spcPct val="110000"/>
              </a:lnSpc>
            </a:pPr>
            <a:r>
              <a:rPr lang="en-US" altLang="zh-CN" sz="1600" b="0">
                <a:ea typeface="宋体" pitchFamily="2" charset="-122"/>
              </a:rPr>
              <a:t>E. Hiyama et al. 2000, 2006, 2010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D40F-2EAD-4D7C-971F-99366D9EF16E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Extended to include hyperons;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Deformed-Skyrme-Hatree-Fock (SHF) + BCS model </a:t>
            </a: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533400" y="4994275"/>
            <a:ext cx="80010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zh-CN" altLang="en-US" sz="18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 </a:t>
            </a:r>
            <a:r>
              <a:rPr lang="en-US" altLang="zh-CN" sz="3200" b="0" i="1">
                <a:solidFill>
                  <a:schemeClr val="tx2"/>
                </a:solidFill>
                <a:ea typeface="宋体" pitchFamily="2" charset="-122"/>
              </a:rPr>
              <a:t>B</a:t>
            </a:r>
            <a:r>
              <a:rPr lang="en-US" altLang="zh-CN" sz="3200" i="1">
                <a:solidFill>
                  <a:schemeClr val="tx2"/>
                </a:solidFill>
                <a:ea typeface="宋体" pitchFamily="2" charset="-122"/>
              </a:rPr>
              <a:t>/</a:t>
            </a:r>
            <a:r>
              <a:rPr lang="en-US" altLang="zh-CN" sz="3200" b="0" i="1">
                <a:solidFill>
                  <a:schemeClr val="tx2"/>
                </a:solidFill>
                <a:ea typeface="宋体" pitchFamily="2" charset="-122"/>
              </a:rPr>
              <a:t>A</a:t>
            </a:r>
            <a:r>
              <a:rPr lang="en-US" altLang="zh-CN" sz="1800" b="0">
                <a:solidFill>
                  <a:schemeClr val="tx2"/>
                </a:solidFill>
                <a:ea typeface="宋体" pitchFamily="2" charset="-122"/>
              </a:rPr>
              <a:t> </a:t>
            </a:r>
            <a:r>
              <a:rPr lang="en-US" altLang="zh-CN" sz="22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and </a:t>
            </a:r>
            <a:r>
              <a:rPr lang="en-US" altLang="zh-CN" sz="3200" b="0" i="1">
                <a:solidFill>
                  <a:schemeClr val="tx2"/>
                </a:solidFill>
                <a:ea typeface="宋体" pitchFamily="2" charset="-122"/>
              </a:rPr>
              <a:t>m</a:t>
            </a:r>
            <a:r>
              <a:rPr lang="en-US" altLang="zh-CN" sz="3200" b="0" i="1" baseline="-25000">
                <a:solidFill>
                  <a:schemeClr val="tx2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lang="en-US" altLang="zh-CN" sz="3200" b="0" i="1" baseline="30000">
                <a:solidFill>
                  <a:schemeClr val="tx2"/>
                </a:solidFill>
                <a:latin typeface="Symbol" pitchFamily="18" charset="2"/>
                <a:ea typeface="宋体" pitchFamily="2" charset="-122"/>
              </a:rPr>
              <a:t>*</a:t>
            </a:r>
            <a:r>
              <a:rPr lang="en-US" altLang="zh-CN" sz="18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altLang="zh-CN" sz="22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from </a:t>
            </a:r>
            <a:r>
              <a:rPr lang="en-US" altLang="zh-CN" sz="2200" b="0">
                <a:latin typeface="Arial" charset="0"/>
                <a:ea typeface="宋体" pitchFamily="2" charset="-122"/>
              </a:rPr>
              <a:t>Brueckner calculations of infinite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200" b="0">
                <a:solidFill>
                  <a:schemeClr val="tx2"/>
                </a:solidFill>
                <a:latin typeface="Arial" charset="0"/>
                <a:ea typeface="宋体" pitchFamily="2" charset="-122"/>
              </a:rPr>
              <a:t>    hypermatter using realistic baryonic interactions.</a:t>
            </a:r>
          </a:p>
        </p:txBody>
      </p:sp>
      <p:pic>
        <p:nvPicPr>
          <p:cNvPr id="4679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824038"/>
            <a:ext cx="6816725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4" name="Rectangle 6"/>
          <p:cNvSpPr>
            <a:spLocks noChangeArrowheads="1"/>
          </p:cNvSpPr>
          <p:nvPr/>
        </p:nvSpPr>
        <p:spPr bwMode="auto">
          <a:xfrm>
            <a:off x="7491413" y="569913"/>
            <a:ext cx="1592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b="0">
                <a:ea typeface="宋体" pitchFamily="2" charset="-122"/>
              </a:rPr>
              <a:t>Vautherin 1973</a:t>
            </a:r>
          </a:p>
          <a:p>
            <a:pPr eaLnBrk="1" hangingPunct="1"/>
            <a:r>
              <a:rPr lang="en-US" altLang="zh-CN" sz="1600" b="0">
                <a:ea typeface="宋体" pitchFamily="2" charset="-122"/>
              </a:rPr>
              <a:t>Blum,</a:t>
            </a:r>
            <a:r>
              <a:rPr lang="zh-CN" altLang="en-US" sz="1600" b="0">
                <a:ea typeface="宋体" pitchFamily="2" charset="-122"/>
              </a:rPr>
              <a:t> </a:t>
            </a:r>
            <a:r>
              <a:rPr lang="en-US" altLang="zh-CN" sz="1600" b="0">
                <a:ea typeface="宋体" pitchFamily="2" charset="-122"/>
              </a:rPr>
              <a:t>et al. 1992</a:t>
            </a:r>
            <a:endParaRPr lang="zh-CN" altLang="en-US" sz="1600" b="0">
              <a:ea typeface="宋体" pitchFamily="2" charset="-122"/>
            </a:endParaRPr>
          </a:p>
        </p:txBody>
      </p:sp>
      <p:sp>
        <p:nvSpPr>
          <p:cNvPr id="467975" name="Rectangle 7"/>
          <p:cNvSpPr>
            <a:spLocks noChangeArrowheads="1"/>
          </p:cNvSpPr>
          <p:nvPr/>
        </p:nvSpPr>
        <p:spPr bwMode="auto">
          <a:xfrm>
            <a:off x="5210175" y="1330325"/>
            <a:ext cx="2914650" cy="488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altLang="zh-CN" sz="1600" b="0">
                <a:ea typeface="宋体" pitchFamily="2" charset="-122"/>
              </a:rPr>
              <a:t>Cugnon, Lejeune, &amp; Schulze 2000</a:t>
            </a:r>
          </a:p>
          <a:p>
            <a:pPr eaLnBrk="1" hangingPunct="1"/>
            <a:r>
              <a:rPr lang="en-US" altLang="zh-CN" sz="1600" b="0">
                <a:ea typeface="宋体" pitchFamily="2" charset="-122"/>
              </a:rPr>
              <a:t>Zhou, Schulze, Sagawa, et al. 2007 </a:t>
            </a:r>
          </a:p>
        </p:txBody>
      </p:sp>
      <p:sp>
        <p:nvSpPr>
          <p:cNvPr id="467976" name="Rectangle 8"/>
          <p:cNvSpPr>
            <a:spLocks noChangeArrowheads="1"/>
          </p:cNvSpPr>
          <p:nvPr/>
        </p:nvSpPr>
        <p:spPr bwMode="auto">
          <a:xfrm>
            <a:off x="5892800" y="1928813"/>
            <a:ext cx="212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[P7]</a:t>
            </a:r>
            <a:r>
              <a:rPr lang="en-US" altLang="zh-CN" b="0">
                <a:solidFill>
                  <a:schemeClr val="accent2"/>
                </a:solidFill>
                <a:ea typeface="宋体" pitchFamily="2" charset="-122"/>
              </a:rPr>
              <a:t>Khan’s talk</a:t>
            </a:r>
            <a:endParaRPr lang="zh-CN" altLang="en-US" b="0">
              <a:solidFill>
                <a:schemeClr val="accent2"/>
              </a:solidFill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9AE9-866D-4690-8A00-4427DC93B0C2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88" indent="-357188">
              <a:buFont typeface="Wingdings" pitchFamily="2" charset="2"/>
              <a:buNone/>
            </a:pPr>
            <a:r>
              <a:rPr lang="en-US" altLang="zh-CN">
                <a:ea typeface="宋体" pitchFamily="2" charset="-122"/>
              </a:rPr>
              <a:t>Two different Nijmegen hyperon interactions in Brueckner calc.</a:t>
            </a:r>
          </a:p>
          <a:p>
            <a:pPr marL="357188" indent="-357188">
              <a:lnSpc>
                <a:spcPct val="110000"/>
              </a:lnSpc>
              <a:spcBef>
                <a:spcPct val="65000"/>
              </a:spcBef>
            </a:pPr>
            <a:r>
              <a:rPr lang="en-US" altLang="zh-CN" sz="2000" b="1">
                <a:ea typeface="宋体" pitchFamily="2" charset="-122"/>
              </a:rPr>
              <a:t> The NSC97f model</a:t>
            </a:r>
          </a:p>
          <a:p>
            <a:pPr marL="357188" indent="-357188">
              <a:buFont typeface="Wingdings" pitchFamily="2" charset="2"/>
              <a:buNone/>
            </a:pPr>
            <a:r>
              <a:rPr lang="en-US" altLang="zh-CN" sz="2000">
                <a:ea typeface="宋体" pitchFamily="2" charset="-122"/>
              </a:rPr>
              <a:t>       Include phenomenological extensions to the YY sector based on   </a:t>
            </a:r>
          </a:p>
          <a:p>
            <a:pPr marL="357188" indent="-357188">
              <a:buFont typeface="Wingdings" pitchFamily="2" charset="2"/>
              <a:buNone/>
            </a:pPr>
            <a:r>
              <a:rPr lang="en-US" altLang="zh-CN" sz="2000">
                <a:ea typeface="宋体" pitchFamily="2" charset="-122"/>
              </a:rPr>
              <a:t>       SU(3) symmetry;</a:t>
            </a:r>
          </a:p>
          <a:p>
            <a:pPr marL="357188" indent="-357188"/>
            <a:endParaRPr lang="en-US" altLang="zh-CN" sz="2000">
              <a:ea typeface="宋体" pitchFamily="2" charset="-122"/>
            </a:endParaRPr>
          </a:p>
          <a:p>
            <a:pPr marL="357188" indent="-357188"/>
            <a:r>
              <a:rPr lang="en-US" altLang="zh-CN" sz="2000">
                <a:ea typeface="宋体" pitchFamily="2" charset="-122"/>
              </a:rPr>
              <a:t> </a:t>
            </a:r>
            <a:r>
              <a:rPr lang="en-US" altLang="zh-CN" sz="2000" b="1">
                <a:ea typeface="宋体" pitchFamily="2" charset="-122"/>
              </a:rPr>
              <a:t>The ESC08b model</a:t>
            </a:r>
          </a:p>
          <a:p>
            <a:pPr marL="357188" indent="-357188">
              <a:buFont typeface="Wingdings" pitchFamily="2" charset="2"/>
              <a:buNone/>
            </a:pPr>
            <a:r>
              <a:rPr lang="en-US" altLang="zh-CN" sz="2000">
                <a:ea typeface="宋体" pitchFamily="2" charset="-122"/>
              </a:rPr>
              <a:t>       Most recent; More consistent descriptions of existing hypernuclei </a:t>
            </a:r>
          </a:p>
          <a:p>
            <a:pPr marL="357188" indent="-357188">
              <a:buFont typeface="Wingdings" pitchFamily="2" charset="2"/>
              <a:buNone/>
            </a:pPr>
            <a:r>
              <a:rPr lang="en-US" altLang="zh-CN" sz="2000">
                <a:ea typeface="宋体" pitchFamily="2" charset="-122"/>
              </a:rPr>
              <a:t>       data (But not the 2M</a:t>
            </a:r>
            <a:r>
              <a:rPr lang="en-US" altLang="zh-CN" sz="2000" baseline="-25000">
                <a:ea typeface="宋体" pitchFamily="2" charset="-122"/>
              </a:rPr>
              <a:t>⊙ </a:t>
            </a:r>
            <a:r>
              <a:rPr lang="en-US" altLang="zh-CN" sz="2000">
                <a:ea typeface="宋体" pitchFamily="2" charset="-122"/>
              </a:rPr>
              <a:t>neutron star mass measurement).</a:t>
            </a:r>
          </a:p>
          <a:p>
            <a:pPr marL="357188" indent="-357188"/>
            <a:endParaRPr lang="en-US" altLang="zh-CN" sz="2000">
              <a:ea typeface="宋体" pitchFamily="2" charset="-122"/>
            </a:endParaRPr>
          </a:p>
          <a:p>
            <a:pPr marL="357188" indent="-357188"/>
            <a:r>
              <a:rPr lang="en-US" altLang="zh-CN" sz="2000">
                <a:ea typeface="宋体" pitchFamily="2" charset="-122"/>
              </a:rPr>
              <a:t> The ESC08c model, </a:t>
            </a:r>
            <a:r>
              <a:rPr lang="en-US" altLang="zh-CN" sz="2000">
                <a:solidFill>
                  <a:srgbClr val="003399"/>
                </a:solidFill>
                <a:ea typeface="宋体" pitchFamily="2" charset="-122"/>
              </a:rPr>
              <a:t>to be done</a:t>
            </a:r>
          </a:p>
          <a:p>
            <a:pPr marL="357188" indent="-357188">
              <a:buFont typeface="Wingdings" pitchFamily="2" charset="2"/>
              <a:buNone/>
            </a:pPr>
            <a:r>
              <a:rPr lang="en-US" altLang="zh-CN" sz="2000">
                <a:ea typeface="宋体" pitchFamily="2" charset="-122"/>
              </a:rPr>
              <a:t>      Include repulsive hyperon three-body force.</a:t>
            </a:r>
          </a:p>
          <a:p>
            <a:pPr marL="357188" indent="-357188">
              <a:buFont typeface="Wingdings" pitchFamily="2" charset="2"/>
              <a:buNone/>
            </a:pPr>
            <a:endParaRPr lang="zh-CN" altLang="en-US" sz="2000" b="1">
              <a:ea typeface="宋体" pitchFamily="2" charset="-122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Deformed-Skyrme-Hatree-Fock (SHF) + BCS model </a:t>
            </a:r>
          </a:p>
        </p:txBody>
      </p:sp>
      <p:sp>
        <p:nvSpPr>
          <p:cNvPr id="479236" name="Rectangle 4"/>
          <p:cNvSpPr>
            <a:spLocks noChangeArrowheads="1"/>
          </p:cNvSpPr>
          <p:nvPr/>
        </p:nvSpPr>
        <p:spPr bwMode="auto">
          <a:xfrm>
            <a:off x="7491413" y="569913"/>
            <a:ext cx="1592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b="0">
                <a:ea typeface="宋体" pitchFamily="2" charset="-122"/>
              </a:rPr>
              <a:t>Vautherin 1973</a:t>
            </a:r>
          </a:p>
          <a:p>
            <a:pPr eaLnBrk="1" hangingPunct="1"/>
            <a:r>
              <a:rPr lang="en-US" altLang="zh-CN" sz="1600" b="0">
                <a:ea typeface="宋体" pitchFamily="2" charset="-122"/>
              </a:rPr>
              <a:t>Blum, et al. 1992</a:t>
            </a:r>
            <a:endParaRPr lang="zh-CN" altLang="en-US" sz="1600" b="0">
              <a:ea typeface="宋体" pitchFamily="2" charset="-122"/>
            </a:endParaRPr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6529388" y="4684713"/>
            <a:ext cx="21367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 b="0">
                <a:ea typeface="宋体" pitchFamily="2" charset="-122"/>
              </a:rPr>
              <a:t>Stoks &amp; Rijken, 1999</a:t>
            </a:r>
          </a:p>
          <a:p>
            <a:r>
              <a:rPr lang="en-US" altLang="zh-CN" sz="1600" b="0">
                <a:ea typeface="宋体" pitchFamily="2" charset="-122"/>
              </a:rPr>
              <a:t>T. Rijken, et al 2010</a:t>
            </a:r>
          </a:p>
          <a:p>
            <a:r>
              <a:rPr lang="en-US" altLang="zh-CN" sz="1600" b="0">
                <a:ea typeface="宋体" pitchFamily="2" charset="-122"/>
              </a:rPr>
              <a:t>E. Hiyama et al. 2010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Office\Modèles\Modèles de présentation\LABYRINT.POT</Template>
  <TotalTime>13791</TotalTime>
  <Words>1191</Words>
  <Application>Microsoft Office PowerPoint</Application>
  <PresentationFormat>Presentazione su schermo (4:3)</PresentationFormat>
  <Paragraphs>195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30" baseType="lpstr">
      <vt:lpstr>Times New Roman</vt:lpstr>
      <vt:lpstr>Helvetica</vt:lpstr>
      <vt:lpstr>Wingdings</vt:lpstr>
      <vt:lpstr>Wingdings 2</vt:lpstr>
      <vt:lpstr>Verdana</vt:lpstr>
      <vt:lpstr>宋体</vt:lpstr>
      <vt:lpstr>Arial</vt:lpstr>
      <vt:lpstr>华文行楷</vt:lpstr>
      <vt:lpstr>华文中宋</vt:lpstr>
      <vt:lpstr>Symbol</vt:lpstr>
      <vt:lpstr>MS PGothic</vt:lpstr>
      <vt:lpstr>默认设计模板</vt:lpstr>
      <vt:lpstr>Shape evolution of Ne isotopes and Ne hypernuclei:  The interplay of pairing and tensor interactions</vt:lpstr>
      <vt:lpstr>Presentazione standard di PowerPoint</vt:lpstr>
      <vt:lpstr>Content</vt:lpstr>
      <vt:lpstr>Introduction</vt:lpstr>
      <vt:lpstr>The hyperon puzzle (eg. the Brueckner theory)</vt:lpstr>
      <vt:lpstr>Introduction</vt:lpstr>
      <vt:lpstr>Scheme</vt:lpstr>
      <vt:lpstr>Deformed-Skyrme-Hatree-Fock (SHF) + BCS model </vt:lpstr>
      <vt:lpstr>Deformed-Skyrme-Hatree-Fock (SHF) + BCS model </vt:lpstr>
      <vt:lpstr>Deformed-Skyrme-Hatree-Fock (SHF) + BCS model </vt:lpstr>
      <vt:lpstr>Core nuclei </vt:lpstr>
      <vt:lpstr>Core nuclei</vt:lpstr>
      <vt:lpstr>Core nuclei 26Ne</vt:lpstr>
      <vt:lpstr>Core nuclei 30Ne</vt:lpstr>
      <vt:lpstr>Adding Ls on Ne cores</vt:lpstr>
      <vt:lpstr>Distinguish different hyperon interactions?</vt:lpstr>
      <vt:lpstr>Next plans</vt:lpstr>
      <vt:lpstr>Summary</vt:lpstr>
    </vt:vector>
  </TitlesOfParts>
  <Company>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Ph.D. Defense Presentation</dc:title>
  <dc:creator>Mohammad Ali  KHALIGHI</dc:creator>
  <cp:lastModifiedBy>tecno</cp:lastModifiedBy>
  <cp:revision>1397</cp:revision>
  <dcterms:created xsi:type="dcterms:W3CDTF">2002-09-05T09:00:44Z</dcterms:created>
  <dcterms:modified xsi:type="dcterms:W3CDTF">2013-06-06T09:01:21Z</dcterms:modified>
</cp:coreProperties>
</file>