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94" r:id="rId2"/>
    <p:sldId id="260" r:id="rId3"/>
    <p:sldId id="404" r:id="rId4"/>
    <p:sldId id="338" r:id="rId5"/>
    <p:sldId id="418" r:id="rId6"/>
    <p:sldId id="379" r:id="rId7"/>
    <p:sldId id="412" r:id="rId8"/>
    <p:sldId id="361" r:id="rId9"/>
    <p:sldId id="374" r:id="rId10"/>
    <p:sldId id="363" r:id="rId11"/>
    <p:sldId id="414" r:id="rId12"/>
    <p:sldId id="415" r:id="rId13"/>
    <p:sldId id="409" r:id="rId14"/>
    <p:sldId id="365" r:id="rId15"/>
    <p:sldId id="366" r:id="rId16"/>
    <p:sldId id="401" r:id="rId17"/>
    <p:sldId id="402" r:id="rId18"/>
    <p:sldId id="371" r:id="rId19"/>
    <p:sldId id="390" r:id="rId20"/>
    <p:sldId id="376" r:id="rId21"/>
    <p:sldId id="372" r:id="rId22"/>
    <p:sldId id="373" r:id="rId23"/>
    <p:sldId id="368" r:id="rId24"/>
    <p:sldId id="377" r:id="rId25"/>
    <p:sldId id="384" r:id="rId26"/>
    <p:sldId id="411" r:id="rId27"/>
    <p:sldId id="426" r:id="rId28"/>
    <p:sldId id="416" r:id="rId29"/>
    <p:sldId id="425" r:id="rId30"/>
    <p:sldId id="419" r:id="rId31"/>
    <p:sldId id="424" r:id="rId32"/>
    <p:sldId id="422" r:id="rId33"/>
    <p:sldId id="400" r:id="rId34"/>
    <p:sldId id="383" r:id="rId35"/>
    <p:sldId id="393" r:id="rId36"/>
    <p:sldId id="423" r:id="rId37"/>
    <p:sldId id="406" r:id="rId38"/>
    <p:sldId id="41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C01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353" autoAdjust="0"/>
    <p:restoredTop sz="94696" autoAdjust="0"/>
  </p:normalViewPr>
  <p:slideViewPr>
    <p:cSldViewPr snapToGrid="0" snapToObjects="1">
      <p:cViewPr>
        <p:scale>
          <a:sx n="99" d="100"/>
          <a:sy n="99" d="100"/>
        </p:scale>
        <p:origin x="-618" y="13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7B074-2B93-BD46-842A-49A91680D134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F497C-3845-084D-8782-46F559731EE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235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0289F-3A7B-FF49-A001-304E2018EF1E}" type="datetimeFigureOut">
              <a:rPr lang="en-US" smtClean="0"/>
              <a:pPr/>
              <a:t>6/6/2013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5739D-E326-F341-9D00-E492F4161AF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72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Cenni</a:t>
            </a:r>
            <a:r>
              <a:rPr lang="en-US" dirty="0" smtClean="0"/>
              <a:t>: notes, mention</a:t>
            </a:r>
          </a:p>
          <a:p>
            <a:r>
              <a:rPr lang="en-US" dirty="0" smtClean="0"/>
              <a:t>Remaining</a:t>
            </a:r>
            <a:r>
              <a:rPr lang="en-US" baseline="0" dirty="0" smtClean="0"/>
              <a:t> physics motivations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Ricontrollare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estremi</a:t>
            </a:r>
            <a:r>
              <a:rPr lang="en-US" baseline="0" dirty="0" smtClean="0"/>
              <a:t> di BL: 1.5-6 MeV </a:t>
            </a:r>
            <a:r>
              <a:rPr lang="en-US" baseline="0" dirty="0" smtClean="0">
                <a:sym typeface="Wingdings"/>
              </a:rPr>
              <a:t> 2..3-7.1 MeV (3.74-2.3 = 1.44 MeV </a:t>
            </a:r>
            <a:r>
              <a:rPr lang="en-US" baseline="0" dirty="0" err="1" smtClean="0">
                <a:sym typeface="Wingdings"/>
              </a:rPr>
              <a:t>che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corrisponde</a:t>
            </a:r>
            <a:r>
              <a:rPr lang="en-US" baseline="0" dirty="0" smtClean="0">
                <a:sym typeface="Wingdings"/>
              </a:rPr>
              <a:t> a  1.5 sigma (0.96 MeV) o 1.7 sigma (0.84 MeV)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33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Taglio</a:t>
            </a:r>
            <a:r>
              <a:rPr lang="en-US" dirty="0" smtClean="0"/>
              <a:t> s +/- 0.77 sigma in </a:t>
            </a:r>
            <a:r>
              <a:rPr lang="en-US" dirty="0" err="1" smtClean="0"/>
              <a:t>Ttot</a:t>
            </a:r>
            <a:endParaRPr lang="en-US" dirty="0" smtClean="0"/>
          </a:p>
          <a:p>
            <a:r>
              <a:rPr lang="en-US" dirty="0" smtClean="0"/>
              <a:t>Tamura per BR 4LH		                                                                        </a:t>
            </a:r>
          </a:p>
          <a:p>
            <a:r>
              <a:rPr lang="en-US" dirty="0" smtClean="0"/>
              <a:t>efficiencies: practically monochromatic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pions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 no acceptance spectra: </a:t>
            </a:r>
            <a:r>
              <a:rPr lang="en-US" baseline="0" dirty="0" err="1" smtClean="0">
                <a:sym typeface="Wingdings"/>
              </a:rPr>
              <a:t>eff</a:t>
            </a:r>
            <a:r>
              <a:rPr lang="en-US" baseline="0" dirty="0" smtClean="0">
                <a:sym typeface="Wingdings"/>
              </a:rPr>
              <a:t> = 0.074; relative error 3% (0.002)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BR(π−) = 49%, in analogy to the weak decay Λ4H → 4He +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H. Tamura, et al., Phys. Rev. C 40 (1989) R479.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Mettere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frase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Gal PRL!!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Fondi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Sigma+: BR per K-stop + p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 Sigma+ + pi-; Sigma+ + n  Lambda + p; Sigma+  n + pi+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Fondo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4LH: phase space fraction (Tot cut!); BR K-stop + 6Li 4LH + other (Tamura); BR (pi-)   2.8 10-8 prob.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Vedere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errori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compatibilita</a:t>
            </a:r>
            <a:r>
              <a:rPr lang="en-US" baseline="0" dirty="0" smtClean="0"/>
              <a:t>’ con 0 </a:t>
            </a:r>
            <a:r>
              <a:rPr lang="en-US" baseline="0" dirty="0" err="1" smtClean="0"/>
              <a:t>deile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differenze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errore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DM=</a:t>
            </a:r>
            <a:r>
              <a:rPr lang="en-US" baseline="0" dirty="0" err="1" smtClean="0"/>
              <a:t>sqrt</a:t>
            </a:r>
            <a:r>
              <a:rPr lang="en-US" baseline="0" dirty="0" smtClean="0"/>
              <a:t>(.96^2+.84^2) </a:t>
            </a:r>
          </a:p>
          <a:p>
            <a:r>
              <a:rPr lang="en-US" baseline="0" dirty="0" err="1" smtClean="0"/>
              <a:t>Eventi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sparsi</a:t>
            </a:r>
            <a:r>
              <a:rPr lang="en-US" baseline="0" dirty="0" smtClean="0"/>
              <a:t>”: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articolo</a:t>
            </a:r>
            <a:r>
              <a:rPr lang="en-US" baseline="0" dirty="0" smtClean="0"/>
              <a:t> di Davis.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Espandere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pochino</a:t>
            </a:r>
            <a:r>
              <a:rPr lang="en-US" baseline="0" dirty="0" smtClean="0"/>
              <a:t> la parte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Akaishi/Gal/</a:t>
            </a:r>
            <a:r>
              <a:rPr lang="en-US" baseline="0" dirty="0" err="1" smtClean="0"/>
              <a:t>Millener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leggere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Dalitz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cenni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calcolo</a:t>
            </a:r>
            <a:endParaRPr lang="en-US" baseline="0" dirty="0" smtClean="0"/>
          </a:p>
          <a:p>
            <a:r>
              <a:rPr lang="en-US" baseline="0" dirty="0" err="1" smtClean="0"/>
              <a:t>Leggere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bene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commenti</a:t>
            </a:r>
            <a:r>
              <a:rPr lang="en-US" baseline="0" dirty="0" smtClean="0"/>
              <a:t> del NPA</a:t>
            </a:r>
          </a:p>
          <a:p>
            <a:r>
              <a:rPr lang="en-US" baseline="0" dirty="0" smtClean="0"/>
              <a:t>N/Z=3 per 8He, max per I nuclei </a:t>
            </a:r>
            <a:r>
              <a:rPr lang="en-US" baseline="0" dirty="0" err="1" smtClean="0"/>
              <a:t>normali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Figura</a:t>
            </a:r>
            <a:r>
              <a:rPr lang="en-US" baseline="0" dirty="0" smtClean="0"/>
              <a:t> Akaishi: non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esattamente</a:t>
            </a:r>
            <a:r>
              <a:rPr lang="en-US" baseline="0" dirty="0" smtClean="0"/>
              <a:t>, ma … AIP Conf. Proc. 1011 (2008) 277 con </a:t>
            </a:r>
            <a:r>
              <a:rPr lang="en-US" baseline="0" dirty="0" err="1" smtClean="0"/>
              <a:t>modifiche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Gal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Massa </a:t>
            </a:r>
            <a:r>
              <a:rPr lang="en-US" dirty="0" err="1" smtClean="0"/>
              <a:t>calcolata</a:t>
            </a:r>
            <a:r>
              <a:rPr lang="en-US" dirty="0" smtClean="0"/>
              <a:t> come </a:t>
            </a:r>
            <a:r>
              <a:rPr lang="en-US" dirty="0" err="1" smtClean="0"/>
              <a:t>valore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globale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media sui </a:t>
            </a:r>
            <a:r>
              <a:rPr lang="en-US" baseline="0" dirty="0" err="1" smtClean="0"/>
              <a:t>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</a:t>
            </a:r>
            <a:r>
              <a:rPr lang="en-US" baseline="0" dirty="0" smtClean="0"/>
              <a:t>’ la </a:t>
            </a:r>
            <a:r>
              <a:rPr lang="en-US" baseline="0" dirty="0" err="1" smtClean="0"/>
              <a:t>stessa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ovviamente</a:t>
            </a:r>
            <a:r>
              <a:rPr lang="en-US" baseline="0" dirty="0" smtClean="0"/>
              <a:t>)</a:t>
            </a:r>
          </a:p>
          <a:p>
            <a:r>
              <a:rPr lang="en-US" baseline="0" dirty="0" err="1" smtClean="0"/>
              <a:t>Errore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dallo</a:t>
            </a:r>
            <a:r>
              <a:rPr lang="en-US" baseline="0" dirty="0" smtClean="0"/>
              <a:t> spreading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valori</a:t>
            </a:r>
            <a:r>
              <a:rPr lang="en-US" baseline="0" dirty="0" smtClean="0"/>
              <a:t> (dev. </a:t>
            </a:r>
            <a:r>
              <a:rPr lang="en-US" baseline="0" dirty="0" err="1" smtClean="0"/>
              <a:t>st</a:t>
            </a:r>
            <a:r>
              <a:rPr lang="en-US" baseline="0" dirty="0" smtClean="0"/>
              <a:t>.)</a:t>
            </a:r>
          </a:p>
          <a:p>
            <a:r>
              <a:rPr lang="en-US" baseline="0" dirty="0" smtClean="0"/>
              <a:t>Spread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valori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vedi</a:t>
            </a:r>
            <a:r>
              <a:rPr lang="en-US" baseline="0" dirty="0" smtClean="0"/>
              <a:t> 8LHe, M. </a:t>
            </a:r>
            <a:r>
              <a:rPr lang="en-US" baseline="0" dirty="0" err="1" smtClean="0"/>
              <a:t>Juric</a:t>
            </a:r>
            <a:r>
              <a:rPr lang="en-US" baseline="0" dirty="0" smtClean="0"/>
              <a:t> et al NPB35, 160 (1971) 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decadimento</a:t>
            </a:r>
            <a:r>
              <a:rPr lang="en-US" baseline="0" dirty="0" smtClean="0">
                <a:sym typeface="Wingdings"/>
              </a:rPr>
              <a:t> verso primo </a:t>
            </a:r>
            <a:r>
              <a:rPr lang="en-US" baseline="0" dirty="0" err="1" smtClean="0">
                <a:sym typeface="Wingdings"/>
              </a:rPr>
              <a:t>stato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eccitato</a:t>
            </a:r>
            <a:r>
              <a:rPr lang="en-US" baseline="0" dirty="0" smtClean="0">
                <a:sym typeface="Wingdings"/>
              </a:rPr>
              <a:t> di 8Li BL overestimate di 0.98 MeV; </a:t>
            </a:r>
            <a:r>
              <a:rPr lang="en-US" baseline="0" dirty="0" err="1" smtClean="0">
                <a:sym typeface="Wingdings"/>
              </a:rPr>
              <a:t>errore</a:t>
            </a:r>
            <a:r>
              <a:rPr lang="en-US" baseline="0" dirty="0" smtClean="0">
                <a:sym typeface="Wingdings"/>
              </a:rPr>
              <a:t> 1.2 MeV</a:t>
            </a:r>
          </a:p>
          <a:p>
            <a:r>
              <a:rPr lang="en-US" baseline="0" dirty="0" smtClean="0">
                <a:sym typeface="Wingdings"/>
              </a:rPr>
              <a:t>DM: </a:t>
            </a:r>
            <a:r>
              <a:rPr lang="en-US" baseline="0" dirty="0" err="1" smtClean="0">
                <a:sym typeface="Wingdings"/>
              </a:rPr>
              <a:t>valore</a:t>
            </a:r>
            <a:r>
              <a:rPr lang="en-US" baseline="0" dirty="0" smtClean="0">
                <a:sym typeface="Wingdings"/>
              </a:rPr>
              <a:t> = media </a:t>
            </a:r>
            <a:r>
              <a:rPr lang="en-US" baseline="0" dirty="0" err="1" smtClean="0">
                <a:sym typeface="Wingdings"/>
              </a:rPr>
              <a:t>dei</a:t>
            </a:r>
            <a:r>
              <a:rPr lang="en-US" baseline="0" dirty="0" smtClean="0">
                <a:sym typeface="Wingdings"/>
              </a:rPr>
              <a:t> 3 </a:t>
            </a:r>
            <a:r>
              <a:rPr lang="en-US" baseline="0" dirty="0" err="1" smtClean="0">
                <a:sym typeface="Wingdings"/>
              </a:rPr>
              <a:t>valori</a:t>
            </a:r>
            <a:r>
              <a:rPr lang="en-US" baseline="0" dirty="0" smtClean="0">
                <a:sym typeface="Wingdings"/>
              </a:rPr>
              <a:t>, </a:t>
            </a:r>
            <a:r>
              <a:rPr lang="en-US" baseline="0" dirty="0" err="1" smtClean="0">
                <a:sym typeface="Wingdings"/>
              </a:rPr>
              <a:t>errore</a:t>
            </a:r>
            <a:r>
              <a:rPr lang="en-US" baseline="0" dirty="0" smtClean="0">
                <a:sym typeface="Wingdings"/>
              </a:rPr>
              <a:t> =</a:t>
            </a:r>
            <a:r>
              <a:rPr lang="en-US" baseline="0" dirty="0" err="1" smtClean="0">
                <a:sym typeface="Wingdings"/>
              </a:rPr>
              <a:t>propagazionbe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dei</a:t>
            </a:r>
            <a:r>
              <a:rPr lang="en-US" baseline="0" dirty="0" smtClean="0">
                <a:sym typeface="Wingdings"/>
              </a:rPr>
              <a:t> 3 </a:t>
            </a:r>
            <a:r>
              <a:rPr lang="en-US" baseline="0" dirty="0" err="1" smtClean="0">
                <a:sym typeface="Wingdings"/>
              </a:rPr>
              <a:t>errori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uguali</a:t>
            </a:r>
            <a:r>
              <a:rPr lang="en-US" baseline="0" dirty="0" smtClean="0">
                <a:sym typeface="Wingdings"/>
              </a:rPr>
              <a:t>: 1.28/</a:t>
            </a:r>
            <a:r>
              <a:rPr lang="en-US" baseline="0" dirty="0" err="1" smtClean="0">
                <a:sym typeface="Wingdings"/>
              </a:rPr>
              <a:t>sqrt</a:t>
            </a:r>
            <a:r>
              <a:rPr lang="en-US" baseline="0" dirty="0" smtClean="0">
                <a:sym typeface="Wingdings"/>
              </a:rPr>
              <a:t>(3)=0.74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</a:t>
            </a:r>
            <a:r>
              <a:rPr lang="en-US" baseline="0" dirty="0" smtClean="0"/>
              <a:t> 6Li L=0 </a:t>
            </a:r>
            <a:r>
              <a:rPr lang="en-US" baseline="0" dirty="0" err="1" smtClean="0"/>
              <a:t>deriva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calcoli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Millener</a:t>
            </a:r>
            <a:r>
              <a:rPr lang="en-US" baseline="0" dirty="0" smtClean="0"/>
              <a:t>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D.J.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Millener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Lect. Notes Phys. 724 (2007) 31: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S=1 to better than 98%.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Decadimento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gamma: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dipolo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M1 (6LH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4LH+n+n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richiederebbe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onda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p e spin flip di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tutti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e 3 I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corpi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nello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stato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finale)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Allegerire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Attenzione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lo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eccitato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1+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Λ4H(0+g.s.) + 2n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0.2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 ma the low Q-value for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two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neutron emission plus the associated 􏰂S = 1 spin flip required in the decay to Λ4H(0+g.s.) + 2n are likely to make the Λ6H(1+exc → 0+g.s.) M1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-ray transition competitive with the strong decay of the 1+exc level.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expected particle-stable</a:t>
            </a:r>
            <a:r>
              <a:rPr lang="en-US" baseline="0" dirty="0" smtClean="0"/>
              <a:t> levels (2+ state of particle unstable 8He) and neutron emission thresholds</a:t>
            </a:r>
            <a:endParaRPr lang="en-US" dirty="0" smtClean="0"/>
          </a:p>
          <a:p>
            <a:r>
              <a:rPr lang="en-US" dirty="0" smtClean="0"/>
              <a:t>BL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stati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completamente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legati</a:t>
            </a:r>
            <a:r>
              <a:rPr lang="en-US" baseline="0" dirty="0" smtClean="0"/>
              <a:t> da Davis HYP2003 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err="1" smtClean="0">
                <a:sym typeface="Wingdings"/>
              </a:rPr>
              <a:t>Juric</a:t>
            </a:r>
            <a:r>
              <a:rPr lang="en-US" baseline="0" dirty="0" smtClean="0">
                <a:sym typeface="Wingdings"/>
              </a:rPr>
              <a:t>, NPA 52 (1973), 1.</a:t>
            </a:r>
          </a:p>
          <a:p>
            <a:r>
              <a:rPr lang="en-US" baseline="0" dirty="0" smtClean="0">
                <a:sym typeface="Wingdings"/>
              </a:rPr>
              <a:t>7LHe </a:t>
            </a:r>
            <a:r>
              <a:rPr lang="en-US" baseline="0" dirty="0" err="1" smtClean="0">
                <a:sym typeface="Wingdings"/>
              </a:rPr>
              <a:t>da</a:t>
            </a:r>
            <a:r>
              <a:rPr lang="en-US" baseline="0" dirty="0" smtClean="0">
                <a:sym typeface="Wingdings"/>
              </a:rPr>
              <a:t> HYPX </a:t>
            </a:r>
            <a:r>
              <a:rPr lang="en-US" baseline="0" dirty="0" err="1" smtClean="0">
                <a:sym typeface="Wingdings"/>
              </a:rPr>
              <a:t>presentazione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e</a:t>
            </a:r>
            <a:r>
              <a:rPr lang="en-US" baseline="0" dirty="0" smtClean="0">
                <a:sym typeface="Wingdings"/>
              </a:rPr>
              <a:t> proceedings Hashimoto </a:t>
            </a:r>
            <a:r>
              <a:rPr lang="en-US" baseline="0" dirty="0" err="1" smtClean="0">
                <a:sym typeface="Wingdings"/>
              </a:rPr>
              <a:t>JLAb</a:t>
            </a:r>
            <a:r>
              <a:rPr lang="en-US" baseline="0" dirty="0" smtClean="0">
                <a:sym typeface="Wingdings"/>
              </a:rPr>
              <a:t> Hall C NPA 835  (2010) 121. (</a:t>
            </a:r>
            <a:r>
              <a:rPr lang="en-US" baseline="0" dirty="0" err="1" smtClean="0">
                <a:sym typeface="Wingdings"/>
              </a:rPr>
              <a:t>e+pe</a:t>
            </a:r>
            <a:r>
              <a:rPr lang="en-US" baseline="0" dirty="0" smtClean="0">
                <a:sym typeface="Wingdings"/>
              </a:rPr>
              <a:t>’+L+K^+): (5.68+-0.03 +-0.025) MeV</a:t>
            </a:r>
          </a:p>
          <a:p>
            <a:r>
              <a:rPr lang="en-US" baseline="0" dirty="0" smtClean="0">
                <a:sym typeface="Wingdings"/>
              </a:rPr>
              <a:t>Nakamura et al., PRL 110 (2013) 012502.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err="1" smtClean="0">
                <a:sym typeface="Wingdings"/>
              </a:rPr>
              <a:t>Vedere</a:t>
            </a:r>
            <a:r>
              <a:rPr lang="en-US" baseline="0" dirty="0" smtClean="0">
                <a:sym typeface="Wingdings"/>
              </a:rPr>
              <a:t> draft PRC: </a:t>
            </a:r>
            <a:r>
              <a:rPr lang="en-US" baseline="0" dirty="0" err="1" smtClean="0">
                <a:sym typeface="Wingdings"/>
              </a:rPr>
              <a:t>si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cerca</a:t>
            </a:r>
            <a:r>
              <a:rPr lang="en-US" baseline="0" dirty="0" smtClean="0">
                <a:sym typeface="Wingdings"/>
              </a:rPr>
              <a:t> in 5=10 MeV </a:t>
            </a:r>
            <a:r>
              <a:rPr lang="en-US" baseline="0" dirty="0" err="1" smtClean="0">
                <a:sym typeface="Wingdings"/>
              </a:rPr>
              <a:t>ipotizzando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che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l’eccesso</a:t>
            </a:r>
            <a:r>
              <a:rPr lang="en-US" baseline="0" dirty="0" smtClean="0">
                <a:sym typeface="Wingdings"/>
              </a:rPr>
              <a:t> di </a:t>
            </a:r>
            <a:r>
              <a:rPr lang="en-US" baseline="0" dirty="0" err="1" smtClean="0">
                <a:sym typeface="Wingdings"/>
              </a:rPr>
              <a:t>neutroni</a:t>
            </a:r>
            <a:r>
              <a:rPr lang="en-US" baseline="0" dirty="0" smtClean="0">
                <a:sym typeface="Wingdings"/>
              </a:rPr>
              <a:t> non </a:t>
            </a:r>
            <a:r>
              <a:rPr lang="en-US" baseline="0" dirty="0" err="1" smtClean="0">
                <a:sym typeface="Wingdings"/>
              </a:rPr>
              <a:t>modifichi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sostanzialmente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l’andamento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lineare</a:t>
            </a:r>
            <a:r>
              <a:rPr lang="en-US" baseline="0" dirty="0" smtClean="0">
                <a:sym typeface="Wingdings"/>
              </a:rPr>
              <a:t> di BL con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+/- 1.15 sigma; </a:t>
            </a:r>
            <a:r>
              <a:rPr lang="en-US" dirty="0" err="1" smtClean="0"/>
              <a:t>intervallo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piu</a:t>
            </a:r>
            <a:r>
              <a:rPr lang="en-US" baseline="0" dirty="0" smtClean="0"/>
              <a:t>’ largo </a:t>
            </a:r>
            <a:r>
              <a:rPr lang="en-US" baseline="0" dirty="0" err="1" smtClean="0"/>
              <a:t>perche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minore</a:t>
            </a:r>
            <a:r>
              <a:rPr lang="en-US" baseline="0" dirty="0" smtClean="0"/>
              <a:t> grazie </a:t>
            </a:r>
            <a:r>
              <a:rPr lang="en-US" baseline="0" dirty="0" err="1" smtClean="0"/>
              <a:t>alla</a:t>
            </a:r>
            <a:r>
              <a:rPr lang="en-US" baseline="0" dirty="0" smtClean="0"/>
              <a:t> binding energy </a:t>
            </a:r>
            <a:r>
              <a:rPr lang="en-US" baseline="0" dirty="0" err="1" smtClean="0"/>
              <a:t>maggiore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sistema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Indicare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spiegare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intervalli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impulso</a:t>
            </a:r>
            <a:endParaRPr lang="en-US" dirty="0" smtClean="0"/>
          </a:p>
          <a:p>
            <a:r>
              <a:rPr lang="en-US" dirty="0" smtClean="0"/>
              <a:t>Dare </a:t>
            </a:r>
            <a:r>
              <a:rPr lang="en-US" dirty="0" err="1" smtClean="0"/>
              <a:t>l’intervallo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Tpi</a:t>
            </a:r>
            <a:r>
              <a:rPr lang="en-US" dirty="0" smtClean="0"/>
              <a:t>- + </a:t>
            </a:r>
            <a:r>
              <a:rPr lang="en-US" dirty="0" err="1" smtClean="0"/>
              <a:t>Tpi</a:t>
            </a:r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</a:t>
            </a:r>
            <a:r>
              <a:rPr lang="en-US" dirty="0" err="1" smtClean="0"/>
              <a:t>valori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impulso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cambiano</a:t>
            </a:r>
            <a:r>
              <a:rPr lang="en-US" baseline="0" dirty="0" smtClean="0"/>
              <a:t> molto con la BL: </a:t>
            </a:r>
            <a:r>
              <a:rPr lang="en-US" baseline="0" dirty="0" err="1" smtClean="0"/>
              <a:t>quelli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scelti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compatibili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quelli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calcolati</a:t>
            </a:r>
            <a:r>
              <a:rPr lang="en-US" baseline="0" dirty="0" smtClean="0"/>
              <a:t> per BL=7.8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 (?? 8.5!!) </a:t>
            </a:r>
            <a:r>
              <a:rPr lang="en-US" baseline="0" dirty="0" err="1" smtClean="0"/>
              <a:t>entro</a:t>
            </a:r>
            <a:r>
              <a:rPr lang="en-US" baseline="0" dirty="0" smtClean="0"/>
              <a:t> _+/-2 sigma per pi^-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entro</a:t>
            </a:r>
            <a:r>
              <a:rPr lang="en-US" baseline="0" dirty="0" smtClean="0"/>
              <a:t> +/- 2.5 sigma per pi^-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bene</a:t>
            </a:r>
            <a:r>
              <a:rPr lang="en-US" baseline="0" dirty="0" smtClean="0"/>
              <a:t> per BL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. 5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’ quite unbound, 10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’ in </a:t>
            </a:r>
            <a:r>
              <a:rPr lang="en-US" baseline="0" dirty="0" err="1" smtClean="0"/>
              <a:t>linea</a:t>
            </a:r>
            <a:r>
              <a:rPr lang="en-US" baseline="0" dirty="0" smtClean="0"/>
              <a:t> con la scaling law con A. (con BL=7.8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p(pi</a:t>
            </a:r>
            <a:r>
              <a:rPr lang="en-US" baseline="0" dirty="0" smtClean="0"/>
              <a:t>^-)=118 </a:t>
            </a:r>
            <a:r>
              <a:rPr lang="en-US" baseline="0" dirty="0" err="1" smtClean="0"/>
              <a:t>MeV/c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p(pi</a:t>
            </a:r>
            <a:r>
              <a:rPr lang="en-US" baseline="0" dirty="0" smtClean="0"/>
              <a:t>^+)=256.5 </a:t>
            </a:r>
            <a:r>
              <a:rPr lang="en-US" baseline="0" dirty="0" err="1" smtClean="0"/>
              <a:t>MeV/c</a:t>
            </a:r>
            <a:r>
              <a:rPr lang="en-US" baseline="0" dirty="0" smtClean="0"/>
              <a:t> (256.7?).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Spiegare</a:t>
            </a:r>
            <a:r>
              <a:rPr lang="en-US" dirty="0" smtClean="0"/>
              <a:t> la </a:t>
            </a:r>
            <a:r>
              <a:rPr lang="en-US" dirty="0" err="1" smtClean="0"/>
              <a:t>scarsita</a:t>
            </a:r>
            <a:r>
              <a:rPr lang="en-US" dirty="0" smtClean="0"/>
              <a:t>’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diminuzione</a:t>
            </a:r>
            <a:r>
              <a:rPr lang="en-US" baseline="0" dirty="0" smtClean="0"/>
              <a:t> del BR del </a:t>
            </a:r>
            <a:r>
              <a:rPr lang="en-US" baseline="0" dirty="0" err="1" smtClean="0"/>
              <a:t>mesonico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efficienza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Aggiungere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linee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verdi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impulsi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attesi</a:t>
            </a:r>
            <a:r>
              <a:rPr lang="en-US" baseline="0" dirty="0" smtClean="0"/>
              <a:t> con BL=8.5 </a:t>
            </a:r>
            <a:r>
              <a:rPr lang="en-US" baseline="0" dirty="0" err="1" smtClean="0"/>
              <a:t>MeV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BR </a:t>
            </a:r>
            <a:r>
              <a:rPr lang="en-US" dirty="0" err="1" smtClean="0"/>
              <a:t>mesonico</a:t>
            </a:r>
            <a:r>
              <a:rPr lang="en-US" baseline="0" dirty="0" smtClean="0"/>
              <a:t> 7Li, 9Be per </a:t>
            </a:r>
            <a:r>
              <a:rPr lang="en-US" baseline="0" dirty="0" err="1" smtClean="0"/>
              <a:t>diminuzione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Cose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’ </a:t>
            </a:r>
            <a:r>
              <a:rPr lang="en-US" dirty="0" err="1" smtClean="0"/>
              <a:t>dette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Hiyama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Gibson</a:t>
            </a:r>
          </a:p>
          <a:p>
            <a:r>
              <a:rPr lang="en-US" dirty="0" smtClean="0"/>
              <a:t>6LHe,</a:t>
            </a:r>
            <a:r>
              <a:rPr lang="en-US" baseline="0" dirty="0" smtClean="0"/>
              <a:t> 7LBe, 8LHe, 9LBe, 10LB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Scrivere</a:t>
            </a:r>
            <a:r>
              <a:rPr lang="en-US" dirty="0" smtClean="0"/>
              <a:t> I </a:t>
            </a:r>
            <a:r>
              <a:rPr lang="en-US" dirty="0" err="1" smtClean="0"/>
              <a:t>conti</a:t>
            </a:r>
            <a:r>
              <a:rPr lang="en-US" dirty="0" smtClean="0"/>
              <a:t> (</a:t>
            </a:r>
            <a:r>
              <a:rPr lang="en-US" dirty="0" err="1" smtClean="0"/>
              <a:t>senza</a:t>
            </a:r>
            <a:r>
              <a:rPr lang="en-US" dirty="0" smtClean="0"/>
              <a:t> dire se </a:t>
            </a:r>
            <a:r>
              <a:rPr lang="en-US" dirty="0" err="1" smtClean="0"/>
              <a:t>gaussiana</a:t>
            </a:r>
            <a:r>
              <a:rPr lang="en-US" dirty="0" smtClean="0"/>
              <a:t> o </a:t>
            </a:r>
            <a:r>
              <a:rPr lang="en-US" dirty="0" err="1" smtClean="0"/>
              <a:t>poissoniana</a:t>
            </a:r>
            <a:r>
              <a:rPr lang="en-US" dirty="0" smtClean="0"/>
              <a:t>)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quotando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differenza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efficienza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diverso</a:t>
            </a:r>
            <a:r>
              <a:rPr lang="en-US" baseline="0" dirty="0" smtClean="0"/>
              <a:t> BR per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mesonico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carico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l’upper</a:t>
            </a:r>
            <a:r>
              <a:rPr lang="en-US" baseline="0" dirty="0" smtClean="0"/>
              <a:t> limit e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confronto</a:t>
            </a:r>
            <a:r>
              <a:rPr lang="en-US" baseline="0" dirty="0" smtClean="0"/>
              <a:t> con I </a:t>
            </a:r>
            <a:r>
              <a:rPr lang="en-US" baseline="0" dirty="0" err="1" smtClean="0"/>
              <a:t>dati</a:t>
            </a:r>
            <a:r>
              <a:rPr lang="en-US" baseline="0" dirty="0" smtClean="0"/>
              <a:t> KEK.</a:t>
            </a:r>
          </a:p>
          <a:p>
            <a:r>
              <a:rPr lang="en-US" baseline="0" dirty="0" smtClean="0"/>
              <a:t>N.B.: </a:t>
            </a:r>
            <a:r>
              <a:rPr lang="en-US" baseline="0" dirty="0" err="1" smtClean="0"/>
              <a:t>efficienza</a:t>
            </a:r>
            <a:r>
              <a:rPr lang="en-US" baseline="0" dirty="0" smtClean="0"/>
              <a:t>=0.047, BR(pi-) = 0.154 FINUDA, ma qui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calcolo</a:t>
            </a:r>
            <a:r>
              <a:rPr lang="en-US" baseline="0" dirty="0" smtClean="0"/>
              <a:t> di Gal;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considera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correzione</a:t>
            </a:r>
            <a:r>
              <a:rPr lang="en-US" baseline="0" dirty="0" smtClean="0"/>
              <a:t> per 1.15 sigma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Ttot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Il decay </a:t>
            </a:r>
            <a:r>
              <a:rPr lang="en-US" baseline="0" dirty="0" err="1" smtClean="0"/>
              <a:t>allo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eccitato</a:t>
            </a:r>
            <a:r>
              <a:rPr lang="en-US" baseline="0" dirty="0" smtClean="0"/>
              <a:t> del 9Li (2.691 MeV) e’ </a:t>
            </a:r>
            <a:r>
              <a:rPr lang="en-US" baseline="0" dirty="0" err="1" smtClean="0"/>
              <a:t>escluso</a:t>
            </a:r>
            <a:r>
              <a:rPr lang="en-US" baseline="0" dirty="0" smtClean="0"/>
              <a:t> dal </a:t>
            </a:r>
            <a:r>
              <a:rPr lang="en-US" baseline="0" dirty="0" err="1" smtClean="0"/>
              <a:t>taglio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sul</a:t>
            </a:r>
            <a:r>
              <a:rPr lang="en-US" baseline="0" dirty="0" smtClean="0"/>
              <a:t> pi- (</a:t>
            </a:r>
            <a:r>
              <a:rPr lang="en-US" baseline="0" dirty="0" err="1" smtClean="0"/>
              <a:t>sarebbe</a:t>
            </a:r>
            <a:r>
              <a:rPr lang="en-US" baseline="0" dirty="0" smtClean="0"/>
              <a:t> 112.6 MeV)</a:t>
            </a:r>
          </a:p>
          <a:p>
            <a:r>
              <a:rPr lang="en-US" baseline="0" dirty="0" err="1" smtClean="0"/>
              <a:t>Mettere</a:t>
            </a:r>
            <a:r>
              <a:rPr lang="en-US" baseline="0" dirty="0" smtClean="0"/>
              <a:t> ref per BR 5LH</a:t>
            </a:r>
          </a:p>
          <a:p>
            <a:r>
              <a:rPr lang="en-US" baseline="0" dirty="0" smtClean="0"/>
              <a:t>Il </a:t>
            </a:r>
            <a:r>
              <a:rPr lang="en-US" baseline="0" dirty="0" err="1" smtClean="0"/>
              <a:t>taglio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p(pi</a:t>
            </a:r>
            <a:r>
              <a:rPr lang="en-US" baseline="0" dirty="0" smtClean="0"/>
              <a:t>-) non </a:t>
            </a:r>
            <a:r>
              <a:rPr lang="en-US" baseline="0" dirty="0" err="1" smtClean="0"/>
              <a:t>consente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prendere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primo </a:t>
            </a:r>
            <a:r>
              <a:rPr lang="en-US" baseline="0" dirty="0" err="1" smtClean="0"/>
              <a:t>stato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eccitato</a:t>
            </a:r>
            <a:r>
              <a:rPr lang="en-US" baseline="0" dirty="0" smtClean="0"/>
              <a:t> del 9Li. (0.094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0.355)</a:t>
            </a:r>
            <a:endParaRPr lang="en-US" baseline="0" dirty="0" smtClean="0"/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Fattore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15-20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riduzione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KEK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Efficienze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6Li 0.074,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9Be 0.047 (~64%),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variazione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K-stop (Sandra –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 +13% 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Negli</a:t>
            </a:r>
            <a:r>
              <a:rPr lang="en-US" dirty="0" smtClean="0"/>
              <a:t> </a:t>
            </a:r>
            <a:r>
              <a:rPr lang="en-US" dirty="0" err="1" smtClean="0"/>
              <a:t>intervalli</a:t>
            </a:r>
            <a:r>
              <a:rPr lang="en-US" baseline="0" dirty="0" smtClean="0"/>
              <a:t> 200-202 e 201-203 non </a:t>
            </a:r>
            <a:r>
              <a:rPr lang="en-US" baseline="0" dirty="0" err="1" smtClean="0"/>
              <a:t>c’e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nulla</a:t>
            </a:r>
            <a:r>
              <a:rPr lang="en-US" baseline="0" dirty="0" smtClean="0"/>
              <a:t>, in 199-201 </a:t>
            </a:r>
            <a:r>
              <a:rPr lang="en-US" baseline="0" dirty="0" err="1" smtClean="0"/>
              <a:t>c’e</a:t>
            </a:r>
            <a:r>
              <a:rPr lang="en-US" baseline="0" dirty="0" smtClean="0"/>
              <a:t>’ un </a:t>
            </a:r>
            <a:r>
              <a:rPr lang="en-US" baseline="0" dirty="0" err="1" smtClean="0"/>
              <a:t>evento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61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Percentuale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eventi</a:t>
            </a:r>
            <a:r>
              <a:rPr lang="en-US" baseline="0" dirty="0" smtClean="0"/>
              <a:t> con mu+ in </a:t>
            </a:r>
            <a:r>
              <a:rPr lang="en-US" baseline="0" dirty="0" err="1" smtClean="0"/>
              <a:t>coincidenza</a:t>
            </a:r>
            <a:r>
              <a:rPr lang="en-US" baseline="0" dirty="0" smtClean="0"/>
              <a:t>: 15%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87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LS mixing is </a:t>
            </a:r>
            <a:r>
              <a:rPr lang="en-US" dirty="0" err="1" smtClean="0"/>
              <a:t>equivakent</a:t>
            </a:r>
            <a:r>
              <a:rPr lang="en-US" baseline="0" dirty="0" smtClean="0"/>
              <a:t> to S </a:t>
            </a:r>
            <a:r>
              <a:rPr lang="en-US" baseline="0" dirty="0" err="1" smtClean="0"/>
              <a:t>p</a:t>
            </a:r>
            <a:r>
              <a:rPr lang="en-US" baseline="0" dirty="0" smtClean="0"/>
              <a:t>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L </a:t>
            </a:r>
            <a:r>
              <a:rPr lang="en-US" baseline="0" dirty="0" err="1" smtClean="0">
                <a:sym typeface="Wingdings"/>
              </a:rPr>
              <a:t>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Fondo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taglio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distanza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massima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stopping point del K- </a:t>
            </a:r>
            <a:r>
              <a:rPr lang="en-US" baseline="0" dirty="0" err="1" smtClean="0"/>
              <a:t>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origine</a:t>
            </a:r>
            <a:r>
              <a:rPr lang="en-US" baseline="0" dirty="0" smtClean="0"/>
              <a:t> del pi^+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un piano </a:t>
            </a:r>
            <a:r>
              <a:rPr lang="en-US" baseline="0" dirty="0" err="1" smtClean="0"/>
              <a:t>nel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bersaglio</a:t>
            </a:r>
            <a:r>
              <a:rPr lang="en-US" baseline="0" dirty="0" smtClean="0"/>
              <a:t>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taglio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sul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decadimento</a:t>
            </a:r>
            <a:r>
              <a:rPr lang="en-US" baseline="0" dirty="0" smtClean="0">
                <a:sym typeface="Wingdings"/>
              </a:rPr>
              <a:t> in </a:t>
            </a:r>
            <a:r>
              <a:rPr lang="en-US" baseline="0" dirty="0" err="1" smtClean="0">
                <a:sym typeface="Wingdings"/>
              </a:rPr>
              <a:t>volo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della</a:t>
            </a:r>
            <a:r>
              <a:rPr lang="en-US" baseline="0" dirty="0" smtClean="0">
                <a:sym typeface="Wingdings"/>
              </a:rPr>
              <a:t> Sigma+; </a:t>
            </a:r>
            <a:r>
              <a:rPr lang="en-US" baseline="0" dirty="0" err="1" smtClean="0">
                <a:sym typeface="Wingdings"/>
              </a:rPr>
              <a:t>il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valore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di</a:t>
            </a:r>
            <a:r>
              <a:rPr lang="en-US" baseline="0" dirty="0" smtClean="0">
                <a:sym typeface="Wingdings"/>
              </a:rPr>
              <a:t> 2mm per </a:t>
            </a:r>
            <a:r>
              <a:rPr lang="en-US" baseline="0" dirty="0" err="1" smtClean="0">
                <a:sym typeface="Wingdings"/>
              </a:rPr>
              <a:t>il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taglio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e</a:t>
            </a:r>
            <a:r>
              <a:rPr lang="en-US" baseline="0" dirty="0" smtClean="0">
                <a:sym typeface="Wingdings"/>
              </a:rPr>
              <a:t>’ </a:t>
            </a:r>
            <a:r>
              <a:rPr lang="en-US" baseline="0" dirty="0" err="1" smtClean="0">
                <a:sym typeface="Wingdings"/>
              </a:rPr>
              <a:t>stato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scelto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simulando</a:t>
            </a:r>
            <a:r>
              <a:rPr lang="en-US" baseline="0" dirty="0" smtClean="0">
                <a:sym typeface="Wingdings"/>
              </a:rPr>
              <a:t> MC </a:t>
            </a:r>
            <a:r>
              <a:rPr lang="en-US" baseline="0" dirty="0" err="1" smtClean="0">
                <a:sym typeface="Wingdings"/>
              </a:rPr>
              <a:t>il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fondo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il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segnale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vedendo</a:t>
            </a:r>
            <a:r>
              <a:rPr lang="en-US" baseline="0" dirty="0" smtClean="0">
                <a:sym typeface="Wingdings"/>
              </a:rPr>
              <a:t> le </a:t>
            </a:r>
            <a:r>
              <a:rPr lang="en-US" baseline="0" dirty="0" err="1" smtClean="0">
                <a:sym typeface="Wingdings"/>
              </a:rPr>
              <a:t>corrispondenti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distribuzioni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della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distanza</a:t>
            </a:r>
            <a:r>
              <a:rPr lang="en-US" baseline="0" dirty="0" smtClean="0">
                <a:sym typeface="Wingdings"/>
              </a:rPr>
              <a:t> in </a:t>
            </a:r>
            <a:r>
              <a:rPr lang="en-US" baseline="0" dirty="0" err="1" smtClean="0">
                <a:sym typeface="Wingdings"/>
              </a:rPr>
              <a:t>oggetto</a:t>
            </a:r>
            <a:r>
              <a:rPr lang="en-US" baseline="0" dirty="0" smtClean="0">
                <a:sym typeface="Wingdings"/>
              </a:rPr>
              <a:t>.</a:t>
            </a:r>
          </a:p>
          <a:p>
            <a:r>
              <a:rPr lang="en-US" baseline="0" dirty="0" smtClean="0">
                <a:sym typeface="Wingdings"/>
              </a:rPr>
              <a:t>La </a:t>
            </a:r>
            <a:r>
              <a:rPr lang="en-US" baseline="0" dirty="0" err="1" smtClean="0">
                <a:sym typeface="Wingdings"/>
              </a:rPr>
              <a:t>reazione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su</a:t>
            </a:r>
            <a:r>
              <a:rPr lang="en-US" baseline="0" dirty="0" smtClean="0">
                <a:sym typeface="Wingdings"/>
              </a:rPr>
              <a:t> un solo </a:t>
            </a:r>
            <a:r>
              <a:rPr lang="en-US" baseline="0" dirty="0" err="1" smtClean="0">
                <a:sym typeface="Wingdings"/>
              </a:rPr>
              <a:t>p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popola</a:t>
            </a:r>
            <a:r>
              <a:rPr lang="en-US" baseline="0" dirty="0" smtClean="0">
                <a:sym typeface="Wingdings"/>
              </a:rPr>
              <a:t> la </a:t>
            </a:r>
            <a:r>
              <a:rPr lang="en-US" baseline="0" dirty="0" err="1" smtClean="0">
                <a:sym typeface="Wingdings"/>
              </a:rPr>
              <a:t>regione</a:t>
            </a:r>
            <a:r>
              <a:rPr lang="en-US" baseline="0" dirty="0" smtClean="0">
                <a:sym typeface="Wingdings"/>
              </a:rPr>
              <a:t>  130-250 </a:t>
            </a:r>
            <a:r>
              <a:rPr lang="en-US" baseline="0" dirty="0" err="1" smtClean="0">
                <a:sym typeface="Wingdings"/>
              </a:rPr>
              <a:t>MeV/c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nella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regione</a:t>
            </a:r>
            <a:r>
              <a:rPr lang="en-US" baseline="0" dirty="0" smtClean="0">
                <a:sym typeface="Wingdings"/>
              </a:rPr>
              <a:t> del </a:t>
            </a:r>
            <a:r>
              <a:rPr lang="en-US" baseline="0" dirty="0" err="1" smtClean="0">
                <a:sym typeface="Wingdings"/>
              </a:rPr>
              <a:t>segnale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c’e</a:t>
            </a:r>
            <a:r>
              <a:rPr lang="en-US" baseline="0" dirty="0" smtClean="0">
                <a:sym typeface="Wingdings"/>
              </a:rPr>
              <a:t>’ solo la coda ad alto </a:t>
            </a:r>
            <a:r>
              <a:rPr lang="en-US" baseline="0" dirty="0" err="1" smtClean="0">
                <a:sym typeface="Wingdings"/>
              </a:rPr>
              <a:t>impulso</a:t>
            </a:r>
            <a:r>
              <a:rPr lang="en-US" baseline="0" dirty="0" smtClean="0">
                <a:sym typeface="Wingdings"/>
              </a:rPr>
              <a:t>; la </a:t>
            </a:r>
            <a:r>
              <a:rPr lang="en-US" baseline="0" dirty="0" err="1" smtClean="0">
                <a:sym typeface="Wingdings"/>
              </a:rPr>
              <a:t>reazione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su</a:t>
            </a:r>
            <a:r>
              <a:rPr lang="en-US" baseline="0" dirty="0" smtClean="0">
                <a:sym typeface="Wingdings"/>
              </a:rPr>
              <a:t> pp </a:t>
            </a:r>
            <a:r>
              <a:rPr lang="en-US" baseline="0" dirty="0" err="1" smtClean="0">
                <a:sym typeface="Wingdings"/>
              </a:rPr>
              <a:t>da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contributi</a:t>
            </a:r>
            <a:r>
              <a:rPr lang="en-US" baseline="0" dirty="0" smtClean="0">
                <a:sym typeface="Wingdings"/>
              </a:rPr>
              <a:t> in 100-320 </a:t>
            </a:r>
            <a:r>
              <a:rPr lang="en-US" baseline="0" dirty="0" err="1" smtClean="0">
                <a:sym typeface="Wingdings"/>
              </a:rPr>
              <a:t>MeV/c</a:t>
            </a:r>
            <a:r>
              <a:rPr lang="en-US" baseline="0" dirty="0" smtClean="0">
                <a:sym typeface="Wingdings"/>
              </a:rPr>
              <a:t>.</a:t>
            </a:r>
          </a:p>
          <a:p>
            <a:r>
              <a:rPr lang="en-US" baseline="0" dirty="0" err="1" smtClean="0">
                <a:sym typeface="Wingdings"/>
              </a:rPr>
              <a:t>Regione</a:t>
            </a:r>
            <a:r>
              <a:rPr lang="en-US" baseline="0" dirty="0" smtClean="0">
                <a:sym typeface="Wingdings"/>
              </a:rPr>
              <a:t> del </a:t>
            </a:r>
            <a:r>
              <a:rPr lang="en-US" baseline="0" dirty="0" err="1" smtClean="0">
                <a:sym typeface="Wingdings"/>
              </a:rPr>
              <a:t>segnale</a:t>
            </a:r>
            <a:r>
              <a:rPr lang="en-US" baseline="0" dirty="0" smtClean="0">
                <a:sym typeface="Wingdings"/>
              </a:rPr>
              <a:t>: Kmu2 in </a:t>
            </a:r>
            <a:r>
              <a:rPr lang="en-US" baseline="0" dirty="0" err="1" smtClean="0">
                <a:sym typeface="Wingdings"/>
              </a:rPr>
              <a:t>volo</a:t>
            </a:r>
            <a:r>
              <a:rPr lang="en-US" baseline="0" dirty="0" smtClean="0">
                <a:sym typeface="Wingdings"/>
              </a:rPr>
              <a:t> (K+ </a:t>
            </a:r>
            <a:r>
              <a:rPr lang="en-US" baseline="0" dirty="0" err="1" smtClean="0">
                <a:sym typeface="Wingdings"/>
              </a:rPr>
              <a:t>preso</a:t>
            </a:r>
            <a:r>
              <a:rPr lang="en-US" baseline="0" dirty="0" smtClean="0">
                <a:sym typeface="Wingdings"/>
              </a:rPr>
              <a:t> per K-), K-pp </a:t>
            </a:r>
            <a:r>
              <a:rPr lang="en-US" baseline="0" dirty="0" err="1" smtClean="0">
                <a:sym typeface="Wingdings"/>
              </a:rPr>
              <a:t>e</a:t>
            </a:r>
            <a:r>
              <a:rPr lang="en-US" baseline="0" dirty="0" smtClean="0">
                <a:sym typeface="Wingdings"/>
              </a:rPr>
              <a:t> coda K-</a:t>
            </a:r>
            <a:r>
              <a:rPr lang="en-US" baseline="0" dirty="0" err="1" smtClean="0">
                <a:sym typeface="Wingdings"/>
              </a:rPr>
              <a:t>p</a:t>
            </a:r>
            <a:r>
              <a:rPr lang="en-US" baseline="0" dirty="0" smtClean="0">
                <a:sym typeface="Wingdings"/>
              </a:rPr>
              <a:t>.</a:t>
            </a:r>
          </a:p>
          <a:p>
            <a:r>
              <a:rPr lang="en-US" baseline="0" dirty="0" smtClean="0">
                <a:sym typeface="Wingdings"/>
              </a:rPr>
              <a:t>250-254 </a:t>
            </a:r>
            <a:r>
              <a:rPr lang="en-US" baseline="0" dirty="0" err="1" smtClean="0">
                <a:sym typeface="Wingdings"/>
              </a:rPr>
              <a:t>MeV/c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circa 1.5-5.5 </a:t>
            </a:r>
            <a:r>
              <a:rPr lang="en-US" baseline="0" dirty="0" err="1" smtClean="0">
                <a:sym typeface="Wingdings"/>
              </a:rPr>
              <a:t>o</a:t>
            </a:r>
            <a:r>
              <a:rPr lang="en-US" baseline="0" dirty="0" smtClean="0">
                <a:sym typeface="Wingdings"/>
              </a:rPr>
              <a:t> 2-6  </a:t>
            </a:r>
            <a:r>
              <a:rPr lang="en-US" baseline="0" dirty="0" err="1" smtClean="0">
                <a:sym typeface="Wingdings"/>
              </a:rPr>
              <a:t>MeV</a:t>
            </a:r>
            <a:r>
              <a:rPr lang="en-US" baseline="0" dirty="0" smtClean="0">
                <a:sym typeface="Wingdings"/>
              </a:rPr>
              <a:t>=BL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5He ~0.8 </a:t>
            </a:r>
            <a:r>
              <a:rPr lang="en-US" dirty="0" err="1" smtClean="0"/>
              <a:t>MeV</a:t>
            </a:r>
            <a:r>
              <a:rPr lang="en-US" dirty="0" smtClean="0"/>
              <a:t> above 4He+n</a:t>
            </a:r>
            <a:r>
              <a:rPr lang="en-US" baseline="0" dirty="0" smtClean="0"/>
              <a:t> threshold, width~1.36 </a:t>
            </a:r>
            <a:r>
              <a:rPr lang="en-US" baseline="0" dirty="0" err="1" smtClean="0"/>
              <a:t>MeV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fit of the experimental spectrum was performed with fractions of the two simulated templates; a standard likelihood fitting method, using Poisson statistics, was applied in which both data and Monte Carlo statistical uncertainties were taken into account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</a:t>
            </a:r>
            <a:r>
              <a:rPr lang="en-US" baseline="0" dirty="0" smtClean="0"/>
              <a:t> 6Li L=0 </a:t>
            </a:r>
            <a:r>
              <a:rPr lang="en-US" baseline="0" dirty="0" err="1" smtClean="0"/>
              <a:t>deriva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calcoli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Millener</a:t>
            </a:r>
            <a:r>
              <a:rPr lang="en-US" baseline="0" dirty="0" smtClean="0"/>
              <a:t>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D.J.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Millener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Lect. Notes Phys. 724 (2007) 31: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S=1 to better than 98%.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Decadimento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gamma: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dipolo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M1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Allegerire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Attenzione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lo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eccitato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1+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Λ4H(0+g.s.) + 2n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0.2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 ma the low Q-value for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two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neutron emission plus the associated 􏰂S = 1 spin flip required in the decay to Λ4H(0+g.s.) + 2n are likely to make the Λ6H(1+exc → 0+g.s.) M1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-ray transition competitive with the strong decay of the 1+exc level.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n0 = nuclear</a:t>
            </a:r>
            <a:r>
              <a:rPr lang="en-US" baseline="0" dirty="0" smtClean="0"/>
              <a:t> matter density</a:t>
            </a:r>
          </a:p>
          <a:p>
            <a:r>
              <a:rPr lang="en-US" baseline="0" dirty="0" smtClean="0"/>
              <a:t>cooling: volume emission of neutrinos up to </a:t>
            </a:r>
            <a:r>
              <a:rPr lang="en-US" baseline="0" dirty="0" err="1" smtClean="0"/>
              <a:t>aboput</a:t>
            </a:r>
            <a:r>
              <a:rPr lang="en-US" baseline="0" dirty="0" smtClean="0"/>
              <a:t> 1 </a:t>
            </a:r>
            <a:r>
              <a:rPr lang="en-US" baseline="0" smtClean="0"/>
              <a:t>million years </a:t>
            </a:r>
            <a:r>
              <a:rPr lang="en-US" baseline="0" dirty="0" smtClean="0"/>
              <a:t>by modified URCA process with a bystander nucleon to conserve energy and momentum.</a:t>
            </a:r>
          </a:p>
          <a:p>
            <a:r>
              <a:rPr lang="en-US" baseline="0" dirty="0" smtClean="0"/>
              <a:t>The Fermi </a:t>
            </a:r>
            <a:r>
              <a:rPr lang="en-US" baseline="0" dirty="0" err="1" smtClean="0"/>
              <a:t>momenta</a:t>
            </a:r>
            <a:r>
              <a:rPr lang="en-US" baseline="0" dirty="0" smtClean="0"/>
              <a:t> have to satisfy: </a:t>
            </a:r>
            <a:r>
              <a:rPr lang="en-US" baseline="0" dirty="0" err="1" smtClean="0"/>
              <a:t>p_p+p_e</a:t>
            </a:r>
            <a:r>
              <a:rPr lang="en-US" baseline="0" dirty="0" smtClean="0"/>
              <a:t> &gt;= </a:t>
            </a:r>
            <a:r>
              <a:rPr lang="en-US" baseline="0" dirty="0" err="1" smtClean="0"/>
              <a:t>p_n</a:t>
            </a:r>
            <a:r>
              <a:rPr lang="en-US" baseline="0" dirty="0" smtClean="0"/>
              <a:t>; direct Y URCA process controlled by </a:t>
            </a:r>
            <a:r>
              <a:rPr lang="en-US" baseline="0" dirty="0" err="1" smtClean="0"/>
              <a:t>hyperon</a:t>
            </a:r>
            <a:r>
              <a:rPr lang="en-US" baseline="0" dirty="0" smtClean="0"/>
              <a:t> pairing gaps</a:t>
            </a:r>
          </a:p>
          <a:p>
            <a:r>
              <a:rPr lang="en-US" baseline="0" dirty="0" err="1" smtClean="0"/>
              <a:t>NMWDs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riportano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all’equilibrio</a:t>
            </a:r>
            <a:r>
              <a:rPr lang="en-US" baseline="0" dirty="0" smtClean="0"/>
              <a:t>  le </a:t>
            </a:r>
            <a:r>
              <a:rPr lang="en-US" baseline="0" dirty="0" err="1" smtClean="0"/>
              <a:t>n</a:t>
            </a:r>
            <a:r>
              <a:rPr lang="en-US" baseline="0" dirty="0" smtClean="0"/>
              <a:t>-stars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ruotando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dall’equilibrio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debole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regione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diagramma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temperatura-periodo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piu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ampia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reazioni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deboli</a:t>
            </a:r>
            <a:r>
              <a:rPr lang="en-US" baseline="0" dirty="0" smtClean="0"/>
              <a:t> standard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Ridurre</a:t>
            </a:r>
            <a:r>
              <a:rPr lang="en-US" baseline="0" dirty="0" smtClean="0"/>
              <a:t> la parte </a:t>
            </a:r>
            <a:r>
              <a:rPr lang="en-US" baseline="0" dirty="0" err="1" smtClean="0"/>
              <a:t>sul</a:t>
            </a:r>
            <a:r>
              <a:rPr lang="en-US" baseline="0" dirty="0" smtClean="0"/>
              <a:t> NMWD?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Decadimento</a:t>
            </a:r>
            <a:r>
              <a:rPr lang="en-US" dirty="0" smtClean="0"/>
              <a:t>: </a:t>
            </a:r>
            <a:r>
              <a:rPr lang="en-US" dirty="0" err="1" smtClean="0"/>
              <a:t>coincidenza</a:t>
            </a:r>
            <a:r>
              <a:rPr lang="en-US" dirty="0" smtClean="0"/>
              <a:t>: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quale</a:t>
            </a:r>
            <a:r>
              <a:rPr lang="en-US" dirty="0" smtClean="0"/>
              <a:t> </a:t>
            </a:r>
            <a:r>
              <a:rPr lang="en-US" dirty="0" err="1" smtClean="0"/>
              <a:t>stato</a:t>
            </a:r>
            <a:r>
              <a:rPr lang="en-US" dirty="0" smtClean="0"/>
              <a:t> </a:t>
            </a:r>
            <a:r>
              <a:rPr lang="en-US" dirty="0" err="1" smtClean="0"/>
              <a:t>sta</a:t>
            </a:r>
            <a:r>
              <a:rPr lang="en-US" dirty="0" smtClean="0"/>
              <a:t> </a:t>
            </a:r>
            <a:r>
              <a:rPr lang="en-US" dirty="0" err="1" smtClean="0"/>
              <a:t>decadendo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n0 = nuclear</a:t>
            </a:r>
            <a:r>
              <a:rPr lang="en-US" baseline="0" dirty="0" smtClean="0"/>
              <a:t> matter density</a:t>
            </a:r>
          </a:p>
          <a:p>
            <a:r>
              <a:rPr lang="en-US" baseline="0" dirty="0" smtClean="0"/>
              <a:t>cooling: volume emission of neutrinos up to </a:t>
            </a:r>
            <a:r>
              <a:rPr lang="en-US" baseline="0" dirty="0" err="1" smtClean="0"/>
              <a:t>aboput</a:t>
            </a:r>
            <a:r>
              <a:rPr lang="en-US" baseline="0" dirty="0" smtClean="0"/>
              <a:t> 1 </a:t>
            </a:r>
            <a:r>
              <a:rPr lang="en-US" baseline="0" smtClean="0"/>
              <a:t>million years </a:t>
            </a:r>
            <a:r>
              <a:rPr lang="en-US" baseline="0" dirty="0" smtClean="0"/>
              <a:t>by modified URCA process with a bystander nucleon to conserve energy and momentum.</a:t>
            </a:r>
          </a:p>
          <a:p>
            <a:r>
              <a:rPr lang="en-US" baseline="0" dirty="0" smtClean="0"/>
              <a:t>The Fermi </a:t>
            </a:r>
            <a:r>
              <a:rPr lang="en-US" baseline="0" dirty="0" err="1" smtClean="0"/>
              <a:t>momenta</a:t>
            </a:r>
            <a:r>
              <a:rPr lang="en-US" baseline="0" dirty="0" smtClean="0"/>
              <a:t> have to satisfy: </a:t>
            </a:r>
            <a:r>
              <a:rPr lang="en-US" baseline="0" dirty="0" err="1" smtClean="0"/>
              <a:t>p_p+p_e</a:t>
            </a:r>
            <a:r>
              <a:rPr lang="en-US" baseline="0" dirty="0" smtClean="0"/>
              <a:t> &gt;= </a:t>
            </a:r>
            <a:r>
              <a:rPr lang="en-US" baseline="0" dirty="0" err="1" smtClean="0"/>
              <a:t>p_n</a:t>
            </a:r>
            <a:r>
              <a:rPr lang="en-US" baseline="0" dirty="0" smtClean="0"/>
              <a:t>; direct Y URCA process controlled by </a:t>
            </a:r>
            <a:r>
              <a:rPr lang="en-US" baseline="0" dirty="0" err="1" smtClean="0"/>
              <a:t>hyperon</a:t>
            </a:r>
            <a:r>
              <a:rPr lang="en-US" baseline="0" dirty="0" smtClean="0"/>
              <a:t> pairing gaps</a:t>
            </a:r>
          </a:p>
          <a:p>
            <a:r>
              <a:rPr lang="en-US" baseline="0" dirty="0" err="1" smtClean="0"/>
              <a:t>NMWDs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riportano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all’equilibrio</a:t>
            </a:r>
            <a:r>
              <a:rPr lang="en-US" baseline="0" dirty="0" smtClean="0"/>
              <a:t>  le </a:t>
            </a:r>
            <a:r>
              <a:rPr lang="en-US" baseline="0" dirty="0" err="1" smtClean="0"/>
              <a:t>n</a:t>
            </a:r>
            <a:r>
              <a:rPr lang="en-US" baseline="0" dirty="0" smtClean="0"/>
              <a:t>-stars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ruotando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dall’equilibrio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debole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regione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diagramma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temperatura-periodo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piu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ampia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reazioni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deboli</a:t>
            </a:r>
            <a:r>
              <a:rPr lang="en-US" baseline="0" dirty="0" smtClean="0"/>
              <a:t> standard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LS mixing is equivalent</a:t>
            </a:r>
            <a:r>
              <a:rPr lang="en-US" baseline="0" dirty="0" smtClean="0"/>
              <a:t> to S p </a:t>
            </a:r>
            <a:r>
              <a:rPr lang="en-US" baseline="0" dirty="0" smtClean="0">
                <a:sym typeface="Wingdings"/>
              </a:rPr>
              <a:t> L 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display program.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stopping point was determined with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about 800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to the angular and energy straggling.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pi+: mu+ da 0.5 a 0.9% FWHM </a:t>
            </a:r>
            <a:r>
              <a:rPr lang="en-US" dirty="0" err="1" smtClean="0"/>
              <a:t>cioe</a:t>
            </a:r>
            <a:r>
              <a:rPr lang="en-US" dirty="0" smtClean="0"/>
              <a:t>’ 1.18 MeV/c a 2.12 MeV/c FWHM (da  0.5 a 0.90 MeV/c sigma); BR=63.51%</a:t>
            </a:r>
          </a:p>
          <a:p>
            <a:r>
              <a:rPr lang="en-US" dirty="0" err="1" smtClean="0"/>
              <a:t>Risoluzione</a:t>
            </a:r>
            <a:r>
              <a:rPr lang="en-US" dirty="0" smtClean="0"/>
              <a:t> pi-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9Be: 1.6 MeV/c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203.2</a:t>
            </a:r>
            <a:r>
              <a:rPr lang="en-US" dirty="0" smtClean="0">
                <a:sym typeface="Wingdings"/>
              </a:rPr>
              <a:t>203.3</a:t>
            </a:r>
          </a:p>
          <a:p>
            <a:r>
              <a:rPr lang="en-US" dirty="0" smtClean="0">
                <a:sym typeface="Wingdings"/>
              </a:rPr>
              <a:t>Two-body reactions if 6LH exists as stable</a:t>
            </a:r>
            <a:r>
              <a:rPr lang="en-US" baseline="0" dirty="0" smtClean="0">
                <a:sym typeface="Wingdings"/>
              </a:rPr>
              <a:t> system </a:t>
            </a:r>
            <a:r>
              <a:rPr lang="en-US" baseline="0" dirty="0" err="1" smtClean="0">
                <a:sym typeface="Wingdings"/>
              </a:rPr>
              <a:t>vs</a:t>
            </a:r>
            <a:r>
              <a:rPr lang="en-US" baseline="0" dirty="0" smtClean="0">
                <a:sym typeface="Wingdings"/>
              </a:rPr>
              <a:t> strong interaction; MWD is the signature of the stability of the system!!</a:t>
            </a:r>
          </a:p>
          <a:p>
            <a:r>
              <a:rPr lang="en-US" baseline="0" dirty="0" smtClean="0">
                <a:sym typeface="Wingdings"/>
              </a:rPr>
              <a:t>203 </a:t>
            </a:r>
            <a:r>
              <a:rPr lang="en-US" baseline="0" dirty="0" err="1" smtClean="0">
                <a:sym typeface="Wingdings"/>
              </a:rPr>
              <a:t>e</a:t>
            </a:r>
            <a:r>
              <a:rPr lang="en-US" baseline="0" dirty="0" smtClean="0">
                <a:sym typeface="Wingdings"/>
              </a:rPr>
              <a:t>’ insensitive on the BL between 0 and 6 </a:t>
            </a:r>
            <a:r>
              <a:rPr lang="en-US" baseline="0" dirty="0" err="1" smtClean="0">
                <a:sym typeface="Wingdings"/>
              </a:rPr>
              <a:t>MeV</a:t>
            </a:r>
            <a:r>
              <a:rPr lang="en-US" baseline="0" dirty="0" smtClean="0">
                <a:sym typeface="Wingdings"/>
              </a:rPr>
              <a:t> BL=4.5 </a:t>
            </a:r>
            <a:r>
              <a:rPr lang="en-US" baseline="0" dirty="0" err="1" smtClean="0">
                <a:sym typeface="Wingdings"/>
              </a:rPr>
              <a:t>MeV</a:t>
            </a:r>
            <a:r>
              <a:rPr lang="en-US" baseline="0" dirty="0" smtClean="0">
                <a:sym typeface="Wingdings"/>
              </a:rPr>
              <a:t> instead of 4.0 </a:t>
            </a:r>
            <a:r>
              <a:rPr lang="en-US" baseline="0" dirty="0" err="1" smtClean="0">
                <a:sym typeface="Wingdings"/>
              </a:rPr>
              <a:t>MeV</a:t>
            </a:r>
            <a:r>
              <a:rPr lang="en-US" baseline="0" dirty="0" smtClean="0">
                <a:sym typeface="Wingdings"/>
              </a:rPr>
              <a:t> is OK; the the correction to the 0.7 sigma correction is negligible with respect to the errors.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L’errore</a:t>
            </a:r>
            <a:r>
              <a:rPr lang="en-US" dirty="0" smtClean="0"/>
              <a:t> </a:t>
            </a:r>
            <a:r>
              <a:rPr lang="en-US" dirty="0" err="1" smtClean="0"/>
              <a:t>sistematico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sull’impulso</a:t>
            </a:r>
            <a:r>
              <a:rPr lang="en-US" baseline="0" dirty="0" smtClean="0"/>
              <a:t> del mu+ (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pi+) </a:t>
            </a:r>
            <a:r>
              <a:rPr lang="en-US" baseline="0" dirty="0" err="1" smtClean="0">
                <a:sym typeface="Wingdings"/>
              </a:rPr>
              <a:t>quotato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e</a:t>
            </a:r>
            <a:r>
              <a:rPr lang="en-US" baseline="0" dirty="0" smtClean="0">
                <a:sym typeface="Wingdings"/>
              </a:rPr>
              <a:t>’ lo </a:t>
            </a:r>
            <a:r>
              <a:rPr lang="en-US" baseline="0" dirty="0" err="1" smtClean="0">
                <a:sym typeface="Wingdings"/>
              </a:rPr>
              <a:t>scostamento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massimo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nel</a:t>
            </a:r>
            <a:r>
              <a:rPr lang="en-US" baseline="0" dirty="0" smtClean="0">
                <a:sym typeface="Wingdings"/>
              </a:rPr>
              <a:t> tempo per </a:t>
            </a:r>
            <a:r>
              <a:rPr lang="en-US" baseline="0" dirty="0" err="1" smtClean="0">
                <a:sym typeface="Wingdings"/>
              </a:rPr>
              <a:t>i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bersagli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di</a:t>
            </a:r>
            <a:r>
              <a:rPr lang="en-US" baseline="0" dirty="0" smtClean="0">
                <a:sym typeface="Wingdings"/>
              </a:rPr>
              <a:t> 6Li; continuous monitoring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Uncertainty of </a:t>
            </a:r>
            <a:r>
              <a:rPr lang="en-US" dirty="0" err="1" smtClean="0"/>
              <a:t>Ttot</a:t>
            </a:r>
            <a:r>
              <a:rPr lang="en-US" dirty="0" smtClean="0"/>
              <a:t> due to uncertainty on BL</a:t>
            </a:r>
          </a:p>
          <a:p>
            <a:r>
              <a:rPr lang="en-US" sz="1200" dirty="0" smtClean="0">
                <a:latin typeface="Comic Sans MS"/>
                <a:cs typeface="Comic Sans MS"/>
              </a:rPr>
              <a:t>uncertainty on </a:t>
            </a:r>
            <a:r>
              <a:rPr lang="en-US" sz="1200" dirty="0" err="1" smtClean="0">
                <a:latin typeface="Comic Sans MS"/>
                <a:cs typeface="Comic Sans MS"/>
              </a:rPr>
              <a:t>T(</a:t>
            </a:r>
            <a:r>
              <a:rPr lang="en-US" sz="1200" dirty="0" err="1" smtClean="0">
                <a:latin typeface="Symbol" charset="2"/>
                <a:cs typeface="Symbol" charset="2"/>
              </a:rPr>
              <a:t>p</a:t>
            </a:r>
            <a:r>
              <a:rPr lang="en-US" sz="1200" dirty="0" smtClean="0">
                <a:latin typeface="Symbol" charset="2"/>
                <a:cs typeface="Symbol" charset="2"/>
              </a:rPr>
              <a:t>+</a:t>
            </a:r>
            <a:r>
              <a:rPr lang="en-US" sz="1200" dirty="0" smtClean="0">
                <a:latin typeface="Comic Sans MS"/>
                <a:cs typeface="Comic Sans MS"/>
              </a:rPr>
              <a:t>) +</a:t>
            </a:r>
            <a:r>
              <a:rPr lang="en-US" sz="1200" dirty="0" err="1" smtClean="0">
                <a:latin typeface="Comic Sans MS"/>
                <a:cs typeface="Comic Sans MS"/>
              </a:rPr>
              <a:t>T(</a:t>
            </a:r>
            <a:r>
              <a:rPr lang="en-US" sz="1200" dirty="0" err="1" smtClean="0">
                <a:latin typeface="Symbol" charset="2"/>
                <a:cs typeface="Symbol" charset="2"/>
              </a:rPr>
              <a:t>p</a:t>
            </a:r>
            <a:r>
              <a:rPr lang="en-US" sz="1200" dirty="0" smtClean="0">
                <a:latin typeface="Symbol" charset="2"/>
                <a:cs typeface="Symbol" charset="2"/>
              </a:rPr>
              <a:t>-</a:t>
            </a:r>
            <a:r>
              <a:rPr lang="en-US" sz="1200" dirty="0" smtClean="0">
                <a:latin typeface="Comic Sans MS"/>
                <a:cs typeface="Comic Sans MS"/>
              </a:rPr>
              <a:t>) = 0.2 </a:t>
            </a:r>
            <a:r>
              <a:rPr lang="en-US" sz="1200" dirty="0" err="1" smtClean="0">
                <a:latin typeface="Comic Sans MS"/>
                <a:cs typeface="Comic Sans MS"/>
              </a:rPr>
              <a:t>MeV</a:t>
            </a:r>
            <a:r>
              <a:rPr lang="en-US" sz="1200" dirty="0" smtClean="0">
                <a:latin typeface="Comic Sans MS"/>
                <a:cs typeface="Comic Sans MS"/>
              </a:rPr>
              <a:t> due </a:t>
            </a:r>
          </a:p>
          <a:p>
            <a:r>
              <a:rPr lang="en-US" sz="1200" dirty="0" smtClean="0">
                <a:latin typeface="Comic Sans MS"/>
                <a:cs typeface="Comic Sans MS"/>
              </a:rPr>
              <a:t>to B</a:t>
            </a:r>
            <a:r>
              <a:rPr lang="en-US" sz="1200" baseline="-25000" dirty="0" smtClean="0">
                <a:latin typeface="Symbol" charset="2"/>
                <a:cs typeface="Symbol" charset="2"/>
              </a:rPr>
              <a:t>L </a:t>
            </a:r>
            <a:r>
              <a:rPr lang="en-US" sz="1200" dirty="0" smtClean="0">
                <a:latin typeface="Comic Sans MS"/>
                <a:cs typeface="Comic Sans MS"/>
              </a:rPr>
              <a:t>variation </a:t>
            </a:r>
            <a:r>
              <a:rPr lang="en-US" sz="1200" dirty="0" err="1" smtClean="0">
                <a:latin typeface="Comic Sans MS"/>
                <a:cs typeface="Comic Sans MS"/>
                <a:sym typeface="Wingdings"/>
              </a:rPr>
              <a:t></a:t>
            </a:r>
            <a:r>
              <a:rPr lang="en-US" sz="12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200" dirty="0" smtClean="0">
                <a:latin typeface="Comic Sans MS"/>
                <a:cs typeface="Comic Sans MS"/>
              </a:rPr>
              <a:t>sensitivity of 30 </a:t>
            </a:r>
            <a:r>
              <a:rPr lang="en-US" sz="1200" dirty="0" err="1" smtClean="0">
                <a:latin typeface="Comic Sans MS"/>
                <a:cs typeface="Comic Sans MS"/>
              </a:rPr>
              <a:t>keV</a:t>
            </a:r>
            <a:r>
              <a:rPr lang="en-US" sz="1200" dirty="0" smtClean="0">
                <a:latin typeface="Comic Sans MS"/>
                <a:cs typeface="Comic Sans MS"/>
              </a:rPr>
              <a:t> per </a:t>
            </a:r>
            <a:r>
              <a:rPr lang="en-US" sz="1200" dirty="0" err="1" smtClean="0">
                <a:latin typeface="Comic Sans MS"/>
                <a:cs typeface="Comic Sans MS"/>
              </a:rPr>
              <a:t>MeV</a:t>
            </a:r>
            <a:r>
              <a:rPr lang="en-US" sz="1200" dirty="0" smtClean="0">
                <a:latin typeface="Comic Sans MS"/>
                <a:cs typeface="Comic Sans MS"/>
              </a:rPr>
              <a:t> of B</a:t>
            </a:r>
            <a:r>
              <a:rPr lang="en-US" sz="1200" baseline="-25000" dirty="0" smtClean="0">
                <a:latin typeface="Comic Sans MS"/>
                <a:cs typeface="Comic Sans MS"/>
              </a:rPr>
              <a:t>Λ</a:t>
            </a:r>
            <a:r>
              <a:rPr lang="en-US" sz="1200" dirty="0" smtClean="0">
                <a:latin typeface="Comic Sans MS"/>
                <a:cs typeface="Comic Sans MS"/>
              </a:rPr>
              <a:t>(</a:t>
            </a:r>
            <a:r>
              <a:rPr lang="en-US" sz="1200" baseline="30000" dirty="0" smtClean="0">
                <a:latin typeface="Comic Sans MS"/>
                <a:cs typeface="Comic Sans MS"/>
              </a:rPr>
              <a:t>6</a:t>
            </a:r>
            <a:r>
              <a:rPr lang="en-US" sz="1200" baseline="-25000" dirty="0" smtClean="0">
                <a:latin typeface="Comic Sans MS"/>
                <a:cs typeface="Comic Sans MS"/>
              </a:rPr>
              <a:t>Λ</a:t>
            </a:r>
            <a:r>
              <a:rPr lang="en-US" sz="1200" dirty="0" smtClean="0">
                <a:latin typeface="Comic Sans MS"/>
                <a:cs typeface="Comic Sans MS"/>
              </a:rPr>
              <a:t>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Controllare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pdf</a:t>
            </a:r>
            <a:r>
              <a:rPr lang="en-US" dirty="0" smtClean="0"/>
              <a:t> </a:t>
            </a:r>
            <a:r>
              <a:rPr lang="en-US" dirty="0" err="1" smtClean="0"/>
              <a:t>l’ombreggiatura</a:t>
            </a:r>
            <a:r>
              <a:rPr lang="en-US" dirty="0" smtClean="0"/>
              <a:t> </a:t>
            </a:r>
            <a:r>
              <a:rPr lang="en-US" dirty="0" err="1" smtClean="0"/>
              <a:t>rossa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blu</a:t>
            </a:r>
            <a:r>
              <a:rPr lang="en-US" dirty="0" smtClean="0"/>
              <a:t>.</a:t>
            </a:r>
          </a:p>
          <a:p>
            <a:r>
              <a:rPr lang="en-US" dirty="0" smtClean="0"/>
              <a:t>total 4.5 sigma on </a:t>
            </a:r>
            <a:r>
              <a:rPr lang="en-US" dirty="0" err="1" smtClean="0"/>
              <a:t>p(pi</a:t>
            </a:r>
            <a:r>
              <a:rPr lang="en-US" dirty="0" smtClean="0"/>
              <a:t>+)</a:t>
            </a:r>
          </a:p>
          <a:p>
            <a:r>
              <a:rPr lang="en-US" dirty="0" smtClean="0"/>
              <a:t>Total 6 sigma on </a:t>
            </a:r>
            <a:r>
              <a:rPr lang="en-US" dirty="0" err="1" smtClean="0"/>
              <a:t>p(pi</a:t>
            </a:r>
            <a:r>
              <a:rPr lang="en-US" dirty="0" smtClean="0"/>
              <a:t>-)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39D-E326-F341-9D00-E492F4161AF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B89C-E4DD-324C-B42F-437217E0803A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4A7C7-F7F4-7C48-AD21-48CE8C9D417F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117C-41E5-FF41-A037-6918B507679B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1541-32E7-E943-83FA-727D5CD76BAF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7176-DB8A-C345-8306-97703E1CC668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F842C-1F78-3945-99C0-8ADCC71A3609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C06A1-BF4C-BB47-8138-79DD81905A1C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025E-44C6-5C40-BE16-1096EEB547C5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8B7C-E896-7348-AD76-2DF7F3B343F0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597CF-0D6E-6040-94A8-485ED2813C62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D022-77AB-F045-BC34-5E6625A5EBAC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38020-AD94-1940-86C3-8C0835B57653}" type="datetime1">
              <a:rPr lang="en-US" smtClean="0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0AE6F-DB8E-8244-A153-CFE5242F53A1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" y="-1"/>
            <a:ext cx="9134475" cy="6845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5553" y="1853269"/>
            <a:ext cx="6184900" cy="2616101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effectLst>
            <a:glow rad="101600">
              <a:schemeClr val="bg1">
                <a:lumMod val="65000"/>
                <a:alpha val="75000"/>
              </a:schemeClr>
            </a:glow>
            <a:softEdge rad="254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Comic Sans MS"/>
                <a:cs typeface="Comic Sans MS"/>
              </a:rPr>
              <a:t>Neutron-rich </a:t>
            </a:r>
            <a:r>
              <a:rPr lang="en-US" sz="3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32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3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hypernuclei</a:t>
            </a:r>
            <a:endParaRPr lang="en-US" sz="32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r>
              <a:rPr lang="en-US" sz="3200" dirty="0" smtClean="0">
                <a:solidFill>
                  <a:srgbClr val="0000FF"/>
                </a:solidFill>
                <a:latin typeface="Comic Sans MS"/>
                <a:cs typeface="Comic Sans MS"/>
              </a:rPr>
              <a:t>study with the FINUDA </a:t>
            </a:r>
          </a:p>
          <a:p>
            <a:pPr algn="ctr"/>
            <a:r>
              <a:rPr lang="en-US" sz="3200" dirty="0" smtClean="0">
                <a:solidFill>
                  <a:srgbClr val="0000FF"/>
                </a:solidFill>
                <a:latin typeface="Comic Sans MS"/>
                <a:cs typeface="Comic Sans MS"/>
              </a:rPr>
              <a:t>experiment </a:t>
            </a:r>
            <a:br>
              <a:rPr lang="en-US" sz="32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Elena Botta</a:t>
            </a:r>
            <a:b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INFN-Torino and Torino University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204200" y="6422064"/>
            <a:ext cx="762000" cy="365125"/>
          </a:xfrm>
        </p:spPr>
        <p:txBody>
          <a:bodyPr/>
          <a:lstStyle/>
          <a:p>
            <a:fld id="{581FB5FF-DDC6-B041-AE48-F78BE9FFADA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9" name="Picture 18" descr="Ppim_fit_mc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3850314"/>
            <a:ext cx="4320540" cy="29184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14630" y="17577"/>
            <a:ext cx="3855720" cy="3530600"/>
            <a:chOff x="5269230" y="2988740"/>
            <a:chExt cx="3505200" cy="35306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230" y="2988740"/>
              <a:ext cx="3505200" cy="35306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5400000">
              <a:off x="5839433" y="3317501"/>
              <a:ext cx="198000" cy="5400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90018" y="3488500"/>
              <a:ext cx="216000" cy="263416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Ppip_fit_mc3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" y="3824914"/>
            <a:ext cx="4320540" cy="29184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46044" y="3824914"/>
            <a:ext cx="2501129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33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3 candidate events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2.7 10</a:t>
            </a:r>
            <a:r>
              <a:rPr lang="en-US" sz="2000" baseline="30000" dirty="0" smtClean="0">
                <a:solidFill>
                  <a:srgbClr val="008000"/>
                </a:solidFill>
                <a:latin typeface="Comic Sans MS"/>
                <a:cs typeface="Comic Sans MS"/>
              </a:rPr>
              <a:t>7</a:t>
            </a:r>
            <a:r>
              <a:rPr lang="en-US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 K</a:t>
            </a:r>
            <a:r>
              <a:rPr lang="en-US" sz="2000" baseline="30000" dirty="0" smtClean="0">
                <a:solidFill>
                  <a:srgbClr val="008000"/>
                </a:solidFill>
                <a:latin typeface="Comic Sans MS"/>
                <a:cs typeface="Comic Sans MS"/>
              </a:rPr>
              <a:t>-</a:t>
            </a:r>
            <a:r>
              <a:rPr lang="en-US" sz="2000" baseline="-25000" dirty="0" smtClean="0">
                <a:solidFill>
                  <a:srgbClr val="008000"/>
                </a:solidFill>
                <a:latin typeface="Comic Sans MS"/>
                <a:cs typeface="Comic Sans MS"/>
              </a:rPr>
              <a:t>stop </a:t>
            </a:r>
            <a:r>
              <a:rPr lang="en-US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events</a:t>
            </a:r>
            <a:endParaRPr lang="en-US" sz="20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5383072" y="4552400"/>
            <a:ext cx="928200" cy="8889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2917276" y="4612727"/>
            <a:ext cx="928202" cy="768348"/>
          </a:xfrm>
          <a:prstGeom prst="straightConnector1">
            <a:avLst/>
          </a:prstGeom>
          <a:ln>
            <a:solidFill>
              <a:srgbClr val="33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18050" y="1438414"/>
            <a:ext cx="2894330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Finuda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Coll. and A. Gal,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NPA 881 (2012) 269.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85707" y="2494417"/>
            <a:ext cx="4248694" cy="120032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blue bars: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p+/p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selection regions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including 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H lowest particle stability threshold 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H+2n (p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p+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=251.9 MeV/c, p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p-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=135.6 MeV/c)      B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=2.3÷7.1 MeV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10580" y="177474"/>
            <a:ext cx="360759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250÷255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= 1.1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130÷137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= 1.2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" name="Group 20"/>
          <p:cNvGrpSpPr/>
          <p:nvPr/>
        </p:nvGrpSpPr>
        <p:grpSpPr>
          <a:xfrm>
            <a:off x="1760428" y="1772862"/>
            <a:ext cx="3811855" cy="2280166"/>
            <a:chOff x="1549400" y="1739900"/>
            <a:chExt cx="3811855" cy="2280166"/>
          </a:xfrm>
        </p:grpSpPr>
        <p:sp>
          <p:nvSpPr>
            <p:cNvPr id="8" name="Rectangle 7"/>
            <p:cNvSpPr/>
            <p:nvPr/>
          </p:nvSpPr>
          <p:spPr>
            <a:xfrm>
              <a:off x="2933700" y="1739900"/>
              <a:ext cx="1016000" cy="8636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933700" y="2171700"/>
              <a:ext cx="1016000" cy="12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933700" y="3848100"/>
              <a:ext cx="10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933700" y="2870200"/>
              <a:ext cx="1016000" cy="12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30400" y="1955800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Comic Sans MS"/>
                  <a:cs typeface="Comic Sans MS"/>
                </a:rPr>
                <a:t>5</a:t>
              </a:r>
              <a:r>
                <a:rPr lang="en-US" dirty="0" smtClean="0">
                  <a:latin typeface="Comic Sans MS"/>
                  <a:cs typeface="Comic Sans MS"/>
                </a:rPr>
                <a:t>H + </a:t>
              </a:r>
              <a:r>
                <a:rPr lang="en-US" dirty="0" smtClean="0">
                  <a:latin typeface="Symbol" charset="2"/>
                  <a:cs typeface="Symbol" charset="2"/>
                </a:rPr>
                <a:t>L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49400" y="2698234"/>
              <a:ext cx="1373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Comic Sans MS"/>
                  <a:cs typeface="Comic Sans MS"/>
                </a:rPr>
                <a:t>3</a:t>
              </a:r>
              <a:r>
                <a:rPr lang="en-US" dirty="0" smtClean="0">
                  <a:latin typeface="Comic Sans MS"/>
                  <a:cs typeface="Comic Sans MS"/>
                </a:rPr>
                <a:t>H + 2n + </a:t>
              </a:r>
              <a:r>
                <a:rPr lang="en-US" dirty="0" smtClean="0">
                  <a:latin typeface="Symbol" charset="2"/>
                  <a:cs typeface="Symbol" charset="2"/>
                </a:rPr>
                <a:t>L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41500" y="3650734"/>
              <a:ext cx="107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Comic Sans MS"/>
                  <a:cs typeface="Comic Sans MS"/>
                </a:rPr>
                <a:t>4</a:t>
              </a:r>
              <a:r>
                <a:rPr lang="en-US" baseline="-25000" dirty="0" smtClean="0">
                  <a:latin typeface="Symbol" charset="2"/>
                  <a:cs typeface="Symbol" charset="2"/>
                </a:rPr>
                <a:t>L</a:t>
              </a:r>
              <a:r>
                <a:rPr lang="en-US" dirty="0" smtClean="0">
                  <a:latin typeface="Comic Sans MS"/>
                  <a:cs typeface="Comic Sans MS"/>
                </a:rPr>
                <a:t>H + 2n</a:t>
              </a:r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65600" y="1981200"/>
              <a:ext cx="1159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/>
                  <a:cs typeface="Comic Sans MS"/>
                </a:rPr>
                <a:t>0.0    MeV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14800" y="2729012"/>
              <a:ext cx="12109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/>
                  <a:cs typeface="Comic Sans MS"/>
                </a:rPr>
                <a:t>-1.7    MeV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14800" y="3681512"/>
              <a:ext cx="12464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/>
                  <a:cs typeface="Comic Sans MS"/>
                </a:rPr>
                <a:t>-3.74  MeV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</p:grpSp>
      <p:sp>
        <p:nvSpPr>
          <p:cNvPr id="18" name="Right Brace 17"/>
          <p:cNvSpPr/>
          <p:nvPr/>
        </p:nvSpPr>
        <p:spPr>
          <a:xfrm>
            <a:off x="6591862" y="3152733"/>
            <a:ext cx="431800" cy="3285189"/>
          </a:xfrm>
          <a:prstGeom prst="rightBrac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42928" y="4591734"/>
            <a:ext cx="819455" cy="646331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00"/>
                </a:solidFill>
                <a:latin typeface="Comic Sans MS"/>
                <a:cs typeface="Comic Sans MS"/>
              </a:rPr>
              <a:t>bound</a:t>
            </a:r>
          </a:p>
          <a:p>
            <a:r>
              <a:rPr lang="en-US" baseline="30000" dirty="0" smtClean="0">
                <a:solidFill>
                  <a:srgbClr val="336600"/>
                </a:solidFill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solidFill>
                  <a:srgbClr val="336600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336600"/>
                </a:solidFill>
                <a:latin typeface="Comic Sans MS"/>
                <a:cs typeface="Comic Sans MS"/>
              </a:rPr>
              <a:t>H</a:t>
            </a:r>
          </a:p>
        </p:txBody>
      </p:sp>
      <p:sp>
        <p:nvSpPr>
          <p:cNvPr id="21" name="Striped Right Arrow 20"/>
          <p:cNvSpPr/>
          <p:nvPr/>
        </p:nvSpPr>
        <p:spPr>
          <a:xfrm rot="19882057">
            <a:off x="2266434" y="4582295"/>
            <a:ext cx="868598" cy="143997"/>
          </a:xfrm>
          <a:prstGeom prst="striped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016726" y="3932095"/>
            <a:ext cx="1549222" cy="707886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explored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interval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031190" y="533400"/>
            <a:ext cx="618288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Search for </a:t>
            </a:r>
            <a:r>
              <a:rPr lang="en-GB" sz="2400" b="1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bound</a:t>
            </a:r>
            <a:r>
              <a:rPr lang="en-GB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en-US" sz="24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</a:t>
            </a:r>
            <a:endParaRPr lang="en-GB" sz="2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2719" y="5372100"/>
            <a:ext cx="1900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T(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/>
                <a:cs typeface="Comic Sans MS"/>
              </a:rPr>
              <a:t>+</a:t>
            </a:r>
            <a:r>
              <a:rPr lang="en-US" dirty="0">
                <a:latin typeface="Comic Sans MS"/>
                <a:cs typeface="Comic Sans MS"/>
              </a:rPr>
              <a:t>) + T(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sz="2000" baseline="30000" dirty="0"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) </a:t>
            </a:r>
            <a:r>
              <a:rPr lang="en-US" dirty="0" smtClean="0">
                <a:latin typeface="Comic Sans MS"/>
                <a:cs typeface="Comic Sans MS"/>
              </a:rPr>
              <a:t>cut </a:t>
            </a:r>
          </a:p>
          <a:p>
            <a:r>
              <a:rPr lang="en-US" dirty="0" smtClean="0">
                <a:latin typeface="Comic Sans MS"/>
                <a:cs typeface="Comic Sans MS"/>
              </a:rPr>
              <a:t>for 2-body </a:t>
            </a:r>
          </a:p>
          <a:p>
            <a:r>
              <a:rPr lang="en-US" dirty="0" smtClean="0">
                <a:latin typeface="Comic Sans MS"/>
                <a:cs typeface="Comic Sans MS"/>
              </a:rPr>
              <a:t>reactions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3392" y="4922469"/>
            <a:ext cx="1680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p(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/>
                <a:cs typeface="Comic Sans MS"/>
              </a:rPr>
              <a:t>+</a:t>
            </a:r>
            <a:r>
              <a:rPr lang="en-US" dirty="0">
                <a:latin typeface="Comic Sans MS"/>
                <a:cs typeface="Comic Sans MS"/>
              </a:rPr>
              <a:t>) </a:t>
            </a:r>
            <a:r>
              <a:rPr lang="en-US" dirty="0" smtClean="0">
                <a:latin typeface="Comic Sans MS"/>
                <a:cs typeface="Comic Sans MS"/>
              </a:rPr>
              <a:t>and p(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sz="2000" baseline="30000" dirty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r>
              <a:rPr lang="en-US" dirty="0" smtClean="0">
                <a:latin typeface="Comic Sans MS"/>
                <a:cs typeface="Comic Sans MS"/>
              </a:rPr>
              <a:t>selections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366588" y="2990933"/>
            <a:ext cx="1255309" cy="3541595"/>
            <a:chOff x="3792935" y="4747248"/>
            <a:chExt cx="3515881" cy="3541595"/>
          </a:xfrm>
        </p:grpSpPr>
        <p:sp>
          <p:nvSpPr>
            <p:cNvPr id="27" name="Rectangle 26"/>
            <p:cNvSpPr/>
            <p:nvPr/>
          </p:nvSpPr>
          <p:spPr>
            <a:xfrm>
              <a:off x="3792935" y="4747248"/>
              <a:ext cx="35158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2.3 MeV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69190" y="7919511"/>
              <a:ext cx="32469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7.1 MeV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580475" y="3158688"/>
            <a:ext cx="2458734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580475" y="6452033"/>
            <a:ext cx="2458734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triped Right Arrow 5"/>
          <p:cNvSpPr/>
          <p:nvPr/>
        </p:nvSpPr>
        <p:spPr>
          <a:xfrm rot="5400000">
            <a:off x="2332996" y="4592791"/>
            <a:ext cx="2556861" cy="1218071"/>
          </a:xfrm>
          <a:prstGeom prst="stripedRightArrow">
            <a:avLst/>
          </a:prstGeom>
          <a:solidFill>
            <a:srgbClr val="008000">
              <a:alpha val="20000"/>
            </a:srgbClr>
          </a:solidFill>
          <a:ln>
            <a:solidFill>
              <a:srgbClr val="33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prova_cu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81" y="3087412"/>
            <a:ext cx="4317257" cy="2918400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300" y="8434"/>
            <a:ext cx="3908697" cy="2626560"/>
            <a:chOff x="0" y="7959"/>
            <a:chExt cx="4342997" cy="2918400"/>
          </a:xfrm>
        </p:grpSpPr>
        <p:pic>
          <p:nvPicPr>
            <p:cNvPr id="6" name="Picture 5" descr="prova_cuts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0" y="7959"/>
              <a:ext cx="4317257" cy="2918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12700"/>
              <a:ext cx="863600" cy="23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609098" y="3035862"/>
            <a:ext cx="863600" cy="23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84400" y="2798885"/>
            <a:ext cx="1881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/>
              <a:t>-</a:t>
            </a:r>
            <a:r>
              <a:rPr lang="en-US" sz="1400" dirty="0" smtClean="0"/>
              <a:t> momentum (MeV/c)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97123" y="990599"/>
            <a:ext cx="191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/>
              <a:t>+ momentum (MeV/c)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651255" y="4051300"/>
            <a:ext cx="191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/>
              <a:t>+ momentum (MeV/c)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051499" y="5856002"/>
            <a:ext cx="1881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/>
              <a:t>-</a:t>
            </a:r>
            <a:r>
              <a:rPr lang="en-US" sz="1400" dirty="0" smtClean="0"/>
              <a:t> momentum (MeV/c)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164313" y="-19050"/>
            <a:ext cx="97963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53110" y="3078471"/>
            <a:ext cx="979632" cy="77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6885735" y="3378140"/>
            <a:ext cx="614912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99120" y="3375220"/>
            <a:ext cx="0" cy="60129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27592" y="301445"/>
            <a:ext cx="0" cy="60129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76256" y="4182408"/>
            <a:ext cx="1067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momentum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cut: 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endParaRPr lang="en-US" sz="1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6298" y="2556438"/>
            <a:ext cx="1067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momentum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cut: 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992115" y="3397118"/>
            <a:ext cx="2507005" cy="2153880"/>
          </a:xfrm>
          <a:prstGeom prst="line">
            <a:avLst/>
          </a:prstGeom>
          <a:ln w="1270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53216" y="3483926"/>
            <a:ext cx="2507005" cy="2153880"/>
          </a:xfrm>
          <a:prstGeom prst="line">
            <a:avLst/>
          </a:prstGeom>
          <a:ln w="12700" cmpd="sng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ight Brace 25"/>
          <p:cNvSpPr/>
          <p:nvPr/>
        </p:nvSpPr>
        <p:spPr>
          <a:xfrm rot="5400000">
            <a:off x="7094059" y="5430414"/>
            <a:ext cx="251795" cy="914131"/>
          </a:xfrm>
          <a:prstGeom prst="rightBrac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796045" y="6039995"/>
            <a:ext cx="156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Mprod</a:t>
            </a: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 = </a:t>
            </a:r>
            <a:r>
              <a:rPr lang="en-US" sz="1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Mdecay</a:t>
            </a: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cut: </a:t>
            </a:r>
            <a:r>
              <a:rPr lang="en-US" sz="1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Ttot</a:t>
            </a: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endParaRPr lang="en-US" sz="14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8469" y="3855962"/>
            <a:ext cx="1333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Ttot</a:t>
            </a:r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 = 206 MeV</a:t>
            </a:r>
            <a:endParaRPr lang="en-US" sz="12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7906" y="4298549"/>
            <a:ext cx="878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 200 MeV</a:t>
            </a:r>
            <a:endParaRPr lang="en-US" sz="12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61193" y="3110609"/>
            <a:ext cx="886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202</a:t>
            </a:r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  </a:t>
            </a:r>
            <a:r>
              <a:rPr lang="en-US" sz="1200" dirty="0" smtClean="0">
                <a:solidFill>
                  <a:srgbClr val="C01863"/>
                </a:solidFill>
                <a:latin typeface="Comic Sans MS"/>
                <a:cs typeface="Comic Sans MS"/>
              </a:rPr>
              <a:t>204</a:t>
            </a:r>
            <a:endParaRPr lang="en-US" sz="1200" dirty="0">
              <a:solidFill>
                <a:srgbClr val="C01863"/>
              </a:solidFill>
              <a:latin typeface="Comic Sans MS"/>
              <a:cs typeface="Comic Sans MS"/>
            </a:endParaRPr>
          </a:p>
        </p:txBody>
      </p:sp>
      <p:sp>
        <p:nvSpPr>
          <p:cNvPr id="2" name="Bent Arrow 1"/>
          <p:cNvSpPr/>
          <p:nvPr/>
        </p:nvSpPr>
        <p:spPr>
          <a:xfrm rot="5400000">
            <a:off x="4812224" y="660461"/>
            <a:ext cx="1052621" cy="1831117"/>
          </a:xfrm>
          <a:prstGeom prst="bentArrow">
            <a:avLst>
              <a:gd name="adj1" fmla="val 12814"/>
              <a:gd name="adj2" fmla="val 23172"/>
              <a:gd name="adj3" fmla="val 25000"/>
              <a:gd name="adj4" fmla="val 7500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096000" y="3073478"/>
            <a:ext cx="0" cy="2943144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339862" y="3095098"/>
            <a:ext cx="0" cy="2943143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672131" y="4182408"/>
            <a:ext cx="4257507" cy="0"/>
          </a:xfrm>
          <a:prstGeom prst="line">
            <a:avLst/>
          </a:prstGeom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687765" y="4764644"/>
            <a:ext cx="4257507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451777" y="3904807"/>
            <a:ext cx="1037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Comic Sans MS"/>
                <a:cs typeface="Comic Sans MS"/>
              </a:rPr>
              <a:t>B</a:t>
            </a:r>
            <a:r>
              <a:rPr lang="en-US" sz="1200" baseline="-25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L</a:t>
            </a:r>
            <a:r>
              <a:rPr lang="en-US" sz="1200" dirty="0" smtClean="0">
                <a:solidFill>
                  <a:srgbClr val="FF6600"/>
                </a:solidFill>
                <a:latin typeface="Comic Sans MS"/>
                <a:cs typeface="Comic Sans MS"/>
              </a:rPr>
              <a:t>=6.5 MeV</a:t>
            </a:r>
            <a:endParaRPr lang="en-US" sz="120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76780" y="4741775"/>
            <a:ext cx="998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558ED5"/>
                </a:solidFill>
                <a:latin typeface="Comic Sans MS"/>
                <a:cs typeface="Comic Sans MS"/>
              </a:rPr>
              <a:t>B</a:t>
            </a:r>
            <a:r>
              <a:rPr lang="en-US" sz="1200" baseline="-25000" dirty="0" smtClean="0">
                <a:solidFill>
                  <a:srgbClr val="558ED5"/>
                </a:solidFill>
                <a:latin typeface="Symbol" charset="2"/>
                <a:cs typeface="Symbol" charset="2"/>
              </a:rPr>
              <a:t>L</a:t>
            </a:r>
            <a:r>
              <a:rPr lang="en-US" sz="1200" dirty="0" smtClean="0">
                <a:solidFill>
                  <a:srgbClr val="558ED5"/>
                </a:solidFill>
                <a:latin typeface="Comic Sans MS"/>
                <a:cs typeface="Comic Sans MS"/>
              </a:rPr>
              <a:t>=1.9 MeV</a:t>
            </a:r>
            <a:endParaRPr lang="en-US" sz="1200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76462" y="3073478"/>
            <a:ext cx="1022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B</a:t>
            </a:r>
            <a:r>
              <a:rPr lang="en-US" sz="12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=2.7 MeV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87547" y="3081891"/>
            <a:ext cx="777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Comic Sans MS"/>
                <a:cs typeface="Comic Sans MS"/>
              </a:rPr>
              <a:t>7.7 MeV</a:t>
            </a:r>
            <a:endParaRPr lang="en-US" sz="120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9256" y="4487645"/>
            <a:ext cx="12694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  <a:latin typeface="Comic Sans MS"/>
                <a:cs typeface="Comic Sans MS"/>
              </a:rPr>
              <a:t>B</a:t>
            </a:r>
            <a:r>
              <a:rPr lang="en-US" sz="1600" baseline="-25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solidFill>
                  <a:srgbClr val="FF6600"/>
                </a:solidFill>
                <a:latin typeface="Comic Sans MS"/>
                <a:cs typeface="Comic Sans MS"/>
              </a:rPr>
              <a:t>=7.1 MeV</a:t>
            </a:r>
          </a:p>
          <a:p>
            <a:endParaRPr lang="en-US" sz="160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2505" y="5018774"/>
            <a:ext cx="1302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558ED5"/>
                </a:solidFill>
                <a:latin typeface="Comic Sans MS"/>
                <a:cs typeface="Comic Sans MS"/>
              </a:rPr>
              <a:t>B</a:t>
            </a:r>
            <a:r>
              <a:rPr lang="en-US" sz="1600" baseline="-25000" dirty="0" smtClean="0">
                <a:solidFill>
                  <a:srgbClr val="558ED5"/>
                </a:solidFill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solidFill>
                  <a:srgbClr val="558ED5"/>
                </a:solidFill>
                <a:latin typeface="Comic Sans MS"/>
                <a:cs typeface="Comic Sans MS"/>
              </a:rPr>
              <a:t>=2.3 MeV</a:t>
            </a:r>
            <a:endParaRPr lang="en-US" sz="1600" dirty="0">
              <a:solidFill>
                <a:srgbClr val="558ED5"/>
              </a:solidFill>
              <a:latin typeface="Comic Sans MS"/>
              <a:cs typeface="Comic Sans MS"/>
            </a:endParaRPr>
          </a:p>
        </p:txBody>
      </p:sp>
      <p:cxnSp>
        <p:nvCxnSpPr>
          <p:cNvPr id="42" name="Straight Connector 18"/>
          <p:cNvCxnSpPr/>
          <p:nvPr/>
        </p:nvCxnSpPr>
        <p:spPr>
          <a:xfrm>
            <a:off x="3164313" y="266007"/>
            <a:ext cx="463279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2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pim_pip_2d_cut_3D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460500"/>
            <a:ext cx="8641080" cy="4358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5100" y="330200"/>
            <a:ext cx="51181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T(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)+T(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0000FF"/>
                </a:solidFill>
                <a:latin typeface="+mj-lt"/>
              </a:rPr>
              <a:t>-</a:t>
            </a:r>
            <a:r>
              <a:rPr lang="en-US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) cut :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systematics</a:t>
            </a: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825" y="1275834"/>
            <a:ext cx="3126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T(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)+T(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) =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202÷204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03411" y="1275834"/>
            <a:ext cx="3126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T(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)+T(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) =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200÷206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700" y="337140"/>
            <a:ext cx="8712200" cy="6093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Background sources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fake coincidences: 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T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(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008000"/>
                </a:solidFill>
                <a:latin typeface="Comic Sans MS"/>
                <a:cs typeface="Comic Sans MS"/>
              </a:rPr>
              <a:t>+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)+T(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>
                <a:solidFill>
                  <a:srgbClr val="008000"/>
                </a:solidFill>
              </a:rPr>
              <a:t>-</a:t>
            </a:r>
            <a:r>
              <a:rPr lang="en-US" sz="2000" dirty="0">
                <a:solidFill>
                  <a:srgbClr val="008000"/>
                </a:solidFill>
                <a:latin typeface="Comic Sans MS"/>
                <a:cs typeface="Comic Sans MS"/>
              </a:rPr>
              <a:t>)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(202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÷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204 MeV)</a:t>
            </a:r>
            <a:r>
              <a:rPr lang="en-US" dirty="0" smtClean="0">
                <a:latin typeface="Comic Sans MS"/>
                <a:cs typeface="Comic Sans MS"/>
              </a:rPr>
              <a:t> &amp;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+(250÷255 MeV/c) </a:t>
            </a:r>
            <a:r>
              <a:rPr lang="en-US" dirty="0" smtClean="0">
                <a:latin typeface="Comic Sans MS"/>
                <a:cs typeface="Comic Sans MS"/>
              </a:rPr>
              <a:t>&amp;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					p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(130÷137 MeV/c)  						0.27±0.27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ev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</a:p>
          <a:p>
            <a:pPr marL="342900" indent="-342900"/>
            <a:endParaRPr lang="en-US" dirty="0" smtClean="0">
              <a:solidFill>
                <a:srgbClr val="0000FF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en-US" baseline="30000" dirty="0" smtClean="0">
                <a:sym typeface="Symbol" charset="2"/>
              </a:rPr>
              <a:t>+</a:t>
            </a:r>
            <a:r>
              <a:rPr lang="en-US" dirty="0" smtClean="0"/>
              <a:t> </a:t>
            </a:r>
            <a:r>
              <a:rPr lang="en-US" dirty="0" smtClean="0">
                <a:latin typeface="+mj-lt"/>
                <a:cs typeface="Times New Roman (Body)"/>
              </a:rPr>
              <a:t>+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baseline="30000" dirty="0" smtClean="0">
                <a:latin typeface="Comic Sans MS"/>
                <a:cs typeface="Comic Sans MS"/>
              </a:rPr>
              <a:t>4</a:t>
            </a:r>
            <a:r>
              <a:rPr lang="en-US" dirty="0" smtClean="0">
                <a:latin typeface="Comic Sans MS"/>
                <a:cs typeface="Comic Sans MS"/>
              </a:rPr>
              <a:t>He + </a:t>
            </a:r>
            <a:r>
              <a:rPr lang="en-US" dirty="0" err="1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+mj-lt"/>
              </a:rPr>
              <a:t>	                  </a:t>
            </a:r>
            <a:r>
              <a:rPr lang="en-US" dirty="0" smtClean="0">
                <a:latin typeface="Comic Sans MS"/>
                <a:cs typeface="Comic Sans MS"/>
              </a:rPr>
              <a:t>(end point ~190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r>
              <a:rPr lang="en-US" baseline="30000" dirty="0" smtClean="0"/>
              <a:t>                                                    </a:t>
            </a:r>
            <a:r>
              <a:rPr lang="it-IT" dirty="0" smtClean="0">
                <a:cs typeface="Arial"/>
                <a:sym typeface="Symbol" charset="2"/>
              </a:rPr>
              <a:t>     </a:t>
            </a:r>
            <a:r>
              <a:rPr lang="it-IT" dirty="0" err="1" smtClean="0">
                <a:latin typeface="+mj-lt"/>
                <a:cs typeface="Arial"/>
                <a:sym typeface="Symbol" charset="2"/>
              </a:rPr>
              <a:t>n</a:t>
            </a:r>
            <a:r>
              <a:rPr lang="it-IT" dirty="0" smtClean="0">
                <a:latin typeface="+mj-lt"/>
                <a:cs typeface="Arial"/>
                <a:sym typeface="Symbol" charset="2"/>
              </a:rPr>
              <a:t> +</a:t>
            </a:r>
            <a:r>
              <a:rPr lang="it-IT" dirty="0" smtClean="0">
                <a:cs typeface="Arial"/>
                <a:sym typeface="Symbol" charset="2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baseline="30000" dirty="0" err="1" smtClean="0">
                <a:solidFill>
                  <a:srgbClr val="FF0000"/>
                </a:solidFill>
                <a:latin typeface="+mj-lt"/>
                <a:cs typeface="Arial"/>
                <a:sym typeface="Symbol" charset="2"/>
              </a:rPr>
              <a:t>+</a:t>
            </a:r>
            <a:r>
              <a:rPr lang="it-IT" baseline="30000" dirty="0" smtClean="0">
                <a:latin typeface="+mj-lt"/>
                <a:cs typeface="Arial"/>
                <a:sym typeface="Symbol" charset="2"/>
              </a:rPr>
              <a:t>                         		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(end point ~282 MeV/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c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) 	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0.16±0.07 ev.</a:t>
            </a:r>
          </a:p>
          <a:p>
            <a:endParaRPr lang="it-IT" dirty="0" smtClean="0">
              <a:latin typeface="+mj-lt"/>
              <a:cs typeface="Arial"/>
              <a:sym typeface="Symbol" charset="2"/>
            </a:endParaRPr>
          </a:p>
          <a:p>
            <a:pPr>
              <a:buFont typeface="Arial"/>
              <a:buChar char="•"/>
            </a:pPr>
            <a:r>
              <a:rPr lang="it-IT" dirty="0" smtClean="0">
                <a:latin typeface="+mj-lt"/>
                <a:cs typeface="Arial"/>
                <a:sym typeface="Symbol" charset="2"/>
              </a:rPr>
              <a:t>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K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-</a:t>
            </a:r>
            <a:r>
              <a:rPr lang="it-IT" baseline="-25000" dirty="0" smtClean="0"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+ 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Li</a:t>
            </a:r>
            <a:r>
              <a:rPr lang="it-IT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baseline="30000" dirty="0" smtClean="0">
                <a:latin typeface="+mj-lt"/>
              </a:rPr>
              <a:t>4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+mj-lt"/>
              </a:rPr>
              <a:t>H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dirty="0" err="1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dirty="0" err="1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baseline="30000" dirty="0" err="1" smtClean="0">
                <a:solidFill>
                  <a:srgbClr val="FF0000"/>
                </a:solidFill>
                <a:cs typeface="Arial"/>
                <a:sym typeface="Symbol" charset="2"/>
              </a:rPr>
              <a:t>+</a:t>
            </a:r>
            <a:r>
              <a:rPr lang="it-IT" baseline="30000" dirty="0" smtClean="0">
                <a:cs typeface="Arial"/>
                <a:sym typeface="Symbol" charset="2"/>
              </a:rPr>
              <a:t> </a:t>
            </a:r>
            <a:r>
              <a:rPr lang="en-US" baseline="30000" dirty="0" smtClean="0"/>
              <a:t>  			</a:t>
            </a:r>
            <a:r>
              <a:rPr lang="en-US" dirty="0" smtClean="0">
                <a:latin typeface="Comic Sans MS"/>
                <a:cs typeface="Comic Sans MS"/>
              </a:rPr>
              <a:t>(end point ~252MeV/c)    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negligible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baseline="30000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                              </a:t>
            </a:r>
            <a:r>
              <a:rPr lang="en-US" baseline="30000" dirty="0" smtClean="0">
                <a:latin typeface="Comic Sans MS"/>
                <a:cs typeface="Comic Sans MS"/>
              </a:rPr>
              <a:t>4</a:t>
            </a:r>
            <a:r>
              <a:rPr lang="en-US" dirty="0" smtClean="0">
                <a:latin typeface="Comic Sans MS"/>
                <a:cs typeface="Comic Sans MS"/>
              </a:rPr>
              <a:t>He +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0000FF"/>
                </a:solidFill>
                <a:latin typeface="+mj-lt"/>
              </a:rPr>
              <a:t>-</a:t>
            </a:r>
            <a:r>
              <a:rPr lang="en-US" sz="2000" baseline="30000" dirty="0" smtClean="0">
                <a:latin typeface="+mj-lt"/>
              </a:rPr>
              <a:t>  				</a:t>
            </a:r>
            <a:r>
              <a:rPr lang="en-US" dirty="0" smtClean="0">
                <a:latin typeface="Comic Sans MS"/>
                <a:cs typeface="Comic Sans MS"/>
              </a:rPr>
              <a:t>(p(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= 132.8 MeV/c) </a:t>
            </a:r>
            <a:r>
              <a:rPr lang="en-US" dirty="0" smtClean="0">
                <a:latin typeface="+mj-lt"/>
              </a:rPr>
              <a:t>	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T(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)+T(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) cut </a:t>
            </a:r>
            <a:r>
              <a:rPr lang="en-US" dirty="0" smtClean="0">
                <a:latin typeface="+mj-lt"/>
              </a:rPr>
              <a:t>													</a:t>
            </a:r>
          </a:p>
          <a:p>
            <a:r>
              <a:rPr lang="en-US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en-US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H/K</a:t>
            </a:r>
            <a:r>
              <a:rPr lang="en-US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stop</a:t>
            </a:r>
            <a:r>
              <a:rPr lang="en-GB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production rate</a:t>
            </a:r>
          </a:p>
          <a:p>
            <a:r>
              <a:rPr lang="it-IT" dirty="0" smtClean="0">
                <a:latin typeface="Comic Sans MS"/>
                <a:cs typeface="Comic Sans MS"/>
                <a:sym typeface="Symbol" charset="2"/>
              </a:rPr>
              <a:t>Total background: BGD1 + BGD2 = 0.43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±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0.28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events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on 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Li  </a:t>
            </a:r>
          </a:p>
          <a:p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Poisson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statistics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: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3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events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DO NOT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belong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to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pure background: C.L.= 99%</a:t>
            </a:r>
          </a:p>
          <a:p>
            <a:pPr algn="ctr"/>
            <a:endParaRPr lang="it-IT" dirty="0" smtClean="0">
              <a:cs typeface="Arial"/>
              <a:sym typeface="Symbol" charset="2"/>
            </a:endParaRPr>
          </a:p>
          <a:p>
            <a:pPr algn="ctr"/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R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* BR(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-) = (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3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–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BGD1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–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BGD2) / [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e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(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-) 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e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(</a:t>
            </a:r>
            <a:r>
              <a:rPr lang="it-IT" dirty="0" err="1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) (n. </a:t>
            </a:r>
            <a:r>
              <a:rPr lang="it-IT" dirty="0" err="1" smtClean="0">
                <a:latin typeface="Comic Sans MS"/>
                <a:cs typeface="Comic Sans MS"/>
                <a:sym typeface="Symbol" charset="2"/>
              </a:rPr>
              <a:t>K</a:t>
            </a:r>
            <a:r>
              <a:rPr lang="it-IT" baseline="30000" dirty="0" err="1" smtClean="0">
                <a:latin typeface="Comic Sans MS"/>
                <a:cs typeface="Comic Sans MS"/>
                <a:sym typeface="Symbol" charset="2"/>
              </a:rPr>
              <a:t>-</a:t>
            </a:r>
            <a:r>
              <a:rPr lang="it-IT" baseline="-25000" dirty="0" err="1" smtClean="0"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baseline="-250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on 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Li)]</a:t>
            </a:r>
          </a:p>
          <a:p>
            <a:r>
              <a:rPr lang="it-IT" baseline="30000" dirty="0" smtClean="0">
                <a:cs typeface="Arial"/>
                <a:sym typeface="Symbol" charset="2"/>
              </a:rPr>
              <a:t>						</a:t>
            </a:r>
            <a:endParaRPr lang="it-IT" dirty="0" smtClean="0">
              <a:cs typeface="Arial"/>
              <a:sym typeface="Symbol" charset="2"/>
            </a:endParaRPr>
          </a:p>
          <a:p>
            <a:endParaRPr lang="it-IT" baseline="-25000" dirty="0" smtClean="0">
              <a:solidFill>
                <a:srgbClr val="008000"/>
              </a:solidFill>
              <a:cs typeface="Arial"/>
              <a:sym typeface="Symbol" charset="2"/>
            </a:endParaRPr>
          </a:p>
          <a:p>
            <a:r>
              <a:rPr lang="it-IT" dirty="0" smtClean="0">
                <a:cs typeface="Arial"/>
                <a:sym typeface="Symbol" charset="2"/>
              </a:rPr>
              <a:t>			</a:t>
            </a:r>
            <a:r>
              <a:rPr lang="it-IT" sz="2000" b="1" dirty="0" err="1" smtClean="0">
                <a:latin typeface="Comic Sans MS"/>
                <a:cs typeface="Comic Sans MS"/>
                <a:sym typeface="Symbol" charset="2"/>
              </a:rPr>
              <a:t>R</a:t>
            </a:r>
            <a:r>
              <a:rPr lang="it-IT" sz="2000" b="1" dirty="0" smtClean="0">
                <a:latin typeface="Comic Sans MS"/>
                <a:cs typeface="Comic Sans MS"/>
                <a:sym typeface="Symbol" charset="2"/>
              </a:rPr>
              <a:t> * BR(</a:t>
            </a:r>
            <a:r>
              <a:rPr lang="it-IT" sz="2000" b="1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2000" b="1" dirty="0" smtClean="0">
                <a:latin typeface="Comic Sans MS"/>
                <a:cs typeface="Comic Sans MS"/>
                <a:sym typeface="Symbol" charset="2"/>
              </a:rPr>
              <a:t>-) =  (2.9 </a:t>
            </a:r>
            <a:r>
              <a:rPr lang="it-IT" sz="2000" b="1" dirty="0" err="1" smtClean="0">
                <a:latin typeface="Comic Sans MS"/>
                <a:cs typeface="Comic Sans MS"/>
                <a:sym typeface="Symbol" charset="2"/>
              </a:rPr>
              <a:t>±</a:t>
            </a:r>
            <a:r>
              <a:rPr lang="it-IT" sz="2000" b="1" dirty="0" smtClean="0">
                <a:latin typeface="Comic Sans MS"/>
                <a:cs typeface="Comic Sans MS"/>
                <a:sym typeface="Symbol" charset="2"/>
              </a:rPr>
              <a:t> 2.0) 10</a:t>
            </a:r>
            <a:r>
              <a:rPr lang="it-IT" sz="2000" b="1" baseline="30000" dirty="0" smtClean="0">
                <a:latin typeface="Comic Sans MS"/>
                <a:cs typeface="Comic Sans MS"/>
                <a:sym typeface="Symbol" charset="2"/>
              </a:rPr>
              <a:t>-6</a:t>
            </a:r>
            <a:r>
              <a:rPr lang="it-IT" sz="2000" b="1" dirty="0" smtClean="0"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000" b="1" dirty="0" err="1" smtClean="0"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000" b="1" baseline="30000" dirty="0" err="1" smtClean="0"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000" b="1" baseline="-25000" dirty="0" err="1" smtClean="0">
                <a:latin typeface="Comic Sans MS"/>
                <a:cs typeface="Comic Sans MS"/>
                <a:sym typeface="Symbol" charset="2"/>
              </a:rPr>
              <a:t>stop</a:t>
            </a:r>
            <a:endParaRPr lang="it-IT" dirty="0" smtClean="0">
              <a:solidFill>
                <a:srgbClr val="5E2D37"/>
              </a:solidFill>
              <a:latin typeface="Comic Sans MS"/>
              <a:cs typeface="Comic Sans MS"/>
              <a:sym typeface="Symbol" charset="2"/>
            </a:endParaRPr>
          </a:p>
          <a:p>
            <a:r>
              <a:rPr lang="it-IT" dirty="0" smtClean="0">
                <a:solidFill>
                  <a:srgbClr val="5E2D37"/>
                </a:solidFill>
                <a:cs typeface="Arial"/>
                <a:sym typeface="Symbol" charset="2"/>
              </a:rPr>
              <a:t>					</a:t>
            </a:r>
          </a:p>
          <a:p>
            <a:r>
              <a:rPr lang="it-IT" b="1" dirty="0" smtClean="0">
                <a:solidFill>
                  <a:srgbClr val="5E2D37"/>
                </a:solidFill>
                <a:cs typeface="Arial"/>
                <a:sym typeface="Symbol" charset="2"/>
              </a:rPr>
              <a:t>				       </a:t>
            </a:r>
            <a:r>
              <a:rPr lang="it-IT" sz="2000" b="1" dirty="0" err="1" smtClean="0">
                <a:latin typeface="Comic Sans MS"/>
                <a:cs typeface="Comic Sans MS"/>
                <a:sym typeface="Symbol" charset="2"/>
              </a:rPr>
              <a:t>R</a:t>
            </a:r>
            <a:r>
              <a:rPr lang="it-IT" sz="2000" b="1" dirty="0" smtClean="0">
                <a:latin typeface="Comic Sans MS"/>
                <a:cs typeface="Comic Sans MS"/>
                <a:sym typeface="Symbol" charset="2"/>
              </a:rPr>
              <a:t> = (5.9 </a:t>
            </a:r>
            <a:r>
              <a:rPr lang="it-IT" sz="2000" b="1" dirty="0" err="1" smtClean="0">
                <a:latin typeface="Comic Sans MS"/>
                <a:cs typeface="Comic Sans MS"/>
                <a:sym typeface="Symbol" charset="2"/>
              </a:rPr>
              <a:t>±</a:t>
            </a:r>
            <a:r>
              <a:rPr lang="it-IT" sz="2000" b="1" dirty="0" smtClean="0">
                <a:latin typeface="Comic Sans MS"/>
                <a:cs typeface="Comic Sans MS"/>
                <a:sym typeface="Symbol" charset="2"/>
              </a:rPr>
              <a:t> 4.0) 10</a:t>
            </a:r>
            <a:r>
              <a:rPr lang="it-IT" sz="2000" b="1" baseline="30000" dirty="0" smtClean="0">
                <a:latin typeface="Comic Sans MS"/>
                <a:cs typeface="Comic Sans MS"/>
                <a:sym typeface="Symbol" charset="2"/>
              </a:rPr>
              <a:t>-6</a:t>
            </a:r>
            <a:r>
              <a:rPr lang="it-IT" sz="2000" b="1" dirty="0" smtClean="0"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000" b="1" dirty="0" err="1" smtClean="0"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000" b="1" baseline="30000" dirty="0" err="1" smtClean="0"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000" b="1" baseline="-25000" dirty="0" err="1" smtClean="0"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2000" b="1" baseline="-25000" dirty="0" smtClean="0">
                <a:latin typeface="Comic Sans MS"/>
                <a:cs typeface="Comic Sans MS"/>
                <a:sym typeface="Symbol" charset="2"/>
              </a:rPr>
              <a:t>     </a:t>
            </a:r>
            <a:r>
              <a:rPr lang="it-IT" sz="14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(2.5 </a:t>
            </a:r>
            <a:r>
              <a:rPr lang="it-IT" sz="1400" dirty="0" err="1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±</a:t>
            </a:r>
            <a:r>
              <a:rPr lang="it-IT" sz="14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 0.4</a:t>
            </a:r>
            <a:r>
              <a:rPr lang="it-IT" sz="1400" baseline="300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+0.4</a:t>
            </a:r>
            <a:r>
              <a:rPr lang="it-IT" sz="1400" baseline="-250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-0.1</a:t>
            </a:r>
            <a:r>
              <a:rPr lang="it-IT" sz="14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) 10</a:t>
            </a:r>
            <a:r>
              <a:rPr lang="it-IT" sz="1400" baseline="300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14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1400" dirty="0" err="1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1400" baseline="30000" dirty="0" err="1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1400" baseline="-25000" dirty="0" err="1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stop</a:t>
            </a:r>
            <a:endParaRPr lang="it-IT" sz="1400" baseline="-25000" dirty="0" smtClean="0">
              <a:solidFill>
                <a:srgbClr val="F454CE"/>
              </a:solidFill>
              <a:latin typeface="Comic Sans MS"/>
              <a:cs typeface="Comic Sans MS"/>
              <a:sym typeface="Symbol" charset="2"/>
            </a:endParaRPr>
          </a:p>
          <a:p>
            <a:r>
              <a:rPr lang="it-IT" baseline="-25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										 </a:t>
            </a:r>
            <a:r>
              <a:rPr lang="it-IT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                  </a:t>
            </a:r>
            <a:r>
              <a:rPr lang="it-IT" sz="14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Agnello </a:t>
            </a:r>
            <a:r>
              <a:rPr lang="it-IT" sz="1400" dirty="0" err="1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et</a:t>
            </a:r>
            <a:r>
              <a:rPr lang="it-IT" sz="14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 al.,</a:t>
            </a:r>
            <a:r>
              <a:rPr lang="en-US" sz="1400" i="1" dirty="0" smtClean="0">
                <a:solidFill>
                  <a:srgbClr val="F454CE"/>
                </a:solidFill>
                <a:latin typeface="Comic Sans MS"/>
                <a:cs typeface="Comic Sans MS"/>
              </a:rPr>
              <a:t> PLB 64(2006) 145</a:t>
            </a:r>
            <a:r>
              <a:rPr lang="it-IT" sz="1400" dirty="0" smtClean="0">
                <a:solidFill>
                  <a:srgbClr val="F454CE"/>
                </a:solidFill>
                <a:latin typeface="Comic Sans MS"/>
                <a:cs typeface="Comic Sans MS"/>
                <a:sym typeface="Symbol" charset="2"/>
              </a:rPr>
              <a:t> </a:t>
            </a:r>
            <a:endParaRPr lang="en-US" baseline="30000" dirty="0" smtClean="0">
              <a:latin typeface="Comic Sans MS"/>
              <a:cs typeface="Comic Sans M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37120" y="0"/>
            <a:ext cx="618288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en-US" sz="24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H/K</a:t>
            </a: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stop</a:t>
            </a:r>
            <a:r>
              <a:rPr lang="en-GB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production rate</a:t>
            </a:r>
          </a:p>
        </p:txBody>
      </p:sp>
      <p:sp>
        <p:nvSpPr>
          <p:cNvPr id="10" name="Bent-Up Arrow 9"/>
          <p:cNvSpPr/>
          <p:nvPr/>
        </p:nvSpPr>
        <p:spPr>
          <a:xfrm rot="5400000">
            <a:off x="1945758" y="1954764"/>
            <a:ext cx="111600" cy="457200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5400000">
            <a:off x="1963500" y="2762820"/>
            <a:ext cx="111600" cy="457200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153400" y="6422064"/>
            <a:ext cx="762000" cy="365125"/>
          </a:xfrm>
        </p:spPr>
        <p:txBody>
          <a:bodyPr/>
          <a:lstStyle/>
          <a:p>
            <a:fld id="{581FB5FF-DDC6-B041-AE48-F78BE9FFADA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39700" y="6383100"/>
            <a:ext cx="8493957" cy="369332"/>
          </a:xfrm>
          <a:prstGeom prst="rect">
            <a:avLst/>
          </a:prstGeom>
          <a:ln w="38100" cmpd="dbl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FINUDA Coll. and A. Gal, PRL 108 (2012) 042501, NPA 881 (2012) 269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81184" y="5716152"/>
            <a:ext cx="2908300" cy="632491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9700" y="5458535"/>
            <a:ext cx="1861858" cy="738664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  <a:latin typeface="Comic Sans MS"/>
                <a:cs typeface="Comic Sans MS"/>
              </a:rPr>
              <a:t>H. Tamura, et al., </a:t>
            </a:r>
          </a:p>
          <a:p>
            <a:r>
              <a:rPr lang="en-US" sz="1400" dirty="0" smtClean="0">
                <a:solidFill>
                  <a:srgbClr val="3366FF"/>
                </a:solidFill>
                <a:latin typeface="Comic Sans MS"/>
                <a:cs typeface="Comic Sans MS"/>
              </a:rPr>
              <a:t>PRC 40 (1989) R479</a:t>
            </a:r>
          </a:p>
          <a:p>
            <a:r>
              <a:rPr lang="en-US" sz="140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BR(</a:t>
            </a:r>
            <a:r>
              <a:rPr lang="en-US" sz="1400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solidFill>
                  <a:srgbClr val="3366FF"/>
                </a:solidFill>
                <a:latin typeface="Comic Sans MS"/>
                <a:cs typeface="Comic Sans MS"/>
              </a:rPr>
              <a:t>) </a:t>
            </a:r>
            <a:r>
              <a:rPr lang="en-US" sz="1400" baseline="30000" dirty="0" smtClean="0">
                <a:solidFill>
                  <a:srgbClr val="3366FF"/>
                </a:solidFill>
                <a:latin typeface="Comic Sans MS"/>
                <a:cs typeface="Comic Sans MS"/>
              </a:rPr>
              <a:t>4</a:t>
            </a:r>
            <a:r>
              <a:rPr lang="en-US" sz="1400" baseline="-25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L</a:t>
            </a:r>
            <a:r>
              <a:rPr lang="en-US" sz="1400" dirty="0" smtClean="0">
                <a:solidFill>
                  <a:srgbClr val="3366FF"/>
                </a:solidFill>
                <a:latin typeface="Comic Sans MS"/>
                <a:cs typeface="Comic Sans MS"/>
              </a:rPr>
              <a:t>H = 0.49</a:t>
            </a:r>
            <a:endParaRPr lang="en-US" sz="140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5204" y="1819112"/>
            <a:ext cx="1775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kinematics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85704" y="2445118"/>
          <a:ext cx="7532796" cy="2233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5167"/>
                <a:gridCol w="1082724"/>
                <a:gridCol w="1095168"/>
                <a:gridCol w="1543191"/>
                <a:gridCol w="1580524"/>
                <a:gridCol w="1136022"/>
              </a:tblGrid>
              <a:tr h="847194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1600" baseline="-25000" dirty="0" err="1" smtClean="0">
                          <a:latin typeface="Comic Sans MS"/>
                          <a:cs typeface="Comic Sans MS"/>
                        </a:rPr>
                        <a:t>tot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 </a:t>
                      </a:r>
                    </a:p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MeV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p(</a:t>
                      </a:r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+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</a:t>
                      </a:r>
                    </a:p>
                    <a:p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US" sz="1600" baseline="0" dirty="0" err="1" smtClean="0">
                          <a:latin typeface="Comic Sans MS"/>
                          <a:cs typeface="Comic Sans MS"/>
                        </a:rPr>
                        <a:t>MeV/c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p(</a:t>
                      </a:r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800" baseline="30000" dirty="0" smtClean="0">
                          <a:latin typeface="Comic Sans MS"/>
                          <a:cs typeface="Comic Sans MS"/>
                        </a:rPr>
                        <a:t>-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 </a:t>
                      </a:r>
                    </a:p>
                    <a:p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US" sz="1600" baseline="0" dirty="0" err="1" smtClean="0">
                          <a:latin typeface="Comic Sans MS"/>
                          <a:cs typeface="Comic Sans MS"/>
                        </a:rPr>
                        <a:t>MeV/c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M(</a:t>
                      </a: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6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H) formation</a:t>
                      </a:r>
                    </a:p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(MeV/c</a:t>
                      </a: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M(</a:t>
                      </a: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6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H) </a:t>
                      </a:r>
                    </a:p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decay</a:t>
                      </a:r>
                    </a:p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(MeV/c</a:t>
                      </a: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M (</a:t>
                      </a: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6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H) (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MeV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6220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202.5±1.3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251.3±1.1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135.1±1.2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5802.33±0.96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5801.41±0.84</a:t>
                      </a:r>
                      <a:endParaRPr lang="en-US" sz="1600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/>
                          <a:cs typeface="Comic Sans MS"/>
                        </a:rPr>
                        <a:t>0.92±1.28</a:t>
                      </a:r>
                      <a:endParaRPr lang="en-US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6220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202.7±1.3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250.0±1.1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136.9±1.2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5803.45±0.96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5802.73±0.84</a:t>
                      </a:r>
                      <a:endParaRPr lang="en-US" sz="1600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/>
                          <a:cs typeface="Comic Sans MS"/>
                        </a:rPr>
                        <a:t>0.71±1.28</a:t>
                      </a:r>
                      <a:endParaRPr lang="en-US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6220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202.1±1.3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253.8±1.1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131.2±1.2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5799.97±0.96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5798.66±0.84</a:t>
                      </a:r>
                      <a:endParaRPr lang="en-US" sz="1600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/>
                          <a:cs typeface="Comic Sans MS"/>
                        </a:rPr>
                        <a:t>1.31±1.28</a:t>
                      </a:r>
                      <a:endParaRPr lang="en-US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8153400" y="6422064"/>
            <a:ext cx="762000" cy="365125"/>
          </a:xfrm>
        </p:spPr>
        <p:txBody>
          <a:bodyPr/>
          <a:lstStyle/>
          <a:p>
            <a:fld id="{581FB5FF-DDC6-B041-AE48-F78BE9FFADA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58900" y="4889500"/>
            <a:ext cx="6036177" cy="646331"/>
          </a:xfrm>
          <a:prstGeom prst="rect">
            <a:avLst/>
          </a:prstGeom>
          <a:ln w="38100" cmpd="dbl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FINUDA Coll. and A. Gal, PRL 108 (2012) 042501,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						   NPA 881 (2012) 269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5204" y="421054"/>
            <a:ext cx="6799873" cy="1200328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first evidence of </a:t>
            </a:r>
            <a:r>
              <a:rPr lang="en-US" sz="2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en-US" sz="24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H based on 3 events that cannot be attributed to pure instrumental and physical background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66804" y="5724933"/>
            <a:ext cx="520869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determination</a:t>
            </a:r>
          </a:p>
          <a:p>
            <a:pPr>
              <a:buFont typeface="Wingdings" charset="2"/>
              <a:buChar char="ü"/>
            </a:pP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formation – decay mass difference </a:t>
            </a:r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/>
          <p:nvPr/>
        </p:nvGrpSpPr>
        <p:grpSpPr>
          <a:xfrm>
            <a:off x="5812434" y="2794000"/>
            <a:ext cx="3038246" cy="4145280"/>
            <a:chOff x="5812434" y="2590800"/>
            <a:chExt cx="3038246" cy="4145280"/>
          </a:xfrm>
        </p:grpSpPr>
        <p:grpSp>
          <p:nvGrpSpPr>
            <p:cNvPr id="8" name="Group 18"/>
            <p:cNvGrpSpPr/>
            <p:nvPr/>
          </p:nvGrpSpPr>
          <p:grpSpPr>
            <a:xfrm>
              <a:off x="5812434" y="2590800"/>
              <a:ext cx="3038246" cy="4145280"/>
              <a:chOff x="5812434" y="2590800"/>
              <a:chExt cx="3038246" cy="4145280"/>
            </a:xfrm>
          </p:grpSpPr>
          <p:pic>
            <p:nvPicPr>
              <p:cNvPr id="16" name="Picture 15" descr="ProvaGal_text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2434" y="2590800"/>
                <a:ext cx="3038246" cy="414528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680200" y="4565288"/>
                <a:ext cx="1092200" cy="2353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 rot="16200000">
              <a:off x="7595347" y="4503737"/>
              <a:ext cx="3795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4.4</a:t>
              </a:r>
              <a:endParaRPr lang="en-US" sz="1200" dirty="0"/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457200" y="114300"/>
            <a:ext cx="7315200" cy="533400"/>
          </a:xfrm>
          <a:prstGeom prst="rect">
            <a:avLst/>
          </a:prstGeom>
        </p:spPr>
        <p:txBody>
          <a:bodyPr vert="horz"/>
          <a:lstStyle/>
          <a:p>
            <a:pPr algn="ctr">
              <a:spcBef>
                <a:spcPct val="0"/>
              </a:spcBef>
              <a:defRPr/>
            </a:pPr>
            <a:r>
              <a:rPr lang="en-US" sz="2800" b="1" baseline="30000" dirty="0" smtClean="0">
                <a:solidFill>
                  <a:srgbClr val="0000FF"/>
                </a:solidFill>
                <a:latin typeface="Comic Sans MS"/>
                <a:ea typeface="+mj-ea"/>
                <a:cs typeface="Comic Sans MS"/>
              </a:rPr>
              <a:t>6</a:t>
            </a:r>
            <a:r>
              <a:rPr lang="en-US" sz="2800" b="1" baseline="-25000" dirty="0" smtClean="0">
                <a:solidFill>
                  <a:srgbClr val="0000FF"/>
                </a:solidFill>
                <a:latin typeface="Symbol" charset="2"/>
                <a:ea typeface="+mj-ea"/>
                <a:cs typeface="Symbol" charset="2"/>
              </a:rPr>
              <a:t>L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ea typeface="+mj-ea"/>
                <a:cs typeface="Comic Sans MS"/>
              </a:rPr>
              <a:t>H binding energy</a:t>
            </a: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rgbClr val="FF0000"/>
              </a:solidFill>
              <a:latin typeface="Comic Sans MS"/>
              <a:ea typeface="+mj-ea"/>
              <a:cs typeface="Comic Sans MS"/>
            </a:endParaRPr>
          </a:p>
        </p:txBody>
      </p:sp>
      <p:pic>
        <p:nvPicPr>
          <p:cNvPr id="3" name="Picture 2" descr="Majling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74800"/>
            <a:ext cx="3162300" cy="271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4601" y="16637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L. </a:t>
            </a:r>
            <a:r>
              <a:rPr lang="en-US" sz="1600" dirty="0" err="1" smtClean="0">
                <a:latin typeface="Comic Sans MS"/>
                <a:cs typeface="Comic Sans MS"/>
              </a:rPr>
              <a:t>Majling</a:t>
            </a:r>
            <a:r>
              <a:rPr lang="en-US" sz="1600" dirty="0" smtClean="0">
                <a:latin typeface="Comic Sans MS"/>
                <a:cs typeface="Comic Sans MS"/>
              </a:rPr>
              <a:t>, NPA 585 (1995) 211c</a:t>
            </a:r>
          </a:p>
          <a:p>
            <a:pPr>
              <a:buFontTx/>
              <a:buChar char="-"/>
            </a:pPr>
            <a:r>
              <a:rPr lang="en-US" sz="1600" dirty="0" smtClean="0">
                <a:latin typeface="Comic Sans MS"/>
                <a:cs typeface="Comic Sans MS"/>
              </a:rPr>
              <a:t> binding energy</a:t>
            </a:r>
          </a:p>
          <a:p>
            <a:pPr>
              <a:buFontTx/>
              <a:buChar char="-"/>
            </a:pPr>
            <a:r>
              <a:rPr lang="en-US" sz="1600" dirty="0" smtClean="0">
                <a:latin typeface="Comic Sans MS"/>
                <a:cs typeface="Comic Sans MS"/>
              </a:rPr>
              <a:t> prod. rate ~ 10</a:t>
            </a:r>
            <a:r>
              <a:rPr lang="en-US" sz="1600" baseline="30000" dirty="0" smtClean="0">
                <a:latin typeface="Comic Sans MS"/>
                <a:cs typeface="Comic Sans MS"/>
              </a:rPr>
              <a:t>-2 </a:t>
            </a:r>
            <a:r>
              <a:rPr lang="en-US" sz="1600" dirty="0" smtClean="0">
                <a:latin typeface="Comic Sans MS"/>
                <a:cs typeface="Comic Sans MS"/>
              </a:rPr>
              <a:t>* </a:t>
            </a:r>
            <a:r>
              <a:rPr lang="en-US" sz="1600" dirty="0" err="1" smtClean="0">
                <a:latin typeface="Comic Sans MS"/>
                <a:cs typeface="Comic Sans MS"/>
              </a:rPr>
              <a:t>hyp</a:t>
            </a:r>
            <a:r>
              <a:rPr lang="en-US" sz="1600" dirty="0" smtClean="0">
                <a:latin typeface="Comic Sans MS"/>
                <a:cs typeface="Comic Sans MS"/>
              </a:rPr>
              <a:t>. prod. rate in (K</a:t>
            </a:r>
            <a:r>
              <a:rPr lang="en-US" sz="1600" baseline="30000" dirty="0" smtClean="0">
                <a:latin typeface="Comic Sans MS"/>
                <a:cs typeface="Comic Sans MS"/>
              </a:rPr>
              <a:t>-</a:t>
            </a:r>
            <a:r>
              <a:rPr lang="en-US" sz="1600" baseline="-25000" dirty="0" smtClean="0">
                <a:latin typeface="Comic Sans MS"/>
                <a:cs typeface="Comic Sans MS"/>
              </a:rPr>
              <a:t>stop</a:t>
            </a:r>
            <a:r>
              <a:rPr lang="en-US" sz="1600" dirty="0" smtClean="0">
                <a:latin typeface="Comic Sans MS"/>
                <a:cs typeface="Comic Sans MS"/>
              </a:rPr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latin typeface="+mj-lt"/>
              </a:rPr>
              <a:t>-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9300" y="2933700"/>
            <a:ext cx="533400" cy="12954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0553" y="4539888"/>
            <a:ext cx="532709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Y. Akaishi et al., AIP Conf. Proc. 1011 (2008) 277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K.S. </a:t>
            </a:r>
            <a:r>
              <a:rPr lang="en-US" sz="1600" dirty="0" err="1" smtClean="0">
                <a:latin typeface="Comic Sans MS"/>
                <a:cs typeface="Comic Sans MS"/>
              </a:rPr>
              <a:t>Myint</a:t>
            </a:r>
            <a:r>
              <a:rPr lang="en-US" sz="1600" dirty="0" smtClean="0">
                <a:latin typeface="Comic Sans MS"/>
                <a:cs typeface="Comic Sans MS"/>
              </a:rPr>
              <a:t>, et al., Few Body Sys. Suppl. 12 (2000) 383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Y. Akaishi et al., </a:t>
            </a:r>
            <a:r>
              <a:rPr lang="en-US" sz="1600" dirty="0" err="1" smtClean="0">
                <a:latin typeface="Comic Sans MS"/>
                <a:cs typeface="Comic Sans MS"/>
              </a:rPr>
              <a:t>Frascati</a:t>
            </a:r>
            <a:r>
              <a:rPr lang="en-US" sz="1600" dirty="0" smtClean="0">
                <a:latin typeface="Comic Sans MS"/>
                <a:cs typeface="Comic Sans MS"/>
              </a:rPr>
              <a:t> Phys. Series XVI (1999) 16</a:t>
            </a:r>
          </a:p>
          <a:p>
            <a:endParaRPr lang="en-US" sz="1600" dirty="0" smtClean="0">
              <a:latin typeface="Comic Sans MS"/>
              <a:cs typeface="Comic Sans MS"/>
            </a:endParaRPr>
          </a:p>
          <a:p>
            <a:r>
              <a:rPr lang="en-US" sz="1600" dirty="0" smtClean="0">
                <a:latin typeface="Comic Sans MS"/>
                <a:cs typeface="Comic Sans MS"/>
              </a:rPr>
              <a:t>“coherent” </a:t>
            </a:r>
            <a:r>
              <a:rPr lang="en-US" sz="1600" dirty="0" smtClean="0">
                <a:latin typeface="Symbol" charset="2"/>
                <a:cs typeface="Symbol" charset="2"/>
              </a:rPr>
              <a:t>L-S</a:t>
            </a:r>
            <a:r>
              <a:rPr lang="en-US" sz="1600" dirty="0" smtClean="0">
                <a:latin typeface="Comic Sans MS"/>
                <a:cs typeface="Comic Sans MS"/>
              </a:rPr>
              <a:t> coupling in 0+ states </a:t>
            </a:r>
          </a:p>
          <a:p>
            <a:pPr>
              <a:buFont typeface="Symbol" charset="2"/>
              <a:buChar char="®"/>
            </a:pPr>
            <a:r>
              <a:rPr lang="it-IT" sz="1600" dirty="0" smtClean="0">
                <a:latin typeface="Symbol" charset="2"/>
                <a:cs typeface="Symbol" charset="2"/>
                <a:sym typeface="Symbol" charset="2"/>
              </a:rPr>
              <a:t> L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NN three body </a:t>
            </a:r>
            <a:r>
              <a:rPr lang="it-IT" sz="1600" dirty="0" err="1" smtClean="0">
                <a:latin typeface="Comic Sans MS"/>
                <a:cs typeface="Comic Sans MS"/>
                <a:sym typeface="Symbol" charset="2"/>
              </a:rPr>
              <a:t>force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: </a:t>
            </a:r>
          </a:p>
          <a:p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B</a:t>
            </a:r>
            <a:r>
              <a:rPr lang="it-IT" sz="1600" baseline="-250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600" baseline="-25000" dirty="0" smtClean="0">
                <a:latin typeface="Comic Sans MS"/>
                <a:cs typeface="Comic Sans MS"/>
                <a:sym typeface="Symbol" charset="2"/>
              </a:rPr>
              <a:t>NN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 = 1.4 </a:t>
            </a:r>
            <a:r>
              <a:rPr lang="it-IT" sz="1600" dirty="0" err="1" smtClean="0">
                <a:latin typeface="Comic Sans MS"/>
                <a:cs typeface="Comic Sans MS"/>
                <a:sym typeface="Symbol" charset="2"/>
              </a:rPr>
              <a:t>MeV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, </a:t>
            </a:r>
            <a:r>
              <a:rPr lang="it-IT" sz="1600" dirty="0" smtClean="0">
                <a:latin typeface="Symbol" charset="2"/>
                <a:cs typeface="Symbol" charset="2"/>
                <a:sym typeface="Symbol" charset="2"/>
              </a:rPr>
              <a:t>D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E(0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sz="1600" baseline="-25000" dirty="0" smtClean="0">
                <a:latin typeface="Comic Sans MS"/>
                <a:cs typeface="Comic Sans MS"/>
                <a:sym typeface="Symbol" charset="2"/>
              </a:rPr>
              <a:t>g.s.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1600" dirty="0" err="1" smtClean="0">
                <a:latin typeface="Comic Sans MS"/>
                <a:cs typeface="Comic Sans MS"/>
                <a:sym typeface="Symbol" charset="2"/>
              </a:rPr>
              <a:t>–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 1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) = 2.4 </a:t>
            </a:r>
            <a:r>
              <a:rPr lang="it-IT" sz="1600" dirty="0" err="1" smtClean="0">
                <a:latin typeface="Comic Sans MS"/>
                <a:cs typeface="Comic Sans MS"/>
                <a:sym typeface="Symbol" charset="2"/>
              </a:rPr>
              <a:t>MeV</a:t>
            </a:r>
            <a:endParaRPr lang="it-IT" sz="1600" dirty="0" smtClean="0">
              <a:latin typeface="Comic Sans MS"/>
              <a:cs typeface="Comic Sans MS"/>
              <a:sym typeface="Symbol" charset="2"/>
            </a:endParaRPr>
          </a:p>
          <a:p>
            <a:r>
              <a:rPr lang="en-US" sz="1600" dirty="0" smtClean="0">
                <a:latin typeface="Comic Sans MS"/>
                <a:cs typeface="Comic Sans MS"/>
                <a:sym typeface="Symbol" charset="2"/>
              </a:rPr>
              <a:t>model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1600" dirty="0" err="1" smtClean="0">
                <a:latin typeface="Comic Sans MS"/>
                <a:cs typeface="Comic Sans MS"/>
                <a:sym typeface="Symbol" charset="2"/>
              </a:rPr>
              <a:t>originally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1600" dirty="0" err="1" smtClean="0">
                <a:latin typeface="Comic Sans MS"/>
                <a:cs typeface="Comic Sans MS"/>
                <a:sym typeface="Symbol" charset="2"/>
              </a:rPr>
              <a:t>developed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1600" dirty="0" err="1" smtClean="0">
                <a:latin typeface="Comic Sans MS"/>
                <a:cs typeface="Comic Sans MS"/>
                <a:sym typeface="Symbol" charset="2"/>
              </a:rPr>
              <a:t>for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1600" baseline="30000" dirty="0" smtClean="0">
                <a:latin typeface="Comic Sans MS"/>
                <a:cs typeface="Comic Sans MS"/>
                <a:sym typeface="Symbol" charset="2"/>
              </a:rPr>
              <a:t>4</a:t>
            </a:r>
            <a:r>
              <a:rPr lang="it-IT" sz="1600" baseline="-250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H  and </a:t>
            </a:r>
            <a:r>
              <a:rPr lang="it-IT" sz="1600" baseline="30000" dirty="0" smtClean="0">
                <a:latin typeface="Comic Sans MS"/>
                <a:cs typeface="Comic Sans MS"/>
                <a:sym typeface="Symbol" charset="2"/>
              </a:rPr>
              <a:t>4</a:t>
            </a:r>
            <a:r>
              <a:rPr lang="it-IT" sz="1600" baseline="-250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He</a:t>
            </a:r>
            <a:endParaRPr lang="en-US" sz="1600" dirty="0" smtClean="0">
              <a:latin typeface="Comic Sans MS"/>
              <a:cs typeface="Comic Sans MS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2446" y="3056523"/>
            <a:ext cx="974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4.2 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</a:t>
            </a:r>
            <a:endParaRPr lang="en-US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153400" y="6422064"/>
            <a:ext cx="762000" cy="365125"/>
          </a:xfrm>
        </p:spPr>
        <p:txBody>
          <a:bodyPr/>
          <a:lstStyle/>
          <a:p>
            <a:fld id="{581FB5FF-DDC6-B041-AE48-F78BE9FFADA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9658" y="1027668"/>
            <a:ext cx="6691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Dalitz</a:t>
            </a:r>
            <a:r>
              <a:rPr lang="en-US" dirty="0" smtClean="0">
                <a:latin typeface="Comic Sans MS"/>
                <a:cs typeface="Comic Sans MS"/>
              </a:rPr>
              <a:t> et al., N. </a:t>
            </a:r>
            <a:r>
              <a:rPr lang="en-US" dirty="0" err="1" smtClean="0">
                <a:latin typeface="Comic Sans MS"/>
                <a:cs typeface="Comic Sans MS"/>
              </a:rPr>
              <a:t>Cim</a:t>
            </a:r>
            <a:r>
              <a:rPr lang="en-US" dirty="0" smtClean="0">
                <a:latin typeface="Comic Sans MS"/>
                <a:cs typeface="Comic Sans MS"/>
              </a:rPr>
              <a:t>. 30 (1963) 489 (binding energy 4.2 </a:t>
            </a:r>
            <a:r>
              <a:rPr lang="en-US" dirty="0" err="1" smtClean="0"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endParaRPr lang="en-US" dirty="0">
              <a:latin typeface="Comic Sans MS"/>
              <a:cs typeface="Comic Sans M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451477" y="4928854"/>
            <a:ext cx="2514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 rot="5400000">
            <a:off x="8099995" y="4597294"/>
            <a:ext cx="877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5.8 </a:t>
            </a:r>
            <a:r>
              <a:rPr lang="en-US" sz="1400" dirty="0" err="1" smtClean="0">
                <a:latin typeface="Comic Sans MS"/>
                <a:cs typeface="Comic Sans MS"/>
              </a:rPr>
              <a:t>MeV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2900" y="647700"/>
            <a:ext cx="1459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(N+Y)/Z=5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437" y="668020"/>
            <a:ext cx="765910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mass mean value = 5801.4±1.1</a:t>
            </a:r>
          </a:p>
          <a:p>
            <a:endParaRPr lang="en-US" b="1" dirty="0" smtClean="0">
              <a:solidFill>
                <a:srgbClr val="660066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b="1" dirty="0" smtClean="0">
                <a:solidFill>
                  <a:srgbClr val="660066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= 4.0±1.1 </a:t>
            </a:r>
            <a:r>
              <a:rPr lang="en-US" b="1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MeV</a:t>
            </a:r>
            <a:r>
              <a:rPr lang="en-US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 (</a:t>
            </a:r>
            <a:r>
              <a:rPr lang="en-US" b="1" baseline="30000" dirty="0" smtClean="0">
                <a:solidFill>
                  <a:srgbClr val="660066"/>
                </a:solidFill>
                <a:latin typeface="Comic Sans MS"/>
                <a:cs typeface="Comic Sans MS"/>
              </a:rPr>
              <a:t>5</a:t>
            </a:r>
            <a:r>
              <a:rPr lang="en-US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He + </a:t>
            </a:r>
            <a:r>
              <a:rPr lang="en-US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)</a:t>
            </a:r>
            <a:r>
              <a:rPr lang="en-US" b="1" dirty="0" smtClean="0">
                <a:solidFill>
                  <a:srgbClr val="660066"/>
                </a:solidFill>
              </a:rPr>
              <a:t> </a:t>
            </a:r>
            <a:endParaRPr lang="en-US" b="1" dirty="0" smtClean="0">
              <a:solidFill>
                <a:srgbClr val="660066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660066"/>
                </a:solidFill>
                <a:latin typeface="+mj-lt"/>
              </a:rPr>
              <a:t>      </a:t>
            </a:r>
          </a:p>
          <a:p>
            <a:r>
              <a:rPr lang="en-US" b="1" dirty="0" smtClean="0">
                <a:solidFill>
                  <a:srgbClr val="A3171E"/>
                </a:solidFill>
                <a:latin typeface="Comic Sans MS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A3171E"/>
                </a:solidFill>
                <a:latin typeface="Symbol" charset="2"/>
                <a:cs typeface="Symbol" charset="2"/>
              </a:rPr>
              <a:t>L</a:t>
            </a:r>
            <a:r>
              <a:rPr lang="en-US" b="1" dirty="0" smtClean="0">
                <a:solidFill>
                  <a:srgbClr val="A3171E"/>
                </a:solidFill>
                <a:latin typeface="Comic Sans MS"/>
                <a:cs typeface="Comic Sans MS"/>
              </a:rPr>
              <a:t>= 5.8 </a:t>
            </a:r>
            <a:r>
              <a:rPr lang="en-US" b="1" dirty="0" err="1" smtClean="0">
                <a:solidFill>
                  <a:srgbClr val="A3171E"/>
                </a:solidFill>
                <a:latin typeface="Comic Sans MS"/>
                <a:cs typeface="Comic Sans MS"/>
              </a:rPr>
              <a:t>MeV</a:t>
            </a:r>
            <a:r>
              <a:rPr lang="en-US" b="1" dirty="0" smtClean="0">
                <a:solidFill>
                  <a:srgbClr val="A3171E"/>
                </a:solidFill>
                <a:latin typeface="Comic Sans MS"/>
                <a:cs typeface="Comic Sans MS"/>
              </a:rPr>
              <a:t>  (</a:t>
            </a:r>
            <a:r>
              <a:rPr lang="en-US" b="1" baseline="30000" dirty="0" smtClean="0">
                <a:solidFill>
                  <a:srgbClr val="A3171E"/>
                </a:solidFill>
                <a:latin typeface="Comic Sans MS"/>
                <a:cs typeface="Comic Sans MS"/>
              </a:rPr>
              <a:t>5</a:t>
            </a:r>
            <a:r>
              <a:rPr lang="en-US" b="1" dirty="0" smtClean="0">
                <a:solidFill>
                  <a:srgbClr val="A3171E"/>
                </a:solidFill>
                <a:latin typeface="Comic Sans MS"/>
                <a:cs typeface="Comic Sans MS"/>
              </a:rPr>
              <a:t>He + </a:t>
            </a:r>
            <a:r>
              <a:rPr lang="en-US" b="1" dirty="0" smtClean="0">
                <a:solidFill>
                  <a:srgbClr val="A3171E"/>
                </a:solidFill>
                <a:latin typeface="Symbol" charset="2"/>
                <a:cs typeface="Symbol" charset="2"/>
              </a:rPr>
              <a:t>L</a:t>
            </a:r>
            <a:r>
              <a:rPr lang="en-US" b="1" dirty="0" smtClean="0">
                <a:solidFill>
                  <a:srgbClr val="A3171E"/>
                </a:solidFill>
                <a:latin typeface="Comic Sans MS"/>
                <a:cs typeface="Comic Sans MS"/>
              </a:rPr>
              <a:t>) </a:t>
            </a:r>
            <a:r>
              <a:rPr lang="en-US" b="1" dirty="0" smtClean="0">
                <a:solidFill>
                  <a:srgbClr val="A3171E"/>
                </a:solidFill>
                <a:latin typeface="+mj-lt"/>
              </a:rPr>
              <a:t>  </a:t>
            </a:r>
          </a:p>
          <a:p>
            <a:r>
              <a:rPr lang="en-US" b="1" dirty="0" smtClean="0">
                <a:solidFill>
                  <a:srgbClr val="A3171E"/>
                </a:solidFill>
                <a:latin typeface="Symbol" charset="2"/>
                <a:cs typeface="Symbol" charset="2"/>
              </a:rPr>
              <a:t>L</a:t>
            </a:r>
            <a:r>
              <a:rPr lang="en-US" b="1" dirty="0" smtClean="0">
                <a:solidFill>
                  <a:srgbClr val="A3171E"/>
                </a:solidFill>
                <a:latin typeface="Comic Sans MS"/>
                <a:cs typeface="Comic Sans MS"/>
              </a:rPr>
              <a:t>NN force: 1.4 </a:t>
            </a:r>
            <a:r>
              <a:rPr lang="en-US" b="1" dirty="0" err="1" smtClean="0">
                <a:solidFill>
                  <a:srgbClr val="A3171E"/>
                </a:solidFill>
                <a:latin typeface="Comic Sans MS"/>
                <a:cs typeface="Comic Sans MS"/>
              </a:rPr>
              <a:t>MeV</a:t>
            </a:r>
            <a:r>
              <a:rPr lang="en-US" b="1" dirty="0" smtClean="0">
                <a:solidFill>
                  <a:srgbClr val="A3171E"/>
                </a:solidFill>
                <a:latin typeface="Comic Sans MS"/>
                <a:cs typeface="Comic Sans MS"/>
              </a:rPr>
              <a:t>     </a:t>
            </a:r>
          </a:p>
          <a:p>
            <a:endParaRPr lang="en-US" b="1" dirty="0" smtClean="0">
              <a:solidFill>
                <a:srgbClr val="A3171E"/>
              </a:solidFill>
              <a:latin typeface="+mj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63500"/>
            <a:ext cx="5829300" cy="533400"/>
          </a:xfrm>
          <a:prstGeom prst="rect">
            <a:avLst/>
          </a:prstGeom>
        </p:spPr>
        <p:txBody>
          <a:bodyPr vert="horz"/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mic Sans MS"/>
                <a:ea typeface="+mj-ea"/>
                <a:cs typeface="Comic Sans MS"/>
              </a:rPr>
              <a:t>B</a:t>
            </a:r>
            <a:r>
              <a:rPr lang="en-US" sz="2800" b="1" baseline="-25000" dirty="0" smtClean="0">
                <a:solidFill>
                  <a:srgbClr val="0000FF"/>
                </a:solidFill>
                <a:latin typeface="Symbol" charset="2"/>
                <a:ea typeface="+mj-ea"/>
                <a:cs typeface="Symbol" charset="2"/>
              </a:rPr>
              <a:t>L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ea typeface="+mj-ea"/>
                <a:cs typeface="Comic Sans MS"/>
              </a:rPr>
              <a:t>(</a:t>
            </a:r>
            <a:r>
              <a:rPr lang="en-US" sz="28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en-US" sz="28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ea typeface="+mj-ea"/>
                <a:cs typeface="Comic Sans MS"/>
              </a:rPr>
              <a:t>) determination</a:t>
            </a: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rgbClr val="FF0000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2030" y="5409762"/>
            <a:ext cx="447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(0</a:t>
            </a:r>
            <a:r>
              <a:rPr lang="en-US" sz="1200" b="1" baseline="30000" dirty="0" smtClean="0">
                <a:latin typeface="Arial"/>
                <a:cs typeface="Arial"/>
              </a:rPr>
              <a:t>+</a:t>
            </a:r>
            <a:r>
              <a:rPr lang="en-US" sz="1200" b="1" dirty="0" smtClean="0">
                <a:latin typeface="Arial"/>
                <a:cs typeface="Arial"/>
              </a:rPr>
              <a:t>) </a:t>
            </a:r>
            <a:endParaRPr lang="en-US" sz="1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633658" y="2507018"/>
            <a:ext cx="7142852" cy="3595878"/>
            <a:chOff x="876300" y="3350896"/>
            <a:chExt cx="7142852" cy="3595878"/>
          </a:xfrm>
        </p:grpSpPr>
        <p:grpSp>
          <p:nvGrpSpPr>
            <p:cNvPr id="3" name="Group 17"/>
            <p:cNvGrpSpPr/>
            <p:nvPr/>
          </p:nvGrpSpPr>
          <p:grpSpPr>
            <a:xfrm>
              <a:off x="1062030" y="3350896"/>
              <a:ext cx="4729170" cy="3595878"/>
              <a:chOff x="247846" y="2938811"/>
              <a:chExt cx="4729170" cy="3268980"/>
            </a:xfrm>
          </p:grpSpPr>
          <p:grpSp>
            <p:nvGrpSpPr>
              <p:cNvPr id="5" name="Group 14"/>
              <p:cNvGrpSpPr/>
              <p:nvPr/>
            </p:nvGrpSpPr>
            <p:grpSpPr>
              <a:xfrm>
                <a:off x="656476" y="2938811"/>
                <a:ext cx="4320540" cy="3268980"/>
                <a:chOff x="656476" y="2938811"/>
                <a:chExt cx="4320540" cy="3268980"/>
              </a:xfrm>
            </p:grpSpPr>
            <p:pic>
              <p:nvPicPr>
                <p:cNvPr id="11" name="Picture 10" descr="schema_masse5_PRL.pd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6476" y="2938811"/>
                  <a:ext cx="4320540" cy="326898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3390900" y="3306733"/>
                  <a:ext cx="241300" cy="4016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490488" y="5652231"/>
                <a:ext cx="942918" cy="2852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     Akaishi</a:t>
                </a:r>
                <a:endParaRPr lang="en-US" sz="14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7846" y="5054600"/>
                <a:ext cx="124906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latin typeface="+mj-lt"/>
                  </a:rPr>
                  <a:t>Dalitz</a:t>
                </a:r>
                <a:r>
                  <a:rPr lang="en-US" sz="1400" dirty="0" smtClean="0">
                    <a:latin typeface="+mj-lt"/>
                  </a:rPr>
                  <a:t>, </a:t>
                </a:r>
                <a:r>
                  <a:rPr lang="en-US" sz="1400" dirty="0" err="1" smtClean="0">
                    <a:latin typeface="+mj-lt"/>
                  </a:rPr>
                  <a:t>Majling</a:t>
                </a:r>
                <a:endParaRPr lang="en-US" sz="1400" dirty="0">
                  <a:latin typeface="Symbol" charset="2"/>
                  <a:cs typeface="Symbol" charset="2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 flipV="1">
              <a:off x="5791200" y="5891896"/>
              <a:ext cx="876300" cy="9565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876300" y="3376295"/>
              <a:ext cx="7141245" cy="341698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791200" y="555399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667500" y="5674061"/>
              <a:ext cx="1351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0</a:t>
              </a:r>
              <a:r>
                <a:rPr lang="en-US" sz="1600" b="1" baseline="30000" dirty="0" smtClean="0">
                  <a:latin typeface="Arial"/>
                  <a:cs typeface="Arial"/>
                </a:rPr>
                <a:t>+</a:t>
              </a:r>
              <a:r>
                <a:rPr lang="en-US" sz="1200" b="1" dirty="0" smtClean="0">
                  <a:latin typeface="Arial"/>
                  <a:cs typeface="Arial"/>
                </a:rPr>
                <a:t>    5800.9 </a:t>
              </a:r>
              <a:r>
                <a:rPr lang="en-US" sz="1200" b="1" dirty="0" err="1" smtClean="0">
                  <a:latin typeface="Arial"/>
                  <a:cs typeface="Arial"/>
                </a:rPr>
                <a:t>MeV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65893" y="5342085"/>
              <a:ext cx="1351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1</a:t>
              </a:r>
              <a:r>
                <a:rPr lang="en-US" sz="1600" b="1" baseline="30000" dirty="0" smtClean="0">
                  <a:latin typeface="Arial"/>
                  <a:cs typeface="Arial"/>
                </a:rPr>
                <a:t>+</a:t>
              </a:r>
              <a:r>
                <a:rPr lang="en-US" sz="1200" b="1" dirty="0" smtClean="0">
                  <a:latin typeface="Arial"/>
                  <a:cs typeface="Arial"/>
                </a:rPr>
                <a:t>    5801.9 </a:t>
              </a:r>
              <a:r>
                <a:rPr lang="en-US" sz="1200" b="1" dirty="0" err="1" smtClean="0">
                  <a:latin typeface="Arial"/>
                  <a:cs typeface="Arial"/>
                </a:rPr>
                <a:t>MeV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64200" y="4509110"/>
              <a:ext cx="215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B</a:t>
              </a:r>
              <a:r>
                <a:rPr lang="en-US" baseline="-25000" dirty="0" smtClean="0">
                  <a:latin typeface="Symbol" charset="2"/>
                  <a:cs typeface="Symbol" charset="2"/>
                </a:rPr>
                <a:t>L </a:t>
              </a:r>
              <a:r>
                <a:rPr lang="en-US" dirty="0" smtClean="0">
                  <a:latin typeface="Comic Sans MS"/>
                  <a:cs typeface="Comic Sans MS"/>
                </a:rPr>
                <a:t>interval</a:t>
              </a:r>
              <a:r>
                <a:rPr lang="en-US" baseline="-25000" dirty="0" smtClean="0">
                  <a:latin typeface="Symbol" charset="2"/>
                  <a:cs typeface="Symbol" charset="2"/>
                </a:rPr>
                <a:t> </a:t>
              </a:r>
              <a:endParaRPr lang="en-US" baseline="-25000" dirty="0">
                <a:latin typeface="Symbol" charset="2"/>
                <a:cs typeface="Symbol" charset="2"/>
              </a:endParaRPr>
            </a:p>
          </p:txBody>
        </p:sp>
        <p:sp>
          <p:nvSpPr>
            <p:cNvPr id="26" name="Right Brace 25"/>
            <p:cNvSpPr/>
            <p:nvPr/>
          </p:nvSpPr>
          <p:spPr>
            <a:xfrm>
              <a:off x="5448300" y="4693776"/>
              <a:ext cx="241300" cy="1875282"/>
            </a:xfrm>
            <a:prstGeom prst="righ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33658" y="62820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A3171E"/>
                </a:solidFill>
                <a:latin typeface="Comic Sans MS"/>
                <a:cs typeface="Comic Sans MS"/>
              </a:rPr>
              <a:t>formation – decay = 0.98±0.74 MeV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2300" y="3697498"/>
            <a:ext cx="648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5803.94</a:t>
            </a:r>
            <a:endParaRPr lang="en-US" sz="10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32822" y="5589369"/>
            <a:ext cx="648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5799.44</a:t>
            </a:r>
            <a:endParaRPr lang="en-US" sz="1000" b="1" dirty="0">
              <a:latin typeface="Arial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8211" y="531041"/>
            <a:ext cx="361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formation – decay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∆M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" y="1154926"/>
            <a:ext cx="85725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Spin flip is forbidden in production at rest: </a:t>
            </a: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K</a:t>
            </a:r>
            <a:r>
              <a:rPr lang="en-US" sz="2000" baseline="30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−</a:t>
            </a:r>
            <a:r>
              <a:rPr lang="en-US" sz="2000" baseline="-25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stop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+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Li (L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=0, S=1) →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H(L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f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, S=1) +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π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+</a:t>
            </a: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000" dirty="0" smtClean="0">
                <a:latin typeface="Comic Sans MS"/>
                <a:cs typeface="Comic Sans MS"/>
              </a:rPr>
              <a:t>L</a:t>
            </a:r>
            <a:r>
              <a:rPr lang="en-US" sz="2000" baseline="-25000" dirty="0" smtClean="0">
                <a:latin typeface="Comic Sans MS"/>
                <a:cs typeface="Comic Sans MS"/>
              </a:rPr>
              <a:t>f</a:t>
            </a:r>
            <a:r>
              <a:rPr lang="en-US" sz="2000" dirty="0" smtClean="0">
                <a:latin typeface="Comic Sans MS"/>
                <a:cs typeface="Comic Sans MS"/>
              </a:rPr>
              <a:t> = 0 → </a:t>
            </a:r>
            <a:r>
              <a:rPr lang="en-US" sz="2000" baseline="30000" dirty="0" smtClean="0"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latin typeface="Comic Sans MS"/>
                <a:cs typeface="Comic Sans MS"/>
              </a:rPr>
              <a:t>Λ</a:t>
            </a:r>
            <a:r>
              <a:rPr lang="en-US" sz="2000" dirty="0" smtClean="0">
                <a:latin typeface="Comic Sans MS"/>
                <a:cs typeface="Comic Sans MS"/>
              </a:rPr>
              <a:t>H(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r>
              <a:rPr lang="en-US" sz="2000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exc</a:t>
            </a:r>
            <a:r>
              <a:rPr lang="en-US" sz="2000" baseline="-25000" dirty="0" smtClean="0">
                <a:latin typeface="Comic Sans MS"/>
                <a:cs typeface="Comic Sans MS"/>
              </a:rPr>
              <a:t>.</a:t>
            </a:r>
            <a:r>
              <a:rPr lang="en-US" sz="2000" dirty="0" smtClean="0">
                <a:latin typeface="Comic Sans MS"/>
                <a:cs typeface="Comic Sans MS"/>
              </a:rPr>
              <a:t>) followed by :</a:t>
            </a:r>
          </a:p>
          <a:p>
            <a:pPr marL="400050" indent="-400050">
              <a:buAutoNum type="romanLcParenBoth"/>
            </a:pP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H(1+exc.) → </a:t>
            </a:r>
            <a:r>
              <a:rPr lang="en-US" sz="2000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γ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 +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H(0+g.s.) (∼ 10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−13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s)     M1 (p-wave, spin-flip)</a:t>
            </a:r>
          </a:p>
          <a:p>
            <a:pPr marL="400050" indent="-400050"/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(ii)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H(0+g.s.) →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π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− +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He(0+g.s.) (∼ 10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−10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s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)</a:t>
            </a:r>
          </a:p>
          <a:p>
            <a:pPr marL="400050" indent="-400050"/>
            <a:endParaRPr lang="en-US" sz="2000" dirty="0" smtClean="0">
              <a:latin typeface="Comic Sans MS"/>
              <a:cs typeface="Comic Sans MS"/>
            </a:endParaRPr>
          </a:p>
          <a:p>
            <a:pPr marL="400050" indent="-400050"/>
            <a:r>
              <a:rPr lang="en-US" sz="2000" dirty="0" smtClean="0"/>
              <a:t> </a:t>
            </a:r>
            <a:r>
              <a:rPr lang="en-US" sz="2000" dirty="0" smtClean="0">
                <a:latin typeface="Comic Sans MS"/>
                <a:cs typeface="Comic Sans MS"/>
              </a:rPr>
              <a:t>→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B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(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H) = (4.5 ± 1.2)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MeV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vs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5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He+</a:t>
            </a:r>
            <a:r>
              <a:rPr lang="en-US" sz="20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from decay mass only</a:t>
            </a:r>
          </a:p>
          <a:p>
            <a:pPr marL="400050" indent="-400050"/>
            <a:r>
              <a:rPr lang="en-US" sz="2000" dirty="0" smtClean="0">
                <a:latin typeface="Comic Sans MS"/>
                <a:cs typeface="Comic Sans MS"/>
              </a:rPr>
              <a:t>little neutron-excess effect compared to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B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(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He) = (4.18 ± 0.10)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MeV</a:t>
            </a:r>
            <a:endParaRPr lang="en-US" sz="2000" dirty="0" smtClean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 marL="400050" indent="-400050"/>
            <a:endParaRPr lang="en-US" sz="2000" dirty="0" smtClean="0">
              <a:latin typeface="Comic Sans MS"/>
              <a:cs typeface="Comic Sans MS"/>
            </a:endParaRPr>
          </a:p>
          <a:p>
            <a:pPr algn="just"/>
            <a:r>
              <a:rPr lang="en-US" sz="2000" dirty="0">
                <a:latin typeface="Comic Sans MS"/>
                <a:cs typeface="Comic Sans MS"/>
              </a:rPr>
              <a:t>E</a:t>
            </a:r>
            <a:r>
              <a:rPr lang="en-US" sz="2000" dirty="0" smtClean="0">
                <a:latin typeface="Comic Sans MS"/>
                <a:cs typeface="Comic Sans MS"/>
              </a:rPr>
              <a:t>xcitation energy of the 1</a:t>
            </a:r>
            <a:r>
              <a:rPr lang="en-US" sz="2000" baseline="30000" dirty="0" smtClean="0">
                <a:latin typeface="Comic Sans MS"/>
                <a:cs typeface="Comic Sans MS"/>
              </a:rPr>
              <a:t>+</a:t>
            </a:r>
            <a:r>
              <a:rPr lang="en-US" sz="2000" dirty="0" smtClean="0">
                <a:latin typeface="Comic Sans MS"/>
                <a:cs typeface="Comic Sans MS"/>
              </a:rPr>
              <a:t> spin-flip state from a systematic difference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∆M = 0.98 ± 0.74 MeV </a:t>
            </a:r>
            <a:r>
              <a:rPr lang="en-US" sz="2000" dirty="0" smtClean="0">
                <a:latin typeface="Comic Sans MS"/>
                <a:cs typeface="Comic Sans MS"/>
              </a:rPr>
              <a:t>between values of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 </a:t>
            </a:r>
            <a:r>
              <a:rPr lang="en-US" sz="2000" dirty="0" smtClean="0">
                <a:latin typeface="Comic Sans MS"/>
                <a:cs typeface="Comic Sans MS"/>
              </a:rPr>
              <a:t>mass derived separately from production and from decay. </a:t>
            </a:r>
          </a:p>
          <a:p>
            <a:pPr algn="just"/>
            <a:endParaRPr lang="en-US" sz="2000" dirty="0" smtClean="0">
              <a:latin typeface="Comic Sans MS"/>
              <a:cs typeface="Comic Sans MS"/>
            </a:endParaRPr>
          </a:p>
          <a:p>
            <a:pPr algn="just"/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J-PARC E10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chema_masse_9LHe_Gal_fina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7" y="806966"/>
            <a:ext cx="7200900" cy="5168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3320" y="-5746"/>
            <a:ext cx="618288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9</a:t>
            </a:r>
            <a:r>
              <a:rPr lang="en-US" sz="24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He</a:t>
            </a: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search with FINUDA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3800" y="5376372"/>
            <a:ext cx="3098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Comic Sans MS"/>
                <a:cs typeface="Comic Sans MS"/>
              </a:rPr>
              <a:t>Majling</a:t>
            </a:r>
            <a:r>
              <a:rPr lang="en-US" sz="1600" dirty="0" smtClean="0">
                <a:latin typeface="Comic Sans MS"/>
                <a:cs typeface="Comic Sans MS"/>
              </a:rPr>
              <a:t>, NPA 585 (1995) 211c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binding energy = 8.5 </a:t>
            </a:r>
            <a:r>
              <a:rPr lang="en-US" sz="1600" dirty="0" err="1" smtClean="0">
                <a:latin typeface="Comic Sans MS"/>
                <a:cs typeface="Comic Sans MS"/>
              </a:rPr>
              <a:t>MeV</a:t>
            </a:r>
            <a:endParaRPr lang="en-US" sz="1600" dirty="0" smtClean="0">
              <a:latin typeface="Comic Sans MS"/>
              <a:cs typeface="Comic Sans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802611" y="1563132"/>
            <a:ext cx="88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8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He+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3760407" y="3661641"/>
            <a:ext cx="1056700" cy="2466473"/>
            <a:chOff x="5461464" y="4792472"/>
            <a:chExt cx="1056700" cy="2466473"/>
          </a:xfrm>
        </p:grpSpPr>
        <p:sp>
          <p:nvSpPr>
            <p:cNvPr id="41" name="Rectangle 40"/>
            <p:cNvSpPr/>
            <p:nvPr/>
          </p:nvSpPr>
          <p:spPr>
            <a:xfrm>
              <a:off x="5499937" y="4792472"/>
              <a:ext cx="10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5 </a:t>
              </a:r>
              <a:r>
                <a:rPr lang="en-US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MeV</a:t>
              </a:r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61464" y="6889613"/>
              <a:ext cx="10567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10 </a:t>
              </a:r>
              <a:r>
                <a:rPr lang="en-US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MeV</a:t>
              </a:r>
              <a:r>
                <a:rPr lang="en-US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3779070" y="1742520"/>
            <a:ext cx="3649109" cy="1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28600" y="945490"/>
            <a:ext cx="309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(N+Y)/Z = 3.5</a:t>
            </a:r>
          </a:p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stable nuclear core</a:t>
            </a:r>
          </a:p>
          <a:p>
            <a:pPr>
              <a:buFont typeface="Wingdings" charset="2"/>
              <a:buChar char="ü"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-halo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3542622" y="3761388"/>
            <a:ext cx="339080" cy="2278618"/>
          </a:xfrm>
          <a:prstGeom prst="righ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83126" y="4410595"/>
            <a:ext cx="1549222" cy="707886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explored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interval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3320" y="2469690"/>
            <a:ext cx="2894330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Finuda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Coll. and A. Gal, </a:t>
            </a:r>
          </a:p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PRC 86 (2012) 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057301.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6120"/>
            <a:ext cx="28829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Overview</a:t>
            </a:r>
            <a:endParaRPr lang="en-US" sz="3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9748"/>
            <a:ext cx="8229600" cy="380795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Comic Sans MS"/>
                <a:cs typeface="Comic Sans MS"/>
              </a:rPr>
              <a:t>physics motivations</a:t>
            </a:r>
          </a:p>
          <a:p>
            <a:endParaRPr lang="en-US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Comic Sans MS"/>
                <a:cs typeface="Comic Sans MS"/>
              </a:rPr>
              <a:t>the FINUDA experiment</a:t>
            </a:r>
          </a:p>
          <a:p>
            <a:pPr>
              <a:buNone/>
            </a:pPr>
            <a:endParaRPr lang="en-US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n</a:t>
            </a:r>
            <a:r>
              <a:rPr lang="en-US" dirty="0" smtClean="0">
                <a:solidFill>
                  <a:schemeClr val="accent2"/>
                </a:solidFill>
                <a:latin typeface="Comic Sans MS"/>
                <a:cs typeface="Comic Sans MS"/>
              </a:rPr>
              <a:t>-rich </a:t>
            </a:r>
            <a:r>
              <a:rPr lang="en-US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hypernuclei</a:t>
            </a:r>
            <a:r>
              <a:rPr lang="en-US" dirty="0" smtClean="0">
                <a:solidFill>
                  <a:schemeClr val="accent2"/>
                </a:solidFill>
                <a:latin typeface="Comic Sans MS"/>
                <a:cs typeface="Comic Sans MS"/>
              </a:rPr>
              <a:t> search with FINUDA</a:t>
            </a:r>
          </a:p>
          <a:p>
            <a:pPr lvl="1">
              <a:buFont typeface="Wingdings" charset="2"/>
              <a:buChar char="ü"/>
            </a:pPr>
            <a:r>
              <a:rPr lang="en-US" baseline="30000" dirty="0" smtClean="0">
                <a:solidFill>
                  <a:srgbClr val="3366FF"/>
                </a:solidFill>
                <a:latin typeface="Comic Sans MS"/>
                <a:cs typeface="Comic Sans MS"/>
              </a:rPr>
              <a:t> 6</a:t>
            </a:r>
            <a:r>
              <a:rPr lang="en-US" baseline="-25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H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en-US" baseline="30000" dirty="0">
                <a:solidFill>
                  <a:srgbClr val="3366FF"/>
                </a:solidFill>
                <a:latin typeface="Comic Sans MS"/>
                <a:cs typeface="Comic Sans MS"/>
              </a:rPr>
              <a:t>9</a:t>
            </a:r>
            <a:r>
              <a:rPr lang="en-US" baseline="-25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He</a:t>
            </a:r>
            <a:endParaRPr lang="en-US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lvl="1">
              <a:buFont typeface="Wingdings" charset="2"/>
              <a:buChar char="ü"/>
            </a:pPr>
            <a:endParaRPr lang="en-US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>
              <a:buNone/>
            </a:pPr>
            <a:endParaRPr lang="en-US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pPr lvl="1">
              <a:buFont typeface="Wingdings" charset="2"/>
              <a:buChar char="ü"/>
            </a:pPr>
            <a:endParaRPr lang="en-US" dirty="0" smtClean="0">
              <a:solidFill>
                <a:schemeClr val="accent4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chemeClr val="accent4"/>
              </a:solidFill>
              <a:latin typeface="Comic Sans MS"/>
              <a:cs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2240" y="2342537"/>
            <a:ext cx="924560" cy="151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0640" y="937544"/>
            <a:ext cx="1524000" cy="1047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5483" y="4673595"/>
            <a:ext cx="1138770" cy="11387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2809332"/>
            <a:ext cx="903720" cy="33462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56499" y="6096000"/>
            <a:ext cx="3434625" cy="304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19411" y="2268876"/>
            <a:ext cx="952500" cy="304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43319" y="0"/>
            <a:ext cx="618288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9</a:t>
            </a:r>
            <a:r>
              <a:rPr lang="en-US" sz="24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He</a:t>
            </a: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search with FINUDA</a:t>
            </a:r>
          </a:p>
        </p:txBody>
      </p:sp>
      <p:sp>
        <p:nvSpPr>
          <p:cNvPr id="10" name="Down Arrow 5"/>
          <p:cNvSpPr/>
          <p:nvPr/>
        </p:nvSpPr>
        <p:spPr>
          <a:xfrm>
            <a:off x="1143000" y="3551576"/>
            <a:ext cx="288000" cy="72000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879725" y="4008438"/>
          <a:ext cx="2311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46" name="Equation" r:id="rId4" imgW="1778000" imgH="254000" progId="Equation.3">
                  <p:embed/>
                </p:oleObj>
              </mc:Choice>
              <mc:Fallback>
                <p:oleObj name="Equation" r:id="rId4" imgW="17780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4008438"/>
                        <a:ext cx="2311400" cy="3302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5846763" y="3679825"/>
          <a:ext cx="28384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47" name="Equation" r:id="rId6" imgW="2184400" imgH="495300" progId="Equation.3">
                  <p:embed/>
                </p:oleObj>
              </mc:Choice>
              <mc:Fallback>
                <p:oleObj name="Equation" r:id="rId6" imgW="2184400" imgH="495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3679825"/>
                        <a:ext cx="2838450" cy="642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rot="10800000">
            <a:off x="4699001" y="4389776"/>
            <a:ext cx="309563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6137614" y="4494893"/>
            <a:ext cx="304801" cy="272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>
            <a:off x="3136900" y="508000"/>
            <a:ext cx="155448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10870" y="762000"/>
            <a:ext cx="3818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independent 2-body reactions: </a:t>
            </a:r>
          </a:p>
          <a:p>
            <a:r>
              <a:rPr lang="en-US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decay at rest</a:t>
            </a:r>
            <a:endParaRPr lang="en-US" sz="200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457200" y="431800"/>
            <a:ext cx="8305800" cy="6647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dirty="0" smtClean="0">
                <a:latin typeface="Comic Sans MS"/>
                <a:cs typeface="Comic Sans MS"/>
              </a:rPr>
              <a:t>Be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en-US" baseline="30000" dirty="0" smtClean="0">
                <a:latin typeface="Comic Sans MS"/>
                <a:cs typeface="Comic Sans MS"/>
                <a:sym typeface="Symbol" charset="2"/>
              </a:rPr>
              <a:t>9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He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+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</a:p>
          <a:p>
            <a:endParaRPr lang="en-US" baseline="30000" dirty="0" smtClean="0"/>
          </a:p>
          <a:p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He</a:t>
            </a:r>
            <a:r>
              <a:rPr lang="en-US" dirty="0" smtClean="0">
                <a:latin typeface="+mj-lt"/>
              </a:rPr>
              <a:t>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9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Li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(</a:t>
            </a:r>
            <a:r>
              <a:rPr lang="it-IT" sz="1600" dirty="0" err="1" smtClean="0">
                <a:latin typeface="Symbol" charset="2"/>
                <a:cs typeface="Symbol" charset="2"/>
                <a:sym typeface="Symbol" charset="2"/>
              </a:rPr>
              <a:t>t</a:t>
            </a:r>
            <a:r>
              <a:rPr lang="it-IT" sz="1600" dirty="0" smtClean="0">
                <a:latin typeface="Symbol" charset="2"/>
                <a:cs typeface="Symbol" charset="2"/>
                <a:sym typeface="Symbol" charset="2"/>
              </a:rPr>
              <a:t>(</a:t>
            </a:r>
            <a:r>
              <a:rPr lang="it-IT" sz="1600" baseline="30000" dirty="0" smtClean="0"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Li</a:t>
            </a:r>
            <a:r>
              <a:rPr lang="it-IT" sz="1600" dirty="0" smtClean="0">
                <a:latin typeface="Symbol" charset="2"/>
                <a:cs typeface="Symbol" charset="2"/>
                <a:sym typeface="Symbol" charset="2"/>
              </a:rPr>
              <a:t>)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~178 ms) </a:t>
            </a:r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    </a:t>
            </a:r>
            <a:r>
              <a:rPr lang="en-US" dirty="0" smtClean="0">
                <a:latin typeface="Comic Sans MS"/>
                <a:cs typeface="Comic Sans MS"/>
              </a:rPr>
              <a:t>M(K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+ 5 </a:t>
            </a:r>
            <a:r>
              <a:rPr lang="en-US" dirty="0" err="1" smtClean="0">
                <a:latin typeface="Comic Sans MS"/>
                <a:cs typeface="Comic Sans MS"/>
              </a:rPr>
              <a:t>M(n</a:t>
            </a:r>
            <a:r>
              <a:rPr lang="en-US" dirty="0" smtClean="0">
                <a:latin typeface="Comic Sans MS"/>
                <a:cs typeface="Comic Sans MS"/>
              </a:rPr>
              <a:t>) + 4 </a:t>
            </a:r>
            <a:r>
              <a:rPr lang="en-US" dirty="0" err="1" smtClean="0">
                <a:latin typeface="Comic Sans MS"/>
                <a:cs typeface="Comic Sans MS"/>
              </a:rPr>
              <a:t>M(p</a:t>
            </a:r>
            <a:r>
              <a:rPr lang="en-US" dirty="0" smtClean="0">
                <a:latin typeface="Comic Sans MS"/>
                <a:cs typeface="Comic Sans MS"/>
              </a:rPr>
              <a:t>) – B(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dirty="0" smtClean="0">
                <a:latin typeface="Comic Sans MS"/>
                <a:cs typeface="Comic Sans MS"/>
              </a:rPr>
              <a:t>Be) = M(</a:t>
            </a:r>
            <a:r>
              <a:rPr lang="en-US" baseline="30000" dirty="0" smtClean="0">
                <a:latin typeface="+mj-lt"/>
              </a:rPr>
              <a:t>9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He) + T(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He) + </a:t>
            </a:r>
            <a:r>
              <a:rPr lang="en-US" dirty="0" err="1" smtClean="0">
                <a:latin typeface="Comic Sans MS"/>
                <a:cs typeface="Comic Sans MS"/>
              </a:rPr>
              <a:t>M(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 + </a:t>
            </a:r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dirty="0" smtClean="0"/>
          </a:p>
          <a:p>
            <a:r>
              <a:rPr lang="en-US" dirty="0" smtClean="0">
                <a:latin typeface="Comic Sans MS"/>
                <a:cs typeface="Comic Sans MS"/>
              </a:rPr>
              <a:t>M(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He) = 6 </a:t>
            </a:r>
            <a:r>
              <a:rPr lang="en-US" dirty="0" err="1" smtClean="0">
                <a:latin typeface="Comic Sans MS"/>
                <a:cs typeface="Comic Sans MS"/>
              </a:rPr>
              <a:t>M(n</a:t>
            </a:r>
            <a:r>
              <a:rPr lang="en-US" dirty="0" smtClean="0">
                <a:latin typeface="Comic Sans MS"/>
                <a:cs typeface="Comic Sans MS"/>
              </a:rPr>
              <a:t>) + 3M(p) – B(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dirty="0" smtClean="0">
                <a:latin typeface="Comic Sans MS"/>
                <a:cs typeface="Comic Sans MS"/>
              </a:rPr>
              <a:t>Li) + T(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dirty="0" smtClean="0">
                <a:latin typeface="Comic Sans MS"/>
                <a:cs typeface="Comic Sans MS"/>
              </a:rPr>
              <a:t>Li) + </a:t>
            </a:r>
            <a:r>
              <a:rPr lang="en-US" dirty="0" err="1" smtClean="0">
                <a:latin typeface="Comic Sans MS"/>
                <a:cs typeface="Comic Sans MS"/>
              </a:rPr>
              <a:t>M(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+ </a:t>
            </a:r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= </a:t>
            </a:r>
          </a:p>
          <a:p>
            <a:r>
              <a:rPr lang="en-US" dirty="0" smtClean="0">
                <a:latin typeface="+mj-lt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M(K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+ </a:t>
            </a:r>
            <a:r>
              <a:rPr lang="en-US" dirty="0" err="1" smtClean="0">
                <a:latin typeface="Comic Sans MS"/>
                <a:cs typeface="Comic Sans MS"/>
              </a:rPr>
              <a:t>M(p</a:t>
            </a:r>
            <a:r>
              <a:rPr lang="en-US" dirty="0" smtClean="0">
                <a:latin typeface="Comic Sans MS"/>
                <a:cs typeface="Comic Sans MS"/>
              </a:rPr>
              <a:t>) – </a:t>
            </a:r>
            <a:r>
              <a:rPr lang="en-US" dirty="0" err="1" smtClean="0">
                <a:latin typeface="Comic Sans MS"/>
                <a:cs typeface="Comic Sans MS"/>
              </a:rPr>
              <a:t>M(n</a:t>
            </a:r>
            <a:r>
              <a:rPr lang="en-US" dirty="0" smtClean="0">
                <a:latin typeface="Comic Sans MS"/>
                <a:cs typeface="Comic Sans MS"/>
              </a:rPr>
              <a:t>) – B(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dirty="0" smtClean="0">
                <a:latin typeface="Comic Sans MS"/>
                <a:cs typeface="Comic Sans MS"/>
              </a:rPr>
              <a:t>Be) + B(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dirty="0" smtClean="0">
                <a:latin typeface="Comic Sans MS"/>
                <a:cs typeface="Comic Sans MS"/>
              </a:rPr>
              <a:t>Li) –T(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dirty="0" smtClean="0">
                <a:latin typeface="Comic Sans MS"/>
                <a:cs typeface="Comic Sans MS"/>
              </a:rPr>
              <a:t>Li) – T(</a:t>
            </a:r>
            <a:r>
              <a:rPr lang="en-US" baseline="30000" dirty="0" smtClean="0">
                <a:latin typeface="Comic Sans MS"/>
                <a:cs typeface="Comic Sans MS"/>
              </a:rPr>
              <a:t>9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He) – </a:t>
            </a:r>
            <a:r>
              <a:rPr lang="en-US" dirty="0" err="1" smtClean="0">
                <a:latin typeface="Comic Sans MS"/>
                <a:cs typeface="Comic Sans MS"/>
              </a:rPr>
              <a:t>M(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– </a:t>
            </a:r>
            <a:r>
              <a:rPr lang="en-US" dirty="0" err="1" smtClean="0">
                <a:latin typeface="Comic Sans MS"/>
                <a:cs typeface="Comic Sans MS"/>
              </a:rPr>
              <a:t>M(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+mj-lt"/>
              </a:rPr>
              <a:t>-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=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195.8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± 1.3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  (195.8÷195.7 </a:t>
            </a:r>
            <a:r>
              <a:rPr lang="en-US" dirty="0" err="1" smtClean="0"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 with B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= 0÷10 </a:t>
            </a:r>
            <a:r>
              <a:rPr lang="en-US" dirty="0" err="1" smtClean="0"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     </a:t>
            </a:r>
          </a:p>
          <a:p>
            <a:r>
              <a:rPr lang="en-US" dirty="0" smtClean="0">
                <a:latin typeface="+mj-lt"/>
              </a:rPr>
              <a:t>	 </a:t>
            </a:r>
            <a:r>
              <a:rPr lang="en-US" dirty="0" smtClean="0">
                <a:latin typeface="Comic Sans MS"/>
                <a:cs typeface="Comic Sans MS"/>
              </a:rPr>
              <a:t>cut on  </a:t>
            </a:r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 + </a:t>
            </a:r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): 194.5÷197.5 </a:t>
            </a:r>
            <a:r>
              <a:rPr lang="en-US" dirty="0" err="1" smtClean="0"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   </a:t>
            </a:r>
          </a:p>
          <a:p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endParaRPr lang="en-US" dirty="0" smtClean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pip_Tpim_9B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1" y="63500"/>
            <a:ext cx="4680585" cy="35496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Ppim_Ppip_9B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871" y="3251200"/>
            <a:ext cx="4680585" cy="3549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0871" y="1143000"/>
            <a:ext cx="4680585" cy="89255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selection:</a:t>
            </a:r>
          </a:p>
          <a:p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T(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)+T(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0000FF"/>
                </a:solidFill>
                <a:latin typeface="+mj-lt"/>
              </a:rPr>
              <a:t>-</a:t>
            </a:r>
            <a:r>
              <a:rPr lang="en-US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= 194.5÷197.5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939" y="4544023"/>
            <a:ext cx="2894330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Finuda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Coll. and A. Gal, </a:t>
            </a:r>
          </a:p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PRC 86 (2012) 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057301.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02920" y="3581400"/>
            <a:ext cx="4320540" cy="3276600"/>
            <a:chOff x="502920" y="3581400"/>
            <a:chExt cx="4320540" cy="3276600"/>
          </a:xfrm>
        </p:grpSpPr>
        <p:pic>
          <p:nvPicPr>
            <p:cNvPr id="6" name="Picture 5" descr="Ppip_cut_9B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" y="3581400"/>
              <a:ext cx="4320540" cy="32766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809999" y="4343400"/>
              <a:ext cx="212141" cy="21960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2920" y="-228600"/>
            <a:ext cx="4320540" cy="4099560"/>
            <a:chOff x="502920" y="-228600"/>
            <a:chExt cx="4320540" cy="4099560"/>
          </a:xfrm>
        </p:grpSpPr>
        <p:pic>
          <p:nvPicPr>
            <p:cNvPr id="5" name="Picture 4" descr="Ppim_Ppip_cut_9B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" y="-228600"/>
              <a:ext cx="4320540" cy="40995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123950" y="623944"/>
              <a:ext cx="278702" cy="24341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51033" y="939800"/>
            <a:ext cx="4004334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253.5÷259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= 1.1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solidFill>
                <a:srgbClr val="0000FF"/>
              </a:solidFill>
              <a:latin typeface="+mj-lt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114.5÷122MeV/c (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= 1.2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= 5÷10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</a:t>
            </a:r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57090" y="3581400"/>
            <a:ext cx="4320540" cy="3276600"/>
            <a:chOff x="4657090" y="3581400"/>
            <a:chExt cx="4320540" cy="3276600"/>
          </a:xfrm>
        </p:grpSpPr>
        <p:pic>
          <p:nvPicPr>
            <p:cNvPr id="7" name="Picture 6" descr="Ppim_cut_9B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7090" y="3581400"/>
              <a:ext cx="4320540" cy="32766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270501" y="4051300"/>
              <a:ext cx="243840" cy="24881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 rot="5400000">
            <a:off x="355766" y="2200275"/>
            <a:ext cx="2482850" cy="1"/>
          </a:xfrm>
          <a:prstGeom prst="line">
            <a:avLst/>
          </a:prstGeom>
          <a:ln w="12700"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24093" y="938212"/>
            <a:ext cx="1082507" cy="1588"/>
          </a:xfrm>
          <a:prstGeom prst="line">
            <a:avLst/>
          </a:prstGeom>
          <a:ln w="12700"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59092" y="3091934"/>
            <a:ext cx="971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B</a:t>
            </a:r>
            <a:r>
              <a:rPr lang="en-US" sz="12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 ~ 1 </a:t>
            </a:r>
            <a:r>
              <a:rPr lang="en-US" sz="12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MeV</a:t>
            </a:r>
            <a:endParaRPr lang="en-US" sz="12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51809" y="799712"/>
            <a:ext cx="1128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B</a:t>
            </a:r>
            <a:r>
              <a:rPr lang="en-US" sz="12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 ~ 3.5 </a:t>
            </a:r>
            <a:r>
              <a:rPr lang="en-US" sz="12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MeV</a:t>
            </a:r>
            <a:endParaRPr lang="en-US" sz="12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6035" y="2887870"/>
            <a:ext cx="2894330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Finuda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Coll. and A. Gal, </a:t>
            </a:r>
          </a:p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PRC 86 (2012) 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057301.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2280" y="152400"/>
            <a:ext cx="618288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9</a:t>
            </a:r>
            <a:r>
              <a:rPr lang="en-US" sz="24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He/K</a:t>
            </a: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24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stop</a:t>
            </a:r>
            <a:r>
              <a:rPr lang="en-GB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production rate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280" y="469900"/>
            <a:ext cx="7759700" cy="451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dirty="0" smtClean="0">
              <a:latin typeface="Comic Sans MS"/>
              <a:cs typeface="Comic Sans MS"/>
              <a:sym typeface="Symbol" charset="2"/>
            </a:endParaRPr>
          </a:p>
          <a:p>
            <a:pPr algn="ctr"/>
            <a:r>
              <a:rPr lang="it-IT" sz="2400" dirty="0" smtClean="0">
                <a:latin typeface="Comic Sans MS"/>
                <a:cs typeface="Comic Sans MS"/>
                <a:sym typeface="Symbol" charset="2"/>
              </a:rPr>
              <a:t>upper </a:t>
            </a:r>
            <a:r>
              <a:rPr lang="it-IT" sz="2400" dirty="0" err="1" smtClean="0">
                <a:latin typeface="Comic Sans MS"/>
                <a:cs typeface="Comic Sans MS"/>
                <a:sym typeface="Symbol" charset="2"/>
              </a:rPr>
              <a:t>limit</a:t>
            </a:r>
            <a:r>
              <a:rPr lang="it-IT" sz="24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400" dirty="0" err="1" smtClean="0">
                <a:latin typeface="Comic Sans MS"/>
                <a:cs typeface="Comic Sans MS"/>
                <a:sym typeface="Symbol" charset="2"/>
              </a:rPr>
              <a:t>evaluation</a:t>
            </a:r>
            <a:endParaRPr lang="it-IT" sz="2400" dirty="0" smtClean="0">
              <a:latin typeface="Comic Sans MS"/>
              <a:cs typeface="Comic Sans MS"/>
              <a:sym typeface="Symbol" charset="2"/>
            </a:endParaRPr>
          </a:p>
          <a:p>
            <a:pPr algn="ctr"/>
            <a:endParaRPr lang="it-IT" sz="2400" dirty="0" smtClean="0">
              <a:latin typeface="Comic Sans MS"/>
              <a:cs typeface="Comic Sans MS"/>
              <a:sym typeface="Symbol" charset="2"/>
            </a:endParaRPr>
          </a:p>
          <a:p>
            <a:pPr>
              <a:buFont typeface="Wingdings" charset="2"/>
              <a:buChar char="ü"/>
            </a:pPr>
            <a:r>
              <a:rPr lang="it-IT" sz="2400" dirty="0" smtClean="0">
                <a:latin typeface="Comic Sans MS"/>
                <a:cs typeface="Comic Sans MS"/>
                <a:sym typeface="Symbol" charset="2"/>
              </a:rPr>
              <a:t>  </a:t>
            </a:r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0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observed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events</a:t>
            </a:r>
            <a:endParaRPr lang="it-IT" sz="2000" dirty="0" smtClean="0">
              <a:latin typeface="Comic Sans MS"/>
              <a:cs typeface="Comic Sans MS"/>
              <a:sym typeface="Symbol" charset="2"/>
            </a:endParaRPr>
          </a:p>
          <a:p>
            <a:pPr>
              <a:buFont typeface="Wingdings" charset="2"/>
              <a:buChar char="ü"/>
            </a:pPr>
            <a:r>
              <a:rPr lang="it-IT" sz="2000" dirty="0" smtClean="0">
                <a:latin typeface="Symbol" charset="2"/>
                <a:cs typeface="Symbol" charset="2"/>
                <a:sym typeface="Symbol" charset="2"/>
              </a:rPr>
              <a:t>   e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(</a:t>
            </a:r>
            <a:r>
              <a:rPr lang="it-IT" sz="2000" dirty="0" smtClean="0">
                <a:latin typeface="Symbol" charset="2"/>
                <a:cs typeface="Symbol" charset="2"/>
                <a:sym typeface="Symbol" charset="2"/>
              </a:rPr>
              <a:t>p-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), </a:t>
            </a:r>
            <a:r>
              <a:rPr lang="it-IT" sz="2000" dirty="0" smtClean="0">
                <a:latin typeface="Symbol" charset="2"/>
                <a:cs typeface="Symbol" charset="2"/>
                <a:sym typeface="Symbol" charset="2"/>
              </a:rPr>
              <a:t>e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(</a:t>
            </a:r>
            <a:r>
              <a:rPr lang="it-IT" sz="2000" dirty="0" err="1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)</a:t>
            </a:r>
            <a:r>
              <a:rPr lang="it-IT" sz="2000" baseline="30000" dirty="0" smtClean="0">
                <a:latin typeface="Comic Sans MS"/>
                <a:cs typeface="Comic Sans MS"/>
                <a:sym typeface="Symbol" charset="2"/>
              </a:rPr>
              <a:t>  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 </a:t>
            </a:r>
          </a:p>
          <a:p>
            <a:pPr>
              <a:buFont typeface="Wingdings" charset="2"/>
              <a:buChar char="ü"/>
            </a:pP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  n. </a:t>
            </a:r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000" baseline="30000" dirty="0" err="1" smtClean="0"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000" baseline="-25000" dirty="0" err="1" smtClean="0"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2000" baseline="-250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on </a:t>
            </a:r>
            <a:r>
              <a:rPr lang="it-IT" sz="2000" baseline="30000" dirty="0" smtClean="0"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Be (</a:t>
            </a:r>
            <a:r>
              <a:rPr lang="en-US" sz="2000" dirty="0" smtClean="0">
                <a:latin typeface="Comic Sans MS"/>
                <a:cs typeface="Comic Sans MS"/>
              </a:rPr>
              <a:t>2.5 10</a:t>
            </a:r>
            <a:r>
              <a:rPr lang="en-US" sz="2000" baseline="30000" dirty="0" smtClean="0">
                <a:latin typeface="Comic Sans MS"/>
                <a:cs typeface="Comic Sans MS"/>
              </a:rPr>
              <a:t>7</a:t>
            </a:r>
            <a:r>
              <a:rPr lang="en-US" sz="2000" dirty="0" smtClean="0">
                <a:latin typeface="Comic Sans MS"/>
                <a:cs typeface="Comic Sans MS"/>
              </a:rPr>
              <a:t> K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sz="2000" baseline="-25000" dirty="0" smtClean="0">
                <a:latin typeface="Comic Sans MS"/>
                <a:cs typeface="Comic Sans MS"/>
              </a:rPr>
              <a:t>stop </a:t>
            </a:r>
            <a:r>
              <a:rPr lang="en-US" sz="2000" dirty="0" smtClean="0">
                <a:latin typeface="Comic Sans MS"/>
                <a:cs typeface="Comic Sans MS"/>
              </a:rPr>
              <a:t>events)</a:t>
            </a:r>
          </a:p>
          <a:p>
            <a:pPr algn="ctr"/>
            <a:endParaRPr lang="it-IT" sz="2000" dirty="0" smtClean="0">
              <a:latin typeface="Comic Sans MS"/>
              <a:cs typeface="Comic Sans MS"/>
              <a:sym typeface="Symbol" charset="2"/>
            </a:endParaRPr>
          </a:p>
          <a:p>
            <a:pPr algn="ctr"/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R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 * BR(</a:t>
            </a:r>
            <a:r>
              <a:rPr lang="it-IT" sz="2000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-) &lt; (2.3</a:t>
            </a:r>
            <a:r>
              <a:rPr lang="en-US" sz="2000" b="1" dirty="0" smtClean="0">
                <a:latin typeface="Comic Sans MS"/>
                <a:cs typeface="Comic Sans MS"/>
              </a:rPr>
              <a:t>±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1.9)</a:t>
            </a:r>
            <a:r>
              <a:rPr lang="it-IT" sz="2000" dirty="0" smtClean="0">
                <a:latin typeface="Wingdings"/>
                <a:ea typeface="Wingdings"/>
                <a:cs typeface="Wingdings"/>
                <a:sym typeface="Symbol" charset="2"/>
              </a:rPr>
              <a:t>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10</a:t>
            </a:r>
            <a:r>
              <a:rPr lang="it-IT" sz="2000" baseline="30000" dirty="0" smtClean="0">
                <a:latin typeface="Comic Sans MS"/>
                <a:cs typeface="Comic Sans MS"/>
                <a:sym typeface="Symbol" charset="2"/>
              </a:rPr>
              <a:t>-6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 / (n. K</a:t>
            </a:r>
            <a:r>
              <a:rPr lang="it-IT" sz="2000" baseline="30000" dirty="0" smtClean="0"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000" baseline="-25000" dirty="0" smtClean="0">
                <a:latin typeface="Comic Sans MS"/>
                <a:cs typeface="Comic Sans MS"/>
                <a:sym typeface="Symbol" charset="2"/>
              </a:rPr>
              <a:t>stop 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on </a:t>
            </a:r>
            <a:r>
              <a:rPr lang="it-IT" sz="2000" baseline="30000" dirty="0" smtClean="0"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Be) (90% C.L.)</a:t>
            </a:r>
          </a:p>
          <a:p>
            <a:r>
              <a:rPr lang="it-IT" sz="2000" baseline="30000" dirty="0" smtClean="0">
                <a:cs typeface="Arial"/>
                <a:sym typeface="Symbol" charset="2"/>
              </a:rPr>
              <a:t>						</a:t>
            </a:r>
            <a:endParaRPr lang="it-IT" sz="2000" dirty="0" smtClean="0">
              <a:latin typeface="Comic Sans MS"/>
              <a:cs typeface="Comic Sans MS"/>
              <a:sym typeface="Symbol" charset="2"/>
            </a:endParaRPr>
          </a:p>
          <a:p>
            <a:pPr algn="ctr"/>
            <a:endParaRPr lang="it-IT" sz="2000" baseline="-25000" dirty="0" smtClean="0">
              <a:solidFill>
                <a:srgbClr val="008000"/>
              </a:solidFill>
              <a:cs typeface="Arial"/>
              <a:sym typeface="Symbol" charset="2"/>
            </a:endParaRPr>
          </a:p>
          <a:p>
            <a:pPr>
              <a:buFont typeface="Symbol" charset="2"/>
              <a:buChar char=" "/>
            </a:pP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BR(</a:t>
            </a:r>
            <a:r>
              <a:rPr lang="en-US" sz="2000" baseline="30000" dirty="0" smtClean="0">
                <a:solidFill>
                  <a:srgbClr val="008000"/>
                </a:solidFill>
                <a:latin typeface="Comic Sans MS"/>
                <a:cs typeface="Comic Sans MS"/>
              </a:rPr>
              <a:t>9</a:t>
            </a:r>
            <a:r>
              <a:rPr lang="en-US" sz="20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He</a:t>
            </a:r>
            <a:r>
              <a:rPr lang="en-US" sz="2000" baseline="-25000" dirty="0" smtClean="0">
                <a:solidFill>
                  <a:srgbClr val="008000"/>
                </a:solidFill>
                <a:latin typeface="Comic Sans MS"/>
                <a:cs typeface="Comic Sans MS"/>
              </a:rPr>
              <a:t>gs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sz="2000" baseline="30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Li</a:t>
            </a:r>
            <a:r>
              <a:rPr lang="it-IT" sz="2000" baseline="-25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gs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+ </a:t>
            </a:r>
            <a:r>
              <a:rPr lang="en-US" sz="2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>
                <a:solidFill>
                  <a:srgbClr val="008000"/>
                </a:solidFill>
                <a:latin typeface="Comic Sans MS"/>
                <a:cs typeface="Comic Sans MS"/>
              </a:rPr>
              <a:t>-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) = 0.261</a:t>
            </a:r>
          </a:p>
          <a:p>
            <a:pPr>
              <a:buFont typeface="Symbol" charset="2"/>
              <a:buChar char=" "/>
            </a:pPr>
            <a:endParaRPr lang="it-IT" sz="2000" b="1" dirty="0" smtClean="0">
              <a:latin typeface="Comic Sans MS"/>
              <a:cs typeface="Comic Sans MS"/>
              <a:sym typeface="Symbol" charset="2"/>
            </a:endParaRPr>
          </a:p>
          <a:p>
            <a:r>
              <a:rPr lang="it-IT" sz="2000" baseline="-25000" dirty="0" smtClean="0">
                <a:solidFill>
                  <a:srgbClr val="008000"/>
                </a:solidFill>
                <a:cs typeface="Arial"/>
                <a:sym typeface="Symbol" charset="2"/>
              </a:rPr>
              <a:t>	</a:t>
            </a:r>
          </a:p>
          <a:p>
            <a:endParaRPr lang="it-IT" sz="2000" b="1" baseline="-25000" dirty="0" smtClean="0">
              <a:solidFill>
                <a:srgbClr val="008000"/>
              </a:solidFill>
              <a:cs typeface="Arial"/>
              <a:sym typeface="Symbol" charset="2"/>
            </a:endParaRPr>
          </a:p>
          <a:p>
            <a:pPr>
              <a:buNone/>
            </a:pPr>
            <a:r>
              <a:rPr lang="it-IT" sz="2400" dirty="0" smtClean="0">
                <a:cs typeface="Arial"/>
                <a:sym typeface="Symbol" charset="2"/>
              </a:rPr>
              <a:t>	</a:t>
            </a:r>
            <a:r>
              <a:rPr lang="it-IT" sz="2400" b="1" dirty="0" err="1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R</a:t>
            </a:r>
            <a:r>
              <a:rPr lang="it-IT" sz="2400" b="1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 &lt; 1.6 10</a:t>
            </a:r>
            <a:r>
              <a:rPr lang="it-IT" sz="2400" b="1" baseline="30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2400" b="1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 / (n. </a:t>
            </a:r>
            <a:r>
              <a:rPr lang="it-IT" sz="2400" b="1" dirty="0" err="1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400" b="1" baseline="30000" dirty="0" err="1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400" b="1" baseline="-25000" dirty="0" err="1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2400" b="1" baseline="-25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400" b="1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on </a:t>
            </a:r>
            <a:r>
              <a:rPr lang="it-IT" sz="2400" b="1" baseline="300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2400" b="1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Be) </a:t>
            </a:r>
            <a:r>
              <a:rPr lang="it-IT" sz="2400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(90% C.L.)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4347" y="5894628"/>
            <a:ext cx="3628372" cy="584776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600" dirty="0" err="1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K.Kubota</a:t>
            </a:r>
            <a:r>
              <a:rPr lang="it-IT" sz="16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1600" dirty="0" err="1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et</a:t>
            </a:r>
            <a:r>
              <a:rPr lang="it-IT" sz="16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 al, NPA 602 (1996) 327.</a:t>
            </a:r>
          </a:p>
          <a:p>
            <a:pPr>
              <a:buNone/>
            </a:pPr>
            <a:r>
              <a:rPr lang="it-IT" sz="1600" baseline="300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1600" baseline="-25000" dirty="0" smtClean="0">
                <a:solidFill>
                  <a:srgbClr val="3366FF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6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He</a:t>
            </a:r>
            <a:r>
              <a:rPr lang="it-IT" sz="1600" dirty="0" smtClean="0">
                <a:solidFill>
                  <a:srgbClr val="3366FF"/>
                </a:solidFill>
                <a:cs typeface="Arial"/>
                <a:sym typeface="Symbol" charset="2"/>
              </a:rPr>
              <a:t> </a:t>
            </a:r>
            <a:r>
              <a:rPr lang="it-IT" sz="16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(</a:t>
            </a:r>
            <a:r>
              <a:rPr lang="it-IT" sz="1600" baseline="300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16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Be) U.L.=2.</a:t>
            </a:r>
            <a:r>
              <a:rPr lang="it-IT" sz="1600" dirty="0" err="1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3</a:t>
            </a:r>
            <a:r>
              <a:rPr lang="it-IT" sz="16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 10</a:t>
            </a:r>
            <a:r>
              <a:rPr lang="it-IT" sz="1600" baseline="300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-4</a:t>
            </a:r>
            <a:r>
              <a:rPr lang="it-IT" sz="1600" dirty="0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1600" dirty="0" err="1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1600" baseline="30000" dirty="0" err="1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1600" baseline="-25000" dirty="0" err="1" smtClean="0">
                <a:solidFill>
                  <a:srgbClr val="3366FF"/>
                </a:solidFill>
                <a:latin typeface="Comic Sans MS"/>
                <a:cs typeface="Comic Sans MS"/>
                <a:sym typeface="Symbol" charset="2"/>
              </a:rPr>
              <a:t>stop</a:t>
            </a:r>
            <a:endParaRPr lang="it-IT" sz="1600" dirty="0" smtClean="0">
              <a:solidFill>
                <a:srgbClr val="3366FF"/>
              </a:solidFill>
              <a:latin typeface="Comic Sans MS"/>
              <a:cs typeface="Comic Sans MS"/>
              <a:sym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0128" y="3552868"/>
            <a:ext cx="3996672" cy="307777"/>
          </a:xfrm>
          <a:prstGeom prst="rect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from 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A. Gal, </a:t>
            </a:r>
            <a:r>
              <a:rPr lang="en-US" sz="1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Nucl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. Phys. A 828, 72 (2009)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51979" y="4997031"/>
            <a:ext cx="2602442" cy="369332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1600" b="1" dirty="0" smtClean="0">
                <a:solidFill>
                  <a:schemeClr val="bg1"/>
                </a:solidFill>
                <a:latin typeface="Comic Sans MS"/>
                <a:cs typeface="Comic Sans MS"/>
                <a:sym typeface="Symbol" charset="2"/>
              </a:rPr>
              <a:t>PRC 86 (2012) 057301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58738"/>
            <a:ext cx="641209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Conclusions</a:t>
            </a:r>
            <a:b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3556" dirty="0" smtClean="0">
                <a:solidFill>
                  <a:srgbClr val="0000FF"/>
                </a:solidFill>
                <a:latin typeface="Comic Sans MS"/>
                <a:cs typeface="Comic Sans MS"/>
              </a:rPr>
              <a:t>(K</a:t>
            </a:r>
            <a:r>
              <a:rPr lang="en-US" sz="3556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3556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stop</a:t>
            </a:r>
            <a:r>
              <a:rPr lang="en-US" sz="3556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en-US" sz="3556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3556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3556" dirty="0" smtClean="0">
                <a:solidFill>
                  <a:srgbClr val="0000FF"/>
                </a:solidFill>
                <a:latin typeface="Comic Sans MS"/>
                <a:cs typeface="Comic Sans MS"/>
              </a:rPr>
              <a:t>) production rate </a:t>
            </a:r>
            <a:r>
              <a:rPr lang="en-US" sz="3556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vs</a:t>
            </a:r>
            <a:r>
              <a:rPr lang="en-US" sz="3556" dirty="0" smtClean="0">
                <a:solidFill>
                  <a:srgbClr val="0000FF"/>
                </a:solidFill>
                <a:latin typeface="Comic Sans MS"/>
                <a:cs typeface="Comic Sans MS"/>
              </a:rPr>
              <a:t> A</a:t>
            </a:r>
            <a:endParaRPr lang="en-US" sz="3556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53833" y="2618463"/>
            <a:ext cx="35373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FINUDA: inclusive spectra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FINUDA: coincidence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KEK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full bars:  U.L.,  90% C.L.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experimental and theoretical efforts needed (H. Sugimura and A. Gal talks)</a:t>
            </a:r>
            <a:endParaRPr lang="en-US" dirty="0" smtClean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66700" y="1366838"/>
            <a:ext cx="5016500" cy="5256212"/>
            <a:chOff x="266700" y="985838"/>
            <a:chExt cx="5016500" cy="5256212"/>
          </a:xfrm>
        </p:grpSpPr>
        <p:sp>
          <p:nvSpPr>
            <p:cNvPr id="23" name="TextBox 22"/>
            <p:cNvSpPr txBox="1"/>
            <p:nvPr/>
          </p:nvSpPr>
          <p:spPr>
            <a:xfrm>
              <a:off x="4910933" y="5829240"/>
              <a:ext cx="372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A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62101" y="5841940"/>
              <a:ext cx="482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6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09801" y="5841940"/>
              <a:ext cx="482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7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44801" y="5841940"/>
              <a:ext cx="482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9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54401" y="5841940"/>
              <a:ext cx="482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12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076701" y="5841940"/>
              <a:ext cx="482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16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66700" y="985838"/>
              <a:ext cx="4940300" cy="4768850"/>
              <a:chOff x="266700" y="985838"/>
              <a:chExt cx="4940300" cy="4768850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266700" y="1296987"/>
                <a:ext cx="4940300" cy="4457701"/>
                <a:chOff x="266700" y="1296987"/>
                <a:chExt cx="4940300" cy="4457701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66700" y="1296987"/>
                  <a:ext cx="4940300" cy="4457701"/>
                  <a:chOff x="266700" y="1296987"/>
                  <a:chExt cx="4940300" cy="4457701"/>
                </a:xfrm>
              </p:grpSpPr>
              <p:sp>
                <p:nvSpPr>
                  <p:cNvPr id="22" name="TextBox 21"/>
                  <p:cNvSpPr txBox="1"/>
                  <p:nvPr/>
                </p:nvSpPr>
                <p:spPr>
                  <a:xfrm rot="16200000">
                    <a:off x="-921068" y="2484755"/>
                    <a:ext cx="2775645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 smtClean="0">
                        <a:latin typeface="Comic Sans MS"/>
                        <a:cs typeface="Comic Sans MS"/>
                      </a:rPr>
                      <a:t>R (/K-stopped) * 10</a:t>
                    </a:r>
                    <a:r>
                      <a:rPr lang="en-US" sz="2000" baseline="30000" dirty="0" smtClean="0">
                        <a:latin typeface="Comic Sans MS"/>
                        <a:cs typeface="Comic Sans MS"/>
                      </a:rPr>
                      <a:t>-5</a:t>
                    </a:r>
                    <a:endParaRPr lang="en-US" sz="2000" baseline="30000" dirty="0">
                      <a:latin typeface="Comic Sans MS"/>
                      <a:cs typeface="Comic Sans MS"/>
                    </a:endParaRPr>
                  </a:p>
                </p:txBody>
              </p: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644990" y="1589088"/>
                    <a:ext cx="4562010" cy="4165600"/>
                    <a:chOff x="644990" y="1589088"/>
                    <a:chExt cx="4562010" cy="4165600"/>
                  </a:xfrm>
                </p:grpSpPr>
                <p:grpSp>
                  <p:nvGrpSpPr>
                    <p:cNvPr id="21" name="Group 20"/>
                    <p:cNvGrpSpPr/>
                    <p:nvPr/>
                  </p:nvGrpSpPr>
                  <p:grpSpPr>
                    <a:xfrm>
                      <a:off x="973499" y="1589088"/>
                      <a:ext cx="4233501" cy="4165600"/>
                      <a:chOff x="973499" y="1589088"/>
                      <a:chExt cx="4233501" cy="4165600"/>
                    </a:xfrm>
                  </p:grpSpPr>
                  <p:cxnSp>
                    <p:nvCxnSpPr>
                      <p:cNvPr id="6" name="Straight Arrow Connector 5"/>
                      <p:cNvCxnSpPr/>
                      <p:nvPr/>
                    </p:nvCxnSpPr>
                    <p:spPr>
                      <a:xfrm rot="16200000" flipV="1">
                        <a:off x="-920751" y="3652838"/>
                        <a:ext cx="4165600" cy="3810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" name="Straight Arrow Connector 6"/>
                      <p:cNvCxnSpPr/>
                      <p:nvPr/>
                    </p:nvCxnSpPr>
                    <p:spPr>
                      <a:xfrm flipV="1">
                        <a:off x="1185332" y="5740400"/>
                        <a:ext cx="4021668" cy="12700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" name="Straight Connector 12"/>
                      <p:cNvCxnSpPr/>
                      <p:nvPr/>
                    </p:nvCxnSpPr>
                    <p:spPr>
                      <a:xfrm>
                        <a:off x="1001099" y="5168900"/>
                        <a:ext cx="180000" cy="158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" name="Straight Connector 15"/>
                      <p:cNvCxnSpPr/>
                      <p:nvPr/>
                    </p:nvCxnSpPr>
                    <p:spPr>
                      <a:xfrm>
                        <a:off x="1001099" y="4597400"/>
                        <a:ext cx="180000" cy="158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" name="Straight Connector 16"/>
                      <p:cNvCxnSpPr/>
                      <p:nvPr/>
                    </p:nvCxnSpPr>
                    <p:spPr>
                      <a:xfrm>
                        <a:off x="1001099" y="4025900"/>
                        <a:ext cx="180000" cy="158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" name="Straight Connector 17"/>
                      <p:cNvCxnSpPr/>
                      <p:nvPr/>
                    </p:nvCxnSpPr>
                    <p:spPr>
                      <a:xfrm>
                        <a:off x="988399" y="3478212"/>
                        <a:ext cx="180000" cy="158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" name="Straight Connector 18"/>
                      <p:cNvCxnSpPr/>
                      <p:nvPr/>
                    </p:nvCxnSpPr>
                    <p:spPr>
                      <a:xfrm>
                        <a:off x="973499" y="2881312"/>
                        <a:ext cx="180000" cy="158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" name="Straight Connector 19"/>
                      <p:cNvCxnSpPr/>
                      <p:nvPr/>
                    </p:nvCxnSpPr>
                    <p:spPr>
                      <a:xfrm>
                        <a:off x="975698" y="2347912"/>
                        <a:ext cx="180000" cy="158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692210" y="4879945"/>
                      <a:ext cx="300132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679510" y="4308445"/>
                      <a:ext cx="34120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2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669144" y="3752790"/>
                      <a:ext cx="34120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3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644990" y="3181290"/>
                      <a:ext cx="34120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4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657690" y="2571690"/>
                      <a:ext cx="34120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5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674005" y="2062102"/>
                      <a:ext cx="34120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6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p:txBody>
                </p:sp>
              </p:grpSp>
            </p:grpSp>
            <p:grpSp>
              <p:nvGrpSpPr>
                <p:cNvPr id="57" name="Group 56"/>
                <p:cNvGrpSpPr/>
                <p:nvPr/>
              </p:nvGrpSpPr>
              <p:grpSpPr>
                <a:xfrm>
                  <a:off x="1485899" y="1589088"/>
                  <a:ext cx="3035301" cy="4165600"/>
                  <a:chOff x="1485899" y="1589088"/>
                  <a:chExt cx="3035301" cy="4165600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2768600" y="1589088"/>
                    <a:ext cx="482600" cy="4153700"/>
                  </a:xfrm>
                  <a:prstGeom prst="rect">
                    <a:avLst/>
                  </a:prstGeom>
                  <a:solidFill>
                    <a:srgbClr val="CCFFCC">
                      <a:alpha val="40000"/>
                    </a:srgbClr>
                  </a:solidFill>
                  <a:ln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3416300" y="2281688"/>
                    <a:ext cx="482600" cy="3456000"/>
                  </a:xfrm>
                  <a:prstGeom prst="rect">
                    <a:avLst/>
                  </a:prstGeom>
                  <a:solidFill>
                    <a:srgbClr val="CCFFCC">
                      <a:alpha val="40000"/>
                    </a:srgbClr>
                  </a:solidFill>
                  <a:ln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1485899" y="4344988"/>
                    <a:ext cx="482600" cy="1409700"/>
                  </a:xfrm>
                  <a:prstGeom prst="rect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2120900" y="3181290"/>
                    <a:ext cx="482600" cy="2571810"/>
                  </a:xfrm>
                  <a:prstGeom prst="rect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2768600" y="4879945"/>
                    <a:ext cx="482600" cy="873155"/>
                  </a:xfrm>
                  <a:prstGeom prst="rect">
                    <a:avLst/>
                  </a:prstGeom>
                  <a:solidFill>
                    <a:srgbClr val="0000FF">
                      <a:alpha val="20000"/>
                    </a:srgbClr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3416300" y="4598988"/>
                    <a:ext cx="482600" cy="1154112"/>
                  </a:xfrm>
                  <a:prstGeom prst="rect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1667933" y="5147735"/>
                    <a:ext cx="114300" cy="400110"/>
                    <a:chOff x="1667933" y="5147735"/>
                    <a:chExt cx="114300" cy="400110"/>
                  </a:xfrm>
                </p:grpSpPr>
                <p:cxnSp>
                  <p:nvCxnSpPr>
                    <p:cNvPr id="42" name="Straight Connector 41"/>
                    <p:cNvCxnSpPr/>
                    <p:nvPr/>
                  </p:nvCxnSpPr>
                  <p:spPr>
                    <a:xfrm rot="5400000">
                      <a:off x="1527938" y="5346996"/>
                      <a:ext cx="400110" cy="1588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0" name="Dodecagon 39"/>
                    <p:cNvSpPr/>
                    <p:nvPr/>
                  </p:nvSpPr>
                  <p:spPr>
                    <a:xfrm>
                      <a:off x="1667933" y="5303467"/>
                      <a:ext cx="114300" cy="115200"/>
                    </a:xfrm>
                    <a:prstGeom prst="dodecagon">
                      <a:avLst/>
                    </a:prstGeom>
                    <a:solidFill>
                      <a:srgbClr val="0000FF"/>
                    </a:solidFill>
                    <a:ln>
                      <a:solidFill>
                        <a:srgbClr val="0000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7" name="Rectangle 46"/>
                  <p:cNvSpPr/>
                  <p:nvPr/>
                </p:nvSpPr>
                <p:spPr>
                  <a:xfrm>
                    <a:off x="4038600" y="2138302"/>
                    <a:ext cx="482600" cy="3600000"/>
                  </a:xfrm>
                  <a:prstGeom prst="rect">
                    <a:avLst/>
                  </a:prstGeom>
                  <a:solidFill>
                    <a:srgbClr val="CCFFCC">
                      <a:alpha val="40000"/>
                    </a:srgbClr>
                  </a:solidFill>
                  <a:ln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V="1">
                <a:off x="2745188" y="1563290"/>
                <a:ext cx="531018" cy="2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>
                <a:off x="2564173" y="985838"/>
                <a:ext cx="9957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2.3 10</a:t>
                </a:r>
                <a:r>
                  <a:rPr lang="en-US" baseline="30000" dirty="0" smtClean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-4</a:t>
                </a:r>
                <a:r>
                  <a:rPr lang="en-US" dirty="0" smtClean="0">
                    <a:solidFill>
                      <a:srgbClr val="008000"/>
                    </a:solidFill>
                    <a:latin typeface="Comic Sans MS"/>
                    <a:cs typeface="Comic Sans MS"/>
                  </a:rPr>
                  <a:t> </a:t>
                </a:r>
              </a:p>
            </p:txBody>
          </p:sp>
        </p:grpSp>
      </p:grpSp>
      <p:sp>
        <p:nvSpPr>
          <p:cNvPr id="61" name="Rectangle 60"/>
          <p:cNvSpPr/>
          <p:nvPr/>
        </p:nvSpPr>
        <p:spPr>
          <a:xfrm>
            <a:off x="1412872" y="4057590"/>
            <a:ext cx="644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it-IT" baseline="-250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H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044700" y="2876490"/>
            <a:ext cx="644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7</a:t>
            </a:r>
            <a:r>
              <a:rPr lang="it-IT" baseline="-250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H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2692400" y="3486090"/>
            <a:ext cx="86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9</a:t>
            </a:r>
            <a:r>
              <a:rPr lang="it-IT" baseline="-250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He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3289300" y="1997570"/>
            <a:ext cx="749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12</a:t>
            </a:r>
            <a:r>
              <a:rPr lang="it-IT" baseline="-250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Be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038600" y="1893888"/>
            <a:ext cx="644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16</a:t>
            </a:r>
            <a:r>
              <a:rPr lang="it-IT" baseline="-250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C</a:t>
            </a:r>
            <a:endParaRPr lang="en-US" dirty="0"/>
          </a:p>
        </p:txBody>
      </p:sp>
      <p:sp>
        <p:nvSpPr>
          <p:cNvPr id="66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0AE6F-DB8E-8244-A153-CFE5242F53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460854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80AE6F-DB8E-8244-A153-CFE5242F53A1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622411"/>
              </p:ext>
            </p:extLst>
          </p:nvPr>
        </p:nvGraphicFramePr>
        <p:xfrm>
          <a:off x="132292" y="1266454"/>
          <a:ext cx="8884709" cy="42135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079"/>
                <a:gridCol w="1524987"/>
                <a:gridCol w="1405640"/>
                <a:gridCol w="1113904"/>
                <a:gridCol w="848688"/>
                <a:gridCol w="2970411"/>
              </a:tblGrid>
              <a:tr h="109444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target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hypernucleus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2-b MWD daughter </a:t>
                      </a:r>
                    </a:p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nucleus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lifetime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MWD</a:t>
                      </a:r>
                    </a:p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‘model’ 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MWD ‘model’ 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BR(</a:t>
                      </a:r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)                      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R*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BR(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)</a:t>
                      </a:r>
                      <a:endParaRPr lang="en-US" sz="1600" b="1" dirty="0">
                        <a:solidFill>
                          <a:srgbClr val="FF0000"/>
                        </a:solidFill>
                        <a:effectLst>
                          <a:outerShdw blurRad="50800" dist="38100" dir="2700000">
                            <a:srgbClr val="000000">
                              <a:alpha val="43000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</a:tr>
              <a:tr h="589315"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6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Li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6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</a:t>
                      </a:r>
                    </a:p>
                    <a:p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6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801 ms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4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0.49</a:t>
                      </a:r>
                    </a:p>
                    <a:p>
                      <a:r>
                        <a:rPr lang="en-US" sz="11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H. Tamura, et al., PRC 40 (1989) R479</a:t>
                      </a:r>
                    </a:p>
                  </a:txBody>
                  <a:tcPr marL="99060" marR="99060"/>
                </a:tc>
              </a:tr>
              <a:tr h="341429"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7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Li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7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7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unstable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4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0.49</a:t>
                      </a:r>
                    </a:p>
                    <a:p>
                      <a:r>
                        <a:rPr lang="en-US" sz="11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H. Tamura, et al., PRC 40 (1989) R479</a:t>
                      </a:r>
                    </a:p>
                  </a:txBody>
                  <a:tcPr marL="99060" marR="99060"/>
                </a:tc>
              </a:tr>
              <a:tr h="341429"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9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Be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9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He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9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Li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178 ms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5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He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0.323</a:t>
                      </a:r>
                    </a:p>
                    <a:p>
                      <a:r>
                        <a:rPr lang="en-US" sz="11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FINUDA</a:t>
                      </a:r>
                      <a:r>
                        <a:rPr lang="en-US" sz="1100" baseline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PLB 681 (2009) 139</a:t>
                      </a:r>
                      <a:endParaRPr lang="en-US" sz="11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</a:tr>
              <a:tr h="341429"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12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C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12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Be</a:t>
                      </a:r>
                      <a:endParaRPr lang="en-US" sz="1600" dirty="0" smtClean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12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B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20 ms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9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Be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0.154</a:t>
                      </a:r>
                    </a:p>
                    <a:p>
                      <a:r>
                        <a:rPr lang="en-US" sz="11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FINUDA</a:t>
                      </a:r>
                      <a:r>
                        <a:rPr lang="en-US" sz="1100" baseline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PLB 681 (2009) 139</a:t>
                      </a:r>
                    </a:p>
                  </a:txBody>
                  <a:tcPr marL="99060" marR="99060"/>
                </a:tc>
              </a:tr>
              <a:tr h="341429"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13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C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13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Be</a:t>
                      </a:r>
                      <a:endParaRPr lang="en-US" sz="1600" dirty="0" smtClean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13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B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17.3 ms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9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Be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0.154</a:t>
                      </a:r>
                    </a:p>
                    <a:p>
                      <a:r>
                        <a:rPr lang="en-US" sz="11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FINUDA</a:t>
                      </a:r>
                      <a:r>
                        <a:rPr lang="en-US" sz="1100" baseline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PLB 681 (2009) 139</a:t>
                      </a:r>
                      <a:endParaRPr lang="en-US" sz="11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</a:tr>
              <a:tr h="341429"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16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O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16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C</a:t>
                      </a:r>
                      <a:endParaRPr lang="en-US" sz="1600" dirty="0" smtClean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16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N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7.13 </a:t>
                      </a:r>
                      <a:r>
                        <a:rPr lang="en-US" sz="1600" dirty="0" err="1" smtClean="0">
                          <a:latin typeface="Comic Sans MS"/>
                          <a:cs typeface="Comic Sans MS"/>
                        </a:rPr>
                        <a:t>s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>
                          <a:latin typeface="Comic Sans MS"/>
                          <a:cs typeface="Comic Sans MS"/>
                        </a:rPr>
                        <a:t>12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C</a:t>
                      </a:r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0.099 </a:t>
                      </a:r>
                    </a:p>
                    <a:p>
                      <a:r>
                        <a:rPr lang="en-US" sz="1200" dirty="0" err="1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Y.Sato</a:t>
                      </a:r>
                      <a:r>
                        <a:rPr lang="en-US" sz="12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 et al., PRC 71 (2005) 025203</a:t>
                      </a:r>
                      <a:endParaRPr lang="en-US" sz="12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66434" y="412234"/>
            <a:ext cx="3515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… coincidence method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limits</a:t>
            </a:r>
            <a:endParaRPr lang="en-US" sz="20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3049" y="6033185"/>
            <a:ext cx="21575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2-body processes</a:t>
            </a:r>
          </a:p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production&amp;decay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4800" y="6033184"/>
            <a:ext cx="24673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decreasing MWD BR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617" y="6033185"/>
            <a:ext cx="327092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production and decay 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from the same energy level</a:t>
            </a:r>
            <a:endParaRPr lang="en-US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4575891" y="5788301"/>
            <a:ext cx="489634" cy="1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7445231" y="5788301"/>
            <a:ext cx="489634" cy="1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3520215" y="6391166"/>
            <a:ext cx="350110" cy="11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2"/>
          <p:cNvSpPr/>
          <p:nvPr/>
        </p:nvSpPr>
        <p:spPr>
          <a:xfrm>
            <a:off x="187787" y="108553"/>
            <a:ext cx="8866409" cy="7017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+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</a:p>
          <a:p>
            <a:r>
              <a:rPr lang="en-US" baseline="30000" dirty="0" smtClean="0"/>
              <a:t>						</a:t>
            </a:r>
            <a:r>
              <a:rPr lang="en-US" dirty="0" smtClean="0">
                <a:latin typeface="Comic Sans MS"/>
                <a:cs typeface="Comic Sans MS"/>
              </a:rPr>
              <a:t>reactions at rest</a:t>
            </a:r>
          </a:p>
          <a:p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</a:t>
            </a:r>
            <a:r>
              <a:rPr lang="en-US" dirty="0" smtClean="0">
                <a:latin typeface="+mj-lt"/>
              </a:rPr>
              <a:t>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He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= </a:t>
            </a:r>
          </a:p>
          <a:p>
            <a:r>
              <a:rPr lang="en-US" dirty="0" smtClean="0">
                <a:latin typeface="+mj-lt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M(K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+ M(p) – M(n) – B(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Li) + B(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He) –T(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He) – T(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H) – M(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– M(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+mj-lt"/>
              </a:rPr>
              <a:t>-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 smtClean="0">
                <a:latin typeface="+mj-lt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=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203.0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± 1.3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 (203.5÷203.3 </a:t>
            </a:r>
            <a:r>
              <a:rPr lang="en-US" dirty="0" err="1" smtClean="0"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 with B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= 0÷6 </a:t>
            </a:r>
            <a:r>
              <a:rPr lang="en-US" dirty="0" err="1" smtClean="0"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     </a:t>
            </a:r>
          </a:p>
          <a:p>
            <a:r>
              <a:rPr lang="en-US" dirty="0">
                <a:latin typeface="Comic Sans MS"/>
                <a:cs typeface="Comic Sans MS"/>
              </a:rPr>
              <a:t>K</a:t>
            </a:r>
            <a:r>
              <a:rPr lang="en-US" baseline="30000" dirty="0">
                <a:latin typeface="Comic Sans MS"/>
                <a:cs typeface="Comic Sans MS"/>
              </a:rPr>
              <a:t>-</a:t>
            </a:r>
            <a:r>
              <a:rPr lang="en-US" baseline="-25000" dirty="0">
                <a:latin typeface="Comic Sans MS"/>
                <a:cs typeface="Comic Sans MS"/>
              </a:rPr>
              <a:t>stop</a:t>
            </a:r>
            <a:r>
              <a:rPr lang="en-US" dirty="0">
                <a:latin typeface="Comic Sans MS"/>
                <a:cs typeface="Comic Sans MS"/>
              </a:rPr>
              <a:t> + </a:t>
            </a:r>
            <a:r>
              <a:rPr lang="en-US" baseline="30000" dirty="0">
                <a:latin typeface="Comic Sans MS"/>
                <a:cs typeface="Comic Sans MS"/>
              </a:rPr>
              <a:t>6</a:t>
            </a:r>
            <a:r>
              <a:rPr lang="en-US" dirty="0">
                <a:latin typeface="Comic Sans MS"/>
                <a:cs typeface="Comic Sans MS"/>
              </a:rPr>
              <a:t>Li </a:t>
            </a:r>
            <a:r>
              <a:rPr lang="it-IT" dirty="0">
                <a:latin typeface="Comic Sans MS"/>
                <a:cs typeface="Comic Sans MS"/>
                <a:sym typeface="Symbol" charset="2"/>
              </a:rPr>
              <a:t>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H(1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dirty="0" smtClean="0"/>
              <a:t> </a:t>
            </a:r>
            <a:r>
              <a:rPr lang="en-US" dirty="0">
                <a:latin typeface="Comic Sans MS"/>
                <a:cs typeface="Comic Sans MS"/>
              </a:rPr>
              <a:t>+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</a:p>
          <a:p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</a:t>
            </a:r>
            <a:r>
              <a:rPr lang="en-US" dirty="0">
                <a:latin typeface="Comic Sans MS"/>
                <a:cs typeface="Comic Sans MS"/>
              </a:rPr>
              <a:t>(1</a:t>
            </a:r>
            <a:r>
              <a:rPr lang="en-US" baseline="30000" dirty="0">
                <a:latin typeface="Comic Sans MS"/>
                <a:cs typeface="Comic Sans MS"/>
              </a:rPr>
              <a:t>+</a:t>
            </a:r>
            <a:r>
              <a:rPr lang="en-US" dirty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</a:t>
            </a:r>
            <a:r>
              <a:rPr lang="en-US" baseline="30000" dirty="0" smtClean="0">
                <a:latin typeface="Comic Sans MS"/>
                <a:cs typeface="Comic Sans MS"/>
              </a:rPr>
              <a:t>4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</a:t>
            </a:r>
            <a:r>
              <a:rPr lang="en-US" baseline="-25000" dirty="0" smtClean="0">
                <a:latin typeface="Comic Sans MS"/>
                <a:cs typeface="Comic Sans MS"/>
              </a:rPr>
              <a:t>g.s.</a:t>
            </a:r>
            <a:r>
              <a:rPr lang="en-US" dirty="0" smtClean="0">
                <a:latin typeface="Comic Sans MS"/>
                <a:cs typeface="Comic Sans MS"/>
              </a:rPr>
              <a:t>+n +n  			reactions </a:t>
            </a:r>
            <a:r>
              <a:rPr lang="en-US" dirty="0">
                <a:latin typeface="Comic Sans MS"/>
                <a:cs typeface="Comic Sans MS"/>
              </a:rPr>
              <a:t>at </a:t>
            </a:r>
            <a:r>
              <a:rPr lang="en-US" dirty="0" smtClean="0">
                <a:latin typeface="Comic Sans MS"/>
                <a:cs typeface="Comic Sans MS"/>
              </a:rPr>
              <a:t>rest</a:t>
            </a:r>
            <a:endParaRPr lang="en-US" baseline="30000" dirty="0"/>
          </a:p>
          <a:p>
            <a:r>
              <a:rPr lang="en-US" baseline="30000" dirty="0" smtClean="0">
                <a:latin typeface="Comic Sans MS"/>
                <a:cs typeface="Comic Sans MS"/>
              </a:rPr>
              <a:t>4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</a:t>
            </a:r>
            <a:r>
              <a:rPr lang="en-US" baseline="-25000" dirty="0">
                <a:latin typeface="Comic Sans MS"/>
                <a:cs typeface="Comic Sans MS"/>
              </a:rPr>
              <a:t>g.s.</a:t>
            </a:r>
            <a:r>
              <a:rPr lang="en-US" dirty="0" smtClean="0"/>
              <a:t> </a:t>
            </a:r>
            <a:r>
              <a:rPr lang="it-IT" dirty="0"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4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He</a:t>
            </a:r>
            <a:r>
              <a:rPr lang="en-US" baseline="-25000" dirty="0" err="1">
                <a:latin typeface="Comic Sans MS"/>
                <a:cs typeface="Comic Sans MS"/>
              </a:rPr>
              <a:t>g.s</a:t>
            </a:r>
            <a:r>
              <a:rPr lang="en-US" baseline="-25000" dirty="0">
                <a:latin typeface="Comic Sans MS"/>
                <a:cs typeface="Comic Sans MS"/>
              </a:rPr>
              <a:t>.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en-US" dirty="0">
                <a:latin typeface="Comic Sans MS"/>
                <a:cs typeface="Comic Sans MS"/>
              </a:rPr>
              <a:t>+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sz="2000" baseline="30000" dirty="0"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  <a:p>
            <a:endParaRPr lang="en-US" dirty="0"/>
          </a:p>
          <a:p>
            <a:r>
              <a:rPr lang="en-US" dirty="0" smtClean="0">
                <a:latin typeface="+mj-lt"/>
              </a:rPr>
              <a:t>	</a:t>
            </a:r>
          </a:p>
          <a:p>
            <a:r>
              <a:rPr lang="en-US" dirty="0">
                <a:latin typeface="Comic Sans MS"/>
                <a:cs typeface="Comic Sans MS"/>
              </a:rPr>
              <a:t>T(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/>
                <a:cs typeface="Comic Sans MS"/>
              </a:rPr>
              <a:t>+</a:t>
            </a:r>
            <a:r>
              <a:rPr lang="en-US" dirty="0">
                <a:latin typeface="Comic Sans MS"/>
                <a:cs typeface="Comic Sans MS"/>
              </a:rPr>
              <a:t>)</a:t>
            </a:r>
            <a:r>
              <a:rPr lang="en-US" dirty="0"/>
              <a:t> </a:t>
            </a:r>
            <a:r>
              <a:rPr lang="en-US" dirty="0">
                <a:latin typeface="Comic Sans MS"/>
                <a:cs typeface="Comic Sans MS"/>
              </a:rPr>
              <a:t>+ T(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sz="2000" baseline="30000" dirty="0"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) = </a:t>
            </a:r>
            <a:r>
              <a:rPr lang="en-US" dirty="0" smtClean="0">
                <a:latin typeface="Comic Sans MS"/>
                <a:cs typeface="Comic Sans MS"/>
              </a:rPr>
              <a:t>[T</a:t>
            </a:r>
            <a:r>
              <a:rPr lang="en-US" dirty="0">
                <a:latin typeface="Comic Sans MS"/>
                <a:cs typeface="Comic Sans MS"/>
              </a:rPr>
              <a:t>(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Comic Sans MS"/>
                <a:cs typeface="Comic Sans MS"/>
              </a:rPr>
              <a:t>+</a:t>
            </a:r>
            <a:r>
              <a:rPr lang="en-US" dirty="0">
                <a:latin typeface="Comic Sans MS"/>
                <a:cs typeface="Comic Sans MS"/>
              </a:rPr>
              <a:t>)</a:t>
            </a:r>
            <a:r>
              <a:rPr lang="en-US" dirty="0"/>
              <a:t> </a:t>
            </a:r>
            <a:r>
              <a:rPr lang="en-US" dirty="0">
                <a:latin typeface="Comic Sans MS"/>
                <a:cs typeface="Comic Sans MS"/>
              </a:rPr>
              <a:t>+ T(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sz="2000" baseline="30000" dirty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)]</a:t>
            </a:r>
            <a:r>
              <a:rPr lang="en-US" baseline="30000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H) -		</a:t>
            </a:r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</a:rPr>
              <a:t>203 MeV</a:t>
            </a:r>
          </a:p>
          <a:p>
            <a:r>
              <a:rPr lang="en-US" dirty="0" smtClean="0">
                <a:latin typeface="Comic Sans MS"/>
                <a:cs typeface="Comic Sans MS"/>
              </a:rPr>
              <a:t>			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/>
              <a:t>	</a:t>
            </a:r>
            <a:r>
              <a:rPr lang="en-US" dirty="0" smtClean="0"/>
              <a:t>[</a:t>
            </a:r>
            <a:r>
              <a:rPr lang="en-US" dirty="0" smtClean="0">
                <a:latin typeface="Comic Sans MS"/>
                <a:cs typeface="Comic Sans MS"/>
              </a:rPr>
              <a:t>M(</a:t>
            </a:r>
            <a:r>
              <a:rPr lang="en-US" baseline="30000" dirty="0">
                <a:latin typeface="Comic Sans MS"/>
                <a:cs typeface="Comic Sans MS"/>
              </a:rPr>
              <a:t>6</a:t>
            </a:r>
            <a:r>
              <a:rPr lang="en-US" baseline="-25000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Comic Sans MS"/>
                <a:cs typeface="Comic Sans MS"/>
              </a:rPr>
              <a:t>H(1</a:t>
            </a:r>
            <a:r>
              <a:rPr lang="en-US" baseline="30000" dirty="0">
                <a:latin typeface="Comic Sans MS"/>
                <a:cs typeface="Comic Sans MS"/>
              </a:rPr>
              <a:t>+</a:t>
            </a:r>
            <a:r>
              <a:rPr lang="en-US" dirty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Comic Sans MS"/>
                <a:cs typeface="Comic Sans MS"/>
              </a:rPr>
              <a:t>) – </a:t>
            </a:r>
            <a:r>
              <a:rPr lang="en-US" dirty="0">
                <a:latin typeface="Comic Sans MS"/>
                <a:cs typeface="Comic Sans MS"/>
              </a:rPr>
              <a:t>M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aseline="30000" dirty="0">
                <a:latin typeface="Comic Sans MS"/>
                <a:cs typeface="Comic Sans MS"/>
              </a:rPr>
              <a:t>4</a:t>
            </a:r>
            <a:r>
              <a:rPr lang="en-US" baseline="-25000" dirty="0">
                <a:latin typeface="Symbol" charset="2"/>
                <a:cs typeface="Symbol" charset="2"/>
              </a:rPr>
              <a:t>L</a:t>
            </a:r>
            <a:r>
              <a:rPr lang="en-US" dirty="0">
                <a:latin typeface="Comic Sans MS"/>
                <a:cs typeface="Comic Sans MS"/>
              </a:rPr>
              <a:t>H</a:t>
            </a:r>
            <a:r>
              <a:rPr lang="en-US" baseline="-25000" dirty="0">
                <a:latin typeface="Comic Sans MS"/>
                <a:cs typeface="Comic Sans MS"/>
              </a:rPr>
              <a:t>g.s.</a:t>
            </a:r>
            <a:r>
              <a:rPr lang="en-US" dirty="0" smtClean="0">
                <a:latin typeface="Comic Sans MS"/>
                <a:cs typeface="Comic Sans MS"/>
              </a:rPr>
              <a:t>) </a:t>
            </a:r>
            <a:r>
              <a:rPr lang="en-US" dirty="0">
                <a:latin typeface="Comic Sans MS"/>
                <a:cs typeface="Comic Sans MS"/>
              </a:rPr>
              <a:t>– </a:t>
            </a:r>
            <a:r>
              <a:rPr lang="en-US" dirty="0" smtClean="0">
                <a:latin typeface="Comic Sans MS"/>
                <a:cs typeface="Comic Sans MS"/>
              </a:rPr>
              <a:t>2M</a:t>
            </a:r>
            <a:r>
              <a:rPr lang="en-US" dirty="0">
                <a:latin typeface="Comic Sans MS"/>
                <a:cs typeface="Comic Sans MS"/>
              </a:rPr>
              <a:t>(n</a:t>
            </a:r>
            <a:r>
              <a:rPr lang="en-US" dirty="0" smtClean="0">
                <a:latin typeface="Comic Sans MS"/>
                <a:cs typeface="Comic Sans MS"/>
              </a:rPr>
              <a:t>)] </a:t>
            </a:r>
            <a:r>
              <a:rPr lang="en-US" dirty="0">
                <a:latin typeface="Comic Sans MS"/>
                <a:cs typeface="Comic Sans MS"/>
              </a:rPr>
              <a:t>– </a:t>
            </a:r>
            <a:r>
              <a:rPr lang="en-US" dirty="0" smtClean="0">
                <a:latin typeface="Comic Sans MS"/>
                <a:cs typeface="Comic Sans MS"/>
              </a:rPr>
              <a:t>		</a:t>
            </a:r>
            <a:r>
              <a:rPr lang="en-US" sz="1400" baseline="30000" dirty="0" smtClean="0">
                <a:latin typeface="Comic Sans MS"/>
                <a:cs typeface="Comic Sans MS"/>
              </a:rPr>
              <a:t>6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L</a:t>
            </a:r>
            <a:r>
              <a:rPr lang="en-US" sz="1400" dirty="0" smtClean="0">
                <a:latin typeface="Comic Sans MS"/>
                <a:cs typeface="Comic Sans MS"/>
              </a:rPr>
              <a:t>H</a:t>
            </a:r>
            <a:r>
              <a:rPr lang="en-US" sz="1400" dirty="0">
                <a:latin typeface="Comic Sans MS"/>
                <a:cs typeface="Comic Sans MS"/>
              </a:rPr>
              <a:t>(1</a:t>
            </a:r>
            <a:r>
              <a:rPr lang="en-US" sz="1400" baseline="30000" dirty="0">
                <a:latin typeface="Comic Sans MS"/>
                <a:cs typeface="Comic Sans MS"/>
              </a:rPr>
              <a:t>+</a:t>
            </a:r>
            <a:r>
              <a:rPr lang="en-US" sz="1400" dirty="0" smtClean="0">
                <a:latin typeface="Comic Sans MS"/>
                <a:cs typeface="Comic Sans MS"/>
              </a:rPr>
              <a:t>) available decay </a:t>
            </a:r>
            <a:r>
              <a:rPr lang="en-US" sz="1400" dirty="0">
                <a:latin typeface="Comic Sans MS"/>
                <a:cs typeface="Comic Sans MS"/>
              </a:rPr>
              <a:t>energy: </a:t>
            </a:r>
            <a:r>
              <a:rPr lang="en-US" sz="1400" dirty="0" smtClean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</a:rPr>
              <a:t>(</a:t>
            </a:r>
            <a:r>
              <a:rPr lang="en-US" dirty="0">
                <a:solidFill>
                  <a:srgbClr val="FF6600"/>
                </a:solidFill>
                <a:latin typeface="Comic Sans MS"/>
                <a:cs typeface="Comic Sans MS"/>
              </a:rPr>
              <a:t>1±1)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FF6600"/>
                </a:solidFill>
                <a:latin typeface="Comic Sans MS"/>
                <a:cs typeface="Comic Sans MS"/>
              </a:rPr>
              <a:t>MeV</a:t>
            </a:r>
          </a:p>
          <a:p>
            <a:r>
              <a:rPr lang="en-US" dirty="0" smtClean="0">
                <a:latin typeface="Comic Sans MS"/>
                <a:cs typeface="Comic Sans MS"/>
              </a:rPr>
              <a:t>											</a:t>
            </a:r>
          </a:p>
          <a:p>
            <a:r>
              <a:rPr lang="en-US" dirty="0" smtClean="0">
                <a:latin typeface="Comic Sans MS"/>
                <a:cs typeface="Comic Sans MS"/>
              </a:rPr>
              <a:t> 	[B</a:t>
            </a:r>
            <a:r>
              <a:rPr lang="en-US" dirty="0">
                <a:latin typeface="Comic Sans MS"/>
                <a:cs typeface="Comic Sans MS"/>
              </a:rPr>
              <a:t>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He) - </a:t>
            </a:r>
            <a:r>
              <a:rPr lang="en-US" dirty="0">
                <a:latin typeface="Comic Sans MS"/>
                <a:cs typeface="Comic Sans MS"/>
              </a:rPr>
              <a:t>B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aseline="30000" dirty="0" smtClean="0">
                <a:latin typeface="Comic Sans MS"/>
                <a:cs typeface="Comic Sans MS"/>
              </a:rPr>
              <a:t>4</a:t>
            </a:r>
            <a:r>
              <a:rPr lang="en-US" dirty="0" smtClean="0">
                <a:latin typeface="Comic Sans MS"/>
                <a:cs typeface="Comic Sans MS"/>
              </a:rPr>
              <a:t>He)] +					</a:t>
            </a:r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</a:rPr>
              <a:t> 1 MeV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[T</a:t>
            </a:r>
            <a:r>
              <a:rPr lang="en-US" dirty="0">
                <a:latin typeface="Comic Sans MS"/>
                <a:cs typeface="Comic Sans MS"/>
              </a:rPr>
              <a:t>(</a:t>
            </a:r>
            <a:r>
              <a:rPr lang="en-US" baseline="30000" dirty="0">
                <a:latin typeface="Comic Sans MS"/>
                <a:cs typeface="Comic Sans MS"/>
              </a:rPr>
              <a:t>6</a:t>
            </a:r>
            <a:r>
              <a:rPr lang="en-US" dirty="0">
                <a:latin typeface="Comic Sans MS"/>
                <a:cs typeface="Comic Sans MS"/>
              </a:rPr>
              <a:t>He) – T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aseline="30000" dirty="0" smtClean="0">
                <a:latin typeface="Comic Sans MS"/>
                <a:cs typeface="Comic Sans MS"/>
              </a:rPr>
              <a:t>4</a:t>
            </a:r>
            <a:r>
              <a:rPr lang="en-US" dirty="0" smtClean="0">
                <a:latin typeface="Comic Sans MS"/>
                <a:cs typeface="Comic Sans MS"/>
              </a:rPr>
              <a:t>He)] 					</a:t>
            </a:r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</a:rPr>
              <a:t>&lt;&lt; 1 MeV</a:t>
            </a:r>
            <a:r>
              <a:rPr lang="en-US" dirty="0" smtClean="0">
                <a:latin typeface="Comic Sans MS"/>
                <a:cs typeface="Comic Sans MS"/>
              </a:rPr>
              <a:t>, neglected</a:t>
            </a:r>
          </a:p>
          <a:p>
            <a:r>
              <a:rPr lang="en-US" dirty="0">
                <a:latin typeface="Comic Sans MS"/>
                <a:cs typeface="Comic Sans MS"/>
              </a:rPr>
              <a:t>	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=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201 MeV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endParaRPr lang="en-US" dirty="0" smtClean="0">
              <a:latin typeface="+mj-lt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2591495" y="159865"/>
            <a:ext cx="166779" cy="89200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5"/>
          <p:cNvSpPr>
            <a:spLocks noChangeArrowheads="1"/>
          </p:cNvSpPr>
          <p:nvPr/>
        </p:nvSpPr>
        <p:spPr bwMode="auto">
          <a:xfrm>
            <a:off x="2240162" y="220014"/>
            <a:ext cx="245590" cy="24561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1609993" y="757254"/>
            <a:ext cx="245590" cy="24561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rrowheads="1"/>
          </p:cNvSpPr>
          <p:nvPr/>
        </p:nvSpPr>
        <p:spPr bwMode="auto">
          <a:xfrm>
            <a:off x="2586545" y="2974911"/>
            <a:ext cx="245590" cy="24561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2071837" y="3500846"/>
            <a:ext cx="245590" cy="24561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948510" y="3128495"/>
            <a:ext cx="489706" cy="245186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909109" y="3461941"/>
            <a:ext cx="511617" cy="246036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6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85707" y="2494417"/>
            <a:ext cx="4248694" cy="120032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red bars: p 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p+/p-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selection regions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including 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H lowest particle stability threshold 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H+2n (p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p+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=251.9 MeV/c, p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p-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=135.6 MeV/c)      B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=2.3÷7.1 MeV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0580" y="1298802"/>
            <a:ext cx="360759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250÷255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= 1.1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130÷137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= 1.2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</a:p>
        </p:txBody>
      </p:sp>
      <p:pic>
        <p:nvPicPr>
          <p:cNvPr id="7" name="Picture 6" descr="Ppim_Ppip_199_201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949" y="-266131"/>
            <a:ext cx="3282923" cy="3896245"/>
          </a:xfrm>
          <a:prstGeom prst="rect">
            <a:avLst/>
          </a:prstGeom>
        </p:spPr>
      </p:pic>
      <p:pic>
        <p:nvPicPr>
          <p:cNvPr id="8" name="Picture 7" descr="Ppim_199_2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8947" y="3309706"/>
            <a:ext cx="2996565" cy="3960495"/>
          </a:xfrm>
          <a:prstGeom prst="rect">
            <a:avLst/>
          </a:prstGeom>
        </p:spPr>
      </p:pic>
      <p:pic>
        <p:nvPicPr>
          <p:cNvPr id="9" name="Picture 8" descr="Ppip_199_20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050" y="3309706"/>
            <a:ext cx="2996565" cy="39604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10580" y="188932"/>
            <a:ext cx="4066393" cy="89255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selection: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T(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)+T(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0000FF"/>
                </a:solidFill>
                <a:latin typeface="+mj-lt"/>
              </a:rPr>
              <a:t>-</a:t>
            </a:r>
            <a:r>
              <a:rPr lang="en-US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= 199÷201 MeV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9008" y="4590855"/>
            <a:ext cx="102188" cy="190494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72398" y="4539765"/>
            <a:ext cx="164461" cy="1956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7462" y="592353"/>
            <a:ext cx="260872" cy="18023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927898" y="661736"/>
            <a:ext cx="812575" cy="59535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40473" y="438529"/>
            <a:ext cx="16081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000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10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</a:t>
            </a:r>
            <a:r>
              <a:rPr lang="en-US" sz="1000" dirty="0" smtClean="0">
                <a:solidFill>
                  <a:srgbClr val="0000FF"/>
                </a:solidFill>
                <a:latin typeface="Comic Sans MS"/>
                <a:cs typeface="Comic Sans MS"/>
              </a:rPr>
              <a:t>= 250.4 MeV/c</a:t>
            </a:r>
            <a:endParaRPr lang="it-IT" sz="1000" dirty="0" smtClean="0">
              <a:latin typeface="Comic Sans MS"/>
              <a:cs typeface="Comic Sans MS"/>
              <a:sym typeface="Symbol" charset="2"/>
            </a:endParaRPr>
          </a:p>
          <a:p>
            <a:r>
              <a:rPr lang="en-US" sz="1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1000" baseline="-25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form</a:t>
            </a:r>
            <a:r>
              <a:rPr lang="en-US" sz="1000" dirty="0" smtClean="0">
                <a:solidFill>
                  <a:srgbClr val="FF0000"/>
                </a:solidFill>
                <a:latin typeface="Comic Sans MS"/>
                <a:cs typeface="Comic Sans MS"/>
              </a:rPr>
              <a:t> = 5803.2 MeV/c</a:t>
            </a:r>
            <a:r>
              <a:rPr lang="en-US" sz="1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</a:p>
          <a:p>
            <a:r>
              <a:rPr lang="en-US" sz="1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sz="1000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10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r>
              <a:rPr lang="en-US" sz="1000" dirty="0" smtClean="0">
                <a:solidFill>
                  <a:srgbClr val="0000FF"/>
                </a:solidFill>
                <a:latin typeface="Comic Sans MS"/>
                <a:cs typeface="Comic Sans MS"/>
              </a:rPr>
              <a:t>= 131.9 </a:t>
            </a:r>
            <a:r>
              <a:rPr lang="en-US" sz="1000" dirty="0">
                <a:solidFill>
                  <a:srgbClr val="0000FF"/>
                </a:solidFill>
                <a:latin typeface="Comic Sans MS"/>
                <a:cs typeface="Comic Sans MS"/>
              </a:rPr>
              <a:t>MeV/</a:t>
            </a:r>
            <a:r>
              <a:rPr lang="en-US" sz="1000" dirty="0" smtClean="0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endParaRPr lang="it-IT" sz="1000" dirty="0" smtClean="0">
              <a:latin typeface="Comic Sans MS"/>
              <a:cs typeface="Comic Sans MS"/>
              <a:sym typeface="Symbol" charset="2"/>
            </a:endParaRPr>
          </a:p>
          <a:p>
            <a:r>
              <a:rPr lang="en-US" sz="1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1000" baseline="-25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dec</a:t>
            </a:r>
            <a:r>
              <a:rPr lang="en-US" sz="1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ay</a:t>
            </a:r>
            <a:r>
              <a:rPr lang="en-US" sz="1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omic Sans MS"/>
                <a:cs typeface="Comic Sans MS"/>
              </a:rPr>
              <a:t>= </a:t>
            </a:r>
            <a:r>
              <a:rPr lang="en-US" sz="1000" dirty="0" smtClean="0">
                <a:solidFill>
                  <a:srgbClr val="FF0000"/>
                </a:solidFill>
                <a:latin typeface="Comic Sans MS"/>
                <a:cs typeface="Comic Sans MS"/>
              </a:rPr>
              <a:t>5799.1 </a:t>
            </a:r>
            <a:r>
              <a:rPr lang="en-US" sz="1000" dirty="0">
                <a:solidFill>
                  <a:srgbClr val="FF0000"/>
                </a:solidFill>
                <a:latin typeface="Comic Sans MS"/>
                <a:cs typeface="Comic Sans MS"/>
              </a:rPr>
              <a:t>MeV/</a:t>
            </a:r>
            <a:r>
              <a:rPr lang="en-US" sz="1000" dirty="0" smtClean="0">
                <a:solidFill>
                  <a:srgbClr val="FF0000"/>
                </a:solidFill>
                <a:latin typeface="Comic Sans MS"/>
                <a:cs typeface="Comic Sans MS"/>
              </a:rPr>
              <a:t>c</a:t>
            </a:r>
            <a:r>
              <a:rPr lang="en-US" sz="1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sz="1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000" dirty="0" smtClean="0">
                <a:solidFill>
                  <a:srgbClr val="FF0000"/>
                </a:solidFill>
                <a:latin typeface="Comic Sans MS"/>
                <a:cs typeface="Comic Sans MS"/>
              </a:rPr>
              <a:t>M = 4.1 MeV/c</a:t>
            </a:r>
            <a:r>
              <a:rPr lang="en-US" sz="1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endParaRPr lang="en-US" sz="1000" baseline="30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242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un11874_10663_tracker_blu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630" y="3302706"/>
            <a:ext cx="3505200" cy="3498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838" y="526446"/>
            <a:ext cx="3564890" cy="35204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1395" y="28222"/>
            <a:ext cx="6799873" cy="461665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kinematics compatibility: events scan 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78" y="547514"/>
            <a:ext cx="3582670" cy="3520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90888" y="1326445"/>
            <a:ext cx="33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/>
              <a:t>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9490" y="1727511"/>
            <a:ext cx="33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/>
              <a:t>-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51532" y="2472578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/>
              <a:t>+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845267" y="190013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/>
              <a:t>+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599606" y="1957199"/>
            <a:ext cx="377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+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7228558" y="4572000"/>
            <a:ext cx="532273" cy="526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207" y="981309"/>
            <a:ext cx="8845193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Hypernuclei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with a large neutron </a:t>
            </a:r>
            <a:r>
              <a:rPr lang="en-US" dirty="0" smtClean="0">
                <a:latin typeface="Comic Sans MS"/>
                <a:cs typeface="Comic Sans MS"/>
              </a:rPr>
              <a:t>excess: R.H. </a:t>
            </a:r>
            <a:r>
              <a:rPr lang="en-US" dirty="0" err="1" smtClean="0">
                <a:latin typeface="Comic Sans MS"/>
                <a:cs typeface="Comic Sans MS"/>
              </a:rPr>
              <a:t>Dalitz</a:t>
            </a:r>
            <a:r>
              <a:rPr lang="en-US" dirty="0" smtClean="0">
                <a:latin typeface="Comic Sans MS"/>
                <a:cs typeface="Comic Sans MS"/>
              </a:rPr>
              <a:t>, R. Levi </a:t>
            </a:r>
            <a:r>
              <a:rPr lang="en-US" dirty="0" err="1" smtClean="0">
                <a:latin typeface="Comic Sans MS"/>
                <a:cs typeface="Comic Sans MS"/>
              </a:rPr>
              <a:t>Setti</a:t>
            </a:r>
            <a:r>
              <a:rPr lang="en-US" dirty="0" smtClean="0">
                <a:latin typeface="Comic Sans MS"/>
                <a:cs typeface="Comic Sans MS"/>
              </a:rPr>
              <a:t>., N. </a:t>
            </a:r>
            <a:r>
              <a:rPr lang="en-US" dirty="0" err="1" smtClean="0">
                <a:latin typeface="Comic Sans MS"/>
                <a:cs typeface="Comic Sans MS"/>
              </a:rPr>
              <a:t>Cim</a:t>
            </a:r>
            <a:r>
              <a:rPr lang="en-US" dirty="0" smtClean="0">
                <a:latin typeface="Comic Sans MS"/>
                <a:cs typeface="Comic Sans MS"/>
              </a:rPr>
              <a:t>. </a:t>
            </a:r>
            <a:r>
              <a:rPr lang="en-US" b="1" dirty="0" smtClean="0">
                <a:latin typeface="Comic Sans MS"/>
                <a:cs typeface="Comic Sans MS"/>
              </a:rPr>
              <a:t>30</a:t>
            </a:r>
            <a:r>
              <a:rPr lang="en-US" dirty="0" smtClean="0">
                <a:latin typeface="Comic Sans MS"/>
                <a:cs typeface="Comic Sans MS"/>
              </a:rPr>
              <a:t> (1963) 489, </a:t>
            </a:r>
            <a:r>
              <a:rPr lang="it-IT" dirty="0" smtClean="0">
                <a:latin typeface="Comic Sans MS"/>
                <a:cs typeface="Comic Sans MS"/>
              </a:rPr>
              <a:t>L. </a:t>
            </a:r>
            <a:r>
              <a:rPr lang="it-IT" dirty="0" err="1" smtClean="0">
                <a:latin typeface="Comic Sans MS"/>
                <a:cs typeface="Comic Sans MS"/>
              </a:rPr>
              <a:t>Majling</a:t>
            </a:r>
            <a:r>
              <a:rPr lang="it-IT" dirty="0" smtClean="0">
                <a:latin typeface="Comic Sans MS"/>
                <a:cs typeface="Comic Sans MS"/>
              </a:rPr>
              <a:t>, NP </a:t>
            </a:r>
            <a:r>
              <a:rPr lang="it-IT" b="1" dirty="0" smtClean="0">
                <a:latin typeface="Comic Sans MS"/>
                <a:cs typeface="Comic Sans MS"/>
              </a:rPr>
              <a:t>A 585 </a:t>
            </a:r>
            <a:r>
              <a:rPr lang="it-IT" dirty="0" smtClean="0">
                <a:latin typeface="Comic Sans MS"/>
                <a:cs typeface="Comic Sans MS"/>
              </a:rPr>
              <a:t>(1995) 211c, </a:t>
            </a:r>
            <a:r>
              <a:rPr lang="it-IT" dirty="0" err="1" smtClean="0">
                <a:latin typeface="Comic Sans MS"/>
                <a:cs typeface="Comic Sans MS"/>
              </a:rPr>
              <a:t>Y</a:t>
            </a:r>
            <a:r>
              <a:rPr lang="it-IT" dirty="0" smtClean="0">
                <a:latin typeface="Comic Sans MS"/>
                <a:cs typeface="Comic Sans MS"/>
              </a:rPr>
              <a:t>. </a:t>
            </a:r>
            <a:r>
              <a:rPr lang="it-IT" dirty="0" err="1" smtClean="0">
                <a:latin typeface="Comic Sans MS"/>
                <a:cs typeface="Comic Sans MS"/>
              </a:rPr>
              <a:t>Akaishi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et</a:t>
            </a:r>
            <a:r>
              <a:rPr lang="it-IT" dirty="0" smtClean="0">
                <a:latin typeface="Comic Sans MS"/>
                <a:cs typeface="Comic Sans MS"/>
              </a:rPr>
              <a:t> al., Frascati </a:t>
            </a:r>
            <a:r>
              <a:rPr lang="it-IT" dirty="0" err="1" smtClean="0">
                <a:latin typeface="Comic Sans MS"/>
                <a:cs typeface="Comic Sans MS"/>
              </a:rPr>
              <a:t>Physics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Series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b="1" dirty="0" smtClean="0">
                <a:latin typeface="Comic Sans MS"/>
                <a:cs typeface="Comic Sans MS"/>
              </a:rPr>
              <a:t>XVI </a:t>
            </a:r>
            <a:r>
              <a:rPr lang="it-IT" dirty="0" smtClean="0">
                <a:latin typeface="Comic Sans MS"/>
                <a:cs typeface="Comic Sans MS"/>
              </a:rPr>
              <a:t>(1999) 59.</a:t>
            </a:r>
            <a:endParaRPr lang="en-US" dirty="0" smtClean="0">
              <a:latin typeface="Comic Sans MS"/>
              <a:cs typeface="Comic Sans MS"/>
            </a:endParaRPr>
          </a:p>
          <a:p>
            <a:endParaRPr lang="en-US" i="1" dirty="0" smtClean="0">
              <a:latin typeface="Comic Sans MS"/>
              <a:cs typeface="Comic Sans MS"/>
            </a:endParaRPr>
          </a:p>
          <a:p>
            <a:endParaRPr lang="en-US" i="1" dirty="0" smtClean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The Pauli principle does not apply to the </a:t>
            </a:r>
            <a:r>
              <a:rPr lang="en-US" dirty="0" err="1">
                <a:latin typeface="Comic Sans MS"/>
                <a:cs typeface="Comic Sans MS"/>
              </a:rPr>
              <a:t>Λ</a:t>
            </a:r>
            <a:r>
              <a:rPr lang="en-US" dirty="0">
                <a:latin typeface="Comic Sans MS"/>
                <a:cs typeface="Comic Sans MS"/>
              </a:rPr>
              <a:t> inside the nucleus + </a:t>
            </a:r>
            <a:r>
              <a:rPr lang="en-US" i="1" dirty="0">
                <a:latin typeface="Comic Sans MS"/>
                <a:cs typeface="Comic Sans MS"/>
              </a:rPr>
              <a:t>extra binding energy (</a:t>
            </a:r>
            <a:r>
              <a:rPr lang="en-US" i="1" dirty="0" err="1">
                <a:latin typeface="Comic Sans MS"/>
                <a:cs typeface="Comic Sans MS"/>
              </a:rPr>
              <a:t>Λ</a:t>
            </a:r>
            <a:r>
              <a:rPr lang="en-US" i="1" dirty="0">
                <a:latin typeface="Comic Sans MS"/>
                <a:cs typeface="Comic Sans MS"/>
              </a:rPr>
              <a:t> “glue-like” role) ⇒ a larger number of neutrons can be bound with respect to ordinary nuclei</a:t>
            </a:r>
            <a:r>
              <a:rPr lang="en-US" i="1" dirty="0" smtClean="0">
                <a:latin typeface="Comic Sans MS"/>
                <a:cs typeface="Comic Sans MS"/>
              </a:rPr>
              <a:t>. </a:t>
            </a:r>
            <a:endParaRPr lang="en-US" b="1" i="1" dirty="0" smtClean="0">
              <a:latin typeface="Comic Sans MS"/>
              <a:cs typeface="Comic Sans MS"/>
            </a:endParaRPr>
          </a:p>
          <a:p>
            <a:endParaRPr lang="en-US" b="1" dirty="0" smtClean="0">
              <a:latin typeface="Comic Sans MS"/>
              <a:cs typeface="Comic Sans MS"/>
            </a:endParaRPr>
          </a:p>
          <a:p>
            <a:endParaRPr lang="en-US" b="1" dirty="0" smtClean="0">
              <a:latin typeface="Comic Sans MS"/>
              <a:cs typeface="Comic Sans MS"/>
            </a:endParaRPr>
          </a:p>
          <a:p>
            <a:r>
              <a:rPr lang="en-US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Neutron (proton) drip-line:</a:t>
            </a:r>
          </a:p>
          <a:p>
            <a:r>
              <a:rPr lang="en-US" dirty="0" smtClean="0">
                <a:latin typeface="Comic Sans MS"/>
                <a:cs typeface="Comic Sans MS"/>
              </a:rPr>
              <a:t>response of neutron halo on embedding of </a:t>
            </a:r>
            <a:r>
              <a:rPr lang="en-US" dirty="0" err="1" smtClean="0">
                <a:latin typeface="Comic Sans MS"/>
                <a:cs typeface="Comic Sans MS"/>
              </a:rPr>
              <a:t>Λ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hyperon</a:t>
            </a:r>
            <a:r>
              <a:rPr lang="en-US" dirty="0" smtClean="0">
                <a:latin typeface="Comic Sans MS"/>
                <a:cs typeface="Comic Sans MS"/>
              </a:rPr>
              <a:t>, </a:t>
            </a:r>
            <a:r>
              <a:rPr lang="en-US" dirty="0" err="1" smtClean="0">
                <a:latin typeface="Comic Sans MS"/>
                <a:cs typeface="Comic Sans MS"/>
              </a:rPr>
              <a:t>hypernuclear</a:t>
            </a:r>
            <a:r>
              <a:rPr lang="en-US" dirty="0" smtClean="0">
                <a:latin typeface="Comic Sans MS"/>
                <a:cs typeface="Comic Sans MS"/>
              </a:rPr>
              <a:t> species with unstable nuclear core, extending the neutron drip line beyond the standard limits of </a:t>
            </a:r>
            <a:r>
              <a:rPr lang="en-US" dirty="0" err="1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-rich nuclei</a:t>
            </a:r>
          </a:p>
          <a:p>
            <a:endParaRPr lang="en-US" b="1" dirty="0" smtClean="0">
              <a:solidFill>
                <a:srgbClr val="FF6600"/>
              </a:solidFill>
              <a:latin typeface="Comic Sans MS"/>
              <a:cs typeface="Comic Sans MS"/>
            </a:endParaRPr>
          </a:p>
          <a:p>
            <a:endParaRPr lang="en-US" b="1" dirty="0" smtClean="0">
              <a:solidFill>
                <a:srgbClr val="FF6600"/>
              </a:solidFill>
              <a:latin typeface="Comic Sans MS"/>
              <a:cs typeface="Comic Sans MS"/>
            </a:endParaRPr>
          </a:p>
          <a:p>
            <a:r>
              <a:rPr lang="en-US" b="1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Hypernuclear</a:t>
            </a:r>
            <a:r>
              <a:rPr lang="en-US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mic Sans MS"/>
                <a:cs typeface="Comic Sans MS"/>
              </a:rPr>
              <a:t>physics:</a:t>
            </a:r>
            <a:endParaRPr lang="en-US" b="1" dirty="0" smtClean="0">
              <a:solidFill>
                <a:srgbClr val="FF6600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ΛN </a:t>
            </a:r>
            <a:r>
              <a:rPr lang="en-US" dirty="0">
                <a:latin typeface="Comic Sans MS"/>
                <a:cs typeface="Comic Sans MS"/>
              </a:rPr>
              <a:t>interactions at low densities, the </a:t>
            </a:r>
            <a:r>
              <a:rPr lang="en-US" dirty="0" err="1" smtClean="0">
                <a:latin typeface="Comic Sans MS"/>
                <a:cs typeface="Comic Sans MS"/>
              </a:rPr>
              <a:t>rôle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of 3-body </a:t>
            </a:r>
            <a:r>
              <a:rPr lang="en-US" dirty="0" smtClean="0">
                <a:latin typeface="Comic Sans MS"/>
                <a:cs typeface="Comic Sans MS"/>
              </a:rPr>
              <a:t>forces, nuclear core compression </a:t>
            </a:r>
            <a:r>
              <a:rPr lang="en-US" sz="1600" dirty="0" smtClean="0">
                <a:latin typeface="Comic Sans MS"/>
                <a:cs typeface="Comic Sans MS"/>
              </a:rPr>
              <a:t>(</a:t>
            </a:r>
            <a:r>
              <a:rPr lang="en-US" sz="1600" baseline="30000" dirty="0" smtClean="0">
                <a:latin typeface="Comic Sans MS"/>
                <a:cs typeface="Comic Sans MS"/>
              </a:rPr>
              <a:t>7</a:t>
            </a:r>
            <a:r>
              <a:rPr lang="en-US" sz="1600" baseline="-250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latin typeface="Comic Sans MS"/>
                <a:cs typeface="Comic Sans MS"/>
              </a:rPr>
              <a:t>Li </a:t>
            </a:r>
            <a:r>
              <a:rPr lang="en-US" sz="1600" dirty="0" err="1" smtClean="0">
                <a:latin typeface="Comic Sans MS"/>
                <a:cs typeface="Comic Sans MS"/>
              </a:rPr>
              <a:t>vs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baseline="30000" dirty="0" smtClean="0">
                <a:latin typeface="Comic Sans MS"/>
                <a:cs typeface="Comic Sans MS"/>
              </a:rPr>
              <a:t>6</a:t>
            </a:r>
            <a:r>
              <a:rPr lang="en-US" sz="1600" dirty="0" smtClean="0">
                <a:latin typeface="Comic Sans MS"/>
                <a:cs typeface="Comic Sans MS"/>
              </a:rPr>
              <a:t>Li: </a:t>
            </a:r>
            <a:r>
              <a:rPr lang="en-US" sz="1600" dirty="0" err="1" smtClean="0">
                <a:latin typeface="Comic Sans MS"/>
                <a:cs typeface="Comic Sans MS"/>
              </a:rPr>
              <a:t>H.Tamura</a:t>
            </a:r>
            <a:r>
              <a:rPr lang="en-US" sz="1600" dirty="0" smtClean="0">
                <a:latin typeface="Comic Sans MS"/>
                <a:cs typeface="Comic Sans MS"/>
              </a:rPr>
              <a:t> et al., </a:t>
            </a:r>
            <a:r>
              <a:rPr lang="en-US" sz="1600" dirty="0" err="1" smtClean="0">
                <a:latin typeface="Comic Sans MS"/>
                <a:cs typeface="Comic Sans MS"/>
              </a:rPr>
              <a:t>Phys.Rev</a:t>
            </a:r>
            <a:r>
              <a:rPr lang="en-US" sz="1600" dirty="0" smtClean="0">
                <a:latin typeface="Comic Sans MS"/>
                <a:cs typeface="Comic Sans MS"/>
              </a:rPr>
              <a:t>. </a:t>
            </a:r>
            <a:r>
              <a:rPr lang="en-US" sz="1600" dirty="0" err="1" smtClean="0">
                <a:latin typeface="Comic Sans MS"/>
                <a:cs typeface="Comic Sans MS"/>
              </a:rPr>
              <a:t>Lett</a:t>
            </a:r>
            <a:r>
              <a:rPr lang="en-US" sz="1600" dirty="0" smtClean="0">
                <a:latin typeface="Comic Sans MS"/>
                <a:cs typeface="Comic Sans MS"/>
              </a:rPr>
              <a:t>. 84 (2000) 5963)</a:t>
            </a:r>
            <a:endParaRPr lang="en-US" b="1" dirty="0" smtClean="0">
              <a:latin typeface="Comic Sans MS"/>
              <a:cs typeface="Comic Sans MS"/>
            </a:endParaRPr>
          </a:p>
          <a:p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6577" y="0"/>
            <a:ext cx="6985000" cy="924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Search for light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-rich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hypernuclei</a:t>
            </a:r>
            <a:endParaRPr lang="en-US" sz="28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physics motivations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422064"/>
            <a:ext cx="762000" cy="365125"/>
          </a:xfrm>
        </p:spPr>
        <p:txBody>
          <a:bodyPr/>
          <a:lstStyle/>
          <a:p>
            <a:fld id="{581FB5FF-DDC6-B041-AE48-F78BE9FFADA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9401" y="655471"/>
            <a:ext cx="8470899" cy="6182518"/>
          </a:xfrm>
        </p:spPr>
        <p:txBody>
          <a:bodyPr>
            <a:normAutofit fontScale="70000" lnSpcReduction="20000"/>
          </a:bodyPr>
          <a:lstStyle/>
          <a:p>
            <a:pPr algn="ctr">
              <a:buClr>
                <a:srgbClr val="008000"/>
              </a:buClr>
              <a:buNone/>
            </a:pPr>
            <a:r>
              <a:rPr lang="en-US" sz="28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Production reactions</a:t>
            </a:r>
          </a:p>
          <a:p>
            <a:pPr>
              <a:buClr>
                <a:srgbClr val="008000"/>
              </a:buClr>
              <a:buNone/>
            </a:pP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2581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(K</a:t>
            </a:r>
            <a:r>
              <a:rPr lang="en-US" sz="2581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2581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stop</a:t>
            </a:r>
            <a:r>
              <a:rPr lang="en-US" sz="2581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en-US" sz="2581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581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2581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</a:p>
          <a:p>
            <a:pPr>
              <a:buNone/>
            </a:pPr>
            <a:r>
              <a:rPr lang="en-US" sz="2581" dirty="0" smtClean="0">
                <a:latin typeface="Comic Sans MS"/>
                <a:cs typeface="Comic Sans MS"/>
              </a:rPr>
              <a:t>K</a:t>
            </a:r>
            <a:r>
              <a:rPr lang="en-US" sz="2581" baseline="30000" dirty="0" smtClean="0">
                <a:latin typeface="Comic Sans MS"/>
                <a:cs typeface="Comic Sans MS"/>
              </a:rPr>
              <a:t>-</a:t>
            </a:r>
            <a:r>
              <a:rPr lang="en-US" sz="2581" dirty="0" smtClean="0">
                <a:latin typeface="Comic Sans MS"/>
                <a:cs typeface="Comic Sans MS"/>
              </a:rPr>
              <a:t> + </a:t>
            </a:r>
            <a:r>
              <a:rPr lang="en-US" sz="2581" dirty="0" err="1" smtClean="0">
                <a:latin typeface="Comic Sans MS"/>
                <a:cs typeface="Comic Sans MS"/>
              </a:rPr>
              <a:t>p</a:t>
            </a:r>
            <a:r>
              <a:rPr lang="en-US" sz="2581" dirty="0" smtClean="0">
                <a:latin typeface="Comic Sans MS"/>
                <a:cs typeface="Comic Sans MS"/>
              </a:rPr>
              <a:t>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L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+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0</a:t>
            </a:r>
            <a:r>
              <a:rPr lang="en-US" sz="2581" dirty="0" smtClean="0">
                <a:latin typeface="Comic Sans MS"/>
                <a:cs typeface="Comic Sans MS"/>
              </a:rPr>
              <a:t> 	  </a:t>
            </a:r>
            <a:r>
              <a:rPr lang="en-US" sz="2581" dirty="0" smtClean="0">
                <a:latin typeface="Symbol" charset="2"/>
                <a:cs typeface="Symbol" charset="2"/>
              </a:rPr>
              <a:t>p</a:t>
            </a:r>
            <a:r>
              <a:rPr lang="en-US" sz="2581" baseline="30000" dirty="0" smtClean="0">
                <a:latin typeface="Comic Sans MS"/>
                <a:cs typeface="Comic Sans MS"/>
              </a:rPr>
              <a:t>0</a:t>
            </a:r>
            <a:r>
              <a:rPr lang="en-US" sz="2581" dirty="0" smtClean="0">
                <a:latin typeface="Comic Sans MS"/>
                <a:cs typeface="Comic Sans MS"/>
              </a:rPr>
              <a:t> + </a:t>
            </a:r>
            <a:r>
              <a:rPr lang="en-US" sz="2581" dirty="0" err="1" smtClean="0">
                <a:latin typeface="Comic Sans MS"/>
                <a:cs typeface="Comic Sans MS"/>
              </a:rPr>
              <a:t>p</a:t>
            </a:r>
            <a:r>
              <a:rPr lang="en-US" sz="2581" dirty="0" smtClean="0">
                <a:latin typeface="Comic Sans MS"/>
                <a:cs typeface="Comic Sans MS"/>
              </a:rPr>
              <a:t>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 n +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+       </a:t>
            </a:r>
            <a:r>
              <a:rPr lang="it-IT" sz="2581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(2-step)    S-EX + C-EX</a:t>
            </a:r>
          </a:p>
          <a:p>
            <a:pPr>
              <a:buNone/>
            </a:pPr>
            <a:r>
              <a:rPr lang="en-US" sz="2581" dirty="0" smtClean="0">
                <a:latin typeface="Comic Sans MS"/>
                <a:cs typeface="Comic Sans MS"/>
              </a:rPr>
              <a:t>K</a:t>
            </a:r>
            <a:r>
              <a:rPr lang="en-US" sz="2581" baseline="30000" dirty="0" smtClean="0">
                <a:latin typeface="Comic Sans MS"/>
                <a:cs typeface="Comic Sans MS"/>
              </a:rPr>
              <a:t>-</a:t>
            </a:r>
            <a:r>
              <a:rPr lang="en-US" sz="2581" dirty="0" smtClean="0">
                <a:latin typeface="Comic Sans MS"/>
                <a:cs typeface="Comic Sans MS"/>
              </a:rPr>
              <a:t> + </a:t>
            </a:r>
            <a:r>
              <a:rPr lang="en-US" sz="2581" dirty="0" err="1" smtClean="0">
                <a:latin typeface="Comic Sans MS"/>
                <a:cs typeface="Comic Sans MS"/>
              </a:rPr>
              <a:t>p</a:t>
            </a:r>
            <a:r>
              <a:rPr lang="en-US" sz="2581" dirty="0" smtClean="0">
                <a:latin typeface="Comic Sans MS"/>
                <a:cs typeface="Comic Sans MS"/>
              </a:rPr>
              <a:t>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 K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0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+ n</a:t>
            </a:r>
            <a:r>
              <a:rPr lang="en-US" sz="2581" dirty="0" smtClean="0">
                <a:latin typeface="Comic Sans MS"/>
                <a:cs typeface="Comic Sans MS"/>
              </a:rPr>
              <a:t> 	  K</a:t>
            </a:r>
            <a:r>
              <a:rPr lang="en-US" sz="2581" baseline="30000" dirty="0" smtClean="0"/>
              <a:t>0</a:t>
            </a:r>
            <a:r>
              <a:rPr lang="en-US" sz="2581" dirty="0" smtClean="0"/>
              <a:t> </a:t>
            </a:r>
            <a:r>
              <a:rPr lang="en-US" sz="2581" dirty="0" smtClean="0">
                <a:latin typeface="Comic Sans MS"/>
                <a:cs typeface="Comic Sans MS"/>
              </a:rPr>
              <a:t>+ </a:t>
            </a:r>
            <a:r>
              <a:rPr lang="en-US" sz="2581" dirty="0" err="1" smtClean="0">
                <a:latin typeface="Comic Sans MS"/>
                <a:cs typeface="Comic Sans MS"/>
              </a:rPr>
              <a:t>p</a:t>
            </a:r>
            <a:r>
              <a:rPr lang="en-US" sz="2581" dirty="0" smtClean="0"/>
              <a:t>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 +</a:t>
            </a:r>
            <a:r>
              <a:rPr lang="it-IT" sz="2581" dirty="0" smtClean="0">
                <a:cs typeface="Arial"/>
                <a:sym typeface="Symbol" charset="2"/>
              </a:rPr>
              <a:t>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2581" baseline="30000" dirty="0" smtClean="0">
                <a:cs typeface="Arial"/>
                <a:sym typeface="Symbol" charset="2"/>
              </a:rPr>
              <a:t>+         </a:t>
            </a:r>
            <a:r>
              <a:rPr lang="it-IT" sz="2581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(2-step)     C-EX + S-EX</a:t>
            </a:r>
          </a:p>
          <a:p>
            <a:pPr>
              <a:buNone/>
            </a:pPr>
            <a:r>
              <a:rPr lang="en-US" sz="2581" dirty="0" smtClean="0">
                <a:latin typeface="Comic Sans MS"/>
                <a:cs typeface="Comic Sans MS"/>
              </a:rPr>
              <a:t>K</a:t>
            </a:r>
            <a:r>
              <a:rPr lang="en-US" sz="2581" baseline="30000" dirty="0" smtClean="0">
                <a:latin typeface="Comic Sans MS"/>
                <a:cs typeface="Comic Sans MS"/>
              </a:rPr>
              <a:t>-</a:t>
            </a:r>
            <a:r>
              <a:rPr lang="en-US" sz="2581" dirty="0" smtClean="0">
                <a:latin typeface="Comic Sans MS"/>
                <a:cs typeface="Comic Sans MS"/>
              </a:rPr>
              <a:t> + </a:t>
            </a:r>
            <a:r>
              <a:rPr lang="en-US" sz="2581" dirty="0" err="1" smtClean="0">
                <a:latin typeface="Comic Sans MS"/>
                <a:cs typeface="Comic Sans MS"/>
              </a:rPr>
              <a:t>p</a:t>
            </a:r>
            <a:r>
              <a:rPr lang="en-US" sz="2581" dirty="0" smtClean="0">
                <a:latin typeface="Comic Sans MS"/>
                <a:cs typeface="Comic Sans MS"/>
              </a:rPr>
              <a:t> </a:t>
            </a:r>
            <a:r>
              <a:rPr lang="it-IT" sz="2581" dirty="0" smtClean="0">
                <a:latin typeface="+mj-lt"/>
                <a:cs typeface="Arial"/>
                <a:sym typeface="Symbol" charset="2"/>
              </a:rPr>
              <a:t></a:t>
            </a:r>
            <a:r>
              <a:rPr lang="it-IT" sz="2581" dirty="0" smtClean="0">
                <a:cs typeface="Arial"/>
                <a:sym typeface="Symbol" charset="2"/>
              </a:rPr>
              <a:t>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sz="2581" baseline="30000" dirty="0" smtClean="0">
                <a:latin typeface="Symbol" charset="2"/>
                <a:cs typeface="Symbol" charset="2"/>
                <a:sym typeface="Symbol" charset="2"/>
              </a:rPr>
              <a:t>-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+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2581" baseline="30000" dirty="0" smtClean="0">
                <a:cs typeface="Arial"/>
                <a:sym typeface="Symbol" charset="2"/>
              </a:rPr>
              <a:t>+	   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sz="2581" baseline="30000" dirty="0" smtClean="0">
                <a:latin typeface="Symbol" charset="2"/>
                <a:cs typeface="Symbol" charset="2"/>
                <a:sym typeface="Symbol" charset="2"/>
              </a:rPr>
              <a:t>-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+ p</a:t>
            </a:r>
            <a:r>
              <a:rPr lang="it-IT" sz="2581" baseline="30000" dirty="0" smtClean="0"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sz="2581" dirty="0" smtClean="0">
                <a:sym typeface="Symbol" charset="2"/>
              </a:rPr>
              <a:t> </a:t>
            </a:r>
            <a:r>
              <a:rPr lang="en-US" sz="2581" dirty="0" smtClean="0"/>
              <a:t>      </a:t>
            </a:r>
            <a:r>
              <a:rPr lang="en-US" sz="2581" dirty="0" err="1" smtClean="0">
                <a:latin typeface="Comic Sans MS"/>
                <a:cs typeface="Comic Sans MS"/>
              </a:rPr>
              <a:t>n</a:t>
            </a:r>
            <a:r>
              <a:rPr lang="en-US" sz="2581" dirty="0" smtClean="0">
                <a:latin typeface="Comic Sans MS"/>
                <a:cs typeface="Comic Sans MS"/>
              </a:rPr>
              <a:t> +</a:t>
            </a:r>
            <a:r>
              <a:rPr lang="en-US" sz="2581" dirty="0" smtClean="0"/>
              <a:t> </a:t>
            </a:r>
            <a:r>
              <a:rPr lang="en-US" sz="2581" dirty="0" smtClean="0">
                <a:latin typeface="Symbol" charset="2"/>
                <a:cs typeface="Symbol" charset="2"/>
              </a:rPr>
              <a:t>L       </a:t>
            </a:r>
            <a:r>
              <a:rPr lang="it-IT" sz="2581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(1-step)     S-EX</a:t>
            </a:r>
          </a:p>
          <a:p>
            <a:pPr>
              <a:buNone/>
            </a:pPr>
            <a:endParaRPr lang="it-IT" sz="2581" baseline="30000" dirty="0" smtClean="0">
              <a:solidFill>
                <a:srgbClr val="0000FF"/>
              </a:solidFill>
              <a:latin typeface="Symbol" charset="2"/>
              <a:cs typeface="Arial"/>
              <a:sym typeface="Symbol" charset="2"/>
            </a:endParaRPr>
          </a:p>
          <a:p>
            <a:pPr>
              <a:buNone/>
            </a:pP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K.Kubota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et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al, NPA 602 (1996) 327.</a:t>
            </a:r>
          </a:p>
          <a:p>
            <a:pPr>
              <a:buNone/>
            </a:pP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2581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He</a:t>
            </a:r>
            <a:r>
              <a:rPr lang="it-IT" sz="2581" dirty="0" smtClean="0">
                <a:solidFill>
                  <a:srgbClr val="000090"/>
                </a:solidFill>
                <a:latin typeface="+mj-lt"/>
                <a:cs typeface="Arial"/>
                <a:sym typeface="Symbol" charset="2"/>
              </a:rPr>
              <a:t> 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(</a:t>
            </a: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Be) U.L.=2.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3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10</a:t>
            </a: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-4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581" baseline="30000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581" baseline="-25000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;   </a:t>
            </a: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12</a:t>
            </a:r>
            <a:r>
              <a:rPr lang="it-IT" sz="2581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Be(</a:t>
            </a: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12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C) U.L.=6.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10</a:t>
            </a: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581" baseline="30000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581" baseline="-25000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;   </a:t>
            </a:r>
          </a:p>
          <a:p>
            <a:pPr>
              <a:buNone/>
            </a:pP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16</a:t>
            </a:r>
            <a:r>
              <a:rPr lang="it-IT" sz="2581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C(</a:t>
            </a: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16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O) U.L.=6.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2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10</a:t>
            </a: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581" baseline="30000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581" baseline="-25000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stop</a:t>
            </a:r>
            <a:endParaRPr lang="it-IT" sz="2581" baseline="-25000" dirty="0" smtClean="0">
              <a:solidFill>
                <a:srgbClr val="000090"/>
              </a:solidFill>
              <a:latin typeface="Comic Sans MS"/>
              <a:cs typeface="Comic Sans MS"/>
              <a:sym typeface="Symbol" charset="2"/>
            </a:endParaRPr>
          </a:p>
          <a:p>
            <a:pPr>
              <a:buNone/>
            </a:pPr>
            <a:r>
              <a:rPr lang="it-IT" sz="2581" dirty="0" err="1" smtClean="0">
                <a:solidFill>
                  <a:schemeClr val="accent3"/>
                </a:solidFill>
                <a:latin typeface="Comic Sans MS"/>
                <a:cs typeface="Comic Sans MS"/>
                <a:sym typeface="Symbol" charset="2"/>
              </a:rPr>
              <a:t>T.Y.Tretyakova</a:t>
            </a:r>
            <a:r>
              <a:rPr lang="it-IT" sz="2581" dirty="0" smtClean="0">
                <a:solidFill>
                  <a:schemeClr val="accent3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581" dirty="0" err="1" smtClean="0">
                <a:solidFill>
                  <a:schemeClr val="accent3"/>
                </a:solidFill>
                <a:latin typeface="Comic Sans MS"/>
                <a:cs typeface="Comic Sans MS"/>
                <a:sym typeface="Symbol" charset="2"/>
              </a:rPr>
              <a:t>et</a:t>
            </a:r>
            <a:r>
              <a:rPr lang="it-IT" sz="2581" dirty="0" smtClean="0">
                <a:solidFill>
                  <a:schemeClr val="accent3"/>
                </a:solidFill>
                <a:latin typeface="Comic Sans MS"/>
                <a:cs typeface="Comic Sans MS"/>
                <a:sym typeface="Symbol" charset="2"/>
              </a:rPr>
              <a:t> al., </a:t>
            </a:r>
            <a:r>
              <a:rPr lang="it-IT" sz="2581" dirty="0" err="1" smtClean="0">
                <a:solidFill>
                  <a:schemeClr val="accent3"/>
                </a:solidFill>
                <a:latin typeface="Comic Sans MS"/>
                <a:cs typeface="Comic Sans MS"/>
                <a:sym typeface="Symbol" charset="2"/>
              </a:rPr>
              <a:t>Nucl</a:t>
            </a:r>
            <a:r>
              <a:rPr lang="it-IT" sz="2581" dirty="0" smtClean="0">
                <a:solidFill>
                  <a:schemeClr val="accent3"/>
                </a:solidFill>
                <a:latin typeface="Comic Sans MS"/>
                <a:cs typeface="Comic Sans MS"/>
                <a:sym typeface="Symbol" charset="2"/>
              </a:rPr>
              <a:t>. </a:t>
            </a:r>
            <a:r>
              <a:rPr lang="it-IT" sz="2581" dirty="0" err="1" smtClean="0">
                <a:solidFill>
                  <a:schemeClr val="accent3"/>
                </a:solidFill>
                <a:latin typeface="Comic Sans MS"/>
                <a:cs typeface="Comic Sans MS"/>
                <a:sym typeface="Symbol" charset="2"/>
              </a:rPr>
              <a:t>Phys</a:t>
            </a:r>
            <a:r>
              <a:rPr lang="it-IT" sz="2581" dirty="0" smtClean="0">
                <a:solidFill>
                  <a:schemeClr val="accent3"/>
                </a:solidFill>
                <a:latin typeface="Comic Sans MS"/>
                <a:cs typeface="Comic Sans MS"/>
                <a:sym typeface="Symbol" charset="2"/>
              </a:rPr>
              <a:t>. A 691 (2001) 51c  (</a:t>
            </a:r>
            <a:r>
              <a:rPr lang="it-IT" sz="2581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  <a:sym typeface="Symbol" charset="2"/>
              </a:rPr>
              <a:t>10</a:t>
            </a:r>
            <a:r>
              <a:rPr lang="it-IT" sz="2581" baseline="30000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  <a:sym typeface="Symbol" charset="2"/>
              </a:rPr>
              <a:t>-6</a:t>
            </a:r>
            <a:r>
              <a:rPr lang="it-IT" sz="2581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  <a:sym typeface="Symbol" charset="2"/>
              </a:rPr>
              <a:t>-10</a:t>
            </a:r>
            <a:r>
              <a:rPr lang="it-IT" sz="2581" baseline="30000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  <a:sym typeface="Symbol" charset="2"/>
              </a:rPr>
              <a:t>-7</a:t>
            </a:r>
            <a:r>
              <a:rPr lang="it-IT" sz="2581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581" dirty="0" err="1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581" baseline="30000" dirty="0" err="1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581" baseline="-25000" dirty="0" err="1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258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Symbol" charset="2"/>
              </a:rPr>
              <a:t>)</a:t>
            </a:r>
          </a:p>
          <a:p>
            <a:pPr>
              <a:buNone/>
            </a:pP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M. Agnello 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et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al. 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Phys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. Lett. 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B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640 (2006) 145</a:t>
            </a:r>
          </a:p>
          <a:p>
            <a:pPr>
              <a:buNone/>
            </a:pPr>
            <a:r>
              <a:rPr lang="it-IT" sz="2581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6</a:t>
            </a:r>
            <a:r>
              <a:rPr lang="it-IT" sz="2581" baseline="-25000" dirty="0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H</a:t>
            </a:r>
            <a:r>
              <a:rPr lang="it-IT" sz="2581" dirty="0" smtClean="0">
                <a:solidFill>
                  <a:srgbClr val="FF6600"/>
                </a:solidFill>
                <a:cs typeface="Arial"/>
                <a:sym typeface="Symbol" charset="2"/>
              </a:rPr>
              <a:t> 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(</a:t>
            </a:r>
            <a:r>
              <a:rPr lang="it-IT" sz="2581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6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Li) U.L.= (2.5 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±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1.4) 10</a:t>
            </a:r>
            <a:r>
              <a:rPr lang="it-IT" sz="2581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581" baseline="30000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581" baseline="-25000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; </a:t>
            </a:r>
            <a:r>
              <a:rPr lang="it-IT" sz="2581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7</a:t>
            </a:r>
            <a:r>
              <a:rPr lang="it-IT" sz="2581" baseline="-25000" dirty="0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H(</a:t>
            </a:r>
            <a:r>
              <a:rPr lang="it-IT" sz="2581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7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Li) U.L</a:t>
            </a:r>
            <a:r>
              <a:rPr lang="it-IT" sz="2581" dirty="0" smtClean="0">
                <a:solidFill>
                  <a:srgbClr val="FF6600"/>
                </a:solidFill>
                <a:cs typeface="Arial"/>
                <a:sym typeface="Symbol" charset="2"/>
              </a:rPr>
              <a:t>.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= (4.5± 1.4) 10</a:t>
            </a:r>
            <a:r>
              <a:rPr lang="it-IT" sz="2581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581" baseline="30000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581" baseline="-25000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s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;  </a:t>
            </a:r>
          </a:p>
          <a:p>
            <a:pPr>
              <a:buNone/>
            </a:pPr>
            <a:r>
              <a:rPr lang="it-IT" sz="2581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12</a:t>
            </a:r>
            <a:r>
              <a:rPr lang="it-IT" sz="2581" baseline="-25000" dirty="0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Be(</a:t>
            </a:r>
            <a:r>
              <a:rPr lang="it-IT" sz="2581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12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C) U.L.= (2.0 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±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0.4) 10</a:t>
            </a:r>
            <a:r>
              <a:rPr lang="it-IT" sz="2581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581" baseline="30000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581" baseline="-25000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</a:t>
            </a:r>
          </a:p>
          <a:p>
            <a:pPr>
              <a:buNone/>
            </a:pPr>
            <a:endParaRPr lang="en-US" sz="2581" baseline="30000" dirty="0" smtClean="0">
              <a:latin typeface="+mj-lt"/>
            </a:endParaRPr>
          </a:p>
          <a:p>
            <a:pPr>
              <a:buClr>
                <a:srgbClr val="0000FF"/>
              </a:buClr>
            </a:pPr>
            <a:r>
              <a:rPr lang="en-US" sz="2581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en-US" sz="2581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581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2581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K</a:t>
            </a:r>
            <a:r>
              <a:rPr lang="en-US" sz="2581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2581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  <a:p>
            <a:pPr>
              <a:buNone/>
            </a:pPr>
            <a:r>
              <a:rPr lang="en-US" sz="2581" dirty="0" err="1" smtClean="0">
                <a:latin typeface="Symbol" charset="2"/>
                <a:cs typeface="Symbol" charset="2"/>
              </a:rPr>
              <a:t>p</a:t>
            </a:r>
            <a:r>
              <a:rPr lang="en-US" sz="2581" baseline="30000" dirty="0" smtClean="0">
                <a:latin typeface="Comic Sans MS"/>
                <a:cs typeface="Comic Sans MS"/>
              </a:rPr>
              <a:t>-</a:t>
            </a:r>
            <a:r>
              <a:rPr lang="en-US" sz="2581" dirty="0" smtClean="0">
                <a:latin typeface="Comic Sans MS"/>
                <a:cs typeface="Comic Sans MS"/>
              </a:rPr>
              <a:t> + </a:t>
            </a:r>
            <a:r>
              <a:rPr lang="en-US" sz="2581" dirty="0" err="1" smtClean="0">
                <a:latin typeface="Comic Sans MS"/>
                <a:cs typeface="Comic Sans MS"/>
              </a:rPr>
              <a:t>p</a:t>
            </a:r>
            <a:r>
              <a:rPr lang="en-US" sz="2581" dirty="0" smtClean="0">
                <a:latin typeface="Comic Sans MS"/>
                <a:cs typeface="Comic Sans MS"/>
              </a:rPr>
              <a:t>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2581" baseline="30000" dirty="0" smtClean="0">
                <a:latin typeface="+mj-lt"/>
                <a:cs typeface="Arial"/>
                <a:sym typeface="Symbol" charset="2"/>
              </a:rPr>
              <a:t>0</a:t>
            </a:r>
            <a:r>
              <a:rPr lang="it-IT" sz="2581" dirty="0" smtClean="0">
                <a:latin typeface="+mj-lt"/>
                <a:cs typeface="Arial"/>
                <a:sym typeface="Symbol" charset="2"/>
              </a:rPr>
              <a:t>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+ n</a:t>
            </a:r>
            <a:r>
              <a:rPr lang="it-IT" sz="2581" dirty="0" smtClean="0">
                <a:latin typeface="+mj-lt"/>
                <a:cs typeface="Arial"/>
                <a:sym typeface="Symbol" charset="2"/>
              </a:rPr>
              <a:t>	      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2581" baseline="30000" dirty="0" smtClean="0">
                <a:latin typeface="+mj-lt"/>
                <a:cs typeface="Arial"/>
                <a:sym typeface="Symbol" charset="2"/>
              </a:rPr>
              <a:t>0</a:t>
            </a:r>
            <a:r>
              <a:rPr lang="it-IT" sz="2581" dirty="0" smtClean="0">
                <a:latin typeface="+mj-lt"/>
                <a:cs typeface="Arial"/>
                <a:sym typeface="Symbol" charset="2"/>
              </a:rPr>
              <a:t>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+ p 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latin typeface="+mj-lt"/>
                <a:cs typeface="Arial"/>
                <a:sym typeface="Symbol" charset="2"/>
              </a:rPr>
              <a:t>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+ K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sz="2581" dirty="0" smtClean="0">
                <a:latin typeface="+mj-lt"/>
                <a:cs typeface="Arial"/>
                <a:sym typeface="Symbol" charset="2"/>
              </a:rPr>
              <a:t> </a:t>
            </a:r>
            <a:r>
              <a:rPr lang="en-US" sz="2581" dirty="0" smtClean="0">
                <a:latin typeface="+mj-lt"/>
              </a:rPr>
              <a:t>  </a:t>
            </a:r>
            <a:r>
              <a:rPr lang="it-IT" sz="2581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(2-step) 	  C-EX + AP</a:t>
            </a:r>
            <a:endParaRPr lang="en-US" sz="2581" dirty="0" smtClean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581" dirty="0" err="1" smtClean="0">
                <a:latin typeface="Symbol" charset="2"/>
                <a:cs typeface="Symbol" charset="2"/>
              </a:rPr>
              <a:t>p</a:t>
            </a:r>
            <a:r>
              <a:rPr lang="en-US" sz="2581" baseline="30000" dirty="0" smtClean="0">
                <a:latin typeface="Comic Sans MS"/>
                <a:cs typeface="Comic Sans MS"/>
              </a:rPr>
              <a:t>-</a:t>
            </a:r>
            <a:r>
              <a:rPr lang="en-US" sz="2581" dirty="0" smtClean="0">
                <a:latin typeface="Comic Sans MS"/>
                <a:cs typeface="Comic Sans MS"/>
              </a:rPr>
              <a:t> + </a:t>
            </a:r>
            <a:r>
              <a:rPr lang="en-US" sz="2581" dirty="0" err="1" smtClean="0">
                <a:latin typeface="Comic Sans MS"/>
                <a:cs typeface="Comic Sans MS"/>
              </a:rPr>
              <a:t>p</a:t>
            </a:r>
            <a:r>
              <a:rPr lang="en-US" sz="2581" dirty="0" smtClean="0">
                <a:latin typeface="Comic Sans MS"/>
                <a:cs typeface="Comic Sans MS"/>
              </a:rPr>
              <a:t> </a:t>
            </a:r>
            <a:r>
              <a:rPr lang="it-IT" sz="2581" dirty="0" smtClean="0">
                <a:latin typeface="+mj-lt"/>
                <a:cs typeface="Arial"/>
                <a:sym typeface="Symbol" charset="2"/>
              </a:rPr>
              <a:t>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0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 +</a:t>
            </a:r>
            <a:r>
              <a:rPr lang="it-IT" sz="2581" dirty="0" smtClean="0">
                <a:latin typeface="+mj-lt"/>
                <a:cs typeface="Arial"/>
                <a:sym typeface="Symbol" charset="2"/>
              </a:rPr>
              <a:t>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latin typeface="+mj-lt"/>
                <a:cs typeface="Arial"/>
                <a:sym typeface="Symbol" charset="2"/>
              </a:rPr>
              <a:t>	      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K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0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 + p  n + K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en-US" sz="2581" dirty="0" smtClean="0">
                <a:latin typeface="Comic Sans MS"/>
                <a:cs typeface="Comic Sans MS"/>
              </a:rPr>
              <a:t> </a:t>
            </a:r>
            <a:r>
              <a:rPr lang="it-IT" sz="2581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(2-step)	  AP + C-EX</a:t>
            </a:r>
          </a:p>
          <a:p>
            <a:pPr>
              <a:buNone/>
            </a:pPr>
            <a:r>
              <a:rPr lang="en-US" sz="2581" dirty="0" err="1" smtClean="0">
                <a:latin typeface="Symbol" charset="2"/>
                <a:cs typeface="Symbol" charset="2"/>
              </a:rPr>
              <a:t>p</a:t>
            </a:r>
            <a:r>
              <a:rPr lang="en-US" sz="2581" baseline="30000" dirty="0" smtClean="0">
                <a:latin typeface="Comic Sans MS"/>
                <a:cs typeface="Comic Sans MS"/>
              </a:rPr>
              <a:t>-</a:t>
            </a:r>
            <a:r>
              <a:rPr lang="en-US" sz="2581" dirty="0" smtClean="0">
                <a:latin typeface="Comic Sans MS"/>
                <a:cs typeface="Comic Sans MS"/>
              </a:rPr>
              <a:t> + </a:t>
            </a:r>
            <a:r>
              <a:rPr lang="en-US" sz="2581" dirty="0" err="1" smtClean="0">
                <a:latin typeface="Comic Sans MS"/>
                <a:cs typeface="Comic Sans MS"/>
              </a:rPr>
              <a:t>p</a:t>
            </a:r>
            <a:r>
              <a:rPr lang="en-US" sz="2581" dirty="0" smtClean="0">
                <a:latin typeface="Comic Sans MS"/>
                <a:cs typeface="Comic Sans MS"/>
              </a:rPr>
              <a:t>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 K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 +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581" dirty="0" smtClean="0">
                <a:cs typeface="Arial"/>
                <a:sym typeface="Symbol" charset="2"/>
              </a:rPr>
              <a:t>           </a:t>
            </a:r>
            <a:r>
              <a:rPr lang="it-IT" sz="2581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sz="2581" baseline="30000" dirty="0" smtClean="0">
                <a:latin typeface="Comic Sans MS"/>
                <a:cs typeface="Comic Sans MS"/>
                <a:sym typeface="Symbol" charset="2"/>
              </a:rPr>
              <a:t>- </a:t>
            </a:r>
            <a:r>
              <a:rPr lang="it-IT" sz="2581" dirty="0" smtClean="0">
                <a:latin typeface="Comic Sans MS"/>
                <a:cs typeface="Comic Sans MS"/>
                <a:sym typeface="Symbol" charset="2"/>
              </a:rPr>
              <a:t>+ p</a:t>
            </a:r>
            <a:r>
              <a:rPr lang="it-IT" sz="2581" baseline="30000" dirty="0" smtClean="0"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sz="2581" dirty="0" smtClean="0">
                <a:sym typeface="Symbol" charset="2"/>
              </a:rPr>
              <a:t> </a:t>
            </a:r>
            <a:r>
              <a:rPr lang="en-US" sz="2581" dirty="0" smtClean="0"/>
              <a:t>      </a:t>
            </a:r>
            <a:r>
              <a:rPr lang="en-US" sz="2581" dirty="0" err="1" smtClean="0">
                <a:latin typeface="Comic Sans MS"/>
                <a:cs typeface="Comic Sans MS"/>
              </a:rPr>
              <a:t>n</a:t>
            </a:r>
            <a:r>
              <a:rPr lang="en-US" sz="2581" dirty="0" smtClean="0">
                <a:latin typeface="Comic Sans MS"/>
                <a:cs typeface="Comic Sans MS"/>
              </a:rPr>
              <a:t> +</a:t>
            </a:r>
            <a:r>
              <a:rPr lang="en-US" sz="2581" dirty="0" smtClean="0"/>
              <a:t> </a:t>
            </a:r>
            <a:r>
              <a:rPr lang="en-US" sz="2581" dirty="0" smtClean="0">
                <a:latin typeface="Symbol" charset="2"/>
                <a:cs typeface="Symbol" charset="2"/>
              </a:rPr>
              <a:t>L    </a:t>
            </a:r>
            <a:r>
              <a:rPr lang="it-IT" sz="2581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(1-step)      AP</a:t>
            </a:r>
          </a:p>
          <a:p>
            <a:pPr>
              <a:buNone/>
            </a:pPr>
            <a:endParaRPr lang="it-IT" sz="2581" dirty="0" smtClean="0">
              <a:solidFill>
                <a:srgbClr val="0000FF"/>
              </a:solidFill>
              <a:latin typeface="+mj-lt"/>
              <a:cs typeface="Arial"/>
              <a:sym typeface="Symbol" charset="2"/>
            </a:endParaRPr>
          </a:p>
          <a:p>
            <a:pPr>
              <a:buNone/>
            </a:pP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P.K.Saha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et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al., PRL 94 (2005) 052502: </a:t>
            </a: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10</a:t>
            </a:r>
            <a:r>
              <a:rPr lang="it-IT" sz="2581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Li (</a:t>
            </a:r>
            <a:r>
              <a:rPr lang="it-IT" sz="2581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10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B) d</a:t>
            </a:r>
            <a:r>
              <a:rPr lang="it-IT" sz="2581" dirty="0" smtClean="0">
                <a:solidFill>
                  <a:srgbClr val="000090"/>
                </a:solidFill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d</a:t>
            </a:r>
            <a:r>
              <a:rPr lang="it-IT" sz="2581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Symbol" charset="2"/>
              </a:rPr>
              <a:t>W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= 11.3±1.9 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nb</a:t>
            </a:r>
            <a:r>
              <a:rPr lang="it-IT" sz="2581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sz="2581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sr</a:t>
            </a:r>
            <a:endParaRPr lang="it-IT" sz="2581" dirty="0" smtClean="0">
              <a:solidFill>
                <a:srgbClr val="000090"/>
              </a:solidFill>
              <a:latin typeface="Comic Sans MS"/>
              <a:cs typeface="Comic Sans MS"/>
              <a:sym typeface="Symbol" charset="2"/>
            </a:endParaRPr>
          </a:p>
          <a:p>
            <a:pPr>
              <a:buNone/>
            </a:pP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T.Y.Tretyakova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et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al., 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Phys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. At. </a:t>
            </a:r>
            <a:r>
              <a:rPr lang="it-IT" sz="2581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Nucl</a:t>
            </a:r>
            <a:r>
              <a:rPr lang="it-IT" sz="2581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. 66 (2003) 1651 </a:t>
            </a:r>
            <a:endParaRPr lang="en-US" sz="2581" dirty="0" smtClean="0">
              <a:solidFill>
                <a:srgbClr val="FF6600"/>
              </a:solidFill>
              <a:latin typeface="Comic Sans MS"/>
              <a:cs typeface="Comic Sans MS"/>
            </a:endParaRPr>
          </a:p>
          <a:p>
            <a:pPr>
              <a:buNone/>
            </a:pPr>
            <a:endParaRPr lang="en-US" sz="2800" dirty="0" smtClean="0">
              <a:latin typeface="+mj-lt"/>
            </a:endParaRPr>
          </a:p>
          <a:p>
            <a:pPr>
              <a:buNone/>
            </a:pPr>
            <a:endParaRPr lang="en-US" sz="2800" baseline="30000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16203" y="235180"/>
            <a:ext cx="6858605" cy="611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57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Search for</a:t>
            </a:r>
            <a:r>
              <a:rPr kumimoji="0" lang="en-US" sz="4571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light </a:t>
            </a:r>
            <a:r>
              <a:rPr kumimoji="0" lang="en-US" sz="4571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n</a:t>
            </a:r>
            <a:r>
              <a:rPr kumimoji="0" lang="en-US" sz="4571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-rich </a:t>
            </a:r>
            <a:r>
              <a:rPr kumimoji="0" lang="en-US" sz="4571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hypernuclei</a:t>
            </a:r>
            <a:endParaRPr kumimoji="0" lang="en-US" sz="4571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cxnSp>
        <p:nvCxnSpPr>
          <p:cNvPr id="7" name="Straight Arrow Connector 6"/>
          <p:cNvCxnSpPr>
            <a:cxnSpLocks noChangeAspect="1"/>
          </p:cNvCxnSpPr>
          <p:nvPr/>
        </p:nvCxnSpPr>
        <p:spPr>
          <a:xfrm>
            <a:off x="2946400" y="2119788"/>
            <a:ext cx="266700" cy="1112"/>
          </a:xfrm>
          <a:prstGeom prst="straightConnector1">
            <a:avLst/>
          </a:prstGeom>
          <a:ln w="12700">
            <a:solidFill>
              <a:schemeClr val="tx1"/>
            </a:solidFill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153400" y="6422064"/>
            <a:ext cx="762000" cy="365125"/>
          </a:xfrm>
        </p:spPr>
        <p:txBody>
          <a:bodyPr/>
          <a:lstStyle/>
          <a:p>
            <a:fld id="{581FB5FF-DDC6-B041-AE48-F78BE9FFADA0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11" name="Straight Arrow Connector 10"/>
          <p:cNvCxnSpPr>
            <a:cxnSpLocks noChangeAspect="1"/>
          </p:cNvCxnSpPr>
          <p:nvPr/>
        </p:nvCxnSpPr>
        <p:spPr>
          <a:xfrm>
            <a:off x="3181350" y="5499100"/>
            <a:ext cx="266700" cy="1112"/>
          </a:xfrm>
          <a:prstGeom prst="straightConnector1">
            <a:avLst/>
          </a:prstGeom>
          <a:ln w="12700">
            <a:solidFill>
              <a:schemeClr val="tx1"/>
            </a:solidFill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82700" y="1701800"/>
            <a:ext cx="2667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98700" y="1703388"/>
            <a:ext cx="2667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130151"/>
            <a:ext cx="69596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0000FF"/>
                </a:solidFill>
                <a:latin typeface="Comic Sans MS"/>
                <a:ea typeface="+mj-ea"/>
                <a:cs typeface="Comic Sans MS"/>
              </a:rPr>
              <a:t>The FINUDA detector</a:t>
            </a:r>
          </a:p>
        </p:txBody>
      </p:sp>
      <p:pic>
        <p:nvPicPr>
          <p:cNvPr id="6" name="Picture 3" descr="magnete_spaccato_2"/>
          <p:cNvPicPr>
            <a:picLocks noChangeAspect="1" noChangeArrowheads="1"/>
          </p:cNvPicPr>
          <p:nvPr/>
        </p:nvPicPr>
        <p:blipFill>
          <a:blip r:embed="rId3"/>
          <a:srcRect l="2858"/>
          <a:stretch>
            <a:fillRect/>
          </a:stretch>
        </p:blipFill>
        <p:spPr bwMode="auto">
          <a:xfrm>
            <a:off x="698500" y="1219200"/>
            <a:ext cx="4406900" cy="33496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663700" y="3570287"/>
            <a:ext cx="3579813" cy="1852613"/>
            <a:chOff x="1048" y="2249"/>
            <a:chExt cx="2255" cy="1167"/>
          </a:xfrm>
          <a:solidFill>
            <a:schemeClr val="bg1">
              <a:lumMod val="95000"/>
            </a:schemeClr>
          </a:solidFill>
        </p:grpSpPr>
        <p:sp>
          <p:nvSpPr>
            <p:cNvPr id="8" name="Freeform 4"/>
            <p:cNvSpPr>
              <a:spLocks noChangeAspect="1"/>
            </p:cNvSpPr>
            <p:nvPr/>
          </p:nvSpPr>
          <p:spPr bwMode="auto">
            <a:xfrm>
              <a:off x="1048" y="2249"/>
              <a:ext cx="430" cy="359"/>
            </a:xfrm>
            <a:custGeom>
              <a:avLst/>
              <a:gdLst>
                <a:gd name="T0" fmla="*/ 0 w 584"/>
                <a:gd name="T1" fmla="*/ 488 h 488"/>
                <a:gd name="T2" fmla="*/ 584 w 584"/>
                <a:gd name="T3" fmla="*/ 0 h 488"/>
                <a:gd name="T4" fmla="*/ 0 60000 65536"/>
                <a:gd name="T5" fmla="*/ 0 60000 65536"/>
                <a:gd name="T6" fmla="*/ 0 w 584"/>
                <a:gd name="T7" fmla="*/ 0 h 488"/>
                <a:gd name="T8" fmla="*/ 584 w 584"/>
                <a:gd name="T9" fmla="*/ 488 h 4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4" h="488">
                  <a:moveTo>
                    <a:pt x="0" y="488"/>
                  </a:moveTo>
                  <a:lnTo>
                    <a:pt x="584" y="0"/>
                  </a:lnTo>
                </a:path>
              </a:pathLst>
            </a:custGeom>
            <a:grpFill/>
            <a:ln w="25400">
              <a:solidFill>
                <a:schemeClr val="hlink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nstantia" pitchFamily="1" charset="0"/>
              </a:endParaRPr>
            </a:p>
          </p:txBody>
        </p:sp>
        <p:sp>
          <p:nvSpPr>
            <p:cNvPr id="9" name="Text Box 5"/>
            <p:cNvSpPr txBox="1">
              <a:spLocks noChangeAspect="1" noChangeArrowheads="1"/>
            </p:cNvSpPr>
            <p:nvPr/>
          </p:nvSpPr>
          <p:spPr bwMode="auto">
            <a:xfrm>
              <a:off x="1104" y="2631"/>
              <a:ext cx="2199" cy="785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square" lIns="36000" rIns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kumimoji="1" lang="en-US" sz="1600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Mechanical </a:t>
              </a:r>
              <a:r>
                <a:rPr kumimoji="1" lang="en-US" sz="1600" dirty="0" smtClean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support</a:t>
              </a:r>
              <a:endParaRPr kumimoji="1" lang="en-US" sz="1600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Comic Sans MS"/>
              </a:endParaRPr>
            </a:p>
            <a:p>
              <a:pPr>
                <a:lnSpc>
                  <a:spcPct val="70000"/>
                </a:lnSpc>
              </a:pPr>
              <a:endParaRPr kumimoji="1" lang="en-US" sz="1200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Comic Sans MS"/>
              </a:endParaRPr>
            </a:p>
            <a:p>
              <a:pPr>
                <a:lnSpc>
                  <a:spcPct val="80000"/>
                </a:lnSpc>
                <a:buFontTx/>
                <a:buBlip>
                  <a:blip r:embed="rId4"/>
                </a:buBlip>
              </a:pPr>
              <a:r>
                <a:rPr kumimoji="1" lang="en-US" sz="12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 2424 Straw Tubes (longitudinal + stereo)</a:t>
              </a:r>
            </a:p>
            <a:p>
              <a:pPr>
                <a:buFontTx/>
                <a:buBlip>
                  <a:blip r:embed="rId4"/>
                </a:buBlip>
              </a:pPr>
              <a:r>
                <a:rPr kumimoji="1" lang="en-US" sz="12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 16 Low-Mass Drift Chambers</a:t>
              </a:r>
              <a:r>
                <a:rPr kumimoji="1" lang="en-US" sz="1200" i="1" dirty="0" smtClean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 (LMDC)</a:t>
              </a:r>
            </a:p>
            <a:p>
              <a:pPr>
                <a:lnSpc>
                  <a:spcPct val="90000"/>
                </a:lnSpc>
                <a:buFontTx/>
                <a:buBlip>
                  <a:blip r:embed="rId4"/>
                </a:buBlip>
              </a:pPr>
              <a:r>
                <a:rPr kumimoji="1" lang="en-US" sz="12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 18 </a:t>
              </a:r>
              <a:r>
                <a:rPr kumimoji="1" lang="en-US" sz="1200" i="1" dirty="0" err="1">
                  <a:solidFill>
                    <a:srgbClr val="0000FF"/>
                  </a:solidFill>
                  <a:latin typeface="Symbol" charset="2"/>
                  <a:ea typeface="ＭＳ Ｐゴシック" pitchFamily="1" charset="-128"/>
                  <a:cs typeface="Symbol" charset="2"/>
                </a:rPr>
                <a:t>m</a:t>
              </a:r>
              <a:r>
                <a:rPr kumimoji="1" lang="en-US" sz="12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-strip vertex detectors (ISIM/OSIM) </a:t>
              </a:r>
            </a:p>
            <a:p>
              <a:pPr>
                <a:buFontTx/>
                <a:buBlip>
                  <a:blip r:embed="rId4"/>
                </a:buBlip>
              </a:pPr>
              <a:r>
                <a:rPr kumimoji="1" lang="en-US" sz="12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 Inner </a:t>
              </a:r>
              <a:r>
                <a:rPr kumimoji="1" lang="en-US" sz="1200" i="1" dirty="0" err="1" smtClean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scintillator</a:t>
              </a:r>
              <a:r>
                <a:rPr kumimoji="1" lang="en-US" sz="1200" i="1" dirty="0" smtClean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 </a:t>
              </a:r>
              <a:r>
                <a:rPr kumimoji="1" lang="en-US" sz="12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barrel – 12 slabs (TOFINO) </a:t>
              </a:r>
            </a:p>
            <a:p>
              <a:pPr>
                <a:lnSpc>
                  <a:spcPct val="90000"/>
                </a:lnSpc>
                <a:buFontTx/>
                <a:buBlip>
                  <a:blip r:embed="rId4"/>
                </a:buBlip>
              </a:pPr>
              <a:r>
                <a:rPr kumimoji="1" lang="en-US" sz="12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 8 Targets</a:t>
              </a:r>
              <a:endParaRPr kumimoji="1" lang="it-IT" sz="1200" i="1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Comic Sans MS"/>
              </a:endParaRP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6200" y="4568824"/>
            <a:ext cx="6781800" cy="1893888"/>
            <a:chOff x="48" y="2670"/>
            <a:chExt cx="4272" cy="1193"/>
          </a:xfrm>
          <a:solidFill>
            <a:schemeClr val="bg1"/>
          </a:solidFill>
        </p:grpSpPr>
        <p:sp>
          <p:nvSpPr>
            <p:cNvPr id="16" name="AutoShape 36"/>
            <p:cNvSpPr>
              <a:spLocks noChangeArrowheads="1"/>
            </p:cNvSpPr>
            <p:nvPr/>
          </p:nvSpPr>
          <p:spPr bwMode="auto">
            <a:xfrm>
              <a:off x="48" y="3452"/>
              <a:ext cx="4272" cy="411"/>
            </a:xfrm>
            <a:prstGeom prst="roundRect">
              <a:avLst>
                <a:gd name="adj" fmla="val 16667"/>
              </a:avLst>
            </a:prstGeom>
            <a:grpFill/>
            <a:ln w="2540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lIns="18000" tIns="0" rIns="18000" bIns="36000">
              <a:prstTxWarp prst="textNoShape">
                <a:avLst/>
              </a:prstTxWarp>
              <a:spAutoFit/>
            </a:bodyPr>
            <a:lstStyle/>
            <a:p>
              <a:r>
                <a:rPr lang="it-IT" dirty="0" err="1">
                  <a:latin typeface="Comic Sans MS"/>
                  <a:ea typeface="Times New Roman" pitchFamily="1" charset="0"/>
                  <a:cs typeface="Comic Sans MS"/>
                </a:rPr>
                <a:t>Simultaneous</a:t>
              </a:r>
              <a:r>
                <a:rPr lang="it-IT" dirty="0"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ea typeface="Times New Roman" pitchFamily="1" charset="0"/>
                  <a:cs typeface="Comic Sans MS"/>
                </a:rPr>
                <a:t>study</a:t>
              </a:r>
              <a:r>
                <a:rPr lang="it-IT" dirty="0"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ea typeface="Times New Roman" pitchFamily="1" charset="0"/>
                  <a:cs typeface="Comic Sans MS"/>
                </a:rPr>
                <a:t>of</a:t>
              </a:r>
              <a:r>
                <a:rPr lang="it-IT" dirty="0">
                  <a:solidFill>
                    <a:srgbClr val="FF3300"/>
                  </a:solidFill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dirty="0" err="1">
                  <a:solidFill>
                    <a:srgbClr val="3366FF"/>
                  </a:solidFill>
                  <a:latin typeface="Comic Sans MS"/>
                  <a:ea typeface="Times New Roman" pitchFamily="1" charset="0"/>
                  <a:cs typeface="Comic Sans MS"/>
                </a:rPr>
                <a:t>formation</a:t>
              </a:r>
              <a:r>
                <a:rPr lang="it-IT" dirty="0">
                  <a:solidFill>
                    <a:srgbClr val="FF3300"/>
                  </a:solidFill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dirty="0">
                  <a:latin typeface="Comic Sans MS"/>
                  <a:ea typeface="Times New Roman" pitchFamily="1" charset="0"/>
                  <a:cs typeface="Comic Sans MS"/>
                </a:rPr>
                <a:t>and</a:t>
              </a:r>
              <a:r>
                <a:rPr lang="it-IT" dirty="0">
                  <a:solidFill>
                    <a:srgbClr val="FF3300"/>
                  </a:solidFill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dirty="0" err="1">
                  <a:solidFill>
                    <a:srgbClr val="3366FF"/>
                  </a:solidFill>
                  <a:latin typeface="Comic Sans MS"/>
                  <a:ea typeface="Times New Roman" pitchFamily="1" charset="0"/>
                  <a:cs typeface="Comic Sans MS"/>
                </a:rPr>
                <a:t>decay</a:t>
              </a:r>
              <a:r>
                <a:rPr lang="it-IT" dirty="0">
                  <a:solidFill>
                    <a:srgbClr val="FF3300"/>
                  </a:solidFill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ea typeface="Times New Roman" pitchFamily="1" charset="0"/>
                  <a:cs typeface="Comic Sans MS"/>
                </a:rPr>
                <a:t>of</a:t>
              </a:r>
              <a:r>
                <a:rPr lang="it-IT" dirty="0"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ea typeface="Times New Roman" pitchFamily="1" charset="0"/>
                  <a:cs typeface="Comic Sans MS"/>
                </a:rPr>
                <a:t>strange</a:t>
              </a:r>
              <a:r>
                <a:rPr lang="it-IT" dirty="0">
                  <a:latin typeface="Comic Sans MS"/>
                  <a:ea typeface="Times New Roman" pitchFamily="1" charset="0"/>
                  <a:cs typeface="Comic Sans MS"/>
                </a:rPr>
                <a:t> </a:t>
              </a:r>
            </a:p>
            <a:p>
              <a:r>
                <a:rPr lang="it-IT" dirty="0" err="1">
                  <a:latin typeface="Comic Sans MS"/>
                  <a:ea typeface="Times New Roman" pitchFamily="1" charset="0"/>
                  <a:cs typeface="Comic Sans MS"/>
                </a:rPr>
                <a:t>hadronic</a:t>
              </a:r>
              <a:r>
                <a:rPr lang="it-IT" dirty="0"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ea typeface="Times New Roman" pitchFamily="1" charset="0"/>
                  <a:cs typeface="Comic Sans MS"/>
                </a:rPr>
                <a:t>systems</a:t>
              </a:r>
              <a:r>
                <a:rPr lang="it-IT" dirty="0"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dirty="0" err="1">
                  <a:latin typeface="Comic Sans MS"/>
                  <a:ea typeface="Times New Roman" pitchFamily="1" charset="0"/>
                  <a:cs typeface="Comic Sans MS"/>
                </a:rPr>
                <a:t>by</a:t>
              </a:r>
              <a:r>
                <a:rPr lang="it-IT" dirty="0">
                  <a:solidFill>
                    <a:srgbClr val="FF3300"/>
                  </a:solidFill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i="1" dirty="0">
                  <a:solidFill>
                    <a:schemeClr val="accent6">
                      <a:lumMod val="75000"/>
                    </a:schemeClr>
                  </a:solidFill>
                  <a:latin typeface="Comic Sans MS"/>
                  <a:ea typeface="Times New Roman" pitchFamily="1" charset="0"/>
                  <a:cs typeface="Comic Sans MS"/>
                </a:rPr>
                <a:t>full </a:t>
              </a:r>
              <a:r>
                <a:rPr lang="it-IT" i="1" dirty="0" err="1">
                  <a:solidFill>
                    <a:schemeClr val="accent6">
                      <a:lumMod val="75000"/>
                    </a:schemeClr>
                  </a:solidFill>
                  <a:latin typeface="Comic Sans MS"/>
                  <a:ea typeface="Times New Roman" pitchFamily="1" charset="0"/>
                  <a:cs typeface="Comic Sans MS"/>
                </a:rPr>
                <a:t>event</a:t>
              </a:r>
              <a:r>
                <a:rPr lang="it-IT" i="1" dirty="0">
                  <a:solidFill>
                    <a:schemeClr val="accent6">
                      <a:lumMod val="75000"/>
                    </a:schemeClr>
                  </a:solidFill>
                  <a:latin typeface="Comic Sans MS"/>
                  <a:ea typeface="Times New Roman" pitchFamily="1" charset="0"/>
                  <a:cs typeface="Comic Sans MS"/>
                </a:rPr>
                <a:t> </a:t>
              </a:r>
              <a:r>
                <a:rPr lang="it-IT" i="1" dirty="0" err="1">
                  <a:solidFill>
                    <a:schemeClr val="accent6">
                      <a:lumMod val="75000"/>
                    </a:schemeClr>
                  </a:solidFill>
                  <a:latin typeface="Comic Sans MS"/>
                  <a:ea typeface="Times New Roman" pitchFamily="1" charset="0"/>
                  <a:cs typeface="Comic Sans MS"/>
                </a:rPr>
                <a:t>reconstruction</a:t>
              </a:r>
              <a:endParaRPr lang="en-US" i="1" dirty="0">
                <a:solidFill>
                  <a:schemeClr val="accent6">
                    <a:lumMod val="75000"/>
                  </a:schemeClr>
                </a:solidFill>
                <a:latin typeface="Comic Sans MS"/>
                <a:ea typeface="Arial Unicode MS" pitchFamily="1" charset="0"/>
                <a:cs typeface="Comic Sans MS"/>
              </a:endParaRPr>
            </a:p>
          </p:txBody>
        </p:sp>
        <p:sp>
          <p:nvSpPr>
            <p:cNvPr id="17" name="AutoShape 38"/>
            <p:cNvSpPr>
              <a:spLocks noChangeArrowheads="1"/>
            </p:cNvSpPr>
            <p:nvPr/>
          </p:nvSpPr>
          <p:spPr bwMode="auto">
            <a:xfrm>
              <a:off x="3456" y="2670"/>
              <a:ext cx="336" cy="786"/>
            </a:xfrm>
            <a:prstGeom prst="downArrow">
              <a:avLst>
                <a:gd name="adj1" fmla="val 45241"/>
                <a:gd name="adj2" fmla="val 74154"/>
              </a:avLst>
            </a:prstGeom>
            <a:solidFill>
              <a:srgbClr val="008000">
                <a:alpha val="40000"/>
              </a:srgbClr>
            </a:solidFill>
            <a:ln w="127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endParaRPr lang="en-US">
                <a:latin typeface="Constantia" pitchFamily="1" charset="0"/>
              </a:endParaRP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52400" y="2590800"/>
            <a:ext cx="1346200" cy="544513"/>
            <a:chOff x="96" y="1632"/>
            <a:chExt cx="848" cy="343"/>
          </a:xfrm>
          <a:solidFill>
            <a:schemeClr val="bg1">
              <a:lumMod val="95000"/>
            </a:schemeClr>
          </a:solidFill>
        </p:grpSpPr>
        <p:sp>
          <p:nvSpPr>
            <p:cNvPr id="19" name="Freeform 9"/>
            <p:cNvSpPr>
              <a:spLocks noChangeAspect="1"/>
            </p:cNvSpPr>
            <p:nvPr/>
          </p:nvSpPr>
          <p:spPr bwMode="auto">
            <a:xfrm>
              <a:off x="608" y="1800"/>
              <a:ext cx="336" cy="8"/>
            </a:xfrm>
            <a:custGeom>
              <a:avLst/>
              <a:gdLst>
                <a:gd name="T0" fmla="*/ 0 w 336"/>
                <a:gd name="T1" fmla="*/ 8 h 8"/>
                <a:gd name="T2" fmla="*/ 336 w 336"/>
                <a:gd name="T3" fmla="*/ 0 h 8"/>
                <a:gd name="T4" fmla="*/ 0 60000 65536"/>
                <a:gd name="T5" fmla="*/ 0 60000 65536"/>
                <a:gd name="T6" fmla="*/ 0 w 336"/>
                <a:gd name="T7" fmla="*/ 0 h 8"/>
                <a:gd name="T8" fmla="*/ 336 w 336"/>
                <a:gd name="T9" fmla="*/ 8 h 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36" h="8">
                  <a:moveTo>
                    <a:pt x="0" y="8"/>
                  </a:moveTo>
                  <a:lnTo>
                    <a:pt x="336" y="0"/>
                  </a:lnTo>
                </a:path>
              </a:pathLst>
            </a:custGeom>
            <a:grpFill/>
            <a:ln w="25400">
              <a:solidFill>
                <a:schemeClr val="hlink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nstantia" pitchFamily="1" charset="0"/>
              </a:endParaRPr>
            </a:p>
          </p:txBody>
        </p:sp>
        <p:sp>
          <p:nvSpPr>
            <p:cNvPr id="20" name="Text Box 6"/>
            <p:cNvSpPr txBox="1">
              <a:spLocks noChangeAspect="1" noChangeArrowheads="1"/>
            </p:cNvSpPr>
            <p:nvPr/>
          </p:nvSpPr>
          <p:spPr bwMode="auto">
            <a:xfrm>
              <a:off x="96" y="1632"/>
              <a:ext cx="633" cy="343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1" lang="en-US" sz="1600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Magnet </a:t>
              </a:r>
            </a:p>
            <a:p>
              <a:pPr>
                <a:lnSpc>
                  <a:spcPct val="80000"/>
                </a:lnSpc>
              </a:pPr>
              <a:r>
                <a:rPr kumimoji="1" lang="en-US" sz="16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end-cap</a:t>
              </a:r>
              <a:endParaRPr kumimoji="1" lang="it-IT" sz="1600" i="1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Comic Sans MS"/>
              </a:endParaRPr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152400" y="1600200"/>
            <a:ext cx="3562350" cy="1677988"/>
            <a:chOff x="96" y="1008"/>
            <a:chExt cx="2244" cy="1057"/>
          </a:xfrm>
          <a:solidFill>
            <a:schemeClr val="bg1">
              <a:lumMod val="95000"/>
            </a:schemeClr>
          </a:solidFill>
        </p:grpSpPr>
        <p:sp>
          <p:nvSpPr>
            <p:cNvPr id="22" name="Freeform 10"/>
            <p:cNvSpPr>
              <a:spLocks noChangeAspect="1"/>
            </p:cNvSpPr>
            <p:nvPr/>
          </p:nvSpPr>
          <p:spPr bwMode="auto">
            <a:xfrm>
              <a:off x="872" y="1224"/>
              <a:ext cx="1468" cy="841"/>
            </a:xfrm>
            <a:custGeom>
              <a:avLst/>
              <a:gdLst>
                <a:gd name="T0" fmla="*/ 0 w 1468"/>
                <a:gd name="T1" fmla="*/ 0 h 841"/>
                <a:gd name="T2" fmla="*/ 1468 w 1468"/>
                <a:gd name="T3" fmla="*/ 841 h 841"/>
                <a:gd name="T4" fmla="*/ 0 60000 65536"/>
                <a:gd name="T5" fmla="*/ 0 60000 65536"/>
                <a:gd name="T6" fmla="*/ 0 w 1468"/>
                <a:gd name="T7" fmla="*/ 0 h 841"/>
                <a:gd name="T8" fmla="*/ 1468 w 1468"/>
                <a:gd name="T9" fmla="*/ 841 h 84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68" h="841">
                  <a:moveTo>
                    <a:pt x="0" y="0"/>
                  </a:moveTo>
                  <a:lnTo>
                    <a:pt x="1468" y="841"/>
                  </a:lnTo>
                </a:path>
              </a:pathLst>
            </a:custGeom>
            <a:grpFill/>
            <a:ln w="25400">
              <a:solidFill>
                <a:schemeClr val="hlink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nstantia" pitchFamily="1" charset="0"/>
              </a:endParaRPr>
            </a:p>
          </p:txBody>
        </p:sp>
        <p:sp>
          <p:nvSpPr>
            <p:cNvPr id="23" name="Text Box 7"/>
            <p:cNvSpPr txBox="1">
              <a:spLocks noChangeAspect="1" noChangeArrowheads="1"/>
            </p:cNvSpPr>
            <p:nvPr/>
          </p:nvSpPr>
          <p:spPr bwMode="auto">
            <a:xfrm>
              <a:off x="96" y="1008"/>
              <a:ext cx="879" cy="388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1" lang="en-US" sz="1600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Magnet yoke</a:t>
              </a:r>
            </a:p>
            <a:p>
              <a:r>
                <a:rPr kumimoji="1" lang="en-US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B = 1.0 T</a:t>
              </a:r>
              <a:endParaRPr kumimoji="1" lang="it-IT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Comic Sans MS"/>
              </a:endParaRPr>
            </a:p>
          </p:txBody>
        </p:sp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532444" y="2908299"/>
            <a:ext cx="3840792" cy="1919511"/>
            <a:chOff x="550" y="1832"/>
            <a:chExt cx="2210" cy="1155"/>
          </a:xfrm>
          <a:solidFill>
            <a:schemeClr val="bg1">
              <a:lumMod val="95000"/>
            </a:schemeClr>
          </a:solidFill>
        </p:grpSpPr>
        <p:sp>
          <p:nvSpPr>
            <p:cNvPr id="25" name="Freeform 14"/>
            <p:cNvSpPr>
              <a:spLocks noChangeAspect="1"/>
            </p:cNvSpPr>
            <p:nvPr/>
          </p:nvSpPr>
          <p:spPr bwMode="auto">
            <a:xfrm>
              <a:off x="2340" y="1832"/>
              <a:ext cx="420" cy="752"/>
            </a:xfrm>
            <a:custGeom>
              <a:avLst/>
              <a:gdLst>
                <a:gd name="T0" fmla="*/ 420 w 420"/>
                <a:gd name="T1" fmla="*/ 752 h 752"/>
                <a:gd name="T2" fmla="*/ 0 w 420"/>
                <a:gd name="T3" fmla="*/ 0 h 752"/>
                <a:gd name="T4" fmla="*/ 0 60000 65536"/>
                <a:gd name="T5" fmla="*/ 0 60000 65536"/>
                <a:gd name="T6" fmla="*/ 0 w 420"/>
                <a:gd name="T7" fmla="*/ 0 h 752"/>
                <a:gd name="T8" fmla="*/ 420 w 420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0" h="752">
                  <a:moveTo>
                    <a:pt x="420" y="752"/>
                  </a:move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chemeClr val="hlink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nstantia" pitchFamily="1" charset="0"/>
              </a:endParaRPr>
            </a:p>
          </p:txBody>
        </p:sp>
        <p:sp>
          <p:nvSpPr>
            <p:cNvPr id="26" name="Text Box 13"/>
            <p:cNvSpPr txBox="1">
              <a:spLocks noChangeAspect="1" noChangeArrowheads="1"/>
            </p:cNvSpPr>
            <p:nvPr/>
          </p:nvSpPr>
          <p:spPr bwMode="auto">
            <a:xfrm>
              <a:off x="550" y="2571"/>
              <a:ext cx="652" cy="416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54000" tIns="10800" rIns="54000" bIns="10800">
              <a:prstTxWarp prst="textNoShape">
                <a:avLst/>
              </a:prstTxWarp>
              <a:spAutoFit/>
            </a:bodyPr>
            <a:lstStyle/>
            <a:p>
              <a:r>
                <a:rPr kumimoji="1" lang="en-US" sz="1600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Super-</a:t>
              </a:r>
            </a:p>
            <a:p>
              <a:pPr>
                <a:lnSpc>
                  <a:spcPct val="80000"/>
                </a:lnSpc>
              </a:pPr>
              <a:r>
                <a:rPr kumimoji="1" lang="en-US" sz="1600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conducting</a:t>
              </a:r>
            </a:p>
            <a:p>
              <a:pPr>
                <a:lnSpc>
                  <a:spcPct val="90000"/>
                </a:lnSpc>
              </a:pPr>
              <a:r>
                <a:rPr kumimoji="1" lang="en-US" sz="1600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Coil</a:t>
              </a:r>
              <a:endParaRPr kumimoji="1" lang="it-IT" sz="1600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Comic Sans MS"/>
              </a:endParaRPr>
            </a:p>
          </p:txBody>
        </p:sp>
      </p:grpSp>
      <p:grpSp>
        <p:nvGrpSpPr>
          <p:cNvPr id="15" name="Group 28"/>
          <p:cNvGrpSpPr>
            <a:grpSpLocks noChangeAspect="1"/>
          </p:cNvGrpSpPr>
          <p:nvPr/>
        </p:nvGrpSpPr>
        <p:grpSpPr bwMode="auto">
          <a:xfrm>
            <a:off x="1704975" y="2132013"/>
            <a:ext cx="2530473" cy="1438407"/>
            <a:chOff x="2151" y="1727"/>
            <a:chExt cx="2277" cy="1294"/>
          </a:xfrm>
        </p:grpSpPr>
        <p:sp>
          <p:nvSpPr>
            <p:cNvPr id="28" name="Freeform 24"/>
            <p:cNvSpPr>
              <a:spLocks noChangeAspect="1"/>
            </p:cNvSpPr>
            <p:nvPr/>
          </p:nvSpPr>
          <p:spPr bwMode="auto">
            <a:xfrm>
              <a:off x="3456" y="1952"/>
              <a:ext cx="672" cy="352"/>
            </a:xfrm>
            <a:custGeom>
              <a:avLst/>
              <a:gdLst>
                <a:gd name="T0" fmla="*/ 672 w 672"/>
                <a:gd name="T1" fmla="*/ 0 h 352"/>
                <a:gd name="T2" fmla="*/ 0 w 672"/>
                <a:gd name="T3" fmla="*/ 352 h 352"/>
                <a:gd name="T4" fmla="*/ 0 60000 65536"/>
                <a:gd name="T5" fmla="*/ 0 60000 65536"/>
                <a:gd name="T6" fmla="*/ 0 w 672"/>
                <a:gd name="T7" fmla="*/ 0 h 352"/>
                <a:gd name="T8" fmla="*/ 672 w 672"/>
                <a:gd name="T9" fmla="*/ 352 h 3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2" h="352">
                  <a:moveTo>
                    <a:pt x="672" y="0"/>
                  </a:moveTo>
                  <a:lnTo>
                    <a:pt x="0" y="352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 type="triangle" w="med" len="lg"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endParaRPr lang="en-US">
                <a:latin typeface="Constantia" pitchFamily="1" charset="0"/>
              </a:endParaRPr>
            </a:p>
          </p:txBody>
        </p:sp>
        <p:sp>
          <p:nvSpPr>
            <p:cNvPr id="29" name="Freeform 25"/>
            <p:cNvSpPr>
              <a:spLocks noChangeAspect="1"/>
            </p:cNvSpPr>
            <p:nvPr/>
          </p:nvSpPr>
          <p:spPr bwMode="auto">
            <a:xfrm flipH="1" flipV="1">
              <a:off x="2448" y="2448"/>
              <a:ext cx="672" cy="352"/>
            </a:xfrm>
            <a:custGeom>
              <a:avLst/>
              <a:gdLst>
                <a:gd name="T0" fmla="*/ 672 w 672"/>
                <a:gd name="T1" fmla="*/ 0 h 352"/>
                <a:gd name="T2" fmla="*/ 0 w 672"/>
                <a:gd name="T3" fmla="*/ 352 h 352"/>
                <a:gd name="T4" fmla="*/ 0 60000 65536"/>
                <a:gd name="T5" fmla="*/ 0 60000 65536"/>
                <a:gd name="T6" fmla="*/ 0 w 672"/>
                <a:gd name="T7" fmla="*/ 0 h 352"/>
                <a:gd name="T8" fmla="*/ 672 w 672"/>
                <a:gd name="T9" fmla="*/ 352 h 3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2" h="352">
                  <a:moveTo>
                    <a:pt x="672" y="0"/>
                  </a:moveTo>
                  <a:lnTo>
                    <a:pt x="0" y="352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 type="triangle" w="med" len="lg"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endParaRPr lang="en-US">
                <a:latin typeface="Constantia" pitchFamily="1" charset="0"/>
              </a:endParaRPr>
            </a:p>
          </p:txBody>
        </p:sp>
        <p:sp>
          <p:nvSpPr>
            <p:cNvPr id="30" name="Text Box 26"/>
            <p:cNvSpPr txBox="1">
              <a:spLocks noChangeAspect="1" noChangeArrowheads="1"/>
            </p:cNvSpPr>
            <p:nvPr/>
          </p:nvSpPr>
          <p:spPr bwMode="auto">
            <a:xfrm>
              <a:off x="4070" y="1727"/>
              <a:ext cx="358" cy="334"/>
            </a:xfrm>
            <a:prstGeom prst="rect">
              <a:avLst/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it-IT" i="1" dirty="0" err="1">
                  <a:solidFill>
                    <a:srgbClr val="008000"/>
                  </a:solidFill>
                  <a:latin typeface="Comic Sans MS"/>
                  <a:cs typeface="Comic Sans MS"/>
                </a:rPr>
                <a:t>e</a:t>
              </a:r>
              <a:r>
                <a:rPr lang="it-IT" baseline="30000" dirty="0" err="1">
                  <a:solidFill>
                    <a:srgbClr val="008000"/>
                  </a:solidFill>
                  <a:latin typeface="Comic Sans MS"/>
                  <a:cs typeface="Comic Sans MS"/>
                </a:rPr>
                <a:t>+</a:t>
              </a:r>
              <a:endParaRPr lang="it-IT" baseline="30000" dirty="0">
                <a:solidFill>
                  <a:srgbClr val="008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2151" y="2687"/>
              <a:ext cx="349" cy="334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it-IT" i="1" dirty="0">
                  <a:solidFill>
                    <a:srgbClr val="008000"/>
                  </a:solidFill>
                  <a:latin typeface="Comic Sans MS"/>
                  <a:cs typeface="Comic Sans MS"/>
                </a:rPr>
                <a:t>e</a:t>
              </a:r>
              <a:r>
                <a:rPr lang="it-IT" baseline="30000" dirty="0">
                  <a:solidFill>
                    <a:srgbClr val="008000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</p:grp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6324600" y="4705350"/>
            <a:ext cx="2819400" cy="16035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8000" rIns="1800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it-IT" u="sng" dirty="0" err="1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Apparatus</a:t>
            </a:r>
            <a:r>
              <a:rPr lang="it-IT" u="sng" dirty="0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u="sng" dirty="0" err="1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designed</a:t>
            </a:r>
            <a:r>
              <a:rPr lang="it-IT" u="sng" dirty="0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u="sng" dirty="0" err="1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for</a:t>
            </a:r>
            <a:r>
              <a:rPr lang="it-IT" u="sng" dirty="0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 a </a:t>
            </a:r>
            <a:r>
              <a:rPr lang="it-IT" u="sng" dirty="0" err="1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typical</a:t>
            </a:r>
            <a:r>
              <a:rPr lang="it-IT" u="sng" dirty="0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i="1" u="sng" dirty="0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collider </a:t>
            </a:r>
            <a:r>
              <a:rPr lang="it-IT" i="1" u="sng" dirty="0" err="1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experiment</a:t>
            </a:r>
            <a:r>
              <a:rPr lang="it-IT" u="sng" dirty="0">
                <a:solidFill>
                  <a:srgbClr val="0033CC"/>
                </a:solidFill>
                <a:latin typeface="Comic Sans MS"/>
                <a:ea typeface="Times New Roman" pitchFamily="1" charset="0"/>
                <a:cs typeface="Comic Sans MS"/>
              </a:rPr>
              <a:t>:</a:t>
            </a:r>
          </a:p>
          <a:p>
            <a:pPr>
              <a:lnSpc>
                <a:spcPct val="130000"/>
              </a:lnSpc>
              <a:buSzPct val="150000"/>
              <a:buFontTx/>
              <a:buBlip>
                <a:blip r:embed="rId5"/>
              </a:buBlip>
            </a:pPr>
            <a:r>
              <a:rPr lang="it-IT" sz="1600" dirty="0">
                <a:solidFill>
                  <a:schemeClr val="bg1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Cylindrical</a:t>
            </a:r>
            <a:r>
              <a:rPr lang="it-IT" sz="16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geometry</a:t>
            </a:r>
            <a:endParaRPr lang="it-IT" sz="1600" dirty="0">
              <a:solidFill>
                <a:srgbClr val="000000"/>
              </a:solidFill>
              <a:latin typeface="Comic Sans MS"/>
              <a:ea typeface="Times New Roman" pitchFamily="1" charset="0"/>
              <a:cs typeface="Comic Sans MS"/>
            </a:endParaRPr>
          </a:p>
          <a:p>
            <a:pPr>
              <a:lnSpc>
                <a:spcPct val="80000"/>
              </a:lnSpc>
              <a:buSzPct val="150000"/>
              <a:buFontTx/>
              <a:buBlip>
                <a:blip r:embed="rId5"/>
              </a:buBlip>
            </a:pPr>
            <a:r>
              <a:rPr lang="it-IT" sz="16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large</a:t>
            </a:r>
            <a:r>
              <a:rPr lang="it-IT" sz="16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solid</a:t>
            </a:r>
            <a:r>
              <a:rPr lang="it-IT" sz="16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angle (~ 2</a:t>
            </a:r>
            <a:r>
              <a:rPr lang="it-IT" sz="1600" dirty="0">
                <a:solidFill>
                  <a:srgbClr val="000000"/>
                </a:solidFill>
                <a:latin typeface="Symbol" charset="2"/>
                <a:ea typeface="Times New Roman" pitchFamily="1" charset="0"/>
                <a:cs typeface="Symbol" charset="2"/>
              </a:rPr>
              <a:t>p</a:t>
            </a:r>
            <a:r>
              <a:rPr lang="it-IT" sz="16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sr</a:t>
            </a:r>
            <a:r>
              <a:rPr lang="it-IT" sz="16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) </a:t>
            </a:r>
          </a:p>
          <a:p>
            <a:pPr>
              <a:buSzPct val="150000"/>
              <a:buFontTx/>
              <a:buBlip>
                <a:blip r:embed="rId5"/>
              </a:buBlip>
            </a:pPr>
            <a:r>
              <a:rPr lang="it-IT" sz="16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multi-tracks</a:t>
            </a:r>
            <a:r>
              <a:rPr lang="it-IT" sz="16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analysis</a:t>
            </a:r>
            <a:endParaRPr lang="en-US" sz="1600" dirty="0">
              <a:solidFill>
                <a:srgbClr val="000000"/>
              </a:solidFill>
              <a:latin typeface="Comic Sans MS"/>
              <a:ea typeface="Times New Roman" pitchFamily="1" charset="0"/>
              <a:cs typeface="Comic Sans MS"/>
            </a:endParaRPr>
          </a:p>
        </p:txBody>
      </p:sp>
      <p:sp>
        <p:nvSpPr>
          <p:cNvPr id="34" name="Segnaposto numero diapositiva 32"/>
          <p:cNvSpPr>
            <a:spLocks noGrp="1"/>
          </p:cNvSpPr>
          <p:nvPr>
            <p:ph type="sldNum" sz="quarter" idx="12"/>
          </p:nvPr>
        </p:nvSpPr>
        <p:spPr bwMode="auto">
          <a:xfrm>
            <a:off x="8410575" y="6181725"/>
            <a:ext cx="6096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FA3AEF5-2C8C-FB44-BC8D-CC383C5A4DE3}" type="slidenum">
              <a:rPr lang="it-IT"/>
              <a:pPr/>
              <a:t>31</a:t>
            </a:fld>
            <a:endParaRPr lang="it-IT"/>
          </a:p>
        </p:txBody>
      </p: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3017838" y="1295400"/>
            <a:ext cx="1979612" cy="1622425"/>
            <a:chOff x="1901" y="816"/>
            <a:chExt cx="1247" cy="1022"/>
          </a:xfrm>
        </p:grpSpPr>
        <p:sp>
          <p:nvSpPr>
            <p:cNvPr id="11" name="Freeform 11"/>
            <p:cNvSpPr>
              <a:spLocks noChangeAspect="1"/>
            </p:cNvSpPr>
            <p:nvPr/>
          </p:nvSpPr>
          <p:spPr bwMode="auto">
            <a:xfrm>
              <a:off x="1924" y="1224"/>
              <a:ext cx="500" cy="160"/>
            </a:xfrm>
            <a:custGeom>
              <a:avLst/>
              <a:gdLst>
                <a:gd name="T0" fmla="*/ 500 w 500"/>
                <a:gd name="T1" fmla="*/ 0 h 160"/>
                <a:gd name="T2" fmla="*/ 0 w 500"/>
                <a:gd name="T3" fmla="*/ 160 h 160"/>
                <a:gd name="T4" fmla="*/ 0 60000 65536"/>
                <a:gd name="T5" fmla="*/ 0 60000 65536"/>
                <a:gd name="T6" fmla="*/ 0 w 500"/>
                <a:gd name="T7" fmla="*/ 0 h 160"/>
                <a:gd name="T8" fmla="*/ 500 w 500"/>
                <a:gd name="T9" fmla="*/ 160 h 1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00" h="160">
                  <a:moveTo>
                    <a:pt x="500" y="0"/>
                  </a:moveTo>
                  <a:lnTo>
                    <a:pt x="0" y="160"/>
                  </a:lnTo>
                </a:path>
              </a:pathLst>
            </a:custGeom>
            <a:noFill/>
            <a:ln w="25400">
              <a:solidFill>
                <a:schemeClr val="hlink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nstantia" pitchFamily="1" charset="0"/>
              </a:endParaRPr>
            </a:p>
          </p:txBody>
        </p:sp>
        <p:sp>
          <p:nvSpPr>
            <p:cNvPr id="12" name="Freeform 12"/>
            <p:cNvSpPr>
              <a:spLocks noChangeAspect="1"/>
            </p:cNvSpPr>
            <p:nvPr/>
          </p:nvSpPr>
          <p:spPr bwMode="auto">
            <a:xfrm>
              <a:off x="2784" y="1200"/>
              <a:ext cx="3" cy="638"/>
            </a:xfrm>
            <a:custGeom>
              <a:avLst/>
              <a:gdLst>
                <a:gd name="T0" fmla="*/ 0 w 3"/>
                <a:gd name="T1" fmla="*/ 0 h 638"/>
                <a:gd name="T2" fmla="*/ 3 w 3"/>
                <a:gd name="T3" fmla="*/ 638 h 638"/>
                <a:gd name="T4" fmla="*/ 0 60000 65536"/>
                <a:gd name="T5" fmla="*/ 0 60000 65536"/>
                <a:gd name="T6" fmla="*/ 0 w 3"/>
                <a:gd name="T7" fmla="*/ 0 h 638"/>
                <a:gd name="T8" fmla="*/ 3 w 3"/>
                <a:gd name="T9" fmla="*/ 638 h 6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638">
                  <a:moveTo>
                    <a:pt x="0" y="0"/>
                  </a:moveTo>
                  <a:lnTo>
                    <a:pt x="3" y="638"/>
                  </a:lnTo>
                </a:path>
              </a:pathLst>
            </a:custGeom>
            <a:noFill/>
            <a:ln w="25400">
              <a:solidFill>
                <a:schemeClr val="hlink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nstantia" pitchFamily="1" charset="0"/>
              </a:endParaRPr>
            </a:p>
          </p:txBody>
        </p:sp>
        <p:sp>
          <p:nvSpPr>
            <p:cNvPr id="13" name="Text Box 8"/>
            <p:cNvSpPr txBox="1">
              <a:spLocks noChangeAspect="1" noChangeArrowheads="1"/>
            </p:cNvSpPr>
            <p:nvPr/>
          </p:nvSpPr>
          <p:spPr bwMode="auto">
            <a:xfrm>
              <a:off x="1901" y="816"/>
              <a:ext cx="1247" cy="422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lIns="54000" tIns="10800" rIns="54000" bIns="10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kumimoji="1" lang="en-US" sz="16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Outer </a:t>
              </a:r>
              <a:r>
                <a:rPr kumimoji="1" lang="en-US" sz="1600" i="1" dirty="0" err="1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scintillator</a:t>
              </a:r>
              <a:r>
                <a:rPr kumimoji="1" lang="en-US" sz="16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 barrel – 72 slabs</a:t>
              </a:r>
            </a:p>
            <a:p>
              <a:pPr>
                <a:lnSpc>
                  <a:spcPct val="80000"/>
                </a:lnSpc>
              </a:pPr>
              <a:r>
                <a:rPr kumimoji="1" lang="en-US" sz="1600" i="1" dirty="0">
                  <a:solidFill>
                    <a:srgbClr val="0000FF"/>
                  </a:solidFill>
                  <a:latin typeface="Comic Sans MS"/>
                  <a:ea typeface="ＭＳ Ｐゴシック" pitchFamily="1" charset="-128"/>
                  <a:cs typeface="Comic Sans MS"/>
                </a:rPr>
                <a:t>(TOFONE)</a:t>
              </a:r>
              <a:endParaRPr kumimoji="1" lang="it-IT" sz="1600" i="1" dirty="0">
                <a:solidFill>
                  <a:srgbClr val="0000FF"/>
                </a:solidFill>
                <a:latin typeface="Comic Sans MS"/>
                <a:ea typeface="ＭＳ Ｐゴシック" pitchFamily="1" charset="-128"/>
                <a:cs typeface="Comic Sans MS"/>
              </a:endParaRPr>
            </a:p>
          </p:txBody>
        </p:sp>
      </p:grpSp>
      <p:pic>
        <p:nvPicPr>
          <p:cNvPr id="32" name="Picture 31" descr="run11874_10663_tracker_blu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509" y="884482"/>
            <a:ext cx="3505200" cy="3498850"/>
          </a:xfrm>
          <a:prstGeom prst="rect">
            <a:avLst/>
          </a:prstGeom>
        </p:spPr>
      </p:pic>
      <p:sp>
        <p:nvSpPr>
          <p:cNvPr id="35" name="Freeform 11"/>
          <p:cNvSpPr>
            <a:spLocks noChangeAspect="1"/>
          </p:cNvSpPr>
          <p:nvPr/>
        </p:nvSpPr>
        <p:spPr bwMode="auto">
          <a:xfrm flipH="1">
            <a:off x="4631346" y="1968500"/>
            <a:ext cx="793750" cy="254000"/>
          </a:xfrm>
          <a:custGeom>
            <a:avLst/>
            <a:gdLst>
              <a:gd name="T0" fmla="*/ 500 w 500"/>
              <a:gd name="T1" fmla="*/ 0 h 160"/>
              <a:gd name="T2" fmla="*/ 0 w 500"/>
              <a:gd name="T3" fmla="*/ 160 h 160"/>
              <a:gd name="T4" fmla="*/ 0 60000 65536"/>
              <a:gd name="T5" fmla="*/ 0 60000 65536"/>
              <a:gd name="T6" fmla="*/ 0 w 500"/>
              <a:gd name="T7" fmla="*/ 0 h 160"/>
              <a:gd name="T8" fmla="*/ 500 w 500"/>
              <a:gd name="T9" fmla="*/ 160 h 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00" h="160">
                <a:moveTo>
                  <a:pt x="500" y="0"/>
                </a:moveTo>
                <a:lnTo>
                  <a:pt x="0" y="160"/>
                </a:lnTo>
              </a:path>
            </a:pathLst>
          </a:custGeom>
          <a:noFill/>
          <a:ln w="25400">
            <a:solidFill>
              <a:schemeClr val="hlink"/>
            </a:solidFill>
            <a:round/>
            <a:headEnd/>
            <a:tailEnd type="stealth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nstantia" pitchFamily="1" charset="0"/>
            </a:endParaRPr>
          </a:p>
        </p:txBody>
      </p:sp>
      <p:sp>
        <p:nvSpPr>
          <p:cNvPr id="36" name="Freeform 14"/>
          <p:cNvSpPr>
            <a:spLocks noChangeAspect="1"/>
          </p:cNvSpPr>
          <p:nvPr/>
        </p:nvSpPr>
        <p:spPr bwMode="auto">
          <a:xfrm flipH="1">
            <a:off x="4725859" y="2889007"/>
            <a:ext cx="1003251" cy="1717745"/>
          </a:xfrm>
          <a:custGeom>
            <a:avLst/>
            <a:gdLst>
              <a:gd name="T0" fmla="*/ 420 w 420"/>
              <a:gd name="T1" fmla="*/ 752 h 752"/>
              <a:gd name="T2" fmla="*/ 0 w 420"/>
              <a:gd name="T3" fmla="*/ 0 h 752"/>
              <a:gd name="T4" fmla="*/ 0 60000 65536"/>
              <a:gd name="T5" fmla="*/ 0 60000 65536"/>
              <a:gd name="T6" fmla="*/ 0 w 420"/>
              <a:gd name="T7" fmla="*/ 0 h 752"/>
              <a:gd name="T8" fmla="*/ 420 w 420"/>
              <a:gd name="T9" fmla="*/ 752 h 7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0" h="752">
                <a:moveTo>
                  <a:pt x="420" y="752"/>
                </a:move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rgbClr val="008000"/>
            </a:solidFill>
            <a:round/>
            <a:headEnd/>
            <a:tailEnd type="stealth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nstantia" pitchFamily="1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631346" y="3278188"/>
            <a:ext cx="1693254" cy="1549622"/>
          </a:xfrm>
          <a:prstGeom prst="straightConnector1">
            <a:avLst/>
          </a:prstGeom>
          <a:ln>
            <a:solidFill>
              <a:srgbClr val="008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105400" y="2787515"/>
            <a:ext cx="2004484" cy="2206806"/>
          </a:xfrm>
          <a:prstGeom prst="straightConnector1">
            <a:avLst/>
          </a:prstGeom>
          <a:ln>
            <a:solidFill>
              <a:srgbClr val="008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6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97120" y="508337"/>
            <a:ext cx="2438400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baseline="30000" dirty="0" smtClean="0">
                <a:latin typeface="+mj-lt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 </a:t>
            </a:r>
            <a:r>
              <a:rPr lang="en-US" dirty="0" smtClean="0">
                <a:latin typeface="+mj-lt"/>
              </a:rPr>
              <a:t>+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+mj-lt"/>
              </a:rPr>
              <a:t>+</a:t>
            </a:r>
          </a:p>
          <a:p>
            <a:endParaRPr lang="en-US" baseline="30000" dirty="0" smtClean="0">
              <a:latin typeface="+mj-lt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7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baseline="30000" dirty="0" smtClean="0">
                <a:latin typeface="+mj-lt"/>
                <a:sym typeface="Symbol" charset="2"/>
              </a:rPr>
              <a:t>7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</a:t>
            </a:r>
            <a:r>
              <a:rPr lang="en-US" dirty="0" smtClean="0"/>
              <a:t> </a:t>
            </a:r>
            <a:r>
              <a:rPr lang="en-US" dirty="0" smtClean="0">
                <a:latin typeface="+mj-lt"/>
              </a:rPr>
              <a:t>+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+mj-lt"/>
              </a:rPr>
              <a:t>+</a:t>
            </a:r>
          </a:p>
          <a:p>
            <a:endParaRPr lang="en-US" baseline="30000" dirty="0" smtClean="0">
              <a:latin typeface="+mj-lt"/>
            </a:endParaRPr>
          </a:p>
        </p:txBody>
      </p:sp>
      <p:pic>
        <p:nvPicPr>
          <p:cNvPr id="7" name="Picture 6" descr="spettro_pip_nrich_barbar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820" y="1828800"/>
            <a:ext cx="4556760" cy="4292600"/>
          </a:xfrm>
          <a:prstGeom prst="rect">
            <a:avLst/>
          </a:prstGeom>
        </p:spPr>
      </p:pic>
      <p:sp>
        <p:nvSpPr>
          <p:cNvPr id="8" name="Line 18"/>
          <p:cNvSpPr>
            <a:spLocks noChangeShapeType="1"/>
          </p:cNvSpPr>
          <p:nvPr/>
        </p:nvSpPr>
        <p:spPr bwMode="auto">
          <a:xfrm flipH="1">
            <a:off x="6770370" y="870536"/>
            <a:ext cx="215900" cy="2774364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ash"/>
            <a:round/>
            <a:headEnd/>
            <a:tailEnd type="stealth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5"/>
          <p:cNvSpPr>
            <a:spLocks noChangeArrowheads="1"/>
          </p:cNvSpPr>
          <p:nvPr/>
        </p:nvSpPr>
        <p:spPr bwMode="auto">
          <a:xfrm>
            <a:off x="6916420" y="968486"/>
            <a:ext cx="326880" cy="326914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6878320" y="543622"/>
            <a:ext cx="326880" cy="326914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6629400" y="1295400"/>
            <a:ext cx="458468" cy="4191000"/>
          </a:xfrm>
          <a:prstGeom prst="lin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  <a:round/>
            <a:headEnd/>
            <a:tailEnd type="stealth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2400300"/>
            <a:ext cx="4103370" cy="4206240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87490" y="0"/>
            <a:ext cx="618288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en-US" sz="24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 and </a:t>
            </a: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7</a:t>
            </a:r>
            <a:r>
              <a:rPr lang="en-US" sz="24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</a:t>
            </a: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 (</a:t>
            </a:r>
            <a:r>
              <a:rPr lang="en-US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12</a:t>
            </a:r>
            <a:r>
              <a:rPr lang="en-US" sz="2400" b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) </a:t>
            </a:r>
            <a:r>
              <a:rPr lang="en-GB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search with FINUDA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0500" y="469900"/>
            <a:ext cx="457978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	</a:t>
            </a:r>
            <a:r>
              <a:rPr lang="en-US" dirty="0" err="1" smtClean="0">
                <a:latin typeface="Comic Sans MS"/>
                <a:cs typeface="Comic Sans MS"/>
              </a:rPr>
              <a:t>M.Agnello</a:t>
            </a:r>
            <a:r>
              <a:rPr lang="en-US" dirty="0" smtClean="0">
                <a:latin typeface="Comic Sans MS"/>
                <a:cs typeface="Comic Sans MS"/>
              </a:rPr>
              <a:t> et al., PLB 640 (2006) 145</a:t>
            </a:r>
          </a:p>
          <a:p>
            <a:r>
              <a:rPr lang="en-US" b="1" dirty="0" smtClean="0">
                <a:solidFill>
                  <a:srgbClr val="808000"/>
                </a:solidFill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 	</a:t>
            </a:r>
            <a:r>
              <a:rPr lang="en-US" dirty="0" err="1" smtClean="0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oct</a:t>
            </a:r>
            <a:r>
              <a:rPr lang="en-US" dirty="0" smtClean="0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 2003 - </a:t>
            </a:r>
            <a:r>
              <a:rPr lang="en-US" dirty="0" err="1" smtClean="0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jan</a:t>
            </a:r>
            <a:r>
              <a:rPr lang="en-US" dirty="0" smtClean="0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 04: ~220 pb</a:t>
            </a:r>
            <a:r>
              <a:rPr lang="en-US" baseline="32000" dirty="0" smtClean="0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-1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</a:rPr>
              <a:t>background: 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K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it-IT" dirty="0" smtClean="0">
                <a:latin typeface="+mj-lt"/>
                <a:cs typeface="Arial"/>
                <a:sym typeface="Symbol" charset="2"/>
              </a:rPr>
              <a:t> 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+</a:t>
            </a:r>
            <a:r>
              <a:rPr lang="it-IT" dirty="0" smtClean="0">
                <a:latin typeface="+mj-lt"/>
                <a:cs typeface="Arial"/>
                <a:sym typeface="Symbol" charset="2"/>
              </a:rPr>
              <a:t> 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baseline="30000" dirty="0" smtClean="0">
                <a:cs typeface="Arial"/>
                <a:sym typeface="Symbol" charset="2"/>
              </a:rPr>
              <a:t>-		</a:t>
            </a:r>
            <a:r>
              <a:rPr lang="en-US" dirty="0" smtClean="0">
                <a:latin typeface="Comic Sans MS"/>
                <a:cs typeface="Comic Sans MS"/>
              </a:rPr>
              <a:t>K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 + pp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baseline="30000" dirty="0" smtClean="0">
                <a:cs typeface="Arial"/>
                <a:sym typeface="Symbol" charset="2"/>
              </a:rPr>
              <a:t>+</a:t>
            </a:r>
            <a:r>
              <a:rPr lang="it-IT" dirty="0" smtClean="0">
                <a:cs typeface="Arial"/>
                <a:sym typeface="Symbol" charset="2"/>
              </a:rPr>
              <a:t>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+ n</a:t>
            </a:r>
            <a:r>
              <a:rPr lang="it-IT" dirty="0" smtClean="0">
                <a:cs typeface="Arial"/>
                <a:sym typeface="Symbol" charset="2"/>
              </a:rPr>
              <a:t> </a:t>
            </a:r>
            <a:endParaRPr lang="it-IT" dirty="0" smtClean="0">
              <a:latin typeface="+mj-lt"/>
              <a:cs typeface="Arial"/>
              <a:sym typeface="Symbol" charset="2"/>
            </a:endParaRPr>
          </a:p>
          <a:p>
            <a:r>
              <a:rPr lang="it-IT" dirty="0" smtClean="0">
                <a:latin typeface="+mj-lt"/>
                <a:cs typeface="Arial"/>
                <a:sym typeface="Symbol" charset="2"/>
              </a:rPr>
              <a:t>          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baseline="30000" dirty="0" smtClean="0">
                <a:latin typeface="+mj-lt"/>
                <a:cs typeface="Arial"/>
                <a:sym typeface="Symbol" charset="2"/>
              </a:rPr>
              <a:t>+</a:t>
            </a:r>
            <a:r>
              <a:rPr lang="it-IT" dirty="0" smtClean="0">
                <a:latin typeface="+mj-lt"/>
                <a:cs typeface="Arial"/>
                <a:sym typeface="Symbol" charset="2"/>
              </a:rPr>
              <a:t> 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n</a:t>
            </a:r>
            <a:r>
              <a:rPr lang="it-IT" dirty="0" smtClean="0">
                <a:latin typeface="+mj-lt"/>
                <a:cs typeface="Arial"/>
                <a:sym typeface="Symbol" charset="2"/>
              </a:rPr>
              <a:t> 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baseline="30000" dirty="0" smtClean="0">
                <a:latin typeface="+mj-lt"/>
                <a:cs typeface="Arial"/>
                <a:sym typeface="Symbol" charset="2"/>
              </a:rPr>
              <a:t>+		</a:t>
            </a:r>
            <a:r>
              <a:rPr lang="it-IT" dirty="0" smtClean="0">
                <a:cs typeface="Arial"/>
                <a:sym typeface="Symbol" charset="2"/>
              </a:rPr>
              <a:t> 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baseline="30000" dirty="0" smtClean="0">
                <a:cs typeface="Arial"/>
                <a:sym typeface="Symbol" charset="2"/>
              </a:rPr>
              <a:t>+</a:t>
            </a:r>
            <a:r>
              <a:rPr lang="it-IT" dirty="0" smtClean="0">
                <a:cs typeface="Arial"/>
                <a:sym typeface="Symbol" charset="2"/>
              </a:rPr>
              <a:t> 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n</a:t>
            </a:r>
            <a:r>
              <a:rPr lang="it-IT" dirty="0" smtClean="0">
                <a:cs typeface="Arial"/>
                <a:sym typeface="Symbol" charset="2"/>
              </a:rPr>
              <a:t> 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baseline="30000" dirty="0" smtClean="0">
                <a:cs typeface="Arial"/>
                <a:sym typeface="Symbol" charset="2"/>
              </a:rPr>
              <a:t>+</a:t>
            </a:r>
            <a:endParaRPr lang="it-IT" dirty="0" smtClean="0">
              <a:cs typeface="Arial"/>
              <a:sym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cut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 on K</a:t>
            </a:r>
            <a:r>
              <a:rPr lang="it-IT" sz="2000" baseline="30000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baseline="30000" dirty="0" err="1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+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distance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 </a:t>
            </a:r>
            <a:endParaRPr lang="it-IT" baseline="30000" dirty="0" smtClean="0">
              <a:solidFill>
                <a:srgbClr val="0000FF"/>
              </a:solidFill>
              <a:latin typeface="Comic Sans MS"/>
              <a:cs typeface="Comic Sans MS"/>
              <a:sym typeface="Symbol" charset="2"/>
            </a:endParaRPr>
          </a:p>
          <a:p>
            <a:pPr>
              <a:buFont typeface="Arial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500" y="6491873"/>
            <a:ext cx="2342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raw inclusive spectrum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4293870" y="6015623"/>
            <a:ext cx="4635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background subtracted spectrum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4235450" y="6361668"/>
            <a:ext cx="4908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R</a:t>
            </a:r>
            <a:r>
              <a:rPr lang="it-IT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(6</a:t>
            </a:r>
            <a:r>
              <a:rPr lang="it-IT" baseline="-25000" dirty="0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H</a:t>
            </a:r>
            <a:r>
              <a:rPr lang="it-IT" dirty="0" smtClean="0">
                <a:solidFill>
                  <a:srgbClr val="FF6600"/>
                </a:solidFill>
                <a:cs typeface="Arial"/>
                <a:sym typeface="Symbol" charset="2"/>
              </a:rPr>
              <a:t>)</a:t>
            </a:r>
            <a:r>
              <a:rPr lang="it-IT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U.L.= (2.5 </a:t>
            </a:r>
            <a:r>
              <a:rPr lang="it-IT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±</a:t>
            </a:r>
            <a:r>
              <a:rPr lang="it-IT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1.4) 10</a:t>
            </a:r>
            <a:r>
              <a:rPr lang="it-IT" baseline="30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/</a:t>
            </a:r>
            <a:r>
              <a:rPr lang="it-IT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K</a:t>
            </a:r>
            <a:r>
              <a:rPr lang="it-IT" baseline="30000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baseline="-25000" dirty="0" err="1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baseline="-25000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90% C.L.</a:t>
            </a:r>
            <a:endParaRPr lang="en-US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3830" y="955786"/>
            <a:ext cx="911016" cy="9110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13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9340" y="1239838"/>
            <a:ext cx="4555078" cy="45550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5854700" y="2895600"/>
            <a:ext cx="1089718" cy="800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020743" y="2577068"/>
            <a:ext cx="687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en-US" sz="24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4666633" y="4937049"/>
            <a:ext cx="956216" cy="7595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511170" y="5894685"/>
            <a:ext cx="2196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en-US" sz="24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Li (</a:t>
            </a:r>
            <a:r>
              <a:rPr lang="en-US" sz="2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5</a:t>
            </a:r>
            <a:r>
              <a:rPr lang="en-US" sz="24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He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+p)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35200" y="3038733"/>
            <a:ext cx="1095311" cy="843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427157" y="2664767"/>
            <a:ext cx="859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en-US" sz="24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He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4094633" y="1694333"/>
            <a:ext cx="103093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326466" y="698500"/>
            <a:ext cx="565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Li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Fit_mc_final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20" y="2329934"/>
            <a:ext cx="5040630" cy="3404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956240"/>
            <a:ext cx="5740400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Finuda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Coll. and A. Gal, NPA 881 (2012) 269.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5162" y="520700"/>
            <a:ext cx="526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Background sources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+ production and decay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931664"/>
            <a:ext cx="3189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en-US" baseline="30000" dirty="0" smtClean="0">
                <a:sym typeface="Symbol" charset="2"/>
              </a:rPr>
              <a:t>+</a:t>
            </a:r>
            <a:r>
              <a:rPr lang="en-US" dirty="0" smtClean="0"/>
              <a:t> </a:t>
            </a:r>
            <a:r>
              <a:rPr lang="en-US" dirty="0" smtClean="0">
                <a:cs typeface="Times New Roman (Body)"/>
              </a:rPr>
              <a:t>+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baseline="30000" dirty="0" smtClean="0">
                <a:latin typeface="Comic Sans MS"/>
                <a:cs typeface="Comic Sans MS"/>
              </a:rPr>
              <a:t>4</a:t>
            </a:r>
            <a:r>
              <a:rPr lang="en-US" dirty="0" smtClean="0">
                <a:latin typeface="Comic Sans MS"/>
                <a:cs typeface="Comic Sans MS"/>
              </a:rPr>
              <a:t>He + </a:t>
            </a:r>
            <a:r>
              <a:rPr lang="en-US" dirty="0" err="1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32202" y="1300996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cs typeface="Arial"/>
                <a:sym typeface="Symbol" charset="2"/>
              </a:rPr>
              <a:t> </a:t>
            </a:r>
            <a:r>
              <a:rPr lang="it-IT" dirty="0" err="1" smtClean="0">
                <a:cs typeface="Arial"/>
                <a:sym typeface="Symbol" charset="2"/>
              </a:rPr>
              <a:t>n</a:t>
            </a:r>
            <a:r>
              <a:rPr lang="it-IT" dirty="0" smtClean="0">
                <a:cs typeface="Arial"/>
                <a:sym typeface="Symbol" charset="2"/>
              </a:rPr>
              <a:t> + </a:t>
            </a:r>
            <a:r>
              <a:rPr lang="it-IT" dirty="0" err="1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baseline="30000" dirty="0" err="1" smtClean="0">
                <a:cs typeface="Arial"/>
                <a:sym typeface="Symbol" charset="2"/>
              </a:rPr>
              <a:t>+</a:t>
            </a:r>
            <a:r>
              <a:rPr lang="it-IT" baseline="30000" dirty="0" smtClean="0">
                <a:cs typeface="Arial"/>
                <a:sym typeface="Symbol" charset="2"/>
              </a:rPr>
              <a:t> </a:t>
            </a:r>
            <a:endParaRPr lang="en-US" dirty="0"/>
          </a:p>
        </p:txBody>
      </p:sp>
      <p:sp>
        <p:nvSpPr>
          <p:cNvPr id="10" name="Bent-Up Arrow 9"/>
          <p:cNvSpPr/>
          <p:nvPr/>
        </p:nvSpPr>
        <p:spPr>
          <a:xfrm rot="5400000">
            <a:off x="3373200" y="1275000"/>
            <a:ext cx="111600" cy="457200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76400" y="1645503"/>
            <a:ext cx="3852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quasi free approach: </a:t>
            </a:r>
            <a:r>
              <a:rPr lang="en-US" dirty="0" smtClean="0"/>
              <a:t>0.743 ± 0.019</a:t>
            </a:r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C01863"/>
                </a:solidFill>
                <a:latin typeface="Comic Sans MS"/>
                <a:cs typeface="Comic Sans MS"/>
              </a:rPr>
              <a:t>4-body interaction: </a:t>
            </a:r>
            <a:r>
              <a:rPr lang="en-US" dirty="0" smtClean="0"/>
              <a:t>0.257 ± 0.017</a:t>
            </a:r>
            <a:endParaRPr lang="en-US" dirty="0" smtClean="0">
              <a:solidFill>
                <a:srgbClr val="C01863"/>
              </a:solidFill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baseline="30000" dirty="0" smtClean="0">
                <a:latin typeface="Comic Sans MS"/>
                <a:cs typeface="Comic Sans MS"/>
              </a:rPr>
              <a:t> 4</a:t>
            </a:r>
            <a:r>
              <a:rPr lang="en-US" dirty="0" smtClean="0">
                <a:latin typeface="Comic Sans MS"/>
                <a:cs typeface="Comic Sans MS"/>
              </a:rPr>
              <a:t>He + </a:t>
            </a:r>
            <a:r>
              <a:rPr lang="en-US" dirty="0" err="1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 and “</a:t>
            </a:r>
            <a:r>
              <a:rPr lang="en-US" baseline="30000" dirty="0" smtClean="0">
                <a:latin typeface="Comic Sans MS"/>
                <a:cs typeface="Comic Sans MS"/>
              </a:rPr>
              <a:t>5</a:t>
            </a:r>
            <a:r>
              <a:rPr lang="en-US" dirty="0" smtClean="0">
                <a:latin typeface="Comic Sans MS"/>
                <a:cs typeface="Comic Sans MS"/>
              </a:rPr>
              <a:t>He” final state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700"/>
            <a:ext cx="8229600" cy="369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9700" y="339963"/>
            <a:ext cx="8712200" cy="6647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Background sources [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+(249÷255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en-US" dirty="0" smtClean="0">
                <a:latin typeface="Comic Sans MS"/>
                <a:cs typeface="Comic Sans MS"/>
              </a:rPr>
              <a:t>&amp;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(130÷138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MeV/c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)]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  <a:endParaRPr lang="it-IT" dirty="0" smtClean="0">
              <a:solidFill>
                <a:srgbClr val="0000FF"/>
              </a:solidFill>
              <a:latin typeface="Comic Sans MS"/>
              <a:cs typeface="Comic Sans MS"/>
              <a:sym typeface="Symbol" charset="2"/>
            </a:endParaRPr>
          </a:p>
          <a:p>
            <a:endParaRPr lang="it-IT" dirty="0" smtClean="0">
              <a:latin typeface="+mj-lt"/>
              <a:cs typeface="Arial"/>
              <a:sym typeface="Symbol" charset="2"/>
            </a:endParaRPr>
          </a:p>
          <a:p>
            <a:pPr>
              <a:buFont typeface="Arial"/>
              <a:buChar char="•"/>
            </a:pPr>
            <a:r>
              <a:rPr lang="it-IT" dirty="0" smtClean="0">
                <a:latin typeface="+mj-lt"/>
                <a:cs typeface="Arial"/>
                <a:sym typeface="Symbol" charset="2"/>
              </a:rPr>
              <a:t>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K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-</a:t>
            </a:r>
            <a:r>
              <a:rPr lang="it-IT" baseline="-25000" dirty="0" smtClean="0"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+ 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Li</a:t>
            </a:r>
            <a:r>
              <a:rPr lang="it-IT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baseline="30000" dirty="0" smtClean="0">
                <a:latin typeface="+mj-lt"/>
              </a:rPr>
              <a:t>4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+mj-lt"/>
              </a:rPr>
              <a:t>H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dirty="0" err="1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dirty="0" err="1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baseline="30000" dirty="0" err="1" smtClean="0">
                <a:solidFill>
                  <a:srgbClr val="FF0000"/>
                </a:solidFill>
                <a:cs typeface="Arial"/>
                <a:sym typeface="Symbol" charset="2"/>
              </a:rPr>
              <a:t>+</a:t>
            </a:r>
            <a:r>
              <a:rPr lang="it-IT" baseline="30000" dirty="0" smtClean="0">
                <a:cs typeface="Arial"/>
                <a:sym typeface="Symbol" charset="2"/>
              </a:rPr>
              <a:t> </a:t>
            </a:r>
            <a:r>
              <a:rPr lang="en-US" baseline="30000" dirty="0" smtClean="0"/>
              <a:t>  			</a:t>
            </a:r>
            <a:r>
              <a:rPr lang="en-US" dirty="0" smtClean="0">
                <a:latin typeface="Comic Sans MS"/>
                <a:cs typeface="Comic Sans MS"/>
              </a:rPr>
              <a:t>(end point ~252MeV/c)</a:t>
            </a:r>
          </a:p>
          <a:p>
            <a:r>
              <a:rPr lang="en-US" baseline="30000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                              </a:t>
            </a:r>
            <a:r>
              <a:rPr lang="en-US" baseline="30000" dirty="0" smtClean="0">
                <a:latin typeface="Comic Sans MS"/>
                <a:cs typeface="Comic Sans MS"/>
              </a:rPr>
              <a:t>4</a:t>
            </a:r>
            <a:r>
              <a:rPr lang="en-US" dirty="0" smtClean="0">
                <a:latin typeface="Comic Sans MS"/>
                <a:cs typeface="Comic Sans MS"/>
              </a:rPr>
              <a:t>He +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0000FF"/>
                </a:solidFill>
                <a:latin typeface="+mj-lt"/>
              </a:rPr>
              <a:t>-</a:t>
            </a:r>
            <a:r>
              <a:rPr lang="en-US" sz="2000" baseline="30000" dirty="0" smtClean="0">
                <a:latin typeface="+mj-lt"/>
              </a:rPr>
              <a:t>  				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dirty="0" err="1" smtClean="0">
                <a:latin typeface="Comic Sans MS"/>
                <a:cs typeface="Comic Sans MS"/>
              </a:rPr>
              <a:t>p(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= 133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          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negligible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															(2.8±0.5)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-8</a:t>
            </a:r>
          </a:p>
          <a:p>
            <a:endParaRPr lang="en-US" baseline="30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baseline="30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en-US" baseline="30000" dirty="0" smtClean="0">
                <a:sym typeface="Symbol" charset="2"/>
              </a:rPr>
              <a:t>+</a:t>
            </a:r>
            <a:r>
              <a:rPr lang="en-US" dirty="0" smtClean="0"/>
              <a:t> </a:t>
            </a:r>
            <a:r>
              <a:rPr lang="en-US" dirty="0" smtClean="0">
                <a:cs typeface="Times New Roman (Body)"/>
              </a:rPr>
              <a:t>+</a:t>
            </a:r>
            <a:r>
              <a:rPr lang="en-US" dirty="0" smtClean="0"/>
              <a:t> </a:t>
            </a:r>
            <a:r>
              <a:rPr lang="en-US" baseline="30000" dirty="0" smtClean="0">
                <a:latin typeface="Comic Sans MS"/>
                <a:cs typeface="Comic Sans MS"/>
              </a:rPr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 + </a:t>
            </a:r>
            <a:r>
              <a:rPr lang="en-US" dirty="0" err="1" smtClean="0">
                <a:latin typeface="Comic Sans MS"/>
                <a:cs typeface="Comic Sans MS"/>
              </a:rPr>
              <a:t>d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              (</a:t>
            </a:r>
            <a:r>
              <a:rPr lang="en-US" dirty="0" err="1" smtClean="0">
                <a:latin typeface="Comic Sans MS"/>
                <a:cs typeface="Comic Sans MS"/>
              </a:rPr>
              <a:t>p(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&lt; 165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 </a:t>
            </a:r>
          </a:p>
          <a:p>
            <a:pPr lvl="8"/>
            <a:r>
              <a:rPr lang="en-US" dirty="0" smtClean="0">
                <a:latin typeface="Comic Sans MS"/>
                <a:cs typeface="Comic Sans MS"/>
              </a:rPr>
              <a:t>	(</a:t>
            </a:r>
            <a:r>
              <a:rPr lang="en-US" dirty="0" err="1" smtClean="0">
                <a:latin typeface="Comic Sans MS"/>
                <a:cs typeface="Comic Sans MS"/>
              </a:rPr>
              <a:t>p(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 &lt; 250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 </a:t>
            </a:r>
          </a:p>
          <a:p>
            <a:pPr lvl="8"/>
            <a:endParaRPr lang="en-US" dirty="0" smtClean="0">
              <a:latin typeface="Comic Sans MS"/>
              <a:cs typeface="Comic Sans MS"/>
            </a:endParaRPr>
          </a:p>
          <a:p>
            <a:pPr lvl="8"/>
            <a:endParaRPr lang="en-US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baseline="30000" dirty="0" smtClean="0">
                <a:latin typeface="Comic Sans MS"/>
                <a:cs typeface="Comic Sans MS"/>
              </a:rPr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 + 3n +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                  (</a:t>
            </a:r>
            <a:r>
              <a:rPr lang="en-US" dirty="0" err="1" smtClean="0">
                <a:latin typeface="Comic Sans MS"/>
                <a:cs typeface="Comic Sans MS"/>
              </a:rPr>
              <a:t>p(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 &lt; 242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 </a:t>
            </a:r>
          </a:p>
          <a:p>
            <a:r>
              <a:rPr lang="en-US" dirty="0" smtClean="0">
                <a:latin typeface="Comic Sans MS"/>
                <a:cs typeface="Comic Sans MS"/>
              </a:rPr>
              <a:t>				  </a:t>
            </a:r>
            <a:r>
              <a:rPr lang="en-US" baseline="30000" dirty="0" smtClean="0">
                <a:latin typeface="Comic Sans MS"/>
                <a:cs typeface="Comic Sans MS"/>
              </a:rPr>
              <a:t>3</a:t>
            </a:r>
            <a:r>
              <a:rPr lang="en-US" dirty="0" smtClean="0">
                <a:latin typeface="Comic Sans MS"/>
                <a:cs typeface="Comic Sans MS"/>
              </a:rPr>
              <a:t>He +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baseline="30000" dirty="0" smtClean="0"/>
              <a:t>                        </a:t>
            </a:r>
            <a:r>
              <a:rPr lang="en-US" dirty="0" smtClean="0">
                <a:latin typeface="Comic Sans MS"/>
                <a:cs typeface="Comic Sans MS"/>
              </a:rPr>
              <a:t>	(</a:t>
            </a:r>
            <a:r>
              <a:rPr lang="en-US" dirty="0" err="1" smtClean="0">
                <a:latin typeface="Comic Sans MS"/>
                <a:cs typeface="Comic Sans MS"/>
              </a:rPr>
              <a:t>p(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~ 115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endParaRPr lang="en-US" dirty="0" smtClean="0"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it-IT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 +</a:t>
            </a:r>
            <a:r>
              <a:rPr lang="it-IT" dirty="0" smtClean="0">
                <a:cs typeface="Arial"/>
                <a:sym typeface="Symbol" charset="2"/>
              </a:rPr>
              <a:t> </a:t>
            </a:r>
            <a:r>
              <a:rPr lang="en-US" baseline="30000" dirty="0" smtClean="0">
                <a:latin typeface="Comic Sans MS"/>
                <a:cs typeface="Comic Sans MS"/>
              </a:rPr>
              <a:t>3</a:t>
            </a:r>
            <a:r>
              <a:rPr lang="en-US" dirty="0" smtClean="0">
                <a:latin typeface="Comic Sans MS"/>
                <a:cs typeface="Comic Sans MS"/>
              </a:rPr>
              <a:t>H + 2n +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              (</a:t>
            </a:r>
            <a:r>
              <a:rPr lang="en-US" dirty="0" err="1" smtClean="0">
                <a:latin typeface="Comic Sans MS"/>
                <a:cs typeface="Comic Sans MS"/>
              </a:rPr>
              <a:t>p(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 &lt; 247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  </a:t>
            </a:r>
          </a:p>
          <a:p>
            <a:r>
              <a:rPr lang="en-US" dirty="0" smtClean="0">
                <a:latin typeface="Comic Sans MS"/>
                <a:cs typeface="Comic Sans MS"/>
              </a:rPr>
              <a:t>                           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				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dirty="0" err="1" smtClean="0">
                <a:latin typeface="Comic Sans MS"/>
                <a:cs typeface="Comic Sans MS"/>
              </a:rPr>
              <a:t>p(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&lt; 195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endParaRPr lang="en-US" baseline="30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 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it-IT" baseline="-25000" dirty="0" err="1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He +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                       (p(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0</a:t>
            </a:r>
            <a:r>
              <a:rPr lang="en-US" dirty="0" smtClean="0">
                <a:latin typeface="Comic Sans MS"/>
                <a:cs typeface="Comic Sans MS"/>
              </a:rPr>
              <a:t>) ~ 280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r>
              <a:rPr lang="en-US" dirty="0" smtClean="0">
                <a:latin typeface="Comic Sans MS"/>
                <a:cs typeface="Comic Sans MS"/>
              </a:rPr>
              <a:t>                              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+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                   (</a:t>
            </a:r>
            <a:r>
              <a:rPr lang="en-US" dirty="0" err="1" smtClean="0">
                <a:latin typeface="Comic Sans MS"/>
                <a:cs typeface="Comic Sans MS"/>
              </a:rPr>
              <a:t>p(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~ 108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 </a:t>
            </a:r>
          </a:p>
          <a:p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  p</a:t>
            </a:r>
            <a:r>
              <a:rPr lang="en-US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r>
              <a:rPr lang="en-US" baseline="30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cs typeface="Arial"/>
                <a:sym typeface="Symbol" charset="2"/>
              </a:rPr>
              <a:t> </a:t>
            </a:r>
            <a:r>
              <a:rPr lang="en-US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He +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                             (</a:t>
            </a:r>
            <a:r>
              <a:rPr lang="en-US" dirty="0" err="1" smtClean="0">
                <a:latin typeface="Comic Sans MS"/>
                <a:cs typeface="Comic Sans MS"/>
              </a:rPr>
              <a:t>p(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 ~ 280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forw</a:t>
            </a:r>
            <a:r>
              <a:rPr lang="en-US" dirty="0" smtClean="0">
                <a:latin typeface="Comic Sans MS"/>
                <a:cs typeface="Comic Sans MS"/>
              </a:rPr>
              <a:t>. dir.)                </a:t>
            </a:r>
            <a:endParaRPr lang="en-US" baseline="30000" dirty="0" smtClean="0">
              <a:solidFill>
                <a:srgbClr val="0000FF"/>
              </a:solidFill>
            </a:endParaRPr>
          </a:p>
          <a:p>
            <a:pPr lvl="8"/>
            <a:endParaRPr lang="en-US" dirty="0" smtClean="0"/>
          </a:p>
          <a:p>
            <a:endParaRPr lang="en-US" baseline="30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latin typeface="+mj-lt"/>
              </a:rPr>
              <a:t>        </a:t>
            </a:r>
          </a:p>
        </p:txBody>
      </p:sp>
      <p:sp>
        <p:nvSpPr>
          <p:cNvPr id="7" name="Bent-Up Arrow 6"/>
          <p:cNvSpPr/>
          <p:nvPr/>
        </p:nvSpPr>
        <p:spPr>
          <a:xfrm rot="5400000">
            <a:off x="2077800" y="1226900"/>
            <a:ext cx="111600" cy="228600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93902" y="2329696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cs typeface="Arial"/>
                <a:sym typeface="Symbol" charset="2"/>
              </a:rPr>
              <a:t> </a:t>
            </a:r>
            <a:r>
              <a:rPr lang="it-IT" dirty="0" err="1" smtClean="0">
                <a:cs typeface="Arial"/>
                <a:sym typeface="Symbol" charset="2"/>
              </a:rPr>
              <a:t>n</a:t>
            </a:r>
            <a:r>
              <a:rPr lang="it-IT" dirty="0" smtClean="0">
                <a:cs typeface="Arial"/>
                <a:sym typeface="Symbol" charset="2"/>
              </a:rPr>
              <a:t> + 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baseline="30000" dirty="0" err="1" smtClean="0">
                <a:solidFill>
                  <a:srgbClr val="FF0000"/>
                </a:solidFill>
                <a:cs typeface="Arial"/>
                <a:sym typeface="Symbol" charset="2"/>
              </a:rPr>
              <a:t>+</a:t>
            </a:r>
            <a:r>
              <a:rPr lang="it-IT" baseline="30000" dirty="0" smtClean="0">
                <a:cs typeface="Arial"/>
                <a:sym typeface="Symbol" charset="2"/>
              </a:rPr>
              <a:t> </a:t>
            </a:r>
            <a:endParaRPr lang="en-US" dirty="0"/>
          </a:p>
        </p:txBody>
      </p:sp>
      <p:sp>
        <p:nvSpPr>
          <p:cNvPr id="9" name="Bent-Up Arrow 8"/>
          <p:cNvSpPr/>
          <p:nvPr/>
        </p:nvSpPr>
        <p:spPr>
          <a:xfrm rot="5400000">
            <a:off x="1823800" y="2379900"/>
            <a:ext cx="111600" cy="254000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5400000">
            <a:off x="2001600" y="3487500"/>
            <a:ext cx="111600" cy="228600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rot="5400000">
            <a:off x="1874600" y="4630500"/>
            <a:ext cx="111600" cy="228600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 rot="5400000">
            <a:off x="2115900" y="5621100"/>
            <a:ext cx="111600" cy="228600"/>
          </a:xfrm>
          <a:prstGeom prst="bent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2100" y="50800"/>
            <a:ext cx="442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formation – decay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∆M: hints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400" y="755650"/>
            <a:ext cx="85725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Spin flip is forbidden in production at rest: </a:t>
            </a: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K</a:t>
            </a:r>
            <a:r>
              <a:rPr lang="en-US" sz="2000" baseline="30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−</a:t>
            </a:r>
            <a:r>
              <a:rPr lang="en-US" sz="2000" baseline="-25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stop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+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Li (L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i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=0, S=1) →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H(L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f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, S=1) +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π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+</a:t>
            </a:r>
          </a:p>
          <a:p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000" dirty="0" smtClean="0">
                <a:latin typeface="Comic Sans MS"/>
                <a:cs typeface="Comic Sans MS"/>
              </a:rPr>
              <a:t>L</a:t>
            </a:r>
            <a:r>
              <a:rPr lang="en-US" sz="2000" baseline="-25000" dirty="0" smtClean="0">
                <a:latin typeface="Comic Sans MS"/>
                <a:cs typeface="Comic Sans MS"/>
              </a:rPr>
              <a:t>f</a:t>
            </a:r>
            <a:r>
              <a:rPr lang="en-US" sz="2000" dirty="0" smtClean="0">
                <a:latin typeface="Comic Sans MS"/>
                <a:cs typeface="Comic Sans MS"/>
              </a:rPr>
              <a:t> = 0 → </a:t>
            </a:r>
            <a:r>
              <a:rPr lang="en-US" sz="2000" baseline="30000" dirty="0" smtClean="0"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latin typeface="Comic Sans MS"/>
                <a:cs typeface="Comic Sans MS"/>
              </a:rPr>
              <a:t>Λ</a:t>
            </a:r>
            <a:r>
              <a:rPr lang="en-US" sz="2000" dirty="0" smtClean="0">
                <a:latin typeface="Comic Sans MS"/>
                <a:cs typeface="Comic Sans MS"/>
              </a:rPr>
              <a:t>H(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r>
              <a:rPr lang="en-US" sz="2000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exc</a:t>
            </a:r>
            <a:r>
              <a:rPr lang="en-US" sz="2000" baseline="-25000" dirty="0" smtClean="0">
                <a:latin typeface="Comic Sans MS"/>
                <a:cs typeface="Comic Sans MS"/>
              </a:rPr>
              <a:t>.</a:t>
            </a:r>
            <a:r>
              <a:rPr lang="en-US" sz="2000" dirty="0" smtClean="0">
                <a:latin typeface="Comic Sans MS"/>
                <a:cs typeface="Comic Sans MS"/>
              </a:rPr>
              <a:t>) followed by :</a:t>
            </a:r>
          </a:p>
          <a:p>
            <a:pPr marL="400050" indent="-400050">
              <a:buAutoNum type="romanLcParenBoth"/>
            </a:pP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H(1+exc.) → </a:t>
            </a:r>
            <a:r>
              <a:rPr lang="en-US" sz="2000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γ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 +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H(0+g.s.) (∼ 10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−13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s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)     M1</a:t>
            </a:r>
          </a:p>
          <a:p>
            <a:pPr marL="400050" indent="-400050"/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(ii)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H(0+g.s.) →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π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− +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He(0+g.s.) (∼ 10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−10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s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)</a:t>
            </a:r>
          </a:p>
          <a:p>
            <a:pPr marL="400050" indent="-400050"/>
            <a:endParaRPr lang="en-US" sz="2000" dirty="0" smtClean="0">
              <a:latin typeface="Comic Sans MS"/>
              <a:cs typeface="Comic Sans MS"/>
            </a:endParaRPr>
          </a:p>
          <a:p>
            <a:pPr marL="400050" indent="-400050"/>
            <a:r>
              <a:rPr lang="en-US" sz="2000" dirty="0" smtClean="0"/>
              <a:t> </a:t>
            </a:r>
            <a:r>
              <a:rPr lang="en-US" sz="2000" dirty="0" smtClean="0">
                <a:latin typeface="Comic Sans MS"/>
                <a:cs typeface="Comic Sans MS"/>
              </a:rPr>
              <a:t>→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B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(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H) = (4.5 ± 1.2)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MeV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vs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5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He+</a:t>
            </a:r>
            <a:r>
              <a:rPr lang="en-US" sz="20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from decay mass only</a:t>
            </a:r>
          </a:p>
          <a:p>
            <a:pPr marL="400050" indent="-400050"/>
            <a:r>
              <a:rPr lang="en-US" sz="2000" dirty="0" smtClean="0">
                <a:latin typeface="Comic Sans MS"/>
                <a:cs typeface="Comic Sans MS"/>
              </a:rPr>
              <a:t>little neutron-excess effect compared to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B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(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He) = (4.18 ± 0.10)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MeV</a:t>
            </a:r>
            <a:endParaRPr lang="en-US" sz="2000" dirty="0" smtClean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 marL="400050" indent="-400050"/>
            <a:endParaRPr lang="en-US" sz="2000" dirty="0" smtClean="0">
              <a:latin typeface="Comic Sans MS"/>
              <a:cs typeface="Comic Sans MS"/>
            </a:endParaRPr>
          </a:p>
          <a:p>
            <a:pPr algn="just"/>
            <a:r>
              <a:rPr lang="en-US" sz="2000" dirty="0" smtClean="0">
                <a:latin typeface="Comic Sans MS"/>
                <a:cs typeface="Comic Sans MS"/>
              </a:rPr>
              <a:t>The excitation energy of the 1</a:t>
            </a:r>
            <a:r>
              <a:rPr lang="en-US" sz="2000" baseline="30000" dirty="0" smtClean="0">
                <a:latin typeface="Comic Sans MS"/>
                <a:cs typeface="Comic Sans MS"/>
              </a:rPr>
              <a:t>+</a:t>
            </a:r>
            <a:r>
              <a:rPr lang="en-US" sz="2000" dirty="0" smtClean="0">
                <a:latin typeface="Comic Sans MS"/>
                <a:cs typeface="Comic Sans MS"/>
              </a:rPr>
              <a:t> spin-</a:t>
            </a:r>
            <a:r>
              <a:rPr lang="en-US" sz="2400" dirty="0" smtClean="0">
                <a:latin typeface="Comic Sans MS"/>
                <a:cs typeface="Comic Sans MS"/>
              </a:rPr>
              <a:t>flip</a:t>
            </a:r>
            <a:r>
              <a:rPr lang="en-US" sz="2000" dirty="0" smtClean="0">
                <a:latin typeface="Comic Sans MS"/>
                <a:cs typeface="Comic Sans MS"/>
              </a:rPr>
              <a:t> state is identified with a systematic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∆M = 0.98 ± 0.74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MeV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between values of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 </a:t>
            </a:r>
            <a:r>
              <a:rPr lang="en-US" sz="2000" dirty="0" smtClean="0">
                <a:latin typeface="Comic Sans MS"/>
                <a:cs typeface="Comic Sans MS"/>
              </a:rPr>
              <a:t>mass derived separately from production and from decay. ∆M is consistent with the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1.04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MeV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for the analogous spin-flip excitation in </a:t>
            </a:r>
            <a:r>
              <a:rPr lang="en-US" sz="200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4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Λ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H</a:t>
            </a:r>
            <a:r>
              <a:rPr lang="en-US" sz="2000" dirty="0" smtClean="0">
                <a:latin typeface="Comic Sans MS"/>
                <a:cs typeface="Comic Sans MS"/>
              </a:rPr>
              <a:t>, according to shell-model estimates. </a:t>
            </a:r>
          </a:p>
          <a:p>
            <a:pPr algn="just"/>
            <a:r>
              <a:rPr lang="it-IT" sz="2000" dirty="0" smtClean="0">
                <a:latin typeface="Symbol" charset="2"/>
                <a:cs typeface="Symbol" charset="2"/>
                <a:sym typeface="Symbol" charset="2"/>
              </a:rPr>
              <a:t>D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E(1</a:t>
            </a:r>
            <a:r>
              <a:rPr lang="it-IT" sz="2000" baseline="30000" dirty="0" smtClean="0">
                <a:latin typeface="Comic Sans MS"/>
                <a:cs typeface="Comic Sans MS"/>
                <a:sym typeface="Symbol" charset="2"/>
              </a:rPr>
              <a:t>+ 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2000" baseline="300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0</a:t>
            </a:r>
            <a:r>
              <a:rPr lang="it-IT" sz="2000" baseline="30000" dirty="0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sz="2000" baseline="-25000" dirty="0" smtClean="0">
                <a:latin typeface="Comic Sans MS"/>
                <a:cs typeface="Comic Sans MS"/>
                <a:sym typeface="Symbol" charset="2"/>
              </a:rPr>
              <a:t>g.s.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) = </a:t>
            </a:r>
            <a:r>
              <a:rPr lang="it-IT" sz="2000" dirty="0" smtClean="0">
                <a:solidFill>
                  <a:srgbClr val="800000"/>
                </a:solidFill>
                <a:latin typeface="Comic Sans MS"/>
                <a:cs typeface="Comic Sans MS"/>
                <a:sym typeface="Symbol" charset="2"/>
              </a:rPr>
              <a:t>2.4 </a:t>
            </a:r>
            <a:r>
              <a:rPr lang="it-IT" sz="2000" dirty="0" err="1" smtClean="0">
                <a:solidFill>
                  <a:srgbClr val="800000"/>
                </a:solidFill>
                <a:latin typeface="Comic Sans MS"/>
                <a:cs typeface="Comic Sans MS"/>
                <a:sym typeface="Symbol" charset="2"/>
              </a:rPr>
              <a:t>MeV</a:t>
            </a:r>
            <a:r>
              <a:rPr lang="it-IT" sz="2000" dirty="0" smtClean="0">
                <a:solidFill>
                  <a:srgbClr val="80000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from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0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NN </a:t>
            </a:r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three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 body </a:t>
            </a:r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force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2000" dirty="0" err="1" smtClean="0">
                <a:latin typeface="Comic Sans MS"/>
                <a:cs typeface="Comic Sans MS"/>
                <a:sym typeface="Symbol" charset="2"/>
              </a:rPr>
              <a:t>calculations</a:t>
            </a:r>
            <a:r>
              <a:rPr lang="it-IT" sz="2000" dirty="0" smtClean="0">
                <a:latin typeface="Comic Sans MS"/>
                <a:cs typeface="Comic Sans MS"/>
                <a:sym typeface="Symbol" charset="2"/>
              </a:rPr>
              <a:t>. </a:t>
            </a:r>
            <a:endParaRPr lang="en-US" sz="2000" b="1" dirty="0" smtClean="0">
              <a:solidFill>
                <a:srgbClr val="800000"/>
              </a:solidFill>
            </a:endParaRPr>
          </a:p>
          <a:p>
            <a:endParaRPr lang="en-US" sz="2000" dirty="0" smtClean="0">
              <a:latin typeface="Comic Sans MS"/>
              <a:cs typeface="Comic Sans MS"/>
            </a:endParaRPr>
          </a:p>
          <a:p>
            <a:pPr algn="just"/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J-PARC E10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15900"/>
            <a:ext cx="7023100" cy="9220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connected fields: astrophysics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706119"/>
            <a:ext cx="8915400" cy="601535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118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sz="2118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-stars: essential inputs from </a:t>
            </a:r>
            <a:r>
              <a:rPr lang="en-US" sz="2118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hypernuclear</a:t>
            </a:r>
            <a:r>
              <a:rPr lang="en-US" sz="2118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physics</a:t>
            </a:r>
          </a:p>
          <a:p>
            <a:pPr>
              <a:buFont typeface="Wingdings" charset="2"/>
              <a:buChar char="Ø"/>
            </a:pPr>
            <a:r>
              <a:rPr lang="en-US" sz="1882" dirty="0" smtClean="0">
                <a:solidFill>
                  <a:srgbClr val="0000FF"/>
                </a:solidFill>
                <a:latin typeface="Comic Sans MS"/>
                <a:cs typeface="Comic Sans MS"/>
              </a:rPr>
              <a:t>Y in neutron stars</a:t>
            </a:r>
          </a:p>
          <a:p>
            <a:pPr marL="0" indent="0"/>
            <a:r>
              <a:rPr lang="en-US" sz="1882" dirty="0" smtClean="0">
                <a:latin typeface="Comic Sans MS"/>
                <a:cs typeface="Comic Sans MS"/>
              </a:rPr>
              <a:t> first exotic species (N, </a:t>
            </a:r>
            <a:r>
              <a:rPr lang="en-US" sz="1882" dirty="0" err="1" smtClean="0">
                <a:latin typeface="Comic Sans MS"/>
                <a:cs typeface="Comic Sans MS"/>
              </a:rPr>
              <a:t>e</a:t>
            </a:r>
            <a:r>
              <a:rPr lang="en-US" sz="1882" dirty="0" smtClean="0">
                <a:latin typeface="Comic Sans MS"/>
                <a:cs typeface="Comic Sans MS"/>
              </a:rPr>
              <a:t>, </a:t>
            </a:r>
            <a:r>
              <a:rPr lang="en-US" sz="1882" dirty="0" err="1" smtClean="0">
                <a:latin typeface="Symbol" charset="2"/>
                <a:cs typeface="Symbol" charset="2"/>
              </a:rPr>
              <a:t>m</a:t>
            </a:r>
            <a:r>
              <a:rPr lang="en-US" sz="1882" dirty="0" smtClean="0">
                <a:latin typeface="Comic Sans MS"/>
                <a:cs typeface="Comic Sans MS"/>
              </a:rPr>
              <a:t>) in </a:t>
            </a:r>
            <a:r>
              <a:rPr lang="en-US" sz="1882" dirty="0" err="1" smtClean="0">
                <a:latin typeface="Comic Sans MS"/>
                <a:cs typeface="Comic Sans MS"/>
              </a:rPr>
              <a:t>n</a:t>
            </a:r>
            <a:r>
              <a:rPr lang="en-US" sz="1882" dirty="0" smtClean="0">
                <a:latin typeface="Comic Sans MS"/>
                <a:cs typeface="Comic Sans MS"/>
              </a:rPr>
              <a:t>-star core; strongly interacting matter: </a:t>
            </a:r>
          </a:p>
          <a:p>
            <a:pPr marL="0" indent="0">
              <a:buNone/>
            </a:pPr>
            <a:r>
              <a:rPr lang="en-US" sz="1882" dirty="0" smtClean="0">
                <a:latin typeface="Symbol" charset="2"/>
                <a:cs typeface="Symbol" charset="2"/>
              </a:rPr>
              <a:t>L</a:t>
            </a:r>
            <a:r>
              <a:rPr lang="en-US" sz="1882" dirty="0" smtClean="0">
                <a:latin typeface="Comic Sans MS"/>
                <a:cs typeface="Comic Sans MS"/>
              </a:rPr>
              <a:t> ~ 2n</a:t>
            </a:r>
            <a:r>
              <a:rPr lang="en-US" sz="1882" baseline="-25000" dirty="0" smtClean="0">
                <a:latin typeface="Comic Sans MS"/>
                <a:cs typeface="Comic Sans MS"/>
              </a:rPr>
              <a:t>0</a:t>
            </a:r>
            <a:r>
              <a:rPr lang="en-US" sz="1882" dirty="0" smtClean="0">
                <a:latin typeface="Comic Sans MS"/>
                <a:cs typeface="Comic Sans MS"/>
              </a:rPr>
              <a:t>, </a:t>
            </a:r>
            <a:r>
              <a:rPr lang="en-US" sz="1882" dirty="0" smtClean="0">
                <a:latin typeface="Symbol" charset="2"/>
                <a:cs typeface="Symbol" charset="2"/>
              </a:rPr>
              <a:t>S</a:t>
            </a:r>
            <a:r>
              <a:rPr lang="en-US" sz="1882" dirty="0" smtClean="0">
                <a:latin typeface="Comic Sans MS"/>
                <a:cs typeface="Comic Sans MS"/>
              </a:rPr>
              <a:t> ~ n</a:t>
            </a:r>
            <a:r>
              <a:rPr lang="en-US" sz="1882" baseline="-25000" dirty="0" smtClean="0">
                <a:latin typeface="Comic Sans MS"/>
                <a:cs typeface="Comic Sans MS"/>
              </a:rPr>
              <a:t>0 </a:t>
            </a:r>
            <a:r>
              <a:rPr lang="en-US" sz="1882" dirty="0" smtClean="0">
                <a:latin typeface="Comic Sans MS"/>
                <a:cs typeface="Comic Sans MS"/>
              </a:rPr>
              <a:t>(repulsive), </a:t>
            </a:r>
            <a:r>
              <a:rPr lang="en-US" sz="1882" dirty="0" smtClean="0">
                <a:latin typeface="Symbol" charset="2"/>
                <a:cs typeface="Symbol" charset="2"/>
              </a:rPr>
              <a:t>X</a:t>
            </a:r>
            <a:r>
              <a:rPr lang="en-US" sz="1882" dirty="0" smtClean="0">
                <a:latin typeface="Comic Sans MS"/>
                <a:cs typeface="Comic Sans MS"/>
              </a:rPr>
              <a:t> ~ 4-5 n</a:t>
            </a:r>
            <a:r>
              <a:rPr lang="en-US" sz="1882" baseline="-25000" dirty="0" smtClean="0">
                <a:latin typeface="Comic Sans MS"/>
                <a:cs typeface="Comic Sans MS"/>
              </a:rPr>
              <a:t>0 </a:t>
            </a:r>
            <a:r>
              <a:rPr lang="en-US" sz="1882" dirty="0" smtClean="0">
                <a:latin typeface="Comic Sans MS"/>
                <a:cs typeface="Comic Sans MS"/>
              </a:rPr>
              <a:t>(attractive?)</a:t>
            </a:r>
          </a:p>
          <a:p>
            <a:pPr marL="0" indent="0"/>
            <a:r>
              <a:rPr lang="en-US" sz="1882" dirty="0" smtClean="0">
                <a:latin typeface="Comic Sans MS"/>
                <a:cs typeface="Comic Sans MS"/>
              </a:rPr>
              <a:t> YN, YY interaction; short range repulsion of BB     </a:t>
            </a:r>
            <a:r>
              <a:rPr lang="en-US" sz="1882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1882" dirty="0" smtClean="0">
                <a:solidFill>
                  <a:srgbClr val="FF0000"/>
                </a:solidFill>
                <a:latin typeface="Comic Sans MS"/>
                <a:cs typeface="Comic Sans MS"/>
              </a:rPr>
              <a:t>NN</a:t>
            </a:r>
            <a:r>
              <a:rPr lang="en-US" sz="1882" dirty="0" smtClean="0">
                <a:latin typeface="Comic Sans MS"/>
                <a:cs typeface="Comic Sans MS"/>
              </a:rPr>
              <a:t> for YN for additional  stability to </a:t>
            </a:r>
            <a:r>
              <a:rPr lang="en-US" sz="1882" dirty="0" err="1" smtClean="0">
                <a:latin typeface="Comic Sans MS"/>
                <a:cs typeface="Comic Sans MS"/>
              </a:rPr>
              <a:t>n</a:t>
            </a:r>
            <a:r>
              <a:rPr lang="en-US" sz="1882" dirty="0" smtClean="0">
                <a:latin typeface="Comic Sans MS"/>
                <a:cs typeface="Comic Sans MS"/>
              </a:rPr>
              <a:t>-star (Pauli blocking)</a:t>
            </a:r>
          </a:p>
          <a:p>
            <a:pPr marL="0" indent="0">
              <a:buFont typeface="Wingdings" charset="2"/>
              <a:buChar char="Ø"/>
            </a:pPr>
            <a:r>
              <a:rPr lang="en-US" sz="1882" dirty="0" smtClean="0">
                <a:solidFill>
                  <a:srgbClr val="0000FF"/>
                </a:solidFill>
                <a:latin typeface="Comic Sans MS"/>
                <a:cs typeface="Comic Sans MS"/>
              </a:rPr>
              <a:t> Cooling on </a:t>
            </a:r>
            <a:r>
              <a:rPr lang="en-US" sz="1882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1882" dirty="0" smtClean="0">
                <a:solidFill>
                  <a:srgbClr val="0000FF"/>
                </a:solidFill>
                <a:latin typeface="Comic Sans MS"/>
                <a:cs typeface="Comic Sans MS"/>
              </a:rPr>
              <a:t>-star: Y-URCA process</a:t>
            </a:r>
          </a:p>
          <a:p>
            <a:pPr marL="0" indent="0"/>
            <a:r>
              <a:rPr lang="en-US" sz="1882" dirty="0" smtClean="0">
                <a:latin typeface="Comic Sans MS"/>
                <a:cs typeface="Comic Sans MS"/>
              </a:rPr>
              <a:t> volume emission of </a:t>
            </a:r>
            <a:r>
              <a:rPr lang="en-US" sz="1882" dirty="0" err="1" smtClean="0">
                <a:latin typeface="Symbol" charset="2"/>
                <a:cs typeface="Symbol" charset="2"/>
              </a:rPr>
              <a:t>n</a:t>
            </a:r>
            <a:r>
              <a:rPr lang="en-US" sz="1882" dirty="0" smtClean="0">
                <a:latin typeface="Comic Sans MS"/>
                <a:cs typeface="Comic Sans MS"/>
              </a:rPr>
              <a:t> by slow modified-URCA processes: </a:t>
            </a:r>
            <a:r>
              <a:rPr lang="en-US" sz="1882" dirty="0" err="1" smtClean="0">
                <a:latin typeface="Comic Sans MS"/>
                <a:cs typeface="Comic Sans MS"/>
              </a:rPr>
              <a:t>N+p+e</a:t>
            </a:r>
            <a:r>
              <a:rPr lang="en-US" sz="2824" baseline="30000" dirty="0" smtClean="0">
                <a:latin typeface="Comic Sans MS"/>
                <a:cs typeface="Comic Sans MS"/>
              </a:rPr>
              <a:t>-</a:t>
            </a:r>
            <a:r>
              <a:rPr lang="it-IT" sz="1882" dirty="0" smtClean="0">
                <a:cs typeface="Arial"/>
                <a:sym typeface="Symbol" charset="2"/>
              </a:rPr>
              <a:t> </a:t>
            </a:r>
            <a:r>
              <a:rPr lang="it-IT" sz="1882" dirty="0" smtClean="0">
                <a:latin typeface="Comic Sans MS"/>
                <a:cs typeface="Comic Sans MS"/>
                <a:sym typeface="Symbol" charset="2"/>
              </a:rPr>
              <a:t>N+n+</a:t>
            </a:r>
            <a:r>
              <a:rPr lang="it-IT" sz="1882" dirty="0" smtClean="0">
                <a:latin typeface="Symbol" charset="2"/>
                <a:cs typeface="Symbol" charset="2"/>
                <a:sym typeface="Symbol" charset="2"/>
              </a:rPr>
              <a:t>n</a:t>
            </a:r>
            <a:r>
              <a:rPr lang="it-IT" sz="1882" baseline="-25000" dirty="0" smtClean="0">
                <a:cs typeface="Arial"/>
                <a:sym typeface="Symbol" charset="2"/>
              </a:rPr>
              <a:t>e</a:t>
            </a:r>
            <a:r>
              <a:rPr lang="en-US" sz="1882" dirty="0" smtClean="0">
                <a:latin typeface="Comic Sans MS"/>
                <a:cs typeface="Comic Sans MS"/>
              </a:rPr>
              <a:t> and </a:t>
            </a:r>
          </a:p>
          <a:p>
            <a:pPr marL="0" indent="0">
              <a:buNone/>
            </a:pPr>
            <a:r>
              <a:rPr lang="en-US" sz="1882" dirty="0" err="1" smtClean="0">
                <a:latin typeface="Comic Sans MS"/>
                <a:cs typeface="Comic Sans MS"/>
              </a:rPr>
              <a:t>N+n</a:t>
            </a:r>
            <a:r>
              <a:rPr lang="it-IT" sz="1882" dirty="0" smtClean="0">
                <a:cs typeface="Arial"/>
                <a:sym typeface="Symbol" charset="2"/>
              </a:rPr>
              <a:t> </a:t>
            </a:r>
            <a:r>
              <a:rPr lang="it-IT" sz="1882" dirty="0" smtClean="0">
                <a:latin typeface="Comic Sans MS"/>
                <a:cs typeface="Comic Sans MS"/>
                <a:sym typeface="Symbol" charset="2"/>
              </a:rPr>
              <a:t>N+</a:t>
            </a:r>
            <a:r>
              <a:rPr lang="en-US" sz="1882" dirty="0" err="1" smtClean="0">
                <a:latin typeface="Comic Sans MS"/>
                <a:cs typeface="Comic Sans MS"/>
              </a:rPr>
              <a:t>p+e</a:t>
            </a:r>
            <a:r>
              <a:rPr lang="en-US" sz="2824" baseline="30000" dirty="0" smtClean="0">
                <a:latin typeface="Comic Sans MS"/>
                <a:cs typeface="Comic Sans MS"/>
              </a:rPr>
              <a:t>-</a:t>
            </a:r>
            <a:r>
              <a:rPr lang="it-IT" sz="1882" dirty="0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sz="1882" dirty="0" smtClean="0">
                <a:latin typeface="Symbol" charset="2"/>
                <a:cs typeface="Symbol" charset="2"/>
                <a:sym typeface="Symbol" charset="2"/>
              </a:rPr>
              <a:t>n</a:t>
            </a:r>
            <a:r>
              <a:rPr lang="it-IT" sz="2824" baseline="30000" dirty="0" smtClean="0">
                <a:latin typeface="Symbol" charset="2"/>
                <a:cs typeface="Symbol" charset="2"/>
                <a:sym typeface="Symbol" charset="2"/>
              </a:rPr>
              <a:t>-</a:t>
            </a:r>
            <a:r>
              <a:rPr lang="it-IT" sz="1882" baseline="-25000" dirty="0" smtClean="0">
                <a:cs typeface="Arial"/>
                <a:sym typeface="Symbol" charset="2"/>
              </a:rPr>
              <a:t>e</a:t>
            </a:r>
            <a:r>
              <a:rPr lang="en-US" sz="1882" dirty="0" smtClean="0">
                <a:latin typeface="Comic Sans MS"/>
                <a:cs typeface="Comic Sans MS"/>
              </a:rPr>
              <a:t> (</a:t>
            </a:r>
            <a:r>
              <a:rPr lang="en-US" sz="1882" dirty="0" err="1" smtClean="0">
                <a:latin typeface="Comic Sans MS"/>
                <a:cs typeface="Comic Sans MS"/>
              </a:rPr>
              <a:t>p</a:t>
            </a:r>
            <a:r>
              <a:rPr lang="en-US" sz="1882" baseline="-25000" dirty="0" err="1" smtClean="0">
                <a:latin typeface="Comic Sans MS"/>
                <a:cs typeface="Comic Sans MS"/>
              </a:rPr>
              <a:t>p</a:t>
            </a:r>
            <a:r>
              <a:rPr lang="en-US" sz="1882" dirty="0" err="1" smtClean="0">
                <a:latin typeface="Comic Sans MS"/>
                <a:cs typeface="Comic Sans MS"/>
              </a:rPr>
              <a:t>+p</a:t>
            </a:r>
            <a:r>
              <a:rPr lang="en-US" sz="1882" baseline="-25000" dirty="0" err="1" smtClean="0">
                <a:latin typeface="Comic Sans MS"/>
                <a:cs typeface="Comic Sans MS"/>
              </a:rPr>
              <a:t>e</a:t>
            </a:r>
            <a:r>
              <a:rPr lang="en-US" sz="1882" dirty="0" err="1" smtClean="0">
                <a:latin typeface="Comic Sans MS"/>
                <a:cs typeface="Comic Sans MS"/>
              </a:rPr>
              <a:t>≥p</a:t>
            </a:r>
            <a:r>
              <a:rPr lang="en-US" sz="1882" baseline="-25000" dirty="0" err="1" smtClean="0">
                <a:latin typeface="Comic Sans MS"/>
                <a:cs typeface="Comic Sans MS"/>
              </a:rPr>
              <a:t>n</a:t>
            </a:r>
            <a:r>
              <a:rPr lang="en-US" sz="1882" dirty="0" smtClean="0">
                <a:latin typeface="Comic Sans MS"/>
                <a:cs typeface="Comic Sans MS"/>
              </a:rPr>
              <a:t>, charge neutrality: n</a:t>
            </a:r>
            <a:r>
              <a:rPr lang="en-US" sz="1882" baseline="-25000" dirty="0" smtClean="0">
                <a:latin typeface="Comic Sans MS"/>
                <a:cs typeface="Comic Sans MS"/>
              </a:rPr>
              <a:t>p</a:t>
            </a:r>
            <a:r>
              <a:rPr lang="en-US" sz="1882" dirty="0" smtClean="0">
                <a:latin typeface="Comic Sans MS"/>
                <a:cs typeface="Comic Sans MS"/>
              </a:rPr>
              <a:t>/n≥11%, n≥1.5 n</a:t>
            </a:r>
            <a:r>
              <a:rPr lang="en-US" sz="1882" baseline="-25000" dirty="0" smtClean="0">
                <a:latin typeface="Comic Sans MS"/>
                <a:cs typeface="Comic Sans MS"/>
              </a:rPr>
              <a:t>0</a:t>
            </a:r>
            <a:r>
              <a:rPr lang="en-US" sz="1882" dirty="0" smtClean="0">
                <a:latin typeface="Comic Sans MS"/>
                <a:cs typeface="Comic Sans MS"/>
              </a:rPr>
              <a:t>)</a:t>
            </a:r>
          </a:p>
          <a:p>
            <a:pPr marL="0" indent="0"/>
            <a:r>
              <a:rPr lang="en-US" sz="1882" dirty="0" smtClean="0">
                <a:latin typeface="Comic Sans MS"/>
                <a:cs typeface="Comic Sans MS"/>
              </a:rPr>
              <a:t> Y-URCA direct process: </a:t>
            </a:r>
            <a:r>
              <a:rPr lang="en-US" sz="1882" dirty="0" smtClean="0">
                <a:latin typeface="Symbol" charset="2"/>
                <a:cs typeface="Symbol" charset="2"/>
              </a:rPr>
              <a:t>L</a:t>
            </a:r>
            <a:r>
              <a:rPr lang="it-IT" sz="1882" dirty="0" smtClean="0">
                <a:cs typeface="Arial"/>
                <a:sym typeface="Symbol" charset="2"/>
              </a:rPr>
              <a:t> </a:t>
            </a:r>
            <a:r>
              <a:rPr lang="it-IT" sz="1882" dirty="0" smtClean="0">
                <a:latin typeface="Comic Sans MS"/>
                <a:cs typeface="Comic Sans MS"/>
                <a:sym typeface="Symbol" charset="2"/>
              </a:rPr>
              <a:t>p+</a:t>
            </a:r>
            <a:r>
              <a:rPr lang="en-US" sz="1882" dirty="0" err="1" smtClean="0">
                <a:latin typeface="Comic Sans MS"/>
                <a:cs typeface="Comic Sans MS"/>
              </a:rPr>
              <a:t>e</a:t>
            </a:r>
            <a:r>
              <a:rPr lang="en-US" sz="2824" baseline="30000" dirty="0" smtClean="0">
                <a:latin typeface="Comic Sans MS"/>
                <a:cs typeface="Comic Sans MS"/>
              </a:rPr>
              <a:t>-</a:t>
            </a:r>
            <a:r>
              <a:rPr lang="it-IT" sz="1882" dirty="0" err="1" smtClean="0">
                <a:latin typeface="Comic Sans MS"/>
                <a:cs typeface="Comic Sans MS"/>
                <a:sym typeface="Symbol" charset="2"/>
              </a:rPr>
              <a:t>+</a:t>
            </a:r>
            <a:r>
              <a:rPr lang="it-IT" sz="1882" dirty="0" err="1" smtClean="0">
                <a:latin typeface="Symbol" charset="2"/>
                <a:cs typeface="Symbol" charset="2"/>
                <a:sym typeface="Symbol" charset="2"/>
              </a:rPr>
              <a:t>n</a:t>
            </a:r>
            <a:r>
              <a:rPr lang="it-IT" sz="1882" baseline="-25000" dirty="0" err="1" smtClean="0">
                <a:cs typeface="Arial"/>
                <a:sym typeface="Symbol" charset="2"/>
              </a:rPr>
              <a:t>e</a:t>
            </a:r>
            <a:r>
              <a:rPr lang="en-US" sz="1882" dirty="0" smtClean="0">
                <a:latin typeface="Comic Sans MS"/>
                <a:cs typeface="Comic Sans MS"/>
              </a:rPr>
              <a:t> no </a:t>
            </a:r>
            <a:r>
              <a:rPr lang="en-US" sz="1882" dirty="0" err="1" smtClean="0">
                <a:latin typeface="Comic Sans MS"/>
                <a:cs typeface="Comic Sans MS"/>
              </a:rPr>
              <a:t>n</a:t>
            </a:r>
            <a:r>
              <a:rPr lang="en-US" sz="1882" dirty="0" smtClean="0">
                <a:latin typeface="Comic Sans MS"/>
                <a:cs typeface="Comic Sans MS"/>
              </a:rPr>
              <a:t> threshold, no charge neutrality </a:t>
            </a:r>
          </a:p>
          <a:p>
            <a:pPr marL="0" indent="0">
              <a:buNone/>
            </a:pPr>
            <a:r>
              <a:rPr lang="en-US" sz="1882" dirty="0" smtClean="0">
                <a:latin typeface="Comic Sans MS"/>
                <a:cs typeface="Comic Sans MS"/>
              </a:rPr>
              <a:t>fast cooling, critical </a:t>
            </a:r>
            <a:r>
              <a:rPr lang="en-US" sz="1882" dirty="0" err="1" smtClean="0">
                <a:latin typeface="Comic Sans MS"/>
                <a:cs typeface="Comic Sans MS"/>
              </a:rPr>
              <a:t>n</a:t>
            </a:r>
            <a:r>
              <a:rPr lang="en-US" sz="1882" dirty="0" smtClean="0">
                <a:latin typeface="Comic Sans MS"/>
                <a:cs typeface="Comic Sans MS"/>
              </a:rPr>
              <a:t>-star mass, suppressed by YY int. strength, Y </a:t>
            </a:r>
            <a:r>
              <a:rPr lang="en-US" sz="1882" dirty="0" err="1" smtClean="0">
                <a:latin typeface="Comic Sans MS"/>
                <a:cs typeface="Comic Sans MS"/>
              </a:rPr>
              <a:t>superfluidity</a:t>
            </a:r>
            <a:r>
              <a:rPr lang="en-US" sz="1882" dirty="0" smtClean="0">
                <a:latin typeface="Comic Sans MS"/>
                <a:cs typeface="Comic Sans MS"/>
              </a:rPr>
              <a:t>.</a:t>
            </a:r>
          </a:p>
          <a:p>
            <a:pPr marL="0" indent="0">
              <a:buFont typeface="Wingdings" charset="2"/>
              <a:buChar char="Ø"/>
            </a:pPr>
            <a:r>
              <a:rPr lang="en-US" sz="1882" dirty="0" smtClean="0">
                <a:solidFill>
                  <a:srgbClr val="0000FF"/>
                </a:solidFill>
                <a:latin typeface="Comic Sans MS"/>
                <a:cs typeface="Comic Sans MS"/>
              </a:rPr>
              <a:t> Maximum </a:t>
            </a:r>
            <a:r>
              <a:rPr lang="en-US" sz="1882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1882" dirty="0" smtClean="0">
                <a:solidFill>
                  <a:srgbClr val="0000FF"/>
                </a:solidFill>
                <a:latin typeface="Comic Sans MS"/>
                <a:cs typeface="Comic Sans MS"/>
              </a:rPr>
              <a:t>-star mass, mass-radius relation  </a:t>
            </a:r>
          </a:p>
          <a:p>
            <a:pPr marL="0" indent="0"/>
            <a:r>
              <a:rPr lang="en-US" sz="1882" dirty="0" smtClean="0">
                <a:latin typeface="Comic Sans MS"/>
                <a:cs typeface="Comic Sans MS"/>
              </a:rPr>
              <a:t> Y </a:t>
            </a:r>
            <a:r>
              <a:rPr lang="en-US" sz="1882" dirty="0" err="1" smtClean="0">
                <a:latin typeface="Comic Sans MS"/>
                <a:cs typeface="Comic Sans MS"/>
              </a:rPr>
              <a:t>appearence</a:t>
            </a:r>
            <a:r>
              <a:rPr lang="en-US" sz="1882" dirty="0" smtClean="0">
                <a:latin typeface="Comic Sans MS"/>
                <a:cs typeface="Comic Sans MS"/>
              </a:rPr>
              <a:t> lowers overall Fermi energy and momentum of B and </a:t>
            </a:r>
            <a:r>
              <a:rPr lang="en-US" sz="1882" dirty="0" err="1" smtClean="0">
                <a:latin typeface="Comic Sans MS"/>
                <a:cs typeface="Comic Sans MS"/>
              </a:rPr>
              <a:t>l</a:t>
            </a:r>
            <a:r>
              <a:rPr lang="en-US" sz="1882" dirty="0" smtClean="0">
                <a:latin typeface="Comic Sans MS"/>
                <a:cs typeface="Comic Sans MS"/>
              </a:rPr>
              <a:t> </a:t>
            </a:r>
            <a:r>
              <a:rPr lang="it-IT" sz="1882" dirty="0" smtClean="0">
                <a:cs typeface="Arial"/>
                <a:sym typeface="Symbol" charset="2"/>
              </a:rPr>
              <a:t> </a:t>
            </a:r>
            <a:r>
              <a:rPr lang="en-US" sz="1882" dirty="0" smtClean="0">
                <a:latin typeface="Comic Sans MS"/>
                <a:cs typeface="Comic Sans MS"/>
              </a:rPr>
              <a:t>total system pressure @ </a:t>
            </a:r>
            <a:r>
              <a:rPr lang="en-US" sz="1882" dirty="0" err="1" smtClean="0">
                <a:latin typeface="Comic Sans MS"/>
                <a:cs typeface="Comic Sans MS"/>
              </a:rPr>
              <a:t>n</a:t>
            </a:r>
            <a:r>
              <a:rPr lang="en-US" sz="1882" dirty="0" smtClean="0">
                <a:latin typeface="Comic Sans MS"/>
                <a:cs typeface="Comic Sans MS"/>
              </a:rPr>
              <a:t> lowers </a:t>
            </a:r>
            <a:r>
              <a:rPr lang="it-IT" sz="1882" dirty="0" smtClean="0">
                <a:latin typeface="Comic Sans MS"/>
                <a:cs typeface="Comic Sans MS"/>
                <a:sym typeface="Symbol" charset="2"/>
              </a:rPr>
              <a:t> softening of equation of state</a:t>
            </a:r>
            <a:r>
              <a:rPr lang="en-US" sz="1882" dirty="0" smtClean="0">
                <a:latin typeface="Comic Sans MS"/>
                <a:cs typeface="Comic Sans MS"/>
              </a:rPr>
              <a:t> </a:t>
            </a:r>
          </a:p>
          <a:p>
            <a:pPr marL="0" indent="0"/>
            <a:r>
              <a:rPr lang="en-US" sz="1882" dirty="0" smtClean="0">
                <a:latin typeface="Comic Sans MS"/>
                <a:cs typeface="Comic Sans MS"/>
              </a:rPr>
              <a:t> stiffness of </a:t>
            </a:r>
            <a:r>
              <a:rPr lang="en-US" sz="1882" dirty="0" err="1" smtClean="0">
                <a:latin typeface="Comic Sans MS"/>
                <a:cs typeface="Comic Sans MS"/>
              </a:rPr>
              <a:t>hadronic</a:t>
            </a:r>
            <a:r>
              <a:rPr lang="en-US" sz="1882" dirty="0" smtClean="0">
                <a:latin typeface="Comic Sans MS"/>
                <a:cs typeface="Comic Sans MS"/>
              </a:rPr>
              <a:t> </a:t>
            </a:r>
            <a:r>
              <a:rPr lang="en-US" sz="1882" dirty="0" err="1" smtClean="0">
                <a:latin typeface="Comic Sans MS"/>
                <a:cs typeface="Comic Sans MS"/>
              </a:rPr>
              <a:t>e.o.s</a:t>
            </a:r>
            <a:r>
              <a:rPr lang="en-US" sz="1882" dirty="0" smtClean="0">
                <a:latin typeface="Comic Sans MS"/>
                <a:cs typeface="Comic Sans MS"/>
              </a:rPr>
              <a:t>. above 2.5 n</a:t>
            </a:r>
            <a:r>
              <a:rPr lang="en-US" sz="1882" baseline="-25000" dirty="0" smtClean="0">
                <a:latin typeface="Comic Sans MS"/>
                <a:cs typeface="Comic Sans MS"/>
              </a:rPr>
              <a:t>0</a:t>
            </a:r>
            <a:r>
              <a:rPr lang="en-US" sz="1882" dirty="0" smtClean="0">
                <a:latin typeface="Comic Sans MS"/>
                <a:cs typeface="Comic Sans MS"/>
              </a:rPr>
              <a:t> controls maximum </a:t>
            </a:r>
            <a:r>
              <a:rPr lang="en-US" sz="1882" dirty="0" err="1" smtClean="0">
                <a:latin typeface="Comic Sans MS"/>
                <a:cs typeface="Comic Sans MS"/>
              </a:rPr>
              <a:t>n</a:t>
            </a:r>
            <a:r>
              <a:rPr lang="en-US" sz="1882" dirty="0" smtClean="0">
                <a:latin typeface="Comic Sans MS"/>
                <a:cs typeface="Comic Sans MS"/>
              </a:rPr>
              <a:t>-star mass </a:t>
            </a:r>
            <a:r>
              <a:rPr lang="it-IT" sz="2000" dirty="0" smtClean="0">
                <a:cs typeface="Arial"/>
                <a:sym typeface="Symbol" charset="2"/>
              </a:rPr>
              <a:t> </a:t>
            </a:r>
            <a:r>
              <a:rPr lang="en-US" sz="1882" dirty="0" smtClean="0">
                <a:latin typeface="Comic Sans MS"/>
                <a:cs typeface="Comic Sans MS"/>
              </a:rPr>
              <a:t>repulsive YY interaction is needed </a:t>
            </a:r>
            <a:r>
              <a:rPr lang="it-IT" sz="2000" dirty="0" smtClean="0">
                <a:cs typeface="Arial"/>
                <a:sym typeface="Symbol" charset="2"/>
              </a:rPr>
              <a:t> </a:t>
            </a:r>
            <a:r>
              <a:rPr lang="en-US" sz="1882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1882" dirty="0" smtClean="0">
                <a:solidFill>
                  <a:srgbClr val="FF0000"/>
                </a:solidFill>
                <a:latin typeface="Comic Sans MS"/>
                <a:cs typeface="Comic Sans MS"/>
              </a:rPr>
              <a:t>NN</a:t>
            </a:r>
            <a:r>
              <a:rPr lang="en-US" sz="1882" dirty="0" smtClean="0">
                <a:latin typeface="Comic Sans MS"/>
                <a:cs typeface="Comic Sans MS"/>
              </a:rPr>
              <a:t> forces to increase maximum mass (M</a:t>
            </a:r>
            <a:r>
              <a:rPr lang="en-US" sz="1882" baseline="-25000" dirty="0" smtClean="0">
                <a:latin typeface="Comic Sans MS"/>
                <a:cs typeface="Comic Sans MS"/>
              </a:rPr>
              <a:t>obs</a:t>
            </a:r>
            <a:r>
              <a:rPr lang="en-US" sz="1882" dirty="0" smtClean="0">
                <a:latin typeface="Comic Sans MS"/>
                <a:cs typeface="Comic Sans MS"/>
              </a:rPr>
              <a:t>=1.44 solar-mass for </a:t>
            </a:r>
            <a:r>
              <a:rPr lang="en-US" sz="1882" dirty="0" err="1" smtClean="0">
                <a:latin typeface="Comic Sans MS"/>
                <a:cs typeface="Comic Sans MS"/>
              </a:rPr>
              <a:t>Hulse</a:t>
            </a:r>
            <a:r>
              <a:rPr lang="en-US" sz="1882" dirty="0" smtClean="0">
                <a:latin typeface="Comic Sans MS"/>
                <a:cs typeface="Comic Sans MS"/>
              </a:rPr>
              <a:t>-Taylor pulsar, 2-solar mass NS (</a:t>
            </a:r>
            <a:r>
              <a:rPr lang="en-US" sz="1882" dirty="0" smtClean="0">
                <a:solidFill>
                  <a:srgbClr val="A6A6A6"/>
                </a:solidFill>
                <a:latin typeface="Comic Sans MS"/>
                <a:cs typeface="Comic Sans MS"/>
              </a:rPr>
              <a:t>PSR J1614-2230</a:t>
            </a:r>
            <a:r>
              <a:rPr lang="en-US" sz="1882" dirty="0" smtClean="0">
                <a:latin typeface="Comic Sans MS"/>
                <a:cs typeface="Comic Sans MS"/>
              </a:rPr>
              <a:t>) recently observed). </a:t>
            </a:r>
          </a:p>
          <a:p>
            <a:pPr marL="0" indent="0">
              <a:buFont typeface="Wingdings" charset="2"/>
              <a:buChar char="Ø"/>
            </a:pPr>
            <a:r>
              <a:rPr lang="en-US" sz="1882" dirty="0" smtClean="0">
                <a:solidFill>
                  <a:srgbClr val="0000FF"/>
                </a:solidFill>
                <a:latin typeface="Comic Sans MS"/>
                <a:cs typeface="Comic Sans MS"/>
              </a:rPr>
              <a:t> Gravitational wave emission</a:t>
            </a:r>
          </a:p>
          <a:p>
            <a:pPr marL="0" indent="0">
              <a:buNone/>
            </a:pPr>
            <a:r>
              <a:rPr lang="en-US" sz="1882" dirty="0" smtClean="0">
                <a:latin typeface="Comic Sans MS"/>
                <a:cs typeface="Comic Sans MS"/>
              </a:rPr>
              <a:t>rotating </a:t>
            </a:r>
            <a:r>
              <a:rPr lang="en-US" sz="1882" dirty="0" err="1" smtClean="0">
                <a:latin typeface="Comic Sans MS"/>
                <a:cs typeface="Comic Sans MS"/>
              </a:rPr>
              <a:t>n</a:t>
            </a:r>
            <a:r>
              <a:rPr lang="en-US" sz="1882" dirty="0" smtClean="0">
                <a:latin typeface="Comic Sans MS"/>
                <a:cs typeface="Comic Sans MS"/>
              </a:rPr>
              <a:t>-stars can emit gravitational waves due to the </a:t>
            </a:r>
            <a:r>
              <a:rPr lang="en-US" sz="1882" dirty="0" err="1" smtClean="0">
                <a:latin typeface="Comic Sans MS"/>
                <a:cs typeface="Comic Sans MS"/>
              </a:rPr>
              <a:t>r</a:t>
            </a:r>
            <a:r>
              <a:rPr lang="en-US" sz="1882" dirty="0" smtClean="0">
                <a:latin typeface="Comic Sans MS"/>
                <a:cs typeface="Comic Sans MS"/>
              </a:rPr>
              <a:t>-mode instability which is controlled by the viscosity of dense matter; </a:t>
            </a:r>
            <a:r>
              <a:rPr lang="en-US" sz="1882" dirty="0" err="1" smtClean="0">
                <a:latin typeface="Comic Sans MS"/>
                <a:cs typeface="Comic Sans MS"/>
              </a:rPr>
              <a:t>NMWDs</a:t>
            </a:r>
            <a:r>
              <a:rPr lang="en-US" sz="1882" dirty="0" smtClean="0">
                <a:latin typeface="Comic Sans MS"/>
                <a:cs typeface="Comic Sans MS"/>
              </a:rPr>
              <a:t> in dense medium control the bulk viscosity</a:t>
            </a:r>
            <a:r>
              <a:rPr lang="it-IT" sz="2000" dirty="0" smtClean="0">
                <a:cs typeface="Arial"/>
                <a:sym typeface="Symbol" charset="2"/>
              </a:rPr>
              <a:t> </a:t>
            </a:r>
            <a:r>
              <a:rPr lang="en-US" sz="1882" dirty="0" smtClean="0">
                <a:latin typeface="Comic Sans MS"/>
                <a:cs typeface="Comic Sans MS"/>
              </a:rPr>
              <a:t>NMWD rates knowledge needed</a:t>
            </a:r>
          </a:p>
          <a:p>
            <a:pPr marL="0" indent="0">
              <a:buNone/>
            </a:pPr>
            <a:endParaRPr lang="en-US" sz="1882" dirty="0" smtClean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294" dirty="0" smtClean="0">
                <a:latin typeface="Comic Sans MS"/>
                <a:cs typeface="Comic Sans MS"/>
              </a:rPr>
              <a:t>S. </a:t>
            </a:r>
            <a:r>
              <a:rPr lang="en-US" sz="1294" dirty="0" err="1" smtClean="0">
                <a:latin typeface="Comic Sans MS"/>
                <a:cs typeface="Comic Sans MS"/>
              </a:rPr>
              <a:t>Balberg</a:t>
            </a:r>
            <a:r>
              <a:rPr lang="en-US" sz="1294" dirty="0" smtClean="0">
                <a:latin typeface="Comic Sans MS"/>
                <a:cs typeface="Comic Sans MS"/>
              </a:rPr>
              <a:t> and A. Gal, </a:t>
            </a:r>
            <a:r>
              <a:rPr lang="en-US" sz="1294" dirty="0" err="1" smtClean="0">
                <a:latin typeface="Comic Sans MS"/>
                <a:cs typeface="Comic Sans MS"/>
              </a:rPr>
              <a:t>Nucl</a:t>
            </a:r>
            <a:r>
              <a:rPr lang="en-US" sz="1294" dirty="0" smtClean="0">
                <a:latin typeface="Comic Sans MS"/>
                <a:cs typeface="Comic Sans MS"/>
              </a:rPr>
              <a:t>. Phys. </a:t>
            </a:r>
            <a:r>
              <a:rPr lang="en-US" sz="1294" b="1" dirty="0" smtClean="0">
                <a:latin typeface="Comic Sans MS"/>
                <a:cs typeface="Comic Sans MS"/>
              </a:rPr>
              <a:t>A 625 (</a:t>
            </a:r>
            <a:r>
              <a:rPr lang="en-US" sz="1294" dirty="0" smtClean="0">
                <a:latin typeface="Comic Sans MS"/>
                <a:cs typeface="Comic Sans MS"/>
              </a:rPr>
              <a:t>1997) 435.</a:t>
            </a:r>
            <a:endParaRPr lang="en-US" sz="1200" dirty="0" smtClean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200" dirty="0" smtClean="0">
                <a:latin typeface="Comic Sans MS"/>
                <a:cs typeface="Comic Sans MS"/>
              </a:rPr>
              <a:t>J. </a:t>
            </a:r>
            <a:r>
              <a:rPr lang="en-US" sz="1200" dirty="0" err="1" smtClean="0">
                <a:latin typeface="Comic Sans MS"/>
                <a:cs typeface="Comic Sans MS"/>
              </a:rPr>
              <a:t>Schaffner-Bielich</a:t>
            </a:r>
            <a:r>
              <a:rPr lang="en-US" sz="1200" dirty="0" smtClean="0">
                <a:latin typeface="Comic Sans MS"/>
                <a:cs typeface="Comic Sans MS"/>
              </a:rPr>
              <a:t>, </a:t>
            </a:r>
            <a:r>
              <a:rPr lang="en-US" sz="1200" dirty="0" err="1" smtClean="0">
                <a:latin typeface="Comic Sans MS"/>
                <a:cs typeface="Comic Sans MS"/>
              </a:rPr>
              <a:t>Nucl</a:t>
            </a:r>
            <a:r>
              <a:rPr lang="en-US" sz="1200" dirty="0" smtClean="0">
                <a:latin typeface="Comic Sans MS"/>
                <a:cs typeface="Comic Sans MS"/>
              </a:rPr>
              <a:t>. Phys. </a:t>
            </a:r>
            <a:r>
              <a:rPr lang="en-US" sz="1200" b="1" dirty="0" smtClean="0">
                <a:latin typeface="Comic Sans MS"/>
                <a:cs typeface="Comic Sans MS"/>
              </a:rPr>
              <a:t>A 804 </a:t>
            </a:r>
            <a:r>
              <a:rPr lang="en-US" sz="1200" dirty="0" smtClean="0">
                <a:latin typeface="Comic Sans MS"/>
                <a:cs typeface="Comic Sans MS"/>
              </a:rPr>
              <a:t>(2008) 309, </a:t>
            </a:r>
            <a:r>
              <a:rPr lang="en-US" sz="1200" dirty="0" err="1" smtClean="0">
                <a:latin typeface="Comic Sans MS"/>
                <a:cs typeface="Comic Sans MS"/>
              </a:rPr>
              <a:t>Nucl</a:t>
            </a:r>
            <a:r>
              <a:rPr lang="en-US" sz="1200" dirty="0" smtClean="0">
                <a:latin typeface="Comic Sans MS"/>
                <a:cs typeface="Comic Sans MS"/>
              </a:rPr>
              <a:t>. Phys. </a:t>
            </a:r>
            <a:r>
              <a:rPr lang="en-US" sz="1200" b="1" dirty="0" smtClean="0">
                <a:latin typeface="Comic Sans MS"/>
                <a:cs typeface="Comic Sans MS"/>
              </a:rPr>
              <a:t>A </a:t>
            </a:r>
            <a:r>
              <a:rPr lang="en-US" sz="1200" dirty="0" smtClean="0">
                <a:latin typeface="Comic Sans MS"/>
                <a:cs typeface="Comic Sans MS"/>
              </a:rPr>
              <a:t>835 (2010) 279.</a:t>
            </a:r>
          </a:p>
          <a:p>
            <a:pPr>
              <a:buNone/>
            </a:pPr>
            <a:r>
              <a:rPr lang="en-US" sz="1200" b="1" dirty="0" smtClean="0">
                <a:latin typeface="Comic Sans MS"/>
                <a:cs typeface="Comic Sans MS"/>
              </a:rPr>
              <a:t>S. </a:t>
            </a:r>
            <a:r>
              <a:rPr lang="en-US" sz="1200" b="1" dirty="0" err="1" smtClean="0">
                <a:latin typeface="Comic Sans MS"/>
                <a:cs typeface="Comic Sans MS"/>
              </a:rPr>
              <a:t>Tsuruta</a:t>
            </a:r>
            <a:r>
              <a:rPr lang="en-US" sz="1200" b="1" dirty="0" smtClean="0">
                <a:latin typeface="Comic Sans MS"/>
                <a:cs typeface="Comic Sans MS"/>
              </a:rPr>
              <a:t>, </a:t>
            </a:r>
            <a:r>
              <a:rPr lang="en-US" sz="1200" b="1" dirty="0" err="1" smtClean="0">
                <a:latin typeface="Comic Sans MS"/>
                <a:cs typeface="Comic Sans MS"/>
              </a:rPr>
              <a:t>Astroph</a:t>
            </a:r>
            <a:r>
              <a:rPr lang="en-US" sz="1200" b="1" dirty="0" smtClean="0">
                <a:latin typeface="Comic Sans MS"/>
                <a:cs typeface="Comic Sans MS"/>
              </a:rPr>
              <a:t>. </a:t>
            </a:r>
            <a:r>
              <a:rPr lang="en-US" sz="1200" b="1" dirty="0" err="1" smtClean="0">
                <a:latin typeface="Comic Sans MS"/>
                <a:cs typeface="Comic Sans MS"/>
              </a:rPr>
              <a:t>Jou</a:t>
            </a:r>
            <a:r>
              <a:rPr lang="en-US" sz="1200" b="1" dirty="0" smtClean="0">
                <a:latin typeface="Comic Sans MS"/>
                <a:cs typeface="Comic Sans MS"/>
              </a:rPr>
              <a:t>. 571 (2002) L143.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6" name="Straight Arrow Connector 5"/>
          <p:cNvCxnSpPr>
            <a:cxnSpLocks noChangeAspect="1"/>
          </p:cNvCxnSpPr>
          <p:nvPr/>
        </p:nvCxnSpPr>
        <p:spPr>
          <a:xfrm>
            <a:off x="4845050" y="1866900"/>
            <a:ext cx="266700" cy="1112"/>
          </a:xfrm>
          <a:prstGeom prst="straightConnector1">
            <a:avLst/>
          </a:prstGeom>
          <a:ln w="12700">
            <a:solidFill>
              <a:schemeClr val="tx1"/>
            </a:solidFill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15900"/>
            <a:ext cx="7023100" cy="9220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connected fields: astrophysics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06119"/>
            <a:ext cx="8915400" cy="601535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-stars: essential inputs from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hypernuclear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physics (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Vidana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talk)</a:t>
            </a:r>
          </a:p>
          <a:p>
            <a:pPr>
              <a:buFont typeface="Wingdings" charset="2"/>
              <a:buChar char="Ø"/>
            </a:pP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Y in neutron stars: composition</a:t>
            </a:r>
          </a:p>
          <a:p>
            <a:pPr marL="0" indent="0"/>
            <a:r>
              <a:rPr lang="en-US" sz="1800" dirty="0" smtClean="0">
                <a:latin typeface="Comic Sans MS"/>
                <a:cs typeface="Comic Sans MS"/>
              </a:rPr>
              <a:t> first exotic species (N, </a:t>
            </a:r>
            <a:r>
              <a:rPr lang="en-US" sz="1800" dirty="0" err="1" smtClean="0">
                <a:latin typeface="Comic Sans MS"/>
                <a:cs typeface="Comic Sans MS"/>
              </a:rPr>
              <a:t>e</a:t>
            </a:r>
            <a:r>
              <a:rPr lang="en-US" sz="1800" dirty="0" smtClean="0">
                <a:latin typeface="Comic Sans MS"/>
                <a:cs typeface="Comic Sans MS"/>
              </a:rPr>
              <a:t>,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latin typeface="Comic Sans MS"/>
                <a:cs typeface="Comic Sans MS"/>
              </a:rPr>
              <a:t>) in </a:t>
            </a:r>
            <a:r>
              <a:rPr lang="en-US" sz="1800" dirty="0" err="1" smtClean="0">
                <a:latin typeface="Comic Sans MS"/>
                <a:cs typeface="Comic Sans MS"/>
              </a:rPr>
              <a:t>n</a:t>
            </a:r>
            <a:r>
              <a:rPr lang="en-US" sz="1800" dirty="0" smtClean="0">
                <a:latin typeface="Comic Sans MS"/>
                <a:cs typeface="Comic Sans MS"/>
              </a:rPr>
              <a:t>-star core; strongly interacting matter: </a:t>
            </a:r>
          </a:p>
          <a:p>
            <a:pPr marL="0" indent="0">
              <a:buNone/>
            </a:pPr>
            <a:r>
              <a:rPr lang="en-US" sz="1800" dirty="0" smtClean="0"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latin typeface="Comic Sans MS"/>
                <a:cs typeface="Comic Sans MS"/>
              </a:rPr>
              <a:t> ~ 2n</a:t>
            </a:r>
            <a:r>
              <a:rPr lang="en-US" sz="1800" baseline="-25000" dirty="0" smtClean="0">
                <a:latin typeface="Comic Sans MS"/>
                <a:cs typeface="Comic Sans MS"/>
              </a:rPr>
              <a:t>0</a:t>
            </a:r>
            <a:r>
              <a:rPr lang="en-US" sz="1800" dirty="0" smtClean="0">
                <a:latin typeface="Comic Sans MS"/>
                <a:cs typeface="Comic Sans MS"/>
              </a:rPr>
              <a:t>, </a:t>
            </a:r>
            <a:r>
              <a:rPr lang="en-US" sz="1800" dirty="0" smtClean="0">
                <a:latin typeface="Symbol" charset="2"/>
                <a:cs typeface="Symbol" charset="2"/>
              </a:rPr>
              <a:t>S</a:t>
            </a:r>
            <a:r>
              <a:rPr lang="en-US" sz="1800" dirty="0" smtClean="0">
                <a:latin typeface="Comic Sans MS"/>
                <a:cs typeface="Comic Sans MS"/>
              </a:rPr>
              <a:t> ~ n</a:t>
            </a:r>
            <a:r>
              <a:rPr lang="en-US" sz="1800" baseline="-25000" dirty="0" smtClean="0">
                <a:latin typeface="Comic Sans MS"/>
                <a:cs typeface="Comic Sans MS"/>
              </a:rPr>
              <a:t>0 </a:t>
            </a:r>
            <a:r>
              <a:rPr lang="en-US" sz="1800" dirty="0" smtClean="0">
                <a:latin typeface="Comic Sans MS"/>
                <a:cs typeface="Comic Sans MS"/>
              </a:rPr>
              <a:t>(repulsive), </a:t>
            </a:r>
            <a:r>
              <a:rPr lang="en-US" sz="1800" dirty="0" smtClean="0">
                <a:latin typeface="Symbol" charset="2"/>
                <a:cs typeface="Symbol" charset="2"/>
              </a:rPr>
              <a:t>X</a:t>
            </a:r>
            <a:r>
              <a:rPr lang="en-US" sz="1800" dirty="0" smtClean="0">
                <a:latin typeface="Comic Sans MS"/>
                <a:cs typeface="Comic Sans MS"/>
              </a:rPr>
              <a:t> ~ 3 n</a:t>
            </a:r>
            <a:r>
              <a:rPr lang="en-US" sz="1800" baseline="-25000" dirty="0" smtClean="0">
                <a:latin typeface="Comic Sans MS"/>
                <a:cs typeface="Comic Sans MS"/>
              </a:rPr>
              <a:t>0 </a:t>
            </a:r>
            <a:r>
              <a:rPr lang="en-US" sz="1800" dirty="0" smtClean="0">
                <a:latin typeface="Comic Sans MS"/>
                <a:cs typeface="Comic Sans MS"/>
              </a:rPr>
              <a:t>(attractive?)</a:t>
            </a:r>
          </a:p>
          <a:p>
            <a:pPr marL="0" indent="0"/>
            <a:r>
              <a:rPr lang="en-US" sz="1800" dirty="0" smtClean="0">
                <a:latin typeface="Comic Sans MS"/>
                <a:cs typeface="Comic Sans MS"/>
              </a:rPr>
              <a:t> YN  interaction; short range repulsion of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NN</a:t>
            </a:r>
            <a:r>
              <a:rPr lang="en-US" sz="1800" dirty="0" smtClean="0">
                <a:latin typeface="Comic Sans MS"/>
                <a:cs typeface="Comic Sans MS"/>
              </a:rPr>
              <a:t> for additional  stability to </a:t>
            </a:r>
            <a:r>
              <a:rPr lang="en-US" sz="1800" dirty="0" err="1" smtClean="0">
                <a:latin typeface="Comic Sans MS"/>
                <a:cs typeface="Comic Sans MS"/>
              </a:rPr>
              <a:t>n</a:t>
            </a:r>
            <a:r>
              <a:rPr lang="en-US" sz="1800" dirty="0" smtClean="0">
                <a:latin typeface="Comic Sans MS"/>
                <a:cs typeface="Comic Sans MS"/>
              </a:rPr>
              <a:t>-star (Pauli blocking)</a:t>
            </a:r>
          </a:p>
          <a:p>
            <a:pPr marL="0" indent="0"/>
            <a:endParaRPr lang="en-US" sz="1800" dirty="0" smtClean="0">
              <a:latin typeface="Comic Sans MS"/>
              <a:cs typeface="Comic Sans MS"/>
            </a:endParaRPr>
          </a:p>
          <a:p>
            <a:pPr marL="0" indent="0">
              <a:buFont typeface="Wingdings" charset="2"/>
              <a:buChar char="Ø"/>
            </a:pP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Cooling of </a:t>
            </a:r>
            <a:r>
              <a:rPr lang="en-US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-star: Y-URCA process</a:t>
            </a:r>
          </a:p>
          <a:p>
            <a:pPr marL="0" indent="0">
              <a:buFont typeface="Wingdings" charset="2"/>
              <a:buChar char="Ø"/>
            </a:pPr>
            <a:endParaRPr lang="en-US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0" indent="0">
              <a:buFont typeface="Wingdings" charset="2"/>
              <a:buChar char="Ø"/>
            </a:pP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Maximum </a:t>
            </a:r>
            <a:r>
              <a:rPr lang="en-US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-star mass, mass-radius relation  </a:t>
            </a:r>
            <a:endParaRPr lang="en-US" sz="1800" dirty="0" smtClean="0">
              <a:latin typeface="Comic Sans MS"/>
              <a:cs typeface="Comic Sans MS"/>
            </a:endParaRPr>
          </a:p>
          <a:p>
            <a:pPr marL="0" indent="0"/>
            <a:r>
              <a:rPr lang="en-US" sz="1800" dirty="0" smtClean="0">
                <a:latin typeface="Comic Sans MS"/>
                <a:cs typeface="Comic Sans MS"/>
              </a:rPr>
              <a:t> stiffness of </a:t>
            </a:r>
            <a:r>
              <a:rPr lang="en-US" sz="1800" dirty="0" err="1" smtClean="0">
                <a:latin typeface="Comic Sans MS"/>
                <a:cs typeface="Comic Sans MS"/>
              </a:rPr>
              <a:t>hadronic</a:t>
            </a:r>
            <a:r>
              <a:rPr lang="en-US" sz="1800" dirty="0" smtClean="0"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latin typeface="Comic Sans MS"/>
                <a:cs typeface="Comic Sans MS"/>
              </a:rPr>
              <a:t>e.o.s</a:t>
            </a:r>
            <a:r>
              <a:rPr lang="en-US" sz="1800" dirty="0" smtClean="0">
                <a:latin typeface="Comic Sans MS"/>
                <a:cs typeface="Comic Sans MS"/>
              </a:rPr>
              <a:t>. above 2.5 n</a:t>
            </a:r>
            <a:r>
              <a:rPr lang="en-US" sz="1800" baseline="-25000" dirty="0" smtClean="0">
                <a:latin typeface="Comic Sans MS"/>
                <a:cs typeface="Comic Sans MS"/>
              </a:rPr>
              <a:t>0</a:t>
            </a:r>
            <a:r>
              <a:rPr lang="en-US" sz="1800" dirty="0" smtClean="0">
                <a:latin typeface="Comic Sans MS"/>
                <a:cs typeface="Comic Sans MS"/>
              </a:rPr>
              <a:t> controls maximum </a:t>
            </a:r>
            <a:r>
              <a:rPr lang="en-US" sz="1800" dirty="0" err="1" smtClean="0">
                <a:latin typeface="Comic Sans MS"/>
                <a:cs typeface="Comic Sans MS"/>
              </a:rPr>
              <a:t>n</a:t>
            </a:r>
            <a:r>
              <a:rPr lang="en-US" sz="1800" dirty="0" smtClean="0">
                <a:latin typeface="Comic Sans MS"/>
                <a:cs typeface="Comic Sans MS"/>
              </a:rPr>
              <a:t>-star mass </a:t>
            </a:r>
            <a:r>
              <a:rPr lang="it-IT" sz="1800" dirty="0" smtClean="0">
                <a:cs typeface="Arial"/>
                <a:sym typeface="Symbol" charset="2"/>
              </a:rPr>
              <a:t> </a:t>
            </a:r>
            <a:r>
              <a:rPr lang="en-US" sz="1800" dirty="0" smtClean="0">
                <a:latin typeface="Comic Sans MS"/>
                <a:cs typeface="Comic Sans MS"/>
              </a:rPr>
              <a:t>repulsive YN interaction is needed </a:t>
            </a:r>
            <a:r>
              <a:rPr lang="it-IT" sz="1800" dirty="0" smtClean="0">
                <a:cs typeface="Arial"/>
                <a:sym typeface="Symbol" charset="2"/>
              </a:rPr>
              <a:t>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NN</a:t>
            </a:r>
            <a:r>
              <a:rPr lang="en-US" sz="1800" dirty="0" smtClean="0">
                <a:latin typeface="Comic Sans MS"/>
                <a:cs typeface="Comic Sans MS"/>
              </a:rPr>
              <a:t> forces to increase maximum mass (M</a:t>
            </a:r>
            <a:r>
              <a:rPr lang="en-US" sz="1800" baseline="-25000" dirty="0" smtClean="0">
                <a:latin typeface="Comic Sans MS"/>
                <a:cs typeface="Comic Sans MS"/>
              </a:rPr>
              <a:t>obs</a:t>
            </a:r>
            <a:r>
              <a:rPr lang="en-US" sz="1800" dirty="0" smtClean="0">
                <a:latin typeface="Comic Sans MS"/>
                <a:cs typeface="Comic Sans MS"/>
              </a:rPr>
              <a:t>=1.44 solar-mass for </a:t>
            </a:r>
            <a:r>
              <a:rPr lang="en-US" sz="1800" dirty="0" err="1" smtClean="0">
                <a:latin typeface="Comic Sans MS"/>
                <a:cs typeface="Comic Sans MS"/>
              </a:rPr>
              <a:t>Hulse</a:t>
            </a:r>
            <a:r>
              <a:rPr lang="en-US" sz="1800" dirty="0" smtClean="0">
                <a:latin typeface="Comic Sans MS"/>
                <a:cs typeface="Comic Sans MS"/>
              </a:rPr>
              <a:t>-Taylor pulsar, 2-solar mass NS (</a:t>
            </a:r>
            <a:r>
              <a:rPr lang="en-US" sz="1800" dirty="0" smtClean="0">
                <a:solidFill>
                  <a:srgbClr val="A6A6A6"/>
                </a:solidFill>
                <a:latin typeface="Comic Sans MS"/>
                <a:cs typeface="Comic Sans MS"/>
              </a:rPr>
              <a:t>PSR J1614-2230</a:t>
            </a:r>
            <a:r>
              <a:rPr lang="en-US" sz="1800" dirty="0" smtClean="0">
                <a:latin typeface="Comic Sans MS"/>
                <a:cs typeface="Comic Sans MS"/>
              </a:rPr>
              <a:t>) recently observed). </a:t>
            </a:r>
          </a:p>
          <a:p>
            <a:pPr marL="0" indent="0"/>
            <a:endParaRPr lang="en-US" sz="1800" dirty="0" smtClean="0">
              <a:latin typeface="Comic Sans MS"/>
              <a:cs typeface="Comic Sans MS"/>
            </a:endParaRPr>
          </a:p>
          <a:p>
            <a:pPr marL="0" indent="0">
              <a:buFont typeface="Wingdings" charset="2"/>
              <a:buChar char="Ø"/>
            </a:pP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Gravitational wave emission</a:t>
            </a:r>
          </a:p>
          <a:p>
            <a:pPr marL="0" indent="0">
              <a:buNone/>
            </a:pPr>
            <a:endParaRPr lang="en-US" sz="2000" dirty="0" smtClean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400" dirty="0" smtClean="0">
                <a:latin typeface="Comic Sans MS"/>
                <a:cs typeface="Comic Sans MS"/>
              </a:rPr>
              <a:t>S. </a:t>
            </a:r>
            <a:r>
              <a:rPr lang="en-US" sz="1400" dirty="0" err="1" smtClean="0">
                <a:latin typeface="Comic Sans MS"/>
                <a:cs typeface="Comic Sans MS"/>
              </a:rPr>
              <a:t>Balberg</a:t>
            </a:r>
            <a:r>
              <a:rPr lang="en-US" sz="1400" dirty="0" smtClean="0">
                <a:latin typeface="Comic Sans MS"/>
                <a:cs typeface="Comic Sans MS"/>
              </a:rPr>
              <a:t> and A. Gal, </a:t>
            </a:r>
            <a:r>
              <a:rPr lang="en-US" sz="1400" dirty="0" err="1" smtClean="0">
                <a:latin typeface="Comic Sans MS"/>
                <a:cs typeface="Comic Sans MS"/>
              </a:rPr>
              <a:t>Nucl</a:t>
            </a:r>
            <a:r>
              <a:rPr lang="en-US" sz="1400" dirty="0" smtClean="0">
                <a:latin typeface="Comic Sans MS"/>
                <a:cs typeface="Comic Sans MS"/>
              </a:rPr>
              <a:t>. Phys. </a:t>
            </a:r>
            <a:r>
              <a:rPr lang="en-US" sz="1400" b="1" dirty="0" smtClean="0">
                <a:latin typeface="Comic Sans MS"/>
                <a:cs typeface="Comic Sans MS"/>
              </a:rPr>
              <a:t>A 625 (</a:t>
            </a:r>
            <a:r>
              <a:rPr lang="en-US" sz="1400" dirty="0" smtClean="0">
                <a:latin typeface="Comic Sans MS"/>
                <a:cs typeface="Comic Sans MS"/>
              </a:rPr>
              <a:t>1997) 435.</a:t>
            </a:r>
          </a:p>
          <a:p>
            <a:pPr>
              <a:buNone/>
            </a:pPr>
            <a:r>
              <a:rPr lang="en-US" sz="1400" dirty="0" smtClean="0">
                <a:latin typeface="Comic Sans MS"/>
                <a:cs typeface="Comic Sans MS"/>
              </a:rPr>
              <a:t>J. </a:t>
            </a:r>
            <a:r>
              <a:rPr lang="en-US" sz="1400" dirty="0" err="1" smtClean="0">
                <a:latin typeface="Comic Sans MS"/>
                <a:cs typeface="Comic Sans MS"/>
              </a:rPr>
              <a:t>Schaffner-Bielich</a:t>
            </a:r>
            <a:r>
              <a:rPr lang="en-US" sz="1400" dirty="0" smtClean="0">
                <a:latin typeface="Comic Sans MS"/>
                <a:cs typeface="Comic Sans MS"/>
              </a:rPr>
              <a:t>, </a:t>
            </a:r>
            <a:r>
              <a:rPr lang="en-US" sz="1400" dirty="0" err="1" smtClean="0">
                <a:latin typeface="Comic Sans MS"/>
                <a:cs typeface="Comic Sans MS"/>
              </a:rPr>
              <a:t>Nucl</a:t>
            </a:r>
            <a:r>
              <a:rPr lang="en-US" sz="1400" dirty="0" smtClean="0">
                <a:latin typeface="Comic Sans MS"/>
                <a:cs typeface="Comic Sans MS"/>
              </a:rPr>
              <a:t>. Phys. </a:t>
            </a:r>
            <a:r>
              <a:rPr lang="en-US" sz="1400" b="1" dirty="0" smtClean="0">
                <a:latin typeface="Comic Sans MS"/>
                <a:cs typeface="Comic Sans MS"/>
              </a:rPr>
              <a:t>A 804 </a:t>
            </a:r>
            <a:r>
              <a:rPr lang="en-US" sz="1400" dirty="0" smtClean="0">
                <a:latin typeface="Comic Sans MS"/>
                <a:cs typeface="Comic Sans MS"/>
              </a:rPr>
              <a:t>(2008) 309, </a:t>
            </a:r>
            <a:r>
              <a:rPr lang="en-US" sz="1400" dirty="0" err="1" smtClean="0">
                <a:latin typeface="Comic Sans MS"/>
                <a:cs typeface="Comic Sans MS"/>
              </a:rPr>
              <a:t>Nucl</a:t>
            </a:r>
            <a:r>
              <a:rPr lang="en-US" sz="1400" dirty="0" smtClean="0">
                <a:latin typeface="Comic Sans MS"/>
                <a:cs typeface="Comic Sans MS"/>
              </a:rPr>
              <a:t>. Phys. </a:t>
            </a:r>
            <a:r>
              <a:rPr lang="en-US" sz="1400" b="1" dirty="0" smtClean="0">
                <a:latin typeface="Comic Sans MS"/>
                <a:cs typeface="Comic Sans MS"/>
              </a:rPr>
              <a:t>A </a:t>
            </a:r>
            <a:r>
              <a:rPr lang="en-US" sz="1400" dirty="0" smtClean="0">
                <a:latin typeface="Comic Sans MS"/>
                <a:cs typeface="Comic Sans MS"/>
              </a:rPr>
              <a:t>835 (2010) 279.</a:t>
            </a:r>
          </a:p>
          <a:p>
            <a:pPr>
              <a:buNone/>
            </a:pPr>
            <a:r>
              <a:rPr lang="en-US" sz="1400" dirty="0" smtClean="0">
                <a:latin typeface="Comic Sans MS"/>
                <a:cs typeface="Comic Sans MS"/>
              </a:rPr>
              <a:t>S. </a:t>
            </a:r>
            <a:r>
              <a:rPr lang="en-US" sz="1400" dirty="0" err="1" smtClean="0">
                <a:latin typeface="Comic Sans MS"/>
                <a:cs typeface="Comic Sans MS"/>
              </a:rPr>
              <a:t>Tsuruta</a:t>
            </a:r>
            <a:r>
              <a:rPr lang="en-US" sz="1400" dirty="0" smtClean="0">
                <a:latin typeface="Comic Sans MS"/>
                <a:cs typeface="Comic Sans MS"/>
              </a:rPr>
              <a:t>, </a:t>
            </a:r>
            <a:r>
              <a:rPr lang="en-US" sz="1400" dirty="0" err="1" smtClean="0">
                <a:latin typeface="Comic Sans MS"/>
                <a:cs typeface="Comic Sans MS"/>
              </a:rPr>
              <a:t>Astroph</a:t>
            </a:r>
            <a:r>
              <a:rPr lang="en-US" sz="1400" dirty="0" smtClean="0">
                <a:latin typeface="Comic Sans MS"/>
                <a:cs typeface="Comic Sans MS"/>
              </a:rPr>
              <a:t>. </a:t>
            </a:r>
            <a:r>
              <a:rPr lang="en-US" sz="1400" dirty="0" err="1" smtClean="0">
                <a:latin typeface="Comic Sans MS"/>
                <a:cs typeface="Comic Sans MS"/>
              </a:rPr>
              <a:t>Jou</a:t>
            </a:r>
            <a:r>
              <a:rPr lang="en-US" sz="1400" b="1" dirty="0" smtClean="0">
                <a:latin typeface="Comic Sans MS"/>
                <a:cs typeface="Comic Sans MS"/>
              </a:rPr>
              <a:t>. 571 </a:t>
            </a:r>
            <a:r>
              <a:rPr lang="en-US" sz="1400" dirty="0" smtClean="0">
                <a:latin typeface="Comic Sans MS"/>
                <a:cs typeface="Comic Sans MS"/>
              </a:rPr>
              <a:t>(2002) L143.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800" y="704264"/>
            <a:ext cx="7505699" cy="2351182"/>
            <a:chOff x="-397435" y="303029"/>
            <a:chExt cx="6090312" cy="1074214"/>
          </a:xfrm>
        </p:grpSpPr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-355728" y="303029"/>
              <a:ext cx="4703511" cy="95739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22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-397435" y="333560"/>
              <a:ext cx="6090312" cy="1043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45" tIns="41473" rIns="82945" bIns="41473">
              <a:prstTxWarp prst="textNoShape">
                <a:avLst/>
              </a:prstTxWarp>
              <a:spAutoFit/>
            </a:bodyPr>
            <a:lstStyle/>
            <a:p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e</a:t>
              </a:r>
              <a:r>
                <a:rPr lang="it-IT" sz="2400" b="1" baseline="30000" dirty="0">
                  <a:latin typeface="Comic Sans MS"/>
                  <a:cs typeface="Comic Sans MS"/>
                </a:rPr>
                <a:t>+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 + e</a:t>
              </a:r>
              <a:r>
                <a:rPr lang="it-IT" sz="2400" b="1" baseline="30000" dirty="0">
                  <a:latin typeface="Comic Sans MS"/>
                  <a:cs typeface="Comic Sans MS"/>
                </a:rPr>
                <a:t>-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  <a:sym typeface="Symbol" charset="2"/>
                </a:rPr>
                <a:t> </a:t>
              </a:r>
              <a:r>
                <a:rPr lang="it-IT" sz="2000" dirty="0">
                  <a:solidFill>
                    <a:schemeClr val="tx1"/>
                  </a:solidFill>
                  <a:latin typeface="Symbol" charset="2"/>
                </a:rPr>
                <a:t>f 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(1020) 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  <a:sym typeface="Symbol" charset="2"/>
                </a:rPr>
                <a:t>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 K</a:t>
              </a:r>
              <a:r>
                <a:rPr lang="it-IT" sz="2400" b="1" baseline="30000" dirty="0">
                  <a:latin typeface="Comic Sans MS"/>
                  <a:cs typeface="Comic Sans MS"/>
                </a:rPr>
                <a:t>+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 + K</a:t>
              </a:r>
              <a:r>
                <a:rPr lang="it-IT" sz="2400" b="1" baseline="30000" dirty="0">
                  <a:latin typeface="Comic Sans MS"/>
                  <a:cs typeface="Comic Sans MS"/>
                </a:rPr>
                <a:t>- 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(127 MeV/c)</a:t>
              </a:r>
            </a:p>
            <a:p>
              <a:r>
                <a:rPr lang="it-IT" sz="2000" dirty="0">
                  <a:solidFill>
                    <a:schemeClr val="tx1"/>
                  </a:solidFill>
                </a:rPr>
                <a:t>                                      </a:t>
              </a:r>
              <a:r>
                <a:rPr lang="it-IT" sz="2000" dirty="0" smtClean="0">
                  <a:solidFill>
                    <a:schemeClr val="tx1"/>
                  </a:solidFill>
                </a:rPr>
                <a:t>       </a:t>
              </a:r>
              <a:r>
                <a:rPr lang="it-IT" sz="20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K</a:t>
              </a:r>
              <a:r>
                <a:rPr lang="it-IT" sz="2400" b="1" baseline="30000" dirty="0" smtClean="0">
                  <a:latin typeface="Comic Sans MS"/>
                  <a:cs typeface="Comic Sans MS"/>
                </a:rPr>
                <a:t>-</a:t>
              </a:r>
              <a:r>
                <a:rPr lang="it-IT" sz="2000" baseline="-250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stop</a:t>
              </a:r>
              <a:r>
                <a:rPr lang="it-IT" sz="20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+ </a:t>
              </a:r>
              <a:r>
                <a:rPr lang="it-IT" sz="2400" b="1" baseline="30000" dirty="0">
                  <a:latin typeface="Comic Sans MS"/>
                  <a:cs typeface="Comic Sans MS"/>
                </a:rPr>
                <a:t>A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Z 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  <a:sym typeface="Symbol" charset="2"/>
                </a:rPr>
                <a:t> </a:t>
              </a:r>
              <a:r>
                <a:rPr lang="it-IT" sz="2400" b="1" baseline="30000" dirty="0">
                  <a:latin typeface="Comic Sans MS"/>
                  <a:cs typeface="Comic Sans MS"/>
                </a:rPr>
                <a:t>A</a:t>
              </a:r>
              <a:r>
                <a:rPr lang="it-IT" sz="2400" b="1" baseline="-25000" dirty="0">
                  <a:latin typeface="Symbol" charset="2"/>
                </a:rPr>
                <a:t>L</a:t>
              </a:r>
              <a:r>
                <a:rPr lang="it-IT" sz="2000" dirty="0">
                  <a:solidFill>
                    <a:schemeClr val="tx1"/>
                  </a:solidFill>
                  <a:latin typeface="Comic Sans MS"/>
                  <a:cs typeface="Comic Sans MS"/>
                </a:rPr>
                <a:t>Z + </a:t>
              </a:r>
              <a:r>
                <a:rPr lang="it-IT" sz="2000" dirty="0">
                  <a:solidFill>
                    <a:schemeClr val="tx1"/>
                  </a:solidFill>
                  <a:latin typeface="Symbol" charset="2"/>
                </a:rPr>
                <a:t>p</a:t>
              </a:r>
              <a:r>
                <a:rPr lang="it-IT" sz="2400" b="1" baseline="30000" dirty="0" smtClean="0"/>
                <a:t>-</a:t>
              </a:r>
            </a:p>
            <a:p>
              <a:endParaRPr lang="it-IT" sz="2000" b="1" baseline="30000" dirty="0" smtClean="0"/>
            </a:p>
            <a:p>
              <a:pPr>
                <a:spcAft>
                  <a:spcPts val="600"/>
                </a:spcAft>
              </a:pPr>
              <a:r>
                <a:rPr lang="it-IT" sz="2000" b="1" baseline="30000" dirty="0" smtClean="0">
                  <a:latin typeface="Arial"/>
                  <a:cs typeface="Arial"/>
                </a:rPr>
                <a:t> </a:t>
              </a:r>
              <a:r>
                <a:rPr lang="it-IT" sz="2000" b="1" baseline="30000" dirty="0" smtClean="0">
                  <a:latin typeface="Comic Sans MS"/>
                  <a:cs typeface="Comic Sans MS"/>
                </a:rPr>
                <a:t>A</a:t>
              </a:r>
              <a:r>
                <a:rPr lang="it-IT" sz="2000" b="1" baseline="-25000" dirty="0" smtClean="0">
                  <a:latin typeface="Symbol" charset="2"/>
                  <a:cs typeface="Symbol" charset="2"/>
                </a:rPr>
                <a:t>L</a:t>
              </a:r>
              <a:r>
                <a:rPr lang="it-IT" sz="2000" dirty="0" smtClean="0">
                  <a:latin typeface="Comic Sans MS"/>
                  <a:cs typeface="Comic Sans MS"/>
                </a:rPr>
                <a:t>Z</a:t>
              </a:r>
              <a:r>
                <a:rPr lang="it-IT" sz="2000" dirty="0" smtClean="0">
                  <a:latin typeface="Arial"/>
                  <a:cs typeface="Arial"/>
                </a:rPr>
                <a:t> </a:t>
              </a:r>
              <a:r>
                <a:rPr lang="it-IT" sz="2000" dirty="0" smtClean="0">
                  <a:latin typeface="Comic Sans MS"/>
                  <a:cs typeface="Comic Sans MS"/>
                  <a:sym typeface="Symbol" charset="2"/>
                </a:rPr>
                <a:t></a:t>
              </a:r>
              <a:r>
                <a:rPr lang="it-IT" sz="2000" b="1" baseline="30000" dirty="0" smtClean="0">
                  <a:latin typeface="Comic Sans MS"/>
                  <a:cs typeface="Comic Sans MS"/>
                </a:rPr>
                <a:t>A</a:t>
              </a:r>
              <a:r>
                <a:rPr lang="it-IT" sz="2000" dirty="0" smtClean="0">
                  <a:latin typeface="Comic Sans MS"/>
                  <a:cs typeface="Comic Sans MS"/>
                </a:rPr>
                <a:t>(Z+1) + </a:t>
              </a:r>
              <a:r>
                <a:rPr lang="it-IT" sz="2000" dirty="0" smtClean="0">
                  <a:latin typeface="Symbol" charset="2"/>
                  <a:cs typeface="Symbol" charset="2"/>
                </a:rPr>
                <a:t>p</a:t>
              </a:r>
              <a:r>
                <a:rPr lang="it-IT" sz="2000" b="1" baseline="30000" dirty="0" smtClean="0">
                  <a:latin typeface="Arial"/>
                  <a:cs typeface="Arial"/>
                </a:rPr>
                <a:t>-</a:t>
              </a:r>
            </a:p>
            <a:p>
              <a:pPr>
                <a:spcAft>
                  <a:spcPts val="600"/>
                </a:spcAft>
              </a:pPr>
              <a:r>
                <a:rPr lang="it-IT" sz="2000" b="1" baseline="30000" dirty="0" smtClean="0">
                  <a:latin typeface="Arial"/>
                  <a:cs typeface="Arial"/>
                </a:rPr>
                <a:t> </a:t>
              </a:r>
              <a:r>
                <a:rPr lang="it-IT" sz="2000" b="1" baseline="30000" dirty="0" smtClean="0">
                  <a:latin typeface="Comic Sans MS"/>
                  <a:cs typeface="Comic Sans MS"/>
                </a:rPr>
                <a:t>A</a:t>
              </a:r>
              <a:r>
                <a:rPr lang="it-IT" sz="2000" b="1" baseline="-25000" dirty="0" smtClean="0">
                  <a:latin typeface="Symbol" charset="2"/>
                  <a:cs typeface="Symbol" charset="2"/>
                </a:rPr>
                <a:t>L</a:t>
              </a:r>
              <a:r>
                <a:rPr lang="it-IT" sz="2000" dirty="0" smtClean="0">
                  <a:latin typeface="Comic Sans MS"/>
                  <a:cs typeface="Comic Sans MS"/>
                </a:rPr>
                <a:t>Z</a:t>
              </a:r>
              <a:r>
                <a:rPr lang="it-IT" sz="2000" dirty="0" smtClean="0">
                  <a:latin typeface="Arial"/>
                  <a:cs typeface="Arial"/>
                </a:rPr>
                <a:t> </a:t>
              </a:r>
              <a:r>
                <a:rPr lang="it-IT" sz="2000" dirty="0" smtClean="0">
                  <a:latin typeface="Comic Sans MS"/>
                  <a:cs typeface="Comic Sans MS"/>
                  <a:sym typeface="Symbol" charset="2"/>
                </a:rPr>
                <a:t></a:t>
              </a:r>
              <a:r>
                <a:rPr lang="it-IT" sz="2000" b="1" baseline="30000" dirty="0" smtClean="0">
                  <a:latin typeface="Comic Sans MS"/>
                  <a:cs typeface="Comic Sans MS"/>
                </a:rPr>
                <a:t>A-2</a:t>
              </a:r>
              <a:r>
                <a:rPr lang="it-IT" sz="2000" dirty="0" smtClean="0">
                  <a:latin typeface="Comic Sans MS"/>
                  <a:cs typeface="Comic Sans MS"/>
                </a:rPr>
                <a:t>(Z-1) + p + n</a:t>
              </a:r>
              <a:endParaRPr lang="it-IT" sz="2000" b="1" baseline="30000" dirty="0" smtClean="0">
                <a:latin typeface="Arial"/>
                <a:cs typeface="Arial"/>
              </a:endParaRPr>
            </a:p>
            <a:p>
              <a:pPr>
                <a:spcAft>
                  <a:spcPts val="600"/>
                </a:spcAft>
              </a:pPr>
              <a:r>
                <a:rPr lang="it-IT" sz="2000" b="1" baseline="30000" dirty="0" smtClean="0">
                  <a:latin typeface="Comic Sans MS"/>
                  <a:cs typeface="Comic Sans MS"/>
                </a:rPr>
                <a:t>A</a:t>
              </a:r>
              <a:r>
                <a:rPr lang="it-IT" sz="2000" b="1" baseline="-25000" dirty="0" smtClean="0">
                  <a:latin typeface="Symbol" charset="2"/>
                  <a:cs typeface="Symbol" charset="2"/>
                </a:rPr>
                <a:t>L</a:t>
              </a:r>
              <a:r>
                <a:rPr lang="it-IT" sz="2000" dirty="0" smtClean="0">
                  <a:latin typeface="Comic Sans MS"/>
                  <a:cs typeface="Comic Sans MS"/>
                </a:rPr>
                <a:t>Z</a:t>
              </a:r>
              <a:r>
                <a:rPr lang="it-IT" sz="2000" dirty="0" smtClean="0">
                  <a:latin typeface="Arial"/>
                  <a:cs typeface="Arial"/>
                </a:rPr>
                <a:t> </a:t>
              </a:r>
              <a:r>
                <a:rPr lang="it-IT" sz="2000" dirty="0" smtClean="0">
                  <a:latin typeface="Comic Sans MS"/>
                  <a:cs typeface="Comic Sans MS"/>
                  <a:sym typeface="Symbol" charset="2"/>
                </a:rPr>
                <a:t></a:t>
              </a:r>
              <a:r>
                <a:rPr lang="it-IT" sz="2000" b="1" baseline="30000" dirty="0" smtClean="0">
                  <a:latin typeface="Comic Sans MS"/>
                  <a:cs typeface="Comic Sans MS"/>
                </a:rPr>
                <a:t>A-3</a:t>
              </a:r>
              <a:r>
                <a:rPr lang="it-IT" sz="2000" dirty="0" smtClean="0">
                  <a:latin typeface="Comic Sans MS"/>
                  <a:cs typeface="Comic Sans MS"/>
                </a:rPr>
                <a:t>(Z-1) + p + n + n</a:t>
              </a:r>
              <a:endParaRPr lang="it-IT" sz="2000" b="1" baseline="30000" dirty="0" smtClean="0">
                <a:latin typeface="Arial"/>
                <a:cs typeface="Arial"/>
              </a:endParaRPr>
            </a:p>
            <a:p>
              <a:endParaRPr lang="it-IT" sz="2200" b="1" baseline="30000" dirty="0"/>
            </a:p>
          </p:txBody>
        </p:sp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194550" cy="762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Physics</a:t>
            </a:r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@</a:t>
            </a:r>
            <a:r>
              <a:rPr lang="it-IT" sz="3600" dirty="0" err="1" smtClean="0">
                <a:solidFill>
                  <a:srgbClr val="0000FF"/>
                </a:solidFill>
                <a:latin typeface="Comic Sans MS"/>
                <a:ea typeface="+mj-ea"/>
                <a:cs typeface="Comic Sans MS"/>
              </a:rPr>
              <a:t>FINUDA</a:t>
            </a:r>
            <a:r>
              <a:rPr lang="it-IT" sz="3600" dirty="0" smtClean="0">
                <a:solidFill>
                  <a:srgbClr val="0000FF"/>
                </a:solidFill>
                <a:latin typeface="Comic Sans MS"/>
                <a:ea typeface="+mj-ea"/>
                <a:cs typeface="Comic Sans MS"/>
              </a:rPr>
              <a:t> </a:t>
            </a:r>
            <a:endParaRPr lang="it-IT" sz="3600" dirty="0">
              <a:solidFill>
                <a:srgbClr val="0000FF"/>
              </a:solidFill>
              <a:latin typeface="Comic Sans MS"/>
              <a:ea typeface="+mj-ea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9653" y="1593589"/>
            <a:ext cx="128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  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-25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-  </a:t>
            </a:r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</a:rPr>
              <a:t>MWD </a:t>
            </a:r>
            <a:endParaRPr lang="en-US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9865" y="2140721"/>
            <a:ext cx="97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NMWD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59200" y="1332723"/>
            <a:ext cx="165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Spectroscopy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54600" y="1177901"/>
            <a:ext cx="304300" cy="206399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42000" y="1686156"/>
            <a:ext cx="304300" cy="206399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045200" y="2079856"/>
            <a:ext cx="685300" cy="206399"/>
          </a:xfrm>
          <a:prstGeom prst="rect">
            <a:avLst/>
          </a:prstGeom>
          <a:solidFill>
            <a:srgbClr val="3366FF">
              <a:alpha val="20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007100" y="2444953"/>
            <a:ext cx="1047250" cy="206399"/>
          </a:xfrm>
          <a:prstGeom prst="rect">
            <a:avLst/>
          </a:prstGeom>
          <a:solidFill>
            <a:srgbClr val="3366FF">
              <a:alpha val="20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24"/>
          <p:cNvSpPr>
            <a:spLocks/>
          </p:cNvSpPr>
          <p:nvPr/>
        </p:nvSpPr>
        <p:spPr bwMode="auto">
          <a:xfrm>
            <a:off x="429160" y="3101614"/>
            <a:ext cx="7843352" cy="3877985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buFontTx/>
              <a:buChar char="-"/>
            </a:pP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very </a:t>
            </a:r>
            <a:r>
              <a:rPr lang="en-US" dirty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thin targets (0.1 ÷ 0.3 g/cm</a:t>
            </a:r>
            <a:r>
              <a:rPr lang="en-US" baseline="32000" dirty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2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)</a:t>
            </a:r>
          </a:p>
          <a:p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          transparency </a:t>
            </a:r>
            <a:r>
              <a:rPr lang="en-US" dirty="0" smtClean="0">
                <a:solidFill>
                  <a:srgbClr val="800000"/>
                </a:solidFill>
                <a:latin typeface="Comic Sans MS"/>
                <a:ea typeface="Zapf Dingbats" pitchFamily="1" charset="2"/>
                <a:cs typeface="Comic Sans MS"/>
                <a:sym typeface="Helvetica Neue Light" pitchFamily="1" charset="0"/>
              </a:rPr>
              <a:t>➥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“high” resolution spectroscopy</a:t>
            </a:r>
          </a:p>
          <a:p>
            <a:endParaRPr lang="en-US" dirty="0" smtClean="0">
              <a:solidFill>
                <a:srgbClr val="343434"/>
              </a:solidFill>
              <a:latin typeface="Comic Sans MS"/>
              <a:ea typeface="Helvetica Neue Light" pitchFamily="1" charset="0"/>
              <a:cs typeface="Comic Sans MS"/>
              <a:sym typeface="Helvetica Neue Light" pitchFamily="1" charset="0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 </a:t>
            </a:r>
            <a:r>
              <a:rPr lang="en-US" dirty="0" smtClean="0"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different targets in the same run</a:t>
            </a:r>
          </a:p>
          <a:p>
            <a:r>
              <a:rPr lang="en-US" dirty="0" smtClean="0"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                               </a:t>
            </a:r>
            <a:r>
              <a:rPr lang="en-US" dirty="0" smtClean="0">
                <a:solidFill>
                  <a:srgbClr val="800000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</a:t>
            </a:r>
            <a:r>
              <a:rPr lang="en-US" dirty="0" smtClean="0">
                <a:solidFill>
                  <a:srgbClr val="800000"/>
                </a:solidFill>
                <a:latin typeface="Comic Sans MS"/>
                <a:ea typeface="Zapf Dingbats" pitchFamily="1" charset="2"/>
                <a:cs typeface="Comic Sans MS"/>
                <a:sym typeface="Helvetica Neue Light" pitchFamily="1" charset="0"/>
              </a:rPr>
              <a:t>➥</a:t>
            </a:r>
            <a:r>
              <a:rPr lang="en-US" dirty="0" smtClean="0"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high degree of flexibility</a:t>
            </a:r>
          </a:p>
          <a:p>
            <a:endParaRPr lang="en-US" dirty="0" smtClean="0">
              <a:solidFill>
                <a:srgbClr val="343434"/>
              </a:solidFill>
              <a:latin typeface="Comic Sans MS"/>
              <a:ea typeface="Helvetica Neue Light" pitchFamily="1" charset="0"/>
              <a:cs typeface="Comic Sans MS"/>
              <a:sym typeface="Helvetica Neue Light" pitchFamily="1" charset="0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coincidence measurement with large acceptance (</a:t>
            </a:r>
            <a:r>
              <a:rPr lang="en-US" dirty="0" smtClean="0">
                <a:solidFill>
                  <a:srgbClr val="343434"/>
                </a:solidFill>
                <a:latin typeface="Symbol" charset="2"/>
                <a:ea typeface="Helvetica Neue Light" pitchFamily="1" charset="0"/>
                <a:cs typeface="Symbol" charset="2"/>
                <a:sym typeface="Helvetica Neue Light" pitchFamily="1" charset="0"/>
              </a:rPr>
              <a:t>DW~2p </a:t>
            </a:r>
            <a:r>
              <a:rPr lang="en-US" dirty="0" err="1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srad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)</a:t>
            </a:r>
          </a:p>
          <a:p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       complete event </a:t>
            </a:r>
            <a:r>
              <a:rPr lang="en-US" dirty="0" smtClean="0">
                <a:solidFill>
                  <a:srgbClr val="800000"/>
                </a:solidFill>
                <a:latin typeface="Comic Sans MS"/>
                <a:ea typeface="Zapf Dingbats" pitchFamily="1" charset="2"/>
                <a:cs typeface="Comic Sans MS"/>
                <a:sym typeface="Helvetica Neue Light" pitchFamily="1" charset="0"/>
              </a:rPr>
              <a:t>➥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decay mode study </a:t>
            </a:r>
          </a:p>
          <a:p>
            <a:endParaRPr lang="en-US" dirty="0">
              <a:solidFill>
                <a:srgbClr val="343434"/>
              </a:solidFill>
              <a:latin typeface="Comic Sans MS"/>
              <a:ea typeface="Helvetica Neue Light" pitchFamily="1" charset="0"/>
              <a:cs typeface="Comic Sans MS"/>
              <a:sym typeface="Helvetica Neue Light" pitchFamily="1" charset="0"/>
            </a:endParaRPr>
          </a:p>
          <a:p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- simultaneous tracking of 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Lucida Grande" pitchFamily="1" charset="0"/>
                <a:cs typeface="Comic Sans MS"/>
                <a:sym typeface="Helvetica Neue Light" pitchFamily="1" charset="0"/>
              </a:rPr>
              <a:t>μ</a:t>
            </a:r>
            <a:r>
              <a:rPr lang="en-US" baseline="32000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+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from the K</a:t>
            </a:r>
            <a:r>
              <a:rPr lang="en-US" baseline="32000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+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decay </a:t>
            </a:r>
          </a:p>
          <a:p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                  K</a:t>
            </a:r>
            <a:r>
              <a:rPr lang="en-US" baseline="30000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+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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</a:t>
            </a:r>
            <a:r>
              <a:rPr lang="en-US" dirty="0" err="1" smtClean="0">
                <a:solidFill>
                  <a:srgbClr val="343434"/>
                </a:solidFill>
                <a:latin typeface="Symbol" charset="2"/>
                <a:ea typeface="Helvetica Neue Light" pitchFamily="1" charset="0"/>
                <a:cs typeface="Symbol" charset="2"/>
                <a:sym typeface="Helvetica Neue Light" pitchFamily="1" charset="0"/>
              </a:rPr>
              <a:t>m</a:t>
            </a:r>
            <a:r>
              <a:rPr lang="en-US" baseline="30000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+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</a:t>
            </a:r>
            <a:r>
              <a:rPr lang="en-US" dirty="0" smtClean="0">
                <a:solidFill>
                  <a:srgbClr val="343434"/>
                </a:solidFill>
                <a:latin typeface="Symbol" charset="2"/>
                <a:ea typeface="Helvetica Neue Light" pitchFamily="1" charset="0"/>
                <a:cs typeface="Symbol" charset="2"/>
                <a:sym typeface="Helvetica Neue Light" pitchFamily="1" charset="0"/>
              </a:rPr>
              <a:t>n</a:t>
            </a:r>
            <a:r>
              <a:rPr lang="en-US" baseline="-25000" dirty="0" smtClean="0">
                <a:solidFill>
                  <a:srgbClr val="343434"/>
                </a:solidFill>
                <a:latin typeface="Symbol" charset="2"/>
                <a:ea typeface="Helvetica Neue Light" pitchFamily="1" charset="0"/>
                <a:cs typeface="Symbol" charset="2"/>
                <a:sym typeface="Helvetica Neue Light" pitchFamily="1" charset="0"/>
              </a:rPr>
              <a:t>m</a:t>
            </a:r>
            <a:r>
              <a:rPr lang="en-US" dirty="0" smtClean="0">
                <a:solidFill>
                  <a:srgbClr val="800000"/>
                </a:solidFill>
                <a:latin typeface="Comic Sans MS"/>
                <a:ea typeface="Zapf Dingbats" pitchFamily="1" charset="2"/>
                <a:cs typeface="Comic Sans MS"/>
                <a:sym typeface="Helvetica Neue Light" pitchFamily="1" charset="0"/>
              </a:rPr>
              <a:t>➥</a:t>
            </a:r>
            <a:r>
              <a:rPr lang="en-US" dirty="0" smtClean="0">
                <a:solidFill>
                  <a:srgbClr val="343434"/>
                </a:solidFill>
                <a:latin typeface="Comic Sans MS"/>
                <a:ea typeface="Helvetica Neue Light" pitchFamily="1" charset="0"/>
                <a:cs typeface="Comic Sans MS"/>
                <a:sym typeface="Helvetica Neue Light" pitchFamily="1" charset="0"/>
              </a:rPr>
              <a:t> energy and rate calibration</a:t>
            </a:r>
          </a:p>
          <a:p>
            <a:endParaRPr lang="en-US" dirty="0" smtClean="0">
              <a:solidFill>
                <a:srgbClr val="343434"/>
              </a:solidFill>
              <a:latin typeface="Comic Sans MS"/>
              <a:ea typeface="Helvetica Neue Light" pitchFamily="1" charset="0"/>
              <a:cs typeface="Comic Sans MS"/>
              <a:sym typeface="Helvetica Neue Light" pitchFamily="1" charset="0"/>
            </a:endParaRPr>
          </a:p>
          <a:p>
            <a:endParaRPr lang="en-US" dirty="0" smtClean="0">
              <a:solidFill>
                <a:srgbClr val="343434"/>
              </a:solidFill>
              <a:latin typeface="Comic Sans MS"/>
              <a:ea typeface="Helvetica Neue Light" pitchFamily="1" charset="0"/>
              <a:cs typeface="Comic Sans MS"/>
              <a:sym typeface="Helvetica Neue Light" pitchFamily="1" charset="0"/>
            </a:endParaRPr>
          </a:p>
          <a:p>
            <a:pPr algn="l">
              <a:buFontTx/>
              <a:buChar char="-"/>
            </a:pPr>
            <a:endParaRPr lang="en-US" dirty="0">
              <a:solidFill>
                <a:srgbClr val="343434"/>
              </a:solidFill>
              <a:latin typeface="Comic Sans MS"/>
              <a:ea typeface="Helvetica Neue Light" pitchFamily="1" charset="0"/>
              <a:cs typeface="Comic Sans MS"/>
              <a:sym typeface="Helvetica Neue Light" pitchFamily="1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839786">
            <a:off x="5498638" y="4169698"/>
            <a:ext cx="339182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FINUDA key features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780259" y="197205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1N induced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08859" y="2365755"/>
            <a:ext cx="1771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2N induced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np</a:t>
            </a:r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36" name="Right Brace 35"/>
          <p:cNvSpPr/>
          <p:nvPr/>
        </p:nvSpPr>
        <p:spPr>
          <a:xfrm>
            <a:off x="4750514" y="2079856"/>
            <a:ext cx="187200" cy="571496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6102350"/>
            <a:ext cx="2717800" cy="755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513" y="746356"/>
            <a:ext cx="1301750" cy="93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365" y="1708474"/>
            <a:ext cx="2824480" cy="1849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9401" y="1169576"/>
            <a:ext cx="8470899" cy="5252488"/>
          </a:xfrm>
        </p:spPr>
        <p:txBody>
          <a:bodyPr>
            <a:normAutofit lnSpcReduction="10000"/>
          </a:bodyPr>
          <a:lstStyle/>
          <a:p>
            <a:pPr>
              <a:buClr>
                <a:srgbClr val="008000"/>
              </a:buClr>
              <a:buNone/>
            </a:pPr>
            <a:r>
              <a:rPr lang="en-US" sz="19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Production reaction</a:t>
            </a:r>
          </a:p>
          <a:p>
            <a:pPr marL="0" indent="0">
              <a:buClr>
                <a:srgbClr val="0000FF"/>
              </a:buClr>
              <a:buNone/>
            </a:pPr>
            <a:r>
              <a:rPr lang="en-US" sz="19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(K</a:t>
            </a:r>
            <a:r>
              <a:rPr lang="en-US" sz="19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1900" b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stop</a:t>
            </a:r>
            <a:r>
              <a:rPr lang="en-US" sz="19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en-US" sz="19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19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19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</a:p>
          <a:p>
            <a:pPr>
              <a:buNone/>
            </a:pPr>
            <a:r>
              <a:rPr lang="en-US" sz="1900" dirty="0" smtClean="0">
                <a:latin typeface="Comic Sans MS"/>
                <a:cs typeface="Comic Sans MS"/>
              </a:rPr>
              <a:t>K</a:t>
            </a:r>
            <a:r>
              <a:rPr lang="en-US" sz="1900" baseline="30000" dirty="0" smtClean="0">
                <a:latin typeface="Comic Sans MS"/>
                <a:cs typeface="Comic Sans MS"/>
              </a:rPr>
              <a:t>-</a:t>
            </a:r>
            <a:r>
              <a:rPr lang="en-US" sz="1900" dirty="0" smtClean="0">
                <a:latin typeface="Comic Sans MS"/>
                <a:cs typeface="Comic Sans MS"/>
              </a:rPr>
              <a:t> + </a:t>
            </a:r>
            <a:r>
              <a:rPr lang="en-US" sz="1900" dirty="0" err="1" smtClean="0">
                <a:latin typeface="Comic Sans MS"/>
                <a:cs typeface="Comic Sans MS"/>
              </a:rPr>
              <a:t>p</a:t>
            </a:r>
            <a:r>
              <a:rPr lang="en-US" sz="1900" dirty="0" smtClean="0">
                <a:latin typeface="Comic Sans MS"/>
                <a:cs typeface="Comic Sans MS"/>
              </a:rPr>
              <a:t> </a:t>
            </a:r>
            <a:r>
              <a:rPr lang="it-IT" sz="1900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sz="1900" dirty="0" smtClean="0">
                <a:latin typeface="Symbol" charset="2"/>
                <a:cs typeface="Symbol" charset="2"/>
                <a:sym typeface="Symbol" charset="2"/>
              </a:rPr>
              <a:t>L </a:t>
            </a:r>
            <a:r>
              <a:rPr lang="it-IT" sz="1900" dirty="0" smtClean="0">
                <a:latin typeface="Comic Sans MS"/>
                <a:cs typeface="Comic Sans MS"/>
                <a:sym typeface="Symbol" charset="2"/>
              </a:rPr>
              <a:t>+ </a:t>
            </a:r>
            <a:r>
              <a:rPr lang="it-IT" sz="1900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1900" baseline="30000" dirty="0" smtClean="0">
                <a:latin typeface="Comic Sans MS"/>
                <a:cs typeface="Comic Sans MS"/>
                <a:sym typeface="Symbol" charset="2"/>
              </a:rPr>
              <a:t>0</a:t>
            </a:r>
            <a:r>
              <a:rPr lang="en-US" sz="1900" dirty="0" smtClean="0">
                <a:latin typeface="Comic Sans MS"/>
                <a:cs typeface="Comic Sans MS"/>
              </a:rPr>
              <a:t> 	  </a:t>
            </a:r>
            <a:r>
              <a:rPr lang="en-US" sz="1900" dirty="0" smtClean="0">
                <a:latin typeface="Symbol" charset="2"/>
                <a:cs typeface="Symbol" charset="2"/>
              </a:rPr>
              <a:t>p</a:t>
            </a:r>
            <a:r>
              <a:rPr lang="en-US" sz="1900" baseline="30000" dirty="0" smtClean="0">
                <a:latin typeface="Comic Sans MS"/>
                <a:cs typeface="Comic Sans MS"/>
              </a:rPr>
              <a:t>0</a:t>
            </a:r>
            <a:r>
              <a:rPr lang="en-US" sz="1900" dirty="0" smtClean="0">
                <a:latin typeface="Comic Sans MS"/>
                <a:cs typeface="Comic Sans MS"/>
              </a:rPr>
              <a:t> + </a:t>
            </a:r>
            <a:r>
              <a:rPr lang="en-US" sz="1900" dirty="0" err="1" smtClean="0">
                <a:latin typeface="Comic Sans MS"/>
                <a:cs typeface="Comic Sans MS"/>
              </a:rPr>
              <a:t>p</a:t>
            </a:r>
            <a:r>
              <a:rPr lang="en-US" sz="1900" dirty="0" smtClean="0">
                <a:latin typeface="Comic Sans MS"/>
                <a:cs typeface="Comic Sans MS"/>
              </a:rPr>
              <a:t> </a:t>
            </a:r>
            <a:r>
              <a:rPr lang="it-IT" sz="1900" dirty="0" smtClean="0">
                <a:latin typeface="Comic Sans MS"/>
                <a:cs typeface="Comic Sans MS"/>
                <a:sym typeface="Symbol" charset="2"/>
              </a:rPr>
              <a:t> n + </a:t>
            </a:r>
            <a:r>
              <a:rPr lang="it-IT" sz="1900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1900" baseline="30000" dirty="0" smtClean="0">
                <a:latin typeface="Comic Sans MS"/>
                <a:cs typeface="Comic Sans MS"/>
                <a:sym typeface="Symbol" charset="2"/>
              </a:rPr>
              <a:t>+       </a:t>
            </a:r>
            <a:r>
              <a:rPr lang="it-IT" sz="1900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(2-step)    S-EX + C-EX</a:t>
            </a:r>
          </a:p>
          <a:p>
            <a:pPr>
              <a:buNone/>
            </a:pPr>
            <a:r>
              <a:rPr lang="en-US" sz="1900" dirty="0" smtClean="0">
                <a:latin typeface="Comic Sans MS"/>
                <a:cs typeface="Comic Sans MS"/>
              </a:rPr>
              <a:t>K</a:t>
            </a:r>
            <a:r>
              <a:rPr lang="en-US" sz="1900" baseline="30000" dirty="0" smtClean="0">
                <a:latin typeface="Comic Sans MS"/>
                <a:cs typeface="Comic Sans MS"/>
              </a:rPr>
              <a:t>-</a:t>
            </a:r>
            <a:r>
              <a:rPr lang="en-US" sz="1900" dirty="0" smtClean="0">
                <a:latin typeface="Comic Sans MS"/>
                <a:cs typeface="Comic Sans MS"/>
              </a:rPr>
              <a:t> + </a:t>
            </a:r>
            <a:r>
              <a:rPr lang="en-US" sz="1900" dirty="0" err="1" smtClean="0">
                <a:latin typeface="Comic Sans MS"/>
                <a:cs typeface="Comic Sans MS"/>
              </a:rPr>
              <a:t>p</a:t>
            </a:r>
            <a:r>
              <a:rPr lang="en-US" sz="1900" dirty="0" smtClean="0">
                <a:latin typeface="Comic Sans MS"/>
                <a:cs typeface="Comic Sans MS"/>
              </a:rPr>
              <a:t> </a:t>
            </a:r>
            <a:r>
              <a:rPr lang="it-IT" sz="1900" dirty="0" smtClean="0">
                <a:latin typeface="Comic Sans MS"/>
                <a:cs typeface="Comic Sans MS"/>
                <a:sym typeface="Symbol" charset="2"/>
              </a:rPr>
              <a:t> K</a:t>
            </a:r>
            <a:r>
              <a:rPr lang="it-IT" sz="1900" baseline="30000" dirty="0" smtClean="0">
                <a:latin typeface="Comic Sans MS"/>
                <a:cs typeface="Comic Sans MS"/>
                <a:sym typeface="Symbol" charset="2"/>
              </a:rPr>
              <a:t>0 </a:t>
            </a:r>
            <a:r>
              <a:rPr lang="it-IT" sz="1900" dirty="0" smtClean="0">
                <a:latin typeface="Comic Sans MS"/>
                <a:cs typeface="Comic Sans MS"/>
                <a:sym typeface="Symbol" charset="2"/>
              </a:rPr>
              <a:t>+ n</a:t>
            </a:r>
            <a:r>
              <a:rPr lang="en-US" sz="1900" dirty="0" smtClean="0">
                <a:latin typeface="Comic Sans MS"/>
                <a:cs typeface="Comic Sans MS"/>
              </a:rPr>
              <a:t> 	  K</a:t>
            </a:r>
            <a:r>
              <a:rPr lang="en-US" sz="1900" baseline="30000" dirty="0" smtClean="0"/>
              <a:t>0</a:t>
            </a:r>
            <a:r>
              <a:rPr lang="en-US" sz="1900" dirty="0" smtClean="0"/>
              <a:t> </a:t>
            </a:r>
            <a:r>
              <a:rPr lang="en-US" sz="1900" dirty="0" smtClean="0">
                <a:latin typeface="Comic Sans MS"/>
                <a:cs typeface="Comic Sans MS"/>
              </a:rPr>
              <a:t>+ </a:t>
            </a:r>
            <a:r>
              <a:rPr lang="en-US" sz="1900" dirty="0" err="1" smtClean="0">
                <a:latin typeface="Comic Sans MS"/>
                <a:cs typeface="Comic Sans MS"/>
              </a:rPr>
              <a:t>p</a:t>
            </a:r>
            <a:r>
              <a:rPr lang="en-US" sz="1900" dirty="0" smtClean="0"/>
              <a:t> </a:t>
            </a:r>
            <a:r>
              <a:rPr lang="it-IT" sz="1900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sz="1900" dirty="0" smtClean="0"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900" dirty="0" smtClean="0">
                <a:latin typeface="Comic Sans MS"/>
                <a:cs typeface="Comic Sans MS"/>
                <a:sym typeface="Symbol" charset="2"/>
              </a:rPr>
              <a:t> +</a:t>
            </a:r>
            <a:r>
              <a:rPr lang="it-IT" sz="1900" dirty="0" smtClean="0">
                <a:cs typeface="Arial"/>
                <a:sym typeface="Symbol" charset="2"/>
              </a:rPr>
              <a:t> </a:t>
            </a:r>
            <a:r>
              <a:rPr lang="it-IT" sz="1900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1900" baseline="30000" dirty="0" smtClean="0">
                <a:cs typeface="Arial"/>
                <a:sym typeface="Symbol" charset="2"/>
              </a:rPr>
              <a:t>+         </a:t>
            </a:r>
            <a:r>
              <a:rPr lang="it-IT" sz="1900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(2-step)     C-EX + S-EX</a:t>
            </a:r>
          </a:p>
          <a:p>
            <a:pPr>
              <a:buNone/>
            </a:pPr>
            <a:r>
              <a:rPr lang="en-US" sz="1900" dirty="0" smtClean="0">
                <a:latin typeface="Comic Sans MS"/>
                <a:cs typeface="Comic Sans MS"/>
              </a:rPr>
              <a:t>K</a:t>
            </a:r>
            <a:r>
              <a:rPr lang="en-US" sz="1900" baseline="30000" dirty="0" smtClean="0">
                <a:latin typeface="Comic Sans MS"/>
                <a:cs typeface="Comic Sans MS"/>
              </a:rPr>
              <a:t>-</a:t>
            </a:r>
            <a:r>
              <a:rPr lang="en-US" sz="1900" dirty="0" smtClean="0">
                <a:latin typeface="Comic Sans MS"/>
                <a:cs typeface="Comic Sans MS"/>
              </a:rPr>
              <a:t> + </a:t>
            </a:r>
            <a:r>
              <a:rPr lang="en-US" sz="1900" dirty="0" err="1" smtClean="0">
                <a:latin typeface="Comic Sans MS"/>
                <a:cs typeface="Comic Sans MS"/>
              </a:rPr>
              <a:t>p</a:t>
            </a:r>
            <a:r>
              <a:rPr lang="en-US" sz="1900" dirty="0" smtClean="0">
                <a:latin typeface="Comic Sans MS"/>
                <a:cs typeface="Comic Sans MS"/>
              </a:rPr>
              <a:t> </a:t>
            </a:r>
            <a:r>
              <a:rPr lang="it-IT" sz="1900" dirty="0" smtClean="0">
                <a:latin typeface="+mj-lt"/>
                <a:cs typeface="Arial"/>
                <a:sym typeface="Symbol" charset="2"/>
              </a:rPr>
              <a:t></a:t>
            </a:r>
            <a:r>
              <a:rPr lang="it-IT" sz="1900" dirty="0" smtClean="0">
                <a:cs typeface="Arial"/>
                <a:sym typeface="Symbol" charset="2"/>
              </a:rPr>
              <a:t> </a:t>
            </a:r>
            <a:r>
              <a:rPr lang="it-IT" sz="1900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sz="1900" baseline="30000" dirty="0" smtClean="0">
                <a:latin typeface="Symbol" charset="2"/>
                <a:cs typeface="Symbol" charset="2"/>
                <a:sym typeface="Symbol" charset="2"/>
              </a:rPr>
              <a:t>- </a:t>
            </a:r>
            <a:r>
              <a:rPr lang="it-IT" sz="1900" dirty="0" smtClean="0">
                <a:latin typeface="Comic Sans MS"/>
                <a:cs typeface="Comic Sans MS"/>
                <a:sym typeface="Symbol" charset="2"/>
              </a:rPr>
              <a:t>+ </a:t>
            </a:r>
            <a:r>
              <a:rPr lang="it-IT" sz="1900" dirty="0" smtClean="0"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1900" baseline="30000" dirty="0" smtClean="0">
                <a:cs typeface="Arial"/>
                <a:sym typeface="Symbol" charset="2"/>
              </a:rPr>
              <a:t>+	    </a:t>
            </a:r>
            <a:r>
              <a:rPr lang="it-IT" sz="1900" dirty="0" smtClean="0"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it-IT" sz="1900" baseline="30000" dirty="0" smtClean="0">
                <a:latin typeface="Symbol" charset="2"/>
                <a:cs typeface="Symbol" charset="2"/>
                <a:sym typeface="Symbol" charset="2"/>
              </a:rPr>
              <a:t>- </a:t>
            </a:r>
            <a:r>
              <a:rPr lang="it-IT" sz="1900" dirty="0" smtClean="0">
                <a:latin typeface="Comic Sans MS"/>
                <a:cs typeface="Comic Sans MS"/>
                <a:sym typeface="Symbol" charset="2"/>
              </a:rPr>
              <a:t>+ p</a:t>
            </a:r>
            <a:r>
              <a:rPr lang="it-IT" sz="1900" baseline="30000" dirty="0" smtClean="0"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US" sz="1900" dirty="0" smtClean="0">
                <a:sym typeface="Symbol" charset="2"/>
              </a:rPr>
              <a:t> </a:t>
            </a:r>
            <a:r>
              <a:rPr lang="en-US" sz="1900" dirty="0" smtClean="0"/>
              <a:t>      </a:t>
            </a:r>
            <a:r>
              <a:rPr lang="en-US" sz="1900" dirty="0" err="1" smtClean="0">
                <a:latin typeface="Comic Sans MS"/>
                <a:cs typeface="Comic Sans MS"/>
              </a:rPr>
              <a:t>n</a:t>
            </a:r>
            <a:r>
              <a:rPr lang="en-US" sz="1900" dirty="0" smtClean="0">
                <a:latin typeface="Comic Sans MS"/>
                <a:cs typeface="Comic Sans MS"/>
              </a:rPr>
              <a:t> +</a:t>
            </a:r>
            <a:r>
              <a:rPr lang="en-US" sz="1900" dirty="0" smtClean="0"/>
              <a:t> </a:t>
            </a:r>
            <a:r>
              <a:rPr lang="en-US" sz="1900" dirty="0" smtClean="0">
                <a:latin typeface="Symbol" charset="2"/>
                <a:cs typeface="Symbol" charset="2"/>
              </a:rPr>
              <a:t>L       </a:t>
            </a:r>
            <a:r>
              <a:rPr lang="it-IT" sz="1900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(1-step)     S-EX</a:t>
            </a:r>
          </a:p>
          <a:p>
            <a:pPr>
              <a:buNone/>
            </a:pPr>
            <a:endParaRPr lang="it-IT" sz="1900" baseline="30000" dirty="0" smtClean="0">
              <a:solidFill>
                <a:srgbClr val="0000FF"/>
              </a:solidFill>
              <a:latin typeface="Symbol" charset="2"/>
              <a:cs typeface="Arial"/>
              <a:sym typeface="Symbol" charset="2"/>
            </a:endParaRPr>
          </a:p>
          <a:p>
            <a:pPr>
              <a:buNone/>
            </a:pPr>
            <a:r>
              <a:rPr lang="it-IT" sz="1900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K.Kubota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1900" dirty="0" err="1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et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 al, NPA 602 (1996) 327.</a:t>
            </a:r>
          </a:p>
          <a:p>
            <a:pPr>
              <a:buNone/>
            </a:pP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1900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He</a:t>
            </a:r>
            <a:r>
              <a:rPr lang="it-IT" sz="1900" dirty="0" smtClean="0">
                <a:solidFill>
                  <a:srgbClr val="000090"/>
                </a:solidFill>
                <a:latin typeface="+mj-lt"/>
                <a:cs typeface="Arial"/>
                <a:sym typeface="Symbol" charset="2"/>
              </a:rPr>
              <a:t> 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(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9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Be) U.L.=2.3 10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-4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/K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1900" baseline="-25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;  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12</a:t>
            </a:r>
            <a:r>
              <a:rPr lang="it-IT" sz="1900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Be(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12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C) U.L.=6.1 10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/K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1900" baseline="-25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;   </a:t>
            </a:r>
          </a:p>
          <a:p>
            <a:pPr>
              <a:buNone/>
            </a:pP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16</a:t>
            </a:r>
            <a:r>
              <a:rPr lang="it-IT" sz="1900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C(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16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O) U.L.=6.2 10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19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/K</a:t>
            </a:r>
            <a:r>
              <a:rPr lang="it-IT" sz="1900" baseline="30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1900" baseline="-25000" dirty="0" smtClean="0">
                <a:solidFill>
                  <a:srgbClr val="000090"/>
                </a:solidFill>
                <a:latin typeface="Comic Sans MS"/>
                <a:cs typeface="Comic Sans MS"/>
                <a:sym typeface="Symbol" charset="2"/>
              </a:rPr>
              <a:t>stop</a:t>
            </a:r>
          </a:p>
          <a:p>
            <a:pPr>
              <a:buNone/>
            </a:pPr>
            <a:endParaRPr lang="it-IT" sz="1900" baseline="-25000" dirty="0" smtClean="0">
              <a:solidFill>
                <a:srgbClr val="000090"/>
              </a:solidFill>
              <a:latin typeface="Comic Sans MS"/>
              <a:cs typeface="Comic Sans MS"/>
              <a:sym typeface="Symbol" charset="2"/>
            </a:endParaRP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</a:rPr>
              <a:t>PLB 640 (2006) 145: upper limits </a:t>
            </a:r>
            <a:r>
              <a:rPr lang="en-US" sz="1900" baseline="30000" dirty="0">
                <a:latin typeface="Comic Sans MS"/>
                <a:cs typeface="Comic Sans MS"/>
              </a:rPr>
              <a:t>6</a:t>
            </a:r>
            <a:r>
              <a:rPr lang="en-US" sz="1900" baseline="-25000" dirty="0">
                <a:latin typeface="Symbol" charset="2"/>
                <a:cs typeface="Symbol" charset="2"/>
              </a:rPr>
              <a:t>L</a:t>
            </a:r>
            <a:r>
              <a:rPr lang="en-US" sz="1900" dirty="0">
                <a:latin typeface="Comic Sans MS"/>
                <a:cs typeface="Comic Sans MS"/>
              </a:rPr>
              <a:t>H, </a:t>
            </a:r>
            <a:r>
              <a:rPr lang="en-US" sz="1900" baseline="30000" dirty="0">
                <a:latin typeface="Comic Sans MS"/>
                <a:cs typeface="Comic Sans MS"/>
              </a:rPr>
              <a:t>7</a:t>
            </a:r>
            <a:r>
              <a:rPr lang="en-US" sz="1900" baseline="-25000" dirty="0">
                <a:latin typeface="Symbol" charset="2"/>
                <a:cs typeface="Symbol" charset="2"/>
              </a:rPr>
              <a:t>L</a:t>
            </a:r>
            <a:r>
              <a:rPr lang="en-US" sz="1900" dirty="0">
                <a:latin typeface="Comic Sans MS"/>
                <a:cs typeface="Comic Sans MS"/>
              </a:rPr>
              <a:t>H and </a:t>
            </a:r>
            <a:r>
              <a:rPr lang="en-US" sz="1900" baseline="30000" dirty="0">
                <a:latin typeface="Comic Sans MS"/>
                <a:cs typeface="Comic Sans MS"/>
              </a:rPr>
              <a:t>12</a:t>
            </a:r>
            <a:r>
              <a:rPr lang="en-US" sz="1900" baseline="-25000" dirty="0">
                <a:latin typeface="Symbol" charset="2"/>
                <a:cs typeface="Symbol" charset="2"/>
              </a:rPr>
              <a:t>L</a:t>
            </a:r>
            <a:r>
              <a:rPr lang="en-US" sz="1900" dirty="0">
                <a:latin typeface="Comic Sans MS"/>
                <a:cs typeface="Comic Sans MS"/>
              </a:rPr>
              <a:t>Be</a:t>
            </a:r>
          </a:p>
          <a:p>
            <a:pPr>
              <a:buNone/>
            </a:pPr>
            <a:r>
              <a:rPr lang="en-US" sz="1900" dirty="0" err="1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oct</a:t>
            </a:r>
            <a:r>
              <a:rPr lang="en-US" sz="1900" dirty="0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 2003 - </a:t>
            </a:r>
            <a:r>
              <a:rPr lang="en-US" sz="1900" dirty="0" err="1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jan</a:t>
            </a:r>
            <a:r>
              <a:rPr lang="en-US" sz="1900" dirty="0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 04: ~220 pb</a:t>
            </a:r>
            <a:r>
              <a:rPr lang="en-US" sz="1900" baseline="32000" dirty="0">
                <a:latin typeface="Comic Sans MS"/>
                <a:ea typeface="Helvetica Neue" pitchFamily="1" charset="0"/>
                <a:cs typeface="Comic Sans MS"/>
                <a:sym typeface="Helvetica Neue" pitchFamily="1" charset="0"/>
              </a:rPr>
              <a:t>-1</a:t>
            </a:r>
            <a:endParaRPr lang="it-IT" sz="1900" dirty="0">
              <a:solidFill>
                <a:srgbClr val="FF6600"/>
              </a:solidFill>
              <a:latin typeface="Comic Sans MS"/>
              <a:cs typeface="Comic Sans MS"/>
              <a:sym typeface="Symbol" charset="2"/>
            </a:endParaRPr>
          </a:p>
          <a:p>
            <a:pPr>
              <a:buNone/>
            </a:pP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6</a:t>
            </a:r>
            <a:r>
              <a:rPr lang="it-IT" sz="1900" baseline="-25000" dirty="0">
                <a:solidFill>
                  <a:srgbClr val="FF660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H</a:t>
            </a:r>
            <a:r>
              <a:rPr lang="it-IT" sz="1900" dirty="0">
                <a:solidFill>
                  <a:srgbClr val="FF6600"/>
                </a:solidFill>
                <a:cs typeface="Arial"/>
                <a:sym typeface="Symbol" charset="2"/>
              </a:rPr>
              <a:t> 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(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6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Li) U.L.= (2.5 ± 1.4) 10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/K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1900" baseline="-25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stop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; 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7</a:t>
            </a:r>
            <a:r>
              <a:rPr lang="it-IT" sz="1900" baseline="-25000" dirty="0">
                <a:solidFill>
                  <a:srgbClr val="FF660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H(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7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Li) U.L</a:t>
            </a:r>
            <a:r>
              <a:rPr lang="it-IT" sz="1900" dirty="0">
                <a:solidFill>
                  <a:srgbClr val="FF6600"/>
                </a:solidFill>
                <a:cs typeface="Arial"/>
                <a:sym typeface="Symbol" charset="2"/>
              </a:rPr>
              <a:t>.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= (4.5± 1.4) 10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/K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1900" baseline="-25000" dirty="0" err="1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s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;  </a:t>
            </a:r>
          </a:p>
          <a:p>
            <a:pPr>
              <a:buNone/>
            </a:pP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12</a:t>
            </a:r>
            <a:r>
              <a:rPr lang="it-IT" sz="1900" baseline="-25000" dirty="0">
                <a:solidFill>
                  <a:srgbClr val="FF6600"/>
                </a:solidFill>
                <a:latin typeface="Symbol" charset="2"/>
                <a:cs typeface="Symbol" charset="2"/>
                <a:sym typeface="Symbol" charset="2"/>
              </a:rPr>
              <a:t>L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Be(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12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C) U.L.= (2.0 ± 0.4) 10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-5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/K</a:t>
            </a:r>
            <a:r>
              <a:rPr lang="it-IT" sz="1900" baseline="30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-</a:t>
            </a:r>
            <a:r>
              <a:rPr lang="it-IT" sz="1900" baseline="-250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stop 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(inclusive </a:t>
            </a:r>
            <a:r>
              <a:rPr lang="it-IT" sz="1900" dirty="0" err="1">
                <a:solidFill>
                  <a:srgbClr val="FF6600"/>
                </a:solidFill>
                <a:latin typeface="Symbol" charset="2"/>
                <a:cs typeface="Symbol" charset="2"/>
                <a:sym typeface="Symbol" charset="2"/>
              </a:rPr>
              <a:t>p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+ </a:t>
            </a:r>
            <a:r>
              <a:rPr lang="it-IT" sz="1900" dirty="0" err="1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spectra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 </a:t>
            </a:r>
            <a:r>
              <a:rPr lang="it-IT" sz="1900" dirty="0" err="1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analysis</a:t>
            </a:r>
            <a:r>
              <a:rPr lang="it-IT" sz="1900" dirty="0">
                <a:solidFill>
                  <a:srgbClr val="FF6600"/>
                </a:solidFill>
                <a:latin typeface="Comic Sans MS"/>
                <a:cs typeface="Comic Sans MS"/>
                <a:sym typeface="Symbol" charset="2"/>
              </a:rPr>
              <a:t>)</a:t>
            </a:r>
            <a:endParaRPr lang="en-US" sz="3000" dirty="0"/>
          </a:p>
          <a:p>
            <a:pPr marL="0" indent="0">
              <a:buNone/>
            </a:pPr>
            <a:endParaRPr lang="en-US" sz="1900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</a:rPr>
              <a:t>PRL 108 (2012) 042501, NPA 881 (2012) 269: </a:t>
            </a:r>
            <a:r>
              <a:rPr lang="en-US" sz="1900" baseline="30000" dirty="0">
                <a:latin typeface="Comic Sans MS"/>
                <a:cs typeface="Comic Sans MS"/>
              </a:rPr>
              <a:t> 6</a:t>
            </a:r>
            <a:r>
              <a:rPr lang="en-US" sz="1900" baseline="-25000" dirty="0">
                <a:latin typeface="Symbol" charset="2"/>
                <a:cs typeface="Symbol" charset="2"/>
              </a:rPr>
              <a:t>L</a:t>
            </a:r>
            <a:r>
              <a:rPr lang="en-US" sz="1900" dirty="0">
                <a:latin typeface="Comic Sans MS"/>
                <a:cs typeface="Comic Sans MS"/>
              </a:rPr>
              <a:t>H observation</a:t>
            </a:r>
            <a:endParaRPr lang="en-US" sz="1700" dirty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None/>
            </a:pPr>
            <a:r>
              <a:rPr lang="en-US" sz="1900" dirty="0">
                <a:latin typeface="Comic Sans MS"/>
                <a:cs typeface="Comic Sans MS"/>
              </a:rPr>
              <a:t>PRC 86 (2012) 057301: upper limits </a:t>
            </a:r>
            <a:r>
              <a:rPr lang="en-US" sz="1900" baseline="30000" dirty="0">
                <a:latin typeface="Comic Sans MS"/>
                <a:cs typeface="Comic Sans MS"/>
              </a:rPr>
              <a:t>9</a:t>
            </a:r>
            <a:r>
              <a:rPr lang="en-US" sz="1900" baseline="-25000" dirty="0">
                <a:latin typeface="Symbol" charset="2"/>
                <a:cs typeface="Symbol" charset="2"/>
              </a:rPr>
              <a:t>L</a:t>
            </a:r>
            <a:r>
              <a:rPr lang="en-US" sz="1900" dirty="0">
                <a:latin typeface="Comic Sans MS"/>
                <a:cs typeface="Comic Sans MS"/>
              </a:rPr>
              <a:t>He</a:t>
            </a:r>
          </a:p>
          <a:p>
            <a:pPr>
              <a:buNone/>
            </a:pPr>
            <a:endParaRPr lang="it-IT" sz="1900" dirty="0" smtClean="0">
              <a:solidFill>
                <a:srgbClr val="FF6600"/>
              </a:solidFill>
              <a:latin typeface="Comic Sans MS"/>
              <a:cs typeface="Comic Sans MS"/>
              <a:sym typeface="Symbol" charset="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9482" y="179138"/>
            <a:ext cx="5766408" cy="1115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Search for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light n-rich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hypernuclei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in FINUDA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cxnSp>
        <p:nvCxnSpPr>
          <p:cNvPr id="7" name="Straight Arrow Connector 6"/>
          <p:cNvCxnSpPr>
            <a:cxnSpLocks noChangeAspect="1"/>
          </p:cNvCxnSpPr>
          <p:nvPr/>
        </p:nvCxnSpPr>
        <p:spPr>
          <a:xfrm>
            <a:off x="3000667" y="2630473"/>
            <a:ext cx="266700" cy="1112"/>
          </a:xfrm>
          <a:prstGeom prst="straightConnector1">
            <a:avLst/>
          </a:prstGeom>
          <a:ln w="12700">
            <a:solidFill>
              <a:schemeClr val="tx1"/>
            </a:solidFill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153400" y="6422064"/>
            <a:ext cx="762000" cy="365125"/>
          </a:xfrm>
        </p:spPr>
        <p:txBody>
          <a:bodyPr/>
          <a:lstStyle/>
          <a:p>
            <a:fld id="{581FB5FF-DDC6-B041-AE48-F78BE9FFADA0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13676" y="2154759"/>
            <a:ext cx="2667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81766" y="2156055"/>
            <a:ext cx="2667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3660682" y="1829433"/>
            <a:ext cx="326880" cy="326914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3651190" y="2139251"/>
            <a:ext cx="326880" cy="326914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475240" y="222250"/>
            <a:ext cx="618288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Coincidence measurement </a:t>
            </a:r>
          </a:p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GB" sz="2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0881" y="1258372"/>
            <a:ext cx="4323799" cy="5334198"/>
            <a:chOff x="456481" y="1334572"/>
            <a:chExt cx="4323799" cy="5334198"/>
          </a:xfrm>
        </p:grpSpPr>
        <p:pic>
          <p:nvPicPr>
            <p:cNvPr id="7" name="Picture 6" descr="run11874_10663_tracker_blu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600" y="2635250"/>
              <a:ext cx="4043680" cy="4033520"/>
            </a:xfrm>
            <a:prstGeom prst="rect">
              <a:avLst/>
            </a:prstGeom>
          </p:spPr>
        </p:pic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456481" y="1334572"/>
              <a:ext cx="3036020" cy="646331"/>
            </a:xfrm>
            <a:prstGeom prst="rect">
              <a:avLst/>
            </a:prstGeom>
            <a:noFill/>
            <a:ln w="1905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dirty="0">
                  <a:solidFill>
                    <a:schemeClr val="tx1"/>
                  </a:solidFill>
                  <a:latin typeface="Comic Sans MS"/>
                  <a:cs typeface="Comic Sans MS"/>
                </a:rPr>
                <a:t>K</a:t>
              </a:r>
              <a:r>
                <a:rPr lang="it-IT" b="1" baseline="30000" dirty="0">
                  <a:latin typeface="Comic Sans MS"/>
                  <a:cs typeface="Comic Sans MS"/>
                </a:rPr>
                <a:t>-</a:t>
              </a:r>
              <a:r>
                <a:rPr lang="it-IT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it-IT" b="1" baseline="-15000" dirty="0">
                  <a:latin typeface="Comic Sans MS"/>
                  <a:cs typeface="Comic Sans MS"/>
                </a:rPr>
                <a:t>stop</a:t>
              </a:r>
              <a:r>
                <a:rPr lang="it-IT" dirty="0">
                  <a:solidFill>
                    <a:schemeClr val="tx1"/>
                  </a:solidFill>
                  <a:latin typeface="Comic Sans MS"/>
                  <a:cs typeface="Comic Sans MS"/>
                </a:rPr>
                <a:t> +</a:t>
              </a:r>
              <a:r>
                <a:rPr lang="it-IT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it-IT" b="1" baseline="30000" dirty="0" smtClean="0">
                  <a:latin typeface="Comic Sans MS"/>
                  <a:cs typeface="Comic Sans MS"/>
                </a:rPr>
                <a:t>6</a:t>
              </a:r>
              <a:r>
                <a:rPr lang="it-IT" dirty="0" smtClean="0">
                  <a:latin typeface="Comic Sans MS"/>
                  <a:cs typeface="Comic Sans MS"/>
                </a:rPr>
                <a:t>Li</a:t>
              </a:r>
              <a:r>
                <a:rPr lang="it-IT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it-IT" dirty="0">
                  <a:solidFill>
                    <a:schemeClr val="tx1"/>
                  </a:solidFill>
                  <a:latin typeface="Comic Sans MS"/>
                  <a:cs typeface="Comic Sans MS"/>
                  <a:sym typeface="Symbol" charset="2"/>
                </a:rPr>
                <a:t></a:t>
              </a:r>
              <a:r>
                <a:rPr lang="it-IT" dirty="0" smtClean="0">
                  <a:solidFill>
                    <a:schemeClr val="tx1"/>
                  </a:solidFill>
                  <a:latin typeface="Comic Sans MS"/>
                  <a:cs typeface="Comic Sans MS"/>
                  <a:sym typeface="Symbol" charset="2"/>
                </a:rPr>
                <a:t> </a:t>
              </a:r>
              <a:r>
                <a:rPr lang="it-IT" b="1" baseline="30000" dirty="0" smtClean="0">
                  <a:latin typeface="Comic Sans MS"/>
                  <a:cs typeface="Comic Sans MS"/>
                  <a:sym typeface="Symbol" charset="2"/>
                </a:rPr>
                <a:t>6</a:t>
              </a:r>
              <a:r>
                <a:rPr lang="it-IT" b="1" baseline="-25000" dirty="0" smtClean="0">
                  <a:latin typeface="Symbol" charset="2"/>
                  <a:cs typeface="Symbol" charset="2"/>
                </a:rPr>
                <a:t>L</a:t>
              </a:r>
              <a:r>
                <a:rPr lang="it-IT" dirty="0" smtClean="0">
                  <a:latin typeface="Comic Sans MS"/>
                  <a:cs typeface="Comic Sans MS"/>
                </a:rPr>
                <a:t>H</a:t>
              </a:r>
              <a:r>
                <a:rPr lang="it-IT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it-IT" dirty="0">
                  <a:solidFill>
                    <a:schemeClr val="tx1"/>
                  </a:solidFill>
                  <a:latin typeface="Comic Sans MS"/>
                  <a:cs typeface="Comic Sans MS"/>
                </a:rPr>
                <a:t>+</a:t>
              </a:r>
              <a:r>
                <a:rPr lang="it-IT" dirty="0">
                  <a:solidFill>
                    <a:schemeClr val="tx1"/>
                  </a:solidFill>
                  <a:latin typeface="Arial"/>
                  <a:cs typeface="Arial"/>
                </a:rPr>
                <a:t> </a:t>
              </a:r>
              <a:r>
                <a:rPr lang="it-IT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 </a:t>
              </a:r>
              <a:r>
                <a:rPr lang="it-IT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p</a:t>
              </a:r>
              <a:r>
                <a:rPr lang="it-IT" b="1" baseline="30000" dirty="0" smtClean="0">
                  <a:latin typeface="Arial"/>
                  <a:cs typeface="Arial"/>
                </a:rPr>
                <a:t>+</a:t>
              </a:r>
            </a:p>
            <a:p>
              <a:r>
                <a:rPr lang="it-IT" b="1" baseline="30000" dirty="0" smtClean="0">
                  <a:latin typeface="Arial"/>
                  <a:cs typeface="Arial"/>
                </a:rPr>
                <a:t>                           </a:t>
              </a:r>
              <a:r>
                <a:rPr lang="it-IT" b="1" baseline="30000" dirty="0" smtClean="0">
                  <a:latin typeface="Comic Sans MS"/>
                  <a:cs typeface="Comic Sans MS"/>
                </a:rPr>
                <a:t>6</a:t>
              </a:r>
              <a:r>
                <a:rPr lang="it-IT" b="1" baseline="-25000" dirty="0" smtClean="0">
                  <a:latin typeface="Symbol" charset="2"/>
                  <a:cs typeface="Symbol" charset="2"/>
                </a:rPr>
                <a:t>L</a:t>
              </a:r>
              <a:r>
                <a:rPr lang="it-IT" dirty="0" smtClean="0">
                  <a:latin typeface="Comic Sans MS"/>
                  <a:cs typeface="Comic Sans MS"/>
                </a:rPr>
                <a:t>H</a:t>
              </a:r>
              <a:r>
                <a:rPr lang="it-IT" dirty="0" smtClean="0">
                  <a:solidFill>
                    <a:schemeClr val="tx1"/>
                  </a:solidFill>
                  <a:latin typeface="Arial"/>
                  <a:cs typeface="Arial"/>
                </a:rPr>
                <a:t> </a:t>
              </a:r>
              <a:r>
                <a:rPr lang="it-IT" dirty="0" smtClean="0">
                  <a:solidFill>
                    <a:schemeClr val="tx1"/>
                  </a:solidFill>
                  <a:latin typeface="Comic Sans MS"/>
                  <a:cs typeface="Comic Sans MS"/>
                  <a:sym typeface="Symbol" charset="2"/>
                </a:rPr>
                <a:t></a:t>
              </a:r>
              <a:r>
                <a:rPr lang="it-IT" b="1" baseline="30000" dirty="0" smtClean="0">
                  <a:latin typeface="Comic Sans MS"/>
                  <a:cs typeface="Comic Sans MS"/>
                  <a:sym typeface="Symbol" charset="2"/>
                </a:rPr>
                <a:t>6</a:t>
              </a:r>
              <a:r>
                <a:rPr lang="it-IT" dirty="0" smtClean="0">
                  <a:latin typeface="Comic Sans MS"/>
                  <a:cs typeface="Comic Sans MS"/>
                  <a:sym typeface="Symbol" charset="2"/>
                </a:rPr>
                <a:t>He</a:t>
              </a:r>
              <a:r>
                <a:rPr lang="it-IT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+ </a:t>
              </a:r>
              <a:r>
                <a:rPr lang="it-IT" dirty="0" smtClean="0">
                  <a:latin typeface="Symbol" charset="2"/>
                  <a:cs typeface="Symbol" charset="2"/>
                </a:rPr>
                <a:t>p</a:t>
              </a:r>
              <a:r>
                <a:rPr lang="it-IT" b="1" baseline="30000" dirty="0" smtClean="0">
                  <a:latin typeface="Arial"/>
                  <a:cs typeface="Arial"/>
                </a:rPr>
                <a:t>-</a:t>
              </a:r>
              <a:endParaRPr lang="it-IT" b="1" baseline="30000" dirty="0">
                <a:latin typeface="Arial"/>
                <a:cs typeface="Arial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2971800" y="1654286"/>
              <a:ext cx="326880" cy="3269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2644920" y="1371600"/>
              <a:ext cx="326880" cy="3269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H="1">
              <a:off x="2644919" y="2029990"/>
              <a:ext cx="509771" cy="212291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CasellaDiTesto 19"/>
            <p:cNvSpPr txBox="1">
              <a:spLocks noChangeArrowheads="1"/>
            </p:cNvSpPr>
            <p:nvPr/>
          </p:nvSpPr>
          <p:spPr bwMode="auto">
            <a:xfrm>
              <a:off x="894339" y="2055390"/>
              <a:ext cx="1437120" cy="584776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 smtClean="0">
                  <a:solidFill>
                    <a:srgbClr val="FF0066"/>
                  </a:solidFill>
                  <a:latin typeface="Comic Sans MS"/>
                  <a:cs typeface="Comic Sans MS"/>
                </a:rPr>
                <a:t>D-CEX </a:t>
              </a:r>
              <a:endParaRPr lang="en-GB" sz="1600" dirty="0" smtClean="0">
                <a:solidFill>
                  <a:srgbClr val="000000"/>
                </a:solidFill>
                <a:latin typeface="Comic Sans MS"/>
                <a:cs typeface="Comic Sans MS"/>
              </a:endParaRPr>
            </a:p>
            <a:p>
              <a:r>
                <a:rPr lang="en-GB" sz="16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~252 </a:t>
              </a:r>
              <a:r>
                <a:rPr lang="en-GB" sz="16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MeV/c</a:t>
              </a:r>
              <a:endParaRPr lang="en-GB" sz="1600" dirty="0" smtClean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5" name="CasellaDiTesto 21"/>
            <p:cNvSpPr txBox="1">
              <a:spLocks noChangeArrowheads="1"/>
            </p:cNvSpPr>
            <p:nvPr/>
          </p:nvSpPr>
          <p:spPr bwMode="auto">
            <a:xfrm>
              <a:off x="3234501" y="2063658"/>
              <a:ext cx="1489899" cy="584776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 smtClean="0">
                  <a:solidFill>
                    <a:srgbClr val="FF0066"/>
                  </a:solidFill>
                  <a:latin typeface="Arial"/>
                  <a:cs typeface="Arial"/>
                </a:rPr>
                <a:t> </a:t>
              </a:r>
              <a:r>
                <a:rPr lang="it-IT" sz="1600" dirty="0" smtClean="0">
                  <a:solidFill>
                    <a:srgbClr val="FF0066"/>
                  </a:solidFill>
                  <a:latin typeface="Comic Sans MS"/>
                  <a:cs typeface="Comic Sans MS"/>
                </a:rPr>
                <a:t>MWD</a:t>
              </a:r>
            </a:p>
            <a:p>
              <a:r>
                <a:rPr lang="it-IT" sz="16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~134</a:t>
              </a:r>
              <a:r>
                <a:rPr lang="en-GB" sz="16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 </a:t>
              </a:r>
              <a:r>
                <a:rPr lang="en-GB" sz="16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MeV/c</a:t>
              </a:r>
              <a:endParaRPr lang="en-GB" sz="1600" dirty="0" smtClean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H="1">
              <a:off x="1803399" y="1689100"/>
              <a:ext cx="981219" cy="3962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383159" y="3295889"/>
            <a:ext cx="2460361" cy="3360181"/>
            <a:chOff x="5560959" y="2409857"/>
            <a:chExt cx="2460361" cy="3360181"/>
          </a:xfrm>
        </p:grpSpPr>
        <p:sp>
          <p:nvSpPr>
            <p:cNvPr id="17" name="Rectangle 16"/>
            <p:cNvSpPr/>
            <p:nvPr/>
          </p:nvSpPr>
          <p:spPr>
            <a:xfrm>
              <a:off x="5560959" y="5400706"/>
              <a:ext cx="4012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err="1" smtClean="0">
                  <a:latin typeface="Symbol" charset="2"/>
                  <a:cs typeface="Symbol" charset="2"/>
                </a:rPr>
                <a:t>p</a:t>
              </a:r>
              <a:r>
                <a:rPr lang="it-IT" b="1" baseline="30000" dirty="0" err="1" smtClean="0">
                  <a:latin typeface="Arial"/>
                  <a:cs typeface="Arial"/>
                </a:rPr>
                <a:t>+</a:t>
              </a:r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676900" y="2409857"/>
              <a:ext cx="2344420" cy="2847943"/>
              <a:chOff x="5676900" y="2409857"/>
              <a:chExt cx="2344420" cy="2847943"/>
            </a:xfrm>
          </p:grpSpPr>
          <p:pic>
            <p:nvPicPr>
              <p:cNvPr id="8" name="Picture 7" descr="run11874_10663_vertex2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6900" y="2946400"/>
                <a:ext cx="2344420" cy="2311400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843675" y="2409857"/>
                <a:ext cx="3625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 smtClean="0">
                    <a:latin typeface="Symbol" charset="2"/>
                    <a:cs typeface="Symbol" charset="2"/>
                  </a:rPr>
                  <a:t>p</a:t>
                </a:r>
                <a:r>
                  <a:rPr lang="it-IT" b="1" baseline="30000" dirty="0" smtClean="0">
                    <a:latin typeface="Arial"/>
                    <a:cs typeface="Arial"/>
                  </a:rPr>
                  <a:t>-</a:t>
                </a:r>
                <a:endParaRPr lang="en-US" dirty="0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 flipH="1">
                <a:off x="6327187" y="2702986"/>
                <a:ext cx="556212" cy="62739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solid"/>
                <a:round/>
                <a:headEnd/>
                <a:tailEnd type="stealth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V="1">
              <a:off x="5826709" y="4817536"/>
              <a:ext cx="332789" cy="660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368800" y="3665221"/>
            <a:ext cx="84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B = 1T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62090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US" dirty="0" err="1">
                <a:latin typeface="Comic Sans MS"/>
                <a:cs typeface="Comic Sans MS"/>
              </a:rPr>
              <a:t>nov</a:t>
            </a:r>
            <a:r>
              <a:rPr lang="en-US" dirty="0">
                <a:latin typeface="Comic Sans MS"/>
                <a:cs typeface="Comic Sans MS"/>
              </a:rPr>
              <a:t> 2006 - </a:t>
            </a:r>
            <a:r>
              <a:rPr lang="en-US" dirty="0" err="1">
                <a:latin typeface="Comic Sans MS"/>
                <a:cs typeface="Comic Sans MS"/>
              </a:rPr>
              <a:t>jun</a:t>
            </a:r>
            <a:r>
              <a:rPr lang="en-US" dirty="0">
                <a:latin typeface="Comic Sans MS"/>
                <a:cs typeface="Comic Sans MS"/>
              </a:rPr>
              <a:t> 2007: 960 pb</a:t>
            </a:r>
            <a:r>
              <a:rPr lang="en-US" baseline="32000" dirty="0">
                <a:latin typeface="Comic Sans MS"/>
                <a:cs typeface="Comic Sans MS"/>
              </a:rPr>
              <a:t>-1</a:t>
            </a:r>
          </a:p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GB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4457700" y="990237"/>
            <a:ext cx="4564064" cy="1671227"/>
          </a:xfrm>
          <a:prstGeom prst="rect">
            <a:avLst/>
          </a:prstGeom>
          <a:gradFill rotWithShape="0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</a:gra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square" lIns="18000" rIns="18000">
            <a:prstTxWarp prst="textNoShape">
              <a:avLst/>
            </a:prstTxWarp>
            <a:spAutoFit/>
          </a:bodyPr>
          <a:lstStyle/>
          <a:p>
            <a:pPr>
              <a:buSzPct val="130000"/>
            </a:pPr>
            <a:r>
              <a:rPr lang="it-IT" sz="1400" u="sng" dirty="0">
                <a:solidFill>
                  <a:srgbClr val="0000FF"/>
                </a:solidFill>
                <a:latin typeface="Comic Sans MS"/>
                <a:ea typeface="Times New Roman" pitchFamily="1" charset="0"/>
                <a:cs typeface="Comic Sans MS"/>
              </a:rPr>
              <a:t>Detector </a:t>
            </a:r>
            <a:r>
              <a:rPr lang="it-IT" sz="1400" u="sng" dirty="0" err="1">
                <a:solidFill>
                  <a:srgbClr val="0000FF"/>
                </a:solidFill>
                <a:latin typeface="Comic Sans MS"/>
                <a:ea typeface="Times New Roman" pitchFamily="1" charset="0"/>
                <a:cs typeface="Comic Sans MS"/>
              </a:rPr>
              <a:t>capabilities</a:t>
            </a:r>
            <a:r>
              <a:rPr lang="it-IT" sz="1400" dirty="0">
                <a:solidFill>
                  <a:srgbClr val="0000FF"/>
                </a:solidFill>
                <a:latin typeface="Comic Sans MS"/>
                <a:ea typeface="Times New Roman" pitchFamily="1" charset="0"/>
                <a:cs typeface="Comic Sans MS"/>
              </a:rPr>
              <a:t>: </a:t>
            </a:r>
          </a:p>
          <a:p>
            <a:pPr>
              <a:lnSpc>
                <a:spcPct val="120000"/>
              </a:lnSpc>
              <a:buSzPct val="130000"/>
              <a:buFontTx/>
              <a:buBlip>
                <a:blip r:embed="rId6"/>
              </a:buBlip>
            </a:pPr>
            <a:r>
              <a:rPr lang="it-IT" sz="1400" dirty="0">
                <a:solidFill>
                  <a:schemeClr val="bg1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en-GB" sz="1400" i="1" dirty="0">
                <a:solidFill>
                  <a:srgbClr val="C40000"/>
                </a:solidFill>
                <a:latin typeface="Comic Sans MS"/>
                <a:ea typeface="Arial Unicode MS" pitchFamily="1" charset="0"/>
                <a:cs typeface="Comic Sans MS"/>
              </a:rPr>
              <a:t>Selective trigger</a:t>
            </a:r>
            <a:r>
              <a:rPr lang="en-GB" sz="1400" dirty="0">
                <a:solidFill>
                  <a:schemeClr val="bg1"/>
                </a:solidFill>
                <a:latin typeface="Comic Sans MS"/>
                <a:ea typeface="Arial Unicode MS" pitchFamily="1" charset="0"/>
                <a:cs typeface="Comic Sans MS"/>
              </a:rPr>
              <a:t> </a:t>
            </a:r>
            <a:r>
              <a:rPr lang="en-GB" sz="1400" dirty="0">
                <a:latin typeface="Comic Sans MS"/>
                <a:ea typeface="Arial Unicode MS" pitchFamily="1" charset="0"/>
                <a:cs typeface="Comic Sans MS"/>
              </a:rPr>
              <a:t>based on fast </a:t>
            </a:r>
            <a:r>
              <a:rPr lang="en-GB" sz="1400" dirty="0" err="1" smtClean="0">
                <a:latin typeface="Comic Sans MS"/>
                <a:ea typeface="Arial Unicode MS" pitchFamily="1" charset="0"/>
                <a:cs typeface="Comic Sans MS"/>
              </a:rPr>
              <a:t>scint</a:t>
            </a:r>
            <a:r>
              <a:rPr lang="en-GB" sz="1400" dirty="0" smtClean="0">
                <a:latin typeface="Comic Sans MS"/>
                <a:ea typeface="Arial Unicode MS" pitchFamily="1" charset="0"/>
                <a:cs typeface="Comic Sans MS"/>
              </a:rPr>
              <a:t>. detectors</a:t>
            </a:r>
            <a:endParaRPr lang="it-IT" sz="1400" i="1" dirty="0" smtClean="0">
              <a:latin typeface="Comic Sans MS"/>
              <a:ea typeface="Times New Roman" pitchFamily="1" charset="0"/>
              <a:cs typeface="Comic Sans MS"/>
            </a:endParaRPr>
          </a:p>
          <a:p>
            <a:pPr>
              <a:buSzPct val="130000"/>
              <a:buFontTx/>
              <a:buBlip>
                <a:blip r:embed="rId6"/>
              </a:buBlip>
            </a:pPr>
            <a:r>
              <a:rPr lang="it-IT" sz="1400" i="1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 precise </a:t>
            </a:r>
            <a:r>
              <a:rPr lang="it-IT" sz="1400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K</a:t>
            </a:r>
            <a:r>
              <a:rPr lang="it-IT" sz="1400" baseline="38000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-</a:t>
            </a:r>
            <a:r>
              <a:rPr lang="it-IT" sz="1400" i="1" baseline="30000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400" i="1" dirty="0" err="1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vertex</a:t>
            </a:r>
            <a:r>
              <a:rPr lang="it-IT" sz="1400" i="1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identification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 </a:t>
            </a:r>
            <a:r>
              <a:rPr lang="it-IT" sz="1400" dirty="0" smtClean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(&lt; 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1 mm</a:t>
            </a:r>
            <a:r>
              <a:rPr lang="it-IT" sz="1400" baseline="300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3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)</a:t>
            </a:r>
          </a:p>
          <a:p>
            <a:pPr>
              <a:lnSpc>
                <a:spcPct val="90000"/>
              </a:lnSpc>
              <a:buSzPct val="130000"/>
            </a:pP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 </a:t>
            </a:r>
            <a:r>
              <a:rPr lang="it-IT" sz="1400" dirty="0" smtClean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(P.ID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.+ </a:t>
            </a:r>
            <a:r>
              <a:rPr lang="it-IT" sz="1400" i="1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x</a:t>
            </a:r>
            <a:r>
              <a:rPr lang="it-IT" sz="1400" i="1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,</a:t>
            </a:r>
            <a:r>
              <a:rPr lang="it-IT" sz="1400" i="1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y</a:t>
            </a:r>
            <a:r>
              <a:rPr lang="it-IT" sz="1400" i="1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,</a:t>
            </a:r>
            <a:r>
              <a:rPr lang="it-IT" sz="1400" i="1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z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resolution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+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K</a:t>
            </a:r>
            <a:r>
              <a:rPr lang="it-IT" sz="1400" baseline="380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+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tagging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)</a:t>
            </a:r>
          </a:p>
          <a:p>
            <a:pPr>
              <a:lnSpc>
                <a:spcPct val="120000"/>
              </a:lnSpc>
              <a:buSzPct val="130000"/>
              <a:buFontTx/>
              <a:buBlip>
                <a:blip r:embed="rId6"/>
              </a:buBlip>
            </a:pPr>
            <a:r>
              <a:rPr lang="it-IT" sz="1400" dirty="0">
                <a:solidFill>
                  <a:schemeClr val="bg1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400" dirty="0" err="1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p</a:t>
            </a:r>
            <a:r>
              <a:rPr lang="it-IT" sz="1400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, </a:t>
            </a:r>
            <a:r>
              <a:rPr lang="it-IT" sz="1400" dirty="0" err="1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K</a:t>
            </a:r>
            <a:r>
              <a:rPr lang="it-IT" sz="1400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, </a:t>
            </a:r>
            <a:r>
              <a:rPr lang="it-IT" sz="1400" dirty="0" err="1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p</a:t>
            </a:r>
            <a:r>
              <a:rPr lang="it-IT" sz="1400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, </a:t>
            </a:r>
            <a:r>
              <a:rPr lang="it-IT" sz="1400" dirty="0" err="1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d</a:t>
            </a:r>
            <a:r>
              <a:rPr lang="it-IT" sz="1400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, </a:t>
            </a:r>
            <a:r>
              <a:rPr lang="it-IT" sz="1400" dirty="0" err="1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…</a:t>
            </a:r>
            <a:r>
              <a:rPr lang="it-IT" sz="1400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400" dirty="0" err="1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P.ID</a:t>
            </a:r>
            <a:r>
              <a:rPr lang="it-IT" sz="1400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.</a:t>
            </a:r>
            <a:r>
              <a:rPr lang="it-IT" sz="1400" dirty="0">
                <a:solidFill>
                  <a:schemeClr val="bg1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(</a:t>
            </a:r>
            <a:r>
              <a:rPr lang="it-IT" sz="1400" dirty="0" smtClean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OSIM and LMDC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d</a:t>
            </a:r>
            <a:r>
              <a:rPr lang="it-IT" sz="1400" i="1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E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/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d</a:t>
            </a:r>
            <a:r>
              <a:rPr lang="it-IT" sz="1400" i="1" dirty="0" err="1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x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)</a:t>
            </a:r>
          </a:p>
          <a:p>
            <a:pPr>
              <a:lnSpc>
                <a:spcPct val="110000"/>
              </a:lnSpc>
              <a:buSzPct val="130000"/>
              <a:buFontTx/>
              <a:buBlip>
                <a:blip r:embed="rId6"/>
              </a:buBlip>
            </a:pPr>
            <a:r>
              <a:rPr lang="it-IT" sz="1400" dirty="0">
                <a:solidFill>
                  <a:schemeClr val="bg1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400" b="1" i="1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High </a:t>
            </a:r>
            <a:r>
              <a:rPr lang="it-IT" sz="1400" b="1" i="1" dirty="0" err="1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momentum</a:t>
            </a:r>
            <a:r>
              <a:rPr lang="it-IT" sz="1400" b="1" i="1" dirty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it-IT" sz="1400" b="1" i="1" dirty="0" err="1" smtClean="0">
                <a:solidFill>
                  <a:srgbClr val="C40000"/>
                </a:solidFill>
                <a:latin typeface="Comic Sans MS"/>
                <a:ea typeface="Times New Roman" pitchFamily="1" charset="0"/>
                <a:cs typeface="Comic Sans MS"/>
              </a:rPr>
              <a:t>resolution</a:t>
            </a:r>
            <a:endParaRPr lang="it-IT" sz="1400" b="1" i="1" dirty="0">
              <a:solidFill>
                <a:srgbClr val="000000"/>
              </a:solidFill>
              <a:latin typeface="Comic Sans MS"/>
              <a:ea typeface="Times New Roman" pitchFamily="1" charset="0"/>
              <a:cs typeface="Comic Sans MS"/>
            </a:endParaRPr>
          </a:p>
          <a:p>
            <a:pPr>
              <a:lnSpc>
                <a:spcPct val="110000"/>
              </a:lnSpc>
              <a:buSzPct val="130000"/>
            </a:pPr>
            <a:r>
              <a:rPr lang="en-GB" sz="1200" dirty="0" smtClean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(tracker resolution + </a:t>
            </a:r>
            <a:r>
              <a:rPr lang="en-GB" sz="1200" dirty="0">
                <a:solidFill>
                  <a:srgbClr val="FF0000"/>
                </a:solidFill>
                <a:latin typeface="Comic Sans MS"/>
                <a:ea typeface="Times New Roman" pitchFamily="1" charset="0"/>
                <a:cs typeface="Comic Sans MS"/>
              </a:rPr>
              <a:t>He bag + thin targets</a:t>
            </a:r>
            <a:r>
              <a:rPr lang="en-GB" sz="1200" dirty="0" smtClean="0">
                <a:solidFill>
                  <a:srgbClr val="000000"/>
                </a:solidFill>
                <a:latin typeface="Comic Sans MS"/>
                <a:ea typeface="Times New Roman" pitchFamily="1" charset="0"/>
                <a:cs typeface="Comic Sans MS"/>
              </a:rPr>
              <a:t>)</a:t>
            </a:r>
            <a:endParaRPr lang="it-IT" sz="1200" dirty="0" smtClean="0">
              <a:solidFill>
                <a:srgbClr val="000000"/>
              </a:solidFill>
              <a:latin typeface="Comic Sans MS"/>
              <a:ea typeface="Times New Roman" pitchFamily="1" charset="0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im_mom_133_3.pdf"/>
          <p:cNvPicPr>
            <a:picLocks noGrp="1" noChangeAspect="1"/>
          </p:cNvPicPr>
          <p:nvPr>
            <p:ph idx="1"/>
          </p:nvPr>
        </p:nvPicPr>
        <p:blipFill>
          <a:blip r:embed="rId3"/>
          <a:srcRect l="-11893" r="-11893"/>
          <a:stretch>
            <a:fillRect/>
          </a:stretch>
        </p:blipFill>
        <p:spPr>
          <a:xfrm>
            <a:off x="-215900" y="1075730"/>
            <a:ext cx="5348224" cy="29413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4736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FINUDA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momentum resolution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Symbol" charset="2"/>
                <a:cs typeface="Symbol" charset="2"/>
              </a:rPr>
              <a:t>p- </a:t>
            </a:r>
            <a:r>
              <a:rPr lang="en-US" dirty="0" smtClean="0">
                <a:latin typeface="Comic Sans MS"/>
                <a:cs typeface="Comic Sans MS"/>
              </a:rPr>
              <a:t>production of </a:t>
            </a:r>
            <a:r>
              <a:rPr lang="en-US" baseline="30000" dirty="0" smtClean="0">
                <a:latin typeface="Comic Sans MS"/>
                <a:cs typeface="Comic Sans MS"/>
              </a:rPr>
              <a:t>4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 </a:t>
            </a:r>
            <a:r>
              <a:rPr lang="en-US" dirty="0" err="1" smtClean="0">
                <a:latin typeface="Comic Sans MS"/>
                <a:cs typeface="Comic Sans MS"/>
              </a:rPr>
              <a:t>hyperfragment</a:t>
            </a:r>
            <a:r>
              <a:rPr lang="en-US" dirty="0" smtClean="0">
                <a:latin typeface="Comic Sans MS"/>
                <a:cs typeface="Comic Sans MS"/>
              </a:rPr>
              <a:t> on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244" y="1383685"/>
            <a:ext cx="3520440" cy="4053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4796" y="5433020"/>
            <a:ext cx="2764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p+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momentum resolution </a:t>
            </a:r>
          </a:p>
          <a:p>
            <a:r>
              <a:rPr lang="en-US" dirty="0" smtClean="0">
                <a:latin typeface="Comic Sans MS"/>
                <a:cs typeface="Comic Sans MS"/>
              </a:rPr>
              <a:t>(235 </a:t>
            </a:r>
            <a:r>
              <a:rPr lang="en-US" dirty="0" err="1" smtClean="0">
                <a:latin typeface="Comic Sans MS"/>
                <a:cs typeface="Comic Sans MS"/>
              </a:rPr>
              <a:t>MeV/c</a:t>
            </a:r>
            <a:r>
              <a:rPr lang="en-US" dirty="0" smtClean="0">
                <a:latin typeface="Comic Sans MS"/>
                <a:cs typeface="Comic Sans MS"/>
              </a:rPr>
              <a:t>): K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 decay </a:t>
            </a:r>
          </a:p>
          <a:p>
            <a:r>
              <a:rPr lang="en-US" dirty="0" smtClean="0">
                <a:latin typeface="Comic Sans MS"/>
                <a:cs typeface="Comic Sans MS"/>
              </a:rPr>
              <a:t>(PLB 698 (2011) 219)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140200"/>
            <a:ext cx="52068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Symbol" charset="2"/>
              <a:buChar char="m"/>
            </a:pPr>
            <a:r>
              <a:rPr lang="en-US" dirty="0" smtClean="0">
                <a:latin typeface="Comic Sans MS"/>
                <a:cs typeface="Comic Sans MS"/>
              </a:rPr>
              <a:t> = 132.6±0.1 MeV/c (132.8 MeV/c)</a:t>
            </a:r>
          </a:p>
          <a:p>
            <a:pPr lvl="1">
              <a:buFont typeface="Symbol" charset="2"/>
              <a:buChar char="s"/>
            </a:pPr>
            <a:r>
              <a:rPr lang="en-US" dirty="0" smtClean="0">
                <a:latin typeface="Comic Sans MS"/>
                <a:cs typeface="Comic Sans MS"/>
              </a:rPr>
              <a:t> = 1.2±0.1 MeV/c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	c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Comic Sans MS"/>
                <a:cs typeface="Comic Sans MS"/>
              </a:rPr>
              <a:t>/ndf </a:t>
            </a:r>
            <a:r>
              <a:rPr lang="en-US" dirty="0" smtClean="0">
                <a:latin typeface="Symbol" charset="2"/>
                <a:cs typeface="Symbol" charset="2"/>
              </a:rPr>
              <a:t>= </a:t>
            </a:r>
            <a:r>
              <a:rPr lang="en-US" dirty="0" smtClean="0">
                <a:latin typeface="Comic Sans MS"/>
                <a:cs typeface="Comic Sans MS"/>
              </a:rPr>
              <a:t>79.1/74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endParaRPr lang="en-US" dirty="0"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Comic Sans MS"/>
                <a:cs typeface="Comic Sans MS"/>
              </a:rPr>
              <a:t>partial and cumulative spectra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Comic Sans MS"/>
                <a:cs typeface="Comic Sans MS"/>
              </a:rPr>
              <a:t>performance stability monitoring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0299" y="1819112"/>
            <a:ext cx="190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2-body MWD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Comic Sans MS"/>
                <a:cs typeface="Comic Sans MS"/>
              </a:rPr>
              <a:t>-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20462" y="1840890"/>
            <a:ext cx="1582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Symbol" charset="2"/>
              <a:buChar char="s"/>
            </a:pPr>
            <a:r>
              <a:rPr lang="en-US" sz="1200" b="1" dirty="0">
                <a:latin typeface="Comic Sans MS"/>
                <a:cs typeface="Comic Sans MS"/>
              </a:rPr>
              <a:t>= </a:t>
            </a:r>
            <a:r>
              <a:rPr lang="en-US" sz="1200" b="1" dirty="0" smtClean="0">
                <a:latin typeface="Comic Sans MS"/>
                <a:cs typeface="Comic Sans MS"/>
              </a:rPr>
              <a:t>1.1±</a:t>
            </a:r>
            <a:r>
              <a:rPr lang="en-US" sz="1200" b="1" dirty="0">
                <a:latin typeface="Comic Sans MS"/>
                <a:cs typeface="Comic Sans MS"/>
              </a:rPr>
              <a:t>0.1 MeV/</a:t>
            </a:r>
            <a:r>
              <a:rPr lang="en-US" sz="1200" dirty="0">
                <a:latin typeface="Comic Sans MS"/>
                <a:cs typeface="Comic Sans M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0467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/>
          <p:nvPr/>
        </p:nvSpPr>
        <p:spPr>
          <a:xfrm>
            <a:off x="457200" y="685800"/>
            <a:ext cx="8305800" cy="6370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K</a:t>
            </a:r>
            <a:r>
              <a:rPr lang="en-US" baseline="30000" dirty="0" smtClean="0">
                <a:latin typeface="Comic Sans MS"/>
                <a:cs typeface="Comic Sans MS"/>
              </a:rPr>
              <a:t>-</a:t>
            </a:r>
            <a:r>
              <a:rPr lang="en-US" baseline="-25000" dirty="0" smtClean="0">
                <a:latin typeface="Comic Sans MS"/>
                <a:cs typeface="Comic Sans MS"/>
              </a:rPr>
              <a:t>stop</a:t>
            </a:r>
            <a:r>
              <a:rPr lang="en-US" dirty="0" smtClean="0">
                <a:latin typeface="Comic Sans MS"/>
                <a:cs typeface="Comic Sans MS"/>
              </a:rPr>
              <a:t> +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</a:t>
            </a:r>
            <a:r>
              <a:rPr lang="en-US" dirty="0" smtClean="0"/>
              <a:t> </a:t>
            </a:r>
            <a:r>
              <a:rPr lang="en-US" dirty="0" smtClean="0">
                <a:latin typeface="Comic Sans MS"/>
                <a:cs typeface="Comic Sans MS"/>
              </a:rPr>
              <a:t>+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</a:p>
          <a:p>
            <a:endParaRPr lang="en-US" baseline="30000" dirty="0" smtClean="0"/>
          </a:p>
          <a:p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</a:t>
            </a:r>
            <a:r>
              <a:rPr lang="en-US" dirty="0" smtClean="0">
                <a:latin typeface="+mj-lt"/>
              </a:rPr>
              <a:t> 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 </a:t>
            </a:r>
            <a:r>
              <a:rPr lang="it-IT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it-IT" dirty="0" smtClean="0">
                <a:latin typeface="Comic Sans MS"/>
                <a:cs typeface="Comic Sans MS"/>
                <a:sym typeface="Symbol" charset="2"/>
              </a:rPr>
              <a:t>He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(</a:t>
            </a:r>
            <a:r>
              <a:rPr lang="it-IT" sz="1600" dirty="0" err="1" smtClean="0">
                <a:latin typeface="Symbol" charset="2"/>
                <a:cs typeface="Symbol" charset="2"/>
                <a:sym typeface="Symbol" charset="2"/>
              </a:rPr>
              <a:t>t</a:t>
            </a:r>
            <a:r>
              <a:rPr lang="it-IT" sz="1600" dirty="0" smtClean="0">
                <a:latin typeface="Symbol" charset="2"/>
                <a:cs typeface="Symbol" charset="2"/>
                <a:sym typeface="Symbol" charset="2"/>
              </a:rPr>
              <a:t>(</a:t>
            </a:r>
            <a:r>
              <a:rPr lang="it-IT" sz="1600" baseline="30000" dirty="0" smtClean="0">
                <a:latin typeface="Comic Sans MS"/>
                <a:cs typeface="Comic Sans MS"/>
                <a:sym typeface="Symbol" charset="2"/>
              </a:rPr>
              <a:t>6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He</a:t>
            </a:r>
            <a:r>
              <a:rPr lang="it-IT" sz="1600" dirty="0" smtClean="0">
                <a:latin typeface="Symbol" charset="2"/>
                <a:cs typeface="Symbol" charset="2"/>
                <a:sym typeface="Symbol" charset="2"/>
              </a:rPr>
              <a:t>)</a:t>
            </a:r>
            <a:r>
              <a:rPr lang="it-IT" sz="1600" dirty="0" smtClean="0">
                <a:latin typeface="Comic Sans MS"/>
                <a:cs typeface="Comic Sans MS"/>
                <a:sym typeface="Symbol" charset="2"/>
              </a:rPr>
              <a:t>~801 ms)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    </a:t>
            </a:r>
            <a:r>
              <a:rPr lang="en-US" dirty="0" smtClean="0">
                <a:latin typeface="Comic Sans MS"/>
                <a:cs typeface="Comic Sans MS"/>
              </a:rPr>
              <a:t>M(K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+ 3 </a:t>
            </a:r>
            <a:r>
              <a:rPr lang="en-US" dirty="0" err="1" smtClean="0">
                <a:latin typeface="Comic Sans MS"/>
                <a:cs typeface="Comic Sans MS"/>
              </a:rPr>
              <a:t>M(n</a:t>
            </a:r>
            <a:r>
              <a:rPr lang="en-US" dirty="0" smtClean="0">
                <a:latin typeface="Comic Sans MS"/>
                <a:cs typeface="Comic Sans MS"/>
              </a:rPr>
              <a:t>) + 3M(p) – B(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Li) = M(</a:t>
            </a:r>
            <a:r>
              <a:rPr lang="en-US" baseline="30000" dirty="0" smtClean="0">
                <a:latin typeface="+mj-lt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H) + T(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H) + </a:t>
            </a:r>
            <a:r>
              <a:rPr lang="en-US" dirty="0" err="1" smtClean="0">
                <a:latin typeface="Comic Sans MS"/>
                <a:cs typeface="Comic Sans MS"/>
              </a:rPr>
              <a:t>M(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 + </a:t>
            </a:r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dirty="0" smtClean="0"/>
          </a:p>
          <a:p>
            <a:r>
              <a:rPr lang="en-US" dirty="0" smtClean="0">
                <a:latin typeface="Comic Sans MS"/>
                <a:cs typeface="Comic Sans MS"/>
              </a:rPr>
              <a:t>M(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H) = 4 </a:t>
            </a:r>
            <a:r>
              <a:rPr lang="en-US" dirty="0" err="1" smtClean="0">
                <a:latin typeface="Comic Sans MS"/>
                <a:cs typeface="Comic Sans MS"/>
              </a:rPr>
              <a:t>M(n</a:t>
            </a:r>
            <a:r>
              <a:rPr lang="en-US" dirty="0" smtClean="0">
                <a:latin typeface="Comic Sans MS"/>
                <a:cs typeface="Comic Sans MS"/>
              </a:rPr>
              <a:t>) + 2M(p) – B(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He) + T(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He) + </a:t>
            </a:r>
            <a:r>
              <a:rPr lang="en-US" dirty="0" err="1" smtClean="0">
                <a:latin typeface="Comic Sans MS"/>
                <a:cs typeface="Comic Sans MS"/>
              </a:rPr>
              <a:t>M(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+ </a:t>
            </a:r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+ </a:t>
            </a:r>
            <a:r>
              <a:rPr lang="en-US" dirty="0" err="1" smtClean="0">
                <a:latin typeface="Comic Sans MS"/>
                <a:cs typeface="Comic Sans MS"/>
              </a:rPr>
              <a:t>T(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= </a:t>
            </a:r>
          </a:p>
          <a:p>
            <a:r>
              <a:rPr lang="en-US" dirty="0" smtClean="0">
                <a:latin typeface="+mj-lt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M(K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 + </a:t>
            </a:r>
            <a:r>
              <a:rPr lang="en-US" dirty="0" err="1" smtClean="0">
                <a:latin typeface="Comic Sans MS"/>
                <a:cs typeface="Comic Sans MS"/>
              </a:rPr>
              <a:t>M(p</a:t>
            </a:r>
            <a:r>
              <a:rPr lang="en-US" dirty="0" smtClean="0">
                <a:latin typeface="Comic Sans MS"/>
                <a:cs typeface="Comic Sans MS"/>
              </a:rPr>
              <a:t>) – </a:t>
            </a:r>
            <a:r>
              <a:rPr lang="en-US" dirty="0" err="1" smtClean="0">
                <a:latin typeface="Comic Sans MS"/>
                <a:cs typeface="Comic Sans MS"/>
              </a:rPr>
              <a:t>M(n</a:t>
            </a:r>
            <a:r>
              <a:rPr lang="en-US" dirty="0" smtClean="0">
                <a:latin typeface="Comic Sans MS"/>
                <a:cs typeface="Comic Sans MS"/>
              </a:rPr>
              <a:t>) – B(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Li) + B(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He) –T(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dirty="0" smtClean="0">
                <a:latin typeface="Comic Sans MS"/>
                <a:cs typeface="Comic Sans MS"/>
              </a:rPr>
              <a:t>He) – T(</a:t>
            </a:r>
            <a:r>
              <a:rPr lang="en-US" baseline="30000" dirty="0" smtClean="0">
                <a:latin typeface="Comic Sans MS"/>
                <a:cs typeface="Comic Sans MS"/>
              </a:rPr>
              <a:t>6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H) – </a:t>
            </a:r>
            <a:r>
              <a:rPr lang="en-US" dirty="0" err="1" smtClean="0">
                <a:latin typeface="Comic Sans MS"/>
                <a:cs typeface="Comic Sans MS"/>
              </a:rPr>
              <a:t>M(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– </a:t>
            </a:r>
            <a:r>
              <a:rPr lang="en-US" dirty="0" err="1" smtClean="0">
                <a:latin typeface="Comic Sans MS"/>
                <a:cs typeface="Comic Sans MS"/>
              </a:rPr>
              <a:t>M(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+mj-lt"/>
              </a:rPr>
              <a:t>-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=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203.0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± 1.3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 (203.5÷203.3 </a:t>
            </a:r>
            <a:r>
              <a:rPr lang="en-US" dirty="0" err="1" smtClean="0"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 with B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= 0÷6 </a:t>
            </a:r>
            <a:r>
              <a:rPr lang="en-US" dirty="0" err="1" smtClean="0">
                <a:latin typeface="Comic Sans MS"/>
                <a:cs typeface="Comic Sans MS"/>
              </a:rPr>
              <a:t>MeV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     </a:t>
            </a:r>
          </a:p>
          <a:p>
            <a:r>
              <a:rPr lang="en-US" dirty="0" smtClean="0">
                <a:latin typeface="+mj-lt"/>
              </a:rPr>
              <a:t>	 </a:t>
            </a:r>
            <a:r>
              <a:rPr lang="en-US" dirty="0" smtClean="0">
                <a:latin typeface="Comic Sans MS"/>
                <a:cs typeface="Comic Sans MS"/>
              </a:rPr>
              <a:t>cut on  T(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Comic Sans MS"/>
                <a:cs typeface="Comic Sans MS"/>
              </a:rPr>
              <a:t>+</a:t>
            </a:r>
            <a:r>
              <a:rPr lang="en-US" dirty="0" smtClean="0">
                <a:latin typeface="Comic Sans MS"/>
                <a:cs typeface="Comic Sans MS"/>
              </a:rPr>
              <a:t>) + T(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): 202÷204 MeV</a:t>
            </a:r>
          </a:p>
          <a:p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endParaRPr lang="en-US" dirty="0" smtClean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56500" y="6096000"/>
            <a:ext cx="3082200" cy="304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6956" y="2837554"/>
            <a:ext cx="838200" cy="334624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03700" y="2268876"/>
            <a:ext cx="804864" cy="304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8153400" y="6422064"/>
            <a:ext cx="762000" cy="365125"/>
          </a:xfrm>
        </p:spPr>
        <p:txBody>
          <a:bodyPr/>
          <a:lstStyle/>
          <a:p>
            <a:fld id="{581FB5FF-DDC6-B041-AE48-F78BE9FFADA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9" name="Down Arrow 5"/>
          <p:cNvSpPr/>
          <p:nvPr/>
        </p:nvSpPr>
        <p:spPr>
          <a:xfrm>
            <a:off x="1143000" y="3551576"/>
            <a:ext cx="288000" cy="72000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814637" y="4008776"/>
          <a:ext cx="2443163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80" name="Equation" r:id="rId4" imgW="1879600" imgH="254000" progId="Equation.3">
                  <p:embed/>
                </p:oleObj>
              </mc:Choice>
              <mc:Fallback>
                <p:oleObj name="Equation" r:id="rId4" imgW="18796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637" y="4008776"/>
                        <a:ext cx="2443163" cy="3302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5919787" y="3780176"/>
          <a:ext cx="269081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81" name="Equation" r:id="rId6" imgW="2070100" imgH="495300" progId="Equation.3">
                  <p:embed/>
                </p:oleObj>
              </mc:Choice>
              <mc:Fallback>
                <p:oleObj name="Equation" r:id="rId6" imgW="2070100" imgH="495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787" y="3780176"/>
                        <a:ext cx="2690813" cy="644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rot="10800000">
            <a:off x="4699001" y="4389776"/>
            <a:ext cx="309563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6137614" y="4494893"/>
            <a:ext cx="304801" cy="272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>
            <a:off x="2816352" y="762000"/>
            <a:ext cx="155448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67970" y="787400"/>
            <a:ext cx="51495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if </a:t>
            </a:r>
            <a:r>
              <a:rPr lang="en-US" sz="2000" baseline="30000" dirty="0" smtClean="0">
                <a:solidFill>
                  <a:srgbClr val="3366FF"/>
                </a:solidFill>
                <a:latin typeface="Comic Sans MS"/>
                <a:cs typeface="Comic Sans MS"/>
              </a:rPr>
              <a:t>6</a:t>
            </a:r>
            <a:r>
              <a:rPr lang="en-US" sz="2000" baseline="-25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H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is a </a:t>
            </a:r>
            <a:r>
              <a:rPr lang="en-US" sz="20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particle</a:t>
            </a:r>
            <a:r>
              <a:rPr lang="en-US" sz="2000" dirty="0">
                <a:solidFill>
                  <a:srgbClr val="3366FF"/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stable (bound) system</a:t>
            </a:r>
          </a:p>
          <a:p>
            <a:r>
              <a:rPr lang="en-US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independent 2-body reactions: </a:t>
            </a:r>
          </a:p>
          <a:p>
            <a:r>
              <a:rPr lang="en-US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decay at rest</a:t>
            </a:r>
            <a:endParaRPr lang="en-US" sz="200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0" y="152400"/>
            <a:ext cx="52578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Coincidence measurement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956777" y="2212432"/>
            <a:ext cx="550334" cy="412235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084168" y="2780928"/>
            <a:ext cx="550334" cy="412235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0AE6F-DB8E-8244-A153-CFE5242F53A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6" name="Group 9"/>
          <p:cNvGrpSpPr/>
          <p:nvPr/>
        </p:nvGrpSpPr>
        <p:grpSpPr>
          <a:xfrm>
            <a:off x="0" y="-187530"/>
            <a:ext cx="5040630" cy="3404870"/>
            <a:chOff x="76200" y="-52070"/>
            <a:chExt cx="5040630" cy="3404870"/>
          </a:xfrm>
        </p:grpSpPr>
        <p:pic>
          <p:nvPicPr>
            <p:cNvPr id="7" name="Picture 6" descr="Tpip_Tpim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-52070"/>
              <a:ext cx="5040630" cy="340487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331600" y="292100"/>
              <a:ext cx="72000" cy="271356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46928" y="945490"/>
            <a:ext cx="4066393" cy="89255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selection:</a:t>
            </a:r>
          </a:p>
          <a:p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T(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)+T(</a:t>
            </a:r>
            <a:r>
              <a:rPr lang="en-US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0000FF"/>
                </a:solidFill>
                <a:latin typeface="+mj-lt"/>
              </a:rPr>
              <a:t>-</a:t>
            </a:r>
            <a:r>
              <a:rPr lang="en-US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= 202÷204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415" y="3439636"/>
            <a:ext cx="415245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absolute energy scale: </a:t>
            </a:r>
          </a:p>
          <a:p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Comic Sans MS"/>
                <a:cs typeface="Comic Sans MS"/>
              </a:rPr>
              <a:t>+(235.6 </a:t>
            </a:r>
            <a:r>
              <a:rPr lang="en-US" sz="1400" dirty="0" err="1" smtClean="0">
                <a:latin typeface="Comic Sans MS"/>
                <a:cs typeface="Comic Sans MS"/>
              </a:rPr>
              <a:t>MeV/c</a:t>
            </a:r>
            <a:r>
              <a:rPr lang="en-US" sz="1400" dirty="0" smtClean="0">
                <a:latin typeface="Comic Sans MS"/>
                <a:cs typeface="Comic Sans MS"/>
              </a:rPr>
              <a:t>) from K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400" baseline="-25000" dirty="0" smtClean="0">
                <a:latin typeface="Comic Sans MS"/>
                <a:cs typeface="Comic Sans MS"/>
              </a:rPr>
              <a:t>2</a:t>
            </a:r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 err="1" smtClean="0">
                <a:latin typeface="Symbol" charset="2"/>
                <a:cs typeface="Symbol" charset="2"/>
              </a:rPr>
              <a:t>D</a:t>
            </a:r>
            <a:r>
              <a:rPr lang="en-US" sz="1400" baseline="-25000" dirty="0" err="1" smtClean="0">
                <a:latin typeface="Comic Sans MS"/>
                <a:cs typeface="Comic Sans MS"/>
              </a:rPr>
              <a:t>p</a:t>
            </a:r>
            <a:r>
              <a:rPr lang="en-US" sz="1400" dirty="0" smtClean="0">
                <a:latin typeface="Comic Sans MS"/>
                <a:cs typeface="Comic Sans MS"/>
              </a:rPr>
              <a:t>&lt; 0.12 </a:t>
            </a:r>
            <a:r>
              <a:rPr lang="en-US" sz="1400" dirty="0" err="1" smtClean="0">
                <a:latin typeface="Comic Sans MS"/>
                <a:cs typeface="Comic Sans MS"/>
              </a:rPr>
              <a:t>MeV/c</a:t>
            </a:r>
            <a:r>
              <a:rPr lang="en-US" sz="1400" dirty="0" smtClean="0">
                <a:latin typeface="Comic Sans MS"/>
                <a:cs typeface="Comic Sans MS"/>
              </a:rPr>
              <a:t>			   systematic        						errors</a:t>
            </a:r>
          </a:p>
          <a:p>
            <a:endParaRPr lang="en-US" sz="1400" baseline="-25000" dirty="0" smtClean="0">
              <a:latin typeface="Comic Sans MS"/>
              <a:cs typeface="Comic Sans MS"/>
            </a:endParaRPr>
          </a:p>
          <a:p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latin typeface="Comic Sans MS"/>
                <a:cs typeface="Comic Sans MS"/>
              </a:rPr>
              <a:t>-(132.8 </a:t>
            </a:r>
            <a:r>
              <a:rPr lang="en-US" sz="1400" dirty="0" err="1" smtClean="0">
                <a:latin typeface="Comic Sans MS"/>
                <a:cs typeface="Comic Sans MS"/>
              </a:rPr>
              <a:t>MeV/c</a:t>
            </a:r>
            <a:r>
              <a:rPr lang="en-US" sz="1400" dirty="0" smtClean="0">
                <a:latin typeface="Comic Sans MS"/>
                <a:cs typeface="Comic Sans MS"/>
              </a:rPr>
              <a:t>) from </a:t>
            </a:r>
            <a:r>
              <a:rPr lang="en-US" sz="1400" baseline="30000" dirty="0" smtClean="0">
                <a:latin typeface="Comic Sans MS"/>
                <a:cs typeface="Comic Sans MS"/>
              </a:rPr>
              <a:t>4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L</a:t>
            </a:r>
            <a:r>
              <a:rPr lang="en-US" sz="1400" dirty="0" smtClean="0">
                <a:latin typeface="Comic Sans MS"/>
                <a:cs typeface="Comic Sans MS"/>
              </a:rPr>
              <a:t>H   </a:t>
            </a:r>
            <a:r>
              <a:rPr lang="en-US" sz="1400" dirty="0" err="1" smtClean="0">
                <a:latin typeface="Symbol" charset="2"/>
                <a:cs typeface="Symbol" charset="2"/>
              </a:rPr>
              <a:t>σ</a:t>
            </a:r>
            <a:r>
              <a:rPr lang="en-US" sz="1400" dirty="0" err="1" smtClean="0">
                <a:latin typeface="Comic Sans MS"/>
                <a:cs typeface="Comic Sans MS"/>
              </a:rPr>
              <a:t>T</a:t>
            </a:r>
            <a:r>
              <a:rPr lang="en-US" sz="1400" baseline="-25000" dirty="0" err="1" smtClean="0">
                <a:latin typeface="Comic Sans MS"/>
                <a:cs typeface="Comic Sans MS"/>
              </a:rPr>
              <a:t>sys</a:t>
            </a:r>
            <a:r>
              <a:rPr lang="en-US" sz="1400" dirty="0" smtClean="0">
                <a:latin typeface="Comic Sans MS"/>
                <a:cs typeface="Comic Sans MS"/>
              </a:rPr>
              <a:t> = 0.17 </a:t>
            </a:r>
            <a:r>
              <a:rPr lang="en-US" sz="1400" dirty="0" err="1" smtClean="0">
                <a:latin typeface="Comic Sans MS"/>
                <a:cs typeface="Comic Sans MS"/>
              </a:rPr>
              <a:t>MeV</a:t>
            </a:r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 err="1" smtClean="0">
                <a:latin typeface="Symbol" charset="2"/>
                <a:cs typeface="Symbol" charset="2"/>
              </a:rPr>
              <a:t>D</a:t>
            </a:r>
            <a:r>
              <a:rPr lang="en-US" sz="1400" baseline="-25000" dirty="0" err="1" smtClean="0">
                <a:latin typeface="Comic Sans MS"/>
                <a:cs typeface="Comic Sans MS"/>
              </a:rPr>
              <a:t>p</a:t>
            </a:r>
            <a:r>
              <a:rPr lang="en-US" sz="1400" dirty="0" smtClean="0">
                <a:latin typeface="Comic Sans MS"/>
                <a:cs typeface="Comic Sans MS"/>
              </a:rPr>
              <a:t>&lt; 0.2 </a:t>
            </a:r>
            <a:r>
              <a:rPr lang="en-US" sz="1400" dirty="0" err="1" smtClean="0">
                <a:latin typeface="Comic Sans MS"/>
                <a:cs typeface="Comic Sans MS"/>
              </a:rPr>
              <a:t>MeV/c</a:t>
            </a:r>
            <a:endParaRPr lang="en-US" sz="1400" dirty="0" smtClean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2470" y="2390914"/>
            <a:ext cx="2894330" cy="707886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Finuda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Coll. and A. Gal,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NPA 881 (2012) 269.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415" y="4546600"/>
            <a:ext cx="393231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latin typeface="Comic Sans MS"/>
              <a:cs typeface="Comic Sans MS"/>
            </a:endParaRPr>
          </a:p>
          <a:p>
            <a:endParaRPr lang="en-US" sz="1400" dirty="0" smtClean="0">
              <a:latin typeface="Comic Sans MS"/>
              <a:cs typeface="Comic Sans MS"/>
            </a:endParaRPr>
          </a:p>
          <a:p>
            <a:endParaRPr lang="en-US" sz="1400" dirty="0" smtClean="0">
              <a:latin typeface="Comic Sans MS"/>
              <a:cs typeface="Comic Sans MS"/>
            </a:endParaRPr>
          </a:p>
          <a:p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 smtClean="0">
                <a:latin typeface="Symbol" charset="2"/>
                <a:cs typeface="Symbol" charset="2"/>
              </a:rPr>
              <a:t>σ</a:t>
            </a:r>
            <a:r>
              <a:rPr lang="en-US" sz="1400" dirty="0" smtClean="0">
                <a:latin typeface="Comic Sans MS"/>
                <a:cs typeface="Comic Sans MS"/>
              </a:rPr>
              <a:t>T (</a:t>
            </a:r>
            <a:r>
              <a:rPr lang="en-US" sz="1400" dirty="0" err="1" smtClean="0">
                <a:latin typeface="Comic Sans MS"/>
                <a:cs typeface="Comic Sans MS"/>
              </a:rPr>
              <a:t>π</a:t>
            </a:r>
            <a:r>
              <a:rPr lang="en-US" sz="1400" dirty="0" smtClean="0">
                <a:latin typeface="Comic Sans MS"/>
                <a:cs typeface="Comic Sans MS"/>
              </a:rPr>
              <a:t>+) = 0.96 </a:t>
            </a:r>
            <a:r>
              <a:rPr lang="en-US" sz="1400" dirty="0" err="1" smtClean="0">
                <a:latin typeface="Comic Sans MS"/>
                <a:cs typeface="Comic Sans MS"/>
              </a:rPr>
              <a:t>MeV</a:t>
            </a:r>
            <a:r>
              <a:rPr lang="en-US" sz="1400" dirty="0" smtClean="0">
                <a:latin typeface="Comic Sans MS"/>
                <a:cs typeface="Comic Sans MS"/>
              </a:rPr>
              <a:t>, </a:t>
            </a:r>
            <a:r>
              <a:rPr lang="en-US" sz="1400" dirty="0" smtClean="0">
                <a:latin typeface="Symbol" charset="2"/>
                <a:cs typeface="Symbol" charset="2"/>
              </a:rPr>
              <a:t>σ</a:t>
            </a:r>
            <a:r>
              <a:rPr lang="en-US" sz="1400" dirty="0" smtClean="0">
                <a:latin typeface="Comic Sans MS"/>
                <a:cs typeface="Comic Sans MS"/>
              </a:rPr>
              <a:t>T (</a:t>
            </a:r>
            <a:r>
              <a:rPr lang="en-US" sz="1400" dirty="0" err="1" smtClean="0">
                <a:latin typeface="Comic Sans MS"/>
                <a:cs typeface="Comic Sans MS"/>
              </a:rPr>
              <a:t>π</a:t>
            </a:r>
            <a:r>
              <a:rPr lang="en-US" sz="1400" dirty="0" smtClean="0">
                <a:latin typeface="Comic Sans MS"/>
                <a:cs typeface="Comic Sans MS"/>
              </a:rPr>
              <a:t>−) = 0.84 </a:t>
            </a:r>
            <a:r>
              <a:rPr lang="en-US" sz="1400" dirty="0" err="1" smtClean="0">
                <a:latin typeface="Comic Sans MS"/>
                <a:cs typeface="Comic Sans MS"/>
              </a:rPr>
              <a:t>MeV</a:t>
            </a:r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 err="1" smtClean="0">
                <a:latin typeface="Symbol" charset="2"/>
                <a:cs typeface="Symbol" charset="2"/>
              </a:rPr>
              <a:t>σ</a:t>
            </a:r>
            <a:r>
              <a:rPr lang="en-US" sz="1400" dirty="0" err="1" smtClean="0">
                <a:latin typeface="Comic Sans MS"/>
                <a:cs typeface="Comic Sans MS"/>
              </a:rPr>
              <a:t>T</a:t>
            </a:r>
            <a:r>
              <a:rPr lang="en-US" sz="1400" baseline="-25000" dirty="0" err="1" smtClean="0">
                <a:latin typeface="Comic Sans MS"/>
                <a:cs typeface="Comic Sans MS"/>
              </a:rPr>
              <a:t>exp</a:t>
            </a:r>
            <a:r>
              <a:rPr lang="en-US" sz="1400" dirty="0" smtClean="0">
                <a:latin typeface="Comic Sans MS"/>
                <a:cs typeface="Comic Sans MS"/>
              </a:rPr>
              <a:t> = 1.3 </a:t>
            </a:r>
            <a:r>
              <a:rPr lang="en-US" sz="1400" dirty="0" err="1" smtClean="0">
                <a:latin typeface="Comic Sans MS"/>
                <a:cs typeface="Comic Sans MS"/>
              </a:rPr>
              <a:t>MeV</a:t>
            </a:r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 smtClean="0">
                <a:latin typeface="Symbol" charset="2"/>
                <a:cs typeface="Symbol" charset="2"/>
              </a:rPr>
              <a:t>σ</a:t>
            </a:r>
            <a:r>
              <a:rPr lang="en-US" sz="1400" dirty="0" smtClean="0">
                <a:latin typeface="Comic Sans MS"/>
                <a:cs typeface="Comic Sans MS"/>
              </a:rPr>
              <a:t>T = 1.3 </a:t>
            </a:r>
            <a:r>
              <a:rPr lang="en-US" sz="1400" dirty="0" err="1" smtClean="0">
                <a:latin typeface="Comic Sans MS"/>
                <a:cs typeface="Comic Sans MS"/>
              </a:rPr>
              <a:t>MeV</a:t>
            </a:r>
            <a:endParaRPr lang="en-US" sz="1400" dirty="0" smtClean="0">
              <a:latin typeface="Comic Sans MS"/>
              <a:cs typeface="Comic Sans MS"/>
            </a:endParaRPr>
          </a:p>
          <a:p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600" dirty="0" smtClean="0">
                <a:latin typeface="Comic Sans MS"/>
                <a:cs typeface="Comic Sans MS"/>
              </a:rPr>
              <a:t>continuous monitoring: stability</a:t>
            </a:r>
          </a:p>
          <a:p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 smtClean="0">
                <a:latin typeface="Comic Sans MS"/>
                <a:cs typeface="Comic Sans MS"/>
              </a:rPr>
              <a:t> </a:t>
            </a:r>
          </a:p>
          <a:p>
            <a:endParaRPr lang="en-US" sz="1400" dirty="0" smtClean="0">
              <a:latin typeface="Comic Sans MS"/>
              <a:cs typeface="Comic Sans MS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2586224" y="3536315"/>
            <a:ext cx="131563" cy="14351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pim_pip_2d_cut_tot_A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570" y="3256915"/>
            <a:ext cx="5040630" cy="3413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00" y="0"/>
            <a:ext cx="2717800" cy="75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10310</TotalTime>
  <Words>4453</Words>
  <Application>Microsoft Office PowerPoint</Application>
  <PresentationFormat>Presentazione su schermo (4:3)</PresentationFormat>
  <Paragraphs>831</Paragraphs>
  <Slides>38</Slides>
  <Notes>30</Notes>
  <HiddenSlides>13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0" baseType="lpstr">
      <vt:lpstr>Office Theme</vt:lpstr>
      <vt:lpstr>Equation</vt:lpstr>
      <vt:lpstr>Presentazione standard di PowerPoint</vt:lpstr>
      <vt:lpstr>Overview</vt:lpstr>
      <vt:lpstr>Presentazione standard di PowerPoint</vt:lpstr>
      <vt:lpstr>Hypernuclear Physics @FINUDA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Conclusions (K-stop, p+) production rate vs 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FINUDA detector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connected fields: astrophysics</vt:lpstr>
      <vt:lpstr>connected fields: astrophysics</vt:lpstr>
    </vt:vector>
  </TitlesOfParts>
  <Company>INFN - Torino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Elena  Botta</dc:creator>
  <cp:lastModifiedBy>tecno</cp:lastModifiedBy>
  <cp:revision>1335</cp:revision>
  <cp:lastPrinted>2013-05-28T08:29:25Z</cp:lastPrinted>
  <dcterms:created xsi:type="dcterms:W3CDTF">2012-11-27T14:31:10Z</dcterms:created>
  <dcterms:modified xsi:type="dcterms:W3CDTF">2013-06-06T08:56:58Z</dcterms:modified>
</cp:coreProperties>
</file>