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6" r:id="rId3"/>
    <p:sldId id="258" r:id="rId4"/>
    <p:sldId id="260" r:id="rId5"/>
    <p:sldId id="262" r:id="rId6"/>
    <p:sldId id="263" r:id="rId7"/>
    <p:sldId id="266" r:id="rId8"/>
    <p:sldId id="265" r:id="rId9"/>
    <p:sldId id="278" r:id="rId10"/>
    <p:sldId id="270" r:id="rId11"/>
    <p:sldId id="271" r:id="rId12"/>
    <p:sldId id="274" r:id="rId13"/>
    <p:sldId id="273" r:id="rId14"/>
    <p:sldId id="272" r:id="rId15"/>
    <p:sldId id="275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8923" autoAdjust="0"/>
    <p:restoredTop sz="94660"/>
  </p:normalViewPr>
  <p:slideViewPr>
    <p:cSldViewPr>
      <p:cViewPr varScale="1">
        <p:scale>
          <a:sx n="78" d="100"/>
          <a:sy n="78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426C0-F944-43AA-9523-59E6770217B0}" type="datetimeFigureOut">
              <a:rPr kumimoji="1" lang="ja-JP" altLang="en-US" smtClean="0"/>
              <a:pPr/>
              <a:t>2013/6/6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6895D-51F0-45AD-82E3-2587F0438AD9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8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2D74E-221D-4018-B24A-0D2E301624F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6480720"/>
            <a:ext cx="9144000" cy="4046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  <a:latin typeface="Century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35496" y="6453336"/>
            <a:ext cx="21336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entury" pitchFamily="18" charset="0"/>
              </a:defRPr>
            </a:lvl1pPr>
          </a:lstStyle>
          <a:p>
            <a:r>
              <a:rPr lang="en-US" altLang="ja-JP" smtClean="0"/>
              <a:t>6/6/2013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27784" y="6453336"/>
            <a:ext cx="3744416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  <a:latin typeface="Century" pitchFamily="18" charset="0"/>
              </a:defRPr>
            </a:lvl1pPr>
          </a:lstStyle>
          <a:p>
            <a:r>
              <a:rPr lang="en-US" altLang="ja-JP" smtClean="0"/>
              <a:t>International Nuclear Physics Conference 2013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948264" y="6453336"/>
            <a:ext cx="2133600" cy="3651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fld id="{4256041E-0B60-444D-AA5B-DC4E51254B90}" type="slidenum">
              <a:rPr lang="ja-JP" altLang="en-US" smtClean="0"/>
              <a:pPr/>
              <a:t>‹N›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0" y="0"/>
            <a:ext cx="9144000" cy="4046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kumimoji="1" lang="ja-JP" altLang="en-US" dirty="0">
              <a:solidFill>
                <a:srgbClr val="FFFF00"/>
              </a:solidFill>
              <a:latin typeface="Century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1810"/>
            <a:ext cx="8229600" cy="79695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  <p:sp>
        <p:nvSpPr>
          <p:cNvPr id="8" name="大波 7"/>
          <p:cNvSpPr/>
          <p:nvPr userDrawn="1"/>
        </p:nvSpPr>
        <p:spPr>
          <a:xfrm flipV="1">
            <a:off x="611560" y="1340768"/>
            <a:ext cx="7920880" cy="144016"/>
          </a:xfrm>
          <a:prstGeom prst="wave">
            <a:avLst>
              <a:gd name="adj1" fmla="val 20000"/>
              <a:gd name="adj2" fmla="val -10000"/>
            </a:avLst>
          </a:prstGeom>
          <a:gradFill flip="none" rotWithShape="1">
            <a:gsLst>
              <a:gs pos="0">
                <a:schemeClr val="bg2">
                  <a:lumMod val="50000"/>
                  <a:shade val="30000"/>
                  <a:satMod val="115000"/>
                </a:schemeClr>
              </a:gs>
              <a:gs pos="50000">
                <a:schemeClr val="bg2">
                  <a:lumMod val="50000"/>
                  <a:shade val="67500"/>
                  <a:satMod val="115000"/>
                </a:schemeClr>
              </a:gs>
              <a:gs pos="100000">
                <a:schemeClr val="bg2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‹N›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6480720"/>
            <a:ext cx="9144000" cy="40466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  <a:latin typeface="Century" pitchFamily="18" charset="0"/>
            </a:endParaRP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549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00"/>
                </a:solidFill>
                <a:latin typeface="Century" pitchFamily="18" charset="0"/>
              </a:defRPr>
            </a:lvl1pPr>
          </a:lstStyle>
          <a:p>
            <a:r>
              <a:rPr lang="en-US" altLang="ja-JP" smtClean="0"/>
              <a:t>6/6/2013</a:t>
            </a:r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99792" y="6453336"/>
            <a:ext cx="3680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00"/>
                </a:solidFill>
                <a:latin typeface="Century" pitchFamily="18" charset="0"/>
              </a:defRPr>
            </a:lvl1pPr>
          </a:lstStyle>
          <a:p>
            <a:r>
              <a:rPr lang="en-US" altLang="ja-JP" smtClean="0"/>
              <a:t>International Nuclear Physics Conference 2013</a:t>
            </a: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00"/>
                </a:solidFill>
                <a:latin typeface="Century" pitchFamily="18" charset="0"/>
              </a:defRPr>
            </a:lvl1pPr>
          </a:lstStyle>
          <a:p>
            <a:fld id="{4256041E-0B60-444D-AA5B-DC4E51254B90}" type="slidenum">
              <a:rPr lang="ja-JP" altLang="en-US" smtClean="0"/>
              <a:pPr/>
              <a:t>‹N›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b="1" dirty="0" smtClean="0"/>
              <a:t>Study on </a:t>
            </a:r>
            <a:r>
              <a:rPr kumimoji="1" lang="en-US" altLang="ja-JP" b="1" baseline="30000" dirty="0" smtClean="0"/>
              <a:t>6</a:t>
            </a:r>
            <a:r>
              <a:rPr kumimoji="1" lang="en-US" altLang="ja-JP" b="1" baseline="-25000" dirty="0" smtClean="0"/>
              <a:t>Λ</a:t>
            </a:r>
            <a:r>
              <a:rPr kumimoji="1" lang="en-US" altLang="ja-JP" b="1" dirty="0" smtClean="0"/>
              <a:t>H </a:t>
            </a:r>
            <a:r>
              <a:rPr kumimoji="1" lang="en-US" altLang="ja-JP" b="1" dirty="0" err="1" smtClean="0"/>
              <a:t>hypernucleus</a:t>
            </a:r>
            <a:r>
              <a:rPr kumimoji="1" lang="en-US" altLang="ja-JP" b="1" dirty="0" smtClean="0"/>
              <a:t> by the (π</a:t>
            </a:r>
            <a:r>
              <a:rPr kumimoji="1" lang="en-US" altLang="ja-JP" b="1" baseline="30000" dirty="0" smtClean="0"/>
              <a:t>-</a:t>
            </a:r>
            <a:r>
              <a:rPr kumimoji="1" lang="en-US" altLang="ja-JP" b="1" dirty="0" smtClean="0"/>
              <a:t>,K</a:t>
            </a:r>
            <a:r>
              <a:rPr kumimoji="1" lang="en-US" altLang="ja-JP" b="1" baseline="30000" dirty="0" smtClean="0"/>
              <a:t>+</a:t>
            </a:r>
            <a:r>
              <a:rPr kumimoji="1" lang="en-US" altLang="ja-JP" b="1" dirty="0" smtClean="0"/>
              <a:t>) reaction at J-PARC</a:t>
            </a:r>
            <a:endParaRPr kumimoji="1" lang="ja-JP" altLang="en-US" b="1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Hitoshi Sugimura</a:t>
            </a:r>
          </a:p>
          <a:p>
            <a:r>
              <a:rPr lang="en-US" altLang="ja-JP" dirty="0" smtClean="0"/>
              <a:t>Kyoto University/JAEA</a:t>
            </a:r>
            <a:endParaRPr kumimoji="1" lang="en-US" altLang="ja-JP" dirty="0" smtClean="0"/>
          </a:p>
          <a:p>
            <a:r>
              <a:rPr lang="en-US" altLang="ja-JP" dirty="0" smtClean="0"/>
              <a:t>For J-PARC E10 Collaboration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International Nuclear Physics Conference 2013</a:t>
            </a:r>
            <a:endParaRPr lang="ja-JP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Calibri" pitchFamily="34" charset="0"/>
              </a:rPr>
              <a:t>Run conditions of E10</a:t>
            </a:r>
            <a:endParaRPr kumimoji="1" lang="ja-JP" altLang="en-US" b="1" dirty="0">
              <a:latin typeface="Calibri" pitchFamily="34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600200"/>
            <a:ext cx="8136904" cy="4565104"/>
          </a:xfrm>
        </p:spPr>
        <p:txBody>
          <a:bodyPr>
            <a:noAutofit/>
          </a:bodyPr>
          <a:lstStyle/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Production run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-1.2GeV/c 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Li(π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6</a:t>
            </a:r>
            <a:r>
              <a:rPr lang="en-US" altLang="ja-JP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Λ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</a:t>
            </a: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run     -11.5days(10,12Mpions/spill)</a:t>
            </a:r>
          </a:p>
          <a:p>
            <a:pPr lvl="2"/>
            <a:r>
              <a:rPr lang="en-US" altLang="ja-JP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Integrated  </a:t>
            </a:r>
            <a:r>
              <a:rPr lang="en-US" altLang="ja-JP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pion</a:t>
            </a:r>
            <a:r>
              <a:rPr lang="en-US" altLang="ja-JP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beam reached to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1.65x10</a:t>
            </a:r>
            <a:r>
              <a:rPr lang="en-US" altLang="ja-JP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lang="en-US" altLang="ja-JP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altLang="ja-JP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pions</a:t>
            </a:r>
            <a:endParaRPr lang="en-US" altLang="ja-JP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Calibration run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-1.37GeV/c 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(π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)Σ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kumimoji="1" lang="en-US" altLang="ja-JP" sz="24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kumimoji="1"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run        - 4hours(10Mpions/spill)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+1.37GeV/c 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p(</a:t>
            </a:r>
            <a:r>
              <a:rPr lang="en-US" altLang="ja-JP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π</a:t>
            </a:r>
            <a:r>
              <a:rPr lang="en-US" altLang="ja-JP" sz="2400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)Σ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b="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run      - 1hour (3.5Mpions/spill)</a:t>
            </a:r>
          </a:p>
          <a:p>
            <a:pPr lvl="1">
              <a:buFont typeface="Wingdings" pitchFamily="2" charset="2"/>
              <a:buChar char="ü"/>
            </a:pPr>
            <a:r>
              <a:rPr kumimoji="1"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+1.2GeV/c 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C(</a:t>
            </a:r>
            <a:r>
              <a:rPr lang="en-US" altLang="ja-JP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π</a:t>
            </a:r>
            <a:r>
              <a:rPr lang="en-US" altLang="ja-JP" sz="2400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kumimoji="1" lang="en-US" altLang="ja-JP" sz="2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Λ</a:t>
            </a: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r>
              <a:rPr lang="ja-JP" altLang="en-US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run  - 1day   (3.5Mpions/spill)</a:t>
            </a:r>
            <a:endParaRPr lang="en-US" altLang="ja-JP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Beam through run</a:t>
            </a:r>
            <a:endParaRPr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ja-JP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+1.2,+1.0,+0.9,+0.8GeV/c (w/ and w/o target)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6/6/2013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39553" y="1340768"/>
          <a:ext cx="8064896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  <a:gridCol w="1928561"/>
                <a:gridCol w="2279210"/>
                <a:gridCol w="1840901"/>
              </a:tblGrid>
              <a:tr h="6755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reaction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Momentum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Intensity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(</a:t>
                      </a:r>
                      <a:r>
                        <a:rPr kumimoji="1" lang="en-US" altLang="ja-JP" sz="2000" dirty="0" err="1" smtClean="0"/>
                        <a:t>pions</a:t>
                      </a:r>
                      <a:r>
                        <a:rPr kumimoji="1" lang="en-US" altLang="ja-JP" sz="2000" dirty="0" smtClean="0"/>
                        <a:t>/spill)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time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81816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/>
                        <a:t>Production Run  -&gt; Total number</a:t>
                      </a:r>
                      <a:r>
                        <a:rPr kumimoji="1" lang="en-US" altLang="ja-JP" sz="2000" b="1" baseline="0" dirty="0" smtClean="0"/>
                        <a:t> of </a:t>
                      </a:r>
                      <a:r>
                        <a:rPr kumimoji="1" lang="en-US" altLang="ja-JP" sz="2000" b="1" dirty="0" err="1" smtClean="0"/>
                        <a:t>pions</a:t>
                      </a:r>
                      <a:r>
                        <a:rPr kumimoji="1" lang="en-US" altLang="ja-JP" sz="2000" b="1" dirty="0" smtClean="0"/>
                        <a:t> reached to </a:t>
                      </a:r>
                      <a:r>
                        <a:rPr kumimoji="1" lang="en-US" altLang="ja-JP" sz="2000" b="1" dirty="0" smtClean="0">
                          <a:solidFill>
                            <a:srgbClr val="FF0000"/>
                          </a:solidFill>
                        </a:rPr>
                        <a:t>1.65x10</a:t>
                      </a:r>
                      <a:r>
                        <a:rPr kumimoji="1" lang="en-US" altLang="ja-JP" sz="2000" b="1" baseline="3000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kumimoji="1" lang="ja-JP" alt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 smtClean="0"/>
                        <a:t>6</a:t>
                      </a:r>
                      <a:r>
                        <a:rPr kumimoji="1" lang="en-US" altLang="ja-JP" sz="2000" dirty="0" smtClean="0"/>
                        <a:t>Li(π</a:t>
                      </a:r>
                      <a:r>
                        <a:rPr kumimoji="1" lang="en-US" altLang="ja-JP" sz="2000" baseline="30000" dirty="0" smtClean="0"/>
                        <a:t>-</a:t>
                      </a:r>
                      <a:r>
                        <a:rPr kumimoji="1" lang="en-US" altLang="ja-JP" sz="2000" dirty="0" smtClean="0"/>
                        <a:t>,K</a:t>
                      </a:r>
                      <a:r>
                        <a:rPr kumimoji="1" lang="en-US" altLang="ja-JP" sz="2000" baseline="30000" dirty="0" smtClean="0"/>
                        <a:t>+</a:t>
                      </a:r>
                      <a:r>
                        <a:rPr kumimoji="1" lang="en-US" altLang="ja-JP" sz="2000" dirty="0" smtClean="0"/>
                        <a:t>)</a:t>
                      </a:r>
                      <a:r>
                        <a:rPr kumimoji="1" lang="en-US" altLang="ja-JP" sz="2000" baseline="30000" dirty="0" smtClean="0"/>
                        <a:t>6</a:t>
                      </a:r>
                      <a:r>
                        <a:rPr kumimoji="1" lang="en-US" altLang="ja-JP" sz="2000" baseline="-25000" dirty="0" smtClean="0"/>
                        <a:t>Λ</a:t>
                      </a:r>
                      <a:r>
                        <a:rPr kumimoji="1" lang="en-US" altLang="ja-JP" sz="2000" dirty="0" smtClean="0"/>
                        <a:t>H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-1.2GeV/c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1.0-1.2x10</a:t>
                      </a:r>
                      <a:r>
                        <a:rPr kumimoji="1" lang="en-US" altLang="ja-JP" sz="2000" baseline="30000" dirty="0" smtClean="0"/>
                        <a:t>7 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11.5days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969225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/>
                        <a:t>Calibration Run </a:t>
                      </a:r>
                      <a:r>
                        <a:rPr kumimoji="1" lang="en-US" altLang="ja-JP" sz="2000" b="0" dirty="0" smtClean="0"/>
                        <a:t>–</a:t>
                      </a:r>
                      <a:r>
                        <a:rPr kumimoji="1" lang="en-US" altLang="ja-JP" sz="2000" b="1" dirty="0" smtClean="0"/>
                        <a:t> </a:t>
                      </a:r>
                      <a:r>
                        <a:rPr kumimoji="1" lang="en-US" altLang="ja-JP" sz="2000" b="0" dirty="0" smtClean="0"/>
                        <a:t>To</a:t>
                      </a:r>
                      <a:r>
                        <a:rPr kumimoji="1" lang="en-US" altLang="ja-JP" sz="2000" b="0" baseline="0" dirty="0" smtClean="0"/>
                        <a:t> confirm the performance of SKS system,         </a:t>
                      </a:r>
                    </a:p>
                    <a:p>
                      <a:pPr algn="l"/>
                      <a:r>
                        <a:rPr kumimoji="1" lang="en-US" altLang="ja-JP" sz="2000" b="0" baseline="0" dirty="0" smtClean="0"/>
                        <a:t>                                calibrate the absolute mass value</a:t>
                      </a:r>
                    </a:p>
                    <a:p>
                      <a:pPr algn="l"/>
                      <a:r>
                        <a:rPr kumimoji="1" lang="en-US" altLang="ja-JP" sz="2000" b="0" baseline="0" dirty="0" smtClean="0"/>
                        <a:t>                                and measure magnet polarity change effect</a:t>
                      </a:r>
                      <a:r>
                        <a:rPr kumimoji="1" lang="en-US" altLang="ja-JP" sz="2000" b="1" baseline="0" dirty="0" smtClean="0"/>
                        <a:t>  </a:t>
                      </a:r>
                      <a:endParaRPr kumimoji="1" lang="ja-JP" alt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p(π</a:t>
                      </a:r>
                      <a:r>
                        <a:rPr kumimoji="1" lang="en-US" altLang="ja-JP" sz="2000" baseline="30000" dirty="0" smtClean="0"/>
                        <a:t>-</a:t>
                      </a:r>
                      <a:r>
                        <a:rPr kumimoji="1" lang="en-US" altLang="ja-JP" sz="2000" dirty="0" smtClean="0"/>
                        <a:t>,K</a:t>
                      </a:r>
                      <a:r>
                        <a:rPr kumimoji="1" lang="en-US" altLang="ja-JP" sz="2000" baseline="30000" dirty="0" smtClean="0"/>
                        <a:t>+</a:t>
                      </a:r>
                      <a:r>
                        <a:rPr kumimoji="1" lang="en-US" altLang="ja-JP" sz="2000" dirty="0" smtClean="0"/>
                        <a:t>)Σ</a:t>
                      </a:r>
                      <a:r>
                        <a:rPr kumimoji="1" lang="en-US" altLang="ja-JP" sz="2000" baseline="30000" dirty="0" smtClean="0"/>
                        <a:t>-</a:t>
                      </a:r>
                      <a:endParaRPr kumimoji="1" lang="ja-JP" alt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-1.37GeV/c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1.0x10</a:t>
                      </a:r>
                      <a:r>
                        <a:rPr kumimoji="1" lang="en-US" altLang="ja-JP" sz="2000" baseline="30000" dirty="0" smtClean="0"/>
                        <a:t>7</a:t>
                      </a:r>
                      <a:endParaRPr kumimoji="1" lang="ja-JP" alt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4hours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p(</a:t>
                      </a:r>
                      <a:r>
                        <a:rPr kumimoji="1" lang="en-US" altLang="ja-JP" sz="2000" dirty="0" err="1" smtClean="0"/>
                        <a:t>π</a:t>
                      </a:r>
                      <a:r>
                        <a:rPr kumimoji="1" lang="en-US" altLang="ja-JP" sz="2000" baseline="30000" dirty="0" err="1" smtClean="0"/>
                        <a:t>+</a:t>
                      </a:r>
                      <a:r>
                        <a:rPr kumimoji="1" lang="en-US" altLang="ja-JP" sz="2000" dirty="0" err="1" smtClean="0"/>
                        <a:t>,K</a:t>
                      </a:r>
                      <a:r>
                        <a:rPr kumimoji="1" lang="en-US" altLang="ja-JP" sz="2000" baseline="30000" dirty="0" smtClean="0"/>
                        <a:t>+</a:t>
                      </a:r>
                      <a:r>
                        <a:rPr kumimoji="1" lang="en-US" altLang="ja-JP" sz="2000" dirty="0" smtClean="0"/>
                        <a:t>)Σ</a:t>
                      </a:r>
                      <a:r>
                        <a:rPr kumimoji="1" lang="en-US" altLang="ja-JP" sz="2000" baseline="30000" dirty="0" smtClean="0"/>
                        <a:t>+</a:t>
                      </a:r>
                      <a:endParaRPr kumimoji="1" lang="ja-JP" alt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+1.37GeV/c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3.5x10</a:t>
                      </a:r>
                      <a:r>
                        <a:rPr kumimoji="1" lang="en-US" altLang="ja-JP" sz="2000" baseline="30000" dirty="0" smtClean="0"/>
                        <a:t>6</a:t>
                      </a:r>
                      <a:endParaRPr kumimoji="1" lang="ja-JP" alt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1hours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8181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aseline="30000" dirty="0" smtClean="0"/>
                        <a:t>12</a:t>
                      </a:r>
                      <a:r>
                        <a:rPr kumimoji="1" lang="en-US" altLang="ja-JP" sz="2000" dirty="0" smtClean="0"/>
                        <a:t>C(</a:t>
                      </a:r>
                      <a:r>
                        <a:rPr kumimoji="1" lang="en-US" altLang="ja-JP" sz="2000" dirty="0" err="1" smtClean="0"/>
                        <a:t>π</a:t>
                      </a:r>
                      <a:r>
                        <a:rPr kumimoji="1" lang="en-US" altLang="ja-JP" sz="2000" baseline="30000" dirty="0" err="1" smtClean="0"/>
                        <a:t>+</a:t>
                      </a:r>
                      <a:r>
                        <a:rPr kumimoji="1" lang="en-US" altLang="ja-JP" sz="2000" dirty="0" err="1" smtClean="0"/>
                        <a:t>,K</a:t>
                      </a:r>
                      <a:r>
                        <a:rPr kumimoji="1" lang="en-US" altLang="ja-JP" sz="2000" baseline="30000" dirty="0" smtClean="0"/>
                        <a:t>+</a:t>
                      </a:r>
                      <a:r>
                        <a:rPr kumimoji="1" lang="en-US" altLang="ja-JP" sz="2000" dirty="0" smtClean="0"/>
                        <a:t>)</a:t>
                      </a:r>
                      <a:r>
                        <a:rPr kumimoji="1" lang="en-US" altLang="ja-JP" sz="2000" baseline="30000" dirty="0" smtClean="0"/>
                        <a:t>12</a:t>
                      </a:r>
                      <a:r>
                        <a:rPr kumimoji="1" lang="en-US" altLang="ja-JP" sz="2000" baseline="-25000" dirty="0" smtClean="0"/>
                        <a:t>Λ</a:t>
                      </a:r>
                      <a:r>
                        <a:rPr kumimoji="1" lang="en-US" altLang="ja-JP" sz="2000" dirty="0" smtClean="0"/>
                        <a:t>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+1.2GeV/c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3.5x10</a:t>
                      </a:r>
                      <a:r>
                        <a:rPr kumimoji="1" lang="en-US" altLang="ja-JP" sz="2000" baseline="30000" dirty="0" smtClean="0"/>
                        <a:t>6</a:t>
                      </a:r>
                      <a:endParaRPr kumimoji="1" lang="ja-JP" altLang="en-US" sz="2000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1day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675520">
                <a:tc gridSpan="4">
                  <a:txBody>
                    <a:bodyPr/>
                    <a:lstStyle/>
                    <a:p>
                      <a:pPr algn="l"/>
                      <a:r>
                        <a:rPr kumimoji="1" lang="en-US" altLang="ja-JP" sz="2000" b="1" dirty="0" smtClean="0"/>
                        <a:t>Beam Through Run </a:t>
                      </a:r>
                      <a:r>
                        <a:rPr kumimoji="1" lang="en-US" altLang="ja-JP" sz="2000" b="0" dirty="0" smtClean="0"/>
                        <a:t>– To</a:t>
                      </a:r>
                      <a:r>
                        <a:rPr kumimoji="1" lang="en-US" altLang="ja-JP" sz="2000" b="0" baseline="0" dirty="0" smtClean="0"/>
                        <a:t> measure target energy loss and its straggling, </a:t>
                      </a:r>
                    </a:p>
                    <a:p>
                      <a:pPr algn="l"/>
                      <a:r>
                        <a:rPr kumimoji="1" lang="en-US" altLang="ja-JP" sz="2000" b="0" baseline="0" dirty="0" smtClean="0"/>
                        <a:t>                                        and momentum offset between beam and SKS</a:t>
                      </a:r>
                      <a:endParaRPr kumimoji="1" lang="ja-JP" altLang="en-US" sz="20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675520">
                <a:tc>
                  <a:txBody>
                    <a:bodyPr/>
                    <a:lstStyle/>
                    <a:p>
                      <a:pPr algn="ctr"/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+1.2,+1.0,+0.9,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+0.8GeV/c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2hour</a:t>
                      </a:r>
                      <a:endParaRPr kumimoji="1" lang="ja-JP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12C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3573016"/>
            <a:ext cx="4190003" cy="2841495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Calibri" pitchFamily="34" charset="0"/>
              </a:rPr>
              <a:t>Calibration Runs</a:t>
            </a:r>
            <a:endParaRPr kumimoji="1" lang="ja-JP" altLang="en-US" b="1" dirty="0">
              <a:latin typeface="Calibri" pitchFamily="34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5536" y="1700808"/>
            <a:ext cx="414985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Results of analysis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1.20GeV/c </a:t>
            </a:r>
            <a:r>
              <a:rPr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C(</a:t>
            </a:r>
            <a:r>
              <a:rPr lang="en-US" altLang="ja-JP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π</a:t>
            </a:r>
            <a:r>
              <a:rPr lang="en-US" altLang="ja-JP" sz="24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12</a:t>
            </a:r>
            <a:r>
              <a:rPr lang="en-US" altLang="ja-JP" sz="24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Λ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</a:t>
            </a:r>
            <a:r>
              <a:rPr lang="ja-JP" alt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kumimoji="1"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- 1.37GeV/c   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p(π</a:t>
            </a:r>
            <a:r>
              <a:rPr kumimoji="1"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kumimoji="1"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)Σ</a:t>
            </a:r>
            <a:r>
              <a:rPr kumimoji="1"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</a:t>
            </a:r>
            <a:r>
              <a:rPr kumimoji="1" lang="en-US" altLang="ja-JP" sz="24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kumimoji="1"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+1.37GeV/c   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p(</a:t>
            </a:r>
            <a:r>
              <a:rPr lang="en-US" altLang="ja-JP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π</a:t>
            </a:r>
            <a:r>
              <a:rPr lang="en-US" altLang="ja-JP" sz="2400" b="1" baseline="30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,K</a:t>
            </a:r>
            <a:r>
              <a:rPr lang="en-US" altLang="ja-JP" sz="2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r>
              <a:rPr lang="en-US" altLang="ja-JP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Σ</a:t>
            </a:r>
            <a:r>
              <a:rPr lang="en-US" altLang="ja-JP" sz="2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+</a:t>
            </a:r>
            <a:endParaRPr lang="en-US" altLang="ja-JP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 rot="20103130">
            <a:off x="1549690" y="4994089"/>
            <a:ext cx="1803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rPr>
              <a:t>Preliminary</a:t>
            </a:r>
            <a:endParaRPr kumimoji="1" lang="ja-JP" altLang="en-US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4601446"/>
            <a:ext cx="837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err="1" smtClean="0">
                <a:solidFill>
                  <a:srgbClr val="FF0000"/>
                </a:solidFill>
                <a:latin typeface="Calibri" pitchFamily="34" charset="0"/>
              </a:rPr>
              <a:t>g.s</a:t>
            </a:r>
            <a:r>
              <a:rPr kumimoji="1" lang="en-US" altLang="ja-JP" b="1" dirty="0" smtClean="0">
                <a:solidFill>
                  <a:srgbClr val="FF0000"/>
                </a:solidFill>
                <a:latin typeface="Calibri" pitchFamily="34" charset="0"/>
              </a:rPr>
              <a:t>.(</a:t>
            </a:r>
            <a:r>
              <a:rPr kumimoji="1" lang="en-US" altLang="ja-JP" b="1" dirty="0" err="1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kumimoji="1" lang="en-US" altLang="ja-JP" b="1" baseline="-25000" dirty="0" err="1" smtClean="0">
                <a:solidFill>
                  <a:srgbClr val="FF0000"/>
                </a:solidFill>
                <a:latin typeface="Calibri" pitchFamily="34" charset="0"/>
              </a:rPr>
              <a:t>Λ</a:t>
            </a:r>
            <a:r>
              <a:rPr kumimoji="1" lang="en-US" altLang="ja-JP" b="1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kumimoji="1" lang="ja-JP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24886" y="40050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0874" y="3674634"/>
            <a:ext cx="158687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baseline="30000" dirty="0" smtClean="0">
                <a:latin typeface="Times" pitchFamily="18" charset="0"/>
              </a:rPr>
              <a:t>12</a:t>
            </a:r>
            <a:r>
              <a:rPr lang="en-US" altLang="ja-JP" dirty="0" smtClean="0">
                <a:latin typeface="Times" pitchFamily="18" charset="0"/>
              </a:rPr>
              <a:t>C</a:t>
            </a:r>
            <a:r>
              <a:rPr kumimoji="1" lang="en-US" altLang="ja-JP" dirty="0" smtClean="0">
                <a:latin typeface="Times" pitchFamily="18" charset="0"/>
              </a:rPr>
              <a:t>(</a:t>
            </a:r>
            <a:r>
              <a:rPr kumimoji="1" lang="en-US" altLang="ja-JP" dirty="0" err="1" smtClean="0">
                <a:latin typeface="Times" pitchFamily="18" charset="0"/>
              </a:rPr>
              <a:t>π</a:t>
            </a:r>
            <a:r>
              <a:rPr lang="en-US" altLang="ja-JP" baseline="30000" dirty="0" err="1" smtClean="0">
                <a:latin typeface="Times" pitchFamily="18" charset="0"/>
              </a:rPr>
              <a:t>+</a:t>
            </a:r>
            <a:r>
              <a:rPr kumimoji="1" lang="en-US" altLang="ja-JP" dirty="0" err="1" smtClean="0">
                <a:latin typeface="Times" pitchFamily="18" charset="0"/>
              </a:rPr>
              <a:t>,K</a:t>
            </a:r>
            <a:r>
              <a:rPr kumimoji="1" lang="en-US" altLang="ja-JP" baseline="30000" dirty="0" smtClean="0">
                <a:latin typeface="Times" pitchFamily="18" charset="0"/>
              </a:rPr>
              <a:t>+</a:t>
            </a:r>
            <a:r>
              <a:rPr kumimoji="1" lang="en-US" altLang="ja-JP" dirty="0" smtClean="0">
                <a:latin typeface="Times" pitchFamily="18" charset="0"/>
              </a:rPr>
              <a:t>)</a:t>
            </a:r>
            <a:r>
              <a:rPr kumimoji="1" lang="en-US" altLang="ja-JP" baseline="30000" dirty="0" smtClean="0">
                <a:latin typeface="Times" pitchFamily="18" charset="0"/>
              </a:rPr>
              <a:t>12</a:t>
            </a:r>
            <a:r>
              <a:rPr lang="en-US" altLang="ja-JP" baseline="-25000" dirty="0" smtClean="0">
                <a:latin typeface="Times" pitchFamily="18" charset="0"/>
              </a:rPr>
              <a:t>Λ</a:t>
            </a:r>
            <a:r>
              <a:rPr kumimoji="1" lang="en-US" altLang="ja-JP" dirty="0" smtClean="0">
                <a:latin typeface="Times" pitchFamily="18" charset="0"/>
              </a:rPr>
              <a:t>C</a:t>
            </a:r>
            <a:endParaRPr kumimoji="1" lang="ja-JP" altLang="en-US" baseline="-25000" dirty="0">
              <a:latin typeface="Times" pitchFamily="18" charset="0"/>
            </a:endParaRPr>
          </a:p>
        </p:txBody>
      </p:sp>
      <p:cxnSp>
        <p:nvCxnSpPr>
          <p:cNvPr id="14" name="直線矢印コネクタ 13"/>
          <p:cNvCxnSpPr>
            <a:stCxn id="10" idx="2"/>
          </p:cNvCxnSpPr>
          <p:nvPr/>
        </p:nvCxnSpPr>
        <p:spPr bwMode="auto">
          <a:xfrm>
            <a:off x="1102089" y="4970778"/>
            <a:ext cx="301559" cy="2584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>
            <a:off x="1619672" y="4509120"/>
            <a:ext cx="0" cy="28803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2843808" y="3718773"/>
            <a:ext cx="167065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Times" pitchFamily="18" charset="0"/>
              </a:rPr>
              <a:t>ΔB</a:t>
            </a:r>
            <a:r>
              <a:rPr kumimoji="1" lang="en-US" altLang="ja-JP" baseline="-25000" dirty="0" smtClean="0">
                <a:latin typeface="Times" pitchFamily="18" charset="0"/>
              </a:rPr>
              <a:t>Λ</a:t>
            </a:r>
            <a:r>
              <a:rPr kumimoji="1" lang="en-US" altLang="ja-JP" dirty="0" smtClean="0">
                <a:latin typeface="Times" pitchFamily="18" charset="0"/>
              </a:rPr>
              <a:t>:2.8MeV/c</a:t>
            </a:r>
            <a:r>
              <a:rPr kumimoji="1" lang="en-US" altLang="ja-JP" baseline="30000" dirty="0" smtClean="0">
                <a:latin typeface="Times" pitchFamily="18" charset="0"/>
              </a:rPr>
              <a:t>2</a:t>
            </a:r>
          </a:p>
          <a:p>
            <a:r>
              <a:rPr lang="en-US" altLang="ja-JP" dirty="0" smtClean="0">
                <a:latin typeface="Times" pitchFamily="18" charset="0"/>
              </a:rPr>
              <a:t>        (FWHM)</a:t>
            </a:r>
            <a:endParaRPr kumimoji="1" lang="ja-JP" altLang="en-US" dirty="0">
              <a:latin typeface="Times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43072" y="4139788"/>
            <a:ext cx="764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latin typeface="Calibri" pitchFamily="34" charset="0"/>
              </a:rPr>
              <a:t>Ex(</a:t>
            </a:r>
            <a:r>
              <a:rPr lang="en-US" altLang="ja-JP" b="1" dirty="0" err="1" smtClean="0">
                <a:solidFill>
                  <a:srgbClr val="FF0000"/>
                </a:solidFill>
                <a:latin typeface="Calibri" pitchFamily="34" charset="0"/>
              </a:rPr>
              <a:t>p</a:t>
            </a:r>
            <a:r>
              <a:rPr kumimoji="1" lang="en-US" altLang="ja-JP" b="1" baseline="-25000" dirty="0" err="1" smtClean="0">
                <a:solidFill>
                  <a:srgbClr val="FF0000"/>
                </a:solidFill>
                <a:latin typeface="Calibri" pitchFamily="34" charset="0"/>
              </a:rPr>
              <a:t>Λ</a:t>
            </a:r>
            <a:r>
              <a:rPr kumimoji="1" lang="en-US" altLang="ja-JP" b="1" dirty="0" smtClean="0">
                <a:solidFill>
                  <a:srgbClr val="FF0000"/>
                </a:solidFill>
                <a:latin typeface="Calibri" pitchFamily="34" charset="0"/>
              </a:rPr>
              <a:t>)</a:t>
            </a:r>
            <a:endParaRPr kumimoji="1" lang="ja-JP" altLang="en-US" b="1" dirty="0">
              <a:solidFill>
                <a:srgbClr val="FF0000"/>
              </a:solidFill>
              <a:latin typeface="Calibri" pitchFamily="34" charset="0"/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4799599" y="3928014"/>
            <a:ext cx="4164889" cy="2453314"/>
            <a:chOff x="4860032" y="1479742"/>
            <a:chExt cx="4164889" cy="2453314"/>
          </a:xfrm>
        </p:grpSpPr>
        <p:pic>
          <p:nvPicPr>
            <p:cNvPr id="19" name="図 18" descr="sigmaP1370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0032" y="1479742"/>
              <a:ext cx="3617600" cy="2453314"/>
            </a:xfrm>
            <a:prstGeom prst="rect">
              <a:avLst/>
            </a:prstGeom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5004048" y="1700808"/>
              <a:ext cx="1189749" cy="3693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" pitchFamily="18" charset="0"/>
                </a:rPr>
                <a:t>p</a:t>
              </a:r>
              <a:r>
                <a:rPr kumimoji="1" lang="en-US" altLang="ja-JP" dirty="0" smtClean="0">
                  <a:latin typeface="Times" pitchFamily="18" charset="0"/>
                </a:rPr>
                <a:t>(</a:t>
              </a:r>
              <a:r>
                <a:rPr kumimoji="1" lang="en-US" altLang="ja-JP" dirty="0" err="1" smtClean="0">
                  <a:latin typeface="Times" pitchFamily="18" charset="0"/>
                </a:rPr>
                <a:t>π</a:t>
              </a:r>
              <a:r>
                <a:rPr lang="en-US" altLang="ja-JP" baseline="30000" dirty="0" err="1">
                  <a:latin typeface="Times" pitchFamily="18" charset="0"/>
                </a:rPr>
                <a:t>+</a:t>
              </a:r>
              <a:r>
                <a:rPr kumimoji="1" lang="en-US" altLang="ja-JP" dirty="0" err="1" smtClean="0">
                  <a:latin typeface="Times" pitchFamily="18" charset="0"/>
                </a:rPr>
                <a:t>,K</a:t>
              </a:r>
              <a:r>
                <a:rPr kumimoji="1" lang="en-US" altLang="ja-JP" baseline="30000" dirty="0" smtClean="0">
                  <a:latin typeface="Times" pitchFamily="18" charset="0"/>
                </a:rPr>
                <a:t>+</a:t>
              </a:r>
              <a:r>
                <a:rPr kumimoji="1" lang="en-US" altLang="ja-JP" dirty="0" smtClean="0">
                  <a:latin typeface="Times" pitchFamily="18" charset="0"/>
                </a:rPr>
                <a:t>)Σ</a:t>
              </a:r>
              <a:r>
                <a:rPr lang="en-US" altLang="ja-JP" baseline="30000" dirty="0">
                  <a:latin typeface="Times" pitchFamily="18" charset="0"/>
                </a:rPr>
                <a:t>+</a:t>
              </a:r>
              <a:endParaRPr kumimoji="1" lang="ja-JP" altLang="en-US" baseline="30000" dirty="0">
                <a:latin typeface="Times" pitchFamily="18" charset="0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7236296" y="1628800"/>
              <a:ext cx="1609736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" pitchFamily="18" charset="0"/>
                </a:rPr>
                <a:t>ΔM:2.6MeV/c</a:t>
              </a:r>
              <a:r>
                <a:rPr kumimoji="1" lang="en-US" altLang="ja-JP" baseline="30000" dirty="0" smtClean="0">
                  <a:latin typeface="Times" pitchFamily="18" charset="0"/>
                </a:rPr>
                <a:t>2</a:t>
              </a:r>
            </a:p>
            <a:p>
              <a:r>
                <a:rPr lang="en-US" altLang="ja-JP" dirty="0" smtClean="0">
                  <a:latin typeface="Times" pitchFamily="18" charset="0"/>
                </a:rPr>
                <a:t>        (FWHM)</a:t>
              </a:r>
              <a:endParaRPr kumimoji="1" lang="ja-JP" altLang="en-US" dirty="0">
                <a:latin typeface="Times" pitchFamily="18" charset="0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20103130">
              <a:off x="5805924" y="2278441"/>
              <a:ext cx="1796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18" charset="0"/>
                </a:rPr>
                <a:t>Preliminary</a:t>
              </a:r>
              <a:endParaRPr kumimoji="1" lang="ja-JP" altLang="en-US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6899146" y="2492896"/>
              <a:ext cx="2125775" cy="83099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600" dirty="0" smtClean="0">
                  <a:latin typeface="Calibri" pitchFamily="34" charset="0"/>
                </a:rPr>
                <a:t>M</a:t>
              </a:r>
              <a:r>
                <a:rPr kumimoji="1" lang="en-US" altLang="ja-JP" sz="1600" dirty="0" smtClean="0">
                  <a:latin typeface="Calibri" pitchFamily="34" charset="0"/>
                </a:rPr>
                <a:t>easure: 1188.41MeV</a:t>
              </a:r>
            </a:p>
            <a:p>
              <a:r>
                <a:rPr kumimoji="1" lang="en-US" altLang="ja-JP" sz="1600" dirty="0" smtClean="0">
                  <a:latin typeface="Calibri" pitchFamily="34" charset="0"/>
                </a:rPr>
                <a:t>PDG:         1189.37MeV</a:t>
              </a:r>
            </a:p>
            <a:p>
              <a:r>
                <a:rPr lang="en-US" altLang="ja-JP" sz="1600" dirty="0" smtClean="0">
                  <a:latin typeface="Calibri" pitchFamily="34" charset="0"/>
                </a:rPr>
                <a:t>Yield :       ~2000 events</a:t>
              </a:r>
              <a:endParaRPr kumimoji="1" lang="ja-JP" altLang="en-US" sz="1600" dirty="0">
                <a:latin typeface="Calibri" pitchFamily="34" charset="0"/>
              </a:endParaRPr>
            </a:p>
          </p:txBody>
        </p:sp>
      </p:grpSp>
      <p:grpSp>
        <p:nvGrpSpPr>
          <p:cNvPr id="49" name="グループ化 48"/>
          <p:cNvGrpSpPr/>
          <p:nvPr/>
        </p:nvGrpSpPr>
        <p:grpSpPr>
          <a:xfrm>
            <a:off x="4802031" y="1412776"/>
            <a:ext cx="4090449" cy="2542957"/>
            <a:chOff x="4860032" y="3934797"/>
            <a:chExt cx="4090449" cy="2542957"/>
          </a:xfrm>
        </p:grpSpPr>
        <p:pic>
          <p:nvPicPr>
            <p:cNvPr id="5" name="図 4" descr="SigmaM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0032" y="4005064"/>
              <a:ext cx="3646170" cy="2472690"/>
            </a:xfrm>
            <a:prstGeom prst="rect">
              <a:avLst/>
            </a:prstGeom>
          </p:spPr>
        </p:pic>
        <p:sp>
          <p:nvSpPr>
            <p:cNvPr id="8" name="テキスト ボックス 7"/>
            <p:cNvSpPr txBox="1"/>
            <p:nvPr/>
          </p:nvSpPr>
          <p:spPr>
            <a:xfrm rot="20103130">
              <a:off x="5632199" y="4656446"/>
              <a:ext cx="17963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b="1" spc="3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" pitchFamily="18" charset="0"/>
                </a:rPr>
                <a:t>Preliminary</a:t>
              </a:r>
              <a:endParaRPr kumimoji="1" lang="ja-JP" altLang="en-US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" pitchFamily="18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5004390" y="3995772"/>
              <a:ext cx="1119217" cy="369332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dirty="0" smtClean="0">
                  <a:latin typeface="Times" pitchFamily="18" charset="0"/>
                </a:rPr>
                <a:t>p</a:t>
              </a:r>
              <a:r>
                <a:rPr kumimoji="1" lang="en-US" altLang="ja-JP" dirty="0" smtClean="0">
                  <a:latin typeface="Times" pitchFamily="18" charset="0"/>
                </a:rPr>
                <a:t>(π</a:t>
              </a:r>
              <a:r>
                <a:rPr kumimoji="1" lang="en-US" altLang="ja-JP" baseline="30000" dirty="0" smtClean="0">
                  <a:latin typeface="Times" pitchFamily="18" charset="0"/>
                </a:rPr>
                <a:t>-</a:t>
              </a:r>
              <a:r>
                <a:rPr kumimoji="1" lang="en-US" altLang="ja-JP" dirty="0" smtClean="0">
                  <a:latin typeface="Times" pitchFamily="18" charset="0"/>
                </a:rPr>
                <a:t>,K</a:t>
              </a:r>
              <a:r>
                <a:rPr kumimoji="1" lang="en-US" altLang="ja-JP" baseline="30000" dirty="0" smtClean="0">
                  <a:latin typeface="Times" pitchFamily="18" charset="0"/>
                </a:rPr>
                <a:t>+</a:t>
              </a:r>
              <a:r>
                <a:rPr kumimoji="1" lang="en-US" altLang="ja-JP" dirty="0" smtClean="0">
                  <a:latin typeface="Times" pitchFamily="18" charset="0"/>
                </a:rPr>
                <a:t>)Σ</a:t>
              </a:r>
              <a:r>
                <a:rPr kumimoji="1" lang="en-US" altLang="ja-JP" baseline="30000" dirty="0" smtClean="0">
                  <a:latin typeface="Times" pitchFamily="18" charset="0"/>
                </a:rPr>
                <a:t>-</a:t>
              </a:r>
              <a:endParaRPr kumimoji="1" lang="ja-JP" altLang="en-US" baseline="30000" dirty="0">
                <a:latin typeface="Times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7237860" y="3934797"/>
              <a:ext cx="1654620" cy="64633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latin typeface="Times" pitchFamily="18" charset="0"/>
                </a:rPr>
                <a:t>ΔM:2.5MeV/c</a:t>
              </a:r>
              <a:r>
                <a:rPr kumimoji="1" lang="en-US" altLang="ja-JP" baseline="30000" dirty="0" smtClean="0">
                  <a:latin typeface="Times" pitchFamily="18" charset="0"/>
                </a:rPr>
                <a:t>2</a:t>
              </a:r>
            </a:p>
            <a:p>
              <a:r>
                <a:rPr lang="en-US" altLang="ja-JP" dirty="0" smtClean="0">
                  <a:latin typeface="Times" pitchFamily="18" charset="0"/>
                </a:rPr>
                <a:t>        (FWHM)</a:t>
              </a:r>
              <a:endParaRPr kumimoji="1" lang="ja-JP" altLang="en-US" dirty="0">
                <a:latin typeface="Times" pitchFamily="18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6859844" y="5014917"/>
              <a:ext cx="2090637" cy="830997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kumimoji="1" lang="en-US" altLang="ja-JP" sz="1600" dirty="0" smtClean="0">
                  <a:latin typeface="Calibri" pitchFamily="34" charset="0"/>
                </a:rPr>
                <a:t>Measure:1200.39MeV</a:t>
              </a:r>
            </a:p>
            <a:p>
              <a:r>
                <a:rPr kumimoji="1" lang="en-US" altLang="ja-JP" sz="1600" dirty="0" smtClean="0">
                  <a:latin typeface="Calibri" pitchFamily="34" charset="0"/>
                </a:rPr>
                <a:t>PDG:         1197.45MeV</a:t>
              </a:r>
            </a:p>
            <a:p>
              <a:r>
                <a:rPr lang="en-US" altLang="ja-JP" sz="1600" dirty="0" smtClean="0">
                  <a:latin typeface="Calibri" pitchFamily="34" charset="0"/>
                </a:rPr>
                <a:t>Yield :       ~6000events</a:t>
              </a:r>
              <a:endParaRPr kumimoji="1" lang="ja-JP" altLang="en-US" sz="1600" dirty="0">
                <a:latin typeface="Calibri" pitchFamily="34" charset="0"/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2915816" y="5795972"/>
            <a:ext cx="624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Σ-QF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3688" y="5805264"/>
            <a:ext cx="65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Calibri" pitchFamily="34" charset="0"/>
              </a:rPr>
              <a:t>Λ-QF</a:t>
            </a:r>
            <a:endParaRPr kumimoji="1" lang="ja-JP" altLang="en-US" dirty="0">
              <a:latin typeface="Calibri" pitchFamily="34" charset="0"/>
            </a:endParaRPr>
          </a:p>
        </p:txBody>
      </p:sp>
      <p:sp>
        <p:nvSpPr>
          <p:cNvPr id="27" name="日付プレースホルダ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30" name="スライド番号プレースホル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1" name="フッター プレースホルダ 3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cxnSp>
        <p:nvCxnSpPr>
          <p:cNvPr id="40" name="直線コネクタ 39"/>
          <p:cNvCxnSpPr/>
          <p:nvPr/>
        </p:nvCxnSpPr>
        <p:spPr>
          <a:xfrm>
            <a:off x="2771800" y="4509120"/>
            <a:ext cx="0" cy="16561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2771800" y="5733256"/>
            <a:ext cx="648072" cy="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50"/>
          <p:cNvSpPr txBox="1"/>
          <p:nvPr/>
        </p:nvSpPr>
        <p:spPr>
          <a:xfrm>
            <a:off x="902175" y="6300609"/>
            <a:ext cx="1149545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Yield (</a:t>
            </a:r>
            <a:r>
              <a:rPr kumimoji="1" lang="en-US" altLang="ja-JP" sz="1600" dirty="0" err="1" smtClean="0"/>
              <a:t>g.s</a:t>
            </a:r>
            <a:r>
              <a:rPr kumimoji="1" lang="en-US" altLang="ja-JP" sz="1600" dirty="0" smtClean="0"/>
              <a:t>): </a:t>
            </a:r>
          </a:p>
          <a:p>
            <a:r>
              <a:rPr kumimoji="1" lang="en-US" altLang="ja-JP" sz="1600" dirty="0" smtClean="0"/>
              <a:t>~600events</a:t>
            </a:r>
            <a:endParaRPr kumimoji="1" lang="ja-JP" altLang="en-US" sz="16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図 44" descr="vtz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429000"/>
            <a:ext cx="4366260" cy="301752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Calibri" pitchFamily="34" charset="0"/>
              </a:rPr>
              <a:t>Vertex reconstruction</a:t>
            </a:r>
            <a:endParaRPr kumimoji="1" lang="ja-JP" altLang="en-US" b="1" dirty="0">
              <a:latin typeface="Calibri" pitchFamily="34" charset="0"/>
            </a:endParaRPr>
          </a:p>
        </p:txBody>
      </p:sp>
      <p:cxnSp>
        <p:nvCxnSpPr>
          <p:cNvPr id="34" name="直線矢印コネクタ 33"/>
          <p:cNvCxnSpPr/>
          <p:nvPr/>
        </p:nvCxnSpPr>
        <p:spPr bwMode="auto">
          <a:xfrm>
            <a:off x="2195736" y="4299912"/>
            <a:ext cx="0" cy="172819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6" name="テキスト ボックス 35"/>
          <p:cNvSpPr txBox="1"/>
          <p:nvPr/>
        </p:nvSpPr>
        <p:spPr>
          <a:xfrm>
            <a:off x="3131840" y="4414311"/>
            <a:ext cx="6238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Calibri" pitchFamily="34" charset="0"/>
              </a:rPr>
              <a:t>SFT</a:t>
            </a:r>
            <a:endParaRPr kumimoji="1" lang="ja-JP" altLang="en-US" sz="2400" b="1" dirty="0">
              <a:latin typeface="Calibri" pitchFamily="34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39752" y="455832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latin typeface="Calibri" pitchFamily="34" charset="0"/>
              </a:rPr>
              <a:t>Li</a:t>
            </a:r>
            <a:endParaRPr kumimoji="1" lang="ja-JP" altLang="en-US" sz="2400" b="1" dirty="0">
              <a:latin typeface="Calibri" pitchFamily="34" charset="0"/>
            </a:endParaRPr>
          </a:p>
        </p:txBody>
      </p:sp>
      <p:sp>
        <p:nvSpPr>
          <p:cNvPr id="32" name="日付プレースホルダ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41" name="スライド番号プレースホルダ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44" name="フッター プレースホルダ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cxnSp>
        <p:nvCxnSpPr>
          <p:cNvPr id="46" name="直線矢印コネクタ 45"/>
          <p:cNvCxnSpPr/>
          <p:nvPr/>
        </p:nvCxnSpPr>
        <p:spPr bwMode="auto">
          <a:xfrm>
            <a:off x="2718000" y="4299912"/>
            <a:ext cx="0" cy="172819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4283968" y="4149080"/>
            <a:ext cx="474117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used SFT instead of the Wire chamber </a:t>
            </a:r>
          </a:p>
          <a:p>
            <a:pPr>
              <a:lnSpc>
                <a:spcPct val="150000"/>
              </a:lnSpc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to handle with high beam intensity.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used SSD to measure vertex position </a:t>
            </a:r>
          </a:p>
          <a:p>
            <a:pPr>
              <a:lnSpc>
                <a:spcPct val="150000"/>
              </a:lnSpc>
            </a:pP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Precisely.</a:t>
            </a:r>
          </a:p>
        </p:txBody>
      </p:sp>
      <p:grpSp>
        <p:nvGrpSpPr>
          <p:cNvPr id="64" name="グループ化 63"/>
          <p:cNvGrpSpPr/>
          <p:nvPr/>
        </p:nvGrpSpPr>
        <p:grpSpPr>
          <a:xfrm>
            <a:off x="251520" y="2062589"/>
            <a:ext cx="4176464" cy="1551657"/>
            <a:chOff x="251520" y="1700808"/>
            <a:chExt cx="4176464" cy="1551657"/>
          </a:xfrm>
        </p:grpSpPr>
        <p:sp>
          <p:nvSpPr>
            <p:cNvPr id="50" name="正方形/長方形 49"/>
            <p:cNvSpPr/>
            <p:nvPr/>
          </p:nvSpPr>
          <p:spPr>
            <a:xfrm>
              <a:off x="2195736" y="2132856"/>
              <a:ext cx="504056" cy="432048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1638458" y="2636912"/>
              <a:ext cx="160210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b="1" dirty="0" smtClean="0"/>
                <a:t>Li</a:t>
              </a:r>
            </a:p>
            <a:p>
              <a:pPr algn="ctr"/>
              <a:r>
                <a:rPr kumimoji="1" lang="en-US" altLang="ja-JP" sz="1600" dirty="0" smtClean="0"/>
                <a:t>77mm(3.5g/cm</a:t>
              </a:r>
              <a:r>
                <a:rPr kumimoji="1" lang="en-US" altLang="ja-JP" sz="1600" baseline="30000" dirty="0" smtClean="0"/>
                <a:t>2</a:t>
              </a:r>
              <a:r>
                <a:rPr kumimoji="1" lang="en-US" altLang="ja-JP" sz="1600" dirty="0" smtClean="0"/>
                <a:t>)</a:t>
              </a:r>
              <a:endParaRPr kumimoji="1" lang="ja-JP" altLang="en-US" sz="1600" dirty="0"/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3419872" y="1700808"/>
              <a:ext cx="72008" cy="136815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1475656" y="2088000"/>
              <a:ext cx="72008" cy="50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5" name="直線矢印コネクタ 54"/>
            <p:cNvCxnSpPr/>
            <p:nvPr/>
          </p:nvCxnSpPr>
          <p:spPr>
            <a:xfrm>
              <a:off x="251520" y="2276872"/>
              <a:ext cx="2160240" cy="720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/>
            <p:cNvSpPr txBox="1"/>
            <p:nvPr/>
          </p:nvSpPr>
          <p:spPr>
            <a:xfrm>
              <a:off x="611560" y="1844824"/>
              <a:ext cx="38664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b="1" dirty="0" smtClean="0"/>
                <a:t>π</a:t>
              </a:r>
              <a:r>
                <a:rPr lang="en-US" altLang="ja-JP" sz="2000" b="1" baseline="30000" dirty="0" smtClean="0"/>
                <a:t>-</a:t>
              </a:r>
              <a:endParaRPr kumimoji="1" lang="ja-JP" altLang="en-US" sz="2000" b="1" baseline="30000" dirty="0"/>
            </a:p>
          </p:txBody>
        </p:sp>
        <p:cxnSp>
          <p:nvCxnSpPr>
            <p:cNvPr id="57" name="直線矢印コネクタ 56"/>
            <p:cNvCxnSpPr/>
            <p:nvPr/>
          </p:nvCxnSpPr>
          <p:spPr>
            <a:xfrm flipV="1">
              <a:off x="2411760" y="1844824"/>
              <a:ext cx="2016224" cy="50405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テキスト ボックス 58"/>
            <p:cNvSpPr txBox="1"/>
            <p:nvPr/>
          </p:nvSpPr>
          <p:spPr>
            <a:xfrm>
              <a:off x="3635896" y="2060848"/>
              <a:ext cx="4106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dirty="0" smtClean="0"/>
                <a:t>K</a:t>
              </a:r>
              <a:r>
                <a:rPr kumimoji="1" lang="en-US" altLang="ja-JP" sz="2000" b="1" baseline="30000" dirty="0" smtClean="0"/>
                <a:t>+</a:t>
              </a:r>
              <a:endParaRPr kumimoji="1" lang="ja-JP" altLang="en-US" sz="2000" b="1" baseline="30000" dirty="0"/>
            </a:p>
          </p:txBody>
        </p:sp>
        <p:sp>
          <p:nvSpPr>
            <p:cNvPr id="60" name="星 5 59"/>
            <p:cNvSpPr/>
            <p:nvPr/>
          </p:nvSpPr>
          <p:spPr>
            <a:xfrm>
              <a:off x="2339752" y="2276872"/>
              <a:ext cx="144016" cy="144016"/>
            </a:xfrm>
            <a:prstGeom prst="star5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テキスト ボックス 60"/>
          <p:cNvSpPr txBox="1"/>
          <p:nvPr/>
        </p:nvSpPr>
        <p:spPr>
          <a:xfrm>
            <a:off x="1259632" y="5415607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Calibri" pitchFamily="34" charset="0"/>
              </a:rPr>
              <a:t>SSD</a:t>
            </a:r>
            <a:endParaRPr kumimoji="1" lang="ja-JP" altLang="en-US" sz="2400" b="1" dirty="0">
              <a:latin typeface="Calibri" pitchFamily="34" charset="0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57766" y="1484784"/>
            <a:ext cx="182101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SSD(</a:t>
            </a:r>
            <a:r>
              <a:rPr kumimoji="1" lang="en-US" altLang="ja-JP" b="1" dirty="0" err="1" smtClean="0"/>
              <a:t>x,y</a:t>
            </a:r>
            <a:r>
              <a:rPr kumimoji="1" lang="en-US" altLang="ja-JP" b="1" dirty="0" smtClean="0"/>
              <a:t>)</a:t>
            </a:r>
          </a:p>
          <a:p>
            <a:pPr algn="ctr"/>
            <a:r>
              <a:rPr kumimoji="1" lang="en-US" altLang="ja-JP" sz="1600" dirty="0" smtClean="0"/>
              <a:t>Pitch:80μm</a:t>
            </a:r>
          </a:p>
          <a:p>
            <a:pPr algn="ctr"/>
            <a:r>
              <a:rPr lang="en-US" altLang="ja-JP" sz="1600" dirty="0" smtClean="0"/>
              <a:t>Thickness:3</a:t>
            </a:r>
            <a:r>
              <a:rPr kumimoji="1" lang="en-US" altLang="ja-JP" sz="1600" dirty="0" smtClean="0"/>
              <a:t>00μmx2</a:t>
            </a:r>
            <a:endParaRPr kumimoji="1" lang="ja-JP" altLang="en-US" sz="1600" dirty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059832" y="1484784"/>
            <a:ext cx="1988045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SFT(</a:t>
            </a:r>
            <a:r>
              <a:rPr kumimoji="1" lang="en-US" altLang="ja-JP" b="1" dirty="0" err="1" smtClean="0"/>
              <a:t>xuv</a:t>
            </a:r>
            <a:r>
              <a:rPr kumimoji="1" lang="en-US" altLang="ja-JP" b="1" dirty="0" smtClean="0"/>
              <a:t>)</a:t>
            </a:r>
          </a:p>
          <a:p>
            <a:r>
              <a:rPr kumimoji="1" lang="en-US" altLang="ja-JP" sz="1600" dirty="0" smtClean="0"/>
              <a:t>(x:1mmφ,uv0.5mmφ)</a:t>
            </a:r>
            <a:endParaRPr kumimoji="1" lang="ja-JP" altLang="en-US" sz="1600" dirty="0"/>
          </a:p>
        </p:txBody>
      </p:sp>
      <p:pic>
        <p:nvPicPr>
          <p:cNvPr id="66" name="図 65" descr="DSC_175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95510" y="1556792"/>
            <a:ext cx="2112994" cy="1584176"/>
          </a:xfrm>
          <a:prstGeom prst="rect">
            <a:avLst/>
          </a:prstGeom>
        </p:spPr>
      </p:pic>
      <p:pic>
        <p:nvPicPr>
          <p:cNvPr id="6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1556792"/>
            <a:ext cx="1872207" cy="192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テキスト ボックス 67"/>
          <p:cNvSpPr txBox="1"/>
          <p:nvPr/>
        </p:nvSpPr>
        <p:spPr>
          <a:xfrm>
            <a:off x="7092280" y="3203684"/>
            <a:ext cx="18525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Fiber Tracker(SFT)</a:t>
            </a:r>
            <a:endParaRPr kumimoji="1" lang="ja-JP" altLang="en-US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4644008" y="3635732"/>
            <a:ext cx="260917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Silicon strip detector(SSD)</a:t>
            </a:r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3995936" y="6165304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mm</a:t>
            </a:r>
            <a:endParaRPr kumimoji="1" lang="ja-JP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コンテンツ プレースホルダ 24" descr="MassSquare_Officia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84784"/>
            <a:ext cx="4608512" cy="3125312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Calibri" pitchFamily="34" charset="0"/>
              </a:rPr>
              <a:t>Mass Squared</a:t>
            </a:r>
            <a:endParaRPr kumimoji="1" lang="ja-JP" altLang="en-US" b="1" dirty="0">
              <a:latin typeface="Calibri" pitchFamily="34" charset="0"/>
            </a:endParaRPr>
          </a:p>
        </p:txBody>
      </p:sp>
      <p:sp>
        <p:nvSpPr>
          <p:cNvPr id="20" name="日付プレースホルダ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21" name="スライド番号プレースホルダ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23" name="フッター プレースホルダ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185064" y="3399383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</a:rPr>
              <a:t>π</a:t>
            </a:r>
            <a:endParaRPr kumimoji="1" lang="ja-JP" altLang="en-US" sz="2400" b="1" dirty="0">
              <a:solidFill>
                <a:srgbClr val="0070C0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763688" y="3399383"/>
            <a:ext cx="3529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B050"/>
                </a:solidFill>
              </a:rPr>
              <a:t>K</a:t>
            </a:r>
            <a:endParaRPr kumimoji="1" lang="ja-JP" altLang="en-US" sz="2400" b="1" dirty="0">
              <a:solidFill>
                <a:srgbClr val="00B05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359732" y="3399383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dirty="0" smtClean="0">
                <a:solidFill>
                  <a:srgbClr val="FF0000"/>
                </a:solidFill>
              </a:rPr>
              <a:t>P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195736" y="4211796"/>
            <a:ext cx="1377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Mass Square</a:t>
            </a:r>
            <a:endParaRPr kumimoji="1" lang="ja-JP" altLang="en-US" dirty="0"/>
          </a:p>
        </p:txBody>
      </p:sp>
      <p:cxnSp>
        <p:nvCxnSpPr>
          <p:cNvPr id="34" name="直線コネクタ 33"/>
          <p:cNvCxnSpPr/>
          <p:nvPr/>
        </p:nvCxnSpPr>
        <p:spPr>
          <a:xfrm>
            <a:off x="1835696" y="1916832"/>
            <a:ext cx="0" cy="20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2123728" y="1916832"/>
            <a:ext cx="0" cy="20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/>
          <p:cNvCxnSpPr/>
          <p:nvPr/>
        </p:nvCxnSpPr>
        <p:spPr>
          <a:xfrm>
            <a:off x="1763688" y="2132856"/>
            <a:ext cx="432048" cy="0"/>
          </a:xfrm>
          <a:prstGeom prst="straightConnector1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1475656" y="1556792"/>
            <a:ext cx="103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accepted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716016" y="1675834"/>
            <a:ext cx="4147802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M</a:t>
            </a:r>
            <a:r>
              <a:rPr kumimoji="1" lang="en-US" altLang="ja-JP" sz="2400" b="1" baseline="30000" dirty="0" smtClean="0"/>
              <a:t>2</a:t>
            </a:r>
            <a:r>
              <a:rPr kumimoji="1" lang="en-US" altLang="ja-JP" sz="2400" b="1" dirty="0" smtClean="0"/>
              <a:t>(</a:t>
            </a:r>
            <a:r>
              <a:rPr kumimoji="1" lang="en-US" altLang="ja-JP" sz="2400" b="1" dirty="0" err="1" smtClean="0"/>
              <a:t>t,p,L</a:t>
            </a:r>
            <a:r>
              <a:rPr kumimoji="1" lang="en-US" altLang="ja-JP" sz="2400" b="1" dirty="0" smtClean="0"/>
              <a:t>)=p</a:t>
            </a:r>
            <a:r>
              <a:rPr kumimoji="1" lang="en-US" altLang="ja-JP" sz="2400" b="1" baseline="30000" dirty="0" smtClean="0"/>
              <a:t>2</a:t>
            </a:r>
            <a:r>
              <a:rPr kumimoji="1" lang="en-US" altLang="ja-JP" sz="2400" b="1" dirty="0" smtClean="0"/>
              <a:t>(1-β</a:t>
            </a:r>
            <a:r>
              <a:rPr kumimoji="1" lang="en-US" altLang="ja-JP" sz="2400" b="1" baseline="30000" dirty="0" smtClean="0"/>
              <a:t>2</a:t>
            </a:r>
            <a:r>
              <a:rPr kumimoji="1" lang="en-US" altLang="ja-JP" sz="2400" b="1" dirty="0" smtClean="0"/>
              <a:t>)/β</a:t>
            </a:r>
            <a:r>
              <a:rPr kumimoji="1" lang="en-US" altLang="ja-JP" sz="2400" b="1" baseline="30000" dirty="0" smtClean="0"/>
              <a:t>2</a:t>
            </a:r>
          </a:p>
          <a:p>
            <a:r>
              <a:rPr lang="en-US" altLang="ja-JP" sz="2400" b="1" baseline="30000" dirty="0" smtClean="0"/>
              <a:t>                         </a:t>
            </a:r>
            <a:r>
              <a:rPr kumimoji="1" lang="en-US" altLang="ja-JP" sz="2400" b="1" dirty="0" smtClean="0"/>
              <a:t>=</a:t>
            </a:r>
            <a:r>
              <a:rPr lang="en-US" altLang="ja-JP" sz="2400" b="1" dirty="0" smtClean="0"/>
              <a:t> p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(c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t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/L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-1)</a:t>
            </a:r>
          </a:p>
          <a:p>
            <a:endParaRPr lang="en-US" altLang="ja-JP" sz="2400" b="1" baseline="30000" dirty="0" smtClean="0"/>
          </a:p>
          <a:p>
            <a:r>
              <a:rPr lang="en-US" altLang="ja-JP" sz="2400" b="1" dirty="0" smtClean="0"/>
              <a:t>t: flight time vertex to TOF</a:t>
            </a:r>
          </a:p>
          <a:p>
            <a:r>
              <a:rPr lang="en-US" altLang="ja-JP" sz="2400" b="1" dirty="0" smtClean="0"/>
              <a:t>p:scatterd particle momentum </a:t>
            </a:r>
          </a:p>
          <a:p>
            <a:r>
              <a:rPr lang="en-US" altLang="ja-JP" sz="2400" b="1" dirty="0" smtClean="0"/>
              <a:t>L: flight path vertex to TOF 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7584" y="4725144"/>
            <a:ext cx="74269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ja-JP" sz="2400" b="1" dirty="0" smtClean="0"/>
              <a:t>Mass square is calculated by time, momentum and path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ja-JP" sz="2400" b="1" dirty="0" smtClean="0"/>
              <a:t>Select </a:t>
            </a:r>
            <a:r>
              <a:rPr lang="en-US" altLang="ja-JP" sz="2400" b="1" dirty="0" err="1" smtClean="0"/>
              <a:t>Kaon</a:t>
            </a:r>
            <a:r>
              <a:rPr lang="en-US" altLang="ja-JP" sz="2400" b="1" dirty="0" smtClean="0"/>
              <a:t> Mass [0.2&lt;m</a:t>
            </a:r>
            <a:r>
              <a:rPr lang="en-US" altLang="ja-JP" sz="2400" b="1" baseline="30000" dirty="0" smtClean="0"/>
              <a:t>2</a:t>
            </a:r>
            <a:r>
              <a:rPr lang="en-US" altLang="ja-JP" sz="2400" b="1" dirty="0" smtClean="0"/>
              <a:t>&lt;0.3]</a:t>
            </a:r>
            <a:endParaRPr kumimoji="1" lang="ja-JP" altLang="en-US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MissMassLiforINP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3674740" cy="3312368"/>
          </a:xfrm>
          <a:prstGeom prst="rect">
            <a:avLst/>
          </a:prstGeom>
        </p:spPr>
      </p:pic>
      <p:pic>
        <p:nvPicPr>
          <p:cNvPr id="9" name="図 8" descr="MissingMass_2013053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1556792"/>
            <a:ext cx="4948704" cy="335601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 rot="19727232">
            <a:off x="4499992" y="2708920"/>
            <a:ext cx="2547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0070C0"/>
                </a:solidFill>
                <a:latin typeface="Courier" pitchFamily="49" charset="0"/>
              </a:rPr>
              <a:t>Preliminary</a:t>
            </a:r>
            <a:endParaRPr kumimoji="1" lang="ja-JP" altLang="en-US" sz="2800" b="1" dirty="0">
              <a:solidFill>
                <a:srgbClr val="0070C0"/>
              </a:solidFill>
              <a:latin typeface="Courier" pitchFamily="49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9727232">
            <a:off x="715068" y="2672713"/>
            <a:ext cx="221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0070C0"/>
                </a:solidFill>
                <a:latin typeface="Courier" pitchFamily="49" charset="0"/>
              </a:rPr>
              <a:t>Preliminary</a:t>
            </a:r>
            <a:endParaRPr kumimoji="1" lang="ja-JP" altLang="en-US" sz="2400" b="1" dirty="0">
              <a:solidFill>
                <a:srgbClr val="0070C0"/>
              </a:solidFill>
              <a:latin typeface="Courier" pitchFamily="49" charset="0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6876256" y="2708920"/>
            <a:ext cx="0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6876256" y="2852936"/>
            <a:ext cx="432048" cy="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953861" y="3286725"/>
            <a:ext cx="121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b="1" dirty="0" smtClean="0"/>
              <a:t>Σ-</a:t>
            </a:r>
          </a:p>
          <a:p>
            <a:pPr algn="ctr"/>
            <a:r>
              <a:rPr lang="en-US" altLang="ja-JP" b="1" dirty="0" smtClean="0"/>
              <a:t>continuum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652120" y="3284984"/>
            <a:ext cx="12185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b="1" dirty="0" smtClean="0"/>
              <a:t>Λ</a:t>
            </a:r>
            <a:r>
              <a:rPr kumimoji="1" lang="en-US" altLang="ja-JP" b="1" dirty="0" smtClean="0"/>
              <a:t>-</a:t>
            </a:r>
          </a:p>
          <a:p>
            <a:pPr algn="ctr"/>
            <a:r>
              <a:rPr kumimoji="1" lang="en-US" altLang="ja-JP" b="1" dirty="0" smtClean="0"/>
              <a:t>continuum</a:t>
            </a:r>
            <a:endParaRPr kumimoji="1" lang="ja-JP" altLang="en-US" b="1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Missing Mass</a:t>
            </a:r>
            <a:endParaRPr kumimoji="1" lang="ja-JP" altLang="en-US" b="1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086280" y="4509120"/>
            <a:ext cx="20808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Missing Mass[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</a:t>
            </a:r>
            <a:r>
              <a:rPr kumimoji="1" lang="en-US" altLang="ja-JP" sz="1600" b="1" baseline="30000" dirty="0" smtClean="0"/>
              <a:t>2</a:t>
            </a:r>
            <a:r>
              <a:rPr kumimoji="1" lang="en-US" altLang="ja-JP" sz="1600" b="1" dirty="0" smtClean="0"/>
              <a:t>]</a:t>
            </a:r>
            <a:endParaRPr kumimoji="1" lang="ja-JP" altLang="en-US" sz="1600" b="1" dirty="0"/>
          </a:p>
        </p:txBody>
      </p:sp>
      <p:cxnSp>
        <p:nvCxnSpPr>
          <p:cNvPr id="35" name="直線矢印コネクタ 34"/>
          <p:cNvCxnSpPr/>
          <p:nvPr/>
        </p:nvCxnSpPr>
        <p:spPr>
          <a:xfrm>
            <a:off x="1619672" y="3573016"/>
            <a:ext cx="0" cy="648072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 rot="16200000">
            <a:off x="-341818" y="2289529"/>
            <a:ext cx="126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Counts/</a:t>
            </a:r>
            <a:r>
              <a:rPr kumimoji="1" lang="en-US" altLang="ja-JP" sz="1600" b="1" dirty="0" err="1" smtClean="0"/>
              <a:t>MeV</a:t>
            </a:r>
            <a:endParaRPr kumimoji="1" lang="ja-JP" altLang="en-US" sz="1600" b="1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371494" y="4581128"/>
            <a:ext cx="2080826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/>
              <a:t>Missing Mass[</a:t>
            </a:r>
            <a:r>
              <a:rPr kumimoji="1" lang="en-US" altLang="ja-JP" sz="1600" b="1" dirty="0" err="1" smtClean="0"/>
              <a:t>GeV</a:t>
            </a:r>
            <a:r>
              <a:rPr kumimoji="1" lang="en-US" altLang="ja-JP" sz="1600" b="1" dirty="0" smtClean="0"/>
              <a:t>/c</a:t>
            </a:r>
            <a:r>
              <a:rPr kumimoji="1" lang="en-US" altLang="ja-JP" sz="1600" b="1" baseline="30000" dirty="0" smtClean="0"/>
              <a:t>2</a:t>
            </a:r>
            <a:r>
              <a:rPr kumimoji="1" lang="en-US" altLang="ja-JP" sz="1600" b="1" dirty="0" smtClean="0"/>
              <a:t>]</a:t>
            </a:r>
            <a:endParaRPr kumimoji="1" lang="ja-JP" altLang="en-US" sz="16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5536" y="4869160"/>
            <a:ext cx="8352928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measure not only Λ-continuum region but also Σ-continuum region.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ground level is enough lower than Λ-continuum.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 to simple extrapolation of Λ-continuum, we observed some excess at the low mass region. B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 it is too early to conclude at this moment. 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Production cross section of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altLang="ja-JP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is smaller than we expected (10nb/</a:t>
            </a:r>
            <a:r>
              <a:rPr kumimoji="1"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sr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3" grpId="0"/>
      <p:bldP spid="36" grpId="0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Summary and Outlook</a:t>
            </a:r>
            <a:endParaRPr kumimoji="1" lang="ja-JP" altLang="en-US" b="1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05680" y="1556792"/>
            <a:ext cx="8686800" cy="4752528"/>
          </a:xfrm>
        </p:spPr>
        <p:txBody>
          <a:bodyPr>
            <a:normAutofit fontScale="92500"/>
          </a:bodyPr>
          <a:lstStyle/>
          <a:p>
            <a:r>
              <a:rPr kumimoji="1" lang="en-US" altLang="ja-JP" sz="2800" b="1" dirty="0" smtClean="0"/>
              <a:t>Summary</a:t>
            </a:r>
          </a:p>
          <a:p>
            <a:pPr lvl="1"/>
            <a:r>
              <a:rPr kumimoji="1" lang="en-US" altLang="ja-JP" sz="2400" dirty="0" smtClean="0"/>
              <a:t>We have conducted the </a:t>
            </a:r>
            <a:r>
              <a:rPr kumimoji="1" lang="en-US" altLang="ja-JP" sz="2400" baseline="30000" dirty="0" smtClean="0"/>
              <a:t>6</a:t>
            </a:r>
            <a:r>
              <a:rPr kumimoji="1" lang="en-US" altLang="ja-JP" sz="2400" baseline="-25000" dirty="0" smtClean="0"/>
              <a:t>Λ</a:t>
            </a:r>
            <a:r>
              <a:rPr kumimoji="1" lang="en-US" altLang="ja-JP" sz="2400" dirty="0" smtClean="0"/>
              <a:t>H production experiment in the </a:t>
            </a:r>
            <a:r>
              <a:rPr kumimoji="1" lang="en-US" altLang="ja-JP" sz="2400" baseline="30000" dirty="0" smtClean="0"/>
              <a:t>6</a:t>
            </a:r>
            <a:r>
              <a:rPr kumimoji="1" lang="en-US" altLang="ja-JP" sz="2400" dirty="0" smtClean="0"/>
              <a:t>Li(π</a:t>
            </a:r>
            <a:r>
              <a:rPr kumimoji="1" lang="en-US" altLang="ja-JP" sz="2400" baseline="30000" dirty="0" smtClean="0"/>
              <a:t>-</a:t>
            </a:r>
            <a:r>
              <a:rPr kumimoji="1" lang="en-US" altLang="ja-JP" sz="2400" dirty="0" smtClean="0"/>
              <a:t>,K</a:t>
            </a:r>
            <a:r>
              <a:rPr kumimoji="1" lang="en-US" altLang="ja-JP" sz="2400" baseline="30000" dirty="0" smtClean="0"/>
              <a:t>+</a:t>
            </a:r>
            <a:r>
              <a:rPr kumimoji="1" lang="en-US" altLang="ja-JP" sz="2400" dirty="0" smtClean="0"/>
              <a:t>) reaction at 1.2 </a:t>
            </a:r>
            <a:r>
              <a:rPr kumimoji="1" lang="en-US" altLang="ja-JP" sz="2400" dirty="0" err="1" smtClean="0"/>
              <a:t>GeV</a:t>
            </a:r>
            <a:r>
              <a:rPr kumimoji="1" lang="en-US" altLang="ja-JP" sz="2400" dirty="0" smtClean="0"/>
              <a:t>/c with an integrated </a:t>
            </a:r>
            <a:r>
              <a:rPr kumimoji="1" lang="en-US" altLang="ja-JP" sz="2400" dirty="0" err="1" smtClean="0"/>
              <a:t>pion</a:t>
            </a:r>
            <a:r>
              <a:rPr kumimoji="1" lang="en-US" altLang="ja-JP" sz="2400" dirty="0" smtClean="0"/>
              <a:t> beam of </a:t>
            </a:r>
            <a:r>
              <a:rPr lang="en-US" altLang="ja-JP" sz="2400" dirty="0" smtClean="0"/>
              <a:t>1.65x10</a:t>
            </a:r>
            <a:r>
              <a:rPr lang="en-US" altLang="ja-JP" sz="2400" baseline="30000" dirty="0" smtClean="0"/>
              <a:t>12</a:t>
            </a:r>
            <a:r>
              <a:rPr lang="en-US" altLang="ja-JP" sz="2400" dirty="0" smtClean="0"/>
              <a:t>.</a:t>
            </a:r>
          </a:p>
          <a:p>
            <a:pPr lvl="1"/>
            <a:r>
              <a:rPr kumimoji="1" lang="en-US" altLang="ja-JP" sz="2400" dirty="0" smtClean="0"/>
              <a:t>According to simple extrapolation of Λ-continuum, we observed some excess at low mass region. but it is too early to conclude at this moment.</a:t>
            </a:r>
            <a:endParaRPr lang="en-US" altLang="ja-JP" sz="2400" dirty="0" smtClean="0"/>
          </a:p>
          <a:p>
            <a:pPr lvl="1"/>
            <a:r>
              <a:rPr kumimoji="1" lang="en-US" altLang="ja-JP" sz="2400" dirty="0" smtClean="0"/>
              <a:t>Production cross section of </a:t>
            </a:r>
            <a:r>
              <a:rPr kumimoji="1" lang="en-US" altLang="ja-JP" sz="2400" baseline="30000" dirty="0" smtClean="0"/>
              <a:t>6</a:t>
            </a:r>
            <a:r>
              <a:rPr kumimoji="1" lang="en-US" altLang="ja-JP" sz="2400" baseline="-25000" dirty="0" smtClean="0"/>
              <a:t>Λ</a:t>
            </a:r>
            <a:r>
              <a:rPr kumimoji="1" lang="en-US" altLang="ja-JP" sz="2400" dirty="0" smtClean="0"/>
              <a:t>H </a:t>
            </a:r>
            <a:r>
              <a:rPr lang="en-US" altLang="ja-JP" sz="2400" dirty="0" smtClean="0"/>
              <a:t>looks </a:t>
            </a:r>
            <a:r>
              <a:rPr kumimoji="1" lang="en-US" altLang="ja-JP" sz="2400" dirty="0" smtClean="0"/>
              <a:t>smaller than we expected (10nb/</a:t>
            </a:r>
            <a:r>
              <a:rPr kumimoji="1" lang="en-US" altLang="ja-JP" sz="2400" dirty="0" err="1" smtClean="0"/>
              <a:t>sr</a:t>
            </a:r>
            <a:r>
              <a:rPr kumimoji="1" lang="en-US" altLang="ja-JP" sz="2400" dirty="0" smtClean="0"/>
              <a:t>). </a:t>
            </a:r>
          </a:p>
          <a:p>
            <a:r>
              <a:rPr lang="en-US" altLang="ja-JP" sz="2800" b="1" dirty="0" smtClean="0"/>
              <a:t>Outlook</a:t>
            </a:r>
          </a:p>
          <a:p>
            <a:pPr lvl="1"/>
            <a:r>
              <a:rPr lang="en-US" altLang="ja-JP" sz="2400" dirty="0" smtClean="0"/>
              <a:t>Evaluate the acceptance to obtain </a:t>
            </a:r>
            <a:r>
              <a:rPr kumimoji="1" lang="en-US" altLang="ja-JP" sz="2400" dirty="0" smtClean="0"/>
              <a:t>the absolute cross section.</a:t>
            </a:r>
          </a:p>
          <a:p>
            <a:pPr lvl="1"/>
            <a:r>
              <a:rPr lang="en-US" altLang="ja-JP" sz="2400" dirty="0" smtClean="0"/>
              <a:t>Adjust the absolute mass scale in precise.</a:t>
            </a:r>
          </a:p>
          <a:p>
            <a:pPr lvl="1"/>
            <a:r>
              <a:rPr lang="en-US" altLang="ja-JP" sz="2400" dirty="0" smtClean="0"/>
              <a:t>E</a:t>
            </a:r>
            <a:r>
              <a:rPr kumimoji="1" lang="en-US" altLang="ja-JP" sz="2400" dirty="0" smtClean="0"/>
              <a:t>stimate the systematic error for the mass scale and cross section.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Calibri" pitchFamily="34" charset="0"/>
              </a:rPr>
              <a:t>J-PARC E10 Collaborators</a:t>
            </a:r>
            <a:endParaRPr kumimoji="1" lang="ja-JP" altLang="en-US" b="1" dirty="0">
              <a:latin typeface="Calibri" pitchFamily="34" charset="0"/>
            </a:endParaRP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pic>
        <p:nvPicPr>
          <p:cNvPr id="3073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558" y="1700808"/>
            <a:ext cx="831089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図 7" descr="E10_2013_1_conv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4336" y="4293096"/>
            <a:ext cx="3131840" cy="2086887"/>
          </a:xfrm>
          <a:prstGeom prst="rect">
            <a:avLst/>
          </a:prstGeom>
        </p:spPr>
      </p:pic>
      <p:cxnSp>
        <p:nvCxnSpPr>
          <p:cNvPr id="10" name="直線コネクタ 9"/>
          <p:cNvCxnSpPr/>
          <p:nvPr/>
        </p:nvCxnSpPr>
        <p:spPr>
          <a:xfrm>
            <a:off x="6480000" y="3284984"/>
            <a:ext cx="108000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solidFill>
                  <a:schemeClr val="bg2">
                    <a:lumMod val="25000"/>
                  </a:schemeClr>
                </a:solidFill>
              </a:rPr>
              <a:t>J-PARC E10 experiment</a:t>
            </a:r>
            <a:endParaRPr kumimoji="1" lang="ja-JP" alt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pic>
        <p:nvPicPr>
          <p:cNvPr id="7" name="図 31" descr="chart-1-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224" y="2603376"/>
            <a:ext cx="358775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hart-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8760" y="4279776"/>
            <a:ext cx="3227388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2862610" y="4660776"/>
            <a:ext cx="3238500" cy="1219200"/>
            <a:chOff x="1824" y="3024"/>
            <a:chExt cx="2040" cy="768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824" y="3024"/>
              <a:ext cx="1632" cy="768"/>
            </a:xfrm>
            <a:custGeom>
              <a:avLst/>
              <a:gdLst>
                <a:gd name="T0" fmla="*/ 1632 w 1632"/>
                <a:gd name="T1" fmla="*/ 0 h 768"/>
                <a:gd name="T2" fmla="*/ 1016 w 1632"/>
                <a:gd name="T3" fmla="*/ 596 h 768"/>
                <a:gd name="T4" fmla="*/ 0 w 1632"/>
                <a:gd name="T5" fmla="*/ 768 h 768"/>
                <a:gd name="T6" fmla="*/ 0 60000 65536"/>
                <a:gd name="T7" fmla="*/ 0 60000 65536"/>
                <a:gd name="T8" fmla="*/ 0 60000 65536"/>
                <a:gd name="T9" fmla="*/ 0 w 1632"/>
                <a:gd name="T10" fmla="*/ 0 h 768"/>
                <a:gd name="T11" fmla="*/ 1632 w 16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32" h="768">
                  <a:moveTo>
                    <a:pt x="1632" y="0"/>
                  </a:moveTo>
                  <a:cubicBezTo>
                    <a:pt x="1529" y="99"/>
                    <a:pt x="1288" y="468"/>
                    <a:pt x="1016" y="596"/>
                  </a:cubicBezTo>
                  <a:cubicBezTo>
                    <a:pt x="744" y="724"/>
                    <a:pt x="212" y="732"/>
                    <a:pt x="0" y="768"/>
                  </a:cubicBezTo>
                </a:path>
              </a:pathLst>
            </a:custGeom>
            <a:noFill/>
            <a:ln w="57150">
              <a:solidFill>
                <a:srgbClr val="8000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/>
          </p:nvGraphicFramePr>
          <p:xfrm>
            <a:off x="2352" y="3456"/>
            <a:ext cx="151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" name="数式" r:id="rId5" imgW="2400120" imgH="444240" progId="Equation.3">
                    <p:embed/>
                  </p:oleObj>
                </mc:Choice>
                <mc:Fallback>
                  <p:oleObj name="数式" r:id="rId5" imgW="2400120" imgH="444240" progId="Equation.3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3456"/>
                          <a:ext cx="1512" cy="280"/>
                        </a:xfrm>
                        <a:prstGeom prst="rect">
                          <a:avLst/>
                        </a:prstGeom>
                        <a:solidFill>
                          <a:srgbClr val="FFFF00">
                            <a:alpha val="75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4469160" y="5803776"/>
            <a:ext cx="411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solidFill>
                  <a:srgbClr val="FF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50" charset="-128"/>
              </a:rPr>
              <a:t>Double Charge-Exchange (DCX)</a:t>
            </a:r>
            <a:endParaRPr lang="en-US" altLang="ja-JP" sz="20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AutoShape 13"/>
          <p:cNvSpPr>
            <a:spLocks/>
          </p:cNvSpPr>
          <p:nvPr/>
        </p:nvSpPr>
        <p:spPr bwMode="auto">
          <a:xfrm>
            <a:off x="3475236" y="1484784"/>
            <a:ext cx="2578100" cy="381000"/>
          </a:xfrm>
          <a:prstGeom prst="callout2">
            <a:avLst>
              <a:gd name="adj1" fmla="val 30000"/>
              <a:gd name="adj2" fmla="val -2954"/>
              <a:gd name="adj3" fmla="val 30000"/>
              <a:gd name="adj4" fmla="val -13486"/>
              <a:gd name="adj5" fmla="val 123333"/>
              <a:gd name="adj6" fmla="val -24569"/>
            </a:avLst>
          </a:prstGeom>
          <a:noFill/>
          <a:ln w="38100">
            <a:solidFill>
              <a:srgbClr val="9900CC"/>
            </a:solidFill>
            <a:miter lim="800000"/>
            <a:headEnd/>
            <a:tailEnd type="arrow" w="med" len="med"/>
          </a:ln>
          <a:effectLst/>
        </p:spPr>
        <p:txBody>
          <a:bodyPr anchor="b"/>
          <a:lstStyle/>
          <a:p>
            <a:pPr>
              <a:defRPr/>
            </a:pPr>
            <a:r>
              <a:rPr lang="en-US" altLang="ja-JP" sz="24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rPr>
              <a:t>N~Z (I=0 or 1/2)</a:t>
            </a:r>
          </a:p>
        </p:txBody>
      </p:sp>
      <p:grpSp>
        <p:nvGrpSpPr>
          <p:cNvPr id="14" name="Group 14"/>
          <p:cNvGrpSpPr>
            <a:grpSpLocks/>
          </p:cNvGrpSpPr>
          <p:nvPr/>
        </p:nvGrpSpPr>
        <p:grpSpPr bwMode="auto">
          <a:xfrm>
            <a:off x="3665463" y="3212976"/>
            <a:ext cx="1698625" cy="1076325"/>
            <a:chOff x="2208" y="2256"/>
            <a:chExt cx="1070" cy="678"/>
          </a:xfrm>
        </p:grpSpPr>
        <p:sp>
          <p:nvSpPr>
            <p:cNvPr id="15" name="Text Box 15"/>
            <p:cNvSpPr txBox="1">
              <a:spLocks noChangeArrowheads="1"/>
            </p:cNvSpPr>
            <p:nvPr/>
          </p:nvSpPr>
          <p:spPr bwMode="auto">
            <a:xfrm>
              <a:off x="2208" y="2256"/>
              <a:ext cx="1070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altLang="ja-JP" sz="2400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pitchFamily="50" charset="-128"/>
                </a:rPr>
                <a:t>N&gt;&gt;Z </a:t>
              </a:r>
            </a:p>
            <a:p>
              <a:pPr algn="ctr">
                <a:defRPr/>
              </a:pPr>
              <a:r>
                <a:rPr lang="en-US" altLang="ja-JP" sz="2400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pitchFamily="50" charset="-128"/>
                </a:rPr>
                <a:t>(I=3/2 or 2)</a:t>
              </a: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 flipH="1">
              <a:off x="2344" y="2736"/>
              <a:ext cx="104" cy="198"/>
            </a:xfrm>
            <a:prstGeom prst="line">
              <a:avLst/>
            </a:prstGeom>
            <a:noFill/>
            <a:ln w="38100">
              <a:solidFill>
                <a:srgbClr val="FF66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6557392" y="2146176"/>
            <a:ext cx="2170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rPr>
              <a:t>ordinary nuclei</a:t>
            </a:r>
          </a:p>
        </p:txBody>
      </p:sp>
      <p:grpSp>
        <p:nvGrpSpPr>
          <p:cNvPr id="18" name="Group 33"/>
          <p:cNvGrpSpPr>
            <a:grpSpLocks/>
          </p:cNvGrpSpPr>
          <p:nvPr/>
        </p:nvGrpSpPr>
        <p:grpSpPr bwMode="auto">
          <a:xfrm>
            <a:off x="2241649" y="5270376"/>
            <a:ext cx="1795463" cy="1238250"/>
            <a:chOff x="1086" y="3456"/>
            <a:chExt cx="1131" cy="780"/>
          </a:xfrm>
        </p:grpSpPr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1532" y="3456"/>
              <a:ext cx="336" cy="3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1086" y="3675"/>
              <a:ext cx="336" cy="336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1" name="Text Box 24"/>
            <p:cNvSpPr txBox="1">
              <a:spLocks noChangeArrowheads="1"/>
            </p:cNvSpPr>
            <p:nvPr/>
          </p:nvSpPr>
          <p:spPr bwMode="auto">
            <a:xfrm>
              <a:off x="1196" y="3984"/>
              <a:ext cx="1021" cy="252"/>
            </a:xfrm>
            <a:prstGeom prst="rect">
              <a:avLst/>
            </a:prstGeom>
            <a:solidFill>
              <a:srgbClr val="FF0000">
                <a:alpha val="7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altLang="ja-JP" sz="2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pitchFamily="50" charset="-128"/>
                </a:rPr>
                <a:t>J-PARC </a:t>
              </a:r>
              <a:r>
                <a:rPr lang="en-US" altLang="ja-JP" sz="2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  <a:ea typeface="ＭＳ Ｐゴシック" pitchFamily="50" charset="-128"/>
                </a:rPr>
                <a:t>E10</a:t>
              </a:r>
              <a:endParaRPr lang="en-US" altLang="ja-JP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22" name="Text Box 25"/>
          <p:cNvSpPr txBox="1">
            <a:spLocks noChangeArrowheads="1"/>
          </p:cNvSpPr>
          <p:nvPr/>
        </p:nvSpPr>
        <p:spPr bwMode="auto">
          <a:xfrm>
            <a:off x="3533056" y="1807989"/>
            <a:ext cx="3587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rPr>
              <a:t>Non Charge-Exchange (NCX)</a:t>
            </a:r>
          </a:p>
        </p:txBody>
      </p:sp>
      <p:pic>
        <p:nvPicPr>
          <p:cNvPr id="23" name="図 32" descr="chart-2-2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8760" y="1977901"/>
            <a:ext cx="250507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907704" y="3435722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hyperfragments</a:t>
            </a:r>
            <a:endParaRPr lang="en-US" altLang="ja-JP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  <a:p>
            <a:r>
              <a:rPr lang="en-US" altLang="ja-JP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by emulsions exp.</a:t>
            </a:r>
          </a:p>
        </p:txBody>
      </p:sp>
      <p:sp>
        <p:nvSpPr>
          <p:cNvPr id="25" name="Text Box 28"/>
          <p:cNvSpPr txBox="1">
            <a:spLocks noChangeArrowheads="1"/>
          </p:cNvSpPr>
          <p:nvPr/>
        </p:nvSpPr>
        <p:spPr bwMode="auto">
          <a:xfrm>
            <a:off x="827584" y="1536576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  <a:ea typeface="ＭＳ Ｐゴシック" pitchFamily="50" charset="-128"/>
              </a:rPr>
              <a:t>L</a:t>
            </a:r>
            <a:r>
              <a:rPr lang="en-US" altLang="ja-JP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ＭＳ Ｐゴシック" pitchFamily="50" charset="-128"/>
              </a:rPr>
              <a:t>-hypernuclei</a:t>
            </a:r>
          </a:p>
        </p:txBody>
      </p:sp>
      <p:sp>
        <p:nvSpPr>
          <p:cNvPr id="26" name="Rectangle 29"/>
          <p:cNvSpPr>
            <a:spLocks noChangeArrowheads="1"/>
          </p:cNvSpPr>
          <p:nvPr/>
        </p:nvSpPr>
        <p:spPr bwMode="auto">
          <a:xfrm>
            <a:off x="4920010" y="5346576"/>
            <a:ext cx="1219200" cy="457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27" name="Group 5"/>
          <p:cNvGrpSpPr>
            <a:grpSpLocks/>
          </p:cNvGrpSpPr>
          <p:nvPr/>
        </p:nvGrpSpPr>
        <p:grpSpPr bwMode="auto">
          <a:xfrm>
            <a:off x="3173016" y="2132856"/>
            <a:ext cx="2737594" cy="1232520"/>
            <a:chOff x="1872" y="1488"/>
            <a:chExt cx="1968" cy="720"/>
          </a:xfrm>
        </p:grpSpPr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1872" y="1488"/>
              <a:ext cx="1968" cy="720"/>
            </a:xfrm>
            <a:custGeom>
              <a:avLst/>
              <a:gdLst>
                <a:gd name="T0" fmla="*/ 1968 w 1968"/>
                <a:gd name="T1" fmla="*/ 457 h 768"/>
                <a:gd name="T2" fmla="*/ 1200 w 1968"/>
                <a:gd name="T3" fmla="*/ 143 h 768"/>
                <a:gd name="T4" fmla="*/ 0 w 1968"/>
                <a:gd name="T5" fmla="*/ 0 h 768"/>
                <a:gd name="T6" fmla="*/ 0 60000 65536"/>
                <a:gd name="T7" fmla="*/ 0 60000 65536"/>
                <a:gd name="T8" fmla="*/ 0 60000 65536"/>
                <a:gd name="T9" fmla="*/ 0 w 1968"/>
                <a:gd name="T10" fmla="*/ 0 h 768"/>
                <a:gd name="T11" fmla="*/ 1968 w 1968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768">
                  <a:moveTo>
                    <a:pt x="1968" y="768"/>
                  </a:moveTo>
                  <a:cubicBezTo>
                    <a:pt x="1748" y="568"/>
                    <a:pt x="1528" y="368"/>
                    <a:pt x="1200" y="240"/>
                  </a:cubicBezTo>
                  <a:cubicBezTo>
                    <a:pt x="872" y="112"/>
                    <a:pt x="436" y="56"/>
                    <a:pt x="0" y="0"/>
                  </a:cubicBezTo>
                </a:path>
              </a:pathLst>
            </a:custGeom>
            <a:noFill/>
            <a:ln w="57150">
              <a:solidFill>
                <a:srgbClr val="993300"/>
              </a:solidFill>
              <a:round/>
              <a:headEnd/>
              <a:tailEnd type="arrow" w="med" len="med"/>
            </a:ln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29" name="Object 7"/>
            <p:cNvGraphicFramePr>
              <a:graphicFrameLocks noChangeAspect="1"/>
            </p:cNvGraphicFramePr>
            <p:nvPr/>
          </p:nvGraphicFramePr>
          <p:xfrm>
            <a:off x="2304" y="1584"/>
            <a:ext cx="1512" cy="2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数式" r:id="rId8" imgW="2400120" imgH="444240" progId="Equation.3">
                    <p:embed/>
                  </p:oleObj>
                </mc:Choice>
                <mc:Fallback>
                  <p:oleObj name="数式" r:id="rId8" imgW="2400120" imgH="444240" progId="Equation.3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04" y="1584"/>
                          <a:ext cx="1512" cy="280"/>
                        </a:xfrm>
                        <a:prstGeom prst="rect">
                          <a:avLst/>
                        </a:prstGeom>
                        <a:solidFill>
                          <a:srgbClr val="CC99FF">
                            <a:alpha val="75000"/>
                          </a:srgbClr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テキスト ボックス 29"/>
          <p:cNvSpPr txBox="1"/>
          <p:nvPr/>
        </p:nvSpPr>
        <p:spPr>
          <a:xfrm>
            <a:off x="6341368" y="5373216"/>
            <a:ext cx="18691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Calibri" pitchFamily="34" charset="0"/>
              </a:rPr>
              <a:t>π</a:t>
            </a:r>
            <a:r>
              <a:rPr lang="en-US" altLang="ja-JP" sz="2000" baseline="30000" dirty="0" smtClean="0">
                <a:latin typeface="Calibri" pitchFamily="34" charset="0"/>
              </a:rPr>
              <a:t>-</a:t>
            </a:r>
            <a:r>
              <a:rPr lang="en-US" altLang="ja-JP" sz="2000" dirty="0" smtClean="0">
                <a:latin typeface="Calibri" pitchFamily="34" charset="0"/>
              </a:rPr>
              <a:t>+</a:t>
            </a:r>
            <a:r>
              <a:rPr lang="en-US" altLang="ja-JP" sz="2000" dirty="0" err="1" smtClean="0">
                <a:latin typeface="Calibri" pitchFamily="34" charset="0"/>
              </a:rPr>
              <a:t>p+</a:t>
            </a:r>
            <a:r>
              <a:rPr kumimoji="1" lang="en-US" altLang="ja-JP" sz="2000" dirty="0" err="1" smtClean="0">
                <a:latin typeface="Calibri" pitchFamily="34" charset="0"/>
              </a:rPr>
              <a:t>p</a:t>
            </a:r>
            <a:r>
              <a:rPr kumimoji="1" lang="en-US" altLang="ja-JP" sz="2000" dirty="0" smtClean="0">
                <a:latin typeface="Calibri" pitchFamily="34" charset="0"/>
              </a:rPr>
              <a:t>-&gt;K</a:t>
            </a:r>
            <a:r>
              <a:rPr kumimoji="1" lang="en-US" altLang="ja-JP" sz="2000" baseline="30000" dirty="0" smtClean="0">
                <a:latin typeface="Calibri" pitchFamily="34" charset="0"/>
              </a:rPr>
              <a:t>+</a:t>
            </a:r>
            <a:r>
              <a:rPr kumimoji="1" lang="en-US" altLang="ja-JP" sz="2000" dirty="0" smtClean="0">
                <a:latin typeface="Calibri" pitchFamily="34" charset="0"/>
              </a:rPr>
              <a:t>+</a:t>
            </a:r>
            <a:r>
              <a:rPr kumimoji="1" lang="en-US" altLang="ja-JP" sz="2000" dirty="0" err="1" smtClean="0">
                <a:latin typeface="Calibri" pitchFamily="34" charset="0"/>
              </a:rPr>
              <a:t>n+Λ</a:t>
            </a:r>
            <a:endParaRPr kumimoji="1" lang="ja-JP" altLang="en-US" sz="20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 animBg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 smtClean="0">
                <a:latin typeface="Calibri" pitchFamily="34" charset="0"/>
              </a:rPr>
              <a:t>ΛN-ΣN Mixing in Λ </a:t>
            </a:r>
            <a:r>
              <a:rPr lang="en-US" altLang="ja-JP" b="1" dirty="0" err="1" smtClean="0">
                <a:latin typeface="Calibri" pitchFamily="34" charset="0"/>
              </a:rPr>
              <a:t>Hypernuclei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788024" y="1753047"/>
            <a:ext cx="3700463" cy="1531938"/>
            <a:chOff x="2928" y="859"/>
            <a:chExt cx="2331" cy="965"/>
          </a:xfrm>
        </p:grpSpPr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3293" y="859"/>
              <a:ext cx="1607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8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if </a:t>
              </a:r>
              <a:r>
                <a:rPr lang="en-US" altLang="ja-JP" sz="2800" dirty="0" smtClean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core isospin=0</a:t>
              </a:r>
              <a:endParaRPr lang="en-US" altLang="ja-JP" sz="2800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endParaRPr>
            </a:p>
          </p:txBody>
        </p:sp>
        <p:sp>
          <p:nvSpPr>
            <p:cNvPr id="9" name="Oval 24"/>
            <p:cNvSpPr>
              <a:spLocks noChangeArrowheads="1"/>
            </p:cNvSpPr>
            <p:nvPr/>
          </p:nvSpPr>
          <p:spPr bwMode="auto">
            <a:xfrm>
              <a:off x="2928" y="1104"/>
              <a:ext cx="720" cy="72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Oval 25"/>
            <p:cNvSpPr>
              <a:spLocks noChangeArrowheads="1"/>
            </p:cNvSpPr>
            <p:nvPr/>
          </p:nvSpPr>
          <p:spPr bwMode="auto">
            <a:xfrm>
              <a:off x="3168" y="1536"/>
              <a:ext cx="240" cy="240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3168" y="1488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12" name="Oval 27"/>
            <p:cNvSpPr>
              <a:spLocks noChangeArrowheads="1"/>
            </p:cNvSpPr>
            <p:nvPr/>
          </p:nvSpPr>
          <p:spPr bwMode="auto">
            <a:xfrm>
              <a:off x="4512" y="1104"/>
              <a:ext cx="720" cy="72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Oval 28"/>
            <p:cNvSpPr>
              <a:spLocks noChangeArrowheads="1"/>
            </p:cNvSpPr>
            <p:nvPr/>
          </p:nvSpPr>
          <p:spPr bwMode="auto">
            <a:xfrm>
              <a:off x="4752" y="1536"/>
              <a:ext cx="240" cy="240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4752" y="1488"/>
              <a:ext cx="2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Symbol" pitchFamily="18" charset="2"/>
                </a:rPr>
                <a:t>S</a:t>
              </a:r>
            </a:p>
          </p:txBody>
        </p:sp>
        <p:sp>
          <p:nvSpPr>
            <p:cNvPr id="15" name="Text Box 30"/>
            <p:cNvSpPr txBox="1">
              <a:spLocks noChangeArrowheads="1"/>
            </p:cNvSpPr>
            <p:nvPr/>
          </p:nvSpPr>
          <p:spPr bwMode="auto">
            <a:xfrm>
              <a:off x="2928" y="1156"/>
              <a:ext cx="7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A(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Bookman Old Style" pitchFamily="18" charset="0"/>
                </a:rPr>
                <a:t>I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=0)</a:t>
              </a:r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>
              <a:off x="3696" y="1440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7" name="Text Box 32"/>
            <p:cNvSpPr txBox="1">
              <a:spLocks noChangeArrowheads="1"/>
            </p:cNvSpPr>
            <p:nvPr/>
          </p:nvSpPr>
          <p:spPr bwMode="auto">
            <a:xfrm>
              <a:off x="4512" y="1156"/>
              <a:ext cx="7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A(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Bookman Old Style" pitchFamily="18" charset="0"/>
                </a:rPr>
                <a:t>I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=0)</a:t>
              </a:r>
            </a:p>
          </p:txBody>
        </p:sp>
      </p:grpSp>
      <p:sp>
        <p:nvSpPr>
          <p:cNvPr id="18" name="AutoShape 33"/>
          <p:cNvSpPr>
            <a:spLocks noChangeArrowheads="1"/>
          </p:cNvSpPr>
          <p:nvPr/>
        </p:nvSpPr>
        <p:spPr bwMode="auto">
          <a:xfrm>
            <a:off x="6338664" y="2276872"/>
            <a:ext cx="6096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080" y="14654"/>
                </a:moveTo>
                <a:cubicBezTo>
                  <a:pt x="17792" y="13494"/>
                  <a:pt x="18169" y="12160"/>
                  <a:pt x="18169" y="10800"/>
                </a:cubicBezTo>
                <a:cubicBezTo>
                  <a:pt x="18169" y="6730"/>
                  <a:pt x="14869" y="3431"/>
                  <a:pt x="10800" y="3431"/>
                </a:cubicBezTo>
                <a:cubicBezTo>
                  <a:pt x="9439" y="3430"/>
                  <a:pt x="8105" y="3807"/>
                  <a:pt x="6945" y="4519"/>
                </a:cubicBezTo>
                <a:close/>
                <a:moveTo>
                  <a:pt x="4519" y="6945"/>
                </a:moveTo>
                <a:cubicBezTo>
                  <a:pt x="3807" y="8105"/>
                  <a:pt x="3431" y="9439"/>
                  <a:pt x="3431" y="10799"/>
                </a:cubicBezTo>
                <a:cubicBezTo>
                  <a:pt x="3431" y="14869"/>
                  <a:pt x="6730" y="18169"/>
                  <a:pt x="10800" y="18169"/>
                </a:cubicBezTo>
                <a:cubicBezTo>
                  <a:pt x="12160" y="18169"/>
                  <a:pt x="13494" y="17792"/>
                  <a:pt x="14654" y="17080"/>
                </a:cubicBezTo>
                <a:close/>
              </a:path>
            </a:pathLst>
          </a:cu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solidFill>
                <a:srgbClr val="000000"/>
              </a:solidFill>
            </a:endParaRPr>
          </a:p>
        </p:txBody>
      </p:sp>
      <p:grpSp>
        <p:nvGrpSpPr>
          <p:cNvPr id="19" name="Group 34"/>
          <p:cNvGrpSpPr>
            <a:grpSpLocks/>
          </p:cNvGrpSpPr>
          <p:nvPr/>
        </p:nvGrpSpPr>
        <p:grpSpPr bwMode="auto">
          <a:xfrm>
            <a:off x="4788024" y="4417344"/>
            <a:ext cx="3687763" cy="1531938"/>
            <a:chOff x="2928" y="2779"/>
            <a:chExt cx="2323" cy="965"/>
          </a:xfrm>
        </p:grpSpPr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3293" y="2779"/>
              <a:ext cx="161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800" dirty="0">
                  <a:solidFill>
                    <a:srgbClr val="FF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if </a:t>
              </a:r>
              <a:r>
                <a:rPr lang="en-US" altLang="ja-JP" sz="2800" dirty="0" smtClean="0">
                  <a:solidFill>
                    <a:srgbClr val="FF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core isospin</a:t>
              </a:r>
              <a:r>
                <a:rPr lang="en-US" altLang="ja-JP" sz="2800" dirty="0">
                  <a:solidFill>
                    <a:srgbClr val="FF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sym typeface="Symbol" pitchFamily="18" charset="2"/>
                </a:rPr>
                <a:t></a:t>
              </a:r>
              <a:r>
                <a:rPr lang="en-US" altLang="ja-JP" sz="2800" dirty="0">
                  <a:solidFill>
                    <a:srgbClr val="FF33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21" name="Oval 36"/>
            <p:cNvSpPr>
              <a:spLocks noChangeArrowheads="1"/>
            </p:cNvSpPr>
            <p:nvPr/>
          </p:nvSpPr>
          <p:spPr bwMode="auto">
            <a:xfrm>
              <a:off x="2928" y="3024"/>
              <a:ext cx="720" cy="72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2" name="Oval 37"/>
            <p:cNvSpPr>
              <a:spLocks noChangeArrowheads="1"/>
            </p:cNvSpPr>
            <p:nvPr/>
          </p:nvSpPr>
          <p:spPr bwMode="auto">
            <a:xfrm>
              <a:off x="3168" y="3456"/>
              <a:ext cx="240" cy="240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3" name="Text Box 38"/>
            <p:cNvSpPr txBox="1">
              <a:spLocks noChangeArrowheads="1"/>
            </p:cNvSpPr>
            <p:nvPr/>
          </p:nvSpPr>
          <p:spPr bwMode="auto">
            <a:xfrm>
              <a:off x="3168" y="3408"/>
              <a:ext cx="27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Symbol" pitchFamily="18" charset="2"/>
                </a:rPr>
                <a:t>L</a:t>
              </a:r>
            </a:p>
          </p:txBody>
        </p:sp>
        <p:sp>
          <p:nvSpPr>
            <p:cNvPr id="24" name="Oval 39"/>
            <p:cNvSpPr>
              <a:spLocks noChangeArrowheads="1"/>
            </p:cNvSpPr>
            <p:nvPr/>
          </p:nvSpPr>
          <p:spPr bwMode="auto">
            <a:xfrm>
              <a:off x="4512" y="3024"/>
              <a:ext cx="720" cy="720"/>
            </a:xfrm>
            <a:prstGeom prst="ellipse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5" name="Oval 40"/>
            <p:cNvSpPr>
              <a:spLocks noChangeArrowheads="1"/>
            </p:cNvSpPr>
            <p:nvPr/>
          </p:nvSpPr>
          <p:spPr bwMode="auto">
            <a:xfrm>
              <a:off x="4752" y="3456"/>
              <a:ext cx="240" cy="240"/>
            </a:xfrm>
            <a:prstGeom prst="ellipse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6" name="Text Box 41"/>
            <p:cNvSpPr txBox="1">
              <a:spLocks noChangeArrowheads="1"/>
            </p:cNvSpPr>
            <p:nvPr/>
          </p:nvSpPr>
          <p:spPr bwMode="auto">
            <a:xfrm>
              <a:off x="4752" y="3408"/>
              <a:ext cx="24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Symbol" pitchFamily="18" charset="2"/>
                </a:rPr>
                <a:t>S</a:t>
              </a:r>
            </a:p>
          </p:txBody>
        </p:sp>
        <p:sp>
          <p:nvSpPr>
            <p:cNvPr id="27" name="Text Box 42"/>
            <p:cNvSpPr txBox="1">
              <a:spLocks noChangeArrowheads="1"/>
            </p:cNvSpPr>
            <p:nvPr/>
          </p:nvSpPr>
          <p:spPr bwMode="auto">
            <a:xfrm>
              <a:off x="2928" y="3071"/>
              <a:ext cx="7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A(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Bookman Old Style" pitchFamily="18" charset="0"/>
                </a:rPr>
                <a:t>I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  <a:sym typeface="Symbol" pitchFamily="18" charset="2"/>
                </a:rPr>
                <a:t>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0)</a:t>
              </a:r>
            </a:p>
          </p:txBody>
        </p:sp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3696" y="3360"/>
              <a:ext cx="768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29" name="Text Box 44"/>
            <p:cNvSpPr txBox="1">
              <a:spLocks noChangeArrowheads="1"/>
            </p:cNvSpPr>
            <p:nvPr/>
          </p:nvSpPr>
          <p:spPr bwMode="auto">
            <a:xfrm>
              <a:off x="4512" y="3071"/>
              <a:ext cx="73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A(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Bookman Old Style" pitchFamily="18" charset="0"/>
                </a:rPr>
                <a:t>I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ＭＳ Ｐゴシック" charset="-128"/>
                  <a:sym typeface="Symbol" pitchFamily="18" charset="2"/>
                </a:rPr>
                <a:t></a:t>
              </a:r>
              <a:r>
                <a:rPr lang="en-US" altLang="ja-JP" sz="2800" dirty="0" smtClean="0">
                  <a:solidFill>
                    <a:srgbClr val="000000"/>
                  </a:solidFill>
                  <a:latin typeface="Arial" charset="0"/>
                </a:rPr>
                <a:t>0)</a:t>
              </a:r>
            </a:p>
          </p:txBody>
        </p:sp>
        <p:sp>
          <p:nvSpPr>
            <p:cNvPr id="30" name="Text Box 45"/>
            <p:cNvSpPr txBox="1">
              <a:spLocks noChangeArrowheads="1"/>
            </p:cNvSpPr>
            <p:nvPr/>
          </p:nvSpPr>
          <p:spPr bwMode="auto">
            <a:xfrm>
              <a:off x="3840" y="3408"/>
              <a:ext cx="50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2800" dirty="0" smtClean="0">
                  <a:solidFill>
                    <a:srgbClr val="FF0066"/>
                  </a:solidFill>
                  <a:latin typeface="Arial" charset="0"/>
                </a:rPr>
                <a:t>OK!</a:t>
              </a:r>
            </a:p>
          </p:txBody>
        </p:sp>
      </p:grpSp>
      <p:grpSp>
        <p:nvGrpSpPr>
          <p:cNvPr id="31" name="グループ化 66"/>
          <p:cNvGrpSpPr/>
          <p:nvPr/>
        </p:nvGrpSpPr>
        <p:grpSpPr>
          <a:xfrm>
            <a:off x="827584" y="1916833"/>
            <a:ext cx="3106242" cy="4016423"/>
            <a:chOff x="827583" y="2015937"/>
            <a:chExt cx="3106242" cy="4205351"/>
          </a:xfrm>
        </p:grpSpPr>
        <p:sp>
          <p:nvSpPr>
            <p:cNvPr id="32" name="Rectangle 4"/>
            <p:cNvSpPr>
              <a:spLocks noChangeArrowheads="1"/>
            </p:cNvSpPr>
            <p:nvPr/>
          </p:nvSpPr>
          <p:spPr bwMode="auto">
            <a:xfrm>
              <a:off x="827583" y="2015937"/>
              <a:ext cx="3024336" cy="4180199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Line 5"/>
            <p:cNvSpPr>
              <a:spLocks noChangeShapeType="1"/>
            </p:cNvSpPr>
            <p:nvPr/>
          </p:nvSpPr>
          <p:spPr bwMode="auto">
            <a:xfrm>
              <a:off x="1114425" y="5390728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Line 6"/>
            <p:cNvSpPr>
              <a:spLocks noChangeShapeType="1"/>
            </p:cNvSpPr>
            <p:nvPr/>
          </p:nvSpPr>
          <p:spPr bwMode="auto">
            <a:xfrm>
              <a:off x="1043608" y="3180928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1266825" y="5348064"/>
              <a:ext cx="685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4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NN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1266825" y="2723728"/>
              <a:ext cx="7620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8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D</a:t>
              </a:r>
              <a:r>
                <a:rPr lang="en-US" altLang="ja-JP" sz="24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N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2486025" y="4095328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2486025" y="3409528"/>
              <a:ext cx="9906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Text Box 11"/>
            <p:cNvSpPr txBox="1">
              <a:spLocks noChangeArrowheads="1"/>
            </p:cNvSpPr>
            <p:nvPr/>
          </p:nvSpPr>
          <p:spPr bwMode="auto">
            <a:xfrm>
              <a:off x="2638425" y="4019128"/>
              <a:ext cx="685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L</a:t>
              </a:r>
              <a:r>
                <a:rPr lang="en-US" altLang="ja-JP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N</a:t>
              </a:r>
            </a:p>
          </p:txBody>
        </p:sp>
        <p:sp>
          <p:nvSpPr>
            <p:cNvPr id="40" name="Text Box 12"/>
            <p:cNvSpPr txBox="1">
              <a:spLocks noChangeArrowheads="1"/>
            </p:cNvSpPr>
            <p:nvPr/>
          </p:nvSpPr>
          <p:spPr bwMode="auto">
            <a:xfrm>
              <a:off x="2638425" y="2952328"/>
              <a:ext cx="68580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ymbol" pitchFamily="18" charset="2"/>
                </a:rPr>
                <a:t>S</a:t>
              </a:r>
              <a:r>
                <a:rPr lang="en-US" altLang="ja-JP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N</a:t>
              </a:r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1343025" y="3180928"/>
              <a:ext cx="0" cy="2209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885825" y="4019128"/>
              <a:ext cx="1371600" cy="457200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</a:pPr>
              <a:r>
                <a:rPr lang="en-US" altLang="ja-JP" sz="2400" dirty="0" smtClean="0">
                  <a:solidFill>
                    <a:srgbClr val="000000"/>
                  </a:solidFill>
                  <a:latin typeface="Arial" charset="0"/>
                </a:rPr>
                <a:t>290MeV</a:t>
              </a:r>
            </a:p>
          </p:txBody>
        </p:sp>
        <p:sp>
          <p:nvSpPr>
            <p:cNvPr id="43" name="Line 15"/>
            <p:cNvSpPr>
              <a:spLocks noChangeShapeType="1"/>
            </p:cNvSpPr>
            <p:nvPr/>
          </p:nvSpPr>
          <p:spPr bwMode="auto">
            <a:xfrm>
              <a:off x="2714625" y="3409528"/>
              <a:ext cx="0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4" name="Text Box 16"/>
            <p:cNvSpPr txBox="1">
              <a:spLocks noChangeArrowheads="1"/>
            </p:cNvSpPr>
            <p:nvPr/>
          </p:nvSpPr>
          <p:spPr bwMode="auto">
            <a:xfrm>
              <a:off x="2714625" y="3561928"/>
              <a:ext cx="12192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</a:pPr>
              <a:r>
                <a:rPr lang="en-US" altLang="ja-JP" sz="2400" dirty="0" smtClean="0">
                  <a:solidFill>
                    <a:srgbClr val="000000"/>
                  </a:solidFill>
                  <a:latin typeface="Arial" charset="0"/>
                </a:rPr>
                <a:t>77MeV</a:t>
              </a:r>
            </a:p>
          </p:txBody>
        </p:sp>
        <p:sp>
          <p:nvSpPr>
            <p:cNvPr id="45" name="Text Box 17"/>
            <p:cNvSpPr txBox="1">
              <a:spLocks noChangeArrowheads="1"/>
            </p:cNvSpPr>
            <p:nvPr/>
          </p:nvSpPr>
          <p:spPr bwMode="auto">
            <a:xfrm>
              <a:off x="1187624" y="5764088"/>
              <a:ext cx="762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400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S=0</a:t>
              </a: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2562225" y="5764088"/>
              <a:ext cx="990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10000"/>
                </a:spcBef>
                <a:spcAft>
                  <a:spcPct val="0"/>
                </a:spcAft>
                <a:defRPr/>
              </a:pPr>
              <a:r>
                <a:rPr lang="en-US" altLang="ja-JP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S= -1</a:t>
              </a:r>
            </a:p>
          </p:txBody>
        </p:sp>
        <p:sp>
          <p:nvSpPr>
            <p:cNvPr id="47" name="Freeform 20"/>
            <p:cNvSpPr>
              <a:spLocks/>
            </p:cNvSpPr>
            <p:nvPr/>
          </p:nvSpPr>
          <p:spPr bwMode="auto">
            <a:xfrm>
              <a:off x="1571625" y="4339810"/>
              <a:ext cx="939800" cy="593725"/>
            </a:xfrm>
            <a:custGeom>
              <a:avLst/>
              <a:gdLst>
                <a:gd name="T0" fmla="*/ 0 w 592"/>
                <a:gd name="T1" fmla="*/ 374 h 374"/>
                <a:gd name="T2" fmla="*/ 335 w 592"/>
                <a:gd name="T3" fmla="*/ 251 h 374"/>
                <a:gd name="T4" fmla="*/ 592 w 592"/>
                <a:gd name="T5" fmla="*/ 0 h 374"/>
                <a:gd name="T6" fmla="*/ 0 60000 65536"/>
                <a:gd name="T7" fmla="*/ 0 60000 65536"/>
                <a:gd name="T8" fmla="*/ 0 60000 65536"/>
                <a:gd name="T9" fmla="*/ 0 w 592"/>
                <a:gd name="T10" fmla="*/ 0 h 374"/>
                <a:gd name="T11" fmla="*/ 592 w 592"/>
                <a:gd name="T12" fmla="*/ 374 h 37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92" h="374">
                  <a:moveTo>
                    <a:pt x="0" y="374"/>
                  </a:moveTo>
                  <a:cubicBezTo>
                    <a:pt x="56" y="354"/>
                    <a:pt x="236" y="313"/>
                    <a:pt x="335" y="251"/>
                  </a:cubicBezTo>
                  <a:cubicBezTo>
                    <a:pt x="434" y="189"/>
                    <a:pt x="539" y="52"/>
                    <a:pt x="592" y="0"/>
                  </a:cubicBezTo>
                </a:path>
              </a:pathLst>
            </a:custGeom>
            <a:ln w="38100">
              <a:solidFill>
                <a:srgbClr val="0033CC"/>
              </a:solidFill>
              <a:headEnd/>
              <a:tailEnd type="arrow" w="med" len="med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8" name="Text Box 55"/>
            <p:cNvSpPr txBox="1">
              <a:spLocks noChangeArrowheads="1"/>
            </p:cNvSpPr>
            <p:nvPr/>
          </p:nvSpPr>
          <p:spPr bwMode="auto">
            <a:xfrm>
              <a:off x="885825" y="2068213"/>
              <a:ext cx="12954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ordinary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0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nuclei</a:t>
              </a:r>
            </a:p>
          </p:txBody>
        </p:sp>
        <p:sp>
          <p:nvSpPr>
            <p:cNvPr id="49" name="Text Box 56"/>
            <p:cNvSpPr txBox="1">
              <a:spLocks noChangeArrowheads="1"/>
            </p:cNvSpPr>
            <p:nvPr/>
          </p:nvSpPr>
          <p:spPr bwMode="auto">
            <a:xfrm>
              <a:off x="2074714" y="2222223"/>
              <a:ext cx="1752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ja-JP" sz="2000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hypernuclei</a:t>
              </a:r>
              <a:endParaRPr lang="en-US" altLang="ja-JP" sz="20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50" name="Text Box 54"/>
          <p:cNvSpPr txBox="1">
            <a:spLocks noChangeArrowheads="1"/>
          </p:cNvSpPr>
          <p:nvPr/>
        </p:nvSpPr>
        <p:spPr bwMode="auto">
          <a:xfrm>
            <a:off x="772616" y="5982379"/>
            <a:ext cx="7543800" cy="461665"/>
          </a:xfrm>
          <a:prstGeom prst="rect">
            <a:avLst/>
          </a:prstGeom>
          <a:solidFill>
            <a:srgbClr val="FF6600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ja-JP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Important in neutron-rich Λ-</a:t>
            </a:r>
            <a:r>
              <a:rPr lang="en-US" altLang="ja-JP" sz="24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hypernuclei</a:t>
            </a:r>
            <a:r>
              <a:rPr lang="en-US" altLang="ja-JP" sz="24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(large isospin)</a:t>
            </a:r>
            <a:endParaRPr lang="en-US" altLang="ja-JP" sz="24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sym typeface="Symbol" pitchFamily="18" charset="2"/>
            </a:endParaRPr>
          </a:p>
        </p:txBody>
      </p:sp>
      <p:sp>
        <p:nvSpPr>
          <p:cNvPr id="51" name="Oval 27"/>
          <p:cNvSpPr>
            <a:spLocks noChangeArrowheads="1"/>
          </p:cNvSpPr>
          <p:nvPr/>
        </p:nvSpPr>
        <p:spPr bwMode="auto">
          <a:xfrm>
            <a:off x="7308304" y="3366120"/>
            <a:ext cx="1143000" cy="1143000"/>
          </a:xfrm>
          <a:prstGeom prst="ellipse">
            <a:avLst/>
          </a:prstGeom>
          <a:solidFill>
            <a:srgbClr val="99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>
            <a:off x="6161112" y="2996952"/>
            <a:ext cx="1003176" cy="72008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7740352" y="3984104"/>
            <a:ext cx="381000" cy="381000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dirty="0" smtClean="0">
              <a:solidFill>
                <a:srgbClr val="000000"/>
              </a:solidFill>
            </a:endParaRPr>
          </a:p>
        </p:txBody>
      </p:sp>
      <p:sp>
        <p:nvSpPr>
          <p:cNvPr id="53" name="Text Box 29"/>
          <p:cNvSpPr txBox="1">
            <a:spLocks noChangeArrowheads="1"/>
          </p:cNvSpPr>
          <p:nvPr/>
        </p:nvSpPr>
        <p:spPr bwMode="auto">
          <a:xfrm>
            <a:off x="7702526" y="3913892"/>
            <a:ext cx="3978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000000"/>
                </a:solidFill>
                <a:latin typeface="Symbol" pitchFamily="18" charset="2"/>
              </a:rPr>
              <a:t>S</a:t>
            </a:r>
            <a:endParaRPr lang="en-US" altLang="ja-JP" sz="2800" b="1" baseline="30000" dirty="0" smtClean="0">
              <a:solidFill>
                <a:srgbClr val="000000"/>
              </a:solidFill>
              <a:latin typeface="Symbol" pitchFamily="18" charset="2"/>
            </a:endParaRP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7308304" y="3481844"/>
            <a:ext cx="13227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dirty="0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ja-JP" sz="2800" baseline="30000" dirty="0" smtClean="0">
                <a:solidFill>
                  <a:srgbClr val="000000"/>
                </a:solidFill>
                <a:latin typeface="Arial" charset="0"/>
              </a:rPr>
              <a:t>*</a:t>
            </a:r>
            <a:r>
              <a:rPr lang="en-US" altLang="ja-JP" sz="2800" dirty="0" smtClean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altLang="ja-JP" sz="2800" dirty="0" smtClean="0">
                <a:solidFill>
                  <a:srgbClr val="000000"/>
                </a:solidFill>
                <a:latin typeface="Bookman Old Style" pitchFamily="18" charset="0"/>
              </a:rPr>
              <a:t>I</a:t>
            </a:r>
            <a:r>
              <a:rPr lang="en-US" altLang="ja-JP" sz="2800" dirty="0" smtClean="0">
                <a:solidFill>
                  <a:srgbClr val="000000"/>
                </a:solidFill>
                <a:latin typeface="ＭＳ Ｐゴシック" charset="-128"/>
                <a:sym typeface="Symbol" pitchFamily="18" charset="2"/>
              </a:rPr>
              <a:t></a:t>
            </a:r>
            <a:r>
              <a:rPr lang="en-US" altLang="ja-JP" sz="2800" dirty="0" smtClean="0">
                <a:solidFill>
                  <a:srgbClr val="000000"/>
                </a:solidFill>
                <a:latin typeface="Arial" charset="0"/>
              </a:rPr>
              <a:t>0)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076056" y="3358733"/>
            <a:ext cx="1726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dirty="0" smtClean="0"/>
              <a:t>Small wave</a:t>
            </a:r>
          </a:p>
          <a:p>
            <a:pPr algn="ctr"/>
            <a:r>
              <a:rPr lang="en-US" altLang="ja-JP" dirty="0" smtClean="0"/>
              <a:t>function overlap</a:t>
            </a:r>
            <a:endParaRPr kumimoji="1" lang="en-US" altLang="ja-JP" dirty="0" smtClean="0"/>
          </a:p>
        </p:txBody>
      </p:sp>
      <p:sp>
        <p:nvSpPr>
          <p:cNvPr id="57" name="正方形/長方形 56"/>
          <p:cNvSpPr/>
          <p:nvPr/>
        </p:nvSpPr>
        <p:spPr>
          <a:xfrm>
            <a:off x="5220072" y="1537047"/>
            <a:ext cx="279480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B.F. Gibson et al. PRC </a:t>
            </a:r>
            <a:r>
              <a:rPr lang="en-US" altLang="ja-JP" sz="1400" b="1" dirty="0" smtClean="0"/>
              <a:t>6</a:t>
            </a:r>
            <a:r>
              <a:rPr lang="en-US" altLang="ja-JP" sz="1400" dirty="0" smtClean="0"/>
              <a:t> (1998) 433c.</a:t>
            </a:r>
            <a:endParaRPr lang="ja-JP" altLang="ja-JP" sz="14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ja-JP" b="1" baseline="30000" dirty="0" smtClean="0">
                <a:latin typeface="Calibri" pitchFamily="34" charset="0"/>
              </a:rPr>
              <a:t>6</a:t>
            </a:r>
            <a:r>
              <a:rPr lang="en-US" altLang="ja-JP" b="1" baseline="-25000" dirty="0" smtClean="0">
                <a:latin typeface="Calibri" pitchFamily="34" charset="0"/>
              </a:rPr>
              <a:t>Λ</a:t>
            </a:r>
            <a:r>
              <a:rPr lang="en-US" altLang="ja-JP" b="1" dirty="0" smtClean="0">
                <a:latin typeface="Calibri" pitchFamily="34" charset="0"/>
              </a:rPr>
              <a:t>H</a:t>
            </a:r>
            <a:r>
              <a:rPr lang="ja-JP" altLang="en-US" b="1" dirty="0" smtClean="0">
                <a:latin typeface="Calibri" pitchFamily="34" charset="0"/>
              </a:rPr>
              <a:t> </a:t>
            </a:r>
            <a:r>
              <a:rPr lang="en-US" altLang="ja-JP" b="1" dirty="0" smtClean="0">
                <a:latin typeface="Calibri" pitchFamily="34" charset="0"/>
              </a:rPr>
              <a:t>production by FINUDA</a:t>
            </a:r>
            <a:endParaRPr kumimoji="1" lang="ja-JP" altLang="en-US" b="1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pic>
        <p:nvPicPr>
          <p:cNvPr id="7" name="図 6" descr="finuda-6LH-candidate-mo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844824"/>
            <a:ext cx="2824692" cy="28803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179512" y="1628800"/>
            <a:ext cx="4896544" cy="4349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6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Li(stopped K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,π</a:t>
            </a:r>
            <a:r>
              <a:rPr kumimoji="1" lang="en-US" altLang="ja-JP" sz="2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+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) reaction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Measured</a:t>
            </a:r>
            <a:r>
              <a:rPr kumimoji="1" lang="en-US" altLang="ja-JP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formation and 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weak decay in coincidence</a:t>
            </a: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altLang="ja-JP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685800" lvl="1" indent="-228600">
              <a:spcBef>
                <a:spcPct val="20000"/>
              </a:spcBef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85800" lvl="1" indent="-228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cut on T(π</a:t>
            </a:r>
            <a:r>
              <a:rPr kumimoji="1" lang="en-US" altLang="ja-JP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+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)+T(π</a:t>
            </a:r>
            <a:r>
              <a:rPr kumimoji="1" lang="en-US" altLang="ja-JP" sz="2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-</a:t>
            </a: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)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3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n-ea"/>
                <a:cs typeface="+mn-cs"/>
              </a:rPr>
              <a:t> events of candidates</a:t>
            </a:r>
          </a:p>
        </p:txBody>
      </p:sp>
      <p:sp>
        <p:nvSpPr>
          <p:cNvPr id="10" name="スライド番号プレースホルダ 4"/>
          <p:cNvSpPr txBox="1">
            <a:spLocks/>
          </p:cNvSpPr>
          <p:nvPr/>
        </p:nvSpPr>
        <p:spPr>
          <a:xfrm>
            <a:off x="690289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D8002D-B5B0-4BAC-B1F6-782DDCCE6D9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entury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entury" pitchFamily="18" charset="0"/>
              <a:ea typeface="+mn-ea"/>
              <a:cs typeface="+mn-cs"/>
            </a:endParaRPr>
          </a:p>
        </p:txBody>
      </p:sp>
      <p:graphicFrame>
        <p:nvGraphicFramePr>
          <p:cNvPr id="11" name="オブジェクト 10"/>
          <p:cNvGraphicFramePr>
            <a:graphicFrameLocks noChangeAspect="1"/>
          </p:cNvGraphicFramePr>
          <p:nvPr/>
        </p:nvGraphicFramePr>
        <p:xfrm>
          <a:off x="1115616" y="2863999"/>
          <a:ext cx="2492623" cy="997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数式" r:id="rId4" imgW="1206360" imgH="482400" progId="Equation.3">
                  <p:embed/>
                </p:oleObj>
              </mc:Choice>
              <mc:Fallback>
                <p:oleObj name="数式" r:id="rId4" imgW="120636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2863999"/>
                        <a:ext cx="2492623" cy="9970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円/楕円 19"/>
          <p:cNvSpPr/>
          <p:nvPr/>
        </p:nvSpPr>
        <p:spPr bwMode="auto">
          <a:xfrm>
            <a:off x="1979712" y="3356992"/>
            <a:ext cx="432048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2483768" y="2924944"/>
            <a:ext cx="432048" cy="432048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60032" y="1484784"/>
            <a:ext cx="4248472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Calibri" pitchFamily="34" charset="0"/>
              </a:rPr>
              <a:t>M. </a:t>
            </a:r>
            <a:r>
              <a:rPr lang="en-US" altLang="ja-JP" sz="1200" dirty="0" err="1" smtClean="0">
                <a:latin typeface="Calibri" pitchFamily="34" charset="0"/>
              </a:rPr>
              <a:t>Agnello</a:t>
            </a:r>
            <a:r>
              <a:rPr lang="en-US" altLang="ja-JP" sz="1200" dirty="0" smtClean="0">
                <a:latin typeface="Calibri" pitchFamily="34" charset="0"/>
              </a:rPr>
              <a:t> et al., FINUDA Collaboration, PRL 108 (2012) 042501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6951" y="4725144"/>
            <a:ext cx="682942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prl-108-042501-fig3-mo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3" y="1556792"/>
            <a:ext cx="5040560" cy="374441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/>
              <a:t>Theoretical approach</a:t>
            </a:r>
            <a:endParaRPr kumimoji="1" lang="ja-JP" altLang="en-US" b="1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7504" y="3284984"/>
            <a:ext cx="907364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ja-JP" b="1" dirty="0" err="1" smtClean="0">
                <a:solidFill>
                  <a:srgbClr val="0070C0"/>
                </a:solidFill>
              </a:rPr>
              <a:t>Hiyama</a:t>
            </a:r>
            <a:endParaRPr kumimoji="1" lang="ja-JP" altLang="en-US" b="1" dirty="0">
              <a:solidFill>
                <a:srgbClr val="0070C0"/>
              </a:solidFill>
            </a:endParaRPr>
          </a:p>
        </p:txBody>
      </p:sp>
      <p:cxnSp>
        <p:nvCxnSpPr>
          <p:cNvPr id="20" name="直線コネクタ 19"/>
          <p:cNvCxnSpPr/>
          <p:nvPr/>
        </p:nvCxnSpPr>
        <p:spPr>
          <a:xfrm>
            <a:off x="1331760" y="3501008"/>
            <a:ext cx="10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/>
          <p:cNvSpPr txBox="1"/>
          <p:nvPr/>
        </p:nvSpPr>
        <p:spPr>
          <a:xfrm>
            <a:off x="2339752" y="334770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5802.87</a:t>
            </a:r>
            <a:endParaRPr kumimoji="1" lang="ja-JP" altLang="en-US" b="1" dirty="0"/>
          </a:p>
        </p:txBody>
      </p:sp>
      <p:sp>
        <p:nvSpPr>
          <p:cNvPr id="23" name="正方形/長方形 22"/>
          <p:cNvSpPr/>
          <p:nvPr/>
        </p:nvSpPr>
        <p:spPr>
          <a:xfrm>
            <a:off x="7308304" y="1916832"/>
            <a:ext cx="50405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364088" y="3924345"/>
            <a:ext cx="3444213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1400" dirty="0" err="1" smtClean="0"/>
              <a:t>E.Hiyama</a:t>
            </a:r>
            <a:r>
              <a:rPr lang="en-US" altLang="ja-JP" sz="1400" dirty="0" smtClean="0"/>
              <a:t> et al., NPA </a:t>
            </a:r>
            <a:r>
              <a:rPr lang="en-US" altLang="ja-JP" sz="1400" b="1" dirty="0" smtClean="0"/>
              <a:t>908</a:t>
            </a:r>
            <a:r>
              <a:rPr lang="en-US" altLang="ja-JP" sz="1400" dirty="0" smtClean="0"/>
              <a:t>(2013)29.</a:t>
            </a:r>
          </a:p>
          <a:p>
            <a:r>
              <a:rPr kumimoji="1" lang="en-US" altLang="ja-JP" sz="1400" dirty="0" err="1" smtClean="0"/>
              <a:t>R.H.Dalitz</a:t>
            </a:r>
            <a:r>
              <a:rPr kumimoji="1" lang="en-US" altLang="ja-JP" sz="1400" dirty="0" smtClean="0"/>
              <a:t> et al., </a:t>
            </a:r>
            <a:r>
              <a:rPr kumimoji="1" lang="en-US" altLang="ja-JP" sz="1400" dirty="0" err="1" smtClean="0"/>
              <a:t>Nuovo</a:t>
            </a:r>
            <a:r>
              <a:rPr kumimoji="1" lang="en-US" altLang="ja-JP" sz="1400" dirty="0" smtClean="0"/>
              <a:t> </a:t>
            </a:r>
            <a:r>
              <a:rPr kumimoji="1" lang="en-US" altLang="ja-JP" sz="1400" dirty="0" err="1" smtClean="0"/>
              <a:t>Ciment</a:t>
            </a:r>
            <a:r>
              <a:rPr kumimoji="1" lang="en-US" altLang="ja-JP" sz="1400" dirty="0" smtClean="0"/>
              <a:t> </a:t>
            </a:r>
            <a:r>
              <a:rPr kumimoji="1" lang="en-US" altLang="ja-JP" sz="1400" b="1" dirty="0" smtClean="0"/>
              <a:t>30</a:t>
            </a:r>
            <a:r>
              <a:rPr kumimoji="1" lang="en-US" altLang="ja-JP" sz="1400" dirty="0" smtClean="0"/>
              <a:t>(1963)489.</a:t>
            </a:r>
          </a:p>
          <a:p>
            <a:r>
              <a:rPr kumimoji="1" lang="en-US" altLang="ja-JP" sz="1400" dirty="0" smtClean="0"/>
              <a:t>Y. Akaishi et al., PRL </a:t>
            </a:r>
            <a:r>
              <a:rPr kumimoji="1" lang="en-US" altLang="ja-JP" sz="1400" b="1" dirty="0" smtClean="0"/>
              <a:t>84</a:t>
            </a:r>
            <a:r>
              <a:rPr kumimoji="1" lang="en-US" altLang="ja-JP" sz="1400" dirty="0" smtClean="0"/>
              <a:t>(2000)3539.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363629" y="1700808"/>
            <a:ext cx="352885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altLang="ja-JP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 </a:t>
            </a:r>
            <a:r>
              <a:rPr lang="en-US" altLang="ja-JP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Hiyama</a:t>
            </a:r>
            <a:endParaRPr lang="en-US" altLang="ja-JP" sz="20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4-body calculation of  </a:t>
            </a: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tnnΛ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kumimoji="1" lang="en-US" altLang="ja-JP" sz="2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R. H. </a:t>
            </a:r>
            <a:r>
              <a:rPr kumimoji="1" lang="en-US" altLang="ja-JP" sz="20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Dalitz</a:t>
            </a:r>
            <a:endParaRPr kumimoji="1" lang="en-US" altLang="ja-JP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</a:pP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ΛN interaction</a:t>
            </a:r>
          </a:p>
          <a:p>
            <a:pPr>
              <a:buFontTx/>
              <a:buChar char="-"/>
            </a:pPr>
            <a:r>
              <a:rPr kumimoji="1" lang="en-US" altLang="ja-JP" sz="2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Y. Akaishi</a:t>
            </a:r>
          </a:p>
          <a:p>
            <a:pPr lvl="1">
              <a:buFontTx/>
              <a:buChar char="-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Coherent ΛNN interaction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865978" y="5293657"/>
            <a:ext cx="51705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several different calculation methods.</a:t>
            </a:r>
          </a:p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confirm experimental mass value precisely,</a:t>
            </a:r>
          </a:p>
          <a:p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measure more </a:t>
            </a:r>
            <a:r>
              <a:rPr kumimoji="1" lang="en-US" altLang="ja-JP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kumimoji="1" lang="en-US" altLang="ja-JP" sz="20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events.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635896" y="1844824"/>
            <a:ext cx="288032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899592" y="4149080"/>
            <a:ext cx="288032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0"/>
          <p:cNvSpPr txBox="1">
            <a:spLocks noChangeArrowheads="1"/>
          </p:cNvSpPr>
          <p:nvPr/>
        </p:nvSpPr>
        <p:spPr bwMode="auto">
          <a:xfrm>
            <a:off x="107504" y="4077072"/>
            <a:ext cx="864096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altLang="ja-JP" b="1" dirty="0" smtClean="0">
                <a:solidFill>
                  <a:schemeClr val="accent2"/>
                </a:solidFill>
                <a:latin typeface="Calibri" pitchFamily="34" charset="0"/>
              </a:rPr>
              <a:t>Dalitz</a:t>
            </a:r>
          </a:p>
        </p:txBody>
      </p:sp>
      <p:sp>
        <p:nvSpPr>
          <p:cNvPr id="13" name="テキスト ボックス 10"/>
          <p:cNvSpPr txBox="1">
            <a:spLocks noChangeArrowheads="1"/>
          </p:cNvSpPr>
          <p:nvPr/>
        </p:nvSpPr>
        <p:spPr bwMode="auto">
          <a:xfrm>
            <a:off x="92838" y="4797152"/>
            <a:ext cx="878762" cy="369332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ja-JP" b="1" dirty="0" smtClean="0">
                <a:solidFill>
                  <a:srgbClr val="00B050"/>
                </a:solidFill>
                <a:latin typeface="Calibri" pitchFamily="34" charset="0"/>
              </a:rPr>
              <a:t>Akaishi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3568" y="2787005"/>
            <a:ext cx="7772400" cy="1362075"/>
          </a:xfrm>
        </p:spPr>
        <p:txBody>
          <a:bodyPr/>
          <a:lstStyle/>
          <a:p>
            <a:r>
              <a:rPr kumimoji="1" lang="en-US" altLang="ja-JP" dirty="0" smtClean="0"/>
              <a:t>J-PARC E10 Experiment</a:t>
            </a:r>
            <a:br>
              <a:rPr kumimoji="1" lang="en-US" altLang="ja-JP" dirty="0" smtClean="0"/>
            </a:br>
            <a:r>
              <a:rPr lang="en-US" altLang="ja-JP" dirty="0"/>
              <a:t> </a:t>
            </a:r>
            <a:r>
              <a:rPr lang="en-US" altLang="ja-JP" dirty="0" smtClean="0"/>
              <a:t>                                 </a:t>
            </a:r>
            <a:r>
              <a:rPr lang="en-US" altLang="ja-JP" sz="3200" dirty="0" smtClean="0"/>
              <a:t>dec.2012 – Jan.2013</a:t>
            </a:r>
            <a:endParaRPr kumimoji="1" lang="ja-JP" altLang="en-US" sz="32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1810"/>
            <a:ext cx="8136904" cy="796950"/>
          </a:xfrm>
        </p:spPr>
        <p:txBody>
          <a:bodyPr/>
          <a:lstStyle/>
          <a:p>
            <a:r>
              <a:rPr lang="en-US" altLang="ja-JP" b="1" dirty="0" smtClean="0">
                <a:latin typeface="Calibri" pitchFamily="34" charset="0"/>
              </a:rPr>
              <a:t>Experimental </a:t>
            </a:r>
            <a:r>
              <a:rPr kumimoji="1" lang="en-US" altLang="ja-JP" b="1" dirty="0" smtClean="0">
                <a:latin typeface="Calibri" pitchFamily="34" charset="0"/>
              </a:rPr>
              <a:t>Setup</a:t>
            </a:r>
            <a:endParaRPr kumimoji="1" lang="ja-JP" altLang="en-US" b="1" dirty="0">
              <a:latin typeface="Calibri" pitchFamily="34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5304672" y="1340768"/>
            <a:ext cx="3659815" cy="4896544"/>
            <a:chOff x="4321405" y="476672"/>
            <a:chExt cx="4744206" cy="6350204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r="9091"/>
            <a:stretch>
              <a:fillRect/>
            </a:stretch>
          </p:blipFill>
          <p:spPr bwMode="auto">
            <a:xfrm rot="16200000">
              <a:off x="4091299" y="1508138"/>
              <a:ext cx="5281883" cy="4608512"/>
            </a:xfrm>
            <a:prstGeom prst="rect">
              <a:avLst/>
            </a:prstGeom>
            <a:noFill/>
            <a:ln w="9525" cap="flat">
              <a:solidFill>
                <a:schemeClr val="tx1"/>
              </a:solidFill>
              <a:round/>
              <a:headEnd/>
              <a:tailEnd/>
            </a:ln>
          </p:spPr>
        </p:pic>
        <p:sp>
          <p:nvSpPr>
            <p:cNvPr id="5" name="テキスト ボックス 4"/>
            <p:cNvSpPr txBox="1"/>
            <p:nvPr/>
          </p:nvSpPr>
          <p:spPr>
            <a:xfrm>
              <a:off x="7328899" y="836712"/>
              <a:ext cx="843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latin typeface="Calibri" pitchFamily="34" charset="0"/>
                </a:rPr>
                <a:t>SDC3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6652101" y="620688"/>
              <a:ext cx="843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latin typeface="Calibri" pitchFamily="34" charset="0"/>
                </a:rPr>
                <a:t>SDC4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8028384" y="3068960"/>
              <a:ext cx="62388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latin typeface="Calibri" pitchFamily="34" charset="0"/>
                </a:rPr>
                <a:t>SFT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364088" y="2348880"/>
              <a:ext cx="5305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AC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258008" y="476672"/>
              <a:ext cx="4742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LC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5868144" y="2636912"/>
              <a:ext cx="6781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TOF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960754" y="5013176"/>
              <a:ext cx="651140" cy="461665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B</a:t>
              </a:r>
              <a:r>
                <a:rPr kumimoji="1" lang="en-US" altLang="ja-JP" sz="2400" b="1" dirty="0" smtClean="0">
                  <a:latin typeface="Calibri" pitchFamily="34" charset="0"/>
                </a:rPr>
                <a:t>FT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6156176" y="3185081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BH2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8028384" y="3399383"/>
              <a:ext cx="67037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latin typeface="Calibri" pitchFamily="34" charset="0"/>
                </a:rPr>
                <a:t>SSD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7524328" y="3933056"/>
              <a:ext cx="676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B</a:t>
              </a:r>
              <a:r>
                <a:rPr kumimoji="1" lang="en-US" altLang="ja-JP" sz="2400" b="1" dirty="0" smtClean="0">
                  <a:latin typeface="Calibri" pitchFamily="34" charset="0"/>
                </a:rPr>
                <a:t>C3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7524328" y="3573016"/>
              <a:ext cx="6767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BC4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cxnSp>
          <p:nvCxnSpPr>
            <p:cNvPr id="16" name="直線矢印コネクタ 15"/>
            <p:cNvCxnSpPr>
              <a:stCxn id="14" idx="1"/>
            </p:cNvCxnSpPr>
            <p:nvPr/>
          </p:nvCxnSpPr>
          <p:spPr bwMode="auto">
            <a:xfrm flipH="1" flipV="1">
              <a:off x="7236296" y="3789040"/>
              <a:ext cx="288032" cy="37484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" name="直線矢印コネクタ 16"/>
            <p:cNvCxnSpPr>
              <a:stCxn id="15" idx="1"/>
            </p:cNvCxnSpPr>
            <p:nvPr/>
          </p:nvCxnSpPr>
          <p:spPr bwMode="auto">
            <a:xfrm flipH="1" flipV="1">
              <a:off x="7236296" y="3573016"/>
              <a:ext cx="288032" cy="2308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直線矢印コネクタ 17"/>
            <p:cNvCxnSpPr>
              <a:stCxn id="13" idx="1"/>
            </p:cNvCxnSpPr>
            <p:nvPr/>
          </p:nvCxnSpPr>
          <p:spPr bwMode="auto">
            <a:xfrm flipH="1" flipV="1">
              <a:off x="7308304" y="3356992"/>
              <a:ext cx="720080" cy="2732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直線矢印コネクタ 18"/>
            <p:cNvCxnSpPr>
              <a:stCxn id="7" idx="1"/>
            </p:cNvCxnSpPr>
            <p:nvPr/>
          </p:nvCxnSpPr>
          <p:spPr bwMode="auto">
            <a:xfrm flipH="1" flipV="1">
              <a:off x="7385424" y="3278233"/>
              <a:ext cx="642961" cy="2156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直線矢印コネクタ 19"/>
            <p:cNvCxnSpPr/>
            <p:nvPr/>
          </p:nvCxnSpPr>
          <p:spPr bwMode="auto">
            <a:xfrm flipH="1">
              <a:off x="7385424" y="2795737"/>
              <a:ext cx="714970" cy="3891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直線矢印コネクタ 20"/>
            <p:cNvCxnSpPr>
              <a:stCxn id="12" idx="3"/>
            </p:cNvCxnSpPr>
            <p:nvPr/>
          </p:nvCxnSpPr>
          <p:spPr bwMode="auto">
            <a:xfrm>
              <a:off x="6863421" y="3415914"/>
              <a:ext cx="228859" cy="850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直線矢印コネクタ 21"/>
            <p:cNvCxnSpPr>
              <a:stCxn id="11" idx="2"/>
            </p:cNvCxnSpPr>
            <p:nvPr/>
          </p:nvCxnSpPr>
          <p:spPr bwMode="auto">
            <a:xfrm flipH="1">
              <a:off x="4958488" y="5474841"/>
              <a:ext cx="327836" cy="23141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H="1">
              <a:off x="7092281" y="1196752"/>
              <a:ext cx="504055" cy="288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直線矢印コネクタ 23"/>
            <p:cNvCxnSpPr>
              <a:stCxn id="6" idx="2"/>
            </p:cNvCxnSpPr>
            <p:nvPr/>
          </p:nvCxnSpPr>
          <p:spPr bwMode="auto">
            <a:xfrm flipH="1">
              <a:off x="6804248" y="1082353"/>
              <a:ext cx="269604" cy="2584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直線矢印コネクタ 24"/>
            <p:cNvCxnSpPr>
              <a:stCxn id="10" idx="0"/>
            </p:cNvCxnSpPr>
            <p:nvPr/>
          </p:nvCxnSpPr>
          <p:spPr bwMode="auto">
            <a:xfrm flipV="1">
              <a:off x="6207211" y="2348880"/>
              <a:ext cx="164989" cy="2880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直線矢印コネクタ 25"/>
            <p:cNvCxnSpPr>
              <a:stCxn id="8" idx="0"/>
            </p:cNvCxnSpPr>
            <p:nvPr/>
          </p:nvCxnSpPr>
          <p:spPr bwMode="auto">
            <a:xfrm flipV="1">
              <a:off x="5629353" y="2204864"/>
              <a:ext cx="454815" cy="1440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>
              <a:stCxn id="9" idx="2"/>
            </p:cNvCxnSpPr>
            <p:nvPr/>
          </p:nvCxnSpPr>
          <p:spPr bwMode="auto">
            <a:xfrm flipH="1">
              <a:off x="6372200" y="938337"/>
              <a:ext cx="122924" cy="2584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4499992" y="5402833"/>
              <a:ext cx="288032" cy="25841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2" name="テキスト ボックス 31"/>
            <p:cNvSpPr txBox="1"/>
            <p:nvPr/>
          </p:nvSpPr>
          <p:spPr>
            <a:xfrm>
              <a:off x="8100392" y="2492896"/>
              <a:ext cx="8435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>
                  <a:latin typeface="Calibri" pitchFamily="34" charset="0"/>
                </a:rPr>
                <a:t>SDC2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5148064" y="5877272"/>
              <a:ext cx="7072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BH1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cxnSp>
          <p:nvCxnSpPr>
            <p:cNvPr id="38" name="直線矢印コネクタ 37"/>
            <p:cNvCxnSpPr>
              <a:stCxn id="37" idx="1"/>
            </p:cNvCxnSpPr>
            <p:nvPr/>
          </p:nvCxnSpPr>
          <p:spPr bwMode="auto">
            <a:xfrm flipH="1" flipV="1">
              <a:off x="4788024" y="5805264"/>
              <a:ext cx="360040" cy="30284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1" name="テキスト ボックス 40"/>
            <p:cNvSpPr txBox="1"/>
            <p:nvPr/>
          </p:nvSpPr>
          <p:spPr>
            <a:xfrm>
              <a:off x="4321405" y="4865784"/>
              <a:ext cx="543739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2400" b="1" dirty="0" smtClean="0">
                  <a:latin typeface="Calibri" pitchFamily="34" charset="0"/>
                </a:rPr>
                <a:t>GC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  <p:sp>
          <p:nvSpPr>
            <p:cNvPr id="74" name="フリーフォーム 73"/>
            <p:cNvSpPr/>
            <p:nvPr/>
          </p:nvSpPr>
          <p:spPr bwMode="auto">
            <a:xfrm>
              <a:off x="6215042" y="1679313"/>
              <a:ext cx="1264135" cy="1482437"/>
            </a:xfrm>
            <a:custGeom>
              <a:avLst/>
              <a:gdLst>
                <a:gd name="connsiteX0" fmla="*/ 1025237 w 1334655"/>
                <a:gd name="connsiteY0" fmla="*/ 1482437 h 1482437"/>
                <a:gd name="connsiteX1" fmla="*/ 1163782 w 1334655"/>
                <a:gd name="connsiteY1" fmla="*/ 872837 h 1482437"/>
                <a:gd name="connsiteX2" fmla="*/ 0 w 1334655"/>
                <a:gd name="connsiteY2" fmla="*/ 0 h 1482437"/>
                <a:gd name="connsiteX0" fmla="*/ 1025237 w 1336143"/>
                <a:gd name="connsiteY0" fmla="*/ 1482437 h 1482437"/>
                <a:gd name="connsiteX1" fmla="*/ 1165270 w 1336143"/>
                <a:gd name="connsiteY1" fmla="*/ 741575 h 1482437"/>
                <a:gd name="connsiteX2" fmla="*/ 0 w 1336143"/>
                <a:gd name="connsiteY2" fmla="*/ 0 h 1482437"/>
                <a:gd name="connsiteX0" fmla="*/ 1025237 w 1480159"/>
                <a:gd name="connsiteY0" fmla="*/ 1482437 h 1482437"/>
                <a:gd name="connsiteX1" fmla="*/ 1309286 w 1480159"/>
                <a:gd name="connsiteY1" fmla="*/ 741575 h 1482437"/>
                <a:gd name="connsiteX2" fmla="*/ 0 w 1480159"/>
                <a:gd name="connsiteY2" fmla="*/ 0 h 1482437"/>
                <a:gd name="connsiteX0" fmla="*/ 1025237 w 1264135"/>
                <a:gd name="connsiteY0" fmla="*/ 1482437 h 1482437"/>
                <a:gd name="connsiteX1" fmla="*/ 1093262 w 1264135"/>
                <a:gd name="connsiteY1" fmla="*/ 669567 h 1482437"/>
                <a:gd name="connsiteX2" fmla="*/ 0 w 1264135"/>
                <a:gd name="connsiteY2" fmla="*/ 0 h 1482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64135" h="1482437">
                  <a:moveTo>
                    <a:pt x="1025237" y="1482437"/>
                  </a:moveTo>
                  <a:cubicBezTo>
                    <a:pt x="1179946" y="1301173"/>
                    <a:pt x="1264135" y="916640"/>
                    <a:pt x="1093262" y="669567"/>
                  </a:cubicBezTo>
                  <a:cubicBezTo>
                    <a:pt x="922389" y="422494"/>
                    <a:pt x="71582" y="57727"/>
                    <a:pt x="0" y="0"/>
                  </a:cubicBezTo>
                </a:path>
              </a:pathLst>
            </a:custGeom>
            <a:noFill/>
            <a:ln w="508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76" name="フリーフォーム 75"/>
            <p:cNvSpPr/>
            <p:nvPr/>
          </p:nvSpPr>
          <p:spPr bwMode="auto">
            <a:xfrm>
              <a:off x="4712033" y="3247612"/>
              <a:ext cx="2596271" cy="2629660"/>
            </a:xfrm>
            <a:custGeom>
              <a:avLst/>
              <a:gdLst>
                <a:gd name="connsiteX0" fmla="*/ 0 w 2701637"/>
                <a:gd name="connsiteY0" fmla="*/ 2618509 h 2667000"/>
                <a:gd name="connsiteX1" fmla="*/ 2133600 w 2701637"/>
                <a:gd name="connsiteY1" fmla="*/ 2230582 h 2667000"/>
                <a:gd name="connsiteX2" fmla="*/ 2701637 w 2701637"/>
                <a:gd name="connsiteY2" fmla="*/ 0 h 2667000"/>
                <a:gd name="connsiteX0" fmla="*/ 0 w 2701637"/>
                <a:gd name="connsiteY0" fmla="*/ 2618509 h 2642754"/>
                <a:gd name="connsiteX1" fmla="*/ 1977574 w 2701637"/>
                <a:gd name="connsiteY1" fmla="*/ 2125604 h 2642754"/>
                <a:gd name="connsiteX2" fmla="*/ 2701637 w 2701637"/>
                <a:gd name="connsiteY2" fmla="*/ 0 h 2642754"/>
                <a:gd name="connsiteX0" fmla="*/ 0 w 2701637"/>
                <a:gd name="connsiteY0" fmla="*/ 2618509 h 2642754"/>
                <a:gd name="connsiteX1" fmla="*/ 1977574 w 2701637"/>
                <a:gd name="connsiteY1" fmla="*/ 2053596 h 2642754"/>
                <a:gd name="connsiteX2" fmla="*/ 2701637 w 2701637"/>
                <a:gd name="connsiteY2" fmla="*/ 0 h 2642754"/>
                <a:gd name="connsiteX0" fmla="*/ 0 w 2701637"/>
                <a:gd name="connsiteY0" fmla="*/ 2618509 h 2642754"/>
                <a:gd name="connsiteX1" fmla="*/ 1977574 w 2701637"/>
                <a:gd name="connsiteY1" fmla="*/ 2053596 h 2642754"/>
                <a:gd name="connsiteX2" fmla="*/ 2701637 w 2701637"/>
                <a:gd name="connsiteY2" fmla="*/ 0 h 2642754"/>
                <a:gd name="connsiteX0" fmla="*/ 0 w 2701637"/>
                <a:gd name="connsiteY0" fmla="*/ 2618509 h 2642754"/>
                <a:gd name="connsiteX1" fmla="*/ 1905566 w 2701637"/>
                <a:gd name="connsiteY1" fmla="*/ 2053596 h 2642754"/>
                <a:gd name="connsiteX2" fmla="*/ 2701637 w 2701637"/>
                <a:gd name="connsiteY2" fmla="*/ 0 h 2642754"/>
                <a:gd name="connsiteX0" fmla="*/ 0 w 2701637"/>
                <a:gd name="connsiteY0" fmla="*/ 2618509 h 2642754"/>
                <a:gd name="connsiteX1" fmla="*/ 1905566 w 2701637"/>
                <a:gd name="connsiteY1" fmla="*/ 2053596 h 2642754"/>
                <a:gd name="connsiteX2" fmla="*/ 2701637 w 2701637"/>
                <a:gd name="connsiteY2" fmla="*/ 0 h 2642754"/>
                <a:gd name="connsiteX0" fmla="*/ 284236 w 2985873"/>
                <a:gd name="connsiteY0" fmla="*/ 2618509 h 2795820"/>
                <a:gd name="connsiteX1" fmla="*/ 317594 w 2985873"/>
                <a:gd name="connsiteY1" fmla="*/ 2701668 h 2795820"/>
                <a:gd name="connsiteX2" fmla="*/ 2189802 w 2985873"/>
                <a:gd name="connsiteY2" fmla="*/ 2053596 h 2795820"/>
                <a:gd name="connsiteX3" fmla="*/ 2985873 w 2985873"/>
                <a:gd name="connsiteY3" fmla="*/ 0 h 2795820"/>
                <a:gd name="connsiteX0" fmla="*/ 284236 w 2985873"/>
                <a:gd name="connsiteY0" fmla="*/ 2618509 h 2795820"/>
                <a:gd name="connsiteX1" fmla="*/ 317594 w 2985873"/>
                <a:gd name="connsiteY1" fmla="*/ 2701668 h 2795820"/>
                <a:gd name="connsiteX2" fmla="*/ 2189802 w 2985873"/>
                <a:gd name="connsiteY2" fmla="*/ 2053596 h 2795820"/>
                <a:gd name="connsiteX3" fmla="*/ 2985873 w 2985873"/>
                <a:gd name="connsiteY3" fmla="*/ 0 h 2795820"/>
                <a:gd name="connsiteX0" fmla="*/ 356244 w 3057881"/>
                <a:gd name="connsiteY0" fmla="*/ 2618509 h 2795820"/>
                <a:gd name="connsiteX1" fmla="*/ 317594 w 3057881"/>
                <a:gd name="connsiteY1" fmla="*/ 2701668 h 2795820"/>
                <a:gd name="connsiteX2" fmla="*/ 2261810 w 3057881"/>
                <a:gd name="connsiteY2" fmla="*/ 2053596 h 2795820"/>
                <a:gd name="connsiteX3" fmla="*/ 3057881 w 3057881"/>
                <a:gd name="connsiteY3" fmla="*/ 0 h 2795820"/>
                <a:gd name="connsiteX0" fmla="*/ 0 w 2740287"/>
                <a:gd name="connsiteY0" fmla="*/ 2701668 h 2701668"/>
                <a:gd name="connsiteX1" fmla="*/ 1944216 w 2740287"/>
                <a:gd name="connsiteY1" fmla="*/ 2053596 h 2701668"/>
                <a:gd name="connsiteX2" fmla="*/ 2740287 w 2740287"/>
                <a:gd name="connsiteY2" fmla="*/ 0 h 2701668"/>
                <a:gd name="connsiteX0" fmla="*/ 180020 w 2920307"/>
                <a:gd name="connsiteY0" fmla="*/ 2701668 h 2737672"/>
                <a:gd name="connsiteX1" fmla="*/ 324036 w 2920307"/>
                <a:gd name="connsiteY1" fmla="*/ 2629660 h 2737672"/>
                <a:gd name="connsiteX2" fmla="*/ 2124236 w 2920307"/>
                <a:gd name="connsiteY2" fmla="*/ 2053596 h 2737672"/>
                <a:gd name="connsiteX3" fmla="*/ 2920307 w 2920307"/>
                <a:gd name="connsiteY3" fmla="*/ 0 h 2737672"/>
                <a:gd name="connsiteX0" fmla="*/ 870190 w 3610477"/>
                <a:gd name="connsiteY0" fmla="*/ 2701668 h 2701668"/>
                <a:gd name="connsiteX1" fmla="*/ 1014206 w 3610477"/>
                <a:gd name="connsiteY1" fmla="*/ 2629660 h 2701668"/>
                <a:gd name="connsiteX2" fmla="*/ 2814406 w 3610477"/>
                <a:gd name="connsiteY2" fmla="*/ 2053596 h 2701668"/>
                <a:gd name="connsiteX3" fmla="*/ 3610477 w 3610477"/>
                <a:gd name="connsiteY3" fmla="*/ 0 h 2701668"/>
                <a:gd name="connsiteX0" fmla="*/ 0 w 2596271"/>
                <a:gd name="connsiteY0" fmla="*/ 2629660 h 2629660"/>
                <a:gd name="connsiteX1" fmla="*/ 1800200 w 2596271"/>
                <a:gd name="connsiteY1" fmla="*/ 2053596 h 2629660"/>
                <a:gd name="connsiteX2" fmla="*/ 2596271 w 2596271"/>
                <a:gd name="connsiteY2" fmla="*/ 0 h 2629660"/>
                <a:gd name="connsiteX0" fmla="*/ 0 w 2596271"/>
                <a:gd name="connsiteY0" fmla="*/ 2629660 h 2629660"/>
                <a:gd name="connsiteX1" fmla="*/ 1800200 w 2596271"/>
                <a:gd name="connsiteY1" fmla="*/ 2053596 h 2629660"/>
                <a:gd name="connsiteX2" fmla="*/ 2596271 w 2596271"/>
                <a:gd name="connsiteY2" fmla="*/ 0 h 2629660"/>
                <a:gd name="connsiteX0" fmla="*/ 0 w 2596271"/>
                <a:gd name="connsiteY0" fmla="*/ 2629660 h 2629660"/>
                <a:gd name="connsiteX1" fmla="*/ 1800200 w 2596271"/>
                <a:gd name="connsiteY1" fmla="*/ 2053596 h 2629660"/>
                <a:gd name="connsiteX2" fmla="*/ 2596271 w 2596271"/>
                <a:gd name="connsiteY2" fmla="*/ 0 h 2629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596271" h="2629660">
                  <a:moveTo>
                    <a:pt x="0" y="2629660"/>
                  </a:moveTo>
                  <a:cubicBezTo>
                    <a:pt x="1174812" y="2418986"/>
                    <a:pt x="1243391" y="2401207"/>
                    <a:pt x="1800200" y="2053596"/>
                  </a:cubicBezTo>
                  <a:cubicBezTo>
                    <a:pt x="2250473" y="1617178"/>
                    <a:pt x="2485435" y="226291"/>
                    <a:pt x="2596271" y="0"/>
                  </a:cubicBezTo>
                </a:path>
              </a:pathLst>
            </a:custGeom>
            <a:noFill/>
            <a:ln w="508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6084168" y="4869160"/>
              <a:ext cx="627095" cy="769441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6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kumimoji="1" lang="el-GR" altLang="ja-JP" sz="4400" b="1" dirty="0" smtClean="0">
                  <a:solidFill>
                    <a:srgbClr val="FF0000"/>
                  </a:solidFill>
                  <a:latin typeface="Calibri" pitchFamily="34" charset="0"/>
                </a:rPr>
                <a:t>π</a:t>
              </a:r>
              <a:r>
                <a:rPr kumimoji="1" lang="en-US" altLang="ja-JP" sz="4400" b="1" baseline="30000" dirty="0" smtClean="0">
                  <a:solidFill>
                    <a:srgbClr val="FF0000"/>
                  </a:solidFill>
                  <a:latin typeface="Calibri" pitchFamily="34" charset="0"/>
                </a:rPr>
                <a:t>-</a:t>
              </a:r>
              <a:endParaRPr kumimoji="1" lang="ja-JP" altLang="en-US" sz="4400" b="1" baseline="30000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7130763" y="2083495"/>
              <a:ext cx="681597" cy="769441"/>
            </a:xfrm>
            <a:prstGeom prst="rect">
              <a:avLst/>
            </a:prstGeom>
            <a:solidFill>
              <a:srgbClr val="66FFFF">
                <a:alpha val="31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altLang="ja-JP" sz="4400" b="1" dirty="0">
                  <a:solidFill>
                    <a:srgbClr val="00B0F0"/>
                  </a:solidFill>
                  <a:latin typeface="Calibri" pitchFamily="34" charset="0"/>
                </a:rPr>
                <a:t>K</a:t>
              </a:r>
              <a:r>
                <a:rPr lang="en-US" altLang="ja-JP" sz="4400" b="1" baseline="30000" dirty="0" smtClean="0">
                  <a:solidFill>
                    <a:srgbClr val="00B0F0"/>
                  </a:solidFill>
                  <a:latin typeface="Calibri" pitchFamily="34" charset="0"/>
                </a:rPr>
                <a:t>+</a:t>
              </a:r>
              <a:endParaRPr kumimoji="1" lang="ja-JP" altLang="en-US" sz="4400" b="1" baseline="30000" dirty="0">
                <a:solidFill>
                  <a:srgbClr val="00B0F0"/>
                </a:solidFill>
                <a:latin typeface="Calibri" pitchFamily="34" charset="0"/>
              </a:endParaRPr>
            </a:p>
          </p:txBody>
        </p:sp>
        <p:sp>
          <p:nvSpPr>
            <p:cNvPr id="80" name="テキスト ボックス 79"/>
            <p:cNvSpPr txBox="1"/>
            <p:nvPr/>
          </p:nvSpPr>
          <p:spPr>
            <a:xfrm>
              <a:off x="6171957" y="5749177"/>
              <a:ext cx="2893654" cy="1077699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altLang="ja-JP" sz="2400" b="1" dirty="0" smtClean="0">
                  <a:latin typeface="Calibri" pitchFamily="34" charset="0"/>
                </a:rPr>
                <a:t>J-PARC </a:t>
              </a:r>
            </a:p>
            <a:p>
              <a:pPr algn="ctr"/>
              <a:r>
                <a:rPr lang="en-US" altLang="ja-JP" sz="2400" b="1" dirty="0" smtClean="0">
                  <a:latin typeface="Calibri" pitchFamily="34" charset="0"/>
                </a:rPr>
                <a:t>K1.8 Beam Line</a:t>
              </a:r>
              <a:endParaRPr kumimoji="1" lang="ja-JP" altLang="en-US" sz="2400" b="1" dirty="0">
                <a:latin typeface="Calibri" pitchFamily="34" charset="0"/>
              </a:endParaRPr>
            </a:p>
          </p:txBody>
        </p:sp>
      </p:grpSp>
      <p:sp>
        <p:nvSpPr>
          <p:cNvPr id="42" name="日付プレースホルダ 4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6/6/2013</a:t>
            </a:r>
            <a:endParaRPr kumimoji="1" lang="ja-JP" altLang="en-US"/>
          </a:p>
        </p:txBody>
      </p:sp>
      <p:sp>
        <p:nvSpPr>
          <p:cNvPr id="43" name="スライド番号プレースホルダ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6041E-0B60-444D-AA5B-DC4E51254B90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44" name="フッター プレースホルダ 4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International Nuclear Physics Conference 2013</a:t>
            </a:r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2008" y="1506264"/>
            <a:ext cx="55081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K1.8 </a:t>
            </a:r>
            <a:r>
              <a:rPr kumimoji="1" lang="en-US" altLang="ja-JP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Beamline</a:t>
            </a:r>
            <a:endParaRPr kumimoji="1" lang="en-US" altLang="ja-JP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 typeface="Wingdings" pitchFamily="2" charset="2"/>
              <a:buChar char="ü"/>
            </a:pP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-1.2GeV/c  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</a:t>
            </a:r>
            <a:r>
              <a:rPr lang="en-US" altLang="ja-JP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Δp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 ~3.3x10</a:t>
            </a:r>
            <a:r>
              <a:rPr lang="en-US" altLang="ja-JP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 is measured by the            </a:t>
            </a:r>
          </a:p>
          <a:p>
            <a:pPr lvl="1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Transfer Matrix </a:t>
            </a:r>
          </a:p>
          <a:p>
            <a:pPr lvl="1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BFT(x)-BC3,4(</a:t>
            </a: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x,y,x’,y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SKS Spectrometer</a:t>
            </a:r>
          </a:p>
          <a:p>
            <a:pPr lvl="1">
              <a:buFont typeface="Wingdings" pitchFamily="2" charset="2"/>
              <a:buChar char="ü"/>
            </a:pP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Momentum 0.9GeV/c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Δp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/p~1.0x10</a:t>
            </a:r>
            <a:r>
              <a:rPr lang="en-US" altLang="ja-JP" sz="20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-3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Momentum is calculated or estimated </a:t>
            </a:r>
          </a:p>
          <a:p>
            <a:pPr lvl="1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Runge-Kutta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method</a:t>
            </a:r>
          </a:p>
          <a:p>
            <a:pPr lvl="1"/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SFT,SDC2(</a:t>
            </a:r>
            <a:r>
              <a:rPr kumimoji="1"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x,y,x’,y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’)-SDC3,4(</a:t>
            </a:r>
            <a:r>
              <a:rPr kumimoji="1"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x,y,x’,y</a:t>
            </a:r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’)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Scattered </a:t>
            </a: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Kaon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identified </a:t>
            </a:r>
            <a:r>
              <a:rPr lang="en-US" altLang="ja-JP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TOFxLCxAC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        </a:t>
            </a:r>
          </a:p>
          <a:p>
            <a:pPr lvl="1"/>
            <a:r>
              <a:rPr kumimoji="1"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online trigger</a:t>
            </a:r>
            <a:endParaRPr kumimoji="1" lang="ja-JP" alt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956376" y="2492896"/>
            <a:ext cx="642484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400" b="1" dirty="0" smtClean="0"/>
              <a:t>SKS</a:t>
            </a:r>
            <a:endParaRPr kumimoji="1" lang="ja-JP" altLang="en-US" sz="2400" b="1" dirty="0"/>
          </a:p>
        </p:txBody>
      </p:sp>
      <p:cxnSp>
        <p:nvCxnSpPr>
          <p:cNvPr id="53" name="直線コネクタ 52"/>
          <p:cNvCxnSpPr/>
          <p:nvPr/>
        </p:nvCxnSpPr>
        <p:spPr>
          <a:xfrm>
            <a:off x="4283968" y="5373216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b="1" dirty="0" smtClean="0">
                <a:latin typeface="Calibri" pitchFamily="34" charset="0"/>
                <a:cs typeface="Calibri" pitchFamily="34" charset="0"/>
              </a:rPr>
              <a:t>Yield estimation in E10 proposal</a:t>
            </a:r>
            <a:endParaRPr kumimoji="1" lang="ja-JP" alt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96080"/>
              </p:ext>
            </p:extLst>
          </p:nvPr>
        </p:nvGraphicFramePr>
        <p:xfrm>
          <a:off x="611560" y="1700809"/>
          <a:ext cx="7776864" cy="4032446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880068"/>
                <a:gridCol w="1896796"/>
              </a:tblGrid>
              <a:tr h="471497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Parameters</a:t>
                      </a:r>
                      <a:endParaRPr kumimoji="1" lang="ja-JP" alt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Values</a:t>
                      </a:r>
                      <a:endParaRPr kumimoji="1" lang="ja-JP" alt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089452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Pion beam momentum</a:t>
                      </a:r>
                    </a:p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Pion beam intensity</a:t>
                      </a:r>
                    </a:p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Total</a:t>
                      </a:r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 number of pions (6 s acc. cycle)</a:t>
                      </a:r>
                    </a:p>
                    <a:p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Target thickness (</a:t>
                      </a:r>
                      <a:r>
                        <a:rPr kumimoji="1" lang="en-US" altLang="ja-JP" sz="2400" baseline="30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Li)</a:t>
                      </a:r>
                    </a:p>
                    <a:p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DCX cross section (assumed)</a:t>
                      </a:r>
                    </a:p>
                    <a:p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SKS acceptance</a:t>
                      </a:r>
                    </a:p>
                    <a:p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Spectrometer efficiency (due to K decay)</a:t>
                      </a:r>
                    </a:p>
                    <a:p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Analysis efficiency</a:t>
                      </a:r>
                      <a:endParaRPr kumimoji="1" lang="ja-JP" altLang="en-US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1.2 </a:t>
                      </a:r>
                      <a:r>
                        <a:rPr kumimoji="1" lang="en-US" altLang="ja-JP" sz="2400" dirty="0" err="1" smtClean="0">
                          <a:latin typeface="Calibri" pitchFamily="34" charset="0"/>
                          <a:cs typeface="Calibri" pitchFamily="34" charset="0"/>
                        </a:rPr>
                        <a:t>GeV</a:t>
                      </a:r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/c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10M/spill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3x10</a:t>
                      </a:r>
                      <a:r>
                        <a:rPr kumimoji="1" lang="en-US" altLang="ja-JP" sz="2400" baseline="30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pions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3.5 g/cm</a:t>
                      </a:r>
                      <a:r>
                        <a:rPr kumimoji="1" lang="en-US" altLang="ja-JP" sz="2400" baseline="30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</a:p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10 </a:t>
                      </a:r>
                      <a:r>
                        <a:rPr kumimoji="1" lang="en-US" altLang="ja-JP" sz="2400" dirty="0" err="1" smtClean="0">
                          <a:latin typeface="Calibri" pitchFamily="34" charset="0"/>
                          <a:cs typeface="Calibri" pitchFamily="34" charset="0"/>
                        </a:rPr>
                        <a:t>nb</a:t>
                      </a:r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/</a:t>
                      </a:r>
                      <a:r>
                        <a:rPr kumimoji="1" lang="en-US" altLang="ja-JP" sz="2400" dirty="0" err="1" smtClean="0">
                          <a:latin typeface="Calibri" pitchFamily="34" charset="0"/>
                          <a:cs typeface="Calibri" pitchFamily="34" charset="0"/>
                        </a:rPr>
                        <a:t>sr</a:t>
                      </a:r>
                      <a:endParaRPr kumimoji="1" lang="en-US" altLang="ja-JP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kumimoji="1" lang="en-US" altLang="ja-JP" sz="2400" baseline="0" dirty="0" err="1" smtClean="0">
                          <a:latin typeface="Calibri" pitchFamily="34" charset="0"/>
                          <a:cs typeface="Calibri" pitchFamily="34" charset="0"/>
                        </a:rPr>
                        <a:t>msr</a:t>
                      </a:r>
                      <a:endParaRPr kumimoji="1" lang="en-US" altLang="ja-JP" sz="2400" baseline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/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</a:p>
                    <a:p>
                      <a:pPr algn="ctr"/>
                      <a:r>
                        <a:rPr kumimoji="1" lang="en-US" altLang="ja-JP" sz="2400" baseline="0" dirty="0" smtClean="0">
                          <a:latin typeface="Calibri" pitchFamily="34" charset="0"/>
                          <a:cs typeface="Calibri" pitchFamily="34" charset="0"/>
                        </a:rPr>
                        <a:t>0.5</a:t>
                      </a:r>
                      <a:endParaRPr kumimoji="1" lang="en-US" altLang="ja-JP" sz="24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71497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Estimated </a:t>
                      </a:r>
                      <a:r>
                        <a:rPr kumimoji="1" lang="en-US" altLang="ja-JP" sz="2400" baseline="30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r>
                        <a:rPr kumimoji="1" lang="en-US" altLang="ja-JP" sz="2400" baseline="-25000" dirty="0" smtClean="0">
                          <a:latin typeface="Calibri" pitchFamily="34" charset="0"/>
                          <a:cs typeface="Calibri" pitchFamily="34" charset="0"/>
                        </a:rPr>
                        <a:t>Λ</a:t>
                      </a:r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H yield in 3 weeks</a:t>
                      </a:r>
                      <a:endParaRPr kumimoji="1" lang="ja-JP" altLang="en-US" sz="2400" dirty="0">
                        <a:solidFill>
                          <a:schemeClr val="accent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Calibri" pitchFamily="34" charset="0"/>
                          <a:cs typeface="Calibri" pitchFamily="34" charset="0"/>
                        </a:rPr>
                        <a:t>265</a:t>
                      </a:r>
                      <a:endParaRPr kumimoji="1" lang="en-US" altLang="ja-JP" sz="2400" dirty="0" smtClean="0">
                        <a:solidFill>
                          <a:schemeClr val="accent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円/楕円 10"/>
          <p:cNvSpPr/>
          <p:nvPr/>
        </p:nvSpPr>
        <p:spPr bwMode="auto">
          <a:xfrm>
            <a:off x="6660232" y="2564904"/>
            <a:ext cx="1656184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660232" y="3645024"/>
            <a:ext cx="1656184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660232" y="5301208"/>
            <a:ext cx="1656184" cy="36004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11826</TotalTime>
  <Words>1075</Words>
  <Application>Microsoft Office PowerPoint</Application>
  <PresentationFormat>Presentazione su schermo (4:3)</PresentationFormat>
  <Paragraphs>298</Paragraphs>
  <Slides>15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7" baseType="lpstr">
      <vt:lpstr>Office テーマ</vt:lpstr>
      <vt:lpstr>数式</vt:lpstr>
      <vt:lpstr>Study on 6ΛH hypernucleus by the (π-,K+) reaction at J-PARC</vt:lpstr>
      <vt:lpstr>J-PARC E10 Collaborators</vt:lpstr>
      <vt:lpstr>J-PARC E10 experiment</vt:lpstr>
      <vt:lpstr>ΛN-ΣN Mixing in Λ Hypernuclei</vt:lpstr>
      <vt:lpstr>6ΛH production by FINUDA</vt:lpstr>
      <vt:lpstr>Theoretical approach</vt:lpstr>
      <vt:lpstr>J-PARC E10 Experiment                                   dec.2012 – Jan.2013</vt:lpstr>
      <vt:lpstr>Experimental Setup</vt:lpstr>
      <vt:lpstr>Yield estimation in E10 proposal</vt:lpstr>
      <vt:lpstr>Run conditions of E10</vt:lpstr>
      <vt:lpstr>Calibration Runs</vt:lpstr>
      <vt:lpstr>Vertex reconstruction</vt:lpstr>
      <vt:lpstr>Mass Squared</vt:lpstr>
      <vt:lpstr>Missing Mass</vt:lpstr>
      <vt:lpstr>Summary and Outlook</vt:lpstr>
    </vt:vector>
  </TitlesOfParts>
  <Company>原子核ハドロン物理学研究室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6ΛH hypernucleus by the (π-,K+) reaction at J-PARC</dc:title>
  <dc:creator>杉村　仁志</dc:creator>
  <cp:lastModifiedBy>tecno</cp:lastModifiedBy>
  <cp:revision>34</cp:revision>
  <dcterms:created xsi:type="dcterms:W3CDTF">2013-05-28T10:46:15Z</dcterms:created>
  <dcterms:modified xsi:type="dcterms:W3CDTF">2013-06-06T09:25:20Z</dcterms:modified>
</cp:coreProperties>
</file>