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62" r:id="rId2"/>
    <p:sldId id="303" r:id="rId3"/>
    <p:sldId id="302" r:id="rId4"/>
    <p:sldId id="283" r:id="rId5"/>
    <p:sldId id="284" r:id="rId6"/>
    <p:sldId id="295" r:id="rId7"/>
    <p:sldId id="304" r:id="rId8"/>
    <p:sldId id="272" r:id="rId9"/>
    <p:sldId id="286" r:id="rId10"/>
    <p:sldId id="307" r:id="rId11"/>
    <p:sldId id="305" r:id="rId12"/>
    <p:sldId id="288" r:id="rId13"/>
    <p:sldId id="274" r:id="rId14"/>
    <p:sldId id="281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1804" autoAdjust="0"/>
    <p:restoredTop sz="99919" autoAdjust="0"/>
  </p:normalViewPr>
  <p:slideViewPr>
    <p:cSldViewPr snapToGrid="0" snapToObjects="1">
      <p:cViewPr>
        <p:scale>
          <a:sx n="100" d="100"/>
          <a:sy n="100" d="100"/>
        </p:scale>
        <p:origin x="-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3340-6033-854C-93E3-7A674FA6DC5A}" type="datetime1">
              <a:rPr lang="nb-NO" smtClean="0"/>
              <a:t>03.06.2013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D541-8B57-5E42-89E3-64121F44F2F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1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D1F8-F50D-AC4E-B687-7D405DAAAF1E}" type="datetime1">
              <a:rPr lang="nb-NO" smtClean="0"/>
              <a:t>03.06.2013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4BCB-00E7-954F-8B07-E204BFE469E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5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7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A4BCB-00E7-954F-8B07-E204BFE469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710B-301D-E743-9261-7BAC2D2EC594}" type="datetime3">
              <a:rPr lang="en-US" smtClean="0"/>
              <a:t>3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E0BC-A7D8-A449-B0B9-98279C9F78C4}" type="datetime3">
              <a:rPr lang="en-US" smtClean="0"/>
              <a:t>3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4B0E-0833-A641-8C8B-95F7111D19F1}" type="datetime3">
              <a:rPr lang="en-US" smtClean="0"/>
              <a:t>3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AD0F-9430-204D-84A4-C7ACBDEA80CB}" type="datetime3">
              <a:rPr lang="en-US" smtClean="0"/>
              <a:t>3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55585-1F76-DB48-A81E-F97C591E1A50}" type="datetime3">
              <a:rPr lang="en-US" smtClean="0"/>
              <a:t>3 June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9B68-BD54-AB4A-AE1F-1524802BFCF8}" type="datetime3">
              <a:rPr lang="en-US" smtClean="0"/>
              <a:t>3 June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9128-C1AF-F443-BEDD-40748B275764}" type="datetime3">
              <a:rPr lang="en-US" smtClean="0"/>
              <a:t>3 June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C012-B044-E845-9F23-EA18D24590A9}" type="datetime3">
              <a:rPr lang="en-US" smtClean="0"/>
              <a:t>3 June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E61-1B64-5748-8C0E-F534BF96482B}" type="datetime3">
              <a:rPr lang="en-US" smtClean="0"/>
              <a:t>3 June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5342-38A1-BB48-B62C-9F16ED7BBFBC}" type="datetime3">
              <a:rPr lang="en-US" smtClean="0"/>
              <a:t>3 June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3F32-F33F-314E-8933-B1C71EE74A01}" type="datetime3">
              <a:rPr lang="en-US" smtClean="0"/>
              <a:t>3 June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0510D0-6302-984F-B25E-A1B4F947B2CD}" type="datetime3">
              <a:rPr lang="en-US" smtClean="0"/>
              <a:t>3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smtClean="0"/>
              <a:t>INPC, Firenze, Italy 2-7 June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6" descr="UiO_logoutsnitt_grey_stor"/>
          <p:cNvPicPr>
            <a:picLocks noChangeAspect="1" noChangeArrowheads="1"/>
          </p:cNvPicPr>
          <p:nvPr/>
        </p:nvPicPr>
        <p:blipFill>
          <a:blip r:embed="rId3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9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6268" y="160020"/>
            <a:ext cx="7399232" cy="3675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5368" y="972820"/>
            <a:ext cx="8770832" cy="46278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endParaRPr lang="en-US" sz="4000" dirty="0" smtClean="0">
              <a:effectLst/>
            </a:endParaRPr>
          </a:p>
          <a:p>
            <a:pPr marL="182880" indent="0" algn="ctr">
              <a:buNone/>
            </a:pPr>
            <a:r>
              <a:rPr lang="en-US" sz="4000" dirty="0">
                <a:effectLst/>
              </a:rPr>
              <a:t>Scissors strength in the </a:t>
            </a:r>
            <a:endParaRPr lang="en-US" sz="4000" dirty="0" smtClean="0">
              <a:effectLst/>
            </a:endParaRPr>
          </a:p>
          <a:p>
            <a:pPr marL="182880" indent="0" algn="ctr">
              <a:buNone/>
            </a:pPr>
            <a:r>
              <a:rPr lang="en-US" sz="4000" dirty="0" smtClean="0">
                <a:effectLst/>
              </a:rPr>
              <a:t>quasi</a:t>
            </a:r>
            <a:r>
              <a:rPr lang="en-US" sz="4000" dirty="0">
                <a:effectLst/>
              </a:rPr>
              <a:t>-continuum of actinides </a:t>
            </a:r>
          </a:p>
          <a:p>
            <a:pPr algn="ctr">
              <a:buClrTx/>
              <a:buSzTx/>
              <a:buNone/>
            </a:pPr>
            <a:endParaRPr lang="en-US" sz="2800" dirty="0" smtClean="0"/>
          </a:p>
          <a:p>
            <a:pPr algn="ctr">
              <a:buClrTx/>
              <a:buSzTx/>
              <a:buNone/>
            </a:pPr>
            <a:endParaRPr lang="en-US" sz="2800" dirty="0"/>
          </a:p>
          <a:p>
            <a:pPr algn="ctr">
              <a:buClrTx/>
              <a:buSzTx/>
              <a:buNone/>
            </a:pPr>
            <a:endParaRPr lang="en-US" sz="2800" dirty="0"/>
          </a:p>
          <a:p>
            <a:pPr algn="ctr">
              <a:buClrTx/>
              <a:buSzTx/>
              <a:buNone/>
            </a:pPr>
            <a:r>
              <a:rPr lang="en-US" sz="2800" dirty="0">
                <a:effectLst/>
              </a:rPr>
              <a:t>Magne Guttormsen</a:t>
            </a:r>
          </a:p>
          <a:p>
            <a:pPr algn="ctr">
              <a:buClrTx/>
              <a:buSzTx/>
              <a:buNone/>
            </a:pPr>
            <a:r>
              <a:rPr lang="en-US" sz="2800" dirty="0">
                <a:effectLst/>
              </a:rPr>
              <a:t>Department of Physics and SAFE</a:t>
            </a:r>
          </a:p>
          <a:p>
            <a:pPr marL="182880" indent="0" algn="ctr">
              <a:buNone/>
            </a:pPr>
            <a:r>
              <a:rPr lang="en-US" sz="2800" dirty="0" smtClean="0">
                <a:effectLst/>
              </a:rPr>
              <a:t> University </a:t>
            </a:r>
            <a:r>
              <a:rPr lang="en-US" sz="2800" dirty="0">
                <a:effectLst/>
              </a:rPr>
              <a:t>of Oslo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23229" y="3387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9899" y="6450977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00070" y="1683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3600" dirty="0" smtClean="0">
                <a:effectLst/>
              </a:rPr>
              <a:t>-ray strength function</a:t>
            </a:r>
            <a:endParaRPr lang="en-US" sz="36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  <p:pic>
        <p:nvPicPr>
          <p:cNvPr id="2" name="Picture 1" descr="Screen Shot 2013-05-31 at 14.25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1181100"/>
            <a:ext cx="7920000" cy="50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3251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3600" dirty="0" smtClean="0">
                <a:effectLst/>
              </a:rPr>
              <a:t>-SF in </a:t>
            </a:r>
            <a:r>
              <a:rPr lang="en-US" sz="3600" baseline="30000" dirty="0" smtClean="0">
                <a:effectLst/>
              </a:rPr>
              <a:t>231-233</a:t>
            </a:r>
            <a:r>
              <a:rPr lang="en-US" sz="3600" dirty="0" smtClean="0">
                <a:effectLst/>
              </a:rPr>
              <a:t>Th and </a:t>
            </a:r>
            <a:r>
              <a:rPr lang="en-US" sz="3600" baseline="30000" dirty="0" smtClean="0">
                <a:effectLst/>
              </a:rPr>
              <a:t>237-239</a:t>
            </a:r>
            <a:r>
              <a:rPr lang="en-US" sz="3600" dirty="0" smtClean="0">
                <a:effectLst/>
              </a:rPr>
              <a:t>U</a:t>
            </a:r>
            <a:endParaRPr lang="en-US" sz="36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48425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  <p:pic>
        <p:nvPicPr>
          <p:cNvPr id="2" name="Picture 1" descr="Screen Shot 2013-05-31 at 14.27.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072335"/>
            <a:ext cx="7920000" cy="34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2147" y="4041532"/>
            <a:ext cx="3771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energy-weighted sum rule: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1281"/>
              </p:ext>
            </p:extLst>
          </p:nvPr>
        </p:nvGraphicFramePr>
        <p:xfrm>
          <a:off x="1422400" y="4427396"/>
          <a:ext cx="4348048" cy="116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4" imgW="2984500" imgH="800100" progId="Equation.3">
                  <p:embed/>
                </p:oleObj>
              </mc:Choice>
              <mc:Fallback>
                <p:oleObj name="Equation" r:id="rId4" imgW="2984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400" y="4427396"/>
                        <a:ext cx="4348048" cy="1165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2399" y="5638813"/>
            <a:ext cx="5542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err="1" smtClean="0"/>
              <a:t>Heyde</a:t>
            </a:r>
            <a:r>
              <a:rPr lang="en-US" sz="1200" dirty="0" smtClean="0"/>
              <a:t>, P. von Neumann-</a:t>
            </a:r>
            <a:r>
              <a:rPr lang="en-US" sz="1200" dirty="0" err="1" smtClean="0"/>
              <a:t>Cosel</a:t>
            </a:r>
            <a:r>
              <a:rPr lang="en-US" sz="1200" dirty="0" smtClean="0"/>
              <a:t>, A. Richter, Rev. Mod. Phys., </a:t>
            </a:r>
            <a:r>
              <a:rPr lang="en-US" sz="1200" b="1" dirty="0" smtClean="0"/>
              <a:t>82</a:t>
            </a:r>
            <a:r>
              <a:rPr lang="en-US" sz="1200" dirty="0" smtClean="0"/>
              <a:t>, 2365 (2010)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800" y="1591628"/>
            <a:ext cx="7607300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Nuclide     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M1</a:t>
            </a:r>
            <a:r>
              <a:rPr lang="en-US" sz="2400" dirty="0" smtClean="0">
                <a:latin typeface="Symbol" charset="2"/>
                <a:cs typeface="Symbol" charset="2"/>
              </a:rPr>
              <a:t>( </a:t>
            </a:r>
            <a:r>
              <a:rPr lang="en-US" sz="2400" dirty="0" smtClean="0"/>
              <a:t>MeV)       B</a:t>
            </a:r>
            <a:r>
              <a:rPr lang="en-US" sz="2400" baseline="-25000" dirty="0" smtClean="0"/>
              <a:t>M1</a:t>
            </a:r>
            <a:r>
              <a:rPr lang="en-US" sz="2400" dirty="0" smtClean="0"/>
              <a:t> (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2</a:t>
            </a:r>
            <a:r>
              <a:rPr lang="en-US" sz="2400" baseline="-25000" dirty="0" smtClean="0">
                <a:latin typeface="+mj-lt"/>
                <a:cs typeface="Symbol" charset="2"/>
              </a:rPr>
              <a:t>N</a:t>
            </a:r>
            <a:r>
              <a:rPr lang="en-US" sz="2400" dirty="0" smtClean="0">
                <a:latin typeface="+mj-lt"/>
                <a:cs typeface="Symbol" charset="2"/>
              </a:rPr>
              <a:t>)           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baseline="-25000" dirty="0" smtClean="0">
                <a:latin typeface="Symbol" charset="2"/>
                <a:cs typeface="Symbol" charset="2"/>
              </a:rPr>
              <a:t>M1</a:t>
            </a:r>
            <a:r>
              <a:rPr lang="en-US" sz="2400" dirty="0" smtClean="0">
                <a:latin typeface="+mj-lt"/>
                <a:cs typeface="Symbol" charset="2"/>
              </a:rPr>
              <a:t>S</a:t>
            </a:r>
            <a:r>
              <a:rPr lang="en-US" sz="2400" baseline="-25000" dirty="0" smtClean="0">
                <a:latin typeface="+mj-lt"/>
                <a:cs typeface="Symbol" charset="2"/>
              </a:rPr>
              <a:t>-1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m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2</a:t>
            </a:r>
            <a:r>
              <a:rPr lang="en-US" sz="2400" baseline="-25000" dirty="0" smtClean="0">
                <a:cs typeface="Symbol" charset="2"/>
              </a:rPr>
              <a:t>N</a:t>
            </a:r>
            <a:r>
              <a:rPr lang="en-US" sz="2400" dirty="0" smtClean="0">
                <a:cs typeface="Symbol" charset="2"/>
              </a:rPr>
              <a:t>)</a:t>
            </a:r>
          </a:p>
          <a:p>
            <a:r>
              <a:rPr lang="en-US" sz="2400" dirty="0" smtClean="0">
                <a:cs typeface="Symbol" charset="2"/>
              </a:rPr>
              <a:t> </a:t>
            </a:r>
            <a:endParaRPr lang="en-US" sz="2400" dirty="0">
              <a:latin typeface="+mj-lt"/>
              <a:cs typeface="Symbol" charset="2"/>
            </a:endParaRPr>
          </a:p>
          <a:p>
            <a:r>
              <a:rPr lang="en-US" sz="2400" baseline="30000" dirty="0" smtClean="0">
                <a:latin typeface="+mj-lt"/>
                <a:cs typeface="Symbol" charset="2"/>
              </a:rPr>
              <a:t>233</a:t>
            </a:r>
            <a:r>
              <a:rPr lang="en-US" sz="2400" dirty="0" smtClean="0">
                <a:latin typeface="+mj-lt"/>
                <a:cs typeface="Symbol" charset="2"/>
              </a:rPr>
              <a:t>Th         </a:t>
            </a:r>
            <a:r>
              <a:rPr lang="en-US" sz="2400" dirty="0" smtClean="0"/>
              <a:t>    2.2              10.8(20)              15.9</a:t>
            </a:r>
          </a:p>
          <a:p>
            <a:r>
              <a:rPr lang="en-US" sz="2400" baseline="30000" dirty="0" smtClean="0">
                <a:cs typeface="Symbol" charset="2"/>
              </a:rPr>
              <a:t>238</a:t>
            </a:r>
            <a:r>
              <a:rPr lang="en-US" sz="2400" dirty="0" smtClean="0">
                <a:cs typeface="Symbol" charset="2"/>
              </a:rPr>
              <a:t>U          </a:t>
            </a:r>
            <a:r>
              <a:rPr lang="en-US" sz="2400" dirty="0" smtClean="0"/>
              <a:t>    2.2                8.1(20)              16.6</a:t>
            </a:r>
            <a:endParaRPr lang="en-US" sz="2400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7370" y="269920"/>
            <a:ext cx="6778774" cy="96994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effectLst/>
              </a:rPr>
              <a:t>Summed </a:t>
            </a:r>
            <a:r>
              <a:rPr lang="en-US" sz="3600" dirty="0" smtClean="0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3600" dirty="0" smtClean="0">
                <a:effectLst/>
              </a:rPr>
              <a:t>-ray strength</a:t>
            </a:r>
            <a:endParaRPr lang="en-US" sz="3600" dirty="0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23025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ss_sec_232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295400"/>
            <a:ext cx="5137150" cy="4921820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6100" y="223520"/>
            <a:ext cx="8178800" cy="969945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Implications for (</a:t>
            </a:r>
            <a:r>
              <a:rPr lang="en-US" sz="4000" dirty="0" err="1" smtClean="0">
                <a:solidFill>
                  <a:schemeClr val="tx1"/>
                </a:solidFill>
                <a:effectLst/>
              </a:rPr>
              <a:t>n,</a:t>
            </a:r>
            <a:r>
              <a:rPr lang="en-US" sz="4000" dirty="0" err="1" smtClean="0"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>) cross sections 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247271">
            <a:off x="5753826" y="1609665"/>
            <a:ext cx="2688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nb-NO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reliminary</a:t>
            </a:r>
            <a:endParaRPr lang="nb-NO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73825"/>
            <a:ext cx="3352801" cy="365125"/>
          </a:xfrm>
        </p:spPr>
        <p:txBody>
          <a:bodyPr/>
          <a:lstStyle/>
          <a:p>
            <a:r>
              <a:rPr lang="nb-NO" smtClean="0"/>
              <a:t>INPC, Firenze, Italy 2-7 June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77739" y="325120"/>
            <a:ext cx="7912101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>
                <a:effectLst/>
              </a:rPr>
              <a:t>Summary</a:t>
            </a:r>
            <a:endParaRPr lang="en-US" sz="36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4851" y="2720545"/>
            <a:ext cx="663787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Large scissors strength of </a:t>
            </a:r>
            <a:r>
              <a:rPr lang="en-US" i="1" dirty="0"/>
              <a:t>B</a:t>
            </a:r>
            <a:r>
              <a:rPr lang="en-US" dirty="0" smtClean="0"/>
              <a:t>(M1) ≈ 8 -11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>
                <a:latin typeface="Symbol" charset="2"/>
                <a:cs typeface="Symbol" charset="2"/>
              </a:rPr>
              <a:t>N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i="1" dirty="0" err="1" smtClean="0"/>
              <a:t>E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2 </a:t>
            </a:r>
            <a:r>
              <a:rPr lang="en-US" dirty="0"/>
              <a:t>– 2.5 </a:t>
            </a:r>
            <a:r>
              <a:rPr lang="en-US" dirty="0" smtClean="0"/>
              <a:t>MeV  versus  2.5 </a:t>
            </a:r>
            <a:r>
              <a:rPr lang="en-US" dirty="0"/>
              <a:t>– 3 </a:t>
            </a:r>
            <a:r>
              <a:rPr lang="en-US" dirty="0" smtClean="0"/>
              <a:t>MeV in rare earth region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Splits into </a:t>
            </a:r>
            <a:r>
              <a:rPr lang="en-US" dirty="0" smtClean="0"/>
              <a:t>two components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scissors strength is important for 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 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 rot="1726500">
            <a:off x="4079529" y="1108489"/>
            <a:ext cx="1308520" cy="1308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4500" y="5372100"/>
            <a:ext cx="4911546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Parts of the results are published in </a:t>
            </a:r>
          </a:p>
          <a:p>
            <a:r>
              <a:rPr lang="en-US" dirty="0" smtClean="0"/>
              <a:t>M. Guttormsen et al., PRL 109, 162503 (2012)</a:t>
            </a:r>
          </a:p>
          <a:p>
            <a:r>
              <a:rPr lang="en-US" dirty="0" smtClean="0"/>
              <a:t>and more is to come:  </a:t>
            </a:r>
            <a:r>
              <a:rPr lang="en-US" baseline="30000" dirty="0" smtClean="0"/>
              <a:t>238,239</a:t>
            </a:r>
            <a:r>
              <a:rPr lang="en-US" dirty="0" smtClean="0"/>
              <a:t>Np, </a:t>
            </a:r>
            <a:r>
              <a:rPr lang="en-US" baseline="30000" dirty="0" smtClean="0"/>
              <a:t>233,234</a:t>
            </a:r>
            <a:r>
              <a:rPr lang="en-US" dirty="0" smtClean="0"/>
              <a:t>U, ...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6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49468" y="1600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>
                <a:effectLst/>
              </a:rPr>
              <a:t>T</a:t>
            </a:r>
            <a:r>
              <a:rPr lang="en-US" sz="3600" dirty="0" smtClean="0">
                <a:effectLst/>
              </a:rPr>
              <a:t>hanks to all collaborators</a:t>
            </a:r>
            <a:endParaRPr lang="en-US" sz="36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" y="1129965"/>
            <a:ext cx="8216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M. Guttormsen</a:t>
            </a:r>
            <a:r>
              <a:rPr lang="en-US" sz="1600" dirty="0" smtClean="0"/>
              <a:t>, B. </a:t>
            </a:r>
            <a:r>
              <a:rPr lang="en-US" sz="1600" dirty="0" err="1" smtClean="0"/>
              <a:t>Jurado</a:t>
            </a:r>
            <a:r>
              <a:rPr lang="en-US" sz="1600" dirty="0" smtClean="0"/>
              <a:t>, J.N. Wilson, M. </a:t>
            </a:r>
            <a:r>
              <a:rPr lang="en-US" sz="1600" dirty="0" err="1" smtClean="0"/>
              <a:t>Aiche</a:t>
            </a:r>
            <a:r>
              <a:rPr lang="en-US" sz="1600" dirty="0" smtClean="0"/>
              <a:t>, L.A. Bernstein, Q. </a:t>
            </a:r>
            <a:r>
              <a:rPr lang="en-US" sz="1600" dirty="0" err="1" smtClean="0"/>
              <a:t>Ducasse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F. </a:t>
            </a:r>
            <a:r>
              <a:rPr lang="en-US" sz="1600" dirty="0" err="1" smtClean="0"/>
              <a:t>Giacoppo</a:t>
            </a:r>
            <a:r>
              <a:rPr lang="en-US" sz="1600" dirty="0" smtClean="0"/>
              <a:t>, A. </a:t>
            </a:r>
            <a:r>
              <a:rPr lang="en-US" sz="1600" dirty="0" err="1" smtClean="0"/>
              <a:t>Görgen</a:t>
            </a:r>
            <a:r>
              <a:rPr lang="en-US" sz="1600" dirty="0" smtClean="0"/>
              <a:t>, F. </a:t>
            </a:r>
            <a:r>
              <a:rPr lang="en-US" sz="1600" dirty="0" err="1" smtClean="0"/>
              <a:t>Gunsing</a:t>
            </a:r>
            <a:r>
              <a:rPr lang="en-US" sz="1600" dirty="0" smtClean="0"/>
              <a:t>, T.W. Hagen, A.C. Larsen, L. </a:t>
            </a:r>
            <a:r>
              <a:rPr lang="en-US" sz="1600" dirty="0" err="1" smtClean="0"/>
              <a:t>Lebois</a:t>
            </a:r>
            <a:r>
              <a:rPr lang="en-US" sz="1600" dirty="0" smtClean="0"/>
              <a:t>, T. </a:t>
            </a:r>
            <a:r>
              <a:rPr lang="en-US" sz="1600" dirty="0" err="1" smtClean="0"/>
              <a:t>Renstrøm</a:t>
            </a:r>
            <a:r>
              <a:rPr lang="en-US" sz="1600" dirty="0" smtClean="0"/>
              <a:t>, S.J. Rose, S. </a:t>
            </a:r>
            <a:r>
              <a:rPr lang="en-US" sz="1600" dirty="0" err="1" smtClean="0"/>
              <a:t>Siem</a:t>
            </a:r>
            <a:r>
              <a:rPr lang="en-US" sz="1600" dirty="0" smtClean="0"/>
              <a:t>, T. </a:t>
            </a:r>
            <a:r>
              <a:rPr lang="en-US" sz="1600" dirty="0" err="1" smtClean="0"/>
              <a:t>Tornyi</a:t>
            </a:r>
            <a:r>
              <a:rPr lang="en-US" sz="1600" dirty="0" smtClean="0"/>
              <a:t>, G.M. </a:t>
            </a:r>
            <a:r>
              <a:rPr lang="en-US" sz="1600" dirty="0" err="1" smtClean="0"/>
              <a:t>Tveten</a:t>
            </a:r>
            <a:r>
              <a:rPr lang="en-US" sz="1600" dirty="0" smtClean="0"/>
              <a:t>, and M. </a:t>
            </a:r>
            <a:r>
              <a:rPr lang="en-US" sz="1600" dirty="0" err="1" smtClean="0"/>
              <a:t>Wiedeking</a:t>
            </a:r>
            <a:r>
              <a:rPr lang="en-US" sz="1600" dirty="0" smtClean="0"/>
              <a:t> 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University of Oslo, CENBG </a:t>
            </a:r>
            <a:r>
              <a:rPr lang="en-US" sz="1600" dirty="0" err="1" smtClean="0"/>
              <a:t>Gradignan</a:t>
            </a:r>
            <a:r>
              <a:rPr lang="en-US" sz="1600" dirty="0" smtClean="0"/>
              <a:t>, LLNL, IPN </a:t>
            </a:r>
            <a:r>
              <a:rPr lang="en-US" sz="1600" dirty="0" err="1" smtClean="0"/>
              <a:t>Orsay</a:t>
            </a:r>
            <a:r>
              <a:rPr lang="en-US" sz="1600" dirty="0" smtClean="0"/>
              <a:t>, CEA </a:t>
            </a:r>
            <a:r>
              <a:rPr lang="en-US" sz="1600" dirty="0" err="1" smtClean="0"/>
              <a:t>Saclay</a:t>
            </a:r>
            <a:r>
              <a:rPr lang="en-US" sz="1600" dirty="0" smtClean="0"/>
              <a:t>, </a:t>
            </a:r>
            <a:r>
              <a:rPr lang="en-US" sz="1600" dirty="0" err="1" smtClean="0"/>
              <a:t>iThemba</a:t>
            </a:r>
            <a:r>
              <a:rPr lang="en-US" sz="1600" dirty="0" smtClean="0"/>
              <a:t> LABS</a:t>
            </a:r>
            <a:endParaRPr lang="en-US" sz="1600" dirty="0"/>
          </a:p>
        </p:txBody>
      </p:sp>
      <p:pic>
        <p:nvPicPr>
          <p:cNvPr id="13" name="Picture 12" descr="Screen Shot 2012-01-31 at 12.56.0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10" y="3073400"/>
            <a:ext cx="2111690" cy="1536700"/>
          </a:xfrm>
          <a:prstGeom prst="rect">
            <a:avLst/>
          </a:prstGeom>
        </p:spPr>
      </p:pic>
      <p:pic>
        <p:nvPicPr>
          <p:cNvPr id="16" name="Picture 15" descr="Screen Shot 2012-01-31 at 12.56.3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3073401"/>
            <a:ext cx="2307619" cy="1536700"/>
          </a:xfrm>
          <a:prstGeom prst="rect">
            <a:avLst/>
          </a:prstGeom>
        </p:spPr>
      </p:pic>
      <p:pic>
        <p:nvPicPr>
          <p:cNvPr id="17" name="Picture 16" descr="Screen Shot 2012-01-31 at 12.57.0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10" y="5016538"/>
            <a:ext cx="2111690" cy="1115210"/>
          </a:xfrm>
          <a:prstGeom prst="rect">
            <a:avLst/>
          </a:prstGeom>
        </p:spPr>
      </p:pic>
      <p:pic>
        <p:nvPicPr>
          <p:cNvPr id="18" name="Picture 17" descr="Screen Shot 2012-01-31 at 12.57.43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4727516"/>
            <a:ext cx="2307619" cy="14042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770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7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83820"/>
            <a:ext cx="7107132" cy="969945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en-US" sz="3600" dirty="0" smtClean="0">
                <a:effectLst/>
              </a:rPr>
              <a:t>Scissors mode built on ground state</a:t>
            </a:r>
            <a:endParaRPr lang="en-US" sz="3600" dirty="0">
              <a:effectLst/>
            </a:endParaRPr>
          </a:p>
        </p:txBody>
      </p:sp>
      <p:pic>
        <p:nvPicPr>
          <p:cNvPr id="3" name="Picture 2" descr="Screen Shot 2012-08-24 at 10.28.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25651"/>
            <a:ext cx="3436315" cy="4366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3699" y="5906532"/>
            <a:ext cx="322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Magraf</a:t>
            </a:r>
            <a:r>
              <a:rPr lang="en-US" sz="1200" dirty="0" smtClean="0"/>
              <a:t> et al., Phys. Rev. C </a:t>
            </a:r>
            <a:r>
              <a:rPr lang="en-US" sz="1200" b="1" dirty="0" smtClean="0"/>
              <a:t>42</a:t>
            </a:r>
            <a:r>
              <a:rPr lang="en-US" sz="1200" dirty="0" smtClean="0"/>
              <a:t>, 771 (1990)</a:t>
            </a:r>
          </a:p>
        </p:txBody>
      </p:sp>
      <p:pic>
        <p:nvPicPr>
          <p:cNvPr id="8" name="Picture 7" descr="Screen Shot 2012-08-24 at 10.40.4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71594"/>
            <a:ext cx="4094554" cy="288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83199" y="5915464"/>
            <a:ext cx="3624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O. </a:t>
            </a:r>
            <a:r>
              <a:rPr lang="en-US" sz="1200" dirty="0" err="1" smtClean="0"/>
              <a:t>Yevetska</a:t>
            </a:r>
            <a:r>
              <a:rPr lang="en-US" sz="1200" dirty="0" smtClean="0"/>
              <a:t> et al., Phys. Rev. C </a:t>
            </a:r>
            <a:r>
              <a:rPr lang="en-US" sz="1200" b="1" dirty="0" smtClean="0"/>
              <a:t>81</a:t>
            </a:r>
            <a:r>
              <a:rPr lang="en-US" sz="1200" dirty="0" smtClean="0"/>
              <a:t>, 044309 (2010)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 rot="1726500">
            <a:off x="5563699" y="840772"/>
            <a:ext cx="1815806" cy="181580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770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9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600" y="553720"/>
            <a:ext cx="8458200" cy="96994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en-US" sz="3600" dirty="0" smtClean="0">
                <a:effectLst/>
              </a:rPr>
              <a:t>The Oslo method in quasi-continuum</a:t>
            </a:r>
            <a:endParaRPr lang="en-US" sz="3600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900" y="468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883167" y="4362450"/>
            <a:ext cx="7531100" cy="17851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 smtClean="0">
              <a:latin typeface="Baskerville Old Face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Baskerville Old Face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verage</a:t>
            </a:r>
            <a:r>
              <a:rPr lang="en-US" sz="2000" dirty="0">
                <a:latin typeface="Baskerville Old Face" charset="0"/>
                <a:ea typeface="ＭＳ Ｐゴシック" charset="0"/>
                <a:cs typeface="ＭＳ Ｐゴシック" charset="0"/>
              </a:rPr>
              <a:t>, nuclear electromagnetic </a:t>
            </a: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response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Independent on the number of levels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Related to partial decay width and reduced transition probabilities</a:t>
            </a:r>
            <a:endParaRPr lang="en-US" sz="2000" dirty="0">
              <a:latin typeface="Baskerville Old Face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23000" y="4394200"/>
            <a:ext cx="2139950" cy="1403350"/>
            <a:chOff x="3390900" y="2159000"/>
            <a:chExt cx="2139950" cy="1403350"/>
          </a:xfrm>
        </p:grpSpPr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176713" y="3286125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5289550" y="2159000"/>
              <a:ext cx="2333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 dirty="0" err="1">
                  <a:latin typeface="Baskerville Old Face" charset="0"/>
                </a:rPr>
                <a:t>i</a:t>
              </a:r>
              <a:endParaRPr lang="en-GB" sz="1600" dirty="0">
                <a:latin typeface="Baskerville Old Face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289550" y="3225800"/>
              <a:ext cx="241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>
                  <a:latin typeface="Baskerville Old Face" charset="0"/>
                </a:rPr>
                <a:t>f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754563" y="2381250"/>
              <a:ext cx="268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600">
                  <a:latin typeface="Symbol" charset="0"/>
                  <a:sym typeface="Symbol" charset="0"/>
                </a:rPr>
                <a:t></a:t>
              </a:r>
              <a:endParaRPr lang="en-GB" sz="1600">
                <a:latin typeface="Baskerville Old Face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176713" y="3486150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176713" y="3362325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4133850" y="2190750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4133850" y="2266950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4133850" y="2371725"/>
              <a:ext cx="1155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381500" y="2190750"/>
              <a:ext cx="0" cy="1095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4533900" y="2266950"/>
              <a:ext cx="12700" cy="1095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4686300" y="2190750"/>
              <a:ext cx="0" cy="1295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1"/>
            <p:cNvSpPr>
              <a:spLocks/>
            </p:cNvSpPr>
            <p:nvPr/>
          </p:nvSpPr>
          <p:spPr bwMode="auto">
            <a:xfrm>
              <a:off x="3924300" y="2159000"/>
              <a:ext cx="82550" cy="304800"/>
            </a:xfrm>
            <a:prstGeom prst="leftBracket">
              <a:avLst>
                <a:gd name="adj" fmla="val 307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2"/>
            <p:cNvSpPr>
              <a:spLocks/>
            </p:cNvSpPr>
            <p:nvPr/>
          </p:nvSpPr>
          <p:spPr bwMode="auto">
            <a:xfrm>
              <a:off x="3968750" y="3225800"/>
              <a:ext cx="82550" cy="304800"/>
            </a:xfrm>
            <a:prstGeom prst="leftBracket">
              <a:avLst>
                <a:gd name="adj" fmla="val 3076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390900" y="2159000"/>
              <a:ext cx="4349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charset="0"/>
                  <a:sym typeface="Symbol" charset="0"/>
                </a:rPr>
                <a:t></a:t>
              </a:r>
              <a:r>
                <a:rPr lang="en-US" sz="1600">
                  <a:latin typeface="Baskerville Old Face" charset="0"/>
                </a:rPr>
                <a:t>E</a:t>
              </a: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3390900" y="3216275"/>
              <a:ext cx="4349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charset="0"/>
                  <a:sym typeface="Symbol" charset="0"/>
                </a:rPr>
                <a:t></a:t>
              </a:r>
              <a:r>
                <a:rPr lang="en-US" sz="1600">
                  <a:latin typeface="Baskerville Old Face" charset="0"/>
                </a:rPr>
                <a:t>E</a:t>
              </a:r>
            </a:p>
          </p:txBody>
        </p:sp>
      </p:grpSp>
      <p:sp>
        <p:nvSpPr>
          <p:cNvPr id="33" name="Text Box 1030"/>
          <p:cNvSpPr txBox="1">
            <a:spLocks noChangeArrowheads="1"/>
          </p:cNvSpPr>
          <p:nvPr/>
        </p:nvSpPr>
        <p:spPr bwMode="auto">
          <a:xfrm>
            <a:off x="895867" y="1987610"/>
            <a:ext cx="5225533" cy="17851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 smtClean="0">
              <a:latin typeface="Baskerville Old Face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Number of levels per MeV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Nuclear entropy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Nuclear temperature and heat capacity</a:t>
            </a:r>
          </a:p>
        </p:txBody>
      </p:sp>
      <p:sp>
        <p:nvSpPr>
          <p:cNvPr id="34" name="Text Box 1030"/>
          <p:cNvSpPr txBox="1">
            <a:spLocks noChangeArrowheads="1"/>
          </p:cNvSpPr>
          <p:nvPr/>
        </p:nvSpPr>
        <p:spPr bwMode="auto">
          <a:xfrm>
            <a:off x="908568" y="2000250"/>
            <a:ext cx="433494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NUCLEAR LEVEL DENSITY (NLD)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895867" y="4375150"/>
            <a:ext cx="5225533" cy="40011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-RAY STRENGTH FUNCTION (</a:t>
            </a:r>
            <a:r>
              <a:rPr lang="en-US" sz="2000" dirty="0" err="1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000" dirty="0" err="1" smtClean="0">
                <a:latin typeface="Baskerville Old Face" charset="0"/>
                <a:ea typeface="ＭＳ Ｐゴシック" charset="0"/>
                <a:cs typeface="ＭＳ Ｐゴシック" charset="0"/>
              </a:rPr>
              <a:t>SF</a:t>
            </a:r>
            <a:r>
              <a:rPr lang="en-US" sz="2000" dirty="0" smtClean="0">
                <a:latin typeface="Baskerville Old Fac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8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1600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>
                <a:effectLst/>
              </a:rPr>
              <a:t>Experiments at OCL</a:t>
            </a:r>
            <a:endParaRPr lang="en-US" sz="36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400" y="1392767"/>
            <a:ext cx="2816855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12 MeV    d  on </a:t>
            </a:r>
            <a:r>
              <a:rPr lang="en-US" sz="2000" baseline="30000" dirty="0" smtClean="0"/>
              <a:t>232</a:t>
            </a:r>
            <a:r>
              <a:rPr lang="en-US" sz="2000" dirty="0" smtClean="0"/>
              <a:t>Th</a:t>
            </a:r>
          </a:p>
          <a:p>
            <a:r>
              <a:rPr lang="en-US" sz="2000" dirty="0" smtClean="0"/>
              <a:t>24 </a:t>
            </a:r>
            <a:r>
              <a:rPr lang="en-US" sz="2000" dirty="0"/>
              <a:t>MeV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 on </a:t>
            </a:r>
            <a:r>
              <a:rPr lang="en-US" sz="2000" baseline="30000" dirty="0" smtClean="0"/>
              <a:t>232</a:t>
            </a:r>
            <a:r>
              <a:rPr lang="en-US" sz="2000" dirty="0" smtClean="0"/>
              <a:t>Th</a:t>
            </a:r>
          </a:p>
          <a:p>
            <a:r>
              <a:rPr lang="en-US" sz="2000" dirty="0" smtClean="0"/>
              <a:t>15 MeV    d  on </a:t>
            </a:r>
            <a:r>
              <a:rPr lang="en-US" sz="2000" baseline="30000" dirty="0" smtClean="0"/>
              <a:t>238</a:t>
            </a:r>
            <a:r>
              <a:rPr lang="en-US" sz="2000" dirty="0"/>
              <a:t>U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799" y="4107899"/>
            <a:ext cx="3577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                                 g</a:t>
            </a:r>
          </a:p>
          <a:p>
            <a:r>
              <a:rPr lang="en-US" baseline="30000" dirty="0" smtClean="0">
                <a:cs typeface="Symbol" charset="2"/>
              </a:rPr>
              <a:t>3</a:t>
            </a:r>
            <a:r>
              <a:rPr lang="en-US" dirty="0" smtClean="0">
                <a:cs typeface="Symbol" charset="2"/>
              </a:rPr>
              <a:t>He –bea</a:t>
            </a:r>
            <a:r>
              <a:rPr lang="en-US" dirty="0">
                <a:cs typeface="Symbol" charset="2"/>
              </a:rPr>
              <a:t>m</a:t>
            </a:r>
          </a:p>
          <a:p>
            <a:r>
              <a:rPr lang="en-US" dirty="0" smtClean="0">
                <a:latin typeface="Symbol" charset="2"/>
                <a:cs typeface="Symbol" charset="2"/>
              </a:rPr>
              <a:t>                                      </a:t>
            </a:r>
          </a:p>
          <a:p>
            <a:endParaRPr lang="en-US" baseline="30000" dirty="0" smtClean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 smtClean="0">
              <a:cs typeface="Symbol" charset="2"/>
            </a:endParaRPr>
          </a:p>
          <a:p>
            <a:r>
              <a:rPr lang="en-US" baseline="30000" dirty="0" smtClean="0">
                <a:cs typeface="Symbol" charset="2"/>
              </a:rPr>
              <a:t>3</a:t>
            </a:r>
            <a:r>
              <a:rPr lang="en-US" dirty="0" smtClean="0">
                <a:cs typeface="Symbol" charset="2"/>
              </a:rPr>
              <a:t>He</a:t>
            </a:r>
            <a:r>
              <a:rPr lang="en-US" i="1" dirty="0" smtClean="0">
                <a:cs typeface="Symbol" charset="2"/>
              </a:rPr>
              <a:t>,</a:t>
            </a:r>
            <a:r>
              <a:rPr lang="en-US" baseline="30000" dirty="0"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>
                <a:cs typeface="Symbol" charset="2"/>
              </a:rPr>
              <a:t>,</a:t>
            </a:r>
            <a:r>
              <a:rPr lang="en-US" i="1" dirty="0" err="1" smtClean="0">
                <a:cs typeface="Symbol" charset="2"/>
              </a:rPr>
              <a:t>d</a:t>
            </a:r>
            <a:r>
              <a:rPr lang="en-US" i="1" dirty="0" err="1">
                <a:cs typeface="Symbol" charset="2"/>
              </a:rPr>
              <a:t>,t</a:t>
            </a:r>
            <a:endParaRPr lang="en-US" i="1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latin typeface="+mj-lt"/>
                <a:cs typeface="Symbol" charset="2"/>
              </a:rPr>
              <a:t>                       </a:t>
            </a:r>
            <a:endParaRPr lang="en-US" dirty="0">
              <a:latin typeface="+mj-lt"/>
              <a:cs typeface="Symbol" charset="2"/>
            </a:endParaRPr>
          </a:p>
        </p:txBody>
      </p:sp>
      <p:sp>
        <p:nvSpPr>
          <p:cNvPr id="3" name="Can 2"/>
          <p:cNvSpPr/>
          <p:nvPr/>
        </p:nvSpPr>
        <p:spPr>
          <a:xfrm rot="1053066">
            <a:off x="2931277" y="3340184"/>
            <a:ext cx="592288" cy="626588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solid"/>
            <a:round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7400" y="4765123"/>
            <a:ext cx="1968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36333" y="3999160"/>
            <a:ext cx="279400" cy="723631"/>
          </a:xfrm>
          <a:prstGeom prst="straightConnector1">
            <a:avLst/>
          </a:prstGeom>
          <a:ln w="38100" cap="rnd">
            <a:solidFill>
              <a:srgbClr val="FF8021"/>
            </a:solidFill>
            <a:prstDash val="dash"/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47433" y="4539698"/>
            <a:ext cx="4234" cy="452967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2503575">
            <a:off x="1906862" y="5355215"/>
            <a:ext cx="274986" cy="165100"/>
            <a:chOff x="7031747" y="3043767"/>
            <a:chExt cx="274986" cy="165100"/>
          </a:xfrm>
        </p:grpSpPr>
        <p:sp>
          <p:nvSpPr>
            <p:cNvPr id="17" name="Rectangle 16"/>
            <p:cNvSpPr/>
            <p:nvPr/>
          </p:nvSpPr>
          <p:spPr>
            <a:xfrm>
              <a:off x="7031747" y="3043767"/>
              <a:ext cx="274986" cy="1651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031747" y="3096686"/>
              <a:ext cx="274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>
            <a:off x="2127250" y="4842857"/>
            <a:ext cx="548216" cy="505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4555" y="3760765"/>
            <a:ext cx="1186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5”x5” </a:t>
            </a:r>
            <a:r>
              <a:rPr lang="en-US" dirty="0" err="1" smtClean="0"/>
              <a:t>NaI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499" y="1320800"/>
            <a:ext cx="3054093" cy="22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7248" y="5837537"/>
            <a:ext cx="38321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err="1" smtClean="0"/>
              <a:t>M.Guttormsen</a:t>
            </a:r>
            <a:r>
              <a:rPr lang="en-US" baseline="30000" dirty="0" smtClean="0"/>
              <a:t>,</a:t>
            </a:r>
            <a:r>
              <a:rPr lang="en-US" dirty="0" smtClean="0"/>
              <a:t> </a:t>
            </a:r>
            <a:r>
              <a:rPr lang="en-US" baseline="30000" dirty="0" err="1" smtClean="0"/>
              <a:t>A.Bürger</a:t>
            </a:r>
            <a:r>
              <a:rPr lang="en-US" baseline="30000" dirty="0" smtClean="0"/>
              <a:t>, </a:t>
            </a:r>
            <a:r>
              <a:rPr lang="en-US" baseline="30000" dirty="0" err="1" smtClean="0"/>
              <a:t>T.E.Hansen</a:t>
            </a:r>
            <a:r>
              <a:rPr lang="en-US" baseline="30000" dirty="0" smtClean="0"/>
              <a:t>, </a:t>
            </a:r>
            <a:r>
              <a:rPr lang="en-US" baseline="30000" dirty="0" err="1" smtClean="0"/>
              <a:t>N.Lietaer</a:t>
            </a:r>
            <a:r>
              <a:rPr lang="en-US" baseline="30000" dirty="0" smtClean="0"/>
              <a:t>, </a:t>
            </a:r>
          </a:p>
          <a:p>
            <a:r>
              <a:rPr lang="en-US" baseline="30000" dirty="0" smtClean="0"/>
              <a:t>NIM A648(2011)168</a:t>
            </a:r>
            <a:endParaRPr lang="en-US" dirty="0"/>
          </a:p>
        </p:txBody>
      </p:sp>
      <p:pic>
        <p:nvPicPr>
          <p:cNvPr id="6" name="Picture 5" descr="Screen Shot 2012-01-28 at 12.20.0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9" y="3668770"/>
            <a:ext cx="3054093" cy="21199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86796" y="5105400"/>
            <a:ext cx="114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∆E-E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9568" y="3354980"/>
            <a:ext cx="145180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Backwards: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>
                <a:latin typeface="Symbol" charset="2"/>
                <a:cs typeface="Symbol" charset="2"/>
              </a:rPr>
              <a:t>J </a:t>
            </a:r>
            <a:r>
              <a:rPr lang="en-US" dirty="0" smtClean="0"/>
              <a:t>= 40</a:t>
            </a:r>
            <a:r>
              <a:rPr lang="en-US" baseline="30000" dirty="0" smtClean="0"/>
              <a:t>o</a:t>
            </a:r>
            <a:r>
              <a:rPr lang="en-US" dirty="0" smtClean="0"/>
              <a:t> – 54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8" name="Freeform 17"/>
          <p:cNvSpPr/>
          <p:nvPr/>
        </p:nvSpPr>
        <p:spPr>
          <a:xfrm>
            <a:off x="2243666" y="4775200"/>
            <a:ext cx="118533" cy="330200"/>
          </a:xfrm>
          <a:custGeom>
            <a:avLst/>
            <a:gdLst>
              <a:gd name="connsiteX0" fmla="*/ 0 w 71966"/>
              <a:gd name="connsiteY0" fmla="*/ 0 h 258233"/>
              <a:gd name="connsiteX1" fmla="*/ 8466 w 71966"/>
              <a:gd name="connsiteY1" fmla="*/ 127000 h 258233"/>
              <a:gd name="connsiteX2" fmla="*/ 38100 w 71966"/>
              <a:gd name="connsiteY2" fmla="*/ 211667 h 258233"/>
              <a:gd name="connsiteX3" fmla="*/ 71966 w 71966"/>
              <a:gd name="connsiteY3" fmla="*/ 258233 h 25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66" h="258233">
                <a:moveTo>
                  <a:pt x="0" y="0"/>
                </a:moveTo>
                <a:lnTo>
                  <a:pt x="8466" y="127000"/>
                </a:lnTo>
                <a:lnTo>
                  <a:pt x="38100" y="211667"/>
                </a:lnTo>
                <a:lnTo>
                  <a:pt x="71966" y="258233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10833" y="3999160"/>
            <a:ext cx="191081" cy="907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1600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dirty="0" smtClean="0">
                <a:effectLst/>
              </a:rPr>
              <a:t>∆E-E bananas</a:t>
            </a:r>
            <a:endParaRPr lang="en-US" sz="3600" dirty="0">
              <a:effectLst/>
            </a:endParaRPr>
          </a:p>
        </p:txBody>
      </p:sp>
      <p:pic>
        <p:nvPicPr>
          <p:cNvPr id="9" name="Picture 8" descr="Screen Shot 2012-01-29 at 2.44.4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5" y="1284259"/>
            <a:ext cx="8895192" cy="4938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97969" y="4079934"/>
            <a:ext cx="267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i="1" dirty="0" err="1"/>
              <a:t>d</a:t>
            </a:r>
            <a:r>
              <a:rPr lang="en-US" i="1" dirty="0" err="1" smtClean="0"/>
              <a:t>,d</a:t>
            </a:r>
            <a:r>
              <a:rPr lang="en-US" i="1" dirty="0" smtClean="0"/>
              <a:t>’</a:t>
            </a:r>
            <a:r>
              <a:rPr lang="en-US" dirty="0" smtClean="0"/>
              <a:t>)</a:t>
            </a:r>
            <a:r>
              <a:rPr lang="en-US" baseline="30000" dirty="0" smtClean="0"/>
              <a:t>232</a:t>
            </a:r>
            <a:r>
              <a:rPr lang="en-US" dirty="0" smtClean="0"/>
              <a:t>Th     </a:t>
            </a:r>
            <a:r>
              <a:rPr lang="en-US" dirty="0"/>
              <a:t>(</a:t>
            </a:r>
            <a:r>
              <a:rPr lang="en-US" i="1" dirty="0" err="1"/>
              <a:t>d,p</a:t>
            </a:r>
            <a:r>
              <a:rPr lang="en-US" dirty="0"/>
              <a:t>)</a:t>
            </a:r>
            <a:r>
              <a:rPr lang="en-US" baseline="30000" dirty="0" smtClean="0"/>
              <a:t>233</a:t>
            </a:r>
            <a:r>
              <a:rPr lang="en-US" dirty="0" smtClean="0"/>
              <a:t>Th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74624" y="4232334"/>
            <a:ext cx="3173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baseline="30000" dirty="0" smtClean="0"/>
              <a:t>3</a:t>
            </a:r>
            <a:r>
              <a:rPr lang="en-US" dirty="0" smtClean="0"/>
              <a:t>He</a:t>
            </a:r>
            <a:r>
              <a:rPr lang="en-US" i="1" dirty="0" smtClean="0"/>
              <a:t>,</a:t>
            </a:r>
            <a:r>
              <a:rPr lang="en-US" i="1" dirty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232</a:t>
            </a:r>
            <a:r>
              <a:rPr lang="en-US" dirty="0" smtClean="0"/>
              <a:t>Pa    </a:t>
            </a:r>
            <a:r>
              <a:rPr lang="en-US" dirty="0"/>
              <a:t>(</a:t>
            </a:r>
            <a:r>
              <a:rPr lang="en-US" i="1" baseline="30000" dirty="0"/>
              <a:t>3</a:t>
            </a:r>
            <a:r>
              <a:rPr lang="en-US" dirty="0"/>
              <a:t>He</a:t>
            </a:r>
            <a:r>
              <a:rPr lang="en-US" i="1" dirty="0" smtClean="0"/>
              <a:t>,d</a:t>
            </a:r>
            <a:r>
              <a:rPr lang="en-US" dirty="0" smtClean="0"/>
              <a:t>)</a:t>
            </a:r>
            <a:r>
              <a:rPr lang="en-US" baseline="30000" dirty="0" smtClean="0"/>
              <a:t>233</a:t>
            </a:r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402558" y="2525945"/>
            <a:ext cx="175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i="1" baseline="30000" dirty="0"/>
              <a:t>3</a:t>
            </a:r>
            <a:r>
              <a:rPr lang="en-US" dirty="0"/>
              <a:t>He</a:t>
            </a:r>
            <a:r>
              <a:rPr lang="en-US" i="1" dirty="0" smtClean="0"/>
              <a:t>,</a:t>
            </a:r>
            <a:r>
              <a:rPr lang="en-US" i="1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)</a:t>
            </a:r>
            <a:r>
              <a:rPr lang="en-US" baseline="30000" dirty="0" smtClean="0"/>
              <a:t>231</a:t>
            </a:r>
            <a:r>
              <a:rPr lang="en-US" dirty="0" smtClean="0"/>
              <a:t>Th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27202" y="2895277"/>
            <a:ext cx="133688" cy="4888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18050" y="4601666"/>
            <a:ext cx="728928" cy="70424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02558" y="4536631"/>
            <a:ext cx="175188" cy="4768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83428" y="4536631"/>
            <a:ext cx="305080" cy="8946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45072" y="4411294"/>
            <a:ext cx="305080" cy="710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5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7068" y="134620"/>
            <a:ext cx="7107132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 smtClean="0">
                <a:effectLst/>
              </a:rPr>
              <a:t>Simultaneous extraction of </a:t>
            </a:r>
            <a:r>
              <a:rPr lang="en-US" sz="2800" dirty="0" err="1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800" dirty="0" err="1" smtClean="0">
                <a:effectLst/>
              </a:rPr>
              <a:t>SF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and </a:t>
            </a:r>
            <a:r>
              <a:rPr lang="en-US" sz="2800" dirty="0" smtClean="0">
                <a:effectLst/>
              </a:rPr>
              <a:t>NLD</a:t>
            </a:r>
            <a:endParaRPr lang="en-US" sz="2800" dirty="0">
              <a:effectLst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0518" y="5132477"/>
            <a:ext cx="36094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 sz="1200" dirty="0" smtClean="0"/>
              <a:t>M</a:t>
            </a:r>
            <a:r>
              <a:rPr lang="nb-NO" sz="1200" dirty="0"/>
              <a:t>. Guttormsen et al., NIM A374 (1996) 371</a:t>
            </a:r>
          </a:p>
          <a:p>
            <a:r>
              <a:rPr lang="en-US" sz="1200" dirty="0" smtClean="0"/>
              <a:t>M. Guttormsen et al., NIM A255 (1987) 518</a:t>
            </a:r>
          </a:p>
          <a:p>
            <a:r>
              <a:rPr lang="en-US" sz="1200" dirty="0" smtClean="0"/>
              <a:t>A. Schiller et al.,        NIM A447 (2000) 498</a:t>
            </a:r>
          </a:p>
          <a:p>
            <a:endParaRPr lang="en-US" sz="1200" dirty="0" smtClean="0"/>
          </a:p>
          <a:p>
            <a:r>
              <a:rPr lang="en-US" sz="1200" dirty="0" smtClean="0"/>
              <a:t>Analysis of possible systematic errors:</a:t>
            </a:r>
          </a:p>
          <a:p>
            <a:r>
              <a:rPr lang="en-US" sz="1200" dirty="0" smtClean="0"/>
              <a:t>A.C. Larsen et al., Phys. Rev. C 83, 034315 (2011)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20887" y="3655149"/>
            <a:ext cx="5224744" cy="2954655"/>
            <a:chOff x="2784829" y="1982750"/>
            <a:chExt cx="5224744" cy="2954655"/>
          </a:xfrm>
        </p:grpSpPr>
        <p:sp>
          <p:nvSpPr>
            <p:cNvPr id="8" name="TextBox 7"/>
            <p:cNvSpPr txBox="1"/>
            <p:nvPr/>
          </p:nvSpPr>
          <p:spPr>
            <a:xfrm>
              <a:off x="2784829" y="1982750"/>
              <a:ext cx="5224744" cy="29546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400" i="1" dirty="0">
                  <a:solidFill>
                    <a:srgbClr val="000000"/>
                  </a:solidFill>
                </a:rPr>
                <a:t>	</a:t>
              </a:r>
              <a:r>
                <a:rPr lang="nb-NO" sz="2400" i="1" dirty="0" smtClean="0">
                  <a:solidFill>
                    <a:srgbClr val="000000"/>
                  </a:solidFill>
                </a:rPr>
                <a:t>	      </a:t>
              </a:r>
              <a:r>
                <a:rPr lang="nb-NO" sz="2000" i="1" dirty="0" smtClean="0">
                  <a:solidFill>
                    <a:srgbClr val="000000"/>
                  </a:solidFill>
                </a:rPr>
                <a:t>P(</a:t>
              </a:r>
              <a:r>
                <a:rPr lang="nb-NO" sz="2000" i="1" dirty="0" err="1" smtClean="0">
                  <a:solidFill>
                    <a:srgbClr val="000000"/>
                  </a:solidFill>
                </a:rPr>
                <a:t>E,E</a:t>
              </a:r>
              <a:r>
                <a:rPr lang="nb-NO" sz="2000" i="1" baseline="-25000" dirty="0" err="1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g</a:t>
              </a:r>
              <a:r>
                <a:rPr lang="nb-NO" sz="2000" i="1" dirty="0">
                  <a:solidFill>
                    <a:srgbClr val="000000"/>
                  </a:solidFill>
                </a:rPr>
                <a:t>)</a:t>
              </a:r>
              <a:r>
                <a:rPr lang="nb-NO" sz="2000" i="1" dirty="0">
                  <a:solidFill>
                    <a:schemeClr val="accent1"/>
                  </a:solidFill>
                </a:rPr>
                <a:t> </a:t>
              </a:r>
              <a:endParaRPr lang="nb-NO" sz="2000" i="1" dirty="0" smtClean="0"/>
            </a:p>
            <a:p>
              <a:r>
                <a:rPr lang="nb-NO" sz="2400" i="1" dirty="0"/>
                <a:t> </a:t>
              </a:r>
              <a:r>
                <a:rPr lang="nb-NO" sz="2400" i="1" dirty="0" smtClean="0"/>
                <a:t>                 </a:t>
              </a:r>
            </a:p>
            <a:p>
              <a:endParaRPr lang="nb-NO" sz="2000" dirty="0" smtClean="0"/>
            </a:p>
            <a:p>
              <a:endParaRPr lang="nb-NO" sz="2000" dirty="0" smtClean="0"/>
            </a:p>
            <a:p>
              <a:endParaRPr lang="nb-NO" sz="2000" dirty="0"/>
            </a:p>
            <a:p>
              <a:r>
                <a:rPr lang="nb-NO" sz="2000" dirty="0" smtClean="0">
                  <a:solidFill>
                    <a:srgbClr val="4E67C8"/>
                  </a:solidFill>
                </a:rPr>
                <a:t>               Level </a:t>
              </a:r>
              <a:r>
                <a:rPr lang="nb-NO" sz="2000" dirty="0" err="1" smtClean="0">
                  <a:solidFill>
                    <a:srgbClr val="4E67C8"/>
                  </a:solidFill>
                </a:rPr>
                <a:t>density</a:t>
              </a:r>
              <a:r>
                <a:rPr lang="nb-NO" sz="2000" dirty="0" smtClean="0">
                  <a:solidFill>
                    <a:srgbClr val="4E67C8"/>
                  </a:solidFill>
                </a:rPr>
                <a:t>         </a:t>
              </a:r>
              <a:r>
                <a:rPr lang="nb-NO" sz="2000" dirty="0" smtClean="0">
                  <a:solidFill>
                    <a:schemeClr val="accent6">
                      <a:lumMod val="75000"/>
                    </a:schemeClr>
                  </a:solidFill>
                </a:rPr>
                <a:t>Trans. </a:t>
              </a:r>
              <a:r>
                <a:rPr lang="nb-NO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coeff</a:t>
              </a:r>
              <a:r>
                <a:rPr lang="nb-NO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nb-NO" sz="2000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lvl="4"/>
              <a:r>
                <a:rPr lang="nb-NO" sz="2000" i="1" dirty="0" smtClean="0">
                  <a:solidFill>
                    <a:srgbClr val="4E67C8"/>
                  </a:solidFill>
                  <a:latin typeface="Symbol" charset="2"/>
                  <a:cs typeface="Symbol" charset="2"/>
                </a:rPr>
                <a:t>r</a:t>
              </a:r>
              <a:r>
                <a:rPr lang="nb-NO" sz="2000" i="1" dirty="0" smtClean="0">
                  <a:solidFill>
                    <a:srgbClr val="4E67C8"/>
                  </a:solidFill>
                </a:rPr>
                <a:t>(E</a:t>
              </a:r>
              <a:r>
                <a:rPr lang="nb-NO" sz="2000" i="1" baseline="-25000" dirty="0" smtClean="0">
                  <a:solidFill>
                    <a:srgbClr val="4E67C8"/>
                  </a:solidFill>
                </a:rPr>
                <a:t>f</a:t>
              </a:r>
              <a:r>
                <a:rPr lang="nb-NO" sz="2000" i="1" dirty="0" smtClean="0">
                  <a:solidFill>
                    <a:srgbClr val="4E67C8"/>
                  </a:solidFill>
                </a:rPr>
                <a:t>)                </a:t>
              </a:r>
              <a:r>
                <a:rPr lang="nb-NO" sz="2000" i="1" dirty="0" smtClean="0">
                  <a:solidFill>
                    <a:srgbClr val="C3260C"/>
                  </a:solidFill>
                </a:rPr>
                <a:t>T(</a:t>
              </a:r>
              <a:r>
                <a:rPr lang="nb-NO" sz="2000" i="1" dirty="0" err="1" smtClean="0">
                  <a:solidFill>
                    <a:srgbClr val="C3260C"/>
                  </a:solidFill>
                </a:rPr>
                <a:t>E</a:t>
              </a:r>
              <a:r>
                <a:rPr lang="nb-NO" sz="2000" i="1" baseline="-25000" dirty="0" err="1" smtClean="0">
                  <a:solidFill>
                    <a:srgbClr val="C3260C"/>
                  </a:solidFill>
                  <a:latin typeface="Symbol" charset="2"/>
                  <a:cs typeface="Symbol" charset="2"/>
                </a:rPr>
                <a:t>g</a:t>
              </a:r>
              <a:r>
                <a:rPr lang="nb-NO" sz="2000" i="1" dirty="0" smtClean="0">
                  <a:solidFill>
                    <a:srgbClr val="C3260C"/>
                  </a:solidFill>
                </a:rPr>
                <a:t>)</a:t>
              </a:r>
            </a:p>
            <a:p>
              <a:pPr marL="342900" indent="-342900">
                <a:buFont typeface="Symbol" charset="0"/>
                <a:buChar char=" "/>
              </a:pPr>
              <a:r>
                <a:rPr lang="nb-NO" sz="2000" i="1" dirty="0" smtClean="0">
                  <a:solidFill>
                    <a:srgbClr val="C3260C"/>
                  </a:solidFill>
                </a:rPr>
                <a:t>  	</a:t>
              </a:r>
              <a:r>
                <a:rPr lang="nb-NO" dirty="0" err="1" smtClean="0">
                  <a:solidFill>
                    <a:srgbClr val="3366FF"/>
                  </a:solidFill>
                </a:rPr>
                <a:t>Fermi’s</a:t>
              </a:r>
              <a:r>
                <a:rPr lang="nb-NO" dirty="0" smtClean="0">
                  <a:solidFill>
                    <a:srgbClr val="3366FF"/>
                  </a:solidFill>
                </a:rPr>
                <a:t> </a:t>
              </a:r>
              <a:r>
                <a:rPr lang="nb-NO" dirty="0" err="1" smtClean="0">
                  <a:solidFill>
                    <a:srgbClr val="3366FF"/>
                  </a:solidFill>
                </a:rPr>
                <a:t>golden</a:t>
              </a:r>
              <a:r>
                <a:rPr lang="nb-NO" dirty="0" smtClean="0">
                  <a:solidFill>
                    <a:srgbClr val="3366FF"/>
                  </a:solidFill>
                </a:rPr>
                <a:t> </a:t>
              </a:r>
              <a:r>
                <a:rPr lang="nb-NO" dirty="0" err="1" smtClean="0">
                  <a:solidFill>
                    <a:srgbClr val="3366FF"/>
                  </a:solidFill>
                </a:rPr>
                <a:t>rule</a:t>
              </a:r>
              <a:r>
                <a:rPr lang="nb-NO" dirty="0" smtClean="0">
                  <a:solidFill>
                    <a:srgbClr val="3366FF"/>
                  </a:solidFill>
                </a:rPr>
                <a:t>     </a:t>
              </a:r>
              <a:r>
                <a:rPr lang="nb-NO" dirty="0" smtClean="0">
                  <a:solidFill>
                    <a:schemeClr val="accent6"/>
                  </a:solidFill>
                </a:rPr>
                <a:t>Brink </a:t>
              </a:r>
              <a:r>
                <a:rPr lang="nb-NO" dirty="0" err="1">
                  <a:solidFill>
                    <a:schemeClr val="accent6"/>
                  </a:solidFill>
                </a:rPr>
                <a:t>hypothesis</a:t>
              </a:r>
              <a:endParaRPr lang="nb-NO" dirty="0" smtClean="0">
                <a:solidFill>
                  <a:schemeClr val="accent6"/>
                </a:solidFill>
              </a:endParaRPr>
            </a:p>
            <a:p>
              <a:pPr algn="ctr"/>
              <a:r>
                <a:rPr lang="nb-NO" dirty="0" smtClean="0"/>
                <a:t>             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930280" y="2701420"/>
              <a:ext cx="523479" cy="822578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92325" y="2717800"/>
              <a:ext cx="533400" cy="837043"/>
            </a:xfrm>
            <a:prstGeom prst="straightConnector1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48425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  <p:pic>
        <p:nvPicPr>
          <p:cNvPr id="2" name="Picture 1" descr="Th_matric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69859"/>
            <a:ext cx="7920000" cy="29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3251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i="1" dirty="0" smtClean="0"/>
              <a:t> </a:t>
            </a:r>
            <a:r>
              <a:rPr lang="en-US" sz="3600" i="1" dirty="0" smtClean="0">
                <a:solidFill>
                  <a:schemeClr val="accent1"/>
                </a:solidFill>
                <a:effectLst/>
                <a:latin typeface="Symbol" charset="2"/>
                <a:cs typeface="Symbol" charset="2"/>
              </a:rPr>
              <a:t>r</a:t>
            </a:r>
            <a:r>
              <a:rPr lang="en-US" sz="3600" i="1" dirty="0" smtClean="0">
                <a:solidFill>
                  <a:schemeClr val="accent1"/>
                </a:solidFill>
                <a:effectLst/>
              </a:rPr>
              <a:t>(</a:t>
            </a:r>
            <a:r>
              <a:rPr lang="en-US" sz="3600" i="1" dirty="0" err="1" smtClean="0">
                <a:solidFill>
                  <a:schemeClr val="accent1"/>
                </a:solidFill>
                <a:effectLst/>
              </a:rPr>
              <a:t>E</a:t>
            </a:r>
            <a:r>
              <a:rPr lang="en-US" sz="3600" i="1" baseline="-25000" dirty="0" err="1" smtClean="0">
                <a:solidFill>
                  <a:schemeClr val="accent1"/>
                </a:solidFill>
                <a:effectLst/>
              </a:rPr>
              <a:t>f</a:t>
            </a:r>
            <a:r>
              <a:rPr lang="en-US" sz="3600" i="1" dirty="0" smtClean="0">
                <a:solidFill>
                  <a:schemeClr val="accent1"/>
                </a:solidFill>
                <a:effectLst/>
              </a:rPr>
              <a:t>)</a:t>
            </a:r>
            <a:r>
              <a:rPr lang="en-US" sz="3600" i="1" baseline="30000" dirty="0">
                <a:effectLst/>
              </a:rPr>
              <a:t> </a:t>
            </a:r>
            <a:r>
              <a:rPr lang="en-US" sz="3600" dirty="0">
                <a:effectLst/>
              </a:rPr>
              <a:t> </a:t>
            </a:r>
            <a:r>
              <a:rPr lang="en-US" sz="3600" dirty="0" smtClean="0">
                <a:effectLst/>
              </a:rPr>
              <a:t>and </a:t>
            </a:r>
            <a:r>
              <a:rPr lang="en-US" sz="3600" i="1" dirty="0">
                <a:solidFill>
                  <a:schemeClr val="accent6"/>
                </a:solidFill>
                <a:effectLst/>
              </a:rPr>
              <a:t>T</a:t>
            </a:r>
            <a:r>
              <a:rPr lang="en-US" sz="3600" i="1" dirty="0" smtClean="0">
                <a:solidFill>
                  <a:schemeClr val="accent6"/>
                </a:solidFill>
                <a:effectLst/>
              </a:rPr>
              <a:t>(</a:t>
            </a:r>
            <a:r>
              <a:rPr lang="en-US" sz="3600" i="1" dirty="0" err="1" smtClean="0">
                <a:solidFill>
                  <a:schemeClr val="accent6"/>
                </a:solidFill>
                <a:effectLst/>
              </a:rPr>
              <a:t>E</a:t>
            </a:r>
            <a:r>
              <a:rPr lang="en-US" sz="3600" i="1" baseline="-25000" dirty="0" err="1" smtClean="0">
                <a:solidFill>
                  <a:schemeClr val="accent6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3600" i="1" dirty="0" smtClean="0">
                <a:solidFill>
                  <a:schemeClr val="accent6"/>
                </a:solidFill>
                <a:effectLst/>
              </a:rPr>
              <a:t>)</a:t>
            </a:r>
            <a:endParaRPr lang="en-US" sz="36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700" y="2247900"/>
            <a:ext cx="622300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3-01-07 at 15.25.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930401"/>
            <a:ext cx="4300775" cy="41275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Screen Shot 2013-01-07 at 15.25.5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38" y="1930401"/>
            <a:ext cx="4285575" cy="412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2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6268" y="325120"/>
            <a:ext cx="6778774" cy="9699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i="1" dirty="0" smtClean="0">
                <a:effectLst/>
              </a:rPr>
              <a:t> </a:t>
            </a:r>
            <a:r>
              <a:rPr lang="en-US" sz="3600" b="0" i="1" dirty="0" smtClean="0">
                <a:effectLst/>
              </a:rPr>
              <a:t> </a:t>
            </a:r>
            <a:r>
              <a:rPr lang="en-US" sz="3600" i="1" dirty="0" smtClean="0">
                <a:effectLst/>
              </a:rPr>
              <a:t>P(</a:t>
            </a:r>
            <a:r>
              <a:rPr lang="en-US" sz="3600" i="1" dirty="0" err="1" smtClean="0">
                <a:effectLst/>
              </a:rPr>
              <a:t>E</a:t>
            </a:r>
            <a:r>
              <a:rPr lang="en-US" sz="3600" i="1" dirty="0" err="1" smtClean="0">
                <a:solidFill>
                  <a:schemeClr val="tx1"/>
                </a:solidFill>
                <a:effectLst/>
              </a:rPr>
              <a:t>,E</a:t>
            </a:r>
            <a:r>
              <a:rPr lang="en-US" sz="3600" i="1" baseline="-25000" dirty="0" err="1" smtClean="0"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3600" i="1" dirty="0" smtClean="0">
                <a:solidFill>
                  <a:schemeClr val="tx1"/>
                </a:solidFill>
                <a:effectLst/>
              </a:rPr>
              <a:t>)  </a:t>
            </a:r>
            <a:r>
              <a:rPr lang="en-US" sz="3600" i="1" dirty="0" smtClean="0">
                <a:effectLst/>
              </a:rPr>
              <a:t>=  </a:t>
            </a:r>
            <a:r>
              <a:rPr lang="en-US" sz="3600" i="1" dirty="0" smtClean="0">
                <a:solidFill>
                  <a:schemeClr val="accent1"/>
                </a:solidFill>
                <a:effectLst/>
                <a:latin typeface="Symbol" charset="2"/>
                <a:cs typeface="Symbol" charset="2"/>
              </a:rPr>
              <a:t>r</a:t>
            </a:r>
            <a:r>
              <a:rPr lang="en-US" sz="3600" i="1" dirty="0" smtClean="0">
                <a:solidFill>
                  <a:schemeClr val="accent1"/>
                </a:solidFill>
                <a:effectLst/>
              </a:rPr>
              <a:t>(</a:t>
            </a:r>
            <a:r>
              <a:rPr lang="en-US" sz="3600" i="1" dirty="0" err="1" smtClean="0">
                <a:solidFill>
                  <a:schemeClr val="accent1"/>
                </a:solidFill>
                <a:effectLst/>
              </a:rPr>
              <a:t>E</a:t>
            </a:r>
            <a:r>
              <a:rPr lang="en-US" sz="3600" i="1" baseline="-25000" dirty="0" err="1" smtClean="0">
                <a:solidFill>
                  <a:schemeClr val="accent1"/>
                </a:solidFill>
                <a:effectLst/>
              </a:rPr>
              <a:t>f</a:t>
            </a:r>
            <a:r>
              <a:rPr lang="en-US" sz="3600" i="1" dirty="0" smtClean="0">
                <a:solidFill>
                  <a:schemeClr val="accent1"/>
                </a:solidFill>
                <a:effectLst/>
              </a:rPr>
              <a:t>) </a:t>
            </a:r>
            <a:r>
              <a:rPr lang="en-US" sz="3600" i="1" baseline="30000" dirty="0" smtClean="0">
                <a:effectLst/>
              </a:rPr>
              <a:t>. </a:t>
            </a:r>
            <a:r>
              <a:rPr lang="en-US" sz="3600" i="1" dirty="0" smtClean="0">
                <a:solidFill>
                  <a:schemeClr val="accent6"/>
                </a:solidFill>
                <a:effectLst/>
              </a:rPr>
              <a:t>T(</a:t>
            </a:r>
            <a:r>
              <a:rPr lang="en-US" sz="3600" i="1" dirty="0" err="1" smtClean="0">
                <a:solidFill>
                  <a:schemeClr val="accent6"/>
                </a:solidFill>
                <a:effectLst/>
              </a:rPr>
              <a:t>E</a:t>
            </a:r>
            <a:r>
              <a:rPr lang="en-US" sz="3600" i="1" baseline="-25000" dirty="0" err="1" smtClean="0">
                <a:solidFill>
                  <a:schemeClr val="accent6"/>
                </a:solidFill>
                <a:effectLst/>
                <a:latin typeface="Symbol" charset="2"/>
                <a:cs typeface="Symbol" charset="2"/>
              </a:rPr>
              <a:t>g</a:t>
            </a:r>
            <a:r>
              <a:rPr lang="en-US" sz="3600" i="1" dirty="0" smtClean="0">
                <a:solidFill>
                  <a:schemeClr val="accent6"/>
                </a:solidFill>
                <a:effectLst/>
              </a:rPr>
              <a:t>)</a:t>
            </a:r>
            <a:r>
              <a:rPr lang="en-US" sz="3600" i="1" baseline="30000" dirty="0">
                <a:effectLst/>
              </a:rPr>
              <a:t> </a:t>
            </a:r>
            <a:r>
              <a:rPr lang="en-US" sz="3600" dirty="0" smtClean="0">
                <a:effectLst/>
              </a:rPr>
              <a:t>?</a:t>
            </a:r>
            <a:endParaRPr lang="en-US" sz="3600" dirty="0">
              <a:effectLst/>
            </a:endParaRPr>
          </a:p>
        </p:txBody>
      </p:sp>
      <p:pic>
        <p:nvPicPr>
          <p:cNvPr id="8" name="Picture 7" descr="doesitwork233T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14" y="1295065"/>
            <a:ext cx="4866241" cy="462313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37300"/>
            <a:ext cx="9144000" cy="76200"/>
          </a:xfrm>
          <a:prstGeom prst="rect">
            <a:avLst/>
          </a:prstGeom>
          <a:solidFill>
            <a:schemeClr val="bg2">
              <a:lumMod val="75000"/>
              <a:alpha val="73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46268" y="325120"/>
            <a:ext cx="6778774" cy="969945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en-US" sz="3600" dirty="0" smtClean="0">
                <a:effectLst/>
              </a:rPr>
              <a:t>Constant-temperature 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level densities</a:t>
            </a:r>
            <a:endParaRPr lang="en-US" sz="36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13500"/>
            <a:ext cx="3352801" cy="365125"/>
          </a:xfrm>
        </p:spPr>
        <p:txBody>
          <a:bodyPr/>
          <a:lstStyle/>
          <a:p>
            <a:r>
              <a:rPr lang="nb-NO" dirty="0" smtClean="0"/>
              <a:t>INPC, Firenze, </a:t>
            </a:r>
            <a:r>
              <a:rPr lang="nb-NO" dirty="0" err="1" smtClean="0"/>
              <a:t>Italy</a:t>
            </a:r>
            <a:r>
              <a:rPr lang="nb-NO" dirty="0" smtClean="0"/>
              <a:t> 2-7 June 2013</a:t>
            </a:r>
            <a:endParaRPr lang="en-US" dirty="0"/>
          </a:p>
        </p:txBody>
      </p:sp>
      <p:pic>
        <p:nvPicPr>
          <p:cNvPr id="3" name="Picture 2" descr="rhotot_al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95" y="1979326"/>
            <a:ext cx="4320000" cy="4146036"/>
          </a:xfrm>
          <a:prstGeom prst="rect">
            <a:avLst/>
          </a:prstGeom>
        </p:spPr>
      </p:pic>
      <p:pic>
        <p:nvPicPr>
          <p:cNvPr id="6" name="Picture 5" descr="rhotot_al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5" y="1981200"/>
            <a:ext cx="4320000" cy="4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32365</TotalTime>
  <Words>636</Words>
  <Application>Microsoft Office PowerPoint</Application>
  <PresentationFormat>Presentazione su schermo (4:3)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Slipstream</vt:lpstr>
      <vt:lpstr>Equation</vt:lpstr>
      <vt:lpstr>Presentazione standard di PowerPoint</vt:lpstr>
      <vt:lpstr>Scissors mode built on ground state</vt:lpstr>
      <vt:lpstr>Presentazione standard di PowerPoint</vt:lpstr>
      <vt:lpstr>Experiments at OCL</vt:lpstr>
      <vt:lpstr>∆E-E bananas</vt:lpstr>
      <vt:lpstr>Simultaneous extraction of gSF and NLD</vt:lpstr>
      <vt:lpstr> r(Ef)  and T(Eg)</vt:lpstr>
      <vt:lpstr>  P(E,Eg)  =  r(Ef) . T(Eg) ?</vt:lpstr>
      <vt:lpstr>Constant-temperature  level densities</vt:lpstr>
      <vt:lpstr>g-ray strength function</vt:lpstr>
      <vt:lpstr> g-SF in 231-233Th and 237-239U</vt:lpstr>
      <vt:lpstr>Presentazione standard di PowerPoint</vt:lpstr>
      <vt:lpstr>Implications for (n,g) cross sections </vt:lpstr>
      <vt:lpstr>Summary</vt:lpstr>
      <vt:lpstr>Thanks to all collaborators</vt:lpstr>
    </vt:vector>
  </TitlesOfParts>
  <Company>University of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 3320 Fysikk og energiressurser</dc:title>
  <dc:creator>Magne Guttormsen</dc:creator>
  <cp:lastModifiedBy>tecno</cp:lastModifiedBy>
  <cp:revision>448</cp:revision>
  <cp:lastPrinted>2011-08-15T11:09:43Z</cp:lastPrinted>
  <dcterms:created xsi:type="dcterms:W3CDTF">2011-02-16T13:55:32Z</dcterms:created>
  <dcterms:modified xsi:type="dcterms:W3CDTF">2013-06-03T08:36:12Z</dcterms:modified>
</cp:coreProperties>
</file>