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2"/>
  </p:notesMasterIdLst>
  <p:handoutMasterIdLst>
    <p:handoutMasterId r:id="rId23"/>
  </p:handoutMasterIdLst>
  <p:sldIdLst>
    <p:sldId id="258" r:id="rId2"/>
    <p:sldId id="486" r:id="rId3"/>
    <p:sldId id="487" r:id="rId4"/>
    <p:sldId id="465" r:id="rId5"/>
    <p:sldId id="488" r:id="rId6"/>
    <p:sldId id="484" r:id="rId7"/>
    <p:sldId id="485" r:id="rId8"/>
    <p:sldId id="489" r:id="rId9"/>
    <p:sldId id="490" r:id="rId10"/>
    <p:sldId id="492" r:id="rId11"/>
    <p:sldId id="493" r:id="rId12"/>
    <p:sldId id="454" r:id="rId13"/>
    <p:sldId id="458" r:id="rId14"/>
    <p:sldId id="428" r:id="rId15"/>
    <p:sldId id="480" r:id="rId16"/>
    <p:sldId id="472" r:id="rId17"/>
    <p:sldId id="473" r:id="rId18"/>
    <p:sldId id="478" r:id="rId19"/>
    <p:sldId id="345" r:id="rId20"/>
    <p:sldId id="319" r:id="rId21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  <a:srgbClr val="FFFF00"/>
    <a:srgbClr val="CCFF33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preferSingleView="1">
    <p:restoredLeft sz="17975" autoAdjust="0"/>
    <p:restoredTop sz="98934" autoAdjust="0"/>
  </p:normalViewPr>
  <p:slideViewPr>
    <p:cSldViewPr snapToGrid="0">
      <p:cViewPr>
        <p:scale>
          <a:sx n="73" d="100"/>
          <a:sy n="73" d="100"/>
        </p:scale>
        <p:origin x="-1368" y="-72"/>
      </p:cViewPr>
      <p:guideLst>
        <p:guide orient="horz" pos="2160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BD2625F2-EE02-4A7E-BE11-673B948C52AF}" type="datetime1">
              <a:rPr lang="en-US"/>
              <a:pPr>
                <a:defRPr/>
              </a:pPr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851D875-9671-455D-BDA4-3CF454174E6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700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32602D79-3B72-4335-9B43-31949FB0B202}" type="datetime1">
              <a:rPr lang="en-US"/>
              <a:pPr>
                <a:defRPr/>
              </a:pPr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3D37259-B6D6-4FB6-B714-CD6DEB4639E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16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 lIns="96653" tIns="48326" rIns="96653" bIns="48326"/>
          <a:lstStyle/>
          <a:p>
            <a:pPr defTabSz="914400" eaLnBrk="1" hangingPunct="1"/>
            <a:endParaRPr lang="en-CA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Motivation:</a:t>
            </a: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different fields </a:t>
            </a:r>
            <a:r>
              <a:rPr lang="en-US" smtClean="0">
                <a:ea typeface="ヒラギノ角ゴ Pro W3"/>
                <a:cs typeface="ヒラギノ角ゴ Pro W3"/>
                <a:sym typeface="Wingdings" pitchFamily="2" charset="2"/>
              </a:rPr>
              <a:t></a:t>
            </a:r>
            <a:r>
              <a:rPr lang="en-US" smtClean="0">
                <a:ea typeface="ヒラギノ角ゴ Pro W3"/>
                <a:cs typeface="ヒラギノ角ゴ Pro W3"/>
              </a:rPr>
              <a:t> different precision</a:t>
            </a: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nuclear structure, since masses = nuclear binding energies (by weighing nuclides)</a:t>
            </a: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nuclear structure: shells, magic numbers, shell quenching towards drip lines, halos</a:t>
            </a: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nuclear astrophysics, nucleosynthesis in stars and supernovas </a:t>
            </a:r>
            <a:r>
              <a:rPr lang="en-US" smtClean="0">
                <a:ea typeface="ヒラギノ角ゴ Pro W3"/>
                <a:cs typeface="ヒラギノ角ゴ Pro W3"/>
                <a:sym typeface="Wingdings" pitchFamily="2" charset="2"/>
              </a:rPr>
              <a:t> r-process</a:t>
            </a:r>
            <a:endParaRPr lang="en-US" smtClean="0">
              <a:ea typeface="ヒラギノ角ゴ Pro W3"/>
              <a:cs typeface="ヒラギノ角ゴ Pro W3"/>
            </a:endParaRP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</a:rPr>
              <a:t>nucleosynthesis &amp; structure: precision not a big problem, but many nuclides need to be measured</a:t>
            </a:r>
          </a:p>
          <a:p>
            <a:pPr defTabSz="914400">
              <a:spcBef>
                <a:spcPct val="0"/>
              </a:spcBef>
            </a:pPr>
            <a:r>
              <a:rPr lang="en-US" smtClean="0">
                <a:ea typeface="ヒラギノ角ゴ Pro W3"/>
                <a:cs typeface="ヒラギノ角ゴ Pro W3"/>
                <a:sym typeface="Wingdings" pitchFamily="2" charset="2"/>
              </a:rPr>
              <a:t>fundamental tests: Quark mixing matrix, solar neutrino physics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fld id="{F464CF12-D231-4D85-8ACD-4D0EB5645900}" type="slidenum">
              <a:rPr lang="en-US" sz="1300">
                <a:latin typeface="Calibri" pitchFamily="34" charset="0"/>
              </a:rPr>
              <a:pPr algn="r" eaLnBrk="1" hangingPunct="1"/>
              <a:t>5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</p:spPr>
        <p:txBody>
          <a:bodyPr lIns="96653" tIns="48326" rIns="96653" bIns="48326"/>
          <a:lstStyle/>
          <a:p>
            <a:pPr defTabSz="914400"/>
            <a:endParaRPr lang="en-CA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10" name="TextBox 1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A02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00" smtClean="0">
                <a:solidFill>
                  <a:schemeClr val="tx2"/>
                </a:solidFill>
                <a:cs typeface="Arial" pitchFamily="34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00" smtClean="0">
                <a:solidFill>
                  <a:schemeClr val="tx2"/>
                </a:solidFill>
                <a:cs typeface="Arial" pitchFamily="34" charset="0"/>
              </a:rPr>
              <a:t>Propriété d’un consortium d’universités canadiennes, géré en co-entreprise à partir d’une contribution administrée par le Conseil national de recherches Canada</a:t>
            </a:r>
            <a:endParaRPr lang="en-US" sz="600" i="1" smtClean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 sz="1800"/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  <a:cs typeface="Arial" pitchFamily="34" charset="0"/>
              </a:rPr>
              <a:t>Canada’s National Laboratory for Particle and Nuclear Physics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Laboratoire national canadien pour la recherche en physique nucléaire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et en physique des particules</a:t>
            </a:r>
            <a:endParaRPr lang="en-US" sz="70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chemeClr val="accent1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047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23741-A408-481C-A0E7-56C5A17FFAC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7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DB010-99F7-4BAA-8BCD-A30B359F1AF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8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9ACDF-CAB2-4A36-BAFD-07599AF2237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7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7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A02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600" smtClean="0">
                <a:solidFill>
                  <a:schemeClr val="tx2"/>
                </a:solidFill>
                <a:cs typeface="Arial" pitchFamily="34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600" smtClean="0">
                <a:solidFill>
                  <a:schemeClr val="tx2"/>
                </a:solidFill>
                <a:cs typeface="Arial" pitchFamily="34" charset="0"/>
              </a:rPr>
              <a:t>Propriété d’un consortium d’universités canadiennes, géré en co-entreprise à partir d’une contribution administrée par le Conseil national de recherches Canada</a:t>
            </a:r>
            <a:endParaRPr lang="en-US" sz="600" i="1" smtClean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 sz="1800"/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  <a:cs typeface="Arial" pitchFamily="34" charset="0"/>
              </a:rPr>
              <a:t>Canada’s National Laboratory for Particle and Nuclear Physics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Laboratoire national canadien pour la recherche en physique nucléaire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et en physique des particules</a:t>
            </a:r>
            <a:endParaRPr lang="en-US" sz="70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9" descr="TRIUMF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7"/>
          <p:cNvSpPr txBox="1"/>
          <p:nvPr userDrawn="1"/>
        </p:nvSpPr>
        <p:spPr>
          <a:xfrm>
            <a:off x="0" y="1708150"/>
            <a:ext cx="6818313" cy="2349500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n-US" sz="7700">
                <a:solidFill>
                  <a:schemeClr val="accent1"/>
                </a:solidFill>
                <a:latin typeface="Myriad Pro"/>
                <a:ea typeface="ヒラギノ角ゴ Pro W3" charset="-128"/>
                <a:cs typeface="Myriad Pro"/>
              </a:rPr>
              <a:t>Thank you!</a:t>
            </a:r>
          </a:p>
          <a:p>
            <a:pPr algn="ctr">
              <a:defRPr/>
            </a:pPr>
            <a:r>
              <a:rPr lang="en-US" sz="7700">
                <a:solidFill>
                  <a:schemeClr val="accent1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13" name="TextBox 20"/>
          <p:cNvSpPr txBox="1">
            <a:spLocks noChangeArrowheads="1"/>
          </p:cNvSpPr>
          <p:nvPr userDrawn="1"/>
        </p:nvSpPr>
        <p:spPr bwMode="auto">
          <a:xfrm>
            <a:off x="1314450" y="4343400"/>
            <a:ext cx="419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sz="5300" smtClean="0">
                <a:solidFill>
                  <a:schemeClr val="accent1"/>
                </a:solidFill>
                <a:latin typeface="Myriad Pro" pitchFamily="34" charset="0"/>
              </a:rPr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47650" y="5994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2728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 userDrawn="1"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A02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 sz="180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  <a:cs typeface="Arial" pitchFamily="34" charset="0"/>
              </a:rPr>
              <a:t>Canada’s National Laboratory for Particle and Nuclear Physics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Laboratoire national canadien pour la recherche en physique nucléaire </a:t>
            </a:r>
          </a:p>
          <a:p>
            <a:pPr algn="r" eaLnBrk="1" hangingPunct="1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smtClean="0">
                <a:solidFill>
                  <a:schemeClr val="bg1"/>
                </a:solidFill>
              </a:rPr>
              <a:t>et en physique des particules</a:t>
            </a:r>
            <a:endParaRPr lang="en-US" sz="70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16"/>
          <p:cNvSpPr txBox="1">
            <a:spLocks noChangeArrowheads="1"/>
          </p:cNvSpPr>
          <p:nvPr userDrawn="1"/>
        </p:nvSpPr>
        <p:spPr bwMode="auto">
          <a:xfrm>
            <a:off x="1790700" y="1905000"/>
            <a:ext cx="5562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sz="7700" smtClean="0">
                <a:solidFill>
                  <a:schemeClr val="accent1"/>
                </a:solidFill>
                <a:latin typeface="Myriad Pro" pitchFamily="34" charset="0"/>
              </a:rPr>
              <a:t>Thank you!</a:t>
            </a:r>
          </a:p>
          <a:p>
            <a:pPr algn="ctr" eaLnBrk="1" hangingPunct="1">
              <a:defRPr/>
            </a:pPr>
            <a:r>
              <a:rPr lang="en-US" sz="7700" smtClean="0">
                <a:solidFill>
                  <a:schemeClr val="accent1"/>
                </a:solidFill>
                <a:latin typeface="Myriad Pro" pitchFamily="34" charset="0"/>
              </a:rPr>
              <a:t>Merci!</a:t>
            </a:r>
          </a:p>
        </p:txBody>
      </p:sp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533400" y="640080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r>
              <a:rPr lang="en-US" sz="1200" smtClean="0">
                <a:solidFill>
                  <a:srgbClr val="004C84"/>
                </a:solidFill>
              </a:rPr>
              <a:t>4004 Wesbrook Mall</a:t>
            </a:r>
            <a:r>
              <a:rPr lang="en-US" sz="1200" smtClean="0">
                <a:solidFill>
                  <a:srgbClr val="695C4C"/>
                </a:solidFill>
              </a:rPr>
              <a:t> | </a:t>
            </a:r>
            <a:r>
              <a:rPr lang="en-US" sz="1200" smtClean="0">
                <a:solidFill>
                  <a:srgbClr val="004C84"/>
                </a:solidFill>
              </a:rPr>
              <a:t>Vancouver BC</a:t>
            </a:r>
            <a:r>
              <a:rPr lang="en-US" sz="1200" smtClean="0">
                <a:solidFill>
                  <a:srgbClr val="695C4C"/>
                </a:solidFill>
              </a:rPr>
              <a:t> | </a:t>
            </a:r>
            <a:r>
              <a:rPr lang="en-US" sz="1200" smtClean="0">
                <a:solidFill>
                  <a:srgbClr val="004C84"/>
                </a:solidFill>
              </a:rPr>
              <a:t>Canada V6T 2A3</a:t>
            </a:r>
            <a:r>
              <a:rPr lang="en-US" sz="1200" smtClean="0">
                <a:solidFill>
                  <a:srgbClr val="695C4C"/>
                </a:solidFill>
              </a:rPr>
              <a:t> | </a:t>
            </a:r>
            <a:r>
              <a:rPr lang="en-US" sz="1200" smtClean="0">
                <a:solidFill>
                  <a:srgbClr val="004C84"/>
                </a:solidFill>
              </a:rPr>
              <a:t>Tel 604.222.1047</a:t>
            </a:r>
            <a:r>
              <a:rPr lang="en-US" sz="1200" smtClean="0">
                <a:solidFill>
                  <a:srgbClr val="695C4C"/>
                </a:solidFill>
              </a:rPr>
              <a:t> | </a:t>
            </a:r>
            <a:r>
              <a:rPr lang="en-US" sz="1200" smtClean="0">
                <a:solidFill>
                  <a:srgbClr val="004C84"/>
                </a:solidFill>
              </a:rPr>
              <a:t>Fax 604.222.1074</a:t>
            </a:r>
            <a:r>
              <a:rPr lang="en-US" sz="1200" smtClean="0">
                <a:solidFill>
                  <a:srgbClr val="695C4C"/>
                </a:solidFill>
              </a:rPr>
              <a:t> | </a:t>
            </a:r>
            <a:r>
              <a:rPr lang="en-US" sz="1200" smtClean="0">
                <a:solidFill>
                  <a:srgbClr val="004C84"/>
                </a:solidFill>
              </a:rPr>
              <a:t>www.triumf.ca</a:t>
            </a:r>
            <a:endParaRPr lang="en-US" sz="1200" smtClean="0">
              <a:solidFill>
                <a:srgbClr val="695C4C"/>
              </a:solidFill>
            </a:endParaRPr>
          </a:p>
          <a:p>
            <a:pPr algn="ctr" eaLnBrk="1" hangingPunct="1">
              <a:defRPr/>
            </a:pPr>
            <a:endParaRPr lang="en-US" sz="1200" smtClean="0"/>
          </a:p>
        </p:txBody>
      </p:sp>
      <p:pic>
        <p:nvPicPr>
          <p:cNvPr id="7" name="Picture 19" descr="TRIUMF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03200"/>
            <a:ext cx="242411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31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8307-D3D5-489C-BBF4-4467AE3BC7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98A10-FF68-4413-A32D-64118A304A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DE10E-B7B6-40FB-B3D8-1546043A58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29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986BD-63B3-4259-94A0-9F26FF5A759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4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719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80DD-0CB1-472E-A079-201C098D98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0888E-FF74-4B30-96BD-AD058B06C84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40386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186CE-9ED2-4807-96D1-8E6BB9C0859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1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93511-3F64-4BAE-8FFC-803B43BA54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45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76238"/>
            <a:ext cx="8229600" cy="5719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5CA97-4AAF-478E-BC7E-9B41CDCCC56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9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21DC-D927-432D-BD8F-46D431DA80D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2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/>
          <p:nvPr userDrawn="1"/>
        </p:nvSpPr>
        <p:spPr>
          <a:xfrm>
            <a:off x="0" y="0"/>
            <a:ext cx="9144000" cy="11525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10" descr="TRIUMF_logo_grey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68263"/>
            <a:ext cx="110331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/>
          <p:nvPr userDrawn="1"/>
        </p:nvSpPr>
        <p:spPr>
          <a:xfrm>
            <a:off x="0" y="6208713"/>
            <a:ext cx="9144000" cy="649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4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6208713"/>
            <a:ext cx="9144000" cy="6492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7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94421-104A-464C-B5F4-20CFA113763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6866B-1F9B-4E34-B2D4-951137C8AA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B666-CB0F-4578-9AE2-F2195A64F0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BAF8-E575-4880-AD0D-DBF87642FE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0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dirty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Krücken - Saint Mary's Colloquium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806F-70B8-4C96-9690-CBDE89476F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A02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238"/>
            <a:ext cx="8229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3"/>
            <a:endParaRPr lang="en-US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396038"/>
            <a:ext cx="1416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005BA8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/>
              <a:t>04/05/2013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400800"/>
            <a:ext cx="502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5BA8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/>
              <a:t>Krücken - Saint Mary's Colloquium</a:t>
            </a: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5BA8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30117BF-688C-4422-BDB8-243CE4A397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4" name="Picture 10" descr="TRIUMF_logo_white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8263"/>
            <a:ext cx="1092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65" r:id="rId2"/>
    <p:sldLayoutId id="2147483884" r:id="rId3"/>
    <p:sldLayoutId id="214748388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86" r:id="rId13"/>
    <p:sldLayoutId id="2147483887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  <p:sldLayoutId id="2147483880" r:id="rId21"/>
    <p:sldLayoutId id="2147483881" r:id="rId22"/>
    <p:sldLayoutId id="2147483882" r:id="rId23"/>
  </p:sldLayoutIdLst>
  <p:hf sldNum="0" hdr="0" ftr="0" dt="0"/>
  <p:txStyles>
    <p:titleStyle>
      <a:lvl1pPr algn="r" rtl="0" eaLnBrk="0" fontAlgn="base" hangingPunct="0">
        <a:lnSpc>
          <a:spcPts val="3038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Myriad Pro"/>
          <a:ea typeface="MS PGothic" pitchFamily="34" charset="-128"/>
          <a:cs typeface="Myriad Pro"/>
        </a:defRPr>
      </a:lvl1pPr>
      <a:lvl2pPr algn="r" rtl="0" eaLnBrk="0" fontAlgn="base" hangingPunct="0">
        <a:lnSpc>
          <a:spcPts val="3038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Myriad Pro" pitchFamily="-106" charset="0"/>
          <a:ea typeface="MS PGothic" pitchFamily="34" charset="-128"/>
          <a:cs typeface="Myriad Pro" pitchFamily="-106" charset="0"/>
        </a:defRPr>
      </a:lvl2pPr>
      <a:lvl3pPr algn="r" rtl="0" eaLnBrk="0" fontAlgn="base" hangingPunct="0">
        <a:lnSpc>
          <a:spcPts val="3038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Myriad Pro" pitchFamily="-106" charset="0"/>
          <a:ea typeface="MS PGothic" pitchFamily="34" charset="-128"/>
          <a:cs typeface="Myriad Pro" pitchFamily="-106" charset="0"/>
        </a:defRPr>
      </a:lvl3pPr>
      <a:lvl4pPr algn="r" rtl="0" eaLnBrk="0" fontAlgn="base" hangingPunct="0">
        <a:lnSpc>
          <a:spcPts val="3038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Myriad Pro" pitchFamily="-106" charset="0"/>
          <a:ea typeface="MS PGothic" pitchFamily="34" charset="-128"/>
          <a:cs typeface="Myriad Pro" pitchFamily="-106" charset="0"/>
        </a:defRPr>
      </a:lvl4pPr>
      <a:lvl5pPr algn="r" rtl="0" eaLnBrk="0" fontAlgn="base" hangingPunct="0">
        <a:lnSpc>
          <a:spcPts val="3038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Myriad Pro" pitchFamily="-106" charset="0"/>
          <a:ea typeface="MS PGothic" pitchFamily="34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accent1"/>
          </a:solidFill>
          <a:latin typeface="Myriad Pro"/>
          <a:ea typeface="MS PGothic" pitchFamily="34" charset="-128"/>
          <a:cs typeface="Myriad Pro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6E615D"/>
          </a:solidFill>
          <a:latin typeface="Myriad Pro"/>
          <a:ea typeface="MS PGothic" pitchFamily="34" charset="-128"/>
          <a:cs typeface="Myriad Pro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Myriad Pro"/>
          <a:ea typeface="MS PGothic" pitchFamily="34" charset="-128"/>
          <a:cs typeface="Myriad Pro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2"/>
          </a:solidFill>
          <a:latin typeface="+mj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2"/>
          </a:solidFill>
          <a:latin typeface="+mj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wmf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6"/>
          <p:cNvSpPr txBox="1">
            <a:spLocks noChangeArrowheads="1"/>
          </p:cNvSpPr>
          <p:nvPr/>
        </p:nvSpPr>
        <p:spPr bwMode="auto">
          <a:xfrm flipV="1">
            <a:off x="0" y="6400800"/>
            <a:ext cx="9144000" cy="457200"/>
          </a:xfrm>
          <a:prstGeom prst="rect">
            <a:avLst/>
          </a:prstGeom>
          <a:solidFill>
            <a:srgbClr val="EAE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endParaRPr lang="en-C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390900" y="268763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endParaRPr lang="en-C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6019800" y="304800"/>
            <a:ext cx="6705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>
              <a:lnSpc>
                <a:spcPts val="400"/>
              </a:lnSpc>
              <a:spcBef>
                <a:spcPct val="50000"/>
              </a:spcBef>
            </a:pPr>
            <a:r>
              <a:rPr lang="en-US" sz="700">
                <a:solidFill>
                  <a:schemeClr val="bg1"/>
                </a:solidFill>
                <a:cs typeface="Arial" pitchFamily="34" charset="0"/>
              </a:rPr>
              <a:t>Canada’s National Laboratory for Particle and Nuclear Physics </a:t>
            </a:r>
          </a:p>
          <a:p>
            <a:pPr defTabSz="914400" eaLnBrk="1" hangingPunct="1">
              <a:lnSpc>
                <a:spcPts val="400"/>
              </a:lnSpc>
              <a:spcBef>
                <a:spcPct val="50000"/>
              </a:spcBef>
            </a:pPr>
            <a:r>
              <a:rPr lang="en-US" sz="700">
                <a:solidFill>
                  <a:schemeClr val="bg1"/>
                </a:solidFill>
                <a:cs typeface="Times New Roman" pitchFamily="18" charset="0"/>
              </a:rPr>
              <a:t>Laboratoire national canadien pour la recherche en physique nucléaire </a:t>
            </a:r>
          </a:p>
          <a:p>
            <a:pPr defTabSz="914400" eaLnBrk="1" hangingPunct="1">
              <a:lnSpc>
                <a:spcPts val="400"/>
              </a:lnSpc>
              <a:spcBef>
                <a:spcPct val="50000"/>
              </a:spcBef>
            </a:pPr>
            <a:r>
              <a:rPr lang="en-US" sz="700">
                <a:solidFill>
                  <a:schemeClr val="bg1"/>
                </a:solidFill>
                <a:cs typeface="Times New Roman" pitchFamily="18" charset="0"/>
              </a:rPr>
              <a:t>et en physique des particules</a:t>
            </a:r>
            <a:endParaRPr lang="en-US" sz="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76200" y="6324600"/>
            <a:ext cx="6096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914400" eaLnBrk="1" hangingPunct="1">
              <a:spcBef>
                <a:spcPct val="50000"/>
              </a:spcBef>
            </a:pPr>
            <a:r>
              <a:rPr lang="en-US" sz="600">
                <a:solidFill>
                  <a:srgbClr val="695C4C"/>
                </a:solidFill>
                <a:cs typeface="Arial" pitchFamily="34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r" defTabSz="914400" eaLnBrk="1" hangingPunct="1">
              <a:spcBef>
                <a:spcPct val="50000"/>
              </a:spcBef>
            </a:pPr>
            <a:r>
              <a:rPr lang="en-US" sz="600">
                <a:solidFill>
                  <a:srgbClr val="695C4C"/>
                </a:solidFill>
                <a:cs typeface="Arial" pitchFamily="34" charset="0"/>
              </a:rPr>
              <a:t>Propriété d’un consortium d’universités canadiennes, géré en co-entreprise à partir d’une contribution administrée par le Conseil national de recherches Canada</a:t>
            </a:r>
            <a:endParaRPr lang="en-US" sz="600" i="1">
              <a:solidFill>
                <a:srgbClr val="695C4C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0" y="2011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endParaRPr lang="en-C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Rectangle 4"/>
          <p:cNvSpPr txBox="1">
            <a:spLocks noChangeArrowheads="1"/>
          </p:cNvSpPr>
          <p:nvPr/>
        </p:nvSpPr>
        <p:spPr bwMode="auto">
          <a:xfrm>
            <a:off x="762000" y="1782763"/>
            <a:ext cx="5410200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914400" eaLnBrk="1" hangingPunct="1"/>
            <a:r>
              <a:rPr lang="en-US" b="1">
                <a:solidFill>
                  <a:srgbClr val="A02A17"/>
                </a:solidFill>
                <a:latin typeface="Times New Roman" pitchFamily="18" charset="0"/>
                <a:cs typeface="Times New Roman" pitchFamily="18" charset="0"/>
              </a:rPr>
              <a:t>Precision TITAN mass measurement for nuclear structure studies</a:t>
            </a:r>
            <a:r>
              <a:rPr lang="en-US" sz="1800" b="1">
                <a:solidFill>
                  <a:srgbClr val="A02A17"/>
                </a:solidFill>
                <a:latin typeface="Myriad Pro" pitchFamily="34" charset="0"/>
                <a:ea typeface="MS PGothic" pitchFamily="34" charset="-128"/>
                <a:cs typeface="Times New Roman" pitchFamily="18" charset="0"/>
              </a:rPr>
              <a:t/>
            </a:r>
            <a:br>
              <a:rPr lang="en-US" sz="1800" b="1">
                <a:solidFill>
                  <a:srgbClr val="A02A17"/>
                </a:solidFill>
                <a:latin typeface="Myriad Pro" pitchFamily="34" charset="0"/>
                <a:ea typeface="MS PGothic" pitchFamily="34" charset="-128"/>
                <a:cs typeface="Times New Roman" pitchFamily="18" charset="0"/>
              </a:rPr>
            </a:br>
            <a:endParaRPr lang="en-US" sz="1800" b="1">
              <a:solidFill>
                <a:srgbClr val="A02A17"/>
              </a:solidFill>
              <a:latin typeface="Myriad Pro" pitchFamily="34" charset="0"/>
              <a:ea typeface="MS PGothic" pitchFamily="34" charset="-128"/>
              <a:cs typeface="Times New Roman" pitchFamily="18" charset="0"/>
            </a:endParaRPr>
          </a:p>
          <a:p>
            <a:pPr algn="r" defTabSz="914400" eaLnBrk="1" hangingPunct="1"/>
            <a:endParaRPr lang="en-US" sz="1400" b="1">
              <a:solidFill>
                <a:srgbClr val="A7A295"/>
              </a:solidFill>
              <a:latin typeface="Myriad Pro" pitchFamily="34" charset="0"/>
              <a:ea typeface="MS PGothic" pitchFamily="34" charset="-128"/>
              <a:cs typeface="Times New Roman" pitchFamily="18" charset="0"/>
            </a:endParaRPr>
          </a:p>
          <a:p>
            <a:pPr algn="r" defTabSz="914400" eaLnBrk="1" hangingPunct="1">
              <a:spcBef>
                <a:spcPct val="20000"/>
              </a:spcBef>
            </a:pPr>
            <a:r>
              <a:rPr lang="en-US" sz="14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  <a:cs typeface="Times New Roman" pitchFamily="18" charset="0"/>
              </a:rPr>
              <a:t>J. Dilling </a:t>
            </a:r>
            <a:r>
              <a:rPr lang="en-US" sz="14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</a:rPr>
              <a:t> </a:t>
            </a:r>
            <a:r>
              <a:rPr lang="en-US" sz="1400" b="1">
                <a:solidFill>
                  <a:srgbClr val="695C4C"/>
                </a:solidFill>
                <a:latin typeface="Myriad Pro" pitchFamily="34" charset="0"/>
                <a:cs typeface="Times New Roman" pitchFamily="18" charset="0"/>
              </a:rPr>
              <a:t> </a:t>
            </a:r>
          </a:p>
          <a:p>
            <a:pPr algn="r" defTabSz="914400" eaLnBrk="1" hangingPunct="1">
              <a:spcBef>
                <a:spcPct val="20000"/>
              </a:spcBef>
            </a:pPr>
            <a:r>
              <a:rPr lang="en-US" sz="14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</a:rPr>
              <a:t>TRIUMF/University of British Columbia</a:t>
            </a:r>
          </a:p>
          <a:p>
            <a:pPr algn="r" defTabSz="914400" eaLnBrk="1" hangingPunct="1">
              <a:spcBef>
                <a:spcPct val="20000"/>
              </a:spcBef>
            </a:pPr>
            <a:r>
              <a:rPr lang="en-US" sz="14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</a:rPr>
              <a:t>Vancouver, Canada</a:t>
            </a:r>
          </a:p>
          <a:p>
            <a:pPr algn="r" defTabSz="914400" eaLnBrk="1" hangingPunct="1">
              <a:spcBef>
                <a:spcPct val="20000"/>
              </a:spcBef>
            </a:pPr>
            <a:endParaRPr lang="en-US" sz="1400" b="1">
              <a:solidFill>
                <a:srgbClr val="004C84"/>
              </a:solidFill>
              <a:latin typeface="Myriad Pro" pitchFamily="34" charset="0"/>
              <a:ea typeface="MS PGothic" pitchFamily="34" charset="-128"/>
            </a:endParaRPr>
          </a:p>
          <a:p>
            <a:pPr defTabSz="914400"/>
            <a:r>
              <a:rPr lang="en-US" sz="1400" b="1"/>
              <a:t>INPC 2013</a:t>
            </a:r>
          </a:p>
          <a:p>
            <a:pPr defTabSz="914400"/>
            <a:r>
              <a:rPr lang="en-US" sz="1400" b="1">
                <a:latin typeface="Myriad Pro" pitchFamily="34" charset="0"/>
                <a:ea typeface="MS PGothic" pitchFamily="34" charset="-128"/>
              </a:rPr>
              <a:t>Firenze, Italy</a:t>
            </a:r>
          </a:p>
          <a:p>
            <a:pPr algn="r" defTabSz="914400" eaLnBrk="1" hangingPunct="1">
              <a:spcBef>
                <a:spcPct val="20000"/>
              </a:spcBef>
            </a:pPr>
            <a:r>
              <a:rPr lang="en-US" sz="1400" b="1">
                <a:latin typeface="Myriad Pro" pitchFamily="34" charset="0"/>
                <a:ea typeface="MS PGothic" pitchFamily="34" charset="-128"/>
              </a:rPr>
              <a:t>June 2013</a:t>
            </a:r>
          </a:p>
          <a:p>
            <a:pPr algn="r" defTabSz="914400" eaLnBrk="1" hangingPunct="1">
              <a:spcBef>
                <a:spcPct val="20000"/>
              </a:spcBef>
            </a:pPr>
            <a:endParaRPr lang="en-US" sz="1400" b="1">
              <a:latin typeface="Myriad Pro" pitchFamily="34" charset="0"/>
              <a:ea typeface="MS PGothic" pitchFamily="34" charset="-128"/>
            </a:endParaRPr>
          </a:p>
          <a:p>
            <a:pPr algn="r" defTabSz="914400" eaLnBrk="1" hangingPunct="1"/>
            <a:endParaRPr lang="en-US" sz="1400" b="1">
              <a:solidFill>
                <a:srgbClr val="A7A295"/>
              </a:solidFill>
              <a:latin typeface="Myriad Pro" pitchFamily="34" charset="0"/>
              <a:ea typeface="MS PGothic" pitchFamily="34" charset="-128"/>
            </a:endParaRPr>
          </a:p>
        </p:txBody>
      </p:sp>
      <p:pic>
        <p:nvPicPr>
          <p:cNvPr id="7176" name="Picture 12" descr="PT_ti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57513"/>
            <a:ext cx="20574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3"/>
          <p:cNvSpPr>
            <a:spLocks noChangeArrowheads="1"/>
          </p:cNvSpPr>
          <p:nvPr/>
        </p:nvSpPr>
        <p:spPr bwMode="auto">
          <a:xfrm>
            <a:off x="6981825" y="4048125"/>
            <a:ext cx="1981200" cy="25146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17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48125"/>
            <a:ext cx="2106613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Placeholder 14" descr="ARIEL_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r="27412"/>
          <a:stretch>
            <a:fillRect/>
          </a:stretch>
        </p:blipFill>
        <p:spPr bwMode="auto">
          <a:xfrm>
            <a:off x="6934200" y="1154113"/>
            <a:ext cx="1998663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80" name="Rectangle 17"/>
          <p:cNvSpPr>
            <a:spLocks noChangeArrowheads="1"/>
          </p:cNvSpPr>
          <p:nvPr/>
        </p:nvSpPr>
        <p:spPr bwMode="auto">
          <a:xfrm>
            <a:off x="508000" y="6197600"/>
            <a:ext cx="6388100" cy="6604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9675"/>
            <a:ext cx="27082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387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1109663"/>
            <a:ext cx="4038600" cy="2324100"/>
          </a:xfrm>
        </p:spPr>
        <p:txBody>
          <a:bodyPr/>
          <a:lstStyle/>
          <a:p>
            <a:r>
              <a:rPr lang="en-US" sz="2400" smtClean="0">
                <a:latin typeface="Myriad Pro" pitchFamily="34" charset="0"/>
                <a:cs typeface="Myriad Pro" pitchFamily="34" charset="0"/>
              </a:rPr>
              <a:t>Laser ion source, coupled to ion guide RFQ structure.</a:t>
            </a:r>
          </a:p>
          <a:p>
            <a:r>
              <a:rPr lang="en-US" sz="2400" smtClean="0">
                <a:latin typeface="Myriad Pro" pitchFamily="34" charset="0"/>
                <a:cs typeface="Myriad Pro" pitchFamily="34" charset="0"/>
              </a:rPr>
              <a:t>Repeller to suppress surface ions</a:t>
            </a:r>
          </a:p>
          <a:p>
            <a:pPr lvl="1"/>
            <a:r>
              <a:rPr lang="en-US" sz="1600" smtClean="0">
                <a:latin typeface="Myriad Pro" pitchFamily="34" charset="0"/>
                <a:cs typeface="Myriad Pro" pitchFamily="34" charset="0"/>
              </a:rPr>
              <a:t>TRIUMF: J. Lassen &amp;  TRILIS team</a:t>
            </a:r>
          </a:p>
          <a:p>
            <a:pPr lvl="1"/>
            <a:r>
              <a:rPr lang="en-US" sz="1600" smtClean="0">
                <a:latin typeface="Myriad Pro" pitchFamily="34" charset="0"/>
                <a:cs typeface="Myriad Pro" pitchFamily="34" charset="0"/>
              </a:rPr>
              <a:t>Idea: K. Blaum et al., NIMB 204 (2003)</a:t>
            </a:r>
          </a:p>
          <a:p>
            <a:endParaRPr lang="en-US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6388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600" y="139700"/>
            <a:ext cx="8229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/>
                <a:ea typeface="MS PGothic" pitchFamily="34" charset="-128"/>
                <a:cs typeface="Myriad Pro"/>
              </a:defRPr>
            </a:lvl1pPr>
            <a:lvl2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2pPr>
            <a:lvl3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3pPr>
            <a:lvl4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4pPr>
            <a:lvl5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9pPr>
          </a:lstStyle>
          <a:p>
            <a:pPr defTabSz="914400">
              <a:defRPr/>
            </a:pPr>
            <a:endParaRPr lang="en-US" kern="0" dirty="0" smtClean="0"/>
          </a:p>
          <a:p>
            <a:pPr defTabSz="914400">
              <a:defRPr/>
            </a:pPr>
            <a:r>
              <a:rPr lang="en-US" kern="0" dirty="0" smtClean="0"/>
              <a:t>New, clean target approach: </a:t>
            </a:r>
          </a:p>
          <a:p>
            <a:pPr defTabSz="914400">
              <a:defRPr/>
            </a:pPr>
            <a:r>
              <a:rPr lang="en-US" kern="0" dirty="0" smtClean="0"/>
              <a:t>Ion -guide laser ion source (IG-LIS)</a:t>
            </a:r>
            <a:endParaRPr lang="en-US" kern="0" dirty="0"/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09663"/>
            <a:ext cx="4856163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309938"/>
            <a:ext cx="56673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055938"/>
            <a:ext cx="555148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7411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7412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11550" y="3970338"/>
            <a:ext cx="5527675" cy="23241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New precision mass measurements possible due to large suppression of contamination (up to factor ~10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) with new IG-LIS (Lassen et al.,)</a:t>
            </a:r>
            <a:endParaRPr lang="en-US" sz="2400" baseline="30000" dirty="0" smtClean="0"/>
          </a:p>
          <a:p>
            <a:pPr>
              <a:defRPr/>
            </a:pPr>
            <a:r>
              <a:rPr lang="en-US" sz="2400" dirty="0" smtClean="0"/>
              <a:t>for A=20,21 IMME changed and possible cubic term needed (prelim.)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A. Gallant et al.,</a:t>
            </a:r>
          </a:p>
          <a:p>
            <a:pPr marL="0" indent="0">
              <a:buFontTx/>
              <a:buNone/>
              <a:defRPr/>
            </a:pPr>
            <a:endParaRPr lang="en-US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600" y="333375"/>
            <a:ext cx="8229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/>
                <a:ea typeface="MS PGothic" pitchFamily="34" charset="-128"/>
                <a:cs typeface="Myriad Pro"/>
              </a:defRPr>
            </a:lvl1pPr>
            <a:lvl2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2pPr>
            <a:lvl3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3pPr>
            <a:lvl4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4pPr>
            <a:lvl5pPr algn="r" rtl="0" eaLnBrk="0" fontAlgn="base" hangingPunct="0">
              <a:lnSpc>
                <a:spcPts val="30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Myriad Pro" pitchFamily="-106" charset="0"/>
                <a:ea typeface="MS PGothic" pitchFamily="34" charset="-128"/>
                <a:cs typeface="Myriad Pro" pitchFamily="-10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256EB1"/>
                </a:solidFill>
                <a:latin typeface="Arial Black" pitchFamily="-109" charset="0"/>
              </a:defRPr>
            </a:lvl9pPr>
          </a:lstStyle>
          <a:p>
            <a:pPr defTabSz="914400">
              <a:defRPr/>
            </a:pPr>
            <a:r>
              <a:rPr lang="en-US" kern="0" dirty="0" smtClean="0"/>
              <a:t>IMME for </a:t>
            </a:r>
            <a:r>
              <a:rPr lang="en-US" kern="0" baseline="30000" dirty="0" smtClean="0"/>
              <a:t>20,21</a:t>
            </a:r>
            <a:r>
              <a:rPr lang="en-US" kern="0" dirty="0" smtClean="0"/>
              <a:t>Mg</a:t>
            </a:r>
            <a:endParaRPr lang="en-US" kern="0" dirty="0"/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35063"/>
            <a:ext cx="223678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055938"/>
            <a:ext cx="22796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770438"/>
            <a:ext cx="22796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609600" y="3444875"/>
            <a:ext cx="573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200" baseline="30000"/>
              <a:t>20</a:t>
            </a:r>
            <a:r>
              <a:rPr lang="en-US" sz="1200"/>
              <a:t>Mg</a:t>
            </a:r>
            <a:r>
              <a:rPr lang="en-US" sz="1200" baseline="30000"/>
              <a:t>+</a:t>
            </a:r>
          </a:p>
        </p:txBody>
      </p:sp>
      <p:sp>
        <p:nvSpPr>
          <p:cNvPr id="17419" name="TextBox 14"/>
          <p:cNvSpPr txBox="1">
            <a:spLocks noChangeArrowheads="1"/>
          </p:cNvSpPr>
          <p:nvPr/>
        </p:nvSpPr>
        <p:spPr bwMode="auto">
          <a:xfrm>
            <a:off x="592138" y="5373688"/>
            <a:ext cx="573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200" baseline="30000"/>
              <a:t>21</a:t>
            </a:r>
            <a:r>
              <a:rPr lang="en-US" sz="1200"/>
              <a:t>Mg</a:t>
            </a:r>
            <a:r>
              <a:rPr lang="en-US" sz="1200" baseline="30000"/>
              <a:t>+</a:t>
            </a:r>
          </a:p>
        </p:txBody>
      </p:sp>
      <p:pic>
        <p:nvPicPr>
          <p:cNvPr id="174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189038"/>
            <a:ext cx="663733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4294967295"/>
          </p:nvPr>
        </p:nvSpPr>
        <p:spPr>
          <a:xfrm>
            <a:off x="647700" y="1209675"/>
            <a:ext cx="4724400" cy="304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6000" smtClean="0">
                <a:solidFill>
                  <a:srgbClr val="8B181B"/>
                </a:solidFill>
                <a:latin typeface="Myriad Pro" pitchFamily="34" charset="0"/>
                <a:cs typeface="Myriad Pro" pitchFamily="34" charset="0"/>
              </a:rPr>
              <a:t>Thank You!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81000" y="6316663"/>
            <a:ext cx="82296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26000" bIns="1800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100" b="1">
                <a:solidFill>
                  <a:srgbClr val="695C4C"/>
                </a:solidFill>
                <a:cs typeface="Times New Roman" pitchFamily="18" charset="0"/>
              </a:rPr>
              <a:t>|</a:t>
            </a:r>
            <a:r>
              <a:rPr lang="en-US" sz="1100" b="1">
                <a:solidFill>
                  <a:srgbClr val="004C84"/>
                </a:solidFill>
                <a:cs typeface="Times New Roman" pitchFamily="18" charset="0"/>
              </a:rPr>
              <a:t>titan.triumf.ca	JDilling@triumf.ca</a:t>
            </a:r>
            <a:endParaRPr lang="en-US" sz="1100" b="1">
              <a:solidFill>
                <a:srgbClr val="695C4C"/>
              </a:solidFill>
              <a:cs typeface="Times New Roman" pitchFamily="18" charset="0"/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511175" y="2055813"/>
            <a:ext cx="41021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>
              <a:defRPr/>
            </a:pPr>
            <a:r>
              <a:rPr lang="en-US" sz="1200" b="1" dirty="0" smtClean="0">
                <a:solidFill>
                  <a:srgbClr val="A02A17"/>
                </a:solidFill>
                <a:cs typeface="Times New Roman" pitchFamily="18" charset="0"/>
              </a:rPr>
              <a:t>Thanks to the TITAN grad. students:</a:t>
            </a:r>
          </a:p>
          <a:p>
            <a:pPr defTabSz="914400" eaLnBrk="1" hangingPunct="1">
              <a:defRPr/>
            </a:pPr>
            <a:endParaRPr lang="en-US" sz="1200" b="1" dirty="0" smtClean="0">
              <a:solidFill>
                <a:srgbClr val="A02A17"/>
              </a:solidFill>
              <a:cs typeface="Times New Roman" pitchFamily="18" charset="0"/>
            </a:endParaRP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S. </a:t>
            </a:r>
            <a:r>
              <a:rPr lang="en-US" sz="1200" b="1" dirty="0" err="1" smtClean="0">
                <a:cs typeface="Times New Roman" pitchFamily="18" charset="0"/>
              </a:rPr>
              <a:t>Ettenauer</a:t>
            </a:r>
            <a:r>
              <a:rPr lang="en-US" sz="1200" b="1" dirty="0" smtClean="0">
                <a:cs typeface="Times New Roman" pitchFamily="18" charset="0"/>
              </a:rPr>
              <a:t> (Vanier &amp; </a:t>
            </a:r>
            <a:r>
              <a:rPr lang="en-US" sz="1200" b="1" dirty="0" err="1" smtClean="0">
                <a:cs typeface="Times New Roman" pitchFamily="18" charset="0"/>
              </a:rPr>
              <a:t>Killiam</a:t>
            </a:r>
            <a:r>
              <a:rPr lang="en-US" sz="1200" b="1" dirty="0" smtClean="0">
                <a:cs typeface="Times New Roman" pitchFamily="18" charset="0"/>
              </a:rPr>
              <a:t>)*,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A. Gallant (NSERC A.G. Bell  fellowship),</a:t>
            </a:r>
          </a:p>
          <a:p>
            <a:pPr defTabSz="914400" eaLnBrk="1" hangingPunct="1">
              <a:defRPr/>
            </a:pPr>
            <a:r>
              <a:rPr lang="en-US" sz="1200" b="1" dirty="0" smtClean="0"/>
              <a:t>T. Macdonald (NSERC A.G. Bell  fellowship)</a:t>
            </a:r>
            <a:endParaRPr lang="en-US" sz="1200" b="1" dirty="0" smtClean="0">
              <a:cs typeface="Times New Roman" pitchFamily="18" charset="0"/>
            </a:endParaRP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V. Simon (DAAD + Deutsche </a:t>
            </a:r>
            <a:r>
              <a:rPr lang="en-US" sz="1200" b="1" dirty="0" err="1" smtClean="0">
                <a:cs typeface="Times New Roman" pitchFamily="18" charset="0"/>
              </a:rPr>
              <a:t>Studienstiftung</a:t>
            </a:r>
            <a:r>
              <a:rPr lang="en-US" sz="1200" b="1" dirty="0" smtClean="0">
                <a:cs typeface="Times New Roman" pitchFamily="18" charset="0"/>
              </a:rPr>
              <a:t>)*,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T. Brunner (</a:t>
            </a:r>
            <a:r>
              <a:rPr lang="en-US" sz="1200" b="1" dirty="0" err="1" smtClean="0">
                <a:cs typeface="Times New Roman" pitchFamily="18" charset="0"/>
              </a:rPr>
              <a:t>Villigst</a:t>
            </a:r>
            <a:r>
              <a:rPr lang="en-US" sz="1200" b="1" dirty="0" smtClean="0">
                <a:cs typeface="Times New Roman" pitchFamily="18" charset="0"/>
              </a:rPr>
              <a:t> fellowship)*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U. </a:t>
            </a:r>
            <a:r>
              <a:rPr lang="en-US" sz="1200" b="1" dirty="0" err="1" smtClean="0">
                <a:cs typeface="Times New Roman" pitchFamily="18" charset="0"/>
              </a:rPr>
              <a:t>Chowdhury</a:t>
            </a:r>
            <a:r>
              <a:rPr lang="en-US" sz="1200" b="1" dirty="0" smtClean="0">
                <a:cs typeface="Times New Roman" pitchFamily="18" charset="0"/>
              </a:rPr>
              <a:t>, B. </a:t>
            </a:r>
            <a:r>
              <a:rPr lang="en-US" sz="1200" b="1" dirty="0" err="1" smtClean="0">
                <a:cs typeface="Times New Roman" pitchFamily="18" charset="0"/>
              </a:rPr>
              <a:t>Eberhard</a:t>
            </a:r>
            <a:r>
              <a:rPr lang="en-US" sz="1200" b="1" dirty="0" smtClean="0">
                <a:cs typeface="Times New Roman" pitchFamily="18" charset="0"/>
              </a:rPr>
              <a:t>*, A. </a:t>
            </a:r>
            <a:r>
              <a:rPr lang="en-US" sz="1200" b="1" dirty="0" err="1" smtClean="0">
                <a:cs typeface="Times New Roman" pitchFamily="18" charset="0"/>
              </a:rPr>
              <a:t>Lennarz</a:t>
            </a:r>
            <a:r>
              <a:rPr lang="en-US" sz="1200" b="1" dirty="0" smtClean="0">
                <a:cs typeface="Times New Roman" pitchFamily="18" charset="0"/>
              </a:rPr>
              <a:t>  (DAAD)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R. </a:t>
            </a:r>
            <a:r>
              <a:rPr lang="en-US" sz="1200" b="1" dirty="0" err="1" smtClean="0">
                <a:cs typeface="Times New Roman" pitchFamily="18" charset="0"/>
              </a:rPr>
              <a:t>Klawitter</a:t>
            </a:r>
            <a:r>
              <a:rPr lang="en-US" sz="1200" b="1" dirty="0" smtClean="0">
                <a:cs typeface="Times New Roman" pitchFamily="18" charset="0"/>
              </a:rPr>
              <a:t>,  A. Bader</a:t>
            </a:r>
          </a:p>
          <a:p>
            <a:pPr defTabSz="914400" eaLnBrk="1" hangingPunct="1">
              <a:defRPr/>
            </a:pPr>
            <a:endParaRPr lang="en-US" sz="1200" b="1" dirty="0" smtClean="0">
              <a:cs typeface="Times New Roman" pitchFamily="18" charset="0"/>
            </a:endParaRPr>
          </a:p>
          <a:p>
            <a:pPr defTabSz="914400" eaLnBrk="1" hangingPunct="1">
              <a:defRPr/>
            </a:pPr>
            <a:r>
              <a:rPr lang="en-US" sz="1200" b="1" dirty="0" smtClean="0">
                <a:solidFill>
                  <a:srgbClr val="A02A17"/>
                </a:solidFill>
                <a:cs typeface="Times New Roman" pitchFamily="18" charset="0"/>
              </a:rPr>
              <a:t>and the post docs: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M. Simon, B. Schultz, A. </a:t>
            </a:r>
            <a:r>
              <a:rPr lang="en-US" sz="1200" b="1" dirty="0" err="1" smtClean="0">
                <a:cs typeface="Times New Roman" pitchFamily="18" charset="0"/>
              </a:rPr>
              <a:t>Chowdhury</a:t>
            </a:r>
            <a:r>
              <a:rPr lang="en-US" sz="1200" b="1" dirty="0" smtClean="0">
                <a:cs typeface="Times New Roman" pitchFamily="18" charset="0"/>
              </a:rPr>
              <a:t>,</a:t>
            </a:r>
          </a:p>
          <a:p>
            <a:pPr marL="0" indent="0"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A. </a:t>
            </a:r>
            <a:r>
              <a:rPr lang="en-US" sz="1200" b="1" dirty="0" err="1" smtClean="0">
                <a:cs typeface="Times New Roman" pitchFamily="18" charset="0"/>
              </a:rPr>
              <a:t>Grossheim</a:t>
            </a:r>
            <a:r>
              <a:rPr lang="en-US" sz="1200" b="1" dirty="0" smtClean="0">
                <a:cs typeface="Times New Roman" pitchFamily="18" charset="0"/>
              </a:rPr>
              <a:t>,  A. Kwiatkowski, K. Leach</a:t>
            </a:r>
          </a:p>
          <a:p>
            <a:pPr defTabSz="914400" eaLnBrk="1" hangingPunct="1">
              <a:buFontTx/>
              <a:buAutoNum type="alphaUcPeriod"/>
              <a:defRPr/>
            </a:pPr>
            <a:endParaRPr lang="en-US" sz="1200" b="1" dirty="0" smtClean="0">
              <a:cs typeface="Times New Roman" pitchFamily="18" charset="0"/>
            </a:endParaRPr>
          </a:p>
          <a:p>
            <a:pPr marL="0" indent="0" defTabSz="914400" eaLnBrk="1" hangingPunct="1">
              <a:defRPr/>
            </a:pPr>
            <a:r>
              <a:rPr lang="en-US" sz="1200" b="1" dirty="0" smtClean="0">
                <a:solidFill>
                  <a:srgbClr val="A02A17"/>
                </a:solidFill>
                <a:cs typeface="Times New Roman" pitchFamily="18" charset="0"/>
              </a:rPr>
              <a:t>long term collaborators:</a:t>
            </a:r>
          </a:p>
          <a:p>
            <a:pPr marL="0" indent="0"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D. </a:t>
            </a:r>
            <a:r>
              <a:rPr lang="en-US" sz="1200" b="1" dirty="0" err="1" smtClean="0">
                <a:cs typeface="Times New Roman" pitchFamily="18" charset="0"/>
              </a:rPr>
              <a:t>Lunney</a:t>
            </a:r>
            <a:r>
              <a:rPr lang="en-US" sz="1200" b="1" dirty="0" smtClean="0">
                <a:cs typeface="Times New Roman" pitchFamily="18" charset="0"/>
              </a:rPr>
              <a:t> (</a:t>
            </a:r>
            <a:r>
              <a:rPr lang="en-US" sz="1200" b="1" dirty="0" err="1" smtClean="0">
                <a:cs typeface="Times New Roman" pitchFamily="18" charset="0"/>
              </a:rPr>
              <a:t>Orsay</a:t>
            </a:r>
            <a:r>
              <a:rPr lang="en-US" sz="1200" b="1" dirty="0" smtClean="0">
                <a:cs typeface="Times New Roman" pitchFamily="18" charset="0"/>
              </a:rPr>
              <a:t>), R. </a:t>
            </a:r>
            <a:r>
              <a:rPr lang="en-US" sz="1200" b="1" dirty="0" err="1" smtClean="0">
                <a:cs typeface="Times New Roman" pitchFamily="18" charset="0"/>
              </a:rPr>
              <a:t>Ringle</a:t>
            </a:r>
            <a:r>
              <a:rPr lang="en-US" sz="1200" b="1" dirty="0" smtClean="0">
                <a:cs typeface="Times New Roman" pitchFamily="18" charset="0"/>
              </a:rPr>
              <a:t> (MSU),</a:t>
            </a:r>
          </a:p>
          <a:p>
            <a:pPr marL="0" indent="0"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M. </a:t>
            </a:r>
            <a:r>
              <a:rPr lang="en-US" sz="1200" b="1" dirty="0" err="1" smtClean="0">
                <a:cs typeface="Times New Roman" pitchFamily="18" charset="0"/>
              </a:rPr>
              <a:t>Brodeur</a:t>
            </a:r>
            <a:r>
              <a:rPr lang="en-US" sz="1200" b="1" dirty="0" smtClean="0">
                <a:cs typeface="Times New Roman" pitchFamily="18" charset="0"/>
              </a:rPr>
              <a:t> (MSU/ ND), D. </a:t>
            </a:r>
            <a:r>
              <a:rPr lang="en-US" sz="1200" b="1" dirty="0" err="1" smtClean="0">
                <a:cs typeface="Times New Roman" pitchFamily="18" charset="0"/>
              </a:rPr>
              <a:t>Frekers</a:t>
            </a:r>
            <a:r>
              <a:rPr lang="en-US" sz="1200" b="1" dirty="0" smtClean="0">
                <a:cs typeface="Times New Roman" pitchFamily="18" charset="0"/>
              </a:rPr>
              <a:t> (Muenster) </a:t>
            </a: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G. </a:t>
            </a:r>
            <a:r>
              <a:rPr lang="en-US" sz="1200" b="1" dirty="0" err="1" smtClean="0">
                <a:cs typeface="Times New Roman" pitchFamily="18" charset="0"/>
              </a:rPr>
              <a:t>Gwinner</a:t>
            </a:r>
            <a:r>
              <a:rPr lang="en-US" sz="1200" b="1" dirty="0" smtClean="0">
                <a:cs typeface="Times New Roman" pitchFamily="18" charset="0"/>
              </a:rPr>
              <a:t> (Manitoba),  C. </a:t>
            </a:r>
            <a:r>
              <a:rPr lang="en-US" sz="1200" b="1" dirty="0" err="1" smtClean="0">
                <a:cs typeface="Times New Roman" pitchFamily="18" charset="0"/>
              </a:rPr>
              <a:t>Andreoiu</a:t>
            </a:r>
            <a:r>
              <a:rPr lang="en-US" sz="1200" b="1" dirty="0" smtClean="0">
                <a:cs typeface="Times New Roman" pitchFamily="18" charset="0"/>
              </a:rPr>
              <a:t> (SFU)</a:t>
            </a:r>
          </a:p>
          <a:p>
            <a:pPr defTabSz="914400" eaLnBrk="1" hangingPunct="1">
              <a:defRPr/>
            </a:pPr>
            <a:endParaRPr lang="en-US" sz="1200" b="1" dirty="0" smtClean="0">
              <a:solidFill>
                <a:srgbClr val="A02A17"/>
              </a:solidFill>
              <a:cs typeface="Times New Roman" pitchFamily="18" charset="0"/>
            </a:endParaRPr>
          </a:p>
          <a:p>
            <a:pPr defTabSz="914400" eaLnBrk="1" hangingPunct="1">
              <a:defRPr/>
            </a:pPr>
            <a:r>
              <a:rPr lang="en-US" sz="1200" b="1" dirty="0" smtClean="0">
                <a:solidFill>
                  <a:srgbClr val="A02A17"/>
                </a:solidFill>
                <a:cs typeface="Times New Roman" pitchFamily="18" charset="0"/>
              </a:rPr>
              <a:t>And the rest of the collaboration:</a:t>
            </a:r>
          </a:p>
          <a:p>
            <a:pPr defTabSz="914400" eaLnBrk="1" hangingPunct="1">
              <a:defRPr/>
            </a:pPr>
            <a:endParaRPr lang="en-US" sz="1200" b="1" dirty="0" smtClean="0">
              <a:cs typeface="Times New Roman" pitchFamily="18" charset="0"/>
            </a:endParaRPr>
          </a:p>
          <a:p>
            <a:pPr defTabSz="914400" eaLnBrk="1" hangingPunct="1">
              <a:defRPr/>
            </a:pPr>
            <a:r>
              <a:rPr lang="en-US" sz="1200" b="1" dirty="0" smtClean="0">
                <a:cs typeface="Times New Roman" pitchFamily="18" charset="0"/>
              </a:rPr>
              <a:t>* </a:t>
            </a:r>
            <a:r>
              <a:rPr lang="en-US" sz="800" b="1" dirty="0" smtClean="0">
                <a:cs typeface="Times New Roman" pitchFamily="18" charset="0"/>
              </a:rPr>
              <a:t>Have graduated and are now at Harvard, Stanford, and Mainz</a:t>
            </a:r>
          </a:p>
        </p:txBody>
      </p:sp>
      <p:pic>
        <p:nvPicPr>
          <p:cNvPr id="18437" name="Picture 7" descr="TITAN_col_meeting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-415925"/>
            <a:ext cx="394335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4300538" y="4330700"/>
            <a:ext cx="4843462" cy="2527300"/>
            <a:chOff x="2448" y="2530"/>
            <a:chExt cx="3312" cy="1790"/>
          </a:xfrm>
        </p:grpSpPr>
        <p:pic>
          <p:nvPicPr>
            <p:cNvPr id="18439" name="Picture 6" descr="titan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530"/>
              <a:ext cx="3312" cy="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114" y="3990"/>
              <a:ext cx="345" cy="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/>
              <a:endParaRPr lang="en-CA"/>
            </a:p>
          </p:txBody>
        </p:sp>
        <p:pic>
          <p:nvPicPr>
            <p:cNvPr id="18441" name="Picture 9" descr="jlu_logo_s.gif (4292 Byte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" y="4051"/>
              <a:ext cx="45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656" y="4041"/>
              <a:ext cx="34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/>
              <a:endParaRPr lang="en-CA"/>
            </a:p>
          </p:txBody>
        </p:sp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2630" y="4021"/>
              <a:ext cx="5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defTabSz="914400" eaLnBrk="1" hangingPunct="1"/>
              <a:r>
                <a:rPr lang="en-US" sz="1400" b="1"/>
                <a:t>Giessen</a:t>
              </a:r>
              <a:endParaRPr lang="en-CA" sz="14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982663"/>
            <a:ext cx="9144000" cy="4492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2932113"/>
            <a:ext cx="3802063" cy="1524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6200" y="152400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2000" b="1">
              <a:solidFill>
                <a:srgbClr val="000000"/>
              </a:solidFill>
            </a:endParaRP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ISAC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ion beam</a:t>
            </a:r>
          </a:p>
          <a:p>
            <a:pPr algn="ctr"/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905000" y="152400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RFQ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cooler &amp;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buncher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810000" y="152400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EBIT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charge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breeder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924300" y="3355975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Cooler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Trap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(soon)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447800" y="762000"/>
            <a:ext cx="4572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276600" y="762000"/>
            <a:ext cx="5334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500563" y="1341438"/>
            <a:ext cx="0" cy="431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924300" y="1771650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m/q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Selection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B/N gate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500563" y="2924175"/>
            <a:ext cx="0" cy="431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3924300" y="4949825"/>
            <a:ext cx="1371600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Precision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Penning 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trap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4572000" y="4518025"/>
            <a:ext cx="0" cy="431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9471" name="Picture 18" descr="TITAN_col_meeting_2010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1938" y="1565275"/>
            <a:ext cx="3802062" cy="5054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2" name="Rectangle 17"/>
          <p:cNvSpPr>
            <a:spLocks noChangeArrowheads="1"/>
          </p:cNvSpPr>
          <p:nvPr/>
        </p:nvSpPr>
        <p:spPr bwMode="auto">
          <a:xfrm>
            <a:off x="-11113" y="2949575"/>
            <a:ext cx="37988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200" b="1">
                <a:solidFill>
                  <a:srgbClr val="FF3300"/>
                </a:solidFill>
              </a:rPr>
              <a:t>Mass measurements</a:t>
            </a:r>
            <a:r>
              <a:rPr lang="en-GB" sz="1200" b="1">
                <a:solidFill>
                  <a:srgbClr val="000000"/>
                </a:solidFill>
              </a:rPr>
              <a:t> on isotopes</a:t>
            </a:r>
          </a:p>
          <a:p>
            <a:r>
              <a:rPr lang="en-GB" sz="1200" b="1">
                <a:solidFill>
                  <a:srgbClr val="000000"/>
                </a:solidFill>
              </a:rPr>
              <a:t>with short half-life </a:t>
            </a:r>
            <a:r>
              <a:rPr lang="en-US" sz="1200" b="1">
                <a:solidFill>
                  <a:srgbClr val="000000"/>
                </a:solidFill>
              </a:rPr>
              <a:t>T</a:t>
            </a:r>
            <a:r>
              <a:rPr lang="en-US" sz="1200" b="1" baseline="-25000">
                <a:solidFill>
                  <a:srgbClr val="000000"/>
                </a:solidFill>
              </a:rPr>
              <a:t>1/2</a:t>
            </a:r>
            <a:r>
              <a:rPr lang="en-US" sz="1200" b="1">
                <a:solidFill>
                  <a:srgbClr val="000000"/>
                </a:solidFill>
              </a:rPr>
              <a:t>≈ 10 ms and </a:t>
            </a:r>
          </a:p>
          <a:p>
            <a:r>
              <a:rPr lang="en-US" sz="1200" b="1">
                <a:solidFill>
                  <a:srgbClr val="000000"/>
                </a:solidFill>
              </a:rPr>
              <a:t>low production yields (≈ 10 ions/s) </a:t>
            </a:r>
          </a:p>
          <a:p>
            <a:r>
              <a:rPr lang="en-US" sz="1200" b="1">
                <a:solidFill>
                  <a:srgbClr val="000000"/>
                </a:solidFill>
                <a:sym typeface="Symbol" pitchFamily="18" charset="2"/>
              </a:rPr>
              <a:t>with high precision </a:t>
            </a:r>
            <a:r>
              <a:rPr lang="en-US" sz="1200" b="1">
                <a:solidFill>
                  <a:srgbClr val="000000"/>
                </a:solidFill>
              </a:rPr>
              <a:t>m/m ≈</a:t>
            </a:r>
            <a:r>
              <a:rPr lang="en-US" sz="1200" b="1">
                <a:solidFill>
                  <a:srgbClr val="000000"/>
                </a:solidFill>
                <a:sym typeface="Symbol" pitchFamily="18" charset="2"/>
              </a:rPr>
              <a:t> 10-8.</a:t>
            </a:r>
          </a:p>
          <a:p>
            <a:endParaRPr lang="en-US" sz="1200" b="1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sz="1200" b="1">
                <a:solidFill>
                  <a:srgbClr val="000000"/>
                </a:solidFill>
                <a:sym typeface="Symbol" pitchFamily="18" charset="2"/>
              </a:rPr>
              <a:t>Laser spectroscopy with enhanced resolution</a:t>
            </a:r>
          </a:p>
          <a:p>
            <a:r>
              <a:rPr lang="en-US" sz="1200" b="1">
                <a:solidFill>
                  <a:srgbClr val="000000"/>
                </a:solidFill>
                <a:sym typeface="Symbol" pitchFamily="18" charset="2"/>
              </a:rPr>
              <a:t>and sensitivity, access to very exotic isotopes</a:t>
            </a:r>
          </a:p>
          <a:p>
            <a:endParaRPr lang="en-US" sz="1200" b="1">
              <a:solidFill>
                <a:srgbClr val="000000"/>
              </a:solidFill>
              <a:sym typeface="Symbol" pitchFamily="18" charset="2"/>
            </a:endParaRPr>
          </a:p>
          <a:p>
            <a:endParaRPr lang="en-US" sz="1200" b="1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sz="1200" b="1">
                <a:solidFill>
                  <a:srgbClr val="000000"/>
                </a:solidFill>
                <a:sym typeface="Symbol" pitchFamily="18" charset="2"/>
              </a:rPr>
              <a:t> </a:t>
            </a:r>
          </a:p>
        </p:txBody>
      </p:sp>
      <p:pic>
        <p:nvPicPr>
          <p:cNvPr id="19473" name="Picture 27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8" y="4548188"/>
            <a:ext cx="2627312" cy="2155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74" name="Line 10"/>
          <p:cNvSpPr>
            <a:spLocks noChangeShapeType="1"/>
          </p:cNvSpPr>
          <p:nvPr/>
        </p:nvSpPr>
        <p:spPr bwMode="auto">
          <a:xfrm>
            <a:off x="3276600" y="762000"/>
            <a:ext cx="776288" cy="1011238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5" name="Rectangle 8"/>
          <p:cNvSpPr>
            <a:spLocks noChangeArrowheads="1"/>
          </p:cNvSpPr>
          <p:nvPr/>
        </p:nvSpPr>
        <p:spPr bwMode="auto">
          <a:xfrm>
            <a:off x="0" y="2667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 sz="2000" b="1">
              <a:solidFill>
                <a:srgbClr val="FFFFFF"/>
              </a:solidFill>
              <a:latin typeface="Arial Black" pitchFamily="34" charset="0"/>
              <a:cs typeface="Times New Roman" pitchFamily="18" charset="0"/>
            </a:endParaRPr>
          </a:p>
          <a:p>
            <a:pPr algn="r"/>
            <a:r>
              <a:rPr lang="en-US" sz="1800" b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TITAN </a:t>
            </a:r>
          </a:p>
          <a:p>
            <a:pPr algn="r"/>
            <a:r>
              <a:rPr lang="en-US" sz="1800" b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Triumf’s Ion Trap for </a:t>
            </a:r>
          </a:p>
          <a:p>
            <a:pPr algn="r"/>
            <a:r>
              <a:rPr lang="en-US" sz="1800" b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Atomic and Nuclear science</a:t>
            </a:r>
          </a:p>
          <a:p>
            <a:pPr algn="r"/>
            <a:endParaRPr lang="en-US" sz="2000" b="1">
              <a:solidFill>
                <a:srgbClr val="00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9476" name="Rectangle 5"/>
          <p:cNvSpPr>
            <a:spLocks noChangeArrowheads="1"/>
          </p:cNvSpPr>
          <p:nvPr/>
        </p:nvSpPr>
        <p:spPr bwMode="auto">
          <a:xfrm>
            <a:off x="1890713" y="1722438"/>
            <a:ext cx="1652587" cy="11430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 b="1">
                <a:solidFill>
                  <a:srgbClr val="000000"/>
                </a:solidFill>
              </a:rPr>
              <a:t>laser</a:t>
            </a:r>
          </a:p>
          <a:p>
            <a:pPr algn="ctr"/>
            <a:r>
              <a:rPr lang="de-DE" sz="2000" b="1">
                <a:solidFill>
                  <a:srgbClr val="000000"/>
                </a:solidFill>
              </a:rPr>
              <a:t>spectroscopy</a:t>
            </a:r>
          </a:p>
          <a:p>
            <a:pPr algn="ctr"/>
            <a:endParaRPr lang="de-DE" sz="2000" b="1">
              <a:solidFill>
                <a:srgbClr val="000000"/>
              </a:solidFill>
            </a:endParaRPr>
          </a:p>
        </p:txBody>
      </p:sp>
      <p:sp>
        <p:nvSpPr>
          <p:cNvPr id="19477" name="Line 10"/>
          <p:cNvSpPr>
            <a:spLocks noChangeShapeType="1"/>
          </p:cNvSpPr>
          <p:nvPr/>
        </p:nvSpPr>
        <p:spPr bwMode="auto">
          <a:xfrm>
            <a:off x="2590800" y="1268413"/>
            <a:ext cx="0" cy="4318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208088"/>
            <a:ext cx="3843338" cy="1651000"/>
            <a:chOff x="0" y="1207294"/>
            <a:chExt cx="3843338" cy="1651794"/>
          </a:xfrm>
        </p:grpSpPr>
        <p:grpSp>
          <p:nvGrpSpPr>
            <p:cNvPr id="19479" name="Group 1"/>
            <p:cNvGrpSpPr>
              <a:grpSpLocks/>
            </p:cNvGrpSpPr>
            <p:nvPr/>
          </p:nvGrpSpPr>
          <p:grpSpPr bwMode="auto">
            <a:xfrm>
              <a:off x="0" y="1268413"/>
              <a:ext cx="3843338" cy="1590675"/>
              <a:chOff x="80169" y="1282700"/>
              <a:chExt cx="3844131" cy="1590675"/>
            </a:xfrm>
          </p:grpSpPr>
          <p:sp>
            <p:nvSpPr>
              <p:cNvPr id="19481" name="Rectangle 19"/>
              <p:cNvSpPr>
                <a:spLocks noChangeArrowheads="1"/>
              </p:cNvSpPr>
              <p:nvPr/>
            </p:nvSpPr>
            <p:spPr bwMode="auto">
              <a:xfrm>
                <a:off x="1954213" y="1730375"/>
                <a:ext cx="1662112" cy="114300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2000" b="1">
                    <a:solidFill>
                      <a:srgbClr val="000000"/>
                    </a:solidFill>
                  </a:rPr>
                  <a:t>Giessen</a:t>
                </a:r>
              </a:p>
              <a:p>
                <a:pPr algn="ctr"/>
                <a:r>
                  <a:rPr lang="de-DE" sz="2000" b="1">
                    <a:solidFill>
                      <a:srgbClr val="000000"/>
                    </a:solidFill>
                  </a:rPr>
                  <a:t>Multi-</a:t>
                </a:r>
              </a:p>
              <a:p>
                <a:pPr algn="ctr"/>
                <a:r>
                  <a:rPr lang="de-DE" sz="2000" b="1">
                    <a:solidFill>
                      <a:srgbClr val="000000"/>
                    </a:solidFill>
                  </a:rPr>
                  <a:t>TOF</a:t>
                </a:r>
              </a:p>
            </p:txBody>
          </p:sp>
          <p:sp>
            <p:nvSpPr>
              <p:cNvPr id="19482" name="Line 20"/>
              <p:cNvSpPr>
                <a:spLocks noChangeShapeType="1"/>
              </p:cNvSpPr>
              <p:nvPr/>
            </p:nvSpPr>
            <p:spPr bwMode="auto">
              <a:xfrm>
                <a:off x="2651125" y="1289050"/>
                <a:ext cx="0" cy="431800"/>
              </a:xfrm>
              <a:prstGeom prst="lin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83" name="Rectangle 19"/>
              <p:cNvSpPr>
                <a:spLocks noChangeArrowheads="1"/>
              </p:cNvSpPr>
              <p:nvPr/>
            </p:nvSpPr>
            <p:spPr bwMode="auto">
              <a:xfrm>
                <a:off x="80169" y="1720850"/>
                <a:ext cx="1662112" cy="114300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sz="2000" b="1">
                    <a:solidFill>
                      <a:srgbClr val="000000"/>
                    </a:solidFill>
                  </a:rPr>
                  <a:t>laser</a:t>
                </a:r>
              </a:p>
              <a:p>
                <a:pPr algn="ctr"/>
                <a:r>
                  <a:rPr lang="de-DE" sz="2000" b="1">
                    <a:solidFill>
                      <a:srgbClr val="000000"/>
                    </a:solidFill>
                  </a:rPr>
                  <a:t>spectroscopy</a:t>
                </a:r>
              </a:p>
            </p:txBody>
          </p:sp>
          <p:sp>
            <p:nvSpPr>
              <p:cNvPr id="19484" name="Line 20"/>
              <p:cNvSpPr>
                <a:spLocks noChangeShapeType="1"/>
              </p:cNvSpPr>
              <p:nvPr/>
            </p:nvSpPr>
            <p:spPr bwMode="auto">
              <a:xfrm flipH="1">
                <a:off x="1676400" y="1282700"/>
                <a:ext cx="277813" cy="488950"/>
              </a:xfrm>
              <a:prstGeom prst="lin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485" name="Line 8"/>
              <p:cNvSpPr>
                <a:spLocks noChangeShapeType="1"/>
              </p:cNvSpPr>
              <p:nvPr/>
            </p:nvSpPr>
            <p:spPr bwMode="auto">
              <a:xfrm>
                <a:off x="3616325" y="2301874"/>
                <a:ext cx="307975" cy="41275"/>
              </a:xfrm>
              <a:prstGeom prst="lin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9480" name="Line 8"/>
            <p:cNvSpPr>
              <a:spLocks noChangeShapeType="1"/>
            </p:cNvSpPr>
            <p:nvPr/>
          </p:nvSpPr>
          <p:spPr bwMode="auto">
            <a:xfrm flipV="1">
              <a:off x="3498882" y="1207294"/>
              <a:ext cx="344456" cy="492919"/>
            </a:xfrm>
            <a:prstGeom prst="line">
              <a:avLst/>
            </a:prstGeom>
            <a:noFill/>
            <a:ln w="38100" cmpd="dbl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\\trshare\public\mcsimon\TITAN_setup1_blank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228600"/>
            <a:ext cx="9067800" cy="996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sz="2800" b="0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Time-of-Flight Spectra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841750" y="2601913"/>
            <a:ext cx="61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MCP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800225" y="3505200"/>
            <a:ext cx="1247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switch yard</a:t>
            </a:r>
          </a:p>
          <a:p>
            <a:pPr algn="ct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section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152400" y="1066800"/>
            <a:ext cx="40290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600">
                <a:latin typeface="Calibri" pitchFamily="34" charset="0"/>
                <a:cs typeface="Arial" pitchFamily="34" charset="0"/>
              </a:rPr>
              <a:t>Collaboration:</a:t>
            </a:r>
          </a:p>
          <a:p>
            <a:pPr defTabSz="914400" eaLnBrk="1" hangingPunct="1"/>
            <a:r>
              <a:rPr lang="en-US" sz="1600">
                <a:latin typeface="Calibri" pitchFamily="34" charset="0"/>
                <a:cs typeface="Arial" pitchFamily="34" charset="0"/>
              </a:rPr>
              <a:t>Physics Departments, Stanford University</a:t>
            </a:r>
          </a:p>
          <a:p>
            <a:pPr defTabSz="914400" eaLnBrk="1" hangingPunct="1"/>
            <a:r>
              <a:rPr lang="en-US" sz="1600">
                <a:latin typeface="Calibri" pitchFamily="34" charset="0"/>
                <a:cs typeface="Arial" pitchFamily="34" charset="0"/>
              </a:rPr>
              <a:t>G. Gratta, A. Mueller, K. O’Sullivan</a:t>
            </a:r>
            <a:endParaRPr lang="en-US" sz="16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 rot="-1791897">
            <a:off x="5484813" y="5299075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gun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76600" y="2819400"/>
            <a:ext cx="533400" cy="6096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484" idx="3"/>
          </p:cNvCxnSpPr>
          <p:nvPr/>
        </p:nvCxnSpPr>
        <p:spPr>
          <a:xfrm flipV="1">
            <a:off x="4460875" y="2741613"/>
            <a:ext cx="487363" cy="4445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0" name="Picture 5" descr="C:\Users\mcsimon\Documents\Conferences\ICIS11_Italy\BNG_photo_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5163"/>
            <a:ext cx="1554163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rot="10800000" flipV="1">
            <a:off x="1752600" y="2438400"/>
            <a:ext cx="304800" cy="1524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0"/>
          <p:cNvSpPr txBox="1">
            <a:spLocks noChangeAspect="1" noChangeArrowheads="1"/>
          </p:cNvSpPr>
          <p:nvPr/>
        </p:nvSpPr>
        <p:spPr bwMode="auto">
          <a:xfrm>
            <a:off x="1447800" y="5562600"/>
            <a:ext cx="42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+</a:t>
            </a:r>
          </a:p>
        </p:txBody>
      </p:sp>
      <p:sp>
        <p:nvSpPr>
          <p:cNvPr id="19" name="Text Box 21"/>
          <p:cNvSpPr txBox="1">
            <a:spLocks noChangeAspect="1" noChangeArrowheads="1"/>
          </p:cNvSpPr>
          <p:nvPr/>
        </p:nvSpPr>
        <p:spPr bwMode="auto">
          <a:xfrm>
            <a:off x="4572000" y="3429000"/>
            <a:ext cx="515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000" b="1" baseline="30000" dirty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</a:t>
            </a:r>
            <a:r>
              <a:rPr lang="en-US" sz="2000" b="1" baseline="30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+</a:t>
            </a:r>
          </a:p>
        </p:txBody>
      </p:sp>
      <p:sp>
        <p:nvSpPr>
          <p:cNvPr id="27" name="Text Box 21"/>
          <p:cNvSpPr txBox="1">
            <a:spLocks noChangeAspect="1" noChangeArrowheads="1"/>
          </p:cNvSpPr>
          <p:nvPr/>
        </p:nvSpPr>
        <p:spPr bwMode="auto">
          <a:xfrm>
            <a:off x="4589463" y="4572000"/>
            <a:ext cx="515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000" b="1" baseline="30000" dirty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</a:t>
            </a:r>
            <a:r>
              <a:rPr lang="en-US" sz="2000" b="1" baseline="30000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+</a:t>
            </a:r>
          </a:p>
        </p:txBody>
      </p:sp>
      <p:sp>
        <p:nvSpPr>
          <p:cNvPr id="28" name="Text Box 20"/>
          <p:cNvSpPr txBox="1">
            <a:spLocks noChangeAspect="1" noChangeArrowheads="1"/>
          </p:cNvSpPr>
          <p:nvPr/>
        </p:nvSpPr>
        <p:spPr bwMode="auto">
          <a:xfrm>
            <a:off x="3200400" y="5010150"/>
            <a:ext cx="425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000" b="1" baseline="300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+</a:t>
            </a:r>
          </a:p>
        </p:txBody>
      </p:sp>
      <p:sp>
        <p:nvSpPr>
          <p:cNvPr id="35" name="Freeform 34"/>
          <p:cNvSpPr/>
          <p:nvPr/>
        </p:nvSpPr>
        <p:spPr>
          <a:xfrm>
            <a:off x="3419475" y="3038475"/>
            <a:ext cx="1914525" cy="2257425"/>
          </a:xfrm>
          <a:custGeom>
            <a:avLst/>
            <a:gdLst>
              <a:gd name="connsiteX0" fmla="*/ 1343025 w 1914525"/>
              <a:gd name="connsiteY0" fmla="*/ 2257425 h 2257425"/>
              <a:gd name="connsiteX1" fmla="*/ 95250 w 1914525"/>
              <a:gd name="connsiteY1" fmla="*/ 1314450 h 2257425"/>
              <a:gd name="connsiteX2" fmla="*/ 1914525 w 1914525"/>
              <a:gd name="connsiteY2" fmla="*/ 0 h 22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4525" h="2257425">
                <a:moveTo>
                  <a:pt x="1343025" y="2257425"/>
                </a:moveTo>
                <a:cubicBezTo>
                  <a:pt x="671512" y="1974056"/>
                  <a:pt x="0" y="1690687"/>
                  <a:pt x="95250" y="1314450"/>
                </a:cubicBezTo>
                <a:cubicBezTo>
                  <a:pt x="190500" y="938213"/>
                  <a:pt x="1052512" y="469106"/>
                  <a:pt x="1914525" y="0"/>
                </a:cubicBezTo>
              </a:path>
            </a:pathLst>
          </a:cu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497" name="TextBox 36"/>
          <p:cNvSpPr txBox="1">
            <a:spLocks noChangeArrowheads="1"/>
          </p:cNvSpPr>
          <p:nvPr/>
        </p:nvSpPr>
        <p:spPr bwMode="auto">
          <a:xfrm rot="-1791897">
            <a:off x="3681413" y="5719763"/>
            <a:ext cx="103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trap   </a:t>
            </a:r>
          </a:p>
          <a:p>
            <a:pPr algn="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(magnet)</a:t>
            </a:r>
          </a:p>
        </p:txBody>
      </p:sp>
      <p:sp>
        <p:nvSpPr>
          <p:cNvPr id="20498" name="TextBox 37"/>
          <p:cNvSpPr txBox="1">
            <a:spLocks noChangeArrowheads="1"/>
          </p:cNvSpPr>
          <p:nvPr/>
        </p:nvSpPr>
        <p:spPr bwMode="auto">
          <a:xfrm rot="-1791897">
            <a:off x="3325813" y="5568950"/>
            <a:ext cx="993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collector</a:t>
            </a:r>
          </a:p>
        </p:txBody>
      </p:sp>
      <p:sp>
        <p:nvSpPr>
          <p:cNvPr id="39" name="Freeform 38"/>
          <p:cNvSpPr/>
          <p:nvPr/>
        </p:nvSpPr>
        <p:spPr>
          <a:xfrm>
            <a:off x="1219200" y="4876800"/>
            <a:ext cx="2809875" cy="1495425"/>
          </a:xfrm>
          <a:custGeom>
            <a:avLst/>
            <a:gdLst>
              <a:gd name="connsiteX0" fmla="*/ 209550 w 2809875"/>
              <a:gd name="connsiteY0" fmla="*/ 1495425 h 1495425"/>
              <a:gd name="connsiteX1" fmla="*/ 219075 w 2809875"/>
              <a:gd name="connsiteY1" fmla="*/ 714375 h 1495425"/>
              <a:gd name="connsiteX2" fmla="*/ 1524000 w 2809875"/>
              <a:gd name="connsiteY2" fmla="*/ 47625 h 1495425"/>
              <a:gd name="connsiteX3" fmla="*/ 2809875 w 2809875"/>
              <a:gd name="connsiteY3" fmla="*/ 4286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9875" h="1495425">
                <a:moveTo>
                  <a:pt x="209550" y="1495425"/>
                </a:moveTo>
                <a:cubicBezTo>
                  <a:pt x="104775" y="1225550"/>
                  <a:pt x="0" y="955675"/>
                  <a:pt x="219075" y="714375"/>
                </a:cubicBezTo>
                <a:cubicBezTo>
                  <a:pt x="438150" y="473075"/>
                  <a:pt x="1092200" y="95250"/>
                  <a:pt x="1524000" y="47625"/>
                </a:cubicBezTo>
                <a:cubicBezTo>
                  <a:pt x="1955800" y="0"/>
                  <a:pt x="2382837" y="214312"/>
                  <a:pt x="2809875" y="428625"/>
                </a:cubicBezTo>
              </a:path>
            </a:pathLst>
          </a:custGeom>
          <a:ln w="25400">
            <a:solidFill>
              <a:schemeClr val="accent2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TextBox 39"/>
          <p:cNvSpPr txBox="1"/>
          <p:nvPr/>
        </p:nvSpPr>
        <p:spPr>
          <a:xfrm rot="19808578">
            <a:off x="1905000" y="5334000"/>
            <a:ext cx="16764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rPr>
              <a:t>SCI</a:t>
            </a:r>
            <a:r>
              <a:rPr lang="en-US" sz="1800" dirty="0">
                <a:latin typeface="+mn-lt"/>
                <a:ea typeface="+mn-ea"/>
                <a:cs typeface="Arial" pitchFamily="34" charset="0"/>
              </a:rPr>
              <a:t> injection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HCI</a:t>
            </a:r>
            <a:r>
              <a:rPr lang="en-US" sz="1800" dirty="0">
                <a:latin typeface="+mn-lt"/>
                <a:ea typeface="+mn-ea"/>
                <a:cs typeface="Arial" pitchFamily="34" charset="0"/>
              </a:rPr>
              <a:t> extraction</a:t>
            </a:r>
          </a:p>
        </p:txBody>
      </p:sp>
      <p:pic>
        <p:nvPicPr>
          <p:cNvPr id="20501" name="Picture 4" descr="C:\Users\mcsimon\Documents\Conferences\ICIS11_Italy\FiguresGnuplot\TOF_Rb_BNG_talk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6078538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6" descr="resonanceLi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5488" y="1219200"/>
            <a:ext cx="1763712" cy="1143000"/>
          </a:xfrm>
        </p:spPr>
      </p:pic>
      <p:cxnSp>
        <p:nvCxnSpPr>
          <p:cNvPr id="50" name="Straight Arrow Connector 49"/>
          <p:cNvCxnSpPr/>
          <p:nvPr/>
        </p:nvCxnSpPr>
        <p:spPr>
          <a:xfrm rot="10800000">
            <a:off x="5486400" y="3124200"/>
            <a:ext cx="609600" cy="3048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6781800" y="1600200"/>
            <a:ext cx="228600" cy="2286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5" name="TextBox 30"/>
          <p:cNvSpPr txBox="1">
            <a:spLocks noChangeArrowheads="1"/>
          </p:cNvSpPr>
          <p:nvPr/>
        </p:nvSpPr>
        <p:spPr bwMode="auto">
          <a:xfrm>
            <a:off x="1828800" y="1905000"/>
            <a:ext cx="2133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sz="1800" b="1">
                <a:latin typeface="Calibri" pitchFamily="34" charset="0"/>
                <a:cs typeface="Arial" pitchFamily="34" charset="0"/>
              </a:rPr>
              <a:t>BNG</a:t>
            </a:r>
          </a:p>
          <a:p>
            <a:pPr algn="ct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Bradbury-Nielsen</a:t>
            </a:r>
          </a:p>
          <a:p>
            <a:pPr algn="ctr" defTabSz="914400" eaLnBrk="1" hangingPunct="1"/>
            <a:r>
              <a:rPr lang="en-US" sz="1800">
                <a:latin typeface="Calibri" pitchFamily="34" charset="0"/>
                <a:cs typeface="Arial" pitchFamily="34" charset="0"/>
              </a:rPr>
              <a:t>TOF ion gate</a:t>
            </a:r>
          </a:p>
        </p:txBody>
      </p:sp>
      <p:pic>
        <p:nvPicPr>
          <p:cNvPr id="2050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052513"/>
            <a:ext cx="919162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7" name="TextBox 35"/>
          <p:cNvSpPr txBox="1">
            <a:spLocks noChangeArrowheads="1"/>
          </p:cNvSpPr>
          <p:nvPr/>
        </p:nvSpPr>
        <p:spPr bwMode="auto">
          <a:xfrm>
            <a:off x="6400800" y="5334000"/>
            <a:ext cx="1846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800">
                <a:latin typeface="Calibri" pitchFamily="34" charset="0"/>
              </a:rPr>
              <a:t>Time of flight [</a:t>
            </a:r>
            <a:r>
              <a:rPr lang="en-US" sz="1800">
                <a:latin typeface="Symbol" pitchFamily="18" charset="2"/>
              </a:rPr>
              <a:t>m</a:t>
            </a:r>
            <a:r>
              <a:rPr lang="en-US" sz="1800">
                <a:latin typeface="Calibri" pitchFamily="34" charset="0"/>
              </a:rPr>
              <a:t>s]</a:t>
            </a:r>
          </a:p>
        </p:txBody>
      </p:sp>
      <p:sp>
        <p:nvSpPr>
          <p:cNvPr id="20508" name="TextBox 41"/>
          <p:cNvSpPr txBox="1">
            <a:spLocks noChangeArrowheads="1"/>
          </p:cNvSpPr>
          <p:nvPr/>
        </p:nvSpPr>
        <p:spPr bwMode="auto">
          <a:xfrm rot="-5400000">
            <a:off x="5124450" y="4030663"/>
            <a:ext cx="81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800">
                <a:latin typeface="Calibri" pitchFamily="34" charset="0"/>
              </a:rPr>
              <a:t>counts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10200" y="6324600"/>
            <a:ext cx="3657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600"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Th. Brunner et al. IJMS </a:t>
            </a:r>
            <a:r>
              <a:rPr lang="en-CA"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309, 97 (2012)</a:t>
            </a:r>
            <a:r>
              <a:rPr lang="en-CA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endParaRPr lang="en-US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0510" name="Rectangle 3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1" name="Rectangle 34"/>
          <p:cNvSpPr>
            <a:spLocks noChangeArrowheads="1"/>
          </p:cNvSpPr>
          <p:nvPr/>
        </p:nvSpPr>
        <p:spPr bwMode="auto">
          <a:xfrm>
            <a:off x="790575" y="319088"/>
            <a:ext cx="8229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defTabSz="914400" eaLnBrk="0" hangingPunct="0">
              <a:lnSpc>
                <a:spcPts val="3038"/>
              </a:lnSpc>
            </a:pPr>
            <a:r>
              <a:rPr lang="en-US" sz="3200" b="1">
                <a:solidFill>
                  <a:schemeClr val="bg1"/>
                </a:solidFill>
                <a:latin typeface="Myriad Pro" pitchFamily="34" charset="0"/>
                <a:ea typeface="MS PGothic" pitchFamily="34" charset="-128"/>
                <a:cs typeface="Myriad Pro" pitchFamily="34" charset="0"/>
              </a:rPr>
              <a:t>TITAN HCI mass measurements</a:t>
            </a:r>
            <a:endParaRPr lang="en-CA" sz="3200" b="1">
              <a:solidFill>
                <a:schemeClr val="bg1"/>
              </a:solidFill>
              <a:latin typeface="Myriad Pro" pitchFamily="34" charset="0"/>
              <a:ea typeface="MS PGothic" pitchFamily="34" charset="-128"/>
              <a:cs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uebersicht_tot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5850"/>
            <a:ext cx="4572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4100" y="0"/>
            <a:ext cx="5270500" cy="1143000"/>
          </a:xfrm>
        </p:spPr>
        <p:txBody>
          <a:bodyPr/>
          <a:lstStyle/>
          <a:p>
            <a:r>
              <a:rPr lang="en-US" sz="2800" b="0" smtClean="0">
                <a:latin typeface="Tahoma" pitchFamily="34" charset="0"/>
                <a:cs typeface="Tahoma" pitchFamily="34" charset="0"/>
              </a:rPr>
              <a:t>The use of highly charged ions</a:t>
            </a:r>
            <a:endParaRPr lang="de-DE" sz="2800" b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613" y="1655763"/>
            <a:ext cx="833278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How effective is it to use highly charged ions: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charge breeding on precision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have to consider losses in efficiency as well due to decay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63" y="3651250"/>
            <a:ext cx="4178300" cy="2678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Set up simulation tool to: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atomic physics of breeding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breeding parameters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/>
              <a:t>E-beam energy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dirty="0"/>
              <a:t>intensity (density)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decay during breeding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dirty="0"/>
              <a:t>gain in precision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003300"/>
          </a:xfrm>
        </p:spPr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effective HCI precision gain </a:t>
            </a:r>
          </a:p>
        </p:txBody>
      </p:sp>
      <p:pic>
        <p:nvPicPr>
          <p:cNvPr id="22531" name="Picture 8" descr="Screen Shot 2011-10-03 at 2.44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1435100"/>
            <a:ext cx="4064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5600" y="1141413"/>
            <a:ext cx="44831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j-lt"/>
                <a:cs typeface="Garamond"/>
              </a:rPr>
              <a:t>transport, injection, extraction</a:t>
            </a:r>
            <a:br>
              <a:rPr lang="en-US" sz="2000" dirty="0">
                <a:latin typeface="+mj-lt"/>
                <a:cs typeface="Garamond"/>
              </a:rPr>
            </a:br>
            <a:r>
              <a:rPr lang="en-US" sz="2000" dirty="0">
                <a:latin typeface="+mj-lt"/>
                <a:cs typeface="Garamond"/>
                <a:sym typeface="Wingdings"/>
              </a:rPr>
              <a:t> no principal limitations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j-lt"/>
                <a:cs typeface="Garamond"/>
                <a:sym typeface="Wingdings"/>
              </a:rPr>
              <a:t>nuclear decay during breeding</a:t>
            </a:r>
            <a:br>
              <a:rPr lang="en-US" sz="2000" dirty="0">
                <a:latin typeface="+mj-lt"/>
                <a:cs typeface="Garamond"/>
                <a:sym typeface="Wingdings"/>
              </a:rPr>
            </a:br>
            <a:r>
              <a:rPr lang="en-US" sz="2000" dirty="0">
                <a:latin typeface="+mj-lt"/>
                <a:cs typeface="Garamond"/>
                <a:sym typeface="Wingdings"/>
              </a:rPr>
              <a:t> </a:t>
            </a:r>
            <a:r>
              <a:rPr lang="en-US" sz="2000" i="1" dirty="0" err="1">
                <a:latin typeface="Times New Roman"/>
                <a:cs typeface="Times New Roman"/>
                <a:sym typeface="Wingdings"/>
              </a:rPr>
              <a:t>T</a:t>
            </a:r>
            <a:r>
              <a:rPr lang="en-US" sz="2000" i="1" baseline="-25000" dirty="0" err="1">
                <a:latin typeface="Times New Roman"/>
                <a:cs typeface="Times New Roman"/>
                <a:sym typeface="Wingdings"/>
              </a:rPr>
              <a:t>cb</a:t>
            </a:r>
            <a:r>
              <a:rPr lang="en-US" sz="2000" i="1" dirty="0">
                <a:latin typeface="Times New Roman"/>
                <a:cs typeface="Times New Roman"/>
                <a:sym typeface="Wingdings"/>
              </a:rPr>
              <a:t>, T</a:t>
            </a:r>
            <a:r>
              <a:rPr lang="en-US" sz="2000" i="1" baseline="-25000" dirty="0">
                <a:latin typeface="Times New Roman"/>
                <a:cs typeface="Times New Roman"/>
                <a:sym typeface="Wingdings"/>
              </a:rPr>
              <a:t>1/2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j-lt"/>
                <a:cs typeface="Garamond"/>
              </a:rPr>
              <a:t>charge state distribution</a:t>
            </a:r>
            <a:br>
              <a:rPr lang="en-US" sz="2000" dirty="0">
                <a:latin typeface="+mj-lt"/>
                <a:cs typeface="Garamond"/>
              </a:rPr>
            </a:br>
            <a:r>
              <a:rPr lang="en-US" sz="2000" dirty="0">
                <a:latin typeface="+mj-lt"/>
                <a:cs typeface="Garamond"/>
                <a:sym typeface="Wingdings"/>
              </a:rPr>
              <a:t> </a:t>
            </a:r>
            <a:r>
              <a:rPr lang="en-US" sz="2000" i="1" dirty="0" err="1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2000" i="1" baseline="-25000" dirty="0" err="1">
                <a:latin typeface="Times New Roman"/>
                <a:cs typeface="Times New Roman"/>
                <a:sym typeface="Wingdings"/>
              </a:rPr>
              <a:t>pop</a:t>
            </a:r>
            <a:endParaRPr lang="en-US" sz="2000" i="1" baseline="-25000" dirty="0">
              <a:latin typeface="Times New Roman"/>
              <a:cs typeface="Times New Roman"/>
              <a:sym typeface="Wingdings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995738"/>
            <a:ext cx="5372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42900" y="4722813"/>
            <a:ext cx="56134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j-lt"/>
                <a:cs typeface="Garamond"/>
              </a:rPr>
              <a:t>charge exchange (CX) and damping effects lead to less pronounced resonances</a:t>
            </a:r>
            <a:br>
              <a:rPr lang="en-US" sz="2000" dirty="0">
                <a:latin typeface="+mj-lt"/>
                <a:cs typeface="Garamond"/>
              </a:rPr>
            </a:br>
            <a:r>
              <a:rPr lang="en-US" sz="2000" dirty="0">
                <a:latin typeface="+mj-lt"/>
                <a:cs typeface="Garamond"/>
                <a:sym typeface="Wingdings"/>
              </a:rPr>
              <a:t> not a linear increase in precision</a:t>
            </a:r>
            <a:br>
              <a:rPr lang="en-US" sz="2000" dirty="0">
                <a:latin typeface="+mj-lt"/>
                <a:cs typeface="Garamond"/>
                <a:sym typeface="Wingdings"/>
              </a:rPr>
            </a:br>
            <a:r>
              <a:rPr lang="en-US" sz="2000" dirty="0">
                <a:latin typeface="+mj-lt"/>
                <a:cs typeface="Garamond"/>
                <a:sym typeface="Wingdings"/>
              </a:rPr>
              <a:t>however:  </a:t>
            </a:r>
            <a:r>
              <a:rPr lang="en-US" sz="2000" i="1" dirty="0">
                <a:latin typeface="Times New Roman"/>
                <a:cs typeface="Times New Roman"/>
                <a:sym typeface="Wingdings"/>
              </a:rPr>
              <a:t>T</a:t>
            </a:r>
            <a:r>
              <a:rPr lang="en-US" sz="2000" i="1" baseline="-25000" dirty="0">
                <a:latin typeface="Times New Roman"/>
                <a:cs typeface="Times New Roman"/>
                <a:sym typeface="Wingdings"/>
              </a:rPr>
              <a:t>CX</a:t>
            </a:r>
            <a:r>
              <a:rPr lang="en-US" sz="2000" i="1" dirty="0">
                <a:latin typeface="Times New Roman"/>
                <a:cs typeface="Times New Roman"/>
                <a:sym typeface="Wingdings"/>
              </a:rPr>
              <a:t> &gt; T</a:t>
            </a:r>
            <a:r>
              <a:rPr lang="en-US" sz="2000" i="1" baseline="-25000" dirty="0">
                <a:latin typeface="Times New Roman"/>
                <a:cs typeface="Times New Roman"/>
                <a:sym typeface="Wingdings"/>
              </a:rPr>
              <a:t>1/2</a:t>
            </a:r>
            <a:r>
              <a:rPr lang="en-US" sz="2000" dirty="0">
                <a:latin typeface="+mj-lt"/>
                <a:cs typeface="Garamond"/>
                <a:sym typeface="Wingdings"/>
              </a:rPr>
              <a:t> sufficient</a:t>
            </a:r>
            <a:endParaRPr lang="en-US" sz="2000" b="1" i="1" baseline="-25000" dirty="0">
              <a:solidFill>
                <a:srgbClr val="376092"/>
              </a:solidFill>
              <a:latin typeface="Times New Roman"/>
              <a:cs typeface="Times New Roman"/>
            </a:endParaRPr>
          </a:p>
        </p:txBody>
      </p:sp>
      <p:sp>
        <p:nvSpPr>
          <p:cNvPr id="22535" name="TextBox 56"/>
          <p:cNvSpPr txBox="1">
            <a:spLocks noChangeArrowheads="1"/>
          </p:cNvSpPr>
          <p:nvPr/>
        </p:nvSpPr>
        <p:spPr bwMode="auto">
          <a:xfrm>
            <a:off x="720725" y="3160713"/>
            <a:ext cx="7981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cs typeface="Arial" pitchFamily="34" charset="0"/>
              </a:rPr>
              <a:t>include calculation of effective precision gain through charge breeding in simulations with CBSIM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394200" y="5943600"/>
            <a:ext cx="4635500" cy="3381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special thanks to Oliver </a:t>
            </a:r>
            <a:r>
              <a:rPr lang="en-US" sz="16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Kester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for supplying CBSIM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394200" y="6443663"/>
            <a:ext cx="4648200" cy="33813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simulations performed by T. Macdonald,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5626100"/>
            <a:ext cx="5372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003300"/>
          </a:xfrm>
        </p:spPr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simulations of HCI gain</a:t>
            </a:r>
          </a:p>
        </p:txBody>
      </p:sp>
      <p:pic>
        <p:nvPicPr>
          <p:cNvPr id="24" name="Picture 23" descr="Geff_vs_time_1000eV_tal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160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Geff_vs_time_2727eV_tal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0033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5" descr="Geff_vs_time_1000eV_talk_noGeff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160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6" descr="Geff_vs_time_2727eV_talk_noGeff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003300"/>
            <a:ext cx="6858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uebersicht_tot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1524000" y="5842000"/>
            <a:ext cx="1530350" cy="1016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800">
                <a:latin typeface="Calibri" pitchFamily="34" charset="0"/>
              </a:rPr>
              <a:t>G</a:t>
            </a:r>
            <a:r>
              <a:rPr lang="de-DE" sz="1800">
                <a:latin typeface="Calibri" pitchFamily="34" charset="0"/>
              </a:rPr>
              <a:t>un</a:t>
            </a:r>
          </a:p>
          <a:p>
            <a:pPr defTabSz="914400" eaLnBrk="1" hangingPunct="1"/>
            <a:r>
              <a:rPr lang="de-DE" sz="1400">
                <a:latin typeface="Calibri" pitchFamily="34" charset="0"/>
              </a:rPr>
              <a:t>450mA achieved</a:t>
            </a:r>
          </a:p>
          <a:p>
            <a:pPr defTabSz="914400" eaLnBrk="1" hangingPunct="1"/>
            <a:r>
              <a:rPr lang="de-DE" sz="1400">
                <a:latin typeface="Calibri" pitchFamily="34" charset="0"/>
              </a:rPr>
              <a:t>upgradeable to 5A</a:t>
            </a:r>
          </a:p>
          <a:p>
            <a:pPr defTabSz="914400" eaLnBrk="1" hangingPunct="1"/>
            <a:r>
              <a:rPr lang="de-DE" sz="1400">
                <a:latin typeface="Calibri" pitchFamily="34" charset="0"/>
              </a:rPr>
              <a:t>soon -60kV bias</a:t>
            </a:r>
          </a:p>
        </p:txBody>
      </p:sp>
      <p:sp>
        <p:nvSpPr>
          <p:cNvPr id="24580" name="Text Box 23"/>
          <p:cNvSpPr txBox="1">
            <a:spLocks noChangeArrowheads="1"/>
          </p:cNvSpPr>
          <p:nvPr/>
        </p:nvSpPr>
        <p:spPr bwMode="auto">
          <a:xfrm>
            <a:off x="1371600" y="1219200"/>
            <a:ext cx="2514600" cy="14160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de-DE" sz="1800">
                <a:latin typeface="Calibri" pitchFamily="34" charset="0"/>
              </a:rPr>
              <a:t>superconducting magnet </a:t>
            </a:r>
            <a:r>
              <a:rPr lang="de-DE" sz="1600">
                <a:latin typeface="Calibri" pitchFamily="34" charset="0"/>
              </a:rPr>
              <a:t>4Kelvin, 6Tesla</a:t>
            </a:r>
          </a:p>
          <a:p>
            <a:pPr algn="ctr" defTabSz="914400" eaLnBrk="1" hangingPunct="1"/>
            <a:r>
              <a:rPr lang="de-DE" sz="1600">
                <a:latin typeface="Calibri" pitchFamily="34" charset="0"/>
              </a:rPr>
              <a:t>Helmholtz configuration</a:t>
            </a:r>
          </a:p>
          <a:p>
            <a:pPr algn="ctr" defTabSz="914400" eaLnBrk="1" hangingPunct="1"/>
            <a:endParaRPr lang="de-DE" sz="1800">
              <a:latin typeface="Calibri" pitchFamily="34" charset="0"/>
            </a:endParaRPr>
          </a:p>
          <a:p>
            <a:pPr algn="ctr" defTabSz="914400" eaLnBrk="1" hangingPunct="1"/>
            <a:r>
              <a:rPr lang="de-DE" sz="1800">
                <a:latin typeface="Calibri" pitchFamily="34" charset="0"/>
              </a:rPr>
              <a:t>and drift tube assembly</a:t>
            </a:r>
          </a:p>
        </p:txBody>
      </p:sp>
      <p:sp>
        <p:nvSpPr>
          <p:cNvPr id="24581" name="Text Box 24"/>
          <p:cNvSpPr txBox="1">
            <a:spLocks noChangeArrowheads="1"/>
          </p:cNvSpPr>
          <p:nvPr/>
        </p:nvSpPr>
        <p:spPr bwMode="auto">
          <a:xfrm>
            <a:off x="7620000" y="4343400"/>
            <a:ext cx="998538" cy="6461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de-DE" sz="1800">
                <a:latin typeface="Calibri" pitchFamily="34" charset="0"/>
              </a:rPr>
              <a:t>electron</a:t>
            </a:r>
          </a:p>
          <a:p>
            <a:pPr defTabSz="914400" eaLnBrk="1" hangingPunct="1"/>
            <a:r>
              <a:rPr lang="de-DE" sz="1800">
                <a:latin typeface="Calibri" pitchFamily="34" charset="0"/>
              </a:rPr>
              <a:t>collector</a:t>
            </a:r>
          </a:p>
        </p:txBody>
      </p:sp>
      <p:sp>
        <p:nvSpPr>
          <p:cNvPr id="24582" name="Text Box 24"/>
          <p:cNvSpPr txBox="1">
            <a:spLocks noChangeArrowheads="1"/>
          </p:cNvSpPr>
          <p:nvPr/>
        </p:nvSpPr>
        <p:spPr bwMode="auto">
          <a:xfrm>
            <a:off x="5867400" y="4648200"/>
            <a:ext cx="1128713" cy="36988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de-DE" sz="1800">
                <a:latin typeface="Calibri" pitchFamily="34" charset="0"/>
              </a:rPr>
              <a:t>Sikler lens</a:t>
            </a:r>
          </a:p>
        </p:txBody>
      </p:sp>
      <p:sp>
        <p:nvSpPr>
          <p:cNvPr id="245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92600" y="0"/>
            <a:ext cx="4572000" cy="1143000"/>
          </a:xfrm>
        </p:spPr>
        <p:txBody>
          <a:bodyPr/>
          <a:lstStyle/>
          <a:p>
            <a:r>
              <a:rPr lang="en-US" sz="2800" b="0" smtClean="0">
                <a:latin typeface="Tahoma" pitchFamily="34" charset="0"/>
                <a:cs typeface="Tahoma" pitchFamily="34" charset="0"/>
              </a:rPr>
              <a:t>The TITAN-EBIT</a:t>
            </a:r>
            <a:endParaRPr lang="de-DE" sz="2800" b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19800"/>
            <a:ext cx="2895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EXTRA</a:t>
            </a:r>
            <a:endParaRPr lang="en-CA" smtClean="0">
              <a:latin typeface="Myriad Pro" pitchFamily="34" charset="0"/>
              <a:cs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144588"/>
            <a:ext cx="72850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39688"/>
            <a:ext cx="8229600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800" smtClean="0">
                <a:latin typeface="Myriad Pro" pitchFamily="34" charset="0"/>
                <a:cs typeface="Myriad Pro" pitchFamily="34" charset="0"/>
              </a:rPr>
              <a:t/>
            </a:r>
            <a:br>
              <a:rPr lang="en-US" sz="2800" smtClean="0">
                <a:latin typeface="Myriad Pro" pitchFamily="34" charset="0"/>
                <a:cs typeface="Myriad Pro" pitchFamily="34" charset="0"/>
              </a:rPr>
            </a:br>
            <a:r>
              <a:rPr lang="en-US" sz="2800" smtClean="0">
                <a:latin typeface="Myriad Pro" pitchFamily="34" charset="0"/>
                <a:cs typeface="Myriad Pro" pitchFamily="34" charset="0"/>
              </a:rPr>
              <a:t>ISAC rare isotope facility</a:t>
            </a:r>
            <a:br>
              <a:rPr lang="en-US" sz="2800" smtClean="0">
                <a:latin typeface="Myriad Pro" pitchFamily="34" charset="0"/>
                <a:cs typeface="Myriad Pro" pitchFamily="34" charset="0"/>
              </a:rPr>
            </a:br>
            <a:endParaRPr lang="en-US" sz="2400" smtClean="0">
              <a:solidFill>
                <a:srgbClr val="993300"/>
              </a:solidFill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582" y="5749707"/>
            <a:ext cx="4018208" cy="646331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CA" sz="1800" dirty="0"/>
              <a:t>ISOL facility with </a:t>
            </a:r>
            <a:r>
              <a:rPr lang="en-CA" sz="1800" b="1" i="1" dirty="0"/>
              <a:t>highest primary beam intensity </a:t>
            </a:r>
            <a:r>
              <a:rPr lang="en-CA" sz="1800" dirty="0"/>
              <a:t>(100 </a:t>
            </a:r>
            <a:r>
              <a:rPr lang="en-CA" sz="1800" dirty="0">
                <a:latin typeface="Symbol" pitchFamily="18" charset="2"/>
              </a:rPr>
              <a:t>m</a:t>
            </a:r>
            <a:r>
              <a:rPr lang="en-CA" sz="1800" dirty="0"/>
              <a:t>A, 500 MeV, p)</a:t>
            </a:r>
          </a:p>
        </p:txBody>
      </p:sp>
      <p:pic>
        <p:nvPicPr>
          <p:cNvPr id="8199" name="Picture 2" descr="Cyclot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3"/>
          <a:stretch>
            <a:fillRect/>
          </a:stretch>
        </p:blipFill>
        <p:spPr bwMode="auto">
          <a:xfrm>
            <a:off x="6219825" y="4735513"/>
            <a:ext cx="254317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8212" y="1660195"/>
            <a:ext cx="3339376" cy="1918474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CA" sz="1600" dirty="0">
                <a:solidFill>
                  <a:srgbClr val="0000FF"/>
                </a:solidFill>
              </a:rPr>
              <a:t>Programs in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CA" sz="1600" dirty="0">
                <a:solidFill>
                  <a:srgbClr val="0000FF"/>
                </a:solidFill>
              </a:rPr>
              <a:t>Nuclear Structure &amp; Dynamics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CA" sz="1600" dirty="0">
                <a:solidFill>
                  <a:srgbClr val="0000FF"/>
                </a:solidFill>
              </a:rPr>
              <a:t>Nuclear Astrophysics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CA" sz="1600" dirty="0">
                <a:solidFill>
                  <a:srgbClr val="0000FF"/>
                </a:solidFill>
              </a:rPr>
              <a:t>Electroweak Interaction Studies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CA" sz="1600" dirty="0">
                <a:solidFill>
                  <a:srgbClr val="FF0000"/>
                </a:solidFill>
              </a:rPr>
              <a:t>Material Science</a:t>
            </a:r>
            <a:endParaRPr lang="en-CA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5671" y="3624951"/>
            <a:ext cx="2021579" cy="58477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 b="1" dirty="0"/>
              <a:t>ISAC </a:t>
            </a:r>
            <a:r>
              <a:rPr lang="en-CA" sz="1600" b="1" dirty="0"/>
              <a:t>I</a:t>
            </a:r>
            <a:r>
              <a:rPr lang="en-CA" sz="1600" dirty="0"/>
              <a:t>: </a:t>
            </a:r>
            <a:endParaRPr lang="en-CA" sz="1600" dirty="0"/>
          </a:p>
          <a:p>
            <a:pPr>
              <a:defRPr/>
            </a:pPr>
            <a:r>
              <a:rPr lang="en-CA" sz="1600" dirty="0"/>
              <a:t>60 </a:t>
            </a:r>
            <a:r>
              <a:rPr lang="en-CA" sz="1600" dirty="0" err="1"/>
              <a:t>keV</a:t>
            </a:r>
            <a:r>
              <a:rPr lang="en-CA" sz="1600" dirty="0"/>
              <a:t> &amp; 1.7 </a:t>
            </a:r>
            <a:r>
              <a:rPr lang="en-CA" sz="1600" dirty="0" err="1"/>
              <a:t>AMeV</a:t>
            </a:r>
            <a:r>
              <a:rPr lang="en-CA" sz="16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1686" y="1715419"/>
            <a:ext cx="2023054" cy="58477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 b="1" dirty="0"/>
              <a:t>ISAC </a:t>
            </a:r>
            <a:r>
              <a:rPr lang="en-CA" sz="1600" b="1" dirty="0"/>
              <a:t>II</a:t>
            </a:r>
            <a:r>
              <a:rPr lang="en-CA" sz="1600" dirty="0"/>
              <a:t>: </a:t>
            </a:r>
            <a:endParaRPr lang="en-CA" sz="1600" dirty="0"/>
          </a:p>
          <a:p>
            <a:pPr>
              <a:defRPr/>
            </a:pPr>
            <a:r>
              <a:rPr lang="en-CA" sz="1600" dirty="0"/>
              <a:t>&gt; 6 </a:t>
            </a:r>
            <a:r>
              <a:rPr lang="en-CA" sz="1600" dirty="0" err="1"/>
              <a:t>AMeV</a:t>
            </a:r>
            <a:r>
              <a:rPr lang="en-CA" sz="1600" dirty="0"/>
              <a:t> for A&lt;150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11811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627" name="Text Box 1027"/>
          <p:cNvSpPr txBox="1">
            <a:spLocks noChangeArrowheads="1"/>
          </p:cNvSpPr>
          <p:nvPr/>
        </p:nvSpPr>
        <p:spPr bwMode="auto">
          <a:xfrm>
            <a:off x="1752600" y="33338"/>
            <a:ext cx="73914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2000">
                <a:solidFill>
                  <a:srgbClr val="FFFFFF"/>
                </a:solidFill>
                <a:latin typeface="Chalkboard Bold" pitchFamily="-32" charset="0"/>
                <a:cs typeface="Times New Roman" pitchFamily="18" charset="0"/>
              </a:rPr>
              <a:t>    </a:t>
            </a:r>
            <a:r>
              <a:rPr lang="en-US">
                <a:solidFill>
                  <a:schemeClr val="bg1"/>
                </a:solidFill>
                <a:latin typeface="Chalkboard Bold" pitchFamily="-32" charset="0"/>
                <a:cs typeface="Times New Roman" pitchFamily="18" charset="0"/>
              </a:rPr>
              <a:t>TiSa laser excitation schemes &amp; RIB at TRIUMF </a:t>
            </a:r>
          </a:p>
          <a:p>
            <a:pPr defTabSz="914400" eaLnBrk="1" hangingPunct="1"/>
            <a:r>
              <a:rPr lang="en-US" sz="2000">
                <a:solidFill>
                  <a:srgbClr val="FF3300"/>
                </a:solidFill>
                <a:latin typeface="Chalkboard Bold" pitchFamily="-32" charset="0"/>
                <a:cs typeface="Times New Roman" pitchFamily="18" charset="0"/>
              </a:rPr>
              <a:t>					</a:t>
            </a:r>
          </a:p>
          <a:p>
            <a:pPr defTabSz="914400" eaLnBrk="1" hangingPunct="1"/>
            <a:endParaRPr lang="en-US" sz="800">
              <a:latin typeface="Chalkboard" charset="0"/>
              <a:cs typeface="Times New Roman" pitchFamily="18" charset="0"/>
            </a:endParaRPr>
          </a:p>
          <a:p>
            <a:pPr defTabSz="914400" eaLnBrk="1" hangingPunct="1"/>
            <a:r>
              <a:rPr lang="en-US" sz="1400">
                <a:latin typeface="Chalkboard" charset="0"/>
                <a:cs typeface="Times New Roman" pitchFamily="18" charset="0"/>
              </a:rPr>
              <a:t>                                                 </a:t>
            </a:r>
          </a:p>
          <a:p>
            <a:pPr defTabSz="914400" eaLnBrk="1" hangingPunct="1"/>
            <a:r>
              <a:rPr lang="en-US" sz="1400">
                <a:cs typeface="Times New Roman" pitchFamily="18" charset="0"/>
              </a:rPr>
              <a:t>	</a:t>
            </a:r>
          </a:p>
        </p:txBody>
      </p:sp>
      <p:sp>
        <p:nvSpPr>
          <p:cNvPr id="26628" name="Rectangle 1028"/>
          <p:cNvSpPr>
            <a:spLocks noChangeArrowheads="1"/>
          </p:cNvSpPr>
          <p:nvPr/>
        </p:nvSpPr>
        <p:spPr bwMode="auto">
          <a:xfrm>
            <a:off x="76200" y="533400"/>
            <a:ext cx="67038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1400">
                <a:latin typeface="Chalkboard" charset="0"/>
                <a:cs typeface="Times New Roman" pitchFamily="18" charset="0"/>
              </a:rPr>
              <a:t>TiSa based LIS turned “35 </a:t>
            </a:r>
            <a:r>
              <a:rPr lang="en-US" sz="1400" b="1" baseline="30000">
                <a:latin typeface="Chalkboard" charset="0"/>
                <a:cs typeface="Times New Roman" pitchFamily="18" charset="0"/>
              </a:rPr>
              <a:t>(+)</a:t>
            </a:r>
            <a:r>
              <a:rPr lang="en-US" sz="1400">
                <a:latin typeface="Chalkboard" charset="0"/>
                <a:cs typeface="Times New Roman" pitchFamily="18" charset="0"/>
              </a:rPr>
              <a:t> elements” developed </a:t>
            </a:r>
          </a:p>
          <a:p>
            <a:pPr defTabSz="914400"/>
            <a:r>
              <a:rPr lang="en-US" sz="1400">
                <a:latin typeface="Chalkboard" charset="0"/>
                <a:cs typeface="Times New Roman" pitchFamily="18" charset="0"/>
              </a:rPr>
              <a:t>		now at par with dye-laser based RILIS</a:t>
            </a:r>
            <a:endParaRPr lang="en-US" sz="1400">
              <a:solidFill>
                <a:srgbClr val="FF9933"/>
              </a:solidFill>
              <a:latin typeface="Chalkboard Bold" pitchFamily="-32" charset="0"/>
              <a:cs typeface="Times New Roman" pitchFamily="18" charset="0"/>
            </a:endParaRPr>
          </a:p>
          <a:p>
            <a:pPr defTabSz="914400"/>
            <a:r>
              <a:rPr lang="en-US" sz="1400">
                <a:latin typeface="Chalkboard" charset="0"/>
                <a:cs typeface="Times New Roman" pitchFamily="18" charset="0"/>
              </a:rPr>
              <a:t>TRIUMF-ISAC yield database: http://www.triumf.info/facility/research_fac/yield.php</a:t>
            </a:r>
          </a:p>
          <a:p>
            <a:pPr defTabSz="914400"/>
            <a:r>
              <a:rPr lang="en-US" sz="1400">
                <a:latin typeface="Chalkboard" charset="0"/>
                <a:cs typeface="Times New Roman" pitchFamily="18" charset="0"/>
              </a:rPr>
              <a:t>                                                        </a:t>
            </a:r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85725" y="6596063"/>
            <a:ext cx="7499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sz="11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</a:rPr>
              <a:t>Jens Lassen </a:t>
            </a:r>
            <a:r>
              <a:rPr lang="en-US" sz="1100" b="1">
                <a:solidFill>
                  <a:srgbClr val="A7A295"/>
                </a:solidFill>
                <a:latin typeface="Myriad Pro" pitchFamily="34" charset="0"/>
                <a:cs typeface="Times New Roman" pitchFamily="18" charset="0"/>
              </a:rPr>
              <a:t>|</a:t>
            </a:r>
            <a:r>
              <a:rPr lang="en-US" sz="1100" b="1">
                <a:solidFill>
                  <a:srgbClr val="695C4C"/>
                </a:solidFill>
                <a:latin typeface="Myriad Pro" pitchFamily="34" charset="0"/>
                <a:cs typeface="Times New Roman" pitchFamily="18" charset="0"/>
              </a:rPr>
              <a:t> </a:t>
            </a:r>
            <a:r>
              <a:rPr lang="en-US" sz="1100" b="1">
                <a:solidFill>
                  <a:srgbClr val="004C84"/>
                </a:solidFill>
                <a:latin typeface="Myriad Pro" pitchFamily="34" charset="0"/>
                <a:ea typeface="MS PGothic" pitchFamily="34" charset="-128"/>
              </a:rPr>
              <a:t>TRIUMF Resonant Ionization Laser Ion Source Group                                		</a:t>
            </a:r>
          </a:p>
        </p:txBody>
      </p:sp>
      <p:pic>
        <p:nvPicPr>
          <p:cNvPr id="26630" name="Picture 5" descr="TRILIS PSE 12_2010 combi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17619" r="2724" b="7048"/>
          <a:stretch>
            <a:fillRect/>
          </a:stretch>
        </p:blipFill>
        <p:spPr bwMode="auto">
          <a:xfrm>
            <a:off x="285750" y="1208088"/>
            <a:ext cx="838835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6438" y="1143000"/>
            <a:ext cx="3725862" cy="461963"/>
          </a:xfrm>
          <a:prstGeom prst="rect">
            <a:avLst/>
          </a:prstGeom>
          <a:gradFill rotWithShape="1">
            <a:gsLst>
              <a:gs pos="0">
                <a:srgbClr val="005DC1"/>
              </a:gs>
              <a:gs pos="100000">
                <a:srgbClr val="96B4FE"/>
              </a:gs>
            </a:gsLst>
            <a:lin ang="16200000"/>
          </a:gradFill>
          <a:ln w="9525">
            <a:solidFill>
              <a:srgbClr val="0059A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219" name="Picture 2" descr="C:\Users\jdilling\AppData\Local\Temp\yield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74813"/>
            <a:ext cx="6629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/>
            </a:r>
            <a:br>
              <a:rPr lang="en-US" smtClean="0">
                <a:latin typeface="Myriad Pro" pitchFamily="34" charset="0"/>
                <a:cs typeface="Myriad Pro" pitchFamily="34" charset="0"/>
              </a:rPr>
            </a:br>
            <a:r>
              <a:rPr lang="en-US" smtClean="0">
                <a:latin typeface="Myriad Pro" pitchFamily="34" charset="0"/>
                <a:cs typeface="Myriad Pro" pitchFamily="34" charset="0"/>
              </a:rPr>
              <a:t>ISAC rare isotope facility</a:t>
            </a:r>
            <a:br>
              <a:rPr lang="en-US" smtClean="0">
                <a:latin typeface="Myriad Pro" pitchFamily="34" charset="0"/>
                <a:cs typeface="Myriad Pro" pitchFamily="34" charset="0"/>
              </a:rPr>
            </a:br>
            <a:endParaRPr lang="en-US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9221" name="Rectangle 2"/>
          <p:cNvSpPr txBox="1">
            <a:spLocks noChangeArrowheads="1"/>
          </p:cNvSpPr>
          <p:nvPr/>
        </p:nvSpPr>
        <p:spPr bwMode="auto">
          <a:xfrm>
            <a:off x="92233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/>
            <a:endParaRPr lang="it-IT" b="1">
              <a:solidFill>
                <a:srgbClr val="993300"/>
              </a:solidFill>
              <a:latin typeface="Myriad Pro" pitchFamily="34" charset="0"/>
              <a:ea typeface="MS PGothic" pitchFamily="34" charset="-128"/>
              <a:cs typeface="Myriad Pro" pitchFamily="34" charset="0"/>
            </a:endParaRPr>
          </a:p>
        </p:txBody>
      </p:sp>
      <p:sp>
        <p:nvSpPr>
          <p:cNvPr id="9222" name="TextBox 4"/>
          <p:cNvSpPr txBox="1">
            <a:spLocks noChangeArrowheads="1"/>
          </p:cNvSpPr>
          <p:nvPr/>
        </p:nvSpPr>
        <p:spPr bwMode="auto">
          <a:xfrm>
            <a:off x="655638" y="1146175"/>
            <a:ext cx="3829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/>
              <a:t>Isotopes delivered at ISAC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270500" y="4670425"/>
            <a:ext cx="3740150" cy="1938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DC1"/>
              </a:gs>
              <a:gs pos="100000">
                <a:srgbClr val="96B4FE"/>
              </a:gs>
            </a:gsLst>
            <a:lin ang="16200000"/>
          </a:gradFill>
          <a:ln w="9525">
            <a:solidFill>
              <a:srgbClr val="0059A8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9750" y="4754563"/>
            <a:ext cx="3390900" cy="1754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/>
              <a:t>We have now: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/>
              <a:t>a full set of targets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/>
              <a:t>a large range of ion sources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/>
              <a:t>developing </a:t>
            </a:r>
            <a:r>
              <a:rPr lang="en-US" sz="1800" dirty="0"/>
              <a:t>fast target </a:t>
            </a:r>
          </a:p>
          <a:p>
            <a:pPr>
              <a:defRPr/>
            </a:pPr>
            <a:r>
              <a:rPr lang="en-US" sz="1800" dirty="0"/>
              <a:t>	module exchange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800" dirty="0"/>
              <a:t>o</a:t>
            </a:r>
            <a:r>
              <a:rPr lang="en-US" sz="1800" dirty="0"/>
              <a:t>ff-line </a:t>
            </a:r>
            <a:r>
              <a:rPr lang="en-US" sz="1800" dirty="0"/>
              <a:t>test capabilities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3841750" y="2800350"/>
            <a:ext cx="1252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symmetry program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1190625" y="4395788"/>
            <a:ext cx="942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N=Z program</a:t>
            </a:r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1350963" y="5430838"/>
            <a:ext cx="1071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N-halo program</a:t>
            </a:r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2032000" y="5097463"/>
            <a:ext cx="1038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N-rich isotopes</a:t>
            </a: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3070225" y="4641850"/>
            <a:ext cx="717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r-process</a:t>
            </a:r>
          </a:p>
        </p:txBody>
      </p:sp>
      <p:sp>
        <p:nvSpPr>
          <p:cNvPr id="9230" name="TextBox 14"/>
          <p:cNvSpPr txBox="1">
            <a:spLocks noChangeArrowheads="1"/>
          </p:cNvSpPr>
          <p:nvPr/>
        </p:nvSpPr>
        <p:spPr bwMode="auto">
          <a:xfrm>
            <a:off x="2101850" y="3765550"/>
            <a:ext cx="1135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000"/>
              <a:t>nuclear structure</a:t>
            </a:r>
          </a:p>
          <a:p>
            <a:pPr eaLnBrk="1" hangingPunct="1"/>
            <a:r>
              <a:rPr lang="en-US" sz="1000"/>
              <a:t> program</a:t>
            </a:r>
          </a:p>
        </p:txBody>
      </p:sp>
      <p:pic>
        <p:nvPicPr>
          <p:cNvPr id="256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1143000"/>
            <a:ext cx="20288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32" name="TextBox 4"/>
          <p:cNvSpPr txBox="1">
            <a:spLocks noChangeArrowheads="1"/>
          </p:cNvSpPr>
          <p:nvPr/>
        </p:nvSpPr>
        <p:spPr bwMode="auto">
          <a:xfrm>
            <a:off x="1155700" y="6134100"/>
            <a:ext cx="3248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/>
              <a:t>But: single user facility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The Future @ TRIUMF:</a:t>
            </a:r>
            <a:br>
              <a:rPr lang="en-US" smtClean="0">
                <a:latin typeface="Myriad Pro" pitchFamily="34" charset="0"/>
                <a:cs typeface="Myriad Pro" pitchFamily="34" charset="0"/>
              </a:rPr>
            </a:br>
            <a:r>
              <a:rPr lang="en-US" smtClean="0">
                <a:latin typeface="Myriad Pro" pitchFamily="34" charset="0"/>
                <a:cs typeface="Myriad Pro" pitchFamily="34" charset="0"/>
              </a:rPr>
              <a:t>ARIEL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621338" y="1135063"/>
            <a:ext cx="3522662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Clr>
                <a:srgbClr val="C00000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2000" dirty="0"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lang="en-GB" sz="2000" dirty="0">
                <a:ea typeface="+mn-ea"/>
                <a:cs typeface="Times New Roman" pitchFamily="18" charset="0"/>
              </a:rPr>
              <a:t>expand RIB program with: </a:t>
            </a:r>
          </a:p>
          <a:p>
            <a:pPr marL="185738" defTabSz="914400">
              <a:spcBef>
                <a:spcPts val="600"/>
              </a:spcBef>
              <a:buClr>
                <a:srgbClr val="0000FF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1800" dirty="0">
                <a:latin typeface="Arial" charset="0"/>
                <a:ea typeface="+mn-ea"/>
                <a:cs typeface="Times New Roman" pitchFamily="18" charset="0"/>
              </a:rPr>
              <a:t>  3  simultaneous beams</a:t>
            </a:r>
          </a:p>
          <a:p>
            <a:pPr marL="185738" defTabSz="914400">
              <a:spcBef>
                <a:spcPts val="600"/>
              </a:spcBef>
              <a:buClr>
                <a:srgbClr val="0000FF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1800" dirty="0">
                <a:ea typeface="+mn-ea"/>
                <a:cs typeface="Times New Roman" pitchFamily="18" charset="0"/>
              </a:rPr>
              <a:t> increased number of</a:t>
            </a:r>
          </a:p>
          <a:p>
            <a:pPr marL="185738" defTabSz="914400">
              <a:buClr>
                <a:srgbClr val="0000FF"/>
              </a:buClr>
              <a:buSzPct val="150000"/>
              <a:defRPr/>
            </a:pPr>
            <a:r>
              <a:rPr lang="en-GB" sz="1800" dirty="0">
                <a:ea typeface="+mn-ea"/>
                <a:cs typeface="Times New Roman" pitchFamily="18" charset="0"/>
              </a:rPr>
              <a:t>   hours delivered per year</a:t>
            </a:r>
          </a:p>
          <a:p>
            <a:pPr marL="185738" defTabSz="914400">
              <a:spcBef>
                <a:spcPts val="600"/>
              </a:spcBef>
              <a:buClr>
                <a:srgbClr val="0000FF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1800" dirty="0">
                <a:ea typeface="+mn-ea"/>
                <a:cs typeface="Times New Roman" pitchFamily="18" charset="0"/>
              </a:rPr>
              <a:t> new beam species</a:t>
            </a:r>
          </a:p>
          <a:p>
            <a:pPr marL="185738" defTabSz="914400">
              <a:spcBef>
                <a:spcPts val="600"/>
              </a:spcBef>
              <a:buClr>
                <a:srgbClr val="0000FF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1800" dirty="0">
                <a:ea typeface="+mn-ea"/>
                <a:cs typeface="Times New Roman" pitchFamily="18" charset="0"/>
              </a:rPr>
              <a:t> enable long beam times             (</a:t>
            </a:r>
            <a:r>
              <a:rPr lang="en-GB" sz="1800" dirty="0" err="1">
                <a:ea typeface="+mn-ea"/>
                <a:cs typeface="Times New Roman" pitchFamily="18" charset="0"/>
              </a:rPr>
              <a:t>nucl</a:t>
            </a:r>
            <a:r>
              <a:rPr lang="en-GB" sz="1800" dirty="0">
                <a:ea typeface="+mn-ea"/>
                <a:cs typeface="Times New Roman" pitchFamily="18" charset="0"/>
              </a:rPr>
              <a:t>. </a:t>
            </a:r>
            <a:r>
              <a:rPr lang="en-GB" sz="1800" dirty="0" err="1">
                <a:ea typeface="+mn-ea"/>
                <a:cs typeface="Times New Roman" pitchFamily="18" charset="0"/>
              </a:rPr>
              <a:t>astro</a:t>
            </a:r>
            <a:r>
              <a:rPr lang="en-GB" sz="1800" dirty="0">
                <a:ea typeface="+mn-ea"/>
                <a:cs typeface="Times New Roman" pitchFamily="18" charset="0"/>
              </a:rPr>
              <a:t>, fund. </a:t>
            </a:r>
            <a:r>
              <a:rPr lang="en-GB" sz="1800" dirty="0" err="1">
                <a:ea typeface="+mn-ea"/>
                <a:cs typeface="Times New Roman" pitchFamily="18" charset="0"/>
              </a:rPr>
              <a:t>symm</a:t>
            </a:r>
            <a:r>
              <a:rPr lang="en-GB" sz="1800" dirty="0">
                <a:ea typeface="+mn-ea"/>
                <a:cs typeface="Times New Roman" pitchFamily="18" charset="0"/>
              </a:rPr>
              <a:t>.)</a:t>
            </a:r>
          </a:p>
          <a:p>
            <a:pPr marL="185738" defTabSz="914400">
              <a:spcBef>
                <a:spcPts val="600"/>
              </a:spcBef>
              <a:buClr>
                <a:srgbClr val="0000FF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1800" dirty="0">
                <a:latin typeface="Arial" charset="0"/>
                <a:ea typeface="+mn-ea"/>
                <a:cs typeface="Times New Roman" pitchFamily="18" charset="0"/>
              </a:rPr>
              <a:t> increased beam    </a:t>
            </a:r>
          </a:p>
          <a:p>
            <a:pPr marL="185738" defTabSz="914400">
              <a:buClr>
                <a:srgbClr val="0000FF"/>
              </a:buClr>
              <a:buSzPct val="150000"/>
              <a:defRPr/>
            </a:pPr>
            <a:r>
              <a:rPr lang="en-GB" sz="1800" dirty="0">
                <a:ea typeface="+mn-ea"/>
                <a:cs typeface="Times New Roman" pitchFamily="18" charset="0"/>
              </a:rPr>
              <a:t>   </a:t>
            </a:r>
            <a:r>
              <a:rPr lang="en-GB" sz="1800" dirty="0">
                <a:latin typeface="Arial" charset="0"/>
                <a:ea typeface="+mn-ea"/>
                <a:cs typeface="Times New Roman" pitchFamily="18" charset="0"/>
              </a:rPr>
              <a:t>development capabilities</a:t>
            </a:r>
          </a:p>
          <a:p>
            <a:pPr defTabSz="914400">
              <a:buClr>
                <a:srgbClr val="0000FF"/>
              </a:buClr>
              <a:buSzPct val="150000"/>
              <a:defRPr/>
            </a:pPr>
            <a:endParaRPr lang="en-GB" sz="1600" dirty="0">
              <a:latin typeface="Arial" charset="0"/>
              <a:ea typeface="+mn-ea"/>
              <a:cs typeface="Times New Roman" pitchFamily="18" charset="0"/>
            </a:endParaRPr>
          </a:p>
          <a:p>
            <a:pPr defTabSz="914400">
              <a:buClr>
                <a:srgbClr val="C00000"/>
              </a:buClr>
              <a:buSzPct val="125000"/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rgbClr val="3366CC"/>
                </a:solidFill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3366CC"/>
                </a:solidFill>
                <a:ea typeface="+mn-ea"/>
                <a:cs typeface="Times New Roman" pitchFamily="18" charset="0"/>
              </a:rPr>
              <a:t>New electron </a:t>
            </a:r>
            <a:r>
              <a:rPr lang="en-US" sz="2000" dirty="0" err="1">
                <a:solidFill>
                  <a:srgbClr val="3366CC"/>
                </a:solidFill>
                <a:ea typeface="+mn-ea"/>
                <a:cs typeface="Times New Roman" pitchFamily="18" charset="0"/>
              </a:rPr>
              <a:t>linac</a:t>
            </a:r>
            <a:r>
              <a:rPr lang="en-US" sz="2000" dirty="0">
                <a:solidFill>
                  <a:srgbClr val="3366CC"/>
                </a:solidFill>
                <a:ea typeface="+mn-ea"/>
                <a:cs typeface="Times New Roman" pitchFamily="18" charset="0"/>
              </a:rPr>
              <a:t> driver</a:t>
            </a:r>
          </a:p>
          <a:p>
            <a:pPr defTabSz="914400">
              <a:buClr>
                <a:srgbClr val="C00000"/>
              </a:buClr>
              <a:buSzPct val="125000"/>
              <a:defRPr/>
            </a:pPr>
            <a:r>
              <a:rPr lang="en-US" sz="2000" dirty="0">
                <a:solidFill>
                  <a:srgbClr val="3366CC"/>
                </a:solidFill>
                <a:ea typeface="+mn-ea"/>
                <a:cs typeface="Times New Roman" pitchFamily="18" charset="0"/>
              </a:rPr>
              <a:t>   for photo-fission</a:t>
            </a:r>
          </a:p>
          <a:p>
            <a:pPr defTabSz="914400">
              <a:spcBef>
                <a:spcPts val="600"/>
              </a:spcBef>
              <a:buClr>
                <a:srgbClr val="C00000"/>
              </a:buClr>
              <a:buSzPct val="125000"/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Times New Roman" pitchFamily="18" charset="0"/>
              </a:rPr>
              <a:t> New proton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Times New Roman" pitchFamily="18" charset="0"/>
              </a:rPr>
              <a:t>beamline</a:t>
            </a:r>
            <a:r>
              <a:rPr lang="en-GB" sz="2000" dirty="0">
                <a:latin typeface="Arial" charset="0"/>
                <a:ea typeface="+mn-ea"/>
                <a:cs typeface="Times New Roman" pitchFamily="18" charset="0"/>
              </a:rPr>
              <a:t> </a:t>
            </a:r>
          </a:p>
          <a:p>
            <a:pPr defTabSz="914400">
              <a:spcBef>
                <a:spcPts val="600"/>
              </a:spcBef>
              <a:buClr>
                <a:srgbClr val="C00000"/>
              </a:buClr>
              <a:buSzPct val="125000"/>
              <a:buFont typeface="Wingdings" pitchFamily="2" charset="2"/>
              <a:buChar char="§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Times New Roman" pitchFamily="18" charset="0"/>
              </a:rPr>
              <a:t> New target stations and</a:t>
            </a:r>
          </a:p>
          <a:p>
            <a:pPr defTabSz="914400">
              <a:buClr>
                <a:srgbClr val="C00000"/>
              </a:buClr>
              <a:buSzPct val="125000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Times New Roman" pitchFamily="18" charset="0"/>
              </a:rPr>
              <a:t>  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Times New Roman" pitchFamily="18" charset="0"/>
              </a:rPr>
              <a:t>front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Times New Roman" pitchFamily="18" charset="0"/>
              </a:rPr>
              <a:t>end</a:t>
            </a: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defTabSz="914400">
              <a:buClr>
                <a:srgbClr val="C00000"/>
              </a:buClr>
              <a:buSzPct val="125000"/>
              <a:buFont typeface="Wingdings" pitchFamily="2" charset="2"/>
              <a:buChar char="§"/>
              <a:defRPr/>
            </a:pPr>
            <a:r>
              <a:rPr lang="en-GB" sz="2000" dirty="0">
                <a:ea typeface="+mn-ea"/>
                <a:cs typeface="Times New Roman" pitchFamily="18" charset="0"/>
              </a:rPr>
              <a:t> staged </a:t>
            </a:r>
            <a:r>
              <a:rPr lang="en-GB" sz="2000" dirty="0">
                <a:ea typeface="+mn-ea"/>
                <a:cs typeface="Times New Roman" pitchFamily="18" charset="0"/>
              </a:rPr>
              <a:t>installation, first beam 2015 on target</a:t>
            </a:r>
            <a:endParaRPr lang="en-GB" sz="2000" dirty="0">
              <a:ea typeface="+mn-ea"/>
              <a:cs typeface="Times New Roman" pitchFamily="18" charset="0"/>
            </a:endParaRPr>
          </a:p>
        </p:txBody>
      </p:sp>
      <p:pic>
        <p:nvPicPr>
          <p:cNvPr id="1024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25513"/>
            <a:ext cx="540702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8"/>
          <p:cNvGrpSpPr>
            <a:grpSpLocks/>
          </p:cNvGrpSpPr>
          <p:nvPr/>
        </p:nvGrpSpPr>
        <p:grpSpPr bwMode="auto">
          <a:xfrm>
            <a:off x="742950" y="344488"/>
            <a:ext cx="3495675" cy="565150"/>
            <a:chOff x="9771006" y="373281"/>
            <a:chExt cx="4832350" cy="1077914"/>
          </a:xfrm>
        </p:grpSpPr>
        <p:sp>
          <p:nvSpPr>
            <p:cNvPr id="10" name="Rectangle 9"/>
            <p:cNvSpPr/>
            <p:nvPr/>
          </p:nvSpPr>
          <p:spPr>
            <a:xfrm>
              <a:off x="9771006" y="373281"/>
              <a:ext cx="4832350" cy="1077914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247" name="Picture 5" descr="ARIEL_logo_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1006" y="373281"/>
              <a:ext cx="483235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5"/>
          <p:cNvSpPr>
            <a:spLocks noGrp="1"/>
          </p:cNvSpPr>
          <p:nvPr>
            <p:ph type="title" idx="4294967295"/>
          </p:nvPr>
        </p:nvSpPr>
        <p:spPr>
          <a:xfrm>
            <a:off x="1193800" y="0"/>
            <a:ext cx="7950200" cy="1003300"/>
          </a:xfrm>
        </p:spPr>
        <p:txBody>
          <a:bodyPr/>
          <a:lstStyle/>
          <a:p>
            <a:r>
              <a:rPr lang="en-US" sz="2100" smtClean="0">
                <a:latin typeface="Myriad Pro" pitchFamily="34" charset="0"/>
                <a:cs typeface="Myriad Pro" pitchFamily="34" charset="0"/>
              </a:rPr>
              <a:t>Key answers to questions from atomic mass measurements!</a:t>
            </a:r>
            <a:br>
              <a:rPr lang="en-US" sz="2100" smtClean="0">
                <a:latin typeface="Myriad Pro" pitchFamily="34" charset="0"/>
                <a:cs typeface="Myriad Pro" pitchFamily="34" charset="0"/>
              </a:rPr>
            </a:br>
            <a:r>
              <a:rPr lang="en-US" sz="2100" smtClean="0">
                <a:latin typeface="Myriad Pro" pitchFamily="34" charset="0"/>
                <a:cs typeface="Myriad Pro" pitchFamily="34" charset="0"/>
              </a:rPr>
              <a:t>Physics with radioactive beams opens new doors! </a:t>
            </a:r>
            <a:endParaRPr lang="en-US" sz="1600" smtClean="0">
              <a:latin typeface="Myriad Pro" pitchFamily="34" charset="0"/>
              <a:cs typeface="Myriad Pro" pitchFamily="34" charset="0"/>
            </a:endParaRPr>
          </a:p>
        </p:txBody>
      </p:sp>
      <p:pic>
        <p:nvPicPr>
          <p:cNvPr id="11267" name="Picture 28" descr="betabeta_p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717925"/>
            <a:ext cx="182086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122"/>
          <p:cNvSpPr txBox="1">
            <a:spLocks noChangeArrowheads="1"/>
          </p:cNvSpPr>
          <p:nvPr/>
        </p:nvSpPr>
        <p:spPr bwMode="auto">
          <a:xfrm>
            <a:off x="161925" y="3741738"/>
            <a:ext cx="2519363" cy="952500"/>
          </a:xfrm>
          <a:prstGeom prst="rect">
            <a:avLst/>
          </a:prstGeom>
          <a:solidFill>
            <a:srgbClr val="CCFFFF"/>
          </a:solidFill>
          <a:ln w="9525">
            <a:solidFill>
              <a:srgbClr val="113F7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400" b="1">
                <a:solidFill>
                  <a:srgbClr val="17375E"/>
                </a:solidFill>
              </a:rPr>
              <a:t>Mass difference of 2 nuclei</a:t>
            </a:r>
          </a:p>
          <a:p>
            <a:pPr defTabSz="914400" eaLnBrk="1" hangingPunct="1"/>
            <a:r>
              <a:rPr lang="en-US" sz="1400" b="1">
                <a:solidFill>
                  <a:srgbClr val="17375E"/>
                </a:solidFill>
              </a:rPr>
              <a:t>gives energy gain in reactions (like in stars)</a:t>
            </a:r>
          </a:p>
          <a:p>
            <a:pPr defTabSz="914400" eaLnBrk="1" hangingPunct="1"/>
            <a:r>
              <a:rPr lang="en-US" sz="1400" b="1">
                <a:solidFill>
                  <a:srgbClr val="17375E"/>
                </a:solidFill>
              </a:rPr>
              <a:t>and for beta decay</a:t>
            </a:r>
          </a:p>
        </p:txBody>
      </p:sp>
      <p:sp>
        <p:nvSpPr>
          <p:cNvPr id="11269" name="Rectangle 26"/>
          <p:cNvSpPr>
            <a:spLocks noChangeArrowheads="1"/>
          </p:cNvSpPr>
          <p:nvPr/>
        </p:nvSpPr>
        <p:spPr bwMode="auto">
          <a:xfrm>
            <a:off x="153988" y="2743200"/>
            <a:ext cx="3408362" cy="996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1270" name="Group 24"/>
          <p:cNvGrpSpPr>
            <a:grpSpLocks/>
          </p:cNvGrpSpPr>
          <p:nvPr/>
        </p:nvGrpSpPr>
        <p:grpSpPr bwMode="auto">
          <a:xfrm>
            <a:off x="639763" y="1301750"/>
            <a:ext cx="8123237" cy="4962525"/>
            <a:chOff x="640123" y="1301084"/>
            <a:chExt cx="8122842" cy="4962525"/>
          </a:xfrm>
        </p:grpSpPr>
        <p:pic>
          <p:nvPicPr>
            <p:cNvPr id="11289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23" y="1301084"/>
              <a:ext cx="7791450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30858" y="1301084"/>
              <a:ext cx="1181043" cy="1450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pic>
          <p:nvPicPr>
            <p:cNvPr id="11291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365" y="1761414"/>
              <a:ext cx="990600" cy="110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1" name="Rectangle 24"/>
          <p:cNvSpPr>
            <a:spLocks noChangeArrowheads="1"/>
          </p:cNvSpPr>
          <p:nvPr/>
        </p:nvSpPr>
        <p:spPr bwMode="auto">
          <a:xfrm>
            <a:off x="144463" y="1104900"/>
            <a:ext cx="5083175" cy="163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1272" name="Picture 1123" descr="etfsi"/>
          <p:cNvPicPr preferRelativeResize="0"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2843213"/>
            <a:ext cx="2389187" cy="1290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12"/>
          <p:cNvPicPr preferRelativeResize="0"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8"/>
          <a:stretch>
            <a:fillRect/>
          </a:stretch>
        </p:blipFill>
        <p:spPr bwMode="auto">
          <a:xfrm>
            <a:off x="2628900" y="5137150"/>
            <a:ext cx="22225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14"/>
          <p:cNvSpPr txBox="1">
            <a:spLocks noChangeArrowheads="1"/>
          </p:cNvSpPr>
          <p:nvPr/>
        </p:nvSpPr>
        <p:spPr bwMode="auto">
          <a:xfrm>
            <a:off x="136525" y="5532438"/>
            <a:ext cx="1660525" cy="3143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>
                    <a:lumMod val="75000"/>
                  </a:schemeClr>
                </a:solidFill>
                <a:latin typeface="Arial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Halos and skins</a:t>
            </a:r>
          </a:p>
        </p:txBody>
      </p:sp>
      <p:pic>
        <p:nvPicPr>
          <p:cNvPr id="11275" name="Picture 1115" descr="11li_traffic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765800"/>
            <a:ext cx="9318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16"/>
          <p:cNvSpPr>
            <a:spLocks noChangeArrowheads="1"/>
          </p:cNvSpPr>
          <p:nvPr/>
        </p:nvSpPr>
        <p:spPr bwMode="auto">
          <a:xfrm>
            <a:off x="6735763" y="4184650"/>
            <a:ext cx="2408237" cy="5270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b="1">
                <a:solidFill>
                  <a:srgbClr val="17375E"/>
                </a:solidFill>
              </a:rPr>
              <a:t>Element Synthesis </a:t>
            </a:r>
            <a:br>
              <a:rPr lang="en-US" sz="1400" b="1">
                <a:solidFill>
                  <a:srgbClr val="17375E"/>
                </a:solidFill>
              </a:rPr>
            </a:br>
            <a:r>
              <a:rPr lang="en-US" sz="1400" b="1">
                <a:solidFill>
                  <a:srgbClr val="17375E"/>
                </a:solidFill>
              </a:rPr>
              <a:t>via r-process (supernova)</a:t>
            </a:r>
          </a:p>
        </p:txBody>
      </p:sp>
      <p:sp>
        <p:nvSpPr>
          <p:cNvPr id="8" name="Rectangle 1117"/>
          <p:cNvSpPr>
            <a:spLocks noChangeArrowheads="1"/>
          </p:cNvSpPr>
          <p:nvPr/>
        </p:nvSpPr>
        <p:spPr bwMode="auto">
          <a:xfrm>
            <a:off x="4908550" y="5868988"/>
            <a:ext cx="1473200" cy="5270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b="1">
                <a:solidFill>
                  <a:srgbClr val="17375E"/>
                </a:solidFill>
              </a:rPr>
              <a:t>Evolution of </a:t>
            </a:r>
            <a:br>
              <a:rPr lang="en-US" sz="1400" b="1">
                <a:solidFill>
                  <a:srgbClr val="17375E"/>
                </a:solidFill>
              </a:rPr>
            </a:br>
            <a:r>
              <a:rPr lang="en-US" sz="1400" b="1">
                <a:solidFill>
                  <a:srgbClr val="17375E"/>
                </a:solidFill>
              </a:rPr>
              <a:t>Nuclear Shells</a:t>
            </a:r>
          </a:p>
        </p:txBody>
      </p:sp>
      <p:sp>
        <p:nvSpPr>
          <p:cNvPr id="11278" name="Text Box 1118"/>
          <p:cNvSpPr txBox="1">
            <a:spLocks noChangeArrowheads="1"/>
          </p:cNvSpPr>
          <p:nvPr/>
        </p:nvSpPr>
        <p:spPr bwMode="auto">
          <a:xfrm>
            <a:off x="1279525" y="6421438"/>
            <a:ext cx="12112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500" b="1">
                <a:latin typeface="Symbol" pitchFamily="18" charset="2"/>
              </a:rPr>
              <a:t>d</a:t>
            </a:r>
            <a:r>
              <a:rPr lang="en-US" sz="1500" b="1"/>
              <a:t>m/m = 10</a:t>
            </a:r>
            <a:r>
              <a:rPr lang="en-US" sz="1500" b="1" baseline="30000"/>
              <a:t>-7</a:t>
            </a:r>
          </a:p>
        </p:txBody>
      </p:sp>
      <p:sp>
        <p:nvSpPr>
          <p:cNvPr id="11279" name="Text Box 1119"/>
          <p:cNvSpPr txBox="1">
            <a:spLocks noChangeArrowheads="1"/>
          </p:cNvSpPr>
          <p:nvPr/>
        </p:nvSpPr>
        <p:spPr bwMode="auto">
          <a:xfrm>
            <a:off x="7577138" y="4730750"/>
            <a:ext cx="1589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400" b="1"/>
              <a:t>10</a:t>
            </a:r>
            <a:r>
              <a:rPr lang="en-US" sz="1400" b="1" baseline="30000"/>
              <a:t>-7</a:t>
            </a:r>
            <a:r>
              <a:rPr lang="en-US" sz="1400" b="1"/>
              <a:t>&lt; </a:t>
            </a:r>
            <a:r>
              <a:rPr lang="en-US" sz="1400" b="1">
                <a:latin typeface="Symbol" pitchFamily="18" charset="2"/>
              </a:rPr>
              <a:t>d</a:t>
            </a:r>
            <a:r>
              <a:rPr lang="en-US" sz="1400" b="1"/>
              <a:t>m/m &lt; 10</a:t>
            </a:r>
            <a:r>
              <a:rPr lang="en-US" sz="1400" b="1" baseline="30000"/>
              <a:t>-6</a:t>
            </a:r>
          </a:p>
        </p:txBody>
      </p:sp>
      <p:sp>
        <p:nvSpPr>
          <p:cNvPr id="11280" name="Text Box 1120"/>
          <p:cNvSpPr txBox="1">
            <a:spLocks noChangeArrowheads="1"/>
          </p:cNvSpPr>
          <p:nvPr/>
        </p:nvSpPr>
        <p:spPr bwMode="auto">
          <a:xfrm>
            <a:off x="6392863" y="5688013"/>
            <a:ext cx="1138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400" b="1">
                <a:latin typeface="Symbol" pitchFamily="18" charset="2"/>
              </a:rPr>
              <a:t>d</a:t>
            </a:r>
            <a:r>
              <a:rPr lang="en-US" sz="1400" b="1"/>
              <a:t>m/m &lt; 10</a:t>
            </a:r>
            <a:r>
              <a:rPr lang="en-US" sz="1400" b="1" baseline="30000"/>
              <a:t>-8</a:t>
            </a:r>
          </a:p>
        </p:txBody>
      </p:sp>
      <p:sp>
        <p:nvSpPr>
          <p:cNvPr id="11281" name="Text Box 1185"/>
          <p:cNvSpPr txBox="1">
            <a:spLocks noChangeArrowheads="1"/>
          </p:cNvSpPr>
          <p:nvPr/>
        </p:nvSpPr>
        <p:spPr bwMode="auto">
          <a:xfrm>
            <a:off x="4881563" y="6384925"/>
            <a:ext cx="1589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400" b="1"/>
              <a:t>10</a:t>
            </a:r>
            <a:r>
              <a:rPr lang="en-US" sz="1400" b="1" baseline="30000"/>
              <a:t>-6</a:t>
            </a:r>
            <a:r>
              <a:rPr lang="en-US" sz="1400" b="1"/>
              <a:t>&lt; </a:t>
            </a:r>
            <a:r>
              <a:rPr lang="en-US" sz="1400" b="1">
                <a:latin typeface="Symbol" pitchFamily="18" charset="2"/>
              </a:rPr>
              <a:t>d</a:t>
            </a:r>
            <a:r>
              <a:rPr lang="en-US" sz="1400" b="1"/>
              <a:t>m/m &lt; 10</a:t>
            </a:r>
            <a:r>
              <a:rPr lang="en-US" sz="1400" b="1" baseline="30000"/>
              <a:t>-5</a:t>
            </a:r>
          </a:p>
        </p:txBody>
      </p:sp>
      <p:sp>
        <p:nvSpPr>
          <p:cNvPr id="11282" name="Text Box 1186"/>
          <p:cNvSpPr txBox="1">
            <a:spLocks noChangeArrowheads="1"/>
          </p:cNvSpPr>
          <p:nvPr/>
        </p:nvSpPr>
        <p:spPr bwMode="auto">
          <a:xfrm>
            <a:off x="6881813" y="3840163"/>
            <a:ext cx="101123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800" b="1"/>
              <a:t>Abundance vs. A</a:t>
            </a:r>
          </a:p>
        </p:txBody>
      </p:sp>
      <p:pic>
        <p:nvPicPr>
          <p:cNvPr id="11283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0" t="-9424" r="-2324" b="-8501"/>
          <a:stretch>
            <a:fillRect/>
          </a:stretch>
        </p:blipFill>
        <p:spPr bwMode="auto">
          <a:xfrm>
            <a:off x="488950" y="1084263"/>
            <a:ext cx="44196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Text Box 25"/>
          <p:cNvSpPr txBox="1">
            <a:spLocks noChangeArrowheads="1"/>
          </p:cNvSpPr>
          <p:nvPr/>
        </p:nvSpPr>
        <p:spPr bwMode="auto">
          <a:xfrm>
            <a:off x="146050" y="2782888"/>
            <a:ext cx="3486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defTabSz="914400" eaLnBrk="1" hangingPunct="1"/>
            <a:r>
              <a:rPr lang="en-US" sz="1800">
                <a:solidFill>
                  <a:srgbClr val="A02A17"/>
                </a:solidFill>
              </a:rPr>
              <a:t>Binding energy includes</a:t>
            </a:r>
          </a:p>
          <a:p>
            <a:pPr defTabSz="914400" eaLnBrk="1" hangingPunct="1"/>
            <a:r>
              <a:rPr lang="en-US" sz="1800">
                <a:solidFill>
                  <a:srgbClr val="A02A17"/>
                </a:solidFill>
              </a:rPr>
              <a:t>all effective interactions</a:t>
            </a:r>
          </a:p>
          <a:p>
            <a:pPr defTabSz="914400" eaLnBrk="1" hangingPunct="1"/>
            <a:r>
              <a:rPr lang="en-US" sz="1800">
                <a:solidFill>
                  <a:srgbClr val="A02A17"/>
                </a:solidFill>
              </a:rPr>
              <a:t>and reflects the nuclear potential</a:t>
            </a:r>
            <a:endParaRPr lang="en-CA" sz="1800">
              <a:solidFill>
                <a:srgbClr val="A02A17"/>
              </a:solidFill>
            </a:endParaRPr>
          </a:p>
        </p:txBody>
      </p:sp>
      <p:sp>
        <p:nvSpPr>
          <p:cNvPr id="3" name="Rectangle 1116"/>
          <p:cNvSpPr>
            <a:spLocks noChangeArrowheads="1"/>
          </p:cNvSpPr>
          <p:nvPr/>
        </p:nvSpPr>
        <p:spPr bwMode="auto">
          <a:xfrm>
            <a:off x="5091113" y="5122863"/>
            <a:ext cx="2301875" cy="5270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113F7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b="1">
                <a:solidFill>
                  <a:srgbClr val="17375E"/>
                </a:solidFill>
              </a:rPr>
              <a:t>The nature of neutrinos</a:t>
            </a:r>
          </a:p>
          <a:p>
            <a:pPr defTabSz="914400">
              <a:defRPr/>
            </a:pPr>
            <a:r>
              <a:rPr lang="en-US" sz="1400" b="1">
                <a:solidFill>
                  <a:srgbClr val="17375E"/>
                </a:solidFill>
              </a:rPr>
              <a:t>from double beta decay</a:t>
            </a:r>
          </a:p>
        </p:txBody>
      </p:sp>
      <p:pic>
        <p:nvPicPr>
          <p:cNvPr id="11286" name="Picture 32" descr="File:Keplers supernov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5041900"/>
            <a:ext cx="15271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Rectangle 33"/>
          <p:cNvSpPr>
            <a:spLocks noChangeArrowheads="1"/>
          </p:cNvSpPr>
          <p:nvPr/>
        </p:nvSpPr>
        <p:spPr bwMode="auto">
          <a:xfrm>
            <a:off x="7599363" y="6249988"/>
            <a:ext cx="242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000"/>
              <a:t>Kepler's supernova</a:t>
            </a:r>
          </a:p>
          <a:p>
            <a:r>
              <a:rPr lang="en-US" sz="1000"/>
              <a:t> remnant, SN 1604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8700" y="4414838"/>
            <a:ext cx="3346450" cy="19827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Here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Neutron rich examples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Island of inversion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Proton rich examples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IMME for Mg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1079500"/>
            <a:ext cx="9144000" cy="577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6705600" y="1219200"/>
          <a:ext cx="19939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3" imgW="926698" imgH="393529" progId="Equation.3">
                  <p:embed/>
                </p:oleObj>
              </mc:Choice>
              <mc:Fallback>
                <p:oleObj name="Equation" r:id="rId3" imgW="926698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219200"/>
                        <a:ext cx="19939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0" y="3124200"/>
            <a:ext cx="28956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3" name="Rectangle 13"/>
          <p:cNvSpPr>
            <a:spLocks noChangeArrowheads="1"/>
          </p:cNvSpPr>
          <p:nvPr/>
        </p:nvSpPr>
        <p:spPr bwMode="auto">
          <a:xfrm>
            <a:off x="358775" y="249238"/>
            <a:ext cx="870743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/>
            <a:r>
              <a:rPr lang="en-US" b="1">
                <a:solidFill>
                  <a:schemeClr val="bg1"/>
                </a:solidFill>
              </a:rPr>
              <a:t>			Penning Trap:</a:t>
            </a:r>
          </a:p>
          <a:p>
            <a:pPr algn="r" defTabSz="914400"/>
            <a:r>
              <a:rPr lang="en-US" b="1">
                <a:solidFill>
                  <a:schemeClr val="bg1"/>
                </a:solidFill>
              </a:rPr>
              <a:t>Single ion quantum manipulation for mass determinations</a:t>
            </a:r>
            <a:endParaRPr lang="en-CA" b="1">
              <a:solidFill>
                <a:schemeClr val="bg1"/>
              </a:solidFill>
            </a:endParaRPr>
          </a:p>
        </p:txBody>
      </p:sp>
      <p:pic>
        <p:nvPicPr>
          <p:cNvPr id="1229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946400"/>
            <a:ext cx="2947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AutoShape 16"/>
          <p:cNvSpPr>
            <a:spLocks noChangeArrowheads="1"/>
          </p:cNvSpPr>
          <p:nvPr/>
        </p:nvSpPr>
        <p:spPr bwMode="auto">
          <a:xfrm>
            <a:off x="557213" y="4852988"/>
            <a:ext cx="5399087" cy="2005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/>
            <a:r>
              <a:rPr lang="en-US" sz="1800"/>
              <a:t>Mass measurement via the determination </a:t>
            </a:r>
          </a:p>
          <a:p>
            <a:pPr algn="ctr" defTabSz="914400"/>
            <a:r>
              <a:rPr lang="en-US" sz="1800"/>
              <a:t>of the cyclotron-frequency:</a:t>
            </a:r>
          </a:p>
          <a:p>
            <a:pPr algn="ctr" defTabSz="914400"/>
            <a:r>
              <a:rPr lang="en-US" sz="1800" b="1">
                <a:solidFill>
                  <a:schemeClr val="accent1"/>
                </a:solidFill>
              </a:rPr>
              <a:t>Measurement is done with one ion in the trap,</a:t>
            </a:r>
          </a:p>
          <a:p>
            <a:pPr algn="ctr" defTabSz="914400"/>
            <a:r>
              <a:rPr lang="en-US" sz="1800"/>
              <a:t>repeat to scan over frequency range.</a:t>
            </a:r>
          </a:p>
          <a:p>
            <a:pPr algn="ctr" defTabSz="914400"/>
            <a:r>
              <a:rPr lang="en-US" sz="1800" b="1">
                <a:solidFill>
                  <a:schemeClr val="accent1"/>
                </a:solidFill>
              </a:rPr>
              <a:t>Results in accurate and precise measurements</a:t>
            </a:r>
          </a:p>
          <a:p>
            <a:pPr algn="ctr" defTabSz="914400"/>
            <a:r>
              <a:rPr lang="en-US" sz="1800" b="1">
                <a:solidFill>
                  <a:schemeClr val="accent1"/>
                </a:solidFill>
              </a:rPr>
              <a:t>with understood systematics.</a:t>
            </a:r>
          </a:p>
        </p:txBody>
      </p:sp>
      <p:grpSp>
        <p:nvGrpSpPr>
          <p:cNvPr id="12296" name="Group 27"/>
          <p:cNvGrpSpPr>
            <a:grpSpLocks/>
          </p:cNvGrpSpPr>
          <p:nvPr/>
        </p:nvGrpSpPr>
        <p:grpSpPr bwMode="auto">
          <a:xfrm>
            <a:off x="133350" y="1582738"/>
            <a:ext cx="4057650" cy="3206750"/>
            <a:chOff x="84" y="997"/>
            <a:chExt cx="2556" cy="2020"/>
          </a:xfrm>
        </p:grpSpPr>
        <p:pic>
          <p:nvPicPr>
            <p:cNvPr id="12301" name="Picture 20" descr="TITAN_PT_schemati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997"/>
              <a:ext cx="2508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Rectangle 21"/>
            <p:cNvSpPr>
              <a:spLocks noChangeArrowheads="1"/>
            </p:cNvSpPr>
            <p:nvPr/>
          </p:nvSpPr>
          <p:spPr bwMode="auto">
            <a:xfrm>
              <a:off x="2209" y="1411"/>
              <a:ext cx="431" cy="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3" name="Rectangle 22"/>
            <p:cNvSpPr>
              <a:spLocks noChangeArrowheads="1"/>
            </p:cNvSpPr>
            <p:nvPr/>
          </p:nvSpPr>
          <p:spPr bwMode="auto">
            <a:xfrm>
              <a:off x="2125" y="1563"/>
              <a:ext cx="165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4" name="Rectangle 23"/>
            <p:cNvSpPr>
              <a:spLocks noChangeArrowheads="1"/>
            </p:cNvSpPr>
            <p:nvPr/>
          </p:nvSpPr>
          <p:spPr bwMode="auto">
            <a:xfrm>
              <a:off x="2136" y="1783"/>
              <a:ext cx="110" cy="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5" name="Rectangle 24"/>
            <p:cNvSpPr>
              <a:spLocks noChangeArrowheads="1"/>
            </p:cNvSpPr>
            <p:nvPr/>
          </p:nvSpPr>
          <p:spPr bwMode="auto">
            <a:xfrm>
              <a:off x="84" y="1448"/>
              <a:ext cx="270" cy="1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6" name="Rectangle 25"/>
            <p:cNvSpPr>
              <a:spLocks noChangeArrowheads="1"/>
            </p:cNvSpPr>
            <p:nvPr/>
          </p:nvSpPr>
          <p:spPr bwMode="auto">
            <a:xfrm>
              <a:off x="353" y="1524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07" name="Rectangle 26"/>
            <p:cNvSpPr>
              <a:spLocks noChangeArrowheads="1"/>
            </p:cNvSpPr>
            <p:nvPr/>
          </p:nvSpPr>
          <p:spPr bwMode="auto">
            <a:xfrm>
              <a:off x="359" y="2717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297" name="AutoShape 19"/>
          <p:cNvSpPr>
            <a:spLocks noChangeArrowheads="1"/>
          </p:cNvSpPr>
          <p:nvPr/>
        </p:nvSpPr>
        <p:spPr bwMode="auto">
          <a:xfrm>
            <a:off x="3665538" y="1184275"/>
            <a:ext cx="5264150" cy="938213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8" name="Rectangle 4"/>
          <p:cNvSpPr>
            <a:spLocks noChangeArrowheads="1"/>
          </p:cNvSpPr>
          <p:nvPr/>
        </p:nvSpPr>
        <p:spPr bwMode="auto">
          <a:xfrm>
            <a:off x="3984625" y="1443038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r>
              <a:rPr lang="en-US" sz="2000" b="1">
                <a:solidFill>
                  <a:srgbClr val="000000"/>
                </a:solidFill>
              </a:rPr>
              <a:t>Cyclotron frequency:</a:t>
            </a:r>
          </a:p>
        </p:txBody>
      </p:sp>
      <p:sp>
        <p:nvSpPr>
          <p:cNvPr id="12299" name="Rectangle 9"/>
          <p:cNvSpPr>
            <a:spLocks noChangeArrowheads="1"/>
          </p:cNvSpPr>
          <p:nvPr/>
        </p:nvSpPr>
        <p:spPr bwMode="auto">
          <a:xfrm>
            <a:off x="3606800" y="2244725"/>
            <a:ext cx="34004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81000"/>
            <a:r>
              <a:rPr lang="en-US" sz="2000">
                <a:solidFill>
                  <a:schemeClr val="accent2"/>
                </a:solidFill>
              </a:rPr>
              <a:t>Superposition</a:t>
            </a:r>
          </a:p>
          <a:p>
            <a:pPr defTabSz="381000"/>
            <a:r>
              <a:rPr lang="en-US" sz="2000" b="1">
                <a:solidFill>
                  <a:schemeClr val="accent2"/>
                </a:solidFill>
              </a:rPr>
              <a:t>  	</a:t>
            </a:r>
            <a:r>
              <a:rPr lang="en-US" sz="2000">
                <a:solidFill>
                  <a:schemeClr val="accent2"/>
                </a:solidFill>
              </a:rPr>
              <a:t>strong magnetic field</a:t>
            </a:r>
          </a:p>
          <a:p>
            <a:pPr defTabSz="381000"/>
            <a:r>
              <a:rPr lang="en-US" sz="2000" b="1">
                <a:solidFill>
                  <a:schemeClr val="accent2"/>
                </a:solidFill>
              </a:rPr>
              <a:t>  	</a:t>
            </a:r>
            <a:r>
              <a:rPr lang="en-US" sz="2000">
                <a:solidFill>
                  <a:schemeClr val="accent2"/>
                </a:solidFill>
              </a:rPr>
              <a:t>weak electrostatic</a:t>
            </a:r>
          </a:p>
          <a:p>
            <a:pPr defTabSz="381000"/>
            <a:r>
              <a:rPr lang="en-US" sz="2000">
                <a:solidFill>
                  <a:schemeClr val="accent2"/>
                </a:solidFill>
              </a:rPr>
              <a:t>	quadrupole field</a:t>
            </a:r>
          </a:p>
        </p:txBody>
      </p:sp>
      <p:pic>
        <p:nvPicPr>
          <p:cNvPr id="12300" name="Picture 28" descr="TITAN_P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632200"/>
            <a:ext cx="21574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79500"/>
            <a:ext cx="4303713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 flipH="1">
            <a:off x="2135188" y="5961063"/>
            <a:ext cx="781050" cy="161925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316" name="Rectangle 4"/>
          <p:cNvSpPr>
            <a:spLocks/>
          </p:cNvSpPr>
          <p:nvPr/>
        </p:nvSpPr>
        <p:spPr bwMode="auto">
          <a:xfrm>
            <a:off x="1263650" y="6116638"/>
            <a:ext cx="17907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700">
                <a:solidFill>
                  <a:srgbClr val="000000"/>
                </a:solidFill>
                <a:sym typeface="Hoefler Text" pitchFamily="18" charset="0"/>
              </a:rPr>
              <a:t>ISAC Beam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0" y="2903538"/>
            <a:ext cx="2390775" cy="14589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700">
                <a:solidFill>
                  <a:srgbClr val="000000"/>
                </a:solidFill>
                <a:sym typeface="Hoefler Text" pitchFamily="18" charset="0"/>
              </a:rPr>
              <a:t>RFQ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Cooling and Bunching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Sq-W driven system with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He or H coolant 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reverse extraction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2400300" y="1092200"/>
            <a:ext cx="2070100" cy="1200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700">
                <a:solidFill>
                  <a:srgbClr val="000000"/>
                </a:solidFill>
                <a:sym typeface="Hoefler Text" pitchFamily="18" charset="0"/>
              </a:rPr>
              <a:t>Penning Trap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Mass Measurement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Optimized for fast 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measurements </a:t>
            </a: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6064250" y="1111250"/>
            <a:ext cx="3079750" cy="9413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700">
                <a:solidFill>
                  <a:srgbClr val="000000"/>
                </a:solidFill>
                <a:sym typeface="Hoefler Text" pitchFamily="18" charset="0"/>
              </a:rPr>
              <a:t>EBIT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Charge State Breeding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ms breeding with high efficiency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0" y="252413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endParaRPr lang="en-US" sz="2000" b="1">
              <a:solidFill>
                <a:srgbClr val="FFFFFF"/>
              </a:solidFill>
              <a:latin typeface="Arial Black" pitchFamily="34" charset="0"/>
              <a:cs typeface="Times New Roman" pitchFamily="18" charset="0"/>
            </a:endParaRPr>
          </a:p>
          <a:p>
            <a:pPr algn="r"/>
            <a:r>
              <a:rPr lang="en-US" sz="2000" b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TITAN </a:t>
            </a:r>
          </a:p>
          <a:p>
            <a:pPr algn="r"/>
            <a:r>
              <a:rPr lang="en-US" sz="2000" b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Triumf’s Ion Trap for Atomic and Nuclear science</a:t>
            </a:r>
          </a:p>
          <a:p>
            <a:pPr algn="r"/>
            <a:endParaRPr lang="en-US" sz="2000" b="1">
              <a:solidFill>
                <a:srgbClr val="00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4564063" y="4064000"/>
            <a:ext cx="3492500" cy="682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642938"/>
            <a:r>
              <a:rPr lang="en-US" sz="2700">
                <a:solidFill>
                  <a:srgbClr val="000000"/>
                </a:solidFill>
                <a:sym typeface="Hoefler Text" pitchFamily="18" charset="0"/>
              </a:rPr>
              <a:t>Cooler Penning Trap</a:t>
            </a:r>
          </a:p>
          <a:p>
            <a:pPr algn="ctr" defTabSz="642938"/>
            <a:r>
              <a:rPr lang="en-US" sz="1700">
                <a:solidFill>
                  <a:srgbClr val="000000"/>
                </a:solidFill>
                <a:sym typeface="Hoefler Text" pitchFamily="18" charset="0"/>
              </a:rPr>
              <a:t>p or e-cooling of highly charged ions</a:t>
            </a:r>
          </a:p>
        </p:txBody>
      </p:sp>
      <p:pic>
        <p:nvPicPr>
          <p:cNvPr id="13322" name="Picture 2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94200"/>
            <a:ext cx="3048000" cy="1446213"/>
          </a:xfrm>
          <a:noFill/>
        </p:spPr>
      </p:pic>
      <p:pic>
        <p:nvPicPr>
          <p:cNvPr id="13323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6" b="26244"/>
          <a:stretch>
            <a:fillRect/>
          </a:stretch>
        </p:blipFill>
        <p:spPr>
          <a:xfrm>
            <a:off x="0" y="1104900"/>
            <a:ext cx="2336800" cy="1752600"/>
          </a:xfrm>
          <a:noFill/>
        </p:spPr>
      </p:pic>
      <p:pic>
        <p:nvPicPr>
          <p:cNvPr id="13324" name="Picture 2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025" y="2076450"/>
            <a:ext cx="2212975" cy="1287463"/>
          </a:xfrm>
          <a:noFill/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328988" y="3429000"/>
            <a:ext cx="0" cy="19875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475038" y="1247775"/>
            <a:ext cx="1744662" cy="19399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 rot="10800000">
            <a:off x="2943225" y="4203700"/>
            <a:ext cx="4587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5 m</a:t>
            </a:r>
            <a:endParaRPr lang="en-CA" sz="1800" b="1">
              <a:solidFill>
                <a:srgbClr val="000000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 rot="-8281511">
            <a:off x="3743325" y="2119313"/>
            <a:ext cx="4587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</a:rPr>
              <a:t>7 m</a:t>
            </a:r>
            <a:endParaRPr lang="en-CA" sz="1800" b="1">
              <a:solidFill>
                <a:srgbClr val="000000"/>
              </a:solidFill>
            </a:endParaRPr>
          </a:p>
        </p:txBody>
      </p:sp>
      <p:pic>
        <p:nvPicPr>
          <p:cNvPr id="13329" name="Picture 17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4063" y="4802188"/>
            <a:ext cx="4038600" cy="173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Island of Inversion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52388" y="1109663"/>
            <a:ext cx="4297363" cy="22733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First discovered by mass</a:t>
            </a:r>
          </a:p>
          <a:p>
            <a:pPr marL="0" indent="0">
              <a:buFontTx/>
              <a:buNone/>
              <a:defRPr/>
            </a:pPr>
            <a:r>
              <a:rPr lang="en-US" sz="2400" dirty="0"/>
              <a:t>m</a:t>
            </a:r>
            <a:r>
              <a:rPr lang="en-US" sz="2400" dirty="0" smtClean="0"/>
              <a:t>easurements </a:t>
            </a: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Well studied field with complex nuclear structure</a:t>
            </a:r>
          </a:p>
          <a:p>
            <a:pPr lvl="1">
              <a:defRPr/>
            </a:pPr>
            <a:r>
              <a:rPr lang="en-US" sz="2000" dirty="0" smtClean="0"/>
              <a:t>Ground state experiments</a:t>
            </a:r>
          </a:p>
          <a:p>
            <a:pPr marL="457200" lvl="1" indent="0">
              <a:buFontTx/>
              <a:buNone/>
              <a:defRPr/>
            </a:pPr>
            <a:r>
              <a:rPr lang="en-US" sz="2000" dirty="0"/>
              <a:t>	</a:t>
            </a:r>
            <a:r>
              <a:rPr lang="en-US" sz="2000" dirty="0" smtClean="0"/>
              <a:t>can help to confirm theory</a:t>
            </a:r>
          </a:p>
          <a:p>
            <a:pPr lvl="1">
              <a:defRPr/>
            </a:pPr>
            <a:r>
              <a:rPr lang="en-US" sz="2000" dirty="0" smtClean="0"/>
              <a:t>Direct mass measurements</a:t>
            </a:r>
            <a:endParaRPr lang="en-US" sz="2000" dirty="0"/>
          </a:p>
        </p:txBody>
      </p:sp>
      <p:sp>
        <p:nvSpPr>
          <p:cNvPr id="14340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14341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it-IT" smtClean="0">
              <a:latin typeface="Myriad Pro" pitchFamily="34" charset="0"/>
              <a:cs typeface="Myriad Pro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18288" y="3435350"/>
            <a:ext cx="2525712" cy="30861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/>
              <a:t>S</a:t>
            </a:r>
            <a:r>
              <a:rPr lang="en-US" sz="2000" b="1" baseline="-25000" dirty="0" smtClean="0"/>
              <a:t>2n</a:t>
            </a:r>
            <a:r>
              <a:rPr lang="en-US" sz="2000" b="1" dirty="0" smtClean="0"/>
              <a:t> re-measured</a:t>
            </a:r>
          </a:p>
          <a:p>
            <a:pPr>
              <a:defRPr/>
            </a:pPr>
            <a:r>
              <a:rPr lang="en-US" sz="2000" b="1" dirty="0" smtClean="0"/>
              <a:t>New trend in shell gap (</a:t>
            </a:r>
            <a:r>
              <a:rPr lang="en-US" sz="2000" b="1" dirty="0" err="1" smtClean="0">
                <a:latin typeface="Symbol" pitchFamily="18" charset="2"/>
              </a:rPr>
              <a:t>D</a:t>
            </a:r>
            <a:r>
              <a:rPr lang="en-US" sz="2000" b="1" dirty="0" err="1" smtClean="0"/>
              <a:t>n</a:t>
            </a:r>
            <a:r>
              <a:rPr lang="en-US" sz="2000" b="1" dirty="0" smtClean="0"/>
              <a:t>)</a:t>
            </a:r>
          </a:p>
          <a:p>
            <a:pPr>
              <a:defRPr/>
            </a:pPr>
            <a:r>
              <a:rPr lang="en-US" sz="2000" b="1" dirty="0" smtClean="0"/>
              <a:t>Need to confirm with theory how trend can be explained</a:t>
            </a:r>
          </a:p>
          <a:p>
            <a:pPr>
              <a:defRPr/>
            </a:pPr>
            <a:r>
              <a:rPr lang="en-US" sz="2000" b="1" dirty="0" smtClean="0"/>
              <a:t>More exp. </a:t>
            </a:r>
            <a:r>
              <a:rPr lang="en-US" sz="2000" b="1" dirty="0"/>
              <a:t>t</a:t>
            </a:r>
            <a:r>
              <a:rPr lang="en-US" sz="2000" b="1" dirty="0" smtClean="0"/>
              <a:t>o come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   A. </a:t>
            </a:r>
            <a:r>
              <a:rPr lang="en-US" sz="2000" dirty="0" err="1" smtClean="0">
                <a:solidFill>
                  <a:schemeClr val="tx1"/>
                </a:solidFill>
              </a:rPr>
              <a:t>Chaudhuri</a:t>
            </a:r>
            <a:r>
              <a:rPr lang="en-US" sz="2000" dirty="0" smtClean="0">
                <a:solidFill>
                  <a:schemeClr val="tx1"/>
                </a:solidFill>
              </a:rPr>
              <a:t> et al.,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162050"/>
            <a:ext cx="5308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956050"/>
            <a:ext cx="36195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3956050"/>
            <a:ext cx="29733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>
                <a:latin typeface="Myriad Pro" pitchFamily="34" charset="0"/>
                <a:cs typeface="Myriad Pro" pitchFamily="34" charset="0"/>
              </a:rPr>
              <a:t>IMME for </a:t>
            </a:r>
            <a:r>
              <a:rPr lang="en-US" baseline="30000" smtClean="0">
                <a:latin typeface="Myriad Pro" pitchFamily="34" charset="0"/>
                <a:cs typeface="Myriad Pro" pitchFamily="34" charset="0"/>
              </a:rPr>
              <a:t>20,21</a:t>
            </a:r>
            <a:r>
              <a:rPr lang="en-US" smtClean="0">
                <a:latin typeface="Myriad Pro" pitchFamily="34" charset="0"/>
                <a:cs typeface="Myriad Pro" pitchFamily="34" charset="0"/>
              </a:rPr>
              <a:t>Mg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477250" cy="2324100"/>
          </a:xfrm>
        </p:spPr>
        <p:txBody>
          <a:bodyPr/>
          <a:lstStyle/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IMME (Isobaric Multiplet Mass Equation) introduced by E. Wigner as a result of charge independence and iso-spin concept </a:t>
            </a:r>
          </a:p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Used to test isospin symmetry and test detailed theories, used for FT values</a:t>
            </a:r>
          </a:p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Quadratic behavior in Tz </a:t>
            </a:r>
          </a:p>
        </p:txBody>
      </p:sp>
      <p:sp>
        <p:nvSpPr>
          <p:cNvPr id="15364" name="Content Placeholder 5"/>
          <p:cNvSpPr>
            <a:spLocks noGrp="1"/>
          </p:cNvSpPr>
          <p:nvPr>
            <p:ph sz="quarter" idx="4"/>
          </p:nvPr>
        </p:nvSpPr>
        <p:spPr>
          <a:xfrm>
            <a:off x="4729163" y="3602038"/>
            <a:ext cx="4584700" cy="2324100"/>
          </a:xfrm>
        </p:spPr>
        <p:txBody>
          <a:bodyPr/>
          <a:lstStyle/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Need precision mass measurements (and excitation energies) to test quadratic form</a:t>
            </a:r>
          </a:p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Experiments often difficult due to isobaric contamination</a:t>
            </a:r>
          </a:p>
          <a:p>
            <a:r>
              <a:rPr lang="en-US" sz="2000" smtClean="0">
                <a:latin typeface="Myriad Pro" pitchFamily="34" charset="0"/>
                <a:cs typeface="Myriad Pro" pitchFamily="34" charset="0"/>
              </a:rPr>
              <a:t>In case of Mg: overwhelming background of Na 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17800"/>
            <a:ext cx="872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9763" y="3690938"/>
            <a:ext cx="5440363" cy="25527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UMF_presentation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29504</TotalTime>
  <Words>1211</Words>
  <Application>Microsoft Office PowerPoint</Application>
  <PresentationFormat>Presentazione su schermo (4:3)</PresentationFormat>
  <Paragraphs>285</Paragraphs>
  <Slides>20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6" baseType="lpstr">
      <vt:lpstr>Arial</vt:lpstr>
      <vt:lpstr>ヒラギノ角ゴ Pro W3</vt:lpstr>
      <vt:lpstr>Myriad Pro</vt:lpstr>
      <vt:lpstr>MS PGothic</vt:lpstr>
      <vt:lpstr>Wingdings</vt:lpstr>
      <vt:lpstr>Calibri</vt:lpstr>
      <vt:lpstr>Garamond</vt:lpstr>
      <vt:lpstr>Arial Black</vt:lpstr>
      <vt:lpstr>Times New Roman</vt:lpstr>
      <vt:lpstr>Symbol</vt:lpstr>
      <vt:lpstr>Hoefler Text</vt:lpstr>
      <vt:lpstr>Tahoma</vt:lpstr>
      <vt:lpstr>Chalkboard Bold</vt:lpstr>
      <vt:lpstr>Chalkboard</vt:lpstr>
      <vt:lpstr>TRIUMF_presentation</vt:lpstr>
      <vt:lpstr>Microsoft Equation</vt:lpstr>
      <vt:lpstr>Presentazione standard di PowerPoint</vt:lpstr>
      <vt:lpstr> ISAC rare isotope facility </vt:lpstr>
      <vt:lpstr> ISAC rare isotope facility </vt:lpstr>
      <vt:lpstr>The Future @ TRIUMF: ARIEL</vt:lpstr>
      <vt:lpstr>Key answers to questions from atomic mass measurements! Physics with radioactive beams opens new doors! </vt:lpstr>
      <vt:lpstr>Presentazione standard di PowerPoint</vt:lpstr>
      <vt:lpstr>Presentazione standard di PowerPoint</vt:lpstr>
      <vt:lpstr>Island of Inversion</vt:lpstr>
      <vt:lpstr>IMME for 20,21Mg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Time-of-Flight Spectra</vt:lpstr>
      <vt:lpstr>The use of highly charged ions</vt:lpstr>
      <vt:lpstr>effective HCI precision gain </vt:lpstr>
      <vt:lpstr>simulations of HCI gain</vt:lpstr>
      <vt:lpstr>The TITAN-EBIT</vt:lpstr>
      <vt:lpstr>Presentazione standard di PowerPoint</vt:lpstr>
      <vt:lpstr>Presentazione standard di PowerPoint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Outreach Student</dc:creator>
  <cp:lastModifiedBy>tecno</cp:lastModifiedBy>
  <cp:revision>214</cp:revision>
  <dcterms:created xsi:type="dcterms:W3CDTF">2010-06-07T15:44:29Z</dcterms:created>
  <dcterms:modified xsi:type="dcterms:W3CDTF">2013-06-03T12:35:03Z</dcterms:modified>
</cp:coreProperties>
</file>