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7"/>
  </p:notesMasterIdLst>
  <p:sldIdLst>
    <p:sldId id="256" r:id="rId2"/>
    <p:sldId id="257" r:id="rId3"/>
    <p:sldId id="259" r:id="rId4"/>
    <p:sldId id="288" r:id="rId5"/>
    <p:sldId id="260" r:id="rId6"/>
    <p:sldId id="263" r:id="rId7"/>
    <p:sldId id="281" r:id="rId8"/>
    <p:sldId id="264" r:id="rId9"/>
    <p:sldId id="283" r:id="rId10"/>
    <p:sldId id="282" r:id="rId11"/>
    <p:sldId id="267" r:id="rId12"/>
    <p:sldId id="287" r:id="rId13"/>
    <p:sldId id="261" r:id="rId14"/>
    <p:sldId id="271" r:id="rId15"/>
    <p:sldId id="285" r:id="rId16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FF"/>
    <a:srgbClr val="00FF00"/>
    <a:srgbClr val="4D4D4D"/>
    <a:srgbClr val="292929"/>
    <a:srgbClr val="FF0000"/>
    <a:srgbClr val="96969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7018" autoAdjust="0"/>
  </p:normalViewPr>
  <p:slideViewPr>
    <p:cSldViewPr>
      <p:cViewPr>
        <p:scale>
          <a:sx n="75" d="100"/>
          <a:sy n="75" d="100"/>
        </p:scale>
        <p:origin x="-81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IN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IN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IN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C8332ED-8F15-4EEB-8F17-886421C9F542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11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AD7EB-3F6D-4533-B726-7FA4172F100E}" type="slidenum">
              <a:rPr lang="en-IN"/>
              <a:pPr/>
              <a:t>1</a:t>
            </a:fld>
            <a:endParaRPr lang="en-IN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E9397-0530-41DC-A857-452FD2D8AE41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3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8237A-7023-4A32-AEA1-886DF8EF6EA5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2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4B5B8-7942-4F0D-A253-393F7E506885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141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67B5A-B989-459F-9FA7-4E233CDDDEC7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02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FCE7C-1026-4A7D-8EA7-0DE3DCB8097B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56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45C81-C2E6-4967-BEC3-6BA15F9A7551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4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4608-09E9-4A89-B587-20CC7DF01DF8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79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49C5F-F957-4930-A744-84FCCA8E1BD3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61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6450C-B478-43E7-9BF2-BC5AD4C3504C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19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6B8EE-ECB7-4D44-B9BB-98022A98BDF9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99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A5E72-5783-427F-A75C-A17C13FF4682}" type="slidenum">
              <a:rPr lang="en-IN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452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IN"/>
              <a:t>June 3, 2013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IN"/>
              <a:t>INPC 2013: Sujit Tandel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6DA1A6B-E8C6-4E39-801B-D041CEC3B9CD}" type="slidenum">
              <a:rPr lang="en-IN"/>
              <a:pPr/>
              <a:t>‹N›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772400" cy="1470025"/>
          </a:xfrm>
        </p:spPr>
        <p:txBody>
          <a:bodyPr/>
          <a:lstStyle/>
          <a:p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Evolution of octupole collectivity in </a:t>
            </a:r>
            <a:r>
              <a:rPr 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221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endParaRPr lang="en-IN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997200"/>
            <a:ext cx="6400800" cy="1752600"/>
          </a:xfrm>
        </p:spPr>
        <p:txBody>
          <a:bodyPr/>
          <a:lstStyle/>
          <a:p>
            <a:r>
              <a:rPr lang="en-US" sz="2400" b="1" i="1"/>
              <a:t>Sujit Tandel</a:t>
            </a:r>
          </a:p>
          <a:p>
            <a:r>
              <a:rPr lang="en-US" sz="2200"/>
              <a:t>UM-DAE Centre for Basic Sciences, Mumbai</a:t>
            </a:r>
            <a:endParaRPr lang="en-IN" sz="2200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2052" name="Picture 4" descr="cbs-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CF8-70E2-49B3-BE4E-9C34EAD9AF11}" type="slidenum">
              <a:rPr lang="en-IN"/>
              <a:pPr/>
              <a:t>10</a:t>
            </a:fld>
            <a:endParaRPr lang="en-IN"/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468313" y="1196975"/>
            <a:ext cx="3836987" cy="5113338"/>
            <a:chOff x="204" y="572"/>
            <a:chExt cx="2508" cy="3312"/>
          </a:xfrm>
        </p:grpSpPr>
        <p:pic>
          <p:nvPicPr>
            <p:cNvPr id="12083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9" t="461" r="1109"/>
            <a:stretch>
              <a:fillRect/>
            </a:stretch>
          </p:blipFill>
          <p:spPr bwMode="auto">
            <a:xfrm>
              <a:off x="204" y="572"/>
              <a:ext cx="2508" cy="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204" y="572"/>
              <a:ext cx="2495" cy="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692275" y="188913"/>
            <a:ext cx="613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Evolution of quadrupole and octupole collectivity</a:t>
            </a:r>
            <a:endParaRPr lang="en-IN" sz="2000">
              <a:solidFill>
                <a:schemeClr val="tx2"/>
              </a:solidFill>
            </a:endParaRPr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345757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4356100" y="4581525"/>
            <a:ext cx="406558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FontTx/>
              <a:buChar char="•"/>
            </a:pPr>
            <a:r>
              <a:rPr lang="en-US" sz="1600" b="0"/>
              <a:t> MOI for –ve parity higher than +ve parity:</a:t>
            </a:r>
          </a:p>
          <a:p>
            <a:pPr algn="ctr"/>
            <a:r>
              <a:rPr lang="en-US" sz="1600" b="0"/>
              <a:t>   larger underlying quadrupole deformation</a:t>
            </a:r>
          </a:p>
          <a:p>
            <a:pPr algn="ctr"/>
            <a:r>
              <a:rPr lang="en-US" sz="1600" b="0"/>
              <a:t>(confirmed by self-consistent Hartree Fock)</a:t>
            </a:r>
          </a:p>
          <a:p>
            <a:pPr algn="ctr">
              <a:lnSpc>
                <a:spcPct val="60000"/>
              </a:lnSpc>
              <a:buFontTx/>
              <a:buChar char="•"/>
            </a:pPr>
            <a:endParaRPr lang="en-US" sz="1600" b="0"/>
          </a:p>
          <a:p>
            <a:pPr algn="ctr">
              <a:buFontTx/>
              <a:buChar char="•"/>
            </a:pPr>
            <a:r>
              <a:rPr lang="en-US" sz="1600" b="0"/>
              <a:t> Octupole collectivity in </a:t>
            </a:r>
            <a:r>
              <a:rPr lang="en-US" sz="1600" b="0" baseline="30000"/>
              <a:t>221</a:t>
            </a:r>
            <a:r>
              <a:rPr lang="en-US" sz="1600" b="0"/>
              <a:t>Th increases, </a:t>
            </a:r>
          </a:p>
          <a:p>
            <a:pPr algn="ctr"/>
            <a:r>
              <a:rPr lang="en-US" sz="1600" b="0"/>
              <a:t>then stays constant, while quadrupole </a:t>
            </a:r>
          </a:p>
          <a:p>
            <a:pPr algn="ctr"/>
            <a:r>
              <a:rPr lang="en-US" sz="1600" b="0"/>
              <a:t>deformation increases at highest spins</a:t>
            </a:r>
            <a:endParaRPr lang="en-IN" sz="1600" b="0"/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4500563" y="1125538"/>
            <a:ext cx="3457575" cy="2881312"/>
            <a:chOff x="2835" y="618"/>
            <a:chExt cx="2178" cy="1815"/>
          </a:xfrm>
        </p:grpSpPr>
        <p:pic>
          <p:nvPicPr>
            <p:cNvPr id="12084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618"/>
              <a:ext cx="2177" cy="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835" y="618"/>
              <a:ext cx="2178" cy="1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20844" name="Text Box 12"/>
            <p:cNvSpPr txBox="1">
              <a:spLocks noChangeArrowheads="1"/>
            </p:cNvSpPr>
            <p:nvPr/>
          </p:nvSpPr>
          <p:spPr bwMode="auto">
            <a:xfrm>
              <a:off x="4422" y="1797"/>
              <a:ext cx="5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400" b="0" baseline="30000">
                  <a:latin typeface="Times New Roman" pitchFamily="18" charset="0"/>
                  <a:cs typeface="Times New Roman" pitchFamily="18" charset="0"/>
                </a:rPr>
                <a:t>221</a:t>
              </a:r>
              <a:r>
                <a:rPr lang="en-US" sz="2400" b="0">
                  <a:latin typeface="Times New Roman" pitchFamily="18" charset="0"/>
                  <a:cs typeface="Times New Roman" pitchFamily="18" charset="0"/>
                </a:rPr>
                <a:t>Th</a:t>
              </a:r>
              <a:endParaRPr lang="en-IN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0846" name="Group 14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20847" name="Picture 15" descr="cbs-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48" name="Text Box 16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60D3-7F17-4209-92DC-1E6127173A95}" type="slidenum">
              <a:rPr lang="en-IN"/>
              <a:pPr/>
              <a:t>11</a:t>
            </a:fld>
            <a:endParaRPr lang="en-IN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761038" cy="517525"/>
          </a:xfrm>
        </p:spPr>
        <p:txBody>
          <a:bodyPr/>
          <a:lstStyle/>
          <a:p>
            <a:r>
              <a:rPr lang="en-US" sz="2000" b="1"/>
              <a:t>E2 and E3 moments in A≈220 region</a:t>
            </a:r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05476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477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5478" name="Group 6"/>
          <p:cNvGrpSpPr>
            <a:grpSpLocks/>
          </p:cNvGrpSpPr>
          <p:nvPr/>
        </p:nvGrpSpPr>
        <p:grpSpPr bwMode="auto">
          <a:xfrm>
            <a:off x="1763713" y="3716338"/>
            <a:ext cx="6408737" cy="2520950"/>
            <a:chOff x="113" y="572"/>
            <a:chExt cx="4128" cy="1633"/>
          </a:xfrm>
        </p:grpSpPr>
        <p:pic>
          <p:nvPicPr>
            <p:cNvPr id="1054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72"/>
              <a:ext cx="4128" cy="1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572"/>
              <a:ext cx="2603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13" y="572"/>
              <a:ext cx="4128" cy="1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pic>
        <p:nvPicPr>
          <p:cNvPr id="1054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00100"/>
            <a:ext cx="7561262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62FB-53D7-4ABF-A196-98079A008474}" type="slidenum">
              <a:rPr lang="en-IN"/>
              <a:pPr/>
              <a:t>12</a:t>
            </a:fld>
            <a:endParaRPr lang="en-IN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624638" cy="360362"/>
          </a:xfrm>
        </p:spPr>
        <p:txBody>
          <a:bodyPr/>
          <a:lstStyle/>
          <a:p>
            <a:r>
              <a:rPr lang="en-US" sz="2000" b="1"/>
              <a:t>Contributions from higher-order deformations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25956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25958" name="Group 6"/>
          <p:cNvGrpSpPr>
            <a:grpSpLocks/>
          </p:cNvGrpSpPr>
          <p:nvPr/>
        </p:nvGrpSpPr>
        <p:grpSpPr bwMode="auto">
          <a:xfrm>
            <a:off x="1763713" y="620713"/>
            <a:ext cx="6192837" cy="4895850"/>
            <a:chOff x="930" y="527"/>
            <a:chExt cx="4173" cy="3383"/>
          </a:xfrm>
        </p:grpSpPr>
        <p:pic>
          <p:nvPicPr>
            <p:cNvPr id="12595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527"/>
              <a:ext cx="4173" cy="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2381" y="1933"/>
              <a:ext cx="1769" cy="402"/>
            </a:xfrm>
            <a:prstGeom prst="rect">
              <a:avLst/>
            </a:prstGeom>
            <a:solidFill>
              <a:srgbClr val="C0C0C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/>
                <a:t>Dotted line: </a:t>
              </a:r>
            </a:p>
            <a:p>
              <a:pPr algn="ctr"/>
              <a:r>
                <a:rPr lang="en-US" sz="1600" b="0"/>
                <a:t>average deformation path</a:t>
              </a:r>
              <a:endParaRPr lang="en-IN" sz="1600" b="0"/>
            </a:p>
          </p:txBody>
        </p:sp>
      </p:grp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179388" y="5516563"/>
            <a:ext cx="8888412" cy="336550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Equilibrium deformations for calculated 1-qp bandheads with </a:t>
            </a:r>
            <a:r>
              <a:rPr lang="en-US" sz="1600">
                <a:latin typeface="Symbol" pitchFamily="18" charset="2"/>
              </a:rPr>
              <a:t>W</a:t>
            </a:r>
            <a:r>
              <a:rPr lang="en-US" sz="1600"/>
              <a:t>&lt;9/2 in odd-A (≈220) nuclei</a:t>
            </a:r>
            <a:endParaRPr lang="en-US" sz="1600" baseline="-25000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2411413" y="5876925"/>
            <a:ext cx="453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 i="1"/>
              <a:t>S. Cwiok, W. Nazarewicz, Nucl. Phys. A 529, 95 (1991)</a:t>
            </a:r>
            <a:endParaRPr lang="en-IN" sz="14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B51-2181-4833-B3DF-8F7B421E0841}" type="slidenum">
              <a:rPr lang="en-IN"/>
              <a:pPr/>
              <a:t>13</a:t>
            </a:fld>
            <a:endParaRPr lang="en-IN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17525"/>
          </a:xfrm>
        </p:spPr>
        <p:txBody>
          <a:bodyPr/>
          <a:lstStyle/>
          <a:p>
            <a:r>
              <a:rPr lang="en-US" sz="2000" b="1"/>
              <a:t>Predicted neutron and proton band crossings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99332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59"/>
          <a:stretch>
            <a:fillRect/>
          </a:stretch>
        </p:blipFill>
        <p:spPr bwMode="auto">
          <a:xfrm>
            <a:off x="179388" y="1268413"/>
            <a:ext cx="4248150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r="1189"/>
          <a:stretch>
            <a:fillRect/>
          </a:stretch>
        </p:blipFill>
        <p:spPr bwMode="auto">
          <a:xfrm>
            <a:off x="4500563" y="1196975"/>
            <a:ext cx="4392612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611188" y="4581525"/>
            <a:ext cx="7837487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0"/>
              <a:t> </a:t>
            </a:r>
            <a:r>
              <a:rPr lang="en-US" sz="1600" b="0"/>
              <a:t>Strong octupole collectivity correlated with delay or absence of nucleon alignments</a:t>
            </a:r>
          </a:p>
          <a:p>
            <a:pPr>
              <a:buFontTx/>
              <a:buChar char="•"/>
            </a:pPr>
            <a:endParaRPr lang="en-US" sz="800" b="0"/>
          </a:p>
          <a:p>
            <a:pPr>
              <a:buFontTx/>
              <a:buChar char="•"/>
            </a:pPr>
            <a:r>
              <a:rPr lang="en-US" sz="1600" b="0"/>
              <a:t> Neutron alignment for </a:t>
            </a:r>
            <a:r>
              <a:rPr lang="en-US" sz="1600" b="0" i="1"/>
              <a:t>i</a:t>
            </a:r>
            <a:r>
              <a:rPr lang="en-US" sz="1600" b="0" baseline="-25000"/>
              <a:t>11/2</a:t>
            </a:r>
            <a:r>
              <a:rPr lang="en-US" sz="1600" b="0"/>
              <a:t> blocked; </a:t>
            </a:r>
            <a:r>
              <a:rPr lang="en-US" sz="1600" b="0" i="1"/>
              <a:t>j</a:t>
            </a:r>
            <a:r>
              <a:rPr lang="en-US" sz="1600" b="0" baseline="-25000"/>
              <a:t>15/2</a:t>
            </a:r>
            <a:r>
              <a:rPr lang="en-US" sz="1600" b="0"/>
              <a:t> orbital far from Fermi surface for </a:t>
            </a:r>
            <a:r>
              <a:rPr lang="en-US" sz="1600" b="0">
                <a:latin typeface="Symbol" pitchFamily="18" charset="2"/>
              </a:rPr>
              <a:t>b</a:t>
            </a:r>
            <a:r>
              <a:rPr lang="en-US" sz="1600" b="0" baseline="-25000"/>
              <a:t>3</a:t>
            </a:r>
            <a:r>
              <a:rPr lang="en-US" sz="1600" b="0"/>
              <a:t>≈0.1</a:t>
            </a:r>
          </a:p>
          <a:p>
            <a:pPr>
              <a:buFontTx/>
              <a:buChar char="•"/>
            </a:pPr>
            <a:endParaRPr lang="en-US" sz="800" b="0"/>
          </a:p>
          <a:p>
            <a:pPr>
              <a:buFontTx/>
              <a:buChar char="•"/>
            </a:pPr>
            <a:r>
              <a:rPr lang="en-US" sz="1600" b="0"/>
              <a:t> Proton </a:t>
            </a:r>
            <a:r>
              <a:rPr lang="en-US" sz="1600" b="0" i="1"/>
              <a:t>i</a:t>
            </a:r>
            <a:r>
              <a:rPr lang="en-US" sz="1600" b="0" baseline="-25000"/>
              <a:t>13/2</a:t>
            </a:r>
            <a:r>
              <a:rPr lang="en-US" sz="1600" b="0"/>
              <a:t> alignment expected beyond 0.25 MeV</a:t>
            </a:r>
          </a:p>
          <a:p>
            <a:endParaRPr lang="en-US" sz="800" b="0"/>
          </a:p>
          <a:p>
            <a:pPr>
              <a:buFont typeface="Wingdings" pitchFamily="2" charset="2"/>
              <a:buNone/>
            </a:pPr>
            <a:r>
              <a:rPr lang="en-US" sz="1600" b="0" i="1"/>
              <a:t>Observed increase in moment of inertia at high spins in yrast structure may be due to</a:t>
            </a:r>
          </a:p>
          <a:p>
            <a:pPr>
              <a:buFont typeface="Wingdings" pitchFamily="2" charset="2"/>
              <a:buNone/>
            </a:pPr>
            <a:r>
              <a:rPr lang="en-US" sz="1600" b="0" i="1"/>
              <a:t>larger quadrupole deformation. 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3419475" y="4076700"/>
            <a:ext cx="2635250" cy="581025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 i="1"/>
              <a:t>Woods-Saxon potential</a:t>
            </a:r>
          </a:p>
          <a:p>
            <a:pPr algn="ctr"/>
            <a:r>
              <a:rPr lang="en-US" sz="1600" b="0" i="1"/>
              <a:t>with “universal” parameters</a:t>
            </a:r>
            <a:endParaRPr lang="en-IN" sz="16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EEBB-6C4C-41B5-9CC3-6770CF5A3582}" type="slidenum">
              <a:rPr lang="en-IN"/>
              <a:pPr/>
              <a:t>14</a:t>
            </a:fld>
            <a:endParaRPr lang="en-IN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17525"/>
          </a:xfrm>
        </p:spPr>
        <p:txBody>
          <a:bodyPr/>
          <a:lstStyle/>
          <a:p>
            <a:r>
              <a:rPr lang="en-US" sz="2400" b="1"/>
              <a:t>Summary</a:t>
            </a:r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09572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573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331913" y="836613"/>
            <a:ext cx="66833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 sz="1600" b="0"/>
              <a:t>Yrast octupole structure in </a:t>
            </a:r>
            <a:r>
              <a:rPr lang="en-US" sz="1600" b="0" baseline="30000"/>
              <a:t>221</a:t>
            </a:r>
            <a:r>
              <a:rPr lang="en-US" sz="1600" b="0"/>
              <a:t>Th modified and extended to high spins;</a:t>
            </a:r>
          </a:p>
          <a:p>
            <a:pPr>
              <a:buFont typeface="Wingdings" pitchFamily="2" charset="2"/>
              <a:buNone/>
            </a:pPr>
            <a:r>
              <a:rPr lang="en-US" sz="1600" b="0"/>
              <a:t>new, non-yrast alternating parity sequence identified</a:t>
            </a:r>
          </a:p>
          <a:p>
            <a:pPr>
              <a:buFont typeface="Wingdings" pitchFamily="2" charset="2"/>
              <a:buNone/>
            </a:pPr>
            <a:endParaRPr lang="en-US" sz="800" b="0"/>
          </a:p>
          <a:p>
            <a:pPr>
              <a:buFont typeface="Wingdings" pitchFamily="2" charset="2"/>
              <a:buChar char="Ø"/>
            </a:pPr>
            <a:r>
              <a:rPr lang="en-US" sz="1600" b="0"/>
              <a:t> Parity doublets absent in odd mass </a:t>
            </a:r>
            <a:r>
              <a:rPr lang="en-US" sz="1600" b="0" baseline="30000"/>
              <a:t>221</a:t>
            </a:r>
            <a:r>
              <a:rPr lang="en-US" sz="1600" b="0"/>
              <a:t>Th due to low-K value of</a:t>
            </a:r>
          </a:p>
          <a:p>
            <a:pPr>
              <a:buFont typeface="Wingdings" pitchFamily="2" charset="2"/>
              <a:buNone/>
            </a:pPr>
            <a:r>
              <a:rPr lang="en-US" sz="1600" b="0"/>
              <a:t>ground-state configuration</a:t>
            </a:r>
          </a:p>
          <a:p>
            <a:pPr>
              <a:buFont typeface="Wingdings" pitchFamily="2" charset="2"/>
              <a:buNone/>
            </a:pPr>
            <a:endParaRPr lang="en-US" sz="800" b="0"/>
          </a:p>
          <a:p>
            <a:pPr>
              <a:buFont typeface="Wingdings" pitchFamily="2" charset="2"/>
              <a:buChar char="Ø"/>
            </a:pPr>
            <a:r>
              <a:rPr lang="en-US" sz="1600" b="0"/>
              <a:t> Negative parity states have higher moment of inertia arising from</a:t>
            </a:r>
          </a:p>
          <a:p>
            <a:pPr>
              <a:buFont typeface="Wingdings" pitchFamily="2" charset="2"/>
              <a:buNone/>
            </a:pPr>
            <a:r>
              <a:rPr lang="en-US" sz="1600" b="0"/>
              <a:t>larger underlying quadrupole deformation</a:t>
            </a:r>
          </a:p>
          <a:p>
            <a:pPr>
              <a:buFont typeface="Wingdings" pitchFamily="2" charset="2"/>
              <a:buNone/>
            </a:pPr>
            <a:endParaRPr lang="en-US" sz="800" b="0"/>
          </a:p>
          <a:p>
            <a:pPr>
              <a:buFont typeface="Wingdings" pitchFamily="2" charset="2"/>
              <a:buChar char="Ø"/>
            </a:pPr>
            <a:r>
              <a:rPr lang="en-US" sz="1600" b="0"/>
              <a:t> Dynamic variation in both quadrupole deformation and octupole</a:t>
            </a:r>
          </a:p>
          <a:p>
            <a:pPr>
              <a:buFont typeface="Wingdings" pitchFamily="2" charset="2"/>
              <a:buNone/>
            </a:pPr>
            <a:r>
              <a:rPr lang="en-US" sz="1600" b="0"/>
              <a:t>collectivity as a function of angular momentum observed</a:t>
            </a:r>
            <a:endParaRPr lang="en-IN" sz="1600" b="0"/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6985000" cy="2579687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1A95-EAC4-4BC3-B3A8-A5B9ADC73A07}" type="slidenum">
              <a:rPr lang="en-IN"/>
              <a:pPr/>
              <a:t>15</a:t>
            </a:fld>
            <a:endParaRPr lang="en-IN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88913"/>
            <a:ext cx="2484437" cy="595312"/>
          </a:xfrm>
        </p:spPr>
        <p:txBody>
          <a:bodyPr/>
          <a:lstStyle/>
          <a:p>
            <a:r>
              <a:rPr lang="en-US" sz="2000" b="1"/>
              <a:t>Collaboration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31913" y="1125538"/>
            <a:ext cx="6408737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0"/>
              <a:t>S.K. Tandel, M. Hemalatha, A.Y. Deo, S.B. Patel</a:t>
            </a:r>
          </a:p>
          <a:p>
            <a:r>
              <a:rPr lang="en-US" sz="1600" i="1" u="sng">
                <a:solidFill>
                  <a:srgbClr val="0000FF"/>
                </a:solidFill>
              </a:rPr>
              <a:t>UM-DAE Centre for Excellence in Basic Sciences, Mumbai</a:t>
            </a:r>
          </a:p>
          <a:p>
            <a:endParaRPr lang="en-US" sz="1600" i="1" u="sng">
              <a:solidFill>
                <a:srgbClr val="0000FF"/>
              </a:solidFill>
            </a:endParaRPr>
          </a:p>
          <a:p>
            <a:r>
              <a:rPr lang="en-US" sz="1600" b="0"/>
              <a:t>R. Palit, T. Trivedi, J. Sethi, S. Saha</a:t>
            </a:r>
            <a:r>
              <a:rPr lang="en-US" sz="1600" b="0" i="1"/>
              <a:t> </a:t>
            </a:r>
          </a:p>
          <a:p>
            <a:r>
              <a:rPr lang="en-US" sz="1600" i="1" u="sng">
                <a:solidFill>
                  <a:srgbClr val="0000FF"/>
                </a:solidFill>
              </a:rPr>
              <a:t>Tata Institute of Fundamental Research, Mumbai</a:t>
            </a:r>
          </a:p>
          <a:p>
            <a:endParaRPr lang="en-US" sz="1600" i="1" u="sng">
              <a:solidFill>
                <a:srgbClr val="0000FF"/>
              </a:solidFill>
            </a:endParaRPr>
          </a:p>
          <a:p>
            <a:r>
              <a:rPr lang="en-US" sz="1600" b="0"/>
              <a:t>D.C. Biswas, S. Mukhopadhyay</a:t>
            </a:r>
          </a:p>
          <a:p>
            <a:r>
              <a:rPr lang="en-US" sz="1600" i="1" u="sng">
                <a:solidFill>
                  <a:srgbClr val="0000FF"/>
                </a:solidFill>
              </a:rPr>
              <a:t>Bhabha Atomic Research Centre, Mumbai</a:t>
            </a:r>
          </a:p>
          <a:p>
            <a:endParaRPr lang="en-US" i="1" u="sng"/>
          </a:p>
        </p:txBody>
      </p:sp>
      <p:grpSp>
        <p:nvGrpSpPr>
          <p:cNvPr id="123909" name="Group 5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23910" name="Picture 6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911" name="Text Box 7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23912" name="Picture 8" descr="IMAG03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r="6409"/>
          <a:stretch>
            <a:fillRect/>
          </a:stretch>
        </p:blipFill>
        <p:spPr bwMode="auto">
          <a:xfrm>
            <a:off x="2771775" y="3284538"/>
            <a:ext cx="3744913" cy="287337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779838" y="3309938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INGA</a:t>
            </a:r>
            <a:endParaRPr lang="en-IN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C07-49E4-440B-84E3-C873599767FC}" type="slidenum">
              <a:rPr lang="en-IN"/>
              <a:pPr/>
              <a:t>2</a:t>
            </a:fld>
            <a:endParaRPr lang="en-IN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17525"/>
          </a:xfrm>
        </p:spPr>
        <p:txBody>
          <a:bodyPr/>
          <a:lstStyle/>
          <a:p>
            <a:r>
              <a:rPr lang="en-US" sz="2400" b="1"/>
              <a:t>Octupole collectivity in A≈220 region</a:t>
            </a: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6152" name="Picture 8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79388" y="4005263"/>
            <a:ext cx="379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/>
              <a:t>Enhanced octupole collectivity due </a:t>
            </a:r>
          </a:p>
          <a:p>
            <a:pPr algn="ctr"/>
            <a:r>
              <a:rPr lang="en-US" b="0"/>
              <a:t>to closely-spaced high-</a:t>
            </a:r>
            <a:r>
              <a:rPr lang="en-US" b="0" i="1"/>
              <a:t>j</a:t>
            </a:r>
            <a:r>
              <a:rPr lang="en-US" b="0"/>
              <a:t> proton and </a:t>
            </a:r>
          </a:p>
          <a:p>
            <a:pPr algn="ctr"/>
            <a:r>
              <a:rPr lang="en-US" b="0"/>
              <a:t>neutron orbitals near the Fermi </a:t>
            </a:r>
          </a:p>
          <a:p>
            <a:pPr algn="ctr"/>
            <a:r>
              <a:rPr lang="en-US" b="0"/>
              <a:t>surface with </a:t>
            </a:r>
            <a:r>
              <a:rPr lang="en-US" b="0">
                <a:latin typeface="Symbol" pitchFamily="18" charset="2"/>
              </a:rPr>
              <a:t>D</a:t>
            </a:r>
            <a:r>
              <a:rPr lang="en-US" b="0" i="1"/>
              <a:t>j</a:t>
            </a:r>
            <a:r>
              <a:rPr lang="en-US" b="0"/>
              <a:t>, </a:t>
            </a:r>
            <a:r>
              <a:rPr lang="en-US" b="0">
                <a:latin typeface="Symbol" pitchFamily="18" charset="2"/>
              </a:rPr>
              <a:t>D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0"/>
              <a:t>=3  </a:t>
            </a:r>
            <a:endParaRPr lang="en-IN" b="0"/>
          </a:p>
        </p:txBody>
      </p: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4706938" y="908050"/>
            <a:ext cx="3825875" cy="5257800"/>
            <a:chOff x="2517" y="572"/>
            <a:chExt cx="2410" cy="3312"/>
          </a:xfrm>
        </p:grpSpPr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2517" y="572"/>
              <a:ext cx="2404" cy="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pic>
          <p:nvPicPr>
            <p:cNvPr id="6159" name="Picture 15" descr="octupole-excitati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572"/>
              <a:ext cx="2410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539750" y="1484313"/>
            <a:ext cx="3457575" cy="2324100"/>
            <a:chOff x="340" y="935"/>
            <a:chExt cx="2178" cy="1464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35"/>
              <a:ext cx="2178" cy="1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2018" y="188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4D4D4D"/>
                  </a:solidFill>
                </a:rPr>
                <a:t>Z</a:t>
              </a:r>
              <a:endParaRPr lang="en-IN" sz="2000">
                <a:solidFill>
                  <a:srgbClr val="4D4D4D"/>
                </a:solidFill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986" y="1275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4D4D4D"/>
                  </a:solidFill>
                </a:rPr>
                <a:t>N</a:t>
              </a:r>
              <a:endParaRPr lang="en-IN" sz="2000">
                <a:solidFill>
                  <a:srgbClr val="4D4D4D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6F40-B909-4E34-90D3-817D98139FB8}" type="slidenum">
              <a:rPr lang="en-IN"/>
              <a:pPr/>
              <a:t>3</a:t>
            </a:fld>
            <a:endParaRPr lang="en-IN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17525"/>
          </a:xfrm>
        </p:spPr>
        <p:txBody>
          <a:bodyPr/>
          <a:lstStyle/>
          <a:p>
            <a:r>
              <a:rPr lang="en-US" sz="2400" b="1"/>
              <a:t>Experiment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97284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97286" name="Picture 6" descr="IMAG03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r="6409"/>
          <a:stretch>
            <a:fillRect/>
          </a:stretch>
        </p:blipFill>
        <p:spPr bwMode="auto">
          <a:xfrm>
            <a:off x="5219700" y="765175"/>
            <a:ext cx="3744913" cy="287337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746500" cy="21082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79388" y="1628775"/>
            <a:ext cx="50895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0"/>
              <a:t> </a:t>
            </a:r>
            <a:r>
              <a:rPr lang="en-US" sz="2000" baseline="30000"/>
              <a:t>208</a:t>
            </a:r>
            <a:r>
              <a:rPr lang="en-US" sz="2000"/>
              <a:t>Pb (</a:t>
            </a:r>
            <a:r>
              <a:rPr lang="en-US" sz="2000" baseline="30000"/>
              <a:t>16</a:t>
            </a:r>
            <a:r>
              <a:rPr lang="en-US" sz="2000"/>
              <a:t>O, 3n) </a:t>
            </a:r>
            <a:r>
              <a:rPr lang="en-US" sz="2000" baseline="30000"/>
              <a:t>221</a:t>
            </a:r>
            <a:r>
              <a:rPr lang="en-US" sz="2000"/>
              <a:t>Th  @ 86 MeV</a:t>
            </a:r>
          </a:p>
          <a:p>
            <a:r>
              <a:rPr lang="en-US" sz="2000" b="0"/>
              <a:t>from 14UD BARC-TIFR Pelletron</a:t>
            </a:r>
          </a:p>
          <a:p>
            <a:r>
              <a:rPr lang="en-US" sz="2000" b="0"/>
              <a:t>(≈18% cross-section for fusion-evaporation)</a:t>
            </a:r>
          </a:p>
          <a:p>
            <a:endParaRPr lang="en-US" sz="2000" b="0"/>
          </a:p>
          <a:p>
            <a:pPr>
              <a:buFontTx/>
              <a:buChar char="•"/>
            </a:pPr>
            <a:r>
              <a:rPr lang="en-US" sz="2000" b="0"/>
              <a:t> 99.6% enriched </a:t>
            </a:r>
            <a:r>
              <a:rPr lang="en-US" sz="2000" b="0" baseline="30000"/>
              <a:t>208</a:t>
            </a:r>
            <a:r>
              <a:rPr lang="en-US" sz="2000" b="0"/>
              <a:t>Pb target (5.5 mg/cm</a:t>
            </a:r>
            <a:r>
              <a:rPr lang="en-US" sz="2000" b="0" baseline="30000"/>
              <a:t>2</a:t>
            </a:r>
            <a:r>
              <a:rPr lang="en-US" sz="2000" b="0"/>
              <a:t>)</a:t>
            </a:r>
          </a:p>
          <a:p>
            <a:endParaRPr lang="en-US" sz="2000" b="0"/>
          </a:p>
          <a:p>
            <a:pPr>
              <a:buFontTx/>
              <a:buChar char="•"/>
            </a:pPr>
            <a:r>
              <a:rPr lang="en-US" sz="2000" b="0"/>
              <a:t> 19 Compton-suppressed clover Ge </a:t>
            </a:r>
          </a:p>
          <a:p>
            <a:r>
              <a:rPr lang="en-US" sz="2000" b="0"/>
              <a:t>detectors: </a:t>
            </a:r>
          </a:p>
          <a:p>
            <a:r>
              <a:rPr lang="en-US" sz="2000"/>
              <a:t>Indian National Gamma Array (INGA)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 b="0"/>
              <a:t> Triggerless DSP-based Data Acquisition</a:t>
            </a:r>
          </a:p>
          <a:p>
            <a:pPr>
              <a:buFontTx/>
              <a:buChar char="•"/>
            </a:pPr>
            <a:endParaRPr lang="en-US" sz="2000" b="0"/>
          </a:p>
          <a:p>
            <a:pPr>
              <a:buFontTx/>
              <a:buChar char="•"/>
            </a:pPr>
            <a:r>
              <a:rPr lang="en-US" sz="2000" b="0"/>
              <a:t> </a:t>
            </a:r>
            <a:r>
              <a:rPr lang="en-US" sz="2000" b="0">
                <a:latin typeface="Symbol" pitchFamily="18" charset="2"/>
              </a:rPr>
              <a:t>g</a:t>
            </a:r>
            <a:r>
              <a:rPr lang="en-US" sz="2000" b="0"/>
              <a:t>-</a:t>
            </a:r>
            <a:r>
              <a:rPr lang="en-US" sz="2000" b="0">
                <a:latin typeface="Symbol" pitchFamily="18" charset="2"/>
              </a:rPr>
              <a:t>g</a:t>
            </a:r>
            <a:r>
              <a:rPr lang="en-US" sz="2000" b="0"/>
              <a:t> and </a:t>
            </a:r>
            <a:r>
              <a:rPr lang="en-US" sz="2000" b="0">
                <a:latin typeface="Symbol" pitchFamily="18" charset="2"/>
              </a:rPr>
              <a:t>g</a:t>
            </a:r>
            <a:r>
              <a:rPr lang="en-US" sz="2000" b="0"/>
              <a:t>-</a:t>
            </a:r>
            <a:r>
              <a:rPr lang="en-US" sz="2000" b="0">
                <a:latin typeface="Symbol" pitchFamily="18" charset="2"/>
              </a:rPr>
              <a:t>g</a:t>
            </a:r>
            <a:r>
              <a:rPr lang="en-US" sz="2000" b="0"/>
              <a:t>-</a:t>
            </a:r>
            <a:r>
              <a:rPr lang="en-US" sz="2000" b="0">
                <a:latin typeface="Symbol" pitchFamily="18" charset="2"/>
              </a:rPr>
              <a:t>g</a:t>
            </a:r>
            <a:r>
              <a:rPr lang="en-US" sz="2000" b="0"/>
              <a:t> coincidences  </a:t>
            </a:r>
            <a:endParaRPr lang="en-IN" sz="2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4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4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7A98-082F-4A1B-9BE6-1B9CA9C0D5FB}" type="slidenum">
              <a:rPr lang="en-IN"/>
              <a:pPr/>
              <a:t>4</a:t>
            </a:fld>
            <a:endParaRPr lang="en-IN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17525"/>
          </a:xfrm>
        </p:spPr>
        <p:txBody>
          <a:bodyPr/>
          <a:lstStyle/>
          <a:p>
            <a:r>
              <a:rPr lang="en-US" sz="2400" b="1"/>
              <a:t>Excited level structure of </a:t>
            </a:r>
            <a:r>
              <a:rPr lang="en-US" sz="2400" b="1" baseline="30000"/>
              <a:t>221</a:t>
            </a:r>
            <a:r>
              <a:rPr lang="en-US" sz="2400" b="1"/>
              <a:t>Th</a:t>
            </a:r>
          </a:p>
        </p:txBody>
      </p:sp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26980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26982" name="Group 6"/>
          <p:cNvGrpSpPr>
            <a:grpSpLocks/>
          </p:cNvGrpSpPr>
          <p:nvPr/>
        </p:nvGrpSpPr>
        <p:grpSpPr bwMode="auto">
          <a:xfrm>
            <a:off x="2843213" y="1412875"/>
            <a:ext cx="6049962" cy="4641850"/>
            <a:chOff x="1791" y="890"/>
            <a:chExt cx="3811" cy="2924"/>
          </a:xfrm>
        </p:grpSpPr>
        <p:pic>
          <p:nvPicPr>
            <p:cNvPr id="12698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890"/>
              <a:ext cx="3811" cy="2235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84" name="Text Box 8"/>
            <p:cNvSpPr txBox="1">
              <a:spLocks noChangeArrowheads="1"/>
            </p:cNvSpPr>
            <p:nvPr/>
          </p:nvSpPr>
          <p:spPr bwMode="auto">
            <a:xfrm>
              <a:off x="2608" y="1087"/>
              <a:ext cx="476" cy="231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Yrast</a:t>
              </a:r>
              <a:endParaRPr lang="en-IN"/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2154" y="1706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2154" y="1434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2154" y="1117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971" y="1570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2471" y="1344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0" name="Rectangle 14"/>
            <p:cNvSpPr>
              <a:spLocks noChangeArrowheads="1"/>
            </p:cNvSpPr>
            <p:nvPr/>
          </p:nvSpPr>
          <p:spPr bwMode="auto">
            <a:xfrm>
              <a:off x="2471" y="1661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1" name="Rectangle 15"/>
            <p:cNvSpPr>
              <a:spLocks noChangeArrowheads="1"/>
            </p:cNvSpPr>
            <p:nvPr/>
          </p:nvSpPr>
          <p:spPr bwMode="auto">
            <a:xfrm>
              <a:off x="2653" y="1480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2" name="Rectangle 16"/>
            <p:cNvSpPr>
              <a:spLocks noChangeArrowheads="1"/>
            </p:cNvSpPr>
            <p:nvPr/>
          </p:nvSpPr>
          <p:spPr bwMode="auto">
            <a:xfrm>
              <a:off x="3560" y="2069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3" name="Rectangle 17"/>
            <p:cNvSpPr>
              <a:spLocks noChangeArrowheads="1"/>
            </p:cNvSpPr>
            <p:nvPr/>
          </p:nvSpPr>
          <p:spPr bwMode="auto">
            <a:xfrm>
              <a:off x="3605" y="2296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4" name="Rectangle 18"/>
            <p:cNvSpPr>
              <a:spLocks noChangeArrowheads="1"/>
            </p:cNvSpPr>
            <p:nvPr/>
          </p:nvSpPr>
          <p:spPr bwMode="auto">
            <a:xfrm>
              <a:off x="3605" y="2523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5" name="Rectangle 19"/>
            <p:cNvSpPr>
              <a:spLocks noChangeArrowheads="1"/>
            </p:cNvSpPr>
            <p:nvPr/>
          </p:nvSpPr>
          <p:spPr bwMode="auto">
            <a:xfrm>
              <a:off x="3787" y="2432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6" name="Rectangle 20"/>
            <p:cNvSpPr>
              <a:spLocks noChangeArrowheads="1"/>
            </p:cNvSpPr>
            <p:nvPr/>
          </p:nvSpPr>
          <p:spPr bwMode="auto">
            <a:xfrm>
              <a:off x="3832" y="2659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7" name="Rectangle 21"/>
            <p:cNvSpPr>
              <a:spLocks noChangeArrowheads="1"/>
            </p:cNvSpPr>
            <p:nvPr/>
          </p:nvSpPr>
          <p:spPr bwMode="auto">
            <a:xfrm>
              <a:off x="4286" y="2387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8" name="Rectangle 22"/>
            <p:cNvSpPr>
              <a:spLocks noChangeArrowheads="1"/>
            </p:cNvSpPr>
            <p:nvPr/>
          </p:nvSpPr>
          <p:spPr bwMode="auto">
            <a:xfrm>
              <a:off x="4286" y="2115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999" name="Rectangle 23"/>
            <p:cNvSpPr>
              <a:spLocks noChangeArrowheads="1"/>
            </p:cNvSpPr>
            <p:nvPr/>
          </p:nvSpPr>
          <p:spPr bwMode="auto">
            <a:xfrm>
              <a:off x="4286" y="1842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0" name="Rectangle 24"/>
            <p:cNvSpPr>
              <a:spLocks noChangeArrowheads="1"/>
            </p:cNvSpPr>
            <p:nvPr/>
          </p:nvSpPr>
          <p:spPr bwMode="auto">
            <a:xfrm>
              <a:off x="4603" y="1797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1" name="Rectangle 25"/>
            <p:cNvSpPr>
              <a:spLocks noChangeArrowheads="1"/>
            </p:cNvSpPr>
            <p:nvPr/>
          </p:nvSpPr>
          <p:spPr bwMode="auto">
            <a:xfrm>
              <a:off x="4785" y="1888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2" name="Rectangle 26"/>
            <p:cNvSpPr>
              <a:spLocks noChangeArrowheads="1"/>
            </p:cNvSpPr>
            <p:nvPr/>
          </p:nvSpPr>
          <p:spPr bwMode="auto">
            <a:xfrm>
              <a:off x="4603" y="2024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3" name="Rectangle 27"/>
            <p:cNvSpPr>
              <a:spLocks noChangeArrowheads="1"/>
            </p:cNvSpPr>
            <p:nvPr/>
          </p:nvSpPr>
          <p:spPr bwMode="auto">
            <a:xfrm>
              <a:off x="4785" y="2205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4" name="Rectangle 28"/>
            <p:cNvSpPr>
              <a:spLocks noChangeArrowheads="1"/>
            </p:cNvSpPr>
            <p:nvPr/>
          </p:nvSpPr>
          <p:spPr bwMode="auto">
            <a:xfrm>
              <a:off x="4649" y="2296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5" name="Rectangle 29"/>
            <p:cNvSpPr>
              <a:spLocks noChangeArrowheads="1"/>
            </p:cNvSpPr>
            <p:nvPr/>
          </p:nvSpPr>
          <p:spPr bwMode="auto">
            <a:xfrm>
              <a:off x="4739" y="2432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6" name="Rectangle 30"/>
            <p:cNvSpPr>
              <a:spLocks noChangeArrowheads="1"/>
            </p:cNvSpPr>
            <p:nvPr/>
          </p:nvSpPr>
          <p:spPr bwMode="auto">
            <a:xfrm>
              <a:off x="5148" y="1979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7" name="Rectangle 31"/>
            <p:cNvSpPr>
              <a:spLocks noChangeArrowheads="1"/>
            </p:cNvSpPr>
            <p:nvPr/>
          </p:nvSpPr>
          <p:spPr bwMode="auto">
            <a:xfrm>
              <a:off x="5148" y="2251"/>
              <a:ext cx="18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08" name="Rectangle 32"/>
            <p:cNvSpPr>
              <a:spLocks noChangeArrowheads="1"/>
            </p:cNvSpPr>
            <p:nvPr/>
          </p:nvSpPr>
          <p:spPr bwMode="auto">
            <a:xfrm>
              <a:off x="4603" y="1087"/>
              <a:ext cx="804" cy="231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Non-Yrast</a:t>
              </a:r>
              <a:endParaRPr lang="en-IN"/>
            </a:p>
          </p:txBody>
        </p:sp>
        <p:sp>
          <p:nvSpPr>
            <p:cNvPr id="127009" name="Text Box 33"/>
            <p:cNvSpPr txBox="1">
              <a:spLocks noChangeArrowheads="1"/>
            </p:cNvSpPr>
            <p:nvPr/>
          </p:nvSpPr>
          <p:spPr bwMode="auto">
            <a:xfrm>
              <a:off x="4286" y="1253"/>
              <a:ext cx="12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/>
                <a:t>(≈20-25% of yrast)</a:t>
              </a:r>
            </a:p>
          </p:txBody>
        </p:sp>
        <p:sp>
          <p:nvSpPr>
            <p:cNvPr id="127010" name="Text Box 34"/>
            <p:cNvSpPr txBox="1">
              <a:spLocks noChangeArrowheads="1"/>
            </p:cNvSpPr>
            <p:nvPr/>
          </p:nvSpPr>
          <p:spPr bwMode="auto">
            <a:xfrm>
              <a:off x="2290" y="3294"/>
              <a:ext cx="301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Two alternating parity sequences in </a:t>
              </a:r>
              <a:r>
                <a:rPr lang="en-US" sz="1600" baseline="30000"/>
                <a:t>221</a:t>
              </a:r>
              <a:r>
                <a:rPr lang="en-US" sz="1600"/>
                <a:t>Th</a:t>
              </a:r>
            </a:p>
            <a:p>
              <a:pPr>
                <a:buFontTx/>
                <a:buChar char="•"/>
              </a:pPr>
              <a:r>
                <a:rPr lang="en-US" sz="1600"/>
                <a:t> </a:t>
              </a:r>
              <a:r>
                <a:rPr lang="en-US" sz="1600" b="0"/>
                <a:t>Transitions at high spin in yrast structure modified</a:t>
              </a:r>
            </a:p>
            <a:p>
              <a:pPr>
                <a:buFontTx/>
                <a:buChar char="•"/>
              </a:pPr>
              <a:r>
                <a:rPr lang="en-US" sz="1600" b="0"/>
                <a:t> New non-yrast structure established</a:t>
              </a:r>
              <a:endParaRPr lang="en-IN" sz="1600" b="0"/>
            </a:p>
          </p:txBody>
        </p:sp>
        <p:sp>
          <p:nvSpPr>
            <p:cNvPr id="127011" name="Rectangle 35"/>
            <p:cNvSpPr>
              <a:spLocks noChangeArrowheads="1"/>
            </p:cNvSpPr>
            <p:nvPr/>
          </p:nvSpPr>
          <p:spPr bwMode="auto">
            <a:xfrm>
              <a:off x="5239" y="2931"/>
              <a:ext cx="317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New</a:t>
              </a:r>
              <a:endParaRPr lang="en-IN" sz="1600"/>
            </a:p>
          </p:txBody>
        </p:sp>
      </p:grpSp>
      <p:grpSp>
        <p:nvGrpSpPr>
          <p:cNvPr id="127012" name="Group 36"/>
          <p:cNvGrpSpPr>
            <a:grpSpLocks/>
          </p:cNvGrpSpPr>
          <p:nvPr/>
        </p:nvGrpSpPr>
        <p:grpSpPr bwMode="auto">
          <a:xfrm>
            <a:off x="323850" y="1412875"/>
            <a:ext cx="2549525" cy="4621213"/>
            <a:chOff x="204" y="890"/>
            <a:chExt cx="1606" cy="2911"/>
          </a:xfrm>
        </p:grpSpPr>
        <p:pic>
          <p:nvPicPr>
            <p:cNvPr id="127013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r="4807"/>
            <a:stretch>
              <a:fillRect/>
            </a:stretch>
          </p:blipFill>
          <p:spPr bwMode="auto">
            <a:xfrm>
              <a:off x="249" y="890"/>
              <a:ext cx="1436" cy="2540"/>
            </a:xfrm>
            <a:prstGeom prst="rect">
              <a:avLst/>
            </a:prstGeom>
            <a:noFill/>
            <a:ln w="1905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7014" name="Rectangle 38"/>
            <p:cNvSpPr>
              <a:spLocks noChangeArrowheads="1"/>
            </p:cNvSpPr>
            <p:nvPr/>
          </p:nvSpPr>
          <p:spPr bwMode="auto">
            <a:xfrm>
              <a:off x="385" y="1298"/>
              <a:ext cx="272" cy="9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15" name="Rectangle 39"/>
            <p:cNvSpPr>
              <a:spLocks noChangeArrowheads="1"/>
            </p:cNvSpPr>
            <p:nvPr/>
          </p:nvSpPr>
          <p:spPr bwMode="auto">
            <a:xfrm>
              <a:off x="1247" y="1117"/>
              <a:ext cx="272" cy="137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16" name="Rectangle 40"/>
            <p:cNvSpPr>
              <a:spLocks noChangeArrowheads="1"/>
            </p:cNvSpPr>
            <p:nvPr/>
          </p:nvSpPr>
          <p:spPr bwMode="auto">
            <a:xfrm>
              <a:off x="839" y="1026"/>
              <a:ext cx="272" cy="9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17" name="Rectangle 41"/>
            <p:cNvSpPr>
              <a:spLocks noChangeArrowheads="1"/>
            </p:cNvSpPr>
            <p:nvPr/>
          </p:nvSpPr>
          <p:spPr bwMode="auto">
            <a:xfrm>
              <a:off x="839" y="1207"/>
              <a:ext cx="272" cy="9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018" name="Text Box 42"/>
            <p:cNvSpPr txBox="1">
              <a:spLocks noChangeArrowheads="1"/>
            </p:cNvSpPr>
            <p:nvPr/>
          </p:nvSpPr>
          <p:spPr bwMode="auto">
            <a:xfrm>
              <a:off x="204" y="3475"/>
              <a:ext cx="160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i="1"/>
                <a:t>M. Dahlinger et al.,</a:t>
              </a:r>
            </a:p>
            <a:p>
              <a:pPr algn="ctr"/>
              <a:r>
                <a:rPr lang="en-US" sz="1400" b="0" i="1"/>
                <a:t>Nucl. Phys. A 484, 337 (1988)</a:t>
              </a:r>
              <a:endParaRPr lang="en-IN" sz="1400" b="0" i="1"/>
            </a:p>
          </p:txBody>
        </p:sp>
        <p:sp>
          <p:nvSpPr>
            <p:cNvPr id="127019" name="Rectangle 43"/>
            <p:cNvSpPr>
              <a:spLocks noChangeArrowheads="1"/>
            </p:cNvSpPr>
            <p:nvPr/>
          </p:nvSpPr>
          <p:spPr bwMode="auto">
            <a:xfrm>
              <a:off x="1202" y="3249"/>
              <a:ext cx="454" cy="13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Deleted</a:t>
              </a:r>
              <a:endParaRPr lang="en-IN" sz="16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85CC-458A-4D92-9105-31F45463496A}" type="slidenum">
              <a:rPr lang="en-IN"/>
              <a:pPr/>
              <a:t>5</a:t>
            </a:fld>
            <a:endParaRPr lang="en-IN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17525"/>
          </a:xfrm>
        </p:spPr>
        <p:txBody>
          <a:bodyPr/>
          <a:lstStyle/>
          <a:p>
            <a:r>
              <a:rPr lang="en-US" sz="2400" b="1"/>
              <a:t>Alternating parity sequences in </a:t>
            </a:r>
            <a:r>
              <a:rPr lang="en-US" sz="2400" b="1" baseline="30000"/>
              <a:t>221</a:t>
            </a:r>
            <a:r>
              <a:rPr lang="en-US" sz="2400" b="1"/>
              <a:t>Th</a:t>
            </a:r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98308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/>
          <a:stretch>
            <a:fillRect/>
          </a:stretch>
        </p:blipFill>
        <p:spPr bwMode="auto">
          <a:xfrm>
            <a:off x="755650" y="1196975"/>
            <a:ext cx="691197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3995738" y="3644900"/>
            <a:ext cx="1398587" cy="396875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Non-Yrast</a:t>
            </a:r>
            <a:endParaRPr lang="en-IN" sz="2000">
              <a:solidFill>
                <a:srgbClr val="0000FF"/>
              </a:solidFill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4211638" y="1268413"/>
            <a:ext cx="819150" cy="396875"/>
          </a:xfrm>
          <a:prstGeom prst="rect">
            <a:avLst/>
          </a:prstGeom>
          <a:solidFill>
            <a:srgbClr val="99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Yrast</a:t>
            </a:r>
            <a:endParaRPr lang="en-IN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4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4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26D5-F246-4D16-9FE3-D5C7FC6BF4A1}" type="slidenum">
              <a:rPr lang="en-IN"/>
              <a:pPr/>
              <a:t>6</a:t>
            </a:fld>
            <a:endParaRPr lang="en-IN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17525"/>
          </a:xfrm>
        </p:spPr>
        <p:txBody>
          <a:bodyPr/>
          <a:lstStyle/>
          <a:p>
            <a:r>
              <a:rPr lang="en-US" sz="2400" b="1"/>
              <a:t>Placement of new transitions in </a:t>
            </a:r>
            <a:r>
              <a:rPr lang="en-US" sz="2400" b="1" baseline="30000"/>
              <a:t>221</a:t>
            </a:r>
            <a:r>
              <a:rPr lang="en-US" sz="2400" b="1"/>
              <a:t>Th</a:t>
            </a:r>
          </a:p>
        </p:txBody>
      </p: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01380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381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1424" name="Group 48"/>
          <p:cNvGrpSpPr>
            <a:grpSpLocks/>
          </p:cNvGrpSpPr>
          <p:nvPr/>
        </p:nvGrpSpPr>
        <p:grpSpPr bwMode="auto">
          <a:xfrm>
            <a:off x="827088" y="1196975"/>
            <a:ext cx="3497262" cy="4752975"/>
            <a:chOff x="521" y="754"/>
            <a:chExt cx="2203" cy="2994"/>
          </a:xfrm>
        </p:grpSpPr>
        <p:pic>
          <p:nvPicPr>
            <p:cNvPr id="10138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"/>
            <a:stretch>
              <a:fillRect/>
            </a:stretch>
          </p:blipFill>
          <p:spPr bwMode="auto">
            <a:xfrm>
              <a:off x="521" y="754"/>
              <a:ext cx="2203" cy="2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2426" y="1117"/>
              <a:ext cx="91" cy="227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1746" y="1071"/>
              <a:ext cx="91" cy="27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2426" y="1888"/>
              <a:ext cx="91" cy="272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88" name="Rectangle 12"/>
            <p:cNvSpPr>
              <a:spLocks noChangeArrowheads="1"/>
            </p:cNvSpPr>
            <p:nvPr/>
          </p:nvSpPr>
          <p:spPr bwMode="auto">
            <a:xfrm>
              <a:off x="1746" y="2024"/>
              <a:ext cx="91" cy="227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2200" y="1207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1" name="Rectangle 15"/>
            <p:cNvSpPr>
              <a:spLocks noChangeArrowheads="1"/>
            </p:cNvSpPr>
            <p:nvPr/>
          </p:nvSpPr>
          <p:spPr bwMode="auto">
            <a:xfrm>
              <a:off x="2517" y="1207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1701" y="935"/>
              <a:ext cx="90" cy="137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3" name="Rectangle 17"/>
            <p:cNvSpPr>
              <a:spLocks noChangeArrowheads="1"/>
            </p:cNvSpPr>
            <p:nvPr/>
          </p:nvSpPr>
          <p:spPr bwMode="auto">
            <a:xfrm>
              <a:off x="1429" y="1071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1429" y="799"/>
              <a:ext cx="90" cy="137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2517" y="2024"/>
              <a:ext cx="91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6" name="Rectangle 20"/>
            <p:cNvSpPr>
              <a:spLocks noChangeArrowheads="1"/>
            </p:cNvSpPr>
            <p:nvPr/>
          </p:nvSpPr>
          <p:spPr bwMode="auto">
            <a:xfrm>
              <a:off x="1655" y="1661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7" name="Rectangle 21"/>
            <p:cNvSpPr>
              <a:spLocks noChangeArrowheads="1"/>
            </p:cNvSpPr>
            <p:nvPr/>
          </p:nvSpPr>
          <p:spPr bwMode="auto">
            <a:xfrm>
              <a:off x="1202" y="2024"/>
              <a:ext cx="90" cy="227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8" name="Rectangle 22"/>
            <p:cNvSpPr>
              <a:spLocks noChangeArrowheads="1"/>
            </p:cNvSpPr>
            <p:nvPr/>
          </p:nvSpPr>
          <p:spPr bwMode="auto">
            <a:xfrm>
              <a:off x="1429" y="1752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399" name="Rectangle 23"/>
            <p:cNvSpPr>
              <a:spLocks noChangeArrowheads="1"/>
            </p:cNvSpPr>
            <p:nvPr/>
          </p:nvSpPr>
          <p:spPr bwMode="auto">
            <a:xfrm>
              <a:off x="1429" y="2024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400" name="Rectangle 24"/>
            <p:cNvSpPr>
              <a:spLocks noChangeArrowheads="1"/>
            </p:cNvSpPr>
            <p:nvPr/>
          </p:nvSpPr>
          <p:spPr bwMode="auto">
            <a:xfrm>
              <a:off x="2562" y="3067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401" name="Rectangle 25"/>
            <p:cNvSpPr>
              <a:spLocks noChangeArrowheads="1"/>
            </p:cNvSpPr>
            <p:nvPr/>
          </p:nvSpPr>
          <p:spPr bwMode="auto">
            <a:xfrm>
              <a:off x="2472" y="3022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402" name="Rectangle 26"/>
            <p:cNvSpPr>
              <a:spLocks noChangeArrowheads="1"/>
            </p:cNvSpPr>
            <p:nvPr/>
          </p:nvSpPr>
          <p:spPr bwMode="auto">
            <a:xfrm>
              <a:off x="2245" y="2976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403" name="Rectangle 27"/>
            <p:cNvSpPr>
              <a:spLocks noChangeArrowheads="1"/>
            </p:cNvSpPr>
            <p:nvPr/>
          </p:nvSpPr>
          <p:spPr bwMode="auto">
            <a:xfrm>
              <a:off x="1701" y="2750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404" name="Rectangle 28"/>
            <p:cNvSpPr>
              <a:spLocks noChangeArrowheads="1"/>
            </p:cNvSpPr>
            <p:nvPr/>
          </p:nvSpPr>
          <p:spPr bwMode="auto">
            <a:xfrm>
              <a:off x="1429" y="2568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405" name="Rectangle 29"/>
            <p:cNvSpPr>
              <a:spLocks noChangeArrowheads="1"/>
            </p:cNvSpPr>
            <p:nvPr/>
          </p:nvSpPr>
          <p:spPr bwMode="auto">
            <a:xfrm>
              <a:off x="1429" y="2840"/>
              <a:ext cx="90" cy="182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1422" name="Group 46"/>
          <p:cNvGrpSpPr>
            <a:grpSpLocks/>
          </p:cNvGrpSpPr>
          <p:nvPr/>
        </p:nvGrpSpPr>
        <p:grpSpPr bwMode="auto">
          <a:xfrm>
            <a:off x="1258888" y="908050"/>
            <a:ext cx="3025775" cy="215900"/>
            <a:chOff x="793" y="3748"/>
            <a:chExt cx="1906" cy="136"/>
          </a:xfrm>
        </p:grpSpPr>
        <p:sp>
          <p:nvSpPr>
            <p:cNvPr id="101406" name="Rectangle 30"/>
            <p:cNvSpPr>
              <a:spLocks noChangeArrowheads="1"/>
            </p:cNvSpPr>
            <p:nvPr/>
          </p:nvSpPr>
          <p:spPr bwMode="auto">
            <a:xfrm>
              <a:off x="793" y="3748"/>
              <a:ext cx="952" cy="13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Incorrectly assigned</a:t>
              </a:r>
              <a:endParaRPr lang="en-IN" sz="1200"/>
            </a:p>
          </p:txBody>
        </p:sp>
        <p:sp>
          <p:nvSpPr>
            <p:cNvPr id="101407" name="Rectangle 31"/>
            <p:cNvSpPr>
              <a:spLocks noChangeArrowheads="1"/>
            </p:cNvSpPr>
            <p:nvPr/>
          </p:nvSpPr>
          <p:spPr bwMode="auto">
            <a:xfrm>
              <a:off x="1791" y="3748"/>
              <a:ext cx="908" cy="136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Newly assigned</a:t>
              </a:r>
              <a:endParaRPr lang="en-IN" sz="1200"/>
            </a:p>
          </p:txBody>
        </p:sp>
      </p:grp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1835150" y="5949950"/>
            <a:ext cx="1871663" cy="366713"/>
          </a:xfrm>
          <a:prstGeom prst="rect">
            <a:avLst/>
          </a:prstGeom>
          <a:solidFill>
            <a:srgbClr val="96969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Yrast structure</a:t>
            </a:r>
            <a:endParaRPr lang="en-IN"/>
          </a:p>
        </p:txBody>
      </p:sp>
      <p:grpSp>
        <p:nvGrpSpPr>
          <p:cNvPr id="101436" name="Group 60"/>
          <p:cNvGrpSpPr>
            <a:grpSpLocks/>
          </p:cNvGrpSpPr>
          <p:nvPr/>
        </p:nvGrpSpPr>
        <p:grpSpPr bwMode="auto">
          <a:xfrm>
            <a:off x="4859338" y="908050"/>
            <a:ext cx="3527425" cy="5408613"/>
            <a:chOff x="3061" y="572"/>
            <a:chExt cx="2222" cy="3407"/>
          </a:xfrm>
        </p:grpSpPr>
        <p:grpSp>
          <p:nvGrpSpPr>
            <p:cNvPr id="101425" name="Group 49"/>
            <p:cNvGrpSpPr>
              <a:grpSpLocks/>
            </p:cNvGrpSpPr>
            <p:nvPr/>
          </p:nvGrpSpPr>
          <p:grpSpPr bwMode="auto">
            <a:xfrm>
              <a:off x="3061" y="754"/>
              <a:ext cx="2179" cy="2994"/>
              <a:chOff x="3060" y="754"/>
              <a:chExt cx="2179" cy="2994"/>
            </a:xfrm>
          </p:grpSpPr>
          <p:pic>
            <p:nvPicPr>
              <p:cNvPr id="101383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0" y="754"/>
                <a:ext cx="2179" cy="2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1417" name="Rectangle 41"/>
              <p:cNvSpPr>
                <a:spLocks noChangeArrowheads="1"/>
              </p:cNvSpPr>
              <p:nvPr/>
            </p:nvSpPr>
            <p:spPr bwMode="auto">
              <a:xfrm>
                <a:off x="5057" y="1071"/>
                <a:ext cx="91" cy="182"/>
              </a:xfrm>
              <a:prstGeom prst="rect">
                <a:avLst/>
              </a:prstGeom>
              <a:solidFill>
                <a:srgbClr val="000099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1418" name="Rectangle 42"/>
              <p:cNvSpPr>
                <a:spLocks noChangeArrowheads="1"/>
              </p:cNvSpPr>
              <p:nvPr/>
            </p:nvSpPr>
            <p:spPr bwMode="auto">
              <a:xfrm>
                <a:off x="4740" y="1842"/>
                <a:ext cx="91" cy="182"/>
              </a:xfrm>
              <a:prstGeom prst="rect">
                <a:avLst/>
              </a:prstGeom>
              <a:solidFill>
                <a:srgbClr val="000099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1419" name="Rectangle 43"/>
              <p:cNvSpPr>
                <a:spLocks noChangeArrowheads="1"/>
              </p:cNvSpPr>
              <p:nvPr/>
            </p:nvSpPr>
            <p:spPr bwMode="auto">
              <a:xfrm>
                <a:off x="4694" y="2750"/>
                <a:ext cx="91" cy="182"/>
              </a:xfrm>
              <a:prstGeom prst="rect">
                <a:avLst/>
              </a:prstGeom>
              <a:solidFill>
                <a:srgbClr val="000099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1420" name="Rectangle 44"/>
            <p:cNvSpPr>
              <a:spLocks noChangeArrowheads="1"/>
            </p:cNvSpPr>
            <p:nvPr/>
          </p:nvSpPr>
          <p:spPr bwMode="auto">
            <a:xfrm>
              <a:off x="3243" y="572"/>
              <a:ext cx="997" cy="137"/>
            </a:xfrm>
            <a:prstGeom prst="rect">
              <a:avLst/>
            </a:prstGeom>
            <a:solidFill>
              <a:srgbClr val="000099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Interband transitions</a:t>
              </a:r>
              <a:endParaRPr lang="en-IN" sz="1200"/>
            </a:p>
          </p:txBody>
        </p:sp>
        <p:sp>
          <p:nvSpPr>
            <p:cNvPr id="101427" name="Rectangle 51"/>
            <p:cNvSpPr>
              <a:spLocks noChangeArrowheads="1"/>
            </p:cNvSpPr>
            <p:nvPr/>
          </p:nvSpPr>
          <p:spPr bwMode="auto">
            <a:xfrm>
              <a:off x="3560" y="3748"/>
              <a:ext cx="1452" cy="231"/>
            </a:xfrm>
            <a:prstGeom prst="rect">
              <a:avLst/>
            </a:prstGeom>
            <a:solidFill>
              <a:srgbClr val="969696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Non-yrast structure</a:t>
              </a:r>
              <a:endParaRPr lang="en-IN"/>
            </a:p>
          </p:txBody>
        </p:sp>
        <p:sp>
          <p:nvSpPr>
            <p:cNvPr id="101429" name="Rectangle 53"/>
            <p:cNvSpPr>
              <a:spLocks noChangeArrowheads="1"/>
            </p:cNvSpPr>
            <p:nvPr/>
          </p:nvSpPr>
          <p:spPr bwMode="auto">
            <a:xfrm>
              <a:off x="4286" y="572"/>
              <a:ext cx="997" cy="137"/>
            </a:xfrm>
            <a:prstGeom prst="rect">
              <a:avLst/>
            </a:prstGeom>
            <a:solidFill>
              <a:srgbClr val="FF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New E1 transitions</a:t>
              </a:r>
              <a:endParaRPr lang="en-IN" sz="1200"/>
            </a:p>
          </p:txBody>
        </p:sp>
        <p:sp>
          <p:nvSpPr>
            <p:cNvPr id="101430" name="Rectangle 54"/>
            <p:cNvSpPr>
              <a:spLocks noChangeArrowheads="1"/>
            </p:cNvSpPr>
            <p:nvPr/>
          </p:nvSpPr>
          <p:spPr bwMode="auto">
            <a:xfrm>
              <a:off x="3923" y="1026"/>
              <a:ext cx="91" cy="18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1431" name="Rectangle 55"/>
            <p:cNvSpPr>
              <a:spLocks noChangeArrowheads="1"/>
            </p:cNvSpPr>
            <p:nvPr/>
          </p:nvSpPr>
          <p:spPr bwMode="auto">
            <a:xfrm>
              <a:off x="3878" y="799"/>
              <a:ext cx="91" cy="18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1432" name="Rectangle 56"/>
            <p:cNvSpPr>
              <a:spLocks noChangeArrowheads="1"/>
            </p:cNvSpPr>
            <p:nvPr/>
          </p:nvSpPr>
          <p:spPr bwMode="auto">
            <a:xfrm>
              <a:off x="3742" y="799"/>
              <a:ext cx="91" cy="18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1433" name="Rectangle 57"/>
            <p:cNvSpPr>
              <a:spLocks noChangeArrowheads="1"/>
            </p:cNvSpPr>
            <p:nvPr/>
          </p:nvSpPr>
          <p:spPr bwMode="auto">
            <a:xfrm>
              <a:off x="3651" y="845"/>
              <a:ext cx="91" cy="18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1434" name="Rectangle 58"/>
            <p:cNvSpPr>
              <a:spLocks noChangeArrowheads="1"/>
            </p:cNvSpPr>
            <p:nvPr/>
          </p:nvSpPr>
          <p:spPr bwMode="auto">
            <a:xfrm>
              <a:off x="3560" y="981"/>
              <a:ext cx="91" cy="18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1435" name="Rectangle 59"/>
            <p:cNvSpPr>
              <a:spLocks noChangeArrowheads="1"/>
            </p:cNvSpPr>
            <p:nvPr/>
          </p:nvSpPr>
          <p:spPr bwMode="auto">
            <a:xfrm>
              <a:off x="3606" y="2614"/>
              <a:ext cx="91" cy="18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2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CE6-99B1-4D1D-9675-40575348A221}" type="slidenum">
              <a:rPr lang="en-IN"/>
              <a:pPr/>
              <a:t>7</a:t>
            </a:fld>
            <a:endParaRPr lang="en-IN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868738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50825" y="908050"/>
            <a:ext cx="4105275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grpSp>
        <p:nvGrpSpPr>
          <p:cNvPr id="119814" name="Group 6"/>
          <p:cNvGrpSpPr>
            <a:grpSpLocks/>
          </p:cNvGrpSpPr>
          <p:nvPr/>
        </p:nvGrpSpPr>
        <p:grpSpPr bwMode="auto">
          <a:xfrm>
            <a:off x="4572000" y="4941888"/>
            <a:ext cx="4284663" cy="1120775"/>
            <a:chOff x="2789" y="860"/>
            <a:chExt cx="2699" cy="706"/>
          </a:xfrm>
        </p:grpSpPr>
        <p:pic>
          <p:nvPicPr>
            <p:cNvPr id="11981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860"/>
              <a:ext cx="2699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16" name="Text Box 8"/>
            <p:cNvSpPr txBox="1">
              <a:spLocks noChangeArrowheads="1"/>
            </p:cNvSpPr>
            <p:nvPr/>
          </p:nvSpPr>
          <p:spPr bwMode="auto">
            <a:xfrm>
              <a:off x="2789" y="1162"/>
              <a:ext cx="25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0">
                  <a:latin typeface="Symbol" pitchFamily="18" charset="2"/>
                </a:rPr>
                <a:t>d</a:t>
              </a:r>
              <a:r>
                <a:rPr lang="en-US" b="0" i="1"/>
                <a:t>E</a:t>
              </a:r>
              <a:r>
                <a:rPr lang="en-US" b="0"/>
                <a:t> → 0 for static octupole deformation</a:t>
              </a:r>
            </a:p>
            <a:p>
              <a:pPr algn="ctr"/>
              <a:r>
                <a:rPr lang="en-US" b="0"/>
                <a:t>(parity doublets) </a:t>
              </a:r>
            </a:p>
          </p:txBody>
        </p:sp>
      </p:grp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500563" y="3644900"/>
            <a:ext cx="4256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 baseline="30000"/>
              <a:t>223</a:t>
            </a:r>
            <a:r>
              <a:rPr lang="en-US" b="0"/>
              <a:t>Th: textbook example of nucleus with </a:t>
            </a:r>
          </a:p>
          <a:p>
            <a:pPr algn="ctr"/>
            <a:r>
              <a:rPr lang="en-US" b="0"/>
              <a:t>near-static octupole deformation</a:t>
            </a:r>
            <a:endParaRPr lang="en-IN" b="0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356100" y="2492375"/>
            <a:ext cx="461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 i="1"/>
              <a:t>No parity doublets in </a:t>
            </a:r>
            <a:r>
              <a:rPr lang="en-US" b="0" i="1" baseline="30000"/>
              <a:t>221</a:t>
            </a:r>
            <a:r>
              <a:rPr lang="en-US" b="0" i="1"/>
              <a:t>Th since ground </a:t>
            </a:r>
          </a:p>
          <a:p>
            <a:pPr algn="ctr"/>
            <a:r>
              <a:rPr lang="en-US" b="0" i="1"/>
              <a:t>state has predominantly low-K configuration</a:t>
            </a:r>
            <a:endParaRPr lang="en-IN" b="0" i="1"/>
          </a:p>
        </p:txBody>
      </p:sp>
      <p:grpSp>
        <p:nvGrpSpPr>
          <p:cNvPr id="119819" name="Group 11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19820" name="Picture 12" descr="cbs-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821" name="Text Box 13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2195513" y="115888"/>
            <a:ext cx="544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Energy splitting for alternating parity states</a:t>
            </a:r>
            <a:endParaRPr lang="en-IN" sz="2000">
              <a:solidFill>
                <a:schemeClr val="tx2"/>
              </a:solidFill>
            </a:endParaRP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1042988" y="1268413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N=129</a:t>
            </a:r>
            <a:endParaRPr lang="en-IN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29" name="Rectangle 21"/>
          <p:cNvSpPr>
            <a:spLocks noChangeArrowheads="1"/>
          </p:cNvSpPr>
          <p:nvPr/>
        </p:nvSpPr>
        <p:spPr bwMode="auto">
          <a:xfrm>
            <a:off x="1042988" y="3429000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N=133</a:t>
            </a:r>
            <a:endParaRPr lang="en-IN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30" name="Rectangle 22"/>
          <p:cNvSpPr>
            <a:spLocks noChangeArrowheads="1"/>
          </p:cNvSpPr>
          <p:nvPr/>
        </p:nvSpPr>
        <p:spPr bwMode="auto">
          <a:xfrm>
            <a:off x="1042988" y="2349500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N=131</a:t>
            </a:r>
            <a:endParaRPr lang="en-IN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1042988" y="4508500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N=135</a:t>
            </a:r>
            <a:endParaRPr lang="en-IN" sz="16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9838" name="Group 30"/>
          <p:cNvGrpSpPr>
            <a:grpSpLocks/>
          </p:cNvGrpSpPr>
          <p:nvPr/>
        </p:nvGrpSpPr>
        <p:grpSpPr bwMode="auto">
          <a:xfrm>
            <a:off x="2987675" y="1700213"/>
            <a:ext cx="1136650" cy="552450"/>
            <a:chOff x="2109" y="1071"/>
            <a:chExt cx="716" cy="348"/>
          </a:xfrm>
        </p:grpSpPr>
        <p:sp>
          <p:nvSpPr>
            <p:cNvPr id="119833" name="Oval 25"/>
            <p:cNvSpPr>
              <a:spLocks noChangeArrowheads="1"/>
            </p:cNvSpPr>
            <p:nvPr/>
          </p:nvSpPr>
          <p:spPr bwMode="auto">
            <a:xfrm>
              <a:off x="2109" y="1162"/>
              <a:ext cx="46" cy="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9834" name="Oval 26"/>
            <p:cNvSpPr>
              <a:spLocks noChangeArrowheads="1"/>
            </p:cNvSpPr>
            <p:nvPr/>
          </p:nvSpPr>
          <p:spPr bwMode="auto">
            <a:xfrm>
              <a:off x="2109" y="1298"/>
              <a:ext cx="46" cy="4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9835" name="Text Box 27"/>
            <p:cNvSpPr txBox="1">
              <a:spLocks noChangeArrowheads="1"/>
            </p:cNvSpPr>
            <p:nvPr/>
          </p:nvSpPr>
          <p:spPr bwMode="auto">
            <a:xfrm>
              <a:off x="2154" y="1071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Yrast</a:t>
              </a:r>
              <a:endParaRPr lang="en-IN" sz="1600" b="0"/>
            </a:p>
          </p:txBody>
        </p:sp>
        <p:sp>
          <p:nvSpPr>
            <p:cNvPr id="119837" name="Rectangle 29"/>
            <p:cNvSpPr>
              <a:spLocks noChangeArrowheads="1"/>
            </p:cNvSpPr>
            <p:nvPr/>
          </p:nvSpPr>
          <p:spPr bwMode="auto">
            <a:xfrm>
              <a:off x="2154" y="1207"/>
              <a:ext cx="6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Non-yrast</a:t>
              </a:r>
              <a:endParaRPr lang="en-IN" sz="1600" b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5BD-4107-4E7B-A3E2-B60B4A01DA15}" type="slidenum">
              <a:rPr lang="en-IN"/>
              <a:pPr/>
              <a:t>8</a:t>
            </a:fld>
            <a:endParaRPr lang="en-IN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129463" cy="517525"/>
          </a:xfrm>
        </p:spPr>
        <p:txBody>
          <a:bodyPr/>
          <a:lstStyle/>
          <a:p>
            <a:r>
              <a:rPr lang="en-US" sz="2000" b="1"/>
              <a:t>Neutron single particle levels (Woods-Saxon potential)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02404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05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941"/>
          <a:stretch>
            <a:fillRect/>
          </a:stretch>
        </p:blipFill>
        <p:spPr bwMode="auto">
          <a:xfrm>
            <a:off x="1258888" y="620713"/>
            <a:ext cx="7200900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7" name="Line 7"/>
          <p:cNvSpPr>
            <a:spLocks noChangeShapeType="1"/>
          </p:cNvSpPr>
          <p:nvPr/>
        </p:nvSpPr>
        <p:spPr bwMode="auto">
          <a:xfrm flipV="1">
            <a:off x="8101013" y="3644900"/>
            <a:ext cx="0" cy="1871663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7667625" y="4292600"/>
            <a:ext cx="287338" cy="2159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7523163" y="4076700"/>
            <a:ext cx="287337" cy="2159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7667625" y="3213100"/>
            <a:ext cx="287338" cy="2159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3614738" y="755650"/>
            <a:ext cx="915987" cy="396875"/>
          </a:xfrm>
          <a:prstGeom prst="rect">
            <a:avLst/>
          </a:prstGeom>
          <a:solidFill>
            <a:srgbClr val="CCCC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rgbClr val="000099"/>
                </a:solidFill>
              </a:rPr>
              <a:t>3</a:t>
            </a:r>
            <a:r>
              <a:rPr lang="en-US" sz="2000">
                <a:solidFill>
                  <a:srgbClr val="000099"/>
                </a:solidFill>
              </a:rPr>
              <a:t>=0.0</a:t>
            </a:r>
            <a:endParaRPr lang="en-IN" sz="2000">
              <a:solidFill>
                <a:srgbClr val="000099"/>
              </a:solidFill>
            </a:endParaRP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5075238" y="765175"/>
            <a:ext cx="1057275" cy="396875"/>
          </a:xfrm>
          <a:prstGeom prst="rect">
            <a:avLst/>
          </a:prstGeom>
          <a:solidFill>
            <a:srgbClr val="CCCC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en-US" sz="2000">
                <a:solidFill>
                  <a:srgbClr val="000099"/>
                </a:solidFill>
              </a:rPr>
              <a:t>=0.18</a:t>
            </a:r>
            <a:endParaRPr lang="en-IN" sz="2000">
              <a:solidFill>
                <a:srgbClr val="000099"/>
              </a:solidFill>
            </a:endParaRP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7162800" y="765175"/>
            <a:ext cx="915988" cy="396875"/>
          </a:xfrm>
          <a:prstGeom prst="rect">
            <a:avLst/>
          </a:prstGeom>
          <a:solidFill>
            <a:srgbClr val="CCCC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000" baseline="-25000">
                <a:solidFill>
                  <a:srgbClr val="000099"/>
                </a:solidFill>
              </a:rPr>
              <a:t>3</a:t>
            </a:r>
            <a:r>
              <a:rPr lang="en-US" sz="2000">
                <a:solidFill>
                  <a:srgbClr val="000099"/>
                </a:solidFill>
              </a:rPr>
              <a:t>=0.1</a:t>
            </a:r>
            <a:endParaRPr lang="en-IN" sz="2000">
              <a:solidFill>
                <a:srgbClr val="000099"/>
              </a:solidFill>
            </a:endParaRP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5148263" y="2492375"/>
            <a:ext cx="3214687" cy="33655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Low-K components near N=132</a:t>
            </a:r>
            <a:endParaRPr lang="en-IN" sz="1600" b="0">
              <a:solidFill>
                <a:schemeClr val="bg1"/>
              </a:solidFill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8104188" y="3860800"/>
            <a:ext cx="931862" cy="36671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 </a:t>
            </a:r>
            <a:r>
              <a:rPr lang="en-US"/>
              <a:t>= 3/2</a:t>
            </a:r>
            <a:endParaRPr lang="en-IN"/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2411413" y="5949950"/>
            <a:ext cx="4875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 i="1"/>
              <a:t>G.A. Leander and Y.S. Chen, Phys. Rev. C 37, 2744 (1988)</a:t>
            </a:r>
            <a:endParaRPr lang="en-IN" i="1"/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8104188" y="3357563"/>
            <a:ext cx="931862" cy="36671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 </a:t>
            </a:r>
            <a:r>
              <a:rPr lang="en-US"/>
              <a:t>= 1/2</a:t>
            </a:r>
            <a:endParaRPr lang="en-IN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8104188" y="2924175"/>
            <a:ext cx="931862" cy="36671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 </a:t>
            </a:r>
            <a:r>
              <a:rPr lang="en-US"/>
              <a:t>= 5/2</a:t>
            </a:r>
            <a:endParaRPr lang="en-IN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>
            <a:off x="7308850" y="3644900"/>
            <a:ext cx="79216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June 3, 2013</a:t>
            </a: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INPC 2013: Sujit Tandel</a:t>
            </a: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688A-49B1-4AF6-80CB-89A55E2DF877}" type="slidenum">
              <a:rPr lang="en-IN"/>
              <a:pPr/>
              <a:t>9</a:t>
            </a:fld>
            <a:endParaRPr lang="en-IN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17525"/>
          </a:xfrm>
        </p:spPr>
        <p:txBody>
          <a:bodyPr/>
          <a:lstStyle/>
          <a:p>
            <a:r>
              <a:rPr lang="en-US" sz="2000" b="1"/>
              <a:t>Configurations and octupole barriers</a:t>
            </a: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0" y="0"/>
            <a:ext cx="1293813" cy="1233488"/>
            <a:chOff x="4965" y="0"/>
            <a:chExt cx="815" cy="777"/>
          </a:xfrm>
        </p:grpSpPr>
        <p:pic>
          <p:nvPicPr>
            <p:cNvPr id="121860" name="Picture 4" descr="cbs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0"/>
              <a:ext cx="795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4974" y="527"/>
              <a:ext cx="8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Centre for Basic </a:t>
              </a:r>
            </a:p>
            <a:p>
              <a:pPr algn="ctr"/>
              <a:r>
                <a:rPr lang="en-US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Sciences, Mumbai</a:t>
              </a:r>
              <a:endParaRPr lang="en-IN" sz="1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2195513" y="5876925"/>
            <a:ext cx="5329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0" i="1"/>
              <a:t>S. Cwiok and W. Nazarewicz, Phys. Lett. B 224, 5 (1989)</a:t>
            </a:r>
            <a:endParaRPr lang="en-IN" sz="1400" b="0" i="1"/>
          </a:p>
        </p:txBody>
      </p:sp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250825" y="1773238"/>
            <a:ext cx="4465638" cy="4127500"/>
            <a:chOff x="204" y="799"/>
            <a:chExt cx="2813" cy="2600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799"/>
              <a:ext cx="2813" cy="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867" name="Rectangle 11"/>
            <p:cNvSpPr>
              <a:spLocks noChangeArrowheads="1"/>
            </p:cNvSpPr>
            <p:nvPr/>
          </p:nvSpPr>
          <p:spPr bwMode="auto">
            <a:xfrm>
              <a:off x="1338" y="845"/>
              <a:ext cx="227" cy="231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pic>
        <p:nvPicPr>
          <p:cNvPr id="1218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14020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1258888" y="1268413"/>
            <a:ext cx="718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Octupole barriers quite substantial in </a:t>
            </a:r>
            <a:r>
              <a:rPr lang="en-US" b="0" baseline="30000"/>
              <a:t>221</a:t>
            </a:r>
            <a:r>
              <a:rPr lang="en-US" b="0"/>
              <a:t>Th; highest for </a:t>
            </a:r>
            <a:r>
              <a:rPr lang="en-US" b="0">
                <a:latin typeface="Symbol" pitchFamily="18" charset="2"/>
              </a:rPr>
              <a:t>W</a:t>
            </a:r>
            <a:r>
              <a:rPr lang="en-US" b="0"/>
              <a:t>=5/2 in </a:t>
            </a:r>
            <a:r>
              <a:rPr lang="en-US" b="0" baseline="30000"/>
              <a:t>223</a:t>
            </a:r>
            <a:r>
              <a:rPr lang="en-US" b="0"/>
              <a:t>Th</a:t>
            </a:r>
            <a:endParaRPr lang="en-IN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>
                  <a:alpha val="3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>
                  <a:alpha val="3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835</Words>
  <Application>Microsoft Office PowerPoint</Application>
  <PresentationFormat>Presentazione su schermo (4:3)</PresentationFormat>
  <Paragraphs>191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Default Design</vt:lpstr>
      <vt:lpstr>Evolution of octupole collectivity in 221Th</vt:lpstr>
      <vt:lpstr>Octupole collectivity in A≈220 region</vt:lpstr>
      <vt:lpstr>Experiment</vt:lpstr>
      <vt:lpstr>Excited level structure of 221Th</vt:lpstr>
      <vt:lpstr>Alternating parity sequences in 221Th</vt:lpstr>
      <vt:lpstr>Placement of new transitions in 221Th</vt:lpstr>
      <vt:lpstr>Presentazione standard di PowerPoint</vt:lpstr>
      <vt:lpstr>Neutron single particle levels (Woods-Saxon potential)</vt:lpstr>
      <vt:lpstr>Configurations and octupole barriers</vt:lpstr>
      <vt:lpstr>Presentazione standard di PowerPoint</vt:lpstr>
      <vt:lpstr>E2 and E3 moments in A≈220 region</vt:lpstr>
      <vt:lpstr>Contributions from higher-order deformations</vt:lpstr>
      <vt:lpstr>Predicted neutron and proton band crossings</vt:lpstr>
      <vt:lpstr>Summary</vt:lpstr>
      <vt:lpstr>Collaboration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tandel</dc:creator>
  <cp:lastModifiedBy>tecno</cp:lastModifiedBy>
  <cp:revision>56</cp:revision>
  <dcterms:created xsi:type="dcterms:W3CDTF">2013-05-26T08:29:21Z</dcterms:created>
  <dcterms:modified xsi:type="dcterms:W3CDTF">2013-06-02T16:51:25Z</dcterms:modified>
</cp:coreProperties>
</file>