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80" r:id="rId4"/>
    <p:sldId id="281" r:id="rId5"/>
    <p:sldId id="282" r:id="rId6"/>
    <p:sldId id="275" r:id="rId7"/>
    <p:sldId id="270" r:id="rId8"/>
    <p:sldId id="274" r:id="rId9"/>
    <p:sldId id="285" r:id="rId10"/>
    <p:sldId id="284" r:id="rId11"/>
    <p:sldId id="273" r:id="rId12"/>
    <p:sldId id="279" r:id="rId13"/>
    <p:sldId id="286" r:id="rId14"/>
    <p:sldId id="283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380"/>
    <a:srgbClr val="000080"/>
    <a:srgbClr val="FF3BEA"/>
    <a:srgbClr val="BD2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4074" autoAdjust="0"/>
    <p:restoredTop sz="96572" autoAdjust="0"/>
  </p:normalViewPr>
  <p:slideViewPr>
    <p:cSldViewPr snapToGrid="0">
      <p:cViewPr>
        <p:scale>
          <a:sx n="100" d="100"/>
          <a:sy n="100" d="100"/>
        </p:scale>
        <p:origin x="-1170" y="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320C2-67AA-7E4A-93BF-663CC69F6182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4CFAD-A1F5-0D4D-BFFF-026DE0666BD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Statistical errors:</a:t>
            </a:r>
          </a:p>
          <a:p>
            <a:r>
              <a:rPr lang="en-US" dirty="0" smtClean="0"/>
              <a:t>1184 +/- 22 (stat)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keV</a:t>
            </a:r>
            <a:endParaRPr lang="en-US" baseline="0" dirty="0" smtClean="0"/>
          </a:p>
          <a:p>
            <a:r>
              <a:rPr lang="en-US" baseline="0" dirty="0" smtClean="0"/>
              <a:t>1656 +/- 14 (stat) </a:t>
            </a:r>
            <a:r>
              <a:rPr lang="en-US" baseline="0" dirty="0" err="1" smtClean="0"/>
              <a:t>keV</a:t>
            </a:r>
            <a:endParaRPr lang="en-US" baseline="0" dirty="0" smtClean="0"/>
          </a:p>
          <a:p>
            <a:r>
              <a:rPr lang="en-US" baseline="0" dirty="0" smtClean="0"/>
              <a:t>2043 +/- 7 </a:t>
            </a:r>
            <a:r>
              <a:rPr lang="en-US" baseline="0" dirty="0" err="1" smtClean="0"/>
              <a:t>keV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Systematic errors: </a:t>
            </a:r>
          </a:p>
          <a:p>
            <a:r>
              <a:rPr lang="en-US" baseline="0" dirty="0" smtClean="0"/>
              <a:t>~ 0.7% calibration/</a:t>
            </a:r>
            <a:r>
              <a:rPr lang="en-US" baseline="0" dirty="0" err="1" smtClean="0"/>
              <a:t>gaindrift</a:t>
            </a:r>
            <a:endParaRPr lang="en-US" baseline="0" dirty="0" smtClean="0"/>
          </a:p>
          <a:p>
            <a:r>
              <a:rPr lang="en-US" baseline="0" dirty="0" smtClean="0"/>
              <a:t>~ 0.5% lifetime (30 </a:t>
            </a:r>
            <a:r>
              <a:rPr lang="en-US" baseline="0" dirty="0" err="1" smtClean="0"/>
              <a:t>ps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CFAD-A1F5-0D4D-BFFF-026DE0666B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2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-0.15 MeV adjustment to the neutron</a:t>
            </a:r>
            <a:r>
              <a:rPr lang="en-US" baseline="0" dirty="0" smtClean="0"/>
              <a:t> p_{3/2} – f_{5/2} monopole interaction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CFAD-A1F5-0D4D-BFFF-026DE0666B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6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Statistical errors:</a:t>
            </a:r>
          </a:p>
          <a:p>
            <a:r>
              <a:rPr lang="en-US" dirty="0" smtClean="0"/>
              <a:t>1753 +/- 2 (stat)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/>
              <a:t>2227 +/- 5 (stat)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4CFAD-A1F5-0D4D-BFFF-026DE0666B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7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0641-EE14-8A4D-8F6D-BE87E5E1E398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886-3C68-2541-A24E-26196AAA8A4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0641-EE14-8A4D-8F6D-BE87E5E1E398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886-3C68-2541-A24E-26196AAA8A4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0641-EE14-8A4D-8F6D-BE87E5E1E398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886-3C68-2541-A24E-26196AAA8A4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0641-EE14-8A4D-8F6D-BE87E5E1E398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886-3C68-2541-A24E-26196AAA8A4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0641-EE14-8A4D-8F6D-BE87E5E1E398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886-3C68-2541-A24E-26196AAA8A4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0641-EE14-8A4D-8F6D-BE87E5E1E398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886-3C68-2541-A24E-26196AAA8A4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0641-EE14-8A4D-8F6D-BE87E5E1E398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886-3C68-2541-A24E-26196AAA8A4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0641-EE14-8A4D-8F6D-BE87E5E1E398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886-3C68-2541-A24E-26196AAA8A4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0641-EE14-8A4D-8F6D-BE87E5E1E398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886-3C68-2541-A24E-26196AAA8A4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0641-EE14-8A4D-8F6D-BE87E5E1E398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886-3C68-2541-A24E-26196AAA8A4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0641-EE14-8A4D-8F6D-BE87E5E1E398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0886-3C68-2541-A24E-26196AAA8A4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50641-EE14-8A4D-8F6D-BE87E5E1E398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40886-3C68-2541-A24E-26196AAA8A4F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g"/><Relationship Id="rId7" Type="http://schemas.openxmlformats.org/officeDocument/2006/relationships/image" Target="../media/image29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10" Type="http://schemas.openxmlformats.org/officeDocument/2006/relationships/image" Target="../media/image32.gif"/><Relationship Id="rId4" Type="http://schemas.openxmlformats.org/officeDocument/2006/relationships/image" Target="../media/image26.emf"/><Relationship Id="rId9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FC-Logo-L.pn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41" y="1298776"/>
            <a:ext cx="5400000" cy="5421094"/>
          </a:xfrm>
          <a:prstGeom prst="rect">
            <a:avLst/>
          </a:prstGeom>
          <a:solidFill>
            <a:schemeClr val="bg1">
              <a:alpha val="27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3" y="704842"/>
            <a:ext cx="8729134" cy="1921933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Investigating the </a:t>
            </a:r>
            <a:r>
              <a:rPr lang="en-US" sz="3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strength of the </a:t>
            </a:r>
            <a:br>
              <a:rPr lang="en-US" sz="3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</a:br>
            <a:r>
              <a:rPr lang="en-US" sz="36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N </a:t>
            </a:r>
            <a:r>
              <a:rPr lang="en-US" sz="3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= 34 subshell closure in </a:t>
            </a:r>
            <a:r>
              <a:rPr lang="en-US" sz="3600" b="1" baseline="30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54</a:t>
            </a:r>
            <a:r>
              <a:rPr lang="en-US" sz="36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Ca</a:t>
            </a:r>
            <a:endParaRPr lang="en-US" sz="3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17793"/>
            <a:ext cx="9144000" cy="3530600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000" u="sng" dirty="0">
                <a:solidFill>
                  <a:srgbClr val="000000"/>
                </a:solidFill>
                <a:latin typeface="Comic Sans MS"/>
                <a:cs typeface="Comic Sans MS"/>
              </a:rPr>
              <a:t>D. Steppenbeck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20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 S. Takeuchi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20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N. Aoi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20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H. Baba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20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N. Fukuda,</a:t>
            </a:r>
            <a:r>
              <a:rPr lang="en-US" sz="20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S. Go,</a:t>
            </a:r>
            <a:r>
              <a:rPr lang="en-US" sz="20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. Doornenbal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20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M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. Honma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20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J. Lee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20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20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K. Matsui,</a:t>
            </a:r>
            <a:r>
              <a:rPr lang="en-US" sz="20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M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. Matsushita,</a:t>
            </a:r>
            <a:r>
              <a:rPr lang="en-US" sz="20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S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. Michimasa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20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20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. Motobayashi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sz="20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D. Nishimura,</a:t>
            </a:r>
            <a:r>
              <a:rPr lang="en-US" sz="20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6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T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. Otsuka,</a:t>
            </a:r>
            <a:r>
              <a:rPr lang="en-US" sz="20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1,5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H. Sakurai,</a:t>
            </a:r>
            <a:r>
              <a:rPr lang="en-US" sz="20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2,5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Y. Shiga,</a:t>
            </a:r>
            <a:r>
              <a:rPr lang="en-US" sz="20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6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P.-A. Söderström,</a:t>
            </a:r>
            <a:r>
              <a:rPr lang="en-US" sz="20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T. Sumikama,</a:t>
            </a:r>
            <a:r>
              <a:rPr lang="en-US" sz="20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7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H. Suzuki,</a:t>
            </a:r>
            <a:r>
              <a:rPr lang="en-US" sz="20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R. Taniuchi,</a:t>
            </a:r>
            <a:r>
              <a:rPr lang="en-US" sz="20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J. J. Valiente-Dobón,</a:t>
            </a:r>
            <a:r>
              <a:rPr lang="en-US" sz="20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8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H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.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Wang</a:t>
            </a:r>
            <a:r>
              <a:rPr lang="en-US" sz="20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2,9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and K.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Yoneda</a:t>
            </a:r>
            <a:r>
              <a:rPr lang="en-US" sz="20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</a:p>
          <a:p>
            <a:endParaRPr lang="en-US" baseline="300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sz="13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13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Center </a:t>
            </a:r>
            <a:r>
              <a:rPr lang="en-US" sz="1300" i="1" dirty="0">
                <a:solidFill>
                  <a:srgbClr val="000000"/>
                </a:solidFill>
                <a:latin typeface="Comic Sans MS"/>
                <a:cs typeface="Comic Sans MS"/>
              </a:rPr>
              <a:t>for Nuclear Study, University of Tokyo, 2-1, </a:t>
            </a:r>
            <a:r>
              <a:rPr lang="en-US" sz="1300" i="1" dirty="0" err="1">
                <a:solidFill>
                  <a:srgbClr val="000000"/>
                </a:solidFill>
                <a:latin typeface="Comic Sans MS"/>
                <a:cs typeface="Comic Sans MS"/>
              </a:rPr>
              <a:t>Hirosawa</a:t>
            </a:r>
            <a:r>
              <a:rPr lang="en-US" sz="1300" i="1" dirty="0">
                <a:solidFill>
                  <a:srgbClr val="000000"/>
                </a:solidFill>
                <a:latin typeface="Comic Sans MS"/>
                <a:cs typeface="Comic Sans MS"/>
              </a:rPr>
              <a:t>, Wako, Saitama 351-0198, Japan</a:t>
            </a:r>
            <a:endParaRPr lang="en-US" sz="13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sz="13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3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RIKEN </a:t>
            </a:r>
            <a:r>
              <a:rPr lang="en-US" sz="1300" i="1" dirty="0" err="1">
                <a:solidFill>
                  <a:srgbClr val="000000"/>
                </a:solidFill>
                <a:latin typeface="Comic Sans MS"/>
                <a:cs typeface="Comic Sans MS"/>
              </a:rPr>
              <a:t>Nishina</a:t>
            </a:r>
            <a:r>
              <a:rPr lang="en-US" sz="1300" i="1" dirty="0">
                <a:solidFill>
                  <a:srgbClr val="000000"/>
                </a:solidFill>
                <a:latin typeface="Comic Sans MS"/>
                <a:cs typeface="Comic Sans MS"/>
              </a:rPr>
              <a:t> Center, 2-1, </a:t>
            </a:r>
            <a:r>
              <a:rPr lang="en-US" sz="1300" i="1" dirty="0" err="1">
                <a:solidFill>
                  <a:srgbClr val="000000"/>
                </a:solidFill>
                <a:latin typeface="Comic Sans MS"/>
                <a:cs typeface="Comic Sans MS"/>
              </a:rPr>
              <a:t>Hirosawa</a:t>
            </a:r>
            <a:r>
              <a:rPr lang="en-US" sz="1300" i="1" dirty="0">
                <a:solidFill>
                  <a:srgbClr val="000000"/>
                </a:solidFill>
                <a:latin typeface="Comic Sans MS"/>
                <a:cs typeface="Comic Sans MS"/>
              </a:rPr>
              <a:t>, Wako, Saitama 351-0198, Japan</a:t>
            </a:r>
            <a:endParaRPr lang="en-US" sz="13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sz="13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3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Research </a:t>
            </a:r>
            <a:r>
              <a:rPr lang="en-US" sz="1300" i="1" dirty="0">
                <a:solidFill>
                  <a:srgbClr val="000000"/>
                </a:solidFill>
                <a:latin typeface="Comic Sans MS"/>
                <a:cs typeface="Comic Sans MS"/>
              </a:rPr>
              <a:t>Center for Nuclear Physics, Osaka University, Osaka 567-0047, Japan</a:t>
            </a:r>
            <a:endParaRPr lang="en-US" sz="13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sz="13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4</a:t>
            </a:r>
            <a:r>
              <a:rPr lang="en-US" sz="13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Center </a:t>
            </a:r>
            <a:r>
              <a:rPr lang="en-US" sz="1300" i="1" dirty="0">
                <a:solidFill>
                  <a:srgbClr val="000000"/>
                </a:solidFill>
                <a:latin typeface="Comic Sans MS"/>
                <a:cs typeface="Comic Sans MS"/>
              </a:rPr>
              <a:t>for Mathematical Sciences, University of </a:t>
            </a:r>
            <a:r>
              <a:rPr lang="en-US" sz="1300" i="1" dirty="0" err="1">
                <a:solidFill>
                  <a:srgbClr val="000000"/>
                </a:solidFill>
                <a:latin typeface="Comic Sans MS"/>
                <a:cs typeface="Comic Sans MS"/>
              </a:rPr>
              <a:t>Aizu</a:t>
            </a:r>
            <a:r>
              <a:rPr lang="en-US" sz="1300" i="1" dirty="0">
                <a:solidFill>
                  <a:srgbClr val="000000"/>
                </a:solidFill>
                <a:latin typeface="Comic Sans MS"/>
                <a:cs typeface="Comic Sans MS"/>
              </a:rPr>
              <a:t>, </a:t>
            </a:r>
            <a:r>
              <a:rPr lang="en-US" sz="1300" i="1" dirty="0" err="1">
                <a:solidFill>
                  <a:srgbClr val="000000"/>
                </a:solidFill>
                <a:latin typeface="Comic Sans MS"/>
                <a:cs typeface="Comic Sans MS"/>
              </a:rPr>
              <a:t>Aizu</a:t>
            </a:r>
            <a:r>
              <a:rPr lang="en-US" sz="1300" i="1" dirty="0">
                <a:solidFill>
                  <a:srgbClr val="000000"/>
                </a:solidFill>
                <a:latin typeface="Comic Sans MS"/>
                <a:cs typeface="Comic Sans MS"/>
              </a:rPr>
              <a:t>-Wakamatsu, Fukushima 965-8580, Japan</a:t>
            </a:r>
            <a:endParaRPr lang="en-US" sz="13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sz="13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5</a:t>
            </a:r>
            <a:r>
              <a:rPr lang="en-US" sz="13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Department </a:t>
            </a:r>
            <a:r>
              <a:rPr lang="en-US" sz="1300" i="1" dirty="0">
                <a:solidFill>
                  <a:srgbClr val="000000"/>
                </a:solidFill>
                <a:latin typeface="Comic Sans MS"/>
                <a:cs typeface="Comic Sans MS"/>
              </a:rPr>
              <a:t>of Physics, University of Tokyo, Bunkyo, Tokyo 113-0033, </a:t>
            </a:r>
            <a:r>
              <a:rPr lang="en-US" sz="13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Japan</a:t>
            </a:r>
          </a:p>
          <a:p>
            <a:r>
              <a:rPr lang="en-US" sz="13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6</a:t>
            </a:r>
            <a:r>
              <a:rPr lang="en-US" sz="13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Department </a:t>
            </a:r>
            <a:r>
              <a:rPr lang="en-US" sz="1300" i="1" dirty="0">
                <a:solidFill>
                  <a:srgbClr val="000000"/>
                </a:solidFill>
                <a:latin typeface="Comic Sans MS"/>
                <a:cs typeface="Comic Sans MS"/>
              </a:rPr>
              <a:t>of Physics, </a:t>
            </a:r>
            <a:r>
              <a:rPr lang="en-US" sz="13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Tokyo University of Science, </a:t>
            </a:r>
            <a:r>
              <a:rPr lang="en-US" sz="1300" i="1" dirty="0">
                <a:solidFill>
                  <a:srgbClr val="000000"/>
                </a:solidFill>
                <a:latin typeface="Comic Sans MS"/>
                <a:cs typeface="Comic Sans MS"/>
              </a:rPr>
              <a:t>Tokyo </a:t>
            </a:r>
            <a:r>
              <a:rPr lang="en-US" sz="13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278-0022, Japan</a:t>
            </a:r>
          </a:p>
          <a:p>
            <a:r>
              <a:rPr lang="en-US" sz="13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7</a:t>
            </a:r>
            <a:r>
              <a:rPr lang="en-US" sz="13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Department </a:t>
            </a:r>
            <a:r>
              <a:rPr lang="en-US" sz="1300" i="1" dirty="0">
                <a:solidFill>
                  <a:srgbClr val="000000"/>
                </a:solidFill>
                <a:latin typeface="Comic Sans MS"/>
                <a:cs typeface="Comic Sans MS"/>
              </a:rPr>
              <a:t>of Physics, Tohoku University, </a:t>
            </a:r>
            <a:r>
              <a:rPr lang="en-US" sz="1300" i="1" dirty="0" err="1">
                <a:solidFill>
                  <a:srgbClr val="000000"/>
                </a:solidFill>
                <a:latin typeface="Comic Sans MS"/>
                <a:cs typeface="Comic Sans MS"/>
              </a:rPr>
              <a:t>Aramaki</a:t>
            </a:r>
            <a:r>
              <a:rPr lang="en-US" sz="1300" i="1" dirty="0">
                <a:solidFill>
                  <a:srgbClr val="000000"/>
                </a:solidFill>
                <a:latin typeface="Comic Sans MS"/>
                <a:cs typeface="Comic Sans MS"/>
              </a:rPr>
              <a:t>, Aoba, Sendai 980-8754, Japan </a:t>
            </a:r>
            <a:endParaRPr lang="en-US" sz="1300" i="1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sz="1300" baseline="30000" dirty="0" smtClean="0">
                <a:solidFill>
                  <a:srgbClr val="000000"/>
                </a:solidFill>
                <a:latin typeface="Comic Sans MS"/>
                <a:cs typeface="Comic Sans MS"/>
              </a:rPr>
              <a:t>8</a:t>
            </a:r>
            <a:r>
              <a:rPr lang="en-US" sz="13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Legnaro </a:t>
            </a:r>
            <a:r>
              <a:rPr lang="en-US" sz="1300" i="1" dirty="0">
                <a:solidFill>
                  <a:srgbClr val="000000"/>
                </a:solidFill>
                <a:latin typeface="Comic Sans MS"/>
                <a:cs typeface="Comic Sans MS"/>
              </a:rPr>
              <a:t>National Laboratory, </a:t>
            </a:r>
            <a:r>
              <a:rPr lang="en-US" sz="1300" i="1" dirty="0" err="1">
                <a:solidFill>
                  <a:srgbClr val="000000"/>
                </a:solidFill>
                <a:latin typeface="Comic Sans MS"/>
                <a:cs typeface="Comic Sans MS"/>
              </a:rPr>
              <a:t>Legnaro</a:t>
            </a:r>
            <a:r>
              <a:rPr lang="en-US" sz="1300" i="1" dirty="0">
                <a:solidFill>
                  <a:srgbClr val="000000"/>
                </a:solidFill>
                <a:latin typeface="Comic Sans MS"/>
                <a:cs typeface="Comic Sans MS"/>
              </a:rPr>
              <a:t> 35020, </a:t>
            </a:r>
            <a:r>
              <a:rPr lang="en-US" sz="13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Italy</a:t>
            </a:r>
            <a:endParaRPr lang="en-US" sz="1300" i="1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sz="13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9</a:t>
            </a:r>
            <a:r>
              <a:rPr lang="en-US" sz="13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Department </a:t>
            </a:r>
            <a:r>
              <a:rPr lang="en-US" sz="1300" i="1" dirty="0">
                <a:solidFill>
                  <a:srgbClr val="000000"/>
                </a:solidFill>
                <a:latin typeface="Comic Sans MS"/>
                <a:cs typeface="Comic Sans MS"/>
              </a:rPr>
              <a:t>of Physics, Beijing University, Beijing 100871, People’s Republic of </a:t>
            </a:r>
            <a:r>
              <a:rPr lang="en-US" sz="1300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China</a:t>
            </a:r>
            <a:endParaRPr lang="en-US" sz="13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31797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International Nuclear Physics Conference, Firenze, Italy. June 2–7, 2013.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340673"/>
            <a:ext cx="1083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INPC 2013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Slide 1/15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 rot="16200000">
            <a:off x="2318811" y="137583"/>
            <a:ext cx="4362449" cy="7763932"/>
            <a:chOff x="441542" y="1331958"/>
            <a:chExt cx="8281035" cy="5024120"/>
          </a:xfrm>
        </p:grpSpPr>
        <p:pic>
          <p:nvPicPr>
            <p:cNvPr id="5" name="Picture 4" descr="ca53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70000" y="-296500"/>
              <a:ext cx="5024120" cy="828103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7580935" y="1979832"/>
              <a:ext cx="457200" cy="3542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5733" y="406377"/>
            <a:ext cx="7941733" cy="745067"/>
            <a:chOff x="584200" y="1735666"/>
            <a:chExt cx="7941733" cy="745067"/>
          </a:xfrm>
        </p:grpSpPr>
        <p:sp>
          <p:nvSpPr>
            <p:cNvPr id="7" name="Rounded Rectangle 6"/>
            <p:cNvSpPr/>
            <p:nvPr/>
          </p:nvSpPr>
          <p:spPr>
            <a:xfrm>
              <a:off x="584200" y="1735666"/>
              <a:ext cx="7941733" cy="745067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26535" y="1761065"/>
              <a:ext cx="7848598" cy="39793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4760"/>
            <a:ext cx="9144000" cy="758295"/>
          </a:xfrm>
        </p:spPr>
        <p:txBody>
          <a:bodyPr>
            <a:normAutofit/>
          </a:bodyPr>
          <a:lstStyle/>
          <a:p>
            <a:r>
              <a:rPr lang="en-US" sz="3200" b="1" dirty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R</a:t>
            </a:r>
            <a:r>
              <a:rPr lang="en-US" sz="3200" b="1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esults:</a:t>
            </a:r>
            <a:r>
              <a:rPr lang="en-US" sz="32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 Spectroscopy of </a:t>
            </a:r>
            <a:r>
              <a:rPr lang="en-US" sz="3200" baseline="300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53</a:t>
            </a:r>
            <a:r>
              <a:rPr lang="en-US" sz="32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Ca</a:t>
            </a:r>
            <a:endParaRPr lang="en-US" sz="3200" baseline="-25000" dirty="0">
              <a:ln>
                <a:solidFill>
                  <a:srgbClr val="0000FF">
                    <a:alpha val="30000"/>
                  </a:srgbClr>
                </a:solidFill>
              </a:ln>
              <a:solidFill>
                <a:srgbClr val="3366FF"/>
              </a:solidFill>
              <a:latin typeface="Arial"/>
              <a:cs typeface="Arial"/>
            </a:endParaRPr>
          </a:p>
        </p:txBody>
      </p:sp>
      <p:pic>
        <p:nvPicPr>
          <p:cNvPr id="73" name="Picture 72" descr="cns_mark_col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53" y="5982330"/>
            <a:ext cx="857479" cy="85873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733925" y="2123245"/>
            <a:ext cx="3623502" cy="3210755"/>
            <a:chOff x="4689424" y="1951383"/>
            <a:chExt cx="4036582" cy="3439767"/>
          </a:xfrm>
        </p:grpSpPr>
        <p:sp>
          <p:nvSpPr>
            <p:cNvPr id="6" name="Rectangle 5"/>
            <p:cNvSpPr/>
            <p:nvPr/>
          </p:nvSpPr>
          <p:spPr>
            <a:xfrm>
              <a:off x="4689424" y="1951383"/>
              <a:ext cx="3692577" cy="3439767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137450" y="1951383"/>
              <a:ext cx="3588556" cy="1295675"/>
              <a:chOff x="5220000" y="1881533"/>
              <a:chExt cx="3588556" cy="129567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220000" y="2070000"/>
                <a:ext cx="72813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220000" y="2520000"/>
                <a:ext cx="728133" cy="0"/>
              </a:xfrm>
              <a:prstGeom prst="line">
                <a:avLst/>
              </a:prstGeom>
              <a:ln w="19050">
                <a:solidFill>
                  <a:srgbClr val="0000FF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220000" y="2970000"/>
                <a:ext cx="728133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6030000" y="1881533"/>
                <a:ext cx="1761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mic Sans MS"/>
                    <a:cs typeface="Comic Sans MS"/>
                  </a:rPr>
                  <a:t>Exponential</a:t>
                </a:r>
                <a:endParaRPr lang="en-US" dirty="0">
                  <a:latin typeface="Comic Sans MS"/>
                  <a:cs typeface="Comic Sans MS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029999" y="2331533"/>
                <a:ext cx="2778557" cy="395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mic Sans MS"/>
                    <a:cs typeface="Comic Sans MS"/>
                  </a:rPr>
                  <a:t>GEANT4 simulation</a:t>
                </a:r>
                <a:endParaRPr lang="en-US" dirty="0">
                  <a:latin typeface="Comic Sans MS"/>
                  <a:cs typeface="Comic Sans MS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29999" y="2781533"/>
                <a:ext cx="2311402" cy="395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mic Sans MS"/>
                    <a:cs typeface="Comic Sans MS"/>
                  </a:rPr>
                  <a:t>Total fit</a:t>
                </a:r>
                <a:endParaRPr lang="en-US" dirty="0">
                  <a:latin typeface="Comic Sans MS"/>
                  <a:cs typeface="Comic Sans MS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0" y="6340673"/>
            <a:ext cx="1083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INPC 2013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Slide 10/15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281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75733" y="406377"/>
            <a:ext cx="7941733" cy="745067"/>
            <a:chOff x="584200" y="1735666"/>
            <a:chExt cx="7941733" cy="745067"/>
          </a:xfrm>
        </p:grpSpPr>
        <p:sp>
          <p:nvSpPr>
            <p:cNvPr id="7" name="Rounded Rectangle 6"/>
            <p:cNvSpPr/>
            <p:nvPr/>
          </p:nvSpPr>
          <p:spPr>
            <a:xfrm>
              <a:off x="584200" y="1735666"/>
              <a:ext cx="7941733" cy="7450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26535" y="1761065"/>
              <a:ext cx="7848598" cy="39793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4760"/>
            <a:ext cx="9144000" cy="758295"/>
          </a:xfrm>
        </p:spPr>
        <p:txBody>
          <a:bodyPr>
            <a:normAutofit/>
          </a:bodyPr>
          <a:lstStyle/>
          <a:p>
            <a:r>
              <a:rPr lang="en-US" sz="3200" b="1" dirty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R</a:t>
            </a:r>
            <a:r>
              <a:rPr lang="en-US" sz="3200" b="1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esults:</a:t>
            </a:r>
            <a:r>
              <a:rPr lang="en-US" sz="32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sz="3200" i="1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J</a:t>
            </a:r>
            <a:r>
              <a:rPr lang="en-US" sz="1000" i="1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sz="3200" baseline="300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π</a:t>
            </a:r>
            <a:r>
              <a:rPr lang="en-US" sz="32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 assignments for </a:t>
            </a:r>
            <a:r>
              <a:rPr lang="en-US" sz="3200" baseline="300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53</a:t>
            </a:r>
            <a:r>
              <a:rPr lang="en-US" sz="32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Ca</a:t>
            </a:r>
            <a:endParaRPr lang="en-US" sz="3200" baseline="-25000" dirty="0">
              <a:ln>
                <a:solidFill>
                  <a:srgbClr val="0000FF">
                    <a:alpha val="30000"/>
                  </a:srgbClr>
                </a:solidFill>
              </a:ln>
              <a:solidFill>
                <a:srgbClr val="3366FF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06327" y="1473337"/>
            <a:ext cx="4529668" cy="1817795"/>
            <a:chOff x="4106327" y="1473337"/>
            <a:chExt cx="4529668" cy="1817795"/>
          </a:xfrm>
        </p:grpSpPr>
        <p:sp>
          <p:nvSpPr>
            <p:cNvPr id="48" name="TextBox 47"/>
            <p:cNvSpPr txBox="1"/>
            <p:nvPr/>
          </p:nvSpPr>
          <p:spPr>
            <a:xfrm>
              <a:off x="5088462" y="3014133"/>
              <a:ext cx="3547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latin typeface="Comic Sans MS"/>
                  <a:cs typeface="Comic Sans MS"/>
                </a:rPr>
                <a:t>F. Perrot </a:t>
              </a:r>
              <a:r>
                <a:rPr lang="en-US" sz="1200" i="1" dirty="0" smtClean="0">
                  <a:latin typeface="Comic Sans MS"/>
                  <a:cs typeface="Comic Sans MS"/>
                </a:rPr>
                <a:t>et al</a:t>
              </a:r>
              <a:r>
                <a:rPr lang="en-US" sz="1200" dirty="0" smtClean="0">
                  <a:latin typeface="Comic Sans MS"/>
                  <a:cs typeface="Comic Sans MS"/>
                </a:rPr>
                <a:t>., Phys. Rev. C </a:t>
              </a:r>
              <a:r>
                <a:rPr lang="en-US" sz="1200" b="1" dirty="0" smtClean="0">
                  <a:latin typeface="Comic Sans MS"/>
                  <a:cs typeface="Comic Sans MS"/>
                </a:rPr>
                <a:t>74</a:t>
              </a:r>
              <a:r>
                <a:rPr lang="en-US" sz="1200" dirty="0" smtClean="0">
                  <a:latin typeface="Comic Sans MS"/>
                  <a:cs typeface="Comic Sans MS"/>
                </a:rPr>
                <a:t> (2006) 014313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pic>
          <p:nvPicPr>
            <p:cNvPr id="49" name="Picture 48" descr="53Ca_betadecay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327" y="1473337"/>
              <a:ext cx="4436532" cy="1549265"/>
            </a:xfrm>
            <a:prstGeom prst="rect">
              <a:avLst/>
            </a:prstGeom>
          </p:spPr>
        </p:pic>
        <p:sp>
          <p:nvSpPr>
            <p:cNvPr id="50" name="Oval 49"/>
            <p:cNvSpPr/>
            <p:nvPr/>
          </p:nvSpPr>
          <p:spPr>
            <a:xfrm>
              <a:off x="5168900" y="2362200"/>
              <a:ext cx="431800" cy="69215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84247" y="1960035"/>
              <a:ext cx="5991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aseline="30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53</a:t>
              </a:r>
              <a:r>
                <a:rPr lang="en-US" sz="16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Ca</a:t>
              </a:r>
              <a:endParaRPr lang="en-US" sz="16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680207" y="1549399"/>
              <a:ext cx="17283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mic Sans MS"/>
                  <a:cs typeface="Comic Sans MS"/>
                </a:rPr>
                <a:t>Previous study:</a:t>
              </a:r>
            </a:p>
            <a:p>
              <a:r>
                <a:rPr lang="en-US" sz="1600" dirty="0" smtClean="0">
                  <a:latin typeface="Comic Sans MS"/>
                  <a:cs typeface="Comic Sans MS"/>
                </a:rPr>
                <a:t>β decay of </a:t>
              </a:r>
              <a:r>
                <a:rPr lang="en-US" sz="1600" baseline="30000" dirty="0">
                  <a:latin typeface="Comic Sans MS"/>
                  <a:cs typeface="Comic Sans MS"/>
                </a:rPr>
                <a:t>53</a:t>
              </a:r>
              <a:r>
                <a:rPr lang="en-US" sz="1600" dirty="0">
                  <a:latin typeface="Comic Sans MS"/>
                  <a:cs typeface="Comic Sans MS"/>
                </a:rPr>
                <a:t>K</a:t>
              </a:r>
              <a:endParaRPr lang="en-US" sz="1600" dirty="0" smtClean="0">
                <a:latin typeface="Comic Sans MS"/>
                <a:cs typeface="Comic Sans MS"/>
              </a:endParaRPr>
            </a:p>
            <a:p>
              <a:r>
                <a:rPr lang="en-US" sz="1600" i="1" dirty="0" smtClean="0">
                  <a:latin typeface="Comic Sans MS"/>
                  <a:cs typeface="Comic Sans MS"/>
                </a:rPr>
                <a:t>J </a:t>
              </a:r>
              <a:r>
                <a:rPr lang="en-US" sz="1600" baseline="30000" dirty="0" smtClean="0">
                  <a:latin typeface="Comic Sans MS"/>
                  <a:cs typeface="Comic Sans MS"/>
                </a:rPr>
                <a:t>π</a:t>
              </a:r>
              <a:r>
                <a:rPr lang="en-US" sz="1600" dirty="0" smtClean="0">
                  <a:latin typeface="Comic Sans MS"/>
                  <a:cs typeface="Comic Sans MS"/>
                </a:rPr>
                <a:t> = (3/2</a:t>
              </a:r>
              <a:r>
                <a:rPr lang="en-US" sz="1600" baseline="30000" dirty="0" smtClean="0">
                  <a:latin typeface="Comic Sans MS"/>
                  <a:cs typeface="Comic Sans MS"/>
                </a:rPr>
                <a:t>+</a:t>
              </a:r>
              <a:r>
                <a:rPr lang="en-US" sz="1600" dirty="0" smtClean="0">
                  <a:latin typeface="Comic Sans MS"/>
                  <a:cs typeface="Comic Sans MS"/>
                </a:rPr>
                <a:t>) G.S.</a:t>
              </a:r>
              <a:endParaRPr lang="en-US" sz="1600" dirty="0">
                <a:latin typeface="Comic Sans MS"/>
                <a:cs typeface="Comic Sans MS"/>
              </a:endParaRPr>
            </a:p>
          </p:txBody>
        </p:sp>
      </p:grp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638673" y="1437608"/>
            <a:ext cx="3519492" cy="1859501"/>
            <a:chOff x="1180516" y="2305611"/>
            <a:chExt cx="4692647" cy="2479335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190291" y="3512979"/>
              <a:ext cx="1522919" cy="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194220" y="4086528"/>
              <a:ext cx="1522919" cy="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3322549" y="4011890"/>
              <a:ext cx="157137" cy="1492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479686" y="4011890"/>
              <a:ext cx="157137" cy="1492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644680" y="4011890"/>
              <a:ext cx="157137" cy="1492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801816" y="4011890"/>
              <a:ext cx="157137" cy="1492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966810" y="4011890"/>
              <a:ext cx="157137" cy="1492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1"/>
            <p:cNvSpPr/>
            <p:nvPr/>
          </p:nvSpPr>
          <p:spPr>
            <a:xfrm>
              <a:off x="4123947" y="4011890"/>
              <a:ext cx="157137" cy="1492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288941" y="4011890"/>
              <a:ext cx="157137" cy="1492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4446078" y="4011890"/>
              <a:ext cx="157137" cy="1492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219419" y="3580417"/>
              <a:ext cx="151636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omic Sans MS"/>
                  <a:cs typeface="Comic Sans MS"/>
                </a:rPr>
                <a:t>N</a:t>
              </a:r>
              <a:r>
                <a:rPr lang="en-US" sz="1600" dirty="0" smtClean="0">
                  <a:latin typeface="Comic Sans MS"/>
                  <a:cs typeface="Comic Sans MS"/>
                </a:rPr>
                <a:t> = 28</a:t>
              </a:r>
              <a:endParaRPr lang="en-US" sz="1600" dirty="0">
                <a:latin typeface="Comic Sans MS"/>
                <a:cs typeface="Comic Sans MS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V="1">
              <a:off x="3190291" y="2982644"/>
              <a:ext cx="1522919" cy="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3628966" y="3438339"/>
              <a:ext cx="157137" cy="1492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786103" y="3438339"/>
              <a:ext cx="157137" cy="1492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951096" y="3438339"/>
              <a:ext cx="157137" cy="1492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108233" y="3438339"/>
              <a:ext cx="157137" cy="1492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618250" y="3894870"/>
              <a:ext cx="6559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/>
                  <a:cs typeface="Arial"/>
                </a:rPr>
                <a:t>1</a:t>
              </a:r>
              <a:r>
                <a:rPr lang="en-US" sz="1200" i="1" dirty="0" smtClean="0">
                  <a:latin typeface="Arial"/>
                  <a:cs typeface="Arial"/>
                </a:rPr>
                <a:t>f</a:t>
              </a:r>
              <a:r>
                <a:rPr lang="en-US" sz="1200" baseline="-25000" dirty="0" smtClean="0">
                  <a:latin typeface="Arial"/>
                  <a:cs typeface="Arial"/>
                </a:rPr>
                <a:t>7/2</a:t>
              </a:r>
              <a:endParaRPr lang="en-US" sz="1200" baseline="-25000" dirty="0">
                <a:latin typeface="Arial"/>
                <a:cs typeface="Arial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89675" y="3319653"/>
              <a:ext cx="7212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/>
                  <a:cs typeface="Arial"/>
                </a:rPr>
                <a:t>2</a:t>
              </a:r>
              <a:r>
                <a:rPr lang="en-US" sz="1200" i="1" dirty="0" smtClean="0">
                  <a:latin typeface="Arial"/>
                  <a:cs typeface="Arial"/>
                </a:rPr>
                <a:t>p</a:t>
              </a:r>
              <a:r>
                <a:rPr lang="en-US" sz="1200" baseline="-25000" dirty="0" smtClean="0">
                  <a:latin typeface="Arial"/>
                  <a:cs typeface="Arial"/>
                </a:rPr>
                <a:t>3/2</a:t>
              </a:r>
              <a:endParaRPr lang="en-US" sz="1200" baseline="-25000" dirty="0">
                <a:latin typeface="Arial"/>
                <a:cs typeface="Arial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75387" y="2794079"/>
              <a:ext cx="734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/>
                  <a:cs typeface="Arial"/>
                </a:rPr>
                <a:t>2</a:t>
              </a:r>
              <a:r>
                <a:rPr lang="en-US" sz="1200" i="1" dirty="0" smtClean="0">
                  <a:latin typeface="Arial"/>
                  <a:cs typeface="Arial"/>
                </a:rPr>
                <a:t>p</a:t>
              </a:r>
              <a:r>
                <a:rPr lang="en-US" sz="1200" baseline="-25000" dirty="0" smtClean="0">
                  <a:latin typeface="Arial"/>
                  <a:cs typeface="Arial"/>
                </a:rPr>
                <a:t>1/2</a:t>
              </a:r>
              <a:endParaRPr lang="en-US" sz="1200" baseline="-25000" dirty="0">
                <a:latin typeface="Arial"/>
                <a:cs typeface="Arial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V="1">
              <a:off x="1184445" y="4096053"/>
              <a:ext cx="1522919" cy="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1209644" y="3580417"/>
              <a:ext cx="151636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omic Sans MS"/>
                  <a:cs typeface="Comic Sans MS"/>
                </a:rPr>
                <a:t>Z</a:t>
              </a:r>
              <a:r>
                <a:rPr lang="en-US" sz="1600" dirty="0" smtClean="0">
                  <a:latin typeface="Comic Sans MS"/>
                  <a:cs typeface="Comic Sans MS"/>
                </a:rPr>
                <a:t> = 28</a:t>
              </a:r>
              <a:endParaRPr lang="en-US" sz="1600" dirty="0">
                <a:latin typeface="Comic Sans MS"/>
                <a:cs typeface="Comic Sans MS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3184695" y="2494175"/>
              <a:ext cx="1522919" cy="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2623012" y="2305611"/>
              <a:ext cx="652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/>
                  <a:cs typeface="Arial"/>
                </a:rPr>
                <a:t>1</a:t>
              </a:r>
              <a:r>
                <a:rPr lang="en-US" sz="1200" i="1" dirty="0" smtClean="0">
                  <a:latin typeface="Arial"/>
                  <a:cs typeface="Arial"/>
                </a:rPr>
                <a:t>f</a:t>
              </a:r>
              <a:r>
                <a:rPr lang="en-US" sz="1200" baseline="-25000" dirty="0" smtClean="0">
                  <a:latin typeface="Arial"/>
                  <a:cs typeface="Arial"/>
                </a:rPr>
                <a:t>5/2</a:t>
              </a:r>
              <a:endParaRPr lang="en-US" sz="1200" baseline="-25000" dirty="0">
                <a:latin typeface="Arial"/>
                <a:cs typeface="Arial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784408" y="2904939"/>
              <a:ext cx="157137" cy="1492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1180516" y="3520806"/>
              <a:ext cx="1522919" cy="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1180516" y="3263631"/>
              <a:ext cx="1522919" cy="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1180516" y="2982644"/>
              <a:ext cx="1522919" cy="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284702" y="4210430"/>
              <a:ext cx="1382933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aseline="30000" dirty="0" smtClean="0">
                  <a:latin typeface="Arial"/>
                  <a:cs typeface="Arial"/>
                </a:rPr>
                <a:t>53</a:t>
              </a:r>
              <a:r>
                <a:rPr lang="en-US" sz="2200" dirty="0" smtClean="0">
                  <a:latin typeface="Arial"/>
                  <a:cs typeface="Arial"/>
                </a:rPr>
                <a:t>Ca</a:t>
              </a:r>
              <a:endParaRPr lang="en-US" sz="2200" baseline="-25000" dirty="0">
                <a:latin typeface="Arial"/>
                <a:cs typeface="Arial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356794" y="3021970"/>
              <a:ext cx="151636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omic Sans MS"/>
                  <a:cs typeface="Comic Sans MS"/>
                </a:rPr>
                <a:t>N</a:t>
              </a:r>
              <a:r>
                <a:rPr lang="en-US" sz="1600" dirty="0" smtClean="0">
                  <a:latin typeface="Comic Sans MS"/>
                  <a:cs typeface="Comic Sans MS"/>
                </a:rPr>
                <a:t> = 32</a:t>
              </a:r>
              <a:endParaRPr lang="en-US" sz="1600" dirty="0">
                <a:latin typeface="Comic Sans MS"/>
                <a:cs typeface="Comic Sans M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612938" y="2503915"/>
              <a:ext cx="151636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latin typeface="Comic Sans MS"/>
                  <a:cs typeface="Comic Sans MS"/>
                </a:rPr>
                <a:t>N</a:t>
              </a:r>
              <a:r>
                <a:rPr lang="en-US" sz="1600" dirty="0" smtClean="0">
                  <a:latin typeface="Comic Sans MS"/>
                  <a:cs typeface="Comic Sans MS"/>
                </a:rPr>
                <a:t> = 34</a:t>
              </a:r>
              <a:endParaRPr lang="en-US" sz="1600" dirty="0">
                <a:latin typeface="Comic Sans MS"/>
                <a:cs typeface="Comic Sans MS"/>
              </a:endParaRPr>
            </a:p>
          </p:txBody>
        </p:sp>
        <p:sp>
          <p:nvSpPr>
            <p:cNvPr id="88" name="Curved Right Arrow 87"/>
            <p:cNvSpPr/>
            <p:nvPr/>
          </p:nvSpPr>
          <p:spPr>
            <a:xfrm rot="10800000" flipH="1">
              <a:off x="3386666" y="2412997"/>
              <a:ext cx="330199" cy="533399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tailEnd type="none" w="lg" len="lg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9" name="Curved Left Arrow 88"/>
            <p:cNvSpPr/>
            <p:nvPr/>
          </p:nvSpPr>
          <p:spPr>
            <a:xfrm rot="10800000" flipH="1">
              <a:off x="4301066" y="2904065"/>
              <a:ext cx="330201" cy="541866"/>
            </a:xfrm>
            <a:prstGeom prst="curvedLef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8151" y="2984500"/>
            <a:ext cx="8621185" cy="3356173"/>
            <a:chOff x="438151" y="2984500"/>
            <a:chExt cx="8621185" cy="3356173"/>
          </a:xfrm>
        </p:grpSpPr>
        <p:pic>
          <p:nvPicPr>
            <p:cNvPr id="92" name="Picture 91" descr="ca53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151" y="3232161"/>
              <a:ext cx="4546600" cy="3108512"/>
            </a:xfrm>
            <a:prstGeom prst="rect">
              <a:avLst/>
            </a:prstGeom>
          </p:spPr>
        </p:pic>
        <p:sp>
          <p:nvSpPr>
            <p:cNvPr id="97" name="Oval 96"/>
            <p:cNvSpPr/>
            <p:nvPr/>
          </p:nvSpPr>
          <p:spPr>
            <a:xfrm>
              <a:off x="2422526" y="4121150"/>
              <a:ext cx="450850" cy="99271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857500" y="2984500"/>
              <a:ext cx="2343150" cy="1257300"/>
            </a:xfrm>
            <a:prstGeom prst="straightConnector1">
              <a:avLst/>
            </a:prstGeom>
            <a:ln w="44450">
              <a:solidFill>
                <a:srgbClr val="FF0000"/>
              </a:solidFill>
              <a:headEnd type="stealth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130802" y="3598330"/>
              <a:ext cx="392853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Transition energy consistent with decay study by Perrot </a:t>
              </a:r>
              <a:r>
                <a:rPr lang="en-US" i="1" dirty="0" smtClean="0">
                  <a:latin typeface="Comic Sans MS"/>
                  <a:cs typeface="Comic Sans MS"/>
                </a:rPr>
                <a:t>et al.</a:t>
              </a:r>
            </a:p>
            <a:p>
              <a:endParaRPr lang="en-US" dirty="0">
                <a:latin typeface="Comic Sans MS"/>
                <a:cs typeface="Comic Sans MS"/>
              </a:endParaRPr>
            </a:p>
            <a:p>
              <a:r>
                <a:rPr lang="en-US" dirty="0" smtClean="0">
                  <a:latin typeface="Comic Sans MS"/>
                  <a:cs typeface="Comic Sans MS"/>
                </a:rPr>
                <a:t>Non-observation of 1753-keV line in decay of </a:t>
              </a:r>
              <a:r>
                <a:rPr lang="en-US" baseline="30000" dirty="0" smtClean="0">
                  <a:latin typeface="Comic Sans MS"/>
                  <a:cs typeface="Comic Sans MS"/>
                </a:rPr>
                <a:t>53</a:t>
              </a:r>
              <a:r>
                <a:rPr lang="en-US" dirty="0" smtClean="0">
                  <a:latin typeface="Comic Sans MS"/>
                  <a:cs typeface="Comic Sans MS"/>
                </a:rPr>
                <a:t>K &amp; relative intensities measured in the present study support the proposed level scheme</a:t>
              </a:r>
              <a:endParaRPr lang="en-US" dirty="0">
                <a:latin typeface="Comic Sans MS"/>
                <a:cs typeface="Comic Sans MS"/>
              </a:endParaRP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0" y="6340673"/>
            <a:ext cx="1083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INPC 2013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Slide 11/15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908550" y="3570828"/>
            <a:ext cx="4114800" cy="2899833"/>
            <a:chOff x="4914901" y="3272367"/>
            <a:chExt cx="4114800" cy="2899833"/>
          </a:xfrm>
        </p:grpSpPr>
        <p:sp>
          <p:nvSpPr>
            <p:cNvPr id="18" name="Rectangle 17"/>
            <p:cNvSpPr/>
            <p:nvPr/>
          </p:nvSpPr>
          <p:spPr>
            <a:xfrm>
              <a:off x="4914901" y="3272367"/>
              <a:ext cx="4114800" cy="2899833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91100" y="3314700"/>
              <a:ext cx="3949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Shell-model calculations (same interaction presented for </a:t>
              </a:r>
              <a:r>
                <a:rPr lang="en-US" baseline="30000" dirty="0" smtClean="0">
                  <a:latin typeface="Comic Sans MS"/>
                  <a:cs typeface="Comic Sans MS"/>
                </a:rPr>
                <a:t>54</a:t>
              </a:r>
              <a:r>
                <a:rPr lang="en-US" dirty="0" smtClean="0">
                  <a:latin typeface="Comic Sans MS"/>
                  <a:cs typeface="Comic Sans MS"/>
                </a:rPr>
                <a:t>Ca)</a:t>
              </a:r>
              <a:endParaRPr lang="en-US" dirty="0">
                <a:latin typeface="Comic Sans MS"/>
                <a:cs typeface="Comic Sans MS"/>
              </a:endParaRPr>
            </a:p>
          </p:txBody>
        </p:sp>
        <p:pic>
          <p:nvPicPr>
            <p:cNvPr id="24" name="Picture 23" descr="ca53_levelscheme_s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4036454"/>
              <a:ext cx="3600450" cy="1592253"/>
            </a:xfrm>
            <a:prstGeom prst="rect">
              <a:avLst/>
            </a:prstGeom>
          </p:spPr>
        </p:pic>
      </p:grpSp>
      <p:pic>
        <p:nvPicPr>
          <p:cNvPr id="56" name="Picture 55" descr="cns_mark_colo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53" y="5982330"/>
            <a:ext cx="857479" cy="85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6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75733" y="406377"/>
            <a:ext cx="7941733" cy="745067"/>
            <a:chOff x="584200" y="1735666"/>
            <a:chExt cx="7941733" cy="745067"/>
          </a:xfrm>
        </p:grpSpPr>
        <p:sp>
          <p:nvSpPr>
            <p:cNvPr id="7" name="Rounded Rectangle 6"/>
            <p:cNvSpPr/>
            <p:nvPr/>
          </p:nvSpPr>
          <p:spPr>
            <a:xfrm>
              <a:off x="584200" y="1735666"/>
              <a:ext cx="7941733" cy="745067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26535" y="1761065"/>
              <a:ext cx="7848598" cy="39793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72" name="Picture 71" descr="cns_mark_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53" y="5982330"/>
            <a:ext cx="857479" cy="8587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340673"/>
            <a:ext cx="1083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INPC 2013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Slide 12/15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5533" y="1646767"/>
            <a:ext cx="2861734" cy="2734733"/>
            <a:chOff x="651933" y="1303867"/>
            <a:chExt cx="2861734" cy="2734733"/>
          </a:xfrm>
        </p:grpSpPr>
        <p:sp>
          <p:nvSpPr>
            <p:cNvPr id="4" name="Rectangle 3"/>
            <p:cNvSpPr/>
            <p:nvPr/>
          </p:nvSpPr>
          <p:spPr>
            <a:xfrm>
              <a:off x="651933" y="1303867"/>
              <a:ext cx="2861734" cy="2734733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83122" y="1350284"/>
              <a:ext cx="2689926" cy="2669852"/>
              <a:chOff x="783122" y="1350284"/>
              <a:chExt cx="2689926" cy="2669852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783122" y="1350284"/>
                <a:ext cx="2689926" cy="2669852"/>
                <a:chOff x="1460499" y="1604292"/>
                <a:chExt cx="2689926" cy="2669852"/>
              </a:xfrm>
            </p:grpSpPr>
            <p:pic>
              <p:nvPicPr>
                <p:cNvPr id="30" name="Picture 29" descr="shellmodel_temp.eps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470536" y="1594255"/>
                  <a:ext cx="2669852" cy="2689926"/>
                </a:xfrm>
                <a:prstGeom prst="rect">
                  <a:avLst/>
                </a:prstGeom>
              </p:spPr>
            </p:pic>
            <p:sp>
              <p:nvSpPr>
                <p:cNvPr id="31" name="Rectangle 30"/>
                <p:cNvSpPr/>
                <p:nvPr/>
              </p:nvSpPr>
              <p:spPr>
                <a:xfrm>
                  <a:off x="3609975" y="1752600"/>
                  <a:ext cx="269875" cy="2508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2778125" y="2644775"/>
                <a:ext cx="147109" cy="158750"/>
                <a:chOff x="2778125" y="2644775"/>
                <a:chExt cx="147109" cy="158750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2778125" y="2654300"/>
                  <a:ext cx="142875" cy="1492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5-Point Star 28"/>
                <p:cNvSpPr/>
                <p:nvPr/>
              </p:nvSpPr>
              <p:spPr>
                <a:xfrm>
                  <a:off x="2801409" y="2644775"/>
                  <a:ext cx="123825" cy="111125"/>
                </a:xfrm>
                <a:prstGeom prst="star5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4760"/>
            <a:ext cx="9144000" cy="75829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Theory:</a:t>
            </a:r>
            <a:r>
              <a:rPr lang="en-US" sz="32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 SM calculations continued…</a:t>
            </a:r>
            <a:endParaRPr lang="en-US" sz="3200" baseline="-25000" dirty="0">
              <a:ln>
                <a:solidFill>
                  <a:srgbClr val="0000FF">
                    <a:alpha val="30000"/>
                  </a:srgbClr>
                </a:solidFill>
              </a:ln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2666" y="1208616"/>
            <a:ext cx="7929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Much effort on the theoretical side over recent years, for example: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3321050" y="1606550"/>
            <a:ext cx="5842000" cy="3024347"/>
            <a:chOff x="3321050" y="1606550"/>
            <a:chExt cx="5842000" cy="3024347"/>
          </a:xfrm>
        </p:grpSpPr>
        <p:pic>
          <p:nvPicPr>
            <p:cNvPr id="9" name="Picture 8" descr="rejmun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050" y="1876894"/>
              <a:ext cx="4083050" cy="275400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556000" y="1606550"/>
              <a:ext cx="3949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M. </a:t>
              </a:r>
              <a:r>
                <a:rPr lang="en-US" sz="1200" dirty="0" err="1" smtClean="0">
                  <a:latin typeface="Comic Sans MS"/>
                  <a:cs typeface="Comic Sans MS"/>
                </a:rPr>
                <a:t>Rejmund</a:t>
              </a:r>
              <a:r>
                <a:rPr lang="en-US" sz="1200" dirty="0" smtClean="0">
                  <a:latin typeface="Comic Sans MS"/>
                  <a:cs typeface="Comic Sans MS"/>
                </a:rPr>
                <a:t> </a:t>
              </a:r>
              <a:r>
                <a:rPr lang="en-US" sz="1200" i="1" dirty="0" smtClean="0">
                  <a:latin typeface="Comic Sans MS"/>
                  <a:cs typeface="Comic Sans MS"/>
                </a:rPr>
                <a:t>et al.,</a:t>
              </a:r>
              <a:r>
                <a:rPr lang="en-US" sz="1200" dirty="0" smtClean="0">
                  <a:latin typeface="Comic Sans MS"/>
                  <a:cs typeface="Comic Sans MS"/>
                </a:rPr>
                <a:t> Phys. Rev. C </a:t>
              </a:r>
              <a:r>
                <a:rPr lang="en-US" sz="1200" b="1" dirty="0" smtClean="0">
                  <a:latin typeface="Comic Sans MS"/>
                  <a:cs typeface="Comic Sans MS"/>
                </a:rPr>
                <a:t>76</a:t>
              </a:r>
              <a:r>
                <a:rPr lang="en-US" sz="1200" dirty="0" smtClean="0">
                  <a:latin typeface="Comic Sans MS"/>
                  <a:cs typeface="Comic Sans MS"/>
                </a:rPr>
                <a:t> (2007) 021304(R)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34250" y="2108200"/>
              <a:ext cx="18288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Based on a modified GXPF1A interaction to reproduce experimental states in </a:t>
              </a:r>
              <a:r>
                <a:rPr lang="en-US" baseline="30000" dirty="0" smtClean="0">
                  <a:latin typeface="Comic Sans MS"/>
                  <a:cs typeface="Comic Sans MS"/>
                </a:rPr>
                <a:t>50</a:t>
              </a:r>
              <a:r>
                <a:rPr lang="en-US" dirty="0" smtClean="0">
                  <a:latin typeface="Comic Sans MS"/>
                  <a:cs typeface="Comic Sans MS"/>
                </a:rPr>
                <a:t>Ca</a:t>
              </a:r>
              <a:endParaRPr lang="en-US" dirty="0">
                <a:latin typeface="Comic Sans MS"/>
                <a:cs typeface="Comic Sans MS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191596" y="4527551"/>
            <a:ext cx="6828454" cy="2336799"/>
            <a:chOff x="1191596" y="4527551"/>
            <a:chExt cx="6828454" cy="2336799"/>
          </a:xfrm>
        </p:grpSpPr>
        <p:pic>
          <p:nvPicPr>
            <p:cNvPr id="83" name="Picture 82" descr="Coraggio_fig3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1700" y="4910564"/>
              <a:ext cx="2838449" cy="1953786"/>
            </a:xfrm>
            <a:prstGeom prst="rect">
              <a:avLst/>
            </a:prstGeom>
          </p:spPr>
        </p:pic>
        <p:pic>
          <p:nvPicPr>
            <p:cNvPr id="84" name="Picture 83" descr="Coraggio_fig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596" y="4527551"/>
              <a:ext cx="2250094" cy="2279650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3562350" y="4603750"/>
              <a:ext cx="3625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mic Sans MS"/>
                  <a:cs typeface="Comic Sans MS"/>
                </a:rPr>
                <a:t>L</a:t>
              </a:r>
              <a:r>
                <a:rPr lang="en-US" sz="1200" dirty="0" smtClean="0">
                  <a:latin typeface="Comic Sans MS"/>
                  <a:cs typeface="Comic Sans MS"/>
                </a:rPr>
                <a:t>. </a:t>
              </a:r>
              <a:r>
                <a:rPr lang="en-US" sz="1200" dirty="0" err="1" smtClean="0">
                  <a:latin typeface="Comic Sans MS"/>
                  <a:cs typeface="Comic Sans MS"/>
                </a:rPr>
                <a:t>Coraggio</a:t>
              </a:r>
              <a:r>
                <a:rPr lang="en-US" sz="1200" dirty="0">
                  <a:latin typeface="Comic Sans MS"/>
                  <a:cs typeface="Comic Sans MS"/>
                </a:rPr>
                <a:t> </a:t>
              </a:r>
              <a:r>
                <a:rPr lang="en-US" sz="1200" i="1" dirty="0" smtClean="0">
                  <a:latin typeface="Comic Sans MS"/>
                  <a:cs typeface="Comic Sans MS"/>
                </a:rPr>
                <a:t>et al.,</a:t>
              </a:r>
              <a:r>
                <a:rPr lang="en-US" sz="1200" dirty="0" smtClean="0">
                  <a:latin typeface="Comic Sans MS"/>
                  <a:cs typeface="Comic Sans MS"/>
                </a:rPr>
                <a:t> Phys. Rev. C </a:t>
              </a:r>
              <a:r>
                <a:rPr lang="en-US" sz="1200" b="1" dirty="0" smtClean="0">
                  <a:latin typeface="Comic Sans MS"/>
                  <a:cs typeface="Comic Sans MS"/>
                </a:rPr>
                <a:t>80</a:t>
              </a:r>
              <a:r>
                <a:rPr lang="en-US" sz="1200" dirty="0" smtClean="0">
                  <a:latin typeface="Comic Sans MS"/>
                  <a:cs typeface="Comic Sans MS"/>
                </a:rPr>
                <a:t> (2009) 044311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191250" y="5169575"/>
              <a:ext cx="182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Based on a realistic effective interaction</a:t>
              </a:r>
              <a:endParaRPr lang="en-US" dirty="0"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77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75733" y="406377"/>
            <a:ext cx="7941733" cy="745067"/>
            <a:chOff x="584200" y="1735666"/>
            <a:chExt cx="7941733" cy="745067"/>
          </a:xfrm>
        </p:grpSpPr>
        <p:sp>
          <p:nvSpPr>
            <p:cNvPr id="7" name="Rounded Rectangle 6"/>
            <p:cNvSpPr/>
            <p:nvPr/>
          </p:nvSpPr>
          <p:spPr>
            <a:xfrm>
              <a:off x="584200" y="1735666"/>
              <a:ext cx="7941733" cy="745067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26535" y="1761065"/>
              <a:ext cx="7848598" cy="39793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4760"/>
            <a:ext cx="9144000" cy="75829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Theory:</a:t>
            </a:r>
            <a:r>
              <a:rPr lang="en-US" sz="32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 SM calculations continued…</a:t>
            </a:r>
            <a:endParaRPr lang="en-US" sz="3200" baseline="-25000" dirty="0">
              <a:ln>
                <a:solidFill>
                  <a:srgbClr val="0000FF">
                    <a:alpha val="30000"/>
                  </a:srgbClr>
                </a:solidFill>
              </a:ln>
              <a:solidFill>
                <a:srgbClr val="3366FF"/>
              </a:solidFill>
              <a:latin typeface="Arial"/>
              <a:cs typeface="Arial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704808" y="2336800"/>
            <a:ext cx="2891402" cy="3276600"/>
            <a:chOff x="774658" y="2882900"/>
            <a:chExt cx="2891402" cy="3276600"/>
          </a:xfrm>
        </p:grpSpPr>
        <p:sp>
          <p:nvSpPr>
            <p:cNvPr id="101" name="Rectangle 100"/>
            <p:cNvSpPr/>
            <p:nvPr/>
          </p:nvSpPr>
          <p:spPr>
            <a:xfrm>
              <a:off x="774700" y="2882900"/>
              <a:ext cx="2698750" cy="327660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74658" y="2916824"/>
              <a:ext cx="2891402" cy="3179177"/>
              <a:chOff x="3619458" y="901757"/>
              <a:chExt cx="2891402" cy="3179177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619458" y="901757"/>
                <a:ext cx="2891402" cy="3179177"/>
                <a:chOff x="3619458" y="901757"/>
                <a:chExt cx="2891402" cy="3179177"/>
              </a:xfrm>
            </p:grpSpPr>
            <p:pic>
              <p:nvPicPr>
                <p:cNvPr id="39" name="Picture 38" descr="Ca_SM_Holt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9272" y="1394803"/>
                  <a:ext cx="2302914" cy="2686131"/>
                </a:xfrm>
                <a:prstGeom prst="rect">
                  <a:avLst/>
                </a:prstGeom>
              </p:spPr>
            </p:pic>
            <p:sp>
              <p:nvSpPr>
                <p:cNvPr id="40" name="TextBox 39"/>
                <p:cNvSpPr txBox="1"/>
                <p:nvPr/>
              </p:nvSpPr>
              <p:spPr>
                <a:xfrm>
                  <a:off x="3619458" y="2848173"/>
                  <a:ext cx="25550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Times New Roman"/>
                      <a:cs typeface="Times New Roman"/>
                    </a:rPr>
                    <a:t>0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627925" y="2314773"/>
                  <a:ext cx="25550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Times New Roman"/>
                      <a:cs typeface="Times New Roman"/>
                    </a:rPr>
                    <a:t>2</a:t>
                  </a:r>
                  <a:endParaRPr lang="en-US" sz="16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3619458" y="1772906"/>
                  <a:ext cx="25550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Times New Roman"/>
                      <a:cs typeface="Times New Roman"/>
                    </a:rPr>
                    <a:t>4</a:t>
                  </a:r>
                  <a:endParaRPr lang="en-US" sz="16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3619458" y="1239504"/>
                  <a:ext cx="25550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Times New Roman"/>
                      <a:cs typeface="Times New Roman"/>
                    </a:rPr>
                    <a:t>6</a:t>
                  </a:r>
                  <a:endParaRPr lang="en-US" sz="16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793055" y="901757"/>
                  <a:ext cx="27178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Comic Sans MS"/>
                      <a:cs typeface="Comic Sans MS"/>
                    </a:rPr>
                    <a:t>J. D. Holt </a:t>
                  </a:r>
                  <a:r>
                    <a:rPr lang="en-US" sz="1200" i="1" dirty="0" smtClean="0">
                      <a:latin typeface="Comic Sans MS"/>
                      <a:cs typeface="Comic Sans MS"/>
                    </a:rPr>
                    <a:t>et al</a:t>
                  </a:r>
                  <a:r>
                    <a:rPr lang="en-US" sz="1200" dirty="0" smtClean="0">
                      <a:latin typeface="Comic Sans MS"/>
                      <a:cs typeface="Comic Sans MS"/>
                    </a:rPr>
                    <a:t>., J. Phys. G: </a:t>
                  </a:r>
                  <a:r>
                    <a:rPr lang="en-US" sz="1200" dirty="0" err="1" smtClean="0">
                      <a:latin typeface="Comic Sans MS"/>
                      <a:cs typeface="Comic Sans MS"/>
                    </a:rPr>
                    <a:t>Nucl</a:t>
                  </a:r>
                  <a:r>
                    <a:rPr lang="en-US" sz="1200" dirty="0" smtClean="0">
                      <a:latin typeface="Comic Sans MS"/>
                      <a:cs typeface="Comic Sans MS"/>
                    </a:rPr>
                    <a:t>. Part. Phys. </a:t>
                  </a:r>
                  <a:r>
                    <a:rPr lang="en-US" sz="1200" b="1" dirty="0" smtClean="0">
                      <a:latin typeface="Comic Sans MS"/>
                      <a:cs typeface="Comic Sans MS"/>
                    </a:rPr>
                    <a:t>39 </a:t>
                  </a:r>
                  <a:r>
                    <a:rPr lang="en-US" sz="1200" dirty="0" smtClean="0">
                      <a:latin typeface="Comic Sans MS"/>
                      <a:cs typeface="Comic Sans MS"/>
                    </a:rPr>
                    <a:t>(2012) 085111</a:t>
                  </a:r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5503289" y="2414258"/>
                <a:ext cx="62486" cy="685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619375" y="4374092"/>
              <a:ext cx="142875" cy="149225"/>
              <a:chOff x="5464175" y="2359025"/>
              <a:chExt cx="142875" cy="14922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464175" y="2359025"/>
                <a:ext cx="142875" cy="149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5-Point Star 35"/>
              <p:cNvSpPr/>
              <p:nvPr/>
            </p:nvSpPr>
            <p:spPr>
              <a:xfrm>
                <a:off x="5471584" y="2374900"/>
                <a:ext cx="123825" cy="111125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2" name="Picture 71" descr="cns_mark_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53" y="5982330"/>
            <a:ext cx="857479" cy="858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666" y="1208616"/>
            <a:ext cx="675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Chiral EFT and effects of three-nucleon forces, for example: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3644900" y="1695450"/>
            <a:ext cx="5651493" cy="5086350"/>
            <a:chOff x="3625850" y="1555750"/>
            <a:chExt cx="5651493" cy="5086350"/>
          </a:xfrm>
        </p:grpSpPr>
        <p:sp>
          <p:nvSpPr>
            <p:cNvPr id="99" name="Rectangle 98"/>
            <p:cNvSpPr/>
            <p:nvPr/>
          </p:nvSpPr>
          <p:spPr>
            <a:xfrm>
              <a:off x="3625850" y="1555750"/>
              <a:ext cx="4445000" cy="508635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15822" y="1605984"/>
              <a:ext cx="40597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omic Sans MS"/>
                  <a:cs typeface="Comic Sans MS"/>
                </a:rPr>
                <a:t>G</a:t>
              </a:r>
              <a:r>
                <a:rPr lang="en-US" sz="1200" dirty="0" smtClean="0">
                  <a:latin typeface="Comic Sans MS"/>
                  <a:cs typeface="Comic Sans MS"/>
                </a:rPr>
                <a:t>. Hagen </a:t>
              </a:r>
              <a:r>
                <a:rPr lang="en-US" sz="1200" i="1" dirty="0" smtClean="0">
                  <a:latin typeface="Comic Sans MS"/>
                  <a:cs typeface="Comic Sans MS"/>
                </a:rPr>
                <a:t>et al</a:t>
              </a:r>
              <a:r>
                <a:rPr lang="en-US" sz="1200" dirty="0" smtClean="0">
                  <a:latin typeface="Comic Sans MS"/>
                  <a:cs typeface="Comic Sans MS"/>
                </a:rPr>
                <a:t>., Phys. Rev. </a:t>
              </a:r>
              <a:r>
                <a:rPr lang="en-US" sz="1200" dirty="0" err="1" smtClean="0">
                  <a:latin typeface="Comic Sans MS"/>
                  <a:cs typeface="Comic Sans MS"/>
                </a:rPr>
                <a:t>Lett</a:t>
              </a:r>
              <a:r>
                <a:rPr lang="en-US" sz="1200" dirty="0" smtClean="0">
                  <a:latin typeface="Comic Sans MS"/>
                  <a:cs typeface="Comic Sans MS"/>
                </a:rPr>
                <a:t>. </a:t>
              </a:r>
              <a:r>
                <a:rPr lang="en-US" sz="1200" b="1" dirty="0" smtClean="0">
                  <a:latin typeface="Comic Sans MS"/>
                  <a:cs typeface="Comic Sans MS"/>
                </a:rPr>
                <a:t>109</a:t>
              </a:r>
              <a:r>
                <a:rPr lang="en-US" sz="1200" dirty="0" smtClean="0">
                  <a:latin typeface="Comic Sans MS"/>
                  <a:cs typeface="Comic Sans MS"/>
                </a:rPr>
                <a:t> (2012) 032502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pic>
          <p:nvPicPr>
            <p:cNvPr id="8" name="Picture 7" descr="Hage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784" y="1898650"/>
              <a:ext cx="3910782" cy="4728641"/>
            </a:xfrm>
            <a:prstGeom prst="rect">
              <a:avLst/>
            </a:prstGeom>
          </p:spPr>
        </p:pic>
        <p:cxnSp>
          <p:nvCxnSpPr>
            <p:cNvPr id="74" name="Straight Connector 73"/>
            <p:cNvCxnSpPr/>
            <p:nvPr/>
          </p:nvCxnSpPr>
          <p:spPr>
            <a:xfrm flipV="1">
              <a:off x="7004121" y="4589761"/>
              <a:ext cx="288000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7004121" y="3844751"/>
              <a:ext cx="288000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848421" y="4750669"/>
              <a:ext cx="288000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5848421" y="4534784"/>
              <a:ext cx="288000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224252" y="4464059"/>
              <a:ext cx="4275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(2</a:t>
              </a:r>
              <a:r>
                <a:rPr lang="en-US" sz="1100" baseline="30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+</a:t>
              </a:r>
              <a:r>
                <a:rPr lang="en-US" sz="11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)</a:t>
              </a:r>
              <a:endParaRPr lang="en-US" sz="1100" baseline="30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228483" y="3718997"/>
              <a:ext cx="4275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(3</a:t>
              </a:r>
              <a:r>
                <a:rPr lang="en-US" sz="1100" baseline="300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-</a:t>
              </a:r>
              <a:r>
                <a:rPr lang="en-US" sz="11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)</a:t>
              </a:r>
              <a:endParaRPr lang="en-US" sz="1100" baseline="30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055842" y="4624930"/>
              <a:ext cx="4952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(5/2</a:t>
              </a:r>
              <a:r>
                <a:rPr lang="en-US" sz="1100" baseline="30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-</a:t>
              </a:r>
              <a:r>
                <a:rPr lang="en-US" sz="11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)</a:t>
              </a:r>
              <a:endParaRPr lang="en-US" sz="1100" baseline="30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055845" y="4409032"/>
              <a:ext cx="4952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(3/2</a:t>
              </a:r>
              <a:r>
                <a:rPr lang="en-US" sz="1100" baseline="30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-</a:t>
              </a:r>
              <a:r>
                <a:rPr lang="en-US" sz="11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)</a:t>
              </a:r>
              <a:endParaRPr lang="en-US" sz="1100" baseline="300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7719558" y="2460468"/>
              <a:ext cx="288000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007410" y="2292374"/>
              <a:ext cx="12699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Present study</a:t>
              </a:r>
              <a:endParaRPr lang="en-US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 flipV="1">
              <a:off x="7719558" y="3239341"/>
              <a:ext cx="288000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8007410" y="3071247"/>
              <a:ext cx="12699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Previous results</a:t>
              </a:r>
              <a:endParaRPr lang="en-US" dirty="0">
                <a:latin typeface="Comic Sans MS"/>
                <a:cs typeface="Comic Sans MS"/>
              </a:endParaRP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0" y="6340673"/>
            <a:ext cx="1083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INPC 2013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Slide 13/15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813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75733" y="406377"/>
            <a:ext cx="7941733" cy="745067"/>
            <a:chOff x="584200" y="1735666"/>
            <a:chExt cx="7941733" cy="745067"/>
          </a:xfrm>
        </p:grpSpPr>
        <p:sp>
          <p:nvSpPr>
            <p:cNvPr id="7" name="Rounded Rectangle 6"/>
            <p:cNvSpPr/>
            <p:nvPr/>
          </p:nvSpPr>
          <p:spPr>
            <a:xfrm>
              <a:off x="584200" y="1735666"/>
              <a:ext cx="7941733" cy="745067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26535" y="1761065"/>
              <a:ext cx="7848598" cy="39793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4760"/>
            <a:ext cx="9144000" cy="75829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Spectroscopy of </a:t>
            </a:r>
            <a:r>
              <a:rPr lang="en-US" sz="3200" b="1" dirty="0" err="1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Ca</a:t>
            </a:r>
            <a:r>
              <a:rPr lang="en-US" sz="3200" b="1" dirty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 isotopes:</a:t>
            </a:r>
            <a:r>
              <a:rPr lang="en-US" sz="32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 Summary</a:t>
            </a:r>
            <a:endParaRPr lang="en-US" sz="3200" baseline="-25000" dirty="0">
              <a:ln>
                <a:solidFill>
                  <a:srgbClr val="0000FF">
                    <a:alpha val="30000"/>
                  </a:srgbClr>
                </a:solidFill>
              </a:ln>
              <a:solidFill>
                <a:srgbClr val="3366FF"/>
              </a:solidFill>
              <a:latin typeface="Arial"/>
              <a:cs typeface="Arial"/>
            </a:endParaRPr>
          </a:p>
        </p:txBody>
      </p:sp>
      <p:pic>
        <p:nvPicPr>
          <p:cNvPr id="6" name="Picture 5" descr="cns_mark_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53" y="5982330"/>
            <a:ext cx="857479" cy="8587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067" y="1976735"/>
            <a:ext cx="8407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Performed in-beam </a:t>
            </a:r>
            <a:r>
              <a:rPr lang="en-US" dirty="0" err="1" smtClean="0">
                <a:latin typeface="Comic Sans MS"/>
                <a:cs typeface="Comic Sans MS"/>
              </a:rPr>
              <a:t>γ</a:t>
            </a:r>
            <a:r>
              <a:rPr lang="en-US" dirty="0" smtClean="0">
                <a:latin typeface="Comic Sans MS"/>
                <a:cs typeface="Comic Sans MS"/>
              </a:rPr>
              <a:t>-ray spectroscopy with an high-intensity </a:t>
            </a:r>
            <a:r>
              <a:rPr lang="en-US" baseline="30000" dirty="0" smtClean="0">
                <a:latin typeface="Comic Sans MS"/>
                <a:cs typeface="Comic Sans MS"/>
              </a:rPr>
              <a:t>70</a:t>
            </a:r>
            <a:r>
              <a:rPr lang="en-US" dirty="0" smtClean="0">
                <a:latin typeface="Comic Sans MS"/>
                <a:cs typeface="Comic Sans MS"/>
              </a:rPr>
              <a:t>Zn beam at the RIBF to investigate the strength of the </a:t>
            </a:r>
            <a:r>
              <a:rPr lang="en-US" i="1" dirty="0" smtClean="0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 = 34 subshell gap in exotic </a:t>
            </a:r>
            <a:r>
              <a:rPr lang="en-US" dirty="0" err="1" smtClean="0">
                <a:latin typeface="Comic Sans MS"/>
                <a:cs typeface="Comic Sans MS"/>
              </a:rPr>
              <a:t>Ca</a:t>
            </a:r>
            <a:r>
              <a:rPr lang="en-US" dirty="0" smtClean="0">
                <a:latin typeface="Comic Sans MS"/>
                <a:cs typeface="Comic Sans MS"/>
              </a:rPr>
              <a:t> isotopes</a:t>
            </a:r>
          </a:p>
          <a:p>
            <a:pPr marL="457200" indent="-45720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Strong candidate for the first 2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 state in </a:t>
            </a:r>
            <a:r>
              <a:rPr lang="en-US" baseline="30000" dirty="0" smtClean="0">
                <a:latin typeface="Comic Sans MS"/>
                <a:cs typeface="Comic Sans MS"/>
              </a:rPr>
              <a:t>54</a:t>
            </a:r>
            <a:r>
              <a:rPr lang="en-US" dirty="0" smtClean="0">
                <a:latin typeface="Comic Sans MS"/>
                <a:cs typeface="Comic Sans MS"/>
              </a:rPr>
              <a:t>Ca at 2043(19) </a:t>
            </a:r>
            <a:r>
              <a:rPr lang="en-US" dirty="0" err="1" smtClean="0">
                <a:latin typeface="Comic Sans MS"/>
                <a:cs typeface="Comic Sans MS"/>
              </a:rPr>
              <a:t>keV</a:t>
            </a:r>
            <a:r>
              <a:rPr lang="en-US" dirty="0" smtClean="0">
                <a:latin typeface="Comic Sans MS"/>
                <a:cs typeface="Comic Sans MS"/>
              </a:rPr>
              <a:t>, giving first direct evidence for a significant subshell closure at </a:t>
            </a:r>
            <a:r>
              <a:rPr lang="en-US" i="1" dirty="0" smtClean="0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 = 34</a:t>
            </a:r>
          </a:p>
          <a:p>
            <a:pPr marL="457200" indent="-45720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Despite lower 2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 energy, SM calculations with modified GXPF1B Hamiltonian indicate an effective single-particle energy gap at </a:t>
            </a:r>
            <a:r>
              <a:rPr lang="en-US" i="1" dirty="0" smtClean="0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 = 34 for </a:t>
            </a:r>
            <a:r>
              <a:rPr lang="en-US" baseline="30000" dirty="0" smtClean="0">
                <a:latin typeface="Comic Sans MS"/>
                <a:cs typeface="Comic Sans MS"/>
              </a:rPr>
              <a:t>54</a:t>
            </a:r>
            <a:r>
              <a:rPr lang="en-US" dirty="0" smtClean="0">
                <a:latin typeface="Comic Sans MS"/>
                <a:cs typeface="Comic Sans MS"/>
              </a:rPr>
              <a:t>Ca of similar magnitude to the </a:t>
            </a:r>
            <a:r>
              <a:rPr lang="en-US" i="1" dirty="0" smtClean="0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 = 32 gap in </a:t>
            </a:r>
            <a:r>
              <a:rPr lang="en-US" baseline="30000" dirty="0" smtClean="0">
                <a:latin typeface="Comic Sans MS"/>
                <a:cs typeface="Comic Sans MS"/>
              </a:rPr>
              <a:t>52</a:t>
            </a:r>
            <a:r>
              <a:rPr lang="en-US" dirty="0" smtClean="0">
                <a:latin typeface="Comic Sans MS"/>
                <a:cs typeface="Comic Sans MS"/>
              </a:rPr>
              <a:t>Ca</a:t>
            </a:r>
          </a:p>
          <a:p>
            <a:pPr marL="457200" indent="-45720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Transitions in </a:t>
            </a:r>
            <a:r>
              <a:rPr lang="en-US" baseline="30000" dirty="0" smtClean="0">
                <a:latin typeface="Comic Sans MS"/>
                <a:cs typeface="Comic Sans MS"/>
              </a:rPr>
              <a:t>53</a:t>
            </a:r>
            <a:r>
              <a:rPr lang="en-US" dirty="0" smtClean="0">
                <a:latin typeface="Comic Sans MS"/>
                <a:cs typeface="Comic Sans MS"/>
              </a:rPr>
              <a:t>Ca support this conclusion, though firm spin-parity assignments for the ground state and the two excited states are desired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340673"/>
            <a:ext cx="1083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INPC 2013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Slide 14/15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496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4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94" y="1134538"/>
            <a:ext cx="1007532" cy="1021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6994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mic Sans MS"/>
                <a:cs typeface="Comic Sans MS"/>
              </a:rPr>
              <a:t>Thanks for your attention</a:t>
            </a:r>
            <a:endParaRPr lang="en-US" sz="3600" b="1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04451"/>
            <a:ext cx="9144000" cy="332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000000"/>
                </a:solidFill>
                <a:latin typeface="Comic Sans MS"/>
                <a:cs typeface="Comic Sans MS"/>
              </a:rPr>
              <a:t>D. Steppenbeck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S. Takeuchi,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N. Aoi,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H. Baba,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N. Fukuda,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S. Go,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P. Doornenbal,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M. Honma,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4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J. Lee,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K. Matsui,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5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M. Matsushita,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S. Michimasa,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T. Motobayashi,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D. Nishimura,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6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T. Otsuka,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1,5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H. Sakurai,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2,5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Y. Shiga,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6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P.-A. Söderström,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T. Sumikama,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7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H. Suzuki,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R. Taniuchi,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5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J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. J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. Valiente-Dobón,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8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H. Wang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2,9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 and K. Yoneda</a:t>
            </a: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</a:p>
          <a:p>
            <a:pPr algn="ctr"/>
            <a:endParaRPr lang="en-US" baseline="30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/>
            <a:r>
              <a:rPr lang="en-US" sz="12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sz="1200" i="1" dirty="0">
                <a:solidFill>
                  <a:srgbClr val="000000"/>
                </a:solidFill>
                <a:latin typeface="Comic Sans MS"/>
                <a:cs typeface="Comic Sans MS"/>
              </a:rPr>
              <a:t>Center for Nuclear Study, University of Tokyo, 2-1, </a:t>
            </a:r>
            <a:r>
              <a:rPr lang="en-US" sz="1200" i="1" dirty="0" err="1">
                <a:solidFill>
                  <a:srgbClr val="000000"/>
                </a:solidFill>
                <a:latin typeface="Comic Sans MS"/>
                <a:cs typeface="Comic Sans MS"/>
              </a:rPr>
              <a:t>Hirosawa</a:t>
            </a:r>
            <a:r>
              <a:rPr lang="en-US" sz="1200" i="1" dirty="0">
                <a:solidFill>
                  <a:srgbClr val="000000"/>
                </a:solidFill>
                <a:latin typeface="Comic Sans MS"/>
                <a:cs typeface="Comic Sans MS"/>
              </a:rPr>
              <a:t>, Wako, Saitama 351-0198, Japan</a:t>
            </a:r>
            <a:endParaRPr lang="en-US" sz="12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/>
            <a:r>
              <a:rPr lang="en-US" sz="12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sz="1200" i="1" dirty="0">
                <a:solidFill>
                  <a:srgbClr val="000000"/>
                </a:solidFill>
                <a:latin typeface="Comic Sans MS"/>
                <a:cs typeface="Comic Sans MS"/>
              </a:rPr>
              <a:t>RIKEN </a:t>
            </a:r>
            <a:r>
              <a:rPr lang="en-US" sz="1200" i="1" dirty="0" err="1">
                <a:solidFill>
                  <a:srgbClr val="000000"/>
                </a:solidFill>
                <a:latin typeface="Comic Sans MS"/>
                <a:cs typeface="Comic Sans MS"/>
              </a:rPr>
              <a:t>Nishina</a:t>
            </a:r>
            <a:r>
              <a:rPr lang="en-US" sz="1200" i="1" dirty="0">
                <a:solidFill>
                  <a:srgbClr val="000000"/>
                </a:solidFill>
                <a:latin typeface="Comic Sans MS"/>
                <a:cs typeface="Comic Sans MS"/>
              </a:rPr>
              <a:t> Center, 2-1, </a:t>
            </a:r>
            <a:r>
              <a:rPr lang="en-US" sz="1200" i="1" dirty="0" err="1">
                <a:solidFill>
                  <a:srgbClr val="000000"/>
                </a:solidFill>
                <a:latin typeface="Comic Sans MS"/>
                <a:cs typeface="Comic Sans MS"/>
              </a:rPr>
              <a:t>Hirosawa</a:t>
            </a:r>
            <a:r>
              <a:rPr lang="en-US" sz="1200" i="1" dirty="0">
                <a:solidFill>
                  <a:srgbClr val="000000"/>
                </a:solidFill>
                <a:latin typeface="Comic Sans MS"/>
                <a:cs typeface="Comic Sans MS"/>
              </a:rPr>
              <a:t>, Wako, Saitama 351-0198, Japan</a:t>
            </a:r>
            <a:endParaRPr lang="en-US" sz="12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/>
            <a:r>
              <a:rPr lang="en-US" sz="12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r>
              <a:rPr lang="en-US" sz="1200" i="1" dirty="0">
                <a:solidFill>
                  <a:srgbClr val="000000"/>
                </a:solidFill>
                <a:latin typeface="Comic Sans MS"/>
                <a:cs typeface="Comic Sans MS"/>
              </a:rPr>
              <a:t>Research Center for Nuclear Physics, Osaka University, Osaka 567-0047, Japan</a:t>
            </a:r>
            <a:endParaRPr lang="en-US" sz="12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/>
            <a:r>
              <a:rPr lang="en-US" sz="12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4</a:t>
            </a:r>
            <a:r>
              <a:rPr lang="en-US" sz="1200" i="1" dirty="0">
                <a:solidFill>
                  <a:srgbClr val="000000"/>
                </a:solidFill>
                <a:latin typeface="Comic Sans MS"/>
                <a:cs typeface="Comic Sans MS"/>
              </a:rPr>
              <a:t>Center for Mathematical Sciences, University of </a:t>
            </a:r>
            <a:r>
              <a:rPr lang="en-US" sz="1200" i="1" dirty="0" err="1">
                <a:solidFill>
                  <a:srgbClr val="000000"/>
                </a:solidFill>
                <a:latin typeface="Comic Sans MS"/>
                <a:cs typeface="Comic Sans MS"/>
              </a:rPr>
              <a:t>Aizu</a:t>
            </a:r>
            <a:r>
              <a:rPr lang="en-US" sz="1200" i="1" dirty="0">
                <a:solidFill>
                  <a:srgbClr val="000000"/>
                </a:solidFill>
                <a:latin typeface="Comic Sans MS"/>
                <a:cs typeface="Comic Sans MS"/>
              </a:rPr>
              <a:t>, </a:t>
            </a:r>
            <a:r>
              <a:rPr lang="en-US" sz="1200" i="1" dirty="0" err="1">
                <a:solidFill>
                  <a:srgbClr val="000000"/>
                </a:solidFill>
                <a:latin typeface="Comic Sans MS"/>
                <a:cs typeface="Comic Sans MS"/>
              </a:rPr>
              <a:t>Aizu</a:t>
            </a:r>
            <a:r>
              <a:rPr lang="en-US" sz="1200" i="1" dirty="0">
                <a:solidFill>
                  <a:srgbClr val="000000"/>
                </a:solidFill>
                <a:latin typeface="Comic Sans MS"/>
                <a:cs typeface="Comic Sans MS"/>
              </a:rPr>
              <a:t>-Wakamatsu, Fukushima 965-8580, Japan</a:t>
            </a:r>
            <a:endParaRPr lang="en-US" sz="12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/>
            <a:r>
              <a:rPr lang="en-US" sz="12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5</a:t>
            </a:r>
            <a:r>
              <a:rPr lang="en-US" sz="1200" i="1" dirty="0">
                <a:solidFill>
                  <a:srgbClr val="000000"/>
                </a:solidFill>
                <a:latin typeface="Comic Sans MS"/>
                <a:cs typeface="Comic Sans MS"/>
              </a:rPr>
              <a:t>Department of Physics, University of Tokyo, Bunkyo, Tokyo 113-0033, Japan</a:t>
            </a:r>
          </a:p>
          <a:p>
            <a:pPr algn="ctr"/>
            <a:r>
              <a:rPr lang="en-US" sz="12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6</a:t>
            </a:r>
            <a:r>
              <a:rPr lang="en-US" sz="1200" i="1" dirty="0">
                <a:solidFill>
                  <a:srgbClr val="000000"/>
                </a:solidFill>
                <a:latin typeface="Comic Sans MS"/>
                <a:cs typeface="Comic Sans MS"/>
              </a:rPr>
              <a:t>Department of Physics, Tokyo University of Science, Tokyo 278-0022, Japan</a:t>
            </a:r>
          </a:p>
          <a:p>
            <a:pPr algn="ctr"/>
            <a:r>
              <a:rPr lang="en-US" sz="12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7</a:t>
            </a:r>
            <a:r>
              <a:rPr lang="en-US" sz="1200" i="1" dirty="0">
                <a:solidFill>
                  <a:srgbClr val="000000"/>
                </a:solidFill>
                <a:latin typeface="Comic Sans MS"/>
                <a:cs typeface="Comic Sans MS"/>
              </a:rPr>
              <a:t>Department of Physics, Tohoku University, </a:t>
            </a:r>
            <a:r>
              <a:rPr lang="en-US" sz="1200" i="1" dirty="0" err="1">
                <a:solidFill>
                  <a:srgbClr val="000000"/>
                </a:solidFill>
                <a:latin typeface="Comic Sans MS"/>
                <a:cs typeface="Comic Sans MS"/>
              </a:rPr>
              <a:t>Aramaki</a:t>
            </a:r>
            <a:r>
              <a:rPr lang="en-US" sz="1200" i="1" dirty="0">
                <a:solidFill>
                  <a:srgbClr val="000000"/>
                </a:solidFill>
                <a:latin typeface="Comic Sans MS"/>
                <a:cs typeface="Comic Sans MS"/>
              </a:rPr>
              <a:t>, Aoba, Sendai 980-8754, Japan </a:t>
            </a:r>
          </a:p>
          <a:p>
            <a:pPr algn="ctr"/>
            <a:r>
              <a:rPr lang="en-US" sz="12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8</a:t>
            </a:r>
            <a:r>
              <a:rPr lang="en-US" sz="1200" i="1" dirty="0">
                <a:solidFill>
                  <a:srgbClr val="000000"/>
                </a:solidFill>
                <a:latin typeface="Comic Sans MS"/>
                <a:cs typeface="Comic Sans MS"/>
              </a:rPr>
              <a:t>Legnaro National Laboratory, </a:t>
            </a:r>
            <a:r>
              <a:rPr lang="en-US" sz="1200" i="1" dirty="0" err="1">
                <a:solidFill>
                  <a:srgbClr val="000000"/>
                </a:solidFill>
                <a:latin typeface="Comic Sans MS"/>
                <a:cs typeface="Comic Sans MS"/>
              </a:rPr>
              <a:t>Legnaro</a:t>
            </a:r>
            <a:r>
              <a:rPr lang="en-US" sz="1200" i="1" dirty="0">
                <a:solidFill>
                  <a:srgbClr val="000000"/>
                </a:solidFill>
                <a:latin typeface="Comic Sans MS"/>
                <a:cs typeface="Comic Sans MS"/>
              </a:rPr>
              <a:t> 35020, Italy</a:t>
            </a:r>
          </a:p>
          <a:p>
            <a:pPr algn="ctr"/>
            <a:r>
              <a:rPr lang="en-US" sz="1200" baseline="30000" dirty="0">
                <a:solidFill>
                  <a:srgbClr val="000000"/>
                </a:solidFill>
                <a:latin typeface="Comic Sans MS"/>
                <a:cs typeface="Comic Sans MS"/>
              </a:rPr>
              <a:t>9</a:t>
            </a:r>
            <a:r>
              <a:rPr lang="en-US" sz="1200" i="1" dirty="0">
                <a:solidFill>
                  <a:srgbClr val="000000"/>
                </a:solidFill>
                <a:latin typeface="Comic Sans MS"/>
                <a:cs typeface="Comic Sans MS"/>
              </a:rPr>
              <a:t>Department of Physics, Beijing University, Beijing 100871, People’s Republic of China</a:t>
            </a:r>
            <a:endParaRPr lang="en-US" sz="1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 descr="cns_mark_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37" y="1249467"/>
            <a:ext cx="857479" cy="858736"/>
          </a:xfrm>
          <a:prstGeom prst="rect">
            <a:avLst/>
          </a:prstGeom>
        </p:spPr>
      </p:pic>
      <p:pic>
        <p:nvPicPr>
          <p:cNvPr id="7" name="Picture 6" descr="nishina-logo-clea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14" y="1332213"/>
            <a:ext cx="2641600" cy="708255"/>
          </a:xfrm>
          <a:prstGeom prst="rect">
            <a:avLst/>
          </a:prstGeom>
        </p:spPr>
      </p:pic>
      <p:pic>
        <p:nvPicPr>
          <p:cNvPr id="8" name="Picture 7" descr="Tokyo_University_of_Science_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11" y="1270003"/>
            <a:ext cx="872067" cy="865701"/>
          </a:xfrm>
          <a:prstGeom prst="rect">
            <a:avLst/>
          </a:prstGeom>
        </p:spPr>
      </p:pic>
      <p:pic>
        <p:nvPicPr>
          <p:cNvPr id="9" name="Picture 8" descr="university-of-tokyo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06" y="2252274"/>
            <a:ext cx="2675467" cy="692946"/>
          </a:xfrm>
          <a:prstGeom prst="rect">
            <a:avLst/>
          </a:prstGeom>
        </p:spPr>
      </p:pic>
      <p:pic>
        <p:nvPicPr>
          <p:cNvPr id="10" name="Picture 9" descr="PKU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90" y="2192878"/>
            <a:ext cx="795867" cy="795867"/>
          </a:xfrm>
          <a:prstGeom prst="rect">
            <a:avLst/>
          </a:prstGeom>
        </p:spPr>
      </p:pic>
      <p:pic>
        <p:nvPicPr>
          <p:cNvPr id="11" name="Picture 10" descr="University_of_Aizu_sea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17" y="2209805"/>
            <a:ext cx="789516" cy="789516"/>
          </a:xfrm>
          <a:prstGeom prst="rect">
            <a:avLst/>
          </a:prstGeom>
        </p:spPr>
      </p:pic>
      <p:pic>
        <p:nvPicPr>
          <p:cNvPr id="13" name="Picture 12" descr="top_h1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48" y="2399409"/>
            <a:ext cx="1291166" cy="381894"/>
          </a:xfrm>
          <a:prstGeom prst="rect">
            <a:avLst/>
          </a:prstGeom>
        </p:spPr>
      </p:pic>
      <p:pic>
        <p:nvPicPr>
          <p:cNvPr id="14" name="Picture 13" descr="INFN_Legnaro_resized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27" y="1346203"/>
            <a:ext cx="964486" cy="70061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340673"/>
            <a:ext cx="1083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INPC 2013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Slide 15/15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75733" y="406377"/>
            <a:ext cx="7941733" cy="745067"/>
            <a:chOff x="584200" y="1735666"/>
            <a:chExt cx="7941733" cy="745067"/>
          </a:xfrm>
        </p:grpSpPr>
        <p:sp>
          <p:nvSpPr>
            <p:cNvPr id="7" name="Rounded Rectangle 6"/>
            <p:cNvSpPr/>
            <p:nvPr/>
          </p:nvSpPr>
          <p:spPr>
            <a:xfrm>
              <a:off x="584200" y="1735666"/>
              <a:ext cx="7941733" cy="7450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26535" y="1761065"/>
              <a:ext cx="7848598" cy="39793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61950" y="2138465"/>
            <a:ext cx="842645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General scientific motivation </a:t>
            </a:r>
            <a:r>
              <a:rPr lang="en-US" dirty="0">
                <a:latin typeface="Comic Sans MS"/>
                <a:cs typeface="Comic Sans MS"/>
              </a:rPr>
              <a:t>for experimental studies of exotic </a:t>
            </a:r>
            <a:r>
              <a:rPr lang="en-US" dirty="0" err="1" smtClean="0">
                <a:latin typeface="Comic Sans MS"/>
                <a:cs typeface="Comic Sans MS"/>
              </a:rPr>
              <a:t>Ca</a:t>
            </a:r>
            <a:r>
              <a:rPr lang="en-US" dirty="0" smtClean="0">
                <a:latin typeface="Comic Sans MS"/>
                <a:cs typeface="Comic Sans MS"/>
              </a:rPr>
              <a:t>, Ti and Cr isotopes around </a:t>
            </a:r>
            <a:r>
              <a:rPr lang="en-US" i="1" dirty="0" smtClean="0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 = 34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In-beam </a:t>
            </a:r>
            <a:r>
              <a:rPr lang="en-US" dirty="0" err="1">
                <a:latin typeface="Comic Sans MS"/>
                <a:cs typeface="Comic Sans MS"/>
              </a:rPr>
              <a:t>γ</a:t>
            </a:r>
            <a:r>
              <a:rPr lang="en-US" dirty="0">
                <a:latin typeface="Comic Sans MS"/>
                <a:cs typeface="Comic Sans MS"/>
              </a:rPr>
              <a:t>-ray </a:t>
            </a:r>
            <a:r>
              <a:rPr lang="en-US" dirty="0" smtClean="0">
                <a:latin typeface="Comic Sans MS"/>
                <a:cs typeface="Comic Sans MS"/>
              </a:rPr>
              <a:t>spectroscopy at RIBF: Some details relevant to the present work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New results </a:t>
            </a:r>
            <a:r>
              <a:rPr lang="en-US" dirty="0" smtClean="0">
                <a:latin typeface="Comic Sans MS"/>
                <a:cs typeface="Comic Sans MS"/>
              </a:rPr>
              <a:t>(</a:t>
            </a:r>
            <a:r>
              <a:rPr lang="en-US" baseline="30000" dirty="0" smtClean="0">
                <a:latin typeface="Comic Sans MS"/>
                <a:cs typeface="Comic Sans MS"/>
              </a:rPr>
              <a:t>53,54</a:t>
            </a:r>
            <a:r>
              <a:rPr lang="en-US" dirty="0" smtClean="0">
                <a:latin typeface="Comic Sans MS"/>
                <a:cs typeface="Comic Sans MS"/>
              </a:rPr>
              <a:t>Ca </a:t>
            </a:r>
            <a:r>
              <a:rPr lang="en-US" dirty="0" err="1" smtClean="0">
                <a:latin typeface="Comic Sans MS"/>
                <a:cs typeface="Comic Sans MS"/>
              </a:rPr>
              <a:t>γ</a:t>
            </a:r>
            <a:r>
              <a:rPr lang="en-US" dirty="0">
                <a:latin typeface="Comic Sans MS"/>
                <a:cs typeface="Comic Sans MS"/>
              </a:rPr>
              <a:t>-ray </a:t>
            </a:r>
            <a:r>
              <a:rPr lang="en-US" dirty="0" smtClean="0">
                <a:latin typeface="Comic Sans MS"/>
                <a:cs typeface="Comic Sans MS"/>
              </a:rPr>
              <a:t>transitions &amp; level schemes) </a:t>
            </a:r>
            <a:r>
              <a:rPr lang="en-US" dirty="0">
                <a:latin typeface="Comic Sans MS"/>
                <a:cs typeface="Comic Sans MS"/>
              </a:rPr>
              <a:t>and the significance of the </a:t>
            </a:r>
            <a:r>
              <a:rPr lang="en-US" i="1" dirty="0" smtClean="0">
                <a:latin typeface="Comic Sans MS"/>
                <a:cs typeface="Comic Sans MS"/>
              </a:rPr>
              <a:t>N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= </a:t>
            </a:r>
            <a:r>
              <a:rPr lang="en-US" dirty="0">
                <a:latin typeface="Comic Sans MS"/>
                <a:cs typeface="Comic Sans MS"/>
              </a:rPr>
              <a:t>34 subshell </a:t>
            </a:r>
            <a:r>
              <a:rPr lang="en-US" dirty="0" smtClean="0">
                <a:latin typeface="Comic Sans MS"/>
                <a:cs typeface="Comic Sans MS"/>
              </a:rPr>
              <a:t>closure</a:t>
            </a:r>
          </a:p>
          <a:p>
            <a:pPr marL="457200" indent="-457200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Shell-model predictions: Successes and developments</a:t>
            </a:r>
          </a:p>
        </p:txBody>
      </p:sp>
      <p:pic>
        <p:nvPicPr>
          <p:cNvPr id="10" name="Picture 9" descr="cns_mark_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53" y="5982330"/>
            <a:ext cx="857479" cy="858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4760"/>
            <a:ext cx="9144000" cy="75829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Neutron-rich </a:t>
            </a:r>
            <a:r>
              <a:rPr lang="en-US" sz="3200" b="1" dirty="0" err="1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Ca</a:t>
            </a:r>
            <a:r>
              <a:rPr lang="en-US" sz="3200" b="1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 isotopes:</a:t>
            </a:r>
            <a:r>
              <a:rPr lang="en-US" sz="32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 Outline</a:t>
            </a:r>
            <a:endParaRPr lang="en-US" sz="3200" baseline="-25000" dirty="0">
              <a:ln>
                <a:solidFill>
                  <a:srgbClr val="0000FF">
                    <a:alpha val="30000"/>
                  </a:srgbClr>
                </a:solidFill>
              </a:ln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40673"/>
            <a:ext cx="1083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INPC 2013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Slide 2/15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833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75733" y="406377"/>
            <a:ext cx="7941733" cy="745067"/>
            <a:chOff x="584200" y="1735666"/>
            <a:chExt cx="7941733" cy="745067"/>
          </a:xfrm>
        </p:grpSpPr>
        <p:sp>
          <p:nvSpPr>
            <p:cNvPr id="7" name="Rounded Rectangle 6"/>
            <p:cNvSpPr/>
            <p:nvPr/>
          </p:nvSpPr>
          <p:spPr>
            <a:xfrm>
              <a:off x="584200" y="1735666"/>
              <a:ext cx="7941733" cy="745067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26535" y="1761065"/>
              <a:ext cx="7848598" cy="39793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4760"/>
            <a:ext cx="9144000" cy="75829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Mechanism:</a:t>
            </a:r>
            <a:r>
              <a:rPr lang="en-US" sz="32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 Evolution of shell structure</a:t>
            </a:r>
            <a:endParaRPr lang="en-US" sz="3200" baseline="-25000" dirty="0">
              <a:ln>
                <a:solidFill>
                  <a:srgbClr val="0000FF">
                    <a:alpha val="30000"/>
                  </a:srgbClr>
                </a:solidFill>
              </a:ln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336292"/>
            <a:ext cx="8426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latin typeface="Comic Sans MS"/>
                <a:cs typeface="Comic Sans MS"/>
              </a:rPr>
              <a:t>Neutron-rich </a:t>
            </a:r>
            <a:r>
              <a:rPr lang="en-US" i="1" dirty="0" err="1">
                <a:latin typeface="Comic Sans MS"/>
                <a:cs typeface="Comic Sans MS"/>
              </a:rPr>
              <a:t>fp</a:t>
            </a:r>
            <a:r>
              <a:rPr lang="en-US" dirty="0">
                <a:latin typeface="Comic Sans MS"/>
                <a:cs typeface="Comic Sans MS"/>
              </a:rPr>
              <a:t> shell </a:t>
            </a:r>
            <a:r>
              <a:rPr lang="en-US" dirty="0" smtClean="0">
                <a:latin typeface="Comic Sans MS"/>
                <a:cs typeface="Comic Sans MS"/>
              </a:rPr>
              <a:t>bounded </a:t>
            </a:r>
            <a:r>
              <a:rPr lang="en-US" dirty="0">
                <a:latin typeface="Comic Sans MS"/>
                <a:cs typeface="Comic Sans MS"/>
              </a:rPr>
              <a:t>by </a:t>
            </a:r>
            <a:r>
              <a:rPr lang="en-US" i="1" dirty="0">
                <a:latin typeface="Comic Sans MS"/>
                <a:cs typeface="Comic Sans MS"/>
              </a:rPr>
              <a:t>Z</a:t>
            </a:r>
            <a:r>
              <a:rPr lang="en-US" dirty="0">
                <a:latin typeface="Comic Sans MS"/>
                <a:cs typeface="Comic Sans MS"/>
              </a:rPr>
              <a:t> = </a:t>
            </a:r>
            <a:r>
              <a:rPr lang="en-US" dirty="0" smtClean="0">
                <a:latin typeface="Comic Sans MS"/>
                <a:cs typeface="Comic Sans MS"/>
              </a:rPr>
              <a:t>20–28  </a:t>
            </a:r>
            <a:r>
              <a:rPr lang="en-US" dirty="0">
                <a:latin typeface="Comic Sans MS"/>
                <a:cs typeface="Comic Sans MS"/>
              </a:rPr>
              <a:t>and </a:t>
            </a:r>
            <a:r>
              <a:rPr lang="en-US" i="1" dirty="0">
                <a:latin typeface="Comic Sans MS"/>
                <a:cs typeface="Comic Sans MS"/>
              </a:rPr>
              <a:t>N</a:t>
            </a:r>
            <a:r>
              <a:rPr lang="en-US" dirty="0">
                <a:latin typeface="Comic Sans MS"/>
                <a:cs typeface="Comic Sans MS"/>
              </a:rPr>
              <a:t> = </a:t>
            </a:r>
            <a:r>
              <a:rPr lang="en-US" dirty="0" smtClean="0">
                <a:latin typeface="Comic Sans MS"/>
                <a:cs typeface="Comic Sans MS"/>
              </a:rPr>
              <a:t>28–40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350" y="1843660"/>
            <a:ext cx="8401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latin typeface="Comic Sans MS"/>
                <a:cs typeface="Comic Sans MS"/>
              </a:rPr>
              <a:t>Attractive interaction </a:t>
            </a:r>
            <a:r>
              <a:rPr lang="en-US" dirty="0" smtClean="0">
                <a:latin typeface="Comic Sans MS"/>
                <a:cs typeface="Comic Sans MS"/>
              </a:rPr>
              <a:t>between the </a:t>
            </a:r>
            <a:r>
              <a:rPr lang="en-US" dirty="0">
                <a:latin typeface="Comic Sans MS"/>
                <a:cs typeface="Comic Sans MS"/>
              </a:rPr>
              <a:t>π1</a:t>
            </a:r>
            <a:r>
              <a:rPr lang="en-US" i="1" dirty="0">
                <a:latin typeface="Comic Sans MS"/>
                <a:cs typeface="Comic Sans MS"/>
              </a:rPr>
              <a:t>f</a:t>
            </a:r>
            <a:r>
              <a:rPr lang="en-US" baseline="-25000" dirty="0">
                <a:latin typeface="Comic Sans MS"/>
                <a:cs typeface="Comic Sans MS"/>
              </a:rPr>
              <a:t>7/2</a:t>
            </a:r>
            <a:r>
              <a:rPr lang="en-US" dirty="0">
                <a:latin typeface="Comic Sans MS"/>
                <a:cs typeface="Comic Sans MS"/>
              </a:rPr>
              <a:t> and ν1</a:t>
            </a:r>
            <a:r>
              <a:rPr lang="en-US" i="1" dirty="0">
                <a:latin typeface="Comic Sans MS"/>
                <a:cs typeface="Comic Sans MS"/>
              </a:rPr>
              <a:t>f</a:t>
            </a:r>
            <a:r>
              <a:rPr lang="en-US" baseline="-25000" dirty="0">
                <a:latin typeface="Comic Sans MS"/>
                <a:cs typeface="Comic Sans MS"/>
              </a:rPr>
              <a:t>5/2</a:t>
            </a:r>
            <a:r>
              <a:rPr lang="en-US" dirty="0">
                <a:latin typeface="Comic Sans MS"/>
                <a:cs typeface="Comic Sans MS"/>
              </a:rPr>
              <a:t> orbitals is </a:t>
            </a:r>
            <a:r>
              <a:rPr lang="en-US" dirty="0" smtClean="0">
                <a:latin typeface="Comic Sans MS"/>
                <a:cs typeface="Comic Sans MS"/>
              </a:rPr>
              <a:t>important; </a:t>
            </a:r>
            <a:r>
              <a:rPr lang="en-US" dirty="0">
                <a:latin typeface="Comic Sans MS"/>
                <a:cs typeface="Comic Sans MS"/>
              </a:rPr>
              <a:t>responsible for </a:t>
            </a:r>
            <a:r>
              <a:rPr lang="en-US" dirty="0" smtClean="0">
                <a:latin typeface="Comic Sans MS"/>
                <a:cs typeface="Comic Sans MS"/>
              </a:rPr>
              <a:t>characteristics </a:t>
            </a:r>
            <a:r>
              <a:rPr lang="en-US" dirty="0">
                <a:latin typeface="Comic Sans MS"/>
                <a:cs typeface="Comic Sans MS"/>
              </a:rPr>
              <a:t>of nuclear shell evolution in this mass region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78704" y="2518817"/>
            <a:ext cx="8664989" cy="2974975"/>
            <a:chOff x="321037" y="2709334"/>
            <a:chExt cx="8664989" cy="2974975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429683" y="2709334"/>
              <a:ext cx="8413750" cy="135466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342900" indent="-342900">
                <a:spcBef>
                  <a:spcPct val="20000"/>
                </a:spcBef>
                <a:buFont typeface="Arial"/>
                <a:buChar char="•"/>
              </a:pPr>
              <a:r>
                <a:rPr lang="en-US" dirty="0" smtClean="0">
                  <a:latin typeface="Comic Sans MS"/>
                  <a:cs typeface="Comic Sans MS"/>
                </a:rPr>
                <a:t>As protons are removed from the π</a:t>
              </a:r>
              <a:r>
                <a:rPr lang="en-US" i="1" dirty="0" smtClean="0">
                  <a:latin typeface="Comic Sans MS"/>
                  <a:cs typeface="Comic Sans MS"/>
                </a:rPr>
                <a:t>f</a:t>
              </a:r>
              <a:r>
                <a:rPr lang="en-US" baseline="-25000" dirty="0" smtClean="0">
                  <a:latin typeface="Comic Sans MS"/>
                  <a:cs typeface="Comic Sans MS"/>
                </a:rPr>
                <a:t>7/2 </a:t>
              </a:r>
              <a:r>
                <a:rPr lang="en-US" dirty="0" smtClean="0">
                  <a:latin typeface="Comic Sans MS"/>
                  <a:cs typeface="Comic Sans MS"/>
                </a:rPr>
                <a:t>orbital </a:t>
              </a:r>
              <a:r>
                <a:rPr lang="en-US" dirty="0">
                  <a:latin typeface="Comic Sans MS"/>
                  <a:cs typeface="Comic Sans MS"/>
                </a:rPr>
                <a:t>(</a:t>
              </a:r>
              <a:r>
                <a:rPr lang="en-US" dirty="0" smtClean="0">
                  <a:latin typeface="Comic Sans MS"/>
                  <a:cs typeface="Comic Sans MS"/>
                </a:rPr>
                <a:t>from Ni to </a:t>
              </a:r>
              <a:r>
                <a:rPr lang="en-US" dirty="0" err="1" smtClean="0">
                  <a:latin typeface="Comic Sans MS"/>
                  <a:cs typeface="Comic Sans MS"/>
                </a:rPr>
                <a:t>Ca</a:t>
              </a:r>
              <a:r>
                <a:rPr lang="en-US" dirty="0" smtClean="0">
                  <a:latin typeface="Comic Sans MS"/>
                  <a:cs typeface="Comic Sans MS"/>
                </a:rPr>
                <a:t>) the strength of the π-</a:t>
              </a:r>
              <a:r>
                <a:rPr lang="en-US" dirty="0" err="1" smtClean="0">
                  <a:latin typeface="Comic Sans MS"/>
                  <a:cs typeface="Comic Sans MS"/>
                </a:rPr>
                <a:t>ν</a:t>
              </a:r>
              <a:r>
                <a:rPr lang="en-US" dirty="0" smtClean="0">
                  <a:latin typeface="Comic Sans MS"/>
                  <a:cs typeface="Comic Sans MS"/>
                </a:rPr>
                <a:t> interaction weakens, causing the ν</a:t>
              </a:r>
              <a:r>
                <a:rPr lang="en-US" i="1" dirty="0" smtClean="0">
                  <a:latin typeface="Comic Sans MS"/>
                  <a:cs typeface="Comic Sans MS"/>
                </a:rPr>
                <a:t>f</a:t>
              </a:r>
              <a:r>
                <a:rPr lang="en-US" baseline="-25000" dirty="0" smtClean="0">
                  <a:latin typeface="Comic Sans MS"/>
                  <a:cs typeface="Comic Sans MS"/>
                </a:rPr>
                <a:t>5/2 </a:t>
              </a:r>
              <a:r>
                <a:rPr lang="en-US" dirty="0" smtClean="0">
                  <a:latin typeface="Comic Sans MS"/>
                  <a:cs typeface="Comic Sans MS"/>
                </a:rPr>
                <a:t>orbital to shift up in energy relative to ν</a:t>
              </a:r>
              <a:r>
                <a:rPr lang="en-US" i="1" dirty="0" smtClean="0">
                  <a:latin typeface="Comic Sans MS"/>
                  <a:cs typeface="Comic Sans MS"/>
                </a:rPr>
                <a:t>p</a:t>
              </a:r>
              <a:r>
                <a:rPr lang="en-US" baseline="-25000" dirty="0" smtClean="0">
                  <a:latin typeface="Comic Sans MS"/>
                  <a:cs typeface="Comic Sans MS"/>
                </a:rPr>
                <a:t>1/2</a:t>
              </a:r>
              <a:r>
                <a:rPr lang="en-US" dirty="0" smtClean="0">
                  <a:latin typeface="Comic Sans MS"/>
                  <a:cs typeface="Comic Sans MS"/>
                </a:rPr>
                <a:t> and ν</a:t>
              </a:r>
              <a:r>
                <a:rPr lang="en-US" i="1" dirty="0" smtClean="0">
                  <a:latin typeface="Comic Sans MS"/>
                  <a:cs typeface="Comic Sans MS"/>
                </a:rPr>
                <a:t>p</a:t>
              </a:r>
              <a:r>
                <a:rPr lang="en-US" baseline="-25000" dirty="0" smtClean="0">
                  <a:latin typeface="Comic Sans MS"/>
                  <a:cs typeface="Comic Sans MS"/>
                </a:rPr>
                <a:t>3/2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21037" y="4280091"/>
              <a:ext cx="2750579" cy="1404218"/>
              <a:chOff x="321036" y="4055210"/>
              <a:chExt cx="2750579" cy="1404218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2609850" y="4237565"/>
                <a:ext cx="43525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Arial"/>
                    <a:cs typeface="Arial"/>
                  </a:rPr>
                  <a:t>0</a:t>
                </a:r>
                <a:r>
                  <a:rPr lang="en-US" sz="1000" i="1" dirty="0" smtClean="0">
                    <a:latin typeface="Arial"/>
                    <a:cs typeface="Arial"/>
                  </a:rPr>
                  <a:t>f</a:t>
                </a:r>
                <a:r>
                  <a:rPr lang="en-US" sz="1000" baseline="-25000" dirty="0" smtClean="0">
                    <a:latin typeface="Arial"/>
                    <a:cs typeface="Arial"/>
                  </a:rPr>
                  <a:t>5/2</a:t>
                </a:r>
                <a:endParaRPr lang="en-US" sz="10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590800" y="4399243"/>
                <a:ext cx="4808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Arial"/>
                    <a:cs typeface="Arial"/>
                  </a:rPr>
                  <a:t>1</a:t>
                </a:r>
                <a:r>
                  <a:rPr lang="en-US" sz="1000" i="1" dirty="0" smtClean="0">
                    <a:latin typeface="Arial"/>
                    <a:cs typeface="Arial"/>
                  </a:rPr>
                  <a:t>p</a:t>
                </a:r>
                <a:r>
                  <a:rPr lang="en-US" sz="1000" baseline="-25000" dirty="0" smtClean="0">
                    <a:latin typeface="Arial"/>
                    <a:cs typeface="Arial"/>
                  </a:rPr>
                  <a:t>3/2</a:t>
                </a:r>
                <a:endParaRPr lang="en-US" sz="10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1123950" y="5074707"/>
                <a:ext cx="78740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baseline="-25000" dirty="0" smtClean="0">
                    <a:latin typeface="Arial"/>
                    <a:cs typeface="Arial"/>
                  </a:rPr>
                  <a:t>26</a:t>
                </a:r>
                <a:r>
                  <a:rPr lang="en-US" sz="1900" dirty="0" smtClean="0">
                    <a:latin typeface="Arial"/>
                    <a:cs typeface="Arial"/>
                  </a:rPr>
                  <a:t>Fe</a:t>
                </a:r>
                <a:endParaRPr lang="en-US" sz="1900" dirty="0">
                  <a:latin typeface="Arial"/>
                  <a:cs typeface="Arial"/>
                </a:endParaRPr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 flipV="1">
                <a:off x="1660886" y="4534477"/>
                <a:ext cx="1015279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1663505" y="4916843"/>
                <a:ext cx="1015279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108"/>
              <p:cNvSpPr/>
              <p:nvPr/>
            </p:nvSpPr>
            <p:spPr>
              <a:xfrm>
                <a:off x="1749058" y="4867084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853816" y="4867084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963812" y="4867084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068569" y="4867084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2178565" y="4867084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283323" y="4867084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2393319" y="4867084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498077" y="4867084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665252" y="4602014"/>
                <a:ext cx="10109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>
                    <a:latin typeface="Arial"/>
                    <a:cs typeface="Arial"/>
                  </a:rPr>
                  <a:t>N</a:t>
                </a:r>
                <a:r>
                  <a:rPr lang="en-US" sz="1000" dirty="0" smtClean="0">
                    <a:latin typeface="Arial"/>
                    <a:cs typeface="Arial"/>
                  </a:rPr>
                  <a:t> = 28</a:t>
                </a:r>
                <a:endParaRPr lang="en-US" sz="1000" dirty="0">
                  <a:latin typeface="Arial"/>
                  <a:cs typeface="Arial"/>
                </a:endParaRPr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 flipV="1">
                <a:off x="1660886" y="4180920"/>
                <a:ext cx="1015279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Oval 118"/>
              <p:cNvSpPr/>
              <p:nvPr/>
            </p:nvSpPr>
            <p:spPr>
              <a:xfrm>
                <a:off x="1953336" y="4484717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2058094" y="4484717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168089" y="4484717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2272847" y="4484717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279525" y="4789071"/>
                <a:ext cx="43731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Arial"/>
                    <a:cs typeface="Arial"/>
                  </a:rPr>
                  <a:t>0</a:t>
                </a:r>
                <a:r>
                  <a:rPr lang="en-US" sz="1000" i="1" dirty="0" smtClean="0">
                    <a:latin typeface="Arial"/>
                    <a:cs typeface="Arial"/>
                  </a:rPr>
                  <a:t>f</a:t>
                </a:r>
                <a:r>
                  <a:rPr lang="en-US" sz="1000" baseline="-25000" dirty="0" smtClean="0">
                    <a:latin typeface="Arial"/>
                    <a:cs typeface="Arial"/>
                  </a:rPr>
                  <a:t>7/2</a:t>
                </a:r>
                <a:endParaRPr lang="en-US" sz="1000" baseline="-25000" dirty="0">
                  <a:latin typeface="Arial"/>
                  <a:cs typeface="Arial"/>
                </a:endParaRPr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 flipV="1">
                <a:off x="1660330" y="4360099"/>
                <a:ext cx="1015279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TextBox 124"/>
              <p:cNvSpPr txBox="1"/>
              <p:nvPr/>
            </p:nvSpPr>
            <p:spPr>
              <a:xfrm>
                <a:off x="1250950" y="4055210"/>
                <a:ext cx="48978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Arial"/>
                    <a:cs typeface="Arial"/>
                  </a:rPr>
                  <a:t>1</a:t>
                </a:r>
                <a:r>
                  <a:rPr lang="en-US" sz="1000" i="1" dirty="0" smtClean="0">
                    <a:latin typeface="Arial"/>
                    <a:cs typeface="Arial"/>
                  </a:rPr>
                  <a:t>p</a:t>
                </a:r>
                <a:r>
                  <a:rPr lang="en-US" sz="1000" baseline="-25000" dirty="0" smtClean="0">
                    <a:latin typeface="Arial"/>
                    <a:cs typeface="Arial"/>
                  </a:rPr>
                  <a:t>1/2</a:t>
                </a:r>
                <a:endParaRPr lang="en-US" sz="1000" baseline="-25000" dirty="0">
                  <a:latin typeface="Arial"/>
                  <a:cs typeface="Arial"/>
                </a:endParaRPr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 flipV="1">
                <a:off x="323655" y="4923193"/>
                <a:ext cx="1015279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Oval 126"/>
              <p:cNvSpPr/>
              <p:nvPr/>
            </p:nvSpPr>
            <p:spPr>
              <a:xfrm>
                <a:off x="513966" y="4873434"/>
                <a:ext cx="104758" cy="995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623962" y="4873434"/>
                <a:ext cx="104758" cy="995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728719" y="4873434"/>
                <a:ext cx="104758" cy="995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838715" y="4873434"/>
                <a:ext cx="104758" cy="995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943473" y="4873434"/>
                <a:ext cx="104758" cy="995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053469" y="4873434"/>
                <a:ext cx="104758" cy="995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325402" y="4602014"/>
                <a:ext cx="10109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>
                    <a:latin typeface="Arial"/>
                    <a:cs typeface="Arial"/>
                  </a:rPr>
                  <a:t>Z</a:t>
                </a:r>
                <a:r>
                  <a:rPr lang="en-US" sz="1000" dirty="0" smtClean="0">
                    <a:latin typeface="Arial"/>
                    <a:cs typeface="Arial"/>
                  </a:rPr>
                  <a:t> = 28</a:t>
                </a:r>
                <a:endParaRPr lang="en-US" sz="1000" dirty="0">
                  <a:latin typeface="Arial"/>
                  <a:cs typeface="Arial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844291" y="4308284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954287" y="4308284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2059044" y="4308284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2169040" y="4308284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2273798" y="4308284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2383794" y="4308284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2056964" y="4129117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2161722" y="4129117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2" name="Straight Connector 141"/>
              <p:cNvCxnSpPr/>
              <p:nvPr/>
            </p:nvCxnSpPr>
            <p:spPr>
              <a:xfrm flipV="1">
                <a:off x="321036" y="4539695"/>
                <a:ext cx="1015279" cy="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V="1">
                <a:off x="321036" y="4368245"/>
                <a:ext cx="1015279" cy="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V="1">
                <a:off x="321036" y="4180920"/>
                <a:ext cx="1015279" cy="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/>
              <p:nvPr/>
            </p:nvCxnSpPr>
            <p:spPr>
              <a:xfrm rot="5400000" flipH="1" flipV="1">
                <a:off x="1214438" y="4452939"/>
                <a:ext cx="498479" cy="349250"/>
              </a:xfrm>
              <a:prstGeom prst="straightConnector1">
                <a:avLst/>
              </a:prstGeom>
              <a:ln w="53975">
                <a:solidFill>
                  <a:srgbClr val="FF3BEA"/>
                </a:solidFill>
                <a:headEnd type="stealth" w="med" len="sm"/>
                <a:tailEnd type="stealth" w="med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3299932" y="4206006"/>
              <a:ext cx="2750579" cy="1477243"/>
              <a:chOff x="3438885" y="3981127"/>
              <a:chExt cx="2750579" cy="1477243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4778735" y="4533419"/>
                <a:ext cx="1015279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4781354" y="4915785"/>
                <a:ext cx="1015279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4866907" y="4866026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971665" y="4866026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081661" y="4866026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186418" y="4866026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296414" y="4866026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11"/>
              <p:cNvSpPr/>
              <p:nvPr/>
            </p:nvSpPr>
            <p:spPr>
              <a:xfrm>
                <a:off x="5401172" y="4866026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511168" y="4866026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615926" y="4866026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779926" y="4600956"/>
                <a:ext cx="10109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>
                    <a:latin typeface="Arial"/>
                    <a:cs typeface="Arial"/>
                  </a:rPr>
                  <a:t>N</a:t>
                </a:r>
                <a:r>
                  <a:rPr lang="en-US" sz="1000" dirty="0" smtClean="0">
                    <a:latin typeface="Arial"/>
                    <a:cs typeface="Arial"/>
                  </a:rPr>
                  <a:t> = 28</a:t>
                </a:r>
                <a:endParaRPr lang="en-US" sz="1000" dirty="0">
                  <a:latin typeface="Arial"/>
                  <a:cs typeface="Arial"/>
                </a:endParaRP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flipV="1">
                <a:off x="4782968" y="4154462"/>
                <a:ext cx="1015279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5071185" y="4483659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175943" y="4483659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285938" y="4483659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390696" y="4483659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97374" y="4788013"/>
                <a:ext cx="43731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Arial"/>
                    <a:cs typeface="Arial"/>
                  </a:rPr>
                  <a:t>0</a:t>
                </a:r>
                <a:r>
                  <a:rPr lang="en-US" sz="1000" i="1" dirty="0" smtClean="0">
                    <a:latin typeface="Arial"/>
                    <a:cs typeface="Arial"/>
                  </a:rPr>
                  <a:t>f</a:t>
                </a:r>
                <a:r>
                  <a:rPr lang="en-US" sz="1000" baseline="-25000" dirty="0" smtClean="0">
                    <a:latin typeface="Arial"/>
                    <a:cs typeface="Arial"/>
                  </a:rPr>
                  <a:t>7/2</a:t>
                </a:r>
                <a:endParaRPr lang="en-US" sz="10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5708649" y="4404535"/>
                <a:ext cx="4808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Arial"/>
                    <a:cs typeface="Arial"/>
                  </a:rPr>
                  <a:t>1</a:t>
                </a:r>
                <a:r>
                  <a:rPr lang="en-US" sz="1000" i="1" dirty="0" smtClean="0">
                    <a:latin typeface="Arial"/>
                    <a:cs typeface="Arial"/>
                  </a:rPr>
                  <a:t>p</a:t>
                </a:r>
                <a:r>
                  <a:rPr lang="en-US" sz="1000" baseline="-25000" dirty="0" smtClean="0">
                    <a:latin typeface="Arial"/>
                    <a:cs typeface="Arial"/>
                  </a:rPr>
                  <a:t>3/2</a:t>
                </a:r>
                <a:endParaRPr lang="en-US" sz="10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368799" y="3981127"/>
                <a:ext cx="48978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Arial"/>
                    <a:cs typeface="Arial"/>
                  </a:rPr>
                  <a:t>1</a:t>
                </a:r>
                <a:r>
                  <a:rPr lang="en-US" sz="1000" i="1" dirty="0" smtClean="0">
                    <a:latin typeface="Arial"/>
                    <a:cs typeface="Arial"/>
                  </a:rPr>
                  <a:t>p</a:t>
                </a:r>
                <a:r>
                  <a:rPr lang="en-US" sz="1000" baseline="-25000" dirty="0" smtClean="0">
                    <a:latin typeface="Arial"/>
                    <a:cs typeface="Arial"/>
                  </a:rPr>
                  <a:t>1/2</a:t>
                </a:r>
                <a:endParaRPr lang="en-US" sz="1000" baseline="-25000" dirty="0">
                  <a:latin typeface="Arial"/>
                  <a:cs typeface="Arial"/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 flipV="1">
                <a:off x="3441504" y="4922135"/>
                <a:ext cx="1015279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/>
              <p:cNvSpPr/>
              <p:nvPr/>
            </p:nvSpPr>
            <p:spPr>
              <a:xfrm>
                <a:off x="3741811" y="4872376"/>
                <a:ext cx="104758" cy="995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846568" y="4872376"/>
                <a:ext cx="104758" cy="995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956564" y="4872376"/>
                <a:ext cx="104758" cy="995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061322" y="4872376"/>
                <a:ext cx="104758" cy="995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443251" y="4600956"/>
                <a:ext cx="10109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>
                    <a:latin typeface="Arial"/>
                    <a:cs typeface="Arial"/>
                  </a:rPr>
                  <a:t>Z</a:t>
                </a:r>
                <a:r>
                  <a:rPr lang="en-US" sz="1000" dirty="0" smtClean="0">
                    <a:latin typeface="Arial"/>
                    <a:cs typeface="Arial"/>
                  </a:rPr>
                  <a:t> = 28</a:t>
                </a:r>
                <a:endParaRPr lang="en-US" sz="1000" dirty="0">
                  <a:latin typeface="Arial"/>
                  <a:cs typeface="Arial"/>
                </a:endParaRP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 flipV="1">
                <a:off x="4778179" y="4241566"/>
                <a:ext cx="1015279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/>
            </p:nvSpPr>
            <p:spPr>
              <a:xfrm>
                <a:off x="4406899" y="4128557"/>
                <a:ext cx="43525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Arial"/>
                    <a:cs typeface="Arial"/>
                  </a:rPr>
                  <a:t>0</a:t>
                </a:r>
                <a:r>
                  <a:rPr lang="en-US" sz="1000" i="1" dirty="0" smtClean="0">
                    <a:latin typeface="Arial"/>
                    <a:cs typeface="Arial"/>
                  </a:rPr>
                  <a:t>f</a:t>
                </a:r>
                <a:r>
                  <a:rPr lang="en-US" sz="1000" baseline="-25000" dirty="0" smtClean="0">
                    <a:latin typeface="Arial"/>
                    <a:cs typeface="Arial"/>
                  </a:rPr>
                  <a:t>5/2</a:t>
                </a:r>
                <a:endParaRPr lang="en-US" sz="10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962140" y="4189751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072136" y="4189751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176893" y="4189751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286889" y="4189751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391647" y="4189751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501643" y="4189751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179046" y="4102659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283804" y="4102659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 flipV="1">
                <a:off x="3438885" y="4538637"/>
                <a:ext cx="1015279" cy="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3438885" y="4367187"/>
                <a:ext cx="1015279" cy="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3438885" y="4179862"/>
                <a:ext cx="1015279" cy="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4241799" y="5073649"/>
                <a:ext cx="78740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baseline="-25000" dirty="0" smtClean="0">
                    <a:latin typeface="Arial"/>
                    <a:cs typeface="Arial"/>
                  </a:rPr>
                  <a:t>24</a:t>
                </a:r>
                <a:r>
                  <a:rPr lang="en-US" sz="1900" dirty="0" smtClean="0">
                    <a:latin typeface="Arial"/>
                    <a:cs typeface="Arial"/>
                  </a:rPr>
                  <a:t>Cr</a:t>
                </a:r>
                <a:endParaRPr lang="en-US" sz="1900" dirty="0">
                  <a:latin typeface="Arial"/>
                  <a:cs typeface="Arial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776751" y="4254881"/>
                <a:ext cx="10109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>
                    <a:latin typeface="Arial"/>
                    <a:cs typeface="Arial"/>
                  </a:rPr>
                  <a:t>N</a:t>
                </a:r>
                <a:r>
                  <a:rPr lang="en-US" sz="1000" dirty="0" smtClean="0">
                    <a:latin typeface="Arial"/>
                    <a:cs typeface="Arial"/>
                  </a:rPr>
                  <a:t> = 32</a:t>
                </a:r>
                <a:endParaRPr lang="en-US" sz="1000" dirty="0">
                  <a:latin typeface="Arial"/>
                  <a:cs typeface="Arial"/>
                </a:endParaRPr>
              </a:p>
            </p:txBody>
          </p:sp>
          <p:cxnSp>
            <p:nvCxnSpPr>
              <p:cNvPr id="101" name="Straight Arrow Connector 100"/>
              <p:cNvCxnSpPr/>
              <p:nvPr/>
            </p:nvCxnSpPr>
            <p:spPr>
              <a:xfrm rot="5400000" flipH="1" flipV="1">
                <a:off x="4308474" y="4286250"/>
                <a:ext cx="619125" cy="581025"/>
              </a:xfrm>
              <a:prstGeom prst="straightConnector1">
                <a:avLst/>
              </a:prstGeom>
              <a:ln>
                <a:solidFill>
                  <a:srgbClr val="FF3BEA"/>
                </a:solidFill>
                <a:headEnd type="stealth" w="lg" len="lg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Up Arrow 101"/>
              <p:cNvSpPr/>
              <p:nvPr/>
            </p:nvSpPr>
            <p:spPr>
              <a:xfrm>
                <a:off x="5661025" y="4051299"/>
                <a:ext cx="123825" cy="193675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Up Arrow 102"/>
              <p:cNvSpPr/>
              <p:nvPr/>
            </p:nvSpPr>
            <p:spPr>
              <a:xfrm>
                <a:off x="4794250" y="4051299"/>
                <a:ext cx="123825" cy="193675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243964" y="4081446"/>
              <a:ext cx="2742062" cy="1591221"/>
              <a:chOff x="3288605" y="5050365"/>
              <a:chExt cx="2742062" cy="1591221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4628455" y="5716635"/>
                <a:ext cx="1015279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631074" y="6099001"/>
                <a:ext cx="1015279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4716627" y="6049242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821385" y="6049242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931381" y="6049242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036138" y="6049242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146134" y="6049242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11"/>
              <p:cNvSpPr/>
              <p:nvPr/>
            </p:nvSpPr>
            <p:spPr>
              <a:xfrm>
                <a:off x="5250892" y="6049242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360888" y="6049242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465646" y="6049242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632821" y="5784172"/>
                <a:ext cx="10109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>
                    <a:latin typeface="Arial"/>
                    <a:cs typeface="Arial"/>
                  </a:rPr>
                  <a:t>N</a:t>
                </a:r>
                <a:r>
                  <a:rPr lang="en-US" sz="1000" dirty="0" smtClean="0">
                    <a:latin typeface="Arial"/>
                    <a:cs typeface="Arial"/>
                  </a:rPr>
                  <a:t> = 28</a:t>
                </a:r>
                <a:endParaRPr lang="en-US" sz="1000" dirty="0">
                  <a:latin typeface="Arial"/>
                  <a:cs typeface="Arial"/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V="1">
                <a:off x="4628455" y="5363078"/>
                <a:ext cx="1015279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4920905" y="5666875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025663" y="5666875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135658" y="5666875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240416" y="5666875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247094" y="5971229"/>
                <a:ext cx="43731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Arial"/>
                    <a:cs typeface="Arial"/>
                  </a:rPr>
                  <a:t>0</a:t>
                </a:r>
                <a:r>
                  <a:rPr lang="en-US" sz="1000" i="1" dirty="0" smtClean="0">
                    <a:latin typeface="Arial"/>
                    <a:cs typeface="Arial"/>
                  </a:rPr>
                  <a:t>f</a:t>
                </a:r>
                <a:r>
                  <a:rPr lang="en-US" sz="1000" baseline="-25000" dirty="0" smtClean="0">
                    <a:latin typeface="Arial"/>
                    <a:cs typeface="Arial"/>
                  </a:rPr>
                  <a:t>7/2</a:t>
                </a:r>
                <a:endParaRPr lang="en-US" sz="10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542940" y="5580280"/>
                <a:ext cx="4808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Arial"/>
                    <a:cs typeface="Arial"/>
                  </a:rPr>
                  <a:t>1</a:t>
                </a:r>
                <a:r>
                  <a:rPr lang="en-US" sz="1000" i="1" dirty="0" smtClean="0">
                    <a:latin typeface="Arial"/>
                    <a:cs typeface="Arial"/>
                  </a:rPr>
                  <a:t>p</a:t>
                </a:r>
                <a:r>
                  <a:rPr lang="en-US" sz="1000" baseline="-25000" dirty="0" smtClean="0">
                    <a:latin typeface="Arial"/>
                    <a:cs typeface="Arial"/>
                  </a:rPr>
                  <a:t>3/2</a:t>
                </a:r>
                <a:endParaRPr lang="en-US" sz="10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540886" y="5229897"/>
                <a:ext cx="48978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Arial"/>
                    <a:cs typeface="Arial"/>
                  </a:rPr>
                  <a:t>1</a:t>
                </a:r>
                <a:r>
                  <a:rPr lang="en-US" sz="1000" i="1" dirty="0" smtClean="0">
                    <a:latin typeface="Arial"/>
                    <a:cs typeface="Arial"/>
                  </a:rPr>
                  <a:t>p</a:t>
                </a:r>
                <a:r>
                  <a:rPr lang="en-US" sz="1000" baseline="-25000" dirty="0" smtClean="0">
                    <a:latin typeface="Arial"/>
                    <a:cs typeface="Arial"/>
                  </a:rPr>
                  <a:t>1/2</a:t>
                </a:r>
                <a:endParaRPr lang="en-US" sz="1000" baseline="-25000" dirty="0">
                  <a:latin typeface="Arial"/>
                  <a:cs typeface="Arial"/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V="1">
                <a:off x="3291224" y="6105351"/>
                <a:ext cx="1015279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3292971" y="5784172"/>
                <a:ext cx="10109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>
                    <a:latin typeface="Arial"/>
                    <a:cs typeface="Arial"/>
                  </a:rPr>
                  <a:t>Z</a:t>
                </a:r>
                <a:r>
                  <a:rPr lang="en-US" sz="1000" dirty="0" smtClean="0">
                    <a:latin typeface="Arial"/>
                    <a:cs typeface="Arial"/>
                  </a:rPr>
                  <a:t> = 28</a:t>
                </a:r>
                <a:endParaRPr lang="en-US" sz="1000" dirty="0">
                  <a:latin typeface="Arial"/>
                  <a:cs typeface="Arial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024533" y="5311275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129291" y="5311275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3288605" y="5721853"/>
                <a:ext cx="1015279" cy="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3288605" y="5550403"/>
                <a:ext cx="1015279" cy="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3288605" y="5363078"/>
                <a:ext cx="1015279" cy="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4091519" y="6256865"/>
                <a:ext cx="78740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baseline="-25000" dirty="0" smtClean="0">
                    <a:latin typeface="Arial"/>
                    <a:cs typeface="Arial"/>
                  </a:rPr>
                  <a:t>22</a:t>
                </a:r>
                <a:r>
                  <a:rPr lang="en-US" sz="1900" dirty="0" smtClean="0">
                    <a:latin typeface="Arial"/>
                    <a:cs typeface="Arial"/>
                  </a:rPr>
                  <a:t>Ti</a:t>
                </a:r>
                <a:endParaRPr lang="en-US" sz="1900" dirty="0">
                  <a:latin typeface="Arial"/>
                  <a:cs typeface="Arial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632820" y="5413755"/>
                <a:ext cx="10109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>
                    <a:latin typeface="Arial"/>
                    <a:cs typeface="Arial"/>
                  </a:rPr>
                  <a:t>N</a:t>
                </a:r>
                <a:r>
                  <a:rPr lang="en-US" sz="1000" dirty="0" smtClean="0">
                    <a:latin typeface="Arial"/>
                    <a:cs typeface="Arial"/>
                  </a:rPr>
                  <a:t> = 32</a:t>
                </a:r>
                <a:endParaRPr lang="en-US" sz="1000" dirty="0">
                  <a:latin typeface="Arial"/>
                  <a:cs typeface="Arial"/>
                </a:endParaRP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4255200" y="5050365"/>
                <a:ext cx="1389734" cy="304303"/>
                <a:chOff x="4250269" y="5050365"/>
                <a:chExt cx="1389734" cy="304303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4624724" y="5249098"/>
                  <a:ext cx="1015279" cy="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/>
                <p:cNvSpPr txBox="1"/>
                <p:nvPr/>
              </p:nvSpPr>
              <p:spPr>
                <a:xfrm>
                  <a:off x="4250269" y="5108447"/>
                  <a:ext cx="43525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latin typeface="Arial"/>
                      <a:cs typeface="Arial"/>
                    </a:rPr>
                    <a:t>0</a:t>
                  </a:r>
                  <a:r>
                    <a:rPr lang="en-US" sz="1000" i="1" dirty="0" smtClean="0">
                      <a:latin typeface="Arial"/>
                      <a:cs typeface="Arial"/>
                    </a:rPr>
                    <a:t>f</a:t>
                  </a:r>
                  <a:r>
                    <a:rPr lang="en-US" sz="1000" baseline="-25000" dirty="0" smtClean="0">
                      <a:latin typeface="Arial"/>
                      <a:cs typeface="Arial"/>
                    </a:rPr>
                    <a:t>5/2</a:t>
                  </a:r>
                  <a:endParaRPr lang="en-US" sz="1000" baseline="-25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4808685" y="5197283"/>
                  <a:ext cx="104758" cy="9952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4918681" y="5197283"/>
                  <a:ext cx="104758" cy="9952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5023438" y="5197283"/>
                  <a:ext cx="104758" cy="9952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5133434" y="5197283"/>
                  <a:ext cx="104758" cy="9952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5238192" y="5197283"/>
                  <a:ext cx="104758" cy="9952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5348188" y="5197283"/>
                  <a:ext cx="104758" cy="9952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Up Arrow 58"/>
                <p:cNvSpPr/>
                <p:nvPr/>
              </p:nvSpPr>
              <p:spPr>
                <a:xfrm>
                  <a:off x="5508627" y="5050365"/>
                  <a:ext cx="123825" cy="193675"/>
                </a:xfrm>
                <a:prstGeom prst="upArrow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Up Arrow 59"/>
                <p:cNvSpPr/>
                <p:nvPr/>
              </p:nvSpPr>
              <p:spPr>
                <a:xfrm>
                  <a:off x="4641852" y="5050365"/>
                  <a:ext cx="123825" cy="193675"/>
                </a:xfrm>
                <a:prstGeom prst="upArrow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Oval 48"/>
              <p:cNvSpPr/>
              <p:nvPr/>
            </p:nvSpPr>
            <p:spPr>
              <a:xfrm>
                <a:off x="3698403" y="6057709"/>
                <a:ext cx="104758" cy="995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808399" y="6057709"/>
                <a:ext cx="104758" cy="995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flipV="1">
              <a:off x="7074647" y="4322408"/>
              <a:ext cx="720583" cy="772533"/>
            </a:xfrm>
            <a:prstGeom prst="straightConnector1">
              <a:avLst/>
            </a:prstGeom>
            <a:ln w="15875">
              <a:solidFill>
                <a:srgbClr val="FF3BEA"/>
              </a:solidFill>
              <a:headEnd type="stealth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374650" y="5576268"/>
            <a:ext cx="839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latin typeface="Comic Sans MS"/>
                <a:cs typeface="Comic Sans MS"/>
              </a:rPr>
              <a:t>Consequently have changing nuclear shell structure and potential new magic numbers at </a:t>
            </a:r>
            <a:r>
              <a:rPr lang="en-US" i="1" dirty="0">
                <a:latin typeface="Comic Sans MS"/>
                <a:cs typeface="Comic Sans MS"/>
              </a:rPr>
              <a:t>N</a:t>
            </a:r>
            <a:r>
              <a:rPr lang="en-US" dirty="0">
                <a:latin typeface="Comic Sans MS"/>
                <a:cs typeface="Comic Sans MS"/>
              </a:rPr>
              <a:t> = 32, 34 that require experimental investigation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2931588" y="3206771"/>
            <a:ext cx="3107266" cy="2269067"/>
            <a:chOff x="2997201" y="2963333"/>
            <a:chExt cx="3107266" cy="2269067"/>
          </a:xfrm>
        </p:grpSpPr>
        <p:sp>
          <p:nvSpPr>
            <p:cNvPr id="147" name="Rectangle 146"/>
            <p:cNvSpPr/>
            <p:nvPr/>
          </p:nvSpPr>
          <p:spPr>
            <a:xfrm>
              <a:off x="2997201" y="2963333"/>
              <a:ext cx="3107266" cy="2269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tx2">
                  <a:lumMod val="20000"/>
                  <a:lumOff val="80000"/>
                  <a:alpha val="75000"/>
                </a:schemeClr>
              </a:glow>
              <a:outerShdw blurRad="40000" dist="23000" dir="5400000" sx="101000" sy="10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3303546" y="3154395"/>
              <a:ext cx="2380887" cy="1903429"/>
              <a:chOff x="6391638" y="3559174"/>
              <a:chExt cx="2380887" cy="1903429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 flipV="1">
                <a:off x="7731488" y="4537652"/>
                <a:ext cx="1015279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V="1">
                <a:off x="7734107" y="4920018"/>
                <a:ext cx="1015279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Oval 150"/>
              <p:cNvSpPr/>
              <p:nvPr/>
            </p:nvSpPr>
            <p:spPr>
              <a:xfrm>
                <a:off x="7819660" y="4870259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7924418" y="4870259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8034414" y="4870259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8139171" y="4870259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8249167" y="4870259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1"/>
              <p:cNvSpPr/>
              <p:nvPr/>
            </p:nvSpPr>
            <p:spPr>
              <a:xfrm>
                <a:off x="8353925" y="4870259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8463921" y="4870259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8568679" y="4870259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7735854" y="4605189"/>
                <a:ext cx="10109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>
                    <a:latin typeface="Arial"/>
                    <a:cs typeface="Arial"/>
                  </a:rPr>
                  <a:t>N</a:t>
                </a:r>
                <a:r>
                  <a:rPr lang="en-US" sz="1000" dirty="0" smtClean="0">
                    <a:latin typeface="Arial"/>
                    <a:cs typeface="Arial"/>
                  </a:rPr>
                  <a:t> = 28</a:t>
                </a:r>
                <a:endParaRPr lang="en-US" sz="1000" dirty="0">
                  <a:latin typeface="Arial"/>
                  <a:cs typeface="Arial"/>
                </a:endParaRPr>
              </a:p>
            </p:txBody>
          </p:sp>
          <p:cxnSp>
            <p:nvCxnSpPr>
              <p:cNvPr id="160" name="Straight Connector 159"/>
              <p:cNvCxnSpPr/>
              <p:nvPr/>
            </p:nvCxnSpPr>
            <p:spPr>
              <a:xfrm flipV="1">
                <a:off x="7731488" y="4184095"/>
                <a:ext cx="1015279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Oval 160"/>
              <p:cNvSpPr/>
              <p:nvPr/>
            </p:nvSpPr>
            <p:spPr>
              <a:xfrm>
                <a:off x="8023938" y="4487892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8128696" y="4487892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8238691" y="4487892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8343449" y="4487892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7350127" y="4792246"/>
                <a:ext cx="43731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Arial"/>
                    <a:cs typeface="Arial"/>
                  </a:rPr>
                  <a:t>0</a:t>
                </a:r>
                <a:r>
                  <a:rPr lang="en-US" sz="1000" i="1" dirty="0" smtClean="0">
                    <a:latin typeface="Arial"/>
                    <a:cs typeface="Arial"/>
                  </a:rPr>
                  <a:t>f</a:t>
                </a:r>
                <a:r>
                  <a:rPr lang="en-US" sz="1000" baseline="-25000" dirty="0" smtClean="0">
                    <a:latin typeface="Arial"/>
                    <a:cs typeface="Arial"/>
                  </a:rPr>
                  <a:t>7/2</a:t>
                </a:r>
                <a:endParaRPr lang="en-US" sz="10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7331077" y="4408768"/>
                <a:ext cx="48081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Arial"/>
                    <a:cs typeface="Arial"/>
                  </a:rPr>
                  <a:t>1</a:t>
                </a:r>
                <a:r>
                  <a:rPr lang="en-US" sz="1000" i="1" dirty="0" smtClean="0">
                    <a:latin typeface="Arial"/>
                    <a:cs typeface="Arial"/>
                  </a:rPr>
                  <a:t>p</a:t>
                </a:r>
                <a:r>
                  <a:rPr lang="en-US" sz="1000" baseline="-25000" dirty="0" smtClean="0">
                    <a:latin typeface="Arial"/>
                    <a:cs typeface="Arial"/>
                  </a:rPr>
                  <a:t>3/2</a:t>
                </a:r>
                <a:endParaRPr lang="en-US" sz="10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7321552" y="4058385"/>
                <a:ext cx="48978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Arial"/>
                    <a:cs typeface="Arial"/>
                  </a:rPr>
                  <a:t>1</a:t>
                </a:r>
                <a:r>
                  <a:rPr lang="en-US" sz="1000" i="1" dirty="0" smtClean="0">
                    <a:latin typeface="Arial"/>
                    <a:cs typeface="Arial"/>
                  </a:rPr>
                  <a:t>p</a:t>
                </a:r>
                <a:r>
                  <a:rPr lang="en-US" sz="1000" baseline="-25000" dirty="0" smtClean="0">
                    <a:latin typeface="Arial"/>
                    <a:cs typeface="Arial"/>
                  </a:rPr>
                  <a:t>1/2</a:t>
                </a:r>
                <a:endParaRPr lang="en-US" sz="1000" baseline="-25000" dirty="0">
                  <a:latin typeface="Arial"/>
                  <a:cs typeface="Arial"/>
                </a:endParaRPr>
              </a:p>
            </p:txBody>
          </p:sp>
          <p:cxnSp>
            <p:nvCxnSpPr>
              <p:cNvPr id="168" name="Straight Connector 167"/>
              <p:cNvCxnSpPr/>
              <p:nvPr/>
            </p:nvCxnSpPr>
            <p:spPr>
              <a:xfrm flipV="1">
                <a:off x="6394257" y="4926368"/>
                <a:ext cx="1015279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TextBox 168"/>
              <p:cNvSpPr txBox="1"/>
              <p:nvPr/>
            </p:nvSpPr>
            <p:spPr>
              <a:xfrm>
                <a:off x="6396004" y="4605189"/>
                <a:ext cx="10109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>
                    <a:latin typeface="Arial"/>
                    <a:cs typeface="Arial"/>
                  </a:rPr>
                  <a:t>Z</a:t>
                </a:r>
                <a:r>
                  <a:rPr lang="en-US" sz="1000" dirty="0" smtClean="0">
                    <a:latin typeface="Arial"/>
                    <a:cs typeface="Arial"/>
                  </a:rPr>
                  <a:t> = 28</a:t>
                </a:r>
                <a:endParaRPr lang="en-US" sz="1000" dirty="0">
                  <a:latin typeface="Arial"/>
                  <a:cs typeface="Arial"/>
                </a:endParaRPr>
              </a:p>
            </p:txBody>
          </p:sp>
          <p:cxnSp>
            <p:nvCxnSpPr>
              <p:cNvPr id="170" name="Straight Connector 169"/>
              <p:cNvCxnSpPr/>
              <p:nvPr/>
            </p:nvCxnSpPr>
            <p:spPr>
              <a:xfrm flipV="1">
                <a:off x="7727757" y="3858449"/>
                <a:ext cx="1015279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TextBox 170"/>
              <p:cNvSpPr txBox="1"/>
              <p:nvPr/>
            </p:nvSpPr>
            <p:spPr>
              <a:xfrm>
                <a:off x="7353302" y="3732740"/>
                <a:ext cx="43525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latin typeface="Arial"/>
                    <a:cs typeface="Arial"/>
                  </a:rPr>
                  <a:t>0</a:t>
                </a:r>
                <a:r>
                  <a:rPr lang="en-US" sz="1000" i="1" dirty="0" smtClean="0">
                    <a:latin typeface="Arial"/>
                    <a:cs typeface="Arial"/>
                  </a:rPr>
                  <a:t>f</a:t>
                </a:r>
                <a:r>
                  <a:rPr lang="en-US" sz="1000" baseline="-25000" dirty="0" smtClean="0">
                    <a:latin typeface="Arial"/>
                    <a:cs typeface="Arial"/>
                  </a:rPr>
                  <a:t>5/2</a:t>
                </a:r>
                <a:endParaRPr lang="en-US" sz="10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7911718" y="3806634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8021714" y="3806634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8126471" y="3806634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8236467" y="3806634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8341225" y="3806634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8451221" y="3806634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8127566" y="4132292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8232324" y="4132292"/>
                <a:ext cx="104758" cy="9952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" name="Straight Connector 179"/>
              <p:cNvCxnSpPr/>
              <p:nvPr/>
            </p:nvCxnSpPr>
            <p:spPr>
              <a:xfrm flipV="1">
                <a:off x="6391638" y="4542870"/>
                <a:ext cx="1015279" cy="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V="1">
                <a:off x="6391638" y="4371420"/>
                <a:ext cx="1015279" cy="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V="1">
                <a:off x="6391638" y="4184095"/>
                <a:ext cx="1015279" cy="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TextBox 182"/>
              <p:cNvSpPr txBox="1"/>
              <p:nvPr/>
            </p:nvSpPr>
            <p:spPr>
              <a:xfrm>
                <a:off x="7194552" y="5077882"/>
                <a:ext cx="78740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baseline="-25000" dirty="0" smtClean="0">
                    <a:latin typeface="Arial"/>
                    <a:cs typeface="Arial"/>
                  </a:rPr>
                  <a:t>20</a:t>
                </a:r>
                <a:r>
                  <a:rPr lang="en-US" sz="1900" dirty="0" smtClean="0">
                    <a:latin typeface="Arial"/>
                    <a:cs typeface="Arial"/>
                  </a:rPr>
                  <a:t>Ca</a:t>
                </a:r>
                <a:endParaRPr lang="en-US" sz="1900" dirty="0">
                  <a:latin typeface="Arial"/>
                  <a:cs typeface="Arial"/>
                </a:endParaRPr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7735853" y="4234772"/>
                <a:ext cx="10109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>
                    <a:latin typeface="Arial"/>
                    <a:cs typeface="Arial"/>
                  </a:rPr>
                  <a:t>N</a:t>
                </a:r>
                <a:r>
                  <a:rPr lang="en-US" sz="1000" dirty="0" smtClean="0">
                    <a:latin typeface="Arial"/>
                    <a:cs typeface="Arial"/>
                  </a:rPr>
                  <a:t> = 32</a:t>
                </a:r>
                <a:endParaRPr lang="en-US" sz="1000" dirty="0">
                  <a:latin typeface="Arial"/>
                  <a:cs typeface="Arial"/>
                </a:endParaRP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7726328" y="3895047"/>
                <a:ext cx="101091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>
                    <a:latin typeface="Arial"/>
                    <a:cs typeface="Arial"/>
                  </a:rPr>
                  <a:t>N</a:t>
                </a:r>
                <a:r>
                  <a:rPr lang="en-US" sz="1000" dirty="0" smtClean="0">
                    <a:latin typeface="Arial"/>
                    <a:cs typeface="Arial"/>
                  </a:rPr>
                  <a:t> = 34?</a:t>
                </a:r>
                <a:endParaRPr lang="en-US" sz="1000" dirty="0">
                  <a:latin typeface="Arial"/>
                  <a:cs typeface="Arial"/>
                </a:endParaRPr>
              </a:p>
            </p:txBody>
          </p:sp>
          <p:sp>
            <p:nvSpPr>
              <p:cNvPr id="186" name="Up Arrow 185"/>
              <p:cNvSpPr/>
              <p:nvPr/>
            </p:nvSpPr>
            <p:spPr>
              <a:xfrm>
                <a:off x="8559800" y="3559174"/>
                <a:ext cx="212725" cy="301625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Up Arrow 186"/>
              <p:cNvSpPr/>
              <p:nvPr/>
            </p:nvSpPr>
            <p:spPr>
              <a:xfrm>
                <a:off x="7712075" y="3562349"/>
                <a:ext cx="212725" cy="301625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8" name="Picture 187" descr="cns_mark_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53" y="5982330"/>
            <a:ext cx="857479" cy="858736"/>
          </a:xfrm>
          <a:prstGeom prst="rect">
            <a:avLst/>
          </a:prstGeom>
        </p:spPr>
      </p:pic>
      <p:sp>
        <p:nvSpPr>
          <p:cNvPr id="190" name="Rectangle 189"/>
          <p:cNvSpPr/>
          <p:nvPr/>
        </p:nvSpPr>
        <p:spPr>
          <a:xfrm>
            <a:off x="0" y="6340673"/>
            <a:ext cx="1083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INPC 2013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Slide 3/15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88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75733" y="406377"/>
            <a:ext cx="7941733" cy="745067"/>
            <a:chOff x="584200" y="1735666"/>
            <a:chExt cx="7941733" cy="745067"/>
          </a:xfrm>
        </p:grpSpPr>
        <p:sp>
          <p:nvSpPr>
            <p:cNvPr id="7" name="Rounded Rectangle 6"/>
            <p:cNvSpPr/>
            <p:nvPr/>
          </p:nvSpPr>
          <p:spPr>
            <a:xfrm>
              <a:off x="584200" y="1735666"/>
              <a:ext cx="7941733" cy="745067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26535" y="1761065"/>
              <a:ext cx="7848598" cy="39793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4760"/>
            <a:ext cx="9144000" cy="75829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Motivation:</a:t>
            </a:r>
            <a:r>
              <a:rPr lang="en-US" sz="32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 The story so far…</a:t>
            </a:r>
            <a:endParaRPr lang="en-US" sz="3200" baseline="-25000" dirty="0">
              <a:ln>
                <a:solidFill>
                  <a:srgbClr val="0000FF">
                    <a:alpha val="30000"/>
                  </a:srgbClr>
                </a:solidFill>
              </a:ln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250" y="1328027"/>
            <a:ext cx="49466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Significant </a:t>
            </a:r>
            <a:r>
              <a:rPr lang="en-US" i="1" dirty="0">
                <a:latin typeface="Comic Sans MS"/>
                <a:cs typeface="Comic Sans MS"/>
              </a:rPr>
              <a:t>N</a:t>
            </a:r>
            <a:r>
              <a:rPr lang="en-US" dirty="0">
                <a:latin typeface="Comic Sans MS"/>
                <a:cs typeface="Comic Sans MS"/>
              </a:rPr>
              <a:t> = 32 subshell gaps observed in </a:t>
            </a:r>
            <a:r>
              <a:rPr lang="en-US" baseline="30000" dirty="0">
                <a:latin typeface="Comic Sans MS"/>
                <a:cs typeface="Comic Sans MS"/>
              </a:rPr>
              <a:t>52</a:t>
            </a:r>
            <a:r>
              <a:rPr lang="en-US" dirty="0">
                <a:latin typeface="Comic Sans MS"/>
                <a:cs typeface="Comic Sans MS"/>
              </a:rPr>
              <a:t>Ca [2,3], </a:t>
            </a:r>
            <a:r>
              <a:rPr lang="en-US" baseline="30000" dirty="0">
                <a:latin typeface="Comic Sans MS"/>
                <a:cs typeface="Comic Sans MS"/>
              </a:rPr>
              <a:t>54</a:t>
            </a:r>
            <a:r>
              <a:rPr lang="en-US" dirty="0">
                <a:latin typeface="Comic Sans MS"/>
                <a:cs typeface="Comic Sans MS"/>
              </a:rPr>
              <a:t>Ti [4,5] and </a:t>
            </a:r>
            <a:r>
              <a:rPr lang="en-US" baseline="30000" dirty="0">
                <a:latin typeface="Comic Sans MS"/>
                <a:cs typeface="Comic Sans MS"/>
              </a:rPr>
              <a:t>56</a:t>
            </a:r>
            <a:r>
              <a:rPr lang="en-US" dirty="0">
                <a:latin typeface="Comic Sans MS"/>
                <a:cs typeface="Comic Sans MS"/>
              </a:rPr>
              <a:t>Cr [6,7</a:t>
            </a:r>
            <a:r>
              <a:rPr lang="en-US" dirty="0" smtClean="0">
                <a:latin typeface="Comic Sans MS"/>
                <a:cs typeface="Comic Sans MS"/>
              </a:rPr>
              <a:t>] </a:t>
            </a:r>
            <a:r>
              <a:rPr lang="en-US" dirty="0">
                <a:latin typeface="Comic Sans MS"/>
                <a:cs typeface="Comic Sans MS"/>
              </a:rPr>
              <a:t>from </a:t>
            </a:r>
            <a:r>
              <a:rPr lang="en-US" dirty="0" smtClean="0">
                <a:latin typeface="Comic Sans MS"/>
                <a:cs typeface="Comic Sans MS"/>
              </a:rPr>
              <a:t>E(</a:t>
            </a:r>
            <a:r>
              <a:rPr lang="en-US" dirty="0">
                <a:latin typeface="Comic Sans MS"/>
                <a:cs typeface="Comic Sans MS"/>
              </a:rPr>
              <a:t>2</a:t>
            </a:r>
            <a:r>
              <a:rPr lang="en-US" baseline="30000" dirty="0">
                <a:latin typeface="Comic Sans MS"/>
                <a:cs typeface="Comic Sans MS"/>
              </a:rPr>
              <a:t>+</a:t>
            </a:r>
            <a:r>
              <a:rPr lang="en-US" dirty="0">
                <a:latin typeface="Comic Sans MS"/>
                <a:cs typeface="Comic Sans MS"/>
              </a:rPr>
              <a:t>) and </a:t>
            </a:r>
            <a:r>
              <a:rPr lang="en-US" dirty="0" smtClean="0">
                <a:latin typeface="Comic Sans MS"/>
                <a:cs typeface="Comic Sans MS"/>
              </a:rPr>
              <a:t>B(</a:t>
            </a:r>
            <a:r>
              <a:rPr lang="en-US" dirty="0">
                <a:latin typeface="Comic Sans MS"/>
                <a:cs typeface="Comic Sans MS"/>
              </a:rPr>
              <a:t>E2) transition </a:t>
            </a:r>
            <a:r>
              <a:rPr lang="en-US" dirty="0" smtClean="0">
                <a:latin typeface="Comic Sans MS"/>
                <a:cs typeface="Comic Sans MS"/>
              </a:rPr>
              <a:t>rates</a:t>
            </a:r>
            <a:endParaRPr lang="en-US" dirty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1400" dirty="0">
                <a:latin typeface="Comic Sans MS"/>
                <a:cs typeface="Comic Sans MS"/>
              </a:rPr>
              <a:t>	</a:t>
            </a:r>
            <a:r>
              <a:rPr lang="en-US" sz="1200" dirty="0">
                <a:latin typeface="Comic Sans MS"/>
                <a:cs typeface="Comic Sans MS"/>
              </a:rPr>
              <a:t>[2] A. Huck </a:t>
            </a:r>
            <a:r>
              <a:rPr lang="en-US" sz="1200" i="1" dirty="0">
                <a:latin typeface="Comic Sans MS"/>
                <a:cs typeface="Comic Sans MS"/>
              </a:rPr>
              <a:t>et al</a:t>
            </a:r>
            <a:r>
              <a:rPr lang="en-US" sz="1200" dirty="0">
                <a:latin typeface="Comic Sans MS"/>
                <a:cs typeface="Comic Sans MS"/>
              </a:rPr>
              <a:t>., </a:t>
            </a:r>
            <a:r>
              <a:rPr lang="en-US" sz="1200" dirty="0" smtClean="0">
                <a:latin typeface="Comic Sans MS"/>
                <a:cs typeface="Comic Sans MS"/>
              </a:rPr>
              <a:t>Phys. Rev. C </a:t>
            </a:r>
            <a:r>
              <a:rPr lang="en-US" sz="1200" b="1" dirty="0">
                <a:latin typeface="Comic Sans MS"/>
                <a:cs typeface="Comic Sans MS"/>
              </a:rPr>
              <a:t>31</a:t>
            </a:r>
            <a:r>
              <a:rPr lang="en-US" sz="1200" dirty="0">
                <a:latin typeface="Comic Sans MS"/>
                <a:cs typeface="Comic Sans MS"/>
              </a:rPr>
              <a:t> (1985) 2226</a:t>
            </a:r>
          </a:p>
          <a:p>
            <a:pPr>
              <a:buNone/>
            </a:pPr>
            <a:r>
              <a:rPr lang="en-US" sz="1200" dirty="0">
                <a:latin typeface="Comic Sans MS"/>
                <a:cs typeface="Comic Sans MS"/>
              </a:rPr>
              <a:t>	[3] A. </a:t>
            </a:r>
            <a:r>
              <a:rPr lang="en-US" sz="1200" dirty="0" err="1">
                <a:latin typeface="Comic Sans MS"/>
                <a:cs typeface="Comic Sans MS"/>
              </a:rPr>
              <a:t>Gade</a:t>
            </a:r>
            <a:r>
              <a:rPr lang="en-US" sz="1200" dirty="0">
                <a:latin typeface="Comic Sans MS"/>
                <a:cs typeface="Comic Sans MS"/>
              </a:rPr>
              <a:t> </a:t>
            </a:r>
            <a:r>
              <a:rPr lang="en-US" sz="1200" i="1" dirty="0">
                <a:latin typeface="Comic Sans MS"/>
                <a:cs typeface="Comic Sans MS"/>
              </a:rPr>
              <a:t>et al</a:t>
            </a:r>
            <a:r>
              <a:rPr lang="en-US" sz="1200" dirty="0">
                <a:latin typeface="Comic Sans MS"/>
                <a:cs typeface="Comic Sans MS"/>
              </a:rPr>
              <a:t>., </a:t>
            </a:r>
            <a:r>
              <a:rPr lang="en-US" sz="1200" dirty="0" smtClean="0">
                <a:latin typeface="Comic Sans MS"/>
                <a:cs typeface="Comic Sans MS"/>
              </a:rPr>
              <a:t>Phys. Rev. C </a:t>
            </a:r>
            <a:r>
              <a:rPr lang="en-US" sz="1200" b="1" dirty="0">
                <a:latin typeface="Comic Sans MS"/>
                <a:cs typeface="Comic Sans MS"/>
              </a:rPr>
              <a:t>74</a:t>
            </a:r>
            <a:r>
              <a:rPr lang="en-US" sz="1200" dirty="0">
                <a:latin typeface="Comic Sans MS"/>
                <a:cs typeface="Comic Sans MS"/>
              </a:rPr>
              <a:t> (2006) 021302(R)</a:t>
            </a:r>
          </a:p>
          <a:p>
            <a:pPr>
              <a:buNone/>
            </a:pPr>
            <a:r>
              <a:rPr lang="en-US" sz="1200" dirty="0">
                <a:latin typeface="Comic Sans MS"/>
                <a:cs typeface="Comic Sans MS"/>
              </a:rPr>
              <a:t>	[4] R</a:t>
            </a:r>
            <a:r>
              <a:rPr lang="en-US" sz="1200" dirty="0" smtClean="0">
                <a:latin typeface="Comic Sans MS"/>
                <a:cs typeface="Comic Sans MS"/>
              </a:rPr>
              <a:t>. V. F</a:t>
            </a:r>
            <a:r>
              <a:rPr lang="en-US" sz="1200" dirty="0">
                <a:latin typeface="Comic Sans MS"/>
                <a:cs typeface="Comic Sans MS"/>
              </a:rPr>
              <a:t>. </a:t>
            </a:r>
            <a:r>
              <a:rPr lang="en-US" sz="1200" dirty="0" err="1">
                <a:latin typeface="Comic Sans MS"/>
                <a:cs typeface="Comic Sans MS"/>
              </a:rPr>
              <a:t>Janssens</a:t>
            </a:r>
            <a:r>
              <a:rPr lang="en-US" sz="1200" dirty="0">
                <a:latin typeface="Comic Sans MS"/>
                <a:cs typeface="Comic Sans MS"/>
              </a:rPr>
              <a:t> </a:t>
            </a:r>
            <a:r>
              <a:rPr lang="en-US" sz="1200" i="1" dirty="0">
                <a:latin typeface="Comic Sans MS"/>
                <a:cs typeface="Comic Sans MS"/>
              </a:rPr>
              <a:t>et al</a:t>
            </a:r>
            <a:r>
              <a:rPr lang="en-US" sz="1200" dirty="0">
                <a:latin typeface="Comic Sans MS"/>
                <a:cs typeface="Comic Sans MS"/>
              </a:rPr>
              <a:t>., </a:t>
            </a:r>
            <a:r>
              <a:rPr lang="en-US" sz="1200" dirty="0" smtClean="0">
                <a:latin typeface="Comic Sans MS"/>
                <a:cs typeface="Comic Sans MS"/>
              </a:rPr>
              <a:t>Phys. </a:t>
            </a:r>
            <a:r>
              <a:rPr lang="en-US" sz="1200" dirty="0" err="1" smtClean="0">
                <a:latin typeface="Comic Sans MS"/>
                <a:cs typeface="Comic Sans MS"/>
              </a:rPr>
              <a:t>Lett</a:t>
            </a:r>
            <a:r>
              <a:rPr lang="en-US" sz="1200" dirty="0" smtClean="0">
                <a:latin typeface="Comic Sans MS"/>
                <a:cs typeface="Comic Sans MS"/>
              </a:rPr>
              <a:t>. B </a:t>
            </a:r>
            <a:r>
              <a:rPr lang="en-US" sz="1200" b="1" dirty="0">
                <a:latin typeface="Comic Sans MS"/>
                <a:cs typeface="Comic Sans MS"/>
              </a:rPr>
              <a:t>546</a:t>
            </a:r>
            <a:r>
              <a:rPr lang="en-US" sz="1200" dirty="0">
                <a:latin typeface="Comic Sans MS"/>
                <a:cs typeface="Comic Sans MS"/>
              </a:rPr>
              <a:t> (2002) 55</a:t>
            </a:r>
          </a:p>
          <a:p>
            <a:pPr>
              <a:buNone/>
            </a:pPr>
            <a:r>
              <a:rPr lang="en-US" sz="1200" dirty="0">
                <a:latin typeface="Comic Sans MS"/>
                <a:cs typeface="Comic Sans MS"/>
              </a:rPr>
              <a:t>	[5] D</a:t>
            </a:r>
            <a:r>
              <a:rPr lang="en-US" sz="1200" dirty="0" smtClean="0">
                <a:latin typeface="Comic Sans MS"/>
                <a:cs typeface="Comic Sans MS"/>
              </a:rPr>
              <a:t>.-</a:t>
            </a:r>
            <a:r>
              <a:rPr lang="en-US" sz="1200" dirty="0">
                <a:latin typeface="Comic Sans MS"/>
                <a:cs typeface="Comic Sans MS"/>
              </a:rPr>
              <a:t>C. </a:t>
            </a:r>
            <a:r>
              <a:rPr lang="en-US" sz="1200" dirty="0" err="1">
                <a:latin typeface="Comic Sans MS"/>
                <a:cs typeface="Comic Sans MS"/>
              </a:rPr>
              <a:t>Dinca</a:t>
            </a:r>
            <a:r>
              <a:rPr lang="en-US" sz="1200" dirty="0">
                <a:latin typeface="Comic Sans MS"/>
                <a:cs typeface="Comic Sans MS"/>
              </a:rPr>
              <a:t> </a:t>
            </a:r>
            <a:r>
              <a:rPr lang="en-US" sz="1200" i="1" dirty="0">
                <a:latin typeface="Comic Sans MS"/>
                <a:cs typeface="Comic Sans MS"/>
              </a:rPr>
              <a:t>et al</a:t>
            </a:r>
            <a:r>
              <a:rPr lang="en-US" sz="1200" dirty="0">
                <a:latin typeface="Comic Sans MS"/>
                <a:cs typeface="Comic Sans MS"/>
              </a:rPr>
              <a:t>., </a:t>
            </a:r>
            <a:r>
              <a:rPr lang="en-US" sz="1200" dirty="0" smtClean="0">
                <a:latin typeface="Comic Sans MS"/>
                <a:cs typeface="Comic Sans MS"/>
              </a:rPr>
              <a:t>Phys. Rev. C </a:t>
            </a:r>
            <a:r>
              <a:rPr lang="en-US" sz="1200" b="1" dirty="0">
                <a:latin typeface="Comic Sans MS"/>
                <a:cs typeface="Comic Sans MS"/>
              </a:rPr>
              <a:t>71</a:t>
            </a:r>
            <a:r>
              <a:rPr lang="en-US" sz="1200" dirty="0">
                <a:latin typeface="Comic Sans MS"/>
                <a:cs typeface="Comic Sans MS"/>
              </a:rPr>
              <a:t> (2005) 041302(R)</a:t>
            </a:r>
          </a:p>
          <a:p>
            <a:pPr>
              <a:buNone/>
            </a:pPr>
            <a:r>
              <a:rPr lang="en-US" sz="1200" dirty="0">
                <a:latin typeface="Comic Sans MS"/>
                <a:cs typeface="Comic Sans MS"/>
              </a:rPr>
              <a:t>	[6] J</a:t>
            </a:r>
            <a:r>
              <a:rPr lang="en-US" sz="1200" dirty="0" smtClean="0">
                <a:latin typeface="Comic Sans MS"/>
                <a:cs typeface="Comic Sans MS"/>
              </a:rPr>
              <a:t>. I</a:t>
            </a:r>
            <a:r>
              <a:rPr lang="en-US" sz="1200" dirty="0">
                <a:latin typeface="Comic Sans MS"/>
                <a:cs typeface="Comic Sans MS"/>
              </a:rPr>
              <a:t>. </a:t>
            </a:r>
            <a:r>
              <a:rPr lang="en-US" sz="1200" dirty="0" err="1">
                <a:latin typeface="Comic Sans MS"/>
                <a:cs typeface="Comic Sans MS"/>
              </a:rPr>
              <a:t>Prisciandaro</a:t>
            </a:r>
            <a:r>
              <a:rPr lang="en-US" sz="1200" dirty="0">
                <a:latin typeface="Comic Sans MS"/>
                <a:cs typeface="Comic Sans MS"/>
              </a:rPr>
              <a:t> et al., </a:t>
            </a:r>
            <a:r>
              <a:rPr lang="en-US" sz="1200" dirty="0" smtClean="0">
                <a:latin typeface="Comic Sans MS"/>
                <a:cs typeface="Comic Sans MS"/>
              </a:rPr>
              <a:t>Phys. </a:t>
            </a:r>
            <a:r>
              <a:rPr lang="en-US" sz="1200" dirty="0" err="1" smtClean="0">
                <a:latin typeface="Comic Sans MS"/>
                <a:cs typeface="Comic Sans MS"/>
              </a:rPr>
              <a:t>Lett</a:t>
            </a:r>
            <a:r>
              <a:rPr lang="en-US" sz="1200" dirty="0" smtClean="0">
                <a:latin typeface="Comic Sans MS"/>
                <a:cs typeface="Comic Sans MS"/>
              </a:rPr>
              <a:t>. B </a:t>
            </a:r>
            <a:r>
              <a:rPr lang="en-US" sz="1200" b="1" dirty="0">
                <a:latin typeface="Comic Sans MS"/>
                <a:cs typeface="Comic Sans MS"/>
              </a:rPr>
              <a:t>510</a:t>
            </a:r>
            <a:r>
              <a:rPr lang="en-US" sz="1200" dirty="0">
                <a:latin typeface="Comic Sans MS"/>
                <a:cs typeface="Comic Sans MS"/>
              </a:rPr>
              <a:t> (2001) 17</a:t>
            </a:r>
          </a:p>
          <a:p>
            <a:pPr>
              <a:buNone/>
            </a:pPr>
            <a:r>
              <a:rPr lang="en-US" sz="1200" dirty="0">
                <a:latin typeface="Comic Sans MS"/>
                <a:cs typeface="Comic Sans MS"/>
              </a:rPr>
              <a:t>	[7] A. </a:t>
            </a:r>
            <a:r>
              <a:rPr lang="en-US" sz="1200" dirty="0" err="1">
                <a:latin typeface="Comic Sans MS"/>
                <a:cs typeface="Comic Sans MS"/>
              </a:rPr>
              <a:t>Bürger</a:t>
            </a:r>
            <a:r>
              <a:rPr lang="en-US" sz="1200" dirty="0">
                <a:latin typeface="Comic Sans MS"/>
                <a:cs typeface="Comic Sans MS"/>
              </a:rPr>
              <a:t> </a:t>
            </a:r>
            <a:r>
              <a:rPr lang="en-US" sz="1200" i="1" dirty="0">
                <a:latin typeface="Comic Sans MS"/>
                <a:cs typeface="Comic Sans MS"/>
              </a:rPr>
              <a:t>et al</a:t>
            </a:r>
            <a:r>
              <a:rPr lang="en-US" sz="1200" dirty="0">
                <a:latin typeface="Comic Sans MS"/>
                <a:cs typeface="Comic Sans MS"/>
              </a:rPr>
              <a:t>., </a:t>
            </a:r>
            <a:r>
              <a:rPr lang="en-US" sz="1200" dirty="0" smtClean="0">
                <a:latin typeface="Comic Sans MS"/>
                <a:cs typeface="Comic Sans MS"/>
              </a:rPr>
              <a:t>Phys. </a:t>
            </a:r>
            <a:r>
              <a:rPr lang="en-US" sz="1200" dirty="0" err="1" smtClean="0">
                <a:latin typeface="Comic Sans MS"/>
                <a:cs typeface="Comic Sans MS"/>
              </a:rPr>
              <a:t>Lett</a:t>
            </a:r>
            <a:r>
              <a:rPr lang="en-US" sz="1200" dirty="0" smtClean="0">
                <a:latin typeface="Comic Sans MS"/>
                <a:cs typeface="Comic Sans MS"/>
              </a:rPr>
              <a:t>. B </a:t>
            </a:r>
            <a:r>
              <a:rPr lang="en-US" sz="1200" b="1" dirty="0">
                <a:latin typeface="Comic Sans MS"/>
                <a:cs typeface="Comic Sans MS"/>
              </a:rPr>
              <a:t>622</a:t>
            </a:r>
            <a:r>
              <a:rPr lang="en-US" sz="1200" dirty="0">
                <a:latin typeface="Comic Sans MS"/>
                <a:cs typeface="Comic Sans MS"/>
              </a:rPr>
              <a:t> (2005) </a:t>
            </a:r>
            <a:r>
              <a:rPr lang="en-US" sz="1200" dirty="0" smtClean="0">
                <a:latin typeface="Comic Sans MS"/>
                <a:cs typeface="Comic Sans MS"/>
              </a:rPr>
              <a:t>29</a:t>
            </a:r>
          </a:p>
          <a:p>
            <a:pPr>
              <a:buNone/>
            </a:pPr>
            <a:r>
              <a:rPr lang="en-US" sz="1200" dirty="0" smtClean="0">
                <a:latin typeface="Comic Sans MS"/>
                <a:cs typeface="Comic Sans MS"/>
              </a:rPr>
              <a:t>	[</a:t>
            </a:r>
            <a:r>
              <a:rPr lang="en-US" sz="1200" dirty="0">
                <a:latin typeface="Comic Sans MS"/>
                <a:cs typeface="Comic Sans MS"/>
              </a:rPr>
              <a:t>8] S. N. </a:t>
            </a:r>
            <a:r>
              <a:rPr lang="en-US" sz="1200" dirty="0" err="1">
                <a:latin typeface="Comic Sans MS"/>
                <a:cs typeface="Comic Sans MS"/>
              </a:rPr>
              <a:t>Liddick</a:t>
            </a:r>
            <a:r>
              <a:rPr lang="en-US" sz="1200" dirty="0">
                <a:latin typeface="Comic Sans MS"/>
                <a:cs typeface="Comic Sans MS"/>
              </a:rPr>
              <a:t> </a:t>
            </a:r>
            <a:r>
              <a:rPr lang="en-US" sz="1200" i="1" dirty="0">
                <a:latin typeface="Comic Sans MS"/>
                <a:cs typeface="Comic Sans MS"/>
              </a:rPr>
              <a:t>et al</a:t>
            </a:r>
            <a:r>
              <a:rPr lang="en-US" sz="1200" dirty="0">
                <a:latin typeface="Comic Sans MS"/>
                <a:cs typeface="Comic Sans MS"/>
              </a:rPr>
              <a:t>., Phys. Rev. </a:t>
            </a:r>
            <a:r>
              <a:rPr lang="en-US" sz="1200" dirty="0" err="1">
                <a:latin typeface="Comic Sans MS"/>
                <a:cs typeface="Comic Sans MS"/>
              </a:rPr>
              <a:t>Lett</a:t>
            </a:r>
            <a:r>
              <a:rPr lang="en-US" sz="1200" dirty="0">
                <a:latin typeface="Comic Sans MS"/>
                <a:cs typeface="Comic Sans MS"/>
              </a:rPr>
              <a:t>. </a:t>
            </a:r>
            <a:r>
              <a:rPr lang="en-US" sz="1200" b="1" dirty="0">
                <a:latin typeface="Comic Sans MS"/>
                <a:cs typeface="Comic Sans MS"/>
              </a:rPr>
              <a:t>92</a:t>
            </a:r>
            <a:r>
              <a:rPr lang="en-US" sz="1200" dirty="0">
                <a:latin typeface="Comic Sans MS"/>
                <a:cs typeface="Comic Sans MS"/>
              </a:rPr>
              <a:t> (2004) 072502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78707" y="1675501"/>
            <a:ext cx="2729046" cy="4855634"/>
            <a:chOff x="4327235" y="1523092"/>
            <a:chExt cx="2729046" cy="4855634"/>
          </a:xfrm>
        </p:grpSpPr>
        <p:pic>
          <p:nvPicPr>
            <p:cNvPr id="14" name="Picture 13" descr="Ca_Ti_Cr-v3.ep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7235" y="1523092"/>
              <a:ext cx="2729046" cy="4855634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5940425" y="5083177"/>
              <a:ext cx="412750" cy="146048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067425" y="3349626"/>
              <a:ext cx="273050" cy="6349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048375" y="1730375"/>
              <a:ext cx="222250" cy="492128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6235701" y="1752603"/>
              <a:ext cx="263524" cy="1015997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5540375" y="3902075"/>
              <a:ext cx="854075" cy="403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238875" y="3330577"/>
              <a:ext cx="266700" cy="412748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149975" y="5181600"/>
              <a:ext cx="406400" cy="15877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800725" y="5076825"/>
              <a:ext cx="279400" cy="193676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800725" y="2155825"/>
              <a:ext cx="292100" cy="485777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803900" y="3397250"/>
              <a:ext cx="193675" cy="187330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346700" y="4708525"/>
              <a:ext cx="247650" cy="673102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410325" y="3705225"/>
              <a:ext cx="406400" cy="66675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343525" y="1803400"/>
              <a:ext cx="241300" cy="768351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5578477" y="1790703"/>
              <a:ext cx="228598" cy="876297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410325" y="2682876"/>
              <a:ext cx="396875" cy="15874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854575" y="3384552"/>
              <a:ext cx="323850" cy="327023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057775" y="3651250"/>
              <a:ext cx="441325" cy="6350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356226" y="3117850"/>
              <a:ext cx="241299" cy="530225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572125" y="3149602"/>
              <a:ext cx="241300" cy="466723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5543550" y="328612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5318125" y="374332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099050" y="381952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4876800" y="366395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5765800" y="368935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5991225" y="333375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6213475" y="362902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915919" y="3702560"/>
              <a:ext cx="221231" cy="15824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138169" y="3781425"/>
              <a:ext cx="218056" cy="7671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5357244" y="3324225"/>
              <a:ext cx="224406" cy="45771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582669" y="3327910"/>
              <a:ext cx="221231" cy="39954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804919" y="3371850"/>
              <a:ext cx="224406" cy="35611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030344" y="3375535"/>
              <a:ext cx="218056" cy="28841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6435725" y="368300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248400" y="3663950"/>
              <a:ext cx="222250" cy="5397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857750" y="2492375"/>
              <a:ext cx="552450" cy="79375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5765800" y="267335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5543550" y="174942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321300" y="257175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095875" y="262890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4873625" y="251142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903219" y="2543685"/>
              <a:ext cx="233931" cy="12649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134994" y="2600325"/>
              <a:ext cx="221231" cy="6718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5360419" y="1784350"/>
              <a:ext cx="218056" cy="81966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5581651" y="1784351"/>
              <a:ext cx="219074" cy="927099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5804919" y="2206625"/>
              <a:ext cx="218056" cy="50216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5032375" y="5359400"/>
              <a:ext cx="415925" cy="31751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5572125" y="4737100"/>
              <a:ext cx="250825" cy="577850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324600" y="5118100"/>
              <a:ext cx="403225" cy="206375"/>
            </a:xfrm>
            <a:prstGeom prst="line">
              <a:avLst/>
            </a:prstGeom>
            <a:ln w="412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5543550" y="489267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5318125" y="541337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099050" y="543877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5765800" y="537210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988050" y="523557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6210300" y="533717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6435725" y="552450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5134994" y="5451475"/>
              <a:ext cx="221231" cy="1956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357244" y="4930775"/>
              <a:ext cx="221231" cy="52121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582669" y="4928110"/>
              <a:ext cx="218056" cy="47891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5804919" y="5270500"/>
              <a:ext cx="218056" cy="13703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027169" y="5271010"/>
              <a:ext cx="221231" cy="10109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249419" y="5372610"/>
              <a:ext cx="221231" cy="18681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6657975" y="568642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6700269" y="5725035"/>
              <a:ext cx="189481" cy="2171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468494" y="5559935"/>
              <a:ext cx="227581" cy="16141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4873625" y="532447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4912745" y="5359910"/>
              <a:ext cx="221230" cy="11696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4930775" y="431165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987925" y="4187825"/>
              <a:ext cx="723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/>
                  <a:cs typeface="Arial"/>
                </a:rPr>
                <a:t>Expt.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5988050" y="2168525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>
            <a:grpSpLocks noChangeAspect="1"/>
          </p:cNvGrpSpPr>
          <p:nvPr/>
        </p:nvGrpSpPr>
        <p:grpSpPr>
          <a:xfrm>
            <a:off x="3189823" y="4613785"/>
            <a:ext cx="2159130" cy="1760538"/>
            <a:chOff x="7103534" y="4725966"/>
            <a:chExt cx="1877483" cy="1530903"/>
          </a:xfrm>
        </p:grpSpPr>
        <p:pic>
          <p:nvPicPr>
            <p:cNvPr id="86" name="Picture 85" descr="chromium-be2-trimm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3534" y="4725966"/>
              <a:ext cx="1877483" cy="1530903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7286625" y="5857875"/>
              <a:ext cx="48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aseline="-25000" dirty="0" smtClean="0">
                  <a:latin typeface="Arial"/>
                  <a:cs typeface="Arial"/>
                </a:rPr>
                <a:t>24</a:t>
              </a:r>
              <a:r>
                <a:rPr lang="en-US" sz="1200" dirty="0" smtClean="0">
                  <a:latin typeface="Arial"/>
                  <a:cs typeface="Arial"/>
                </a:rPr>
                <a:t>Cr</a:t>
              </a:r>
              <a:endParaRPr lang="en-US" sz="1200" dirty="0">
                <a:latin typeface="Arial"/>
                <a:cs typeface="Arial"/>
              </a:endParaRPr>
            </a:p>
          </p:txBody>
        </p:sp>
      </p:grpSp>
      <p:grpSp>
        <p:nvGrpSpPr>
          <p:cNvPr id="88" name="Group 87"/>
          <p:cNvGrpSpPr>
            <a:grpSpLocks noChangeAspect="1"/>
          </p:cNvGrpSpPr>
          <p:nvPr/>
        </p:nvGrpSpPr>
        <p:grpSpPr>
          <a:xfrm>
            <a:off x="880532" y="4714675"/>
            <a:ext cx="2254646" cy="1834980"/>
            <a:chOff x="7010400" y="3031927"/>
            <a:chExt cx="1960563" cy="1595635"/>
          </a:xfrm>
        </p:grpSpPr>
        <p:pic>
          <p:nvPicPr>
            <p:cNvPr id="89" name="Picture 88" descr="titanium-be2-trimm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0400" y="3031927"/>
              <a:ext cx="1960563" cy="1595635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7273925" y="4079875"/>
              <a:ext cx="492125" cy="336550"/>
              <a:chOff x="7273925" y="4079875"/>
              <a:chExt cx="492125" cy="336550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7273925" y="4222750"/>
                <a:ext cx="203200" cy="1936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283450" y="4079875"/>
                <a:ext cx="482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aseline="-25000" dirty="0" smtClean="0">
                    <a:latin typeface="Arial"/>
                    <a:cs typeface="Arial"/>
                  </a:rPr>
                  <a:t>22</a:t>
                </a:r>
                <a:r>
                  <a:rPr lang="en-US" sz="1200" dirty="0" smtClean="0">
                    <a:latin typeface="Arial"/>
                    <a:cs typeface="Arial"/>
                  </a:rPr>
                  <a:t>Ti</a:t>
                </a:r>
                <a:endParaRPr lang="en-US" sz="120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5884341" y="1320799"/>
            <a:ext cx="214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/>
                <a:cs typeface="Comic Sans MS"/>
              </a:rPr>
              <a:t>First </a:t>
            </a:r>
            <a:r>
              <a:rPr lang="en-US" dirty="0" smtClean="0">
                <a:latin typeface="Comic Sans MS"/>
                <a:cs typeface="Comic Sans MS"/>
              </a:rPr>
              <a:t>2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energies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2271180" y="2065866"/>
            <a:ext cx="5086353" cy="4186764"/>
            <a:chOff x="2271180" y="2065866"/>
            <a:chExt cx="5086353" cy="4186764"/>
          </a:xfrm>
        </p:grpSpPr>
        <p:sp>
          <p:nvSpPr>
            <p:cNvPr id="93" name="Oval 92"/>
            <p:cNvSpPr/>
            <p:nvPr/>
          </p:nvSpPr>
          <p:spPr>
            <a:xfrm>
              <a:off x="6985002" y="2065866"/>
              <a:ext cx="372530" cy="58419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6993465" y="3242732"/>
              <a:ext cx="364067" cy="57573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7001933" y="5156200"/>
              <a:ext cx="355600" cy="54186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2271180" y="5414432"/>
              <a:ext cx="364067" cy="49953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4332816" y="5719230"/>
              <a:ext cx="381000" cy="533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79400" y="2116654"/>
            <a:ext cx="7442201" cy="3862930"/>
            <a:chOff x="279400" y="2116654"/>
            <a:chExt cx="7442201" cy="3862930"/>
          </a:xfrm>
        </p:grpSpPr>
        <p:sp>
          <p:nvSpPr>
            <p:cNvPr id="4" name="Rectangle 3"/>
            <p:cNvSpPr/>
            <p:nvPr/>
          </p:nvSpPr>
          <p:spPr>
            <a:xfrm>
              <a:off x="279400" y="3603929"/>
              <a:ext cx="50546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Bef>
                  <a:spcPct val="20000"/>
                </a:spcBef>
                <a:buFont typeface="Arial"/>
                <a:buChar char="•"/>
                <a:defRPr/>
              </a:pPr>
              <a:r>
                <a:rPr lang="en-US" dirty="0">
                  <a:latin typeface="Comic Sans MS"/>
                  <a:cs typeface="Comic Sans MS"/>
                </a:rPr>
                <a:t>However, </a:t>
              </a:r>
              <a:r>
                <a:rPr lang="en-US" dirty="0" smtClean="0">
                  <a:latin typeface="Comic Sans MS"/>
                  <a:cs typeface="Comic Sans MS"/>
                </a:rPr>
                <a:t>no significant </a:t>
              </a:r>
              <a:r>
                <a:rPr lang="en-US" i="1" dirty="0">
                  <a:latin typeface="Comic Sans MS"/>
                  <a:cs typeface="Comic Sans MS"/>
                </a:rPr>
                <a:t>N</a:t>
              </a:r>
              <a:r>
                <a:rPr lang="en-US" dirty="0">
                  <a:latin typeface="Comic Sans MS"/>
                  <a:cs typeface="Comic Sans MS"/>
                </a:rPr>
                <a:t> = 34 subshell gap in </a:t>
              </a:r>
              <a:r>
                <a:rPr lang="en-US" baseline="30000" dirty="0">
                  <a:latin typeface="Comic Sans MS"/>
                  <a:cs typeface="Comic Sans MS"/>
                </a:rPr>
                <a:t>56</a:t>
              </a:r>
              <a:r>
                <a:rPr lang="en-US" dirty="0">
                  <a:latin typeface="Comic Sans MS"/>
                  <a:cs typeface="Comic Sans MS"/>
                </a:rPr>
                <a:t>Ti [5,8] or </a:t>
              </a:r>
              <a:r>
                <a:rPr lang="en-US" baseline="30000" dirty="0">
                  <a:latin typeface="Comic Sans MS"/>
                  <a:cs typeface="Comic Sans MS"/>
                </a:rPr>
                <a:t>58</a:t>
              </a:r>
              <a:r>
                <a:rPr lang="en-US" dirty="0">
                  <a:latin typeface="Comic Sans MS"/>
                  <a:cs typeface="Comic Sans MS"/>
                </a:rPr>
                <a:t>Cr </a:t>
              </a:r>
              <a:r>
                <a:rPr lang="en-US" dirty="0" smtClean="0">
                  <a:latin typeface="Comic Sans MS"/>
                  <a:cs typeface="Comic Sans MS"/>
                </a:rPr>
                <a:t>[6,7]</a:t>
              </a:r>
              <a:r>
                <a:rPr lang="en-US" dirty="0">
                  <a:latin typeface="Comic Sans MS"/>
                  <a:cs typeface="Comic Sans MS"/>
                </a:rPr>
                <a:t>, which is predicted by some shell </a:t>
              </a:r>
              <a:r>
                <a:rPr lang="en-US" dirty="0" smtClean="0">
                  <a:latin typeface="Comic Sans MS"/>
                  <a:cs typeface="Comic Sans MS"/>
                </a:rPr>
                <a:t>models</a:t>
              </a:r>
              <a:endParaRPr lang="en-US" dirty="0">
                <a:latin typeface="Comic Sans MS"/>
                <a:cs typeface="Comic Sans MS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7222067" y="3513668"/>
              <a:ext cx="347133" cy="575733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7222066" y="5249333"/>
              <a:ext cx="355600" cy="567267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222068" y="2116654"/>
              <a:ext cx="49953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?</a:t>
              </a:r>
              <a:endParaRPr lang="en-US" sz="34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4559300" y="5446184"/>
              <a:ext cx="338666" cy="533400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2573867" y="4790018"/>
              <a:ext cx="431800" cy="846666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05" name="Picture 104" descr="cns_mark_colo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53" y="5982330"/>
            <a:ext cx="857479" cy="858736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0" y="6340673"/>
            <a:ext cx="1083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INPC 2013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Slide 4/15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183899" y="5393008"/>
            <a:ext cx="102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/>
                <a:cs typeface="Comic Sans MS"/>
              </a:rPr>
              <a:t>B(E2)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735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75733" y="406377"/>
            <a:ext cx="7941733" cy="745067"/>
            <a:chOff x="584200" y="1735666"/>
            <a:chExt cx="7941733" cy="745067"/>
          </a:xfrm>
        </p:grpSpPr>
        <p:sp>
          <p:nvSpPr>
            <p:cNvPr id="7" name="Rounded Rectangle 6"/>
            <p:cNvSpPr/>
            <p:nvPr/>
          </p:nvSpPr>
          <p:spPr>
            <a:xfrm>
              <a:off x="584200" y="1735666"/>
              <a:ext cx="7941733" cy="745067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26535" y="1761065"/>
              <a:ext cx="7848598" cy="39793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4760"/>
            <a:ext cx="9144000" cy="75829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Motivation:</a:t>
            </a:r>
            <a:r>
              <a:rPr lang="en-US" sz="32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 SM predictions</a:t>
            </a:r>
            <a:endParaRPr lang="en-US" sz="3200" baseline="-25000" dirty="0">
              <a:ln>
                <a:solidFill>
                  <a:srgbClr val="0000FF">
                    <a:alpha val="30000"/>
                  </a:srgbClr>
                </a:solidFill>
              </a:ln>
              <a:solidFill>
                <a:srgbClr val="3366FF"/>
              </a:solidFill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4920" y="1540800"/>
            <a:ext cx="2762251" cy="4943217"/>
            <a:chOff x="-499534" y="1363133"/>
            <a:chExt cx="2762251" cy="4943217"/>
          </a:xfrm>
        </p:grpSpPr>
        <p:pic>
          <p:nvPicPr>
            <p:cNvPr id="11" name="Picture 10" descr="fig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99534" y="1363133"/>
              <a:ext cx="2762251" cy="4943217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1663700" y="3603625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879600" y="5594350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3064920" y="1993676"/>
            <a:ext cx="57404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latin typeface="Comic Sans MS"/>
                <a:cs typeface="Comic Sans MS"/>
              </a:rPr>
              <a:t>Modified interactions were introduced, GXPF1A</a:t>
            </a:r>
            <a:r>
              <a:rPr lang="en-US" dirty="0" smtClean="0">
                <a:latin typeface="Comic Sans MS"/>
                <a:cs typeface="Comic Sans MS"/>
              </a:rPr>
              <a:t>/GXPF1B </a:t>
            </a:r>
            <a:r>
              <a:rPr lang="en-US" dirty="0">
                <a:latin typeface="Comic Sans MS"/>
                <a:cs typeface="Comic Sans MS"/>
              </a:rPr>
              <a:t>[11], with adjusted matrix </a:t>
            </a:r>
            <a:r>
              <a:rPr lang="en-US" dirty="0" smtClean="0">
                <a:latin typeface="Comic Sans MS"/>
                <a:cs typeface="Comic Sans MS"/>
              </a:rPr>
              <a:t>elements</a:t>
            </a:r>
          </a:p>
          <a:p>
            <a:pPr lvl="0">
              <a:spcBef>
                <a:spcPct val="20000"/>
              </a:spcBef>
              <a:defRPr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sz="1200" dirty="0" smtClean="0">
                <a:latin typeface="Comic Sans MS"/>
                <a:cs typeface="Comic Sans MS"/>
              </a:rPr>
              <a:t>[</a:t>
            </a:r>
            <a:r>
              <a:rPr lang="en-US" sz="1200" dirty="0">
                <a:latin typeface="Comic Sans MS"/>
                <a:cs typeface="Comic Sans MS"/>
              </a:rPr>
              <a:t>11] M. </a:t>
            </a:r>
            <a:r>
              <a:rPr lang="en-US" sz="1200" dirty="0" err="1">
                <a:latin typeface="Comic Sans MS"/>
                <a:cs typeface="Comic Sans MS"/>
              </a:rPr>
              <a:t>Honma</a:t>
            </a:r>
            <a:r>
              <a:rPr lang="en-US" sz="1200" dirty="0">
                <a:latin typeface="Comic Sans MS"/>
                <a:cs typeface="Comic Sans MS"/>
              </a:rPr>
              <a:t> </a:t>
            </a:r>
            <a:r>
              <a:rPr lang="en-US" sz="1200" i="1" dirty="0">
                <a:latin typeface="Comic Sans MS"/>
                <a:cs typeface="Comic Sans MS"/>
              </a:rPr>
              <a:t>et al</a:t>
            </a:r>
            <a:r>
              <a:rPr lang="en-US" sz="1200" dirty="0">
                <a:latin typeface="Comic Sans MS"/>
                <a:cs typeface="Comic Sans MS"/>
              </a:rPr>
              <a:t>., Eur. Phys. J. A </a:t>
            </a:r>
            <a:r>
              <a:rPr lang="en-US" sz="1200" b="1" dirty="0">
                <a:latin typeface="Comic Sans MS"/>
                <a:cs typeface="Comic Sans MS"/>
              </a:rPr>
              <a:t>25</a:t>
            </a:r>
            <a:r>
              <a:rPr lang="en-US" sz="1200" dirty="0">
                <a:latin typeface="Comic Sans MS"/>
                <a:cs typeface="Comic Sans MS"/>
              </a:rPr>
              <a:t> (2005) 499; RIKEN </a:t>
            </a:r>
            <a:r>
              <a:rPr lang="en-US" sz="1200" dirty="0" err="1">
                <a:latin typeface="Comic Sans MS"/>
                <a:cs typeface="Comic Sans MS"/>
              </a:rPr>
              <a:t>Accel</a:t>
            </a:r>
            <a:r>
              <a:rPr lang="en-US" sz="1200" dirty="0">
                <a:latin typeface="Comic Sans MS"/>
                <a:cs typeface="Comic Sans MS"/>
              </a:rPr>
              <a:t>. </a:t>
            </a:r>
            <a:r>
              <a:rPr lang="en-US" sz="1200" dirty="0" err="1">
                <a:latin typeface="Comic Sans MS"/>
                <a:cs typeface="Comic Sans MS"/>
              </a:rPr>
              <a:t>Prog</a:t>
            </a:r>
            <a:r>
              <a:rPr lang="en-US" sz="1200" dirty="0">
                <a:latin typeface="Comic Sans MS"/>
                <a:cs typeface="Comic Sans MS"/>
              </a:rPr>
              <a:t>. </a:t>
            </a:r>
            <a:r>
              <a:rPr lang="en-US" sz="1200" dirty="0" smtClean="0">
                <a:latin typeface="Comic Sans MS"/>
                <a:cs typeface="Comic Sans MS"/>
              </a:rPr>
              <a:t>	Rep</a:t>
            </a:r>
            <a:r>
              <a:rPr lang="en-US" sz="1200" dirty="0">
                <a:latin typeface="Comic Sans MS"/>
                <a:cs typeface="Comic Sans MS"/>
              </a:rPr>
              <a:t>. </a:t>
            </a:r>
            <a:r>
              <a:rPr lang="en-US" sz="1200" b="1" dirty="0">
                <a:latin typeface="Comic Sans MS"/>
                <a:cs typeface="Comic Sans MS"/>
              </a:rPr>
              <a:t>41</a:t>
            </a:r>
            <a:r>
              <a:rPr lang="en-US" sz="1200" dirty="0">
                <a:latin typeface="Comic Sans MS"/>
                <a:cs typeface="Comic Sans MS"/>
              </a:rPr>
              <a:t> (2008) 32</a:t>
            </a:r>
            <a:r>
              <a:rPr lang="en-US" dirty="0">
                <a:latin typeface="Arial"/>
                <a:cs typeface="Arial"/>
              </a:rPr>
              <a:t>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6452" y="1364718"/>
            <a:ext cx="5723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GXPF1 [10] generally fails beyond </a:t>
            </a:r>
            <a:r>
              <a:rPr lang="en-US" i="1" dirty="0">
                <a:latin typeface="Comic Sans MS"/>
                <a:cs typeface="Comic Sans MS"/>
              </a:rPr>
              <a:t>N</a:t>
            </a:r>
            <a:r>
              <a:rPr lang="en-US" dirty="0">
                <a:latin typeface="Comic Sans MS"/>
                <a:cs typeface="Comic Sans MS"/>
              </a:rPr>
              <a:t> = </a:t>
            </a:r>
            <a:r>
              <a:rPr lang="en-US" dirty="0" smtClean="0">
                <a:latin typeface="Comic Sans MS"/>
                <a:cs typeface="Comic Sans MS"/>
              </a:rPr>
              <a:t>32</a:t>
            </a:r>
          </a:p>
          <a:p>
            <a:pPr lvl="0"/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sz="1200" dirty="0">
                <a:latin typeface="Comic Sans MS"/>
                <a:cs typeface="Comic Sans MS"/>
              </a:rPr>
              <a:t>[10] M. </a:t>
            </a:r>
            <a:r>
              <a:rPr lang="en-US" sz="1200" dirty="0" err="1">
                <a:latin typeface="Comic Sans MS"/>
                <a:cs typeface="Comic Sans MS"/>
              </a:rPr>
              <a:t>Honma</a:t>
            </a:r>
            <a:r>
              <a:rPr lang="en-US" sz="1200" dirty="0">
                <a:latin typeface="Comic Sans MS"/>
                <a:cs typeface="Comic Sans MS"/>
              </a:rPr>
              <a:t> </a:t>
            </a:r>
            <a:r>
              <a:rPr lang="en-US" sz="1200" i="1" dirty="0">
                <a:latin typeface="Comic Sans MS"/>
                <a:cs typeface="Comic Sans MS"/>
              </a:rPr>
              <a:t>et al</a:t>
            </a:r>
            <a:r>
              <a:rPr lang="en-US" sz="1200" dirty="0">
                <a:latin typeface="Comic Sans MS"/>
                <a:cs typeface="Comic Sans MS"/>
              </a:rPr>
              <a:t>., Phys. Rev. C </a:t>
            </a:r>
            <a:r>
              <a:rPr lang="en-US" sz="1200" b="1" dirty="0">
                <a:latin typeface="Comic Sans MS"/>
                <a:cs typeface="Comic Sans MS"/>
              </a:rPr>
              <a:t>65</a:t>
            </a:r>
            <a:r>
              <a:rPr lang="en-US" sz="1200" dirty="0">
                <a:latin typeface="Comic Sans MS"/>
                <a:cs typeface="Comic Sans MS"/>
              </a:rPr>
              <a:t> (2002) </a:t>
            </a:r>
            <a:r>
              <a:rPr lang="en-US" sz="1200" dirty="0" smtClean="0">
                <a:latin typeface="Comic Sans MS"/>
                <a:cs typeface="Comic Sans MS"/>
              </a:rPr>
              <a:t>061301(R)</a:t>
            </a:r>
            <a:endParaRPr lang="en-US" sz="1200" dirty="0"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4920" y="3350474"/>
            <a:ext cx="574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latin typeface="Comic Sans MS"/>
                <a:cs typeface="Comic Sans MS"/>
              </a:rPr>
              <a:t>Reduced first 2</a:t>
            </a:r>
            <a:r>
              <a:rPr lang="en-US" baseline="30000" dirty="0">
                <a:latin typeface="Comic Sans MS"/>
                <a:cs typeface="Comic Sans MS"/>
              </a:rPr>
              <a:t>+</a:t>
            </a:r>
            <a:r>
              <a:rPr lang="en-US" dirty="0">
                <a:latin typeface="Comic Sans MS"/>
                <a:cs typeface="Comic Sans MS"/>
              </a:rPr>
              <a:t> energy for </a:t>
            </a:r>
            <a:r>
              <a:rPr lang="en-US" baseline="30000" dirty="0">
                <a:latin typeface="Comic Sans MS"/>
                <a:cs typeface="Comic Sans MS"/>
              </a:rPr>
              <a:t>56</a:t>
            </a:r>
            <a:r>
              <a:rPr lang="en-US" dirty="0">
                <a:latin typeface="Comic Sans MS"/>
                <a:cs typeface="Comic Sans MS"/>
              </a:rPr>
              <a:t>Ti and systematic improvement </a:t>
            </a:r>
            <a:r>
              <a:rPr lang="en-US" dirty="0" smtClean="0">
                <a:latin typeface="Comic Sans MS"/>
                <a:cs typeface="Comic Sans MS"/>
              </a:rPr>
              <a:t>along the </a:t>
            </a:r>
            <a:r>
              <a:rPr lang="en-US" dirty="0">
                <a:latin typeface="Comic Sans MS"/>
                <a:cs typeface="Comic Sans MS"/>
              </a:rPr>
              <a:t>isotopic </a:t>
            </a:r>
            <a:r>
              <a:rPr lang="en-US" dirty="0" smtClean="0">
                <a:latin typeface="Comic Sans MS"/>
                <a:cs typeface="Comic Sans MS"/>
              </a:rPr>
              <a:t>chains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64920" y="3990625"/>
            <a:ext cx="574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>
                <a:latin typeface="Comic Sans MS"/>
                <a:cs typeface="Comic Sans MS"/>
              </a:rPr>
              <a:t>Importantly, a significant </a:t>
            </a:r>
            <a:r>
              <a:rPr lang="en-US" i="1" dirty="0">
                <a:latin typeface="Comic Sans MS"/>
                <a:cs typeface="Comic Sans MS"/>
              </a:rPr>
              <a:t>N</a:t>
            </a:r>
            <a:r>
              <a:rPr lang="en-US" dirty="0">
                <a:latin typeface="Comic Sans MS"/>
                <a:cs typeface="Comic Sans MS"/>
              </a:rPr>
              <a:t> = 34 subshell closure still resides </a:t>
            </a:r>
            <a:r>
              <a:rPr lang="en-US" dirty="0" smtClean="0">
                <a:latin typeface="Comic Sans MS"/>
                <a:cs typeface="Comic Sans MS"/>
              </a:rPr>
              <a:t>in the </a:t>
            </a:r>
            <a:r>
              <a:rPr lang="en-US" baseline="30000" dirty="0" smtClean="0">
                <a:latin typeface="Comic Sans MS"/>
                <a:cs typeface="Comic Sans MS"/>
              </a:rPr>
              <a:t>54</a:t>
            </a:r>
            <a:r>
              <a:rPr lang="en-US" dirty="0" smtClean="0">
                <a:latin typeface="Comic Sans MS"/>
                <a:cs typeface="Comic Sans MS"/>
              </a:rPr>
              <a:t>Ca prediction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73387" y="4676987"/>
            <a:ext cx="5740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i="1" dirty="0" smtClean="0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 = 34 </a:t>
            </a:r>
            <a:r>
              <a:rPr lang="en-US" dirty="0">
                <a:latin typeface="Comic Sans MS"/>
                <a:cs typeface="Comic Sans MS"/>
              </a:rPr>
              <a:t>shell closure is not predicted by other Hamiltonians, such as KB3G [12] and FPD6 [13]</a:t>
            </a:r>
            <a:r>
              <a:rPr lang="en-US" dirty="0" smtClean="0">
                <a:latin typeface="Comic Sans MS"/>
                <a:cs typeface="Comic Sans MS"/>
              </a:rPr>
              <a:t>; consequences </a:t>
            </a:r>
            <a:r>
              <a:rPr lang="en-US" dirty="0">
                <a:latin typeface="Comic Sans MS"/>
                <a:cs typeface="Comic Sans MS"/>
              </a:rPr>
              <a:t>for shell-model interactions irrespective of the strength of the </a:t>
            </a:r>
            <a:r>
              <a:rPr lang="en-US" dirty="0" smtClean="0">
                <a:latin typeface="Comic Sans MS"/>
                <a:cs typeface="Comic Sans MS"/>
              </a:rPr>
              <a:t>gap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	</a:t>
            </a:r>
            <a:r>
              <a:rPr lang="en-US" sz="1200" dirty="0" smtClean="0">
                <a:latin typeface="Comic Sans MS"/>
                <a:cs typeface="Comic Sans MS"/>
              </a:rPr>
              <a:t>[</a:t>
            </a:r>
            <a:r>
              <a:rPr lang="en-US" sz="1200" dirty="0">
                <a:latin typeface="Comic Sans MS"/>
                <a:cs typeface="Comic Sans MS"/>
              </a:rPr>
              <a:t>12] A. </a:t>
            </a:r>
            <a:r>
              <a:rPr lang="en-US" sz="1200" dirty="0" err="1">
                <a:latin typeface="Comic Sans MS"/>
                <a:cs typeface="Comic Sans MS"/>
              </a:rPr>
              <a:t>Poves</a:t>
            </a:r>
            <a:r>
              <a:rPr lang="en-US" sz="1200" dirty="0">
                <a:latin typeface="Comic Sans MS"/>
                <a:cs typeface="Comic Sans MS"/>
              </a:rPr>
              <a:t> </a:t>
            </a:r>
            <a:r>
              <a:rPr lang="en-US" sz="1200" i="1" dirty="0">
                <a:latin typeface="Comic Sans MS"/>
                <a:cs typeface="Comic Sans MS"/>
              </a:rPr>
              <a:t>et al</a:t>
            </a:r>
            <a:r>
              <a:rPr lang="en-US" sz="1200" dirty="0">
                <a:latin typeface="Comic Sans MS"/>
                <a:cs typeface="Comic Sans MS"/>
              </a:rPr>
              <a:t>., </a:t>
            </a:r>
            <a:r>
              <a:rPr lang="en-US" sz="1200" dirty="0" err="1">
                <a:latin typeface="Comic Sans MS"/>
                <a:cs typeface="Comic Sans MS"/>
              </a:rPr>
              <a:t>Nucl</a:t>
            </a:r>
            <a:r>
              <a:rPr lang="en-US" sz="1200" dirty="0">
                <a:latin typeface="Comic Sans MS"/>
                <a:cs typeface="Comic Sans MS"/>
              </a:rPr>
              <a:t>. Phys. A </a:t>
            </a:r>
            <a:r>
              <a:rPr lang="en-US" sz="1200" b="1" dirty="0">
                <a:latin typeface="Comic Sans MS"/>
                <a:cs typeface="Comic Sans MS"/>
              </a:rPr>
              <a:t>694</a:t>
            </a:r>
            <a:r>
              <a:rPr lang="en-US" sz="1200" dirty="0">
                <a:latin typeface="Comic Sans MS"/>
                <a:cs typeface="Comic Sans MS"/>
              </a:rPr>
              <a:t> (2001) 157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200" dirty="0">
                <a:latin typeface="Comic Sans MS"/>
                <a:cs typeface="Comic Sans MS"/>
              </a:rPr>
              <a:t>	</a:t>
            </a:r>
            <a:r>
              <a:rPr lang="en-US" sz="1200" dirty="0" smtClean="0">
                <a:latin typeface="Comic Sans MS"/>
                <a:cs typeface="Comic Sans MS"/>
              </a:rPr>
              <a:t>	[</a:t>
            </a:r>
            <a:r>
              <a:rPr lang="en-US" sz="1200" dirty="0">
                <a:latin typeface="Comic Sans MS"/>
                <a:cs typeface="Comic Sans MS"/>
              </a:rPr>
              <a:t>13] W</a:t>
            </a:r>
            <a:r>
              <a:rPr lang="en-US" sz="1200" dirty="0" smtClean="0">
                <a:latin typeface="Comic Sans MS"/>
                <a:cs typeface="Comic Sans MS"/>
              </a:rPr>
              <a:t>. A</a:t>
            </a:r>
            <a:r>
              <a:rPr lang="en-US" sz="1200" dirty="0">
                <a:latin typeface="Comic Sans MS"/>
                <a:cs typeface="Comic Sans MS"/>
              </a:rPr>
              <a:t>. Richer </a:t>
            </a:r>
            <a:r>
              <a:rPr lang="en-US" sz="1200" i="1" dirty="0">
                <a:latin typeface="Comic Sans MS"/>
                <a:cs typeface="Comic Sans MS"/>
              </a:rPr>
              <a:t>et al</a:t>
            </a:r>
            <a:r>
              <a:rPr lang="en-US" sz="1200" dirty="0">
                <a:latin typeface="Comic Sans MS"/>
                <a:cs typeface="Comic Sans MS"/>
              </a:rPr>
              <a:t>., </a:t>
            </a:r>
            <a:r>
              <a:rPr lang="en-US" sz="1200" dirty="0" err="1">
                <a:latin typeface="Comic Sans MS"/>
                <a:cs typeface="Comic Sans MS"/>
              </a:rPr>
              <a:t>Nucl</a:t>
            </a:r>
            <a:r>
              <a:rPr lang="en-US" sz="1200" dirty="0">
                <a:latin typeface="Comic Sans MS"/>
                <a:cs typeface="Comic Sans MS"/>
              </a:rPr>
              <a:t>. Phys. A </a:t>
            </a:r>
            <a:r>
              <a:rPr lang="en-US" sz="1200" b="1" dirty="0">
                <a:latin typeface="Comic Sans MS"/>
                <a:cs typeface="Comic Sans MS"/>
              </a:rPr>
              <a:t>523</a:t>
            </a:r>
            <a:r>
              <a:rPr lang="en-US" sz="1200" dirty="0">
                <a:latin typeface="Comic Sans MS"/>
                <a:cs typeface="Comic Sans MS"/>
              </a:rPr>
              <a:t> (1991) 325  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2190990" y="1247769"/>
            <a:ext cx="4767259" cy="4586941"/>
            <a:chOff x="-2599066" y="-720733"/>
            <a:chExt cx="4767259" cy="4586941"/>
          </a:xfrm>
        </p:grpSpPr>
        <p:sp>
          <p:nvSpPr>
            <p:cNvPr id="19" name="Rectangle 18"/>
            <p:cNvSpPr/>
            <p:nvPr/>
          </p:nvSpPr>
          <p:spPr>
            <a:xfrm>
              <a:off x="-2599066" y="-720733"/>
              <a:ext cx="4767259" cy="4586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sx="101000" sy="10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-42972" y="600660"/>
              <a:ext cx="1066042" cy="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-40222" y="1002144"/>
              <a:ext cx="1066042" cy="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49609" y="949897"/>
              <a:ext cx="109996" cy="10449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59605" y="949897"/>
              <a:ext cx="109996" cy="10449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75101" y="949897"/>
              <a:ext cx="109996" cy="10449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85095" y="949897"/>
              <a:ext cx="109996" cy="10449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0591" y="949897"/>
              <a:ext cx="109996" cy="10449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11"/>
            <p:cNvSpPr/>
            <p:nvPr/>
          </p:nvSpPr>
          <p:spPr>
            <a:xfrm>
              <a:off x="610587" y="949897"/>
              <a:ext cx="109996" cy="10449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26083" y="949897"/>
              <a:ext cx="109996" cy="10449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36078" y="949897"/>
              <a:ext cx="109996" cy="10449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44737" y="671573"/>
              <a:ext cx="1061458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 dirty="0" smtClean="0">
                  <a:latin typeface="Arial"/>
                  <a:cs typeface="Arial"/>
                </a:rPr>
                <a:t>N</a:t>
              </a:r>
              <a:r>
                <a:rPr lang="en-US" sz="1000" dirty="0" smtClean="0">
                  <a:latin typeface="Arial"/>
                  <a:cs typeface="Arial"/>
                </a:rPr>
                <a:t> = 28</a:t>
              </a:r>
              <a:endParaRPr lang="en-US" sz="1000" dirty="0">
                <a:latin typeface="Arial"/>
                <a:cs typeface="Arial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-42972" y="229425"/>
              <a:ext cx="1066042" cy="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264101" y="548412"/>
              <a:ext cx="109996" cy="10449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74097" y="548412"/>
              <a:ext cx="109996" cy="10449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89591" y="548412"/>
              <a:ext cx="109996" cy="10449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99587" y="548412"/>
              <a:ext cx="109996" cy="10449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443400" y="867983"/>
              <a:ext cx="4591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/>
                  <a:cs typeface="Arial"/>
                </a:rPr>
                <a:t>1</a:t>
              </a:r>
              <a:r>
                <a:rPr lang="en-US" sz="1000" i="1" dirty="0" smtClean="0">
                  <a:latin typeface="Arial"/>
                  <a:cs typeface="Arial"/>
                </a:rPr>
                <a:t>f</a:t>
              </a:r>
              <a:r>
                <a:rPr lang="en-US" sz="1000" baseline="-25000" dirty="0" smtClean="0">
                  <a:latin typeface="Arial"/>
                  <a:cs typeface="Arial"/>
                </a:rPr>
                <a:t>7/2</a:t>
              </a:r>
              <a:endParaRPr lang="en-US" sz="1000" baseline="-25000" dirty="0">
                <a:latin typeface="Arial"/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-463403" y="465331"/>
              <a:ext cx="5048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/>
                  <a:cs typeface="Arial"/>
                </a:rPr>
                <a:t>2</a:t>
              </a:r>
              <a:r>
                <a:rPr lang="en-US" sz="1000" i="1" dirty="0" smtClean="0">
                  <a:latin typeface="Arial"/>
                  <a:cs typeface="Arial"/>
                </a:rPr>
                <a:t>p</a:t>
              </a:r>
              <a:r>
                <a:rPr lang="en-US" sz="1000" baseline="-25000" dirty="0" smtClean="0">
                  <a:latin typeface="Arial"/>
                  <a:cs typeface="Arial"/>
                </a:rPr>
                <a:t>3/2</a:t>
              </a:r>
              <a:endParaRPr lang="en-US" sz="1000" baseline="-25000" dirty="0">
                <a:latin typeface="Arial"/>
                <a:cs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473404" y="97429"/>
              <a:ext cx="5142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/>
                  <a:cs typeface="Arial"/>
                </a:rPr>
                <a:t>2</a:t>
              </a:r>
              <a:r>
                <a:rPr lang="en-US" sz="1000" i="1" dirty="0" smtClean="0">
                  <a:latin typeface="Arial"/>
                  <a:cs typeface="Arial"/>
                </a:rPr>
                <a:t>p</a:t>
              </a:r>
              <a:r>
                <a:rPr lang="en-US" sz="1000" baseline="-25000" dirty="0" smtClean="0">
                  <a:latin typeface="Arial"/>
                  <a:cs typeface="Arial"/>
                </a:rPr>
                <a:t>1/2</a:t>
              </a:r>
              <a:endParaRPr lang="en-US" sz="1000" baseline="-25000" dirty="0">
                <a:latin typeface="Arial"/>
                <a:cs typeface="Arial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-1447063" y="1008811"/>
              <a:ext cx="1066042" cy="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-1445229" y="671573"/>
              <a:ext cx="1061458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 dirty="0" smtClean="0">
                  <a:latin typeface="Arial"/>
                  <a:cs typeface="Arial"/>
                </a:rPr>
                <a:t>Z</a:t>
              </a:r>
              <a:r>
                <a:rPr lang="en-US" sz="1000" dirty="0" smtClean="0">
                  <a:latin typeface="Arial"/>
                  <a:cs typeface="Arial"/>
                </a:rPr>
                <a:t> = 28</a:t>
              </a:r>
              <a:endParaRPr lang="en-US" sz="1000" dirty="0">
                <a:latin typeface="Arial"/>
                <a:cs typeface="Arial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-42443" y="91966"/>
              <a:ext cx="1066042" cy="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-435621" y="-40028"/>
              <a:ext cx="4570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/>
                  <a:cs typeface="Arial"/>
                </a:rPr>
                <a:t>1</a:t>
              </a:r>
              <a:r>
                <a:rPr lang="en-US" sz="1000" i="1" dirty="0" smtClean="0">
                  <a:latin typeface="Arial"/>
                  <a:cs typeface="Arial"/>
                </a:rPr>
                <a:t>f</a:t>
              </a:r>
              <a:r>
                <a:rPr lang="en-US" sz="1000" baseline="-25000" dirty="0" smtClean="0">
                  <a:latin typeface="Arial"/>
                  <a:cs typeface="Arial"/>
                </a:rPr>
                <a:t>5/2</a:t>
              </a:r>
              <a:endParaRPr lang="en-US" sz="1000" baseline="-25000" dirty="0">
                <a:latin typeface="Arial"/>
                <a:cs typeface="Arial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82906" y="175031"/>
              <a:ext cx="109996" cy="104496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-1449813" y="606138"/>
              <a:ext cx="1066042" cy="2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-1449813" y="426116"/>
              <a:ext cx="1066042" cy="2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-1449813" y="229425"/>
              <a:ext cx="1066042" cy="2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-614970" y="1155201"/>
              <a:ext cx="82676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aseline="30000" dirty="0" smtClean="0">
                  <a:latin typeface="Arial"/>
                  <a:cs typeface="Arial"/>
                </a:rPr>
                <a:t>55</a:t>
              </a:r>
              <a:r>
                <a:rPr lang="en-US" sz="1900" dirty="0" smtClean="0">
                  <a:latin typeface="Arial"/>
                  <a:cs typeface="Arial"/>
                </a:rPr>
                <a:t>Ti</a:t>
              </a:r>
              <a:endParaRPr lang="en-US" sz="1900" baseline="-25000" dirty="0">
                <a:latin typeface="Arial"/>
                <a:cs typeface="Arial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-38388" y="282636"/>
              <a:ext cx="1061458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 dirty="0" smtClean="0">
                  <a:latin typeface="Arial"/>
                  <a:cs typeface="Arial"/>
                </a:rPr>
                <a:t>N</a:t>
              </a:r>
              <a:r>
                <a:rPr lang="en-US" sz="1000" dirty="0" smtClean="0">
                  <a:latin typeface="Arial"/>
                  <a:cs typeface="Arial"/>
                </a:rPr>
                <a:t> = 32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-1013929" y="952906"/>
              <a:ext cx="109996" cy="10449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-903933" y="952906"/>
              <a:ext cx="109996" cy="10449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-2595037" y="-611897"/>
              <a:ext cx="4756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omic Sans MS"/>
                  <a:cs typeface="Comic Sans MS"/>
                </a:rPr>
                <a:t>Ground-state spin-parity of </a:t>
              </a:r>
              <a:r>
                <a:rPr lang="en-US" baseline="30000" dirty="0" smtClean="0">
                  <a:latin typeface="Comic Sans MS"/>
                  <a:cs typeface="Comic Sans MS"/>
                </a:rPr>
                <a:t>55</a:t>
              </a:r>
              <a:r>
                <a:rPr lang="en-US" dirty="0" smtClean="0">
                  <a:latin typeface="Comic Sans MS"/>
                  <a:cs typeface="Comic Sans MS"/>
                </a:rPr>
                <a:t>Ti is ½</a:t>
              </a:r>
              <a:r>
                <a:rPr lang="en-US" baseline="30000" dirty="0" smtClean="0">
                  <a:latin typeface="Comic Sans MS"/>
                  <a:cs typeface="Comic Sans MS"/>
                </a:rPr>
                <a:t>-</a:t>
              </a:r>
              <a:endParaRPr lang="en-US" baseline="30000" dirty="0">
                <a:latin typeface="Comic Sans MS"/>
                <a:cs typeface="Comic Sans M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-2583756" y="3581621"/>
              <a:ext cx="3857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P. </a:t>
              </a:r>
              <a:r>
                <a:rPr lang="en-US" sz="1200" dirty="0" err="1" smtClean="0">
                  <a:latin typeface="Comic Sans MS"/>
                  <a:cs typeface="Comic Sans MS"/>
                </a:rPr>
                <a:t>Maierbeck</a:t>
              </a:r>
              <a:r>
                <a:rPr lang="en-US" sz="1200" dirty="0" smtClean="0">
                  <a:latin typeface="Comic Sans MS"/>
                  <a:cs typeface="Comic Sans MS"/>
                </a:rPr>
                <a:t> </a:t>
              </a:r>
              <a:r>
                <a:rPr lang="en-US" sz="1200" i="1" dirty="0" smtClean="0">
                  <a:latin typeface="Comic Sans MS"/>
                  <a:cs typeface="Comic Sans MS"/>
                </a:rPr>
                <a:t>et al</a:t>
              </a:r>
              <a:r>
                <a:rPr lang="en-US" sz="1200" dirty="0" smtClean="0">
                  <a:latin typeface="Comic Sans MS"/>
                  <a:cs typeface="Comic Sans MS"/>
                </a:rPr>
                <a:t>., Phys. </a:t>
              </a:r>
              <a:r>
                <a:rPr lang="en-US" sz="1200" dirty="0" err="1" smtClean="0">
                  <a:latin typeface="Comic Sans MS"/>
                  <a:cs typeface="Comic Sans MS"/>
                </a:rPr>
                <a:t>Lett</a:t>
              </a:r>
              <a:r>
                <a:rPr lang="en-US" sz="1200" dirty="0" smtClean="0">
                  <a:latin typeface="Comic Sans MS"/>
                  <a:cs typeface="Comic Sans MS"/>
                </a:rPr>
                <a:t>. B </a:t>
              </a:r>
              <a:r>
                <a:rPr lang="en-US" sz="1200" b="1" dirty="0" smtClean="0">
                  <a:latin typeface="Comic Sans MS"/>
                  <a:cs typeface="Comic Sans MS"/>
                </a:rPr>
                <a:t>675</a:t>
              </a:r>
              <a:r>
                <a:rPr lang="en-US" sz="1200" dirty="0" smtClean="0">
                  <a:latin typeface="Comic Sans MS"/>
                  <a:cs typeface="Comic Sans MS"/>
                </a:rPr>
                <a:t>, 22 (2009)</a:t>
              </a:r>
              <a:endParaRPr lang="en-US" sz="1200" baseline="30000" dirty="0">
                <a:latin typeface="Comic Sans MS"/>
                <a:cs typeface="Comic Sans MS"/>
              </a:endParaRPr>
            </a:p>
          </p:txBody>
        </p:sp>
        <p:pic>
          <p:nvPicPr>
            <p:cNvPr id="53" name="Picture 52" descr="55Ti-Maierbeck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016851" y="1834870"/>
              <a:ext cx="3649663" cy="1535900"/>
            </a:xfrm>
            <a:prstGeom prst="rect">
              <a:avLst/>
            </a:prstGeom>
          </p:spPr>
        </p:pic>
      </p:grpSp>
      <p:pic>
        <p:nvPicPr>
          <p:cNvPr id="56" name="Picture 55" descr="cns_mark_col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53" y="5982330"/>
            <a:ext cx="857479" cy="858736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0" y="6340673"/>
            <a:ext cx="1083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INPC 2013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Slide 5/15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966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03022" y="1618357"/>
            <a:ext cx="6665916" cy="4680845"/>
            <a:chOff x="1803022" y="1618357"/>
            <a:chExt cx="6665916" cy="4680845"/>
          </a:xfrm>
        </p:grpSpPr>
        <p:pic>
          <p:nvPicPr>
            <p:cNvPr id="40" name="Picture 39" descr="ribf+dali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022" y="1618357"/>
              <a:ext cx="6665916" cy="4586888"/>
            </a:xfrm>
            <a:prstGeom prst="rect">
              <a:avLst/>
            </a:prstGeom>
          </p:spPr>
        </p:pic>
        <p:sp>
          <p:nvSpPr>
            <p:cNvPr id="83" name="Rectangle 82"/>
            <p:cNvSpPr/>
            <p:nvPr/>
          </p:nvSpPr>
          <p:spPr>
            <a:xfrm>
              <a:off x="1947333" y="5264152"/>
              <a:ext cx="4064000" cy="1035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5733" y="406377"/>
            <a:ext cx="7941733" cy="745067"/>
            <a:chOff x="584200" y="1735666"/>
            <a:chExt cx="7941733" cy="745067"/>
          </a:xfrm>
        </p:grpSpPr>
        <p:sp>
          <p:nvSpPr>
            <p:cNvPr id="7" name="Rounded Rectangle 6"/>
            <p:cNvSpPr/>
            <p:nvPr/>
          </p:nvSpPr>
          <p:spPr>
            <a:xfrm>
              <a:off x="584200" y="1735666"/>
              <a:ext cx="7941733" cy="745067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26535" y="1761065"/>
              <a:ext cx="7848598" cy="39793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4760"/>
            <a:ext cx="9144000" cy="75829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Experiment at RIBF:</a:t>
            </a:r>
            <a:r>
              <a:rPr lang="en-US" sz="32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 Brief outline</a:t>
            </a:r>
            <a:endParaRPr lang="en-US" sz="3200" baseline="-25000" dirty="0">
              <a:ln>
                <a:solidFill>
                  <a:srgbClr val="0000FF">
                    <a:alpha val="30000"/>
                  </a:srgbClr>
                </a:solidFill>
              </a:ln>
              <a:solidFill>
                <a:srgbClr val="3366FF"/>
              </a:solidFill>
              <a:latin typeface="Arial"/>
              <a:cs typeface="Arial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184402" y="3441700"/>
            <a:ext cx="1377948" cy="768350"/>
            <a:chOff x="1619252" y="3435350"/>
            <a:chExt cx="1377948" cy="768350"/>
          </a:xfrm>
        </p:grpSpPr>
        <p:cxnSp>
          <p:nvCxnSpPr>
            <p:cNvPr id="50" name="Straight Connector 49"/>
            <p:cNvCxnSpPr/>
            <p:nvPr/>
          </p:nvCxnSpPr>
          <p:spPr>
            <a:xfrm flipH="1">
              <a:off x="2555875" y="3435350"/>
              <a:ext cx="441325" cy="3175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1733550" y="3438525"/>
              <a:ext cx="825502" cy="25400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1622425" y="3686175"/>
              <a:ext cx="120651" cy="339725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1619252" y="4016376"/>
              <a:ext cx="73023" cy="187324"/>
            </a:xfrm>
            <a:prstGeom prst="line">
              <a:avLst/>
            </a:prstGeom>
            <a:ln w="47625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315383" y="1437203"/>
            <a:ext cx="501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/>
                <a:cs typeface="Comic Sans MS"/>
              </a:rPr>
              <a:t>First </a:t>
            </a:r>
            <a:r>
              <a:rPr lang="en-US" b="1" baseline="30000" dirty="0" smtClean="0">
                <a:latin typeface="Comic Sans MS"/>
                <a:cs typeface="Comic Sans MS"/>
              </a:rPr>
              <a:t>70</a:t>
            </a:r>
            <a:r>
              <a:rPr lang="en-US" b="1" dirty="0" smtClean="0">
                <a:latin typeface="Comic Sans MS"/>
                <a:cs typeface="Comic Sans MS"/>
              </a:rPr>
              <a:t>Zn experiment at RIBF (July 2012)</a:t>
            </a:r>
          </a:p>
          <a:p>
            <a:pPr algn="ctr"/>
            <a:r>
              <a:rPr lang="en-US" dirty="0" smtClean="0">
                <a:latin typeface="Comic Sans MS"/>
                <a:cs typeface="Comic Sans MS"/>
              </a:rPr>
              <a:t>~ 60 </a:t>
            </a:r>
            <a:r>
              <a:rPr lang="en-US" dirty="0" err="1" smtClean="0">
                <a:latin typeface="Comic Sans MS"/>
                <a:cs typeface="Comic Sans MS"/>
              </a:rPr>
              <a:t>pnA</a:t>
            </a:r>
            <a:r>
              <a:rPr lang="en-US" dirty="0" smtClean="0">
                <a:latin typeface="Comic Sans MS"/>
                <a:cs typeface="Comic Sans MS"/>
              </a:rPr>
              <a:t> @ 345 </a:t>
            </a:r>
            <a:r>
              <a:rPr lang="en-US" dirty="0">
                <a:latin typeface="Comic Sans MS"/>
                <a:cs typeface="Comic Sans MS"/>
              </a:rPr>
              <a:t>M</a:t>
            </a:r>
            <a:r>
              <a:rPr lang="en-US" dirty="0" smtClean="0">
                <a:latin typeface="Comic Sans MS"/>
                <a:cs typeface="Comic Sans MS"/>
              </a:rPr>
              <a:t>eV/u (max. ~ 100 </a:t>
            </a:r>
            <a:r>
              <a:rPr lang="en-US" dirty="0" err="1" smtClean="0">
                <a:latin typeface="Comic Sans MS"/>
                <a:cs typeface="Comic Sans MS"/>
              </a:rPr>
              <a:t>pnA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280150" y="4619625"/>
            <a:ext cx="488950" cy="46037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94650" y="4041775"/>
            <a:ext cx="488950" cy="460375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42335" y="4273550"/>
            <a:ext cx="2224615" cy="859937"/>
            <a:chOff x="42335" y="4273550"/>
            <a:chExt cx="2224615" cy="859937"/>
          </a:xfrm>
        </p:grpSpPr>
        <p:sp>
          <p:nvSpPr>
            <p:cNvPr id="78" name="TextBox 77"/>
            <p:cNvSpPr txBox="1"/>
            <p:nvPr/>
          </p:nvSpPr>
          <p:spPr>
            <a:xfrm>
              <a:off x="42335" y="4548711"/>
              <a:ext cx="187959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omic Sans MS"/>
                  <a:cs typeface="Comic Sans MS"/>
                </a:rPr>
                <a:t>F0: 10-mm</a:t>
              </a:r>
              <a:r>
                <a:rPr lang="en-US" sz="1600" baseline="30000" dirty="0" smtClean="0">
                  <a:latin typeface="Comic Sans MS"/>
                  <a:cs typeface="Comic Sans MS"/>
                </a:rPr>
                <a:t>t</a:t>
              </a:r>
              <a:r>
                <a:rPr lang="en-US" sz="1600" dirty="0" smtClean="0">
                  <a:latin typeface="Comic Sans MS"/>
                  <a:cs typeface="Comic Sans MS"/>
                </a:rPr>
                <a:t> Be</a:t>
              </a:r>
            </a:p>
            <a:p>
              <a:pPr algn="ctr"/>
              <a:r>
                <a:rPr lang="en-US" sz="1600" dirty="0" smtClean="0">
                  <a:latin typeface="Comic Sans MS"/>
                  <a:cs typeface="Comic Sans MS"/>
                </a:rPr>
                <a:t>production target</a:t>
              </a:r>
              <a:endParaRPr lang="en-US" sz="1600" dirty="0">
                <a:latin typeface="Comic Sans MS"/>
                <a:cs typeface="Comic Sans MS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flipV="1">
              <a:off x="1744133" y="4273550"/>
              <a:ext cx="522817" cy="535517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374900" y="4806950"/>
            <a:ext cx="3810000" cy="1345348"/>
            <a:chOff x="2374900" y="4806950"/>
            <a:chExt cx="3810000" cy="1345348"/>
          </a:xfrm>
        </p:grpSpPr>
        <p:sp>
          <p:nvSpPr>
            <p:cNvPr id="84" name="TextBox 83"/>
            <p:cNvSpPr txBox="1"/>
            <p:nvPr/>
          </p:nvSpPr>
          <p:spPr>
            <a:xfrm>
              <a:off x="2838450" y="5321301"/>
              <a:ext cx="2578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BigRIPS</a:t>
              </a:r>
              <a:r>
                <a:rPr lang="en-US" sz="16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separator</a:t>
              </a:r>
            </a:p>
            <a:p>
              <a:pPr algn="ctr"/>
              <a:r>
                <a:rPr lang="en-US" sz="1600" dirty="0" err="1">
                  <a:solidFill>
                    <a:srgbClr val="0000FF"/>
                  </a:solidFill>
                  <a:latin typeface="Comic Sans MS"/>
                  <a:cs typeface="Comic Sans MS"/>
                </a:rPr>
                <a:t>o</a:t>
              </a:r>
              <a:r>
                <a:rPr lang="en-US" sz="1600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ptimised</a:t>
              </a:r>
              <a:r>
                <a:rPr lang="en-US" sz="16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for </a:t>
              </a:r>
              <a:r>
                <a:rPr lang="en-US" sz="1600" baseline="30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55</a:t>
              </a:r>
              <a:r>
                <a:rPr lang="en-US" sz="16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Sc,</a:t>
              </a:r>
            </a:p>
            <a:p>
              <a:pPr algn="ctr"/>
              <a:r>
                <a:rPr lang="en-US" sz="1600" baseline="30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56</a:t>
              </a:r>
              <a:r>
                <a:rPr lang="en-US" sz="16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Ti within acceptance</a:t>
              </a:r>
              <a:endParaRPr lang="en-US" sz="16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2374900" y="4806950"/>
              <a:ext cx="3810000" cy="336550"/>
              <a:chOff x="2381250" y="4940300"/>
              <a:chExt cx="3810000" cy="336550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2381250" y="4940300"/>
                <a:ext cx="584200" cy="31750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2952750" y="5251450"/>
                <a:ext cx="1168400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4102100" y="4978400"/>
                <a:ext cx="495300" cy="27940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578350" y="4984750"/>
                <a:ext cx="565150" cy="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124450" y="4978400"/>
                <a:ext cx="527050" cy="298450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626100" y="5270500"/>
                <a:ext cx="565150" cy="0"/>
              </a:xfrm>
              <a:prstGeom prst="line">
                <a:avLst/>
              </a:prstGeom>
              <a:ln w="63500">
                <a:solidFill>
                  <a:srgbClr val="0000FF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Group 90"/>
          <p:cNvGrpSpPr/>
          <p:nvPr/>
        </p:nvGrpSpPr>
        <p:grpSpPr>
          <a:xfrm>
            <a:off x="6953250" y="4400550"/>
            <a:ext cx="1998133" cy="1073730"/>
            <a:chOff x="6953250" y="4400550"/>
            <a:chExt cx="1998133" cy="1073730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6953250" y="4400550"/>
              <a:ext cx="1174750" cy="660400"/>
            </a:xfrm>
            <a:prstGeom prst="line">
              <a:avLst/>
            </a:prstGeom>
            <a:ln w="63500">
              <a:solidFill>
                <a:srgbClr val="0000FF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7078133" y="4889504"/>
              <a:ext cx="187325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ZeroDegree</a:t>
              </a:r>
              <a:endParaRPr lang="en-US" sz="16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  <a:p>
              <a:pPr algn="ctr"/>
              <a:r>
                <a:rPr lang="en-US" sz="1600" dirty="0">
                  <a:solidFill>
                    <a:srgbClr val="0000FF"/>
                  </a:solidFill>
                  <a:latin typeface="Comic Sans MS"/>
                  <a:cs typeface="Comic Sans MS"/>
                </a:rPr>
                <a:t>t</a:t>
              </a:r>
              <a:r>
                <a:rPr lang="en-US" sz="16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uned for </a:t>
              </a:r>
              <a:r>
                <a:rPr lang="en-US" sz="1600" baseline="30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54</a:t>
              </a:r>
              <a:r>
                <a:rPr lang="en-US" sz="16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Ca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676893" y="3676650"/>
            <a:ext cx="1739900" cy="2546926"/>
            <a:chOff x="5676893" y="3676650"/>
            <a:chExt cx="1739900" cy="2546926"/>
          </a:xfrm>
        </p:grpSpPr>
        <p:sp>
          <p:nvSpPr>
            <p:cNvPr id="95" name="TextBox 94"/>
            <p:cNvSpPr txBox="1"/>
            <p:nvPr/>
          </p:nvSpPr>
          <p:spPr>
            <a:xfrm>
              <a:off x="5676893" y="5638800"/>
              <a:ext cx="17399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omic Sans MS"/>
                  <a:cs typeface="Comic Sans MS"/>
                </a:rPr>
                <a:t>F8: 10-mm</a:t>
              </a:r>
              <a:r>
                <a:rPr lang="en-US" sz="1600" baseline="30000" dirty="0" smtClean="0">
                  <a:latin typeface="Comic Sans MS"/>
                  <a:cs typeface="Comic Sans MS"/>
                </a:rPr>
                <a:t>t</a:t>
              </a:r>
              <a:r>
                <a:rPr lang="en-US" sz="1600" dirty="0" smtClean="0">
                  <a:latin typeface="Comic Sans MS"/>
                  <a:cs typeface="Comic Sans MS"/>
                </a:rPr>
                <a:t> Be</a:t>
              </a:r>
            </a:p>
            <a:p>
              <a:pPr algn="ctr"/>
              <a:r>
                <a:rPr lang="en-US" sz="1600" dirty="0" smtClean="0">
                  <a:latin typeface="Comic Sans MS"/>
                  <a:cs typeface="Comic Sans MS"/>
                </a:rPr>
                <a:t>reaction target</a:t>
              </a:r>
              <a:endParaRPr lang="en-US" sz="1600" dirty="0">
                <a:latin typeface="Comic Sans MS"/>
                <a:cs typeface="Comic Sans MS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V="1">
              <a:off x="6540500" y="5143500"/>
              <a:ext cx="0" cy="51435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6286500" y="4622800"/>
              <a:ext cx="476250" cy="450850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 flipH="1">
              <a:off x="6724650" y="3676650"/>
              <a:ext cx="495300" cy="95250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5456765" y="1545165"/>
            <a:ext cx="11726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omic Sans MS"/>
                <a:cs typeface="Comic Sans MS"/>
              </a:rPr>
              <a:t>DALI2 </a:t>
            </a:r>
            <a:r>
              <a:rPr lang="en-US" sz="1600" dirty="0" err="1" smtClean="0">
                <a:latin typeface="Comic Sans MS"/>
                <a:cs typeface="Comic Sans MS"/>
              </a:rPr>
              <a:t>NaI</a:t>
            </a:r>
            <a:r>
              <a:rPr lang="en-US" sz="1600" dirty="0" smtClean="0">
                <a:latin typeface="Comic Sans MS"/>
                <a:cs typeface="Comic Sans MS"/>
              </a:rPr>
              <a:t> array</a:t>
            </a:r>
            <a:endParaRPr lang="en-US" sz="1600" dirty="0">
              <a:latin typeface="Comic Sans MS"/>
              <a:cs typeface="Comic Sans M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03334" y="1600202"/>
            <a:ext cx="3056466" cy="2074330"/>
            <a:chOff x="5503334" y="1600202"/>
            <a:chExt cx="3056466" cy="2074330"/>
          </a:xfrm>
        </p:grpSpPr>
        <p:sp>
          <p:nvSpPr>
            <p:cNvPr id="9" name="Rectangle 8"/>
            <p:cNvSpPr/>
            <p:nvPr/>
          </p:nvSpPr>
          <p:spPr>
            <a:xfrm>
              <a:off x="6341533" y="1608665"/>
              <a:ext cx="2218267" cy="2065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03334" y="1600202"/>
              <a:ext cx="1159934" cy="66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20" name="Picture 119" descr="cns_mark_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53" y="5982330"/>
            <a:ext cx="857479" cy="858736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0" y="6340673"/>
            <a:ext cx="1083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INPC 2013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Slide 6/15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766238" y="484719"/>
            <a:ext cx="7584012" cy="5949950"/>
            <a:chOff x="1322917" y="571500"/>
            <a:chExt cx="7584012" cy="5949950"/>
          </a:xfrm>
        </p:grpSpPr>
        <p:sp>
          <p:nvSpPr>
            <p:cNvPr id="102" name="Rectangle 101"/>
            <p:cNvSpPr/>
            <p:nvPr/>
          </p:nvSpPr>
          <p:spPr>
            <a:xfrm>
              <a:off x="1322917" y="571500"/>
              <a:ext cx="7584012" cy="5949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sx="101000" sy="101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483977" y="584200"/>
              <a:ext cx="3763314" cy="5924550"/>
              <a:chOff x="1424710" y="457200"/>
              <a:chExt cx="3763314" cy="5924550"/>
            </a:xfrm>
          </p:grpSpPr>
          <p:pic>
            <p:nvPicPr>
              <p:cNvPr id="105" name="Picture 104" descr="pid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4710" y="457200"/>
                <a:ext cx="3763314" cy="5924550"/>
              </a:xfrm>
              <a:prstGeom prst="rect">
                <a:avLst/>
              </a:prstGeom>
            </p:spPr>
          </p:pic>
          <p:grpSp>
            <p:nvGrpSpPr>
              <p:cNvPr id="106" name="Group 105"/>
              <p:cNvGrpSpPr/>
              <p:nvPr/>
            </p:nvGrpSpPr>
            <p:grpSpPr>
              <a:xfrm>
                <a:off x="3302000" y="2686050"/>
                <a:ext cx="1035050" cy="307777"/>
                <a:chOff x="5594350" y="2006600"/>
                <a:chExt cx="1035050" cy="307777"/>
              </a:xfrm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5651500" y="2044700"/>
                  <a:ext cx="406400" cy="2476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5594350" y="2006600"/>
                  <a:ext cx="10350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aseline="30000" dirty="0" smtClean="0">
                      <a:latin typeface="Arial"/>
                      <a:cs typeface="Arial"/>
                    </a:rPr>
                    <a:t>55</a:t>
                  </a:r>
                  <a:r>
                    <a:rPr lang="en-US" sz="1400" dirty="0" smtClean="0">
                      <a:latin typeface="Arial"/>
                      <a:cs typeface="Arial"/>
                    </a:rPr>
                    <a:t>Sc</a:t>
                  </a:r>
                  <a:endParaRPr lang="en-US" sz="140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05100" y="2298700"/>
                <a:ext cx="1035050" cy="307777"/>
                <a:chOff x="5619750" y="2006600"/>
                <a:chExt cx="1035050" cy="307777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5651500" y="2044700"/>
                  <a:ext cx="406400" cy="2476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5619750" y="2006600"/>
                  <a:ext cx="10350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aseline="30000" dirty="0" smtClean="0">
                      <a:latin typeface="Arial"/>
                      <a:cs typeface="Arial"/>
                    </a:rPr>
                    <a:t>56</a:t>
                  </a:r>
                  <a:r>
                    <a:rPr lang="en-US" sz="1400" dirty="0" smtClean="0">
                      <a:latin typeface="Arial"/>
                      <a:cs typeface="Arial"/>
                    </a:rPr>
                    <a:t>Ti</a:t>
                  </a:r>
                  <a:endParaRPr lang="en-US" sz="140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159000" y="654050"/>
                <a:ext cx="1035050" cy="307777"/>
                <a:chOff x="5619750" y="2006600"/>
                <a:chExt cx="1035050" cy="307777"/>
              </a:xfrm>
            </p:grpSpPr>
            <p:sp>
              <p:nvSpPr>
                <p:cNvPr id="112" name="Rectangle 111"/>
                <p:cNvSpPr/>
                <p:nvPr/>
              </p:nvSpPr>
              <p:spPr>
                <a:xfrm>
                  <a:off x="5651500" y="2044700"/>
                  <a:ext cx="406400" cy="2476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5619750" y="2006600"/>
                  <a:ext cx="10350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aseline="30000" dirty="0" smtClean="0">
                      <a:latin typeface="Arial"/>
                      <a:cs typeface="Arial"/>
                    </a:rPr>
                    <a:t>57</a:t>
                  </a:r>
                  <a:r>
                    <a:rPr lang="en-US" sz="1400" dirty="0" smtClean="0">
                      <a:latin typeface="Arial"/>
                      <a:cs typeface="Arial"/>
                    </a:rPr>
                    <a:t>V</a:t>
                  </a:r>
                  <a:endParaRPr lang="en-US" sz="140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3930650" y="4229100"/>
                <a:ext cx="1035050" cy="307777"/>
                <a:chOff x="5594350" y="2006600"/>
                <a:chExt cx="1035050" cy="307777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5651500" y="2044700"/>
                  <a:ext cx="406400" cy="2476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5594350" y="2006600"/>
                  <a:ext cx="10350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aseline="30000" dirty="0" smtClean="0">
                      <a:latin typeface="Arial"/>
                      <a:cs typeface="Arial"/>
                    </a:rPr>
                    <a:t>54</a:t>
                  </a:r>
                  <a:r>
                    <a:rPr lang="en-US" sz="1400" dirty="0" smtClean="0">
                      <a:latin typeface="Arial"/>
                      <a:cs typeface="Arial"/>
                    </a:rPr>
                    <a:t>Ca</a:t>
                  </a:r>
                  <a:endParaRPr lang="en-US" sz="1400" dirty="0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104" name="TextBox 103"/>
            <p:cNvSpPr txBox="1"/>
            <p:nvPr/>
          </p:nvSpPr>
          <p:spPr>
            <a:xfrm>
              <a:off x="5274729" y="719677"/>
              <a:ext cx="3448050" cy="5427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mic Sans MS"/>
                  <a:cs typeface="Comic Sans MS"/>
                </a:rPr>
                <a:t>Typical </a:t>
              </a:r>
              <a:r>
                <a:rPr lang="en-US" sz="1600" b="1" dirty="0" err="1" smtClean="0">
                  <a:latin typeface="Comic Sans MS"/>
                  <a:cs typeface="Comic Sans MS"/>
                </a:rPr>
                <a:t>BigRIPS</a:t>
              </a:r>
              <a:r>
                <a:rPr lang="en-US" sz="1600" b="1" dirty="0" smtClean="0">
                  <a:latin typeface="Comic Sans MS"/>
                  <a:cs typeface="Comic Sans MS"/>
                </a:rPr>
                <a:t> rates</a:t>
              </a:r>
              <a:endParaRPr lang="en-US" sz="1600" b="1" dirty="0">
                <a:latin typeface="Comic Sans MS"/>
                <a:cs typeface="Comic Sans MS"/>
              </a:endParaRPr>
            </a:p>
            <a:p>
              <a:endParaRPr lang="en-US" sz="1600" b="1" dirty="0">
                <a:latin typeface="Comic Sans MS"/>
                <a:cs typeface="Comic Sans MS"/>
              </a:endParaRPr>
            </a:p>
            <a:p>
              <a:pPr algn="ctr"/>
              <a:r>
                <a:rPr lang="en-US" sz="1600" baseline="30000" dirty="0" smtClean="0">
                  <a:latin typeface="Comic Sans MS"/>
                  <a:cs typeface="Comic Sans MS"/>
                </a:rPr>
                <a:t>55</a:t>
              </a:r>
              <a:r>
                <a:rPr lang="en-US" sz="1600" dirty="0" smtClean="0">
                  <a:latin typeface="Comic Sans MS"/>
                  <a:cs typeface="Comic Sans MS"/>
                </a:rPr>
                <a:t>Sc ~ 12 </a:t>
              </a:r>
              <a:r>
                <a:rPr lang="en-US" sz="1600" dirty="0" err="1" smtClean="0">
                  <a:latin typeface="Comic Sans MS"/>
                  <a:cs typeface="Comic Sans MS"/>
                </a:rPr>
                <a:t>pps</a:t>
              </a:r>
              <a:r>
                <a:rPr lang="en-US" sz="1600" dirty="0" smtClean="0">
                  <a:latin typeface="Comic Sans MS"/>
                  <a:cs typeface="Comic Sans MS"/>
                </a:rPr>
                <a:t>/</a:t>
              </a:r>
              <a:r>
                <a:rPr lang="en-US" sz="1600" dirty="0" err="1" smtClean="0">
                  <a:latin typeface="Comic Sans MS"/>
                  <a:cs typeface="Comic Sans MS"/>
                </a:rPr>
                <a:t>pnA</a:t>
              </a:r>
              <a:r>
                <a:rPr lang="en-US" sz="1600" dirty="0">
                  <a:latin typeface="Comic Sans MS"/>
                  <a:cs typeface="Comic Sans MS"/>
                </a:rPr>
                <a:t> </a:t>
              </a:r>
              <a:r>
                <a:rPr lang="en-US" sz="1600" dirty="0" smtClean="0">
                  <a:latin typeface="Comic Sans MS"/>
                  <a:cs typeface="Comic Sans MS"/>
                </a:rPr>
                <a:t>(</a:t>
              </a:r>
              <a:r>
                <a:rPr lang="en-US" sz="1600" dirty="0">
                  <a:latin typeface="Comic Sans MS"/>
                  <a:cs typeface="Comic Sans MS"/>
                </a:rPr>
                <a:t>p</a:t>
              </a:r>
              <a:r>
                <a:rPr lang="en-US" sz="1600" dirty="0" smtClean="0">
                  <a:latin typeface="Comic Sans MS"/>
                  <a:cs typeface="Comic Sans MS"/>
                </a:rPr>
                <a:t>urity ~ 5.3%)</a:t>
              </a:r>
            </a:p>
            <a:p>
              <a:pPr algn="ctr"/>
              <a:endParaRPr lang="en-US" sz="1600" baseline="30000" dirty="0" smtClean="0">
                <a:latin typeface="Comic Sans MS"/>
                <a:cs typeface="Comic Sans MS"/>
              </a:endParaRPr>
            </a:p>
            <a:p>
              <a:pPr algn="ctr"/>
              <a:r>
                <a:rPr lang="en-US" sz="1600" baseline="30000" dirty="0" smtClean="0">
                  <a:latin typeface="Comic Sans MS"/>
                  <a:cs typeface="Comic Sans MS"/>
                </a:rPr>
                <a:t>56</a:t>
              </a:r>
              <a:r>
                <a:rPr lang="en-US" sz="1600" dirty="0" smtClean="0">
                  <a:latin typeface="Comic Sans MS"/>
                  <a:cs typeface="Comic Sans MS"/>
                </a:rPr>
                <a:t>Ti ~ 125 </a:t>
              </a:r>
              <a:r>
                <a:rPr lang="en-US" sz="1600" dirty="0" err="1" smtClean="0">
                  <a:latin typeface="Comic Sans MS"/>
                  <a:cs typeface="Comic Sans MS"/>
                </a:rPr>
                <a:t>pps</a:t>
              </a:r>
              <a:r>
                <a:rPr lang="en-US" sz="1600" dirty="0" smtClean="0">
                  <a:latin typeface="Comic Sans MS"/>
                  <a:cs typeface="Comic Sans MS"/>
                </a:rPr>
                <a:t>/</a:t>
              </a:r>
              <a:r>
                <a:rPr lang="en-US" sz="1600" dirty="0" err="1" smtClean="0">
                  <a:latin typeface="Comic Sans MS"/>
                  <a:cs typeface="Comic Sans MS"/>
                </a:rPr>
                <a:t>pnA</a:t>
              </a:r>
              <a:r>
                <a:rPr lang="en-US" sz="1600" dirty="0">
                  <a:latin typeface="Comic Sans MS"/>
                  <a:cs typeface="Comic Sans MS"/>
                </a:rPr>
                <a:t> </a:t>
              </a:r>
              <a:r>
                <a:rPr lang="en-US" sz="1600" dirty="0" smtClean="0">
                  <a:latin typeface="Comic Sans MS"/>
                  <a:cs typeface="Comic Sans MS"/>
                </a:rPr>
                <a:t>(</a:t>
              </a:r>
              <a:r>
                <a:rPr lang="en-US" sz="1600" dirty="0">
                  <a:latin typeface="Comic Sans MS"/>
                  <a:cs typeface="Comic Sans MS"/>
                </a:rPr>
                <a:t>p</a:t>
              </a:r>
              <a:r>
                <a:rPr lang="en-US" sz="1600" dirty="0" smtClean="0">
                  <a:latin typeface="Comic Sans MS"/>
                  <a:cs typeface="Comic Sans MS"/>
                </a:rPr>
                <a:t>urity ~ 57%)</a:t>
              </a:r>
            </a:p>
            <a:p>
              <a:pPr algn="ctr"/>
              <a:endParaRPr lang="en-US" sz="1600" dirty="0">
                <a:latin typeface="Comic Sans MS"/>
                <a:cs typeface="Comic Sans MS"/>
              </a:endParaRPr>
            </a:p>
            <a:p>
              <a:pPr algn="ctr"/>
              <a:r>
                <a:rPr lang="en-US" sz="1600" dirty="0" smtClean="0">
                  <a:latin typeface="Comic Sans MS"/>
                  <a:cs typeface="Comic Sans MS"/>
                </a:rPr>
                <a:t>Data were accumulated for ~ 40 hours over 3 days</a:t>
              </a:r>
            </a:p>
            <a:p>
              <a:endParaRPr lang="en-US" sz="1600" dirty="0" smtClean="0">
                <a:latin typeface="Comic Sans MS"/>
                <a:cs typeface="Comic Sans MS"/>
              </a:endParaRPr>
            </a:p>
            <a:p>
              <a:endParaRPr lang="en-US" sz="1600" dirty="0">
                <a:latin typeface="Comic Sans MS"/>
                <a:cs typeface="Comic Sans MS"/>
              </a:endParaRPr>
            </a:p>
            <a:p>
              <a:endParaRPr lang="en-US" sz="1600" dirty="0">
                <a:latin typeface="Comic Sans MS"/>
                <a:cs typeface="Comic Sans MS"/>
              </a:endParaRPr>
            </a:p>
            <a:p>
              <a:pPr algn="ctr"/>
              <a:r>
                <a:rPr lang="en-US" sz="1600" b="1" dirty="0" smtClean="0">
                  <a:latin typeface="Comic Sans MS"/>
                  <a:cs typeface="Comic Sans MS"/>
                </a:rPr>
                <a:t>Coincidence events</a:t>
              </a:r>
            </a:p>
            <a:p>
              <a:endParaRPr lang="en-US" sz="1600" b="1" dirty="0">
                <a:latin typeface="Comic Sans MS"/>
                <a:cs typeface="Comic Sans MS"/>
              </a:endParaRPr>
            </a:p>
            <a:p>
              <a:pPr algn="ctr"/>
              <a:r>
                <a:rPr lang="en-US" sz="1600" baseline="30000" dirty="0" smtClean="0">
                  <a:latin typeface="Comic Sans MS"/>
                  <a:cs typeface="Comic Sans MS"/>
                </a:rPr>
                <a:t>55</a:t>
              </a:r>
              <a:r>
                <a:rPr lang="en-US" sz="1600" dirty="0" smtClean="0">
                  <a:latin typeface="Comic Sans MS"/>
                  <a:cs typeface="Comic Sans MS"/>
                </a:rPr>
                <a:t>Sc -&gt; </a:t>
              </a:r>
              <a:r>
                <a:rPr lang="en-US" sz="1600" baseline="30000" dirty="0" smtClean="0">
                  <a:latin typeface="Comic Sans MS"/>
                  <a:cs typeface="Comic Sans MS"/>
                </a:rPr>
                <a:t>54</a:t>
              </a:r>
              <a:r>
                <a:rPr lang="en-US" sz="1600" dirty="0" smtClean="0">
                  <a:latin typeface="Comic Sans MS"/>
                  <a:cs typeface="Comic Sans MS"/>
                </a:rPr>
                <a:t>Ca + </a:t>
              </a:r>
              <a:r>
                <a:rPr lang="en-US" sz="1600" dirty="0" err="1" smtClean="0">
                  <a:latin typeface="Comic Sans MS"/>
                  <a:cs typeface="Comic Sans MS"/>
                </a:rPr>
                <a:t>γ</a:t>
              </a:r>
              <a:r>
                <a:rPr lang="en-US" sz="1600" i="1" baseline="30000" dirty="0" err="1" smtClean="0">
                  <a:latin typeface="Comic Sans MS"/>
                  <a:cs typeface="Comic Sans MS"/>
                </a:rPr>
                <a:t>n</a:t>
              </a:r>
              <a:r>
                <a:rPr lang="en-US" sz="1600" i="1" dirty="0">
                  <a:latin typeface="Comic Sans MS"/>
                  <a:cs typeface="Comic Sans MS"/>
                </a:rPr>
                <a:t> </a:t>
              </a:r>
              <a:r>
                <a:rPr lang="en-US" sz="1600" dirty="0" smtClean="0">
                  <a:latin typeface="Comic Sans MS"/>
                  <a:cs typeface="Comic Sans MS"/>
                </a:rPr>
                <a:t>~ 1.4 × 10</a:t>
              </a:r>
              <a:r>
                <a:rPr lang="en-US" sz="1600" baseline="30000" dirty="0" smtClean="0">
                  <a:latin typeface="Comic Sans MS"/>
                  <a:cs typeface="Comic Sans MS"/>
                </a:rPr>
                <a:t>4</a:t>
              </a:r>
              <a:r>
                <a:rPr lang="en-US" sz="1600" dirty="0" smtClean="0">
                  <a:latin typeface="Comic Sans MS"/>
                  <a:cs typeface="Comic Sans MS"/>
                </a:rPr>
                <a:t> events</a:t>
              </a:r>
            </a:p>
            <a:p>
              <a:pPr algn="ctr"/>
              <a:endParaRPr lang="en-US" sz="1600" dirty="0">
                <a:latin typeface="Comic Sans MS"/>
                <a:cs typeface="Comic Sans MS"/>
              </a:endParaRPr>
            </a:p>
            <a:p>
              <a:pPr algn="ctr"/>
              <a:r>
                <a:rPr lang="en-US" sz="1600" baseline="30000" dirty="0" smtClean="0">
                  <a:latin typeface="Comic Sans MS"/>
                  <a:cs typeface="Comic Sans MS"/>
                </a:rPr>
                <a:t>56</a:t>
              </a:r>
              <a:r>
                <a:rPr lang="en-US" sz="1600" dirty="0" smtClean="0">
                  <a:latin typeface="Comic Sans MS"/>
                  <a:cs typeface="Comic Sans MS"/>
                </a:rPr>
                <a:t>Ti </a:t>
              </a:r>
              <a:r>
                <a:rPr lang="en-US" sz="1600" dirty="0">
                  <a:latin typeface="Comic Sans MS"/>
                  <a:cs typeface="Comic Sans MS"/>
                </a:rPr>
                <a:t>-&gt; </a:t>
              </a:r>
              <a:r>
                <a:rPr lang="en-US" sz="1600" baseline="30000" dirty="0">
                  <a:latin typeface="Comic Sans MS"/>
                  <a:cs typeface="Comic Sans MS"/>
                </a:rPr>
                <a:t>54</a:t>
              </a:r>
              <a:r>
                <a:rPr lang="en-US" sz="1600" dirty="0">
                  <a:latin typeface="Comic Sans MS"/>
                  <a:cs typeface="Comic Sans MS"/>
                </a:rPr>
                <a:t>Ca + </a:t>
              </a:r>
              <a:r>
                <a:rPr lang="en-US" sz="1600" dirty="0" err="1" smtClean="0">
                  <a:latin typeface="Comic Sans MS"/>
                  <a:cs typeface="Comic Sans MS"/>
                </a:rPr>
                <a:t>γ</a:t>
              </a:r>
              <a:r>
                <a:rPr lang="en-US" sz="1600" i="1" baseline="30000" dirty="0" err="1" smtClean="0">
                  <a:latin typeface="Comic Sans MS"/>
                  <a:cs typeface="Comic Sans MS"/>
                </a:rPr>
                <a:t>n</a:t>
              </a:r>
              <a:r>
                <a:rPr lang="en-US" sz="1600" i="1" dirty="0">
                  <a:latin typeface="Comic Sans MS"/>
                  <a:cs typeface="Comic Sans MS"/>
                </a:rPr>
                <a:t> </a:t>
              </a:r>
              <a:r>
                <a:rPr lang="en-US" sz="1600" dirty="0" smtClean="0">
                  <a:latin typeface="Comic Sans MS"/>
                  <a:cs typeface="Comic Sans MS"/>
                </a:rPr>
                <a:t>~ 9.1 × 10</a:t>
              </a:r>
              <a:r>
                <a:rPr lang="en-US" sz="1600" baseline="30000" dirty="0" smtClean="0">
                  <a:latin typeface="Comic Sans MS"/>
                  <a:cs typeface="Comic Sans MS"/>
                </a:rPr>
                <a:t>3</a:t>
              </a:r>
              <a:r>
                <a:rPr lang="en-US" sz="1600" dirty="0" smtClean="0">
                  <a:latin typeface="Comic Sans MS"/>
                  <a:cs typeface="Comic Sans MS"/>
                </a:rPr>
                <a:t> events</a:t>
              </a:r>
            </a:p>
            <a:p>
              <a:pPr algn="ctr"/>
              <a:endParaRPr lang="en-US" sz="1600" dirty="0">
                <a:latin typeface="Comic Sans MS"/>
                <a:cs typeface="Comic Sans MS"/>
              </a:endParaRPr>
            </a:p>
            <a:p>
              <a:pPr algn="ctr"/>
              <a:endParaRPr lang="en-US" sz="1600" dirty="0" smtClean="0">
                <a:latin typeface="Comic Sans MS"/>
                <a:cs typeface="Comic Sans MS"/>
              </a:endParaRPr>
            </a:p>
            <a:p>
              <a:pPr algn="r"/>
              <a:endParaRPr lang="en-US" sz="1600" dirty="0">
                <a:latin typeface="Comic Sans MS"/>
                <a:cs typeface="Comic Sans MS"/>
              </a:endParaRPr>
            </a:p>
            <a:p>
              <a:pPr algn="ctr"/>
              <a:r>
                <a:rPr lang="en-US" sz="1600" b="1" dirty="0" smtClean="0">
                  <a:latin typeface="Comic Sans MS"/>
                  <a:cs typeface="Comic Sans MS"/>
                </a:rPr>
                <a:t>Preliminary result</a:t>
              </a:r>
            </a:p>
            <a:p>
              <a:pPr algn="ctr"/>
              <a:endParaRPr lang="en-US" sz="1600" b="1" dirty="0" smtClean="0">
                <a:latin typeface="Comic Sans MS"/>
                <a:cs typeface="Comic Sans MS"/>
              </a:endParaRPr>
            </a:p>
            <a:p>
              <a:pPr algn="ctr"/>
              <a:r>
                <a:rPr lang="en-US" sz="1600" baseline="30000" dirty="0" smtClean="0">
                  <a:latin typeface="Comic Sans MS"/>
                  <a:cs typeface="Comic Sans MS"/>
                </a:rPr>
                <a:t>9</a:t>
              </a:r>
              <a:r>
                <a:rPr lang="en-US" sz="1600" dirty="0" smtClean="0">
                  <a:latin typeface="Comic Sans MS"/>
                  <a:cs typeface="Comic Sans MS"/>
                </a:rPr>
                <a:t>Be(</a:t>
              </a:r>
              <a:r>
                <a:rPr lang="en-US" sz="1600" baseline="30000" dirty="0" smtClean="0">
                  <a:latin typeface="Comic Sans MS"/>
                  <a:cs typeface="Comic Sans MS"/>
                </a:rPr>
                <a:t>55</a:t>
              </a:r>
              <a:r>
                <a:rPr lang="en-US" sz="1600" dirty="0" smtClean="0">
                  <a:latin typeface="Comic Sans MS"/>
                  <a:cs typeface="Comic Sans MS"/>
                </a:rPr>
                <a:t>Sc,</a:t>
              </a:r>
              <a:r>
                <a:rPr lang="en-US" sz="1600" baseline="30000" dirty="0" smtClean="0">
                  <a:latin typeface="Comic Sans MS"/>
                  <a:cs typeface="Comic Sans MS"/>
                </a:rPr>
                <a:t>54</a:t>
              </a:r>
              <a:r>
                <a:rPr lang="en-US" sz="1600" dirty="0" smtClean="0">
                  <a:latin typeface="Comic Sans MS"/>
                  <a:cs typeface="Comic Sans MS"/>
                </a:rPr>
                <a:t>Ca)X </a:t>
              </a:r>
              <a:r>
                <a:rPr lang="en-US" sz="1600" dirty="0" err="1" smtClean="0">
                  <a:latin typeface="Comic Sans MS"/>
                  <a:cs typeface="Comic Sans MS"/>
                </a:rPr>
                <a:t>σ</a:t>
              </a:r>
              <a:r>
                <a:rPr lang="en-US" sz="1600" baseline="-25000" dirty="0" err="1" smtClean="0">
                  <a:latin typeface="Comic Sans MS"/>
                  <a:cs typeface="Comic Sans MS"/>
                </a:rPr>
                <a:t>inc</a:t>
              </a:r>
              <a:r>
                <a:rPr lang="en-US" sz="1600" dirty="0" smtClean="0">
                  <a:latin typeface="Comic Sans MS"/>
                  <a:cs typeface="Comic Sans MS"/>
                </a:rPr>
                <a:t> ~ 2.5(5)</a:t>
              </a:r>
              <a:r>
                <a:rPr lang="en-US" sz="1600" baseline="-25000" dirty="0" smtClean="0">
                  <a:latin typeface="Comic Sans MS"/>
                  <a:cs typeface="Comic Sans MS"/>
                </a:rPr>
                <a:t>stat</a:t>
              </a:r>
              <a:r>
                <a:rPr lang="en-US" sz="1600" dirty="0" smtClean="0">
                  <a:latin typeface="Comic Sans MS"/>
                  <a:cs typeface="Comic Sans MS"/>
                </a:rPr>
                <a:t> </a:t>
              </a:r>
              <a:r>
                <a:rPr lang="en-US" sz="1600" dirty="0" err="1" smtClean="0">
                  <a:latin typeface="Comic Sans MS"/>
                  <a:cs typeface="Comic Sans MS"/>
                </a:rPr>
                <a:t>mb</a:t>
              </a:r>
              <a:endParaRPr lang="en-US" sz="1600" dirty="0" smtClean="0"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12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 rot="16200000">
            <a:off x="1916467" y="-138501"/>
            <a:ext cx="4945936" cy="8154461"/>
            <a:chOff x="441542" y="1333258"/>
            <a:chExt cx="8281035" cy="5024120"/>
          </a:xfrm>
        </p:grpSpPr>
        <p:pic>
          <p:nvPicPr>
            <p:cNvPr id="4" name="Picture 3" descr="ca54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70000" y="-295200"/>
              <a:ext cx="5024120" cy="828103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444930" y="1939923"/>
              <a:ext cx="717734" cy="28079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5733" y="406377"/>
            <a:ext cx="7941733" cy="745067"/>
            <a:chOff x="584200" y="1735666"/>
            <a:chExt cx="7941733" cy="745067"/>
          </a:xfrm>
        </p:grpSpPr>
        <p:sp>
          <p:nvSpPr>
            <p:cNvPr id="7" name="Rounded Rectangle 6"/>
            <p:cNvSpPr/>
            <p:nvPr/>
          </p:nvSpPr>
          <p:spPr>
            <a:xfrm>
              <a:off x="584200" y="1735666"/>
              <a:ext cx="7941733" cy="7450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26535" y="1761065"/>
              <a:ext cx="7848598" cy="39793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4760"/>
            <a:ext cx="9144000" cy="758295"/>
          </a:xfrm>
        </p:spPr>
        <p:txBody>
          <a:bodyPr>
            <a:normAutofit/>
          </a:bodyPr>
          <a:lstStyle/>
          <a:p>
            <a:r>
              <a:rPr lang="en-US" sz="3200" b="1" dirty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R</a:t>
            </a:r>
            <a:r>
              <a:rPr lang="en-US" sz="3200" b="1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esults:</a:t>
            </a:r>
            <a:r>
              <a:rPr lang="en-US" sz="32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 Spectroscopy of </a:t>
            </a:r>
            <a:r>
              <a:rPr lang="en-US" sz="3200" baseline="300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54</a:t>
            </a:r>
            <a:r>
              <a:rPr lang="en-US" sz="32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Ca</a:t>
            </a:r>
            <a:endParaRPr lang="en-US" sz="3200" baseline="-25000" dirty="0">
              <a:ln>
                <a:solidFill>
                  <a:srgbClr val="0000FF">
                    <a:alpha val="30000"/>
                  </a:srgbClr>
                </a:solidFill>
              </a:ln>
              <a:solidFill>
                <a:srgbClr val="3366FF"/>
              </a:solidFill>
              <a:latin typeface="Arial"/>
              <a:cs typeface="Arial"/>
            </a:endParaRPr>
          </a:p>
        </p:txBody>
      </p:sp>
      <p:pic>
        <p:nvPicPr>
          <p:cNvPr id="73" name="Picture 72" descr="cns_mark_col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53" y="5982330"/>
            <a:ext cx="857479" cy="85873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565650" y="1703886"/>
            <a:ext cx="3693201" cy="3647764"/>
            <a:chOff x="4565650" y="1705286"/>
            <a:chExt cx="3693201" cy="3647764"/>
          </a:xfrm>
        </p:grpSpPr>
        <p:sp>
          <p:nvSpPr>
            <p:cNvPr id="77" name="Rectangle 76"/>
            <p:cNvSpPr/>
            <p:nvPr/>
          </p:nvSpPr>
          <p:spPr>
            <a:xfrm>
              <a:off x="4565650" y="1705286"/>
              <a:ext cx="3536950" cy="364776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5137450" y="1951383"/>
              <a:ext cx="3121401" cy="1269332"/>
              <a:chOff x="5220000" y="1881533"/>
              <a:chExt cx="3121401" cy="1269332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5220000" y="2070000"/>
                <a:ext cx="72813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220000" y="2520000"/>
                <a:ext cx="728133" cy="0"/>
              </a:xfrm>
              <a:prstGeom prst="line">
                <a:avLst/>
              </a:prstGeom>
              <a:ln w="19050">
                <a:solidFill>
                  <a:srgbClr val="0000FF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220000" y="2970000"/>
                <a:ext cx="728133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6030000" y="1881533"/>
                <a:ext cx="1761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mic Sans MS"/>
                    <a:cs typeface="Comic Sans MS"/>
                  </a:rPr>
                  <a:t>Exponential</a:t>
                </a:r>
                <a:endParaRPr lang="en-US" dirty="0">
                  <a:latin typeface="Comic Sans MS"/>
                  <a:cs typeface="Comic Sans MS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030000" y="2331533"/>
                <a:ext cx="2311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mic Sans MS"/>
                    <a:cs typeface="Comic Sans MS"/>
                  </a:rPr>
                  <a:t>GEANT4 simulation</a:t>
                </a:r>
                <a:endParaRPr lang="en-US" dirty="0">
                  <a:latin typeface="Comic Sans MS"/>
                  <a:cs typeface="Comic Sans MS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030000" y="2781533"/>
                <a:ext cx="1761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mic Sans MS"/>
                    <a:cs typeface="Comic Sans MS"/>
                  </a:rPr>
                  <a:t>Total fit</a:t>
                </a:r>
                <a:endParaRPr lang="en-US" dirty="0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6724650" y="3143250"/>
              <a:ext cx="723900" cy="220980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0" y="6340673"/>
            <a:ext cx="1083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INPC 2013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Slide 7/15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630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75733" y="406377"/>
            <a:ext cx="7941733" cy="745067"/>
            <a:chOff x="584200" y="1735666"/>
            <a:chExt cx="7941733" cy="745067"/>
          </a:xfrm>
        </p:grpSpPr>
        <p:sp>
          <p:nvSpPr>
            <p:cNvPr id="7" name="Rounded Rectangle 6"/>
            <p:cNvSpPr/>
            <p:nvPr/>
          </p:nvSpPr>
          <p:spPr>
            <a:xfrm>
              <a:off x="584200" y="1735666"/>
              <a:ext cx="7941733" cy="745067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26535" y="1761065"/>
              <a:ext cx="7848598" cy="39793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4760"/>
            <a:ext cx="9144000" cy="758295"/>
          </a:xfrm>
        </p:spPr>
        <p:txBody>
          <a:bodyPr>
            <a:normAutofit/>
          </a:bodyPr>
          <a:lstStyle/>
          <a:p>
            <a:r>
              <a:rPr lang="en-US" sz="3200" b="1" dirty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R</a:t>
            </a:r>
            <a:r>
              <a:rPr lang="en-US" sz="3200" b="1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esults:</a:t>
            </a:r>
            <a:r>
              <a:rPr lang="en-US" sz="32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sz="3200" i="1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J</a:t>
            </a:r>
            <a:r>
              <a:rPr lang="en-US" sz="1000" i="1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en-US" sz="3200" baseline="300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π</a:t>
            </a:r>
            <a:r>
              <a:rPr lang="en-US" sz="32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 assignments &amp; systematics</a:t>
            </a:r>
            <a:endParaRPr lang="en-US" sz="3200" baseline="-25000" dirty="0">
              <a:ln>
                <a:solidFill>
                  <a:srgbClr val="0000FF">
                    <a:alpha val="30000"/>
                  </a:srgbClr>
                </a:solidFill>
              </a:ln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0" y="6340673"/>
            <a:ext cx="1083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INPC 2013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Slide 8/15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19768" y="1310218"/>
            <a:ext cx="2211760" cy="2125125"/>
            <a:chOff x="1221318" y="1513418"/>
            <a:chExt cx="2211760" cy="2125125"/>
          </a:xfrm>
        </p:grpSpPr>
        <p:grpSp>
          <p:nvGrpSpPr>
            <p:cNvPr id="51" name="Group 50"/>
            <p:cNvGrpSpPr/>
            <p:nvPr/>
          </p:nvGrpSpPr>
          <p:grpSpPr>
            <a:xfrm>
              <a:off x="1221318" y="1756832"/>
              <a:ext cx="2211760" cy="1881711"/>
              <a:chOff x="1564225" y="1958542"/>
              <a:chExt cx="2211760" cy="196152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564225" y="1958542"/>
                <a:ext cx="1735666" cy="1961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1581142" y="2090715"/>
                <a:ext cx="2194843" cy="1734210"/>
                <a:chOff x="1581142" y="2090715"/>
                <a:chExt cx="2194843" cy="1734210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2075334" y="3403607"/>
                  <a:ext cx="54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347384" y="2819407"/>
                  <a:ext cx="0" cy="584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stealt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075334" y="2813057"/>
                  <a:ext cx="54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075334" y="2298707"/>
                  <a:ext cx="54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2345891" y="2305057"/>
                  <a:ext cx="0" cy="504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stealt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/>
                <p:cNvSpPr txBox="1"/>
                <p:nvPr/>
              </p:nvSpPr>
              <p:spPr>
                <a:xfrm>
                  <a:off x="1739898" y="3204600"/>
                  <a:ext cx="402912" cy="384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Arial"/>
                      <a:cs typeface="Arial"/>
                    </a:rPr>
                    <a:t>0</a:t>
                  </a:r>
                  <a:r>
                    <a:rPr lang="en-US" baseline="30000" dirty="0" smtClean="0">
                      <a:latin typeface="Arial"/>
                      <a:cs typeface="Arial"/>
                    </a:rPr>
                    <a:t>+</a:t>
                  </a:r>
                  <a:endParaRPr lang="en-US" baseline="30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581142" y="2601350"/>
                  <a:ext cx="556650" cy="384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Arial"/>
                      <a:cs typeface="Arial"/>
                    </a:rPr>
                    <a:t>(2</a:t>
                  </a:r>
                  <a:r>
                    <a:rPr lang="en-US" baseline="30000" dirty="0" smtClean="0">
                      <a:latin typeface="Arial"/>
                      <a:cs typeface="Arial"/>
                    </a:rPr>
                    <a:t>+</a:t>
                  </a:r>
                  <a:r>
                    <a:rPr lang="en-US" dirty="0" smtClean="0">
                      <a:latin typeface="Arial"/>
                      <a:cs typeface="Arial"/>
                    </a:rPr>
                    <a:t>)</a:t>
                  </a:r>
                  <a:endParaRPr lang="en-US" baseline="30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2569634" y="3204600"/>
                  <a:ext cx="352941" cy="384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Arial"/>
                      <a:cs typeface="Arial"/>
                    </a:rPr>
                    <a:t>0</a:t>
                  </a:r>
                  <a:endParaRPr lang="en-US" i="1" baseline="30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2563284" y="2614050"/>
                  <a:ext cx="1212701" cy="384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Arial"/>
                      <a:cs typeface="Arial"/>
                    </a:rPr>
                    <a:t>2,043(19)</a:t>
                  </a:r>
                  <a:endParaRPr lang="en-US" i="1" baseline="30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2563284" y="2099700"/>
                  <a:ext cx="1212701" cy="384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latin typeface="Arial"/>
                      <a:cs typeface="Arial"/>
                    </a:rPr>
                    <a:t>3,699(28)</a:t>
                  </a:r>
                  <a:endParaRPr lang="en-US" i="1" baseline="30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1610410" y="2090715"/>
                  <a:ext cx="518028" cy="384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Arial"/>
                      <a:cs typeface="Arial"/>
                    </a:rPr>
                    <a:t>(3</a:t>
                  </a:r>
                  <a:r>
                    <a:rPr lang="en-US" baseline="30000" dirty="0" smtClean="0">
                      <a:latin typeface="Arial"/>
                      <a:cs typeface="Arial"/>
                    </a:rPr>
                    <a:t>-</a:t>
                  </a:r>
                  <a:r>
                    <a:rPr lang="en-US" dirty="0" smtClean="0">
                      <a:latin typeface="Arial"/>
                      <a:cs typeface="Arial"/>
                    </a:rPr>
                    <a:t>)</a:t>
                  </a:r>
                  <a:endParaRPr lang="en-US" baseline="30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1979095" y="3407844"/>
                  <a:ext cx="740834" cy="417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aseline="30000" dirty="0" smtClean="0">
                      <a:latin typeface="Arial"/>
                      <a:cs typeface="Arial"/>
                    </a:rPr>
                    <a:t>54</a:t>
                  </a:r>
                  <a:r>
                    <a:rPr lang="en-US" sz="2000" dirty="0" smtClean="0">
                      <a:latin typeface="Arial"/>
                      <a:cs typeface="Arial"/>
                    </a:rPr>
                    <a:t>Ca</a:t>
                  </a:r>
                  <a:endParaRPr lang="en-US" sz="2000" dirty="0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81" name="TextBox 80"/>
            <p:cNvSpPr txBox="1"/>
            <p:nvPr/>
          </p:nvSpPr>
          <p:spPr>
            <a:xfrm>
              <a:off x="1758950" y="1513418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Present work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2533650"/>
            <a:ext cx="170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Based on 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elative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γ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-ray intensities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079500" y="2489200"/>
            <a:ext cx="476250" cy="279400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1310218"/>
            <a:ext cx="8870950" cy="2389715"/>
            <a:chOff x="0" y="1348318"/>
            <a:chExt cx="8870950" cy="2389715"/>
          </a:xfrm>
        </p:grpSpPr>
        <p:grpSp>
          <p:nvGrpSpPr>
            <p:cNvPr id="9" name="Group 8"/>
            <p:cNvGrpSpPr/>
            <p:nvPr/>
          </p:nvGrpSpPr>
          <p:grpSpPr>
            <a:xfrm>
              <a:off x="3699934" y="1348318"/>
              <a:ext cx="5171016" cy="2389715"/>
              <a:chOff x="3509434" y="1513418"/>
              <a:chExt cx="5171016" cy="2389715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3509434" y="1519767"/>
                <a:ext cx="2865966" cy="23833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3" name="Picture 42" descr="Gade-52Ca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2420" y="1786467"/>
                <a:ext cx="2721379" cy="2034100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3843864" y="1513418"/>
                <a:ext cx="38459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Comic Sans MS"/>
                    <a:cs typeface="Comic Sans MS"/>
                  </a:rPr>
                  <a:t>A. </a:t>
                </a:r>
                <a:r>
                  <a:rPr lang="en-US" sz="1200" dirty="0" err="1" smtClean="0">
                    <a:latin typeface="Comic Sans MS"/>
                    <a:cs typeface="Comic Sans MS"/>
                  </a:rPr>
                  <a:t>Gade</a:t>
                </a:r>
                <a:r>
                  <a:rPr lang="en-US" sz="1200" dirty="0" smtClean="0">
                    <a:latin typeface="Comic Sans MS"/>
                    <a:cs typeface="Comic Sans MS"/>
                  </a:rPr>
                  <a:t> </a:t>
                </a:r>
                <a:r>
                  <a:rPr lang="en-US" sz="1200" i="1" dirty="0" smtClean="0">
                    <a:latin typeface="Comic Sans MS"/>
                    <a:cs typeface="Comic Sans MS"/>
                  </a:rPr>
                  <a:t>et al</a:t>
                </a:r>
                <a:r>
                  <a:rPr lang="en-US" sz="1200" dirty="0" smtClean="0">
                    <a:latin typeface="Comic Sans MS"/>
                    <a:cs typeface="Comic Sans MS"/>
                  </a:rPr>
                  <a:t>., Phys. Rev. C </a:t>
                </a:r>
                <a:r>
                  <a:rPr lang="en-US" sz="1200" b="1" dirty="0" smtClean="0">
                    <a:latin typeface="Comic Sans MS"/>
                    <a:cs typeface="Comic Sans MS"/>
                  </a:rPr>
                  <a:t>74</a:t>
                </a:r>
                <a:r>
                  <a:rPr lang="en-US" sz="1200" dirty="0" smtClean="0">
                    <a:latin typeface="Comic Sans MS"/>
                    <a:cs typeface="Comic Sans MS"/>
                  </a:rPr>
                  <a:t> (2006) 021302(R) </a:t>
                </a:r>
                <a:endParaRPr lang="en-US" sz="1200" dirty="0">
                  <a:latin typeface="Comic Sans MS"/>
                  <a:cs typeface="Comic Sans MS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356350" y="1917705"/>
                <a:ext cx="23241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mic Sans MS"/>
                    <a:cs typeface="Comic Sans MS"/>
                  </a:rPr>
                  <a:t>Note the same general structure observed for </a:t>
                </a:r>
                <a:r>
                  <a:rPr lang="en-US" baseline="30000" dirty="0" smtClean="0">
                    <a:latin typeface="Comic Sans MS"/>
                    <a:cs typeface="Comic Sans MS"/>
                  </a:rPr>
                  <a:t>52</a:t>
                </a:r>
                <a:r>
                  <a:rPr lang="en-US" dirty="0" smtClean="0">
                    <a:latin typeface="Comic Sans MS"/>
                    <a:cs typeface="Comic Sans MS"/>
                  </a:rPr>
                  <a:t>Ca following proton knockout reactions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0" y="1365250"/>
              <a:ext cx="1701800" cy="830997"/>
              <a:chOff x="0" y="1365250"/>
              <a:chExt cx="1701800" cy="830997"/>
            </a:xfrm>
          </p:grpSpPr>
          <p:cxnSp>
            <p:nvCxnSpPr>
              <p:cNvPr id="87" name="Straight Arrow Connector 86"/>
              <p:cNvCxnSpPr/>
              <p:nvPr/>
            </p:nvCxnSpPr>
            <p:spPr>
              <a:xfrm>
                <a:off x="1263650" y="1797050"/>
                <a:ext cx="292100" cy="889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0" y="1365250"/>
                <a:ext cx="1701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Systematics of lower-mass isotopes</a:t>
                </a:r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2857500" y="365125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E(2</a:t>
            </a:r>
            <a:r>
              <a:rPr lang="en-US" sz="1400" baseline="30000" dirty="0" smtClean="0">
                <a:latin typeface="Comic Sans MS"/>
                <a:cs typeface="Comic Sans MS"/>
              </a:rPr>
              <a:t>+</a:t>
            </a:r>
            <a:r>
              <a:rPr lang="en-US" sz="1400" dirty="0" smtClean="0">
                <a:latin typeface="Comic Sans MS"/>
                <a:cs typeface="Comic Sans MS"/>
              </a:rPr>
              <a:t>) for </a:t>
            </a:r>
            <a:r>
              <a:rPr lang="en-US" sz="1400" dirty="0" err="1" smtClean="0">
                <a:latin typeface="Comic Sans MS"/>
                <a:cs typeface="Comic Sans MS"/>
              </a:rPr>
              <a:t>neighbouring</a:t>
            </a:r>
            <a:r>
              <a:rPr lang="en-US" sz="1400" dirty="0" smtClean="0">
                <a:latin typeface="Comic Sans MS"/>
                <a:cs typeface="Comic Sans MS"/>
              </a:rPr>
              <a:t> nuclei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0" y="3886200"/>
            <a:ext cx="36512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arenBoth"/>
            </a:pPr>
            <a:r>
              <a:rPr lang="en-US" dirty="0" smtClean="0">
                <a:latin typeface="Comic Sans MS"/>
                <a:cs typeface="Comic Sans MS"/>
              </a:rPr>
              <a:t>E(2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) lower but comparable to that of </a:t>
            </a:r>
            <a:r>
              <a:rPr lang="en-US" baseline="30000" dirty="0" smtClean="0">
                <a:latin typeface="Comic Sans MS"/>
                <a:cs typeface="Comic Sans MS"/>
              </a:rPr>
              <a:t>52</a:t>
            </a:r>
            <a:r>
              <a:rPr lang="en-US" dirty="0" smtClean="0">
                <a:latin typeface="Comic Sans MS"/>
                <a:cs typeface="Comic Sans MS"/>
              </a:rPr>
              <a:t>Ca</a:t>
            </a:r>
          </a:p>
          <a:p>
            <a:pPr marL="400050" indent="-400050">
              <a:buAutoNum type="romanLcParenBoth"/>
            </a:pPr>
            <a:r>
              <a:rPr lang="en-US" dirty="0" smtClean="0">
                <a:latin typeface="Comic Sans MS"/>
                <a:cs typeface="Comic Sans MS"/>
              </a:rPr>
              <a:t>Enhanced relative to </a:t>
            </a:r>
            <a:r>
              <a:rPr lang="en-US" baseline="30000" dirty="0" smtClean="0">
                <a:latin typeface="Comic Sans MS"/>
                <a:cs typeface="Comic Sans MS"/>
              </a:rPr>
              <a:t>50</a:t>
            </a:r>
            <a:r>
              <a:rPr lang="en-US" dirty="0" smtClean="0">
                <a:latin typeface="Comic Sans MS"/>
                <a:cs typeface="Comic Sans MS"/>
              </a:rPr>
              <a:t>Ca, E(2</a:t>
            </a:r>
            <a:r>
              <a:rPr lang="en-US" baseline="30000" dirty="0" smtClean="0">
                <a:latin typeface="Comic Sans MS"/>
                <a:cs typeface="Comic Sans MS"/>
              </a:rPr>
              <a:t>+</a:t>
            </a:r>
            <a:r>
              <a:rPr lang="en-US" dirty="0" smtClean="0">
                <a:latin typeface="Comic Sans MS"/>
                <a:cs typeface="Comic Sans MS"/>
              </a:rPr>
              <a:t>) ~ 1 MeV</a:t>
            </a:r>
          </a:p>
          <a:p>
            <a:pPr marL="400050" indent="-400050">
              <a:buFontTx/>
              <a:buAutoNum type="romanLcParenBoth"/>
            </a:pPr>
            <a:r>
              <a:rPr lang="en-US" dirty="0">
                <a:latin typeface="Comic Sans MS"/>
                <a:cs typeface="Comic Sans MS"/>
              </a:rPr>
              <a:t>E(2</a:t>
            </a:r>
            <a:r>
              <a:rPr lang="en-US" baseline="30000" dirty="0">
                <a:latin typeface="Comic Sans MS"/>
                <a:cs typeface="Comic Sans MS"/>
              </a:rPr>
              <a:t>+</a:t>
            </a:r>
            <a:r>
              <a:rPr lang="en-US" dirty="0">
                <a:latin typeface="Comic Sans MS"/>
                <a:cs typeface="Comic Sans MS"/>
              </a:rPr>
              <a:t>) is also enhanced relative to </a:t>
            </a:r>
            <a:r>
              <a:rPr lang="en-US" i="1" dirty="0">
                <a:latin typeface="Comic Sans MS"/>
                <a:cs typeface="Comic Sans MS"/>
              </a:rPr>
              <a:t>N</a:t>
            </a:r>
            <a:r>
              <a:rPr lang="en-US" dirty="0">
                <a:latin typeface="Comic Sans MS"/>
                <a:cs typeface="Comic Sans MS"/>
              </a:rPr>
              <a:t> = </a:t>
            </a:r>
            <a:r>
              <a:rPr lang="en-US" dirty="0" smtClean="0">
                <a:latin typeface="Comic Sans MS"/>
                <a:cs typeface="Comic Sans MS"/>
              </a:rPr>
              <a:t>34 isotones</a:t>
            </a:r>
            <a:endParaRPr lang="en-US" dirty="0">
              <a:latin typeface="Comic Sans MS"/>
              <a:cs typeface="Comic Sans MS"/>
            </a:endParaRPr>
          </a:p>
          <a:p>
            <a:pPr marL="400050" indent="-400050">
              <a:buFontTx/>
              <a:buAutoNum type="romanLcParenBoth"/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New 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subshell closure at      </a:t>
            </a:r>
            <a:r>
              <a:rPr lang="en-US" b="1" i="1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 = 34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for </a:t>
            </a: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Ca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          isotopes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0132" y="3613150"/>
            <a:ext cx="5147733" cy="2755900"/>
            <a:chOff x="220132" y="3613150"/>
            <a:chExt cx="5147733" cy="2755900"/>
          </a:xfrm>
        </p:grpSpPr>
        <p:pic>
          <p:nvPicPr>
            <p:cNvPr id="5" name="Picture 4" descr="energies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32" y="3938176"/>
              <a:ext cx="5147733" cy="2430874"/>
            </a:xfrm>
            <a:prstGeom prst="rect">
              <a:avLst/>
            </a:prstGeom>
          </p:spPr>
        </p:pic>
        <p:sp>
          <p:nvSpPr>
            <p:cNvPr id="89" name="Oval 88"/>
            <p:cNvSpPr/>
            <p:nvPr/>
          </p:nvSpPr>
          <p:spPr>
            <a:xfrm>
              <a:off x="2501900" y="5207000"/>
              <a:ext cx="107950" cy="1143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343150" y="5416550"/>
              <a:ext cx="349250" cy="35560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200400" y="4140200"/>
              <a:ext cx="247650" cy="27940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6900" y="3613150"/>
              <a:ext cx="2393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Systematics for </a:t>
              </a:r>
              <a:r>
                <a:rPr lang="en-US" dirty="0" err="1" smtClean="0">
                  <a:latin typeface="Comic Sans MS"/>
                  <a:cs typeface="Comic Sans MS"/>
                </a:rPr>
                <a:t>Ca</a:t>
              </a:r>
              <a:endParaRPr lang="en-US" dirty="0">
                <a:latin typeface="Comic Sans MS"/>
                <a:cs typeface="Comic Sans MS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2508250" y="4511675"/>
              <a:ext cx="107950" cy="1143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Isosceles Triangle 90"/>
            <p:cNvSpPr/>
            <p:nvPr/>
          </p:nvSpPr>
          <p:spPr>
            <a:xfrm>
              <a:off x="2495550" y="4483100"/>
              <a:ext cx="126000" cy="126000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3" name="Isosceles Triangle 92"/>
            <p:cNvSpPr/>
            <p:nvPr/>
          </p:nvSpPr>
          <p:spPr>
            <a:xfrm>
              <a:off x="2492375" y="5175250"/>
              <a:ext cx="126000" cy="126000"/>
            </a:xfrm>
            <a:prstGeom prst="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68531" y="3555999"/>
            <a:ext cx="139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Conclusions</a:t>
            </a:r>
            <a:endParaRPr lang="en-US" b="1" dirty="0">
              <a:latin typeface="Comic Sans MS"/>
              <a:cs typeface="Comic Sans M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933709" y="3600000"/>
            <a:ext cx="6032540" cy="2787650"/>
            <a:chOff x="2933709" y="3636497"/>
            <a:chExt cx="6032540" cy="2787650"/>
          </a:xfrm>
        </p:grpSpPr>
        <p:sp>
          <p:nvSpPr>
            <p:cNvPr id="32" name="Rectangle 31"/>
            <p:cNvSpPr/>
            <p:nvPr/>
          </p:nvSpPr>
          <p:spPr>
            <a:xfrm>
              <a:off x="5321349" y="5071524"/>
              <a:ext cx="3644900" cy="49954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933709" y="3636497"/>
              <a:ext cx="2489200" cy="27876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95" name="Rectangle 94"/>
          <p:cNvSpPr/>
          <p:nvPr/>
        </p:nvSpPr>
        <p:spPr>
          <a:xfrm>
            <a:off x="5386918" y="3649167"/>
            <a:ext cx="3644900" cy="1371599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406006" y="5623200"/>
            <a:ext cx="3644900" cy="88054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3" name="Picture 82" descr="cns_mark_col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53" y="5982330"/>
            <a:ext cx="857479" cy="858736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160867" y="3551832"/>
            <a:ext cx="2713559" cy="278765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5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65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75733" y="406377"/>
            <a:ext cx="7941733" cy="745067"/>
            <a:chOff x="584200" y="1735666"/>
            <a:chExt cx="7941733" cy="745067"/>
          </a:xfrm>
        </p:grpSpPr>
        <p:sp>
          <p:nvSpPr>
            <p:cNvPr id="7" name="Rounded Rectangle 6"/>
            <p:cNvSpPr/>
            <p:nvPr/>
          </p:nvSpPr>
          <p:spPr>
            <a:xfrm>
              <a:off x="584200" y="1735666"/>
              <a:ext cx="7941733" cy="7450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26535" y="1761065"/>
              <a:ext cx="7848598" cy="39793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4760"/>
            <a:ext cx="9144000" cy="758295"/>
          </a:xfrm>
        </p:spPr>
        <p:txBody>
          <a:bodyPr>
            <a:normAutofit/>
          </a:bodyPr>
          <a:lstStyle/>
          <a:p>
            <a:r>
              <a:rPr lang="en-US" sz="3200" b="1" dirty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R</a:t>
            </a:r>
            <a:r>
              <a:rPr lang="en-US" sz="3200" b="1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esults:</a:t>
            </a:r>
            <a:r>
              <a:rPr lang="en-US" sz="32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 SM calculations for </a:t>
            </a:r>
            <a:r>
              <a:rPr lang="en-US" sz="3200" baseline="300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54</a:t>
            </a:r>
            <a:r>
              <a:rPr lang="en-US" sz="3200" dirty="0" smtClean="0">
                <a:ln>
                  <a:solidFill>
                    <a:srgbClr val="0000FF">
                      <a:alpha val="30000"/>
                    </a:srgbClr>
                  </a:solidFill>
                </a:ln>
                <a:solidFill>
                  <a:srgbClr val="3366FF"/>
                </a:solidFill>
                <a:latin typeface="Arial"/>
                <a:cs typeface="Arial"/>
              </a:rPr>
              <a:t>Ca</a:t>
            </a:r>
            <a:endParaRPr lang="en-US" sz="3200" baseline="-25000" dirty="0">
              <a:ln>
                <a:solidFill>
                  <a:srgbClr val="0000FF">
                    <a:alpha val="30000"/>
                  </a:srgbClr>
                </a:solidFill>
              </a:ln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340673"/>
            <a:ext cx="1083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INPC 2013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Slide 9/15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800" y="1238250"/>
            <a:ext cx="759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Shell-model calculations based on a modified GXPF1B effective interaction (</a:t>
            </a:r>
            <a:r>
              <a:rPr lang="en-US" i="1" dirty="0" err="1" smtClean="0">
                <a:latin typeface="Comic Sans MS"/>
                <a:cs typeface="Comic Sans MS"/>
              </a:rPr>
              <a:t>fp</a:t>
            </a:r>
            <a:r>
              <a:rPr lang="en-US" dirty="0" smtClean="0">
                <a:latin typeface="Comic Sans MS"/>
                <a:cs typeface="Comic Sans MS"/>
              </a:rPr>
              <a:t> model space) and cross-shell excitations within the </a:t>
            </a:r>
            <a:r>
              <a:rPr lang="en-US" i="1" dirty="0" err="1" smtClean="0">
                <a:latin typeface="Comic Sans MS"/>
                <a:cs typeface="Comic Sans MS"/>
              </a:rPr>
              <a:t>sd-fp-sdg</a:t>
            </a:r>
            <a:r>
              <a:rPr lang="en-US" i="1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model space</a:t>
            </a:r>
            <a:endParaRPr lang="en-US" i="1" dirty="0">
              <a:latin typeface="Comic Sans MS"/>
              <a:cs typeface="Comic Sans M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13300" y="1943100"/>
            <a:ext cx="4381500" cy="4322981"/>
            <a:chOff x="4743450" y="1962150"/>
            <a:chExt cx="4381500" cy="4322981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" t="13710" r="14482" b="12015"/>
            <a:stretch/>
          </p:blipFill>
          <p:spPr bwMode="auto">
            <a:xfrm>
              <a:off x="4892974" y="2512542"/>
              <a:ext cx="2435925" cy="3098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743450" y="1962150"/>
              <a:ext cx="4381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Y. </a:t>
              </a:r>
              <a:r>
                <a:rPr lang="en-US" sz="1200" dirty="0" err="1" smtClean="0">
                  <a:latin typeface="Comic Sans MS"/>
                  <a:cs typeface="Comic Sans MS"/>
                </a:rPr>
                <a:t>Utsuno</a:t>
              </a:r>
              <a:r>
                <a:rPr lang="en-US" sz="1200" dirty="0" smtClean="0">
                  <a:latin typeface="Comic Sans MS"/>
                  <a:cs typeface="Comic Sans MS"/>
                </a:rPr>
                <a:t> </a:t>
              </a:r>
              <a:r>
                <a:rPr lang="en-US" sz="1200" i="1" dirty="0" smtClean="0">
                  <a:latin typeface="Comic Sans MS"/>
                  <a:cs typeface="Comic Sans MS"/>
                </a:rPr>
                <a:t>et al.,</a:t>
              </a:r>
              <a:r>
                <a:rPr lang="en-US" sz="1200" dirty="0" smtClean="0">
                  <a:latin typeface="Comic Sans MS"/>
                  <a:cs typeface="Comic Sans MS"/>
                </a:rPr>
                <a:t> Phys. Rev. C </a:t>
              </a:r>
              <a:r>
                <a:rPr lang="en-US" sz="1200" b="1" dirty="0" smtClean="0">
                  <a:latin typeface="Comic Sans MS"/>
                  <a:cs typeface="Comic Sans MS"/>
                </a:rPr>
                <a:t>86</a:t>
              </a:r>
              <a:r>
                <a:rPr lang="en-US" sz="1200" dirty="0" smtClean="0">
                  <a:latin typeface="Comic Sans MS"/>
                  <a:cs typeface="Comic Sans MS"/>
                </a:rPr>
                <a:t> (2012) 051301(R)</a:t>
              </a:r>
            </a:p>
            <a:p>
              <a:r>
                <a:rPr lang="en-US" sz="1200" dirty="0">
                  <a:latin typeface="Comic Sans MS"/>
                  <a:cs typeface="Comic Sans MS"/>
                </a:rPr>
                <a:t>Y. </a:t>
              </a:r>
              <a:r>
                <a:rPr lang="en-US" sz="1200" dirty="0" err="1">
                  <a:latin typeface="Comic Sans MS"/>
                  <a:cs typeface="Comic Sans MS"/>
                </a:rPr>
                <a:t>Utsuno</a:t>
              </a:r>
              <a:r>
                <a:rPr lang="en-US" sz="1200" dirty="0">
                  <a:latin typeface="Comic Sans MS"/>
                  <a:cs typeface="Comic Sans MS"/>
                </a:rPr>
                <a:t> </a:t>
              </a:r>
              <a:r>
                <a:rPr lang="en-US" sz="1200" i="1" dirty="0">
                  <a:latin typeface="Comic Sans MS"/>
                  <a:cs typeface="Comic Sans MS"/>
                </a:rPr>
                <a:t>et al.,</a:t>
              </a:r>
              <a:r>
                <a:rPr lang="en-US" sz="1200" dirty="0">
                  <a:latin typeface="Comic Sans MS"/>
                  <a:cs typeface="Comic Sans MS"/>
                </a:rPr>
                <a:t> </a:t>
              </a:r>
              <a:r>
                <a:rPr lang="en-US" sz="1200" dirty="0" err="1">
                  <a:latin typeface="Comic Sans MS"/>
                  <a:cs typeface="Comic Sans MS"/>
                </a:rPr>
                <a:t>Prog</a:t>
              </a:r>
              <a:r>
                <a:rPr lang="en-US" sz="1200" dirty="0">
                  <a:latin typeface="Comic Sans MS"/>
                  <a:cs typeface="Comic Sans MS"/>
                </a:rPr>
                <a:t>. </a:t>
              </a:r>
              <a:r>
                <a:rPr lang="en-US" sz="1200" dirty="0" err="1">
                  <a:latin typeface="Comic Sans MS"/>
                  <a:cs typeface="Comic Sans MS"/>
                </a:rPr>
                <a:t>Theor</a:t>
              </a:r>
              <a:r>
                <a:rPr lang="en-US" sz="1200" dirty="0">
                  <a:latin typeface="Comic Sans MS"/>
                  <a:cs typeface="Comic Sans MS"/>
                </a:rPr>
                <a:t>. Phys. Suppl. </a:t>
              </a:r>
              <a:r>
                <a:rPr lang="en-US" sz="1200" b="1" dirty="0">
                  <a:latin typeface="Comic Sans MS"/>
                  <a:cs typeface="Comic Sans MS"/>
                </a:rPr>
                <a:t>196</a:t>
              </a:r>
              <a:r>
                <a:rPr lang="en-US" sz="1200" dirty="0">
                  <a:latin typeface="Comic Sans MS"/>
                  <a:cs typeface="Comic Sans MS"/>
                </a:rPr>
                <a:t> (2012) 304</a:t>
              </a:r>
            </a:p>
            <a:p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6000" y="5638800"/>
              <a:ext cx="3562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Reasonable agreement supports tentative 3</a:t>
              </a:r>
              <a:r>
                <a:rPr lang="en-US" baseline="30000" dirty="0" smtClean="0">
                  <a:latin typeface="Comic Sans MS"/>
                  <a:cs typeface="Comic Sans MS"/>
                </a:rPr>
                <a:t>-</a:t>
              </a:r>
              <a:r>
                <a:rPr lang="en-US" dirty="0" smtClean="0">
                  <a:latin typeface="Comic Sans MS"/>
                  <a:cs typeface="Comic Sans MS"/>
                </a:rPr>
                <a:t> assignment</a:t>
              </a:r>
              <a:endParaRPr lang="en-US" dirty="0">
                <a:latin typeface="Comic Sans MS"/>
                <a:cs typeface="Comic Sans M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44033" y="2563283"/>
            <a:ext cx="3517900" cy="3225800"/>
            <a:chOff x="874183" y="2633133"/>
            <a:chExt cx="3517900" cy="3225800"/>
          </a:xfrm>
        </p:grpSpPr>
        <p:pic>
          <p:nvPicPr>
            <p:cNvPr id="3" name="Picture 2" descr="energies-2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3" y="2633133"/>
              <a:ext cx="3517900" cy="32258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3810000" y="4692650"/>
              <a:ext cx="349250" cy="42545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54550" y="2000250"/>
            <a:ext cx="4394200" cy="4318000"/>
            <a:chOff x="4654550" y="1930400"/>
            <a:chExt cx="4394200" cy="4318000"/>
          </a:xfrm>
        </p:grpSpPr>
        <p:sp>
          <p:nvSpPr>
            <p:cNvPr id="15" name="Rectangle 14"/>
            <p:cNvSpPr/>
            <p:nvPr/>
          </p:nvSpPr>
          <p:spPr>
            <a:xfrm>
              <a:off x="4654550" y="1930400"/>
              <a:ext cx="4394200" cy="431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9650" y="2101850"/>
              <a:ext cx="377825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(</a:t>
              </a:r>
              <a:r>
                <a:rPr lang="en-US" dirty="0" err="1" smtClean="0">
                  <a:latin typeface="Comic Sans MS"/>
                  <a:cs typeface="Comic Sans MS"/>
                </a:rPr>
                <a:t>i</a:t>
              </a:r>
              <a:r>
                <a:rPr lang="en-US" dirty="0" smtClean="0">
                  <a:latin typeface="Comic Sans MS"/>
                  <a:cs typeface="Comic Sans MS"/>
                </a:rPr>
                <a:t>) First 2</a:t>
              </a:r>
              <a:r>
                <a:rPr lang="en-US" baseline="30000" dirty="0" smtClean="0">
                  <a:latin typeface="Comic Sans MS"/>
                  <a:cs typeface="Comic Sans MS"/>
                </a:rPr>
                <a:t>+</a:t>
              </a:r>
              <a:r>
                <a:rPr lang="en-US" dirty="0" smtClean="0">
                  <a:latin typeface="Comic Sans MS"/>
                  <a:cs typeface="Comic Sans MS"/>
                </a:rPr>
                <a:t> state understood as neutron particle-hole excitation across </a:t>
              </a:r>
              <a:r>
                <a:rPr lang="en-US" i="1" dirty="0" smtClean="0">
                  <a:latin typeface="Comic Sans MS"/>
                  <a:cs typeface="Comic Sans MS"/>
                </a:rPr>
                <a:t>N</a:t>
              </a:r>
              <a:r>
                <a:rPr lang="en-US" dirty="0" smtClean="0">
                  <a:latin typeface="Comic Sans MS"/>
                  <a:cs typeface="Comic Sans MS"/>
                </a:rPr>
                <a:t> = 34 (i.e. ν</a:t>
              </a:r>
              <a:r>
                <a:rPr lang="en-US" i="1" dirty="0" smtClean="0">
                  <a:latin typeface="Comic Sans MS"/>
                  <a:cs typeface="Comic Sans MS"/>
                </a:rPr>
                <a:t>p</a:t>
              </a:r>
              <a:r>
                <a:rPr lang="en-US" baseline="-25000" dirty="0" smtClean="0">
                  <a:latin typeface="Comic Sans MS"/>
                  <a:cs typeface="Comic Sans MS"/>
                </a:rPr>
                <a:t>1/2</a:t>
              </a:r>
              <a:r>
                <a:rPr lang="en-US" baseline="30000" dirty="0" smtClean="0">
                  <a:latin typeface="Comic Sans MS"/>
                  <a:cs typeface="Comic Sans MS"/>
                </a:rPr>
                <a:t>-1</a:t>
              </a:r>
              <a:r>
                <a:rPr lang="en-US" dirty="0" smtClean="0">
                  <a:latin typeface="Comic Sans MS"/>
                  <a:cs typeface="Comic Sans MS"/>
                </a:rPr>
                <a:t> x </a:t>
              </a:r>
              <a:r>
                <a:rPr lang="en-US" dirty="0">
                  <a:latin typeface="Comic Sans MS"/>
                  <a:cs typeface="Comic Sans MS"/>
                </a:rPr>
                <a:t>ν</a:t>
              </a:r>
              <a:r>
                <a:rPr lang="en-US" i="1" dirty="0" smtClean="0">
                  <a:latin typeface="Comic Sans MS"/>
                  <a:cs typeface="Comic Sans MS"/>
                </a:rPr>
                <a:t>f</a:t>
              </a:r>
              <a:r>
                <a:rPr lang="en-US" baseline="-25000" dirty="0" smtClean="0">
                  <a:latin typeface="Comic Sans MS"/>
                  <a:cs typeface="Comic Sans MS"/>
                </a:rPr>
                <a:t>5/2</a:t>
              </a:r>
              <a:r>
                <a:rPr lang="en-US" baseline="30000" dirty="0" smtClean="0">
                  <a:latin typeface="Comic Sans MS"/>
                  <a:cs typeface="Comic Sans MS"/>
                </a:rPr>
                <a:t>1</a:t>
              </a:r>
              <a:r>
                <a:rPr lang="en-US" dirty="0" smtClean="0">
                  <a:latin typeface="Comic Sans MS"/>
                  <a:cs typeface="Comic Sans MS"/>
                </a:rPr>
                <a:t>)</a:t>
              </a:r>
            </a:p>
            <a:p>
              <a:endParaRPr lang="en-US" dirty="0">
                <a:latin typeface="Comic Sans MS"/>
                <a:cs typeface="Comic Sans MS"/>
              </a:endParaRPr>
            </a:p>
            <a:p>
              <a:r>
                <a:rPr lang="en-US" dirty="0" smtClean="0">
                  <a:latin typeface="Comic Sans MS"/>
                  <a:cs typeface="Comic Sans MS"/>
                </a:rPr>
                <a:t>(ii) Effective single-particle energies indicate that, despite the lower E(2</a:t>
              </a:r>
              <a:r>
                <a:rPr lang="en-US" baseline="30000" dirty="0" smtClean="0">
                  <a:latin typeface="Comic Sans MS"/>
                  <a:cs typeface="Comic Sans MS"/>
                </a:rPr>
                <a:t>+</a:t>
              </a:r>
              <a:r>
                <a:rPr lang="en-US" dirty="0" smtClean="0">
                  <a:latin typeface="Comic Sans MS"/>
                  <a:cs typeface="Comic Sans MS"/>
                </a:rPr>
                <a:t>), the magnitude of the </a:t>
              </a:r>
              <a:r>
                <a:rPr lang="en-US" i="1" dirty="0" smtClean="0">
                  <a:latin typeface="Comic Sans MS"/>
                  <a:cs typeface="Comic Sans MS"/>
                </a:rPr>
                <a:t>N</a:t>
              </a:r>
              <a:r>
                <a:rPr lang="en-US" dirty="0" smtClean="0">
                  <a:latin typeface="Comic Sans MS"/>
                  <a:cs typeface="Comic Sans MS"/>
                </a:rPr>
                <a:t> = 34 subshell gap is in fact similar to the </a:t>
              </a:r>
              <a:r>
                <a:rPr lang="en-US" i="1" dirty="0" smtClean="0">
                  <a:latin typeface="Comic Sans MS"/>
                  <a:cs typeface="Comic Sans MS"/>
                </a:rPr>
                <a:t>N</a:t>
              </a:r>
              <a:r>
                <a:rPr lang="en-US" dirty="0" smtClean="0">
                  <a:latin typeface="Comic Sans MS"/>
                  <a:cs typeface="Comic Sans MS"/>
                </a:rPr>
                <a:t> =32 gap for exotic </a:t>
              </a:r>
              <a:r>
                <a:rPr lang="en-US" dirty="0" err="1" smtClean="0">
                  <a:latin typeface="Comic Sans MS"/>
                  <a:cs typeface="Comic Sans MS"/>
                </a:rPr>
                <a:t>Ca</a:t>
              </a:r>
              <a:r>
                <a:rPr lang="en-US" dirty="0" smtClean="0">
                  <a:latin typeface="Comic Sans MS"/>
                  <a:cs typeface="Comic Sans MS"/>
                </a:rPr>
                <a:t> isotopes</a:t>
              </a:r>
            </a:p>
            <a:p>
              <a:endParaRPr lang="en-US" dirty="0">
                <a:latin typeface="Comic Sans MS"/>
                <a:cs typeface="Comic Sans MS"/>
              </a:endParaRPr>
            </a:p>
            <a:p>
              <a:r>
                <a:rPr lang="en-US" dirty="0" smtClean="0">
                  <a:latin typeface="Comic Sans MS"/>
                  <a:cs typeface="Comic Sans MS"/>
                </a:rPr>
                <a:t>(ν</a:t>
              </a:r>
              <a:r>
                <a:rPr lang="en-US" i="1" dirty="0" smtClean="0">
                  <a:latin typeface="Comic Sans MS"/>
                  <a:cs typeface="Comic Sans MS"/>
                </a:rPr>
                <a:t>f</a:t>
              </a:r>
              <a:r>
                <a:rPr lang="en-US" baseline="-25000" dirty="0">
                  <a:latin typeface="Comic Sans MS"/>
                  <a:cs typeface="Comic Sans MS"/>
                </a:rPr>
                <a:t>5</a:t>
              </a:r>
              <a:r>
                <a:rPr lang="en-US" baseline="-25000" dirty="0" smtClean="0">
                  <a:latin typeface="Comic Sans MS"/>
                  <a:cs typeface="Comic Sans MS"/>
                </a:rPr>
                <a:t>/2</a:t>
              </a:r>
              <a:r>
                <a:rPr lang="en-US" dirty="0" smtClean="0">
                  <a:latin typeface="Comic Sans MS"/>
                  <a:cs typeface="Comic Sans MS"/>
                </a:rPr>
                <a:t>–ν</a:t>
              </a:r>
              <a:r>
                <a:rPr lang="en-US" i="1" dirty="0" smtClean="0">
                  <a:latin typeface="Comic Sans MS"/>
                  <a:cs typeface="Comic Sans MS"/>
                </a:rPr>
                <a:t>p</a:t>
              </a:r>
              <a:r>
                <a:rPr lang="en-US" baseline="-25000" dirty="0" smtClean="0">
                  <a:latin typeface="Comic Sans MS"/>
                  <a:cs typeface="Comic Sans MS"/>
                </a:rPr>
                <a:t>1</a:t>
              </a:r>
              <a:r>
                <a:rPr lang="en-US" baseline="-25000" dirty="0">
                  <a:latin typeface="Comic Sans MS"/>
                  <a:cs typeface="Comic Sans MS"/>
                </a:rPr>
                <a:t>/</a:t>
              </a:r>
              <a:r>
                <a:rPr lang="en-US" baseline="-25000" dirty="0" smtClean="0">
                  <a:latin typeface="Comic Sans MS"/>
                  <a:cs typeface="Comic Sans MS"/>
                </a:rPr>
                <a:t>2 </a:t>
              </a:r>
              <a:r>
                <a:rPr lang="en-US" dirty="0" smtClean="0">
                  <a:latin typeface="Comic Sans MS"/>
                  <a:cs typeface="Comic Sans MS"/>
                </a:rPr>
                <a:t>effective energy gap is comparable to the ν</a:t>
              </a:r>
              <a:r>
                <a:rPr lang="en-US" i="1" dirty="0">
                  <a:latin typeface="Comic Sans MS"/>
                  <a:cs typeface="Comic Sans MS"/>
                </a:rPr>
                <a:t>p</a:t>
              </a:r>
              <a:r>
                <a:rPr lang="en-US" baseline="-25000" dirty="0" smtClean="0">
                  <a:latin typeface="Comic Sans MS"/>
                  <a:cs typeface="Comic Sans MS"/>
                </a:rPr>
                <a:t>1/</a:t>
              </a:r>
              <a:r>
                <a:rPr lang="en-US" baseline="-25000" dirty="0">
                  <a:latin typeface="Comic Sans MS"/>
                  <a:cs typeface="Comic Sans MS"/>
                </a:rPr>
                <a:t>2</a:t>
              </a:r>
              <a:r>
                <a:rPr lang="en-US" dirty="0">
                  <a:latin typeface="Comic Sans MS"/>
                  <a:cs typeface="Comic Sans MS"/>
                </a:rPr>
                <a:t>–</a:t>
              </a:r>
              <a:r>
                <a:rPr lang="en-US" dirty="0" smtClean="0">
                  <a:latin typeface="Comic Sans MS"/>
                  <a:cs typeface="Comic Sans MS"/>
                </a:rPr>
                <a:t>ν</a:t>
              </a:r>
              <a:r>
                <a:rPr lang="en-US" i="1" dirty="0" smtClean="0">
                  <a:latin typeface="Comic Sans MS"/>
                  <a:cs typeface="Comic Sans MS"/>
                </a:rPr>
                <a:t>p</a:t>
              </a:r>
              <a:r>
                <a:rPr lang="en-US" baseline="-25000" dirty="0" smtClean="0">
                  <a:latin typeface="Comic Sans MS"/>
                  <a:cs typeface="Comic Sans MS"/>
                </a:rPr>
                <a:t>3/</a:t>
              </a:r>
              <a:r>
                <a:rPr lang="en-US" baseline="-25000" dirty="0">
                  <a:latin typeface="Comic Sans MS"/>
                  <a:cs typeface="Comic Sans MS"/>
                </a:rPr>
                <a:t>2</a:t>
              </a:r>
              <a:r>
                <a:rPr lang="en-US" dirty="0" smtClean="0">
                  <a:latin typeface="Comic Sans MS"/>
                  <a:cs typeface="Comic Sans MS"/>
                </a:rPr>
                <a:t> gap: both ~ 2.4 MeV)</a:t>
              </a:r>
              <a:endParaRPr lang="en-US" dirty="0">
                <a:latin typeface="Comic Sans MS"/>
                <a:cs typeface="Comic Sans M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556500" y="2774950"/>
              <a:ext cx="180000" cy="1800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851391" y="2059516"/>
            <a:ext cx="3911600" cy="429895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3" name="Picture 72" descr="cns_mark_colo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53" y="5982330"/>
            <a:ext cx="857479" cy="85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6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rgbClr val="0000FF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9972</TotalTime>
  <Words>1738</Words>
  <Application>Microsoft Office PowerPoint</Application>
  <PresentationFormat>Presentazione su schermo (4:3)</PresentationFormat>
  <Paragraphs>283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Office Theme</vt:lpstr>
      <vt:lpstr>Investigating the strength of the  N = 34 subshell closure in 54Ca</vt:lpstr>
      <vt:lpstr>Neutron-rich Ca isotopes: Outline</vt:lpstr>
      <vt:lpstr>Mechanism: Evolution of shell structure</vt:lpstr>
      <vt:lpstr>Motivation: The story so far…</vt:lpstr>
      <vt:lpstr>Motivation: SM predictions</vt:lpstr>
      <vt:lpstr>Experiment at RIBF: Brief outline</vt:lpstr>
      <vt:lpstr>Results: Spectroscopy of 54Ca</vt:lpstr>
      <vt:lpstr>Results: J π assignments &amp; systematics</vt:lpstr>
      <vt:lpstr>Results: SM calculations for 54Ca</vt:lpstr>
      <vt:lpstr>Results: Spectroscopy of 53Ca</vt:lpstr>
      <vt:lpstr>Results: J π assignments for 53Ca</vt:lpstr>
      <vt:lpstr>Theory: SM calculations continued…</vt:lpstr>
      <vt:lpstr>Theory: SM calculations continued…</vt:lpstr>
      <vt:lpstr>Spectroscopy of Ca isotopes: Summary</vt:lpstr>
      <vt:lpstr>Thanks for your attention</vt:lpstr>
    </vt:vector>
  </TitlesOfParts>
  <Company>RIKEN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strength of the possible N = 34 subshell gap in 54Ca </dc:title>
  <dc:creator>David Steppenbeck</dc:creator>
  <cp:lastModifiedBy>tecno</cp:lastModifiedBy>
  <cp:revision>545</cp:revision>
  <cp:lastPrinted>2011-06-20T08:07:23Z</cp:lastPrinted>
  <dcterms:created xsi:type="dcterms:W3CDTF">2011-06-23T03:51:26Z</dcterms:created>
  <dcterms:modified xsi:type="dcterms:W3CDTF">2013-06-03T14:00:56Z</dcterms:modified>
</cp:coreProperties>
</file>