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18"/>
  </p:notesMasterIdLst>
  <p:handoutMasterIdLst>
    <p:handoutMasterId r:id="rId19"/>
  </p:handoutMasterIdLst>
  <p:sldIdLst>
    <p:sldId id="260" r:id="rId2"/>
    <p:sldId id="734" r:id="rId3"/>
    <p:sldId id="735" r:id="rId4"/>
    <p:sldId id="736" r:id="rId5"/>
    <p:sldId id="737" r:id="rId6"/>
    <p:sldId id="740" r:id="rId7"/>
    <p:sldId id="741" r:id="rId8"/>
    <p:sldId id="743" r:id="rId9"/>
    <p:sldId id="744" r:id="rId10"/>
    <p:sldId id="745" r:id="rId11"/>
    <p:sldId id="747" r:id="rId12"/>
    <p:sldId id="760" r:id="rId13"/>
    <p:sldId id="758" r:id="rId14"/>
    <p:sldId id="757" r:id="rId15"/>
    <p:sldId id="732" r:id="rId16"/>
    <p:sldId id="761" r:id="rId17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FFFF"/>
    <a:srgbClr val="66FFCC"/>
    <a:srgbClr val="FF7C80"/>
    <a:srgbClr val="3333CC"/>
    <a:srgbClr val="FF3399"/>
    <a:srgbClr val="CCECFF"/>
    <a:srgbClr val="FF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25150" autoAdjust="0"/>
    <p:restoredTop sz="98831" autoAdjust="0"/>
  </p:normalViewPr>
  <p:slideViewPr>
    <p:cSldViewPr>
      <p:cViewPr>
        <p:scale>
          <a:sx n="60" d="100"/>
          <a:sy n="60" d="100"/>
        </p:scale>
        <p:origin x="-123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52"/>
    </p:cViewPr>
  </p:sorterViewPr>
  <p:notesViewPr>
    <p:cSldViewPr>
      <p:cViewPr varScale="1">
        <p:scale>
          <a:sx n="46" d="100"/>
          <a:sy n="46" d="100"/>
        </p:scale>
        <p:origin x="-1699" y="-77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D6B5EA-AC75-4725-A076-D3D74F33A72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41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Fare clic per modificare gli stili del testo dello schema</a:t>
            </a:r>
          </a:p>
          <a:p>
            <a:pPr lvl="1"/>
            <a:r>
              <a:rPr lang="en-GB" noProof="0" smtClean="0"/>
              <a:t>Secondo livello</a:t>
            </a:r>
          </a:p>
          <a:p>
            <a:pPr lvl="2"/>
            <a:r>
              <a:rPr lang="en-GB" noProof="0" smtClean="0"/>
              <a:t>Terzo livello</a:t>
            </a:r>
          </a:p>
          <a:p>
            <a:pPr lvl="3"/>
            <a:r>
              <a:rPr lang="en-GB" noProof="0" smtClean="0"/>
              <a:t>Quarto livello</a:t>
            </a:r>
          </a:p>
          <a:p>
            <a:pPr lvl="4"/>
            <a:r>
              <a:rPr lang="en-GB" noProof="0" smtClean="0"/>
              <a:t>Quinto livello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8E1DAC-6E27-4E18-A05E-A488B58F4CB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701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0B0EE-FFF8-4BC2-A8C2-919AF5632BB6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9033D-B432-457A-BD36-C74015A43D58}" type="slidenum">
              <a:rPr lang="en-GB"/>
              <a:pPr/>
              <a:t>2</a:t>
            </a:fld>
            <a:endParaRPr lang="en-GB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32EF77-CA38-435F-99D6-9E2DB2A0C5E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C4234-D23F-4C9B-AC3D-37C8620B1156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6E264-EC78-48E7-BFD6-C64898A2FB43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0EB1C-1EFB-4AEC-8D56-7D080D930E7A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D7329-776A-4235-AF71-DC529F3E9BF8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720D3-6323-4740-BBF3-9CFA1CADC075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7B23C-1D2A-4193-8448-3B6547D821D6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07963"/>
            <a:ext cx="9144000" cy="1189038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270875" y="6381750"/>
            <a:ext cx="8731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9D0EB-421E-4A9B-A78C-915EA1CBFE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0" y="6624638"/>
            <a:ext cx="9144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Silvia Lenzi, VIII Latin American Symposium on Nuclear Physics and Applications, Santiago de Chile, 15-19 December 2009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FFFF"/>
                </a:solidFill>
                <a:latin typeface="Candar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74904" y="65562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FFFF"/>
                </a:solidFill>
              </a:defRPr>
            </a:lvl1pPr>
          </a:lstStyle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4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561348"/>
            <a:ext cx="873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70C0"/>
                </a:solidFill>
                <a:latin typeface="Arial" charset="0"/>
              </a:defRPr>
            </a:lvl1pPr>
          </a:lstStyle>
          <a:p>
            <a:pPr>
              <a:defRPr/>
            </a:pPr>
            <a:fld id="{FDEECED9-D071-46DA-BB15-77493D21ADC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" name="Picture 5" descr="SigilloLAST_Transparente"/>
          <p:cNvPicPr>
            <a:picLocks noChangeAspect="1" noChangeArrowheads="1"/>
          </p:cNvPicPr>
          <p:nvPr userDrawn="1"/>
        </p:nvPicPr>
        <p:blipFill>
          <a:blip r:embed="rId15" cstate="print">
            <a:lum bright="-13000" contrast="-43000"/>
          </a:blip>
          <a:srcRect/>
          <a:stretch>
            <a:fillRect/>
          </a:stretch>
        </p:blipFill>
        <p:spPr bwMode="auto">
          <a:xfrm>
            <a:off x="-182563" y="5599113"/>
            <a:ext cx="12493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Logo_Ufficiale_Infn_win"/>
          <p:cNvPicPr>
            <a:picLocks noChangeAspect="1" noChangeArrowheads="1"/>
          </p:cNvPicPr>
          <p:nvPr userDrawn="1"/>
        </p:nvPicPr>
        <p:blipFill>
          <a:blip r:embed="rId16" cstate="print">
            <a:lum bright="8000" contrast="-40000"/>
          </a:blip>
          <a:srcRect/>
          <a:stretch>
            <a:fillRect/>
          </a:stretch>
        </p:blipFill>
        <p:spPr bwMode="auto">
          <a:xfrm>
            <a:off x="1042988" y="5984875"/>
            <a:ext cx="10223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1538559" y="6597352"/>
            <a:ext cx="6273801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66FFFF"/>
                </a:solidFill>
                <a:latin typeface="Times New Roman" pitchFamily="18" charset="0"/>
              </a:rPr>
              <a:t>Silvia </a:t>
            </a:r>
            <a:r>
              <a:rPr lang="en-GB" sz="1200" dirty="0" smtClean="0">
                <a:solidFill>
                  <a:srgbClr val="66FFFF"/>
                </a:solidFill>
                <a:latin typeface="Times New Roman" pitchFamily="18" charset="0"/>
              </a:rPr>
              <a:t> M. Lenzi </a:t>
            </a:r>
            <a:r>
              <a:rPr lang="en-GB" sz="1200" dirty="0">
                <a:solidFill>
                  <a:srgbClr val="66FFFF"/>
                </a:solidFill>
                <a:latin typeface="Times New Roman" pitchFamily="18" charset="0"/>
              </a:rPr>
              <a:t>–  </a:t>
            </a:r>
            <a:r>
              <a:rPr lang="en-GB" sz="1200" dirty="0" err="1" smtClean="0">
                <a:solidFill>
                  <a:srgbClr val="66FFFF"/>
                </a:solidFill>
                <a:latin typeface="Times New Roman" pitchFamily="18" charset="0"/>
              </a:rPr>
              <a:t>INPC</a:t>
            </a:r>
            <a:r>
              <a:rPr lang="en-GB" sz="1200" dirty="0" smtClean="0">
                <a:solidFill>
                  <a:srgbClr val="66FFFF"/>
                </a:solidFill>
                <a:latin typeface="Times New Roman" pitchFamily="18" charset="0"/>
              </a:rPr>
              <a:t> 2013, Firenze, June 3, 2013</a:t>
            </a:r>
            <a:endParaRPr lang="en-GB" sz="1200" dirty="0">
              <a:solidFill>
                <a:srgbClr val="66FFFF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4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4.jpeg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image" Target="../media/image21.jpeg"/><Relationship Id="rId9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7" descr="espejo-b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38"/>
            <a:ext cx="9144000" cy="6804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1175" y="4365625"/>
            <a:ext cx="5580063" cy="1397000"/>
          </a:xfrm>
          <a:gradFill rotWithShape="1">
            <a:gsLst>
              <a:gs pos="0">
                <a:srgbClr val="0033CC">
                  <a:alpha val="45000"/>
                </a:srgbClr>
              </a:gs>
              <a:gs pos="100000">
                <a:srgbClr val="00185E"/>
              </a:gs>
            </a:gsLst>
            <a:lin ang="5400000" scaled="1"/>
          </a:gradFill>
          <a:ln w="28575"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4400" smtClean="0">
                <a:solidFill>
                  <a:schemeClr val="bg1"/>
                </a:solidFill>
              </a:rPr>
              <a:t>Mirror Symmetry</a:t>
            </a:r>
            <a:endParaRPr lang="en-GB" sz="4400" smtClean="0">
              <a:solidFill>
                <a:schemeClr val="bg1"/>
              </a:solidFill>
            </a:endParaRP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8638" y="5830888"/>
            <a:ext cx="5545137" cy="1127125"/>
          </a:xfrm>
          <a:solidFill>
            <a:srgbClr val="FFFFFF">
              <a:alpha val="69019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>
                <a:solidFill>
                  <a:srgbClr val="3333CC"/>
                </a:solidFill>
                <a:latin typeface="Tahoma" pitchFamily="34" charset="0"/>
              </a:rPr>
              <a:t>Silvia Lenzi</a:t>
            </a:r>
          </a:p>
          <a:p>
            <a:pPr>
              <a:spcBef>
                <a:spcPct val="0"/>
              </a:spcBef>
            </a:pPr>
            <a:r>
              <a:rPr lang="en-GB" sz="2800" smtClean="0">
                <a:solidFill>
                  <a:srgbClr val="3333CC"/>
                </a:solidFill>
                <a:latin typeface="Tahoma" pitchFamily="34" charset="0"/>
              </a:rPr>
              <a:t>University of Padova and INFN</a:t>
            </a:r>
          </a:p>
        </p:txBody>
      </p:sp>
      <p:pic>
        <p:nvPicPr>
          <p:cNvPr id="34821" name="Immagine 2" descr="isotopes_matter_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5516" y="44624"/>
            <a:ext cx="892848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lang="en-US" sz="4400" dirty="0" smtClean="0">
                <a:solidFill>
                  <a:srgbClr val="66FFFF"/>
                </a:solidFill>
                <a:latin typeface="Candara" pitchFamily="34" charset="0"/>
              </a:rPr>
              <a:t>Nuclear structure of neutron-rich nuclei around N=40</a:t>
            </a:r>
            <a:endParaRPr lang="it-IT" sz="4400" dirty="0" smtClean="0">
              <a:solidFill>
                <a:srgbClr val="66FFFF"/>
              </a:solidFill>
              <a:latin typeface="Candara" pitchFamily="34" charset="0"/>
            </a:endParaRPr>
          </a:p>
        </p:txBody>
      </p:sp>
      <p:sp>
        <p:nvSpPr>
          <p:cNvPr id="34823" name="CasellaDiTesto 6"/>
          <p:cNvSpPr txBox="1">
            <a:spLocks noChangeArrowheads="1"/>
          </p:cNvSpPr>
          <p:nvPr/>
        </p:nvSpPr>
        <p:spPr bwMode="auto">
          <a:xfrm>
            <a:off x="3131840" y="4149080"/>
            <a:ext cx="59846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FFFF"/>
                </a:solidFill>
                <a:latin typeface="Times New Roman" pitchFamily="18" charset="0"/>
              </a:rPr>
              <a:t>Silvia M. </a:t>
            </a:r>
            <a:r>
              <a:rPr lang="en-GB" sz="2400" dirty="0" err="1">
                <a:solidFill>
                  <a:srgbClr val="00FFFF"/>
                </a:solidFill>
                <a:latin typeface="Times New Roman" pitchFamily="18" charset="0"/>
              </a:rPr>
              <a:t>Lenzi</a:t>
            </a:r>
            <a:r>
              <a:rPr lang="en-GB" sz="2000" dirty="0">
                <a:solidFill>
                  <a:srgbClr val="00FFFF"/>
                </a:solidFill>
              </a:rPr>
              <a:t/>
            </a:r>
            <a:br>
              <a:rPr lang="en-GB" sz="2000" dirty="0">
                <a:solidFill>
                  <a:srgbClr val="00FFFF"/>
                </a:solidFill>
              </a:rPr>
            </a:br>
            <a:r>
              <a:rPr lang="en-GB" sz="2000" i="1" dirty="0" smtClean="0">
                <a:solidFill>
                  <a:srgbClr val="00FFFF"/>
                </a:solidFill>
                <a:latin typeface="Times New Roman" pitchFamily="18" charset="0"/>
              </a:rPr>
              <a:t>Department of Physics and Astronomy “Galileo </a:t>
            </a:r>
            <a:r>
              <a:rPr lang="en-GB" sz="2000" i="1" dirty="0" err="1" smtClean="0">
                <a:solidFill>
                  <a:srgbClr val="00FFFF"/>
                </a:solidFill>
                <a:latin typeface="Times New Roman" pitchFamily="18" charset="0"/>
              </a:rPr>
              <a:t>Galilei</a:t>
            </a:r>
            <a:r>
              <a:rPr lang="en-GB" sz="2000" i="1" dirty="0" smtClean="0">
                <a:solidFill>
                  <a:srgbClr val="00FFFF"/>
                </a:solidFill>
                <a:latin typeface="Times New Roman" pitchFamily="18" charset="0"/>
              </a:rPr>
              <a:t>”</a:t>
            </a:r>
            <a:endParaRPr lang="en-GB" sz="2000" i="1" dirty="0">
              <a:solidFill>
                <a:srgbClr val="00FFFF"/>
              </a:solidFill>
              <a:latin typeface="Times New Roman" pitchFamily="18" charset="0"/>
            </a:endParaRPr>
          </a:p>
          <a:p>
            <a:r>
              <a:rPr lang="en-GB" sz="2000" i="1" dirty="0" smtClean="0">
                <a:solidFill>
                  <a:srgbClr val="00FFFF"/>
                </a:solidFill>
                <a:latin typeface="Times New Roman" pitchFamily="18" charset="0"/>
              </a:rPr>
              <a:t>University of Padua and INFN</a:t>
            </a:r>
            <a:endParaRPr lang="it-IT" sz="2000" dirty="0">
              <a:solidFill>
                <a:srgbClr val="00FFFF"/>
              </a:solidFill>
            </a:endParaRPr>
          </a:p>
        </p:txBody>
      </p:sp>
      <p:pic>
        <p:nvPicPr>
          <p:cNvPr id="3737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7212"/>
            <a:ext cx="5508104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88540" y="53752"/>
            <a:ext cx="9684568" cy="1143000"/>
          </a:xfrm>
        </p:spPr>
        <p:txBody>
          <a:bodyPr/>
          <a:lstStyle/>
          <a:p>
            <a:r>
              <a:rPr lang="en-US" dirty="0" smtClean="0"/>
              <a:t>Deformation and SM in the </a:t>
            </a:r>
            <a:r>
              <a:rPr lang="en-US" dirty="0" err="1" smtClean="0"/>
              <a:t>fpgd</a:t>
            </a:r>
            <a:r>
              <a:rPr lang="en-US" dirty="0" smtClean="0"/>
              <a:t> space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B6794-B276-4F8D-BD58-8FB7D4EFD15C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291487" y="1128681"/>
            <a:ext cx="755687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LNPS interaction</a:t>
            </a:r>
            <a:r>
              <a:rPr lang="en-US" sz="2400" dirty="0" smtClean="0">
                <a:solidFill>
                  <a:schemeClr val="bg1"/>
                </a:solidFill>
              </a:rPr>
              <a:t>: renormalized realistic interaction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			+ monopole corrections</a:t>
            </a:r>
          </a:p>
          <a:p>
            <a:pPr algn="l"/>
            <a:r>
              <a:rPr lang="en-US" sz="2400" baseline="30000" dirty="0" smtClean="0">
                <a:solidFill>
                  <a:srgbClr val="66FFFF"/>
                </a:solidFill>
              </a:rPr>
              <a:t>48</a:t>
            </a:r>
            <a:r>
              <a:rPr lang="en-US" sz="2400" dirty="0" smtClean="0">
                <a:solidFill>
                  <a:srgbClr val="66FFFF"/>
                </a:solidFill>
              </a:rPr>
              <a:t>Ca core </a:t>
            </a:r>
          </a:p>
          <a:p>
            <a:pPr algn="l"/>
            <a:r>
              <a:rPr lang="en-US" sz="2400" dirty="0" smtClean="0">
                <a:solidFill>
                  <a:srgbClr val="66FFFF"/>
                </a:solidFill>
              </a:rPr>
              <a:t>protons: full </a:t>
            </a:r>
            <a:r>
              <a:rPr lang="en-US" sz="2400" dirty="0" err="1" smtClean="0">
                <a:solidFill>
                  <a:srgbClr val="66FFFF"/>
                </a:solidFill>
              </a:rPr>
              <a:t>pf</a:t>
            </a:r>
            <a:r>
              <a:rPr lang="en-US" sz="2400" dirty="0" smtClean="0">
                <a:solidFill>
                  <a:srgbClr val="66FFFF"/>
                </a:solidFill>
              </a:rPr>
              <a:t> shell</a:t>
            </a:r>
          </a:p>
          <a:p>
            <a:pPr algn="l"/>
            <a:r>
              <a:rPr lang="en-US" sz="2400" dirty="0" smtClean="0">
                <a:solidFill>
                  <a:srgbClr val="66FFFF"/>
                </a:solidFill>
              </a:rPr>
              <a:t>neutrons: p</a:t>
            </a:r>
            <a:r>
              <a:rPr lang="en-US" sz="2400" baseline="-25000" dirty="0" smtClean="0">
                <a:solidFill>
                  <a:srgbClr val="66FFFF"/>
                </a:solidFill>
              </a:rPr>
              <a:t>3/2</a:t>
            </a:r>
            <a:r>
              <a:rPr lang="en-US" sz="2400" dirty="0" smtClean="0">
                <a:solidFill>
                  <a:srgbClr val="66FFFF"/>
                </a:solidFill>
              </a:rPr>
              <a:t>,f</a:t>
            </a:r>
            <a:r>
              <a:rPr lang="en-US" sz="2400" baseline="-25000" dirty="0" smtClean="0">
                <a:solidFill>
                  <a:srgbClr val="66FFFF"/>
                </a:solidFill>
              </a:rPr>
              <a:t>5/2</a:t>
            </a:r>
            <a:r>
              <a:rPr lang="en-US" sz="2400" dirty="0" smtClean="0">
                <a:solidFill>
                  <a:srgbClr val="66FFFF"/>
                </a:solidFill>
              </a:rPr>
              <a:t>, p</a:t>
            </a:r>
            <a:r>
              <a:rPr lang="en-US" sz="2400" baseline="-25000" dirty="0" smtClean="0">
                <a:solidFill>
                  <a:srgbClr val="66FFFF"/>
                </a:solidFill>
              </a:rPr>
              <a:t>1/2</a:t>
            </a:r>
            <a:r>
              <a:rPr lang="en-US" sz="2400" dirty="0" smtClean="0">
                <a:solidFill>
                  <a:srgbClr val="66FFFF"/>
                </a:solidFill>
              </a:rPr>
              <a:t>, g</a:t>
            </a:r>
            <a:r>
              <a:rPr lang="en-US" sz="2400" baseline="-25000" dirty="0" smtClean="0">
                <a:solidFill>
                  <a:srgbClr val="66FFFF"/>
                </a:solidFill>
              </a:rPr>
              <a:t>9/2</a:t>
            </a:r>
            <a:r>
              <a:rPr lang="en-US" sz="2400" dirty="0" smtClean="0">
                <a:solidFill>
                  <a:srgbClr val="66FFFF"/>
                </a:solidFill>
              </a:rPr>
              <a:t>, d</a:t>
            </a:r>
            <a:r>
              <a:rPr lang="en-US" sz="2400" baseline="-25000" dirty="0" smtClean="0">
                <a:solidFill>
                  <a:srgbClr val="66FFFF"/>
                </a:solidFill>
              </a:rPr>
              <a:t>5/2</a:t>
            </a:r>
            <a:endParaRPr lang="it-IT" sz="2400" baseline="-25000" dirty="0">
              <a:solidFill>
                <a:srgbClr val="66FFFF"/>
              </a:solidFill>
            </a:endParaRPr>
          </a:p>
        </p:txBody>
      </p:sp>
      <p:grpSp>
        <p:nvGrpSpPr>
          <p:cNvPr id="3" name="Gruppo 52"/>
          <p:cNvGrpSpPr/>
          <p:nvPr/>
        </p:nvGrpSpPr>
        <p:grpSpPr>
          <a:xfrm>
            <a:off x="503548" y="3320988"/>
            <a:ext cx="3312368" cy="2052228"/>
            <a:chOff x="179512" y="3212976"/>
            <a:chExt cx="3492388" cy="2376264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52" name="Rettangolo 51"/>
            <p:cNvSpPr/>
            <p:nvPr/>
          </p:nvSpPr>
          <p:spPr>
            <a:xfrm>
              <a:off x="179512" y="3212976"/>
              <a:ext cx="3492388" cy="23762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Connettore 1 6"/>
            <p:cNvCxnSpPr/>
            <p:nvPr/>
          </p:nvCxnSpPr>
          <p:spPr>
            <a:xfrm>
              <a:off x="575556" y="4005064"/>
              <a:ext cx="10081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>
              <a:off x="575556" y="4157464"/>
              <a:ext cx="10081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>
              <a:off x="575556" y="4309864"/>
              <a:ext cx="10081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>
              <a:off x="575556" y="4689140"/>
              <a:ext cx="10081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>
              <a:off x="2411760" y="4005064"/>
              <a:ext cx="10081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>
              <a:off x="2411760" y="4157464"/>
              <a:ext cx="10081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>
              <a:off x="2411760" y="4309864"/>
              <a:ext cx="10081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>
              <a:off x="2411760" y="3717032"/>
              <a:ext cx="100811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>
              <a:off x="2411760" y="3573016"/>
              <a:ext cx="100811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rot="5400000" flipH="1" flipV="1">
              <a:off x="413538" y="5067182"/>
              <a:ext cx="32403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>
              <a:off x="575556" y="4905164"/>
              <a:ext cx="147616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rot="5400000" flipH="1" flipV="1">
              <a:off x="3131840" y="4941168"/>
              <a:ext cx="57606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>
              <a:off x="2051720" y="4653136"/>
              <a:ext cx="136815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/>
            <p:cNvSpPr txBox="1"/>
            <p:nvPr/>
          </p:nvSpPr>
          <p:spPr>
            <a:xfrm>
              <a:off x="2735796" y="3681028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40</a:t>
              </a:r>
              <a:endParaRPr lang="it-IT" sz="1600" dirty="0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863588" y="4350586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28</a:t>
              </a:r>
              <a:endParaRPr lang="it-IT" sz="1600" dirty="0"/>
            </a:p>
          </p:txBody>
        </p:sp>
        <p:cxnSp>
          <p:nvCxnSpPr>
            <p:cNvPr id="39" name="Connettore 1 38"/>
            <p:cNvCxnSpPr/>
            <p:nvPr/>
          </p:nvCxnSpPr>
          <p:spPr>
            <a:xfrm rot="5400000" flipH="1" flipV="1">
              <a:off x="1925706" y="4779150"/>
              <a:ext cx="2520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sellaDiTesto 42"/>
            <p:cNvSpPr txBox="1"/>
            <p:nvPr/>
          </p:nvSpPr>
          <p:spPr>
            <a:xfrm>
              <a:off x="2735796" y="4350586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28</a:t>
              </a:r>
              <a:endParaRPr lang="it-IT" sz="1600" dirty="0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179512" y="445859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7/2</a:t>
              </a:r>
              <a:endParaRPr lang="it-IT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179512" y="4149080"/>
              <a:ext cx="463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3/2</a:t>
              </a:r>
              <a:endParaRPr lang="it-IT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179512" y="3933056"/>
              <a:ext cx="463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1/2</a:t>
              </a:r>
              <a:endParaRPr lang="it-IT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179512" y="3717032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5/2</a:t>
              </a:r>
              <a:endParaRPr lang="it-IT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1871700" y="3527720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1800" baseline="-25000" dirty="0" smtClean="0">
                  <a:latin typeface="Times New Roman" pitchFamily="18" charset="0"/>
                  <a:cs typeface="Times New Roman" pitchFamily="18" charset="0"/>
                </a:rPr>
                <a:t>9/2</a:t>
              </a:r>
              <a:endParaRPr lang="it-IT" sz="1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1871700" y="3284984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800" baseline="-25000" dirty="0" smtClean="0">
                  <a:latin typeface="Times New Roman" pitchFamily="18" charset="0"/>
                  <a:cs typeface="Times New Roman" pitchFamily="18" charset="0"/>
                </a:rPr>
                <a:t>5/2</a:t>
              </a:r>
              <a:endParaRPr lang="it-IT" sz="1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1475656" y="4968461"/>
              <a:ext cx="10134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aseline="30000" dirty="0" smtClean="0">
                  <a:solidFill>
                    <a:srgbClr val="FF0000"/>
                  </a:solidFill>
                </a:rPr>
                <a:t>48</a:t>
              </a:r>
              <a:r>
                <a:rPr lang="en-US" sz="3200" dirty="0" smtClean="0">
                  <a:solidFill>
                    <a:srgbClr val="FF0000"/>
                  </a:solidFill>
                </a:rPr>
                <a:t>Ca</a:t>
              </a:r>
              <a:endParaRPr lang="it-IT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Rettangolo 36"/>
          <p:cNvSpPr/>
          <p:nvPr/>
        </p:nvSpPr>
        <p:spPr>
          <a:xfrm>
            <a:off x="4139952" y="5805264"/>
            <a:ext cx="4572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66FFFF"/>
                </a:solidFill>
              </a:rPr>
              <a:t>SML, F. </a:t>
            </a:r>
            <a:r>
              <a:rPr lang="en-US" sz="1600" dirty="0" err="1" smtClean="0">
                <a:solidFill>
                  <a:srgbClr val="66FFFF"/>
                </a:solidFill>
              </a:rPr>
              <a:t>Nowacki</a:t>
            </a:r>
            <a:r>
              <a:rPr lang="en-US" sz="1600" dirty="0" smtClean="0">
                <a:solidFill>
                  <a:srgbClr val="66FFFF"/>
                </a:solidFill>
              </a:rPr>
              <a:t>, A. </a:t>
            </a:r>
            <a:r>
              <a:rPr lang="en-US" sz="1600" dirty="0" err="1" smtClean="0">
                <a:solidFill>
                  <a:srgbClr val="66FFFF"/>
                </a:solidFill>
              </a:rPr>
              <a:t>Poves</a:t>
            </a:r>
            <a:r>
              <a:rPr lang="en-US" sz="1600" dirty="0" smtClean="0">
                <a:solidFill>
                  <a:srgbClr val="66FFFF"/>
                </a:solidFill>
              </a:rPr>
              <a:t> and K. </a:t>
            </a:r>
            <a:r>
              <a:rPr lang="en-US" sz="1600" dirty="0" err="1" smtClean="0">
                <a:solidFill>
                  <a:srgbClr val="66FFFF"/>
                </a:solidFill>
              </a:rPr>
              <a:t>Sieja</a:t>
            </a:r>
            <a:r>
              <a:rPr lang="en-US" sz="1600" dirty="0" smtClean="0">
                <a:solidFill>
                  <a:srgbClr val="66FFFF"/>
                </a:solidFill>
              </a:rPr>
              <a:t> </a:t>
            </a:r>
          </a:p>
          <a:p>
            <a:r>
              <a:rPr lang="en-US" sz="1600" dirty="0" smtClean="0">
                <a:solidFill>
                  <a:srgbClr val="66FFFF"/>
                </a:solidFill>
              </a:rPr>
              <a:t>(LNPS), PRC 82, 054301 (2010) </a:t>
            </a:r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826" y="1016732"/>
            <a:ext cx="1345741" cy="133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989970" y="4905164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2797230" y="4869160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0908"/>
            <a:ext cx="3617007" cy="2879421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41" name="CasellaDiTesto 40"/>
          <p:cNvSpPr txBox="1"/>
          <p:nvPr/>
        </p:nvSpPr>
        <p:spPr>
          <a:xfrm>
            <a:off x="7596336" y="2744924"/>
            <a:ext cx="6840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N=40</a:t>
            </a:r>
            <a:endParaRPr lang="it-IT" sz="1600" dirty="0"/>
          </a:p>
        </p:txBody>
      </p:sp>
      <p:sp>
        <p:nvSpPr>
          <p:cNvPr id="42" name="Rettangolo 41"/>
          <p:cNvSpPr/>
          <p:nvPr/>
        </p:nvSpPr>
        <p:spPr>
          <a:xfrm>
            <a:off x="503548" y="5481228"/>
            <a:ext cx="378042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it-IT" sz="1600" dirty="0" smtClean="0"/>
              <a:t>Note: the </a:t>
            </a:r>
            <a:r>
              <a:rPr lang="it-IT" sz="1600" dirty="0" err="1" smtClean="0"/>
              <a:t>ground-state</a:t>
            </a:r>
            <a:r>
              <a:rPr lang="it-IT" sz="1600" dirty="0" smtClean="0"/>
              <a:t> </a:t>
            </a:r>
            <a:r>
              <a:rPr lang="it-IT" sz="1600" dirty="0" err="1" smtClean="0"/>
              <a:t>deformation</a:t>
            </a:r>
            <a:r>
              <a:rPr lang="it-IT" sz="1600" dirty="0" smtClean="0"/>
              <a:t> </a:t>
            </a:r>
            <a:r>
              <a:rPr lang="it-IT" sz="1600" dirty="0" err="1" smtClean="0"/>
              <a:t>properties</a:t>
            </a:r>
            <a:r>
              <a:rPr lang="it-IT" sz="1600" dirty="0" smtClean="0"/>
              <a:t> </a:t>
            </a:r>
            <a:r>
              <a:rPr lang="en-US" sz="1600" dirty="0" smtClean="0"/>
              <a:t>result from the total balance between the </a:t>
            </a:r>
            <a:r>
              <a:rPr lang="en-US" sz="1600" dirty="0" smtClean="0">
                <a:solidFill>
                  <a:srgbClr val="FF0000"/>
                </a:solidFill>
              </a:rPr>
              <a:t>monopole</a:t>
            </a:r>
            <a:r>
              <a:rPr lang="en-US" sz="1600" dirty="0" smtClean="0"/>
              <a:t> and the </a:t>
            </a:r>
            <a:r>
              <a:rPr lang="it-IT" sz="1600" dirty="0" err="1" smtClean="0">
                <a:solidFill>
                  <a:srgbClr val="FF0000"/>
                </a:solidFill>
              </a:rPr>
              <a:t>correlation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energies</a:t>
            </a:r>
            <a:endParaRPr lang="it-IT" sz="1600" dirty="0">
              <a:solidFill>
                <a:srgbClr val="FF0000"/>
              </a:solidFill>
            </a:endParaRPr>
          </a:p>
        </p:txBody>
      </p:sp>
      <p:cxnSp>
        <p:nvCxnSpPr>
          <p:cNvPr id="55" name="Connettore 2 54"/>
          <p:cNvCxnSpPr/>
          <p:nvPr/>
        </p:nvCxnSpPr>
        <p:spPr>
          <a:xfrm>
            <a:off x="7416316" y="3429000"/>
            <a:ext cx="0" cy="32403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7449370" y="3465004"/>
            <a:ext cx="909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FF0000"/>
                </a:solidFill>
              </a:rPr>
              <a:t>fp</a:t>
            </a:r>
            <a:r>
              <a:rPr lang="en-GB" sz="1200" dirty="0" smtClean="0">
                <a:solidFill>
                  <a:srgbClr val="FF0000"/>
                </a:solidFill>
              </a:rPr>
              <a:t>-gds gap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7668344" y="4437112"/>
            <a:ext cx="540060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2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N=40 isotones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B6794-B276-4F8D-BD58-8FB7D4EFD15C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22231" y="3897052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B(E2;2</a:t>
            </a:r>
            <a:r>
              <a:rPr lang="en-US" sz="2400" baseline="30000" dirty="0" smtClean="0"/>
              <a:t>+</a:t>
            </a:r>
            <a:r>
              <a:rPr lang="en-US" sz="2400" dirty="0" smtClean="0">
                <a:sym typeface="Wingdings" pitchFamily="2" charset="2"/>
              </a:rPr>
              <a:t>0</a:t>
            </a:r>
            <a:r>
              <a:rPr lang="en-US" sz="2400" baseline="30000" dirty="0" smtClean="0"/>
              <a:t>+</a:t>
            </a:r>
            <a:r>
              <a:rPr lang="en-US" sz="2400" dirty="0" smtClean="0">
                <a:sym typeface="Wingdings" pitchFamily="2" charset="2"/>
              </a:rPr>
              <a:t>)</a:t>
            </a:r>
            <a:endParaRPr lang="it-IT" sz="2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995936" y="1484784"/>
            <a:ext cx="4020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A change of structure is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observed along the isotonic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chain in good agreement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with the available data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275603" y="3176972"/>
            <a:ext cx="5508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Occupation of intruder orbitals and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percentage of p-h in </a:t>
            </a:r>
            <a:r>
              <a:rPr lang="en-US" sz="2400" dirty="0" err="1" smtClean="0">
                <a:solidFill>
                  <a:schemeClr val="bg1"/>
                </a:solidFill>
              </a:rPr>
              <a:t>g.s</a:t>
            </a:r>
            <a:r>
              <a:rPr lang="en-US" sz="2400" dirty="0" smtClean="0">
                <a:solidFill>
                  <a:schemeClr val="bg1"/>
                </a:solidFill>
              </a:rPr>
              <a:t>. configurations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41068"/>
            <a:ext cx="565040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Rettangolo 14"/>
          <p:cNvSpPr/>
          <p:nvPr/>
        </p:nvSpPr>
        <p:spPr>
          <a:xfrm>
            <a:off x="3988820" y="6237313"/>
            <a:ext cx="3031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66FFFF"/>
                </a:solidFill>
              </a:rPr>
              <a:t>LNPS, PRC 82, 054301 (2010)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3" y="1092083"/>
            <a:ext cx="2713331" cy="500077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Rettangolo 10"/>
          <p:cNvSpPr/>
          <p:nvPr/>
        </p:nvSpPr>
        <p:spPr>
          <a:xfrm>
            <a:off x="5580112" y="5157192"/>
            <a:ext cx="22682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/>
          <p:cNvSpPr/>
          <p:nvPr/>
        </p:nvSpPr>
        <p:spPr>
          <a:xfrm>
            <a:off x="5580112" y="4653136"/>
            <a:ext cx="22682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714"/>
            <a:ext cx="9144000" cy="1189038"/>
          </a:xfrm>
        </p:spPr>
        <p:txBody>
          <a:bodyPr/>
          <a:lstStyle/>
          <a:p>
            <a:r>
              <a:rPr lang="en-US" dirty="0" smtClean="0"/>
              <a:t>Shape coexistence in </a:t>
            </a:r>
            <a:r>
              <a:rPr lang="en-US" baseline="30000" dirty="0" smtClean="0"/>
              <a:t>67</a:t>
            </a:r>
            <a:r>
              <a:rPr lang="en-US" dirty="0" smtClean="0"/>
              <a:t>Co and </a:t>
            </a:r>
            <a:r>
              <a:rPr lang="en-US" baseline="30000" dirty="0" smtClean="0"/>
              <a:t>68</a:t>
            </a:r>
            <a:r>
              <a:rPr lang="en-US" dirty="0" smtClean="0"/>
              <a:t>Ni</a:t>
            </a:r>
            <a:endParaRPr lang="en-GB" dirty="0" smtClean="0"/>
          </a:p>
        </p:txBody>
      </p:sp>
      <p:sp>
        <p:nvSpPr>
          <p:cNvPr id="28" name="Text Box 83"/>
          <p:cNvSpPr txBox="1">
            <a:spLocks noChangeArrowheads="1"/>
          </p:cNvSpPr>
          <p:nvPr/>
        </p:nvSpPr>
        <p:spPr bwMode="auto">
          <a:xfrm>
            <a:off x="-360548" y="4761148"/>
            <a:ext cx="43564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F. </a:t>
            </a:r>
            <a:r>
              <a:rPr lang="en-GB" sz="1400" dirty="0" err="1" smtClean="0">
                <a:solidFill>
                  <a:schemeClr val="bg1"/>
                </a:solidFill>
              </a:rPr>
              <a:t>Recchia</a:t>
            </a:r>
            <a:r>
              <a:rPr lang="en-GB" sz="1400" dirty="0" smtClean="0">
                <a:solidFill>
                  <a:schemeClr val="bg1"/>
                </a:solidFill>
              </a:rPr>
              <a:t> et al., PRC 85, 064305 (2012)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2" name="Gruppo 34"/>
          <p:cNvGrpSpPr/>
          <p:nvPr/>
        </p:nvGrpSpPr>
        <p:grpSpPr>
          <a:xfrm>
            <a:off x="215516" y="908720"/>
            <a:ext cx="2548072" cy="3764858"/>
            <a:chOff x="215516" y="1176310"/>
            <a:chExt cx="2548072" cy="3764858"/>
          </a:xfrm>
        </p:grpSpPr>
        <p:sp>
          <p:nvSpPr>
            <p:cNvPr id="11" name="AutoShape 58"/>
            <p:cNvSpPr>
              <a:spLocks noChangeArrowheads="1"/>
            </p:cNvSpPr>
            <p:nvPr/>
          </p:nvSpPr>
          <p:spPr bwMode="auto">
            <a:xfrm>
              <a:off x="1279433" y="2406636"/>
              <a:ext cx="304800" cy="2514600"/>
            </a:xfrm>
            <a:prstGeom prst="downArrow">
              <a:avLst>
                <a:gd name="adj1" fmla="val 50000"/>
                <a:gd name="adj2" fmla="val 20625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it-IT"/>
            </a:p>
          </p:txBody>
        </p:sp>
        <p:cxnSp>
          <p:nvCxnSpPr>
            <p:cNvPr id="14" name="Connettore 1 13"/>
            <p:cNvCxnSpPr/>
            <p:nvPr/>
          </p:nvCxnSpPr>
          <p:spPr>
            <a:xfrm>
              <a:off x="847674" y="4226135"/>
              <a:ext cx="1022364" cy="0"/>
            </a:xfrm>
            <a:prstGeom prst="line">
              <a:avLst/>
            </a:prstGeom>
            <a:ln>
              <a:solidFill>
                <a:srgbClr val="FF7C8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>
              <a:off x="847674" y="3970544"/>
              <a:ext cx="10223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Freccia in giù 15"/>
            <p:cNvSpPr/>
            <p:nvPr/>
          </p:nvSpPr>
          <p:spPr>
            <a:xfrm>
              <a:off x="993726" y="4007057"/>
              <a:ext cx="146052" cy="188716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446031" y="402789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491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446031" y="3751466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680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833525" y="3787979"/>
              <a:ext cx="9300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(3/2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-</a:t>
              </a:r>
              <a:r>
                <a:rPr lang="en-US" sz="1400" dirty="0" smtClean="0">
                  <a:solidFill>
                    <a:schemeClr val="bg1"/>
                  </a:solidFill>
                </a:rPr>
                <a:t>,5/2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-</a:t>
              </a:r>
              <a:r>
                <a:rPr lang="en-US" sz="1400" dirty="0" smtClean="0">
                  <a:solidFill>
                    <a:schemeClr val="bg1"/>
                  </a:solidFill>
                </a:rPr>
                <a:t>)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 Box 74"/>
            <p:cNvSpPr txBox="1">
              <a:spLocks noChangeArrowheads="1"/>
            </p:cNvSpPr>
            <p:nvPr/>
          </p:nvSpPr>
          <p:spPr bwMode="auto">
            <a:xfrm>
              <a:off x="1189121" y="2125648"/>
              <a:ext cx="4635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>
                  <a:solidFill>
                    <a:schemeClr val="bg1"/>
                  </a:solidFill>
                </a:rPr>
                <a:t>1613</a:t>
              </a:r>
            </a:p>
          </p:txBody>
        </p:sp>
        <p:sp>
          <p:nvSpPr>
            <p:cNvPr id="22" name="Text Box 75"/>
            <p:cNvSpPr txBox="1">
              <a:spLocks noChangeArrowheads="1"/>
            </p:cNvSpPr>
            <p:nvPr/>
          </p:nvSpPr>
          <p:spPr bwMode="auto">
            <a:xfrm>
              <a:off x="1576471" y="1176310"/>
              <a:ext cx="4635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</a:rPr>
                <a:t>2273</a:t>
              </a:r>
            </a:p>
          </p:txBody>
        </p:sp>
        <p:cxnSp>
          <p:nvCxnSpPr>
            <p:cNvPr id="26" name="Connettore 1 25"/>
            <p:cNvCxnSpPr/>
            <p:nvPr/>
          </p:nvCxnSpPr>
          <p:spPr>
            <a:xfrm>
              <a:off x="1211341" y="2370123"/>
              <a:ext cx="4746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>
              <a:off x="1576471" y="1420785"/>
              <a:ext cx="4746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AutoShape 59"/>
            <p:cNvSpPr>
              <a:spLocks noChangeArrowheads="1"/>
            </p:cNvSpPr>
            <p:nvPr/>
          </p:nvSpPr>
          <p:spPr bwMode="auto">
            <a:xfrm>
              <a:off x="1746158" y="1416036"/>
              <a:ext cx="109537" cy="3505200"/>
            </a:xfrm>
            <a:prstGeom prst="downArrow">
              <a:avLst>
                <a:gd name="adj1" fmla="val 50000"/>
                <a:gd name="adj2" fmla="val 800004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it-IT"/>
            </a:p>
          </p:txBody>
        </p:sp>
        <p:cxnSp>
          <p:nvCxnSpPr>
            <p:cNvPr id="31" name="Connettore 1 30"/>
            <p:cNvCxnSpPr/>
            <p:nvPr/>
          </p:nvCxnSpPr>
          <p:spPr>
            <a:xfrm>
              <a:off x="811161" y="4926033"/>
              <a:ext cx="1095390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CasellaDiTesto 37"/>
            <p:cNvSpPr txBox="1"/>
            <p:nvPr/>
          </p:nvSpPr>
          <p:spPr>
            <a:xfrm>
              <a:off x="215516" y="1248318"/>
              <a:ext cx="1117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aseline="30000" dirty="0" smtClean="0">
                  <a:solidFill>
                    <a:srgbClr val="FFFF00"/>
                  </a:solidFill>
                </a:rPr>
                <a:t>67</a:t>
              </a:r>
              <a:r>
                <a:rPr lang="en-US" sz="3600" dirty="0" smtClean="0">
                  <a:solidFill>
                    <a:srgbClr val="FFFF00"/>
                  </a:solidFill>
                </a:rPr>
                <a:t>Co</a:t>
              </a:r>
              <a:endParaRPr lang="it-IT" sz="3600" dirty="0">
                <a:solidFill>
                  <a:srgbClr val="FFFF00"/>
                </a:solidFill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611560" y="4633391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(7/2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-</a:t>
              </a:r>
              <a:r>
                <a:rPr lang="en-US" sz="1400" dirty="0" smtClean="0">
                  <a:solidFill>
                    <a:schemeClr val="bg1"/>
                  </a:solidFill>
                </a:rPr>
                <a:t>)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647564" y="2077107"/>
              <a:ext cx="677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(11/2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-</a:t>
              </a:r>
              <a:r>
                <a:rPr lang="en-US" sz="1400" dirty="0" smtClean="0">
                  <a:solidFill>
                    <a:schemeClr val="bg1"/>
                  </a:solidFill>
                </a:rPr>
                <a:t>)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1979712" y="1196752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(9/2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-</a:t>
              </a:r>
              <a:r>
                <a:rPr lang="en-US" sz="1400" dirty="0" smtClean="0">
                  <a:solidFill>
                    <a:schemeClr val="bg1"/>
                  </a:solidFill>
                </a:rPr>
                <a:t>)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1835696" y="4041068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(</a:t>
              </a:r>
              <a:r>
                <a:rPr lang="en-US" sz="1400" dirty="0" smtClean="0">
                  <a:solidFill>
                    <a:srgbClr val="66FFFF"/>
                  </a:solidFill>
                </a:rPr>
                <a:t>1/2</a:t>
              </a:r>
              <a:r>
                <a:rPr lang="en-US" sz="1400" baseline="30000" dirty="0" smtClean="0">
                  <a:solidFill>
                    <a:srgbClr val="66FFFF"/>
                  </a:solidFill>
                </a:rPr>
                <a:t>-</a:t>
              </a:r>
              <a:r>
                <a:rPr lang="en-US" sz="1400" dirty="0" smtClean="0">
                  <a:solidFill>
                    <a:schemeClr val="bg1"/>
                  </a:solidFill>
                </a:rPr>
                <a:t>)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324036" y="5038727"/>
            <a:ext cx="439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GB" sz="1200" dirty="0" smtClean="0">
                <a:solidFill>
                  <a:schemeClr val="bg1"/>
                </a:solidFill>
              </a:rPr>
              <a:t>  D</a:t>
            </a:r>
            <a:r>
              <a:rPr lang="en-GB" sz="1200" dirty="0">
                <a:solidFill>
                  <a:schemeClr val="bg1"/>
                </a:solidFill>
              </a:rPr>
              <a:t>. </a:t>
            </a:r>
            <a:r>
              <a:rPr lang="en-GB" sz="1200" dirty="0" err="1">
                <a:solidFill>
                  <a:schemeClr val="bg1"/>
                </a:solidFill>
              </a:rPr>
              <a:t>Pauwels</a:t>
            </a:r>
            <a:r>
              <a:rPr lang="en-GB" sz="1200" dirty="0">
                <a:solidFill>
                  <a:schemeClr val="bg1"/>
                </a:solidFill>
              </a:rPr>
              <a:t> et al., PRC 78, 041307 (2008) 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and PRC 79, 044309 (2009) 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3203848" y="5625244"/>
            <a:ext cx="4273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FF99"/>
                </a:solidFill>
              </a:rPr>
              <a:t>The LNPS </a:t>
            </a:r>
            <a:r>
              <a:rPr lang="it-IT" sz="2400" dirty="0" err="1" smtClean="0">
                <a:solidFill>
                  <a:srgbClr val="FFFF99"/>
                </a:solidFill>
              </a:rPr>
              <a:t>interaction</a:t>
            </a:r>
            <a:r>
              <a:rPr lang="it-IT" sz="2400" dirty="0" smtClean="0">
                <a:solidFill>
                  <a:srgbClr val="FFFF99"/>
                </a:solidFill>
              </a:rPr>
              <a:t> </a:t>
            </a:r>
            <a:r>
              <a:rPr lang="it-IT" sz="2400" dirty="0" err="1" smtClean="0">
                <a:solidFill>
                  <a:srgbClr val="FFFF99"/>
                </a:solidFill>
              </a:rPr>
              <a:t>is</a:t>
            </a:r>
            <a:r>
              <a:rPr lang="it-IT" sz="2400" dirty="0" smtClean="0">
                <a:solidFill>
                  <a:srgbClr val="FFFF99"/>
                </a:solidFill>
              </a:rPr>
              <a:t> </a:t>
            </a:r>
            <a:r>
              <a:rPr lang="it-IT" sz="2400" dirty="0" err="1" smtClean="0">
                <a:solidFill>
                  <a:srgbClr val="FFFF99"/>
                </a:solidFill>
              </a:rPr>
              <a:t>able</a:t>
            </a:r>
            <a:endParaRPr lang="it-IT" sz="2400" dirty="0" smtClean="0">
              <a:solidFill>
                <a:srgbClr val="FFFF99"/>
              </a:solidFill>
            </a:endParaRPr>
          </a:p>
          <a:p>
            <a:r>
              <a:rPr lang="it-IT" sz="2400" dirty="0" smtClean="0">
                <a:solidFill>
                  <a:srgbClr val="FFFF99"/>
                </a:solidFill>
              </a:rPr>
              <a:t> </a:t>
            </a:r>
            <a:r>
              <a:rPr lang="it-IT" sz="2400" dirty="0" err="1" smtClean="0">
                <a:solidFill>
                  <a:srgbClr val="FFFF99"/>
                </a:solidFill>
              </a:rPr>
              <a:t>to</a:t>
            </a:r>
            <a:r>
              <a:rPr lang="it-IT" sz="2400" dirty="0" smtClean="0">
                <a:solidFill>
                  <a:srgbClr val="FFFF99"/>
                </a:solidFill>
              </a:rPr>
              <a:t> </a:t>
            </a:r>
            <a:r>
              <a:rPr lang="it-IT" sz="2400" dirty="0" err="1" smtClean="0">
                <a:solidFill>
                  <a:srgbClr val="FFFF99"/>
                </a:solidFill>
              </a:rPr>
              <a:t>reproduce</a:t>
            </a:r>
            <a:r>
              <a:rPr lang="it-IT" sz="2400" dirty="0" smtClean="0">
                <a:solidFill>
                  <a:srgbClr val="FFFF99"/>
                </a:solidFill>
              </a:rPr>
              <a:t> </a:t>
            </a:r>
            <a:r>
              <a:rPr lang="it-IT" sz="2400" dirty="0" err="1" smtClean="0">
                <a:solidFill>
                  <a:srgbClr val="FFFF99"/>
                </a:solidFill>
              </a:rPr>
              <a:t>these</a:t>
            </a:r>
            <a:r>
              <a:rPr lang="it-IT" sz="2400" dirty="0" smtClean="0">
                <a:solidFill>
                  <a:srgbClr val="FFFF99"/>
                </a:solidFill>
              </a:rPr>
              <a:t> </a:t>
            </a:r>
            <a:r>
              <a:rPr lang="it-IT" sz="2400" dirty="0" err="1" smtClean="0">
                <a:solidFill>
                  <a:srgbClr val="FFFF99"/>
                </a:solidFill>
              </a:rPr>
              <a:t>structures</a:t>
            </a:r>
            <a:endParaRPr lang="it-IT" sz="2400" dirty="0">
              <a:solidFill>
                <a:srgbClr val="FFFF99"/>
              </a:solidFill>
            </a:endParaRPr>
          </a:p>
        </p:txBody>
      </p:sp>
      <p:sp>
        <p:nvSpPr>
          <p:cNvPr id="48" name="Oval 13"/>
          <p:cNvSpPr>
            <a:spLocks noChangeArrowheads="1"/>
          </p:cNvSpPr>
          <p:nvPr/>
        </p:nvSpPr>
        <p:spPr bwMode="auto">
          <a:xfrm>
            <a:off x="2555776" y="3753036"/>
            <a:ext cx="827410" cy="396044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100000">
                <a:srgbClr val="FF0000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9" name="Ovale 48"/>
          <p:cNvSpPr/>
          <p:nvPr/>
        </p:nvSpPr>
        <p:spPr>
          <a:xfrm>
            <a:off x="2087724" y="4221088"/>
            <a:ext cx="576064" cy="54006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/>
          <p:cNvSpPr txBox="1"/>
          <p:nvPr/>
        </p:nvSpPr>
        <p:spPr>
          <a:xfrm>
            <a:off x="2555776" y="1340768"/>
            <a:ext cx="5508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The deformation driven by the neutrons induces a reduction of the Z=28 gap and gives rise to a deformed low-lying 1/2- state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076" y="2564904"/>
            <a:ext cx="2686229" cy="278458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cxnSp>
        <p:nvCxnSpPr>
          <p:cNvPr id="52" name="Connettore 7 51"/>
          <p:cNvCxnSpPr/>
          <p:nvPr/>
        </p:nvCxnSpPr>
        <p:spPr>
          <a:xfrm rot="10800000" flipV="1">
            <a:off x="3023828" y="2348880"/>
            <a:ext cx="1728192" cy="1332148"/>
          </a:xfrm>
          <a:prstGeom prst="curvedConnector3">
            <a:avLst>
              <a:gd name="adj1" fmla="val 50000"/>
            </a:avLst>
          </a:prstGeom>
          <a:ln w="28575">
            <a:solidFill>
              <a:srgbClr val="FF7C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43"/>
          <p:cNvGrpSpPr/>
          <p:nvPr/>
        </p:nvGrpSpPr>
        <p:grpSpPr>
          <a:xfrm>
            <a:off x="1423988" y="1024272"/>
            <a:ext cx="6208352" cy="5753100"/>
            <a:chOff x="1423988" y="1024272"/>
            <a:chExt cx="6208352" cy="5753100"/>
          </a:xfrm>
        </p:grpSpPr>
        <p:pic>
          <p:nvPicPr>
            <p:cNvPr id="2181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3988" y="1024272"/>
              <a:ext cx="6208352" cy="575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Freccia in giù 38"/>
            <p:cNvSpPr/>
            <p:nvPr/>
          </p:nvSpPr>
          <p:spPr>
            <a:xfrm>
              <a:off x="3203848" y="3717032"/>
              <a:ext cx="45719" cy="2196244"/>
            </a:xfrm>
            <a:prstGeom prst="downArrow">
              <a:avLst/>
            </a:prstGeom>
            <a:solidFill>
              <a:schemeClr val="tx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Freccia in giù 40"/>
            <p:cNvSpPr/>
            <p:nvPr/>
          </p:nvSpPr>
          <p:spPr>
            <a:xfrm>
              <a:off x="2375756" y="5013176"/>
              <a:ext cx="54103" cy="260412"/>
            </a:xfrm>
            <a:prstGeom prst="downArrow">
              <a:avLst/>
            </a:prstGeom>
            <a:solidFill>
              <a:schemeClr val="tx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Freccia in giù 41"/>
            <p:cNvSpPr/>
            <p:nvPr/>
          </p:nvSpPr>
          <p:spPr>
            <a:xfrm>
              <a:off x="3455876" y="2780928"/>
              <a:ext cx="45719" cy="3132348"/>
            </a:xfrm>
            <a:prstGeom prst="downArrow">
              <a:avLst/>
            </a:prstGeom>
            <a:solidFill>
              <a:schemeClr val="tx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coexistence in </a:t>
            </a:r>
            <a:r>
              <a:rPr lang="en-US" baseline="30000" dirty="0" smtClean="0"/>
              <a:t>67</a:t>
            </a:r>
            <a:r>
              <a:rPr lang="en-US" dirty="0" smtClean="0"/>
              <a:t>Co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246941" y="5949280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79512" y="1268760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 smtClean="0">
                <a:solidFill>
                  <a:schemeClr val="bg1"/>
                </a:solidFill>
              </a:rPr>
              <a:t>68</a:t>
            </a:r>
            <a:r>
              <a:rPr lang="en-US" sz="3600" dirty="0" smtClean="0">
                <a:solidFill>
                  <a:schemeClr val="bg1"/>
                </a:solidFill>
              </a:rPr>
              <a:t>Ni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0917" y="5615952"/>
            <a:ext cx="40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r>
              <a:rPr lang="en-US" sz="1800" baseline="30000" dirty="0" smtClean="0">
                <a:solidFill>
                  <a:schemeClr val="bg1"/>
                </a:solidFill>
              </a:rPr>
              <a:t>+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4317" y="277163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bg1"/>
                </a:solidFill>
              </a:rPr>
              <a:t>2034</a:t>
            </a:r>
            <a:endParaRPr lang="it-IT" sz="1800" i="1" dirty="0">
              <a:solidFill>
                <a:schemeClr val="bg1"/>
              </a:solidFill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5868144" y="4797152"/>
            <a:ext cx="324036" cy="3240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1 28"/>
          <p:cNvCxnSpPr/>
          <p:nvPr/>
        </p:nvCxnSpPr>
        <p:spPr>
          <a:xfrm>
            <a:off x="251520" y="2780928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5914" y="2375592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0</a:t>
            </a:r>
            <a:r>
              <a:rPr lang="en-US" sz="1800" baseline="-25000" dirty="0" smtClean="0">
                <a:solidFill>
                  <a:schemeClr val="bg1"/>
                </a:solidFill>
              </a:rPr>
              <a:t>3</a:t>
            </a:r>
            <a:r>
              <a:rPr lang="en-US" sz="1800" baseline="30000" dirty="0" smtClean="0">
                <a:solidFill>
                  <a:schemeClr val="bg1"/>
                </a:solidFill>
              </a:rPr>
              <a:t>+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63357" y="241159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bg1"/>
                </a:solidFill>
              </a:rPr>
              <a:t>~2200</a:t>
            </a:r>
            <a:endParaRPr lang="it-IT" sz="1800" i="1" dirty="0">
              <a:solidFill>
                <a:schemeClr val="bg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940152" y="3248980"/>
            <a:ext cx="136815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084168" y="2240868"/>
            <a:ext cx="1332148" cy="8280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499992" y="2132856"/>
            <a:ext cx="1404156" cy="3492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7488324" y="2204864"/>
          <a:ext cx="16065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290" name="Equazione" r:id="rId4" imgW="1612900" imgH="787400" progId="Equation.3">
                  <p:embed/>
                </p:oleObj>
              </mc:Choice>
              <mc:Fallback>
                <p:oleObj name="Equazione" r:id="rId4" imgW="1612900" imgH="787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324" y="2204864"/>
                        <a:ext cx="1606550" cy="896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6" name="Object 9"/>
          <p:cNvGraphicFramePr>
            <a:graphicFrameLocks noChangeAspect="1"/>
          </p:cNvGraphicFramePr>
          <p:nvPr/>
        </p:nvGraphicFramePr>
        <p:xfrm>
          <a:off x="7416316" y="3284984"/>
          <a:ext cx="1656184" cy="42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291" name="Equazione" r:id="rId6" imgW="1625600" imgH="368300" progId="Equation.3">
                  <p:embed/>
                </p:oleObj>
              </mc:Choice>
              <mc:Fallback>
                <p:oleObj name="Equazione" r:id="rId6" imgW="16256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316" y="3284984"/>
                        <a:ext cx="1656184" cy="4282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2015716" y="4365104"/>
            <a:ext cx="827410" cy="396044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100000">
                <a:srgbClr val="FF0000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6336196" y="2132856"/>
            <a:ext cx="647390" cy="396044"/>
          </a:xfrm>
          <a:prstGeom prst="ellipse">
            <a:avLst/>
          </a:prstGeom>
          <a:gradFill flip="none" rotWithShape="1">
            <a:gsLst>
              <a:gs pos="10000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7596336" y="3789040"/>
            <a:ext cx="576064" cy="54006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7596336" y="5589240"/>
            <a:ext cx="576064" cy="54006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6048164" y="5553236"/>
            <a:ext cx="1368152" cy="612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1583668" y="2852936"/>
            <a:ext cx="576064" cy="54006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3815916" y="5553236"/>
            <a:ext cx="576064" cy="54006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1475656" y="2384884"/>
            <a:ext cx="827410" cy="396044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100000">
                <a:srgbClr val="FF0000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4860714" y="3465004"/>
            <a:ext cx="827410" cy="396044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100000">
                <a:srgbClr val="FF0000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graphicFrame>
        <p:nvGraphicFramePr>
          <p:cNvPr id="218117" name="Object 9"/>
          <p:cNvGraphicFramePr>
            <a:graphicFrameLocks noChangeAspect="1"/>
          </p:cNvGraphicFramePr>
          <p:nvPr/>
        </p:nvGraphicFramePr>
        <p:xfrm>
          <a:off x="6240524" y="4725144"/>
          <a:ext cx="2831976" cy="40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292" name="Equazione" r:id="rId8" imgW="3060700" imgH="381000" progId="Equation.3">
                  <p:embed/>
                </p:oleObj>
              </mc:Choice>
              <mc:Fallback>
                <p:oleObj name="Equazione" r:id="rId8" imgW="3060700" imgH="381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524" y="4725144"/>
                        <a:ext cx="2831976" cy="40414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7" name="Object 5"/>
          <p:cNvGraphicFramePr>
            <a:graphicFrameLocks noChangeAspect="1"/>
          </p:cNvGraphicFramePr>
          <p:nvPr/>
        </p:nvGraphicFramePr>
        <p:xfrm>
          <a:off x="1054100" y="1916113"/>
          <a:ext cx="13747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293" name="Equazione" r:id="rId10" imgW="1485900" imgH="381000" progId="Equation.3">
                  <p:embed/>
                </p:oleObj>
              </mc:Choice>
              <mc:Fallback>
                <p:oleObj name="Equazione" r:id="rId10" imgW="1485900" imgH="381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916113"/>
                        <a:ext cx="13747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CasellaDiTesto 37"/>
          <p:cNvSpPr txBox="1"/>
          <p:nvPr/>
        </p:nvSpPr>
        <p:spPr>
          <a:xfrm>
            <a:off x="1271679" y="3429000"/>
            <a:ext cx="1608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largest</a:t>
            </a:r>
          </a:p>
          <a:p>
            <a:r>
              <a:rPr lang="en-US" dirty="0" smtClean="0"/>
              <a:t>B(E2) in the </a:t>
            </a:r>
          </a:p>
          <a:p>
            <a:r>
              <a:rPr lang="en-US" dirty="0" smtClean="0"/>
              <a:t>region</a:t>
            </a:r>
            <a:endParaRPr lang="it-IT" dirty="0"/>
          </a:p>
        </p:txBody>
      </p:sp>
      <p:sp>
        <p:nvSpPr>
          <p:cNvPr id="40" name="Rettangolo 39"/>
          <p:cNvSpPr/>
          <p:nvPr/>
        </p:nvSpPr>
        <p:spPr>
          <a:xfrm>
            <a:off x="2591780" y="6519446"/>
            <a:ext cx="4356484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66FFFF"/>
                </a:solidFill>
              </a:rPr>
              <a:t>F. </a:t>
            </a:r>
            <a:r>
              <a:rPr lang="en-GB" sz="1600" dirty="0" err="1" smtClean="0">
                <a:solidFill>
                  <a:srgbClr val="66FFFF"/>
                </a:solidFill>
              </a:rPr>
              <a:t>Recchia</a:t>
            </a:r>
            <a:r>
              <a:rPr lang="en-GB" sz="1600" dirty="0" smtClean="0">
                <a:solidFill>
                  <a:srgbClr val="66FFFF"/>
                </a:solidFill>
              </a:rPr>
              <a:t> et al., PRC 85, 064305 (2012)</a:t>
            </a:r>
            <a:endParaRPr lang="en-GB" sz="1600" dirty="0">
              <a:solidFill>
                <a:srgbClr val="66FFFF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292080" y="1196752"/>
            <a:ext cx="357444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Up to 11p-11h excitations across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N=40, Z=28 gap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7" name="Connettore 1 36"/>
          <p:cNvCxnSpPr/>
          <p:nvPr/>
        </p:nvCxnSpPr>
        <p:spPr>
          <a:xfrm>
            <a:off x="246941" y="3104964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30917" y="277163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2</a:t>
            </a:r>
            <a:r>
              <a:rPr lang="en-US" sz="1800" baseline="30000" dirty="0" smtClean="0">
                <a:solidFill>
                  <a:schemeClr val="bg1"/>
                </a:solidFill>
              </a:rPr>
              <a:t>+</a:t>
            </a:r>
            <a:endParaRPr lang="it-IT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8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Z=28: Zn isotopes with </a:t>
            </a:r>
            <a:r>
              <a:rPr lang="en-GB" dirty="0" err="1" smtClean="0"/>
              <a:t>AGATA</a:t>
            </a:r>
            <a:r>
              <a:rPr lang="en-GB" dirty="0" smtClean="0"/>
              <a:t> at </a:t>
            </a:r>
            <a:r>
              <a:rPr lang="en-GB" dirty="0" err="1" smtClean="0"/>
              <a:t>LNL</a:t>
            </a:r>
            <a:endParaRPr lang="en-GB" dirty="0"/>
          </a:p>
        </p:txBody>
      </p:sp>
      <p:pic>
        <p:nvPicPr>
          <p:cNvPr id="608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4500500" cy="146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5076056" y="1628800"/>
            <a:ext cx="3044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FFFF"/>
                </a:solidFill>
              </a:rPr>
              <a:t>Lifetimes obtained with the </a:t>
            </a:r>
          </a:p>
          <a:p>
            <a:r>
              <a:rPr lang="en-GB" dirty="0" err="1" smtClean="0">
                <a:solidFill>
                  <a:srgbClr val="66FFFF"/>
                </a:solidFill>
              </a:rPr>
              <a:t>RDDS</a:t>
            </a:r>
            <a:r>
              <a:rPr lang="en-GB" dirty="0" smtClean="0">
                <a:solidFill>
                  <a:srgbClr val="66FFFF"/>
                </a:solidFill>
              </a:rPr>
              <a:t> method </a:t>
            </a:r>
            <a:endParaRPr lang="en-GB" dirty="0">
              <a:solidFill>
                <a:srgbClr val="66FFFF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076056" y="2420888"/>
            <a:ext cx="3441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LNPS</a:t>
            </a:r>
            <a:r>
              <a:rPr lang="en-GB" dirty="0" smtClean="0">
                <a:solidFill>
                  <a:schemeClr val="bg1"/>
                </a:solidFill>
              </a:rPr>
              <a:t> calculations in very good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agreement for the energies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and B(</a:t>
            </a:r>
            <a:r>
              <a:rPr lang="en-GB" dirty="0" err="1" smtClean="0">
                <a:solidFill>
                  <a:schemeClr val="bg1"/>
                </a:solidFill>
              </a:rPr>
              <a:t>E2</a:t>
            </a:r>
            <a:r>
              <a:rPr lang="en-GB" dirty="0" smtClean="0">
                <a:solidFill>
                  <a:schemeClr val="bg1"/>
                </a:solidFill>
              </a:rPr>
              <a:t>) 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10" name="Gruppo 109"/>
          <p:cNvGrpSpPr/>
          <p:nvPr/>
        </p:nvGrpSpPr>
        <p:grpSpPr>
          <a:xfrm>
            <a:off x="922737" y="3392996"/>
            <a:ext cx="3325227" cy="3060340"/>
            <a:chOff x="503548" y="3392996"/>
            <a:chExt cx="3325227" cy="3060340"/>
          </a:xfrm>
        </p:grpSpPr>
        <p:grpSp>
          <p:nvGrpSpPr>
            <p:cNvPr id="22" name="Gruppo 21"/>
            <p:cNvGrpSpPr/>
            <p:nvPr/>
          </p:nvGrpSpPr>
          <p:grpSpPr>
            <a:xfrm>
              <a:off x="503548" y="3392996"/>
              <a:ext cx="3325227" cy="3060340"/>
              <a:chOff x="503548" y="3392996"/>
              <a:chExt cx="3325227" cy="3060340"/>
            </a:xfrm>
          </p:grpSpPr>
          <p:grpSp>
            <p:nvGrpSpPr>
              <p:cNvPr id="16" name="Gruppo 15"/>
              <p:cNvGrpSpPr/>
              <p:nvPr/>
            </p:nvGrpSpPr>
            <p:grpSpPr>
              <a:xfrm>
                <a:off x="719572" y="3645024"/>
                <a:ext cx="3109203" cy="2808312"/>
                <a:chOff x="899592" y="3429000"/>
                <a:chExt cx="3109203" cy="2808312"/>
              </a:xfrm>
            </p:grpSpPr>
            <p:pic>
              <p:nvPicPr>
                <p:cNvPr id="608260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99592" y="3429000"/>
                  <a:ext cx="3109203" cy="280831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9" name="CasellaDiTesto 8"/>
                <p:cNvSpPr txBox="1"/>
                <p:nvPr/>
              </p:nvSpPr>
              <p:spPr>
                <a:xfrm>
                  <a:off x="3218477" y="4401108"/>
                  <a:ext cx="461986" cy="30777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 err="1" smtClean="0">
                      <a:solidFill>
                        <a:srgbClr val="00B0F0"/>
                      </a:solidFill>
                    </a:rPr>
                    <a:t>fpg</a:t>
                  </a:r>
                  <a:endParaRPr lang="en-GB" sz="1400" b="1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1" name="CasellaDiTesto 10"/>
                <p:cNvSpPr txBox="1"/>
                <p:nvPr/>
              </p:nvSpPr>
              <p:spPr>
                <a:xfrm>
                  <a:off x="1968629" y="4653136"/>
                  <a:ext cx="663964" cy="30777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 err="1" smtClean="0">
                      <a:solidFill>
                        <a:srgbClr val="FF0000"/>
                      </a:solidFill>
                    </a:rPr>
                    <a:t>LNPS</a:t>
                  </a:r>
                  <a:endParaRPr lang="en-GB" sz="1400" b="1" dirty="0">
                    <a:solidFill>
                      <a:srgbClr val="FF0000"/>
                    </a:solidFill>
                  </a:endParaRPr>
                </a:p>
              </p:txBody>
            </p:sp>
            <p:pic>
              <p:nvPicPr>
                <p:cNvPr id="608263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19672" y="3635479"/>
                  <a:ext cx="1190811" cy="54960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4" name="CasellaDiTesto 13"/>
                <p:cNvSpPr txBox="1"/>
                <p:nvPr/>
              </p:nvSpPr>
              <p:spPr>
                <a:xfrm>
                  <a:off x="1961342" y="5337212"/>
                  <a:ext cx="623889" cy="30777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 err="1" smtClean="0">
                      <a:solidFill>
                        <a:srgbClr val="00B050"/>
                      </a:solidFill>
                    </a:rPr>
                    <a:t>HFB</a:t>
                  </a:r>
                  <a:r>
                    <a:rPr lang="en-GB" sz="1400" b="1" dirty="0" smtClean="0">
                      <a:solidFill>
                        <a:srgbClr val="00B050"/>
                      </a:solidFill>
                    </a:rPr>
                    <a:t>*</a:t>
                  </a:r>
                  <a:endParaRPr lang="en-GB" sz="1400" b="1" dirty="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18" name="CasellaDiTesto 17"/>
              <p:cNvSpPr txBox="1"/>
              <p:nvPr/>
            </p:nvSpPr>
            <p:spPr>
              <a:xfrm>
                <a:off x="503548" y="3392996"/>
                <a:ext cx="915635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Energy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7" name="CasellaDiTesto 26"/>
            <p:cNvSpPr txBox="1"/>
            <p:nvPr/>
          </p:nvSpPr>
          <p:spPr>
            <a:xfrm>
              <a:off x="2519772" y="4365104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4</a:t>
              </a:r>
              <a:r>
                <a:rPr lang="en-GB" baseline="30000" dirty="0" smtClean="0">
                  <a:solidFill>
                    <a:srgbClr val="FF0000"/>
                  </a:solidFill>
                </a:rPr>
                <a:t>+</a:t>
              </a:r>
              <a:endParaRPr lang="en-GB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1439652" y="5013176"/>
              <a:ext cx="402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2</a:t>
              </a:r>
              <a:r>
                <a:rPr lang="en-GB" baseline="30000" dirty="0" smtClean="0">
                  <a:solidFill>
                    <a:srgbClr val="FF0000"/>
                  </a:solidFill>
                </a:rPr>
                <a:t>+</a:t>
              </a:r>
              <a:endParaRPr lang="en-GB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Connettore 1 31"/>
            <p:cNvCxnSpPr/>
            <p:nvPr/>
          </p:nvCxnSpPr>
          <p:spPr>
            <a:xfrm>
              <a:off x="2015716" y="4653136"/>
              <a:ext cx="216024" cy="360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2231740" y="4689140"/>
              <a:ext cx="252028" cy="4680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>
              <a:off x="2483768" y="5157192"/>
              <a:ext cx="216024" cy="720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>
              <a:off x="2663788" y="5229200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>
              <a:off x="2951820" y="5229200"/>
              <a:ext cx="216024" cy="1080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167844" y="5049180"/>
              <a:ext cx="216024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 flipV="1">
              <a:off x="3383868" y="4869160"/>
              <a:ext cx="252028" cy="1800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uppo 71"/>
            <p:cNvGrpSpPr/>
            <p:nvPr/>
          </p:nvGrpSpPr>
          <p:grpSpPr>
            <a:xfrm>
              <a:off x="2015716" y="5193196"/>
              <a:ext cx="1620180" cy="540060"/>
              <a:chOff x="2015716" y="5193196"/>
              <a:chExt cx="1620180" cy="540060"/>
            </a:xfrm>
          </p:grpSpPr>
          <p:cxnSp>
            <p:nvCxnSpPr>
              <p:cNvPr id="56" name="Connettore 1 55"/>
              <p:cNvCxnSpPr/>
              <p:nvPr/>
            </p:nvCxnSpPr>
            <p:spPr>
              <a:xfrm>
                <a:off x="2015716" y="5301208"/>
                <a:ext cx="21602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ttore 1 58"/>
              <p:cNvCxnSpPr/>
              <p:nvPr/>
            </p:nvCxnSpPr>
            <p:spPr>
              <a:xfrm>
                <a:off x="2231740" y="5301208"/>
                <a:ext cx="216024" cy="21602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1 62"/>
              <p:cNvCxnSpPr/>
              <p:nvPr/>
            </p:nvCxnSpPr>
            <p:spPr>
              <a:xfrm>
                <a:off x="2447764" y="5553236"/>
                <a:ext cx="252028" cy="10801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1 64"/>
              <p:cNvCxnSpPr/>
              <p:nvPr/>
            </p:nvCxnSpPr>
            <p:spPr>
              <a:xfrm>
                <a:off x="2699792" y="5661248"/>
                <a:ext cx="252028" cy="3600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1 66"/>
              <p:cNvCxnSpPr/>
              <p:nvPr/>
            </p:nvCxnSpPr>
            <p:spPr>
              <a:xfrm>
                <a:off x="2951820" y="5697252"/>
                <a:ext cx="216024" cy="3600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1 68"/>
              <p:cNvCxnSpPr/>
              <p:nvPr/>
            </p:nvCxnSpPr>
            <p:spPr>
              <a:xfrm flipV="1">
                <a:off x="3167844" y="5589240"/>
                <a:ext cx="252028" cy="14401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ttore 1 70"/>
              <p:cNvCxnSpPr/>
              <p:nvPr/>
            </p:nvCxnSpPr>
            <p:spPr>
              <a:xfrm flipV="1">
                <a:off x="3419872" y="5193196"/>
                <a:ext cx="216024" cy="3960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Gruppo 108"/>
          <p:cNvGrpSpPr/>
          <p:nvPr/>
        </p:nvGrpSpPr>
        <p:grpSpPr>
          <a:xfrm>
            <a:off x="4931670" y="3284984"/>
            <a:ext cx="3636774" cy="3348372"/>
            <a:chOff x="4247964" y="3284984"/>
            <a:chExt cx="3636774" cy="3348372"/>
          </a:xfrm>
        </p:grpSpPr>
        <p:grpSp>
          <p:nvGrpSpPr>
            <p:cNvPr id="23" name="Gruppo 22"/>
            <p:cNvGrpSpPr/>
            <p:nvPr/>
          </p:nvGrpSpPr>
          <p:grpSpPr>
            <a:xfrm>
              <a:off x="4247964" y="3284984"/>
              <a:ext cx="3204356" cy="3348372"/>
              <a:chOff x="4247964" y="3284984"/>
              <a:chExt cx="3204356" cy="3348372"/>
            </a:xfrm>
          </p:grpSpPr>
          <p:grpSp>
            <p:nvGrpSpPr>
              <p:cNvPr id="17" name="Gruppo 16"/>
              <p:cNvGrpSpPr/>
              <p:nvPr/>
            </p:nvGrpSpPr>
            <p:grpSpPr>
              <a:xfrm>
                <a:off x="4247964" y="3537012"/>
                <a:ext cx="3204356" cy="3096344"/>
                <a:chOff x="5616116" y="3176972"/>
                <a:chExt cx="2657137" cy="3316572"/>
              </a:xfrm>
            </p:grpSpPr>
            <p:pic>
              <p:nvPicPr>
                <p:cNvPr id="608259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616116" y="3176972"/>
                  <a:ext cx="2657137" cy="33165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0" name="CasellaDiTesto 9"/>
                <p:cNvSpPr txBox="1"/>
                <p:nvPr/>
              </p:nvSpPr>
              <p:spPr>
                <a:xfrm>
                  <a:off x="6241790" y="4113076"/>
                  <a:ext cx="417652" cy="3626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b="1" dirty="0" err="1" smtClean="0">
                      <a:solidFill>
                        <a:srgbClr val="00B0F0"/>
                      </a:solidFill>
                    </a:rPr>
                    <a:t>fpg</a:t>
                  </a:r>
                  <a:endParaRPr lang="en-GB" sz="1600" b="1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3" name="CasellaDiTesto 12"/>
                <p:cNvSpPr txBox="1"/>
                <p:nvPr/>
              </p:nvSpPr>
              <p:spPr>
                <a:xfrm>
                  <a:off x="6964146" y="3861048"/>
                  <a:ext cx="550576" cy="3296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 err="1" smtClean="0">
                      <a:solidFill>
                        <a:srgbClr val="FF0000"/>
                      </a:solidFill>
                    </a:rPr>
                    <a:t>LNPS</a:t>
                  </a:r>
                  <a:endParaRPr lang="en-GB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" name="CasellaDiTesto 14"/>
                <p:cNvSpPr txBox="1"/>
                <p:nvPr/>
              </p:nvSpPr>
              <p:spPr>
                <a:xfrm>
                  <a:off x="6241381" y="3292666"/>
                  <a:ext cx="517345" cy="3296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 err="1" smtClean="0">
                      <a:solidFill>
                        <a:srgbClr val="00B050"/>
                      </a:solidFill>
                    </a:rPr>
                    <a:t>HFB</a:t>
                  </a:r>
                  <a:r>
                    <a:rPr lang="en-GB" sz="1400" b="1" dirty="0" smtClean="0">
                      <a:solidFill>
                        <a:srgbClr val="00B050"/>
                      </a:solidFill>
                    </a:rPr>
                    <a:t>*</a:t>
                  </a:r>
                  <a:endParaRPr lang="en-GB" sz="1400" b="1" dirty="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19" name="CasellaDiTesto 18"/>
              <p:cNvSpPr txBox="1"/>
              <p:nvPr/>
            </p:nvSpPr>
            <p:spPr>
              <a:xfrm>
                <a:off x="4331892" y="3284984"/>
                <a:ext cx="774571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B(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E2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)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Ovale 23"/>
            <p:cNvSpPr/>
            <p:nvPr/>
          </p:nvSpPr>
          <p:spPr>
            <a:xfrm>
              <a:off x="6120172" y="5985284"/>
              <a:ext cx="396044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6876256" y="3897052"/>
              <a:ext cx="936474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2+</a:t>
              </a:r>
              <a:r>
                <a:rPr lang="en-GB" dirty="0" smtClean="0">
                  <a:solidFill>
                    <a:schemeClr val="bg1"/>
                  </a:solidFill>
                  <a:sym typeface="Wingdings" pitchFamily="2" charset="2"/>
                </a:rPr>
                <a:t>0+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6948263" y="5445224"/>
              <a:ext cx="93647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4+</a:t>
              </a:r>
              <a:r>
                <a:rPr lang="en-GB" dirty="0" smtClean="0">
                  <a:solidFill>
                    <a:schemeClr val="bg1"/>
                  </a:solidFill>
                  <a:sym typeface="Wingdings" pitchFamily="2" charset="2"/>
                </a:rPr>
                <a:t>2+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cxnSp>
          <p:nvCxnSpPr>
            <p:cNvPr id="78" name="Connettore 1 77"/>
            <p:cNvCxnSpPr/>
            <p:nvPr/>
          </p:nvCxnSpPr>
          <p:spPr>
            <a:xfrm>
              <a:off x="5364088" y="4509120"/>
              <a:ext cx="21602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/>
          </p:nvCxnSpPr>
          <p:spPr>
            <a:xfrm flipV="1">
              <a:off x="5580112" y="4149080"/>
              <a:ext cx="252028" cy="36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/>
          </p:nvCxnSpPr>
          <p:spPr>
            <a:xfrm flipV="1">
              <a:off x="5832140" y="4041068"/>
              <a:ext cx="252028" cy="1080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/>
          </p:nvCxnSpPr>
          <p:spPr>
            <a:xfrm>
              <a:off x="6084168" y="4041068"/>
              <a:ext cx="216024" cy="360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/>
          </p:nvCxnSpPr>
          <p:spPr>
            <a:xfrm>
              <a:off x="6300192" y="4077072"/>
              <a:ext cx="252028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/>
          </p:nvCxnSpPr>
          <p:spPr>
            <a:xfrm>
              <a:off x="6552220" y="4221088"/>
              <a:ext cx="468052" cy="3960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/>
          </p:nvCxnSpPr>
          <p:spPr>
            <a:xfrm>
              <a:off x="5400092" y="6309320"/>
              <a:ext cx="18002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/>
          </p:nvCxnSpPr>
          <p:spPr>
            <a:xfrm flipV="1">
              <a:off x="5580112" y="5913276"/>
              <a:ext cx="252028" cy="3960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/>
          </p:nvCxnSpPr>
          <p:spPr>
            <a:xfrm flipV="1">
              <a:off x="5832140" y="5805264"/>
              <a:ext cx="216024" cy="1080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/>
          </p:nvCxnSpPr>
          <p:spPr>
            <a:xfrm flipV="1">
              <a:off x="6048164" y="5769260"/>
              <a:ext cx="288032" cy="360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/>
          </p:nvCxnSpPr>
          <p:spPr>
            <a:xfrm>
              <a:off x="6336196" y="5769260"/>
              <a:ext cx="432048" cy="2160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/>
          </p:nvCxnSpPr>
          <p:spPr>
            <a:xfrm>
              <a:off x="6768244" y="5985284"/>
              <a:ext cx="216024" cy="25202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33383"/>
            <a:ext cx="9144000" cy="1189038"/>
          </a:xfrm>
        </p:spPr>
        <p:txBody>
          <a:bodyPr/>
          <a:lstStyle/>
          <a:p>
            <a:r>
              <a:rPr lang="en-US" smtClean="0"/>
              <a:t>AGATA Demonstrator at PRISMA</a:t>
            </a:r>
            <a:endParaRPr lang="en-GB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2124075"/>
            <a:ext cx="4403725" cy="2930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2400" smtClean="0"/>
              <a:t>The clover array CLARA is now replaced with the AGATA demonstrator</a:t>
            </a:r>
          </a:p>
          <a:p>
            <a:pPr lvl="1"/>
            <a:r>
              <a:rPr lang="en-US" sz="2400" smtClean="0"/>
              <a:t>5 triple-clusters</a:t>
            </a:r>
          </a:p>
          <a:p>
            <a:pPr lvl="1"/>
            <a:r>
              <a:rPr lang="en-US" sz="2400" smtClean="0"/>
              <a:t>36-fold segmented crystals</a:t>
            </a:r>
          </a:p>
          <a:p>
            <a:pPr lvl="1"/>
            <a:r>
              <a:rPr lang="en-US" sz="2400" smtClean="0"/>
              <a:t>540 segments</a:t>
            </a:r>
          </a:p>
        </p:txBody>
      </p:sp>
      <p:pic>
        <p:nvPicPr>
          <p:cNvPr id="31748" name="Picture 4" descr="agata010205-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0207" t="7150" r="20207" b="7150"/>
          <a:stretch>
            <a:fillRect/>
          </a:stretch>
        </p:blipFill>
        <p:spPr bwMode="auto">
          <a:xfrm>
            <a:off x="5049838" y="1736725"/>
            <a:ext cx="3698875" cy="3525838"/>
          </a:xfrm>
          <a:noFill/>
          <a:ln>
            <a:miter lim="800000"/>
            <a:headEnd/>
            <a:tailEnd/>
          </a:ln>
        </p:spPr>
      </p:pic>
      <p:pic>
        <p:nvPicPr>
          <p:cNvPr id="5" name="Immagine 2" descr="isotopes_matter_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73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9592" y="1165194"/>
            <a:ext cx="7524750" cy="92333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dirty="0">
                <a:solidFill>
                  <a:srgbClr val="66FFFF"/>
                </a:solidFill>
              </a:rPr>
              <a:t>The mass region </a:t>
            </a:r>
            <a:r>
              <a:rPr lang="en-GB" dirty="0" smtClean="0">
                <a:solidFill>
                  <a:srgbClr val="66FFFF"/>
                </a:solidFill>
              </a:rPr>
              <a:t>south of </a:t>
            </a:r>
            <a:r>
              <a:rPr lang="en-GB" baseline="30000" dirty="0" err="1" smtClean="0">
                <a:solidFill>
                  <a:srgbClr val="66FFFF"/>
                </a:solidFill>
              </a:rPr>
              <a:t>68</a:t>
            </a:r>
            <a:r>
              <a:rPr lang="en-GB" dirty="0" err="1" smtClean="0">
                <a:solidFill>
                  <a:srgbClr val="66FFFF"/>
                </a:solidFill>
              </a:rPr>
              <a:t>Ni</a:t>
            </a:r>
            <a:r>
              <a:rPr lang="en-GB" dirty="0" smtClean="0">
                <a:solidFill>
                  <a:srgbClr val="66FFFF"/>
                </a:solidFill>
              </a:rPr>
              <a:t> </a:t>
            </a:r>
            <a:r>
              <a:rPr lang="en-GB" dirty="0">
                <a:solidFill>
                  <a:srgbClr val="66FFFF"/>
                </a:solidFill>
              </a:rPr>
              <a:t>shows a development of </a:t>
            </a:r>
            <a:r>
              <a:rPr lang="en-GB" dirty="0" err="1">
                <a:solidFill>
                  <a:srgbClr val="66FFFF"/>
                </a:solidFill>
              </a:rPr>
              <a:t>collectivity</a:t>
            </a:r>
            <a:r>
              <a:rPr lang="en-GB" dirty="0">
                <a:solidFill>
                  <a:srgbClr val="66FFFF"/>
                </a:solidFill>
              </a:rPr>
              <a:t> </a:t>
            </a:r>
          </a:p>
          <a:p>
            <a:pPr algn="l"/>
            <a:r>
              <a:rPr lang="en-GB" dirty="0" smtClean="0">
                <a:solidFill>
                  <a:srgbClr val="66FFFF"/>
                </a:solidFill>
              </a:rPr>
              <a:t>towards N=40 with rapid </a:t>
            </a:r>
            <a:r>
              <a:rPr lang="en-GB" dirty="0">
                <a:solidFill>
                  <a:srgbClr val="66FFFF"/>
                </a:solidFill>
              </a:rPr>
              <a:t>changes of shape </a:t>
            </a:r>
            <a:r>
              <a:rPr lang="en-GB" dirty="0" smtClean="0">
                <a:solidFill>
                  <a:srgbClr val="66FFFF"/>
                </a:solidFill>
              </a:rPr>
              <a:t>along </a:t>
            </a:r>
            <a:r>
              <a:rPr lang="en-GB" dirty="0">
                <a:solidFill>
                  <a:srgbClr val="66FFFF"/>
                </a:solidFill>
              </a:rPr>
              <a:t>the isotopic </a:t>
            </a:r>
            <a:r>
              <a:rPr lang="en-GB" dirty="0" smtClean="0">
                <a:solidFill>
                  <a:srgbClr val="66FFFF"/>
                </a:solidFill>
              </a:rPr>
              <a:t>chains.</a:t>
            </a:r>
          </a:p>
          <a:p>
            <a:pPr algn="l"/>
            <a:endParaRPr lang="en-GB" dirty="0" smtClean="0">
              <a:solidFill>
                <a:srgbClr val="FFFF99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55570" y="179343"/>
            <a:ext cx="3259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66FFFF"/>
                </a:solidFill>
              </a:rPr>
              <a:t>Conclusions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9592" y="3140968"/>
            <a:ext cx="7105471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dirty="0" smtClean="0">
                <a:solidFill>
                  <a:srgbClr val="66FFFF"/>
                </a:solidFill>
              </a:rPr>
              <a:t>The </a:t>
            </a:r>
            <a:r>
              <a:rPr lang="en-GB" dirty="0" smtClean="0">
                <a:solidFill>
                  <a:srgbClr val="FFFF99"/>
                </a:solidFill>
              </a:rPr>
              <a:t>LNPS</a:t>
            </a:r>
            <a:r>
              <a:rPr lang="en-GB" dirty="0" smtClean="0">
                <a:solidFill>
                  <a:srgbClr val="66FFFF"/>
                </a:solidFill>
              </a:rPr>
              <a:t> effective interaction in the </a:t>
            </a:r>
            <a:r>
              <a:rPr lang="en-GB" dirty="0" err="1" smtClean="0">
                <a:solidFill>
                  <a:srgbClr val="FFFF99"/>
                </a:solidFill>
              </a:rPr>
              <a:t>fpgd</a:t>
            </a:r>
            <a:r>
              <a:rPr lang="en-GB" dirty="0" smtClean="0">
                <a:solidFill>
                  <a:srgbClr val="66FFFF"/>
                </a:solidFill>
              </a:rPr>
              <a:t> space is able to describe </a:t>
            </a:r>
          </a:p>
          <a:p>
            <a:pPr algn="l"/>
            <a:r>
              <a:rPr lang="en-GB" dirty="0" smtClean="0">
                <a:solidFill>
                  <a:srgbClr val="66FFFF"/>
                </a:solidFill>
              </a:rPr>
              <a:t>these rapid changes of structure along isotopic and isotonic chains.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8300" y="5841268"/>
            <a:ext cx="184731" cy="400110"/>
          </a:xfrm>
          <a:prstGeom prst="rect">
            <a:avLst/>
          </a:prstGeom>
          <a:solidFill>
            <a:schemeClr val="tx1">
              <a:lumMod val="85000"/>
              <a:lumOff val="15000"/>
              <a:alpha val="6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solidFill>
                <a:srgbClr val="66FFFF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99592" y="4208891"/>
            <a:ext cx="7524836" cy="1477328"/>
          </a:xfrm>
          <a:prstGeom prst="rect">
            <a:avLst/>
          </a:prstGeom>
          <a:solidFill>
            <a:schemeClr val="tx1">
              <a:lumMod val="85000"/>
              <a:lumOff val="15000"/>
              <a:alpha val="6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66FFFF"/>
                </a:solidFill>
              </a:rPr>
              <a:t> The model gives also a very good description of isotopes above Z=28. </a:t>
            </a:r>
          </a:p>
          <a:p>
            <a:pPr algn="l"/>
            <a:r>
              <a:rPr lang="en-GB" dirty="0" smtClean="0">
                <a:solidFill>
                  <a:srgbClr val="66FFFF"/>
                </a:solidFill>
              </a:rPr>
              <a:t> </a:t>
            </a:r>
          </a:p>
          <a:p>
            <a:pPr algn="l"/>
            <a:r>
              <a:rPr lang="en-GB" dirty="0" smtClean="0">
                <a:solidFill>
                  <a:srgbClr val="66FFFF"/>
                </a:solidFill>
              </a:rPr>
              <a:t> The large amount of data becoming available from the different  </a:t>
            </a:r>
          </a:p>
          <a:p>
            <a:pPr algn="l"/>
            <a:r>
              <a:rPr lang="en-GB" dirty="0" smtClean="0">
                <a:solidFill>
                  <a:srgbClr val="66FFFF"/>
                </a:solidFill>
              </a:rPr>
              <a:t>experimental facilities, </a:t>
            </a:r>
            <a:r>
              <a:rPr lang="en-US" dirty="0" smtClean="0">
                <a:solidFill>
                  <a:srgbClr val="66FFFF"/>
                </a:solidFill>
              </a:rPr>
              <a:t>with particular regard to the transition probability measurements, will be a </a:t>
            </a:r>
            <a:r>
              <a:rPr lang="en-US" dirty="0" smtClean="0">
                <a:solidFill>
                  <a:srgbClr val="FFFF99"/>
                </a:solidFill>
              </a:rPr>
              <a:t>stringent test for these theoretical predictions</a:t>
            </a:r>
            <a:r>
              <a:rPr lang="en-US" dirty="0" smtClean="0">
                <a:solidFill>
                  <a:srgbClr val="66FFFF"/>
                </a:solidFill>
              </a:rPr>
              <a:t>.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99592" y="2001614"/>
            <a:ext cx="7164796" cy="9233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rgbClr val="66FFFF"/>
                </a:solidFill>
              </a:rPr>
              <a:t>A candidate for critical point of the </a:t>
            </a:r>
            <a:r>
              <a:rPr lang="en-GB" dirty="0" smtClean="0">
                <a:solidFill>
                  <a:srgbClr val="FFFF99"/>
                </a:solidFill>
              </a:rPr>
              <a:t>shape phase transition</a:t>
            </a:r>
            <a:r>
              <a:rPr lang="en-GB" dirty="0" smtClean="0">
                <a:solidFill>
                  <a:srgbClr val="66FFFF"/>
                </a:solidFill>
              </a:rPr>
              <a:t>, shape </a:t>
            </a:r>
            <a:r>
              <a:rPr lang="en-GB" dirty="0" smtClean="0">
                <a:solidFill>
                  <a:srgbClr val="FFFF99"/>
                </a:solidFill>
              </a:rPr>
              <a:t>coexistence</a:t>
            </a:r>
            <a:r>
              <a:rPr lang="en-GB" dirty="0" smtClean="0">
                <a:solidFill>
                  <a:srgbClr val="66FFFF"/>
                </a:solidFill>
              </a:rPr>
              <a:t> phenomena and the development of an </a:t>
            </a:r>
            <a:r>
              <a:rPr lang="en-GB" dirty="0" smtClean="0">
                <a:solidFill>
                  <a:srgbClr val="FFFF99"/>
                </a:solidFill>
              </a:rPr>
              <a:t>Island of Inversion </a:t>
            </a:r>
            <a:r>
              <a:rPr lang="en-GB" dirty="0" smtClean="0">
                <a:solidFill>
                  <a:srgbClr val="66FFFF"/>
                </a:solidFill>
              </a:rPr>
              <a:t>are observed experimentally for Z&lt;28.</a:t>
            </a:r>
            <a:endParaRPr lang="en-US" dirty="0" smtClean="0">
              <a:solidFill>
                <a:srgbClr val="66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714"/>
            <a:ext cx="9144000" cy="1189038"/>
          </a:xfrm>
        </p:spPr>
        <p:txBody>
          <a:bodyPr/>
          <a:lstStyle/>
          <a:p>
            <a:r>
              <a:rPr lang="en-GB" dirty="0" smtClean="0">
                <a:solidFill>
                  <a:srgbClr val="66FFFF"/>
                </a:solidFill>
                <a:latin typeface="Candara" pitchFamily="34" charset="0"/>
              </a:rPr>
              <a:t>Thanks to</a:t>
            </a:r>
            <a:endParaRPr lang="en-GB" dirty="0">
              <a:solidFill>
                <a:srgbClr val="66FFFF"/>
              </a:solidFill>
              <a:latin typeface="Candara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47673" y="3550364"/>
            <a:ext cx="799634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sz="2400" dirty="0" smtClean="0">
                <a:solidFill>
                  <a:srgbClr val="66FFFF"/>
                </a:solidFill>
                <a:latin typeface="+mn-lt"/>
              </a:rPr>
              <a:t>      F</a:t>
            </a:r>
            <a:r>
              <a:rPr lang="en-US" sz="2400" dirty="0">
                <a:solidFill>
                  <a:srgbClr val="66FFFF"/>
                </a:solidFill>
                <a:latin typeface="+mn-lt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66FFFF"/>
                </a:solidFill>
                <a:latin typeface="+mn-lt"/>
                <a:cs typeface="Arial" pitchFamily="34" charset="0"/>
              </a:rPr>
              <a:t>Recchia</a:t>
            </a:r>
            <a:r>
              <a:rPr lang="en-US" sz="2400" dirty="0">
                <a:solidFill>
                  <a:srgbClr val="66FFFF"/>
                </a:solidFill>
                <a:latin typeface="+mn-lt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66FFFF"/>
                </a:solidFill>
                <a:latin typeface="+mn-lt"/>
                <a:cs typeface="Arial" pitchFamily="34" charset="0"/>
              </a:rPr>
              <a:t>S. </a:t>
            </a:r>
            <a:r>
              <a:rPr lang="en-US" sz="2400" dirty="0" err="1" smtClean="0">
                <a:solidFill>
                  <a:srgbClr val="66FFFF"/>
                </a:solidFill>
                <a:latin typeface="+mn-lt"/>
                <a:cs typeface="Arial" pitchFamily="34" charset="0"/>
              </a:rPr>
              <a:t>Lunardi</a:t>
            </a:r>
            <a:r>
              <a:rPr lang="en-US" sz="2400" dirty="0" smtClean="0">
                <a:solidFill>
                  <a:srgbClr val="66FFFF"/>
                </a:solidFill>
                <a:latin typeface="+mn-lt"/>
                <a:cs typeface="Arial" pitchFamily="34" charset="0"/>
              </a:rPr>
              <a:t>, D</a:t>
            </a:r>
            <a:r>
              <a:rPr lang="en-US" sz="2400" dirty="0">
                <a:solidFill>
                  <a:srgbClr val="66FFFF"/>
                </a:solidFill>
                <a:latin typeface="+mn-lt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66FFFF"/>
                </a:solidFill>
                <a:latin typeface="+mn-lt"/>
                <a:cs typeface="Arial" pitchFamily="34" charset="0"/>
              </a:rPr>
              <a:t>Bazzacco</a:t>
            </a:r>
            <a:r>
              <a:rPr lang="en-US" sz="2400" dirty="0">
                <a:solidFill>
                  <a:srgbClr val="66FFFF"/>
                </a:solidFill>
                <a:latin typeface="+mn-lt"/>
                <a:cs typeface="Arial" pitchFamily="34" charset="0"/>
              </a:rPr>
              <a:t>, E. </a:t>
            </a:r>
            <a:r>
              <a:rPr lang="en-US" sz="2400" dirty="0" err="1">
                <a:solidFill>
                  <a:srgbClr val="66FFFF"/>
                </a:solidFill>
                <a:latin typeface="+mn-lt"/>
                <a:cs typeface="Arial" pitchFamily="34" charset="0"/>
              </a:rPr>
              <a:t>Farnea</a:t>
            </a:r>
            <a:r>
              <a:rPr lang="en-US" sz="2400" dirty="0">
                <a:solidFill>
                  <a:srgbClr val="66FFFF"/>
                </a:solidFill>
                <a:latin typeface="+mn-lt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66FFFF"/>
                </a:solidFill>
                <a:latin typeface="+mn-lt"/>
                <a:cs typeface="Arial" pitchFamily="34" charset="0"/>
              </a:rPr>
              <a:t>N. </a:t>
            </a:r>
            <a:r>
              <a:rPr lang="en-US" sz="2400" dirty="0" err="1" smtClean="0">
                <a:solidFill>
                  <a:srgbClr val="66FFFF"/>
                </a:solidFill>
                <a:latin typeface="+mn-lt"/>
                <a:cs typeface="Arial" pitchFamily="34" charset="0"/>
              </a:rPr>
              <a:t>Marginean</a:t>
            </a:r>
            <a:r>
              <a:rPr lang="en-US" sz="2400" dirty="0" smtClean="0">
                <a:solidFill>
                  <a:srgbClr val="66FFFF"/>
                </a:solidFill>
                <a:latin typeface="+mn-lt"/>
                <a:cs typeface="Arial" pitchFamily="34" charset="0"/>
              </a:rPr>
              <a:t>, J.J. </a:t>
            </a:r>
            <a:r>
              <a:rPr lang="en-US" sz="2400" dirty="0" err="1" smtClean="0">
                <a:solidFill>
                  <a:srgbClr val="66FFFF"/>
                </a:solidFill>
                <a:latin typeface="+mn-lt"/>
                <a:cs typeface="Arial" pitchFamily="34" charset="0"/>
              </a:rPr>
              <a:t>Valiente-Dobon</a:t>
            </a:r>
            <a:r>
              <a:rPr lang="en-US" sz="2400" dirty="0" smtClean="0">
                <a:solidFill>
                  <a:srgbClr val="66FFFF"/>
                </a:solidFill>
                <a:latin typeface="+mn-lt"/>
                <a:cs typeface="Arial" pitchFamily="34" charset="0"/>
              </a:rPr>
              <a:t>, A. </a:t>
            </a:r>
            <a:r>
              <a:rPr lang="en-US" sz="2400" dirty="0" err="1" smtClean="0">
                <a:solidFill>
                  <a:srgbClr val="66FFFF"/>
                </a:solidFill>
                <a:latin typeface="+mn-lt"/>
                <a:cs typeface="Arial" pitchFamily="34" charset="0"/>
              </a:rPr>
              <a:t>Gadea</a:t>
            </a:r>
            <a:r>
              <a:rPr lang="en-US" sz="2400" dirty="0" smtClean="0">
                <a:solidFill>
                  <a:srgbClr val="66FFFF"/>
                </a:solidFill>
                <a:latin typeface="+mn-lt"/>
                <a:cs typeface="Arial" pitchFamily="34" charset="0"/>
              </a:rPr>
              <a:t>, D.R. Napoli, G. de Angelis, </a:t>
            </a:r>
            <a:r>
              <a:rPr lang="en-GB" sz="2400" dirty="0" smtClean="0">
                <a:solidFill>
                  <a:srgbClr val="66FFFF"/>
                </a:solidFill>
                <a:latin typeface="+mn-lt"/>
                <a:cs typeface="Arial" pitchFamily="34" charset="0"/>
              </a:rPr>
              <a:t>D. </a:t>
            </a:r>
            <a:r>
              <a:rPr lang="en-GB" sz="2400" dirty="0" err="1" smtClean="0">
                <a:solidFill>
                  <a:srgbClr val="66FFFF"/>
                </a:solidFill>
                <a:latin typeface="+mn-lt"/>
                <a:cs typeface="Arial" pitchFamily="34" charset="0"/>
              </a:rPr>
              <a:t>Mengoni</a:t>
            </a:r>
            <a:r>
              <a:rPr lang="en-GB" sz="2400" dirty="0" smtClean="0">
                <a:solidFill>
                  <a:srgbClr val="66FFFF"/>
                </a:solidFill>
                <a:latin typeface="+mn-lt"/>
                <a:cs typeface="Arial" pitchFamily="34" charset="0"/>
              </a:rPr>
              <a:t>, R. </a:t>
            </a:r>
            <a:r>
              <a:rPr lang="en-GB" sz="2400" dirty="0" err="1" smtClean="0">
                <a:solidFill>
                  <a:srgbClr val="66FFFF"/>
                </a:solidFill>
                <a:latin typeface="+mn-lt"/>
                <a:cs typeface="Arial" pitchFamily="34" charset="0"/>
              </a:rPr>
              <a:t>Orlandi</a:t>
            </a:r>
            <a:r>
              <a:rPr lang="en-GB" sz="2400" dirty="0" smtClean="0">
                <a:solidFill>
                  <a:srgbClr val="66FFFF"/>
                </a:solidFill>
                <a:latin typeface="+mn-lt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66FFFF"/>
                </a:solidFill>
                <a:latin typeface="+mn-lt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66FFFF"/>
                </a:solidFill>
                <a:latin typeface="+mn-lt"/>
                <a:cs typeface="Arial" pitchFamily="34" charset="0"/>
              </a:rPr>
              <a:t>Bracco</a:t>
            </a:r>
            <a:r>
              <a:rPr lang="en-US" sz="2400" dirty="0" smtClean="0">
                <a:solidFill>
                  <a:srgbClr val="66FFFF"/>
                </a:solidFill>
                <a:latin typeface="+mn-lt"/>
                <a:cs typeface="Arial" pitchFamily="34" charset="0"/>
              </a:rPr>
              <a:t>, G. </a:t>
            </a:r>
            <a:r>
              <a:rPr lang="en-US" sz="2400" dirty="0" err="1" smtClean="0">
                <a:solidFill>
                  <a:srgbClr val="66FFFF"/>
                </a:solidFill>
                <a:latin typeface="+mn-lt"/>
                <a:cs typeface="Arial" pitchFamily="34" charset="0"/>
              </a:rPr>
              <a:t>Benzoni</a:t>
            </a:r>
            <a:r>
              <a:rPr lang="en-US" sz="2400" dirty="0" smtClean="0">
                <a:solidFill>
                  <a:srgbClr val="66FFFF"/>
                </a:solidFill>
                <a:latin typeface="+mn-lt"/>
                <a:cs typeface="Arial" pitchFamily="34" charset="0"/>
              </a:rPr>
              <a:t>, S. </a:t>
            </a:r>
            <a:r>
              <a:rPr lang="en-US" sz="2400" dirty="0" err="1" smtClean="0">
                <a:solidFill>
                  <a:srgbClr val="66FFFF"/>
                </a:solidFill>
                <a:latin typeface="+mn-lt"/>
                <a:cs typeface="Arial" pitchFamily="34" charset="0"/>
              </a:rPr>
              <a:t>Leoni</a:t>
            </a:r>
            <a:r>
              <a:rPr lang="en-US" sz="2400" dirty="0" smtClean="0">
                <a:solidFill>
                  <a:srgbClr val="66FFFF"/>
                </a:solidFill>
                <a:latin typeface="+mn-lt"/>
                <a:cs typeface="Arial" pitchFamily="34" charset="0"/>
              </a:rPr>
              <a:t>,  B. Million, O. Wieland, J. </a:t>
            </a:r>
            <a:r>
              <a:rPr lang="en-US" sz="2400" dirty="0" err="1" smtClean="0">
                <a:solidFill>
                  <a:srgbClr val="66FFFF"/>
                </a:solidFill>
                <a:latin typeface="+mn-lt"/>
                <a:cs typeface="Arial" pitchFamily="34" charset="0"/>
              </a:rPr>
              <a:t>Wrzesinski</a:t>
            </a:r>
            <a:r>
              <a:rPr lang="en-US" sz="2400" dirty="0" smtClean="0">
                <a:solidFill>
                  <a:srgbClr val="66FFFF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rgbClr val="66FFFF"/>
                </a:solidFill>
                <a:latin typeface="+mn-lt"/>
                <a:cs typeface="Arial" pitchFamily="34" charset="0"/>
              </a:rPr>
              <a:t>et al</a:t>
            </a:r>
            <a:r>
              <a:rPr lang="en-US" sz="2400" i="1" dirty="0" smtClean="0">
                <a:solidFill>
                  <a:srgbClr val="66FFFF"/>
                </a:solidFill>
                <a:latin typeface="+mn-lt"/>
              </a:rPr>
              <a:t>.</a:t>
            </a:r>
          </a:p>
          <a:p>
            <a:pPr marL="457200" indent="-457200" algn="l"/>
            <a:r>
              <a:rPr lang="en-US" sz="2400" i="1" dirty="0" smtClean="0">
                <a:solidFill>
                  <a:srgbClr val="66FFFF"/>
                </a:solidFill>
                <a:latin typeface="+mn-lt"/>
              </a:rPr>
              <a:t>	</a:t>
            </a:r>
            <a:r>
              <a:rPr lang="en-US" sz="2400" dirty="0" smtClean="0">
                <a:solidFill>
                  <a:srgbClr val="66FFFF"/>
                </a:solidFill>
                <a:latin typeface="+mn-lt"/>
              </a:rPr>
              <a:t>H. Crawford, A.O. </a:t>
            </a:r>
            <a:r>
              <a:rPr lang="en-US" sz="2400" dirty="0" err="1" smtClean="0">
                <a:solidFill>
                  <a:srgbClr val="66FFFF"/>
                </a:solidFill>
                <a:latin typeface="+mn-lt"/>
              </a:rPr>
              <a:t>Macchiavelli</a:t>
            </a:r>
            <a:r>
              <a:rPr lang="en-US" sz="2400" dirty="0" smtClean="0">
                <a:solidFill>
                  <a:srgbClr val="66FFFF"/>
                </a:solidFill>
                <a:latin typeface="+mn-lt"/>
              </a:rPr>
              <a:t> </a:t>
            </a:r>
            <a:r>
              <a:rPr lang="en-US" sz="2400" i="1" dirty="0" smtClean="0">
                <a:solidFill>
                  <a:srgbClr val="66FFFF"/>
                </a:solidFill>
                <a:latin typeface="+mn-lt"/>
              </a:rPr>
              <a:t>et al.</a:t>
            </a:r>
          </a:p>
          <a:p>
            <a:pPr marL="457200" indent="-457200" algn="l"/>
            <a:r>
              <a:rPr lang="en-US" sz="2400" dirty="0" smtClean="0">
                <a:solidFill>
                  <a:srgbClr val="66FFFF"/>
                </a:solidFill>
                <a:latin typeface="+mn-lt"/>
              </a:rPr>
              <a:t>	T. </a:t>
            </a:r>
            <a:r>
              <a:rPr lang="en-US" sz="2400" dirty="0" err="1" smtClean="0">
                <a:solidFill>
                  <a:srgbClr val="66FFFF"/>
                </a:solidFill>
                <a:latin typeface="+mn-lt"/>
              </a:rPr>
              <a:t>Baugher</a:t>
            </a:r>
            <a:r>
              <a:rPr lang="en-US" sz="2400" dirty="0" smtClean="0">
                <a:solidFill>
                  <a:srgbClr val="66FFFF"/>
                </a:solidFill>
                <a:latin typeface="+mn-lt"/>
              </a:rPr>
              <a:t>, A. </a:t>
            </a:r>
            <a:r>
              <a:rPr lang="en-US" sz="2400" dirty="0" err="1" smtClean="0">
                <a:solidFill>
                  <a:srgbClr val="66FFFF"/>
                </a:solidFill>
                <a:latin typeface="+mn-lt"/>
              </a:rPr>
              <a:t>Gade</a:t>
            </a:r>
            <a:r>
              <a:rPr lang="en-US" sz="2400" dirty="0" smtClean="0">
                <a:solidFill>
                  <a:srgbClr val="66FFFF"/>
                </a:solidFill>
                <a:latin typeface="+mn-lt"/>
              </a:rPr>
              <a:t> </a:t>
            </a:r>
            <a:r>
              <a:rPr lang="en-US" sz="2400" i="1" dirty="0" smtClean="0">
                <a:solidFill>
                  <a:srgbClr val="66FFFF"/>
                </a:solidFill>
                <a:latin typeface="+mn-lt"/>
              </a:rPr>
              <a:t>et al.</a:t>
            </a:r>
            <a:endParaRPr lang="it-IT" sz="2400" i="1" dirty="0" smtClean="0">
              <a:solidFill>
                <a:srgbClr val="66FFFF"/>
              </a:solidFill>
              <a:latin typeface="+mn-lt"/>
            </a:endParaRPr>
          </a:p>
          <a:p>
            <a:pPr marL="457200" indent="-457200" algn="l"/>
            <a:r>
              <a:rPr lang="en-US" sz="2400" dirty="0" smtClean="0">
                <a:solidFill>
                  <a:srgbClr val="66FFFF"/>
                </a:solidFill>
                <a:latin typeface="+mn-lt"/>
              </a:rPr>
              <a:t>	C. </a:t>
            </a:r>
            <a:r>
              <a:rPr lang="en-US" sz="2400" dirty="0" err="1" smtClean="0">
                <a:solidFill>
                  <a:srgbClr val="66FFFF"/>
                </a:solidFill>
                <a:latin typeface="+mn-lt"/>
              </a:rPr>
              <a:t>Louchart</a:t>
            </a:r>
            <a:r>
              <a:rPr lang="en-US" sz="2400" dirty="0" smtClean="0">
                <a:solidFill>
                  <a:srgbClr val="66FFFF"/>
                </a:solidFill>
                <a:latin typeface="+mn-lt"/>
              </a:rPr>
              <a:t>, A. </a:t>
            </a:r>
            <a:r>
              <a:rPr lang="en-US" sz="2400" dirty="0" err="1" smtClean="0">
                <a:solidFill>
                  <a:srgbClr val="66FFFF"/>
                </a:solidFill>
                <a:latin typeface="+mn-lt"/>
              </a:rPr>
              <a:t>Obertelli</a:t>
            </a:r>
            <a:r>
              <a:rPr lang="en-US" sz="2400" dirty="0" smtClean="0">
                <a:solidFill>
                  <a:srgbClr val="66FFFF"/>
                </a:solidFill>
                <a:latin typeface="+mn-lt"/>
              </a:rPr>
              <a:t> </a:t>
            </a:r>
            <a:r>
              <a:rPr lang="en-US" sz="2400" i="1" dirty="0" smtClean="0">
                <a:solidFill>
                  <a:srgbClr val="66FFFF"/>
                </a:solidFill>
                <a:latin typeface="+mn-lt"/>
              </a:rPr>
              <a:t>et al.</a:t>
            </a:r>
          </a:p>
          <a:p>
            <a:pPr marL="457200" indent="-457200" algn="l"/>
            <a:endParaRPr lang="en-US" sz="2400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527884" y="2924944"/>
            <a:ext cx="1981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FFFF"/>
                </a:solidFill>
                <a:latin typeface="+mn-lt"/>
              </a:rPr>
              <a:t>Experiments:</a:t>
            </a:r>
            <a:endParaRPr lang="en-GB" sz="2400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591988" y="1484784"/>
            <a:ext cx="37394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FFFF"/>
                </a:solidFill>
                <a:latin typeface="+mn-lt"/>
              </a:rPr>
              <a:t>Theory: </a:t>
            </a:r>
          </a:p>
          <a:p>
            <a:r>
              <a:rPr lang="en-US" sz="2400" dirty="0" smtClean="0">
                <a:solidFill>
                  <a:srgbClr val="66FFFF"/>
                </a:solidFill>
                <a:latin typeface="+mn-lt"/>
              </a:rPr>
              <a:t>F</a:t>
            </a:r>
            <a:r>
              <a:rPr lang="en-US" sz="2400" dirty="0">
                <a:solidFill>
                  <a:srgbClr val="66FFFF"/>
                </a:solidFill>
                <a:latin typeface="+mn-lt"/>
              </a:rPr>
              <a:t>. </a:t>
            </a:r>
            <a:r>
              <a:rPr lang="en-US" sz="2400" dirty="0" err="1" smtClean="0">
                <a:solidFill>
                  <a:srgbClr val="66FFFF"/>
                </a:solidFill>
                <a:latin typeface="+mn-lt"/>
              </a:rPr>
              <a:t>Nowacki</a:t>
            </a:r>
            <a:r>
              <a:rPr lang="en-US" sz="2400" dirty="0" smtClean="0">
                <a:solidFill>
                  <a:srgbClr val="66FFFF"/>
                </a:solidFill>
                <a:latin typeface="+mn-lt"/>
              </a:rPr>
              <a:t>, A. </a:t>
            </a:r>
            <a:r>
              <a:rPr lang="en-US" sz="2400" dirty="0" err="1" smtClean="0">
                <a:solidFill>
                  <a:srgbClr val="66FFFF"/>
                </a:solidFill>
                <a:latin typeface="+mn-lt"/>
              </a:rPr>
              <a:t>Poves</a:t>
            </a:r>
            <a:r>
              <a:rPr lang="en-US" sz="2400" dirty="0" smtClean="0">
                <a:solidFill>
                  <a:srgbClr val="66FFFF"/>
                </a:solidFill>
                <a:latin typeface="+mn-lt"/>
              </a:rPr>
              <a:t>, K. </a:t>
            </a:r>
            <a:r>
              <a:rPr lang="en-US" sz="2400" dirty="0" err="1" smtClean="0">
                <a:solidFill>
                  <a:srgbClr val="66FFFF"/>
                </a:solidFill>
                <a:latin typeface="+mn-lt"/>
              </a:rPr>
              <a:t>Sieja</a:t>
            </a:r>
            <a:endParaRPr lang="en-US" sz="2400" dirty="0" smtClean="0">
              <a:solidFill>
                <a:srgbClr val="66FFFF"/>
              </a:solidFill>
              <a:latin typeface="+mn-lt"/>
            </a:endParaRPr>
          </a:p>
          <a:p>
            <a:endParaRPr lang="en-GB" sz="2400" dirty="0">
              <a:solidFill>
                <a:srgbClr val="66FFFF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1620" y="1160748"/>
            <a:ext cx="6804756" cy="1764196"/>
          </a:xfrm>
          <a:noFill/>
          <a:ln>
            <a:solidFill>
              <a:srgbClr val="66FFFF"/>
            </a:solidFill>
          </a:ln>
        </p:spPr>
        <p:txBody>
          <a:bodyPr/>
          <a:lstStyle/>
          <a:p>
            <a:r>
              <a:rPr lang="en-GB" sz="5400" dirty="0">
                <a:latin typeface="Candara" pitchFamily="34" charset="0"/>
              </a:rPr>
              <a:t>The </a:t>
            </a:r>
            <a:r>
              <a:rPr lang="en-GB" sz="5400" dirty="0" smtClean="0">
                <a:latin typeface="Candara" pitchFamily="34" charset="0"/>
              </a:rPr>
              <a:t>physics </a:t>
            </a:r>
            <a:r>
              <a:rPr lang="en-GB" sz="5400" dirty="0" smtClean="0"/>
              <a:t>of </a:t>
            </a:r>
            <a:r>
              <a:rPr lang="en-GB" sz="5400" dirty="0" smtClean="0">
                <a:latin typeface="Candara" pitchFamily="34" charset="0"/>
              </a:rPr>
              <a:t>neutron-rich nuclei </a:t>
            </a:r>
            <a:endParaRPr lang="en-GB" sz="5400" dirty="0">
              <a:latin typeface="Candara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974904" y="6556263"/>
            <a:ext cx="2133600" cy="365125"/>
          </a:xfrm>
          <a:prstGeom prst="rect">
            <a:avLst/>
          </a:prstGeom>
        </p:spPr>
        <p:txBody>
          <a:bodyPr/>
          <a:lstStyle/>
          <a:p>
            <a:fld id="{2B2C60E2-324D-4F8E-9E8A-FCF848EC7C07}" type="slidenum">
              <a:rPr lang="it-IT"/>
              <a:pPr/>
              <a:t>2</a:t>
            </a:fld>
            <a:endParaRPr lang="it-IT"/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358775" y="3326212"/>
            <a:ext cx="84963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1938" indent="-261938" algn="l">
              <a:buFontTx/>
              <a:buChar char="•"/>
            </a:pPr>
            <a:r>
              <a:rPr lang="en-GB" sz="2000" dirty="0" smtClean="0">
                <a:solidFill>
                  <a:srgbClr val="00FFFF"/>
                </a:solidFill>
              </a:rPr>
              <a:t>How does the shell structure change far from stability?</a:t>
            </a:r>
          </a:p>
          <a:p>
            <a:pPr marL="261938" indent="-261938" algn="l">
              <a:buFontTx/>
              <a:buChar char="•"/>
            </a:pPr>
            <a:r>
              <a:rPr lang="en-US" sz="2000" dirty="0" smtClean="0">
                <a:solidFill>
                  <a:srgbClr val="00FFFF"/>
                </a:solidFill>
              </a:rPr>
              <a:t>How do new regions of deformation develop at “magic” numbers?</a:t>
            </a:r>
            <a:endParaRPr lang="en-GB" sz="2000" dirty="0">
              <a:solidFill>
                <a:srgbClr val="00FFFF"/>
              </a:solidFill>
            </a:endParaRPr>
          </a:p>
          <a:p>
            <a:pPr marL="261938" indent="-261938" algn="l">
              <a:buFontTx/>
              <a:buChar char="•"/>
            </a:pPr>
            <a:r>
              <a:rPr lang="en-GB" sz="2000" dirty="0">
                <a:solidFill>
                  <a:srgbClr val="00FFFF"/>
                </a:solidFill>
              </a:rPr>
              <a:t>How does </a:t>
            </a:r>
            <a:r>
              <a:rPr lang="en-GB" sz="2000" dirty="0" smtClean="0">
                <a:solidFill>
                  <a:srgbClr val="00FFFF"/>
                </a:solidFill>
              </a:rPr>
              <a:t>the effective interaction describe </a:t>
            </a:r>
            <a:r>
              <a:rPr lang="en-GB" sz="2000" dirty="0">
                <a:solidFill>
                  <a:srgbClr val="00FFFF"/>
                </a:solidFill>
              </a:rPr>
              <a:t>shape </a:t>
            </a:r>
            <a:r>
              <a:rPr lang="en-GB" sz="2000" dirty="0" smtClean="0">
                <a:solidFill>
                  <a:srgbClr val="00FFFF"/>
                </a:solidFill>
              </a:rPr>
              <a:t>evolution and </a:t>
            </a:r>
          </a:p>
          <a:p>
            <a:pPr marL="261938" indent="-261938" algn="l"/>
            <a:r>
              <a:rPr lang="en-GB" sz="2000" dirty="0" smtClean="0">
                <a:solidFill>
                  <a:srgbClr val="00FFFF"/>
                </a:solidFill>
              </a:rPr>
              <a:t>	shape coexistence?</a:t>
            </a:r>
          </a:p>
          <a:p>
            <a:pPr marL="261938" indent="-261938" algn="l">
              <a:buFontTx/>
              <a:buChar char="•"/>
            </a:pPr>
            <a:r>
              <a:rPr lang="en-US" sz="2000" dirty="0" smtClean="0">
                <a:solidFill>
                  <a:srgbClr val="00FFFF"/>
                </a:solidFill>
              </a:rPr>
              <a:t>New dynamical symmetries or new shapes?</a:t>
            </a:r>
            <a:endParaRPr lang="en-US" sz="2000" dirty="0">
              <a:solidFill>
                <a:srgbClr val="00FFFF"/>
              </a:solidFill>
            </a:endParaRPr>
          </a:p>
          <a:p>
            <a:pPr marL="261938" indent="-261938" algn="l">
              <a:buFontTx/>
              <a:buChar char="•"/>
            </a:pPr>
            <a:r>
              <a:rPr lang="en-US" sz="2000" dirty="0" smtClean="0">
                <a:solidFill>
                  <a:srgbClr val="00FFFF"/>
                </a:solidFill>
              </a:rPr>
              <a:t>Connection </a:t>
            </a:r>
            <a:r>
              <a:rPr lang="en-US" sz="2000" dirty="0">
                <a:solidFill>
                  <a:srgbClr val="00FFFF"/>
                </a:solidFill>
              </a:rPr>
              <a:t>with </a:t>
            </a:r>
            <a:r>
              <a:rPr lang="en-US" sz="2000" dirty="0" smtClean="0">
                <a:solidFill>
                  <a:srgbClr val="00FFFF"/>
                </a:solidFill>
              </a:rPr>
              <a:t>Astrophysics</a:t>
            </a:r>
            <a:endParaRPr lang="en-US" sz="20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effective interaction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B6794-B276-4F8D-BD58-8FB7D4EFD15C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graphicFrame>
        <p:nvGraphicFramePr>
          <p:cNvPr id="178178" name="Object 7"/>
          <p:cNvGraphicFramePr>
            <a:graphicFrameLocks noChangeAspect="1"/>
          </p:cNvGraphicFramePr>
          <p:nvPr/>
        </p:nvGraphicFramePr>
        <p:xfrm>
          <a:off x="2411760" y="1937967"/>
          <a:ext cx="3456285" cy="914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64" name="Equazione" r:id="rId4" imgW="1244600" imgH="330200" progId="Equation.3">
                  <p:embed/>
                </p:oleObj>
              </mc:Choice>
              <mc:Fallback>
                <p:oleObj name="Equazione" r:id="rId4" imgW="1244600" imgH="330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937967"/>
                        <a:ext cx="3456285" cy="91496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19057" y="1238220"/>
            <a:ext cx="3685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 err="1" smtClean="0">
                <a:solidFill>
                  <a:schemeClr val="bg1"/>
                </a:solidFill>
              </a:rPr>
              <a:t>multipole</a:t>
            </a:r>
            <a:r>
              <a:rPr lang="en-US" sz="2800" dirty="0" smtClean="0">
                <a:solidFill>
                  <a:schemeClr val="bg1"/>
                </a:solidFill>
              </a:rPr>
              <a:t> expansion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347864" y="2881305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FF"/>
                </a:solidFill>
              </a:rPr>
              <a:t>monopole</a:t>
            </a:r>
            <a:endParaRPr lang="it-IT" sz="2400" dirty="0">
              <a:solidFill>
                <a:srgbClr val="66FF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00617" y="2882838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66FFFF"/>
                </a:solidFill>
              </a:rPr>
              <a:t>Multipole</a:t>
            </a:r>
            <a:endParaRPr lang="it-IT" sz="2400" dirty="0">
              <a:solidFill>
                <a:srgbClr val="66FFFF"/>
              </a:solidFill>
            </a:endParaRPr>
          </a:p>
        </p:txBody>
      </p:sp>
      <p:graphicFrame>
        <p:nvGraphicFramePr>
          <p:cNvPr id="178179" name="Object 7"/>
          <p:cNvGraphicFramePr>
            <a:graphicFrameLocks noChangeAspect="1"/>
          </p:cNvGraphicFramePr>
          <p:nvPr/>
        </p:nvGraphicFramePr>
        <p:xfrm>
          <a:off x="942366" y="3681028"/>
          <a:ext cx="732259" cy="864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65" name="Equazione" r:id="rId6" imgW="279400" imgH="330200" progId="Equation.3">
                  <p:embed/>
                </p:oleObj>
              </mc:Choice>
              <mc:Fallback>
                <p:oleObj name="Equazione" r:id="rId6" imgW="279400" imgH="330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366" y="3681028"/>
                        <a:ext cx="732259" cy="8646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425082" y="3681028"/>
            <a:ext cx="4705647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represents a spherical mean field extracted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from the interacting shell model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- determines the single particle energies or ESPE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459362" y="5121188"/>
            <a:ext cx="153657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correlations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energy gains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4860032" y="551723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444208" y="4941168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Deformation</a:t>
            </a:r>
            <a:endParaRPr lang="it-IT" dirty="0">
              <a:solidFill>
                <a:srgbClr val="66FFFF"/>
              </a:solidFill>
            </a:endParaRP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V="1">
            <a:off x="6948264" y="1736812"/>
            <a:ext cx="0" cy="166480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6948264" y="2265188"/>
            <a:ext cx="151216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6948264" y="2730662"/>
            <a:ext cx="5617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6948264" y="2548247"/>
            <a:ext cx="63362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>
            <a:off x="6948264" y="2913078"/>
            <a:ext cx="46323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" name="Freeform 32"/>
          <p:cNvSpPr>
            <a:spLocks/>
          </p:cNvSpPr>
          <p:nvPr/>
        </p:nvSpPr>
        <p:spPr bwMode="auto">
          <a:xfrm>
            <a:off x="6948264" y="2265188"/>
            <a:ext cx="1317822" cy="763210"/>
          </a:xfrm>
          <a:custGeom>
            <a:avLst/>
            <a:gdLst/>
            <a:ahLst/>
            <a:cxnLst>
              <a:cxn ang="0">
                <a:pos x="0" y="847"/>
              </a:cxn>
              <a:cxn ang="0">
                <a:pos x="318" y="824"/>
              </a:cxn>
              <a:cxn ang="0">
                <a:pos x="454" y="665"/>
              </a:cxn>
              <a:cxn ang="0">
                <a:pos x="544" y="484"/>
              </a:cxn>
              <a:cxn ang="0">
                <a:pos x="635" y="189"/>
              </a:cxn>
              <a:cxn ang="0">
                <a:pos x="749" y="30"/>
              </a:cxn>
              <a:cxn ang="0">
                <a:pos x="1021" y="7"/>
              </a:cxn>
              <a:cxn ang="0">
                <a:pos x="1225" y="7"/>
              </a:cxn>
            </a:cxnLst>
            <a:rect l="0" t="0" r="r" b="b"/>
            <a:pathLst>
              <a:path w="1225" h="854">
                <a:moveTo>
                  <a:pt x="0" y="847"/>
                </a:moveTo>
                <a:cubicBezTo>
                  <a:pt x="121" y="850"/>
                  <a:pt x="242" y="854"/>
                  <a:pt x="318" y="824"/>
                </a:cubicBezTo>
                <a:cubicBezTo>
                  <a:pt x="394" y="794"/>
                  <a:pt x="416" y="722"/>
                  <a:pt x="454" y="665"/>
                </a:cubicBezTo>
                <a:cubicBezTo>
                  <a:pt x="492" y="608"/>
                  <a:pt x="514" y="563"/>
                  <a:pt x="544" y="484"/>
                </a:cubicBezTo>
                <a:cubicBezTo>
                  <a:pt x="574" y="405"/>
                  <a:pt x="601" y="265"/>
                  <a:pt x="635" y="189"/>
                </a:cubicBezTo>
                <a:cubicBezTo>
                  <a:pt x="669" y="113"/>
                  <a:pt x="685" y="60"/>
                  <a:pt x="749" y="30"/>
                </a:cubicBezTo>
                <a:cubicBezTo>
                  <a:pt x="813" y="0"/>
                  <a:pt x="942" y="11"/>
                  <a:pt x="1021" y="7"/>
                </a:cubicBezTo>
                <a:cubicBezTo>
                  <a:pt x="1100" y="3"/>
                  <a:pt x="1162" y="5"/>
                  <a:pt x="1225" y="7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" name="Oval 33"/>
          <p:cNvSpPr>
            <a:spLocks noChangeArrowheads="1"/>
          </p:cNvSpPr>
          <p:nvPr/>
        </p:nvSpPr>
        <p:spPr bwMode="auto">
          <a:xfrm>
            <a:off x="6998847" y="2852273"/>
            <a:ext cx="143762" cy="12370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Oval 34"/>
          <p:cNvSpPr>
            <a:spLocks noChangeArrowheads="1"/>
          </p:cNvSpPr>
          <p:nvPr/>
        </p:nvSpPr>
        <p:spPr bwMode="auto">
          <a:xfrm>
            <a:off x="7169232" y="2852273"/>
            <a:ext cx="146425" cy="12370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6972224" y="2650986"/>
            <a:ext cx="146425" cy="12161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" name="Oval 36"/>
          <p:cNvSpPr>
            <a:spLocks noChangeArrowheads="1"/>
          </p:cNvSpPr>
          <p:nvPr/>
        </p:nvSpPr>
        <p:spPr bwMode="auto">
          <a:xfrm>
            <a:off x="7193193" y="2650986"/>
            <a:ext cx="146425" cy="12161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Oval 37"/>
          <p:cNvSpPr>
            <a:spLocks noChangeArrowheads="1"/>
          </p:cNvSpPr>
          <p:nvPr/>
        </p:nvSpPr>
        <p:spPr bwMode="auto">
          <a:xfrm>
            <a:off x="7070728" y="2487442"/>
            <a:ext cx="146425" cy="12370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Oval 38"/>
          <p:cNvSpPr>
            <a:spLocks noChangeArrowheads="1"/>
          </p:cNvSpPr>
          <p:nvPr/>
        </p:nvSpPr>
        <p:spPr bwMode="auto">
          <a:xfrm>
            <a:off x="7289034" y="2487442"/>
            <a:ext cx="146425" cy="12370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78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425434"/>
              </p:ext>
            </p:extLst>
          </p:nvPr>
        </p:nvGraphicFramePr>
        <p:xfrm>
          <a:off x="868363" y="5063939"/>
          <a:ext cx="8651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66" name="Equazione" r:id="rId8" imgW="330057" imgH="317362" progId="Equation.3">
                  <p:embed/>
                </p:oleObj>
              </mc:Choice>
              <mc:Fallback>
                <p:oleObj name="Equazione" r:id="rId8" imgW="330057" imgH="317362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5063939"/>
                        <a:ext cx="865187" cy="831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7632340" y="5481228"/>
            <a:ext cx="1187450" cy="539750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V="1">
            <a:off x="6912260" y="5733256"/>
            <a:ext cx="468312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auto">
          <a:xfrm>
            <a:off x="5796136" y="5301208"/>
            <a:ext cx="914400" cy="914400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3573016"/>
            <a:ext cx="1408751" cy="1332210"/>
          </a:xfrm>
          <a:prstGeom prst="rect">
            <a:avLst/>
          </a:prstGeom>
          <a:noFill/>
          <a:ln w="12700">
            <a:solidFill>
              <a:srgbClr val="66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2" grpId="0" animBg="1"/>
      <p:bldP spid="13" grpId="0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Interplay: Monopole and </a:t>
            </a:r>
            <a:r>
              <a:rPr lang="en-US" dirty="0" err="1" smtClean="0"/>
              <a:t>Multipole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B6794-B276-4F8D-BD58-8FB7D4EFD15C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1700808"/>
            <a:ext cx="8208912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FF99"/>
                </a:solidFill>
              </a:rPr>
              <a:t>The interplay of the monopole with </a:t>
            </a:r>
            <a:r>
              <a:rPr lang="en-US" sz="2400" dirty="0" err="1" smtClean="0">
                <a:solidFill>
                  <a:srgbClr val="FFFF99"/>
                </a:solidFill>
              </a:rPr>
              <a:t>multipole</a:t>
            </a:r>
            <a:r>
              <a:rPr lang="en-US" sz="2400" dirty="0" smtClean="0">
                <a:solidFill>
                  <a:srgbClr val="FFFF99"/>
                </a:solidFill>
              </a:rPr>
              <a:t> terms, </a:t>
            </a:r>
          </a:p>
          <a:p>
            <a:pPr algn="l"/>
            <a:r>
              <a:rPr lang="en-US" sz="2400" dirty="0" smtClean="0">
                <a:solidFill>
                  <a:srgbClr val="FFFF99"/>
                </a:solidFill>
              </a:rPr>
              <a:t>like pairing and </a:t>
            </a:r>
            <a:r>
              <a:rPr lang="en-US" sz="2400" dirty="0" err="1" smtClean="0">
                <a:solidFill>
                  <a:srgbClr val="FFFF99"/>
                </a:solidFill>
              </a:rPr>
              <a:t>quadrupole</a:t>
            </a:r>
            <a:r>
              <a:rPr lang="en-US" sz="2400" dirty="0" smtClean="0">
                <a:solidFill>
                  <a:srgbClr val="FFFF99"/>
                </a:solidFill>
              </a:rPr>
              <a:t>, determines the different phenomena we observe. </a:t>
            </a:r>
          </a:p>
          <a:p>
            <a:pPr algn="l"/>
            <a:endParaRPr lang="en-US" sz="2400" dirty="0" smtClean="0">
              <a:solidFill>
                <a:srgbClr val="FF0000"/>
              </a:solidFill>
            </a:endParaRP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endParaRPr lang="en-US" sz="2400" dirty="0" smtClean="0">
              <a:solidFill>
                <a:srgbClr val="FF0000"/>
              </a:solidFill>
            </a:endParaRPr>
          </a:p>
          <a:p>
            <a:pPr algn="l"/>
            <a:r>
              <a:rPr lang="en-US" sz="2400" dirty="0" smtClean="0">
                <a:solidFill>
                  <a:srgbClr val="66FFFF"/>
                </a:solidFill>
              </a:rPr>
              <a:t>In particular, far from stability new magic numbers appear and new regions of deformation develop giving rise to </a:t>
            </a:r>
          </a:p>
          <a:p>
            <a:pPr algn="l"/>
            <a:r>
              <a:rPr lang="en-US" sz="2400" dirty="0" smtClean="0">
                <a:solidFill>
                  <a:srgbClr val="66FFFF"/>
                </a:solidFill>
              </a:rPr>
              <a:t>new phenomena such as islands of inversion, shape phase transitions, shape coexistence, haloes,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islands of inversion (N=8,20,28)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B6794-B276-4F8D-BD58-8FB7D4EFD15C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5" name="Immagine 4" descr="halo-nucleus_11Be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135" y="1493811"/>
            <a:ext cx="2479533" cy="1705189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CasellaDiTesto 8"/>
          <p:cNvSpPr txBox="1"/>
          <p:nvPr/>
        </p:nvSpPr>
        <p:spPr>
          <a:xfrm>
            <a:off x="3599892" y="1124744"/>
            <a:ext cx="528542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At N=8 and N=20 the </a:t>
            </a:r>
            <a:r>
              <a:rPr lang="en-US" sz="2400" dirty="0" err="1" smtClean="0">
                <a:solidFill>
                  <a:schemeClr val="bg1"/>
                </a:solidFill>
              </a:rPr>
              <a:t>h.o</a:t>
            </a:r>
            <a:r>
              <a:rPr lang="en-US" sz="2400" dirty="0" smtClean="0">
                <a:solidFill>
                  <a:schemeClr val="bg1"/>
                </a:solidFill>
              </a:rPr>
              <a:t>. shell gap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vanishes for very neutron rich nuclei. </a:t>
            </a:r>
            <a:endParaRPr lang="it-IT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87524" y="3825044"/>
            <a:ext cx="3997325" cy="2303462"/>
            <a:chOff x="2812" y="2455"/>
            <a:chExt cx="2132" cy="134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12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2" y="2455"/>
              <a:ext cx="2132" cy="1343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3718" y="3022"/>
              <a:ext cx="53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/>
                <a:t>Island of </a:t>
              </a:r>
            </a:p>
            <a:p>
              <a:r>
                <a:rPr lang="en-GB" sz="1600"/>
                <a:t>inversion</a:t>
              </a:r>
            </a:p>
          </p:txBody>
        </p:sp>
      </p:grp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1699629" y="6201308"/>
            <a:ext cx="3700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T. </a:t>
            </a:r>
            <a:r>
              <a:rPr lang="en-GB" sz="1600" dirty="0" err="1">
                <a:solidFill>
                  <a:schemeClr val="bg1"/>
                </a:solidFill>
              </a:rPr>
              <a:t>Otsuka</a:t>
            </a:r>
            <a:r>
              <a:rPr lang="en-GB" sz="1600" dirty="0">
                <a:solidFill>
                  <a:schemeClr val="bg1"/>
                </a:solidFill>
              </a:rPr>
              <a:t> EPJ S. Top. 156, 169 (2008)</a:t>
            </a:r>
          </a:p>
        </p:txBody>
      </p:sp>
      <p:pic>
        <p:nvPicPr>
          <p:cNvPr id="210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068" y="3933056"/>
            <a:ext cx="3240360" cy="21810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CasellaDiTesto 14"/>
          <p:cNvSpPr txBox="1"/>
          <p:nvPr/>
        </p:nvSpPr>
        <p:spPr>
          <a:xfrm>
            <a:off x="7308304" y="4689140"/>
            <a:ext cx="60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42</a:t>
            </a:r>
            <a:r>
              <a:rPr lang="en-US" dirty="0" smtClean="0"/>
              <a:t>Si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4067944" y="2168860"/>
            <a:ext cx="4032448" cy="138499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it-IT" sz="2800" dirty="0" err="1" smtClean="0">
                <a:solidFill>
                  <a:srgbClr val="66FFFF"/>
                </a:solidFill>
              </a:rPr>
              <a:t>Deformed</a:t>
            </a:r>
            <a:r>
              <a:rPr lang="it-IT" sz="2800" dirty="0" smtClean="0">
                <a:solidFill>
                  <a:srgbClr val="66FFFF"/>
                </a:solidFill>
              </a:rPr>
              <a:t> intruder </a:t>
            </a:r>
            <a:r>
              <a:rPr lang="en-US" sz="2800" dirty="0" smtClean="0">
                <a:solidFill>
                  <a:srgbClr val="66FFFF"/>
                </a:solidFill>
              </a:rPr>
              <a:t>configurations fall below the spherical ones</a:t>
            </a:r>
            <a:endParaRPr lang="it-IT" sz="2800" dirty="0">
              <a:solidFill>
                <a:srgbClr val="66FFFF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156176" y="6129300"/>
            <a:ext cx="173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A. </a:t>
            </a:r>
            <a:r>
              <a:rPr lang="en-US" sz="1800" dirty="0" err="1" smtClean="0">
                <a:solidFill>
                  <a:schemeClr val="bg1"/>
                </a:solidFill>
              </a:rPr>
              <a:t>Poves</a:t>
            </a:r>
            <a:r>
              <a:rPr lang="en-US" sz="1800" dirty="0" smtClean="0">
                <a:solidFill>
                  <a:schemeClr val="bg1"/>
                </a:solidFill>
              </a:rPr>
              <a:t>, 2011</a:t>
            </a:r>
            <a:endParaRPr lang="it-IT" sz="1800" dirty="0">
              <a:solidFill>
                <a:schemeClr val="bg1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 flipH="1">
            <a:off x="7776356" y="5013176"/>
            <a:ext cx="36003" cy="3960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59532" y="1268760"/>
            <a:ext cx="85472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N=8</a:t>
            </a:r>
            <a:endParaRPr lang="it-IT" sz="28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275856" y="3681028"/>
            <a:ext cx="105509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N=20</a:t>
            </a:r>
            <a:endParaRPr lang="it-IT" sz="28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920372" y="4221088"/>
            <a:ext cx="105509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N=28</a:t>
            </a:r>
            <a:endParaRPr lang="it-IT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372200" y="3681028"/>
            <a:ext cx="50366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1167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2" grpId="0" animBg="1"/>
      <p:bldP spid="2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excess and shell migration </a:t>
            </a:r>
            <a:endParaRPr lang="it-IT" dirty="0" smtClean="0"/>
          </a:p>
        </p:txBody>
      </p:sp>
      <p:sp>
        <p:nvSpPr>
          <p:cNvPr id="3081" name="Line 16"/>
          <p:cNvSpPr>
            <a:spLocks noChangeShapeType="1"/>
          </p:cNvSpPr>
          <p:nvPr/>
        </p:nvSpPr>
        <p:spPr bwMode="auto">
          <a:xfrm>
            <a:off x="5500716" y="3600475"/>
            <a:ext cx="1152525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Text Box 17"/>
          <p:cNvSpPr txBox="1">
            <a:spLocks noChangeArrowheads="1"/>
          </p:cNvSpPr>
          <p:nvPr/>
        </p:nvSpPr>
        <p:spPr bwMode="auto">
          <a:xfrm>
            <a:off x="5610260" y="3635400"/>
            <a:ext cx="151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 dirty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fr-FR" sz="2200" dirty="0">
                <a:solidFill>
                  <a:schemeClr val="bg1"/>
                </a:solidFill>
                <a:latin typeface="Palatino"/>
              </a:rPr>
              <a:t>f</a:t>
            </a:r>
            <a:r>
              <a:rPr lang="fr-FR" sz="2200" baseline="-25000" dirty="0">
                <a:solidFill>
                  <a:schemeClr val="bg1"/>
                </a:solidFill>
                <a:latin typeface="Palatino"/>
              </a:rPr>
              <a:t>7/2</a:t>
            </a:r>
            <a:r>
              <a:rPr lang="fr-FR" sz="2200" dirty="0">
                <a:solidFill>
                  <a:schemeClr val="bg1"/>
                </a:solidFill>
                <a:latin typeface="Palatino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alatino"/>
              </a:rPr>
              <a:t> </a:t>
            </a:r>
          </a:p>
        </p:txBody>
      </p:sp>
      <p:sp>
        <p:nvSpPr>
          <p:cNvPr id="3083" name="Line 18"/>
          <p:cNvSpPr>
            <a:spLocks noChangeShapeType="1"/>
          </p:cNvSpPr>
          <p:nvPr/>
        </p:nvSpPr>
        <p:spPr bwMode="auto">
          <a:xfrm>
            <a:off x="7574021" y="2954363"/>
            <a:ext cx="1152525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4" name="Text Box 19"/>
          <p:cNvSpPr txBox="1">
            <a:spLocks noChangeArrowheads="1"/>
          </p:cNvSpPr>
          <p:nvPr/>
        </p:nvSpPr>
        <p:spPr bwMode="auto">
          <a:xfrm>
            <a:off x="7766109" y="2888940"/>
            <a:ext cx="8842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 dirty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fr-FR" sz="2200" dirty="0">
                <a:solidFill>
                  <a:schemeClr val="bg1"/>
                </a:solidFill>
                <a:latin typeface="Palatino"/>
              </a:rPr>
              <a:t>p</a:t>
            </a:r>
            <a:r>
              <a:rPr lang="fr-FR" sz="2200" baseline="-25000" dirty="0">
                <a:solidFill>
                  <a:schemeClr val="bg1"/>
                </a:solidFill>
                <a:latin typeface="Palatino"/>
              </a:rPr>
              <a:t>3/2</a:t>
            </a:r>
            <a:endParaRPr lang="fr-FR" sz="2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85" name="Line 20"/>
          <p:cNvSpPr>
            <a:spLocks noChangeShapeType="1"/>
          </p:cNvSpPr>
          <p:nvPr/>
        </p:nvSpPr>
        <p:spPr bwMode="auto">
          <a:xfrm>
            <a:off x="7574021" y="2016150"/>
            <a:ext cx="1152525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6" name="Line 21"/>
          <p:cNvSpPr>
            <a:spLocks noChangeShapeType="1"/>
          </p:cNvSpPr>
          <p:nvPr/>
        </p:nvSpPr>
        <p:spPr bwMode="auto">
          <a:xfrm>
            <a:off x="7574021" y="1079525"/>
            <a:ext cx="1152525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7" name="Line 22"/>
          <p:cNvSpPr>
            <a:spLocks noChangeShapeType="1"/>
          </p:cNvSpPr>
          <p:nvPr/>
        </p:nvSpPr>
        <p:spPr bwMode="auto">
          <a:xfrm>
            <a:off x="7574021" y="2486050"/>
            <a:ext cx="1152525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8" name="Line 23"/>
          <p:cNvSpPr>
            <a:spLocks noChangeShapeType="1"/>
          </p:cNvSpPr>
          <p:nvPr/>
        </p:nvSpPr>
        <p:spPr bwMode="auto">
          <a:xfrm flipV="1">
            <a:off x="6540559" y="2987700"/>
            <a:ext cx="936625" cy="539750"/>
          </a:xfrm>
          <a:prstGeom prst="line">
            <a:avLst/>
          </a:prstGeom>
          <a:noFill/>
          <a:ln w="25400">
            <a:solidFill>
              <a:srgbClr val="66FF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89" name="Text Box 24"/>
          <p:cNvSpPr txBox="1">
            <a:spLocks noChangeArrowheads="1"/>
          </p:cNvSpPr>
          <p:nvPr/>
        </p:nvSpPr>
        <p:spPr bwMode="auto">
          <a:xfrm>
            <a:off x="7766109" y="1943125"/>
            <a:ext cx="935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fr-FR" sz="2200">
                <a:solidFill>
                  <a:schemeClr val="bg1"/>
                </a:solidFill>
                <a:latin typeface="Palatino"/>
              </a:rPr>
              <a:t>f</a:t>
            </a:r>
            <a:r>
              <a:rPr lang="fr-FR" sz="2200" baseline="-25000">
                <a:solidFill>
                  <a:schemeClr val="bg1"/>
                </a:solidFill>
                <a:latin typeface="Palatino"/>
              </a:rPr>
              <a:t>5/2</a:t>
            </a:r>
            <a:endParaRPr lang="fr-FR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90" name="Text Box 25"/>
          <p:cNvSpPr txBox="1">
            <a:spLocks noChangeArrowheads="1"/>
          </p:cNvSpPr>
          <p:nvPr/>
        </p:nvSpPr>
        <p:spPr bwMode="auto">
          <a:xfrm>
            <a:off x="7766109" y="2420888"/>
            <a:ext cx="935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 dirty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fr-FR" sz="2200" dirty="0">
                <a:solidFill>
                  <a:schemeClr val="bg1"/>
                </a:solidFill>
                <a:latin typeface="Palatino"/>
              </a:rPr>
              <a:t>p</a:t>
            </a:r>
            <a:r>
              <a:rPr lang="fr-FR" sz="2200" baseline="-25000" dirty="0">
                <a:solidFill>
                  <a:schemeClr val="bg1"/>
                </a:solidFill>
                <a:latin typeface="Palatino"/>
              </a:rPr>
              <a:t>1/2</a:t>
            </a:r>
            <a:endParaRPr lang="fr-FR" sz="2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91" name="Text Box 26"/>
          <p:cNvSpPr txBox="1">
            <a:spLocks noChangeArrowheads="1"/>
          </p:cNvSpPr>
          <p:nvPr/>
        </p:nvSpPr>
        <p:spPr bwMode="auto">
          <a:xfrm>
            <a:off x="7766109" y="1079525"/>
            <a:ext cx="1041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 dirty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fr-FR" sz="2200" dirty="0">
                <a:solidFill>
                  <a:schemeClr val="bg1"/>
                </a:solidFill>
                <a:latin typeface="Palatino"/>
              </a:rPr>
              <a:t>g</a:t>
            </a:r>
            <a:r>
              <a:rPr lang="fr-FR" sz="2200" baseline="-25000" dirty="0">
                <a:solidFill>
                  <a:schemeClr val="bg1"/>
                </a:solidFill>
                <a:latin typeface="Palatino"/>
              </a:rPr>
              <a:t>9/2</a:t>
            </a:r>
            <a:endParaRPr lang="fr-FR" sz="2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92" name="Line 27"/>
          <p:cNvSpPr>
            <a:spLocks noChangeShapeType="1"/>
          </p:cNvSpPr>
          <p:nvPr/>
        </p:nvSpPr>
        <p:spPr bwMode="auto">
          <a:xfrm flipV="1">
            <a:off x="6540559" y="2014563"/>
            <a:ext cx="973137" cy="14557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93" name="Line 28"/>
          <p:cNvSpPr>
            <a:spLocks noChangeShapeType="1"/>
          </p:cNvSpPr>
          <p:nvPr/>
        </p:nvSpPr>
        <p:spPr bwMode="auto">
          <a:xfrm flipV="1">
            <a:off x="6540559" y="1116038"/>
            <a:ext cx="1008062" cy="2346325"/>
          </a:xfrm>
          <a:prstGeom prst="line">
            <a:avLst/>
          </a:prstGeom>
          <a:noFill/>
          <a:ln w="25400">
            <a:solidFill>
              <a:srgbClr val="66FF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94" name="Text Box 29"/>
          <p:cNvSpPr txBox="1">
            <a:spLocks noChangeArrowheads="1"/>
          </p:cNvSpPr>
          <p:nvPr/>
        </p:nvSpPr>
        <p:spPr bwMode="auto">
          <a:xfrm>
            <a:off x="7794684" y="1489100"/>
            <a:ext cx="565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>
                <a:latin typeface="Palatino"/>
              </a:rPr>
              <a:t>40</a:t>
            </a:r>
            <a:endParaRPr lang="fr-FR" sz="2200">
              <a:latin typeface="Times New Roman" pitchFamily="18" charset="0"/>
            </a:endParaRPr>
          </a:p>
        </p:txBody>
      </p:sp>
      <p:sp>
        <p:nvSpPr>
          <p:cNvPr id="3095" name="Oval 30"/>
          <p:cNvSpPr>
            <a:spLocks noChangeArrowheads="1"/>
          </p:cNvSpPr>
          <p:nvPr/>
        </p:nvSpPr>
        <p:spPr bwMode="auto">
          <a:xfrm>
            <a:off x="7835959" y="1489100"/>
            <a:ext cx="431800" cy="431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00" name="Line 35"/>
          <p:cNvSpPr>
            <a:spLocks noChangeShapeType="1"/>
          </p:cNvSpPr>
          <p:nvPr/>
        </p:nvSpPr>
        <p:spPr bwMode="auto">
          <a:xfrm flipV="1">
            <a:off x="6577071" y="2482875"/>
            <a:ext cx="1008063" cy="1008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377296" y="2554313"/>
            <a:ext cx="466725" cy="396875"/>
            <a:chOff x="4717" y="2726"/>
            <a:chExt cx="294" cy="250"/>
          </a:xfrm>
        </p:grpSpPr>
        <p:sp>
          <p:nvSpPr>
            <p:cNvPr id="3117" name="Oval 37"/>
            <p:cNvSpPr>
              <a:spLocks noChangeArrowheads="1"/>
            </p:cNvSpPr>
            <p:nvPr/>
          </p:nvSpPr>
          <p:spPr bwMode="auto">
            <a:xfrm>
              <a:off x="4740" y="2727"/>
              <a:ext cx="227" cy="22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" name="Text Box 38"/>
            <p:cNvSpPr txBox="1">
              <a:spLocks noChangeArrowheads="1"/>
            </p:cNvSpPr>
            <p:nvPr/>
          </p:nvSpPr>
          <p:spPr bwMode="auto">
            <a:xfrm>
              <a:off x="4717" y="2726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32</a:t>
              </a:r>
              <a:endParaRPr lang="en-GB" dirty="0"/>
            </a:p>
          </p:txBody>
        </p:sp>
      </p:grpSp>
      <p:sp>
        <p:nvSpPr>
          <p:cNvPr id="3102" name="Oval 39"/>
          <p:cNvSpPr>
            <a:spLocks noChangeArrowheads="1"/>
          </p:cNvSpPr>
          <p:nvPr/>
        </p:nvSpPr>
        <p:spPr bwMode="auto">
          <a:xfrm>
            <a:off x="5637233" y="3502026"/>
            <a:ext cx="179388" cy="18097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03" name="Oval 40"/>
          <p:cNvSpPr>
            <a:spLocks noChangeArrowheads="1"/>
          </p:cNvSpPr>
          <p:nvPr/>
        </p:nvSpPr>
        <p:spPr bwMode="auto">
          <a:xfrm>
            <a:off x="5889646" y="3502026"/>
            <a:ext cx="179387" cy="18097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04" name="Oval 41"/>
          <p:cNvSpPr>
            <a:spLocks noChangeArrowheads="1"/>
          </p:cNvSpPr>
          <p:nvPr/>
        </p:nvSpPr>
        <p:spPr bwMode="auto">
          <a:xfrm>
            <a:off x="7656571" y="1006500"/>
            <a:ext cx="179388" cy="1809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05" name="Oval 42"/>
          <p:cNvSpPr>
            <a:spLocks noChangeArrowheads="1"/>
          </p:cNvSpPr>
          <p:nvPr/>
        </p:nvSpPr>
        <p:spPr bwMode="auto">
          <a:xfrm>
            <a:off x="7656571" y="1870100"/>
            <a:ext cx="179388" cy="1809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06" name="Oval 43"/>
          <p:cNvSpPr>
            <a:spLocks noChangeArrowheads="1"/>
          </p:cNvSpPr>
          <p:nvPr/>
        </p:nvSpPr>
        <p:spPr bwMode="auto">
          <a:xfrm>
            <a:off x="7656571" y="2373338"/>
            <a:ext cx="179388" cy="1809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07" name="Oval 44"/>
          <p:cNvSpPr>
            <a:spLocks noChangeArrowheads="1"/>
          </p:cNvSpPr>
          <p:nvPr/>
        </p:nvSpPr>
        <p:spPr bwMode="auto">
          <a:xfrm>
            <a:off x="7656571" y="2843238"/>
            <a:ext cx="179388" cy="1809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457883" y="3319461"/>
            <a:ext cx="3313112" cy="1655762"/>
            <a:chOff x="3288" y="2478"/>
            <a:chExt cx="2087" cy="1043"/>
          </a:xfrm>
        </p:grpSpPr>
        <p:sp>
          <p:nvSpPr>
            <p:cNvPr id="3111" name="Line 46"/>
            <p:cNvSpPr>
              <a:spLocks noChangeShapeType="1"/>
            </p:cNvSpPr>
            <p:nvPr/>
          </p:nvSpPr>
          <p:spPr bwMode="auto">
            <a:xfrm>
              <a:off x="3288" y="2999"/>
              <a:ext cx="1112" cy="0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2" name="Line 47"/>
            <p:cNvSpPr>
              <a:spLocks noChangeShapeType="1"/>
            </p:cNvSpPr>
            <p:nvPr/>
          </p:nvSpPr>
          <p:spPr bwMode="auto">
            <a:xfrm flipV="1">
              <a:off x="4400" y="2478"/>
              <a:ext cx="0" cy="521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3" name="Line 48"/>
            <p:cNvSpPr>
              <a:spLocks noChangeShapeType="1"/>
            </p:cNvSpPr>
            <p:nvPr/>
          </p:nvSpPr>
          <p:spPr bwMode="auto">
            <a:xfrm>
              <a:off x="4400" y="2478"/>
              <a:ext cx="975" cy="0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4" name="Line 49"/>
            <p:cNvSpPr>
              <a:spLocks noChangeShapeType="1"/>
            </p:cNvSpPr>
            <p:nvPr/>
          </p:nvSpPr>
          <p:spPr bwMode="auto">
            <a:xfrm>
              <a:off x="5375" y="2478"/>
              <a:ext cx="0" cy="544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5" name="Line 50"/>
            <p:cNvSpPr>
              <a:spLocks noChangeShapeType="1"/>
            </p:cNvSpPr>
            <p:nvPr/>
          </p:nvSpPr>
          <p:spPr bwMode="auto">
            <a:xfrm flipV="1">
              <a:off x="3288" y="3000"/>
              <a:ext cx="0" cy="521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6" name="Line 51"/>
            <p:cNvSpPr>
              <a:spLocks noChangeShapeType="1"/>
            </p:cNvSpPr>
            <p:nvPr/>
          </p:nvSpPr>
          <p:spPr bwMode="auto">
            <a:xfrm flipV="1">
              <a:off x="5375" y="2999"/>
              <a:ext cx="0" cy="521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109" name="Text Box 52"/>
          <p:cNvSpPr txBox="1">
            <a:spLocks noChangeArrowheads="1"/>
          </p:cNvSpPr>
          <p:nvPr/>
        </p:nvSpPr>
        <p:spPr bwMode="auto">
          <a:xfrm>
            <a:off x="5557851" y="4091002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protons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10" name="Text Box 53"/>
          <p:cNvSpPr txBox="1">
            <a:spLocks noChangeArrowheads="1"/>
          </p:cNvSpPr>
          <p:nvPr/>
        </p:nvSpPr>
        <p:spPr bwMode="auto">
          <a:xfrm>
            <a:off x="7354901" y="3340114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neutrons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190440" y="4708509"/>
            <a:ext cx="7812087" cy="2149491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26" name="Oval 24"/>
          <p:cNvSpPr>
            <a:spLocks noChangeArrowheads="1"/>
          </p:cNvSpPr>
          <p:nvPr/>
        </p:nvSpPr>
        <p:spPr bwMode="auto">
          <a:xfrm>
            <a:off x="391791" y="6292197"/>
            <a:ext cx="127000" cy="124338"/>
          </a:xfrm>
          <a:prstGeom prst="ellipse">
            <a:avLst/>
          </a:prstGeom>
          <a:solidFill>
            <a:srgbClr val="33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7" name="Oval 25"/>
          <p:cNvSpPr>
            <a:spLocks noChangeArrowheads="1"/>
          </p:cNvSpPr>
          <p:nvPr/>
        </p:nvSpPr>
        <p:spPr bwMode="auto">
          <a:xfrm>
            <a:off x="517203" y="6217595"/>
            <a:ext cx="127000" cy="124338"/>
          </a:xfrm>
          <a:prstGeom prst="ellipse">
            <a:avLst/>
          </a:prstGeom>
          <a:solidFill>
            <a:srgbClr val="33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8" name="Oval 26"/>
          <p:cNvSpPr>
            <a:spLocks noChangeArrowheads="1"/>
          </p:cNvSpPr>
          <p:nvPr/>
        </p:nvSpPr>
        <p:spPr bwMode="auto">
          <a:xfrm>
            <a:off x="642616" y="6292197"/>
            <a:ext cx="127000" cy="124338"/>
          </a:xfrm>
          <a:prstGeom prst="ellipse">
            <a:avLst/>
          </a:prstGeom>
          <a:solidFill>
            <a:srgbClr val="33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9" name="Oval 27"/>
          <p:cNvSpPr>
            <a:spLocks noChangeArrowheads="1"/>
          </p:cNvSpPr>
          <p:nvPr/>
        </p:nvSpPr>
        <p:spPr bwMode="auto">
          <a:xfrm>
            <a:off x="768028" y="6217595"/>
            <a:ext cx="127000" cy="124338"/>
          </a:xfrm>
          <a:prstGeom prst="ellipse">
            <a:avLst/>
          </a:prstGeom>
          <a:solidFill>
            <a:srgbClr val="33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0" name="Oval 28"/>
          <p:cNvSpPr>
            <a:spLocks noChangeArrowheads="1"/>
          </p:cNvSpPr>
          <p:nvPr/>
        </p:nvSpPr>
        <p:spPr bwMode="auto">
          <a:xfrm>
            <a:off x="893441" y="6292197"/>
            <a:ext cx="127000" cy="124338"/>
          </a:xfrm>
          <a:prstGeom prst="ellipse">
            <a:avLst/>
          </a:prstGeom>
          <a:solidFill>
            <a:srgbClr val="33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1" name="Oval 29"/>
          <p:cNvSpPr>
            <a:spLocks noChangeArrowheads="1"/>
          </p:cNvSpPr>
          <p:nvPr/>
        </p:nvSpPr>
        <p:spPr bwMode="auto">
          <a:xfrm>
            <a:off x="1018853" y="6217595"/>
            <a:ext cx="127000" cy="124338"/>
          </a:xfrm>
          <a:prstGeom prst="ellipse">
            <a:avLst/>
          </a:prstGeom>
          <a:solidFill>
            <a:srgbClr val="33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2" name="Oval 30"/>
          <p:cNvSpPr>
            <a:spLocks noChangeArrowheads="1"/>
          </p:cNvSpPr>
          <p:nvPr/>
        </p:nvSpPr>
        <p:spPr bwMode="auto">
          <a:xfrm>
            <a:off x="1144266" y="6292197"/>
            <a:ext cx="127000" cy="124338"/>
          </a:xfrm>
          <a:prstGeom prst="ellipse">
            <a:avLst/>
          </a:prstGeom>
          <a:solidFill>
            <a:srgbClr val="33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" name="Oval 31"/>
          <p:cNvSpPr>
            <a:spLocks noChangeArrowheads="1"/>
          </p:cNvSpPr>
          <p:nvPr/>
        </p:nvSpPr>
        <p:spPr bwMode="auto">
          <a:xfrm>
            <a:off x="1269678" y="6217595"/>
            <a:ext cx="127000" cy="124338"/>
          </a:xfrm>
          <a:prstGeom prst="ellipse">
            <a:avLst/>
          </a:prstGeom>
          <a:solidFill>
            <a:srgbClr val="33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4" name="Line 32"/>
          <p:cNvSpPr>
            <a:spLocks noChangeShapeType="1"/>
          </p:cNvSpPr>
          <p:nvPr/>
        </p:nvSpPr>
        <p:spPr bwMode="auto">
          <a:xfrm>
            <a:off x="348928" y="6304631"/>
            <a:ext cx="10795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5" name="Text Box 33"/>
          <p:cNvSpPr txBox="1">
            <a:spLocks noChangeArrowheads="1"/>
          </p:cNvSpPr>
          <p:nvPr/>
        </p:nvSpPr>
        <p:spPr bwMode="auto">
          <a:xfrm>
            <a:off x="323528" y="6374571"/>
            <a:ext cx="1054100" cy="3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336600"/>
                </a:solidFill>
                <a:latin typeface="Verdana" pitchFamily="34" charset="0"/>
              </a:rPr>
              <a:t>protons</a:t>
            </a:r>
          </a:p>
        </p:txBody>
      </p:sp>
      <p:sp>
        <p:nvSpPr>
          <p:cNvPr id="136" name="Text Box 34"/>
          <p:cNvSpPr txBox="1">
            <a:spLocks noChangeArrowheads="1"/>
          </p:cNvSpPr>
          <p:nvPr/>
        </p:nvSpPr>
        <p:spPr bwMode="auto">
          <a:xfrm>
            <a:off x="1403028" y="6122787"/>
            <a:ext cx="625475" cy="32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CC0000"/>
                </a:solidFill>
                <a:latin typeface="Verdana" pitchFamily="34" charset="0"/>
              </a:rPr>
              <a:t>0</a:t>
            </a:r>
            <a:r>
              <a:rPr lang="it-IT" sz="1600" i="1">
                <a:solidFill>
                  <a:srgbClr val="CC0000"/>
                </a:solidFill>
                <a:latin typeface="Verdana" pitchFamily="34" charset="0"/>
              </a:rPr>
              <a:t>f</a:t>
            </a:r>
            <a:r>
              <a:rPr lang="it-IT" sz="1600" baseline="-25000">
                <a:solidFill>
                  <a:srgbClr val="CC0000"/>
                </a:solidFill>
                <a:latin typeface="Verdana" pitchFamily="34" charset="0"/>
              </a:rPr>
              <a:t>7/2</a:t>
            </a:r>
          </a:p>
        </p:txBody>
      </p:sp>
      <p:sp>
        <p:nvSpPr>
          <p:cNvPr id="137" name="Line 35"/>
          <p:cNvSpPr>
            <a:spLocks noChangeShapeType="1"/>
          </p:cNvSpPr>
          <p:nvPr/>
        </p:nvSpPr>
        <p:spPr bwMode="auto">
          <a:xfrm>
            <a:off x="2099941" y="6282872"/>
            <a:ext cx="10795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8" name="Line 36"/>
          <p:cNvSpPr>
            <a:spLocks noChangeShapeType="1"/>
          </p:cNvSpPr>
          <p:nvPr/>
        </p:nvSpPr>
        <p:spPr bwMode="auto">
          <a:xfrm>
            <a:off x="2085653" y="5762207"/>
            <a:ext cx="10795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9" name="Line 37"/>
          <p:cNvSpPr>
            <a:spLocks noChangeShapeType="1"/>
          </p:cNvSpPr>
          <p:nvPr/>
        </p:nvSpPr>
        <p:spPr bwMode="auto">
          <a:xfrm>
            <a:off x="2085653" y="5550833"/>
            <a:ext cx="10795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0" name="Line 38"/>
          <p:cNvSpPr>
            <a:spLocks noChangeShapeType="1"/>
          </p:cNvSpPr>
          <p:nvPr/>
        </p:nvSpPr>
        <p:spPr bwMode="auto">
          <a:xfrm>
            <a:off x="2071366" y="5423387"/>
            <a:ext cx="10795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1" name="Line 39"/>
          <p:cNvSpPr>
            <a:spLocks noChangeShapeType="1"/>
          </p:cNvSpPr>
          <p:nvPr/>
        </p:nvSpPr>
        <p:spPr bwMode="auto">
          <a:xfrm>
            <a:off x="2085653" y="4986650"/>
            <a:ext cx="10795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2" name="Text Box 40"/>
          <p:cNvSpPr txBox="1">
            <a:spLocks noChangeArrowheads="1"/>
          </p:cNvSpPr>
          <p:nvPr/>
        </p:nvSpPr>
        <p:spPr bwMode="auto">
          <a:xfrm>
            <a:off x="3252466" y="6096365"/>
            <a:ext cx="625475" cy="32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993300"/>
                </a:solidFill>
                <a:latin typeface="Verdana" pitchFamily="34" charset="0"/>
              </a:rPr>
              <a:t>0</a:t>
            </a:r>
            <a:r>
              <a:rPr lang="it-IT" sz="1600" i="1">
                <a:solidFill>
                  <a:srgbClr val="993300"/>
                </a:solidFill>
                <a:latin typeface="Verdana" pitchFamily="34" charset="0"/>
              </a:rPr>
              <a:t>f</a:t>
            </a:r>
            <a:r>
              <a:rPr lang="it-IT" sz="1600" baseline="-25000">
                <a:solidFill>
                  <a:srgbClr val="993300"/>
                </a:solidFill>
                <a:latin typeface="Verdana" pitchFamily="34" charset="0"/>
              </a:rPr>
              <a:t>7/2</a:t>
            </a:r>
          </a:p>
        </p:txBody>
      </p:sp>
      <p:sp>
        <p:nvSpPr>
          <p:cNvPr id="143" name="Text Box 41"/>
          <p:cNvSpPr txBox="1">
            <a:spLocks noChangeArrowheads="1"/>
          </p:cNvSpPr>
          <p:nvPr/>
        </p:nvSpPr>
        <p:spPr bwMode="auto">
          <a:xfrm>
            <a:off x="3236591" y="5690713"/>
            <a:ext cx="681037" cy="32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993300"/>
                </a:solidFill>
                <a:latin typeface="Verdana" pitchFamily="34" charset="0"/>
              </a:rPr>
              <a:t>1</a:t>
            </a:r>
            <a:r>
              <a:rPr lang="it-IT" sz="1600" i="1">
                <a:solidFill>
                  <a:srgbClr val="993300"/>
                </a:solidFill>
                <a:latin typeface="Verdana" pitchFamily="34" charset="0"/>
              </a:rPr>
              <a:t>p</a:t>
            </a:r>
            <a:r>
              <a:rPr lang="it-IT" sz="1600" baseline="-25000">
                <a:solidFill>
                  <a:srgbClr val="993300"/>
                </a:solidFill>
                <a:latin typeface="Verdana" pitchFamily="34" charset="0"/>
              </a:rPr>
              <a:t>3/2</a:t>
            </a:r>
          </a:p>
        </p:txBody>
      </p:sp>
      <p:sp>
        <p:nvSpPr>
          <p:cNvPr id="144" name="Text Box 42"/>
          <p:cNvSpPr txBox="1">
            <a:spLocks noChangeArrowheads="1"/>
          </p:cNvSpPr>
          <p:nvPr/>
        </p:nvSpPr>
        <p:spPr bwMode="auto">
          <a:xfrm>
            <a:off x="3238178" y="5409399"/>
            <a:ext cx="681037" cy="32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993300"/>
                </a:solidFill>
                <a:latin typeface="Verdana" pitchFamily="34" charset="0"/>
              </a:rPr>
              <a:t>1</a:t>
            </a:r>
            <a:r>
              <a:rPr lang="it-IT" sz="1600" i="1">
                <a:solidFill>
                  <a:srgbClr val="993300"/>
                </a:solidFill>
                <a:latin typeface="Verdana" pitchFamily="34" charset="0"/>
              </a:rPr>
              <a:t>p</a:t>
            </a:r>
            <a:r>
              <a:rPr lang="it-IT" sz="1600" baseline="-25000">
                <a:solidFill>
                  <a:srgbClr val="993300"/>
                </a:solidFill>
                <a:latin typeface="Verdana" pitchFamily="34" charset="0"/>
              </a:rPr>
              <a:t>1/2</a:t>
            </a:r>
          </a:p>
        </p:txBody>
      </p:sp>
      <p:sp>
        <p:nvSpPr>
          <p:cNvPr id="145" name="Text Box 43"/>
          <p:cNvSpPr txBox="1">
            <a:spLocks noChangeArrowheads="1"/>
          </p:cNvSpPr>
          <p:nvPr/>
        </p:nvSpPr>
        <p:spPr bwMode="auto">
          <a:xfrm>
            <a:off x="3238178" y="5163831"/>
            <a:ext cx="625475" cy="32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993300"/>
                </a:solidFill>
                <a:latin typeface="Verdana" pitchFamily="34" charset="0"/>
              </a:rPr>
              <a:t>0</a:t>
            </a:r>
            <a:r>
              <a:rPr lang="it-IT" sz="1600" i="1">
                <a:solidFill>
                  <a:srgbClr val="993300"/>
                </a:solidFill>
                <a:latin typeface="Verdana" pitchFamily="34" charset="0"/>
              </a:rPr>
              <a:t>f</a:t>
            </a:r>
            <a:r>
              <a:rPr lang="it-IT" sz="1600" baseline="-25000">
                <a:solidFill>
                  <a:srgbClr val="993300"/>
                </a:solidFill>
                <a:latin typeface="Verdana" pitchFamily="34" charset="0"/>
              </a:rPr>
              <a:t>5/2</a:t>
            </a:r>
          </a:p>
        </p:txBody>
      </p:sp>
      <p:sp>
        <p:nvSpPr>
          <p:cNvPr id="146" name="Text Box 44"/>
          <p:cNvSpPr txBox="1">
            <a:spLocks noChangeArrowheads="1"/>
          </p:cNvSpPr>
          <p:nvPr/>
        </p:nvSpPr>
        <p:spPr bwMode="auto">
          <a:xfrm>
            <a:off x="3222303" y="4731757"/>
            <a:ext cx="681037" cy="32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993300"/>
                </a:solidFill>
                <a:latin typeface="Verdana" pitchFamily="34" charset="0"/>
              </a:rPr>
              <a:t>0</a:t>
            </a:r>
            <a:r>
              <a:rPr lang="it-IT" sz="1600" i="1">
                <a:solidFill>
                  <a:srgbClr val="993300"/>
                </a:solidFill>
                <a:latin typeface="Verdana" pitchFamily="34" charset="0"/>
              </a:rPr>
              <a:t>g</a:t>
            </a:r>
            <a:r>
              <a:rPr lang="it-IT" sz="1600" baseline="-25000">
                <a:solidFill>
                  <a:srgbClr val="993300"/>
                </a:solidFill>
                <a:latin typeface="Verdana" pitchFamily="34" charset="0"/>
              </a:rPr>
              <a:t>9/2</a:t>
            </a:r>
          </a:p>
        </p:txBody>
      </p:sp>
      <p:sp>
        <p:nvSpPr>
          <p:cNvPr id="147" name="Text Box 45"/>
          <p:cNvSpPr txBox="1">
            <a:spLocks noChangeArrowheads="1"/>
          </p:cNvSpPr>
          <p:nvPr/>
        </p:nvSpPr>
        <p:spPr bwMode="auto">
          <a:xfrm>
            <a:off x="2036441" y="6382342"/>
            <a:ext cx="1198562" cy="3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3399"/>
                </a:solidFill>
                <a:latin typeface="Verdana" pitchFamily="34" charset="0"/>
              </a:rPr>
              <a:t>neutrons</a:t>
            </a:r>
          </a:p>
        </p:txBody>
      </p:sp>
      <p:sp>
        <p:nvSpPr>
          <p:cNvPr id="148" name="Oval 46"/>
          <p:cNvSpPr>
            <a:spLocks noChangeArrowheads="1"/>
          </p:cNvSpPr>
          <p:nvPr/>
        </p:nvSpPr>
        <p:spPr bwMode="auto">
          <a:xfrm>
            <a:off x="2395216" y="5022397"/>
            <a:ext cx="431800" cy="23935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9" name="Line 47"/>
          <p:cNvSpPr>
            <a:spLocks noChangeShapeType="1"/>
          </p:cNvSpPr>
          <p:nvPr/>
        </p:nvSpPr>
        <p:spPr bwMode="auto">
          <a:xfrm flipH="1">
            <a:off x="1449066" y="5420278"/>
            <a:ext cx="622300" cy="833064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50" name="Text Box 48"/>
          <p:cNvSpPr txBox="1">
            <a:spLocks noChangeArrowheads="1"/>
          </p:cNvSpPr>
          <p:nvPr/>
        </p:nvSpPr>
        <p:spPr bwMode="auto">
          <a:xfrm>
            <a:off x="460053" y="5020843"/>
            <a:ext cx="1924050" cy="38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solidFill>
                  <a:srgbClr val="3333CC"/>
                </a:solidFill>
              </a:rPr>
              <a:t>Z </a:t>
            </a:r>
            <a:r>
              <a:rPr lang="en-US" dirty="0">
                <a:solidFill>
                  <a:srgbClr val="3333CC"/>
                </a:solidFill>
              </a:rPr>
              <a:t>= </a:t>
            </a:r>
            <a:r>
              <a:rPr lang="it-IT" dirty="0">
                <a:solidFill>
                  <a:srgbClr val="3333CC"/>
                </a:solidFill>
              </a:rPr>
              <a:t>28</a:t>
            </a:r>
          </a:p>
        </p:txBody>
      </p:sp>
      <p:sp>
        <p:nvSpPr>
          <p:cNvPr id="151" name="Oval 49"/>
          <p:cNvSpPr>
            <a:spLocks noChangeArrowheads="1"/>
          </p:cNvSpPr>
          <p:nvPr/>
        </p:nvSpPr>
        <p:spPr bwMode="auto">
          <a:xfrm>
            <a:off x="2247578" y="5386085"/>
            <a:ext cx="127000" cy="124338"/>
          </a:xfrm>
          <a:prstGeom prst="ellipse">
            <a:avLst/>
          </a:prstGeom>
          <a:solidFill>
            <a:srgbClr val="003399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2" name="Oval 50"/>
          <p:cNvSpPr>
            <a:spLocks noChangeArrowheads="1"/>
          </p:cNvSpPr>
          <p:nvPr/>
        </p:nvSpPr>
        <p:spPr bwMode="auto">
          <a:xfrm>
            <a:off x="2372991" y="5311483"/>
            <a:ext cx="127000" cy="124338"/>
          </a:xfrm>
          <a:prstGeom prst="ellipse">
            <a:avLst/>
          </a:prstGeom>
          <a:solidFill>
            <a:srgbClr val="003399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" name="Oval 51"/>
          <p:cNvSpPr>
            <a:spLocks noChangeArrowheads="1"/>
          </p:cNvSpPr>
          <p:nvPr/>
        </p:nvSpPr>
        <p:spPr bwMode="auto">
          <a:xfrm>
            <a:off x="2498403" y="5386085"/>
            <a:ext cx="127000" cy="124338"/>
          </a:xfrm>
          <a:prstGeom prst="ellipse">
            <a:avLst/>
          </a:prstGeom>
          <a:solidFill>
            <a:srgbClr val="003399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4" name="Oval 52"/>
          <p:cNvSpPr>
            <a:spLocks noChangeArrowheads="1"/>
          </p:cNvSpPr>
          <p:nvPr/>
        </p:nvSpPr>
        <p:spPr bwMode="auto">
          <a:xfrm>
            <a:off x="2623816" y="5311483"/>
            <a:ext cx="127000" cy="124338"/>
          </a:xfrm>
          <a:prstGeom prst="ellipse">
            <a:avLst/>
          </a:prstGeom>
          <a:solidFill>
            <a:srgbClr val="003399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5" name="Oval 53"/>
          <p:cNvSpPr>
            <a:spLocks noChangeArrowheads="1"/>
          </p:cNvSpPr>
          <p:nvPr/>
        </p:nvSpPr>
        <p:spPr bwMode="auto">
          <a:xfrm>
            <a:off x="2749228" y="5386085"/>
            <a:ext cx="127000" cy="124338"/>
          </a:xfrm>
          <a:prstGeom prst="ellipse">
            <a:avLst/>
          </a:prstGeom>
          <a:solidFill>
            <a:srgbClr val="003399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6" name="Oval 54"/>
          <p:cNvSpPr>
            <a:spLocks noChangeArrowheads="1"/>
          </p:cNvSpPr>
          <p:nvPr/>
        </p:nvSpPr>
        <p:spPr bwMode="auto">
          <a:xfrm>
            <a:off x="2330128" y="5818159"/>
            <a:ext cx="576262" cy="424303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7" name="Text Box 55"/>
          <p:cNvSpPr txBox="1">
            <a:spLocks noChangeArrowheads="1"/>
          </p:cNvSpPr>
          <p:nvPr/>
        </p:nvSpPr>
        <p:spPr bwMode="auto">
          <a:xfrm>
            <a:off x="2317428" y="4978879"/>
            <a:ext cx="595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Verdana" pitchFamily="34" charset="0"/>
              </a:rPr>
              <a:t>40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8" name="Text Box 56"/>
          <p:cNvSpPr txBox="1">
            <a:spLocks noChangeArrowheads="1"/>
          </p:cNvSpPr>
          <p:nvPr/>
        </p:nvSpPr>
        <p:spPr bwMode="auto">
          <a:xfrm>
            <a:off x="2331716" y="5844581"/>
            <a:ext cx="595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grpSp>
        <p:nvGrpSpPr>
          <p:cNvPr id="4" name="Gruppo 103"/>
          <p:cNvGrpSpPr/>
          <p:nvPr/>
        </p:nvGrpSpPr>
        <p:grpSpPr>
          <a:xfrm>
            <a:off x="4371739" y="4725144"/>
            <a:ext cx="3476625" cy="2009611"/>
            <a:chOff x="350777" y="4706955"/>
            <a:chExt cx="3476625" cy="2009611"/>
          </a:xfrm>
        </p:grpSpPr>
        <p:sp>
          <p:nvSpPr>
            <p:cNvPr id="107" name="Line 5"/>
            <p:cNvSpPr>
              <a:spLocks noChangeShapeType="1"/>
            </p:cNvSpPr>
            <p:nvPr/>
          </p:nvSpPr>
          <p:spPr bwMode="auto">
            <a:xfrm>
              <a:off x="2008127" y="6258070"/>
              <a:ext cx="107950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" name="Line 6"/>
            <p:cNvSpPr>
              <a:spLocks noChangeShapeType="1"/>
            </p:cNvSpPr>
            <p:nvPr/>
          </p:nvSpPr>
          <p:spPr bwMode="auto">
            <a:xfrm>
              <a:off x="1993840" y="5737405"/>
              <a:ext cx="107950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9" name="Line 7"/>
            <p:cNvSpPr>
              <a:spLocks noChangeShapeType="1"/>
            </p:cNvSpPr>
            <p:nvPr/>
          </p:nvSpPr>
          <p:spPr bwMode="auto">
            <a:xfrm>
              <a:off x="1993840" y="5378379"/>
              <a:ext cx="107950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0" name="Line 8"/>
            <p:cNvSpPr>
              <a:spLocks noChangeShapeType="1"/>
            </p:cNvSpPr>
            <p:nvPr/>
          </p:nvSpPr>
          <p:spPr bwMode="auto">
            <a:xfrm>
              <a:off x="1990665" y="5167005"/>
              <a:ext cx="107950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1" name="Line 9"/>
            <p:cNvSpPr>
              <a:spLocks noChangeShapeType="1"/>
            </p:cNvSpPr>
            <p:nvPr/>
          </p:nvSpPr>
          <p:spPr bwMode="auto">
            <a:xfrm>
              <a:off x="1993840" y="4961848"/>
              <a:ext cx="107950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" name="Oval 10"/>
            <p:cNvSpPr>
              <a:spLocks noChangeArrowheads="1"/>
            </p:cNvSpPr>
            <p:nvPr/>
          </p:nvSpPr>
          <p:spPr bwMode="auto">
            <a:xfrm>
              <a:off x="2238315" y="5793357"/>
              <a:ext cx="576262" cy="42430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" name="Text Box 11"/>
            <p:cNvSpPr txBox="1">
              <a:spLocks noChangeArrowheads="1"/>
            </p:cNvSpPr>
            <p:nvPr/>
          </p:nvSpPr>
          <p:spPr bwMode="auto">
            <a:xfrm>
              <a:off x="2235140" y="5807345"/>
              <a:ext cx="5953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  <a:latin typeface="Verdana" pitchFamily="34" charset="0"/>
                </a:rPr>
                <a:t>28</a:t>
              </a:r>
            </a:p>
          </p:txBody>
        </p:sp>
        <p:sp>
          <p:nvSpPr>
            <p:cNvPr id="114" name="Text Box 12"/>
            <p:cNvSpPr txBox="1">
              <a:spLocks noChangeArrowheads="1"/>
            </p:cNvSpPr>
            <p:nvPr/>
          </p:nvSpPr>
          <p:spPr bwMode="auto">
            <a:xfrm>
              <a:off x="3160652" y="6071563"/>
              <a:ext cx="625475" cy="32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993300"/>
                  </a:solidFill>
                  <a:latin typeface="Verdana" pitchFamily="34" charset="0"/>
                </a:rPr>
                <a:t>0</a:t>
              </a:r>
              <a:r>
                <a:rPr lang="it-IT" sz="1600" i="1">
                  <a:solidFill>
                    <a:srgbClr val="993300"/>
                  </a:solidFill>
                  <a:latin typeface="Verdana" pitchFamily="34" charset="0"/>
                </a:rPr>
                <a:t>f</a:t>
              </a:r>
              <a:r>
                <a:rPr lang="it-IT" sz="1600" baseline="-25000">
                  <a:solidFill>
                    <a:srgbClr val="993300"/>
                  </a:solidFill>
                  <a:latin typeface="Verdana" pitchFamily="34" charset="0"/>
                </a:rPr>
                <a:t>7/2</a:t>
              </a:r>
            </a:p>
          </p:txBody>
        </p:sp>
        <p:sp>
          <p:nvSpPr>
            <p:cNvPr id="115" name="Text Box 13"/>
            <p:cNvSpPr txBox="1">
              <a:spLocks noChangeArrowheads="1"/>
            </p:cNvSpPr>
            <p:nvPr/>
          </p:nvSpPr>
          <p:spPr bwMode="auto">
            <a:xfrm>
              <a:off x="3144777" y="5665911"/>
              <a:ext cx="681037" cy="32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993300"/>
                  </a:solidFill>
                  <a:latin typeface="Verdana" pitchFamily="34" charset="0"/>
                </a:rPr>
                <a:t>1</a:t>
              </a:r>
              <a:r>
                <a:rPr lang="it-IT" sz="1600" i="1">
                  <a:solidFill>
                    <a:srgbClr val="993300"/>
                  </a:solidFill>
                  <a:latin typeface="Verdana" pitchFamily="34" charset="0"/>
                </a:rPr>
                <a:t>p</a:t>
              </a:r>
              <a:r>
                <a:rPr lang="it-IT" sz="1600" baseline="-25000">
                  <a:solidFill>
                    <a:srgbClr val="993300"/>
                  </a:solidFill>
                  <a:latin typeface="Verdana" pitchFamily="34" charset="0"/>
                </a:rPr>
                <a:t>3/2</a:t>
              </a:r>
            </a:p>
          </p:txBody>
        </p:sp>
        <p:sp>
          <p:nvSpPr>
            <p:cNvPr id="116" name="Text Box 14"/>
            <p:cNvSpPr txBox="1">
              <a:spLocks noChangeArrowheads="1"/>
            </p:cNvSpPr>
            <p:nvPr/>
          </p:nvSpPr>
          <p:spPr bwMode="auto">
            <a:xfrm>
              <a:off x="3146365" y="5286680"/>
              <a:ext cx="681037" cy="32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993300"/>
                  </a:solidFill>
                  <a:latin typeface="Verdana" pitchFamily="34" charset="0"/>
                </a:rPr>
                <a:t>1</a:t>
              </a:r>
              <a:r>
                <a:rPr lang="it-IT" sz="1600" i="1">
                  <a:solidFill>
                    <a:srgbClr val="993300"/>
                  </a:solidFill>
                  <a:latin typeface="Verdana" pitchFamily="34" charset="0"/>
                </a:rPr>
                <a:t>p</a:t>
              </a:r>
              <a:r>
                <a:rPr lang="it-IT" sz="1600" baseline="-25000">
                  <a:solidFill>
                    <a:srgbClr val="993300"/>
                  </a:solidFill>
                  <a:latin typeface="Verdana" pitchFamily="34" charset="0"/>
                </a:rPr>
                <a:t>1/2</a:t>
              </a:r>
            </a:p>
          </p:txBody>
        </p:sp>
        <p:sp>
          <p:nvSpPr>
            <p:cNvPr id="117" name="Text Box 15"/>
            <p:cNvSpPr txBox="1">
              <a:spLocks noChangeArrowheads="1"/>
            </p:cNvSpPr>
            <p:nvPr/>
          </p:nvSpPr>
          <p:spPr bwMode="auto">
            <a:xfrm>
              <a:off x="3146365" y="4971173"/>
              <a:ext cx="625475" cy="32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993300"/>
                  </a:solidFill>
                  <a:latin typeface="Verdana" pitchFamily="34" charset="0"/>
                </a:rPr>
                <a:t>0</a:t>
              </a:r>
              <a:r>
                <a:rPr lang="it-IT" sz="1600" i="1">
                  <a:solidFill>
                    <a:srgbClr val="993300"/>
                  </a:solidFill>
                  <a:latin typeface="Verdana" pitchFamily="34" charset="0"/>
                </a:rPr>
                <a:t>f</a:t>
              </a:r>
              <a:r>
                <a:rPr lang="it-IT" sz="1600" baseline="-25000">
                  <a:solidFill>
                    <a:srgbClr val="993300"/>
                  </a:solidFill>
                  <a:latin typeface="Verdana" pitchFamily="34" charset="0"/>
                </a:rPr>
                <a:t>5/2</a:t>
              </a:r>
            </a:p>
          </p:txBody>
        </p:sp>
        <p:sp>
          <p:nvSpPr>
            <p:cNvPr id="118" name="Text Box 16"/>
            <p:cNvSpPr txBox="1">
              <a:spLocks noChangeArrowheads="1"/>
            </p:cNvSpPr>
            <p:nvPr/>
          </p:nvSpPr>
          <p:spPr bwMode="auto">
            <a:xfrm>
              <a:off x="3130490" y="4706955"/>
              <a:ext cx="681037" cy="32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rgbClr val="993300"/>
                  </a:solidFill>
                  <a:latin typeface="Verdana" pitchFamily="34" charset="0"/>
                </a:rPr>
                <a:t>0</a:t>
              </a:r>
              <a:r>
                <a:rPr lang="it-IT" sz="1600" i="1" dirty="0">
                  <a:solidFill>
                    <a:srgbClr val="993300"/>
                  </a:solidFill>
                  <a:latin typeface="Verdana" pitchFamily="34" charset="0"/>
                </a:rPr>
                <a:t>g</a:t>
              </a:r>
              <a:r>
                <a:rPr lang="it-IT" sz="1600" baseline="-25000" dirty="0">
                  <a:solidFill>
                    <a:srgbClr val="993300"/>
                  </a:solidFill>
                  <a:latin typeface="Verdana" pitchFamily="34" charset="0"/>
                </a:rPr>
                <a:t>9/2</a:t>
              </a:r>
            </a:p>
          </p:txBody>
        </p:sp>
        <p:sp>
          <p:nvSpPr>
            <p:cNvPr id="119" name="Text Box 17"/>
            <p:cNvSpPr txBox="1">
              <a:spLocks noChangeArrowheads="1"/>
            </p:cNvSpPr>
            <p:nvPr/>
          </p:nvSpPr>
          <p:spPr bwMode="auto">
            <a:xfrm>
              <a:off x="1944627" y="6357540"/>
              <a:ext cx="1198562" cy="359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>
                  <a:solidFill>
                    <a:srgbClr val="003399"/>
                  </a:solidFill>
                  <a:latin typeface="Verdana" pitchFamily="34" charset="0"/>
                </a:rPr>
                <a:t>neutrons</a:t>
              </a:r>
            </a:p>
          </p:txBody>
        </p:sp>
        <p:sp>
          <p:nvSpPr>
            <p:cNvPr id="120" name="Line 18"/>
            <p:cNvSpPr>
              <a:spLocks noChangeShapeType="1"/>
            </p:cNvSpPr>
            <p:nvPr/>
          </p:nvSpPr>
          <p:spPr bwMode="auto">
            <a:xfrm>
              <a:off x="350777" y="6281383"/>
              <a:ext cx="10795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1" name="Text Box 19"/>
            <p:cNvSpPr txBox="1">
              <a:spLocks noChangeArrowheads="1"/>
            </p:cNvSpPr>
            <p:nvPr/>
          </p:nvSpPr>
          <p:spPr bwMode="auto">
            <a:xfrm>
              <a:off x="1382652" y="6082443"/>
              <a:ext cx="625475" cy="32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CC0000"/>
                  </a:solidFill>
                  <a:latin typeface="Verdana" pitchFamily="34" charset="0"/>
                </a:rPr>
                <a:t>0</a:t>
              </a:r>
              <a:r>
                <a:rPr lang="it-IT" sz="1600" i="1">
                  <a:solidFill>
                    <a:srgbClr val="CC0000"/>
                  </a:solidFill>
                  <a:latin typeface="Verdana" pitchFamily="34" charset="0"/>
                </a:rPr>
                <a:t>f</a:t>
              </a:r>
              <a:r>
                <a:rPr lang="it-IT" sz="1600" baseline="-25000">
                  <a:solidFill>
                    <a:srgbClr val="CC0000"/>
                  </a:solidFill>
                  <a:latin typeface="Verdana" pitchFamily="34" charset="0"/>
                </a:rPr>
                <a:t>7/2</a:t>
              </a:r>
            </a:p>
          </p:txBody>
        </p:sp>
        <p:sp>
          <p:nvSpPr>
            <p:cNvPr id="122" name="Text Box 20"/>
            <p:cNvSpPr txBox="1">
              <a:spLocks noChangeArrowheads="1"/>
            </p:cNvSpPr>
            <p:nvPr/>
          </p:nvSpPr>
          <p:spPr bwMode="auto">
            <a:xfrm>
              <a:off x="390465" y="6349769"/>
              <a:ext cx="1054100" cy="359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>
                  <a:solidFill>
                    <a:srgbClr val="336600"/>
                  </a:solidFill>
                  <a:latin typeface="Verdana" pitchFamily="34" charset="0"/>
                </a:rPr>
                <a:t>protons</a:t>
              </a:r>
            </a:p>
          </p:txBody>
        </p:sp>
        <p:sp>
          <p:nvSpPr>
            <p:cNvPr id="123" name="Oval 21"/>
            <p:cNvSpPr>
              <a:spLocks noChangeArrowheads="1"/>
            </p:cNvSpPr>
            <p:nvPr/>
          </p:nvSpPr>
          <p:spPr bwMode="auto">
            <a:xfrm>
              <a:off x="2339915" y="5406355"/>
              <a:ext cx="385762" cy="289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" name="Text Box 22"/>
            <p:cNvSpPr txBox="1">
              <a:spLocks noChangeArrowheads="1"/>
            </p:cNvSpPr>
            <p:nvPr/>
          </p:nvSpPr>
          <p:spPr bwMode="auto">
            <a:xfrm>
              <a:off x="2235140" y="5392367"/>
              <a:ext cx="5953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  <a:latin typeface="Verdana" pitchFamily="34" charset="0"/>
                </a:rPr>
                <a:t>32</a:t>
              </a:r>
            </a:p>
          </p:txBody>
        </p:sp>
        <p:sp>
          <p:nvSpPr>
            <p:cNvPr id="125" name="Text Box 23"/>
            <p:cNvSpPr txBox="1">
              <a:spLocks noChangeArrowheads="1"/>
            </p:cNvSpPr>
            <p:nvPr/>
          </p:nvSpPr>
          <p:spPr bwMode="auto">
            <a:xfrm>
              <a:off x="468252" y="4975836"/>
              <a:ext cx="909637" cy="38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3333CC"/>
                  </a:solidFill>
                </a:rPr>
                <a:t>Z </a:t>
              </a:r>
              <a:r>
                <a:rPr lang="en-US">
                  <a:solidFill>
                    <a:srgbClr val="3333CC"/>
                  </a:solidFill>
                </a:rPr>
                <a:t>= </a:t>
              </a:r>
              <a:r>
                <a:rPr lang="it-IT">
                  <a:solidFill>
                    <a:srgbClr val="3333CC"/>
                  </a:solidFill>
                </a:rPr>
                <a:t>20</a:t>
              </a:r>
            </a:p>
          </p:txBody>
        </p:sp>
        <p:sp>
          <p:nvSpPr>
            <p:cNvPr id="159" name="Oval 57"/>
            <p:cNvSpPr>
              <a:spLocks noChangeArrowheads="1"/>
            </p:cNvSpPr>
            <p:nvPr/>
          </p:nvSpPr>
          <p:spPr bwMode="auto">
            <a:xfrm>
              <a:off x="2165290" y="5126595"/>
              <a:ext cx="127000" cy="124338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" name="Oval 58"/>
            <p:cNvSpPr>
              <a:spLocks noChangeArrowheads="1"/>
            </p:cNvSpPr>
            <p:nvPr/>
          </p:nvSpPr>
          <p:spPr bwMode="auto">
            <a:xfrm>
              <a:off x="2290702" y="5051993"/>
              <a:ext cx="127000" cy="124338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1" name="Oval 59"/>
            <p:cNvSpPr>
              <a:spLocks noChangeArrowheads="1"/>
            </p:cNvSpPr>
            <p:nvPr/>
          </p:nvSpPr>
          <p:spPr bwMode="auto">
            <a:xfrm>
              <a:off x="2416115" y="5126595"/>
              <a:ext cx="127000" cy="124338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2" name="Oval 60"/>
            <p:cNvSpPr>
              <a:spLocks noChangeArrowheads="1"/>
            </p:cNvSpPr>
            <p:nvPr/>
          </p:nvSpPr>
          <p:spPr bwMode="auto">
            <a:xfrm>
              <a:off x="2541527" y="5051993"/>
              <a:ext cx="127000" cy="124338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3" name="Oval 61"/>
            <p:cNvSpPr>
              <a:spLocks noChangeArrowheads="1"/>
            </p:cNvSpPr>
            <p:nvPr/>
          </p:nvSpPr>
          <p:spPr bwMode="auto">
            <a:xfrm>
              <a:off x="2666940" y="5126595"/>
              <a:ext cx="127000" cy="124338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" name="CasellaDiTesto 101"/>
          <p:cNvSpPr txBox="1"/>
          <p:nvPr/>
        </p:nvSpPr>
        <p:spPr>
          <a:xfrm>
            <a:off x="1331640" y="130476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Monopole shifts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8460432" y="1088740"/>
            <a:ext cx="244519" cy="373062"/>
          </a:xfrm>
          <a:prstGeom prst="downArrow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Freccia in giù 98"/>
          <p:cNvSpPr/>
          <p:nvPr/>
        </p:nvSpPr>
        <p:spPr>
          <a:xfrm flipV="1">
            <a:off x="8460432" y="1584303"/>
            <a:ext cx="252734" cy="4405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0" name="Immagine 99" descr="tensor-ta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16832"/>
            <a:ext cx="3207460" cy="1694306"/>
          </a:xfrm>
          <a:prstGeom prst="rect">
            <a:avLst/>
          </a:prstGeom>
        </p:spPr>
      </p:pic>
      <p:sp>
        <p:nvSpPr>
          <p:cNvPr id="101" name="CasellaDiTesto 100"/>
          <p:cNvSpPr txBox="1"/>
          <p:nvPr/>
        </p:nvSpPr>
        <p:spPr>
          <a:xfrm>
            <a:off x="827584" y="3825044"/>
            <a:ext cx="3692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66FFFF"/>
                </a:solidFill>
              </a:rPr>
              <a:t>A new Island of Inversion </a:t>
            </a:r>
          </a:p>
          <a:p>
            <a:r>
              <a:rPr lang="en-GB" sz="2400" dirty="0" smtClean="0">
                <a:solidFill>
                  <a:srgbClr val="66FFFF"/>
                </a:solidFill>
              </a:rPr>
              <a:t>appears at N=40 </a:t>
            </a:r>
            <a:endParaRPr lang="en-GB" sz="240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08" y="1556792"/>
            <a:ext cx="3323002" cy="23402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386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Shape changes along isotopic chains</a:t>
            </a:r>
            <a:endParaRPr lang="it-IT" sz="4400" dirty="0" smtClean="0"/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84784"/>
            <a:ext cx="3117844" cy="2268252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5916" y="1339598"/>
            <a:ext cx="1332148" cy="1261310"/>
          </a:xfrm>
          <a:prstGeom prst="rect">
            <a:avLst/>
          </a:prstGeom>
          <a:noFill/>
          <a:ln w="15875">
            <a:solidFill>
              <a:srgbClr val="808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1187624" y="4888902"/>
            <a:ext cx="6732748" cy="1600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400" dirty="0" smtClean="0">
                <a:solidFill>
                  <a:schemeClr val="bg1"/>
                </a:solidFill>
              </a:rPr>
              <a:t>Beta decay: </a:t>
            </a:r>
            <a:r>
              <a:rPr lang="en-GB" sz="1400" dirty="0" smtClean="0">
                <a:solidFill>
                  <a:srgbClr val="66FFCC"/>
                </a:solidFill>
              </a:rPr>
              <a:t>O. </a:t>
            </a:r>
            <a:r>
              <a:rPr lang="en-GB" sz="1400" dirty="0" err="1" smtClean="0">
                <a:solidFill>
                  <a:srgbClr val="66FFCC"/>
                </a:solidFill>
              </a:rPr>
              <a:t>Sorlin</a:t>
            </a:r>
            <a:r>
              <a:rPr lang="en-GB" sz="1400" dirty="0" smtClean="0">
                <a:solidFill>
                  <a:srgbClr val="66FFCC"/>
                </a:solidFill>
              </a:rPr>
              <a:t> et al., </a:t>
            </a:r>
            <a:r>
              <a:rPr lang="en-GB" sz="1400" dirty="0" err="1" smtClean="0">
                <a:solidFill>
                  <a:srgbClr val="66FFCC"/>
                </a:solidFill>
              </a:rPr>
              <a:t>EPJA</a:t>
            </a:r>
            <a:r>
              <a:rPr lang="en-GB" sz="1400" dirty="0" smtClean="0">
                <a:solidFill>
                  <a:srgbClr val="66FFCC"/>
                </a:solidFill>
              </a:rPr>
              <a:t> 16, 55 (2003)</a:t>
            </a:r>
          </a:p>
          <a:p>
            <a:pPr algn="l"/>
            <a:r>
              <a:rPr lang="en-US" sz="1400" dirty="0" err="1" smtClean="0">
                <a:solidFill>
                  <a:schemeClr val="bg1"/>
                </a:solidFill>
              </a:rPr>
              <a:t>Multinucleon</a:t>
            </a:r>
            <a:r>
              <a:rPr lang="en-US" sz="1400" dirty="0" smtClean="0">
                <a:solidFill>
                  <a:schemeClr val="bg1"/>
                </a:solidFill>
              </a:rPr>
              <a:t> transfer</a:t>
            </a:r>
            <a:r>
              <a:rPr lang="en-US" sz="1400" dirty="0" smtClean="0">
                <a:solidFill>
                  <a:srgbClr val="66FFCC"/>
                </a:solidFill>
              </a:rPr>
              <a:t>: N. </a:t>
            </a:r>
            <a:r>
              <a:rPr lang="en-US" sz="1400" dirty="0" err="1" smtClean="0">
                <a:solidFill>
                  <a:srgbClr val="66FFCC"/>
                </a:solidFill>
              </a:rPr>
              <a:t>Marginean</a:t>
            </a:r>
            <a:r>
              <a:rPr lang="en-US" sz="1400" dirty="0" smtClean="0">
                <a:solidFill>
                  <a:srgbClr val="66FFCC"/>
                </a:solidFill>
              </a:rPr>
              <a:t> et al., </a:t>
            </a:r>
            <a:r>
              <a:rPr lang="en-US" sz="1400" dirty="0" err="1" smtClean="0">
                <a:solidFill>
                  <a:srgbClr val="66FFCC"/>
                </a:solidFill>
              </a:rPr>
              <a:t>PLB</a:t>
            </a:r>
            <a:r>
              <a:rPr lang="en-US" sz="1400" dirty="0" smtClean="0">
                <a:solidFill>
                  <a:srgbClr val="66FFCC"/>
                </a:solidFill>
              </a:rPr>
              <a:t> 633, 696 (2006)</a:t>
            </a:r>
          </a:p>
          <a:p>
            <a:pPr algn="l"/>
            <a:r>
              <a:rPr lang="en-US" sz="1400" dirty="0" smtClean="0">
                <a:solidFill>
                  <a:srgbClr val="66FFCC"/>
                </a:solidFill>
              </a:rPr>
              <a:t>	                 S. Zhu et al., </a:t>
            </a:r>
            <a:r>
              <a:rPr lang="en-US" sz="1400" dirty="0" err="1" smtClean="0">
                <a:solidFill>
                  <a:srgbClr val="66FFCC"/>
                </a:solidFill>
              </a:rPr>
              <a:t>PRC</a:t>
            </a:r>
            <a:r>
              <a:rPr lang="en-US" sz="1400" dirty="0" smtClean="0">
                <a:solidFill>
                  <a:srgbClr val="66FFCC"/>
                </a:solidFill>
              </a:rPr>
              <a:t> 74, 064315 (2006)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p,p</a:t>
            </a:r>
            <a:r>
              <a:rPr lang="en-US" sz="1400" dirty="0" smtClean="0">
                <a:solidFill>
                  <a:schemeClr val="bg1"/>
                </a:solidFill>
              </a:rPr>
              <a:t>.): </a:t>
            </a:r>
            <a:r>
              <a:rPr lang="en-US" sz="1400" dirty="0" smtClean="0">
                <a:solidFill>
                  <a:srgbClr val="66FFCC"/>
                </a:solidFill>
              </a:rPr>
              <a:t>N. </a:t>
            </a:r>
            <a:r>
              <a:rPr lang="en-US" sz="1400" dirty="0" err="1" smtClean="0">
                <a:solidFill>
                  <a:srgbClr val="66FFCC"/>
                </a:solidFill>
              </a:rPr>
              <a:t>Aoi</a:t>
            </a:r>
            <a:r>
              <a:rPr lang="en-US" sz="1400" dirty="0" smtClean="0">
                <a:solidFill>
                  <a:srgbClr val="66FFCC"/>
                </a:solidFill>
              </a:rPr>
              <a:t> et al., </a:t>
            </a:r>
            <a:r>
              <a:rPr lang="en-US" sz="1400" dirty="0" err="1" smtClean="0">
                <a:solidFill>
                  <a:srgbClr val="66FFCC"/>
                </a:solidFill>
              </a:rPr>
              <a:t>PRL</a:t>
            </a:r>
            <a:r>
              <a:rPr lang="en-US" sz="1400" dirty="0" smtClean="0">
                <a:solidFill>
                  <a:srgbClr val="66FFCC"/>
                </a:solidFill>
              </a:rPr>
              <a:t> 102 012502 (2009)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Inelastic scattering</a:t>
            </a:r>
            <a:r>
              <a:rPr lang="en-US" sz="1400" dirty="0" smtClean="0">
                <a:solidFill>
                  <a:srgbClr val="66FFCC"/>
                </a:solidFill>
              </a:rPr>
              <a:t>: A. </a:t>
            </a:r>
            <a:r>
              <a:rPr lang="en-US" sz="1400" dirty="0" err="1" smtClean="0">
                <a:solidFill>
                  <a:srgbClr val="66FFCC"/>
                </a:solidFill>
              </a:rPr>
              <a:t>Gade</a:t>
            </a:r>
            <a:r>
              <a:rPr lang="en-US" sz="1400" dirty="0" smtClean="0">
                <a:solidFill>
                  <a:srgbClr val="66FFCC"/>
                </a:solidFill>
              </a:rPr>
              <a:t> et al., </a:t>
            </a:r>
            <a:r>
              <a:rPr lang="en-US" sz="1400" dirty="0" err="1" smtClean="0">
                <a:solidFill>
                  <a:srgbClr val="66FFCC"/>
                </a:solidFill>
              </a:rPr>
              <a:t>PRC</a:t>
            </a:r>
            <a:r>
              <a:rPr lang="en-US" sz="1400" dirty="0" smtClean="0">
                <a:solidFill>
                  <a:srgbClr val="66FFCC"/>
                </a:solidFill>
              </a:rPr>
              <a:t> 81, 051304(R) (2010)</a:t>
            </a:r>
          </a:p>
          <a:p>
            <a:pPr algn="l"/>
            <a:endParaRPr lang="en-US" sz="1400" dirty="0" smtClean="0">
              <a:solidFill>
                <a:srgbClr val="66FFCC"/>
              </a:solidFill>
            </a:endParaRP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Recent  plunger  experiment at MSU to measure the lifetimes and test the E(5).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7956376" y="1412776"/>
            <a:ext cx="827410" cy="396044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100000">
                <a:srgbClr val="FF0000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6624228" y="2528900"/>
            <a:ext cx="576064" cy="54006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5916" y="2924944"/>
            <a:ext cx="1332148" cy="133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1" name="CasellaDiTesto 30"/>
          <p:cNvSpPr txBox="1"/>
          <p:nvPr/>
        </p:nvSpPr>
        <p:spPr>
          <a:xfrm>
            <a:off x="6948264" y="1808820"/>
            <a:ext cx="59824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aseline="30000" dirty="0" err="1" smtClean="0">
                <a:solidFill>
                  <a:srgbClr val="FF0000"/>
                </a:solidFill>
              </a:rPr>
              <a:t>58</a:t>
            </a:r>
            <a:r>
              <a:rPr lang="en-GB" dirty="0" err="1" smtClean="0">
                <a:solidFill>
                  <a:srgbClr val="FF0000"/>
                </a:solidFill>
              </a:rPr>
              <a:t>Cr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54" name="Gruppo 53"/>
          <p:cNvGrpSpPr/>
          <p:nvPr/>
        </p:nvGrpSpPr>
        <p:grpSpPr>
          <a:xfrm>
            <a:off x="1511659" y="2672916"/>
            <a:ext cx="2159559" cy="684076"/>
            <a:chOff x="1511659" y="2672916"/>
            <a:chExt cx="2159559" cy="684076"/>
          </a:xfrm>
        </p:grpSpPr>
        <p:sp>
          <p:nvSpPr>
            <p:cNvPr id="25" name="Ovale 24"/>
            <p:cNvSpPr/>
            <p:nvPr/>
          </p:nvSpPr>
          <p:spPr>
            <a:xfrm>
              <a:off x="1511660" y="2816932"/>
              <a:ext cx="576064" cy="540060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2843808" y="2672916"/>
              <a:ext cx="827410" cy="396044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1511659" y="2888940"/>
              <a:ext cx="598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aseline="30000" dirty="0" err="1" smtClean="0">
                  <a:solidFill>
                    <a:srgbClr val="66FFFF"/>
                  </a:solidFill>
                </a:rPr>
                <a:t>56</a:t>
              </a:r>
              <a:r>
                <a:rPr lang="en-GB" dirty="0" err="1" smtClean="0">
                  <a:solidFill>
                    <a:srgbClr val="66FFFF"/>
                  </a:solidFill>
                </a:rPr>
                <a:t>Cr</a:t>
              </a:r>
              <a:endParaRPr lang="en-GB" dirty="0">
                <a:solidFill>
                  <a:srgbClr val="66FFFF"/>
                </a:solidFill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2951820" y="2672916"/>
              <a:ext cx="598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aseline="30000" dirty="0" err="1" smtClean="0">
                  <a:solidFill>
                    <a:schemeClr val="bg1"/>
                  </a:solidFill>
                </a:rPr>
                <a:t>64</a:t>
              </a:r>
              <a:r>
                <a:rPr lang="en-GB" dirty="0" err="1" smtClean="0">
                  <a:solidFill>
                    <a:schemeClr val="bg1"/>
                  </a:solidFill>
                </a:rPr>
                <a:t>Cr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Connettore 7 49"/>
          <p:cNvCxnSpPr/>
          <p:nvPr/>
        </p:nvCxnSpPr>
        <p:spPr>
          <a:xfrm rot="10800000">
            <a:off x="4283968" y="1988840"/>
            <a:ext cx="2988332" cy="252028"/>
          </a:xfrm>
          <a:prstGeom prst="curvedConnector3">
            <a:avLst>
              <a:gd name="adj1" fmla="val 34700"/>
            </a:avLst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1295636" y="4420850"/>
            <a:ext cx="647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FFCC"/>
                </a:solidFill>
              </a:rPr>
              <a:t>We populate these nuclei with different experimental methods</a:t>
            </a:r>
            <a:endParaRPr lang="en-GB" dirty="0">
              <a:solidFill>
                <a:srgbClr val="66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06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LNLprisma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7644" y="1752488"/>
            <a:ext cx="2890940" cy="3942664"/>
          </a:xfrm>
          <a:prstGeom prst="rect">
            <a:avLst/>
          </a:prstGeom>
          <a:solidFill>
            <a:srgbClr val="CCCDF4"/>
          </a:solidFill>
          <a:ln w="9525">
            <a:noFill/>
            <a:miter lim="800000"/>
            <a:headEnd/>
            <a:tailEnd/>
          </a:ln>
        </p:spPr>
      </p:pic>
      <p:sp>
        <p:nvSpPr>
          <p:cNvPr id="4100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7714"/>
            <a:ext cx="9144000" cy="1189038"/>
          </a:xfrm>
        </p:spPr>
        <p:txBody>
          <a:bodyPr/>
          <a:lstStyle/>
          <a:p>
            <a:r>
              <a:rPr lang="en-GB" dirty="0" smtClean="0"/>
              <a:t>At and beyond N=40</a:t>
            </a:r>
            <a:endParaRPr lang="it-IT" dirty="0" smtClean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896036" y="1448780"/>
            <a:ext cx="3960440" cy="3132349"/>
            <a:chOff x="1179" y="822"/>
            <a:chExt cx="3407" cy="2377"/>
          </a:xfrm>
        </p:grpSpPr>
        <p:pic>
          <p:nvPicPr>
            <p:cNvPr id="4107" name="Picture 16" descr="66-68Fe_the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79" y="822"/>
              <a:ext cx="3407" cy="2377"/>
            </a:xfrm>
            <a:prstGeom prst="rect">
              <a:avLst/>
            </a:prstGeom>
            <a:noFill/>
            <a:ln w="38100">
              <a:solidFill>
                <a:srgbClr val="FF0066"/>
              </a:solidFill>
              <a:miter lim="800000"/>
              <a:headEnd/>
              <a:tailEnd/>
            </a:ln>
          </p:spPr>
        </p:pic>
        <p:graphicFrame>
          <p:nvGraphicFramePr>
            <p:cNvPr id="4098" name="Object 17"/>
            <p:cNvGraphicFramePr>
              <a:graphicFrameLocks noChangeAspect="1"/>
            </p:cNvGraphicFramePr>
            <p:nvPr/>
          </p:nvGraphicFramePr>
          <p:xfrm>
            <a:off x="2018" y="2772"/>
            <a:ext cx="658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686" name="Equation" r:id="rId6" imgW="571252" imgH="241195" progId="Equation.3">
                    <p:embed/>
                  </p:oleObj>
                </mc:Choice>
                <mc:Fallback>
                  <p:oleObj name="Equation" r:id="rId6" imgW="571252" imgH="241195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" y="2772"/>
                          <a:ext cx="658" cy="278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66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18"/>
            <p:cNvGraphicFramePr>
              <a:graphicFrameLocks noChangeAspect="1"/>
            </p:cNvGraphicFramePr>
            <p:nvPr/>
          </p:nvGraphicFramePr>
          <p:xfrm>
            <a:off x="3901" y="2772"/>
            <a:ext cx="658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687" name="Equation" r:id="rId8" imgW="571252" imgH="241195" progId="Equation.3">
                    <p:embed/>
                  </p:oleObj>
                </mc:Choice>
                <mc:Fallback>
                  <p:oleObj name="Equation" r:id="rId8" imgW="571252" imgH="241195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1" y="2772"/>
                          <a:ext cx="658" cy="278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66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6" name="Rectangle 19"/>
          <p:cNvSpPr>
            <a:spLocks noChangeArrowheads="1"/>
          </p:cNvSpPr>
          <p:nvPr/>
        </p:nvSpPr>
        <p:spPr bwMode="auto">
          <a:xfrm>
            <a:off x="5292080" y="4725144"/>
            <a:ext cx="30210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6FFCC"/>
                </a:solidFill>
              </a:rPr>
              <a:t>SML et al., </a:t>
            </a:r>
          </a:p>
          <a:p>
            <a:r>
              <a:rPr lang="en-GB" sz="1600" dirty="0">
                <a:solidFill>
                  <a:srgbClr val="66FFCC"/>
                </a:solidFill>
              </a:rPr>
              <a:t>LNL Ann. Rep. 2008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545103" y="224086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66FFCC"/>
                </a:solidFill>
              </a:rPr>
              <a:t>Prisma</a:t>
            </a:r>
            <a:endParaRPr lang="it-IT" sz="2400" b="1" dirty="0">
              <a:solidFill>
                <a:srgbClr val="66FFCC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454817"/>
            <a:ext cx="2570006" cy="15100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6948264" y="2672916"/>
            <a:ext cx="92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N=42</a:t>
            </a: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5220072" y="1772816"/>
            <a:ext cx="92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N=40</a:t>
            </a:r>
          </a:p>
        </p:txBody>
      </p:sp>
      <p:pic>
        <p:nvPicPr>
          <p:cNvPr id="750597" name="Picture 5" descr="Fig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175" y="4005064"/>
            <a:ext cx="2085015" cy="2413973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CasellaDiTesto 14"/>
          <p:cNvSpPr txBox="1"/>
          <p:nvPr/>
        </p:nvSpPr>
        <p:spPr>
          <a:xfrm>
            <a:off x="4788024" y="5337212"/>
            <a:ext cx="4068452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FF99"/>
                </a:solidFill>
              </a:rPr>
              <a:t>The </a:t>
            </a:r>
            <a:r>
              <a:rPr lang="en-GB" sz="1800" dirty="0" err="1" smtClean="0">
                <a:solidFill>
                  <a:srgbClr val="FFFF99"/>
                </a:solidFill>
              </a:rPr>
              <a:t>fpg</a:t>
            </a:r>
            <a:r>
              <a:rPr lang="en-GB" sz="1800" dirty="0" smtClean="0">
                <a:solidFill>
                  <a:srgbClr val="FFFF99"/>
                </a:solidFill>
              </a:rPr>
              <a:t> model space is not able to reproduce the increase of </a:t>
            </a:r>
          </a:p>
          <a:p>
            <a:r>
              <a:rPr lang="en-GB" sz="1800" dirty="0" err="1" smtClean="0">
                <a:solidFill>
                  <a:srgbClr val="FFFF99"/>
                </a:solidFill>
              </a:rPr>
              <a:t>collectivity</a:t>
            </a:r>
            <a:r>
              <a:rPr lang="en-GB" sz="1800" dirty="0" smtClean="0">
                <a:solidFill>
                  <a:srgbClr val="FFFF99"/>
                </a:solidFill>
              </a:rPr>
              <a:t> of Cr and Fe isotopes approaching N=40</a:t>
            </a:r>
            <a:endParaRPr lang="en-GB" sz="1800" dirty="0">
              <a:solidFill>
                <a:srgbClr val="FFFF99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734002" y="4689140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6FFCC"/>
                </a:solidFill>
              </a:rPr>
              <a:t>Clara</a:t>
            </a:r>
            <a:endParaRPr lang="en-GB" sz="2400" b="1" dirty="0"/>
          </a:p>
        </p:txBody>
      </p:sp>
      <p:grpSp>
        <p:nvGrpSpPr>
          <p:cNvPr id="41" name="Gruppo 40"/>
          <p:cNvGrpSpPr/>
          <p:nvPr/>
        </p:nvGrpSpPr>
        <p:grpSpPr>
          <a:xfrm>
            <a:off x="6768244" y="1448780"/>
            <a:ext cx="1368152" cy="1080120"/>
            <a:chOff x="6768244" y="1448780"/>
            <a:chExt cx="1368152" cy="1080120"/>
          </a:xfrm>
        </p:grpSpPr>
        <p:sp>
          <p:nvSpPr>
            <p:cNvPr id="26" name="Text Box 47"/>
            <p:cNvSpPr txBox="1">
              <a:spLocks noChangeArrowheads="1"/>
            </p:cNvSpPr>
            <p:nvPr/>
          </p:nvSpPr>
          <p:spPr bwMode="auto">
            <a:xfrm>
              <a:off x="7639145" y="1448780"/>
              <a:ext cx="4972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solidFill>
                    <a:srgbClr val="3333CC"/>
                  </a:solidFill>
                  <a:latin typeface="Times New Roman" pitchFamily="18" charset="0"/>
                </a:rPr>
                <a:t>g</a:t>
              </a:r>
              <a:r>
                <a:rPr lang="en-US" baseline="-25000" dirty="0" err="1" smtClean="0">
                  <a:solidFill>
                    <a:srgbClr val="3333CC"/>
                  </a:solidFill>
                  <a:latin typeface="Times New Roman" pitchFamily="18" charset="0"/>
                </a:rPr>
                <a:t>9</a:t>
              </a:r>
              <a:r>
                <a:rPr lang="en-US" baseline="-25000" dirty="0" smtClean="0">
                  <a:solidFill>
                    <a:srgbClr val="3333CC"/>
                  </a:solidFill>
                  <a:latin typeface="Times New Roman" pitchFamily="18" charset="0"/>
                </a:rPr>
                <a:t>/2</a:t>
              </a:r>
              <a:endParaRPr lang="it-IT" baseline="-25000" dirty="0">
                <a:solidFill>
                  <a:srgbClr val="3333CC"/>
                </a:solidFill>
                <a:latin typeface="Times New Roman" pitchFamily="18" charset="0"/>
              </a:endParaRPr>
            </a:p>
          </p:txBody>
        </p:sp>
        <p:grpSp>
          <p:nvGrpSpPr>
            <p:cNvPr id="40" name="Gruppo 39"/>
            <p:cNvGrpSpPr/>
            <p:nvPr/>
          </p:nvGrpSpPr>
          <p:grpSpPr>
            <a:xfrm>
              <a:off x="6768244" y="1484784"/>
              <a:ext cx="1296144" cy="1044116"/>
              <a:chOff x="6768244" y="1484784"/>
              <a:chExt cx="1296144" cy="1044116"/>
            </a:xfrm>
          </p:grpSpPr>
          <p:sp>
            <p:nvSpPr>
              <p:cNvPr id="18" name="Line 31"/>
              <p:cNvSpPr>
                <a:spLocks noChangeShapeType="1"/>
              </p:cNvSpPr>
              <p:nvPr/>
            </p:nvSpPr>
            <p:spPr bwMode="auto">
              <a:xfrm>
                <a:off x="6840252" y="2297941"/>
                <a:ext cx="85883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Line 32"/>
              <p:cNvSpPr>
                <a:spLocks noChangeShapeType="1"/>
              </p:cNvSpPr>
              <p:nvPr/>
            </p:nvSpPr>
            <p:spPr bwMode="auto">
              <a:xfrm>
                <a:off x="6840252" y="2394176"/>
                <a:ext cx="85883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" name="Line 35"/>
              <p:cNvSpPr>
                <a:spLocks noChangeShapeType="1"/>
              </p:cNvSpPr>
              <p:nvPr/>
            </p:nvSpPr>
            <p:spPr bwMode="auto">
              <a:xfrm>
                <a:off x="6840252" y="1647165"/>
                <a:ext cx="85883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" name="Oval 40"/>
              <p:cNvSpPr>
                <a:spLocks noChangeArrowheads="1"/>
              </p:cNvSpPr>
              <p:nvPr/>
            </p:nvSpPr>
            <p:spPr bwMode="auto">
              <a:xfrm>
                <a:off x="7071594" y="1597529"/>
                <a:ext cx="93151" cy="100374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Oval 41"/>
              <p:cNvSpPr>
                <a:spLocks noChangeArrowheads="1"/>
              </p:cNvSpPr>
              <p:nvPr/>
            </p:nvSpPr>
            <p:spPr bwMode="auto">
              <a:xfrm>
                <a:off x="7280416" y="1597529"/>
                <a:ext cx="93151" cy="100374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" name="AutoShape 42"/>
              <p:cNvSpPr>
                <a:spLocks noChangeArrowheads="1"/>
              </p:cNvSpPr>
              <p:nvPr/>
            </p:nvSpPr>
            <p:spPr bwMode="auto">
              <a:xfrm flipV="1">
                <a:off x="7559868" y="1724376"/>
                <a:ext cx="139215" cy="300018"/>
              </a:xfrm>
              <a:prstGeom prst="curvedLeftArrow">
                <a:avLst>
                  <a:gd name="adj1" fmla="val 40000"/>
                  <a:gd name="adj2" fmla="val 80000"/>
                  <a:gd name="adj3" fmla="val 33333"/>
                </a:avLst>
              </a:prstGeom>
              <a:solidFill>
                <a:srgbClr val="0070C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Line 44"/>
              <p:cNvSpPr>
                <a:spLocks noChangeShapeType="1"/>
              </p:cNvSpPr>
              <p:nvPr/>
            </p:nvSpPr>
            <p:spPr bwMode="auto">
              <a:xfrm>
                <a:off x="6840252" y="2173300"/>
                <a:ext cx="85883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Text Box 48"/>
              <p:cNvSpPr txBox="1">
                <a:spLocks noChangeArrowheads="1"/>
              </p:cNvSpPr>
              <p:nvPr/>
            </p:nvSpPr>
            <p:spPr bwMode="auto">
              <a:xfrm>
                <a:off x="7049074" y="1798278"/>
                <a:ext cx="386290" cy="350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40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Oval 49"/>
              <p:cNvSpPr>
                <a:spLocks noChangeArrowheads="1"/>
              </p:cNvSpPr>
              <p:nvPr/>
            </p:nvSpPr>
            <p:spPr bwMode="auto">
              <a:xfrm>
                <a:off x="7071594" y="2123665"/>
                <a:ext cx="93151" cy="1003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9" name="Oval 50"/>
              <p:cNvSpPr>
                <a:spLocks noChangeArrowheads="1"/>
              </p:cNvSpPr>
              <p:nvPr/>
            </p:nvSpPr>
            <p:spPr bwMode="auto">
              <a:xfrm>
                <a:off x="7280416" y="2123665"/>
                <a:ext cx="93151" cy="1003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8" name="Text Box 47"/>
              <p:cNvSpPr txBox="1">
                <a:spLocks noChangeArrowheads="1"/>
              </p:cNvSpPr>
              <p:nvPr/>
            </p:nvSpPr>
            <p:spPr bwMode="auto">
              <a:xfrm>
                <a:off x="7698864" y="2060848"/>
                <a:ext cx="3642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fp</a:t>
                </a:r>
                <a:endParaRPr lang="it-IT" baseline="-25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Rettangolo 38"/>
              <p:cNvSpPr/>
              <p:nvPr/>
            </p:nvSpPr>
            <p:spPr>
              <a:xfrm>
                <a:off x="6768244" y="1484784"/>
                <a:ext cx="1296144" cy="10441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58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4" grpId="0"/>
      <p:bldP spid="4103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714"/>
            <a:ext cx="9144000" cy="1189038"/>
          </a:xfrm>
        </p:spPr>
        <p:txBody>
          <a:bodyPr/>
          <a:lstStyle/>
          <a:p>
            <a:r>
              <a:rPr lang="en-US" dirty="0" smtClean="0"/>
              <a:t>Islands of inversion and symmetries</a:t>
            </a:r>
            <a:endParaRPr lang="it-IT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9592" y="3717032"/>
            <a:ext cx="3117663" cy="1980220"/>
            <a:chOff x="159" y="1797"/>
            <a:chExt cx="2760" cy="1656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28710" name="Rectangle 4"/>
            <p:cNvSpPr>
              <a:spLocks noChangeArrowheads="1"/>
            </p:cNvSpPr>
            <p:nvPr/>
          </p:nvSpPr>
          <p:spPr bwMode="auto">
            <a:xfrm>
              <a:off x="175" y="1797"/>
              <a:ext cx="2744" cy="16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/>
            </a:p>
          </p:txBody>
        </p:sp>
        <p:sp>
          <p:nvSpPr>
            <p:cNvPr id="28711" name="Line 5"/>
            <p:cNvSpPr>
              <a:spLocks noChangeShapeType="1"/>
            </p:cNvSpPr>
            <p:nvPr/>
          </p:nvSpPr>
          <p:spPr bwMode="auto">
            <a:xfrm>
              <a:off x="612" y="2908"/>
              <a:ext cx="839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12" name="Line 6"/>
            <p:cNvSpPr>
              <a:spLocks noChangeShapeType="1"/>
            </p:cNvSpPr>
            <p:nvPr/>
          </p:nvSpPr>
          <p:spPr bwMode="auto">
            <a:xfrm>
              <a:off x="612" y="3021"/>
              <a:ext cx="839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13" name="Line 7"/>
            <p:cNvSpPr>
              <a:spLocks noChangeShapeType="1"/>
            </p:cNvSpPr>
            <p:nvPr/>
          </p:nvSpPr>
          <p:spPr bwMode="auto">
            <a:xfrm>
              <a:off x="612" y="3134"/>
              <a:ext cx="839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14" name="Line 8"/>
            <p:cNvSpPr>
              <a:spLocks noChangeShapeType="1"/>
            </p:cNvSpPr>
            <p:nvPr/>
          </p:nvSpPr>
          <p:spPr bwMode="auto">
            <a:xfrm>
              <a:off x="1543" y="2908"/>
              <a:ext cx="83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15" name="Line 9"/>
            <p:cNvSpPr>
              <a:spLocks noChangeShapeType="1"/>
            </p:cNvSpPr>
            <p:nvPr/>
          </p:nvSpPr>
          <p:spPr bwMode="auto">
            <a:xfrm>
              <a:off x="1543" y="3021"/>
              <a:ext cx="83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17" name="Line 11"/>
            <p:cNvSpPr>
              <a:spLocks noChangeShapeType="1"/>
            </p:cNvSpPr>
            <p:nvPr/>
          </p:nvSpPr>
          <p:spPr bwMode="auto">
            <a:xfrm>
              <a:off x="1543" y="2363"/>
              <a:ext cx="83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18" name="Line 12"/>
            <p:cNvSpPr>
              <a:spLocks noChangeShapeType="1"/>
            </p:cNvSpPr>
            <p:nvPr/>
          </p:nvSpPr>
          <p:spPr bwMode="auto">
            <a:xfrm>
              <a:off x="1543" y="2476"/>
              <a:ext cx="83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19" name="Oval 13"/>
            <p:cNvSpPr>
              <a:spLocks noChangeArrowheads="1"/>
            </p:cNvSpPr>
            <p:nvPr/>
          </p:nvSpPr>
          <p:spPr bwMode="auto">
            <a:xfrm>
              <a:off x="681" y="3090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720" name="Oval 14"/>
            <p:cNvSpPr>
              <a:spLocks noChangeArrowheads="1"/>
            </p:cNvSpPr>
            <p:nvPr/>
          </p:nvSpPr>
          <p:spPr bwMode="auto">
            <a:xfrm>
              <a:off x="839" y="3090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721" name="Oval 15"/>
            <p:cNvSpPr>
              <a:spLocks noChangeArrowheads="1"/>
            </p:cNvSpPr>
            <p:nvPr/>
          </p:nvSpPr>
          <p:spPr bwMode="auto">
            <a:xfrm>
              <a:off x="1021" y="3090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722" name="Oval 16"/>
            <p:cNvSpPr>
              <a:spLocks noChangeArrowheads="1"/>
            </p:cNvSpPr>
            <p:nvPr/>
          </p:nvSpPr>
          <p:spPr bwMode="auto">
            <a:xfrm>
              <a:off x="1202" y="3090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723" name="Oval 17"/>
            <p:cNvSpPr>
              <a:spLocks noChangeArrowheads="1"/>
            </p:cNvSpPr>
            <p:nvPr/>
          </p:nvSpPr>
          <p:spPr bwMode="auto">
            <a:xfrm>
              <a:off x="1769" y="2432"/>
              <a:ext cx="91" cy="91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724" name="Oval 18"/>
            <p:cNvSpPr>
              <a:spLocks noChangeArrowheads="1"/>
            </p:cNvSpPr>
            <p:nvPr/>
          </p:nvSpPr>
          <p:spPr bwMode="auto">
            <a:xfrm>
              <a:off x="1973" y="2432"/>
              <a:ext cx="91" cy="91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725" name="AutoShape 19"/>
            <p:cNvSpPr>
              <a:spLocks noChangeArrowheads="1"/>
            </p:cNvSpPr>
            <p:nvPr/>
          </p:nvSpPr>
          <p:spPr bwMode="auto">
            <a:xfrm flipV="1">
              <a:off x="2246" y="2546"/>
              <a:ext cx="136" cy="272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rgbClr val="0070C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726" name="Text Box 20"/>
            <p:cNvSpPr txBox="1">
              <a:spLocks noChangeArrowheads="1"/>
            </p:cNvSpPr>
            <p:nvPr/>
          </p:nvSpPr>
          <p:spPr bwMode="auto">
            <a:xfrm>
              <a:off x="201" y="1887"/>
              <a:ext cx="1284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aseline="30000" dirty="0">
                  <a:latin typeface="Times New Roman" pitchFamily="18" charset="0"/>
                </a:rPr>
                <a:t>32</a:t>
              </a:r>
              <a:r>
                <a:rPr lang="en-US" sz="4000" dirty="0">
                  <a:latin typeface="Times New Roman" pitchFamily="18" charset="0"/>
                </a:rPr>
                <a:t>Mg</a:t>
              </a:r>
              <a:r>
                <a:rPr lang="en-US" sz="4000" baseline="-25000" dirty="0">
                  <a:solidFill>
                    <a:schemeClr val="accent2"/>
                  </a:solidFill>
                  <a:latin typeface="Times New Roman" pitchFamily="18" charset="0"/>
                </a:rPr>
                <a:t>20</a:t>
              </a:r>
              <a:endParaRPr lang="it-IT" sz="4000" baseline="-2500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28727" name="Text Box 21"/>
            <p:cNvSpPr txBox="1">
              <a:spLocks noChangeArrowheads="1"/>
            </p:cNvSpPr>
            <p:nvPr/>
          </p:nvSpPr>
          <p:spPr bwMode="auto">
            <a:xfrm>
              <a:off x="159" y="2833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3300"/>
                  </a:solidFill>
                </a:rPr>
                <a:t>sd</a:t>
              </a:r>
              <a:endParaRPr lang="it-IT" sz="2400">
                <a:solidFill>
                  <a:srgbClr val="FF3300"/>
                </a:solidFill>
              </a:endParaRPr>
            </a:p>
          </p:txBody>
        </p:sp>
        <p:sp>
          <p:nvSpPr>
            <p:cNvPr id="28728" name="Text Box 22"/>
            <p:cNvSpPr txBox="1">
              <a:spLocks noChangeArrowheads="1"/>
            </p:cNvSpPr>
            <p:nvPr/>
          </p:nvSpPr>
          <p:spPr bwMode="auto">
            <a:xfrm>
              <a:off x="2442" y="2078"/>
              <a:ext cx="440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3333CC"/>
                  </a:solidFill>
                  <a:latin typeface="Times New Roman" pitchFamily="18" charset="0"/>
                </a:rPr>
                <a:t>p</a:t>
              </a:r>
              <a:r>
                <a:rPr lang="en-US" baseline="-25000" dirty="0">
                  <a:solidFill>
                    <a:srgbClr val="3333CC"/>
                  </a:solidFill>
                  <a:latin typeface="Times New Roman" pitchFamily="18" charset="0"/>
                </a:rPr>
                <a:t>3/2</a:t>
              </a:r>
            </a:p>
            <a:p>
              <a:r>
                <a:rPr lang="en-US" i="1" dirty="0">
                  <a:solidFill>
                    <a:srgbClr val="3333CC"/>
                  </a:solidFill>
                  <a:latin typeface="Times New Roman" pitchFamily="18" charset="0"/>
                </a:rPr>
                <a:t>f</a:t>
              </a:r>
              <a:r>
                <a:rPr lang="en-US" baseline="-25000" dirty="0">
                  <a:solidFill>
                    <a:srgbClr val="3333CC"/>
                  </a:solidFill>
                  <a:latin typeface="Times New Roman" pitchFamily="18" charset="0"/>
                </a:rPr>
                <a:t>7/2</a:t>
              </a:r>
              <a:endParaRPr lang="it-IT" baseline="-25000" dirty="0">
                <a:solidFill>
                  <a:srgbClr val="3333CC"/>
                </a:solidFill>
                <a:latin typeface="Times New Roman" pitchFamily="18" charset="0"/>
              </a:endParaRPr>
            </a:p>
          </p:txBody>
        </p:sp>
        <p:sp>
          <p:nvSpPr>
            <p:cNvPr id="28729" name="Text Box 23"/>
            <p:cNvSpPr txBox="1">
              <a:spLocks noChangeArrowheads="1"/>
            </p:cNvSpPr>
            <p:nvPr/>
          </p:nvSpPr>
          <p:spPr bwMode="auto">
            <a:xfrm>
              <a:off x="1764" y="2568"/>
              <a:ext cx="416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28730" name="Oval 24"/>
            <p:cNvSpPr>
              <a:spLocks noChangeArrowheads="1"/>
            </p:cNvSpPr>
            <p:nvPr/>
          </p:nvSpPr>
          <p:spPr bwMode="auto">
            <a:xfrm>
              <a:off x="1769" y="286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731" name="Oval 25"/>
            <p:cNvSpPr>
              <a:spLocks noChangeArrowheads="1"/>
            </p:cNvSpPr>
            <p:nvPr/>
          </p:nvSpPr>
          <p:spPr bwMode="auto">
            <a:xfrm>
              <a:off x="1973" y="286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8682" name="Rectangle 27"/>
          <p:cNvSpPr>
            <a:spLocks noChangeArrowheads="1"/>
          </p:cNvSpPr>
          <p:nvPr/>
        </p:nvSpPr>
        <p:spPr bwMode="auto">
          <a:xfrm>
            <a:off x="5114896" y="3429000"/>
            <a:ext cx="3417543" cy="20875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8683" name="Line 28"/>
          <p:cNvSpPr>
            <a:spLocks noChangeShapeType="1"/>
          </p:cNvSpPr>
          <p:nvPr/>
        </p:nvSpPr>
        <p:spPr bwMode="auto">
          <a:xfrm>
            <a:off x="5537107" y="4829507"/>
            <a:ext cx="1044941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4" name="Line 29"/>
          <p:cNvSpPr>
            <a:spLocks noChangeShapeType="1"/>
          </p:cNvSpPr>
          <p:nvPr/>
        </p:nvSpPr>
        <p:spPr bwMode="auto">
          <a:xfrm>
            <a:off x="5537107" y="4971953"/>
            <a:ext cx="1044941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5" name="Line 30"/>
          <p:cNvSpPr>
            <a:spLocks noChangeShapeType="1"/>
          </p:cNvSpPr>
          <p:nvPr/>
        </p:nvSpPr>
        <p:spPr bwMode="auto">
          <a:xfrm>
            <a:off x="5537107" y="5114399"/>
            <a:ext cx="1044941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6" name="Line 31"/>
          <p:cNvSpPr>
            <a:spLocks noChangeShapeType="1"/>
          </p:cNvSpPr>
          <p:nvPr/>
        </p:nvSpPr>
        <p:spPr bwMode="auto">
          <a:xfrm>
            <a:off x="6696630" y="4829507"/>
            <a:ext cx="1044941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7" name="Line 32"/>
          <p:cNvSpPr>
            <a:spLocks noChangeShapeType="1"/>
          </p:cNvSpPr>
          <p:nvPr/>
        </p:nvSpPr>
        <p:spPr bwMode="auto">
          <a:xfrm>
            <a:off x="6696630" y="4971953"/>
            <a:ext cx="1044941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9" name="Line 34"/>
          <p:cNvSpPr>
            <a:spLocks noChangeShapeType="1"/>
          </p:cNvSpPr>
          <p:nvPr/>
        </p:nvSpPr>
        <p:spPr bwMode="auto">
          <a:xfrm>
            <a:off x="6696630" y="3943317"/>
            <a:ext cx="1044941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90" name="Line 35"/>
          <p:cNvSpPr>
            <a:spLocks noChangeShapeType="1"/>
          </p:cNvSpPr>
          <p:nvPr/>
        </p:nvSpPr>
        <p:spPr bwMode="auto">
          <a:xfrm>
            <a:off x="6696630" y="4085763"/>
            <a:ext cx="1044941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91" name="Oval 36"/>
          <p:cNvSpPr>
            <a:spLocks noChangeArrowheads="1"/>
          </p:cNvSpPr>
          <p:nvPr/>
        </p:nvSpPr>
        <p:spPr bwMode="auto">
          <a:xfrm>
            <a:off x="5623044" y="5058934"/>
            <a:ext cx="113337" cy="1147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92" name="Oval 37"/>
          <p:cNvSpPr>
            <a:spLocks noChangeArrowheads="1"/>
          </p:cNvSpPr>
          <p:nvPr/>
        </p:nvSpPr>
        <p:spPr bwMode="auto">
          <a:xfrm>
            <a:off x="5819826" y="5058934"/>
            <a:ext cx="113337" cy="1147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93" name="Oval 38"/>
          <p:cNvSpPr>
            <a:spLocks noChangeArrowheads="1"/>
          </p:cNvSpPr>
          <p:nvPr/>
        </p:nvSpPr>
        <p:spPr bwMode="auto">
          <a:xfrm>
            <a:off x="6046500" y="5058934"/>
            <a:ext cx="113337" cy="1147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94" name="Oval 39"/>
          <p:cNvSpPr>
            <a:spLocks noChangeArrowheads="1"/>
          </p:cNvSpPr>
          <p:nvPr/>
        </p:nvSpPr>
        <p:spPr bwMode="auto">
          <a:xfrm>
            <a:off x="6271928" y="5058934"/>
            <a:ext cx="113337" cy="1147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95" name="Oval 40"/>
          <p:cNvSpPr>
            <a:spLocks noChangeArrowheads="1"/>
          </p:cNvSpPr>
          <p:nvPr/>
        </p:nvSpPr>
        <p:spPr bwMode="auto">
          <a:xfrm>
            <a:off x="6978104" y="4029037"/>
            <a:ext cx="113337" cy="11471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96" name="Oval 41"/>
          <p:cNvSpPr>
            <a:spLocks noChangeArrowheads="1"/>
          </p:cNvSpPr>
          <p:nvPr/>
        </p:nvSpPr>
        <p:spPr bwMode="auto">
          <a:xfrm>
            <a:off x="7232178" y="4029037"/>
            <a:ext cx="113337" cy="11471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97" name="AutoShape 42"/>
          <p:cNvSpPr>
            <a:spLocks noChangeArrowheads="1"/>
          </p:cNvSpPr>
          <p:nvPr/>
        </p:nvSpPr>
        <p:spPr bwMode="auto">
          <a:xfrm flipV="1">
            <a:off x="7572188" y="4174004"/>
            <a:ext cx="169383" cy="342878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0070C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98" name="Line 43"/>
          <p:cNvSpPr>
            <a:spLocks noChangeShapeType="1"/>
          </p:cNvSpPr>
          <p:nvPr/>
        </p:nvSpPr>
        <p:spPr bwMode="auto">
          <a:xfrm>
            <a:off x="5539598" y="4687061"/>
            <a:ext cx="1044941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99" name="Line 44"/>
          <p:cNvSpPr>
            <a:spLocks noChangeShapeType="1"/>
          </p:cNvSpPr>
          <p:nvPr/>
        </p:nvSpPr>
        <p:spPr bwMode="auto">
          <a:xfrm>
            <a:off x="6696630" y="4687061"/>
            <a:ext cx="1044941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700" name="Text Box 45"/>
          <p:cNvSpPr txBox="1">
            <a:spLocks noChangeArrowheads="1"/>
          </p:cNvSpPr>
          <p:nvPr/>
        </p:nvSpPr>
        <p:spPr bwMode="auto">
          <a:xfrm>
            <a:off x="5221707" y="3582792"/>
            <a:ext cx="1006332" cy="50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aseline="30000" dirty="0">
                <a:latin typeface="Times New Roman" pitchFamily="18" charset="0"/>
              </a:rPr>
              <a:t>64</a:t>
            </a:r>
            <a:r>
              <a:rPr lang="en-US" sz="4000" dirty="0">
                <a:latin typeface="Times New Roman" pitchFamily="18" charset="0"/>
              </a:rPr>
              <a:t>Cr</a:t>
            </a:r>
            <a:r>
              <a:rPr lang="en-US" sz="4000" baseline="-25000" dirty="0">
                <a:solidFill>
                  <a:schemeClr val="accent2"/>
                </a:solidFill>
                <a:latin typeface="Times New Roman" pitchFamily="18" charset="0"/>
              </a:rPr>
              <a:t>40</a:t>
            </a:r>
            <a:endParaRPr lang="it-IT" sz="4000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8701" name="Text Box 46"/>
          <p:cNvSpPr txBox="1">
            <a:spLocks noChangeArrowheads="1"/>
          </p:cNvSpPr>
          <p:nvPr/>
        </p:nvSpPr>
        <p:spPr bwMode="auto">
          <a:xfrm>
            <a:off x="5112060" y="4734964"/>
            <a:ext cx="320083" cy="33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</a:rPr>
              <a:t>pf</a:t>
            </a:r>
            <a:endParaRPr lang="it-IT" sz="2400" dirty="0">
              <a:solidFill>
                <a:srgbClr val="FF3300"/>
              </a:solidFill>
            </a:endParaRPr>
          </a:p>
        </p:txBody>
      </p:sp>
      <p:sp>
        <p:nvSpPr>
          <p:cNvPr id="28702" name="Text Box 47"/>
          <p:cNvSpPr txBox="1">
            <a:spLocks noChangeArrowheads="1"/>
          </p:cNvSpPr>
          <p:nvPr/>
        </p:nvSpPr>
        <p:spPr bwMode="auto">
          <a:xfrm>
            <a:off x="7864011" y="3705067"/>
            <a:ext cx="497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3333CC"/>
                </a:solidFill>
                <a:latin typeface="Times New Roman" pitchFamily="18" charset="0"/>
              </a:rPr>
              <a:t>d</a:t>
            </a:r>
            <a:r>
              <a:rPr lang="en-US" baseline="-25000" dirty="0">
                <a:solidFill>
                  <a:srgbClr val="3333CC"/>
                </a:solidFill>
                <a:latin typeface="Times New Roman" pitchFamily="18" charset="0"/>
              </a:rPr>
              <a:t>5/2</a:t>
            </a:r>
          </a:p>
          <a:p>
            <a:r>
              <a:rPr lang="en-US" i="1" dirty="0">
                <a:solidFill>
                  <a:srgbClr val="3333CC"/>
                </a:solidFill>
                <a:latin typeface="Times New Roman" pitchFamily="18" charset="0"/>
              </a:rPr>
              <a:t>g</a:t>
            </a:r>
            <a:r>
              <a:rPr lang="en-US" baseline="-25000" dirty="0">
                <a:solidFill>
                  <a:srgbClr val="3333CC"/>
                </a:solidFill>
                <a:latin typeface="Times New Roman" pitchFamily="18" charset="0"/>
              </a:rPr>
              <a:t>9/2</a:t>
            </a:r>
            <a:endParaRPr lang="it-IT" baseline="-250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28703" name="Text Box 48"/>
          <p:cNvSpPr txBox="1">
            <a:spLocks noChangeArrowheads="1"/>
          </p:cNvSpPr>
          <p:nvPr/>
        </p:nvSpPr>
        <p:spPr bwMode="auto">
          <a:xfrm>
            <a:off x="6950704" y="4258464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40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8704" name="Oval 49"/>
          <p:cNvSpPr>
            <a:spLocks noChangeArrowheads="1"/>
          </p:cNvSpPr>
          <p:nvPr/>
        </p:nvSpPr>
        <p:spPr bwMode="auto">
          <a:xfrm>
            <a:off x="6978104" y="4630335"/>
            <a:ext cx="113337" cy="114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05" name="Oval 50"/>
          <p:cNvSpPr>
            <a:spLocks noChangeArrowheads="1"/>
          </p:cNvSpPr>
          <p:nvPr/>
        </p:nvSpPr>
        <p:spPr bwMode="auto">
          <a:xfrm>
            <a:off x="7232178" y="4630335"/>
            <a:ext cx="113337" cy="114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06" name="Oval 51"/>
          <p:cNvSpPr>
            <a:spLocks noChangeArrowheads="1"/>
          </p:cNvSpPr>
          <p:nvPr/>
        </p:nvSpPr>
        <p:spPr bwMode="auto">
          <a:xfrm>
            <a:off x="7120086" y="3886591"/>
            <a:ext cx="113337" cy="11471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07" name="Oval 52"/>
          <p:cNvSpPr>
            <a:spLocks noChangeArrowheads="1"/>
          </p:cNvSpPr>
          <p:nvPr/>
        </p:nvSpPr>
        <p:spPr bwMode="auto">
          <a:xfrm>
            <a:off x="7374160" y="3886591"/>
            <a:ext cx="113337" cy="11471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08" name="Oval 53"/>
          <p:cNvSpPr>
            <a:spLocks noChangeArrowheads="1"/>
          </p:cNvSpPr>
          <p:nvPr/>
        </p:nvSpPr>
        <p:spPr bwMode="auto">
          <a:xfrm>
            <a:off x="7118841" y="4772781"/>
            <a:ext cx="113337" cy="114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09" name="Oval 54"/>
          <p:cNvSpPr>
            <a:spLocks noChangeArrowheads="1"/>
          </p:cNvSpPr>
          <p:nvPr/>
        </p:nvSpPr>
        <p:spPr bwMode="auto">
          <a:xfrm>
            <a:off x="7372915" y="4772781"/>
            <a:ext cx="113337" cy="114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79" name="Text Box 56"/>
          <p:cNvSpPr txBox="1">
            <a:spLocks noChangeArrowheads="1"/>
          </p:cNvSpPr>
          <p:nvPr/>
        </p:nvSpPr>
        <p:spPr bwMode="auto">
          <a:xfrm>
            <a:off x="4092674" y="1700808"/>
            <a:ext cx="7360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FF99"/>
                </a:solidFill>
              </a:rPr>
              <a:t>quasi</a:t>
            </a:r>
          </a:p>
          <a:p>
            <a:r>
              <a:rPr lang="en-GB" dirty="0" smtClean="0">
                <a:solidFill>
                  <a:srgbClr val="FFFF99"/>
                </a:solidFill>
              </a:rPr>
              <a:t>SU3</a:t>
            </a:r>
            <a:endParaRPr lang="it-IT" dirty="0">
              <a:solidFill>
                <a:srgbClr val="FFFF99"/>
              </a:solidFill>
            </a:endParaRPr>
          </a:p>
        </p:txBody>
      </p:sp>
      <p:sp>
        <p:nvSpPr>
          <p:cNvPr id="28680" name="AutoShape 57"/>
          <p:cNvSpPr>
            <a:spLocks/>
          </p:cNvSpPr>
          <p:nvPr/>
        </p:nvSpPr>
        <p:spPr bwMode="auto">
          <a:xfrm>
            <a:off x="8352420" y="3769954"/>
            <a:ext cx="130967" cy="559146"/>
          </a:xfrm>
          <a:prstGeom prst="rightBrace">
            <a:avLst>
              <a:gd name="adj1" fmla="val 357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81" name="Text Box 58"/>
          <p:cNvSpPr txBox="1">
            <a:spLocks noChangeArrowheads="1"/>
          </p:cNvSpPr>
          <p:nvPr/>
        </p:nvSpPr>
        <p:spPr bwMode="auto">
          <a:xfrm>
            <a:off x="8393263" y="3681028"/>
            <a:ext cx="9312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FF99"/>
                </a:solidFill>
              </a:rPr>
              <a:t>quasi</a:t>
            </a:r>
          </a:p>
          <a:p>
            <a:r>
              <a:rPr lang="en-GB" dirty="0" smtClean="0">
                <a:solidFill>
                  <a:srgbClr val="FFFF99"/>
                </a:solidFill>
              </a:rPr>
              <a:t>SU3</a:t>
            </a:r>
            <a:endParaRPr lang="it-IT" dirty="0">
              <a:solidFill>
                <a:srgbClr val="FFFF99"/>
              </a:solidFill>
            </a:endParaRPr>
          </a:p>
        </p:txBody>
      </p:sp>
      <p:grpSp>
        <p:nvGrpSpPr>
          <p:cNvPr id="4" name="Gruppo 59"/>
          <p:cNvGrpSpPr/>
          <p:nvPr/>
        </p:nvGrpSpPr>
        <p:grpSpPr>
          <a:xfrm>
            <a:off x="899592" y="1232756"/>
            <a:ext cx="3096344" cy="1872208"/>
            <a:chOff x="2916238" y="3608388"/>
            <a:chExt cx="4679950" cy="2879725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61" name="Rectangle 27"/>
            <p:cNvSpPr>
              <a:spLocks noChangeArrowheads="1"/>
            </p:cNvSpPr>
            <p:nvPr/>
          </p:nvSpPr>
          <p:spPr bwMode="auto">
            <a:xfrm>
              <a:off x="2916238" y="3608388"/>
              <a:ext cx="4679950" cy="2879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/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>
              <a:off x="3494410" y="5736880"/>
              <a:ext cx="143093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Line 30"/>
            <p:cNvSpPr>
              <a:spLocks noChangeShapeType="1"/>
            </p:cNvSpPr>
            <p:nvPr/>
          </p:nvSpPr>
          <p:spPr bwMode="auto">
            <a:xfrm>
              <a:off x="3494410" y="5933383"/>
              <a:ext cx="143093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Line 34"/>
            <p:cNvSpPr>
              <a:spLocks noChangeShapeType="1"/>
            </p:cNvSpPr>
            <p:nvPr/>
          </p:nvSpPr>
          <p:spPr bwMode="auto">
            <a:xfrm>
              <a:off x="5082250" y="4730757"/>
              <a:ext cx="143093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" name="Line 35"/>
            <p:cNvSpPr>
              <a:spLocks noChangeShapeType="1"/>
            </p:cNvSpPr>
            <p:nvPr/>
          </p:nvSpPr>
          <p:spPr bwMode="auto">
            <a:xfrm>
              <a:off x="5082250" y="4927260"/>
              <a:ext cx="143093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" name="Oval 36"/>
            <p:cNvSpPr>
              <a:spLocks noChangeArrowheads="1"/>
            </p:cNvSpPr>
            <p:nvPr/>
          </p:nvSpPr>
          <p:spPr bwMode="auto">
            <a:xfrm>
              <a:off x="4075740" y="5856869"/>
              <a:ext cx="155202" cy="1582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" name="Oval 37"/>
            <p:cNvSpPr>
              <a:spLocks noChangeArrowheads="1"/>
            </p:cNvSpPr>
            <p:nvPr/>
          </p:nvSpPr>
          <p:spPr bwMode="auto">
            <a:xfrm>
              <a:off x="4345212" y="5856869"/>
              <a:ext cx="155202" cy="1582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dirty="0" smtClean="0"/>
                <a:t> </a:t>
              </a:r>
              <a:endParaRPr lang="it-IT" dirty="0"/>
            </a:p>
          </p:txBody>
        </p:sp>
        <p:sp>
          <p:nvSpPr>
            <p:cNvPr id="74" name="Oval 40"/>
            <p:cNvSpPr>
              <a:spLocks noChangeArrowheads="1"/>
            </p:cNvSpPr>
            <p:nvPr/>
          </p:nvSpPr>
          <p:spPr bwMode="auto">
            <a:xfrm>
              <a:off x="5467698" y="4849007"/>
              <a:ext cx="155202" cy="158246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" name="Oval 41"/>
            <p:cNvSpPr>
              <a:spLocks noChangeArrowheads="1"/>
            </p:cNvSpPr>
            <p:nvPr/>
          </p:nvSpPr>
          <p:spPr bwMode="auto">
            <a:xfrm>
              <a:off x="5815624" y="4849007"/>
              <a:ext cx="155202" cy="158246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" name="AutoShape 42"/>
            <p:cNvSpPr>
              <a:spLocks noChangeArrowheads="1"/>
            </p:cNvSpPr>
            <p:nvPr/>
          </p:nvSpPr>
          <p:spPr bwMode="auto">
            <a:xfrm flipV="1">
              <a:off x="6156598" y="5012544"/>
              <a:ext cx="231951" cy="47299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rgbClr val="0070C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8" name="Line 44"/>
            <p:cNvSpPr>
              <a:spLocks noChangeShapeType="1"/>
            </p:cNvSpPr>
            <p:nvPr/>
          </p:nvSpPr>
          <p:spPr bwMode="auto">
            <a:xfrm>
              <a:off x="5082250" y="5744160"/>
              <a:ext cx="143093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9" name="Text Box 45"/>
            <p:cNvSpPr txBox="1">
              <a:spLocks noChangeArrowheads="1"/>
            </p:cNvSpPr>
            <p:nvPr/>
          </p:nvSpPr>
          <p:spPr bwMode="auto">
            <a:xfrm>
              <a:off x="3077616" y="3820543"/>
              <a:ext cx="126829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aseline="30000" dirty="0" smtClean="0">
                  <a:latin typeface="Times New Roman" pitchFamily="18" charset="0"/>
                </a:rPr>
                <a:t>12</a:t>
              </a:r>
              <a:r>
                <a:rPr lang="en-US" sz="4000" dirty="0" smtClean="0">
                  <a:latin typeface="Times New Roman" pitchFamily="18" charset="0"/>
                </a:rPr>
                <a:t>Be</a:t>
              </a:r>
              <a:r>
                <a:rPr lang="en-US" sz="4000" baseline="-25000" dirty="0" smtClean="0">
                  <a:solidFill>
                    <a:schemeClr val="accent2"/>
                  </a:solidFill>
                  <a:latin typeface="Times New Roman" pitchFamily="18" charset="0"/>
                </a:rPr>
                <a:t>8</a:t>
              </a:r>
              <a:endParaRPr lang="it-IT" sz="4000" baseline="-2500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80" name="Text Box 46"/>
            <p:cNvSpPr txBox="1">
              <a:spLocks noChangeArrowheads="1"/>
            </p:cNvSpPr>
            <p:nvPr/>
          </p:nvSpPr>
          <p:spPr bwMode="auto">
            <a:xfrm>
              <a:off x="3064106" y="5558991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3300"/>
                  </a:solidFill>
                </a:rPr>
                <a:t>p</a:t>
              </a:r>
              <a:endParaRPr lang="it-IT" sz="2400" dirty="0">
                <a:solidFill>
                  <a:srgbClr val="FF3300"/>
                </a:solidFill>
              </a:endParaRPr>
            </a:p>
          </p:txBody>
        </p:sp>
        <p:sp>
          <p:nvSpPr>
            <p:cNvPr id="81" name="Text Box 47"/>
            <p:cNvSpPr txBox="1">
              <a:spLocks noChangeArrowheads="1"/>
            </p:cNvSpPr>
            <p:nvPr/>
          </p:nvSpPr>
          <p:spPr bwMode="auto">
            <a:xfrm>
              <a:off x="6649986" y="4217253"/>
              <a:ext cx="751568" cy="99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3333CC"/>
                  </a:solidFill>
                  <a:latin typeface="Times New Roman" pitchFamily="18" charset="0"/>
                </a:rPr>
                <a:t>d</a:t>
              </a:r>
              <a:r>
                <a:rPr lang="en-US" baseline="-25000" dirty="0">
                  <a:solidFill>
                    <a:srgbClr val="3333CC"/>
                  </a:solidFill>
                  <a:latin typeface="Times New Roman" pitchFamily="18" charset="0"/>
                </a:rPr>
                <a:t>5/2</a:t>
              </a:r>
            </a:p>
            <a:p>
              <a:r>
                <a:rPr lang="en-US" i="1" dirty="0" smtClean="0">
                  <a:solidFill>
                    <a:srgbClr val="3333CC"/>
                  </a:solidFill>
                  <a:latin typeface="Times New Roman" pitchFamily="18" charset="0"/>
                </a:rPr>
                <a:t>s</a:t>
              </a:r>
              <a:r>
                <a:rPr lang="en-US" baseline="-25000" dirty="0" smtClean="0">
                  <a:solidFill>
                    <a:srgbClr val="3333CC"/>
                  </a:solidFill>
                  <a:latin typeface="Times New Roman" pitchFamily="18" charset="0"/>
                </a:rPr>
                <a:t>1/2</a:t>
              </a:r>
              <a:endParaRPr lang="it-IT" baseline="-25000" dirty="0">
                <a:solidFill>
                  <a:srgbClr val="3333CC"/>
                </a:solidFill>
                <a:latin typeface="Times New Roman" pitchFamily="18" charset="0"/>
              </a:endParaRPr>
            </a:p>
          </p:txBody>
        </p:sp>
        <p:sp>
          <p:nvSpPr>
            <p:cNvPr id="82" name="Text Box 48"/>
            <p:cNvSpPr txBox="1">
              <a:spLocks noChangeArrowheads="1"/>
            </p:cNvSpPr>
            <p:nvPr/>
          </p:nvSpPr>
          <p:spPr bwMode="auto">
            <a:xfrm>
              <a:off x="5580534" y="5084552"/>
              <a:ext cx="494747" cy="615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8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83" name="Oval 49"/>
            <p:cNvSpPr>
              <a:spLocks noChangeArrowheads="1"/>
            </p:cNvSpPr>
            <p:nvPr/>
          </p:nvSpPr>
          <p:spPr bwMode="auto">
            <a:xfrm>
              <a:off x="5467698" y="5665907"/>
              <a:ext cx="155202" cy="1582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" name="Oval 50"/>
            <p:cNvSpPr>
              <a:spLocks noChangeArrowheads="1"/>
            </p:cNvSpPr>
            <p:nvPr/>
          </p:nvSpPr>
          <p:spPr bwMode="auto">
            <a:xfrm>
              <a:off x="5815624" y="5665907"/>
              <a:ext cx="155202" cy="1582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8678" name="AutoShape 55"/>
          <p:cNvSpPr>
            <a:spLocks/>
          </p:cNvSpPr>
          <p:nvPr/>
        </p:nvSpPr>
        <p:spPr bwMode="auto">
          <a:xfrm>
            <a:off x="3851920" y="1844824"/>
            <a:ext cx="108012" cy="396044"/>
          </a:xfrm>
          <a:prstGeom prst="rightBrace">
            <a:avLst>
              <a:gd name="adj1" fmla="val 357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0" name="Text Box 56"/>
          <p:cNvSpPr txBox="1">
            <a:spLocks noChangeArrowheads="1"/>
          </p:cNvSpPr>
          <p:nvPr/>
        </p:nvSpPr>
        <p:spPr bwMode="auto">
          <a:xfrm>
            <a:off x="4020666" y="4041068"/>
            <a:ext cx="7360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FF99"/>
                </a:solidFill>
              </a:rPr>
              <a:t>quasi</a:t>
            </a:r>
          </a:p>
          <a:p>
            <a:r>
              <a:rPr lang="en-GB" dirty="0" smtClean="0">
                <a:solidFill>
                  <a:srgbClr val="FFFF99"/>
                </a:solidFill>
              </a:rPr>
              <a:t>SU3</a:t>
            </a:r>
            <a:endParaRPr lang="it-IT" dirty="0">
              <a:solidFill>
                <a:srgbClr val="FFFF99"/>
              </a:solidFill>
            </a:endParaRPr>
          </a:p>
        </p:txBody>
      </p:sp>
      <p:sp>
        <p:nvSpPr>
          <p:cNvPr id="93" name="AutoShape 55"/>
          <p:cNvSpPr>
            <a:spLocks/>
          </p:cNvSpPr>
          <p:nvPr/>
        </p:nvSpPr>
        <p:spPr bwMode="auto">
          <a:xfrm>
            <a:off x="3923928" y="4221088"/>
            <a:ext cx="72008" cy="540060"/>
          </a:xfrm>
          <a:prstGeom prst="rightBrace">
            <a:avLst>
              <a:gd name="adj1" fmla="val 357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4" name="CasellaDiTesto 93"/>
          <p:cNvSpPr txBox="1"/>
          <p:nvPr/>
        </p:nvSpPr>
        <p:spPr>
          <a:xfrm>
            <a:off x="1331640" y="2816932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N=1</a:t>
            </a:r>
            <a:endParaRPr lang="it-IT" sz="1600" dirty="0"/>
          </a:p>
        </p:txBody>
      </p:sp>
      <p:sp>
        <p:nvSpPr>
          <p:cNvPr id="95" name="CasellaDiTesto 94"/>
          <p:cNvSpPr txBox="1"/>
          <p:nvPr/>
        </p:nvSpPr>
        <p:spPr>
          <a:xfrm>
            <a:off x="2529655" y="1506270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N=2</a:t>
            </a:r>
            <a:endParaRPr lang="it-IT" sz="1600" dirty="0"/>
          </a:p>
        </p:txBody>
      </p:sp>
      <p:sp>
        <p:nvSpPr>
          <p:cNvPr id="96" name="CasellaDiTesto 95"/>
          <p:cNvSpPr txBox="1"/>
          <p:nvPr/>
        </p:nvSpPr>
        <p:spPr>
          <a:xfrm>
            <a:off x="1583668" y="5373216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N=2</a:t>
            </a:r>
            <a:endParaRPr lang="it-IT" sz="1600" dirty="0"/>
          </a:p>
        </p:txBody>
      </p:sp>
      <p:sp>
        <p:nvSpPr>
          <p:cNvPr id="97" name="CasellaDiTesto 96"/>
          <p:cNvSpPr txBox="1"/>
          <p:nvPr/>
        </p:nvSpPr>
        <p:spPr>
          <a:xfrm>
            <a:off x="2735796" y="3897052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N=3</a:t>
            </a:r>
            <a:endParaRPr lang="it-IT" sz="1600" dirty="0"/>
          </a:p>
        </p:txBody>
      </p:sp>
      <p:sp>
        <p:nvSpPr>
          <p:cNvPr id="98" name="CasellaDiTesto 97"/>
          <p:cNvSpPr txBox="1"/>
          <p:nvPr/>
        </p:nvSpPr>
        <p:spPr>
          <a:xfrm>
            <a:off x="5796136" y="580526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N=3</a:t>
            </a:r>
            <a:endParaRPr lang="it-IT" sz="1600" dirty="0"/>
          </a:p>
        </p:txBody>
      </p:sp>
      <p:sp>
        <p:nvSpPr>
          <p:cNvPr id="99" name="CasellaDiTesto 98"/>
          <p:cNvSpPr txBox="1"/>
          <p:nvPr/>
        </p:nvSpPr>
        <p:spPr>
          <a:xfrm>
            <a:off x="7020272" y="3501008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N=4</a:t>
            </a:r>
            <a:endParaRPr lang="it-IT" sz="1600" dirty="0"/>
          </a:p>
        </p:txBody>
      </p:sp>
      <p:sp>
        <p:nvSpPr>
          <p:cNvPr id="106" name="CasellaDiTesto 105"/>
          <p:cNvSpPr txBox="1"/>
          <p:nvPr/>
        </p:nvSpPr>
        <p:spPr>
          <a:xfrm>
            <a:off x="5184068" y="1499300"/>
            <a:ext cx="3348372" cy="156966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Islands of Inversion at the magic numbers can be understood in terms of symmetries</a:t>
            </a:r>
          </a:p>
        </p:txBody>
      </p:sp>
      <p:sp>
        <p:nvSpPr>
          <p:cNvPr id="88" name="CasellaDiTesto 87"/>
          <p:cNvSpPr txBox="1"/>
          <p:nvPr/>
        </p:nvSpPr>
        <p:spPr>
          <a:xfrm>
            <a:off x="4572000" y="6165304"/>
            <a:ext cx="3114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66FFFF"/>
                </a:solidFill>
              </a:rPr>
              <a:t>A.P. </a:t>
            </a:r>
            <a:r>
              <a:rPr lang="it-IT" sz="1600" dirty="0" err="1" smtClean="0">
                <a:solidFill>
                  <a:srgbClr val="66FFFF"/>
                </a:solidFill>
              </a:rPr>
              <a:t>Zuker</a:t>
            </a:r>
            <a:r>
              <a:rPr lang="it-IT" sz="1600" dirty="0" smtClean="0">
                <a:solidFill>
                  <a:srgbClr val="66FFFF"/>
                </a:solidFill>
              </a:rPr>
              <a:t> </a:t>
            </a:r>
            <a:r>
              <a:rPr lang="it-IT" sz="1600" dirty="0" err="1" smtClean="0">
                <a:solidFill>
                  <a:srgbClr val="66FFFF"/>
                </a:solidFill>
              </a:rPr>
              <a:t>et</a:t>
            </a:r>
            <a:r>
              <a:rPr lang="it-IT" sz="1600" dirty="0" smtClean="0">
                <a:solidFill>
                  <a:srgbClr val="66FFFF"/>
                </a:solidFill>
              </a:rPr>
              <a:t> al., PRC 52 (1995)</a:t>
            </a:r>
            <a:endParaRPr lang="it-IT" sz="1600" dirty="0">
              <a:solidFill>
                <a:srgbClr val="66FFFF"/>
              </a:solidFill>
            </a:endParaRPr>
          </a:p>
        </p:txBody>
      </p:sp>
      <p:sp>
        <p:nvSpPr>
          <p:cNvPr id="89" name="Text Box 56"/>
          <p:cNvSpPr txBox="1">
            <a:spLocks noChangeArrowheads="1"/>
          </p:cNvSpPr>
          <p:nvPr/>
        </p:nvSpPr>
        <p:spPr bwMode="auto">
          <a:xfrm>
            <a:off x="3954753" y="4869160"/>
            <a:ext cx="9412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FF99"/>
                </a:solidFill>
              </a:rPr>
              <a:t>pseudo</a:t>
            </a:r>
          </a:p>
          <a:p>
            <a:r>
              <a:rPr lang="en-GB" dirty="0" smtClean="0">
                <a:solidFill>
                  <a:srgbClr val="FFFF99"/>
                </a:solidFill>
              </a:rPr>
              <a:t>SU3</a:t>
            </a:r>
            <a:endParaRPr lang="it-IT" dirty="0">
              <a:solidFill>
                <a:srgbClr val="FFFF99"/>
              </a:solidFill>
            </a:endParaRPr>
          </a:p>
        </p:txBody>
      </p:sp>
      <p:sp>
        <p:nvSpPr>
          <p:cNvPr id="91" name="AutoShape 55"/>
          <p:cNvSpPr>
            <a:spLocks/>
          </p:cNvSpPr>
          <p:nvPr/>
        </p:nvSpPr>
        <p:spPr bwMode="auto">
          <a:xfrm>
            <a:off x="3851920" y="4941168"/>
            <a:ext cx="101483" cy="432048"/>
          </a:xfrm>
          <a:prstGeom prst="rightBrace">
            <a:avLst>
              <a:gd name="adj1" fmla="val 357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" name="Text Box 56"/>
          <p:cNvSpPr txBox="1">
            <a:spLocks noChangeArrowheads="1"/>
          </p:cNvSpPr>
          <p:nvPr/>
        </p:nvSpPr>
        <p:spPr bwMode="auto">
          <a:xfrm>
            <a:off x="3923494" y="2384884"/>
            <a:ext cx="9412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FF99"/>
                </a:solidFill>
              </a:rPr>
              <a:t>pseudo</a:t>
            </a:r>
          </a:p>
          <a:p>
            <a:r>
              <a:rPr lang="en-GB" dirty="0" smtClean="0">
                <a:solidFill>
                  <a:srgbClr val="FFFF99"/>
                </a:solidFill>
              </a:rPr>
              <a:t>SU3</a:t>
            </a:r>
            <a:endParaRPr lang="it-IT" dirty="0">
              <a:solidFill>
                <a:srgbClr val="FFFF99"/>
              </a:solidFill>
            </a:endParaRPr>
          </a:p>
        </p:txBody>
      </p:sp>
      <p:sp>
        <p:nvSpPr>
          <p:cNvPr id="101" name="AutoShape 55"/>
          <p:cNvSpPr>
            <a:spLocks/>
          </p:cNvSpPr>
          <p:nvPr/>
        </p:nvSpPr>
        <p:spPr bwMode="auto">
          <a:xfrm>
            <a:off x="3815916" y="2456892"/>
            <a:ext cx="66830" cy="340560"/>
          </a:xfrm>
          <a:prstGeom prst="rightBrace">
            <a:avLst>
              <a:gd name="adj1" fmla="val 357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" name="Text Box 56"/>
          <p:cNvSpPr txBox="1">
            <a:spLocks noChangeArrowheads="1"/>
          </p:cNvSpPr>
          <p:nvPr/>
        </p:nvSpPr>
        <p:spPr bwMode="auto">
          <a:xfrm>
            <a:off x="8131217" y="4690881"/>
            <a:ext cx="941283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pseudo</a:t>
            </a:r>
          </a:p>
          <a:p>
            <a:r>
              <a:rPr lang="en-GB" dirty="0" smtClean="0"/>
              <a:t>SU3</a:t>
            </a:r>
            <a:endParaRPr lang="it-IT" dirty="0"/>
          </a:p>
        </p:txBody>
      </p:sp>
      <p:sp>
        <p:nvSpPr>
          <p:cNvPr id="103" name="AutoShape 55"/>
          <p:cNvSpPr>
            <a:spLocks/>
          </p:cNvSpPr>
          <p:nvPr/>
        </p:nvSpPr>
        <p:spPr bwMode="auto">
          <a:xfrm>
            <a:off x="8095647" y="4689140"/>
            <a:ext cx="72008" cy="540060"/>
          </a:xfrm>
          <a:prstGeom prst="rightBrace">
            <a:avLst>
              <a:gd name="adj1" fmla="val 35741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99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14225</TotalTime>
  <Words>973</Words>
  <Application>Microsoft Office PowerPoint</Application>
  <PresentationFormat>Presentazione su schermo (4:3)</PresentationFormat>
  <Paragraphs>258</Paragraphs>
  <Slides>16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Personalizza struttura</vt:lpstr>
      <vt:lpstr>Equazione</vt:lpstr>
      <vt:lpstr>Equation</vt:lpstr>
      <vt:lpstr>Mirror Symmetry</vt:lpstr>
      <vt:lpstr>The physics of neutron-rich nuclei </vt:lpstr>
      <vt:lpstr>The effective interaction</vt:lpstr>
      <vt:lpstr>Interplay: Monopole and Multipole</vt:lpstr>
      <vt:lpstr>The islands of inversion (N=8,20,28)</vt:lpstr>
      <vt:lpstr>Neutron excess and shell migration </vt:lpstr>
      <vt:lpstr>Shape changes along isotopic chains</vt:lpstr>
      <vt:lpstr>At and beyond N=40</vt:lpstr>
      <vt:lpstr>Islands of inversion and symmetries</vt:lpstr>
      <vt:lpstr>Deformation and SM in the fpgd space</vt:lpstr>
      <vt:lpstr>The N=40 isotones</vt:lpstr>
      <vt:lpstr>Shape coexistence in 67Co and 68Ni</vt:lpstr>
      <vt:lpstr>Shape coexistence in 67Co</vt:lpstr>
      <vt:lpstr>Beyond Z=28: Zn isotopes with AGATA at LNL</vt:lpstr>
      <vt:lpstr>AGATA Demonstrator at PRISMA</vt:lpstr>
      <vt:lpstr>Thanks to</vt:lpstr>
    </vt:vector>
  </TitlesOfParts>
  <Company>Sezione di Padova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lenzi</dc:creator>
  <cp:lastModifiedBy>tecno</cp:lastModifiedBy>
  <cp:revision>296</cp:revision>
  <dcterms:created xsi:type="dcterms:W3CDTF">2008-09-06T07:35:42Z</dcterms:created>
  <dcterms:modified xsi:type="dcterms:W3CDTF">2013-06-04T07:00:20Z</dcterms:modified>
</cp:coreProperties>
</file>