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1335" r:id="rId3"/>
    <p:sldId id="1290" r:id="rId4"/>
    <p:sldId id="1321" r:id="rId5"/>
    <p:sldId id="1293" r:id="rId6"/>
    <p:sldId id="1294" r:id="rId7"/>
    <p:sldId id="1296" r:id="rId8"/>
    <p:sldId id="1297" r:id="rId9"/>
    <p:sldId id="1298" r:id="rId10"/>
    <p:sldId id="1299" r:id="rId11"/>
    <p:sldId id="1300" r:id="rId12"/>
    <p:sldId id="1323" r:id="rId13"/>
    <p:sldId id="1336" r:id="rId14"/>
    <p:sldId id="1326" r:id="rId15"/>
    <p:sldId id="1327" r:id="rId16"/>
    <p:sldId id="1305" r:id="rId17"/>
    <p:sldId id="1307" r:id="rId18"/>
    <p:sldId id="1328" r:id="rId19"/>
    <p:sldId id="1309" r:id="rId20"/>
    <p:sldId id="1312" r:id="rId21"/>
    <p:sldId id="1339" r:id="rId22"/>
    <p:sldId id="1313" r:id="rId23"/>
    <p:sldId id="1342" r:id="rId24"/>
    <p:sldId id="1343" r:id="rId25"/>
    <p:sldId id="1329" r:id="rId26"/>
    <p:sldId id="1330" r:id="rId27"/>
    <p:sldId id="1341" r:id="rId28"/>
    <p:sldId id="1331" r:id="rId29"/>
    <p:sldId id="1332" r:id="rId30"/>
    <p:sldId id="1333" r:id="rId31"/>
    <p:sldId id="1334" r:id="rId32"/>
    <p:sldId id="1351" r:id="rId33"/>
    <p:sldId id="1349" r:id="rId34"/>
    <p:sldId id="1347" r:id="rId35"/>
    <p:sldId id="1348" r:id="rId36"/>
    <p:sldId id="1346" r:id="rId37"/>
    <p:sldId id="1337" r:id="rId38"/>
    <p:sldId id="1338" r:id="rId39"/>
    <p:sldId id="1217" r:id="rId40"/>
    <p:sldId id="1285" r:id="rId41"/>
    <p:sldId id="1230" r:id="rId42"/>
    <p:sldId id="1352" r:id="rId43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66"/>
    <a:srgbClr val="CCFFFF"/>
    <a:srgbClr val="99FFCC"/>
    <a:srgbClr val="66FF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8959" autoAdjust="0"/>
    <p:restoredTop sz="94701" autoAdjust="0"/>
  </p:normalViewPr>
  <p:slideViewPr>
    <p:cSldViewPr snapToGrid="0"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notesViewPr>
    <p:cSldViewPr snapToGrid="0">
      <p:cViewPr varScale="1">
        <p:scale>
          <a:sx n="91" d="100"/>
          <a:sy n="91" d="100"/>
        </p:scale>
        <p:origin x="-2160" y="-96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fld id="{90AE8372-DD74-411C-A8C7-573F2DD502F9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670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defTabSz="955675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2" tIns="47766" rIns="95532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fld id="{FF9DA1C1-9BA8-42A3-AC7F-D80BA426726A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9607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68350" indent="-295275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82688" indent="-236538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55763" indent="-236538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128838" indent="-236538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860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30432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5004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9576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fld id="{8C49BBDE-AC6C-4CEC-B933-58FA2FB704F0}" type="slidenum">
              <a:rPr lang="en-US" altLang="ja-JP" sz="1200">
                <a:latin typeface="Times New Roman" pitchFamily="18" charset="0"/>
              </a:rPr>
              <a:pPr eaLnBrk="1" hangingPunct="1"/>
              <a:t>1</a:t>
            </a:fld>
            <a:endParaRPr lang="en-US" altLang="ja-JP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66763"/>
            <a:ext cx="5118100" cy="3838575"/>
          </a:xfrm>
          <a:ln/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4862513"/>
            <a:ext cx="5686425" cy="4605337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66763"/>
            <a:ext cx="5118100" cy="3838575"/>
          </a:xfrm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4862513"/>
            <a:ext cx="5686425" cy="4605337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6925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0707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480708" name="スライド番号プレースホルダ 3"/>
          <p:cNvSpPr txBox="1">
            <a:spLocks noGrp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2" tIns="47766" rIns="95532" bIns="47766" anchor="b"/>
          <a:lstStyle>
            <a:lvl1pPr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68350" indent="-295275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82688" indent="-236538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55763" indent="-236538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128838" indent="-236538" defTabSz="955675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860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30432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5004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957638" indent="-236538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r" eaLnBrk="1" hangingPunct="1"/>
            <a:fld id="{FE6151A2-EF8C-4327-B0F8-C6C234217A53}" type="slidenum">
              <a:rPr lang="en-US" altLang="ja-JP" sz="1200">
                <a:latin typeface="Times New Roman" pitchFamily="18" charset="0"/>
              </a:rPr>
              <a:pPr algn="r" eaLnBrk="1" hangingPunct="1"/>
              <a:t>32</a:t>
            </a:fld>
            <a:endParaRPr lang="en-US" altLang="ja-JP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5" tIns="47808" rIns="95615" bIns="47808" anchor="b"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68350" indent="-295275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82688" indent="-236538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55763" indent="-236538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128838" indent="-236538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860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30432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5004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9576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r" eaLnBrk="1" hangingPunct="1"/>
            <a:fld id="{4AD164EE-11E0-437A-A24E-DF90C5502790}" type="slidenum">
              <a:rPr kumimoji="0" lang="ja-JP" altLang="en-US" sz="1200">
                <a:latin typeface="Arial" charset="0"/>
              </a:rPr>
              <a:pPr algn="r" eaLnBrk="1" hangingPunct="1"/>
              <a:t>6</a:t>
            </a:fld>
            <a:endParaRPr kumimoji="0" lang="en-US" altLang="ja-JP" sz="1200">
              <a:latin typeface="Arial" charset="0"/>
            </a:endParaRPr>
          </a:p>
        </p:txBody>
      </p:sp>
      <p:sp>
        <p:nvSpPr>
          <p:cNvPr id="13977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39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5615" tIns="47808" rIns="95615" bIns="47808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640" tIns="47320" rIns="94640" bIns="47320" anchor="b"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68350" indent="-295275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82688" indent="-236538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55763" indent="-236538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128838" indent="-236538" defTabSz="9461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860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30432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5004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957638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r" eaLnBrk="1" hangingPunct="1"/>
            <a:fld id="{D4B8C7DD-E93D-4094-9907-4A6215A13855}" type="slidenum">
              <a:rPr lang="en-US" altLang="ja-JP" sz="1200">
                <a:latin typeface="Arial" charset="0"/>
              </a:rPr>
              <a:pPr algn="r" eaLnBrk="1" hangingPunct="1"/>
              <a:t>10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14039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140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</p:spPr>
        <p:txBody>
          <a:bodyPr lIns="94640" tIns="47320" rIns="94640" bIns="47320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66763"/>
            <a:ext cx="5118100" cy="3838575"/>
          </a:xfrm>
          <a:ln/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4862513"/>
            <a:ext cx="5686425" cy="4605337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E06CF-1E65-4BD6-AD50-E15EC68D1AED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36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59B79-8C3E-4879-A92D-4629D1CF9E04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60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D3D5A-F9C5-4BA9-8E5C-465EA2289CE0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987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8EF9C-2D0A-4635-9A94-B9FC7E81F572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810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0FB5F-0ACE-4D54-AF96-537FE0F0C503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930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461F2-0C07-420F-98F0-17A7B0BBFE5D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261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DF6A6-38CF-4BA8-8C7B-0A6704F47D8F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781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53C22-B553-4CB4-8E7B-E96C25E00BA0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314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1ED7F-D382-475A-9106-FC75A3E325FA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41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11879-717B-4CDA-A5C7-ED7AECE415B4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94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DA0EF-BCCE-46B7-A3BD-7AB1CFF118E7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359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345B8-FD9F-4C80-8917-B905A3BE9D56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326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1E94AE2-9D6C-4F06-A438-D54B47A88C88}" type="slidenum">
              <a:rPr lang="en-US" altLang="ja-JP"/>
              <a:pPr/>
              <a:t>‹N›</a:t>
            </a:fld>
            <a:endParaRPr lang="en-US" altLang="ja-JP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211638" y="76200"/>
            <a:ext cx="4779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200">
                <a:latin typeface="Times New Roman" pitchFamily="18" charset="0"/>
              </a:rPr>
              <a:t>INPC2013,June 2-7, 2013, Firenze</a:t>
            </a:r>
            <a:endParaRPr lang="ja-JP" altLang="en-US" sz="12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png"/><Relationship Id="rId11" Type="http://schemas.openxmlformats.org/officeDocument/2006/relationships/image" Target="../media/image62.wmf"/><Relationship Id="rId5" Type="http://schemas.openxmlformats.org/officeDocument/2006/relationships/image" Target="../media/image66.png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fld id="{8A57361B-3D6E-4D95-AA18-9A285801B441}" type="slidenum">
              <a:rPr lang="en-US" altLang="ja-JP" sz="1400">
                <a:latin typeface="Times New Roman" pitchFamily="18" charset="0"/>
              </a:rPr>
              <a:pPr eaLnBrk="1" hangingPunct="1"/>
              <a:t>1</a:t>
            </a:fld>
            <a:endParaRPr lang="en-US" altLang="ja-JP" sz="1400">
              <a:latin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639763"/>
            <a:ext cx="89868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>
                <a:solidFill>
                  <a:schemeClr val="tx2"/>
                </a:solidFill>
              </a:rPr>
              <a:t>Neutron Skin Thickness of 208Pb</a:t>
            </a:r>
            <a:br>
              <a:rPr lang="en-US" altLang="ja-JP" sz="3200">
                <a:solidFill>
                  <a:schemeClr val="tx2"/>
                </a:solidFill>
              </a:rPr>
            </a:br>
            <a:r>
              <a:rPr lang="en-US" altLang="ja-JP" sz="3200">
                <a:solidFill>
                  <a:schemeClr val="tx2"/>
                </a:solidFill>
              </a:rPr>
              <a:t>and Constraints on Symmetry Energy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987425" y="2043113"/>
            <a:ext cx="71326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ja-JP" sz="3600">
                <a:latin typeface="Times New Roman" pitchFamily="18" charset="0"/>
              </a:rPr>
              <a:t>Atsushi</a:t>
            </a:r>
            <a:r>
              <a:rPr lang="ja-JP" altLang="en-US" sz="3600">
                <a:latin typeface="Times New Roman" pitchFamily="18" charset="0"/>
              </a:rPr>
              <a:t> </a:t>
            </a:r>
            <a:r>
              <a:rPr lang="en-US" altLang="ja-JP" sz="3600">
                <a:latin typeface="Times New Roman" pitchFamily="18" charset="0"/>
              </a:rPr>
              <a:t>Tamii</a:t>
            </a:r>
            <a:br>
              <a:rPr lang="en-US" altLang="ja-JP" sz="3600">
                <a:latin typeface="Times New Roman" pitchFamily="18" charset="0"/>
              </a:rPr>
            </a:br>
            <a:endParaRPr lang="en-US" altLang="ja-JP" sz="360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ja-JP" sz="2800" i="1">
                <a:latin typeface="Times New Roman" pitchFamily="18" charset="0"/>
              </a:rPr>
              <a:t>Research Center for Nuclear Physics (RCNP)</a:t>
            </a:r>
            <a:br>
              <a:rPr lang="en-US" altLang="ja-JP" sz="2800" i="1">
                <a:latin typeface="Times New Roman" pitchFamily="18" charset="0"/>
              </a:rPr>
            </a:br>
            <a:r>
              <a:rPr lang="en-US" altLang="ja-JP" sz="2800" i="1">
                <a:latin typeface="Times New Roman" pitchFamily="18" charset="0"/>
              </a:rPr>
              <a:t>Osaka University, Japan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65313" y="4051300"/>
            <a:ext cx="5497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/>
              <a:t>I.Poltoratska, P. von Neumann-Cosel</a:t>
            </a:r>
            <a:br>
              <a:rPr lang="en-US" altLang="ja-JP" sz="2400"/>
            </a:br>
            <a:r>
              <a:rPr lang="en-US" altLang="ja-JP" sz="2400"/>
              <a:t>and RCNP-E282 Collaboration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971550" y="5813425"/>
            <a:ext cx="7170738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/>
              <a:t>INPC2013, June 2-7, 2013, Firenze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1" name="Rectangle 31"/>
          <p:cNvSpPr>
            <a:spLocks noChangeArrowheads="1"/>
          </p:cNvSpPr>
          <p:nvPr/>
        </p:nvSpPr>
        <p:spPr bwMode="auto">
          <a:xfrm>
            <a:off x="79375" y="5707063"/>
            <a:ext cx="8056563" cy="111918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402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878138"/>
            <a:ext cx="5400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8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4943475"/>
            <a:ext cx="3887787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884" name="Line 4"/>
          <p:cNvSpPr>
            <a:spLocks noChangeShapeType="1"/>
          </p:cNvSpPr>
          <p:nvPr/>
        </p:nvSpPr>
        <p:spPr bwMode="auto">
          <a:xfrm flipV="1">
            <a:off x="2693988" y="4849813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2333625" y="52546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>
                <a:latin typeface="Times New Roman" pitchFamily="18" charset="0"/>
              </a:rPr>
              <a:t>S</a:t>
            </a:r>
            <a:r>
              <a:rPr lang="en-US" altLang="ja-JP" i="1" baseline="-25000">
                <a:latin typeface="Times New Roman" pitchFamily="18" charset="0"/>
              </a:rPr>
              <a:t>n</a:t>
            </a:r>
          </a:p>
        </p:txBody>
      </p:sp>
      <p:sp>
        <p:nvSpPr>
          <p:cNvPr id="1402886" name="Text Box 6"/>
          <p:cNvSpPr txBox="1">
            <a:spLocks noChangeArrowheads="1"/>
          </p:cNvSpPr>
          <p:nvPr/>
        </p:nvSpPr>
        <p:spPr bwMode="auto">
          <a:xfrm>
            <a:off x="2838450" y="52546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>
                <a:latin typeface="Times New Roman" pitchFamily="18" charset="0"/>
              </a:rPr>
              <a:t>S</a:t>
            </a:r>
            <a:r>
              <a:rPr lang="en-US" altLang="ja-JP" i="1" baseline="-25000">
                <a:latin typeface="Times New Roman" pitchFamily="18" charset="0"/>
              </a:rPr>
              <a:t>p</a:t>
            </a:r>
          </a:p>
        </p:txBody>
      </p:sp>
      <p:sp>
        <p:nvSpPr>
          <p:cNvPr id="1402887" name="Line 7"/>
          <p:cNvSpPr>
            <a:spLocks noChangeShapeType="1"/>
          </p:cNvSpPr>
          <p:nvPr/>
        </p:nvSpPr>
        <p:spPr bwMode="auto">
          <a:xfrm flipV="1">
            <a:off x="3063875" y="4849813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02888" name="Line 14"/>
          <p:cNvSpPr>
            <a:spLocks noChangeShapeType="1"/>
          </p:cNvSpPr>
          <p:nvPr/>
        </p:nvSpPr>
        <p:spPr bwMode="auto">
          <a:xfrm>
            <a:off x="3038475" y="127635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02889" name="Text Box 16"/>
          <p:cNvSpPr txBox="1">
            <a:spLocks noChangeArrowheads="1"/>
          </p:cNvSpPr>
          <p:nvPr/>
        </p:nvSpPr>
        <p:spPr bwMode="auto">
          <a:xfrm>
            <a:off x="2133600" y="895350"/>
            <a:ext cx="320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latin typeface="Times New Roman" pitchFamily="18" charset="0"/>
              </a:rPr>
              <a:t>Particle </a:t>
            </a:r>
            <a:r>
              <a:rPr lang="ja-JP" altLang="en-US" sz="1400">
                <a:latin typeface="Times New Roman" pitchFamily="18" charset="0"/>
              </a:rPr>
              <a:t>（</a:t>
            </a:r>
            <a:r>
              <a:rPr lang="en-US" altLang="ja-JP" sz="1400">
                <a:latin typeface="Times New Roman" pitchFamily="18" charset="0"/>
              </a:rPr>
              <a:t>neutron</a:t>
            </a:r>
            <a:r>
              <a:rPr lang="ja-JP" altLang="en-US" sz="1400">
                <a:latin typeface="Times New Roman" pitchFamily="18" charset="0"/>
              </a:rPr>
              <a:t>） </a:t>
            </a:r>
            <a:r>
              <a:rPr lang="en-US" altLang="ja-JP" sz="1400">
                <a:latin typeface="Times New Roman" pitchFamily="18" charset="0"/>
              </a:rPr>
              <a:t>separation energy</a:t>
            </a:r>
          </a:p>
        </p:txBody>
      </p:sp>
      <p:sp>
        <p:nvSpPr>
          <p:cNvPr id="1402890" name="Line 19"/>
          <p:cNvSpPr>
            <a:spLocks noChangeShapeType="1"/>
          </p:cNvSpPr>
          <p:nvPr/>
        </p:nvSpPr>
        <p:spPr bwMode="auto">
          <a:xfrm>
            <a:off x="838200" y="3524250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02891" name="AutoShape 20"/>
          <p:cNvSpPr>
            <a:spLocks noChangeArrowheads="1"/>
          </p:cNvSpPr>
          <p:nvPr/>
        </p:nvSpPr>
        <p:spPr bwMode="auto">
          <a:xfrm>
            <a:off x="914400" y="4200525"/>
            <a:ext cx="638175" cy="238125"/>
          </a:xfrm>
          <a:prstGeom prst="rightArrow">
            <a:avLst>
              <a:gd name="adj1" fmla="val 50000"/>
              <a:gd name="adj2" fmla="val 67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1402892" name="Text Box 21"/>
          <p:cNvSpPr txBox="1">
            <a:spLocks noChangeArrowheads="1"/>
          </p:cNvSpPr>
          <p:nvPr/>
        </p:nvSpPr>
        <p:spPr bwMode="auto">
          <a:xfrm>
            <a:off x="695325" y="4953000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latin typeface="Times New Roman" pitchFamily="18" charset="0"/>
              </a:rPr>
              <a:t>0</a:t>
            </a:r>
          </a:p>
        </p:txBody>
      </p:sp>
      <p:sp>
        <p:nvSpPr>
          <p:cNvPr id="1402893" name="Text Box 22"/>
          <p:cNvSpPr txBox="1">
            <a:spLocks noChangeArrowheads="1"/>
          </p:cNvSpPr>
          <p:nvPr/>
        </p:nvSpPr>
        <p:spPr bwMode="auto">
          <a:xfrm>
            <a:off x="3292475" y="2695575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latin typeface="Times New Roman" pitchFamily="18" charset="0"/>
              </a:rPr>
              <a:t>(PDR)</a:t>
            </a:r>
          </a:p>
        </p:txBody>
      </p:sp>
      <p:sp>
        <p:nvSpPr>
          <p:cNvPr id="1402894" name="Text Box 23"/>
          <p:cNvSpPr txBox="1">
            <a:spLocks noChangeArrowheads="1"/>
          </p:cNvSpPr>
          <p:nvPr/>
        </p:nvSpPr>
        <p:spPr bwMode="auto">
          <a:xfrm>
            <a:off x="5819775" y="3014663"/>
            <a:ext cx="83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latin typeface="Times New Roman" pitchFamily="18" charset="0"/>
              </a:rPr>
              <a:t>GDR</a:t>
            </a:r>
          </a:p>
        </p:txBody>
      </p:sp>
      <p:sp>
        <p:nvSpPr>
          <p:cNvPr id="1402895" name="Text Box 24"/>
          <p:cNvSpPr txBox="1">
            <a:spLocks noChangeArrowheads="1"/>
          </p:cNvSpPr>
          <p:nvPr/>
        </p:nvSpPr>
        <p:spPr bwMode="auto">
          <a:xfrm>
            <a:off x="495300" y="3111500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latin typeface="Times New Roman" pitchFamily="18" charset="0"/>
              </a:rPr>
              <a:t>g.s.</a:t>
            </a:r>
          </a:p>
        </p:txBody>
      </p:sp>
      <p:pic>
        <p:nvPicPr>
          <p:cNvPr id="140289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62175"/>
            <a:ext cx="15128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02897" name="Object 29"/>
          <p:cNvGraphicFramePr>
            <a:graphicFrameLocks noChangeAspect="1"/>
          </p:cNvGraphicFramePr>
          <p:nvPr/>
        </p:nvGraphicFramePr>
        <p:xfrm>
          <a:off x="6877050" y="1946275"/>
          <a:ext cx="701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2" name="Image" r:id="rId7" imgW="1866667" imgH="1917460" progId="Photoshop.Image.11">
                  <p:embed/>
                </p:oleObj>
              </mc:Choice>
              <mc:Fallback>
                <p:oleObj name="Image" r:id="rId7" imgW="1866667" imgH="1917460" progId="Photoshop.Image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946275"/>
                        <a:ext cx="7016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98" name="Text Box 30"/>
          <p:cNvSpPr txBox="1">
            <a:spLocks noChangeArrowheads="1"/>
          </p:cNvSpPr>
          <p:nvPr/>
        </p:nvSpPr>
        <p:spPr bwMode="auto">
          <a:xfrm>
            <a:off x="3276600" y="1370013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>
                <a:latin typeface="Palatino Linotype" pitchFamily="18" charset="0"/>
              </a:rPr>
              <a:t>oscillation of neutron skin against core?</a:t>
            </a:r>
          </a:p>
        </p:txBody>
      </p:sp>
      <p:sp>
        <p:nvSpPr>
          <p:cNvPr id="1402899" name="Text Box 31"/>
          <p:cNvSpPr txBox="1">
            <a:spLocks noChangeArrowheads="1"/>
          </p:cNvSpPr>
          <p:nvPr/>
        </p:nvSpPr>
        <p:spPr bwMode="auto">
          <a:xfrm>
            <a:off x="6372225" y="1298575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>
                <a:latin typeface="Palatino Linotype" pitchFamily="18" charset="0"/>
              </a:rPr>
              <a:t>oscillation between neutrons and protons</a:t>
            </a:r>
          </a:p>
        </p:txBody>
      </p:sp>
      <p:sp>
        <p:nvSpPr>
          <p:cNvPr id="1402900" name="Text Box 32"/>
          <p:cNvSpPr txBox="1">
            <a:spLocks noChangeArrowheads="1"/>
          </p:cNvSpPr>
          <p:nvPr/>
        </p:nvSpPr>
        <p:spPr bwMode="auto">
          <a:xfrm>
            <a:off x="684213" y="1344613"/>
            <a:ext cx="128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>
                <a:latin typeface="Arial" charset="0"/>
              </a:rPr>
              <a:t>E1 1</a:t>
            </a:r>
            <a:r>
              <a:rPr lang="en-US" altLang="ja-JP" sz="1800" baseline="30000">
                <a:latin typeface="Arial" charset="0"/>
              </a:rPr>
              <a:t>-</a:t>
            </a:r>
          </a:p>
        </p:txBody>
      </p:sp>
      <p:sp>
        <p:nvSpPr>
          <p:cNvPr id="1402901" name="Text Box 21"/>
          <p:cNvSpPr txBox="1">
            <a:spLocks noChangeArrowheads="1"/>
          </p:cNvSpPr>
          <p:nvPr/>
        </p:nvSpPr>
        <p:spPr bwMode="auto">
          <a:xfrm>
            <a:off x="4310063" y="2255838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/>
              <a:t>core</a:t>
            </a:r>
          </a:p>
        </p:txBody>
      </p:sp>
      <p:sp>
        <p:nvSpPr>
          <p:cNvPr id="1402902" name="Text Box 22"/>
          <p:cNvSpPr txBox="1">
            <a:spLocks noChangeArrowheads="1"/>
          </p:cNvSpPr>
          <p:nvPr/>
        </p:nvSpPr>
        <p:spPr bwMode="auto">
          <a:xfrm>
            <a:off x="4564063" y="2470150"/>
            <a:ext cx="1157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/>
              <a:t>neutron skin</a:t>
            </a:r>
          </a:p>
        </p:txBody>
      </p:sp>
      <p:sp>
        <p:nvSpPr>
          <p:cNvPr id="1402903" name="Text Box 22"/>
          <p:cNvSpPr txBox="1">
            <a:spLocks noChangeArrowheads="1"/>
          </p:cNvSpPr>
          <p:nvPr/>
        </p:nvSpPr>
        <p:spPr bwMode="auto">
          <a:xfrm>
            <a:off x="1176338" y="2332038"/>
            <a:ext cx="1712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>
                <a:latin typeface="Times New Roman" pitchFamily="18" charset="0"/>
              </a:rPr>
              <a:t>Low-Lying </a:t>
            </a:r>
            <a:br>
              <a:rPr lang="en-US" altLang="ja-JP" sz="1800">
                <a:latin typeface="Times New Roman" pitchFamily="18" charset="0"/>
              </a:rPr>
            </a:br>
            <a:r>
              <a:rPr lang="en-US" altLang="ja-JP" sz="1800">
                <a:latin typeface="Times New Roman" pitchFamily="18" charset="0"/>
              </a:rPr>
              <a:t>Dipole Strength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1402904" name="Text Box 15"/>
          <p:cNvSpPr txBox="1">
            <a:spLocks noChangeArrowheads="1"/>
          </p:cNvSpPr>
          <p:nvPr/>
        </p:nvSpPr>
        <p:spPr bwMode="auto">
          <a:xfrm>
            <a:off x="247650" y="184150"/>
            <a:ext cx="889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600">
                <a:latin typeface="Palatino Linotype" pitchFamily="18" charset="0"/>
              </a:rPr>
              <a:t>Electric Dipole (E1) Response</a:t>
            </a:r>
          </a:p>
        </p:txBody>
      </p:sp>
      <p:sp>
        <p:nvSpPr>
          <p:cNvPr id="1402905" name="Text Box 25"/>
          <p:cNvSpPr txBox="1">
            <a:spLocks noChangeArrowheads="1"/>
          </p:cNvSpPr>
          <p:nvPr/>
        </p:nvSpPr>
        <p:spPr bwMode="auto">
          <a:xfrm>
            <a:off x="207963" y="5756275"/>
            <a:ext cx="8936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E1 response, PDR, and M1 of other nuclei</a:t>
            </a:r>
          </a:p>
        </p:txBody>
      </p:sp>
      <p:sp>
        <p:nvSpPr>
          <p:cNvPr id="1402906" name="Rectangle 26"/>
          <p:cNvSpPr>
            <a:spLocks noChangeArrowheads="1"/>
          </p:cNvSpPr>
          <p:nvPr/>
        </p:nvSpPr>
        <p:spPr bwMode="auto">
          <a:xfrm>
            <a:off x="1468438" y="6083300"/>
            <a:ext cx="5332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covered by P. von Neumann-Cosel (in this session)</a:t>
            </a:r>
          </a:p>
        </p:txBody>
      </p:sp>
      <p:sp>
        <p:nvSpPr>
          <p:cNvPr id="1402907" name="AutoShape 27"/>
          <p:cNvSpPr>
            <a:spLocks noChangeArrowheads="1"/>
          </p:cNvSpPr>
          <p:nvPr/>
        </p:nvSpPr>
        <p:spPr bwMode="auto">
          <a:xfrm>
            <a:off x="990600" y="6199188"/>
            <a:ext cx="388938" cy="150812"/>
          </a:xfrm>
          <a:prstGeom prst="rightArrow">
            <a:avLst>
              <a:gd name="adj1" fmla="val 50000"/>
              <a:gd name="adj2" fmla="val 644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02908" name="Text Box 28"/>
          <p:cNvSpPr txBox="1">
            <a:spLocks noChangeArrowheads="1"/>
          </p:cNvSpPr>
          <p:nvPr/>
        </p:nvSpPr>
        <p:spPr bwMode="auto">
          <a:xfrm>
            <a:off x="207963" y="6461125"/>
            <a:ext cx="384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PDR of a deformed nucleus, </a:t>
            </a:r>
            <a:r>
              <a:rPr lang="en-US" altLang="ja-JP" sz="1800" baseline="30000"/>
              <a:t>154</a:t>
            </a:r>
            <a:r>
              <a:rPr lang="en-US" altLang="ja-JP" sz="1800"/>
              <a:t>Sm</a:t>
            </a:r>
          </a:p>
        </p:txBody>
      </p:sp>
      <p:sp>
        <p:nvSpPr>
          <p:cNvPr id="1402909" name="Rectangle 29"/>
          <p:cNvSpPr>
            <a:spLocks noChangeArrowheads="1"/>
          </p:cNvSpPr>
          <p:nvPr/>
        </p:nvSpPr>
        <p:spPr bwMode="auto">
          <a:xfrm>
            <a:off x="4719638" y="6470650"/>
            <a:ext cx="329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NS115 poster by A. Krugmann</a:t>
            </a:r>
          </a:p>
        </p:txBody>
      </p:sp>
      <p:sp>
        <p:nvSpPr>
          <p:cNvPr id="1402910" name="AutoShape 30"/>
          <p:cNvSpPr>
            <a:spLocks noChangeArrowheads="1"/>
          </p:cNvSpPr>
          <p:nvPr/>
        </p:nvSpPr>
        <p:spPr bwMode="auto">
          <a:xfrm>
            <a:off x="4092575" y="6567488"/>
            <a:ext cx="388938" cy="150812"/>
          </a:xfrm>
          <a:prstGeom prst="rightArrow">
            <a:avLst>
              <a:gd name="adj1" fmla="val 50000"/>
              <a:gd name="adj2" fmla="val 644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Text Box 2"/>
          <p:cNvSpPr txBox="1">
            <a:spLocks noChangeAspect="1" noChangeArrowheads="1"/>
          </p:cNvSpPr>
          <p:nvPr/>
        </p:nvSpPr>
        <p:spPr bwMode="auto">
          <a:xfrm>
            <a:off x="5518150" y="4883150"/>
            <a:ext cx="333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Coulomb  Excitation at 0 deg.</a:t>
            </a:r>
            <a:endParaRPr lang="en-US" altLang="ja-JP" sz="2000" baseline="30000">
              <a:latin typeface="Times New Roman" pitchFamily="18" charset="0"/>
            </a:endParaRPr>
          </a:p>
        </p:txBody>
      </p:sp>
      <p:sp>
        <p:nvSpPr>
          <p:cNvPr id="1404931" name="Text Box 3"/>
          <p:cNvSpPr txBox="1">
            <a:spLocks noChangeAspect="1" noChangeArrowheads="1"/>
          </p:cNvSpPr>
          <p:nvPr/>
        </p:nvSpPr>
        <p:spPr bwMode="auto">
          <a:xfrm>
            <a:off x="3135313" y="2862263"/>
            <a:ext cx="229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Excited State</a:t>
            </a:r>
          </a:p>
        </p:txBody>
      </p:sp>
      <p:sp>
        <p:nvSpPr>
          <p:cNvPr id="1404932" name="Text Box 4"/>
          <p:cNvSpPr txBox="1">
            <a:spLocks noChangeAspect="1" noChangeArrowheads="1"/>
          </p:cNvSpPr>
          <p:nvPr/>
        </p:nvSpPr>
        <p:spPr bwMode="auto">
          <a:xfrm>
            <a:off x="693738" y="2878138"/>
            <a:ext cx="2660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Target Nucleus</a:t>
            </a:r>
          </a:p>
        </p:txBody>
      </p:sp>
      <p:sp>
        <p:nvSpPr>
          <p:cNvPr id="1404933" name="Text Box 5"/>
          <p:cNvSpPr txBox="1">
            <a:spLocks noChangeAspect="1" noChangeArrowheads="1"/>
          </p:cNvSpPr>
          <p:nvPr/>
        </p:nvSpPr>
        <p:spPr bwMode="auto">
          <a:xfrm>
            <a:off x="349250" y="773113"/>
            <a:ext cx="6142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/>
              <a:t>Real Photon Measurements, NRF and (</a:t>
            </a:r>
            <a:r>
              <a:rPr lang="en-US" altLang="ja-JP" sz="1800" b="1">
                <a:latin typeface="Symbol" pitchFamily="18" charset="2"/>
              </a:rPr>
              <a:t>g</a:t>
            </a:r>
            <a:r>
              <a:rPr lang="en-US" altLang="ja-JP" sz="1800" b="1"/>
              <a:t>,xn)</a:t>
            </a:r>
          </a:p>
        </p:txBody>
      </p:sp>
      <p:sp>
        <p:nvSpPr>
          <p:cNvPr id="1404934" name="Text Box 6"/>
          <p:cNvSpPr txBox="1">
            <a:spLocks noChangeArrowheads="1"/>
          </p:cNvSpPr>
          <p:nvPr/>
        </p:nvSpPr>
        <p:spPr bwMode="auto">
          <a:xfrm>
            <a:off x="630238" y="134938"/>
            <a:ext cx="7159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latin typeface="Times New Roman" pitchFamily="18" charset="0"/>
              </a:rPr>
              <a:t>Probing EM response of the target nucleus</a:t>
            </a: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6835775" y="1443038"/>
            <a:ext cx="19732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latin typeface="Times New Roman" pitchFamily="18" charset="0"/>
              </a:rPr>
              <a:t>Decay </a:t>
            </a:r>
            <a:r>
              <a:rPr lang="en-US" altLang="ja-JP" sz="1800" b="1">
                <a:latin typeface="Symbol" pitchFamily="18" charset="2"/>
              </a:rPr>
              <a:t>g</a:t>
            </a:r>
            <a:r>
              <a:rPr lang="en-US" altLang="ja-JP" sz="1800" b="1">
                <a:latin typeface="Times New Roman" pitchFamily="18" charset="0"/>
              </a:rPr>
              <a:t>-rays or neutrons are  measured.</a:t>
            </a:r>
          </a:p>
        </p:txBody>
      </p:sp>
      <p:sp>
        <p:nvSpPr>
          <p:cNvPr id="1404936" name="Text Box 8"/>
          <p:cNvSpPr txBox="1">
            <a:spLocks noChangeArrowheads="1"/>
          </p:cNvSpPr>
          <p:nvPr/>
        </p:nvSpPr>
        <p:spPr bwMode="auto">
          <a:xfrm>
            <a:off x="6316663" y="4113213"/>
            <a:ext cx="271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latin typeface="Times New Roman" pitchFamily="18" charset="0"/>
              </a:rPr>
              <a:t>Select low momentum transfer (q~0) kinematical condition,</a:t>
            </a:r>
            <a:br>
              <a:rPr lang="en-US" altLang="ja-JP" sz="1400">
                <a:latin typeface="Times New Roman" pitchFamily="18" charset="0"/>
              </a:rPr>
            </a:br>
            <a:r>
              <a:rPr lang="en-US" altLang="ja-JP" sz="1400">
                <a:latin typeface="Times New Roman" pitchFamily="18" charset="0"/>
              </a:rPr>
              <a:t>i.e. at zero degrees</a:t>
            </a:r>
          </a:p>
        </p:txBody>
      </p:sp>
      <p:sp>
        <p:nvSpPr>
          <p:cNvPr id="1404937" name="Text Box 9"/>
          <p:cNvSpPr txBox="1">
            <a:spLocks noChangeAspect="1" noChangeArrowheads="1"/>
          </p:cNvSpPr>
          <p:nvPr/>
        </p:nvSpPr>
        <p:spPr bwMode="auto">
          <a:xfrm>
            <a:off x="4114800" y="6248400"/>
            <a:ext cx="174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Excited State</a:t>
            </a:r>
          </a:p>
        </p:txBody>
      </p:sp>
      <p:sp>
        <p:nvSpPr>
          <p:cNvPr id="1404938" name="Text Box 10"/>
          <p:cNvSpPr txBox="1">
            <a:spLocks noChangeAspect="1" noChangeArrowheads="1"/>
          </p:cNvSpPr>
          <p:nvPr/>
        </p:nvSpPr>
        <p:spPr bwMode="auto">
          <a:xfrm>
            <a:off x="566738" y="6288088"/>
            <a:ext cx="204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8" charset="0"/>
              </a:rPr>
              <a:t>Target Nucleus</a:t>
            </a: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330200" y="3471863"/>
            <a:ext cx="61007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/>
              <a:t>Missing Mass Spectroscopy with Virtual Photon</a:t>
            </a:r>
          </a:p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itchFamily="18" charset="0"/>
              </a:rPr>
              <a:t>Insensitive to the decay channel.</a:t>
            </a:r>
            <a:br>
              <a:rPr lang="en-US" altLang="ja-JP" sz="1800">
                <a:latin typeface="Times New Roman" pitchFamily="18" charset="0"/>
              </a:rPr>
            </a:br>
            <a:r>
              <a:rPr lang="en-US" altLang="ja-JP" sz="1800">
                <a:latin typeface="Times New Roman" pitchFamily="18" charset="0"/>
              </a:rPr>
              <a:t>Total strengths are measured.</a:t>
            </a:r>
            <a:endParaRPr lang="en-US" altLang="ja-JP" sz="1800" b="1">
              <a:latin typeface="Times New Roman" pitchFamily="18" charset="0"/>
            </a:endParaRPr>
          </a:p>
        </p:txBody>
      </p:sp>
      <p:sp>
        <p:nvSpPr>
          <p:cNvPr id="1404940" name="Rectangle 12"/>
          <p:cNvSpPr>
            <a:spLocks noChangeArrowheads="1"/>
          </p:cNvSpPr>
          <p:nvPr/>
        </p:nvSpPr>
        <p:spPr bwMode="auto">
          <a:xfrm>
            <a:off x="366713" y="3471863"/>
            <a:ext cx="5205412" cy="327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04941" name="Text Box 13"/>
          <p:cNvSpPr txBox="1">
            <a:spLocks noChangeArrowheads="1"/>
          </p:cNvSpPr>
          <p:nvPr/>
        </p:nvSpPr>
        <p:spPr bwMode="auto">
          <a:xfrm>
            <a:off x="6030913" y="3390900"/>
            <a:ext cx="2341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latin typeface="Times New Roman" pitchFamily="18" charset="0"/>
              </a:rPr>
              <a:t>Only the scattered protons are measured.</a:t>
            </a:r>
          </a:p>
        </p:txBody>
      </p:sp>
      <p:sp>
        <p:nvSpPr>
          <p:cNvPr id="1404942" name="Oval 14"/>
          <p:cNvSpPr>
            <a:spLocks noChangeArrowheads="1"/>
          </p:cNvSpPr>
          <p:nvPr/>
        </p:nvSpPr>
        <p:spPr bwMode="auto">
          <a:xfrm>
            <a:off x="190500" y="869950"/>
            <a:ext cx="176213" cy="1762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04943" name="Oval 15"/>
          <p:cNvSpPr>
            <a:spLocks noChangeArrowheads="1"/>
          </p:cNvSpPr>
          <p:nvPr/>
        </p:nvSpPr>
        <p:spPr bwMode="auto">
          <a:xfrm>
            <a:off x="150813" y="3560763"/>
            <a:ext cx="176212" cy="1762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04944" name="Text Box 16"/>
          <p:cNvSpPr txBox="1">
            <a:spLocks noChangeArrowheads="1"/>
          </p:cNvSpPr>
          <p:nvPr/>
        </p:nvSpPr>
        <p:spPr bwMode="auto">
          <a:xfrm>
            <a:off x="6283325" y="5413375"/>
            <a:ext cx="2681288" cy="1006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/>
              <a:t>EM Interaction is</a:t>
            </a:r>
            <a:br>
              <a:rPr lang="en-US" altLang="ja-JP" sz="2000"/>
            </a:br>
            <a:r>
              <a:rPr lang="en-US" altLang="ja-JP" sz="2000"/>
              <a:t>well known </a:t>
            </a:r>
            <a:br>
              <a:rPr lang="en-US" altLang="ja-JP" sz="2000"/>
            </a:br>
            <a:r>
              <a:rPr lang="en-US" altLang="ja-JP" sz="2000"/>
              <a:t>(model independent)</a:t>
            </a:r>
          </a:p>
        </p:txBody>
      </p:sp>
      <p:pic>
        <p:nvPicPr>
          <p:cNvPr id="140494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079500"/>
            <a:ext cx="4656137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494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114800"/>
            <a:ext cx="52133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4947" name="Text Box 19"/>
          <p:cNvSpPr txBox="1">
            <a:spLocks noChangeAspect="1" noChangeArrowheads="1"/>
          </p:cNvSpPr>
          <p:nvPr/>
        </p:nvSpPr>
        <p:spPr bwMode="auto">
          <a:xfrm>
            <a:off x="4591050" y="5122863"/>
            <a:ext cx="868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 i="1">
                <a:latin typeface="Times New Roman" pitchFamily="18" charset="0"/>
              </a:rPr>
              <a:t>q</a:t>
            </a:r>
            <a:r>
              <a:rPr lang="en-US" altLang="ja-JP" sz="1800">
                <a:latin typeface="Times New Roman" pitchFamily="18" charset="0"/>
              </a:rPr>
              <a:t>,</a:t>
            </a:r>
            <a:r>
              <a:rPr lang="en-US" altLang="ja-JP" sz="1800">
                <a:latin typeface="Symbol" pitchFamily="18" charset="2"/>
              </a:rPr>
              <a:t>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Text Box 2"/>
          <p:cNvSpPr txBox="1">
            <a:spLocks noChangeArrowheads="1"/>
          </p:cNvSpPr>
          <p:nvPr/>
        </p:nvSpPr>
        <p:spPr bwMode="auto">
          <a:xfrm>
            <a:off x="188913" y="685800"/>
            <a:ext cx="8770937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 b="1">
                <a:solidFill>
                  <a:schemeClr val="accent2"/>
                </a:solidFill>
              </a:rPr>
              <a:t>An electromagnetic</a:t>
            </a:r>
            <a:r>
              <a:rPr lang="en-US" altLang="ja-JP" sz="2400"/>
              <a:t> probe (Coulomb excitation)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 b="1">
                <a:solidFill>
                  <a:schemeClr val="accent2"/>
                </a:solidFill>
              </a:rPr>
              <a:t>High-resolution</a:t>
            </a:r>
            <a:r>
              <a:rPr lang="en-US" altLang="ja-JP" sz="2400"/>
              <a:t> (20-30keV), </a:t>
            </a:r>
            <a:r>
              <a:rPr lang="en-US" altLang="ja-JP" sz="2400" b="1">
                <a:solidFill>
                  <a:schemeClr val="accent2"/>
                </a:solidFill>
              </a:rPr>
              <a:t>high</a:t>
            </a:r>
            <a:r>
              <a:rPr lang="en-US" altLang="ja-JP" sz="2400"/>
              <a:t> (~90%)/</a:t>
            </a:r>
            <a:r>
              <a:rPr lang="en-US" altLang="ja-JP" sz="2400" b="1">
                <a:solidFill>
                  <a:schemeClr val="accent2"/>
                </a:solidFill>
              </a:rPr>
              <a:t>uniform efficiency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/>
              <a:t>Covers a broad </a:t>
            </a:r>
            <a:r>
              <a:rPr lang="en-US" altLang="ja-JP" sz="2400" b="1">
                <a:solidFill>
                  <a:schemeClr val="accent2"/>
                </a:solidFill>
              </a:rPr>
              <a:t>Ex of 5-25MeV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/>
              <a:t>Insensitive to the decay property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/>
              <a:t>Requires </a:t>
            </a:r>
            <a:r>
              <a:rPr lang="en-US" altLang="ja-JP" sz="2400" b="1">
                <a:solidFill>
                  <a:schemeClr val="accent2"/>
                </a:solidFill>
              </a:rPr>
              <a:t>small amount of target</a:t>
            </a:r>
            <a:r>
              <a:rPr lang="en-US" altLang="ja-JP" sz="2400"/>
              <a:t> (several mili-gram)</a:t>
            </a:r>
            <a:br>
              <a:rPr lang="en-US" altLang="ja-JP" sz="2400"/>
            </a:br>
            <a:r>
              <a:rPr lang="en-US" altLang="ja-JP" sz="2400"/>
              <a:t>   and a few days of beam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400"/>
              <a:t>Applicable to stable nuclei</a:t>
            </a:r>
          </a:p>
        </p:txBody>
      </p:sp>
      <p:sp>
        <p:nvSpPr>
          <p:cNvPr id="1440771" name="Text Box 3"/>
          <p:cNvSpPr txBox="1">
            <a:spLocks noChangeArrowheads="1"/>
          </p:cNvSpPr>
          <p:nvPr/>
        </p:nvSpPr>
        <p:spPr bwMode="auto">
          <a:xfrm>
            <a:off x="298450" y="153988"/>
            <a:ext cx="8167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>
                <a:latin typeface="Times New Roman" pitchFamily="18" charset="0"/>
              </a:rPr>
              <a:t>Proton Inelastic Scattering at Forward Angles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8" name="Rectangle 4"/>
          <p:cNvSpPr>
            <a:spLocks noChangeArrowheads="1"/>
          </p:cNvSpPr>
          <p:nvPr/>
        </p:nvSpPr>
        <p:spPr bwMode="auto">
          <a:xfrm>
            <a:off x="885825" y="3594100"/>
            <a:ext cx="7473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800">
                <a:solidFill>
                  <a:schemeClr val="tx2"/>
                </a:solidFill>
              </a:rPr>
              <a:t>High-resolution polarized (</a:t>
            </a:r>
            <a:r>
              <a:rPr lang="en-US" altLang="ja-JP" sz="2800" i="1">
                <a:solidFill>
                  <a:schemeClr val="tx2"/>
                </a:solidFill>
              </a:rPr>
              <a:t>p</a:t>
            </a:r>
            <a:r>
              <a:rPr lang="en-US" altLang="ja-JP" sz="2800">
                <a:solidFill>
                  <a:schemeClr val="tx2"/>
                </a:solidFill>
              </a:rPr>
              <a:t>,</a:t>
            </a:r>
            <a:r>
              <a:rPr lang="en-US" altLang="ja-JP" sz="2800" i="1">
                <a:solidFill>
                  <a:schemeClr val="tx2"/>
                </a:solidFill>
              </a:rPr>
              <a:t>p</a:t>
            </a:r>
            <a:r>
              <a:rPr lang="en-US" altLang="ja-JP" sz="2800">
                <a:solidFill>
                  <a:schemeClr val="tx2"/>
                </a:solidFill>
              </a:rPr>
              <a:t>’) measurement </a:t>
            </a:r>
            <a:br>
              <a:rPr lang="en-US" altLang="ja-JP" sz="2800">
                <a:solidFill>
                  <a:schemeClr val="tx2"/>
                </a:solidFill>
              </a:rPr>
            </a:br>
            <a:r>
              <a:rPr lang="en-US" altLang="ja-JP" sz="2800">
                <a:solidFill>
                  <a:schemeClr val="tx2"/>
                </a:solidFill>
              </a:rPr>
              <a:t>at zero degrees and forward angles</a:t>
            </a:r>
            <a:endParaRPr lang="ja-JP" altLang="en-US" sz="2800">
              <a:solidFill>
                <a:schemeClr val="tx2"/>
              </a:solidFill>
            </a:endParaRPr>
          </a:p>
        </p:txBody>
      </p:sp>
      <p:sp>
        <p:nvSpPr>
          <p:cNvPr id="1460229" name="Rectangle 5"/>
          <p:cNvSpPr>
            <a:spLocks noChangeArrowheads="1"/>
          </p:cNvSpPr>
          <p:nvPr/>
        </p:nvSpPr>
        <p:spPr bwMode="auto">
          <a:xfrm>
            <a:off x="1631950" y="2316163"/>
            <a:ext cx="5743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>
                <a:solidFill>
                  <a:schemeClr val="tx2"/>
                </a:solidFill>
              </a:rPr>
              <a:t>Experimental Method </a:t>
            </a:r>
            <a:endParaRPr lang="ja-JP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890" name="Picture 2" descr="RCNP_whol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04813"/>
            <a:ext cx="5330825" cy="645318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5891" name="Oval 3"/>
          <p:cNvSpPr>
            <a:spLocks noChangeArrowheads="1"/>
          </p:cNvSpPr>
          <p:nvPr/>
        </p:nvSpPr>
        <p:spPr bwMode="auto">
          <a:xfrm>
            <a:off x="2513013" y="1252538"/>
            <a:ext cx="1173162" cy="1030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5892" name="Oval 4"/>
          <p:cNvSpPr>
            <a:spLocks noChangeArrowheads="1"/>
          </p:cNvSpPr>
          <p:nvPr/>
        </p:nvSpPr>
        <p:spPr bwMode="auto">
          <a:xfrm>
            <a:off x="3746500" y="1144588"/>
            <a:ext cx="1162050" cy="1590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5893" name="Text Box 5"/>
          <p:cNvSpPr txBox="1">
            <a:spLocks noChangeArrowheads="1"/>
          </p:cNvSpPr>
          <p:nvPr/>
        </p:nvSpPr>
        <p:spPr bwMode="auto">
          <a:xfrm>
            <a:off x="246063" y="3930650"/>
            <a:ext cx="3887787" cy="1014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High-resolution Spectrometer</a:t>
            </a:r>
          </a:p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Grand Raiden</a:t>
            </a:r>
          </a:p>
        </p:txBody>
      </p:sp>
      <p:sp>
        <p:nvSpPr>
          <p:cNvPr id="1445894" name="Line 6"/>
          <p:cNvSpPr>
            <a:spLocks noChangeShapeType="1"/>
          </p:cNvSpPr>
          <p:nvPr/>
        </p:nvSpPr>
        <p:spPr bwMode="auto">
          <a:xfrm flipV="1">
            <a:off x="2151063" y="2238375"/>
            <a:ext cx="736600" cy="1677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5895" name="Text Box 7"/>
          <p:cNvSpPr txBox="1">
            <a:spLocks noChangeArrowheads="1"/>
          </p:cNvSpPr>
          <p:nvPr/>
        </p:nvSpPr>
        <p:spPr bwMode="auto">
          <a:xfrm>
            <a:off x="5757863" y="3114675"/>
            <a:ext cx="3060700" cy="11969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High-resolution </a:t>
            </a:r>
            <a:br>
              <a:rPr lang="en-US" altLang="ja-JP" sz="2400">
                <a:latin typeface="Times New Roman" pitchFamily="18" charset="0"/>
              </a:rPr>
            </a:br>
            <a:r>
              <a:rPr lang="en-US" altLang="ja-JP" sz="2400">
                <a:latin typeface="Times New Roman" pitchFamily="18" charset="0"/>
              </a:rPr>
              <a:t>WS beam-line</a:t>
            </a:r>
            <a:br>
              <a:rPr lang="en-US" altLang="ja-JP" sz="2400">
                <a:latin typeface="Times New Roman" pitchFamily="18" charset="0"/>
              </a:rPr>
            </a:br>
            <a:r>
              <a:rPr lang="en-US" altLang="ja-JP" sz="2400">
                <a:latin typeface="Times New Roman" pitchFamily="18" charset="0"/>
              </a:rPr>
              <a:t>(dispersion matching)</a:t>
            </a:r>
          </a:p>
        </p:txBody>
      </p:sp>
      <p:sp>
        <p:nvSpPr>
          <p:cNvPr id="1445896" name="Line 8"/>
          <p:cNvSpPr>
            <a:spLocks noChangeShapeType="1"/>
          </p:cNvSpPr>
          <p:nvPr/>
        </p:nvSpPr>
        <p:spPr bwMode="auto">
          <a:xfrm>
            <a:off x="4873625" y="2244725"/>
            <a:ext cx="2151063" cy="887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5897" name="Text Box 9"/>
          <p:cNvSpPr txBox="1">
            <a:spLocks noChangeArrowheads="1"/>
          </p:cNvSpPr>
          <p:nvPr/>
        </p:nvSpPr>
        <p:spPr bwMode="auto">
          <a:xfrm>
            <a:off x="123825" y="-63500"/>
            <a:ext cx="7053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Research Center for Nuclear Physics, </a:t>
            </a:r>
            <a:br>
              <a:rPr lang="en-US" altLang="ja-JP" sz="2400"/>
            </a:br>
            <a:r>
              <a:rPr lang="en-US" altLang="ja-JP" sz="2400"/>
              <a:t>Osaka Univ.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938" name="Picture 2" descr="GR-LAS_0d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70800" cy="58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36513"/>
            <a:ext cx="7345362" cy="649287"/>
          </a:xfrm>
        </p:spPr>
        <p:txBody>
          <a:bodyPr/>
          <a:lstStyle/>
          <a:p>
            <a:r>
              <a:rPr lang="en-US" altLang="ja-JP" sz="2800" smtClean="0"/>
              <a:t>Spectrometers in the 0-deg. experiment setup</a:t>
            </a:r>
          </a:p>
        </p:txBody>
      </p:sp>
      <p:sp>
        <p:nvSpPr>
          <p:cNvPr id="1447940" name="Text Box 4"/>
          <p:cNvSpPr txBox="1">
            <a:spLocks noChangeArrowheads="1"/>
          </p:cNvSpPr>
          <p:nvPr/>
        </p:nvSpPr>
        <p:spPr bwMode="auto">
          <a:xfrm>
            <a:off x="6400800" y="5715000"/>
            <a:ext cx="20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>
                <a:latin typeface="Arial" charset="0"/>
              </a:rPr>
              <a:t>Intensity : 1-8 nA</a:t>
            </a:r>
          </a:p>
        </p:txBody>
      </p:sp>
      <p:sp>
        <p:nvSpPr>
          <p:cNvPr id="1447941" name="Text Box 5"/>
          <p:cNvSpPr txBox="1">
            <a:spLocks noChangeArrowheads="1"/>
          </p:cNvSpPr>
          <p:nvPr/>
        </p:nvSpPr>
        <p:spPr bwMode="auto">
          <a:xfrm>
            <a:off x="7164388" y="1676400"/>
            <a:ext cx="2160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>
                <a:latin typeface="Arial" charset="0"/>
              </a:rPr>
              <a:t>As a beam spot monitor </a:t>
            </a:r>
          </a:p>
          <a:p>
            <a:r>
              <a:rPr lang="en-US" altLang="ja-JP" sz="1400">
                <a:latin typeface="Arial" charset="0"/>
              </a:rPr>
              <a:t>in the vertical direction</a:t>
            </a:r>
          </a:p>
        </p:txBody>
      </p:sp>
      <p:sp>
        <p:nvSpPr>
          <p:cNvPr id="1447942" name="Text Box 6"/>
          <p:cNvSpPr txBox="1">
            <a:spLocks noChangeArrowheads="1"/>
          </p:cNvSpPr>
          <p:nvPr/>
        </p:nvSpPr>
        <p:spPr bwMode="auto">
          <a:xfrm>
            <a:off x="6372225" y="5445125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latin typeface="Arial" charset="0"/>
              </a:rPr>
              <a:t>Dispersion Matching</a:t>
            </a:r>
          </a:p>
        </p:txBody>
      </p:sp>
      <p:sp>
        <p:nvSpPr>
          <p:cNvPr id="1447943" name="Text Box 7"/>
          <p:cNvSpPr txBox="1">
            <a:spLocks noChangeArrowheads="1"/>
          </p:cNvSpPr>
          <p:nvPr/>
        </p:nvSpPr>
        <p:spPr bwMode="auto">
          <a:xfrm>
            <a:off x="4764088" y="6035675"/>
            <a:ext cx="2619375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Polarized Proton Beam at 295 MeV</a:t>
            </a:r>
          </a:p>
        </p:txBody>
      </p:sp>
      <p:sp>
        <p:nvSpPr>
          <p:cNvPr id="1447944" name="Text Box 8"/>
          <p:cNvSpPr txBox="1">
            <a:spLocks noChangeArrowheads="1"/>
          </p:cNvSpPr>
          <p:nvPr/>
        </p:nvSpPr>
        <p:spPr bwMode="auto">
          <a:xfrm>
            <a:off x="1833563" y="3960813"/>
            <a:ext cx="2439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itchFamily="18" charset="0"/>
              </a:rPr>
              <a:t>Focal Plane Polarimeter</a:t>
            </a:r>
          </a:p>
        </p:txBody>
      </p:sp>
      <p:sp>
        <p:nvSpPr>
          <p:cNvPr id="1447945" name="Text Box 9"/>
          <p:cNvSpPr txBox="1">
            <a:spLocks noChangeArrowheads="1"/>
          </p:cNvSpPr>
          <p:nvPr/>
        </p:nvSpPr>
        <p:spPr bwMode="auto">
          <a:xfrm>
            <a:off x="5281613" y="566738"/>
            <a:ext cx="386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AT et al., NIMA605, 326 (2009)</a:t>
            </a:r>
          </a:p>
        </p:txBody>
      </p:sp>
      <p:sp>
        <p:nvSpPr>
          <p:cNvPr id="1447946" name="Text Box 10"/>
          <p:cNvSpPr txBox="1">
            <a:spLocks noChangeArrowheads="1"/>
          </p:cNvSpPr>
          <p:nvPr/>
        </p:nvSpPr>
        <p:spPr bwMode="auto">
          <a:xfrm>
            <a:off x="6424613" y="5084763"/>
            <a:ext cx="20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aseline="30000">
                <a:latin typeface="Arial" charset="0"/>
              </a:rPr>
              <a:t>208</a:t>
            </a:r>
            <a:r>
              <a:rPr lang="en-US" altLang="ja-JP" sz="1400">
                <a:latin typeface="Arial" charset="0"/>
              </a:rPr>
              <a:t>Pb target: 5.2 mg/cm</a:t>
            </a:r>
            <a:r>
              <a:rPr lang="en-US" altLang="ja-JP" sz="1400" baseline="30000"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652463"/>
            <a:ext cx="676275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4147" name="Rectangle 3"/>
          <p:cNvSpPr>
            <a:spLocks noChangeArrowheads="1"/>
          </p:cNvSpPr>
          <p:nvPr/>
        </p:nvSpPr>
        <p:spPr bwMode="auto">
          <a:xfrm>
            <a:off x="1028700" y="520700"/>
            <a:ext cx="1803400" cy="271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414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735388"/>
            <a:ext cx="6675438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4149" name="Rectangle 5"/>
          <p:cNvSpPr>
            <a:spLocks noChangeArrowheads="1"/>
          </p:cNvSpPr>
          <p:nvPr/>
        </p:nvSpPr>
        <p:spPr bwMode="auto">
          <a:xfrm>
            <a:off x="1017588" y="3592513"/>
            <a:ext cx="1803400" cy="271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3098800" y="3708400"/>
            <a:ext cx="3532188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14151" name="Line 7"/>
          <p:cNvSpPr>
            <a:spLocks noChangeShapeType="1"/>
          </p:cNvSpPr>
          <p:nvPr/>
        </p:nvSpPr>
        <p:spPr bwMode="auto">
          <a:xfrm>
            <a:off x="1847850" y="3370263"/>
            <a:ext cx="0" cy="587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14152" name="Line 8"/>
          <p:cNvSpPr>
            <a:spLocks noChangeShapeType="1"/>
          </p:cNvSpPr>
          <p:nvPr/>
        </p:nvSpPr>
        <p:spPr bwMode="auto">
          <a:xfrm flipH="1" flipV="1">
            <a:off x="3948113" y="3332163"/>
            <a:ext cx="3868737" cy="6016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981075"/>
            <a:ext cx="8281987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8243" name="Rectangle 3"/>
          <p:cNvSpPr>
            <a:spLocks noChangeArrowheads="1"/>
          </p:cNvSpPr>
          <p:nvPr/>
        </p:nvSpPr>
        <p:spPr bwMode="auto">
          <a:xfrm>
            <a:off x="307975" y="5683250"/>
            <a:ext cx="8448675" cy="96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18244" name="Text Box 4"/>
          <p:cNvSpPr txBox="1">
            <a:spLocks noChangeArrowheads="1"/>
          </p:cNvSpPr>
          <p:nvPr/>
        </p:nvSpPr>
        <p:spPr bwMode="auto">
          <a:xfrm>
            <a:off x="495300" y="5821363"/>
            <a:ext cx="826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Excellent agreement between (p,p’) and (</a:t>
            </a:r>
            <a:r>
              <a:rPr lang="en-US" altLang="ja-JP" sz="2400">
                <a:latin typeface="Symbol" pitchFamily="18" charset="2"/>
              </a:rPr>
              <a:t>g</a:t>
            </a:r>
            <a:r>
              <a:rPr lang="en-US" altLang="ja-JP" sz="2400"/>
              <a:t>,</a:t>
            </a:r>
            <a:r>
              <a:rPr lang="en-US" altLang="ja-JP" sz="2400">
                <a:latin typeface="Symbol" pitchFamily="18" charset="2"/>
              </a:rPr>
              <a:t>g</a:t>
            </a:r>
            <a:r>
              <a:rPr lang="en-US" altLang="ja-JP" sz="2400"/>
              <a:t>’) below ~</a:t>
            </a:r>
            <a:r>
              <a:rPr lang="en-US" altLang="ja-JP" sz="2400" i="1"/>
              <a:t>S</a:t>
            </a:r>
            <a:r>
              <a:rPr lang="en-US" altLang="ja-JP" sz="2400" i="1" baseline="-25000"/>
              <a:t>n</a:t>
            </a:r>
          </a:p>
        </p:txBody>
      </p:sp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6688138" y="6378575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I. Poltoratska, PhD thesis</a:t>
            </a:r>
          </a:p>
        </p:txBody>
      </p:sp>
      <p:sp>
        <p:nvSpPr>
          <p:cNvPr id="1418246" name="Rectangle 6"/>
          <p:cNvSpPr>
            <a:spLocks noChangeArrowheads="1"/>
          </p:cNvSpPr>
          <p:nvPr/>
        </p:nvSpPr>
        <p:spPr bwMode="auto">
          <a:xfrm>
            <a:off x="673100" y="322263"/>
            <a:ext cx="7772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altLang="ja-JP" sz="3200">
                <a:solidFill>
                  <a:schemeClr val="tx2"/>
                </a:solidFill>
                <a:latin typeface="Times New Roman" pitchFamily="18" charset="0"/>
              </a:rPr>
              <a:t>B(E1): low-lying discrete states</a:t>
            </a:r>
            <a:endParaRPr lang="de-DE" sz="3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7" name="Rectangle 3"/>
          <p:cNvSpPr>
            <a:spLocks noChangeArrowheads="1"/>
          </p:cNvSpPr>
          <p:nvPr/>
        </p:nvSpPr>
        <p:spPr bwMode="auto">
          <a:xfrm>
            <a:off x="250825" y="5873750"/>
            <a:ext cx="58467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de-DE" sz="1800">
                <a:latin typeface="Arial" charset="0"/>
                <a:cs typeface="Arial" charset="0"/>
              </a:rPr>
              <a:t>  Neglect of data for </a:t>
            </a:r>
            <a:r>
              <a:rPr kumimoji="0" lang="de-DE" sz="1800">
                <a:latin typeface="Symbol" pitchFamily="18" charset="2"/>
                <a:cs typeface="Arial" charset="0"/>
              </a:rPr>
              <a:t>Q</a:t>
            </a:r>
            <a:r>
              <a:rPr kumimoji="0" lang="de-DE" sz="1800">
                <a:latin typeface="Arial" charset="0"/>
                <a:cs typeface="Arial" charset="0"/>
              </a:rPr>
              <a:t>&gt;4: (p,p´) response too complex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de-DE" sz="1800">
                <a:latin typeface="Arial" charset="0"/>
                <a:cs typeface="Arial" charset="0"/>
              </a:rPr>
              <a:t>  Included E1/M1/E2 or E1/M1/E3 (little difference)</a:t>
            </a:r>
          </a:p>
        </p:txBody>
      </p:sp>
      <p:grpSp>
        <p:nvGrpSpPr>
          <p:cNvPr id="1449988" name="Group 4"/>
          <p:cNvGrpSpPr>
            <a:grpSpLocks/>
          </p:cNvGrpSpPr>
          <p:nvPr/>
        </p:nvGrpSpPr>
        <p:grpSpPr bwMode="auto">
          <a:xfrm>
            <a:off x="387350" y="1225550"/>
            <a:ext cx="8216900" cy="4651375"/>
            <a:chOff x="108" y="682"/>
            <a:chExt cx="5589" cy="3364"/>
          </a:xfrm>
        </p:grpSpPr>
        <p:pic>
          <p:nvPicPr>
            <p:cNvPr id="1449989" name="Picture 5" descr="Multipo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682"/>
              <a:ext cx="5589" cy="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9990" name="Line 6"/>
            <p:cNvSpPr>
              <a:spLocks noChangeShapeType="1"/>
            </p:cNvSpPr>
            <p:nvPr/>
          </p:nvSpPr>
          <p:spPr bwMode="auto">
            <a:xfrm rot="21360000" flipH="1">
              <a:off x="1474" y="2319"/>
              <a:ext cx="475" cy="2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9991" name="Line 7"/>
            <p:cNvSpPr>
              <a:spLocks noChangeShapeType="1"/>
            </p:cNvSpPr>
            <p:nvPr/>
          </p:nvSpPr>
          <p:spPr bwMode="auto">
            <a:xfrm>
              <a:off x="1994" y="2296"/>
              <a:ext cx="499" cy="3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9992" name="Line 8"/>
            <p:cNvSpPr>
              <a:spLocks noChangeShapeType="1"/>
            </p:cNvSpPr>
            <p:nvPr/>
          </p:nvSpPr>
          <p:spPr bwMode="auto">
            <a:xfrm rot="420000">
              <a:off x="3405" y="2349"/>
              <a:ext cx="1022" cy="18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49993" name="Rectangle 9"/>
          <p:cNvSpPr>
            <a:spLocks noChangeArrowheads="1"/>
          </p:cNvSpPr>
          <p:nvPr/>
        </p:nvSpPr>
        <p:spPr bwMode="auto">
          <a:xfrm>
            <a:off x="311150" y="114300"/>
            <a:ext cx="7772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altLang="ja-JP" sz="3200">
                <a:solidFill>
                  <a:schemeClr val="tx2"/>
                </a:solidFill>
                <a:latin typeface="Times New Roman" pitchFamily="18" charset="0"/>
              </a:rPr>
              <a:t>B(E1): continuum and GDR region</a:t>
            </a:r>
            <a:endParaRPr lang="de-DE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49994" name="Rectangle 10"/>
          <p:cNvSpPr>
            <a:spLocks noChangeArrowheads="1"/>
          </p:cNvSpPr>
          <p:nvPr/>
        </p:nvSpPr>
        <p:spPr bwMode="auto">
          <a:xfrm>
            <a:off x="2028825" y="569913"/>
            <a:ext cx="509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ja-JP" sz="2400">
                <a:solidFill>
                  <a:schemeClr val="tx2"/>
                </a:solidFill>
              </a:rPr>
              <a:t>Method 1: </a:t>
            </a:r>
            <a:r>
              <a:rPr lang="de-DE" sz="2400">
                <a:solidFill>
                  <a:schemeClr val="tx2"/>
                </a:solidFill>
              </a:rPr>
              <a:t>Multipole Decompositi</a:t>
            </a:r>
            <a:r>
              <a:rPr lang="de-DE" altLang="ja-JP" sz="2400">
                <a:solidFill>
                  <a:schemeClr val="tx2"/>
                </a:solidFill>
              </a:rPr>
              <a:t>on</a:t>
            </a:r>
            <a:endParaRPr lang="ja-JP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132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1308100" y="2101850"/>
          <a:ext cx="66325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338" name="Formel" r:id="rId4" imgW="3365280" imgH="431640" progId="Equation.3">
                  <p:embed/>
                </p:oleObj>
              </mc:Choice>
              <mc:Fallback>
                <p:oleObj name="Formel" r:id="rId4" imgW="33652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101850"/>
                        <a:ext cx="663257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1316" name="Rectangle 4"/>
          <p:cNvSpPr>
            <a:spLocks noChangeArrowheads="1"/>
          </p:cNvSpPr>
          <p:nvPr/>
        </p:nvSpPr>
        <p:spPr bwMode="auto">
          <a:xfrm>
            <a:off x="4787900" y="1100138"/>
            <a:ext cx="41052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rgbClr val="243572"/>
              </a:buClr>
            </a:pPr>
            <a:r>
              <a:rPr lang="en-US" altLang="ja-JP" sz="2000">
                <a:solidFill>
                  <a:srgbClr val="FF0000"/>
                </a:solidFill>
                <a:latin typeface="Times New Roman" pitchFamily="18" charset="0"/>
              </a:rPr>
              <a:t>spinflip / non-spinflip separation</a:t>
            </a:r>
            <a:endParaRPr lang="en-US" altLang="ja-JP" sz="2000">
              <a:latin typeface="Times New Roman" pitchFamily="18" charset="0"/>
            </a:endParaRPr>
          </a:p>
        </p:txBody>
      </p:sp>
      <p:sp>
        <p:nvSpPr>
          <p:cNvPr id="1421317" name="AutoShape 5"/>
          <p:cNvSpPr>
            <a:spLocks noChangeArrowheads="1"/>
          </p:cNvSpPr>
          <p:nvPr/>
        </p:nvSpPr>
        <p:spPr bwMode="auto">
          <a:xfrm>
            <a:off x="3989388" y="120808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21318" name="Text Box 6"/>
          <p:cNvSpPr txBox="1">
            <a:spLocks noChangeArrowheads="1"/>
          </p:cNvSpPr>
          <p:nvPr/>
        </p:nvSpPr>
        <p:spPr bwMode="auto">
          <a:xfrm>
            <a:off x="155575" y="1074738"/>
            <a:ext cx="394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243572"/>
              </a:buClr>
              <a:buFont typeface="Wingdings" pitchFamily="2" charset="2"/>
              <a:buBlip>
                <a:blip r:embed="rId6"/>
              </a:buBlip>
            </a:pPr>
            <a:r>
              <a:rPr kumimoji="0" lang="ja-JP" altLang="en-US" sz="2000">
                <a:latin typeface="Arial" charset="0"/>
                <a:cs typeface="Arial" charset="0"/>
              </a:rPr>
              <a:t> </a:t>
            </a:r>
            <a:r>
              <a:rPr kumimoji="0" lang="en-US" altLang="ja-JP" sz="2000">
                <a:latin typeface="Arial" charset="0"/>
                <a:cs typeface="Arial" charset="0"/>
              </a:rPr>
              <a:t>Polarization observables at 0°</a:t>
            </a:r>
          </a:p>
        </p:txBody>
      </p:sp>
      <p:sp>
        <p:nvSpPr>
          <p:cNvPr id="1421319" name="Text Box 7"/>
          <p:cNvSpPr txBox="1">
            <a:spLocks noChangeArrowheads="1"/>
          </p:cNvSpPr>
          <p:nvPr/>
        </p:nvSpPr>
        <p:spPr bwMode="auto">
          <a:xfrm>
            <a:off x="3967163" y="1731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de-DE" sz="1800">
              <a:latin typeface="Arial" charset="0"/>
              <a:cs typeface="Arial" charset="0"/>
            </a:endParaRPr>
          </a:p>
        </p:txBody>
      </p:sp>
      <p:sp>
        <p:nvSpPr>
          <p:cNvPr id="1421322" name="Text Box 10"/>
          <p:cNvSpPr txBox="1">
            <a:spLocks noChangeArrowheads="1"/>
          </p:cNvSpPr>
          <p:nvPr/>
        </p:nvSpPr>
        <p:spPr bwMode="auto">
          <a:xfrm>
            <a:off x="614363" y="1687513"/>
            <a:ext cx="695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2000">
                <a:latin typeface="Arial" charset="0"/>
                <a:cs typeface="Arial" charset="0"/>
              </a:rPr>
              <a:t>E1 and M1 decomposition</a:t>
            </a:r>
          </a:p>
        </p:txBody>
      </p:sp>
      <p:sp>
        <p:nvSpPr>
          <p:cNvPr id="1421323" name="Text Box 11"/>
          <p:cNvSpPr txBox="1">
            <a:spLocks noChangeArrowheads="1"/>
          </p:cNvSpPr>
          <p:nvPr/>
        </p:nvSpPr>
        <p:spPr bwMode="auto">
          <a:xfrm>
            <a:off x="5459413" y="1741488"/>
            <a:ext cx="3303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latin typeface="Arial" charset="0"/>
                <a:cs typeface="Arial" charset="0"/>
              </a:rPr>
              <a:t>T. Suzuki, PTP 103 (2000) 859</a:t>
            </a:r>
          </a:p>
        </p:txBody>
      </p:sp>
      <p:sp>
        <p:nvSpPr>
          <p:cNvPr id="1421328" name="Rectangle 16"/>
          <p:cNvSpPr>
            <a:spLocks noChangeArrowheads="1"/>
          </p:cNvSpPr>
          <p:nvPr/>
        </p:nvSpPr>
        <p:spPr bwMode="auto">
          <a:xfrm>
            <a:off x="8039100" y="246856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>
                <a:latin typeface="Arial" charset="0"/>
                <a:cs typeface="Arial" charset="0"/>
              </a:rPr>
              <a:t>E1</a:t>
            </a:r>
            <a:endParaRPr kumimoji="0" lang="ja-JP" altLang="en-US" sz="2000">
              <a:latin typeface="Arial" charset="0"/>
              <a:cs typeface="Arial" charset="0"/>
            </a:endParaRPr>
          </a:p>
        </p:txBody>
      </p:sp>
      <p:sp>
        <p:nvSpPr>
          <p:cNvPr id="1421329" name="Rectangle 17"/>
          <p:cNvSpPr>
            <a:spLocks noChangeArrowheads="1"/>
          </p:cNvSpPr>
          <p:nvPr/>
        </p:nvSpPr>
        <p:spPr bwMode="auto">
          <a:xfrm>
            <a:off x="8045450" y="20939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>
                <a:latin typeface="Arial" charset="0"/>
                <a:cs typeface="Arial" charset="0"/>
              </a:rPr>
              <a:t>M1</a:t>
            </a:r>
            <a:endParaRPr kumimoji="0" lang="ja-JP" altLang="en-US" sz="2000">
              <a:latin typeface="Arial" charset="0"/>
              <a:cs typeface="Arial" charset="0"/>
            </a:endParaRPr>
          </a:p>
        </p:txBody>
      </p:sp>
      <p:graphicFrame>
        <p:nvGraphicFramePr>
          <p:cNvPr id="142133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27175" y="2952750"/>
          <a:ext cx="55626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339" name="Image" r:id="rId7" imgW="8139683" imgH="5714286" progId="Photoshop.Image.11">
                  <p:embed/>
                </p:oleObj>
              </mc:Choice>
              <mc:Fallback>
                <p:oleObj name="Image" r:id="rId7" imgW="8139683" imgH="5714286" progId="Photoshop.Image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952750"/>
                        <a:ext cx="55626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1333" name="Rectangle 21"/>
          <p:cNvSpPr>
            <a:spLocks noChangeArrowheads="1"/>
          </p:cNvSpPr>
          <p:nvPr/>
        </p:nvSpPr>
        <p:spPr bwMode="auto">
          <a:xfrm>
            <a:off x="5456238" y="1401763"/>
            <a:ext cx="214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243572"/>
              </a:buClr>
            </a:pPr>
            <a:r>
              <a:rPr lang="en-US" altLang="ja-JP" sz="2000">
                <a:latin typeface="Times New Roman" pitchFamily="18" charset="0"/>
              </a:rPr>
              <a:t>model-independent</a:t>
            </a:r>
          </a:p>
        </p:txBody>
      </p:sp>
      <p:sp>
        <p:nvSpPr>
          <p:cNvPr id="1421335" name="Rectangle 23"/>
          <p:cNvSpPr>
            <a:spLocks noChangeArrowheads="1"/>
          </p:cNvSpPr>
          <p:nvPr/>
        </p:nvSpPr>
        <p:spPr bwMode="auto">
          <a:xfrm>
            <a:off x="311150" y="114300"/>
            <a:ext cx="7772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altLang="ja-JP" sz="3200">
                <a:solidFill>
                  <a:schemeClr val="tx2"/>
                </a:solidFill>
                <a:latin typeface="Times New Roman" pitchFamily="18" charset="0"/>
              </a:rPr>
              <a:t>B(E1): continuum and GDR region</a:t>
            </a:r>
            <a:endParaRPr lang="de-DE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21337" name="Rectangle 25"/>
          <p:cNvSpPr>
            <a:spLocks noChangeArrowheads="1"/>
          </p:cNvSpPr>
          <p:nvPr/>
        </p:nvSpPr>
        <p:spPr bwMode="auto">
          <a:xfrm>
            <a:off x="923925" y="569913"/>
            <a:ext cx="651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ja-JP" sz="2400">
                <a:solidFill>
                  <a:schemeClr val="tx2"/>
                </a:solidFill>
              </a:rPr>
              <a:t>Method 2: </a:t>
            </a:r>
            <a:r>
              <a:rPr lang="de-DE" sz="2400">
                <a:solidFill>
                  <a:schemeClr val="tx2"/>
                </a:solidFill>
              </a:rPr>
              <a:t>Decompositi</a:t>
            </a:r>
            <a:r>
              <a:rPr lang="de-DE" altLang="ja-JP" sz="2400">
                <a:solidFill>
                  <a:schemeClr val="tx2"/>
                </a:solidFill>
              </a:rPr>
              <a:t>on by Spin Observables</a:t>
            </a:r>
            <a:endParaRPr lang="ja-JP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Text Box 2"/>
          <p:cNvSpPr txBox="1">
            <a:spLocks noChangeArrowheads="1"/>
          </p:cNvSpPr>
          <p:nvPr/>
        </p:nvSpPr>
        <p:spPr bwMode="auto">
          <a:xfrm>
            <a:off x="914400" y="442913"/>
            <a:ext cx="6478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Contents</a:t>
            </a:r>
          </a:p>
        </p:txBody>
      </p:sp>
      <p:sp>
        <p:nvSpPr>
          <p:cNvPr id="1458179" name="Text Box 3"/>
          <p:cNvSpPr txBox="1">
            <a:spLocks noChangeArrowheads="1"/>
          </p:cNvSpPr>
          <p:nvPr/>
        </p:nvSpPr>
        <p:spPr bwMode="auto">
          <a:xfrm>
            <a:off x="434975" y="1298575"/>
            <a:ext cx="8189913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2800"/>
              <a:t> Symmetry Energy, Neutron Skin, </a:t>
            </a:r>
            <a:br>
              <a:rPr lang="en-US" altLang="ja-JP" sz="2800"/>
            </a:br>
            <a:r>
              <a:rPr lang="en-US" altLang="ja-JP" sz="2800"/>
              <a:t>   and Electric Dipole Response of </a:t>
            </a:r>
            <a:r>
              <a:rPr lang="en-US" altLang="ja-JP" sz="2800" baseline="30000"/>
              <a:t>208</a:t>
            </a:r>
            <a:r>
              <a:rPr lang="en-US" altLang="ja-JP" sz="2800"/>
              <a:t>Pb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en-US" altLang="ja-JP" sz="2800"/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2800"/>
              <a:t> Experimental Method</a:t>
            </a:r>
            <a:br>
              <a:rPr lang="en-US" altLang="ja-JP" sz="2800"/>
            </a:br>
            <a:r>
              <a:rPr lang="en-US" altLang="ja-JP" sz="2800"/>
              <a:t>      proton inelastic scattering from </a:t>
            </a:r>
            <a:r>
              <a:rPr lang="en-US" altLang="ja-JP" sz="2800" baseline="30000"/>
              <a:t>208</a:t>
            </a:r>
            <a:r>
              <a:rPr lang="en-US" altLang="ja-JP" sz="2800"/>
              <a:t>Pb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endParaRPr lang="en-US" altLang="ja-JP" sz="2800"/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2800"/>
              <a:t> Results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22263"/>
            <a:ext cx="7772400" cy="776287"/>
          </a:xfrm>
        </p:spPr>
        <p:txBody>
          <a:bodyPr/>
          <a:lstStyle/>
          <a:p>
            <a:r>
              <a:rPr lang="de-DE" sz="3200" smtClean="0"/>
              <a:t>Compari</a:t>
            </a:r>
            <a:r>
              <a:rPr lang="de-DE" altLang="ja-JP" sz="3200" smtClean="0"/>
              <a:t>son</a:t>
            </a:r>
            <a:r>
              <a:rPr lang="de-DE" sz="3200" smtClean="0"/>
              <a:t> </a:t>
            </a:r>
            <a:r>
              <a:rPr lang="de-DE" altLang="ja-JP" sz="3200" smtClean="0"/>
              <a:t>between the two</a:t>
            </a:r>
            <a:r>
              <a:rPr lang="de-DE" sz="3200" smtClean="0"/>
              <a:t> </a:t>
            </a:r>
            <a:r>
              <a:rPr lang="de-DE" altLang="ja-JP" sz="3200" smtClean="0"/>
              <a:t>m</a:t>
            </a:r>
            <a:r>
              <a:rPr lang="de-DE" sz="3200" smtClean="0"/>
              <a:t>ethods</a:t>
            </a:r>
          </a:p>
        </p:txBody>
      </p:sp>
      <p:sp>
        <p:nvSpPr>
          <p:cNvPr id="1426435" name="Text Box 3"/>
          <p:cNvSpPr txBox="1">
            <a:spLocks noChangeArrowheads="1"/>
          </p:cNvSpPr>
          <p:nvPr/>
        </p:nvSpPr>
        <p:spPr bwMode="auto">
          <a:xfrm>
            <a:off x="4176713" y="1773238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>
                <a:latin typeface="Arial" charset="0"/>
                <a:cs typeface="Arial" charset="0"/>
              </a:rPr>
              <a:t>Total</a:t>
            </a:r>
          </a:p>
        </p:txBody>
      </p:sp>
      <p:sp>
        <p:nvSpPr>
          <p:cNvPr id="1426436" name="Text Box 4"/>
          <p:cNvSpPr txBox="1">
            <a:spLocks noChangeArrowheads="1"/>
          </p:cNvSpPr>
          <p:nvPr/>
        </p:nvSpPr>
        <p:spPr bwMode="auto">
          <a:xfrm>
            <a:off x="4102100" y="3463925"/>
            <a:ext cx="93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>
                <a:latin typeface="Symbol" pitchFamily="18" charset="2"/>
                <a:cs typeface="Arial" charset="0"/>
              </a:rPr>
              <a:t>D</a:t>
            </a:r>
            <a:r>
              <a:rPr kumimoji="0" lang="en-US" altLang="ja-JP" sz="2000">
                <a:latin typeface="Arial" charset="0"/>
                <a:cs typeface="Arial" charset="0"/>
              </a:rPr>
              <a:t>S = 1</a:t>
            </a:r>
          </a:p>
        </p:txBody>
      </p:sp>
      <p:sp>
        <p:nvSpPr>
          <p:cNvPr id="1426437" name="Text Box 5"/>
          <p:cNvSpPr txBox="1">
            <a:spLocks noChangeArrowheads="1"/>
          </p:cNvSpPr>
          <p:nvPr/>
        </p:nvSpPr>
        <p:spPr bwMode="auto">
          <a:xfrm>
            <a:off x="4103688" y="4941888"/>
            <a:ext cx="938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>
                <a:latin typeface="Symbol" pitchFamily="18" charset="2"/>
                <a:cs typeface="Arial" charset="0"/>
              </a:rPr>
              <a:t>D</a:t>
            </a:r>
            <a:r>
              <a:rPr kumimoji="0" lang="en-US" altLang="ja-JP" sz="2000">
                <a:latin typeface="Arial" charset="0"/>
                <a:cs typeface="Arial" charset="0"/>
              </a:rPr>
              <a:t>S = 0</a:t>
            </a:r>
          </a:p>
        </p:txBody>
      </p:sp>
      <p:pic>
        <p:nvPicPr>
          <p:cNvPr id="1426438" name="Picture 6" descr="sigma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487488"/>
            <a:ext cx="4127500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6439" name="Picture 7" descr="sigma2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1489075"/>
            <a:ext cx="4059237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028700"/>
            <a:ext cx="76469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6371" name="Text Box 3"/>
          <p:cNvSpPr txBox="1">
            <a:spLocks noChangeArrowheads="1"/>
          </p:cNvSpPr>
          <p:nvPr/>
        </p:nvSpPr>
        <p:spPr bwMode="auto">
          <a:xfrm>
            <a:off x="6500813" y="636746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I. Poltoratska, PhD thesis</a:t>
            </a:r>
          </a:p>
        </p:txBody>
      </p:sp>
      <p:sp>
        <p:nvSpPr>
          <p:cNvPr id="1466372" name="Rectangle 4"/>
          <p:cNvSpPr>
            <a:spLocks noChangeArrowheads="1"/>
          </p:cNvSpPr>
          <p:nvPr/>
        </p:nvSpPr>
        <p:spPr bwMode="auto">
          <a:xfrm>
            <a:off x="719138" y="4989513"/>
            <a:ext cx="7993062" cy="101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66373" name="Text Box 5"/>
          <p:cNvSpPr txBox="1">
            <a:spLocks noChangeArrowheads="1"/>
          </p:cNvSpPr>
          <p:nvPr/>
        </p:nvSpPr>
        <p:spPr bwMode="auto">
          <a:xfrm>
            <a:off x="1379538" y="5253038"/>
            <a:ext cx="7221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Excellent agreement among three measurements</a:t>
            </a:r>
            <a:br>
              <a:rPr lang="en-US" altLang="ja-JP" sz="2400"/>
            </a:br>
            <a:r>
              <a:rPr lang="en-US" altLang="ja-JP" sz="2400"/>
              <a:t>around the GDR bump region</a:t>
            </a:r>
            <a:endParaRPr lang="en-US" altLang="ja-JP" sz="2400" i="1" baseline="-25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673100"/>
            <a:ext cx="7772400" cy="465138"/>
          </a:xfrm>
        </p:spPr>
        <p:txBody>
          <a:bodyPr/>
          <a:lstStyle/>
          <a:p>
            <a:r>
              <a:rPr lang="en-US" altLang="ja-JP" sz="2800" smtClean="0"/>
              <a:t>E1 Response of </a:t>
            </a:r>
            <a:r>
              <a:rPr lang="en-US" altLang="ja-JP" sz="2800" baseline="30000" smtClean="0"/>
              <a:t>208</a:t>
            </a:r>
            <a:r>
              <a:rPr lang="en-US" altLang="ja-JP" sz="2800" smtClean="0"/>
              <a:t>Pb and </a:t>
            </a:r>
            <a:r>
              <a:rPr lang="en-US" altLang="ja-JP" sz="2800" smtClean="0">
                <a:latin typeface="Symbol" pitchFamily="18" charset="2"/>
              </a:rPr>
              <a:t>a</a:t>
            </a:r>
            <a:r>
              <a:rPr lang="en-US" altLang="ja-JP" sz="2800" baseline="-25000" smtClean="0"/>
              <a:t>D</a:t>
            </a:r>
          </a:p>
        </p:txBody>
      </p:sp>
      <p:sp>
        <p:nvSpPr>
          <p:cNvPr id="1428483" name="Text Box 3"/>
          <p:cNvSpPr txBox="1">
            <a:spLocks noChangeArrowheads="1"/>
          </p:cNvSpPr>
          <p:nvPr/>
        </p:nvSpPr>
        <p:spPr bwMode="auto">
          <a:xfrm>
            <a:off x="6151563" y="6457950"/>
            <a:ext cx="2789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AT et al., PRL107, 062502(2011)</a:t>
            </a:r>
          </a:p>
        </p:txBody>
      </p:sp>
      <p:pic>
        <p:nvPicPr>
          <p:cNvPr id="1428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06550"/>
            <a:ext cx="8666162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530225" y="5473700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combined data</a:t>
            </a:r>
            <a:endParaRPr lang="en-US" altLang="ja-JP" sz="2000" i="1" baseline="-25000"/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425450" y="5943600"/>
            <a:ext cx="734695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The dipole polarizability of </a:t>
            </a:r>
            <a:r>
              <a:rPr lang="en-US" altLang="ja-JP" sz="2000" baseline="30000"/>
              <a:t>208</a:t>
            </a:r>
            <a:r>
              <a:rPr lang="en-US" altLang="ja-JP" sz="2000"/>
              <a:t>Pb has been precisely determined.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Text Box 2"/>
          <p:cNvSpPr txBox="1">
            <a:spLocks noChangeArrowheads="1"/>
          </p:cNvSpPr>
          <p:nvPr/>
        </p:nvSpPr>
        <p:spPr bwMode="auto">
          <a:xfrm>
            <a:off x="0" y="166688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/>
              <a:t>Correlation  Between Dipole Polarizability</a:t>
            </a:r>
            <a:br>
              <a:rPr lang="en-US" altLang="ja-JP" sz="2800"/>
            </a:br>
            <a:r>
              <a:rPr lang="en-US" altLang="ja-JP" sz="2800"/>
              <a:t>and Neutron Skin Thickness</a:t>
            </a:r>
          </a:p>
        </p:txBody>
      </p:sp>
      <p:sp>
        <p:nvSpPr>
          <p:cNvPr id="1470467" name="Text Box 3"/>
          <p:cNvSpPr txBox="1">
            <a:spLocks noChangeArrowheads="1"/>
          </p:cNvSpPr>
          <p:nvPr/>
        </p:nvSpPr>
        <p:spPr bwMode="auto">
          <a:xfrm>
            <a:off x="5549900" y="6378575"/>
            <a:ext cx="3514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J. Piekarewicz et al., PRC85, 041302(2012)</a:t>
            </a:r>
          </a:p>
        </p:txBody>
      </p:sp>
      <p:pic>
        <p:nvPicPr>
          <p:cNvPr id="1470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71575"/>
            <a:ext cx="6362700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70469" name="Object 5"/>
          <p:cNvGraphicFramePr>
            <a:graphicFrameLocks noChangeAspect="1"/>
          </p:cNvGraphicFramePr>
          <p:nvPr/>
        </p:nvGraphicFramePr>
        <p:xfrm>
          <a:off x="4429125" y="1760538"/>
          <a:ext cx="18970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70" name="数式" r:id="rId4" imgW="990360" imgH="228600" progId="Equation.3">
                  <p:embed/>
                </p:oleObj>
              </mc:Choice>
              <mc:Fallback>
                <p:oleObj name="数式" r:id="rId4" imgW="9903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760538"/>
                        <a:ext cx="18970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173163"/>
            <a:ext cx="6362700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71492" name="Object 4"/>
          <p:cNvGraphicFramePr>
            <a:graphicFrameLocks noChangeAspect="1"/>
          </p:cNvGraphicFramePr>
          <p:nvPr/>
        </p:nvGraphicFramePr>
        <p:xfrm>
          <a:off x="4429125" y="1760538"/>
          <a:ext cx="18970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496" name="数式" r:id="rId4" imgW="990360" imgH="228600" progId="Equation.3">
                  <p:embed/>
                </p:oleObj>
              </mc:Choice>
              <mc:Fallback>
                <p:oleObj name="数式" r:id="rId4" imgW="9903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760538"/>
                        <a:ext cx="18970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1493" name="Text Box 5"/>
          <p:cNvSpPr txBox="1">
            <a:spLocks noChangeArrowheads="1"/>
          </p:cNvSpPr>
          <p:nvPr/>
        </p:nvSpPr>
        <p:spPr bwMode="auto">
          <a:xfrm>
            <a:off x="0" y="166688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/>
              <a:t>Correlation  Between Dipole Polarizability</a:t>
            </a:r>
            <a:br>
              <a:rPr lang="en-US" altLang="ja-JP" sz="2800"/>
            </a:br>
            <a:r>
              <a:rPr lang="en-US" altLang="ja-JP" sz="2800"/>
              <a:t>and Neutron Skin Thickness</a:t>
            </a:r>
          </a:p>
        </p:txBody>
      </p:sp>
      <p:sp>
        <p:nvSpPr>
          <p:cNvPr id="1471495" name="Text Box 7"/>
          <p:cNvSpPr txBox="1">
            <a:spLocks noChangeArrowheads="1"/>
          </p:cNvSpPr>
          <p:nvPr/>
        </p:nvSpPr>
        <p:spPr bwMode="auto">
          <a:xfrm>
            <a:off x="188913" y="5738813"/>
            <a:ext cx="8623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Theoretical models can be much constrained if precise data on the neutron skin thickness is also available (but not).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169988"/>
            <a:ext cx="6362700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2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1388"/>
            <a:ext cx="33829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2037" name="AutoShape 5"/>
          <p:cNvSpPr>
            <a:spLocks noChangeArrowheads="1"/>
          </p:cNvSpPr>
          <p:nvPr/>
        </p:nvSpPr>
        <p:spPr bwMode="auto">
          <a:xfrm>
            <a:off x="3049588" y="3049588"/>
            <a:ext cx="898525" cy="225425"/>
          </a:xfrm>
          <a:prstGeom prst="rightArrow">
            <a:avLst>
              <a:gd name="adj1" fmla="val 50000"/>
              <a:gd name="adj2" fmla="val 9964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52038" name="AutoShape 6"/>
          <p:cNvSpPr>
            <a:spLocks noChangeArrowheads="1"/>
          </p:cNvSpPr>
          <p:nvPr/>
        </p:nvSpPr>
        <p:spPr bwMode="auto">
          <a:xfrm rot="5400000">
            <a:off x="4770437" y="3708401"/>
            <a:ext cx="423863" cy="239712"/>
          </a:xfrm>
          <a:prstGeom prst="rightArrow">
            <a:avLst>
              <a:gd name="adj1" fmla="val 50000"/>
              <a:gd name="adj2" fmla="val 4420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452039" name="Object 7"/>
          <p:cNvGraphicFramePr>
            <a:graphicFrameLocks noChangeAspect="1"/>
          </p:cNvGraphicFramePr>
          <p:nvPr/>
        </p:nvGraphicFramePr>
        <p:xfrm>
          <a:off x="4429125" y="1760538"/>
          <a:ext cx="18970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42" name="数式" r:id="rId5" imgW="990360" imgH="228600" progId="Equation.3">
                  <p:embed/>
                </p:oleObj>
              </mc:Choice>
              <mc:Fallback>
                <p:oleObj name="数式" r:id="rId5" imgW="9903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760538"/>
                        <a:ext cx="18970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2040" name="Text Box 8"/>
          <p:cNvSpPr txBox="1">
            <a:spLocks noChangeArrowheads="1"/>
          </p:cNvSpPr>
          <p:nvPr/>
        </p:nvSpPr>
        <p:spPr bwMode="auto">
          <a:xfrm>
            <a:off x="0" y="166688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/>
              <a:t>Correlation  Between Dipole Polarizability</a:t>
            </a:r>
            <a:br>
              <a:rPr lang="en-US" altLang="ja-JP" sz="2800"/>
            </a:br>
            <a:r>
              <a:rPr lang="en-US" altLang="ja-JP" sz="2800"/>
              <a:t>and Neutron Skin Thickness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/>
        </p:nvSpPr>
        <p:spPr bwMode="auto">
          <a:xfrm>
            <a:off x="38100" y="258763"/>
            <a:ext cx="8921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/>
              <a:t>Neutron Skin Thickness Measurement </a:t>
            </a:r>
            <a:br>
              <a:rPr lang="en-US" altLang="ja-JP" sz="2800"/>
            </a:br>
            <a:r>
              <a:rPr lang="en-US" altLang="ja-JP" sz="2800"/>
              <a:t>by Electromagnetic Interaction</a:t>
            </a:r>
          </a:p>
        </p:txBody>
      </p:sp>
      <p:pic>
        <p:nvPicPr>
          <p:cNvPr id="1453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244600"/>
            <a:ext cx="7424737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3061" name="AutoShape 5"/>
          <p:cNvSpPr>
            <a:spLocks noChangeArrowheads="1"/>
          </p:cNvSpPr>
          <p:nvPr/>
        </p:nvSpPr>
        <p:spPr bwMode="auto">
          <a:xfrm>
            <a:off x="2063750" y="4445000"/>
            <a:ext cx="1071563" cy="190500"/>
          </a:xfrm>
          <a:prstGeom prst="leftArrow">
            <a:avLst>
              <a:gd name="adj1" fmla="val 50000"/>
              <a:gd name="adj2" fmla="val 14062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53062" name="AutoShape 6"/>
          <p:cNvSpPr>
            <a:spLocks noChangeArrowheads="1"/>
          </p:cNvSpPr>
          <p:nvPr/>
        </p:nvSpPr>
        <p:spPr bwMode="auto">
          <a:xfrm flipH="1">
            <a:off x="5780088" y="2170113"/>
            <a:ext cx="1262062" cy="206375"/>
          </a:xfrm>
          <a:prstGeom prst="leftArrow">
            <a:avLst>
              <a:gd name="adj1" fmla="val 50000"/>
              <a:gd name="adj2" fmla="val 15288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53063" name="Text Box 7"/>
          <p:cNvSpPr txBox="1">
            <a:spLocks noChangeArrowheads="1"/>
          </p:cNvSpPr>
          <p:nvPr/>
        </p:nvSpPr>
        <p:spPr bwMode="auto">
          <a:xfrm>
            <a:off x="7173913" y="5168900"/>
            <a:ext cx="1970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PES: Proton Elastic Scattering, Zenihiro et al., PRC.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509588"/>
            <a:ext cx="5703887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9443" name="Rectangle 3"/>
          <p:cNvSpPr>
            <a:spLocks noChangeArrowheads="1"/>
          </p:cNvSpPr>
          <p:nvPr/>
        </p:nvSpPr>
        <p:spPr bwMode="auto">
          <a:xfrm>
            <a:off x="2898775" y="6521450"/>
            <a:ext cx="596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Based on the work by X. Roca-Maza </a:t>
            </a:r>
            <a:r>
              <a:rPr lang="en-US" altLang="ja-JP" sz="1600" i="1"/>
              <a:t>et al.</a:t>
            </a:r>
            <a:r>
              <a:rPr lang="en-US" altLang="ja-JP" sz="1600"/>
              <a:t>, PRL</a:t>
            </a:r>
            <a:r>
              <a:rPr lang="en-US" altLang="ja-JP" sz="1600" b="1"/>
              <a:t>106</a:t>
            </a:r>
            <a:r>
              <a:rPr lang="en-US" altLang="ja-JP" sz="1600"/>
              <a:t>, 252501 (2011)</a:t>
            </a:r>
            <a:endParaRPr lang="ja-JP" altLang="en-US" sz="1600"/>
          </a:p>
        </p:txBody>
      </p:sp>
      <p:sp>
        <p:nvSpPr>
          <p:cNvPr id="1469444" name="Text Box 4"/>
          <p:cNvSpPr txBox="1">
            <a:spLocks noChangeArrowheads="1"/>
          </p:cNvSpPr>
          <p:nvPr/>
        </p:nvSpPr>
        <p:spPr bwMode="auto">
          <a:xfrm>
            <a:off x="4725988" y="4618038"/>
            <a:ext cx="2811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FF0000"/>
                </a:solidFill>
              </a:rPr>
              <a:t>DP: Dipole Polarizability</a:t>
            </a:r>
            <a:endParaRPr lang="en-US" altLang="ja-JP" sz="1800">
              <a:solidFill>
                <a:srgbClr val="990099"/>
              </a:solidFill>
            </a:endParaRPr>
          </a:p>
        </p:txBody>
      </p:sp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4699000" y="4964113"/>
            <a:ext cx="192405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L</a:t>
            </a:r>
            <a:r>
              <a:rPr lang="en-US" altLang="ja-JP" sz="2000">
                <a:latin typeface="Symbol" pitchFamily="18" charset="2"/>
              </a:rPr>
              <a:t>=46</a:t>
            </a:r>
            <a:r>
              <a:rPr lang="en-US" altLang="ja-JP" sz="2000"/>
              <a:t>±15 MeV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01675"/>
            <a:ext cx="5805487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54084" name="Object 4"/>
          <p:cNvGraphicFramePr>
            <a:graphicFrameLocks noChangeAspect="1"/>
          </p:cNvGraphicFramePr>
          <p:nvPr/>
        </p:nvGraphicFramePr>
        <p:xfrm>
          <a:off x="6338888" y="1114425"/>
          <a:ext cx="523875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88" name="Image" r:id="rId4" imgW="2717460" imgH="4190476" progId="Photoshop.Image.11">
                  <p:embed/>
                </p:oleObj>
              </mc:Choice>
              <mc:Fallback>
                <p:oleObj name="Image" r:id="rId4" imgW="2717460" imgH="4190476" progId="Photoshop.Image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114425"/>
                        <a:ext cx="523875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085" name="Text Box 5"/>
          <p:cNvSpPr txBox="1">
            <a:spLocks noChangeArrowheads="1"/>
          </p:cNvSpPr>
          <p:nvPr/>
        </p:nvSpPr>
        <p:spPr bwMode="auto">
          <a:xfrm>
            <a:off x="6246813" y="5708650"/>
            <a:ext cx="2544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Gaussian weight func.</a:t>
            </a:r>
          </a:p>
        </p:txBody>
      </p:sp>
      <p:sp>
        <p:nvSpPr>
          <p:cNvPr id="1454086" name="Text Box 6"/>
          <p:cNvSpPr txBox="1">
            <a:spLocks noChangeArrowheads="1"/>
          </p:cNvSpPr>
          <p:nvPr/>
        </p:nvSpPr>
        <p:spPr bwMode="auto">
          <a:xfrm>
            <a:off x="2576513" y="6132513"/>
            <a:ext cx="2332037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L</a:t>
            </a:r>
            <a:r>
              <a:rPr lang="en-US" altLang="ja-JP" sz="2400">
                <a:latin typeface="Symbol" pitchFamily="18" charset="2"/>
              </a:rPr>
              <a:t>=45</a:t>
            </a:r>
            <a:r>
              <a:rPr lang="en-US" altLang="ja-JP" sz="2400"/>
              <a:t>±18 MeV</a:t>
            </a:r>
          </a:p>
        </p:txBody>
      </p:sp>
      <p:sp>
        <p:nvSpPr>
          <p:cNvPr id="1454087" name="Text Box 7"/>
          <p:cNvSpPr txBox="1">
            <a:spLocks noChangeArrowheads="1"/>
          </p:cNvSpPr>
          <p:nvPr/>
        </p:nvSpPr>
        <p:spPr bwMode="auto">
          <a:xfrm>
            <a:off x="1008063" y="60325"/>
            <a:ext cx="699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Determination of Symmetry Energy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955675"/>
            <a:ext cx="5437188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5107" name="Text Box 3"/>
          <p:cNvSpPr txBox="1">
            <a:spLocks noChangeArrowheads="1"/>
          </p:cNvSpPr>
          <p:nvPr/>
        </p:nvSpPr>
        <p:spPr bwMode="auto">
          <a:xfrm>
            <a:off x="5592763" y="3149600"/>
            <a:ext cx="33670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DP: Dipole Polarizability</a:t>
            </a:r>
            <a:br>
              <a:rPr lang="en-US" altLang="ja-JP" sz="1600"/>
            </a:br>
            <a:r>
              <a:rPr lang="en-US" altLang="ja-JP" sz="1600"/>
              <a:t>HIC: Heavy Ion Collision</a:t>
            </a:r>
            <a:br>
              <a:rPr lang="en-US" altLang="ja-JP" sz="1600"/>
            </a:br>
            <a:r>
              <a:rPr lang="en-US" altLang="ja-JP" sz="1600"/>
              <a:t>PDR: Pygmy Dipole Resonance</a:t>
            </a:r>
            <a:br>
              <a:rPr lang="en-US" altLang="ja-JP" sz="1600"/>
            </a:br>
            <a:r>
              <a:rPr lang="en-US" altLang="ja-JP" sz="1600"/>
              <a:t>IAS: Isobaric Analogue State</a:t>
            </a:r>
            <a:br>
              <a:rPr lang="en-US" altLang="ja-JP" sz="1600"/>
            </a:br>
            <a:r>
              <a:rPr lang="en-US" altLang="ja-JP" sz="1600"/>
              <a:t>FRDM: Finite Range Droplet</a:t>
            </a:r>
            <a:br>
              <a:rPr lang="en-US" altLang="ja-JP" sz="1600"/>
            </a:br>
            <a:r>
              <a:rPr lang="en-US" altLang="ja-JP" sz="1600"/>
              <a:t>   Model (nuclear mass analysis)</a:t>
            </a:r>
            <a:br>
              <a:rPr lang="en-US" altLang="ja-JP" sz="1600"/>
            </a:br>
            <a:r>
              <a:rPr lang="en-US" altLang="ja-JP" sz="1600"/>
              <a:t>n-star: Neutron Star Observation</a:t>
            </a:r>
            <a:br>
              <a:rPr lang="en-US" altLang="ja-JP" sz="1600"/>
            </a:br>
            <a:r>
              <a:rPr lang="en-US" altLang="ja-JP" sz="1600">
                <a:latin typeface="Symbol" pitchFamily="18" charset="2"/>
              </a:rPr>
              <a:t>c</a:t>
            </a:r>
            <a:r>
              <a:rPr lang="en-US" altLang="ja-JP" sz="1600"/>
              <a:t>EFT: Chiral Effective Field Theory</a:t>
            </a:r>
            <a:br>
              <a:rPr lang="en-US" altLang="ja-JP" sz="1600"/>
            </a:br>
            <a:endParaRPr lang="en-US" altLang="ja-JP" sz="1600"/>
          </a:p>
        </p:txBody>
      </p:sp>
      <p:sp>
        <p:nvSpPr>
          <p:cNvPr id="1455108" name="Text Box 4"/>
          <p:cNvSpPr txBox="1">
            <a:spLocks noChangeArrowheads="1"/>
          </p:cNvSpPr>
          <p:nvPr/>
        </p:nvSpPr>
        <p:spPr bwMode="auto">
          <a:xfrm>
            <a:off x="1008063" y="171450"/>
            <a:ext cx="699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Determination of Symmetry Energy</a:t>
            </a:r>
          </a:p>
        </p:txBody>
      </p:sp>
      <p:sp>
        <p:nvSpPr>
          <p:cNvPr id="1455109" name="Text Box 5"/>
          <p:cNvSpPr txBox="1">
            <a:spLocks noChangeArrowheads="1"/>
          </p:cNvSpPr>
          <p:nvPr/>
        </p:nvSpPr>
        <p:spPr bwMode="auto">
          <a:xfrm>
            <a:off x="5741988" y="93345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M.B. Tsang </a:t>
            </a:r>
            <a:r>
              <a:rPr lang="en-US" altLang="ja-JP" sz="2000" i="1"/>
              <a:t>et al.</a:t>
            </a:r>
            <a:r>
              <a:rPr lang="en-US" altLang="ja-JP" sz="2000"/>
              <a:t>, </a:t>
            </a:r>
            <a:br>
              <a:rPr lang="en-US" altLang="ja-JP" sz="2000"/>
            </a:br>
            <a:r>
              <a:rPr lang="en-US" altLang="ja-JP" sz="2000"/>
              <a:t>PRC</a:t>
            </a:r>
            <a:r>
              <a:rPr lang="en-US" altLang="ja-JP" sz="2000" b="1"/>
              <a:t>86</a:t>
            </a:r>
            <a:r>
              <a:rPr lang="en-US" altLang="ja-JP" sz="2000"/>
              <a:t>, 015803 (2012).</a:t>
            </a:r>
          </a:p>
        </p:txBody>
      </p:sp>
      <p:sp>
        <p:nvSpPr>
          <p:cNvPr id="1455110" name="Text Box 6"/>
          <p:cNvSpPr txBox="1">
            <a:spLocks noChangeArrowheads="1"/>
          </p:cNvSpPr>
          <p:nvPr/>
        </p:nvSpPr>
        <p:spPr bwMode="auto">
          <a:xfrm>
            <a:off x="5786438" y="1697038"/>
            <a:ext cx="2849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ja-JP" sz="2000"/>
              <a:t>I. Tews et al., PRL</a:t>
            </a:r>
            <a:r>
              <a:rPr lang="en-US" altLang="ja-JP" sz="2000"/>
              <a:t>110, 032504 (2013)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0" y="300038"/>
            <a:ext cx="774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/>
              <a:t>Determination of the Symmetry Energy Term in EOS.</a:t>
            </a:r>
            <a:endParaRPr lang="ja-JP" altLang="en-US" sz="2400"/>
          </a:p>
        </p:txBody>
      </p:sp>
      <p:pic>
        <p:nvPicPr>
          <p:cNvPr id="139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947738"/>
            <a:ext cx="4067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44" name="Rectangle 4"/>
          <p:cNvSpPr>
            <a:spLocks noChangeArrowheads="1"/>
          </p:cNvSpPr>
          <p:nvPr/>
        </p:nvSpPr>
        <p:spPr bwMode="auto">
          <a:xfrm>
            <a:off x="5845175" y="3652838"/>
            <a:ext cx="290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/>
              <a:t>Lattimer et al., Phys. Rep. 442, 109(2007)</a:t>
            </a:r>
            <a:endParaRPr lang="ja-JP" altLang="en-US" sz="1200"/>
          </a:p>
        </p:txBody>
      </p:sp>
      <p:pic>
        <p:nvPicPr>
          <p:cNvPr id="1392645" name="Picture 5" descr="NSta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4268788"/>
            <a:ext cx="21431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46" name="Text Box 6"/>
          <p:cNvSpPr txBox="1">
            <a:spLocks noChangeArrowheads="1"/>
          </p:cNvSpPr>
          <p:nvPr/>
        </p:nvSpPr>
        <p:spPr bwMode="auto">
          <a:xfrm>
            <a:off x="896938" y="4340225"/>
            <a:ext cx="3541712" cy="5810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/>
              <a:t>Accreting neutron star/white dwarf,</a:t>
            </a:r>
            <a:br>
              <a:rPr lang="en-US" altLang="ja-JP" sz="1600"/>
            </a:br>
            <a:r>
              <a:rPr lang="en-US" altLang="ja-JP" sz="1600"/>
              <a:t> X-Ray burst, Superburst</a:t>
            </a:r>
          </a:p>
        </p:txBody>
      </p:sp>
      <p:pic>
        <p:nvPicPr>
          <p:cNvPr id="1392647" name="Picture 7" descr="thermonuclear_visualiz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4981575"/>
            <a:ext cx="23383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48" name="Picture 8" descr="ngc6624ill-sma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24425"/>
            <a:ext cx="2479675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4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212850"/>
            <a:ext cx="26812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5649913" y="685800"/>
            <a:ext cx="3011487" cy="3365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Neutron Star Mass and Radius</a:t>
            </a:r>
          </a:p>
        </p:txBody>
      </p:sp>
      <p:sp>
        <p:nvSpPr>
          <p:cNvPr id="1392651" name="Text Box 11"/>
          <p:cNvSpPr txBox="1">
            <a:spLocks noChangeArrowheads="1"/>
          </p:cNvSpPr>
          <p:nvPr/>
        </p:nvSpPr>
        <p:spPr bwMode="auto">
          <a:xfrm>
            <a:off x="6048375" y="3956050"/>
            <a:ext cx="2371725" cy="3365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/>
              <a:t>Neutron Star Structure</a:t>
            </a:r>
          </a:p>
        </p:txBody>
      </p:sp>
      <p:sp>
        <p:nvSpPr>
          <p:cNvPr id="1392652" name="Text Box 12"/>
          <p:cNvSpPr txBox="1">
            <a:spLocks noChangeArrowheads="1"/>
          </p:cNvSpPr>
          <p:nvPr/>
        </p:nvSpPr>
        <p:spPr bwMode="auto">
          <a:xfrm>
            <a:off x="0" y="785813"/>
            <a:ext cx="3011488" cy="3365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/>
              <a:t>Core-Collapse Supernova</a:t>
            </a:r>
          </a:p>
        </p:txBody>
      </p:sp>
      <p:sp>
        <p:nvSpPr>
          <p:cNvPr id="1392653" name="Text Box 13"/>
          <p:cNvSpPr txBox="1">
            <a:spLocks noChangeArrowheads="1"/>
          </p:cNvSpPr>
          <p:nvPr/>
        </p:nvSpPr>
        <p:spPr bwMode="auto">
          <a:xfrm>
            <a:off x="2816225" y="3719513"/>
            <a:ext cx="2370138" cy="3365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/>
              <a:t>Neutron Star Cooling</a:t>
            </a:r>
          </a:p>
        </p:txBody>
      </p:sp>
      <p:sp>
        <p:nvSpPr>
          <p:cNvPr id="1392654" name="Text Box 14"/>
          <p:cNvSpPr txBox="1">
            <a:spLocks noChangeArrowheads="1"/>
          </p:cNvSpPr>
          <p:nvPr/>
        </p:nvSpPr>
        <p:spPr bwMode="auto">
          <a:xfrm>
            <a:off x="2909888" y="3228975"/>
            <a:ext cx="2149475" cy="3365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/>
              <a:t>Nucleosynthesis</a:t>
            </a:r>
          </a:p>
        </p:txBody>
      </p:sp>
      <p:sp>
        <p:nvSpPr>
          <p:cNvPr id="1392655" name="テキスト ボックス 4"/>
          <p:cNvSpPr txBox="1">
            <a:spLocks noChangeArrowheads="1"/>
          </p:cNvSpPr>
          <p:nvPr/>
        </p:nvSpPr>
        <p:spPr bwMode="auto">
          <a:xfrm>
            <a:off x="2892425" y="1068388"/>
            <a:ext cx="2398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900">
                <a:latin typeface="Times New Roman" pitchFamily="18" charset="0"/>
                <a:cs typeface="Times New Roman" pitchFamily="18" charset="0"/>
              </a:rPr>
              <a:t>K. Sumiyoshi, Astrophys. J. 629, 922 (2005)</a:t>
            </a:r>
            <a:endParaRPr lang="ja-JP" altLang="en-US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56" name="Rectangle 16"/>
          <p:cNvSpPr>
            <a:spLocks noChangeArrowheads="1"/>
          </p:cNvSpPr>
          <p:nvPr/>
        </p:nvSpPr>
        <p:spPr bwMode="auto">
          <a:xfrm>
            <a:off x="6646863" y="6629400"/>
            <a:ext cx="24971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900"/>
              <a:t>http://www.astro.umd.edu/~miller/nstar.html</a:t>
            </a:r>
            <a:endParaRPr lang="ja-JP" altLang="en-US" sz="900"/>
          </a:p>
        </p:txBody>
      </p:sp>
      <p:sp>
        <p:nvSpPr>
          <p:cNvPr id="1392657" name="テキスト ボックス 8"/>
          <p:cNvSpPr txBox="1">
            <a:spLocks noChangeArrowheads="1"/>
          </p:cNvSpPr>
          <p:nvPr/>
        </p:nvSpPr>
        <p:spPr bwMode="auto">
          <a:xfrm>
            <a:off x="628650" y="3733800"/>
            <a:ext cx="1703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900">
                <a:latin typeface="Calibri" pitchFamily="34" charset="0"/>
              </a:rPr>
              <a:t>Langanke and Martinez-Pinedo</a:t>
            </a:r>
            <a:endParaRPr lang="ja-JP" altLang="en-US" sz="900">
              <a:latin typeface="Calibri" pitchFamily="34" charset="0"/>
            </a:endParaRPr>
          </a:p>
        </p:txBody>
      </p:sp>
      <p:pic>
        <p:nvPicPr>
          <p:cNvPr id="139265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282700"/>
            <a:ext cx="25685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63613"/>
            <a:ext cx="5437187" cy="556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6132" name="Text Box 4"/>
          <p:cNvSpPr txBox="1">
            <a:spLocks noChangeArrowheads="1"/>
          </p:cNvSpPr>
          <p:nvPr/>
        </p:nvSpPr>
        <p:spPr bwMode="auto">
          <a:xfrm>
            <a:off x="6119813" y="5892800"/>
            <a:ext cx="2651125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L</a:t>
            </a:r>
            <a:r>
              <a:rPr lang="en-US" altLang="ja-JP" sz="2400">
                <a:latin typeface="Symbol" pitchFamily="18" charset="2"/>
              </a:rPr>
              <a:t>=</a:t>
            </a:r>
            <a:r>
              <a:rPr lang="en-US" altLang="ja-JP" sz="2400"/>
              <a:t>45±18 MeV</a:t>
            </a:r>
            <a:br>
              <a:rPr lang="en-US" altLang="ja-JP" sz="2400"/>
            </a:br>
            <a:r>
              <a:rPr lang="en-US" altLang="ja-JP" sz="2400"/>
              <a:t>J=30.9±1.5 MeV</a:t>
            </a:r>
          </a:p>
        </p:txBody>
      </p:sp>
      <p:sp>
        <p:nvSpPr>
          <p:cNvPr id="1456133" name="Text Box 5"/>
          <p:cNvSpPr txBox="1">
            <a:spLocks noChangeArrowheads="1"/>
          </p:cNvSpPr>
          <p:nvPr/>
        </p:nvSpPr>
        <p:spPr bwMode="auto">
          <a:xfrm>
            <a:off x="5741988" y="93345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M.B. Tsang </a:t>
            </a:r>
            <a:r>
              <a:rPr lang="en-US" altLang="ja-JP" sz="2000" i="1"/>
              <a:t>et al.</a:t>
            </a:r>
            <a:r>
              <a:rPr lang="en-US" altLang="ja-JP" sz="2000"/>
              <a:t>, </a:t>
            </a:r>
            <a:br>
              <a:rPr lang="en-US" altLang="ja-JP" sz="2000"/>
            </a:br>
            <a:r>
              <a:rPr lang="en-US" altLang="ja-JP" sz="2000"/>
              <a:t>PRC</a:t>
            </a:r>
            <a:r>
              <a:rPr lang="en-US" altLang="ja-JP" sz="2000" b="1"/>
              <a:t>86</a:t>
            </a:r>
            <a:r>
              <a:rPr lang="en-US" altLang="ja-JP" sz="2000"/>
              <a:t>, 015803 (2012).</a:t>
            </a:r>
          </a:p>
        </p:txBody>
      </p:sp>
      <p:sp>
        <p:nvSpPr>
          <p:cNvPr id="1456134" name="Text Box 6"/>
          <p:cNvSpPr txBox="1">
            <a:spLocks noChangeArrowheads="1"/>
          </p:cNvSpPr>
          <p:nvPr/>
        </p:nvSpPr>
        <p:spPr bwMode="auto">
          <a:xfrm>
            <a:off x="5829300" y="2474913"/>
            <a:ext cx="178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ja-JP" sz="2000"/>
              <a:t>and this work</a:t>
            </a:r>
            <a:endParaRPr lang="en-US" altLang="ja-JP" sz="2000"/>
          </a:p>
        </p:txBody>
      </p:sp>
      <p:sp>
        <p:nvSpPr>
          <p:cNvPr id="1456135" name="Text Box 7"/>
          <p:cNvSpPr txBox="1">
            <a:spLocks noChangeArrowheads="1"/>
          </p:cNvSpPr>
          <p:nvPr/>
        </p:nvSpPr>
        <p:spPr bwMode="auto">
          <a:xfrm>
            <a:off x="5592763" y="3149600"/>
            <a:ext cx="33670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DP: Dipole Polarizability</a:t>
            </a:r>
            <a:br>
              <a:rPr lang="en-US" altLang="ja-JP" sz="1600"/>
            </a:br>
            <a:r>
              <a:rPr lang="en-US" altLang="ja-JP" sz="1600"/>
              <a:t>HIC: Heavy Ion Collision</a:t>
            </a:r>
            <a:br>
              <a:rPr lang="en-US" altLang="ja-JP" sz="1600"/>
            </a:br>
            <a:r>
              <a:rPr lang="en-US" altLang="ja-JP" sz="1600"/>
              <a:t>PDR: Pygmy Dipole Resonance</a:t>
            </a:r>
            <a:br>
              <a:rPr lang="en-US" altLang="ja-JP" sz="1600"/>
            </a:br>
            <a:r>
              <a:rPr lang="en-US" altLang="ja-JP" sz="1600"/>
              <a:t>IAS: Isobaric Analogue State</a:t>
            </a:r>
            <a:br>
              <a:rPr lang="en-US" altLang="ja-JP" sz="1600"/>
            </a:br>
            <a:r>
              <a:rPr lang="en-US" altLang="ja-JP" sz="1600"/>
              <a:t>FRDM: Finite Range Droplet</a:t>
            </a:r>
            <a:br>
              <a:rPr lang="en-US" altLang="ja-JP" sz="1600"/>
            </a:br>
            <a:r>
              <a:rPr lang="en-US" altLang="ja-JP" sz="1600"/>
              <a:t>   Model (nuclear mass analysis)</a:t>
            </a:r>
            <a:br>
              <a:rPr lang="en-US" altLang="ja-JP" sz="1600"/>
            </a:br>
            <a:r>
              <a:rPr lang="en-US" altLang="ja-JP" sz="1600"/>
              <a:t>n-star: Neutron Star Observation</a:t>
            </a:r>
            <a:br>
              <a:rPr lang="en-US" altLang="ja-JP" sz="1600"/>
            </a:br>
            <a:r>
              <a:rPr lang="en-US" altLang="ja-JP" sz="1600">
                <a:latin typeface="Symbol" pitchFamily="18" charset="2"/>
              </a:rPr>
              <a:t>c</a:t>
            </a:r>
            <a:r>
              <a:rPr lang="en-US" altLang="ja-JP" sz="1600"/>
              <a:t>EFT: Chiral Effective Field Theory</a:t>
            </a:r>
            <a:br>
              <a:rPr lang="en-US" altLang="ja-JP" sz="1600"/>
            </a:br>
            <a:endParaRPr lang="en-US" altLang="ja-JP" sz="1600"/>
          </a:p>
        </p:txBody>
      </p:sp>
      <p:sp>
        <p:nvSpPr>
          <p:cNvPr id="1456136" name="Text Box 8"/>
          <p:cNvSpPr txBox="1">
            <a:spLocks noChangeArrowheads="1"/>
          </p:cNvSpPr>
          <p:nvPr/>
        </p:nvSpPr>
        <p:spPr bwMode="auto">
          <a:xfrm>
            <a:off x="1008063" y="171450"/>
            <a:ext cx="699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Determination of Symmetry Energy</a:t>
            </a:r>
          </a:p>
        </p:txBody>
      </p:sp>
      <p:sp>
        <p:nvSpPr>
          <p:cNvPr id="1456137" name="Text Box 9"/>
          <p:cNvSpPr txBox="1">
            <a:spLocks noChangeArrowheads="1"/>
          </p:cNvSpPr>
          <p:nvPr/>
        </p:nvSpPr>
        <p:spPr bwMode="auto">
          <a:xfrm>
            <a:off x="5257800" y="60817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DP:</a:t>
            </a:r>
          </a:p>
        </p:txBody>
      </p:sp>
      <p:sp>
        <p:nvSpPr>
          <p:cNvPr id="1456138" name="Text Box 10"/>
          <p:cNvSpPr txBox="1">
            <a:spLocks noChangeArrowheads="1"/>
          </p:cNvSpPr>
          <p:nvPr/>
        </p:nvSpPr>
        <p:spPr bwMode="auto">
          <a:xfrm>
            <a:off x="5786438" y="1697038"/>
            <a:ext cx="2849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ja-JP" sz="2000"/>
              <a:t>I. Tews et al., PRL</a:t>
            </a:r>
            <a:r>
              <a:rPr lang="en-US" altLang="ja-JP" sz="2000"/>
              <a:t>110, 032504 (2013)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Text Box 2"/>
          <p:cNvSpPr txBox="1">
            <a:spLocks noChangeArrowheads="1"/>
          </p:cNvSpPr>
          <p:nvPr/>
        </p:nvSpPr>
        <p:spPr bwMode="auto">
          <a:xfrm>
            <a:off x="187325" y="558800"/>
            <a:ext cx="8956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2400"/>
              <a:t>The dipole polarizability of </a:t>
            </a:r>
            <a:r>
              <a:rPr lang="en-US" altLang="ja-JP" sz="2400" baseline="30000"/>
              <a:t>208</a:t>
            </a:r>
            <a:r>
              <a:rPr lang="en-US" altLang="ja-JP" sz="2400"/>
              <a:t>Pb has been precisely measured</a:t>
            </a:r>
            <a:br>
              <a:rPr lang="en-US" altLang="ja-JP" sz="2400"/>
            </a:br>
            <a:r>
              <a:rPr lang="en-US" altLang="ja-JP" sz="2400"/>
              <a:t>   as</a:t>
            </a:r>
          </a:p>
        </p:txBody>
      </p:sp>
      <p:sp>
        <p:nvSpPr>
          <p:cNvPr id="1457155" name="Text Box 3"/>
          <p:cNvSpPr txBox="1">
            <a:spLocks noChangeArrowheads="1"/>
          </p:cNvSpPr>
          <p:nvPr/>
        </p:nvSpPr>
        <p:spPr bwMode="auto">
          <a:xfrm>
            <a:off x="862013" y="1057275"/>
            <a:ext cx="502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Symbol" pitchFamily="18" charset="2"/>
              </a:rPr>
              <a:t>a</a:t>
            </a:r>
            <a:r>
              <a:rPr lang="en-US" altLang="ja-JP" sz="2400" baseline="-25000"/>
              <a:t>D</a:t>
            </a:r>
            <a:r>
              <a:rPr lang="en-US" altLang="ja-JP" sz="2400"/>
              <a:t>=20.1</a:t>
            </a:r>
            <a:r>
              <a:rPr lang="en-US" altLang="ja-JP" sz="2400">
                <a:ea typeface="ＭＳ Ｐ明朝" pitchFamily="18" charset="-128"/>
              </a:rPr>
              <a:t>±</a:t>
            </a:r>
            <a:r>
              <a:rPr lang="en-US" altLang="ja-JP" sz="2400"/>
              <a:t>0.6 fm</a:t>
            </a:r>
            <a:r>
              <a:rPr lang="en-US" altLang="ja-JP" sz="2400" baseline="30000"/>
              <a:t>3</a:t>
            </a:r>
            <a:r>
              <a:rPr lang="en-US" altLang="ja-JP" sz="2400"/>
              <a:t>/e</a:t>
            </a:r>
            <a:r>
              <a:rPr lang="en-US" altLang="ja-JP" sz="2400" baseline="30000"/>
              <a:t>2</a:t>
            </a:r>
          </a:p>
        </p:txBody>
      </p:sp>
      <p:sp>
        <p:nvSpPr>
          <p:cNvPr id="1457156" name="Text Box 4"/>
          <p:cNvSpPr txBox="1">
            <a:spLocks noChangeArrowheads="1"/>
          </p:cNvSpPr>
          <p:nvPr/>
        </p:nvSpPr>
        <p:spPr bwMode="auto">
          <a:xfrm>
            <a:off x="206375" y="1730375"/>
            <a:ext cx="89058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2400"/>
              <a:t>Theoretical models will be much constrained if a precise</a:t>
            </a:r>
            <a:br>
              <a:rPr lang="en-US" altLang="ja-JP" sz="2400"/>
            </a:br>
            <a:r>
              <a:rPr lang="en-US" altLang="ja-JP" sz="2400"/>
              <a:t>  model-independent data on neutron skin thickness becomes</a:t>
            </a:r>
            <a:br>
              <a:rPr lang="en-US" altLang="ja-JP" sz="2400"/>
            </a:br>
            <a:r>
              <a:rPr lang="en-US" altLang="ja-JP" sz="2400"/>
              <a:t>  available.</a:t>
            </a:r>
          </a:p>
        </p:txBody>
      </p:sp>
      <p:sp>
        <p:nvSpPr>
          <p:cNvPr id="1457157" name="Text Box 5"/>
          <p:cNvSpPr txBox="1">
            <a:spLocks noChangeArrowheads="1"/>
          </p:cNvSpPr>
          <p:nvPr/>
        </p:nvSpPr>
        <p:spPr bwMode="auto">
          <a:xfrm>
            <a:off x="1219200" y="-85725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/>
              <a:t>Summary</a:t>
            </a:r>
          </a:p>
        </p:txBody>
      </p:sp>
      <p:sp>
        <p:nvSpPr>
          <p:cNvPr id="1457158" name="Text Box 6"/>
          <p:cNvSpPr txBox="1">
            <a:spLocks noChangeArrowheads="1"/>
          </p:cNvSpPr>
          <p:nvPr/>
        </p:nvSpPr>
        <p:spPr bwMode="auto">
          <a:xfrm>
            <a:off x="212725" y="3201988"/>
            <a:ext cx="8412163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2400"/>
              <a:t>By using theoretical models, the measured </a:t>
            </a:r>
            <a:r>
              <a:rPr lang="en-US" altLang="ja-JP" sz="2400">
                <a:latin typeface="Symbol" pitchFamily="18" charset="2"/>
              </a:rPr>
              <a:t>a</a:t>
            </a:r>
            <a:r>
              <a:rPr lang="en-US" altLang="ja-JP" sz="2400" baseline="-25000"/>
              <a:t>D</a:t>
            </a:r>
            <a:r>
              <a:rPr lang="en-US" altLang="ja-JP" sz="2400"/>
              <a:t> of </a:t>
            </a:r>
            <a:r>
              <a:rPr lang="en-US" altLang="ja-JP" sz="2400" baseline="30000"/>
              <a:t>208</a:t>
            </a:r>
            <a:r>
              <a:rPr lang="en-US" altLang="ja-JP" sz="2400"/>
              <a:t>Pb</a:t>
            </a:r>
            <a:br>
              <a:rPr lang="en-US" altLang="ja-JP" sz="2400"/>
            </a:br>
            <a:r>
              <a:rPr lang="en-US" altLang="ja-JP" sz="2400"/>
              <a:t>   constraints the symmetry energy parameters as </a:t>
            </a:r>
            <a:br>
              <a:rPr lang="en-US" altLang="ja-JP" sz="2400"/>
            </a:br>
            <a:r>
              <a:rPr lang="en-US" altLang="ja-JP" sz="2400"/>
              <a:t>   L</a:t>
            </a:r>
            <a:r>
              <a:rPr lang="en-US" altLang="ja-JP" sz="2400">
                <a:latin typeface="Symbol" pitchFamily="18" charset="2"/>
              </a:rPr>
              <a:t>=</a:t>
            </a:r>
            <a:r>
              <a:rPr lang="en-US" altLang="ja-JP" sz="2400"/>
              <a:t>45±18 MeV and J=30.9±1.5 MeV.</a:t>
            </a:r>
          </a:p>
        </p:txBody>
      </p:sp>
      <p:sp>
        <p:nvSpPr>
          <p:cNvPr id="1457159" name="Text Box 7"/>
          <p:cNvSpPr txBox="1">
            <a:spLocks noChangeArrowheads="1"/>
          </p:cNvSpPr>
          <p:nvPr/>
        </p:nvSpPr>
        <p:spPr bwMode="auto">
          <a:xfrm>
            <a:off x="239713" y="4867275"/>
            <a:ext cx="841216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ja-JP" sz="2400"/>
              <a:t>The obtained constraints and those from other works </a:t>
            </a:r>
            <a:br>
              <a:rPr lang="en-US" altLang="ja-JP" sz="2400"/>
            </a:br>
            <a:r>
              <a:rPr lang="en-US" altLang="ja-JP" sz="2400"/>
              <a:t>  look quite consistent with each other.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r" eaLnBrk="1" hangingPunct="1"/>
            <a:fld id="{9C59F781-EA00-4A08-A708-74F5003A85C6}" type="slidenum">
              <a:rPr lang="en-US" altLang="ja-JP" sz="1400">
                <a:latin typeface="Times New Roman" pitchFamily="18" charset="0"/>
              </a:rPr>
              <a:pPr algn="r" eaLnBrk="1" hangingPunct="1"/>
              <a:t>32</a:t>
            </a:fld>
            <a:endParaRPr lang="en-US" altLang="ja-JP" sz="1400">
              <a:latin typeface="Times New Roman" pitchFamily="18" charset="0"/>
            </a:endParaRPr>
          </a:p>
        </p:txBody>
      </p:sp>
      <p:sp>
        <p:nvSpPr>
          <p:cNvPr id="1479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117475"/>
            <a:ext cx="2627312" cy="431800"/>
          </a:xfrm>
        </p:spPr>
        <p:txBody>
          <a:bodyPr/>
          <a:lstStyle/>
          <a:p>
            <a:pPr eaLnBrk="1" hangingPunct="1"/>
            <a:r>
              <a:rPr lang="en-US" altLang="ja-JP" sz="2800" smtClean="0"/>
              <a:t>Collaborators</a:t>
            </a:r>
          </a:p>
        </p:txBody>
      </p:sp>
      <p:sp>
        <p:nvSpPr>
          <p:cNvPr id="1479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1788"/>
            <a:ext cx="8424863" cy="1152525"/>
          </a:xfrm>
        </p:spPr>
        <p:txBody>
          <a:bodyPr/>
          <a:lstStyle/>
          <a:p>
            <a:pPr marL="381000" indent="-381000" algn="ctr" eaLnBrk="1" hangingPunct="1">
              <a:lnSpc>
                <a:spcPct val="90000"/>
              </a:lnSpc>
              <a:buFontTx/>
              <a:buNone/>
            </a:pPr>
            <a:r>
              <a:rPr lang="en-US" altLang="ja-JP" sz="2000" b="1" i="1" smtClean="0">
                <a:solidFill>
                  <a:schemeClr val="accent2"/>
                </a:solidFill>
              </a:rPr>
              <a:t>RCNP, Osaka University</a:t>
            </a:r>
          </a:p>
          <a:p>
            <a:pPr marL="381000" indent="-381000" algn="ctr" eaLnBrk="1" hangingPunct="1">
              <a:lnSpc>
                <a:spcPct val="90000"/>
              </a:lnSpc>
              <a:buFontTx/>
              <a:buNone/>
            </a:pPr>
            <a:r>
              <a:rPr lang="en-US" altLang="ja-JP" sz="2000" u="sng" smtClean="0">
                <a:solidFill>
                  <a:srgbClr val="FF0000"/>
                </a:solidFill>
              </a:rPr>
              <a:t>A. Tamii</a:t>
            </a:r>
            <a:r>
              <a:rPr lang="en-US" altLang="ja-JP" sz="2000" smtClean="0"/>
              <a:t>, H. Matsubara, H. Fujita, K. Hatanaka, </a:t>
            </a:r>
          </a:p>
          <a:p>
            <a:pPr marL="381000" indent="-381000" algn="ctr" eaLnBrk="1" hangingPunct="1">
              <a:lnSpc>
                <a:spcPct val="90000"/>
              </a:lnSpc>
              <a:buFontTx/>
              <a:buNone/>
            </a:pPr>
            <a:r>
              <a:rPr lang="en-US" altLang="ja-JP" sz="2000" smtClean="0"/>
              <a:t>H. Sakaguchi Y. Tameshige, M. Yosoi and J. Zenihiro</a:t>
            </a:r>
          </a:p>
          <a:p>
            <a:pPr marL="381000" indent="-381000" algn="ctr" eaLnBrk="1" hangingPunct="1">
              <a:lnSpc>
                <a:spcPct val="90000"/>
              </a:lnSpc>
              <a:buFontTx/>
              <a:buNone/>
            </a:pPr>
            <a:endParaRPr lang="en-US" altLang="ja-JP" sz="2000" smtClean="0"/>
          </a:p>
          <a:p>
            <a:pPr marL="381000" indent="-381000" algn="ctr" eaLnBrk="1" hangingPunct="1">
              <a:lnSpc>
                <a:spcPct val="90000"/>
              </a:lnSpc>
              <a:buFontTx/>
              <a:buNone/>
            </a:pPr>
            <a:endParaRPr lang="en-US" altLang="ja-JP" sz="2000" smtClean="0"/>
          </a:p>
        </p:txBody>
      </p:sp>
      <p:sp>
        <p:nvSpPr>
          <p:cNvPr id="1479685" name="Text Box 4"/>
          <p:cNvSpPr txBox="1">
            <a:spLocks noChangeArrowheads="1"/>
          </p:cNvSpPr>
          <p:nvPr/>
        </p:nvSpPr>
        <p:spPr bwMode="auto">
          <a:xfrm>
            <a:off x="5099050" y="1401763"/>
            <a:ext cx="381635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Dep. of Phys., Osaka University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Y. Fujita</a:t>
            </a:r>
          </a:p>
          <a:p>
            <a:pPr algn="ctr" eaLnBrk="1" hangingPunct="1"/>
            <a:endParaRPr lang="en-US" altLang="ja-JP" sz="2000" u="sng">
              <a:latin typeface="Times New Roman" pitchFamily="18" charset="0"/>
            </a:endParaRP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Dep. of Phys., Kyoto University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T. Kawabata</a:t>
            </a:r>
          </a:p>
          <a:p>
            <a:pPr algn="ctr" eaLnBrk="1" hangingPunct="1"/>
            <a:endParaRPr lang="en-US" altLang="ja-JP" sz="2000">
              <a:latin typeface="Times New Roman" pitchFamily="18" charset="0"/>
            </a:endParaRP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CNS, Univ. of Tokyo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K. Nakanishi, </a:t>
            </a:r>
            <a:br>
              <a:rPr lang="en-US" altLang="ja-JP" sz="2000">
                <a:latin typeface="Times New Roman" pitchFamily="18" charset="0"/>
              </a:rPr>
            </a:br>
            <a:r>
              <a:rPr lang="en-US" altLang="ja-JP" sz="2000">
                <a:latin typeface="Times New Roman" pitchFamily="18" charset="0"/>
              </a:rPr>
              <a:t>Y. Shimizu and Y. Sasamoto</a:t>
            </a:r>
          </a:p>
          <a:p>
            <a:pPr algn="ctr" eaLnBrk="1" hangingPunct="1"/>
            <a:endParaRPr lang="en-US" altLang="ja-JP" sz="2000" i="1">
              <a:latin typeface="Times New Roman" pitchFamily="18" charset="0"/>
            </a:endParaRP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CYRIC, Tohoku University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M. Itoh and Y. Sakemi</a:t>
            </a:r>
          </a:p>
          <a:p>
            <a:pPr algn="ctr" eaLnBrk="1" hangingPunct="1"/>
            <a:endParaRPr lang="en-US" altLang="ja-JP" sz="2000">
              <a:latin typeface="Times New Roman" pitchFamily="18" charset="0"/>
            </a:endParaRP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Dep. of Phys., Kyushu University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M. Dozono</a:t>
            </a: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Dep. of Phys., Niigata University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Y. Shimbara</a:t>
            </a:r>
          </a:p>
        </p:txBody>
      </p:sp>
      <p:sp>
        <p:nvSpPr>
          <p:cNvPr id="1479686" name="Text Box 5"/>
          <p:cNvSpPr txBox="1">
            <a:spLocks noChangeArrowheads="1"/>
          </p:cNvSpPr>
          <p:nvPr/>
        </p:nvSpPr>
        <p:spPr bwMode="auto">
          <a:xfrm>
            <a:off x="0" y="1408113"/>
            <a:ext cx="50323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IKP, TU-Darmstadt</a:t>
            </a:r>
          </a:p>
          <a:p>
            <a:pPr algn="ctr" eaLnBrk="1" hangingPunct="1"/>
            <a:r>
              <a:rPr lang="en-US" altLang="ja-JP" sz="2000" u="sng">
                <a:solidFill>
                  <a:srgbClr val="FF0000"/>
                </a:solidFill>
                <a:latin typeface="Times New Roman" pitchFamily="18" charset="0"/>
              </a:rPr>
              <a:t>P. von Neumann-Cosel</a:t>
            </a:r>
            <a:r>
              <a:rPr lang="en-US" altLang="ja-JP" sz="2000">
                <a:latin typeface="Times New Roman" pitchFamily="18" charset="0"/>
              </a:rPr>
              <a:t>, A-M. Heilmann, </a:t>
            </a:r>
            <a:br>
              <a:rPr lang="en-US" altLang="ja-JP" sz="2000">
                <a:latin typeface="Times New Roman" pitchFamily="18" charset="0"/>
              </a:rPr>
            </a:br>
            <a:r>
              <a:rPr lang="en-US" altLang="ja-JP" sz="2000">
                <a:latin typeface="Times New Roman" pitchFamily="18" charset="0"/>
              </a:rPr>
              <a:t>Y. Kalmykov, </a:t>
            </a:r>
            <a:r>
              <a:rPr lang="en-US" altLang="ja-JP" sz="2000" u="sng">
                <a:solidFill>
                  <a:srgbClr val="FF0000"/>
                </a:solidFill>
                <a:latin typeface="Times New Roman" pitchFamily="18" charset="0"/>
              </a:rPr>
              <a:t>I. Poltoratska</a:t>
            </a:r>
            <a:r>
              <a:rPr lang="en-US" altLang="ja-JP" sz="2000">
                <a:latin typeface="Times New Roman" pitchFamily="18" charset="0"/>
              </a:rPr>
              <a:t>, V.Yu. Ponomarev,</a:t>
            </a:r>
            <a:br>
              <a:rPr lang="en-US" altLang="ja-JP" sz="2000">
                <a:latin typeface="Times New Roman" pitchFamily="18" charset="0"/>
              </a:rPr>
            </a:br>
            <a:r>
              <a:rPr lang="en-US" altLang="ja-JP" sz="2000">
                <a:latin typeface="Times New Roman" pitchFamily="18" charset="0"/>
              </a:rPr>
              <a:t>A. Richter and J. Wambach</a:t>
            </a:r>
            <a:br>
              <a:rPr lang="en-US" altLang="ja-JP" sz="2000">
                <a:latin typeface="Times New Roman" pitchFamily="18" charset="0"/>
              </a:rPr>
            </a:br>
            <a:endParaRPr lang="en-US" altLang="ja-JP" sz="2000">
              <a:latin typeface="Times New Roman" pitchFamily="18" charset="0"/>
            </a:endParaRP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KVI, Univ. of Groningen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T. Adachi and L.A. Popescu</a:t>
            </a: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IFIC-CSIC, Univ. of Valencia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B. Rubio and A.B. Perez-Cerdan</a:t>
            </a: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Sch. of Science Univ. of Witwatersrand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J. Carter and H. Fujita</a:t>
            </a:r>
            <a:endParaRPr lang="en-US" altLang="ja-JP" sz="2000" i="1">
              <a:latin typeface="Times New Roman" pitchFamily="18" charset="0"/>
            </a:endParaRP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iThemba LABS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F.D. Smit</a:t>
            </a:r>
          </a:p>
          <a:p>
            <a:pPr algn="ctr" eaLnBrk="1" hangingPunct="1"/>
            <a:r>
              <a:rPr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Texas A&amp;M Commerce</a:t>
            </a:r>
          </a:p>
          <a:p>
            <a:pPr algn="ctr" eaLnBrk="1" hangingPunct="1"/>
            <a:r>
              <a:rPr lang="en-US" altLang="ja-JP" sz="2000">
                <a:latin typeface="Times New Roman" pitchFamily="18" charset="0"/>
              </a:rPr>
              <a:t>C.A. Bertulani</a:t>
            </a:r>
          </a:p>
          <a:p>
            <a:pPr algn="ctr" eaLnBrk="1" hangingPunct="1"/>
            <a:r>
              <a:rPr kumimoji="0" lang="en-US" altLang="ja-JP" sz="2000" b="1" i="1">
                <a:solidFill>
                  <a:schemeClr val="accent2"/>
                </a:solidFill>
                <a:latin typeface="Times New Roman" pitchFamily="18" charset="0"/>
              </a:rPr>
              <a:t>GSI</a:t>
            </a:r>
          </a:p>
          <a:p>
            <a:pPr algn="ctr" eaLnBrk="1" hangingPunct="1"/>
            <a:r>
              <a:rPr kumimoji="0" lang="en-US" altLang="ja-JP" sz="2000">
                <a:latin typeface="Times New Roman" pitchFamily="18" charset="0"/>
              </a:rPr>
              <a:t>E. Litivinova</a:t>
            </a:r>
            <a:endParaRPr lang="en-US" altLang="ja-JP" sz="2000">
              <a:latin typeface="Times New Roman" pitchFamily="18" charset="0"/>
            </a:endParaRPr>
          </a:p>
        </p:txBody>
      </p:sp>
      <p:sp>
        <p:nvSpPr>
          <p:cNvPr id="1479687" name="Rectangle 6"/>
          <p:cNvSpPr>
            <a:spLocks noChangeArrowheads="1"/>
          </p:cNvSpPr>
          <p:nvPr/>
        </p:nvSpPr>
        <p:spPr bwMode="auto">
          <a:xfrm>
            <a:off x="323850" y="71438"/>
            <a:ext cx="2232025" cy="5492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 sz="2400">
              <a:latin typeface="Symbol" pitchFamily="18" charset="2"/>
            </a:endParaRPr>
          </a:p>
        </p:txBody>
      </p:sp>
      <p:sp>
        <p:nvSpPr>
          <p:cNvPr id="1479688" name="Text Box 8"/>
          <p:cNvSpPr txBox="1">
            <a:spLocks noChangeArrowheads="1"/>
          </p:cNvSpPr>
          <p:nvPr/>
        </p:nvSpPr>
        <p:spPr bwMode="auto">
          <a:xfrm>
            <a:off x="2586038" y="0"/>
            <a:ext cx="318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RCNP-E282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Text Box 2"/>
          <p:cNvSpPr txBox="1">
            <a:spLocks noChangeArrowheads="1"/>
          </p:cNvSpPr>
          <p:nvPr/>
        </p:nvSpPr>
        <p:spPr bwMode="auto">
          <a:xfrm>
            <a:off x="2686050" y="2705100"/>
            <a:ext cx="4324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6000" i="1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1"/>
          <p:cNvSpPr>
            <a:spLocks noChangeArrowheads="1"/>
          </p:cNvSpPr>
          <p:nvPr/>
        </p:nvSpPr>
        <p:spPr bwMode="auto">
          <a:xfrm>
            <a:off x="1533525" y="103188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>
                <a:solidFill>
                  <a:schemeClr val="bg1"/>
                </a:solidFill>
                <a:latin typeface="Comic Sans MS" pitchFamily="66" charset="0"/>
              </a:rPr>
              <a:t>Application of the PDR : constraints on the symmetry energy </a:t>
            </a:r>
            <a:endParaRPr kumimoji="0" lang="en-US" altLang="ja-JP" sz="2000">
              <a:latin typeface="Arial" charset="0"/>
            </a:endParaRPr>
          </a:p>
          <a:p>
            <a:endParaRPr kumimoji="0" lang="en-US" altLang="ja-JP" sz="2000">
              <a:latin typeface="Arial" charset="0"/>
            </a:endParaRPr>
          </a:p>
        </p:txBody>
      </p:sp>
      <p:sp>
        <p:nvSpPr>
          <p:cNvPr id="1475587" name="Rectangle 2"/>
          <p:cNvSpPr>
            <a:spLocks noChangeArrowheads="1"/>
          </p:cNvSpPr>
          <p:nvPr/>
        </p:nvSpPr>
        <p:spPr bwMode="auto">
          <a:xfrm>
            <a:off x="1031875" y="5816600"/>
            <a:ext cx="8805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ja-JP" sz="1600">
                <a:solidFill>
                  <a:srgbClr val="0000FF"/>
                </a:solidFill>
                <a:latin typeface="Arial" charset="0"/>
              </a:rPr>
              <a:t>              Exp. Data: </a:t>
            </a:r>
            <a:r>
              <a:rPr kumimoji="0" lang="en-US" altLang="ja-JP" sz="1600" baseline="30000">
                <a:solidFill>
                  <a:srgbClr val="0000FF"/>
                </a:solidFill>
                <a:latin typeface="Arial" charset="0"/>
              </a:rPr>
              <a:t>68</a:t>
            </a:r>
            <a:r>
              <a:rPr kumimoji="0" lang="en-US" altLang="ja-JP" sz="1600">
                <a:solidFill>
                  <a:srgbClr val="0000FF"/>
                </a:solidFill>
                <a:latin typeface="Arial" charset="0"/>
              </a:rPr>
              <a:t>Ni : O. Wieland et al, PRL 102, 092502 (2009)</a:t>
            </a:r>
          </a:p>
          <a:p>
            <a:r>
              <a:rPr kumimoji="0" lang="en-US" altLang="ja-JP" sz="1600">
                <a:solidFill>
                  <a:srgbClr val="0000FF"/>
                </a:solidFill>
                <a:latin typeface="Arial" charset="0"/>
              </a:rPr>
              <a:t>            	         </a:t>
            </a:r>
            <a:r>
              <a:rPr kumimoji="0" lang="en-US" altLang="ja-JP" sz="1600" baseline="30000">
                <a:solidFill>
                  <a:srgbClr val="0000FF"/>
                </a:solidFill>
                <a:latin typeface="Arial" charset="0"/>
              </a:rPr>
              <a:t>132,130</a:t>
            </a:r>
            <a:r>
              <a:rPr kumimoji="0" lang="en-US" altLang="ja-JP" sz="1600">
                <a:solidFill>
                  <a:srgbClr val="0000FF"/>
                </a:solidFill>
                <a:latin typeface="Arial" charset="0"/>
              </a:rPr>
              <a:t>Sn: A. Klimkiewicz et al., PRC 76, 051603 (R) (2007)</a:t>
            </a:r>
          </a:p>
          <a:p>
            <a:r>
              <a:rPr kumimoji="0" lang="en-US" altLang="ja-JP" sz="1600">
                <a:solidFill>
                  <a:srgbClr val="0000FF"/>
                </a:solidFill>
                <a:latin typeface="Arial" charset="0"/>
              </a:rPr>
              <a:t>                            </a:t>
            </a:r>
            <a:r>
              <a:rPr kumimoji="0" lang="en-US" altLang="ja-JP" sz="1600" baseline="30000">
                <a:solidFill>
                  <a:srgbClr val="0000FF"/>
                </a:solidFill>
                <a:latin typeface="Arial" charset="0"/>
              </a:rPr>
              <a:t>208</a:t>
            </a:r>
            <a:r>
              <a:rPr kumimoji="0" lang="en-US" altLang="ja-JP" sz="1600">
                <a:solidFill>
                  <a:srgbClr val="0000FF"/>
                </a:solidFill>
                <a:latin typeface="Arial" charset="0"/>
              </a:rPr>
              <a:t>Pb: I. Poltoratska et al., PRC 85, 041304 (R) (2012)</a:t>
            </a:r>
          </a:p>
        </p:txBody>
      </p:sp>
      <p:sp>
        <p:nvSpPr>
          <p:cNvPr id="1475588" name="TextBox 3"/>
          <p:cNvSpPr txBox="1">
            <a:spLocks noChangeArrowheads="1"/>
          </p:cNvSpPr>
          <p:nvPr/>
        </p:nvSpPr>
        <p:spPr bwMode="auto">
          <a:xfrm>
            <a:off x="458788" y="806450"/>
            <a:ext cx="823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en-US" altLang="ja-JP" sz="2000">
                <a:latin typeface="Arial" charset="0"/>
              </a:rPr>
              <a:t> Theoretical dependences of pygmy EWSR on J and L are determined using </a:t>
            </a:r>
          </a:p>
          <a:p>
            <a:pPr eaLnBrk="1" hangingPunct="1"/>
            <a:r>
              <a:rPr kumimoji="0" lang="en-US" altLang="ja-JP" sz="2000">
                <a:latin typeface="Arial" charset="0"/>
              </a:rPr>
              <a:t>relativistic energy density functionals spanning the range of J and L values.</a:t>
            </a:r>
          </a:p>
          <a:p>
            <a:pPr eaLnBrk="1" hangingPunct="1"/>
            <a:r>
              <a:rPr kumimoji="0" lang="en-US" altLang="ja-JP" sz="2000">
                <a:latin typeface="Arial" charset="0"/>
              </a:rPr>
              <a:t>Available experimental data provide constraints on theoretical models.</a:t>
            </a:r>
          </a:p>
        </p:txBody>
      </p:sp>
      <p:pic>
        <p:nvPicPr>
          <p:cNvPr id="1475589" name="Picture 6" descr="m1low_a4_Ni_Sn_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981200"/>
            <a:ext cx="428942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5590" name="Picture 7" descr="m1low_L_Ni_Sn_P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981200"/>
            <a:ext cx="42846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5591" name="TextBox 8"/>
          <p:cNvSpPr txBox="1">
            <a:spLocks noChangeArrowheads="1"/>
          </p:cNvSpPr>
          <p:nvPr/>
        </p:nvSpPr>
        <p:spPr bwMode="auto">
          <a:xfrm>
            <a:off x="609600" y="6324600"/>
            <a:ext cx="16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800">
                <a:latin typeface="Arial" charset="0"/>
              </a:rPr>
              <a:t> </a:t>
            </a:r>
          </a:p>
        </p:txBody>
      </p:sp>
      <p:sp>
        <p:nvSpPr>
          <p:cNvPr id="1475592" name="Rectangle 9"/>
          <p:cNvSpPr>
            <a:spLocks noChangeArrowheads="1"/>
          </p:cNvSpPr>
          <p:nvPr/>
        </p:nvSpPr>
        <p:spPr bwMode="auto">
          <a:xfrm>
            <a:off x="657225" y="5219700"/>
            <a:ext cx="829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ja-JP" sz="1800">
                <a:latin typeface="Arial" charset="0"/>
              </a:rPr>
              <a:t>Similar approach but different theory </a:t>
            </a:r>
            <a:r>
              <a:rPr kumimoji="0" lang="en-US" altLang="ja-JP" sz="1800">
                <a:latin typeface="Wingdings" pitchFamily="2" charset="2"/>
              </a:rPr>
              <a:t></a:t>
            </a:r>
            <a:r>
              <a:rPr kumimoji="0" lang="en-US" altLang="ja-JP" sz="1800">
                <a:latin typeface="Arial" charset="0"/>
              </a:rPr>
              <a:t> A. Carbone et al, PRC 81, 041301(R) (2010)</a:t>
            </a:r>
          </a:p>
        </p:txBody>
      </p:sp>
      <p:sp>
        <p:nvSpPr>
          <p:cNvPr id="1475593" name="TextBox 10"/>
          <p:cNvSpPr txBox="1">
            <a:spLocks noChangeArrowheads="1"/>
          </p:cNvSpPr>
          <p:nvPr/>
        </p:nvSpPr>
        <p:spPr bwMode="auto">
          <a:xfrm>
            <a:off x="903288" y="2197100"/>
            <a:ext cx="94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2000">
                <a:latin typeface="Arial" charset="0"/>
              </a:rPr>
              <a:t>DD-ME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63613"/>
            <a:ext cx="5437187" cy="556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6611" name="Text Box 3"/>
          <p:cNvSpPr txBox="1">
            <a:spLocks noChangeArrowheads="1"/>
          </p:cNvSpPr>
          <p:nvPr/>
        </p:nvSpPr>
        <p:spPr bwMode="auto">
          <a:xfrm>
            <a:off x="6119813" y="5892800"/>
            <a:ext cx="2651125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L</a:t>
            </a:r>
            <a:r>
              <a:rPr lang="en-US" altLang="ja-JP" sz="2400">
                <a:latin typeface="Symbol" pitchFamily="18" charset="2"/>
              </a:rPr>
              <a:t>=</a:t>
            </a:r>
            <a:r>
              <a:rPr lang="en-US" altLang="ja-JP" sz="2400"/>
              <a:t>45±18 MeV</a:t>
            </a:r>
            <a:br>
              <a:rPr lang="en-US" altLang="ja-JP" sz="2400"/>
            </a:br>
            <a:r>
              <a:rPr lang="en-US" altLang="ja-JP" sz="2400"/>
              <a:t>J=30.9±1.5 MeV</a:t>
            </a:r>
          </a:p>
        </p:txBody>
      </p:sp>
      <p:sp>
        <p:nvSpPr>
          <p:cNvPr id="1476612" name="Text Box 4"/>
          <p:cNvSpPr txBox="1">
            <a:spLocks noChangeArrowheads="1"/>
          </p:cNvSpPr>
          <p:nvPr/>
        </p:nvSpPr>
        <p:spPr bwMode="auto">
          <a:xfrm>
            <a:off x="5741988" y="93345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M.B. Tsang </a:t>
            </a:r>
            <a:r>
              <a:rPr lang="en-US" altLang="ja-JP" sz="2000" i="1"/>
              <a:t>et al.</a:t>
            </a:r>
            <a:r>
              <a:rPr lang="en-US" altLang="ja-JP" sz="2000"/>
              <a:t>, </a:t>
            </a:r>
            <a:br>
              <a:rPr lang="en-US" altLang="ja-JP" sz="2000"/>
            </a:br>
            <a:r>
              <a:rPr lang="en-US" altLang="ja-JP" sz="2000"/>
              <a:t>PRC</a:t>
            </a:r>
            <a:r>
              <a:rPr lang="en-US" altLang="ja-JP" sz="2000" b="1"/>
              <a:t>86</a:t>
            </a:r>
            <a:r>
              <a:rPr lang="en-US" altLang="ja-JP" sz="2000"/>
              <a:t>, 015803 (2012).</a:t>
            </a:r>
          </a:p>
        </p:txBody>
      </p:sp>
      <p:sp>
        <p:nvSpPr>
          <p:cNvPr id="1476613" name="Text Box 5"/>
          <p:cNvSpPr txBox="1">
            <a:spLocks noChangeArrowheads="1"/>
          </p:cNvSpPr>
          <p:nvPr/>
        </p:nvSpPr>
        <p:spPr bwMode="auto">
          <a:xfrm>
            <a:off x="5829300" y="2474913"/>
            <a:ext cx="178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ja-JP" sz="2000"/>
              <a:t>and this work</a:t>
            </a:r>
            <a:endParaRPr lang="en-US" altLang="ja-JP" sz="2000"/>
          </a:p>
        </p:txBody>
      </p:sp>
      <p:sp>
        <p:nvSpPr>
          <p:cNvPr id="1476614" name="Text Box 6"/>
          <p:cNvSpPr txBox="1">
            <a:spLocks noChangeArrowheads="1"/>
          </p:cNvSpPr>
          <p:nvPr/>
        </p:nvSpPr>
        <p:spPr bwMode="auto">
          <a:xfrm>
            <a:off x="5592763" y="3149600"/>
            <a:ext cx="33670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DP: Dipole Polarizability</a:t>
            </a:r>
            <a:br>
              <a:rPr lang="en-US" altLang="ja-JP" sz="1600"/>
            </a:br>
            <a:r>
              <a:rPr lang="en-US" altLang="ja-JP" sz="1600"/>
              <a:t>HIC: Heavy Ion Collision</a:t>
            </a:r>
            <a:br>
              <a:rPr lang="en-US" altLang="ja-JP" sz="1600"/>
            </a:br>
            <a:r>
              <a:rPr lang="en-US" altLang="ja-JP" sz="1600"/>
              <a:t>PDR: Pygmy Dipole Resonance</a:t>
            </a:r>
            <a:br>
              <a:rPr lang="en-US" altLang="ja-JP" sz="1600"/>
            </a:br>
            <a:r>
              <a:rPr lang="en-US" altLang="ja-JP" sz="1600"/>
              <a:t>IAS: Isobaric Analogue State</a:t>
            </a:r>
            <a:br>
              <a:rPr lang="en-US" altLang="ja-JP" sz="1600"/>
            </a:br>
            <a:r>
              <a:rPr lang="en-US" altLang="ja-JP" sz="1600"/>
              <a:t>FRDM: Finite Range Droplet</a:t>
            </a:r>
            <a:br>
              <a:rPr lang="en-US" altLang="ja-JP" sz="1600"/>
            </a:br>
            <a:r>
              <a:rPr lang="en-US" altLang="ja-JP" sz="1600"/>
              <a:t>   Model (nuclear mass analysis)</a:t>
            </a:r>
            <a:br>
              <a:rPr lang="en-US" altLang="ja-JP" sz="1600"/>
            </a:br>
            <a:r>
              <a:rPr lang="en-US" altLang="ja-JP" sz="1600"/>
              <a:t>n-star: Neutron Star Observation</a:t>
            </a:r>
            <a:br>
              <a:rPr lang="en-US" altLang="ja-JP" sz="1600"/>
            </a:br>
            <a:r>
              <a:rPr lang="en-US" altLang="ja-JP" sz="1600">
                <a:latin typeface="Symbol" pitchFamily="18" charset="2"/>
              </a:rPr>
              <a:t>c</a:t>
            </a:r>
            <a:r>
              <a:rPr lang="en-US" altLang="ja-JP" sz="1600"/>
              <a:t>EFT: Chiral Effective Field Theory</a:t>
            </a:r>
            <a:br>
              <a:rPr lang="en-US" altLang="ja-JP" sz="1600"/>
            </a:br>
            <a:endParaRPr lang="en-US" altLang="ja-JP" sz="1600"/>
          </a:p>
        </p:txBody>
      </p:sp>
      <p:sp>
        <p:nvSpPr>
          <p:cNvPr id="1476615" name="Text Box 7"/>
          <p:cNvSpPr txBox="1">
            <a:spLocks noChangeArrowheads="1"/>
          </p:cNvSpPr>
          <p:nvPr/>
        </p:nvSpPr>
        <p:spPr bwMode="auto">
          <a:xfrm>
            <a:off x="1008063" y="171450"/>
            <a:ext cx="699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Determination of Symmetry Energy</a:t>
            </a:r>
          </a:p>
        </p:txBody>
      </p:sp>
      <p:sp>
        <p:nvSpPr>
          <p:cNvPr id="1476616" name="Text Box 8"/>
          <p:cNvSpPr txBox="1">
            <a:spLocks noChangeArrowheads="1"/>
          </p:cNvSpPr>
          <p:nvPr/>
        </p:nvSpPr>
        <p:spPr bwMode="auto">
          <a:xfrm>
            <a:off x="5257800" y="60817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DP:</a:t>
            </a:r>
          </a:p>
        </p:txBody>
      </p:sp>
      <p:sp>
        <p:nvSpPr>
          <p:cNvPr id="1476617" name="Text Box 9"/>
          <p:cNvSpPr txBox="1">
            <a:spLocks noChangeArrowheads="1"/>
          </p:cNvSpPr>
          <p:nvPr/>
        </p:nvSpPr>
        <p:spPr bwMode="auto">
          <a:xfrm>
            <a:off x="5786438" y="1697038"/>
            <a:ext cx="2849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ja-JP" sz="2000"/>
              <a:t>I. Tews et al., PRL</a:t>
            </a:r>
            <a:r>
              <a:rPr lang="en-US" altLang="ja-JP" sz="2000"/>
              <a:t>110, 032504 (2013)</a:t>
            </a:r>
          </a:p>
        </p:txBody>
      </p:sp>
      <p:sp>
        <p:nvSpPr>
          <p:cNvPr id="1476618" name="Rectangle 10"/>
          <p:cNvSpPr>
            <a:spLocks noChangeArrowheads="1"/>
          </p:cNvSpPr>
          <p:nvPr/>
        </p:nvSpPr>
        <p:spPr bwMode="auto">
          <a:xfrm>
            <a:off x="2981325" y="4535488"/>
            <a:ext cx="285750" cy="139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76621" name="Line 13"/>
          <p:cNvSpPr>
            <a:spLocks noChangeShapeType="1"/>
          </p:cNvSpPr>
          <p:nvPr/>
        </p:nvSpPr>
        <p:spPr bwMode="auto">
          <a:xfrm flipV="1">
            <a:off x="1016000" y="4672013"/>
            <a:ext cx="1990725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76622" name="Text Box 14"/>
          <p:cNvSpPr txBox="1">
            <a:spLocks noChangeArrowheads="1"/>
          </p:cNvSpPr>
          <p:nvPr/>
        </p:nvSpPr>
        <p:spPr bwMode="auto">
          <a:xfrm>
            <a:off x="12700" y="6035675"/>
            <a:ext cx="28829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aseline="30000"/>
              <a:t>208</a:t>
            </a:r>
            <a:r>
              <a:rPr lang="en-US" altLang="ja-JP" sz="1800"/>
              <a:t>Pb PDR EWSR Analysis </a:t>
            </a:r>
            <a:br>
              <a:rPr lang="en-US" altLang="ja-JP" sz="1800"/>
            </a:br>
            <a:r>
              <a:rPr lang="en-US" altLang="ja-JP" sz="1800"/>
              <a:t>with DD-ME by N. Paar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1"/>
          <p:cNvSpPr>
            <a:spLocks noChangeArrowheads="1"/>
          </p:cNvSpPr>
          <p:nvPr/>
        </p:nvSpPr>
        <p:spPr bwMode="auto">
          <a:xfrm>
            <a:off x="1565275" y="117475"/>
            <a:ext cx="679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>
                <a:solidFill>
                  <a:schemeClr val="bg1"/>
                </a:solidFill>
                <a:latin typeface="Comic Sans MS" pitchFamily="66" charset="0"/>
              </a:rPr>
              <a:t>Constraining the symmetry energy from dipole polarizability</a:t>
            </a:r>
            <a:endParaRPr kumimoji="0" lang="en-US" altLang="ja-JP" sz="2000">
              <a:latin typeface="Arial" charset="0"/>
            </a:endParaRPr>
          </a:p>
        </p:txBody>
      </p:sp>
      <p:sp>
        <p:nvSpPr>
          <p:cNvPr id="1474563" name="TextBox 2"/>
          <p:cNvSpPr txBox="1">
            <a:spLocks noChangeArrowheads="1"/>
          </p:cNvSpPr>
          <p:nvPr/>
        </p:nvSpPr>
        <p:spPr bwMode="auto">
          <a:xfrm>
            <a:off x="1381125" y="6237288"/>
            <a:ext cx="206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2000">
                <a:latin typeface="Arial" charset="0"/>
              </a:rPr>
              <a:t>J=(32.6±1.4) MeV</a:t>
            </a:r>
          </a:p>
        </p:txBody>
      </p:sp>
      <p:sp>
        <p:nvSpPr>
          <p:cNvPr id="1474564" name="TextBox 4"/>
          <p:cNvSpPr txBox="1">
            <a:spLocks noChangeArrowheads="1"/>
          </p:cNvSpPr>
          <p:nvPr/>
        </p:nvSpPr>
        <p:spPr bwMode="auto">
          <a:xfrm>
            <a:off x="627063" y="650875"/>
            <a:ext cx="78184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en-US" altLang="ja-JP" sz="2000">
                <a:latin typeface="Arial" charset="0"/>
              </a:rPr>
              <a:t> Theoretical constraints on the symmetry energy at saturation density (J)</a:t>
            </a:r>
          </a:p>
          <a:p>
            <a:pPr eaLnBrk="1" hangingPunct="1"/>
            <a:r>
              <a:rPr kumimoji="0" lang="en-US" altLang="ja-JP" sz="2000">
                <a:latin typeface="Arial" charset="0"/>
              </a:rPr>
              <a:t>and slope of the symmetry energy (L) from dipole polarizability (α</a:t>
            </a:r>
            <a:r>
              <a:rPr kumimoji="0" lang="en-US" altLang="ja-JP" sz="2000" baseline="-25000">
                <a:latin typeface="Arial" charset="0"/>
              </a:rPr>
              <a:t>D</a:t>
            </a:r>
            <a:r>
              <a:rPr kumimoji="0" lang="en-US" altLang="ja-JP" sz="2000">
                <a:latin typeface="Arial" charset="0"/>
              </a:rPr>
              <a:t>) </a:t>
            </a:r>
          </a:p>
          <a:p>
            <a:pPr eaLnBrk="1" hangingPunct="1"/>
            <a:r>
              <a:rPr kumimoji="0" lang="en-US" altLang="ja-JP" sz="2000">
                <a:latin typeface="Arial" charset="0"/>
              </a:rPr>
              <a:t>using relativistic nuclear energy density functionals</a:t>
            </a:r>
          </a:p>
          <a:p>
            <a:pPr eaLnBrk="1" hangingPunct="1"/>
            <a:endParaRPr kumimoji="0" lang="en-US" altLang="ja-JP" sz="2000">
              <a:latin typeface="Arial" charset="0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4173538" y="1628775"/>
            <a:ext cx="598487" cy="504825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0" lang="en-US" sz="2000"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4566" name="TextBox 7"/>
          <p:cNvSpPr txBox="1">
            <a:spLocks noChangeArrowheads="1"/>
          </p:cNvSpPr>
          <p:nvPr/>
        </p:nvSpPr>
        <p:spPr bwMode="auto">
          <a:xfrm>
            <a:off x="715963" y="2205038"/>
            <a:ext cx="7664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en-US" altLang="ja-JP" sz="2000">
                <a:latin typeface="Arial" charset="0"/>
              </a:rPr>
              <a:t> Exp. data from polarized proton inelastic scattering, α</a:t>
            </a:r>
            <a:r>
              <a:rPr kumimoji="0" lang="en-US" altLang="ja-JP" sz="2000" baseline="-25000">
                <a:latin typeface="Arial" charset="0"/>
              </a:rPr>
              <a:t>D</a:t>
            </a:r>
            <a:r>
              <a:rPr kumimoji="0" lang="en-US" altLang="ja-JP" sz="2000">
                <a:latin typeface="Arial" charset="0"/>
              </a:rPr>
              <a:t>=18.9(13)fm</a:t>
            </a:r>
            <a:r>
              <a:rPr kumimoji="0" lang="en-US" altLang="ja-JP" sz="2000" baseline="30000">
                <a:latin typeface="Arial" charset="0"/>
              </a:rPr>
              <a:t>3</a:t>
            </a:r>
            <a:r>
              <a:rPr kumimoji="0" lang="en-US" altLang="ja-JP" sz="2000">
                <a:latin typeface="Arial" charset="0"/>
              </a:rPr>
              <a:t>/e</a:t>
            </a:r>
            <a:r>
              <a:rPr kumimoji="0" lang="en-US" altLang="ja-JP" sz="2000" baseline="30000">
                <a:latin typeface="Arial" charset="0"/>
              </a:rPr>
              <a:t>2</a:t>
            </a:r>
            <a:endParaRPr kumimoji="0" lang="en-US" altLang="ja-JP" sz="2000">
              <a:latin typeface="Arial" charset="0"/>
            </a:endParaRPr>
          </a:p>
          <a:p>
            <a:pPr eaLnBrk="1" hangingPunct="1"/>
            <a:r>
              <a:rPr kumimoji="0" lang="en-US" altLang="ja-JP" sz="1800">
                <a:solidFill>
                  <a:srgbClr val="000099"/>
                </a:solidFill>
                <a:latin typeface="Arial" charset="0"/>
              </a:rPr>
              <a:t>   A. Tamii et al., PRL. 107, 062502 (2011) </a:t>
            </a:r>
          </a:p>
        </p:txBody>
      </p:sp>
      <p:sp>
        <p:nvSpPr>
          <p:cNvPr id="9" name="Equal 8"/>
          <p:cNvSpPr/>
          <p:nvPr/>
        </p:nvSpPr>
        <p:spPr bwMode="auto">
          <a:xfrm>
            <a:off x="4219575" y="2921000"/>
            <a:ext cx="598488" cy="360363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kumimoji="0" lang="en-US" sz="2000"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4568" name="TextBox 9"/>
          <p:cNvSpPr txBox="1">
            <a:spLocks noChangeArrowheads="1"/>
          </p:cNvSpPr>
          <p:nvPr/>
        </p:nvSpPr>
        <p:spPr bwMode="auto">
          <a:xfrm>
            <a:off x="5635625" y="6165850"/>
            <a:ext cx="220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2000">
                <a:latin typeface="Arial" charset="0"/>
              </a:rPr>
              <a:t>L=(50.9±12.6) MeV</a:t>
            </a:r>
          </a:p>
        </p:txBody>
      </p:sp>
      <p:pic>
        <p:nvPicPr>
          <p:cNvPr id="1474569" name="Picture 10" descr="alphaD_J_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429000"/>
            <a:ext cx="3686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70" name="Picture 11" descr="alphaD_L_P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57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71" name="TextBox 12"/>
          <p:cNvSpPr txBox="1">
            <a:spLocks noChangeArrowheads="1"/>
          </p:cNvSpPr>
          <p:nvPr/>
        </p:nvSpPr>
        <p:spPr bwMode="auto">
          <a:xfrm>
            <a:off x="1055688" y="3644900"/>
            <a:ext cx="94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2000">
                <a:latin typeface="Arial" charset="0"/>
              </a:rPr>
              <a:t>DD-ME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274" name="Picture 2" descr="Click for th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863850"/>
            <a:ext cx="5324475" cy="399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2275" name="Picture 3" descr="Click for th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4450"/>
            <a:ext cx="5121275" cy="384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2276" name="Picture 4" descr="Click for th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925"/>
            <a:ext cx="4144963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2277" name="Text Box 5"/>
          <p:cNvSpPr txBox="1">
            <a:spLocks noChangeArrowheads="1"/>
          </p:cNvSpPr>
          <p:nvPr/>
        </p:nvSpPr>
        <p:spPr bwMode="auto">
          <a:xfrm>
            <a:off x="215900" y="944563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Setup for E282&amp;E316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806825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3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89138"/>
            <a:ext cx="3163888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33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0000">
            <a:off x="395288" y="4076700"/>
            <a:ext cx="6953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33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6953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33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44900"/>
            <a:ext cx="6953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33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381500"/>
            <a:ext cx="6953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33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4525963"/>
            <a:ext cx="6953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33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644900"/>
            <a:ext cx="6953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3306" name="Text Box 10"/>
          <p:cNvSpPr txBox="1">
            <a:spLocks noChangeArrowheads="1"/>
          </p:cNvSpPr>
          <p:nvPr/>
        </p:nvSpPr>
        <p:spPr bwMode="auto">
          <a:xfrm>
            <a:off x="611188" y="228600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Spin Precession in the Spectrometer</a:t>
            </a:r>
          </a:p>
        </p:txBody>
      </p:sp>
      <p:graphicFrame>
        <p:nvGraphicFramePr>
          <p:cNvPr id="1463307" name="Object 11"/>
          <p:cNvGraphicFramePr>
            <a:graphicFrameLocks noChangeAspect="1"/>
          </p:cNvGraphicFramePr>
          <p:nvPr/>
        </p:nvGraphicFramePr>
        <p:xfrm>
          <a:off x="2555875" y="758825"/>
          <a:ext cx="1446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11" name="数式" r:id="rId10" imgW="965160" imgH="393480" progId="Equation.3">
                  <p:embed/>
                </p:oleObj>
              </mc:Choice>
              <mc:Fallback>
                <p:oleObj name="数式" r:id="rId10" imgW="9651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758825"/>
                        <a:ext cx="144621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3308" name="Text Box 12"/>
          <p:cNvSpPr txBox="1">
            <a:spLocks noChangeArrowheads="1"/>
          </p:cNvSpPr>
          <p:nvPr/>
        </p:nvSpPr>
        <p:spPr bwMode="auto">
          <a:xfrm>
            <a:off x="4427538" y="830263"/>
            <a:ext cx="41036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latin typeface="Symbol" pitchFamily="18" charset="2"/>
              </a:rPr>
              <a:t>q</a:t>
            </a:r>
            <a:r>
              <a:rPr lang="en-US" altLang="ja-JP" sz="1400" baseline="-25000">
                <a:latin typeface="Times New Roman" pitchFamily="18" charset="0"/>
              </a:rPr>
              <a:t>p</a:t>
            </a:r>
            <a:r>
              <a:rPr lang="en-US" altLang="ja-JP" sz="1400">
                <a:latin typeface="Times New Roman" pitchFamily="18" charset="0"/>
              </a:rPr>
              <a:t>: precession angle with respect to the beam direction</a:t>
            </a:r>
            <a:br>
              <a:rPr lang="en-US" altLang="ja-JP" sz="1400">
                <a:latin typeface="Times New Roman" pitchFamily="18" charset="0"/>
              </a:rPr>
            </a:br>
            <a:r>
              <a:rPr lang="en-US" altLang="ja-JP" sz="1400">
                <a:latin typeface="Symbol" pitchFamily="18" charset="2"/>
              </a:rPr>
              <a:t>q</a:t>
            </a:r>
            <a:r>
              <a:rPr lang="en-US" altLang="ja-JP" sz="1400" baseline="-25000">
                <a:latin typeface="Times New Roman" pitchFamily="18" charset="0"/>
              </a:rPr>
              <a:t>b</a:t>
            </a:r>
            <a:r>
              <a:rPr lang="en-US" altLang="ja-JP" sz="1400">
                <a:latin typeface="Times New Roman" pitchFamily="18" charset="0"/>
              </a:rPr>
              <a:t>: bending angle of the beam</a:t>
            </a:r>
            <a:br>
              <a:rPr lang="en-US" altLang="ja-JP" sz="1400">
                <a:latin typeface="Times New Roman" pitchFamily="18" charset="0"/>
              </a:rPr>
            </a:br>
            <a:r>
              <a:rPr lang="en-US" altLang="ja-JP" sz="1400">
                <a:latin typeface="Times New Roman" pitchFamily="18" charset="0"/>
              </a:rPr>
              <a:t>g: Lande’s g-factor</a:t>
            </a:r>
            <a:br>
              <a:rPr lang="en-US" altLang="ja-JP" sz="1400">
                <a:latin typeface="Times New Roman" pitchFamily="18" charset="0"/>
              </a:rPr>
            </a:br>
            <a:r>
              <a:rPr lang="en-US" altLang="ja-JP" sz="1400">
                <a:latin typeface="Symbol" pitchFamily="18" charset="2"/>
              </a:rPr>
              <a:t>g</a:t>
            </a:r>
            <a:r>
              <a:rPr lang="en-US" altLang="ja-JP" sz="1400">
                <a:latin typeface="Times New Roman" pitchFamily="18" charset="0"/>
              </a:rPr>
              <a:t>: gamma in special relativity</a:t>
            </a:r>
          </a:p>
        </p:txBody>
      </p:sp>
      <p:graphicFrame>
        <p:nvGraphicFramePr>
          <p:cNvPr id="1463309" name="Object 13"/>
          <p:cNvGraphicFramePr>
            <a:graphicFrameLocks noChangeAspect="1"/>
          </p:cNvGraphicFramePr>
          <p:nvPr/>
        </p:nvGraphicFramePr>
        <p:xfrm>
          <a:off x="1042988" y="6021388"/>
          <a:ext cx="9128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12" name="数式" r:id="rId12" imgW="609480" imgH="228600" progId="Equation.3">
                  <p:embed/>
                </p:oleObj>
              </mc:Choice>
              <mc:Fallback>
                <p:oleObj name="数式" r:id="rId12" imgW="6094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6021388"/>
                        <a:ext cx="9128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3310" name="Object 14"/>
          <p:cNvGraphicFramePr>
            <a:graphicFrameLocks noChangeAspect="1"/>
          </p:cNvGraphicFramePr>
          <p:nvPr/>
        </p:nvGraphicFramePr>
        <p:xfrm>
          <a:off x="5435600" y="6038850"/>
          <a:ext cx="9128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13" name="数式" r:id="rId14" imgW="609480" imgH="228600" progId="Equation.3">
                  <p:embed/>
                </p:oleObj>
              </mc:Choice>
              <mc:Fallback>
                <p:oleObj name="数式" r:id="rId14" imgW="6094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6038850"/>
                        <a:ext cx="91281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992438"/>
            <a:ext cx="5400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5153025"/>
            <a:ext cx="3887787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4580" name="Line 4"/>
          <p:cNvSpPr>
            <a:spLocks noChangeShapeType="1"/>
          </p:cNvSpPr>
          <p:nvPr/>
        </p:nvSpPr>
        <p:spPr bwMode="auto">
          <a:xfrm flipV="1">
            <a:off x="2693988" y="4964113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04581" name="Text Box 5"/>
          <p:cNvSpPr txBox="1">
            <a:spLocks noChangeArrowheads="1"/>
          </p:cNvSpPr>
          <p:nvPr/>
        </p:nvSpPr>
        <p:spPr bwMode="auto">
          <a:xfrm>
            <a:off x="2333625" y="53689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latin typeface="Times New Roman" pitchFamily="18" charset="0"/>
              </a:rPr>
              <a:t>S</a:t>
            </a:r>
            <a:r>
              <a:rPr lang="en-US" altLang="ja-JP" sz="2400" i="1" baseline="-25000">
                <a:latin typeface="Times New Roman" pitchFamily="18" charset="0"/>
              </a:rPr>
              <a:t>n</a:t>
            </a:r>
          </a:p>
        </p:txBody>
      </p:sp>
      <p:sp>
        <p:nvSpPr>
          <p:cNvPr id="1304582" name="Text Box 6"/>
          <p:cNvSpPr txBox="1">
            <a:spLocks noChangeArrowheads="1"/>
          </p:cNvSpPr>
          <p:nvPr/>
        </p:nvSpPr>
        <p:spPr bwMode="auto">
          <a:xfrm>
            <a:off x="2838450" y="53689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latin typeface="Times New Roman" pitchFamily="18" charset="0"/>
              </a:rPr>
              <a:t>S</a:t>
            </a:r>
            <a:r>
              <a:rPr lang="en-US" altLang="ja-JP" sz="2400" i="1" baseline="-25000">
                <a:latin typeface="Times New Roman" pitchFamily="18" charset="0"/>
              </a:rPr>
              <a:t>p</a:t>
            </a:r>
          </a:p>
        </p:txBody>
      </p:sp>
      <p:sp>
        <p:nvSpPr>
          <p:cNvPr id="1304583" name="Line 7"/>
          <p:cNvSpPr>
            <a:spLocks noChangeShapeType="1"/>
          </p:cNvSpPr>
          <p:nvPr/>
        </p:nvSpPr>
        <p:spPr bwMode="auto">
          <a:xfrm flipV="1">
            <a:off x="3063875" y="4964113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04584" name="Group 8"/>
          <p:cNvGrpSpPr>
            <a:grpSpLocks/>
          </p:cNvGrpSpPr>
          <p:nvPr/>
        </p:nvGrpSpPr>
        <p:grpSpPr bwMode="auto">
          <a:xfrm>
            <a:off x="3067050" y="2244725"/>
            <a:ext cx="4191000" cy="460375"/>
            <a:chOff x="1932" y="1414"/>
            <a:chExt cx="2640" cy="290"/>
          </a:xfrm>
        </p:grpSpPr>
        <p:sp>
          <p:nvSpPr>
            <p:cNvPr id="1304585" name="Line 9"/>
            <p:cNvSpPr>
              <a:spLocks noChangeShapeType="1"/>
            </p:cNvSpPr>
            <p:nvPr/>
          </p:nvSpPr>
          <p:spPr bwMode="auto">
            <a:xfrm>
              <a:off x="1932" y="170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4586" name="Text Box 10"/>
            <p:cNvSpPr txBox="1">
              <a:spLocks noChangeArrowheads="1"/>
            </p:cNvSpPr>
            <p:nvPr/>
          </p:nvSpPr>
          <p:spPr bwMode="auto">
            <a:xfrm>
              <a:off x="2068" y="1414"/>
              <a:ext cx="18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latin typeface="Times New Roman" pitchFamily="18" charset="0"/>
                </a:rPr>
                <a:t>(</a:t>
              </a:r>
              <a:r>
                <a:rPr lang="en-US" altLang="ja-JP" sz="2400">
                  <a:latin typeface="Symbol" pitchFamily="18" charset="2"/>
                </a:rPr>
                <a:t>g</a:t>
              </a:r>
              <a:r>
                <a:rPr lang="en-US" altLang="ja-JP" sz="2400">
                  <a:latin typeface="Times New Roman" pitchFamily="18" charset="0"/>
                </a:rPr>
                <a:t>,xn)</a:t>
              </a:r>
            </a:p>
          </p:txBody>
        </p:sp>
      </p:grpSp>
      <p:sp>
        <p:nvSpPr>
          <p:cNvPr id="1304587" name="Text Box 11"/>
          <p:cNvSpPr txBox="1">
            <a:spLocks noChangeArrowheads="1"/>
          </p:cNvSpPr>
          <p:nvPr/>
        </p:nvSpPr>
        <p:spPr bwMode="auto">
          <a:xfrm>
            <a:off x="3292475" y="1625600"/>
            <a:ext cx="4002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itchFamily="18" charset="0"/>
              </a:rPr>
              <a:t>GR and Continuum</a:t>
            </a:r>
            <a:r>
              <a:rPr lang="ja-JP" altLang="en-US" sz="1800">
                <a:latin typeface="Times New Roman" pitchFamily="18" charset="0"/>
              </a:rPr>
              <a:t> </a:t>
            </a:r>
            <a:r>
              <a:rPr lang="en-US" altLang="ja-JP" sz="1800">
                <a:latin typeface="Times New Roman" pitchFamily="18" charset="0"/>
              </a:rPr>
              <a:t>(Main Strength)</a:t>
            </a:r>
          </a:p>
        </p:txBody>
      </p:sp>
      <p:sp>
        <p:nvSpPr>
          <p:cNvPr id="1304588" name="Text Box 12"/>
          <p:cNvSpPr txBox="1">
            <a:spLocks noChangeArrowheads="1"/>
          </p:cNvSpPr>
          <p:nvPr/>
        </p:nvSpPr>
        <p:spPr bwMode="auto">
          <a:xfrm>
            <a:off x="179388" y="1631950"/>
            <a:ext cx="270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Times New Roman" pitchFamily="18" charset="0"/>
              </a:rPr>
              <a:t>Discrete (Small Strength)</a:t>
            </a:r>
          </a:p>
        </p:txBody>
      </p:sp>
      <p:sp>
        <p:nvSpPr>
          <p:cNvPr id="1304589" name="Line 13"/>
          <p:cNvSpPr>
            <a:spLocks noChangeShapeType="1"/>
          </p:cNvSpPr>
          <p:nvPr/>
        </p:nvSpPr>
        <p:spPr bwMode="auto">
          <a:xfrm>
            <a:off x="3038475" y="139065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04590" name="Text Box 14"/>
          <p:cNvSpPr txBox="1">
            <a:spLocks noChangeArrowheads="1"/>
          </p:cNvSpPr>
          <p:nvPr/>
        </p:nvSpPr>
        <p:spPr bwMode="auto">
          <a:xfrm>
            <a:off x="2133600" y="1009650"/>
            <a:ext cx="320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latin typeface="Times New Roman" pitchFamily="18" charset="0"/>
              </a:rPr>
              <a:t>Particle </a:t>
            </a:r>
            <a:r>
              <a:rPr lang="ja-JP" altLang="en-US" sz="1400">
                <a:latin typeface="Times New Roman" pitchFamily="18" charset="0"/>
              </a:rPr>
              <a:t>（</a:t>
            </a:r>
            <a:r>
              <a:rPr lang="en-US" altLang="ja-JP" sz="1400">
                <a:latin typeface="Times New Roman" pitchFamily="18" charset="0"/>
              </a:rPr>
              <a:t>neutron</a:t>
            </a:r>
            <a:r>
              <a:rPr lang="ja-JP" altLang="en-US" sz="1400">
                <a:latin typeface="Times New Roman" pitchFamily="18" charset="0"/>
              </a:rPr>
              <a:t>） </a:t>
            </a:r>
            <a:r>
              <a:rPr lang="en-US" altLang="ja-JP" sz="1400">
                <a:latin typeface="Times New Roman" pitchFamily="18" charset="0"/>
              </a:rPr>
              <a:t>separation energy</a:t>
            </a:r>
            <a:endParaRPr lang="ja-JP" altLang="en-US" sz="1400">
              <a:latin typeface="Times New Roman" pitchFamily="18" charset="0"/>
            </a:endParaRPr>
          </a:p>
        </p:txBody>
      </p:sp>
      <p:grpSp>
        <p:nvGrpSpPr>
          <p:cNvPr id="1304591" name="Group 15"/>
          <p:cNvGrpSpPr>
            <a:grpSpLocks/>
          </p:cNvGrpSpPr>
          <p:nvPr/>
        </p:nvGrpSpPr>
        <p:grpSpPr bwMode="auto">
          <a:xfrm>
            <a:off x="1174750" y="2724150"/>
            <a:ext cx="6083300" cy="366713"/>
            <a:chOff x="740" y="1716"/>
            <a:chExt cx="3832" cy="231"/>
          </a:xfrm>
        </p:grpSpPr>
        <p:sp>
          <p:nvSpPr>
            <p:cNvPr id="1304592" name="Line 16"/>
            <p:cNvSpPr>
              <a:spLocks noChangeShapeType="1"/>
            </p:cNvSpPr>
            <p:nvPr/>
          </p:nvSpPr>
          <p:spPr bwMode="auto">
            <a:xfrm>
              <a:off x="1338" y="1854"/>
              <a:ext cx="3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4593" name="Text Box 17"/>
            <p:cNvSpPr txBox="1">
              <a:spLocks noChangeArrowheads="1"/>
            </p:cNvSpPr>
            <p:nvPr/>
          </p:nvSpPr>
          <p:spPr bwMode="auto">
            <a:xfrm>
              <a:off x="740" y="1716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>
                  <a:latin typeface="Times New Roman" pitchFamily="18" charset="0"/>
                </a:rPr>
                <a:t>(p,p’)</a:t>
              </a:r>
            </a:p>
          </p:txBody>
        </p:sp>
      </p:grpSp>
      <p:sp>
        <p:nvSpPr>
          <p:cNvPr id="1304594" name="Line 18"/>
          <p:cNvSpPr>
            <a:spLocks noChangeShapeType="1"/>
          </p:cNvSpPr>
          <p:nvPr/>
        </p:nvSpPr>
        <p:spPr bwMode="auto">
          <a:xfrm>
            <a:off x="838200" y="3638550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04595" name="AutoShape 19"/>
          <p:cNvSpPr>
            <a:spLocks noChangeArrowheads="1"/>
          </p:cNvSpPr>
          <p:nvPr/>
        </p:nvSpPr>
        <p:spPr bwMode="auto">
          <a:xfrm>
            <a:off x="914400" y="4314825"/>
            <a:ext cx="638175" cy="238125"/>
          </a:xfrm>
          <a:prstGeom prst="rightArrow">
            <a:avLst>
              <a:gd name="adj1" fmla="val 50000"/>
              <a:gd name="adj2" fmla="val 67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04596" name="Text Box 20"/>
          <p:cNvSpPr txBox="1">
            <a:spLocks noChangeArrowheads="1"/>
          </p:cNvSpPr>
          <p:nvPr/>
        </p:nvSpPr>
        <p:spPr bwMode="auto">
          <a:xfrm>
            <a:off x="695325" y="5067300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0</a:t>
            </a:r>
          </a:p>
        </p:txBody>
      </p:sp>
      <p:sp>
        <p:nvSpPr>
          <p:cNvPr id="1304597" name="Text Box 21"/>
          <p:cNvSpPr txBox="1">
            <a:spLocks noChangeArrowheads="1"/>
          </p:cNvSpPr>
          <p:nvPr/>
        </p:nvSpPr>
        <p:spPr bwMode="auto">
          <a:xfrm>
            <a:off x="3213100" y="3187700"/>
            <a:ext cx="83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PDR</a:t>
            </a:r>
          </a:p>
        </p:txBody>
      </p:sp>
      <p:sp>
        <p:nvSpPr>
          <p:cNvPr id="1304598" name="Text Box 22"/>
          <p:cNvSpPr txBox="1">
            <a:spLocks noChangeArrowheads="1"/>
          </p:cNvSpPr>
          <p:nvPr/>
        </p:nvSpPr>
        <p:spPr bwMode="auto">
          <a:xfrm>
            <a:off x="5819775" y="3128963"/>
            <a:ext cx="117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IVGDR</a:t>
            </a:r>
          </a:p>
        </p:txBody>
      </p:sp>
      <p:sp>
        <p:nvSpPr>
          <p:cNvPr id="1304599" name="Text Box 23"/>
          <p:cNvSpPr txBox="1">
            <a:spLocks noChangeArrowheads="1"/>
          </p:cNvSpPr>
          <p:nvPr/>
        </p:nvSpPr>
        <p:spPr bwMode="auto">
          <a:xfrm>
            <a:off x="495300" y="3225800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g.s.</a:t>
            </a:r>
          </a:p>
        </p:txBody>
      </p:sp>
      <p:grpSp>
        <p:nvGrpSpPr>
          <p:cNvPr id="1304600" name="Group 24"/>
          <p:cNvGrpSpPr>
            <a:grpSpLocks/>
          </p:cNvGrpSpPr>
          <p:nvPr/>
        </p:nvGrpSpPr>
        <p:grpSpPr bwMode="auto">
          <a:xfrm>
            <a:off x="1089025" y="4764088"/>
            <a:ext cx="7543800" cy="1936750"/>
            <a:chOff x="686" y="3001"/>
            <a:chExt cx="4752" cy="1220"/>
          </a:xfrm>
        </p:grpSpPr>
        <p:grpSp>
          <p:nvGrpSpPr>
            <p:cNvPr id="1304601" name="Group 25"/>
            <p:cNvGrpSpPr>
              <a:grpSpLocks/>
            </p:cNvGrpSpPr>
            <p:nvPr/>
          </p:nvGrpSpPr>
          <p:grpSpPr bwMode="auto">
            <a:xfrm>
              <a:off x="4011" y="3790"/>
              <a:ext cx="689" cy="231"/>
              <a:chOff x="3756" y="3969"/>
              <a:chExt cx="689" cy="231"/>
            </a:xfrm>
          </p:grpSpPr>
          <p:sp>
            <p:nvSpPr>
              <p:cNvPr id="1304602" name="Text Box 26"/>
              <p:cNvSpPr txBox="1">
                <a:spLocks noChangeArrowheads="1"/>
              </p:cNvSpPr>
              <p:nvPr/>
            </p:nvSpPr>
            <p:spPr bwMode="auto">
              <a:xfrm>
                <a:off x="3756" y="3969"/>
                <a:ext cx="68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800" baseline="30000">
                    <a:latin typeface="Times New Roman" pitchFamily="18" charset="0"/>
                  </a:rPr>
                  <a:t>208</a:t>
                </a:r>
                <a:r>
                  <a:rPr lang="en-US" altLang="ja-JP" sz="1800">
                    <a:latin typeface="Times New Roman" pitchFamily="18" charset="0"/>
                  </a:rPr>
                  <a:t>Pb(</a:t>
                </a:r>
                <a:r>
                  <a:rPr lang="en-US" altLang="ja-JP" sz="1800">
                    <a:latin typeface="Symbol" pitchFamily="18" charset="2"/>
                  </a:rPr>
                  <a:t>g</a:t>
                </a:r>
                <a:r>
                  <a:rPr lang="en-US" altLang="ja-JP" sz="1800">
                    <a:latin typeface="Times New Roman" pitchFamily="18" charset="0"/>
                  </a:rPr>
                  <a:t>,</a:t>
                </a:r>
                <a:r>
                  <a:rPr lang="en-US" altLang="ja-JP" sz="1800">
                    <a:latin typeface="Symbol" pitchFamily="18" charset="2"/>
                  </a:rPr>
                  <a:t>g</a:t>
                </a:r>
                <a:r>
                  <a:rPr lang="en-US" altLang="ja-JP" sz="1800">
                    <a:latin typeface="Times New Roman" pitchFamily="18" charset="0"/>
                  </a:rPr>
                  <a:t>)</a:t>
                </a:r>
                <a:endParaRPr lang="en-US" altLang="ja-JP" sz="1800" b="1">
                  <a:latin typeface="Times New Roman" pitchFamily="18" charset="0"/>
                </a:endParaRPr>
              </a:p>
            </p:txBody>
          </p:sp>
          <p:sp>
            <p:nvSpPr>
              <p:cNvPr id="1304603" name="Line 27"/>
              <p:cNvSpPr>
                <a:spLocks noChangeShapeType="1"/>
              </p:cNvSpPr>
              <p:nvPr/>
            </p:nvSpPr>
            <p:spPr bwMode="auto">
              <a:xfrm>
                <a:off x="4139" y="4027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aphicFrame>
          <p:nvGraphicFramePr>
            <p:cNvPr id="1304604" name="Object 28"/>
            <p:cNvGraphicFramePr>
              <a:graphicFrameLocks noChangeAspect="1"/>
            </p:cNvGraphicFramePr>
            <p:nvPr/>
          </p:nvGraphicFramePr>
          <p:xfrm>
            <a:off x="686" y="3001"/>
            <a:ext cx="1787" cy="1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612" name="Image" r:id="rId6" imgW="5498413" imgH="3580952" progId="Photoshop.Image.11">
                    <p:embed/>
                  </p:oleObj>
                </mc:Choice>
                <mc:Fallback>
                  <p:oleObj name="Image" r:id="rId6" imgW="5498413" imgH="3580952" progId="Photoshop.Image.11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3001"/>
                          <a:ext cx="1787" cy="1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4605" name="Text Box 29"/>
            <p:cNvSpPr txBox="1">
              <a:spLocks noChangeArrowheads="1"/>
            </p:cNvSpPr>
            <p:nvPr/>
          </p:nvSpPr>
          <p:spPr bwMode="auto">
            <a:xfrm>
              <a:off x="2495" y="3797"/>
              <a:ext cx="25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latin typeface="Times New Roman" pitchFamily="18" charset="0"/>
                </a:rPr>
                <a:t>M1 strength measured by </a:t>
              </a:r>
            </a:p>
          </p:txBody>
        </p:sp>
        <p:sp>
          <p:nvSpPr>
            <p:cNvPr id="1304606" name="Text Box 30"/>
            <p:cNvSpPr txBox="1">
              <a:spLocks noChangeArrowheads="1"/>
            </p:cNvSpPr>
            <p:nvPr/>
          </p:nvSpPr>
          <p:spPr bwMode="auto">
            <a:xfrm>
              <a:off x="3238" y="4029"/>
              <a:ext cx="2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>
                  <a:latin typeface="Times New Roman" pitchFamily="18" charset="0"/>
                </a:rPr>
                <a:t>R.M. Laszewski et al, PRL61(1988)1710</a:t>
              </a:r>
            </a:p>
          </p:txBody>
        </p:sp>
      </p:grpSp>
      <p:sp>
        <p:nvSpPr>
          <p:cNvPr id="1304607" name="Text Box 15"/>
          <p:cNvSpPr txBox="1">
            <a:spLocks noChangeArrowheads="1"/>
          </p:cNvSpPr>
          <p:nvPr/>
        </p:nvSpPr>
        <p:spPr bwMode="auto">
          <a:xfrm>
            <a:off x="247650" y="298450"/>
            <a:ext cx="889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600">
                <a:latin typeface="Palatino Linotype" pitchFamily="18" charset="0"/>
              </a:rPr>
              <a:t>Electric Dipole (E1) Response</a:t>
            </a:r>
          </a:p>
        </p:txBody>
      </p:sp>
      <p:grpSp>
        <p:nvGrpSpPr>
          <p:cNvPr id="1304608" name="Group 32"/>
          <p:cNvGrpSpPr>
            <a:grpSpLocks/>
          </p:cNvGrpSpPr>
          <p:nvPr/>
        </p:nvGrpSpPr>
        <p:grpSpPr bwMode="auto">
          <a:xfrm>
            <a:off x="1951038" y="1951038"/>
            <a:ext cx="1258887" cy="792162"/>
            <a:chOff x="1229" y="1229"/>
            <a:chExt cx="793" cy="499"/>
          </a:xfrm>
        </p:grpSpPr>
        <p:sp>
          <p:nvSpPr>
            <p:cNvPr id="1304609" name="Line 33"/>
            <p:cNvSpPr>
              <a:spLocks noChangeShapeType="1"/>
            </p:cNvSpPr>
            <p:nvPr/>
          </p:nvSpPr>
          <p:spPr bwMode="auto">
            <a:xfrm flipH="1">
              <a:off x="1332" y="1728"/>
              <a:ext cx="6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4610" name="Text Box 34"/>
            <p:cNvSpPr txBox="1">
              <a:spLocks noChangeArrowheads="1"/>
            </p:cNvSpPr>
            <p:nvPr/>
          </p:nvSpPr>
          <p:spPr bwMode="auto">
            <a:xfrm>
              <a:off x="1458" y="1416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latin typeface="Times New Roman" pitchFamily="18" charset="0"/>
                </a:rPr>
                <a:t>(</a:t>
              </a:r>
              <a:r>
                <a:rPr lang="en-US" altLang="ja-JP" sz="2400">
                  <a:latin typeface="Symbol" pitchFamily="18" charset="2"/>
                </a:rPr>
                <a:t>g</a:t>
              </a:r>
              <a:r>
                <a:rPr lang="en-US" altLang="ja-JP" sz="2400">
                  <a:latin typeface="Times New Roman" pitchFamily="18" charset="0"/>
                </a:rPr>
                <a:t>,</a:t>
              </a:r>
              <a:r>
                <a:rPr lang="en-US" altLang="ja-JP" sz="2400">
                  <a:latin typeface="Symbol" pitchFamily="18" charset="2"/>
                </a:rPr>
                <a:t>g</a:t>
              </a:r>
              <a:r>
                <a:rPr lang="en-US" altLang="ja-JP" sz="2400">
                  <a:latin typeface="Times New Roman" pitchFamily="18" charset="0"/>
                </a:rPr>
                <a:t>’)</a:t>
              </a:r>
            </a:p>
          </p:txBody>
        </p:sp>
        <p:sp>
          <p:nvSpPr>
            <p:cNvPr id="1304611" name="Text Box 35"/>
            <p:cNvSpPr txBox="1">
              <a:spLocks noChangeArrowheads="1"/>
            </p:cNvSpPr>
            <p:nvPr/>
          </p:nvSpPr>
          <p:spPr bwMode="auto">
            <a:xfrm>
              <a:off x="1229" y="1229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/>
                <a:t>NRF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Text Box 2"/>
          <p:cNvSpPr txBox="1">
            <a:spLocks noChangeArrowheads="1"/>
          </p:cNvSpPr>
          <p:nvPr/>
        </p:nvSpPr>
        <p:spPr bwMode="auto">
          <a:xfrm>
            <a:off x="1098550" y="747713"/>
            <a:ext cx="6516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Nuclear Equation of State (EOS)</a:t>
            </a:r>
          </a:p>
        </p:txBody>
      </p:sp>
      <p:graphicFrame>
        <p:nvGraphicFramePr>
          <p:cNvPr id="1438723" name="Object 3"/>
          <p:cNvGraphicFramePr>
            <a:graphicFrameLocks noChangeAspect="1"/>
          </p:cNvGraphicFramePr>
          <p:nvPr/>
        </p:nvGraphicFramePr>
        <p:xfrm>
          <a:off x="6059488" y="2195513"/>
          <a:ext cx="20335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44" name="数式" r:id="rId3" imgW="1269720" imgH="469800" progId="Equation.3">
                  <p:embed/>
                </p:oleObj>
              </mc:Choice>
              <mc:Fallback>
                <p:oleObj name="数式" r:id="rId3" imgW="126972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2195513"/>
                        <a:ext cx="203358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724" name="Object 4"/>
          <p:cNvGraphicFramePr>
            <a:graphicFrameLocks noChangeAspect="1"/>
          </p:cNvGraphicFramePr>
          <p:nvPr/>
        </p:nvGraphicFramePr>
        <p:xfrm>
          <a:off x="6024563" y="1706563"/>
          <a:ext cx="20923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45" name="数式" r:id="rId5" imgW="1257120" imgH="241200" progId="Equation.3">
                  <p:embed/>
                </p:oleObj>
              </mc:Choice>
              <mc:Fallback>
                <p:oleObj name="数式" r:id="rId5" imgW="12571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1706563"/>
                        <a:ext cx="20923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725" name="Text Box 5"/>
          <p:cNvSpPr txBox="1">
            <a:spLocks noChangeArrowheads="1"/>
          </p:cNvSpPr>
          <p:nvPr/>
        </p:nvSpPr>
        <p:spPr bwMode="auto">
          <a:xfrm>
            <a:off x="900113" y="5084763"/>
            <a:ext cx="7256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/>
              <a:t>K</a:t>
            </a:r>
            <a:r>
              <a:rPr lang="en-US" altLang="ja-JP" sz="2000" baseline="-25000"/>
              <a:t>sym</a:t>
            </a:r>
            <a:r>
              <a:rPr lang="en-US" altLang="ja-JP" sz="2000"/>
              <a:t> is discussed</a:t>
            </a:r>
            <a:r>
              <a:rPr lang="ja-JP" altLang="en-US" sz="2000"/>
              <a:t> </a:t>
            </a:r>
            <a:r>
              <a:rPr lang="en-US" altLang="ja-JP" sz="2000"/>
              <a:t>from studies of e.g. isoscalar giant monopole resonances (ISGMRs).</a:t>
            </a:r>
          </a:p>
          <a:p>
            <a:r>
              <a:rPr lang="en-US" altLang="ja-JP" sz="2000"/>
              <a:t>Determination of L is becoming important.</a:t>
            </a:r>
          </a:p>
        </p:txBody>
      </p:sp>
      <p:graphicFrame>
        <p:nvGraphicFramePr>
          <p:cNvPr id="1438726" name="Object 6"/>
          <p:cNvGraphicFramePr>
            <a:graphicFrameLocks noChangeAspect="1"/>
          </p:cNvGraphicFramePr>
          <p:nvPr/>
        </p:nvGraphicFramePr>
        <p:xfrm>
          <a:off x="842963" y="2244725"/>
          <a:ext cx="41227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46" name="数式" r:id="rId7" imgW="1955520" imgH="393480" progId="Equation.3">
                  <p:embed/>
                </p:oleObj>
              </mc:Choice>
              <mc:Fallback>
                <p:oleObj name="数式" r:id="rId7" imgW="19555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2244725"/>
                        <a:ext cx="412273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727" name="Object 7"/>
          <p:cNvGraphicFramePr>
            <a:graphicFrameLocks noChangeAspect="1"/>
          </p:cNvGraphicFramePr>
          <p:nvPr/>
        </p:nvGraphicFramePr>
        <p:xfrm>
          <a:off x="966788" y="3824288"/>
          <a:ext cx="59007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47" name="数式" r:id="rId9" imgW="2743200" imgH="457200" progId="Equation.3">
                  <p:embed/>
                </p:oleObj>
              </mc:Choice>
              <mc:Fallback>
                <p:oleObj name="数式" r:id="rId9" imgW="27432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824288"/>
                        <a:ext cx="59007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728" name="Text Box 8"/>
          <p:cNvSpPr txBox="1">
            <a:spLocks noChangeArrowheads="1"/>
          </p:cNvSpPr>
          <p:nvPr/>
        </p:nvSpPr>
        <p:spPr bwMode="auto">
          <a:xfrm>
            <a:off x="395288" y="3165475"/>
            <a:ext cx="363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Symmetry energy</a:t>
            </a:r>
          </a:p>
        </p:txBody>
      </p:sp>
      <p:sp>
        <p:nvSpPr>
          <p:cNvPr id="1438729" name="Text Box 9"/>
          <p:cNvSpPr txBox="1">
            <a:spLocks noChangeArrowheads="1"/>
          </p:cNvSpPr>
          <p:nvPr/>
        </p:nvSpPr>
        <p:spPr bwMode="auto">
          <a:xfrm>
            <a:off x="2517775" y="6167438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L: Slope Parameter</a:t>
            </a:r>
          </a:p>
        </p:txBody>
      </p:sp>
      <p:sp>
        <p:nvSpPr>
          <p:cNvPr id="1438730" name="Text Box 10"/>
          <p:cNvSpPr txBox="1">
            <a:spLocks noChangeArrowheads="1"/>
          </p:cNvSpPr>
          <p:nvPr/>
        </p:nvSpPr>
        <p:spPr bwMode="auto">
          <a:xfrm>
            <a:off x="358775" y="1849438"/>
            <a:ext cx="424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EOS for Energy per nucleon</a:t>
            </a:r>
            <a:endParaRPr lang="ja-JP" altLang="en-US" sz="2000"/>
          </a:p>
        </p:txBody>
      </p:sp>
      <p:graphicFrame>
        <p:nvGraphicFramePr>
          <p:cNvPr id="1438731" name="Object 11"/>
          <p:cNvGraphicFramePr>
            <a:graphicFrameLocks noChangeAspect="1"/>
          </p:cNvGraphicFramePr>
          <p:nvPr/>
        </p:nvGraphicFramePr>
        <p:xfrm>
          <a:off x="6669088" y="3409950"/>
          <a:ext cx="4238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48" name="数式" r:id="rId11" imgW="253800" imgH="228600" progId="Equation.3">
                  <p:embed/>
                </p:oleObj>
              </mc:Choice>
              <mc:Fallback>
                <p:oleObj name="数式" r:id="rId11" imgW="2538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3409950"/>
                        <a:ext cx="42386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732" name="Text Box 12"/>
          <p:cNvSpPr txBox="1">
            <a:spLocks noChangeArrowheads="1"/>
          </p:cNvSpPr>
          <p:nvPr/>
        </p:nvSpPr>
        <p:spPr bwMode="auto">
          <a:xfrm>
            <a:off x="6491288" y="2987675"/>
            <a:ext cx="2089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Saturation Density</a:t>
            </a:r>
            <a:br>
              <a:rPr lang="en-US" altLang="ja-JP" sz="1600"/>
            </a:br>
            <a:r>
              <a:rPr lang="en-US" altLang="ja-JP" sz="1600"/>
              <a:t>~0.16 fm</a:t>
            </a:r>
            <a:r>
              <a:rPr lang="en-US" altLang="ja-JP" sz="1600" baseline="30000"/>
              <a:t>-3</a:t>
            </a:r>
          </a:p>
        </p:txBody>
      </p:sp>
      <p:grpSp>
        <p:nvGrpSpPr>
          <p:cNvPr id="1438733" name="Group 13"/>
          <p:cNvGrpSpPr>
            <a:grpSpLocks/>
          </p:cNvGrpSpPr>
          <p:nvPr/>
        </p:nvGrpSpPr>
        <p:grpSpPr bwMode="auto">
          <a:xfrm>
            <a:off x="6232525" y="5556250"/>
            <a:ext cx="2698750" cy="1042988"/>
            <a:chOff x="3926" y="3500"/>
            <a:chExt cx="1700" cy="657"/>
          </a:xfrm>
        </p:grpSpPr>
        <p:graphicFrame>
          <p:nvGraphicFramePr>
            <p:cNvPr id="1438734" name="Object 14"/>
            <p:cNvGraphicFramePr>
              <a:graphicFrameLocks noChangeAspect="1"/>
            </p:cNvGraphicFramePr>
            <p:nvPr/>
          </p:nvGraphicFramePr>
          <p:xfrm>
            <a:off x="3926" y="3500"/>
            <a:ext cx="1693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749" name="数式" r:id="rId13" imgW="914400" imgH="241200" progId="Equation.3">
                    <p:embed/>
                  </p:oleObj>
                </mc:Choice>
                <mc:Fallback>
                  <p:oleObj name="数式" r:id="rId13" imgW="914400" imgH="241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6" y="3500"/>
                          <a:ext cx="1693" cy="4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8735" name="Text Box 15"/>
            <p:cNvSpPr txBox="1">
              <a:spLocks noChangeArrowheads="1"/>
            </p:cNvSpPr>
            <p:nvPr/>
          </p:nvSpPr>
          <p:spPr bwMode="auto">
            <a:xfrm>
              <a:off x="4225" y="3945"/>
              <a:ext cx="1401" cy="21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/>
                <a:t>(Baryonic Pressure)</a:t>
              </a:r>
              <a:endParaRPr lang="ja-JP" altLang="en-US" sz="1600"/>
            </a:p>
          </p:txBody>
        </p:sp>
      </p:grpSp>
      <p:grpSp>
        <p:nvGrpSpPr>
          <p:cNvPr id="1438736" name="Group 16"/>
          <p:cNvGrpSpPr>
            <a:grpSpLocks/>
          </p:cNvGrpSpPr>
          <p:nvPr/>
        </p:nvGrpSpPr>
        <p:grpSpPr bwMode="auto">
          <a:xfrm>
            <a:off x="1006475" y="2293938"/>
            <a:ext cx="3155950" cy="2355850"/>
            <a:chOff x="634" y="1445"/>
            <a:chExt cx="1988" cy="1484"/>
          </a:xfrm>
        </p:grpSpPr>
        <p:sp>
          <p:nvSpPr>
            <p:cNvPr id="1438737" name="Oval 17"/>
            <p:cNvSpPr>
              <a:spLocks noChangeArrowheads="1"/>
            </p:cNvSpPr>
            <p:nvPr/>
          </p:nvSpPr>
          <p:spPr bwMode="auto">
            <a:xfrm>
              <a:off x="2153" y="1445"/>
              <a:ext cx="469" cy="4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438738" name="Line 18"/>
            <p:cNvSpPr>
              <a:spLocks noChangeShapeType="1"/>
            </p:cNvSpPr>
            <p:nvPr/>
          </p:nvSpPr>
          <p:spPr bwMode="auto">
            <a:xfrm flipH="1">
              <a:off x="992" y="1848"/>
              <a:ext cx="1278" cy="6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8739" name="Oval 19"/>
            <p:cNvSpPr>
              <a:spLocks noChangeArrowheads="1"/>
            </p:cNvSpPr>
            <p:nvPr/>
          </p:nvSpPr>
          <p:spPr bwMode="auto">
            <a:xfrm>
              <a:off x="634" y="2475"/>
              <a:ext cx="435" cy="4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438740" name="Group 20"/>
          <p:cNvGrpSpPr>
            <a:grpSpLocks/>
          </p:cNvGrpSpPr>
          <p:nvPr/>
        </p:nvGrpSpPr>
        <p:grpSpPr bwMode="auto">
          <a:xfrm>
            <a:off x="898525" y="3802063"/>
            <a:ext cx="5045075" cy="2309812"/>
            <a:chOff x="566" y="2395"/>
            <a:chExt cx="3178" cy="1455"/>
          </a:xfrm>
        </p:grpSpPr>
        <p:sp>
          <p:nvSpPr>
            <p:cNvPr id="1438741" name="Oval 21"/>
            <p:cNvSpPr>
              <a:spLocks noChangeArrowheads="1"/>
            </p:cNvSpPr>
            <p:nvPr/>
          </p:nvSpPr>
          <p:spPr bwMode="auto">
            <a:xfrm>
              <a:off x="1572" y="2395"/>
              <a:ext cx="376" cy="3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438742" name="Line 22"/>
            <p:cNvSpPr>
              <a:spLocks noChangeShapeType="1"/>
            </p:cNvSpPr>
            <p:nvPr/>
          </p:nvSpPr>
          <p:spPr bwMode="auto">
            <a:xfrm>
              <a:off x="1778" y="2740"/>
              <a:ext cx="132" cy="8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8743" name="Rectangle 23"/>
            <p:cNvSpPr>
              <a:spLocks noChangeArrowheads="1"/>
            </p:cNvSpPr>
            <p:nvPr/>
          </p:nvSpPr>
          <p:spPr bwMode="auto">
            <a:xfrm>
              <a:off x="566" y="3600"/>
              <a:ext cx="3178" cy="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74800"/>
            <a:ext cx="6989763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4451" name="Rectangle 3"/>
          <p:cNvSpPr>
            <a:spLocks noChangeArrowheads="1"/>
          </p:cNvSpPr>
          <p:nvPr/>
        </p:nvSpPr>
        <p:spPr bwMode="auto">
          <a:xfrm>
            <a:off x="623888" y="6232525"/>
            <a:ext cx="8072437" cy="1493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384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111875"/>
            <a:ext cx="3060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4453" name="Text Box 5"/>
          <p:cNvSpPr txBox="1">
            <a:spLocks noChangeArrowheads="1"/>
          </p:cNvSpPr>
          <p:nvPr/>
        </p:nvSpPr>
        <p:spPr bwMode="auto">
          <a:xfrm>
            <a:off x="5600700" y="5910263"/>
            <a:ext cx="340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Relativistic Quasiparticle Time Blocking Approximation</a:t>
            </a:r>
          </a:p>
        </p:txBody>
      </p:sp>
      <p:sp>
        <p:nvSpPr>
          <p:cNvPr id="1384454" name="Text Box 6"/>
          <p:cNvSpPr txBox="1">
            <a:spLocks noChangeArrowheads="1"/>
          </p:cNvSpPr>
          <p:nvPr/>
        </p:nvSpPr>
        <p:spPr bwMode="auto">
          <a:xfrm>
            <a:off x="5626100" y="5059363"/>
            <a:ext cx="340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Quasiparticle Phonon Model</a:t>
            </a:r>
          </a:p>
        </p:txBody>
      </p:sp>
      <p:sp>
        <p:nvSpPr>
          <p:cNvPr id="1384455" name="Text Box 7"/>
          <p:cNvSpPr txBox="1">
            <a:spLocks noChangeArrowheads="1"/>
          </p:cNvSpPr>
          <p:nvPr/>
        </p:nvSpPr>
        <p:spPr bwMode="auto">
          <a:xfrm>
            <a:off x="7362825" y="3697288"/>
            <a:ext cx="178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up to 130 MeV</a:t>
            </a:r>
            <a:br>
              <a:rPr lang="en-US" altLang="ja-JP" sz="1800"/>
            </a:br>
            <a:r>
              <a:rPr lang="en-US" altLang="ja-JP" sz="1800"/>
              <a:t>20.1</a:t>
            </a:r>
            <a:r>
              <a:rPr lang="en-US" altLang="ja-JP" sz="1800">
                <a:ea typeface="ＭＳ Ｐ明朝" pitchFamily="18" charset="-128"/>
              </a:rPr>
              <a:t>±</a:t>
            </a:r>
            <a:r>
              <a:rPr lang="en-US" altLang="ja-JP" sz="1800"/>
              <a:t>0.6 fm</a:t>
            </a:r>
            <a:r>
              <a:rPr lang="en-US" altLang="ja-JP" sz="1800" baseline="30000"/>
              <a:t>3</a:t>
            </a:r>
            <a:r>
              <a:rPr lang="en-US" altLang="ja-JP" sz="1800"/>
              <a:t>/e</a:t>
            </a:r>
            <a:r>
              <a:rPr lang="en-US" altLang="ja-JP" sz="1800" baseline="30000"/>
              <a:t>2</a:t>
            </a:r>
          </a:p>
        </p:txBody>
      </p:sp>
      <p:sp>
        <p:nvSpPr>
          <p:cNvPr id="1384456" name="Text Box 8"/>
          <p:cNvSpPr txBox="1">
            <a:spLocks noChangeArrowheads="1"/>
          </p:cNvSpPr>
          <p:nvPr/>
        </p:nvSpPr>
        <p:spPr bwMode="auto">
          <a:xfrm>
            <a:off x="6500813" y="636746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I. Poltoratska, PhD thesis</a:t>
            </a:r>
          </a:p>
        </p:txBody>
      </p:sp>
      <p:sp>
        <p:nvSpPr>
          <p:cNvPr id="1384457" name="Rectangle 9"/>
          <p:cNvSpPr>
            <a:spLocks noChangeArrowheads="1"/>
          </p:cNvSpPr>
          <p:nvPr/>
        </p:nvSpPr>
        <p:spPr bwMode="auto">
          <a:xfrm>
            <a:off x="673100" y="322263"/>
            <a:ext cx="7772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altLang="ja-JP" sz="3200">
                <a:solidFill>
                  <a:schemeClr val="tx2"/>
                </a:solidFill>
                <a:latin typeface="Times New Roman" pitchFamily="18" charset="0"/>
              </a:rPr>
              <a:t>Electric Dipole Polarizability</a:t>
            </a:r>
            <a:endParaRPr lang="de-DE" sz="3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60463"/>
            <a:ext cx="4537075" cy="38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987" name="Rectangle 3"/>
          <p:cNvSpPr>
            <a:spLocks noChangeArrowheads="1"/>
          </p:cNvSpPr>
          <p:nvPr/>
        </p:nvSpPr>
        <p:spPr bwMode="auto">
          <a:xfrm>
            <a:off x="5441950" y="5368925"/>
            <a:ext cx="316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Steiner et al., Phys. Rep. 411 325(2005)</a:t>
            </a:r>
            <a:endParaRPr lang="ja-JP" altLang="en-US" sz="1400"/>
          </a:p>
        </p:txBody>
      </p:sp>
      <p:sp>
        <p:nvSpPr>
          <p:cNvPr id="1321988" name="Text Box 4"/>
          <p:cNvSpPr txBox="1">
            <a:spLocks noChangeArrowheads="1"/>
          </p:cNvSpPr>
          <p:nvPr/>
        </p:nvSpPr>
        <p:spPr bwMode="auto">
          <a:xfrm rot="-5400000">
            <a:off x="2718595" y="2618581"/>
            <a:ext cx="288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核子当たりのエネルギー</a:t>
            </a:r>
          </a:p>
        </p:txBody>
      </p:sp>
      <p:pic>
        <p:nvPicPr>
          <p:cNvPr id="1321989" name="Picture 15" descr="BABr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465638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90" name="Rectangle 6"/>
          <p:cNvSpPr>
            <a:spLocks noChangeArrowheads="1"/>
          </p:cNvSpPr>
          <p:nvPr/>
        </p:nvSpPr>
        <p:spPr bwMode="auto">
          <a:xfrm>
            <a:off x="5341938" y="4730750"/>
            <a:ext cx="25622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Nucleon Density  (fm</a:t>
            </a:r>
            <a:r>
              <a:rPr lang="en-US" altLang="ja-JP" sz="1800" baseline="30000"/>
              <a:t>-3</a:t>
            </a:r>
            <a:r>
              <a:rPr lang="en-US" altLang="ja-JP" sz="1800"/>
              <a:t>)</a:t>
            </a:r>
            <a:endParaRPr lang="ja-JP" altLang="en-US" sz="1800"/>
          </a:p>
        </p:txBody>
      </p:sp>
      <p:sp>
        <p:nvSpPr>
          <p:cNvPr id="1321991" name="Rectangle 7"/>
          <p:cNvSpPr>
            <a:spLocks noChangeArrowheads="1"/>
          </p:cNvSpPr>
          <p:nvPr/>
        </p:nvSpPr>
        <p:spPr bwMode="auto">
          <a:xfrm rot="-5400000">
            <a:off x="3849687" y="2705101"/>
            <a:ext cx="12747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E/A (MeV)</a:t>
            </a:r>
            <a:endParaRPr lang="ja-JP" altLang="en-US" sz="1800"/>
          </a:p>
        </p:txBody>
      </p:sp>
      <p:sp>
        <p:nvSpPr>
          <p:cNvPr id="1321992" name="Rectangle 8"/>
          <p:cNvSpPr>
            <a:spLocks noChangeArrowheads="1"/>
          </p:cNvSpPr>
          <p:nvPr/>
        </p:nvSpPr>
        <p:spPr bwMode="auto">
          <a:xfrm rot="-5400000">
            <a:off x="-173037" y="2700338"/>
            <a:ext cx="12874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E/N (MeV)</a:t>
            </a:r>
            <a:endParaRPr lang="ja-JP" altLang="en-US" sz="1800"/>
          </a:p>
        </p:txBody>
      </p:sp>
      <p:sp>
        <p:nvSpPr>
          <p:cNvPr id="1321993" name="Rectangle 9"/>
          <p:cNvSpPr>
            <a:spLocks noChangeArrowheads="1"/>
          </p:cNvSpPr>
          <p:nvPr/>
        </p:nvSpPr>
        <p:spPr bwMode="auto">
          <a:xfrm>
            <a:off x="1228725" y="4489450"/>
            <a:ext cx="2501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Neutron Density (fm</a:t>
            </a:r>
            <a:r>
              <a:rPr lang="en-US" altLang="ja-JP" sz="1800" baseline="30000"/>
              <a:t>-3</a:t>
            </a:r>
            <a:r>
              <a:rPr lang="en-US" altLang="ja-JP" sz="1800"/>
              <a:t>)</a:t>
            </a:r>
            <a:endParaRPr lang="ja-JP" altLang="en-US" sz="1800"/>
          </a:p>
        </p:txBody>
      </p:sp>
      <p:sp>
        <p:nvSpPr>
          <p:cNvPr id="1321994" name="Text Box 10"/>
          <p:cNvSpPr txBox="1">
            <a:spLocks noChangeArrowheads="1"/>
          </p:cNvSpPr>
          <p:nvPr/>
        </p:nvSpPr>
        <p:spPr bwMode="auto">
          <a:xfrm>
            <a:off x="1098550" y="525463"/>
            <a:ext cx="6516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Nuclear Equation of State (EOS)</a:t>
            </a:r>
          </a:p>
        </p:txBody>
      </p:sp>
      <p:sp>
        <p:nvSpPr>
          <p:cNvPr id="1321995" name="Text Box 11"/>
          <p:cNvSpPr txBox="1">
            <a:spLocks noChangeArrowheads="1"/>
          </p:cNvSpPr>
          <p:nvPr/>
        </p:nvSpPr>
        <p:spPr bwMode="auto">
          <a:xfrm>
            <a:off x="976313" y="1827213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Neutron Matter</a:t>
            </a:r>
            <a:br>
              <a:rPr lang="en-US" altLang="ja-JP" sz="2400"/>
            </a:br>
            <a:r>
              <a:rPr lang="en-US" altLang="ja-JP" sz="2400"/>
              <a:t>(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=1)</a:t>
            </a:r>
          </a:p>
        </p:txBody>
      </p:sp>
      <p:sp>
        <p:nvSpPr>
          <p:cNvPr id="1321996" name="Text Box 12"/>
          <p:cNvSpPr txBox="1">
            <a:spLocks noChangeArrowheads="1"/>
          </p:cNvSpPr>
          <p:nvPr/>
        </p:nvSpPr>
        <p:spPr bwMode="auto">
          <a:xfrm>
            <a:off x="0" y="5878513"/>
            <a:ext cx="4840288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Prediction of the neutron matter </a:t>
            </a:r>
            <a:br>
              <a:rPr lang="en-US" altLang="ja-JP" sz="2400"/>
            </a:br>
            <a:r>
              <a:rPr lang="en-US" altLang="ja-JP" sz="2400"/>
              <a:t>EOS is much model dependent.</a:t>
            </a:r>
            <a:endParaRPr lang="ja-JP" altLang="en-US" sz="2400"/>
          </a:p>
        </p:txBody>
      </p:sp>
      <p:sp>
        <p:nvSpPr>
          <p:cNvPr id="1321997" name="Text Box 13"/>
          <p:cNvSpPr txBox="1">
            <a:spLocks noChangeArrowheads="1"/>
          </p:cNvSpPr>
          <p:nvPr/>
        </p:nvSpPr>
        <p:spPr bwMode="auto">
          <a:xfrm>
            <a:off x="5175250" y="2122488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Neutron Matter</a:t>
            </a:r>
            <a:br>
              <a:rPr lang="en-US" altLang="ja-JP" sz="2000"/>
            </a:br>
            <a:r>
              <a:rPr lang="en-US" altLang="ja-JP" sz="2000"/>
              <a:t>(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=1)</a:t>
            </a:r>
          </a:p>
        </p:txBody>
      </p:sp>
      <p:sp>
        <p:nvSpPr>
          <p:cNvPr id="1321998" name="Rectangle 14"/>
          <p:cNvSpPr>
            <a:spLocks noChangeArrowheads="1"/>
          </p:cNvSpPr>
          <p:nvPr/>
        </p:nvSpPr>
        <p:spPr bwMode="auto">
          <a:xfrm>
            <a:off x="6753225" y="2651125"/>
            <a:ext cx="1149350" cy="236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21999" name="Text Box 15"/>
          <p:cNvSpPr txBox="1">
            <a:spLocks noChangeArrowheads="1"/>
          </p:cNvSpPr>
          <p:nvPr/>
        </p:nvSpPr>
        <p:spPr bwMode="auto">
          <a:xfrm>
            <a:off x="6729413" y="2932113"/>
            <a:ext cx="2414587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Symmetry Energy</a:t>
            </a:r>
            <a:br>
              <a:rPr lang="en-US" altLang="ja-JP" sz="2000"/>
            </a:br>
            <a:r>
              <a:rPr lang="en-US" altLang="ja-JP" sz="2000"/>
              <a:t>(and Coulomb)</a:t>
            </a:r>
          </a:p>
        </p:txBody>
      </p:sp>
      <p:sp>
        <p:nvSpPr>
          <p:cNvPr id="1322000" name="Line 16"/>
          <p:cNvSpPr>
            <a:spLocks noChangeShapeType="1"/>
          </p:cNvSpPr>
          <p:nvPr/>
        </p:nvSpPr>
        <p:spPr bwMode="auto">
          <a:xfrm flipV="1">
            <a:off x="6615113" y="28416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22001" name="Rectangle 17"/>
          <p:cNvSpPr>
            <a:spLocks noChangeArrowheads="1"/>
          </p:cNvSpPr>
          <p:nvPr/>
        </p:nvSpPr>
        <p:spPr bwMode="auto">
          <a:xfrm>
            <a:off x="6499225" y="3938588"/>
            <a:ext cx="1149350" cy="236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22002" name="Text Box 18"/>
          <p:cNvSpPr txBox="1">
            <a:spLocks noChangeArrowheads="1"/>
          </p:cNvSpPr>
          <p:nvPr/>
        </p:nvSpPr>
        <p:spPr bwMode="auto">
          <a:xfrm>
            <a:off x="5810250" y="3684588"/>
            <a:ext cx="260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Nuclear Matter (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=0)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ChangeArrowheads="1"/>
          </p:cNvSpPr>
          <p:nvPr/>
        </p:nvSpPr>
        <p:spPr bwMode="auto">
          <a:xfrm>
            <a:off x="4937125" y="3840163"/>
            <a:ext cx="4011613" cy="8620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482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800100"/>
            <a:ext cx="4032250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2756" name="Rectangle 4"/>
          <p:cNvSpPr>
            <a:spLocks noChangeArrowheads="1"/>
          </p:cNvSpPr>
          <p:nvPr/>
        </p:nvSpPr>
        <p:spPr bwMode="auto">
          <a:xfrm>
            <a:off x="1385888" y="5978525"/>
            <a:ext cx="3649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Lattimer et al., arXiv1203.4286v1(2012)</a:t>
            </a:r>
            <a:endParaRPr lang="ja-JP" altLang="en-US" sz="1600"/>
          </a:p>
        </p:txBody>
      </p:sp>
      <p:sp>
        <p:nvSpPr>
          <p:cNvPr id="1482757" name="Text Box 5"/>
          <p:cNvSpPr txBox="1">
            <a:spLocks noChangeArrowheads="1"/>
          </p:cNvSpPr>
          <p:nvPr/>
        </p:nvSpPr>
        <p:spPr bwMode="auto">
          <a:xfrm>
            <a:off x="1100138" y="5599113"/>
            <a:ext cx="4945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Constant term of the Symmetry Energy</a:t>
            </a:r>
          </a:p>
        </p:txBody>
      </p:sp>
      <p:sp>
        <p:nvSpPr>
          <p:cNvPr id="1482758" name="Text Box 6"/>
          <p:cNvSpPr txBox="1">
            <a:spLocks noChangeArrowheads="1"/>
          </p:cNvSpPr>
          <p:nvPr/>
        </p:nvSpPr>
        <p:spPr bwMode="auto">
          <a:xfrm rot="-5400000">
            <a:off x="-1819275" y="2836863"/>
            <a:ext cx="496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/>
              <a:t>Slope Parameter of the Symmetry Energy</a:t>
            </a:r>
          </a:p>
        </p:txBody>
      </p:sp>
      <p:sp>
        <p:nvSpPr>
          <p:cNvPr id="1482759" name="Text Box 7"/>
          <p:cNvSpPr txBox="1">
            <a:spLocks noChangeArrowheads="1"/>
          </p:cNvSpPr>
          <p:nvPr/>
        </p:nvSpPr>
        <p:spPr bwMode="auto">
          <a:xfrm>
            <a:off x="1008063" y="171450"/>
            <a:ext cx="6992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/>
              <a:t>Determination of Symmetry Energy</a:t>
            </a:r>
          </a:p>
        </p:txBody>
      </p:sp>
      <p:sp>
        <p:nvSpPr>
          <p:cNvPr id="1482760" name="Text Box 8"/>
          <p:cNvSpPr txBox="1">
            <a:spLocks noChangeArrowheads="1"/>
          </p:cNvSpPr>
          <p:nvPr/>
        </p:nvSpPr>
        <p:spPr bwMode="auto">
          <a:xfrm>
            <a:off x="4965700" y="1222375"/>
            <a:ext cx="401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Determination of the dipole polarizability of </a:t>
            </a:r>
            <a:r>
              <a:rPr lang="en-US" altLang="ja-JP" sz="2000" baseline="30000"/>
              <a:t>208</a:t>
            </a:r>
            <a:r>
              <a:rPr lang="en-US" altLang="ja-JP" sz="2000"/>
              <a:t>Pb strongly constrains the symmetry energy.</a:t>
            </a:r>
            <a:endParaRPr lang="ja-JP" altLang="en-US" sz="2000"/>
          </a:p>
        </p:txBody>
      </p:sp>
      <p:sp>
        <p:nvSpPr>
          <p:cNvPr id="1482761" name="Text Box 9"/>
          <p:cNvSpPr txBox="1">
            <a:spLocks noChangeArrowheads="1"/>
          </p:cNvSpPr>
          <p:nvPr/>
        </p:nvSpPr>
        <p:spPr bwMode="auto">
          <a:xfrm>
            <a:off x="5227638" y="2205038"/>
            <a:ext cx="3159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Calc. for </a:t>
            </a:r>
            <a:r>
              <a:rPr lang="en-US" altLang="ja-JP" sz="1400" baseline="30000"/>
              <a:t>208</a:t>
            </a:r>
            <a:r>
              <a:rPr lang="en-US" altLang="ja-JP" sz="1400"/>
              <a:t>Pb dipole polarizability</a:t>
            </a:r>
            <a:br>
              <a:rPr lang="en-US" altLang="ja-JP" sz="1400"/>
            </a:br>
            <a:r>
              <a:rPr lang="en-US" altLang="ja-JP" sz="1400"/>
              <a:t>by J. Piekarewicz</a:t>
            </a:r>
          </a:p>
        </p:txBody>
      </p:sp>
      <p:sp>
        <p:nvSpPr>
          <p:cNvPr id="1482762" name="Text Box 10"/>
          <p:cNvSpPr txBox="1">
            <a:spLocks noChangeArrowheads="1"/>
          </p:cNvSpPr>
          <p:nvPr/>
        </p:nvSpPr>
        <p:spPr bwMode="auto">
          <a:xfrm>
            <a:off x="4978400" y="3225800"/>
            <a:ext cx="4165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/>
              <a:t>“The concordance of experimental, theoretical and observational analyses suggests that neutron star radii, in the mass range 1 M    -2 M   , lie in the narrow window 11 km &lt; R &lt; 12 km.”</a:t>
            </a:r>
          </a:p>
        </p:txBody>
      </p:sp>
      <p:grpSp>
        <p:nvGrpSpPr>
          <p:cNvPr id="1482763" name="Group 11"/>
          <p:cNvGrpSpPr>
            <a:grpSpLocks/>
          </p:cNvGrpSpPr>
          <p:nvPr/>
        </p:nvGrpSpPr>
        <p:grpSpPr bwMode="auto">
          <a:xfrm>
            <a:off x="6648450" y="4203700"/>
            <a:ext cx="158750" cy="157163"/>
            <a:chOff x="4188" y="3144"/>
            <a:chExt cx="100" cy="99"/>
          </a:xfrm>
        </p:grpSpPr>
        <p:sp>
          <p:nvSpPr>
            <p:cNvPr id="1482764" name="Oval 12"/>
            <p:cNvSpPr>
              <a:spLocks noChangeArrowheads="1"/>
            </p:cNvSpPr>
            <p:nvPr/>
          </p:nvSpPr>
          <p:spPr bwMode="auto">
            <a:xfrm>
              <a:off x="4188" y="3144"/>
              <a:ext cx="100" cy="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82765" name="Oval 13"/>
            <p:cNvSpPr>
              <a:spLocks noChangeArrowheads="1"/>
            </p:cNvSpPr>
            <p:nvPr/>
          </p:nvSpPr>
          <p:spPr bwMode="auto">
            <a:xfrm>
              <a:off x="4221" y="317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82766" name="Group 14"/>
          <p:cNvGrpSpPr>
            <a:grpSpLocks/>
          </p:cNvGrpSpPr>
          <p:nvPr/>
        </p:nvGrpSpPr>
        <p:grpSpPr bwMode="auto">
          <a:xfrm>
            <a:off x="7346950" y="4216400"/>
            <a:ext cx="158750" cy="157163"/>
            <a:chOff x="4188" y="3144"/>
            <a:chExt cx="100" cy="99"/>
          </a:xfrm>
        </p:grpSpPr>
        <p:sp>
          <p:nvSpPr>
            <p:cNvPr id="1482767" name="Oval 15"/>
            <p:cNvSpPr>
              <a:spLocks noChangeArrowheads="1"/>
            </p:cNvSpPr>
            <p:nvPr/>
          </p:nvSpPr>
          <p:spPr bwMode="auto">
            <a:xfrm>
              <a:off x="4188" y="3144"/>
              <a:ext cx="100" cy="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82768" name="Oval 16"/>
            <p:cNvSpPr>
              <a:spLocks noChangeArrowheads="1"/>
            </p:cNvSpPr>
            <p:nvPr/>
          </p:nvSpPr>
          <p:spPr bwMode="auto">
            <a:xfrm>
              <a:off x="4221" y="317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82769" name="Rectangle 17"/>
          <p:cNvSpPr>
            <a:spLocks noChangeArrowheads="1"/>
          </p:cNvSpPr>
          <p:nvPr/>
        </p:nvSpPr>
        <p:spPr bwMode="auto">
          <a:xfrm>
            <a:off x="4984750" y="6553200"/>
            <a:ext cx="4002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See also, M.B. Tsang et al., PRC86, 015803 (2012).</a:t>
            </a:r>
            <a:endParaRPr lang="ja-JP" altLang="en-US" sz="1400"/>
          </a:p>
        </p:txBody>
      </p:sp>
      <p:pic>
        <p:nvPicPr>
          <p:cNvPr id="148277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635000"/>
            <a:ext cx="3819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487488"/>
            <a:ext cx="57912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15" name="Text Box 3"/>
          <p:cNvSpPr txBox="1">
            <a:spLocks noChangeArrowheads="1"/>
          </p:cNvSpPr>
          <p:nvPr/>
        </p:nvSpPr>
        <p:spPr bwMode="auto">
          <a:xfrm>
            <a:off x="280988" y="2460625"/>
            <a:ext cx="218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Neutron density</a:t>
            </a:r>
          </a:p>
        </p:txBody>
      </p:sp>
      <p:sp>
        <p:nvSpPr>
          <p:cNvPr id="1395716" name="Text Box 4"/>
          <p:cNvSpPr txBox="1">
            <a:spLocks noChangeArrowheads="1"/>
          </p:cNvSpPr>
          <p:nvPr/>
        </p:nvSpPr>
        <p:spPr bwMode="auto">
          <a:xfrm>
            <a:off x="296863" y="3076575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Proton density</a:t>
            </a:r>
          </a:p>
        </p:txBody>
      </p:sp>
      <p:sp>
        <p:nvSpPr>
          <p:cNvPr id="1395717" name="Text Box 5"/>
          <p:cNvSpPr txBox="1">
            <a:spLocks noChangeArrowheads="1"/>
          </p:cNvSpPr>
          <p:nvPr/>
        </p:nvSpPr>
        <p:spPr bwMode="auto">
          <a:xfrm>
            <a:off x="6443663" y="5181600"/>
            <a:ext cx="260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Neutron rms radius</a:t>
            </a:r>
          </a:p>
        </p:txBody>
      </p:sp>
      <p:sp>
        <p:nvSpPr>
          <p:cNvPr id="1395718" name="Text Box 6"/>
          <p:cNvSpPr txBox="1">
            <a:spLocks noChangeArrowheads="1"/>
          </p:cNvSpPr>
          <p:nvPr/>
        </p:nvSpPr>
        <p:spPr bwMode="auto">
          <a:xfrm>
            <a:off x="6450013" y="5653088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Proton rms radius</a:t>
            </a:r>
          </a:p>
        </p:txBody>
      </p:sp>
      <p:sp>
        <p:nvSpPr>
          <p:cNvPr id="1395719" name="Line 7"/>
          <p:cNvSpPr>
            <a:spLocks noChangeShapeType="1"/>
          </p:cNvSpPr>
          <p:nvPr/>
        </p:nvSpPr>
        <p:spPr bwMode="auto">
          <a:xfrm>
            <a:off x="2471738" y="2698750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5720" name="Line 8"/>
          <p:cNvSpPr>
            <a:spLocks noChangeShapeType="1"/>
          </p:cNvSpPr>
          <p:nvPr/>
        </p:nvSpPr>
        <p:spPr bwMode="auto">
          <a:xfrm>
            <a:off x="2490788" y="3294063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5721" name="Line 9"/>
          <p:cNvSpPr>
            <a:spLocks noChangeShapeType="1"/>
          </p:cNvSpPr>
          <p:nvPr/>
        </p:nvSpPr>
        <p:spPr bwMode="auto">
          <a:xfrm flipH="1" flipV="1">
            <a:off x="5688013" y="4891088"/>
            <a:ext cx="817562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5722" name="Line 10"/>
          <p:cNvSpPr>
            <a:spLocks noChangeShapeType="1"/>
          </p:cNvSpPr>
          <p:nvPr/>
        </p:nvSpPr>
        <p:spPr bwMode="auto">
          <a:xfrm flipH="1" flipV="1">
            <a:off x="5519738" y="4911725"/>
            <a:ext cx="914400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5723" name="Text Box 11"/>
          <p:cNvSpPr txBox="1">
            <a:spLocks noChangeArrowheads="1"/>
          </p:cNvSpPr>
          <p:nvPr/>
        </p:nvSpPr>
        <p:spPr bwMode="auto">
          <a:xfrm>
            <a:off x="444500" y="381000"/>
            <a:ext cx="8131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/>
              <a:t>Neutron Skin and the Density Dependence of the Symmetry Energy </a:t>
            </a:r>
          </a:p>
        </p:txBody>
      </p:sp>
      <p:sp>
        <p:nvSpPr>
          <p:cNvPr id="1395724" name="Text Box 12"/>
          <p:cNvSpPr txBox="1">
            <a:spLocks noChangeArrowheads="1"/>
          </p:cNvSpPr>
          <p:nvPr/>
        </p:nvSpPr>
        <p:spPr bwMode="auto">
          <a:xfrm>
            <a:off x="463550" y="5245100"/>
            <a:ext cx="39227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Neutron skin thickness</a:t>
            </a:r>
          </a:p>
        </p:txBody>
      </p:sp>
      <p:sp>
        <p:nvSpPr>
          <p:cNvPr id="1395725" name="Text Box 13"/>
          <p:cNvSpPr txBox="1">
            <a:spLocks noChangeArrowheads="1"/>
          </p:cNvSpPr>
          <p:nvPr/>
        </p:nvSpPr>
        <p:spPr bwMode="auto">
          <a:xfrm>
            <a:off x="481013" y="6176963"/>
            <a:ext cx="54006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Density dependence of the symmetry energy</a:t>
            </a:r>
          </a:p>
        </p:txBody>
      </p:sp>
      <p:sp>
        <p:nvSpPr>
          <p:cNvPr id="1395726" name="AutoShape 14"/>
          <p:cNvSpPr>
            <a:spLocks noChangeArrowheads="1"/>
          </p:cNvSpPr>
          <p:nvPr/>
        </p:nvSpPr>
        <p:spPr bwMode="auto">
          <a:xfrm>
            <a:off x="1852613" y="5711825"/>
            <a:ext cx="350837" cy="381000"/>
          </a:xfrm>
          <a:prstGeom prst="upDownArrow">
            <a:avLst>
              <a:gd name="adj1" fmla="val 50000"/>
              <a:gd name="adj2" fmla="val 217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4727575" y="1349375"/>
            <a:ext cx="415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Density distribution of protons and neutrons in a nucleus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3771900" y="931863"/>
            <a:ext cx="5321300" cy="5849937"/>
            <a:chOff x="2376" y="587"/>
            <a:chExt cx="3352" cy="3685"/>
          </a:xfrm>
        </p:grpSpPr>
        <p:pic>
          <p:nvPicPr>
            <p:cNvPr id="139572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" y="857"/>
              <a:ext cx="3336" cy="34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5730" name="Rectangle 18"/>
            <p:cNvSpPr>
              <a:spLocks noChangeArrowheads="1"/>
            </p:cNvSpPr>
            <p:nvPr/>
          </p:nvSpPr>
          <p:spPr bwMode="auto">
            <a:xfrm>
              <a:off x="3229" y="587"/>
              <a:ext cx="2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X. Roca-Maza </a:t>
              </a:r>
              <a:r>
                <a:rPr lang="en-US" altLang="ja-JP" sz="1600" i="1"/>
                <a:t>et al.</a:t>
              </a:r>
              <a:r>
                <a:rPr lang="en-US" altLang="ja-JP" sz="1600"/>
                <a:t>, PRL</a:t>
              </a:r>
              <a:r>
                <a:rPr lang="en-US" altLang="ja-JP" sz="1600" b="1"/>
                <a:t>106</a:t>
              </a:r>
              <a:r>
                <a:rPr lang="en-US" altLang="ja-JP" sz="1600"/>
                <a:t>, 252501 (2011)</a:t>
              </a:r>
              <a:endParaRPr lang="ja-JP" altLang="en-US"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6575"/>
            <a:ext cx="8978900" cy="487363"/>
          </a:xfrm>
        </p:spPr>
        <p:txBody>
          <a:bodyPr/>
          <a:lstStyle/>
          <a:p>
            <a:r>
              <a:rPr lang="en-US" altLang="ja-JP" sz="3200" b="1" smtClean="0">
                <a:solidFill>
                  <a:srgbClr val="FF0000"/>
                </a:solidFill>
              </a:rPr>
              <a:t>PREX</a:t>
            </a:r>
            <a:r>
              <a:rPr lang="en-US" altLang="ja-JP" sz="2400" b="1" smtClean="0">
                <a:solidFill>
                  <a:srgbClr val="FF0000"/>
                </a:solidFill>
              </a:rPr>
              <a:t>  at J-Lab:</a:t>
            </a:r>
            <a:r>
              <a:rPr lang="en-US" altLang="ja-JP" sz="2400" smtClean="0">
                <a:solidFill>
                  <a:schemeClr val="accent2"/>
                </a:solidFill>
              </a:rPr>
              <a:t>    Z</a:t>
            </a:r>
            <a:r>
              <a:rPr lang="en-US" altLang="ja-JP" sz="2400" baseline="30000" smtClean="0">
                <a:solidFill>
                  <a:schemeClr val="accent2"/>
                </a:solidFill>
              </a:rPr>
              <a:t>0</a:t>
            </a:r>
            <a:r>
              <a:rPr lang="en-US" altLang="ja-JP" sz="2400" smtClean="0">
                <a:solidFill>
                  <a:schemeClr val="accent2"/>
                </a:solidFill>
              </a:rPr>
              <a:t>   of  weak  interaction :  sees  the  </a:t>
            </a:r>
            <a:r>
              <a:rPr lang="en-US" altLang="ja-JP" sz="2400" smtClean="0">
                <a:solidFill>
                  <a:srgbClr val="FF0066"/>
                </a:solidFill>
              </a:rPr>
              <a:t>neutrons</a:t>
            </a:r>
          </a:p>
        </p:txBody>
      </p:sp>
      <p:graphicFrame>
        <p:nvGraphicFramePr>
          <p:cNvPr id="1396790" name="Group 54"/>
          <p:cNvGraphicFramePr>
            <a:graphicFrameLocks noGrp="1"/>
          </p:cNvGraphicFramePr>
          <p:nvPr>
            <p:ph type="tbl" idx="4294967295"/>
          </p:nvPr>
        </p:nvGraphicFramePr>
        <p:xfrm>
          <a:off x="1435100" y="1354138"/>
          <a:ext cx="2698750" cy="1046162"/>
        </p:xfrm>
        <a:graphic>
          <a:graphicData uri="http://schemas.openxmlformats.org/drawingml/2006/table">
            <a:tbl>
              <a:tblPr/>
              <a:tblGrid>
                <a:gridCol w="1441450"/>
                <a:gridCol w="704850"/>
                <a:gridCol w="5524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Electric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Weak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  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6759" name="Text Box 18"/>
          <p:cNvSpPr txBox="1">
            <a:spLocks noChangeArrowheads="1"/>
          </p:cNvSpPr>
          <p:nvPr/>
        </p:nvSpPr>
        <p:spPr bwMode="auto">
          <a:xfrm>
            <a:off x="4895850" y="2667000"/>
            <a:ext cx="394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ja-JP" sz="1600" b="1">
                <a:solidFill>
                  <a:srgbClr val="FF00FF"/>
                </a:solidFill>
                <a:latin typeface="Georgia" pitchFamily="18" charset="0"/>
              </a:rPr>
              <a:t>Parity Violating  Asymmetry</a:t>
            </a:r>
          </a:p>
        </p:txBody>
      </p:sp>
      <p:graphicFrame>
        <p:nvGraphicFramePr>
          <p:cNvPr id="1396760" name="Object 10"/>
          <p:cNvGraphicFramePr>
            <a:graphicFrameLocks noChangeAspect="1"/>
          </p:cNvGraphicFramePr>
          <p:nvPr/>
        </p:nvGraphicFramePr>
        <p:xfrm>
          <a:off x="4854575" y="1943100"/>
          <a:ext cx="36083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92" name="Equation" r:id="rId4" imgW="2641320" imgH="482400" progId="Equation.3">
                  <p:embed/>
                </p:oleObj>
              </mc:Choice>
              <mc:Fallback>
                <p:oleObj name="Equation" r:id="rId4" imgW="264132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1943100"/>
                        <a:ext cx="360838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6768" name="Object 32"/>
          <p:cNvGraphicFramePr>
            <a:graphicFrameLocks noChangeAspect="1"/>
          </p:cNvGraphicFramePr>
          <p:nvPr/>
        </p:nvGraphicFramePr>
        <p:xfrm>
          <a:off x="4903788" y="1211263"/>
          <a:ext cx="3452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93" name="Equation" r:id="rId6" imgW="4012920" imgH="888840" progId="Equation.3">
                  <p:embed/>
                </p:oleObj>
              </mc:Choice>
              <mc:Fallback>
                <p:oleObj name="Equation" r:id="rId6" imgW="4012920" imgH="8888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211263"/>
                        <a:ext cx="3452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769" name="Rectangle 33"/>
          <p:cNvSpPr>
            <a:spLocks noChangeArrowheads="1"/>
          </p:cNvSpPr>
          <p:nvPr/>
        </p:nvSpPr>
        <p:spPr bwMode="auto">
          <a:xfrm>
            <a:off x="3743325" y="2957513"/>
            <a:ext cx="2160588" cy="5397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6770" name="Text Box 34"/>
          <p:cNvSpPr txBox="1">
            <a:spLocks noChangeArrowheads="1"/>
          </p:cNvSpPr>
          <p:nvPr/>
        </p:nvSpPr>
        <p:spPr bwMode="auto">
          <a:xfrm>
            <a:off x="695325" y="6299200"/>
            <a:ext cx="749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Model independent determination of the neutron skin thickness</a:t>
            </a:r>
          </a:p>
        </p:txBody>
      </p:sp>
      <p:sp>
        <p:nvSpPr>
          <p:cNvPr id="1396772" name="Text Box 36"/>
          <p:cNvSpPr txBox="1">
            <a:spLocks noChangeArrowheads="1"/>
          </p:cNvSpPr>
          <p:nvPr/>
        </p:nvSpPr>
        <p:spPr bwMode="auto">
          <a:xfrm>
            <a:off x="0" y="17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Neutron Skin Thickness Measurement by Electroweak Interaction</a:t>
            </a:r>
          </a:p>
        </p:txBody>
      </p:sp>
      <p:graphicFrame>
        <p:nvGraphicFramePr>
          <p:cNvPr id="1396773" name="Object 12"/>
          <p:cNvGraphicFramePr>
            <a:graphicFrameLocks noChangeAspect="1"/>
          </p:cNvGraphicFramePr>
          <p:nvPr/>
        </p:nvGraphicFramePr>
        <p:xfrm>
          <a:off x="5414963" y="2943225"/>
          <a:ext cx="3352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94" name="Image" r:id="rId8" imgW="9454289" imgH="8234381" progId="Photoshop.Image.6">
                  <p:embed/>
                </p:oleObj>
              </mc:Choice>
              <mc:Fallback>
                <p:oleObj name="Image" r:id="rId8" imgW="9454289" imgH="8234381" progId="Photoshop.Image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2943225"/>
                        <a:ext cx="33528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6776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794000"/>
            <a:ext cx="403542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6777" name="Rectangle 41"/>
          <p:cNvSpPr>
            <a:spLocks noChangeArrowheads="1"/>
          </p:cNvSpPr>
          <p:nvPr/>
        </p:nvSpPr>
        <p:spPr bwMode="auto">
          <a:xfrm>
            <a:off x="1336675" y="5418138"/>
            <a:ext cx="3690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200"/>
              <a:t>S. Abrahamyan </a:t>
            </a:r>
            <a:r>
              <a:rPr lang="en-US" altLang="ja-JP" sz="1200" i="1"/>
              <a:t>et al.</a:t>
            </a:r>
            <a:r>
              <a:rPr lang="en-US" altLang="ja-JP" sz="1200"/>
              <a:t>, PRL</a:t>
            </a:r>
            <a:r>
              <a:rPr lang="en-US" altLang="ja-JP" sz="1200" b="1"/>
              <a:t>108</a:t>
            </a:r>
            <a:r>
              <a:rPr lang="en-US" altLang="ja-JP" sz="1200"/>
              <a:t>, 112502 (2012)</a:t>
            </a:r>
            <a:endParaRPr lang="ja-JP" altLang="en-US" sz="1200"/>
          </a:p>
        </p:txBody>
      </p:sp>
      <p:sp>
        <p:nvSpPr>
          <p:cNvPr id="1396765" name="TextBox 12"/>
          <p:cNvSpPr txBox="1">
            <a:spLocks noChangeArrowheads="1"/>
          </p:cNvSpPr>
          <p:nvPr/>
        </p:nvSpPr>
        <p:spPr bwMode="auto">
          <a:xfrm>
            <a:off x="7467600" y="3081338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200">
                <a:latin typeface="Georgia" pitchFamily="18" charset="0"/>
              </a:rPr>
              <a:t>C.J. Horowitz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Text Box 2"/>
          <p:cNvSpPr txBox="1">
            <a:spLocks noChangeArrowheads="1"/>
          </p:cNvSpPr>
          <p:nvPr/>
        </p:nvSpPr>
        <p:spPr bwMode="auto">
          <a:xfrm>
            <a:off x="0" y="17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Neutron Skin Thickness Measurement by Electroweak Interaction</a:t>
            </a:r>
          </a:p>
        </p:txBody>
      </p:sp>
      <p:sp>
        <p:nvSpPr>
          <p:cNvPr id="1399811" name="Rectangle 2"/>
          <p:cNvSpPr>
            <a:spLocks noChangeArrowheads="1"/>
          </p:cNvSpPr>
          <p:nvPr/>
        </p:nvSpPr>
        <p:spPr bwMode="auto">
          <a:xfrm>
            <a:off x="0" y="641350"/>
            <a:ext cx="13557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ja-JP" sz="3200" b="1">
                <a:solidFill>
                  <a:srgbClr val="FF0000"/>
                </a:solidFill>
                <a:latin typeface="Times New Roman" pitchFamily="18" charset="0"/>
              </a:rPr>
              <a:t>PREX</a:t>
            </a:r>
            <a:r>
              <a:rPr lang="en-US" altLang="ja-JP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ja-JP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99812" name="Rectangle 4"/>
          <p:cNvSpPr>
            <a:spLocks noChangeArrowheads="1"/>
          </p:cNvSpPr>
          <p:nvPr/>
        </p:nvSpPr>
        <p:spPr bwMode="auto">
          <a:xfrm>
            <a:off x="6022975" y="1606550"/>
            <a:ext cx="3121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PREX Result: S. Abrahamyan </a:t>
            </a:r>
            <a:r>
              <a:rPr lang="en-US" altLang="ja-JP" sz="1400" i="1"/>
              <a:t>et al.</a:t>
            </a:r>
            <a:r>
              <a:rPr lang="en-US" altLang="ja-JP" sz="1400"/>
              <a:t>, </a:t>
            </a:r>
            <a:br>
              <a:rPr lang="en-US" altLang="ja-JP" sz="1400"/>
            </a:br>
            <a:r>
              <a:rPr lang="en-US" altLang="ja-JP" sz="1400"/>
              <a:t>PRL</a:t>
            </a:r>
            <a:r>
              <a:rPr lang="en-US" altLang="ja-JP" sz="1400" b="1"/>
              <a:t>108</a:t>
            </a:r>
            <a:r>
              <a:rPr lang="en-US" altLang="ja-JP" sz="1400"/>
              <a:t>, 112502 (2012)</a:t>
            </a:r>
            <a:endParaRPr lang="ja-JP" altLang="en-US" sz="1400"/>
          </a:p>
        </p:txBody>
      </p:sp>
      <p:pic>
        <p:nvPicPr>
          <p:cNvPr id="139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852488"/>
            <a:ext cx="484981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9814" name="Rectangle 6"/>
          <p:cNvSpPr>
            <a:spLocks noChangeArrowheads="1"/>
          </p:cNvSpPr>
          <p:nvPr/>
        </p:nvSpPr>
        <p:spPr bwMode="auto">
          <a:xfrm>
            <a:off x="6170613" y="2265363"/>
            <a:ext cx="2782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Theor. Calc.: X. Roca-Maza </a:t>
            </a:r>
            <a:r>
              <a:rPr lang="en-US" altLang="ja-JP" sz="1400" i="1"/>
              <a:t>et al.</a:t>
            </a:r>
            <a:r>
              <a:rPr lang="en-US" altLang="ja-JP" sz="1400"/>
              <a:t>, </a:t>
            </a:r>
            <a:br>
              <a:rPr lang="en-US" altLang="ja-JP" sz="1400"/>
            </a:br>
            <a:r>
              <a:rPr lang="en-US" altLang="ja-JP" sz="1400"/>
              <a:t>PRL</a:t>
            </a:r>
            <a:r>
              <a:rPr lang="en-US" altLang="ja-JP" sz="1400" b="1"/>
              <a:t>106</a:t>
            </a:r>
            <a:r>
              <a:rPr lang="en-US" altLang="ja-JP" sz="1400"/>
              <a:t>, 252501 (2011)</a:t>
            </a:r>
            <a:endParaRPr lang="ja-JP" altLang="en-US" sz="1400"/>
          </a:p>
        </p:txBody>
      </p:sp>
      <p:sp>
        <p:nvSpPr>
          <p:cNvPr id="1399816" name="Text Box 8"/>
          <p:cNvSpPr txBox="1">
            <a:spLocks noChangeArrowheads="1"/>
          </p:cNvSpPr>
          <p:nvPr/>
        </p:nvSpPr>
        <p:spPr bwMode="auto">
          <a:xfrm>
            <a:off x="447675" y="5865813"/>
            <a:ext cx="8345488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The model independent determination of </a:t>
            </a:r>
            <a:r>
              <a:rPr lang="en-US" altLang="ja-JP" sz="2400">
                <a:latin typeface="Symbol" pitchFamily="18" charset="2"/>
              </a:rPr>
              <a:t>d</a:t>
            </a:r>
            <a:r>
              <a:rPr lang="en-US" altLang="ja-JP" sz="2400"/>
              <a:t>R</a:t>
            </a:r>
            <a:r>
              <a:rPr lang="en-US" altLang="ja-JP" sz="2400" baseline="-25000"/>
              <a:t>np</a:t>
            </a:r>
            <a:r>
              <a:rPr lang="en-US" altLang="ja-JP" sz="2400"/>
              <a:t> by PREX is quite important but the present accuracy is limited.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ChangeArrowheads="1"/>
          </p:cNvSpPr>
          <p:nvPr/>
        </p:nvSpPr>
        <p:spPr bwMode="auto">
          <a:xfrm>
            <a:off x="652463" y="4576763"/>
            <a:ext cx="5129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P.-G. Reinhard and W. Nazarewicz, PRC 81, 051303(R) (2010).</a:t>
            </a:r>
          </a:p>
        </p:txBody>
      </p:sp>
      <p:sp>
        <p:nvSpPr>
          <p:cNvPr id="1400835" name="Text Box 3"/>
          <p:cNvSpPr txBox="1">
            <a:spLocks noChangeArrowheads="1"/>
          </p:cNvSpPr>
          <p:nvPr/>
        </p:nvSpPr>
        <p:spPr bwMode="auto">
          <a:xfrm>
            <a:off x="5532438" y="1960563"/>
            <a:ext cx="32115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Covariance analysis of  energy density functional calculations with Skrym SV-min effective interaction.</a:t>
            </a:r>
          </a:p>
        </p:txBody>
      </p:sp>
      <p:sp>
        <p:nvSpPr>
          <p:cNvPr id="1400836" name="Text Box 4"/>
          <p:cNvSpPr txBox="1">
            <a:spLocks noChangeArrowheads="1"/>
          </p:cNvSpPr>
          <p:nvPr/>
        </p:nvSpPr>
        <p:spPr bwMode="auto">
          <a:xfrm>
            <a:off x="38100" y="141288"/>
            <a:ext cx="8921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/>
              <a:t>Neutron Skin Thickness Measurement </a:t>
            </a:r>
            <a:br>
              <a:rPr lang="en-US" altLang="ja-JP" sz="2800"/>
            </a:br>
            <a:r>
              <a:rPr lang="en-US" altLang="ja-JP" sz="2800"/>
              <a:t>by Electromagnetic Interaction</a:t>
            </a:r>
          </a:p>
        </p:txBody>
      </p:sp>
      <p:graphicFrame>
        <p:nvGraphicFramePr>
          <p:cNvPr id="1400837" name="Object 5"/>
          <p:cNvGraphicFramePr>
            <a:graphicFrameLocks noChangeAspect="1"/>
          </p:cNvGraphicFramePr>
          <p:nvPr/>
        </p:nvGraphicFramePr>
        <p:xfrm>
          <a:off x="806450" y="1235075"/>
          <a:ext cx="4186238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40" name="Image" r:id="rId3" imgW="3441270" imgH="2679365" progId="Photoshop.Image.11">
                  <p:embed/>
                </p:oleObj>
              </mc:Choice>
              <mc:Fallback>
                <p:oleObj name="Image" r:id="rId3" imgW="3441270" imgH="2679365" progId="Photoshop.Image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235075"/>
                        <a:ext cx="4186238" cy="325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0839" name="Text Box 7"/>
          <p:cNvSpPr txBox="1">
            <a:spLocks noChangeArrowheads="1"/>
          </p:cNvSpPr>
          <p:nvPr/>
        </p:nvSpPr>
        <p:spPr bwMode="auto">
          <a:xfrm>
            <a:off x="207963" y="5588000"/>
            <a:ext cx="8936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Strong correlation between the (electric) dipole polarizability and the neutron skin of </a:t>
            </a:r>
            <a:r>
              <a:rPr lang="en-US" altLang="ja-JP" sz="2400" baseline="30000"/>
              <a:t>208</a:t>
            </a:r>
            <a:r>
              <a:rPr lang="en-US" altLang="ja-JP" sz="2400"/>
              <a:t>Pb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984250" y="36195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/>
              <a:t>(Electric) Dipole Polarizability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720725" y="4686300"/>
            <a:ext cx="703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Inversely energy weighted sum-rule of B(E1)</a:t>
            </a:r>
          </a:p>
        </p:txBody>
      </p:sp>
      <p:pic>
        <p:nvPicPr>
          <p:cNvPr id="1401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516063"/>
            <a:ext cx="26812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18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296988"/>
            <a:ext cx="2713038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01865" name="Object 9"/>
          <p:cNvGraphicFramePr>
            <a:graphicFrameLocks noChangeAspect="1"/>
          </p:cNvGraphicFramePr>
          <p:nvPr/>
        </p:nvGraphicFramePr>
        <p:xfrm>
          <a:off x="1409700" y="5329238"/>
          <a:ext cx="51831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869" name="数式" r:id="rId5" imgW="2158920" imgH="393480" progId="Equation.3">
                  <p:embed/>
                </p:oleObj>
              </mc:Choice>
              <mc:Fallback>
                <p:oleObj name="数式" r:id="rId5" imgW="21589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5329238"/>
                        <a:ext cx="5183188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866" name="Rectangle 10"/>
          <p:cNvSpPr>
            <a:spLocks noChangeArrowheads="1"/>
          </p:cNvSpPr>
          <p:nvPr/>
        </p:nvSpPr>
        <p:spPr bwMode="auto">
          <a:xfrm>
            <a:off x="5470525" y="2081213"/>
            <a:ext cx="1371600" cy="3778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01867" name="Rectangle 11"/>
          <p:cNvSpPr>
            <a:spLocks noChangeArrowheads="1"/>
          </p:cNvSpPr>
          <p:nvPr/>
        </p:nvSpPr>
        <p:spPr bwMode="auto">
          <a:xfrm>
            <a:off x="5464175" y="2232025"/>
            <a:ext cx="1371600" cy="347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401868" name="Object 12"/>
          <p:cNvGraphicFramePr>
            <a:graphicFrameLocks noChangeAspect="1"/>
          </p:cNvGraphicFramePr>
          <p:nvPr/>
        </p:nvGraphicFramePr>
        <p:xfrm>
          <a:off x="5526088" y="4103688"/>
          <a:ext cx="9667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870" name="数式" r:id="rId7" imgW="482400" imgH="177480" progId="Equation.3">
                  <p:embed/>
                </p:oleObj>
              </mc:Choice>
              <mc:Fallback>
                <p:oleObj name="数式" r:id="rId7" imgW="48240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4103688"/>
                        <a:ext cx="96678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11784</TotalTime>
  <Words>1485</Words>
  <Application>Microsoft Office PowerPoint</Application>
  <PresentationFormat>Presentazione su schermo (4:3)</PresentationFormat>
  <Paragraphs>292</Paragraphs>
  <Slides>42</Slides>
  <Notes>15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42</vt:i4>
      </vt:variant>
    </vt:vector>
  </HeadingPairs>
  <TitlesOfParts>
    <vt:vector size="57" baseType="lpstr">
      <vt:lpstr>Symbol</vt:lpstr>
      <vt:lpstr>ＭＳ Ｐゴシック</vt:lpstr>
      <vt:lpstr>Arial</vt:lpstr>
      <vt:lpstr>Times New Roman</vt:lpstr>
      <vt:lpstr>ＭＳ Ｐ明朝</vt:lpstr>
      <vt:lpstr>Palatino Linotype</vt:lpstr>
      <vt:lpstr>Calibri</vt:lpstr>
      <vt:lpstr>Wingdings</vt:lpstr>
      <vt:lpstr>Georgia</vt:lpstr>
      <vt:lpstr>Comic Sans MS</vt:lpstr>
      <vt:lpstr>標準デザイン</vt:lpstr>
      <vt:lpstr>Microsoft 数式 3.0</vt:lpstr>
      <vt:lpstr>Microsoft Equation 3.0</vt:lpstr>
      <vt:lpstr>Adobe Photoshop Image</vt:lpstr>
      <vt:lpstr>Microsoft Formel-Editor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PREX  at J-Lab:    Z0   of  weak  interaction :  sees  the  neutrons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Spectrometers in the 0-deg. experiment setup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Comparison between the two methods</vt:lpstr>
      <vt:lpstr>Presentazione standard di PowerPoint</vt:lpstr>
      <vt:lpstr>E1 Response of 208Pb and aD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Collaborators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high-resolution halo-free beams for high-resolution inelastic scattering experiments at zero degrees</dc:title>
  <dc:creator>AT</dc:creator>
  <cp:lastModifiedBy>tecno</cp:lastModifiedBy>
  <cp:revision>3795</cp:revision>
  <dcterms:created xsi:type="dcterms:W3CDTF">2003-08-16T04:02:11Z</dcterms:created>
  <dcterms:modified xsi:type="dcterms:W3CDTF">2013-06-04T07:28:40Z</dcterms:modified>
</cp:coreProperties>
</file>