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2" r:id="rId4"/>
    <p:sldId id="263" r:id="rId5"/>
    <p:sldId id="265" r:id="rId6"/>
    <p:sldId id="266" r:id="rId7"/>
    <p:sldId id="267" r:id="rId8"/>
    <p:sldId id="264" r:id="rId9"/>
    <p:sldId id="271" r:id="rId10"/>
    <p:sldId id="269" r:id="rId11"/>
    <p:sldId id="270" r:id="rId12"/>
    <p:sldId id="283" r:id="rId13"/>
    <p:sldId id="272" r:id="rId14"/>
    <p:sldId id="275" r:id="rId15"/>
    <p:sldId id="276" r:id="rId16"/>
    <p:sldId id="277" r:id="rId17"/>
    <p:sldId id="279" r:id="rId18"/>
    <p:sldId id="278" r:id="rId19"/>
    <p:sldId id="273" r:id="rId20"/>
    <p:sldId id="282" r:id="rId21"/>
    <p:sldId id="258" r:id="rId22"/>
    <p:sldId id="259" r:id="rId23"/>
    <p:sldId id="280" r:id="rId24"/>
    <p:sldId id="281" r:id="rId25"/>
    <p:sldId id="260" r:id="rId26"/>
    <p:sldId id="268" r:id="rId27"/>
    <p:sldId id="261"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5873" autoAdjust="0"/>
  </p:normalViewPr>
  <p:slideViewPr>
    <p:cSldViewPr>
      <p:cViewPr varScale="1">
        <p:scale>
          <a:sx n="76" d="100"/>
          <a:sy n="76" d="100"/>
        </p:scale>
        <p:origin x="-1860" y="-90"/>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FB7F4-3830-4E5F-97B3-B17E8DC4D05C}" type="datetimeFigureOut">
              <a:rPr kumimoji="1" lang="ja-JP" altLang="en-US" smtClean="0"/>
              <a:t>2013/6/4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2DEC1-B8D8-4A2B-9207-F70429937A4D}" type="slidenum">
              <a:rPr kumimoji="1" lang="ja-JP" altLang="en-US" smtClean="0"/>
              <a:t>‹N›</a:t>
            </a:fld>
            <a:endParaRPr kumimoji="1" lang="ja-JP" altLang="en-US"/>
          </a:p>
        </p:txBody>
      </p:sp>
    </p:spTree>
    <p:extLst>
      <p:ext uri="{BB962C8B-B14F-4D97-AF65-F5344CB8AC3E}">
        <p14:creationId xmlns:p14="http://schemas.microsoft.com/office/powerpoint/2010/main" val="4161822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 you chairman</a:t>
            </a:r>
            <a:r>
              <a:rPr kumimoji="1" lang="en-US" altLang="ja-JP" baseline="0" dirty="0" smtClean="0"/>
              <a:t> for the introduction.</a:t>
            </a:r>
          </a:p>
          <a:p>
            <a:r>
              <a:rPr kumimoji="1" lang="en-US" altLang="ja-JP" baseline="0" dirty="0" smtClean="0"/>
              <a:t>Today I would like to tell about overview of the search for new isotopes and new isomers, which we performed at RIKEN RI Beam Factory in order to expand accessible regions of exotic nuclei.</a:t>
            </a:r>
          </a:p>
          <a:p>
            <a:r>
              <a:rPr kumimoji="1" lang="en-US" altLang="ja-JP" baseline="0" dirty="0" smtClean="0"/>
              <a:t>This photo shows the </a:t>
            </a:r>
            <a:r>
              <a:rPr kumimoji="1" lang="en-US" altLang="ja-JP" baseline="0" dirty="0" err="1" smtClean="0"/>
              <a:t>BigRIPS</a:t>
            </a:r>
            <a:r>
              <a:rPr kumimoji="1" lang="en-US" altLang="ja-JP" baseline="0" dirty="0" smtClean="0"/>
              <a:t> in-flight separator, the device we used for this study.</a:t>
            </a:r>
            <a:endParaRPr kumimoji="1" lang="ja-JP" altLang="en-US" dirty="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1</a:t>
            </a:fld>
            <a:endParaRPr kumimoji="1" lang="ja-JP" altLang="en-US"/>
          </a:p>
        </p:txBody>
      </p:sp>
    </p:spTree>
    <p:extLst>
      <p:ext uri="{BB962C8B-B14F-4D97-AF65-F5344CB8AC3E}">
        <p14:creationId xmlns:p14="http://schemas.microsoft.com/office/powerpoint/2010/main" val="126024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This slide shows an overview of the isomer measurements in 2008 U experiment, which have been published in PRC at the end of last year.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effectLst>
                  <a:outerShdw blurRad="38100" dist="38100" dir="2700000" algn="tl">
                    <a:srgbClr val="000000">
                      <a:alpha val="43137"/>
                    </a:srgbClr>
                  </a:outerShdw>
                </a:effectLst>
                <a:latin typeface="Arial" pitchFamily="34" charset="0"/>
                <a:cs typeface="Arial" pitchFamily="34" charset="0"/>
              </a:rPr>
              <a:t>New</a:t>
            </a:r>
            <a:r>
              <a:rPr lang="en-US" altLang="ja-JP" sz="1200" baseline="0" dirty="0" smtClean="0">
                <a:effectLst>
                  <a:outerShdw blurRad="38100" dist="38100" dir="2700000" algn="tl">
                    <a:srgbClr val="000000">
                      <a:alpha val="43137"/>
                    </a:srgbClr>
                  </a:outerShdw>
                </a:effectLst>
                <a:latin typeface="Arial" pitchFamily="34" charset="0"/>
                <a:cs typeface="Arial" pitchFamily="34" charset="0"/>
              </a:rPr>
              <a:t> isomers we observed are indicated by red color and known isomers we observed are by blue color.</a:t>
            </a:r>
            <a:endParaRPr kumimoji="1" lang="en-US" altLang="ja-JP" baseline="0" dirty="0" smtClean="0"/>
          </a:p>
          <a:p>
            <a:r>
              <a:rPr kumimoji="1" lang="en-US" altLang="ja-JP" baseline="0" dirty="0" smtClean="0"/>
              <a:t>We obtained a variety of spectroscopic information in a very wide rage of neutron-rich exotic nuclei and proposed level schemes and nuclear isomerism, which allows us to investigate the evolution of nuclear structure.</a:t>
            </a:r>
          </a:p>
          <a:p>
            <a:r>
              <a:rPr kumimoji="1" lang="en-US" altLang="ja-JP" baseline="0" dirty="0" smtClean="0"/>
              <a:t>We observed spherical isomers near the magic number nuclei, such as </a:t>
            </a:r>
            <a:r>
              <a:rPr kumimoji="1" lang="en-US" altLang="ja-JP" dirty="0" smtClean="0">
                <a:solidFill>
                  <a:srgbClr val="009900"/>
                </a:solidFill>
                <a:latin typeface="Arial" pitchFamily="34" charset="0"/>
                <a:cs typeface="Arial" pitchFamily="34" charset="0"/>
              </a:rPr>
              <a:t>seniority isomer,</a:t>
            </a:r>
            <a:r>
              <a:rPr kumimoji="1" lang="en-US" altLang="ja-JP" baseline="0" dirty="0" smtClean="0">
                <a:solidFill>
                  <a:srgbClr val="009900"/>
                </a:solidFill>
                <a:latin typeface="Arial" pitchFamily="34" charset="0"/>
                <a:cs typeface="Arial" pitchFamily="34" charset="0"/>
              </a:rPr>
              <a:t> </a:t>
            </a:r>
            <a:r>
              <a:rPr kumimoji="1" lang="en-US" altLang="ja-JP" dirty="0" smtClean="0">
                <a:solidFill>
                  <a:srgbClr val="009900"/>
                </a:solidFill>
                <a:latin typeface="Arial" pitchFamily="34" charset="0"/>
                <a:cs typeface="Arial" pitchFamily="34" charset="0"/>
              </a:rPr>
              <a:t>spin-gap isomer and so on.</a:t>
            </a:r>
            <a:endParaRPr kumimoji="1" lang="en-US" altLang="ja-JP" baseline="0" dirty="0" smtClean="0"/>
          </a:p>
          <a:p>
            <a:r>
              <a:rPr kumimoji="1" lang="en-US" altLang="ja-JP" baseline="0" dirty="0" smtClean="0">
                <a:solidFill>
                  <a:srgbClr val="009900"/>
                </a:solidFill>
                <a:latin typeface="Arial" pitchFamily="34" charset="0"/>
                <a:cs typeface="Arial" pitchFamily="34" charset="0"/>
              </a:rPr>
              <a:t>On the other hand, in these regions between 78Ni and 132Sn we observed a variety of isomers caused by nuclear deformation and shape coexistence, such as shape isomer and high-K isomer. </a:t>
            </a:r>
          </a:p>
          <a:p>
            <a:r>
              <a:rPr kumimoji="1" lang="en-US" altLang="ja-JP" baseline="0" dirty="0" smtClean="0">
                <a:solidFill>
                  <a:srgbClr val="009900"/>
                </a:solidFill>
                <a:latin typeface="Arial" pitchFamily="34" charset="0"/>
                <a:cs typeface="Arial" pitchFamily="34" charset="0"/>
              </a:rPr>
              <a:t>Look at our publication for the details.</a:t>
            </a:r>
          </a:p>
          <a:p>
            <a:endParaRPr kumimoji="1" lang="en-US" altLang="ja-JP" dirty="0" smtClean="0">
              <a:solidFill>
                <a:srgbClr val="009900"/>
              </a:solidFill>
              <a:latin typeface="Arial" pitchFamily="34" charset="0"/>
              <a:cs typeface="Arial" pitchFamily="34" charset="0"/>
            </a:endParaRPr>
          </a:p>
          <a:p>
            <a:r>
              <a:rPr kumimoji="1" lang="en-US" altLang="ja-JP" baseline="0" dirty="0" smtClean="0"/>
              <a:t>The N=60 region is famous for a sudden onset of ground state deformation and shape coexistence.</a:t>
            </a:r>
          </a:p>
          <a:p>
            <a:r>
              <a:rPr kumimoji="1" lang="en-US" altLang="ja-JP" baseline="0" dirty="0" smtClean="0"/>
              <a:t>We observed new isomers including some shape isomers, allowing us to investigate the evolution of shape coexistence in this region.</a:t>
            </a:r>
          </a:p>
          <a:p>
            <a:r>
              <a:rPr kumimoji="1" lang="en-US" altLang="ja-JP" baseline="0" dirty="0" smtClean="0"/>
              <a:t>The N=68 region is characterized by a variety of nuclear shapes and  shape coexistence.</a:t>
            </a:r>
          </a:p>
          <a:p>
            <a:r>
              <a:rPr kumimoji="1" lang="en-US" altLang="ja-JP" baseline="0" dirty="0" smtClean="0"/>
              <a:t>We observed shape isomers, K-isomer and so on in this region.</a:t>
            </a:r>
          </a:p>
          <a:p>
            <a:r>
              <a:rPr kumimoji="1" lang="en-US" altLang="ja-JP" baseline="0" dirty="0" smtClean="0"/>
              <a:t>The N=75 region here has never been studied in detail before.</a:t>
            </a:r>
          </a:p>
          <a:p>
            <a:r>
              <a:rPr kumimoji="1" lang="en-US" altLang="ja-JP" baseline="0" dirty="0" smtClean="0"/>
              <a:t>We speculate that this is a new deformed region.</a:t>
            </a:r>
          </a:p>
          <a:p>
            <a:r>
              <a:rPr kumimoji="1" lang="en-US" altLang="ja-JP" baseline="0" dirty="0" smtClean="0"/>
              <a:t>We possibly observed shape isomers due to shape coexistence.</a:t>
            </a:r>
          </a:p>
          <a:p>
            <a:r>
              <a:rPr kumimoji="1" lang="en-US" altLang="ja-JP" baseline="0" dirty="0" smtClean="0"/>
              <a:t>Here we observed spherical isomers due to shell evolution.</a:t>
            </a:r>
          </a:p>
          <a:p>
            <a:endParaRPr kumimoji="1" lang="ja-JP" altLang="en-US" dirty="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10</a:t>
            </a:fld>
            <a:endParaRPr kumimoji="1" lang="ja-JP" altLang="en-US"/>
          </a:p>
        </p:txBody>
      </p:sp>
    </p:spTree>
    <p:extLst>
      <p:ext uri="{BB962C8B-B14F-4D97-AF65-F5344CB8AC3E}">
        <p14:creationId xmlns:p14="http://schemas.microsoft.com/office/powerpoint/2010/main" val="225694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slides show our prosed level schemes</a:t>
            </a:r>
            <a:r>
              <a:rPr kumimoji="1" lang="en-US" altLang="ja-JP" baseline="0" dirty="0" smtClean="0"/>
              <a:t> and nuclear isomerism.</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11</a:t>
            </a:fld>
            <a:endParaRPr kumimoji="1" lang="ja-JP" altLang="en-US"/>
          </a:p>
        </p:txBody>
      </p:sp>
    </p:spTree>
    <p:extLst>
      <p:ext uri="{BB962C8B-B14F-4D97-AF65-F5344CB8AC3E}">
        <p14:creationId xmlns:p14="http://schemas.microsoft.com/office/powerpoint/2010/main" val="2765678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slide shows an </a:t>
            </a:r>
            <a:r>
              <a:rPr kumimoji="1" lang="en-US" altLang="ja-JP" sz="1200" dirty="0" smtClean="0">
                <a:effectLst>
                  <a:outerShdw blurRad="38100" dist="38100" dir="2700000" algn="tl">
                    <a:srgbClr val="000000">
                      <a:alpha val="43137"/>
                    </a:srgbClr>
                  </a:outerShdw>
                </a:effectLst>
                <a:latin typeface="Arial" pitchFamily="34" charset="0"/>
                <a:cs typeface="Arial" pitchFamily="34" charset="0"/>
              </a:rPr>
              <a:t>o</a:t>
            </a:r>
            <a:r>
              <a:rPr lang="en-US" altLang="ja-JP" sz="1200" dirty="0" smtClean="0">
                <a:effectLst>
                  <a:outerShdw blurRad="38100" dist="38100" dir="2700000" algn="tl">
                    <a:srgbClr val="000000">
                      <a:alpha val="43137"/>
                    </a:srgbClr>
                  </a:outerShdw>
                </a:effectLst>
                <a:latin typeface="Arial" pitchFamily="34" charset="0"/>
                <a:cs typeface="Arial" pitchFamily="34" charset="0"/>
              </a:rPr>
              <a:t>verview of isomer measurements in 2011 U experiment.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effectLst>
                  <a:outerShdw blurRad="38100" dist="38100" dir="2700000" algn="tl">
                    <a:srgbClr val="000000">
                      <a:alpha val="43137"/>
                    </a:srgbClr>
                  </a:outerShdw>
                </a:effectLst>
                <a:latin typeface="Arial" pitchFamily="34" charset="0"/>
                <a:cs typeface="Arial" pitchFamily="34" charset="0"/>
              </a:rPr>
              <a:t>New</a:t>
            </a:r>
            <a:r>
              <a:rPr lang="en-US" altLang="ja-JP" sz="1200" baseline="0" dirty="0" smtClean="0">
                <a:effectLst>
                  <a:outerShdw blurRad="38100" dist="38100" dir="2700000" algn="tl">
                    <a:srgbClr val="000000">
                      <a:alpha val="43137"/>
                    </a:srgbClr>
                  </a:outerShdw>
                </a:effectLst>
                <a:latin typeface="Arial" pitchFamily="34" charset="0"/>
                <a:cs typeface="Arial" pitchFamily="34" charset="0"/>
              </a:rPr>
              <a:t> isomers we observed are indicated by blue color and known isomers are by orange color.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rgbClr val="0000FF"/>
                </a:solidFill>
                <a:latin typeface="Arial" pitchFamily="34" charset="0"/>
                <a:cs typeface="Arial" pitchFamily="34" charset="0"/>
              </a:rPr>
              <a:t>It is predicted that nuclei in this region exhibits large </a:t>
            </a:r>
            <a:r>
              <a:rPr lang="en-US" altLang="ja-JP" sz="1200" dirty="0" err="1" smtClean="0">
                <a:solidFill>
                  <a:srgbClr val="0000FF"/>
                </a:solidFill>
                <a:latin typeface="Arial" pitchFamily="34" charset="0"/>
                <a:cs typeface="Arial" pitchFamily="34" charset="0"/>
              </a:rPr>
              <a:t>prolate</a:t>
            </a:r>
            <a:r>
              <a:rPr lang="en-US" altLang="ja-JP" sz="1200" dirty="0" smtClean="0">
                <a:solidFill>
                  <a:srgbClr val="0000FF"/>
                </a:solidFill>
                <a:latin typeface="Arial" pitchFamily="34" charset="0"/>
                <a:cs typeface="Arial" pitchFamily="34" charset="0"/>
              </a:rPr>
              <a:t>-deformation,</a:t>
            </a:r>
            <a:r>
              <a:rPr lang="en-US" altLang="ja-JP" sz="1200" baseline="0" dirty="0" smtClean="0">
                <a:solidFill>
                  <a:srgbClr val="0000FF"/>
                </a:solidFill>
                <a:latin typeface="Arial" pitchFamily="34" charset="0"/>
                <a:cs typeface="Arial" pitchFamily="34" charset="0"/>
              </a:rPr>
              <a:t> as shown here.</a:t>
            </a:r>
            <a:endParaRPr lang="en-US" altLang="ja-JP" dirty="0" smtClean="0">
              <a:solidFill>
                <a:srgbClr val="0000FF"/>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srgbClr val="0000FF"/>
                </a:solidFill>
                <a:latin typeface="Arial" pitchFamily="34" charset="0"/>
                <a:cs typeface="Arial" pitchFamily="34" charset="0"/>
              </a:rPr>
              <a:t>Interpretation of nuclear isomerism for these</a:t>
            </a:r>
            <a:r>
              <a:rPr lang="en-US" altLang="ja-JP" baseline="0" dirty="0" smtClean="0">
                <a:solidFill>
                  <a:srgbClr val="0000FF"/>
                </a:solidFill>
                <a:latin typeface="Arial" pitchFamily="34" charset="0"/>
                <a:cs typeface="Arial" pitchFamily="34" charset="0"/>
              </a:rPr>
              <a:t> isomers</a:t>
            </a:r>
            <a:r>
              <a:rPr lang="en-US" altLang="ja-JP" dirty="0" smtClean="0">
                <a:solidFill>
                  <a:srgbClr val="0000FF"/>
                </a:solidFill>
                <a:latin typeface="Arial" pitchFamily="34" charset="0"/>
                <a:cs typeface="Arial" pitchFamily="34" charset="0"/>
              </a:rPr>
              <a:t> is</a:t>
            </a:r>
            <a:r>
              <a:rPr lang="en-US" altLang="ja-JP" baseline="0" dirty="0" smtClean="0">
                <a:solidFill>
                  <a:srgbClr val="0000FF"/>
                </a:solidFill>
                <a:latin typeface="Arial" pitchFamily="34" charset="0"/>
                <a:cs typeface="Arial" pitchFamily="34" charset="0"/>
              </a:rPr>
              <a:t> still</a:t>
            </a:r>
            <a:r>
              <a:rPr lang="en-US" altLang="ja-JP" dirty="0" smtClean="0">
                <a:solidFill>
                  <a:srgbClr val="0000FF"/>
                </a:solidFill>
                <a:latin typeface="Arial" pitchFamily="34" charset="0"/>
                <a:cs typeface="Arial" pitchFamily="34" charset="0"/>
              </a:rPr>
              <a:t> going 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srgbClr val="0000FF"/>
                </a:solidFill>
                <a:latin typeface="Arial" pitchFamily="34" charset="0"/>
                <a:cs typeface="Arial" pitchFamily="34" charset="0"/>
              </a:rPr>
              <a:t>Some of new isomers have been interpreted as a K-isomer</a:t>
            </a:r>
            <a:r>
              <a:rPr lang="en-US" altLang="ja-JP" baseline="0" dirty="0" smtClean="0">
                <a:solidFill>
                  <a:srgbClr val="0000FF"/>
                </a:solidFill>
                <a:latin typeface="Arial" pitchFamily="34" charset="0"/>
                <a:cs typeface="Arial" pitchFamily="34" charset="0"/>
              </a:rPr>
              <a:t>, which is caused by high-K hindrance.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Visit posters by S. Go et al. and by R. Yokoyama et al. for details.</a:t>
            </a:r>
            <a:endParaRPr lang="ja-JP" altLang="en-US" dirty="0" smtClean="0">
              <a:solidFill>
                <a:srgbClr val="0000FF"/>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rgbClr val="0000FF"/>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effectLst>
                <a:outerShdw blurRad="38100" dist="38100" dir="2700000" algn="tl">
                  <a:srgbClr val="000000">
                    <a:alpha val="43137"/>
                  </a:srgbClr>
                </a:outerShdw>
              </a:effectLst>
              <a:latin typeface="Arial" pitchFamily="34" charset="0"/>
              <a:cs typeface="Arial"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12</a:t>
            </a:fld>
            <a:endParaRPr kumimoji="1" lang="ja-JP" altLang="en-US"/>
          </a:p>
        </p:txBody>
      </p:sp>
    </p:spTree>
    <p:extLst>
      <p:ext uri="{BB962C8B-B14F-4D97-AF65-F5344CB8AC3E}">
        <p14:creationId xmlns:p14="http://schemas.microsoft.com/office/powerpoint/2010/main" val="1774175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a:t>
            </a:r>
            <a:r>
              <a:rPr kumimoji="1" lang="en-US" altLang="ja-JP" baseline="0" dirty="0" smtClean="0"/>
              <a:t> show the regions that were studied in the recent </a:t>
            </a:r>
            <a:r>
              <a:rPr kumimoji="1" lang="en-US" altLang="ja-JP" sz="1200" dirty="0" smtClean="0">
                <a:latin typeface="Arial" pitchFamily="34" charset="0"/>
                <a:cs typeface="Arial" pitchFamily="34" charset="0"/>
              </a:rPr>
              <a:t>EURICA campaign.</a:t>
            </a:r>
          </a:p>
          <a:p>
            <a:r>
              <a:rPr kumimoji="1" lang="en-US" altLang="ja-JP" sz="1200" dirty="0" smtClean="0">
                <a:latin typeface="Arial" pitchFamily="34" charset="0"/>
                <a:cs typeface="Arial" pitchFamily="34" charset="0"/>
              </a:rPr>
              <a:t>The</a:t>
            </a:r>
            <a:r>
              <a:rPr kumimoji="1" lang="en-US" altLang="ja-JP" sz="1200" baseline="0" dirty="0" smtClean="0">
                <a:latin typeface="Arial" pitchFamily="34" charset="0"/>
                <a:cs typeface="Arial" pitchFamily="34" charset="0"/>
              </a:rPr>
              <a:t> U beam intensity was as high as 10 </a:t>
            </a:r>
            <a:r>
              <a:rPr kumimoji="1" lang="en-US" altLang="ja-JP" sz="1200" baseline="0" dirty="0" err="1" smtClean="0">
                <a:latin typeface="Arial" pitchFamily="34" charset="0"/>
                <a:cs typeface="Arial" pitchFamily="34" charset="0"/>
              </a:rPr>
              <a:t>pnA</a:t>
            </a:r>
            <a:r>
              <a:rPr kumimoji="1" lang="en-US" altLang="ja-JP" sz="1200" baseline="0" dirty="0" smtClean="0">
                <a:latin typeface="Arial" pitchFamily="34" charset="0"/>
                <a:cs typeface="Arial" pitchFamily="34" charset="0"/>
              </a:rPr>
              <a:t>, which allowed discovery of new isotopes.</a:t>
            </a:r>
          </a:p>
          <a:p>
            <a:r>
              <a:rPr kumimoji="1" lang="en-US" altLang="ja-JP" dirty="0" smtClean="0"/>
              <a:t>This figure</a:t>
            </a:r>
            <a:r>
              <a:rPr kumimoji="1" lang="en-US" altLang="ja-JP" baseline="0" dirty="0" smtClean="0"/>
              <a:t> shows the planned schedule of intensity upgrade at RIBF.</a:t>
            </a:r>
          </a:p>
          <a:p>
            <a:r>
              <a:rPr kumimoji="1" lang="en-US" altLang="ja-JP" baseline="0" dirty="0" smtClean="0"/>
              <a:t>It is expected that the U beam intensity reaches 100 </a:t>
            </a:r>
            <a:r>
              <a:rPr kumimoji="1" lang="en-US" altLang="ja-JP" baseline="0" dirty="0" err="1" smtClean="0"/>
              <a:t>pnA</a:t>
            </a:r>
            <a:r>
              <a:rPr kumimoji="1" lang="en-US" altLang="ja-JP" baseline="0" dirty="0" smtClean="0"/>
              <a:t> in couple of years.</a:t>
            </a:r>
            <a:endParaRPr kumimoji="1" lang="ja-JP" altLang="en-US" dirty="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13</a:t>
            </a:fld>
            <a:endParaRPr kumimoji="1" lang="ja-JP" altLang="en-US"/>
          </a:p>
        </p:txBody>
      </p:sp>
    </p:spTree>
    <p:extLst>
      <p:ext uri="{BB962C8B-B14F-4D97-AF65-F5344CB8AC3E}">
        <p14:creationId xmlns:p14="http://schemas.microsoft.com/office/powerpoint/2010/main" val="4010931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a summary</a:t>
            </a:r>
            <a:r>
              <a:rPr kumimoji="1" lang="en-US" altLang="ja-JP" baseline="0" dirty="0" smtClean="0"/>
              <a:t> of my talk.</a:t>
            </a:r>
            <a:endParaRPr kumimoji="1" lang="ja-JP" altLang="en-US" dirty="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14</a:t>
            </a:fld>
            <a:endParaRPr kumimoji="1" lang="ja-JP" altLang="en-US"/>
          </a:p>
        </p:txBody>
      </p:sp>
    </p:spTree>
    <p:extLst>
      <p:ext uri="{BB962C8B-B14F-4D97-AF65-F5344CB8AC3E}">
        <p14:creationId xmlns:p14="http://schemas.microsoft.com/office/powerpoint/2010/main" val="139669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This is to remind you of the layout of RIKEN RI Beam Factory, RIBF.</a:t>
            </a:r>
          </a:p>
          <a:p>
            <a:r>
              <a:rPr kumimoji="1" lang="en-US" altLang="ja-JP" baseline="0" dirty="0" smtClean="0"/>
              <a:t>The </a:t>
            </a:r>
            <a:r>
              <a:rPr kumimoji="1" lang="en-US" altLang="ja-JP" baseline="0" dirty="0" err="1" smtClean="0"/>
              <a:t>BigRIPS</a:t>
            </a:r>
            <a:r>
              <a:rPr kumimoji="1" lang="en-US" altLang="ja-JP" baseline="0" dirty="0" smtClean="0"/>
              <a:t> </a:t>
            </a:r>
            <a:r>
              <a:rPr kumimoji="1" lang="en-US" altLang="ja-JP" baseline="0" dirty="0" err="1" smtClean="0"/>
              <a:t>separater</a:t>
            </a:r>
            <a:r>
              <a:rPr kumimoji="1" lang="en-US" altLang="ja-JP" baseline="0" dirty="0" smtClean="0"/>
              <a:t> is located here after the cyclotrons, and followed by several major research instruments.</a:t>
            </a:r>
          </a:p>
          <a:p>
            <a:r>
              <a:rPr kumimoji="1" lang="en-US" altLang="ja-JP" baseline="0" dirty="0" smtClean="0"/>
              <a:t>The </a:t>
            </a:r>
            <a:r>
              <a:rPr kumimoji="1" lang="en-US" altLang="ja-JP" baseline="0" dirty="0" err="1" smtClean="0"/>
              <a:t>BigRIPS</a:t>
            </a:r>
            <a:r>
              <a:rPr kumimoji="1" lang="en-US" altLang="ja-JP" baseline="0" dirty="0" smtClean="0"/>
              <a:t> is characterized by large acceptances which are comparable with spreads of in-flight fission of U beam at RIKEN energies, allowing efficient production of rare isotope beams.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Another important feature of </a:t>
            </a:r>
            <a:r>
              <a:rPr kumimoji="1" lang="en-US" altLang="ja-JP" baseline="0" dirty="0" err="1" smtClean="0"/>
              <a:t>BigRIPS</a:t>
            </a:r>
            <a:r>
              <a:rPr kumimoji="1" lang="en-US" altLang="ja-JP" baseline="0" dirty="0" smtClean="0"/>
              <a:t> is </a:t>
            </a:r>
            <a:r>
              <a:rPr kumimoji="1" lang="en-US" altLang="ja-JP" baseline="0" dirty="0" smtClean="0">
                <a:solidFill>
                  <a:srgbClr val="0000FF"/>
                </a:solidFill>
              </a:rPr>
              <a:t>t</a:t>
            </a:r>
            <a:r>
              <a:rPr lang="en-US" altLang="ja-JP" dirty="0" smtClean="0">
                <a:solidFill>
                  <a:srgbClr val="0000FF"/>
                </a:solidFill>
              </a:rPr>
              <a:t>wo-stage separator scheme with high PID power.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srgbClr val="0000FF"/>
                </a:solidFill>
              </a:rPr>
              <a:t>The PID</a:t>
            </a:r>
            <a:r>
              <a:rPr lang="en-US" altLang="ja-JP" baseline="0" dirty="0" smtClean="0">
                <a:solidFill>
                  <a:srgbClr val="0000FF"/>
                </a:solidFill>
              </a:rPr>
              <a:t> is based on </a:t>
            </a:r>
            <a:r>
              <a:rPr lang="en-US" altLang="ja-JP" dirty="0" smtClean="0">
                <a:solidFill>
                  <a:srgbClr val="008000"/>
                </a:solidFill>
              </a:rPr>
              <a:t>TOF-B</a:t>
            </a:r>
            <a:r>
              <a:rPr lang="en-US" altLang="ja-JP" dirty="0" smtClean="0">
                <a:solidFill>
                  <a:srgbClr val="008000"/>
                </a:solidFill>
                <a:latin typeface="Symbol" pitchFamily="18" charset="2"/>
              </a:rPr>
              <a:t>r</a:t>
            </a:r>
            <a:r>
              <a:rPr lang="en-US" altLang="ja-JP" dirty="0" smtClean="0">
                <a:solidFill>
                  <a:srgbClr val="008000"/>
                </a:solidFill>
              </a:rPr>
              <a:t>-</a:t>
            </a:r>
            <a:r>
              <a:rPr lang="en-US" altLang="ja-JP" dirty="0" smtClean="0">
                <a:solidFill>
                  <a:srgbClr val="008000"/>
                </a:solidFill>
                <a:latin typeface="Symbol" pitchFamily="18" charset="2"/>
              </a:rPr>
              <a:t>D</a:t>
            </a:r>
            <a:r>
              <a:rPr lang="en-US" altLang="ja-JP" dirty="0" smtClean="0">
                <a:solidFill>
                  <a:srgbClr val="008000"/>
                </a:solidFill>
              </a:rPr>
              <a:t>E method with track reconstruction, in which Z and A/Q are deuced.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srgbClr val="008000"/>
                </a:solidFill>
              </a:rPr>
              <a:t>The A/Q resolution</a:t>
            </a:r>
            <a:r>
              <a:rPr lang="en-US" altLang="ja-JP" baseline="0" dirty="0" smtClean="0">
                <a:solidFill>
                  <a:srgbClr val="008000"/>
                </a:solidFill>
              </a:rPr>
              <a:t> is </a:t>
            </a:r>
            <a:r>
              <a:rPr lang="en-US" altLang="ja-JP" dirty="0" smtClean="0">
                <a:solidFill>
                  <a:srgbClr val="008000"/>
                </a:solidFill>
              </a:rPr>
              <a:t>high enough to identify charge state events, such as .fully-stripped</a:t>
            </a:r>
            <a:r>
              <a:rPr lang="en-US" altLang="ja-JP" baseline="0" dirty="0" smtClean="0">
                <a:solidFill>
                  <a:srgbClr val="008000"/>
                </a:solidFill>
              </a:rPr>
              <a:t> and </a:t>
            </a:r>
            <a:r>
              <a:rPr lang="en-US" altLang="ja-JP" baseline="0" dirty="0" err="1" smtClean="0">
                <a:solidFill>
                  <a:srgbClr val="008000"/>
                </a:solidFill>
              </a:rPr>
              <a:t>hydorgen</a:t>
            </a:r>
            <a:r>
              <a:rPr lang="en-US" altLang="ja-JP" baseline="0" dirty="0" smtClean="0">
                <a:solidFill>
                  <a:srgbClr val="008000"/>
                </a:solidFill>
              </a:rPr>
              <a:t>-like peaks.</a:t>
            </a:r>
            <a:endParaRPr lang="en-US" altLang="ja-JP" dirty="0" smtClean="0">
              <a:solidFill>
                <a:srgbClr val="0000FF"/>
              </a:solidFill>
            </a:endParaRP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2</a:t>
            </a:fld>
            <a:endParaRPr kumimoji="1" lang="ja-JP" altLang="en-US"/>
          </a:p>
        </p:txBody>
      </p:sp>
    </p:spTree>
    <p:extLst>
      <p:ext uri="{BB962C8B-B14F-4D97-AF65-F5344CB8AC3E}">
        <p14:creationId xmlns:p14="http://schemas.microsoft.com/office/powerpoint/2010/main" val="1100095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slide summarizes </a:t>
            </a:r>
            <a:r>
              <a:rPr kumimoji="1" lang="en-US" altLang="ja-JP" sz="1200" dirty="0" smtClean="0">
                <a:effectLst>
                  <a:outerShdw blurRad="38100" dist="38100" dir="2700000" algn="tl">
                    <a:srgbClr val="000000">
                      <a:alpha val="43137"/>
                    </a:srgbClr>
                  </a:outerShdw>
                </a:effectLst>
                <a:latin typeface="Arial" pitchFamily="34" charset="0"/>
                <a:cs typeface="Arial" pitchFamily="34" charset="0"/>
              </a:rPr>
              <a:t>s</a:t>
            </a:r>
            <a:r>
              <a:rPr lang="en-US" altLang="ja-JP" sz="1200" dirty="0" smtClean="0">
                <a:effectLst>
                  <a:outerShdw blurRad="38100" dist="38100" dir="2700000" algn="tl">
                    <a:srgbClr val="000000">
                      <a:alpha val="43137"/>
                    </a:srgbClr>
                  </a:outerShdw>
                </a:effectLst>
                <a:latin typeface="Arial" pitchFamily="34" charset="0"/>
                <a:cs typeface="Arial" pitchFamily="34" charset="0"/>
              </a:rPr>
              <a:t>earch for new isotopes and new isomers which</a:t>
            </a:r>
            <a:r>
              <a:rPr lang="en-US" altLang="ja-JP" sz="1200" baseline="0" dirty="0" smtClean="0">
                <a:effectLst>
                  <a:outerShdw blurRad="38100" dist="38100" dir="2700000" algn="tl">
                    <a:srgbClr val="000000">
                      <a:alpha val="43137"/>
                    </a:srgbClr>
                  </a:outerShdw>
                </a:effectLst>
                <a:latin typeface="Arial" pitchFamily="34" charset="0"/>
                <a:cs typeface="Arial" pitchFamily="34" charset="0"/>
              </a:rPr>
              <a:t> have been </a:t>
            </a:r>
            <a:r>
              <a:rPr lang="en-US" altLang="ja-JP" sz="1200" dirty="0" smtClean="0">
                <a:effectLst>
                  <a:outerShdw blurRad="38100" dist="38100" dir="2700000" algn="tl">
                    <a:srgbClr val="000000">
                      <a:alpha val="43137"/>
                    </a:srgbClr>
                  </a:outerShdw>
                </a:effectLst>
                <a:latin typeface="Arial" pitchFamily="34" charset="0"/>
                <a:cs typeface="Arial" pitchFamily="34" charset="0"/>
              </a:rPr>
              <a:t>performed using </a:t>
            </a:r>
            <a:r>
              <a:rPr lang="en-US" altLang="ja-JP" sz="1200" dirty="0" err="1" smtClean="0">
                <a:effectLst>
                  <a:outerShdw blurRad="38100" dist="38100" dir="2700000" algn="tl">
                    <a:srgbClr val="000000">
                      <a:alpha val="43137"/>
                    </a:srgbClr>
                  </a:outerShdw>
                </a:effectLst>
                <a:latin typeface="Arial" pitchFamily="34" charset="0"/>
                <a:cs typeface="Arial" pitchFamily="34" charset="0"/>
              </a:rPr>
              <a:t>BigRIPS</a:t>
            </a:r>
            <a:r>
              <a:rPr lang="en-US" altLang="ja-JP" sz="1200" dirty="0" smtClean="0">
                <a:effectLst>
                  <a:outerShdw blurRad="38100" dist="38100" dir="2700000" algn="tl">
                    <a:srgbClr val="000000">
                      <a:alpha val="43137"/>
                    </a:srgbClr>
                  </a:outerShdw>
                </a:effectLst>
                <a:latin typeface="Arial" pitchFamily="34" charset="0"/>
                <a:cs typeface="Arial" pitchFamily="34" charset="0"/>
              </a:rPr>
              <a:t> Separator at RIBF since the commissioning of RIBF in 2007.</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effectLst>
                  <a:outerShdw blurRad="38100" dist="38100" dir="2700000" algn="tl">
                    <a:srgbClr val="000000">
                      <a:alpha val="43137"/>
                    </a:srgbClr>
                  </a:outerShdw>
                </a:effectLst>
                <a:latin typeface="Arial" pitchFamily="34" charset="0"/>
                <a:cs typeface="Arial" pitchFamily="34" charset="0"/>
              </a:rPr>
              <a:t>We</a:t>
            </a:r>
            <a:r>
              <a:rPr lang="en-US" altLang="ja-JP" sz="1200" baseline="0" dirty="0" smtClean="0">
                <a:effectLst>
                  <a:outerShdw blurRad="38100" dist="38100" dir="2700000" algn="tl">
                    <a:srgbClr val="000000">
                      <a:alpha val="43137"/>
                    </a:srgbClr>
                  </a:outerShdw>
                </a:effectLst>
                <a:latin typeface="Arial" pitchFamily="34" charset="0"/>
                <a:cs typeface="Arial" pitchFamily="34" charset="0"/>
              </a:rPr>
              <a:t> searched these neutron-rich regions using </a:t>
            </a:r>
            <a:r>
              <a:rPr lang="en-US" altLang="ja-JP" sz="1200" baseline="0" dirty="0" smtClean="0">
                <a:solidFill>
                  <a:srgbClr val="0000FF"/>
                </a:solidFill>
                <a:effectLst/>
                <a:latin typeface="Arial" pitchFamily="34" charset="0"/>
                <a:cs typeface="Arial" pitchFamily="34" charset="0"/>
              </a:rPr>
              <a:t>u</a:t>
            </a:r>
            <a:r>
              <a:rPr lang="en-US" altLang="ja-JP" sz="1200" dirty="0" smtClean="0">
                <a:solidFill>
                  <a:srgbClr val="0000FF"/>
                </a:solidFill>
                <a:latin typeface="Arial" pitchFamily="34" charset="0"/>
                <a:cs typeface="Arial" pitchFamily="34" charset="0"/>
              </a:rPr>
              <a:t>sing in-flight fission of  a</a:t>
            </a:r>
            <a:r>
              <a:rPr lang="en-US" altLang="ja-JP" sz="1200" baseline="0" dirty="0" smtClean="0">
                <a:solidFill>
                  <a:srgbClr val="0000FF"/>
                </a:solidFill>
                <a:latin typeface="Arial" pitchFamily="34" charset="0"/>
                <a:cs typeface="Arial" pitchFamily="34" charset="0"/>
              </a:rPr>
              <a:t> </a:t>
            </a:r>
            <a:r>
              <a:rPr lang="en-US" altLang="ja-JP" sz="1200" dirty="0" smtClean="0">
                <a:solidFill>
                  <a:srgbClr val="0000FF"/>
                </a:solidFill>
                <a:latin typeface="Arial" pitchFamily="34" charset="0"/>
                <a:cs typeface="Arial" pitchFamily="34" charset="0"/>
              </a:rPr>
              <a:t>U beam at 345 MeV/u in May 2007, November</a:t>
            </a:r>
            <a:r>
              <a:rPr lang="en-US" altLang="ja-JP" sz="1200" baseline="0" dirty="0" smtClean="0">
                <a:solidFill>
                  <a:srgbClr val="0000FF"/>
                </a:solidFill>
                <a:latin typeface="Arial" pitchFamily="34" charset="0"/>
                <a:cs typeface="Arial" pitchFamily="34" charset="0"/>
              </a:rPr>
              <a:t> 2008 and October 2011 with these beam intensities.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aseline="0" dirty="0" smtClean="0">
                <a:solidFill>
                  <a:srgbClr val="0000FF"/>
                </a:solidFill>
                <a:latin typeface="Arial" pitchFamily="34" charset="0"/>
                <a:cs typeface="Arial" pitchFamily="34" charset="0"/>
              </a:rPr>
              <a:t>The U beam intensities were like order of 10**9 </a:t>
            </a:r>
            <a:r>
              <a:rPr lang="en-US" altLang="ja-JP" sz="1200" baseline="0" dirty="0" err="1" smtClean="0">
                <a:solidFill>
                  <a:srgbClr val="0000FF"/>
                </a:solidFill>
                <a:latin typeface="Arial" pitchFamily="34" charset="0"/>
                <a:cs typeface="Arial" pitchFamily="34" charset="0"/>
              </a:rPr>
              <a:t>pps</a:t>
            </a:r>
            <a:r>
              <a:rPr lang="en-US" altLang="ja-JP" sz="1200" baseline="0" dirty="0" smtClean="0">
                <a:solidFill>
                  <a:srgbClr val="0000FF"/>
                </a:solidFill>
                <a:latin typeface="Arial" pitchFamily="34" charset="0"/>
                <a:cs typeface="Arial" pitchFamily="34" charset="0"/>
              </a:rPr>
              <a:t> then, but recently the intensity has increases by an order of magnitude.</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rgbClr val="0000FF"/>
                </a:solidFill>
                <a:latin typeface="Arial" pitchFamily="34" charset="0"/>
                <a:cs typeface="Arial" pitchFamily="34" charset="0"/>
              </a:rPr>
              <a:t>Some new isotopes are identified during </a:t>
            </a:r>
            <a:r>
              <a:rPr lang="en-US" altLang="ja-JP" dirty="0" smtClean="0">
                <a:latin typeface="Arial" pitchFamily="34" charset="0"/>
                <a:cs typeface="Arial" pitchFamily="34" charset="0"/>
              </a:rPr>
              <a:t>EURICA campaign for decay </a:t>
            </a:r>
            <a:r>
              <a:rPr lang="en-US" altLang="ja-JP" dirty="0" err="1" smtClean="0">
                <a:latin typeface="Arial" pitchFamily="34" charset="0"/>
                <a:cs typeface="Arial" pitchFamily="34" charset="0"/>
              </a:rPr>
              <a:t>measurementsusing</a:t>
            </a:r>
            <a:r>
              <a:rPr lang="en-US" altLang="ja-JP" dirty="0" smtClean="0">
                <a:latin typeface="Arial" pitchFamily="34" charset="0"/>
                <a:cs typeface="Arial" pitchFamily="34" charset="0"/>
              </a:rPr>
              <a:t> </a:t>
            </a:r>
            <a:r>
              <a:rPr lang="en-US" altLang="ja-JP" dirty="0" err="1" smtClean="0">
                <a:latin typeface="Arial" pitchFamily="34" charset="0"/>
                <a:cs typeface="Arial" pitchFamily="34" charset="0"/>
              </a:rPr>
              <a:t>Ge</a:t>
            </a:r>
            <a:r>
              <a:rPr lang="en-US" altLang="ja-JP" dirty="0" smtClean="0">
                <a:latin typeface="Arial" pitchFamily="34" charset="0"/>
                <a:cs typeface="Arial" pitchFamily="34" charset="0"/>
              </a:rPr>
              <a:t> ball.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effectLst>
                  <a:outerShdw blurRad="38100" dist="38100" dir="2700000" algn="tl">
                    <a:srgbClr val="000000">
                      <a:alpha val="43137"/>
                    </a:srgbClr>
                  </a:outerShdw>
                </a:effectLst>
                <a:latin typeface="Arial" pitchFamily="34" charset="0"/>
                <a:cs typeface="Arial" pitchFamily="34" charset="0"/>
              </a:rPr>
              <a:t>We</a:t>
            </a:r>
            <a:r>
              <a:rPr lang="en-US" altLang="ja-JP" sz="1200" baseline="0" dirty="0" smtClean="0">
                <a:effectLst>
                  <a:outerShdw blurRad="38100" dist="38100" dir="2700000" algn="tl">
                    <a:srgbClr val="000000">
                      <a:alpha val="43137"/>
                    </a:srgbClr>
                  </a:outerShdw>
                </a:effectLst>
                <a:latin typeface="Arial" pitchFamily="34" charset="0"/>
                <a:cs typeface="Arial" pitchFamily="34" charset="0"/>
              </a:rPr>
              <a:t> also searched this proton-rich region  </a:t>
            </a:r>
            <a:r>
              <a:rPr lang="en-US" altLang="ja-JP" sz="1200" baseline="0" dirty="0" smtClean="0">
                <a:solidFill>
                  <a:srgbClr val="0000FF"/>
                </a:solidFill>
                <a:effectLst/>
                <a:latin typeface="Arial" pitchFamily="34" charset="0"/>
                <a:cs typeface="Arial" pitchFamily="34" charset="0"/>
              </a:rPr>
              <a:t>u</a:t>
            </a:r>
            <a:r>
              <a:rPr lang="en-US" altLang="ja-JP" sz="1200" dirty="0" smtClean="0">
                <a:solidFill>
                  <a:srgbClr val="0000FF"/>
                </a:solidFill>
                <a:latin typeface="Arial" pitchFamily="34" charset="0"/>
                <a:cs typeface="Arial" pitchFamily="34" charset="0"/>
              </a:rPr>
              <a:t>sing projectile fragmentation of a </a:t>
            </a:r>
            <a:r>
              <a:rPr lang="en-US" altLang="ja-JP" sz="1200" baseline="30000" dirty="0" smtClean="0">
                <a:solidFill>
                  <a:srgbClr val="0000FF"/>
                </a:solidFill>
                <a:latin typeface="Arial" pitchFamily="34" charset="0"/>
                <a:cs typeface="Arial" pitchFamily="34" charset="0"/>
              </a:rPr>
              <a:t>124</a:t>
            </a:r>
            <a:r>
              <a:rPr lang="en-US" altLang="ja-JP" sz="1200" dirty="0" smtClean="0">
                <a:solidFill>
                  <a:srgbClr val="0000FF"/>
                </a:solidFill>
                <a:latin typeface="Arial" pitchFamily="34" charset="0"/>
                <a:cs typeface="Arial" pitchFamily="34" charset="0"/>
              </a:rPr>
              <a:t>Xe beam</a:t>
            </a:r>
            <a:r>
              <a:rPr lang="en-US" altLang="ja-JP" sz="1200" baseline="0" dirty="0" smtClean="0">
                <a:solidFill>
                  <a:srgbClr val="0000FF"/>
                </a:solidFill>
                <a:latin typeface="Arial" pitchFamily="34" charset="0"/>
                <a:cs typeface="Arial" pitchFamily="34" charset="0"/>
              </a:rPr>
              <a:t> in December 2011 with this intensity.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Arial" pitchFamily="34" charset="0"/>
                <a:cs typeface="Arial" pitchFamily="34" charset="0"/>
              </a:rPr>
              <a:t>We ran the search for new isotopes and new isomers simultaneously.</a:t>
            </a:r>
            <a:endParaRPr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rgbClr val="0000FF"/>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rgbClr val="0000FF"/>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smtClean="0">
              <a:effectLst>
                <a:outerShdw blurRad="38100" dist="38100" dir="2700000" algn="tl">
                  <a:srgbClr val="000000">
                    <a:alpha val="43137"/>
                  </a:srgbClr>
                </a:outerShdw>
              </a:effectLst>
              <a:latin typeface="Arial" pitchFamily="34" charset="0"/>
              <a:cs typeface="Arial"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3</a:t>
            </a:fld>
            <a:endParaRPr kumimoji="1" lang="ja-JP" altLang="en-US"/>
          </a:p>
        </p:txBody>
      </p:sp>
    </p:spTree>
    <p:extLst>
      <p:ext uri="{BB962C8B-B14F-4D97-AF65-F5344CB8AC3E}">
        <p14:creationId xmlns:p14="http://schemas.microsoft.com/office/powerpoint/2010/main" val="47151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slide shows the experimental setups.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used </a:t>
            </a:r>
            <a:r>
              <a:rPr kumimoji="1" lang="en-US" altLang="ja-JP" sz="1200" baseline="0" dirty="0" smtClean="0">
                <a:latin typeface="Arial" pitchFamily="34" charset="0"/>
                <a:cs typeface="Arial" pitchFamily="34" charset="0"/>
              </a:rPr>
              <a:t>s</a:t>
            </a:r>
            <a:r>
              <a:rPr lang="en-US" altLang="ja-JP" sz="1200" dirty="0" smtClean="0">
                <a:latin typeface="Arial" pitchFamily="34" charset="0"/>
                <a:cs typeface="Arial" pitchFamily="34" charset="0"/>
              </a:rPr>
              <a:t>tandard beam-line detectors</a:t>
            </a:r>
            <a:r>
              <a:rPr lang="en-US" altLang="ja-JP" sz="1200" baseline="0" dirty="0" smtClean="0">
                <a:latin typeface="Arial" pitchFamily="34" charset="0"/>
                <a:cs typeface="Arial" pitchFamily="34" charset="0"/>
              </a:rPr>
              <a:t> at </a:t>
            </a:r>
            <a:r>
              <a:rPr lang="en-US" altLang="ja-JP" sz="1200" baseline="0" dirty="0" err="1" smtClean="0">
                <a:latin typeface="Arial" pitchFamily="34" charset="0"/>
                <a:cs typeface="Arial" pitchFamily="34" charset="0"/>
              </a:rPr>
              <a:t>BigRIPS</a:t>
            </a:r>
            <a:r>
              <a:rPr lang="en-US" altLang="ja-JP" sz="1200" dirty="0" smtClean="0">
                <a:latin typeface="Arial" pitchFamily="34" charset="0"/>
                <a:cs typeface="Arial" pitchFamily="34" charset="0"/>
              </a:rPr>
              <a:t>,</a:t>
            </a:r>
            <a:r>
              <a:rPr lang="en-US" altLang="ja-JP" sz="1200" baseline="0" dirty="0" smtClean="0">
                <a:latin typeface="Arial" pitchFamily="34" charset="0"/>
                <a:cs typeface="Arial" pitchFamily="34" charset="0"/>
              </a:rPr>
              <a:t> such as PPAC, IC and plastic,</a:t>
            </a:r>
            <a:r>
              <a:rPr lang="en-US" altLang="ja-JP" sz="1200" dirty="0" smtClean="0">
                <a:latin typeface="Arial" pitchFamily="34" charset="0"/>
                <a:cs typeface="Arial" pitchFamily="34" charset="0"/>
              </a:rPr>
              <a:t> for TOF, B</a:t>
            </a:r>
            <a:r>
              <a:rPr lang="en-US" altLang="ja-JP" sz="1200" dirty="0" smtClean="0">
                <a:latin typeface="Symbol" pitchFamily="18" charset="2"/>
                <a:cs typeface="Arial" pitchFamily="34" charset="0"/>
              </a:rPr>
              <a:t>r</a:t>
            </a:r>
            <a:r>
              <a:rPr lang="en-US" altLang="ja-JP" sz="1200" dirty="0" smtClean="0">
                <a:latin typeface="Arial" pitchFamily="34" charset="0"/>
                <a:cs typeface="Arial" pitchFamily="34" charset="0"/>
              </a:rPr>
              <a:t>, </a:t>
            </a:r>
            <a:r>
              <a:rPr lang="en-US" altLang="ja-JP" sz="1200" dirty="0" smtClean="0">
                <a:latin typeface="Symbol" pitchFamily="18" charset="2"/>
                <a:cs typeface="Arial" pitchFamily="34" charset="0"/>
              </a:rPr>
              <a:t>D</a:t>
            </a:r>
            <a:r>
              <a:rPr lang="en-US" altLang="ja-JP" sz="1200" dirty="0" smtClean="0">
                <a:latin typeface="Arial" pitchFamily="34" charset="0"/>
                <a:cs typeface="Arial" pitchFamily="34" charset="0"/>
              </a:rPr>
              <a:t>E measurement for particle</a:t>
            </a:r>
            <a:r>
              <a:rPr lang="en-US" altLang="ja-JP" sz="1200" baseline="0" dirty="0" smtClean="0">
                <a:latin typeface="Arial" pitchFamily="34" charset="0"/>
                <a:cs typeface="Arial" pitchFamily="34" charset="0"/>
              </a:rPr>
              <a:t> identification of RI beams. As shown here.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pitchFamily="34" charset="0"/>
                <a:cs typeface="Arial" pitchFamily="34" charset="0"/>
              </a:rPr>
              <a:t>We used Clover-type </a:t>
            </a:r>
            <a:r>
              <a:rPr lang="en-US" altLang="ja-JP" sz="1200" dirty="0" err="1" smtClean="0">
                <a:latin typeface="Arial" pitchFamily="34" charset="0"/>
                <a:cs typeface="Arial" pitchFamily="34" charset="0"/>
              </a:rPr>
              <a:t>Ge</a:t>
            </a:r>
            <a:r>
              <a:rPr lang="en-US" altLang="ja-JP" sz="1200" dirty="0" smtClean="0">
                <a:latin typeface="Arial" pitchFamily="34" charset="0"/>
                <a:cs typeface="Arial" pitchFamily="34" charset="0"/>
              </a:rPr>
              <a:t> detectors for isomer measurement at</a:t>
            </a:r>
            <a:r>
              <a:rPr lang="en-US" altLang="ja-JP" sz="1200" baseline="0" dirty="0" smtClean="0">
                <a:latin typeface="Arial" pitchFamily="34" charset="0"/>
                <a:cs typeface="Arial" pitchFamily="34" charset="0"/>
              </a:rPr>
              <a:t>  these focus points, as shown here.</a:t>
            </a:r>
            <a:endParaRPr lang="en-US" altLang="ja-JP" sz="1200" dirty="0" smtClean="0">
              <a:latin typeface="Arial" pitchFamily="34" charset="0"/>
              <a:cs typeface="Arial" pitchFamily="34" charset="0"/>
            </a:endParaRPr>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4</a:t>
            </a:fld>
            <a:endParaRPr kumimoji="1" lang="ja-JP" altLang="en-US"/>
          </a:p>
        </p:txBody>
      </p:sp>
    </p:spTree>
    <p:extLst>
      <p:ext uri="{BB962C8B-B14F-4D97-AF65-F5344CB8AC3E}">
        <p14:creationId xmlns:p14="http://schemas.microsoft.com/office/powerpoint/2010/main" val="387166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 shows</a:t>
            </a:r>
            <a:r>
              <a:rPr kumimoji="1" lang="en-US" altLang="ja-JP" baseline="0" dirty="0" smtClean="0"/>
              <a:t> the results of the 2007 U-beam experiment, which was the first experiment at RIBF.</a:t>
            </a:r>
          </a:p>
          <a:p>
            <a:r>
              <a:rPr kumimoji="1" lang="en-US" altLang="ja-JP" baseline="0" dirty="0" smtClean="0"/>
              <a:t>We could identify </a:t>
            </a:r>
            <a:r>
              <a:rPr kumimoji="1" lang="en-US" altLang="ja-JP" sz="1200" baseline="0" dirty="0" smtClean="0">
                <a:solidFill>
                  <a:srgbClr val="0000FF"/>
                </a:solidFill>
                <a:latin typeface="Arial" pitchFamily="34" charset="0"/>
                <a:cs typeface="Arial" pitchFamily="34" charset="0"/>
              </a:rPr>
              <a:t>t</a:t>
            </a:r>
            <a:r>
              <a:rPr lang="en-US" altLang="ja-JP" sz="1200" dirty="0" smtClean="0">
                <a:solidFill>
                  <a:srgbClr val="0000FF"/>
                </a:solidFill>
                <a:latin typeface="Arial" pitchFamily="34" charset="0"/>
                <a:cs typeface="Arial" pitchFamily="34" charset="0"/>
              </a:rPr>
              <a:t>wo new isotopes </a:t>
            </a:r>
            <a:r>
              <a:rPr lang="en-US" altLang="ja-JP" sz="1200" baseline="30000" dirty="0" smtClean="0">
                <a:solidFill>
                  <a:srgbClr val="0000FF"/>
                </a:solidFill>
                <a:latin typeface="Arial" pitchFamily="34" charset="0"/>
                <a:cs typeface="Arial" pitchFamily="34" charset="0"/>
              </a:rPr>
              <a:t>125</a:t>
            </a:r>
            <a:r>
              <a:rPr lang="en-US" altLang="ja-JP" sz="1200" dirty="0" smtClean="0">
                <a:solidFill>
                  <a:srgbClr val="0000FF"/>
                </a:solidFill>
                <a:latin typeface="Arial" pitchFamily="34" charset="0"/>
                <a:cs typeface="Arial" pitchFamily="34" charset="0"/>
              </a:rPr>
              <a:t>Pd and </a:t>
            </a:r>
            <a:r>
              <a:rPr lang="en-US" altLang="ja-JP" sz="1200" baseline="30000" dirty="0" smtClean="0">
                <a:solidFill>
                  <a:srgbClr val="0000FF"/>
                </a:solidFill>
                <a:latin typeface="Arial" pitchFamily="34" charset="0"/>
                <a:cs typeface="Arial" pitchFamily="34" charset="0"/>
              </a:rPr>
              <a:t>126</a:t>
            </a:r>
            <a:r>
              <a:rPr lang="en-US" altLang="ja-JP" sz="1200" dirty="0" smtClean="0">
                <a:solidFill>
                  <a:srgbClr val="0000FF"/>
                </a:solidFill>
                <a:latin typeface="Arial" pitchFamily="34" charset="0"/>
                <a:cs typeface="Arial" pitchFamily="34" charset="0"/>
              </a:rPr>
              <a:t>Pd</a:t>
            </a:r>
            <a:r>
              <a:rPr lang="en-US" altLang="ja-JP" sz="1200" baseline="0" dirty="0" smtClean="0">
                <a:solidFill>
                  <a:srgbClr val="0000FF"/>
                </a:solidFill>
                <a:latin typeface="Arial" pitchFamily="34" charset="0"/>
                <a:cs typeface="Arial" pitchFamily="34" charset="0"/>
              </a:rPr>
              <a:t>, although the beam intensity was as low as 4 x 107 </a:t>
            </a:r>
            <a:r>
              <a:rPr lang="en-US" altLang="ja-JP" sz="1200" baseline="0" dirty="0" err="1" smtClean="0">
                <a:solidFill>
                  <a:srgbClr val="0000FF"/>
                </a:solidFill>
                <a:latin typeface="Arial" pitchFamily="34" charset="0"/>
                <a:cs typeface="Arial" pitchFamily="34" charset="0"/>
              </a:rPr>
              <a:t>pps</a:t>
            </a:r>
            <a:r>
              <a:rPr lang="en-US" altLang="ja-JP" sz="1200" baseline="0" dirty="0" smtClean="0">
                <a:solidFill>
                  <a:srgbClr val="0000FF"/>
                </a:solidFill>
                <a:latin typeface="Arial" pitchFamily="34" charset="0"/>
                <a:cs typeface="Arial" pitchFamily="34" charset="0"/>
              </a:rPr>
              <a:t> and the running time was only one day, which demonstrated the potential of the </a:t>
            </a:r>
            <a:r>
              <a:rPr lang="en-US" altLang="ja-JP" sz="1200" baseline="0" dirty="0" err="1" smtClean="0">
                <a:solidFill>
                  <a:srgbClr val="0000FF"/>
                </a:solidFill>
                <a:latin typeface="Arial" pitchFamily="34" charset="0"/>
                <a:cs typeface="Arial" pitchFamily="34" charset="0"/>
              </a:rPr>
              <a:t>BigRIPS</a:t>
            </a:r>
            <a:r>
              <a:rPr lang="en-US" altLang="ja-JP" sz="1200" baseline="0" dirty="0" smtClean="0">
                <a:solidFill>
                  <a:srgbClr val="0000FF"/>
                </a:solidFill>
                <a:latin typeface="Arial" pitchFamily="34" charset="0"/>
                <a:cs typeface="Arial" pitchFamily="34" charset="0"/>
              </a:rPr>
              <a:t> separator.</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rgbClr val="0000FF"/>
                </a:solidFill>
                <a:latin typeface="Arial" pitchFamily="34" charset="0"/>
                <a:cs typeface="Arial" pitchFamily="34" charset="0"/>
              </a:rPr>
              <a:t>These are Z versus A/Q PID plots and this is A/Q spectrum for </a:t>
            </a:r>
            <a:r>
              <a:rPr kumimoji="1" lang="en-US" altLang="ja-JP" sz="1200" baseline="0" dirty="0" err="1" smtClean="0">
                <a:solidFill>
                  <a:srgbClr val="0000FF"/>
                </a:solidFill>
                <a:latin typeface="Arial" pitchFamily="34" charset="0"/>
                <a:cs typeface="Arial" pitchFamily="34" charset="0"/>
              </a:rPr>
              <a:t>Pd</a:t>
            </a:r>
            <a:r>
              <a:rPr kumimoji="1" lang="en-US" altLang="ja-JP" sz="1200" baseline="0" dirty="0" smtClean="0">
                <a:solidFill>
                  <a:srgbClr val="0000FF"/>
                </a:solidFill>
                <a:latin typeface="Arial" pitchFamily="34" charset="0"/>
                <a:cs typeface="Arial" pitchFamily="34" charset="0"/>
              </a:rPr>
              <a:t> isotopes.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solidFill>
                  <a:srgbClr val="0000FF"/>
                </a:solidFill>
                <a:latin typeface="Arial" pitchFamily="34" charset="0"/>
                <a:cs typeface="Arial" pitchFamily="34" charset="0"/>
              </a:rPr>
              <a:t>You see neighboring fully-stripped peak and hydrogen-like peak are clearly separated in the PID plots, thanks to the excellent A/Q resolution..</a:t>
            </a:r>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5</a:t>
            </a:fld>
            <a:endParaRPr kumimoji="1" lang="ja-JP" altLang="en-US"/>
          </a:p>
        </p:txBody>
      </p:sp>
    </p:spTree>
    <p:extLst>
      <p:ext uri="{BB962C8B-B14F-4D97-AF65-F5344CB8AC3E}">
        <p14:creationId xmlns:p14="http://schemas.microsoft.com/office/powerpoint/2010/main" val="272288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slide shows the results of the 2008 U-beam experiment.</a:t>
            </a:r>
          </a:p>
          <a:p>
            <a:r>
              <a:rPr kumimoji="1" lang="en-US" altLang="ja-JP" baseline="0" dirty="0" smtClean="0"/>
              <a:t>We made measurements for these three settings, which were aimed at Z = 30 region, Z=40 region, and Z=50 region.</a:t>
            </a:r>
          </a:p>
          <a:p>
            <a:r>
              <a:rPr kumimoji="1" lang="en-US" altLang="ja-JP" baseline="0" dirty="0" smtClean="0"/>
              <a:t>The average beam intensity was more than 30 times higher than in the 2007 experiment.</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identified 45 new isotopes in this experiment.</a:t>
            </a:r>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6</a:t>
            </a:fld>
            <a:endParaRPr kumimoji="1" lang="ja-JP" altLang="en-US"/>
          </a:p>
        </p:txBody>
      </p:sp>
    </p:spTree>
    <p:extLst>
      <p:ext uri="{BB962C8B-B14F-4D97-AF65-F5344CB8AC3E}">
        <p14:creationId xmlns:p14="http://schemas.microsoft.com/office/powerpoint/2010/main" val="448630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slide</a:t>
            </a:r>
            <a:r>
              <a:rPr kumimoji="1" lang="en-US" altLang="ja-JP" baseline="0" dirty="0" smtClean="0"/>
              <a:t> shows the results of the 2011 U-beam experiment, in which we searched for Z=60 region.</a:t>
            </a:r>
          </a:p>
          <a:p>
            <a:r>
              <a:rPr kumimoji="1" lang="en-US" altLang="ja-JP" baseline="0" dirty="0" smtClean="0"/>
              <a:t>We ran the measurement for these two settings, and identified 14 new isotopes.</a:t>
            </a:r>
          </a:p>
          <a:p>
            <a:r>
              <a:rPr kumimoji="1" lang="en-US" altLang="ja-JP" dirty="0" smtClean="0"/>
              <a:t>This </a:t>
            </a:r>
            <a:r>
              <a:rPr kumimoji="1" lang="en-US" altLang="ja-JP" baseline="0" dirty="0" smtClean="0"/>
              <a:t>shows the results of the Xe-124 experiment, in which we search for the proton-trip line in this Z region.</a:t>
            </a:r>
          </a:p>
          <a:p>
            <a:r>
              <a:rPr kumimoji="1" lang="en-US" altLang="ja-JP" baseline="0" dirty="0" smtClean="0"/>
              <a:t>We identified these 4 new isotopes.</a:t>
            </a:r>
          </a:p>
          <a:p>
            <a:endParaRPr kumimoji="1" lang="ja-JP" altLang="en-US" dirty="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7</a:t>
            </a:fld>
            <a:endParaRPr kumimoji="1" lang="ja-JP" altLang="en-US"/>
          </a:p>
        </p:txBody>
      </p:sp>
    </p:spTree>
    <p:extLst>
      <p:ext uri="{BB962C8B-B14F-4D97-AF65-F5344CB8AC3E}">
        <p14:creationId xmlns:p14="http://schemas.microsoft.com/office/powerpoint/2010/main" val="90780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 slide</a:t>
            </a:r>
            <a:r>
              <a:rPr kumimoji="1" lang="en-US" altLang="ja-JP" baseline="0" dirty="0" smtClean="0"/>
              <a:t> shows the delayed gamma-ray energy spectra for the new isomers we discovered in the 2008 U experiment.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identified 18 new isomers.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This</a:t>
            </a:r>
            <a:r>
              <a:rPr kumimoji="1" lang="en-US" altLang="ja-JP" baseline="0" dirty="0" smtClean="0"/>
              <a:t> shows the new isomers we discovered in the 2011 U experiment.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identified 19 new isomers.</a:t>
            </a: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8</a:t>
            </a:fld>
            <a:endParaRPr kumimoji="1" lang="ja-JP" altLang="en-US"/>
          </a:p>
        </p:txBody>
      </p:sp>
    </p:spTree>
    <p:extLst>
      <p:ext uri="{BB962C8B-B14F-4D97-AF65-F5344CB8AC3E}">
        <p14:creationId xmlns:p14="http://schemas.microsoft.com/office/powerpoint/2010/main" val="189202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a:t>
            </a:r>
            <a:r>
              <a:rPr kumimoji="1" lang="en-US" altLang="ja-JP" baseline="0" dirty="0" smtClean="0"/>
              <a:t> </a:t>
            </a:r>
            <a:r>
              <a:rPr kumimoji="1" lang="en-US" altLang="ja-JP" dirty="0" smtClean="0"/>
              <a:t>the summary of the</a:t>
            </a:r>
            <a:r>
              <a:rPr kumimoji="1" lang="en-US" altLang="ja-JP" baseline="0" dirty="0" smtClean="0"/>
              <a:t> results.</a:t>
            </a:r>
          </a:p>
          <a:p>
            <a:r>
              <a:rPr kumimoji="1" lang="en-US" altLang="ja-JP" baseline="0" dirty="0" smtClean="0"/>
              <a:t>In total we identified 65 new isotopes and 37 new isomers in a wide range of nuclear chart.</a:t>
            </a:r>
          </a:p>
          <a:p>
            <a:r>
              <a:rPr kumimoji="1" lang="en-US" altLang="ja-JP" dirty="0" smtClean="0"/>
              <a:t>We</a:t>
            </a:r>
            <a:r>
              <a:rPr kumimoji="1" lang="en-US" altLang="ja-JP" baseline="0" dirty="0" smtClean="0"/>
              <a:t> identified many new isotopes on and near the r-process path which are indicated as a blue line.</a:t>
            </a:r>
            <a:endParaRPr kumimoji="1" lang="ja-JP" altLang="en-US" dirty="0"/>
          </a:p>
        </p:txBody>
      </p:sp>
      <p:sp>
        <p:nvSpPr>
          <p:cNvPr id="4" name="スライド番号プレースホルダー 3"/>
          <p:cNvSpPr>
            <a:spLocks noGrp="1"/>
          </p:cNvSpPr>
          <p:nvPr>
            <p:ph type="sldNum" sz="quarter" idx="10"/>
          </p:nvPr>
        </p:nvSpPr>
        <p:spPr/>
        <p:txBody>
          <a:bodyPr/>
          <a:lstStyle/>
          <a:p>
            <a:fld id="{69A2DEC1-B8D8-4A2B-9207-F70429937A4D}" type="slidenum">
              <a:rPr kumimoji="1" lang="ja-JP" altLang="en-US" smtClean="0"/>
              <a:t>9</a:t>
            </a:fld>
            <a:endParaRPr kumimoji="1" lang="ja-JP" altLang="en-US"/>
          </a:p>
        </p:txBody>
      </p:sp>
    </p:spTree>
    <p:extLst>
      <p:ext uri="{BB962C8B-B14F-4D97-AF65-F5344CB8AC3E}">
        <p14:creationId xmlns:p14="http://schemas.microsoft.com/office/powerpoint/2010/main" val="1234020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D9168A7-1405-4FDF-8605-5EF2E2971E71}" type="datetimeFigureOut">
              <a:rPr kumimoji="1" lang="ja-JP" altLang="en-US" smtClean="0"/>
              <a:t>2013/6/4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243295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9168A7-1405-4FDF-8605-5EF2E2971E71}" type="datetimeFigureOut">
              <a:rPr kumimoji="1" lang="ja-JP" altLang="en-US" smtClean="0"/>
              <a:t>2013/6/4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121998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9168A7-1405-4FDF-8605-5EF2E2971E71}" type="datetimeFigureOut">
              <a:rPr kumimoji="1" lang="ja-JP" altLang="en-US" smtClean="0"/>
              <a:t>2013/6/4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120288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9168A7-1405-4FDF-8605-5EF2E2971E71}" type="datetimeFigureOut">
              <a:rPr kumimoji="1" lang="ja-JP" altLang="en-US" smtClean="0"/>
              <a:t>2013/6/4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288523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D9168A7-1405-4FDF-8605-5EF2E2971E71}" type="datetimeFigureOut">
              <a:rPr kumimoji="1" lang="ja-JP" altLang="en-US" smtClean="0"/>
              <a:t>2013/6/4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79213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D9168A7-1405-4FDF-8605-5EF2E2971E71}" type="datetimeFigureOut">
              <a:rPr kumimoji="1" lang="ja-JP" altLang="en-US" smtClean="0"/>
              <a:t>2013/6/4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9225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9168A7-1405-4FDF-8605-5EF2E2971E71}" type="datetimeFigureOut">
              <a:rPr kumimoji="1" lang="ja-JP" altLang="en-US" smtClean="0"/>
              <a:t>2013/6/4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421572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D9168A7-1405-4FDF-8605-5EF2E2971E71}" type="datetimeFigureOut">
              <a:rPr kumimoji="1" lang="ja-JP" altLang="en-US" smtClean="0"/>
              <a:t>2013/6/4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13025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9168A7-1405-4FDF-8605-5EF2E2971E71}" type="datetimeFigureOut">
              <a:rPr kumimoji="1" lang="ja-JP" altLang="en-US" smtClean="0"/>
              <a:t>2013/6/4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322034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D9168A7-1405-4FDF-8605-5EF2E2971E71}" type="datetimeFigureOut">
              <a:rPr kumimoji="1" lang="ja-JP" altLang="en-US" smtClean="0"/>
              <a:t>2013/6/4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45187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D9168A7-1405-4FDF-8605-5EF2E2971E71}" type="datetimeFigureOut">
              <a:rPr kumimoji="1" lang="ja-JP" altLang="en-US" smtClean="0"/>
              <a:t>2013/6/4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163682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168A7-1405-4FDF-8605-5EF2E2971E71}" type="datetimeFigureOut">
              <a:rPr kumimoji="1" lang="ja-JP" altLang="en-US" smtClean="0"/>
              <a:t>2013/6/4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44EA5-6A3A-4E88-A3DA-FF5CFD913EAB}" type="slidenum">
              <a:rPr kumimoji="1" lang="ja-JP" altLang="en-US" smtClean="0"/>
              <a:t>‹N›</a:t>
            </a:fld>
            <a:endParaRPr kumimoji="1" lang="ja-JP" altLang="en-US"/>
          </a:p>
        </p:txBody>
      </p:sp>
    </p:spTree>
    <p:extLst>
      <p:ext uri="{BB962C8B-B14F-4D97-AF65-F5344CB8AC3E}">
        <p14:creationId xmlns:p14="http://schemas.microsoft.com/office/powerpoint/2010/main" val="2380643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1.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slides/_rels/slide17.x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2.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8.png"/><Relationship Id="rId4" Type="http://schemas.openxmlformats.org/officeDocument/2006/relationships/image" Target="../media/image47.wmf"/></Relationships>
</file>

<file path=ppt/slides/_rels/slide1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image" Target="../media/image46.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7.jpeg"/><Relationship Id="rId5" Type="http://schemas.openxmlformats.org/officeDocument/2006/relationships/image" Target="../media/image56.wmf"/><Relationship Id="rId10" Type="http://schemas.openxmlformats.org/officeDocument/2006/relationships/image" Target="../media/image61.jpeg"/><Relationship Id="rId4" Type="http://schemas.openxmlformats.org/officeDocument/2006/relationships/oleObject" Target="../embeddings/oleObject1.bin"/><Relationship Id="rId9" Type="http://schemas.openxmlformats.org/officeDocument/2006/relationships/image" Target="../media/image60.jpe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268760"/>
            <a:ext cx="8782744" cy="1353343"/>
          </a:xfrm>
        </p:spPr>
        <p:txBody>
          <a:bodyPr>
            <a:noAutofit/>
          </a:bodyPr>
          <a:lstStyle/>
          <a:p>
            <a:r>
              <a:rPr lang="en-US" altLang="ja-JP" sz="3200" dirty="0">
                <a:latin typeface="Arial" pitchFamily="34" charset="0"/>
                <a:cs typeface="Arial" pitchFamily="34" charset="0"/>
              </a:rPr>
              <a:t>Overview of the Search for New Isotopes and New Isomers at RIKEN RI Beam Factory</a:t>
            </a:r>
            <a:endParaRPr kumimoji="1" lang="ja-JP" altLang="en-US" sz="3200"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65204"/>
            <a:ext cx="3574515" cy="97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カラー縦"/>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04" y="95363"/>
            <a:ext cx="811088" cy="91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2627784" y="2636912"/>
            <a:ext cx="3837515" cy="400110"/>
          </a:xfrm>
          <a:prstGeom prst="rect">
            <a:avLst/>
          </a:prstGeom>
          <a:noFill/>
        </p:spPr>
        <p:txBody>
          <a:bodyPr wrap="square" rtlCol="0">
            <a:spAutoFit/>
          </a:bodyPr>
          <a:lstStyle/>
          <a:p>
            <a:r>
              <a:rPr kumimoji="1" lang="en-US" altLang="ja-JP" sz="2000" dirty="0" smtClean="0"/>
              <a:t>T</a:t>
            </a:r>
            <a:r>
              <a:rPr kumimoji="1" lang="en-US" altLang="ja-JP" sz="2000" dirty="0" smtClean="0">
                <a:latin typeface="Arial" pitchFamily="34" charset="0"/>
                <a:cs typeface="Arial" pitchFamily="34" charset="0"/>
              </a:rPr>
              <a:t>. Kubo, RIKEN </a:t>
            </a:r>
            <a:r>
              <a:rPr kumimoji="1" lang="en-US" altLang="ja-JP" sz="2000" dirty="0" err="1" smtClean="0">
                <a:latin typeface="Arial" pitchFamily="34" charset="0"/>
                <a:cs typeface="Arial" pitchFamily="34" charset="0"/>
              </a:rPr>
              <a:t>Nishina</a:t>
            </a:r>
            <a:r>
              <a:rPr kumimoji="1" lang="en-US" altLang="ja-JP" sz="2000" dirty="0" smtClean="0">
                <a:latin typeface="Arial" pitchFamily="34" charset="0"/>
                <a:cs typeface="Arial" pitchFamily="34" charset="0"/>
              </a:rPr>
              <a:t> Center</a:t>
            </a:r>
            <a:endParaRPr kumimoji="1" lang="ja-JP" altLang="en-US" sz="2000" dirty="0">
              <a:latin typeface="Arial" pitchFamily="34" charset="0"/>
              <a:cs typeface="Arial" pitchFamily="34" charset="0"/>
            </a:endParaRPr>
          </a:p>
        </p:txBody>
      </p:sp>
      <p:sp>
        <p:nvSpPr>
          <p:cNvPr id="6" name="テキスト ボックス 5"/>
          <p:cNvSpPr txBox="1"/>
          <p:nvPr/>
        </p:nvSpPr>
        <p:spPr>
          <a:xfrm>
            <a:off x="323528" y="6505599"/>
            <a:ext cx="8604448" cy="307777"/>
          </a:xfrm>
          <a:prstGeom prst="rect">
            <a:avLst/>
          </a:prstGeom>
          <a:noFill/>
        </p:spPr>
        <p:txBody>
          <a:bodyPr wrap="square" rtlCol="0">
            <a:spAutoFit/>
          </a:bodyPr>
          <a:lstStyle/>
          <a:p>
            <a:r>
              <a:rPr lang="en-US" altLang="ja-JP" sz="1400" dirty="0" smtClean="0">
                <a:latin typeface="Arial" pitchFamily="34" charset="0"/>
                <a:cs typeface="Arial" pitchFamily="34" charset="0"/>
              </a:rPr>
              <a:t>Presented on </a:t>
            </a:r>
            <a:r>
              <a:rPr kumimoji="1" lang="en-US" altLang="ja-JP" sz="1400" dirty="0" smtClean="0">
                <a:latin typeface="Arial" pitchFamily="34" charset="0"/>
                <a:cs typeface="Arial" pitchFamily="34" charset="0"/>
              </a:rPr>
              <a:t>June 4, 2013 @INPC2013 conference, </a:t>
            </a:r>
            <a:r>
              <a:rPr lang="en-US" altLang="ja-JP" sz="1400" dirty="0">
                <a:latin typeface="Arial" pitchFamily="34" charset="0"/>
                <a:cs typeface="Arial" pitchFamily="34" charset="0"/>
              </a:rPr>
              <a:t>Palazzo </a:t>
            </a:r>
            <a:r>
              <a:rPr lang="en-US" altLang="ja-JP" sz="1400" dirty="0" err="1">
                <a:latin typeface="Arial" pitchFamily="34" charset="0"/>
                <a:cs typeface="Arial" pitchFamily="34" charset="0"/>
              </a:rPr>
              <a:t>dei</a:t>
            </a:r>
            <a:r>
              <a:rPr lang="en-US" altLang="ja-JP" sz="1400" dirty="0">
                <a:latin typeface="Arial" pitchFamily="34" charset="0"/>
                <a:cs typeface="Arial" pitchFamily="34" charset="0"/>
              </a:rPr>
              <a:t> </a:t>
            </a:r>
            <a:r>
              <a:rPr lang="en-US" altLang="ja-JP" sz="1400" dirty="0" err="1" smtClean="0">
                <a:latin typeface="Arial" pitchFamily="34" charset="0"/>
                <a:cs typeface="Arial" pitchFamily="34" charset="0"/>
              </a:rPr>
              <a:t>Congressi</a:t>
            </a:r>
            <a:r>
              <a:rPr lang="en-US" altLang="ja-JP" sz="1400" dirty="0" smtClean="0">
                <a:latin typeface="Arial" pitchFamily="34" charset="0"/>
                <a:cs typeface="Arial" pitchFamily="34" charset="0"/>
              </a:rPr>
              <a:t>, Firenze</a:t>
            </a:r>
            <a:r>
              <a:rPr kumimoji="1" lang="en-US" altLang="ja-JP" sz="1400" dirty="0" smtClean="0">
                <a:latin typeface="Arial" pitchFamily="34" charset="0"/>
                <a:cs typeface="Arial" pitchFamily="34" charset="0"/>
              </a:rPr>
              <a:t>, Italy, June 2-7, 2013</a:t>
            </a:r>
            <a:endParaRPr kumimoji="1" lang="ja-JP" altLang="en-US" sz="1400" dirty="0">
              <a:latin typeface="Arial" pitchFamily="34" charset="0"/>
              <a:cs typeface="Arial" pitchFamily="34" charset="0"/>
            </a:endParaRPr>
          </a:p>
        </p:txBody>
      </p:sp>
      <p:sp>
        <p:nvSpPr>
          <p:cNvPr id="7" name="テキスト ボックス 6"/>
          <p:cNvSpPr txBox="1"/>
          <p:nvPr/>
        </p:nvSpPr>
        <p:spPr>
          <a:xfrm>
            <a:off x="2013531" y="3100898"/>
            <a:ext cx="5066019" cy="400110"/>
          </a:xfrm>
          <a:prstGeom prst="rect">
            <a:avLst/>
          </a:prstGeom>
          <a:noFill/>
        </p:spPr>
        <p:txBody>
          <a:bodyPr wrap="square" rtlCol="0">
            <a:spAutoFit/>
          </a:bodyPr>
          <a:lstStyle/>
          <a:p>
            <a:r>
              <a:rPr lang="en-US" altLang="ja-JP" sz="2000" dirty="0" smtClean="0">
                <a:latin typeface="Arial" pitchFamily="34" charset="0"/>
                <a:cs typeface="Arial" pitchFamily="34" charset="0"/>
              </a:rPr>
              <a:t>e</a:t>
            </a:r>
            <a:r>
              <a:rPr kumimoji="1" lang="en-US" altLang="ja-JP" sz="2000" dirty="0" smtClean="0">
                <a:latin typeface="Arial" pitchFamily="34" charset="0"/>
                <a:cs typeface="Arial" pitchFamily="34" charset="0"/>
              </a:rPr>
              <a:t>xpand accessible regions of  exotic nuclei</a:t>
            </a:r>
          </a:p>
        </p:txBody>
      </p:sp>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3712682"/>
            <a:ext cx="4002969" cy="266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6630753" y="4437112"/>
            <a:ext cx="1464153" cy="707886"/>
          </a:xfrm>
          <a:prstGeom prst="rect">
            <a:avLst/>
          </a:prstGeom>
          <a:noFill/>
        </p:spPr>
        <p:txBody>
          <a:bodyPr wrap="square" rtlCol="0">
            <a:spAutoFit/>
          </a:bodyPr>
          <a:lstStyle/>
          <a:p>
            <a:r>
              <a:rPr kumimoji="1" lang="en-US" altLang="ja-JP" sz="2000" dirty="0" err="1" smtClean="0">
                <a:solidFill>
                  <a:srgbClr val="0000FF"/>
                </a:solidFill>
                <a:latin typeface="Arial" pitchFamily="34" charset="0"/>
                <a:cs typeface="Arial" pitchFamily="34" charset="0"/>
              </a:rPr>
              <a:t>BigRIPS</a:t>
            </a:r>
            <a:r>
              <a:rPr kumimoji="1" lang="en-US" altLang="ja-JP" sz="2000" dirty="0" smtClean="0">
                <a:solidFill>
                  <a:srgbClr val="0000FF"/>
                </a:solidFill>
                <a:latin typeface="Arial" pitchFamily="34" charset="0"/>
                <a:cs typeface="Arial" pitchFamily="34" charset="0"/>
              </a:rPr>
              <a:t> separator </a:t>
            </a:r>
            <a:endParaRPr kumimoji="1" lang="ja-JP" altLang="en-US" sz="20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95680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07504" y="1356811"/>
            <a:ext cx="8676456" cy="4756557"/>
            <a:chOff x="107504" y="1284803"/>
            <a:chExt cx="8676456" cy="4756557"/>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84803"/>
              <a:ext cx="8676456" cy="4756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5687616" y="4863431"/>
              <a:ext cx="2448272"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895528" y="4143351"/>
              <a:ext cx="352839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311352" y="5511503"/>
              <a:ext cx="151216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87016" y="2775199"/>
              <a:ext cx="360040"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flipV="1">
              <a:off x="4878098" y="3956943"/>
              <a:ext cx="0" cy="258416"/>
            </a:xfrm>
            <a:prstGeom prst="line">
              <a:avLst/>
            </a:prstGeom>
            <a:ln w="381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679504" y="4195614"/>
              <a:ext cx="383438" cy="307777"/>
            </a:xfrm>
            <a:prstGeom prst="rect">
              <a:avLst/>
            </a:prstGeom>
            <a:noFill/>
            <a:ln w="25400">
              <a:noFill/>
            </a:ln>
          </p:spPr>
          <p:txBody>
            <a:bodyPr wrap="none" rtlCol="0">
              <a:spAutoFit/>
            </a:bodyPr>
            <a:lstStyle/>
            <a:p>
              <a:r>
                <a:rPr lang="en-US" altLang="ja-JP" sz="1400" dirty="0" smtClean="0"/>
                <a:t>60</a:t>
              </a:r>
              <a:endParaRPr kumimoji="1" lang="ja-JP" altLang="en-US" sz="1400" dirty="0"/>
            </a:p>
          </p:txBody>
        </p:sp>
        <p:cxnSp>
          <p:nvCxnSpPr>
            <p:cNvPr id="10" name="直線コネクタ 9"/>
            <p:cNvCxnSpPr/>
            <p:nvPr/>
          </p:nvCxnSpPr>
          <p:spPr>
            <a:xfrm flipV="1">
              <a:off x="5696924" y="3444291"/>
              <a:ext cx="1" cy="271647"/>
            </a:xfrm>
            <a:prstGeom prst="line">
              <a:avLst/>
            </a:prstGeom>
            <a:ln w="381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628722" y="3711303"/>
              <a:ext cx="383438" cy="307777"/>
            </a:xfrm>
            <a:prstGeom prst="rect">
              <a:avLst/>
            </a:prstGeom>
            <a:noFill/>
          </p:spPr>
          <p:txBody>
            <a:bodyPr wrap="none" rtlCol="0">
              <a:spAutoFit/>
            </a:bodyPr>
            <a:lstStyle/>
            <a:p>
              <a:r>
                <a:rPr lang="en-US" altLang="ja-JP" sz="1400" dirty="0" smtClean="0"/>
                <a:t>68</a:t>
              </a:r>
              <a:endParaRPr kumimoji="1" lang="ja-JP" altLang="en-US" sz="1400" dirty="0"/>
            </a:p>
          </p:txBody>
        </p:sp>
        <p:sp>
          <p:nvSpPr>
            <p:cNvPr id="12" name="テキスト ボックス 11"/>
            <p:cNvSpPr txBox="1"/>
            <p:nvPr/>
          </p:nvSpPr>
          <p:spPr>
            <a:xfrm>
              <a:off x="6240282" y="3351263"/>
              <a:ext cx="383438" cy="307777"/>
            </a:xfrm>
            <a:prstGeom prst="rect">
              <a:avLst/>
            </a:prstGeom>
            <a:noFill/>
          </p:spPr>
          <p:txBody>
            <a:bodyPr wrap="none" rtlCol="0">
              <a:spAutoFit/>
            </a:bodyPr>
            <a:lstStyle/>
            <a:p>
              <a:r>
                <a:rPr lang="en-US" altLang="ja-JP" sz="1400" dirty="0" smtClean="0"/>
                <a:t>75</a:t>
              </a:r>
              <a:endParaRPr kumimoji="1" lang="ja-JP" altLang="en-US" sz="1400" dirty="0"/>
            </a:p>
          </p:txBody>
        </p:sp>
        <p:cxnSp>
          <p:nvCxnSpPr>
            <p:cNvPr id="13" name="直線コネクタ 12"/>
            <p:cNvCxnSpPr/>
            <p:nvPr/>
          </p:nvCxnSpPr>
          <p:spPr>
            <a:xfrm flipV="1">
              <a:off x="6406104" y="3063231"/>
              <a:ext cx="0" cy="288032"/>
            </a:xfrm>
            <a:prstGeom prst="line">
              <a:avLst/>
            </a:prstGeom>
            <a:ln w="381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直線矢印コネクタ 13"/>
          <p:cNvCxnSpPr/>
          <p:nvPr/>
        </p:nvCxnSpPr>
        <p:spPr>
          <a:xfrm flipH="1" flipV="1">
            <a:off x="7172400" y="2282177"/>
            <a:ext cx="387424" cy="5389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7415808" y="2765908"/>
            <a:ext cx="720080" cy="369332"/>
          </a:xfrm>
          <a:prstGeom prst="rect">
            <a:avLst/>
          </a:prstGeom>
          <a:noFill/>
        </p:spPr>
        <p:txBody>
          <a:bodyPr wrap="square" rtlCol="0">
            <a:spAutoFit/>
          </a:bodyPr>
          <a:lstStyle/>
          <a:p>
            <a:r>
              <a:rPr kumimoji="1" lang="en-US" altLang="ja-JP" baseline="30000" dirty="0" smtClean="0">
                <a:latin typeface="Arial" pitchFamily="34" charset="0"/>
                <a:cs typeface="Arial" pitchFamily="34" charset="0"/>
              </a:rPr>
              <a:t>132</a:t>
            </a:r>
            <a:r>
              <a:rPr kumimoji="1" lang="en-US" altLang="ja-JP" dirty="0" smtClean="0">
                <a:latin typeface="Arial" pitchFamily="34" charset="0"/>
                <a:cs typeface="Arial" pitchFamily="34" charset="0"/>
              </a:rPr>
              <a:t>Sn</a:t>
            </a:r>
            <a:endParaRPr kumimoji="1" lang="ja-JP" altLang="en-US" dirty="0">
              <a:latin typeface="Arial" pitchFamily="34" charset="0"/>
              <a:cs typeface="Arial" pitchFamily="34" charset="0"/>
            </a:endParaRPr>
          </a:p>
        </p:txBody>
      </p:sp>
      <p:sp>
        <p:nvSpPr>
          <p:cNvPr id="16" name="テキスト ボックス 15"/>
          <p:cNvSpPr txBox="1"/>
          <p:nvPr/>
        </p:nvSpPr>
        <p:spPr>
          <a:xfrm>
            <a:off x="3938228" y="4643844"/>
            <a:ext cx="629816" cy="369332"/>
          </a:xfrm>
          <a:prstGeom prst="rect">
            <a:avLst/>
          </a:prstGeom>
          <a:noFill/>
        </p:spPr>
        <p:txBody>
          <a:bodyPr wrap="square" rtlCol="0">
            <a:spAutoFit/>
          </a:bodyPr>
          <a:lstStyle/>
          <a:p>
            <a:r>
              <a:rPr kumimoji="1" lang="en-US" altLang="ja-JP" baseline="30000" dirty="0" smtClean="0">
                <a:latin typeface="Arial" pitchFamily="34" charset="0"/>
                <a:cs typeface="Arial" pitchFamily="34" charset="0"/>
              </a:rPr>
              <a:t>78</a:t>
            </a:r>
            <a:r>
              <a:rPr kumimoji="1" lang="en-US" altLang="ja-JP" dirty="0" smtClean="0">
                <a:latin typeface="Arial" pitchFamily="34" charset="0"/>
                <a:cs typeface="Arial" pitchFamily="34" charset="0"/>
              </a:rPr>
              <a:t>Ni</a:t>
            </a:r>
            <a:endParaRPr kumimoji="1" lang="ja-JP" altLang="en-US" dirty="0">
              <a:latin typeface="Arial" pitchFamily="34" charset="0"/>
              <a:cs typeface="Arial" pitchFamily="34" charset="0"/>
            </a:endParaRPr>
          </a:p>
        </p:txBody>
      </p:sp>
      <p:cxnSp>
        <p:nvCxnSpPr>
          <p:cNvPr id="17" name="直線矢印コネクタ 16"/>
          <p:cNvCxnSpPr/>
          <p:nvPr/>
        </p:nvCxnSpPr>
        <p:spPr>
          <a:xfrm flipH="1" flipV="1">
            <a:off x="3887416" y="4503393"/>
            <a:ext cx="180020" cy="1613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610" y="2256781"/>
            <a:ext cx="1720280" cy="52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直線コネクタ 25"/>
          <p:cNvCxnSpPr/>
          <p:nvPr/>
        </p:nvCxnSpPr>
        <p:spPr>
          <a:xfrm flipV="1">
            <a:off x="2246478" y="5661248"/>
            <a:ext cx="0" cy="258416"/>
          </a:xfrm>
          <a:prstGeom prst="line">
            <a:avLst/>
          </a:prstGeom>
          <a:ln w="381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260376" y="5733256"/>
            <a:ext cx="367408" cy="307777"/>
          </a:xfrm>
          <a:prstGeom prst="rect">
            <a:avLst/>
          </a:prstGeom>
          <a:noFill/>
          <a:ln w="25400">
            <a:noFill/>
          </a:ln>
        </p:spPr>
        <p:txBody>
          <a:bodyPr wrap="none" rtlCol="0">
            <a:spAutoFit/>
          </a:bodyPr>
          <a:lstStyle/>
          <a:p>
            <a:r>
              <a:rPr lang="en-US" altLang="ja-JP" sz="1400" dirty="0" smtClean="0"/>
              <a:t>34</a:t>
            </a:r>
            <a:endParaRPr kumimoji="1" lang="ja-JP" altLang="en-US" sz="1400" dirty="0"/>
          </a:p>
        </p:txBody>
      </p:sp>
      <p:sp>
        <p:nvSpPr>
          <p:cNvPr id="28" name="テキスト ボックス 4"/>
          <p:cNvSpPr txBox="1">
            <a:spLocks noChangeArrowheads="1"/>
          </p:cNvSpPr>
          <p:nvPr/>
        </p:nvSpPr>
        <p:spPr bwMode="auto">
          <a:xfrm>
            <a:off x="755576" y="188641"/>
            <a:ext cx="8050696" cy="461665"/>
          </a:xfrm>
          <a:prstGeom prst="rect">
            <a:avLst/>
          </a:prstGeom>
          <a:solidFill>
            <a:srgbClr val="FFFF99"/>
          </a:solidFill>
          <a:ln w="9525">
            <a:noFill/>
            <a:miter lim="800000"/>
            <a:headEnd/>
            <a:tailEnd/>
          </a:ln>
        </p:spPr>
        <p:txBody>
          <a:bodyPr wrap="square">
            <a:spAutoFit/>
          </a:bodyPr>
          <a:lstStyle/>
          <a:p>
            <a:r>
              <a:rPr lang="en-US" altLang="ja-JP" sz="2400" dirty="0" smtClean="0">
                <a:effectLst>
                  <a:outerShdw blurRad="38100" dist="38100" dir="2700000" algn="tl">
                    <a:srgbClr val="000000">
                      <a:alpha val="43137"/>
                    </a:srgbClr>
                  </a:outerShdw>
                </a:effectLst>
                <a:latin typeface="Arial" pitchFamily="34" charset="0"/>
                <a:cs typeface="Arial" pitchFamily="34" charset="0"/>
              </a:rPr>
              <a:t>Overview of isomer measurements in 2008 U experiment</a:t>
            </a:r>
            <a:endParaRPr lang="ja-JP" alt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46" name="テキスト ボックス 45"/>
          <p:cNvSpPr txBox="1"/>
          <p:nvPr/>
        </p:nvSpPr>
        <p:spPr>
          <a:xfrm>
            <a:off x="179511" y="764704"/>
            <a:ext cx="5458833" cy="1200329"/>
          </a:xfrm>
          <a:prstGeom prst="rect">
            <a:avLst/>
          </a:prstGeom>
          <a:noFill/>
        </p:spPr>
        <p:txBody>
          <a:bodyPr wrap="square" rtlCol="0">
            <a:spAutoFit/>
          </a:bodyPr>
          <a:lstStyle/>
          <a:p>
            <a:pPr marL="285750" indent="-285750">
              <a:buFont typeface="Wingdings" pitchFamily="2" charset="2"/>
              <a:buChar char="Ø"/>
            </a:pPr>
            <a:r>
              <a:rPr lang="en-US" altLang="ja-JP" dirty="0" smtClean="0">
                <a:latin typeface="Arial" pitchFamily="34" charset="0"/>
                <a:cs typeface="Arial" pitchFamily="34" charset="0"/>
              </a:rPr>
              <a:t>A variety of spectroscopic information in a very wide range of neutron-rich exotic nuclei</a:t>
            </a:r>
          </a:p>
          <a:p>
            <a:pPr marL="285750" indent="-285750">
              <a:buFont typeface="Wingdings" pitchFamily="2" charset="2"/>
              <a:buChar char="Ø"/>
            </a:pPr>
            <a:r>
              <a:rPr lang="en-US" altLang="ja-JP" dirty="0" smtClean="0">
                <a:latin typeface="Arial" pitchFamily="34" charset="0"/>
                <a:cs typeface="Arial" pitchFamily="34" charset="0"/>
              </a:rPr>
              <a:t>Proposed level schemes and isomerism</a:t>
            </a:r>
          </a:p>
          <a:p>
            <a:pPr marL="285750" indent="-285750">
              <a:buFont typeface="Wingdings" pitchFamily="2" charset="2"/>
              <a:buChar char="Ø"/>
            </a:pPr>
            <a:r>
              <a:rPr lang="en-US" altLang="ja-JP" dirty="0" smtClean="0">
                <a:latin typeface="Arial" pitchFamily="34" charset="0"/>
                <a:cs typeface="Arial" pitchFamily="34" charset="0"/>
              </a:rPr>
              <a:t>Investigated the evolution of nuclear structure</a:t>
            </a:r>
          </a:p>
        </p:txBody>
      </p:sp>
      <p:sp>
        <p:nvSpPr>
          <p:cNvPr id="47" name="テキスト ボックス 46"/>
          <p:cNvSpPr txBox="1"/>
          <p:nvPr/>
        </p:nvSpPr>
        <p:spPr>
          <a:xfrm>
            <a:off x="179512" y="2082697"/>
            <a:ext cx="1518809" cy="954107"/>
          </a:xfrm>
          <a:prstGeom prst="rect">
            <a:avLst/>
          </a:prstGeom>
          <a:noFill/>
        </p:spPr>
        <p:txBody>
          <a:bodyPr wrap="square" rtlCol="0">
            <a:spAutoFit/>
          </a:bodyPr>
          <a:lstStyle/>
          <a:p>
            <a:r>
              <a:rPr lang="en-US" altLang="ja-JP" sz="1400" dirty="0" smtClean="0">
                <a:latin typeface="Arial" pitchFamily="34" charset="0"/>
                <a:cs typeface="Arial" pitchFamily="34" charset="0"/>
              </a:rPr>
              <a:t>See D</a:t>
            </a:r>
            <a:r>
              <a:rPr lang="en-US" altLang="ja-JP" sz="1400" dirty="0">
                <a:latin typeface="Arial" pitchFamily="34" charset="0"/>
                <a:cs typeface="Arial" pitchFamily="34" charset="0"/>
              </a:rPr>
              <a:t>. </a:t>
            </a:r>
            <a:r>
              <a:rPr lang="en-US" altLang="ja-JP" sz="1400" dirty="0" smtClean="0">
                <a:latin typeface="Arial" pitchFamily="34" charset="0"/>
                <a:cs typeface="Arial" pitchFamily="34" charset="0"/>
              </a:rPr>
              <a:t>Kameda et al: </a:t>
            </a:r>
            <a:r>
              <a:rPr lang="en-US" altLang="ja-JP" sz="1400" dirty="0">
                <a:latin typeface="Arial" pitchFamily="34" charset="0"/>
                <a:cs typeface="Arial" pitchFamily="34" charset="0"/>
              </a:rPr>
              <a:t>Phys. Rev. C </a:t>
            </a:r>
            <a:r>
              <a:rPr lang="en-US" altLang="ja-JP" sz="1400" b="1" dirty="0">
                <a:latin typeface="Arial" pitchFamily="34" charset="0"/>
                <a:cs typeface="Arial" pitchFamily="34" charset="0"/>
              </a:rPr>
              <a:t>86</a:t>
            </a:r>
            <a:r>
              <a:rPr lang="en-US" altLang="ja-JP" sz="1400" dirty="0">
                <a:latin typeface="Arial" pitchFamily="34" charset="0"/>
                <a:cs typeface="Arial" pitchFamily="34" charset="0"/>
              </a:rPr>
              <a:t> (2012) 054319</a:t>
            </a:r>
            <a:r>
              <a:rPr lang="en-US" altLang="ja-JP" sz="1400" dirty="0" smtClean="0">
                <a:latin typeface="Arial" pitchFamily="34" charset="0"/>
                <a:cs typeface="Arial" pitchFamily="34" charset="0"/>
              </a:rPr>
              <a:t>.</a:t>
            </a:r>
            <a:endParaRPr lang="ja-JP" altLang="en-US" sz="1400" dirty="0">
              <a:latin typeface="Arial" pitchFamily="34" charset="0"/>
              <a:cs typeface="Arial" pitchFamily="34" charset="0"/>
            </a:endParaRPr>
          </a:p>
        </p:txBody>
      </p:sp>
      <p:grpSp>
        <p:nvGrpSpPr>
          <p:cNvPr id="48" name="グループ化 47"/>
          <p:cNvGrpSpPr/>
          <p:nvPr/>
        </p:nvGrpSpPr>
        <p:grpSpPr>
          <a:xfrm>
            <a:off x="539552" y="794322"/>
            <a:ext cx="8604448" cy="5959605"/>
            <a:chOff x="539552" y="794322"/>
            <a:chExt cx="8604448" cy="5959605"/>
          </a:xfrm>
        </p:grpSpPr>
        <p:sp>
          <p:nvSpPr>
            <p:cNvPr id="49" name="円/楕円 48"/>
            <p:cNvSpPr/>
            <p:nvPr/>
          </p:nvSpPr>
          <p:spPr>
            <a:xfrm rot="19772062">
              <a:off x="3328302" y="4033624"/>
              <a:ext cx="807404" cy="566909"/>
            </a:xfrm>
            <a:prstGeom prst="ellipse">
              <a:avLst/>
            </a:prstGeom>
            <a:no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矢印コネクタ 49"/>
            <p:cNvCxnSpPr/>
            <p:nvPr/>
          </p:nvCxnSpPr>
          <p:spPr>
            <a:xfrm>
              <a:off x="2335796" y="3735089"/>
              <a:ext cx="1125011" cy="480270"/>
            </a:xfrm>
            <a:prstGeom prst="straightConnector1">
              <a:avLst/>
            </a:prstGeom>
            <a:ln w="25400">
              <a:solidFill>
                <a:srgbClr val="009900"/>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539552" y="3356992"/>
              <a:ext cx="2019843" cy="646331"/>
            </a:xfrm>
            <a:prstGeom prst="rect">
              <a:avLst/>
            </a:prstGeom>
            <a:noFill/>
          </p:spPr>
          <p:txBody>
            <a:bodyPr wrap="square" rtlCol="0">
              <a:spAutoFit/>
            </a:bodyPr>
            <a:lstStyle/>
            <a:p>
              <a:r>
                <a:rPr kumimoji="1" lang="en-US" altLang="ja-JP" dirty="0" smtClean="0">
                  <a:solidFill>
                    <a:srgbClr val="009900"/>
                  </a:solidFill>
                  <a:latin typeface="Arial" pitchFamily="34" charset="0"/>
                  <a:cs typeface="Arial" pitchFamily="34" charset="0"/>
                </a:rPr>
                <a:t>Spherical isomer: seniority isomer</a:t>
              </a:r>
              <a:endParaRPr kumimoji="1" lang="ja-JP" altLang="en-US" dirty="0">
                <a:solidFill>
                  <a:srgbClr val="009900"/>
                </a:solidFill>
                <a:latin typeface="Arial" pitchFamily="34" charset="0"/>
                <a:cs typeface="Arial" pitchFamily="34" charset="0"/>
              </a:endParaRPr>
            </a:p>
          </p:txBody>
        </p:sp>
        <p:cxnSp>
          <p:nvCxnSpPr>
            <p:cNvPr id="52" name="直線矢印コネクタ 51"/>
            <p:cNvCxnSpPr/>
            <p:nvPr/>
          </p:nvCxnSpPr>
          <p:spPr>
            <a:xfrm flipH="1">
              <a:off x="7366112" y="1356811"/>
              <a:ext cx="193712" cy="537494"/>
            </a:xfrm>
            <a:prstGeom prst="straightConnector1">
              <a:avLst/>
            </a:prstGeom>
            <a:ln w="25400">
              <a:solidFill>
                <a:srgbClr val="0099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6011652" y="794322"/>
              <a:ext cx="3132348" cy="646331"/>
            </a:xfrm>
            <a:prstGeom prst="rect">
              <a:avLst/>
            </a:prstGeom>
            <a:noFill/>
          </p:spPr>
          <p:txBody>
            <a:bodyPr wrap="square" rtlCol="0">
              <a:spAutoFit/>
            </a:bodyPr>
            <a:lstStyle/>
            <a:p>
              <a:r>
                <a:rPr kumimoji="1" lang="en-US" altLang="ja-JP" dirty="0" smtClean="0">
                  <a:solidFill>
                    <a:srgbClr val="009900"/>
                  </a:solidFill>
                  <a:latin typeface="Arial" pitchFamily="34" charset="0"/>
                  <a:cs typeface="Arial" pitchFamily="34" charset="0"/>
                </a:rPr>
                <a:t>Spherical isomers: seniority isomer and spin-gap isomer</a:t>
              </a:r>
              <a:endParaRPr kumimoji="1" lang="ja-JP" altLang="en-US" dirty="0">
                <a:solidFill>
                  <a:srgbClr val="009900"/>
                </a:solidFill>
                <a:latin typeface="Arial" pitchFamily="34" charset="0"/>
                <a:cs typeface="Arial" pitchFamily="34" charset="0"/>
              </a:endParaRPr>
            </a:p>
          </p:txBody>
        </p:sp>
        <p:sp>
          <p:nvSpPr>
            <p:cNvPr id="54" name="円/楕円 53"/>
            <p:cNvSpPr/>
            <p:nvPr/>
          </p:nvSpPr>
          <p:spPr>
            <a:xfrm rot="19772062">
              <a:off x="6763141" y="1970855"/>
              <a:ext cx="842970" cy="566909"/>
            </a:xfrm>
            <a:prstGeom prst="ellipse">
              <a:avLst/>
            </a:prstGeom>
            <a:no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p:nvPr/>
          </p:nvCxnSpPr>
          <p:spPr>
            <a:xfrm flipV="1">
              <a:off x="1698320" y="5332901"/>
              <a:ext cx="482790" cy="822358"/>
            </a:xfrm>
            <a:prstGeom prst="straightConnector1">
              <a:avLst/>
            </a:prstGeom>
            <a:ln w="25400">
              <a:solidFill>
                <a:srgbClr val="008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880973" y="6107596"/>
              <a:ext cx="2600274" cy="646331"/>
            </a:xfrm>
            <a:prstGeom prst="rect">
              <a:avLst/>
            </a:prstGeom>
            <a:noFill/>
            <a:ln>
              <a:noFill/>
            </a:ln>
          </p:spPr>
          <p:txBody>
            <a:bodyPr wrap="square" rtlCol="0">
              <a:spAutoFit/>
            </a:bodyPr>
            <a:lstStyle/>
            <a:p>
              <a:r>
                <a:rPr lang="en-US" altLang="ja-JP" dirty="0" smtClean="0">
                  <a:solidFill>
                    <a:srgbClr val="008000"/>
                  </a:solidFill>
                  <a:latin typeface="Arial" pitchFamily="34" charset="0"/>
                  <a:cs typeface="Arial" pitchFamily="34" charset="0"/>
                </a:rPr>
                <a:t>Spherical isomers due to shell evolution</a:t>
              </a:r>
            </a:p>
          </p:txBody>
        </p:sp>
        <p:sp>
          <p:nvSpPr>
            <p:cNvPr id="57" name="円/楕円 56"/>
            <p:cNvSpPr/>
            <p:nvPr/>
          </p:nvSpPr>
          <p:spPr>
            <a:xfrm rot="19772062">
              <a:off x="1991909" y="4746318"/>
              <a:ext cx="989805" cy="550686"/>
            </a:xfrm>
            <a:prstGeom prst="ellipse">
              <a:avLst/>
            </a:prstGeom>
            <a:noFill/>
            <a:ln w="254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p:nvGrpSpPr>
        <p:grpSpPr>
          <a:xfrm>
            <a:off x="3841286" y="2458258"/>
            <a:ext cx="5472609" cy="4295669"/>
            <a:chOff x="3841286" y="2458258"/>
            <a:chExt cx="5472609" cy="4295669"/>
          </a:xfrm>
        </p:grpSpPr>
        <p:sp>
          <p:nvSpPr>
            <p:cNvPr id="59" name="円/楕円 58"/>
            <p:cNvSpPr/>
            <p:nvPr/>
          </p:nvSpPr>
          <p:spPr>
            <a:xfrm rot="3293317">
              <a:off x="6145996" y="2365910"/>
              <a:ext cx="536291" cy="72098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矢印コネクタ 59"/>
            <p:cNvCxnSpPr/>
            <p:nvPr/>
          </p:nvCxnSpPr>
          <p:spPr>
            <a:xfrm flipH="1" flipV="1">
              <a:off x="6670260" y="2947194"/>
              <a:ext cx="123355" cy="318789"/>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6577591" y="3297543"/>
              <a:ext cx="2736304" cy="1477328"/>
            </a:xfrm>
            <a:prstGeom prst="rect">
              <a:avLst/>
            </a:prstGeom>
            <a:noFill/>
          </p:spPr>
          <p:txBody>
            <a:bodyPr wrap="square" rtlCol="0">
              <a:spAutoFit/>
            </a:bodyPr>
            <a:lstStyle/>
            <a:p>
              <a:r>
                <a:rPr lang="en-US" altLang="ja-JP" dirty="0" smtClean="0">
                  <a:solidFill>
                    <a:srgbClr val="0000FF"/>
                  </a:solidFill>
                  <a:latin typeface="Arial" pitchFamily="34" charset="0"/>
                  <a:cs typeface="Arial" pitchFamily="34" charset="0"/>
                </a:rPr>
                <a:t>- N~75 region: </a:t>
              </a:r>
            </a:p>
            <a:p>
              <a:r>
                <a:rPr lang="en-US" altLang="ja-JP" dirty="0">
                  <a:solidFill>
                    <a:srgbClr val="0000FF"/>
                  </a:solidFill>
                  <a:latin typeface="Arial" pitchFamily="34" charset="0"/>
                  <a:cs typeface="Arial" pitchFamily="34" charset="0"/>
                </a:rPr>
                <a:t> </a:t>
              </a:r>
              <a:r>
                <a:rPr lang="en-US" altLang="ja-JP" dirty="0" smtClean="0">
                  <a:solidFill>
                    <a:srgbClr val="0000FF"/>
                  </a:solidFill>
                  <a:latin typeface="Arial" pitchFamily="34" charset="0"/>
                  <a:cs typeface="Arial" pitchFamily="34" charset="0"/>
                </a:rPr>
                <a:t> never studied before</a:t>
              </a:r>
            </a:p>
            <a:p>
              <a:r>
                <a:rPr lang="en-US" altLang="ja-JP" dirty="0" smtClean="0">
                  <a:solidFill>
                    <a:srgbClr val="0000FF"/>
                  </a:solidFill>
                  <a:latin typeface="Arial" pitchFamily="34" charset="0"/>
                  <a:cs typeface="Arial" pitchFamily="34" charset="0"/>
                </a:rPr>
                <a:t>- New deformed region?</a:t>
              </a:r>
              <a:endParaRPr kumimoji="1" lang="en-US" altLang="ja-JP" dirty="0" smtClean="0">
                <a:solidFill>
                  <a:srgbClr val="0000FF"/>
                </a:solidFill>
                <a:latin typeface="Arial" pitchFamily="34" charset="0"/>
                <a:cs typeface="Arial" pitchFamily="34" charset="0"/>
              </a:endParaRPr>
            </a:p>
            <a:p>
              <a:r>
                <a:rPr lang="en-US" altLang="ja-JP" dirty="0" smtClean="0">
                  <a:solidFill>
                    <a:srgbClr val="0000FF"/>
                  </a:solidFill>
                  <a:latin typeface="Arial" pitchFamily="34" charset="0"/>
                  <a:cs typeface="Arial" pitchFamily="34" charset="0"/>
                </a:rPr>
                <a:t>- Shape isomers due to </a:t>
              </a:r>
            </a:p>
            <a:p>
              <a:r>
                <a:rPr lang="en-US" altLang="ja-JP" dirty="0">
                  <a:solidFill>
                    <a:srgbClr val="0000FF"/>
                  </a:solidFill>
                  <a:latin typeface="Arial" pitchFamily="34" charset="0"/>
                  <a:cs typeface="Arial" pitchFamily="34" charset="0"/>
                </a:rPr>
                <a:t> </a:t>
              </a:r>
              <a:r>
                <a:rPr lang="en-US" altLang="ja-JP" dirty="0" smtClean="0">
                  <a:solidFill>
                    <a:srgbClr val="0000FF"/>
                  </a:solidFill>
                  <a:latin typeface="Arial" pitchFamily="34" charset="0"/>
                  <a:cs typeface="Arial" pitchFamily="34" charset="0"/>
                </a:rPr>
                <a:t> s</a:t>
              </a:r>
              <a:r>
                <a:rPr kumimoji="1" lang="en-US" altLang="ja-JP" dirty="0" smtClean="0">
                  <a:solidFill>
                    <a:srgbClr val="0000FF"/>
                  </a:solidFill>
                  <a:latin typeface="Arial" pitchFamily="34" charset="0"/>
                  <a:cs typeface="Arial" pitchFamily="34" charset="0"/>
                </a:rPr>
                <a:t>hape</a:t>
              </a:r>
              <a:r>
                <a:rPr lang="ja-JP" altLang="en-US" dirty="0" smtClean="0">
                  <a:solidFill>
                    <a:srgbClr val="0000FF"/>
                  </a:solidFill>
                  <a:latin typeface="Arial" pitchFamily="34" charset="0"/>
                  <a:cs typeface="Arial" pitchFamily="34" charset="0"/>
                </a:rPr>
                <a:t> </a:t>
              </a:r>
              <a:r>
                <a:rPr kumimoji="1" lang="en-US" altLang="ja-JP" dirty="0" smtClean="0">
                  <a:solidFill>
                    <a:srgbClr val="0000FF"/>
                  </a:solidFill>
                  <a:latin typeface="Arial" pitchFamily="34" charset="0"/>
                  <a:cs typeface="Arial" pitchFamily="34" charset="0"/>
                </a:rPr>
                <a:t>coexistence</a:t>
              </a:r>
              <a:endParaRPr kumimoji="1" lang="ja-JP" altLang="en-US" dirty="0">
                <a:solidFill>
                  <a:srgbClr val="0000FF"/>
                </a:solidFill>
                <a:latin typeface="Arial" pitchFamily="34" charset="0"/>
                <a:cs typeface="Arial" pitchFamily="34" charset="0"/>
              </a:endParaRPr>
            </a:p>
          </p:txBody>
        </p:sp>
        <p:sp>
          <p:nvSpPr>
            <p:cNvPr id="62" name="円/楕円 61"/>
            <p:cNvSpPr/>
            <p:nvPr/>
          </p:nvSpPr>
          <p:spPr>
            <a:xfrm rot="2628459">
              <a:off x="5348232" y="2729091"/>
              <a:ext cx="580227" cy="75499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矢印コネクタ 62"/>
            <p:cNvCxnSpPr/>
            <p:nvPr/>
          </p:nvCxnSpPr>
          <p:spPr>
            <a:xfrm flipV="1">
              <a:off x="5316805" y="3436940"/>
              <a:ext cx="223938" cy="1373878"/>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4633375" y="4809711"/>
              <a:ext cx="4608512" cy="923330"/>
            </a:xfrm>
            <a:prstGeom prst="rect">
              <a:avLst/>
            </a:prstGeom>
            <a:noFill/>
          </p:spPr>
          <p:txBody>
            <a:bodyPr wrap="square" rtlCol="0">
              <a:spAutoFit/>
            </a:bodyPr>
            <a:lstStyle/>
            <a:p>
              <a:r>
                <a:rPr lang="en-US" altLang="ja-JP" dirty="0" smtClean="0">
                  <a:solidFill>
                    <a:srgbClr val="0000FF"/>
                  </a:solidFill>
                  <a:latin typeface="Arial" pitchFamily="34" charset="0"/>
                  <a:cs typeface="Arial" pitchFamily="34" charset="0"/>
                </a:rPr>
                <a:t>- N~68 region</a:t>
              </a:r>
              <a:r>
                <a:rPr lang="en-US" altLang="ja-JP" dirty="0">
                  <a:solidFill>
                    <a:srgbClr val="0000FF"/>
                  </a:solidFill>
                  <a:latin typeface="Arial" pitchFamily="34" charset="0"/>
                  <a:cs typeface="Arial" pitchFamily="34" charset="0"/>
                </a:rPr>
                <a:t>: a variety of nuclear shapes (</a:t>
              </a:r>
              <a:r>
                <a:rPr lang="en-US" altLang="ja-JP" dirty="0" err="1">
                  <a:solidFill>
                    <a:srgbClr val="0000FF"/>
                  </a:solidFill>
                  <a:latin typeface="Arial" pitchFamily="34" charset="0"/>
                  <a:cs typeface="Arial" pitchFamily="34" charset="0"/>
                </a:rPr>
                <a:t>prolate</a:t>
              </a:r>
              <a:r>
                <a:rPr lang="en-US" altLang="ja-JP" dirty="0">
                  <a:solidFill>
                    <a:srgbClr val="0000FF"/>
                  </a:solidFill>
                  <a:latin typeface="Arial" pitchFamily="34" charset="0"/>
                  <a:cs typeface="Arial" pitchFamily="34" charset="0"/>
                </a:rPr>
                <a:t>, oblate, </a:t>
              </a:r>
              <a:r>
                <a:rPr lang="en-US" altLang="ja-JP" dirty="0" err="1">
                  <a:solidFill>
                    <a:srgbClr val="0000FF"/>
                  </a:solidFill>
                  <a:latin typeface="Arial" pitchFamily="34" charset="0"/>
                  <a:cs typeface="Arial" pitchFamily="34" charset="0"/>
                </a:rPr>
                <a:t>triaxial</a:t>
              </a:r>
              <a:r>
                <a:rPr lang="en-US" altLang="ja-JP" dirty="0">
                  <a:solidFill>
                    <a:srgbClr val="0000FF"/>
                  </a:solidFill>
                  <a:latin typeface="Arial" pitchFamily="34" charset="0"/>
                  <a:cs typeface="Arial" pitchFamily="34" charset="0"/>
                </a:rPr>
                <a:t>) and coexistence</a:t>
              </a:r>
              <a:endParaRPr lang="ja-JP" altLang="en-US" dirty="0">
                <a:solidFill>
                  <a:srgbClr val="0000FF"/>
                </a:solidFill>
                <a:latin typeface="Arial" pitchFamily="34" charset="0"/>
                <a:cs typeface="Arial" pitchFamily="34" charset="0"/>
              </a:endParaRPr>
            </a:p>
            <a:p>
              <a:r>
                <a:rPr lang="en-US" altLang="ja-JP" dirty="0" smtClean="0">
                  <a:solidFill>
                    <a:srgbClr val="0000FF"/>
                  </a:solidFill>
                  <a:latin typeface="Arial" pitchFamily="34" charset="0"/>
                  <a:cs typeface="Arial" pitchFamily="34" charset="0"/>
                </a:rPr>
                <a:t>- </a:t>
              </a:r>
              <a:r>
                <a:rPr lang="en-US" altLang="ja-JP" dirty="0">
                  <a:solidFill>
                    <a:srgbClr val="0000FF"/>
                  </a:solidFill>
                  <a:latin typeface="Arial" pitchFamily="34" charset="0"/>
                  <a:cs typeface="Arial" pitchFamily="34" charset="0"/>
                </a:rPr>
                <a:t>Shape </a:t>
              </a:r>
              <a:r>
                <a:rPr lang="en-US" altLang="ja-JP" dirty="0" smtClean="0">
                  <a:solidFill>
                    <a:srgbClr val="0000FF"/>
                  </a:solidFill>
                  <a:latin typeface="Arial" pitchFamily="34" charset="0"/>
                  <a:cs typeface="Arial" pitchFamily="34" charset="0"/>
                </a:rPr>
                <a:t>isomers, K-isomer, etc.</a:t>
              </a:r>
              <a:endParaRPr lang="en-US" altLang="ja-JP" dirty="0">
                <a:solidFill>
                  <a:srgbClr val="0000FF"/>
                </a:solidFill>
                <a:latin typeface="Arial" pitchFamily="34" charset="0"/>
                <a:cs typeface="Arial" pitchFamily="34" charset="0"/>
              </a:endParaRPr>
            </a:p>
          </p:txBody>
        </p:sp>
        <p:sp>
          <p:nvSpPr>
            <p:cNvPr id="65" name="円/楕円 64"/>
            <p:cNvSpPr/>
            <p:nvPr/>
          </p:nvSpPr>
          <p:spPr>
            <a:xfrm rot="2316813">
              <a:off x="4556473" y="3092301"/>
              <a:ext cx="556251" cy="1080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p:cNvCxnSpPr/>
            <p:nvPr/>
          </p:nvCxnSpPr>
          <p:spPr>
            <a:xfrm flipV="1">
              <a:off x="4417351" y="4089631"/>
              <a:ext cx="288032" cy="173526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3841286" y="5830597"/>
              <a:ext cx="5051193" cy="923330"/>
            </a:xfrm>
            <a:prstGeom prst="rect">
              <a:avLst/>
            </a:prstGeom>
            <a:noFill/>
          </p:spPr>
          <p:txBody>
            <a:bodyPr wrap="square" rtlCol="0">
              <a:spAutoFit/>
            </a:bodyPr>
            <a:lstStyle/>
            <a:p>
              <a:r>
                <a:rPr lang="en-US" altLang="ja-JP" dirty="0" smtClean="0">
                  <a:solidFill>
                    <a:srgbClr val="0000FF"/>
                  </a:solidFill>
                  <a:latin typeface="Arial" pitchFamily="34" charset="0"/>
                  <a:cs typeface="Arial" pitchFamily="34" charset="0"/>
                </a:rPr>
                <a:t>- N~60 region: famous for shape coexistence</a:t>
              </a:r>
            </a:p>
            <a:p>
              <a:r>
                <a:rPr lang="en-US" altLang="ja-JP" dirty="0" smtClean="0">
                  <a:solidFill>
                    <a:srgbClr val="0000FF"/>
                  </a:solidFill>
                  <a:latin typeface="Arial" pitchFamily="34" charset="0"/>
                  <a:cs typeface="Arial" pitchFamily="34" charset="0"/>
                </a:rPr>
                <a:t>- Several new isomers including shape isomers</a:t>
              </a:r>
            </a:p>
            <a:p>
              <a:r>
                <a:rPr kumimoji="1" lang="en-US" altLang="ja-JP" dirty="0" smtClean="0">
                  <a:solidFill>
                    <a:srgbClr val="0000FF"/>
                  </a:solidFill>
                  <a:latin typeface="Arial" pitchFamily="34" charset="0"/>
                  <a:cs typeface="Arial" pitchFamily="34" charset="0"/>
                </a:rPr>
                <a:t>- Investigate the evolution of shape</a:t>
              </a:r>
              <a:r>
                <a:rPr lang="ja-JP" altLang="en-US" dirty="0">
                  <a:solidFill>
                    <a:srgbClr val="0000FF"/>
                  </a:solidFill>
                  <a:latin typeface="Arial" pitchFamily="34" charset="0"/>
                  <a:cs typeface="Arial" pitchFamily="34" charset="0"/>
                </a:rPr>
                <a:t> </a:t>
              </a:r>
              <a:r>
                <a:rPr kumimoji="1" lang="en-US" altLang="ja-JP" dirty="0" smtClean="0">
                  <a:solidFill>
                    <a:srgbClr val="0000FF"/>
                  </a:solidFill>
                  <a:latin typeface="Arial" pitchFamily="34" charset="0"/>
                  <a:cs typeface="Arial" pitchFamily="34" charset="0"/>
                </a:rPr>
                <a:t>coexistence</a:t>
              </a:r>
              <a:endParaRPr kumimoji="1" lang="ja-JP" altLang="en-US"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222592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56" y="667194"/>
            <a:ext cx="1683464" cy="80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448" y="1654632"/>
            <a:ext cx="1504248" cy="79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2636912"/>
            <a:ext cx="210859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455" y="5452569"/>
            <a:ext cx="1753665" cy="115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5738" y="620688"/>
            <a:ext cx="1512169" cy="145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9671" y="2157834"/>
            <a:ext cx="1774209" cy="76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808" y="3058408"/>
            <a:ext cx="1576466" cy="92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5736" y="4005064"/>
            <a:ext cx="2016224" cy="282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0937" y="620688"/>
            <a:ext cx="1787524" cy="98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9696" y="1967836"/>
            <a:ext cx="1855288" cy="81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79696" y="3212897"/>
            <a:ext cx="1937134" cy="100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2410" y="4610881"/>
            <a:ext cx="164837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5988" y="5805264"/>
            <a:ext cx="1800598" cy="100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95625" y="497310"/>
            <a:ext cx="1534456" cy="108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6296" y="1653587"/>
            <a:ext cx="1641166" cy="115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99172" y="2870188"/>
            <a:ext cx="2042021" cy="1164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04248" y="4077072"/>
            <a:ext cx="181558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グループ化 18"/>
          <p:cNvGrpSpPr/>
          <p:nvPr/>
        </p:nvGrpSpPr>
        <p:grpSpPr>
          <a:xfrm>
            <a:off x="35496" y="188640"/>
            <a:ext cx="9208127" cy="6624736"/>
            <a:chOff x="35496" y="188640"/>
            <a:chExt cx="9208127" cy="6624736"/>
          </a:xfrm>
        </p:grpSpPr>
        <p:sp>
          <p:nvSpPr>
            <p:cNvPr id="20" name="テキスト ボックス 19"/>
            <p:cNvSpPr txBox="1"/>
            <p:nvPr/>
          </p:nvSpPr>
          <p:spPr>
            <a:xfrm>
              <a:off x="1281071" y="1160934"/>
              <a:ext cx="842655" cy="462349"/>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Spherical </a:t>
              </a:r>
              <a:r>
                <a:rPr lang="en-US" altLang="ja-JP" sz="1200" dirty="0">
                  <a:solidFill>
                    <a:srgbClr val="FF0000"/>
                  </a:solidFill>
                  <a:latin typeface="Arial" pitchFamily="34" charset="0"/>
                  <a:cs typeface="Arial" pitchFamily="34" charset="0"/>
                </a:rPr>
                <a:t>i</a:t>
              </a:r>
              <a:r>
                <a:rPr kumimoji="1" lang="en-US" altLang="ja-JP" sz="1200" dirty="0" smtClean="0">
                  <a:solidFill>
                    <a:srgbClr val="FF0000"/>
                  </a:solidFill>
                  <a:latin typeface="Arial" pitchFamily="34" charset="0"/>
                  <a:cs typeface="Arial" pitchFamily="34" charset="0"/>
                </a:rPr>
                <a:t>somer</a:t>
              </a:r>
              <a:endParaRPr kumimoji="1" lang="ja-JP" altLang="en-US" sz="1200" dirty="0">
                <a:solidFill>
                  <a:srgbClr val="FF0000"/>
                </a:solidFill>
                <a:latin typeface="Arial" pitchFamily="34" charset="0"/>
                <a:cs typeface="Arial" pitchFamily="34" charset="0"/>
              </a:endParaRPr>
            </a:p>
          </p:txBody>
        </p:sp>
        <p:sp>
          <p:nvSpPr>
            <p:cNvPr id="21" name="テキスト ボックス 20"/>
            <p:cNvSpPr txBox="1"/>
            <p:nvPr/>
          </p:nvSpPr>
          <p:spPr>
            <a:xfrm>
              <a:off x="35496" y="2103239"/>
              <a:ext cx="936104"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Spherical isomer</a:t>
              </a:r>
              <a:endParaRPr kumimoji="1" lang="ja-JP" altLang="en-US" sz="1200" dirty="0">
                <a:solidFill>
                  <a:srgbClr val="FF0000"/>
                </a:solidFill>
                <a:latin typeface="Arial" pitchFamily="34" charset="0"/>
                <a:cs typeface="Arial" pitchFamily="34" charset="0"/>
              </a:endParaRPr>
            </a:p>
          </p:txBody>
        </p:sp>
        <p:sp>
          <p:nvSpPr>
            <p:cNvPr id="22" name="テキスト ボックス 21"/>
            <p:cNvSpPr txBox="1"/>
            <p:nvPr/>
          </p:nvSpPr>
          <p:spPr>
            <a:xfrm>
              <a:off x="1187622" y="6351711"/>
              <a:ext cx="936104"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Spherical isomer</a:t>
              </a:r>
              <a:endParaRPr kumimoji="1" lang="ja-JP" altLang="en-US" sz="1200" dirty="0">
                <a:solidFill>
                  <a:srgbClr val="FF0000"/>
                </a:solidFill>
                <a:latin typeface="Arial" pitchFamily="34" charset="0"/>
                <a:cs typeface="Arial" pitchFamily="34" charset="0"/>
              </a:endParaRPr>
            </a:p>
          </p:txBody>
        </p:sp>
        <p:sp>
          <p:nvSpPr>
            <p:cNvPr id="23" name="テキスト ボックス 22"/>
            <p:cNvSpPr txBox="1"/>
            <p:nvPr/>
          </p:nvSpPr>
          <p:spPr>
            <a:xfrm>
              <a:off x="2627784" y="1129236"/>
              <a:ext cx="716026"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Shape isomer</a:t>
              </a:r>
              <a:endParaRPr kumimoji="1" lang="ja-JP" altLang="en-US" sz="1200" dirty="0">
                <a:solidFill>
                  <a:srgbClr val="FF0000"/>
                </a:solidFill>
                <a:latin typeface="Arial" pitchFamily="34" charset="0"/>
                <a:cs typeface="Arial" pitchFamily="34" charset="0"/>
              </a:endParaRPr>
            </a:p>
          </p:txBody>
        </p:sp>
        <p:sp>
          <p:nvSpPr>
            <p:cNvPr id="24" name="テキスト ボックス 23"/>
            <p:cNvSpPr txBox="1"/>
            <p:nvPr/>
          </p:nvSpPr>
          <p:spPr>
            <a:xfrm>
              <a:off x="1979712" y="2191416"/>
              <a:ext cx="716026"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Shape isomer</a:t>
              </a:r>
              <a:endParaRPr kumimoji="1" lang="ja-JP" altLang="en-US" sz="1200" dirty="0">
                <a:solidFill>
                  <a:srgbClr val="FF0000"/>
                </a:solidFill>
                <a:latin typeface="Arial" pitchFamily="34" charset="0"/>
                <a:cs typeface="Arial" pitchFamily="34" charset="0"/>
              </a:endParaRPr>
            </a:p>
          </p:txBody>
        </p:sp>
        <p:sp>
          <p:nvSpPr>
            <p:cNvPr id="25" name="テキスト ボックス 24"/>
            <p:cNvSpPr txBox="1"/>
            <p:nvPr/>
          </p:nvSpPr>
          <p:spPr>
            <a:xfrm>
              <a:off x="3563888" y="1484784"/>
              <a:ext cx="789357" cy="276999"/>
            </a:xfrm>
            <a:prstGeom prst="rect">
              <a:avLst/>
            </a:prstGeom>
            <a:noFill/>
          </p:spPr>
          <p:txBody>
            <a:bodyPr wrap="square" rtlCol="0">
              <a:spAutoFit/>
            </a:bodyPr>
            <a:lstStyle/>
            <a:p>
              <a:r>
                <a:rPr lang="en-US" altLang="ja-JP" sz="1200" dirty="0" smtClean="0">
                  <a:solidFill>
                    <a:srgbClr val="0000FF"/>
                  </a:solidFill>
                  <a:latin typeface="Arial" pitchFamily="34" charset="0"/>
                  <a:cs typeface="Arial" pitchFamily="34" charset="0"/>
                </a:rPr>
                <a:t>spherical</a:t>
              </a:r>
            </a:p>
          </p:txBody>
        </p:sp>
        <p:sp>
          <p:nvSpPr>
            <p:cNvPr id="26" name="テキスト ボックス 25"/>
            <p:cNvSpPr txBox="1"/>
            <p:nvPr/>
          </p:nvSpPr>
          <p:spPr>
            <a:xfrm>
              <a:off x="3563888" y="836712"/>
              <a:ext cx="977232" cy="276999"/>
            </a:xfrm>
            <a:prstGeom prst="rect">
              <a:avLst/>
            </a:prstGeom>
            <a:noFill/>
          </p:spPr>
          <p:txBody>
            <a:bodyPr wrap="square" rtlCol="0">
              <a:spAutoFit/>
            </a:bodyPr>
            <a:lstStyle/>
            <a:p>
              <a:r>
                <a:rPr lang="en-US" altLang="ja-JP" sz="1200" dirty="0" err="1" smtClean="0">
                  <a:solidFill>
                    <a:srgbClr val="0000FF"/>
                  </a:solidFill>
                  <a:latin typeface="Arial" pitchFamily="34" charset="0"/>
                  <a:cs typeface="Arial" pitchFamily="34" charset="0"/>
                </a:rPr>
                <a:t>prolate</a:t>
              </a:r>
              <a:r>
                <a:rPr lang="en-US" altLang="ja-JP" sz="1200" dirty="0" smtClean="0">
                  <a:solidFill>
                    <a:srgbClr val="0000FF"/>
                  </a:solidFill>
                  <a:latin typeface="Arial" pitchFamily="34" charset="0"/>
                  <a:cs typeface="Arial" pitchFamily="34" charset="0"/>
                </a:rPr>
                <a:t>-def.</a:t>
              </a:r>
            </a:p>
          </p:txBody>
        </p:sp>
        <p:sp>
          <p:nvSpPr>
            <p:cNvPr id="27" name="テキスト ボックス 26"/>
            <p:cNvSpPr txBox="1"/>
            <p:nvPr/>
          </p:nvSpPr>
          <p:spPr>
            <a:xfrm>
              <a:off x="3882800" y="2531321"/>
              <a:ext cx="689200" cy="461665"/>
            </a:xfrm>
            <a:prstGeom prst="rect">
              <a:avLst/>
            </a:prstGeom>
            <a:noFill/>
          </p:spPr>
          <p:txBody>
            <a:bodyPr wrap="square" rtlCol="0">
              <a:spAutoFit/>
            </a:bodyPr>
            <a:lstStyle/>
            <a:p>
              <a:r>
                <a:rPr lang="en-US" altLang="ja-JP" sz="1200" dirty="0" err="1" smtClean="0">
                  <a:solidFill>
                    <a:srgbClr val="0000FF"/>
                  </a:solidFill>
                  <a:latin typeface="Arial" pitchFamily="34" charset="0"/>
                  <a:cs typeface="Arial" pitchFamily="34" charset="0"/>
                </a:rPr>
                <a:t>prolate</a:t>
              </a:r>
              <a:r>
                <a:rPr lang="en-US" altLang="ja-JP" sz="1200" dirty="0" smtClean="0">
                  <a:solidFill>
                    <a:srgbClr val="0000FF"/>
                  </a:solidFill>
                  <a:latin typeface="Arial" pitchFamily="34" charset="0"/>
                  <a:cs typeface="Arial" pitchFamily="34" charset="0"/>
                </a:rPr>
                <a:t>-def.</a:t>
              </a:r>
            </a:p>
          </p:txBody>
        </p:sp>
        <p:sp>
          <p:nvSpPr>
            <p:cNvPr id="28" name="テキスト ボックス 27"/>
            <p:cNvSpPr txBox="1"/>
            <p:nvPr/>
          </p:nvSpPr>
          <p:spPr>
            <a:xfrm>
              <a:off x="3851920" y="1999873"/>
              <a:ext cx="888025" cy="276999"/>
            </a:xfrm>
            <a:prstGeom prst="rect">
              <a:avLst/>
            </a:prstGeom>
            <a:noFill/>
          </p:spPr>
          <p:txBody>
            <a:bodyPr wrap="square" rtlCol="0">
              <a:spAutoFit/>
            </a:bodyPr>
            <a:lstStyle/>
            <a:p>
              <a:r>
                <a:rPr lang="en-US" altLang="ja-JP" sz="1200" dirty="0" smtClean="0">
                  <a:solidFill>
                    <a:srgbClr val="0000FF"/>
                  </a:solidFill>
                  <a:latin typeface="Arial" pitchFamily="34" charset="0"/>
                  <a:cs typeface="Arial" pitchFamily="34" charset="0"/>
                </a:rPr>
                <a:t>spherical</a:t>
              </a:r>
            </a:p>
          </p:txBody>
        </p:sp>
        <p:sp>
          <p:nvSpPr>
            <p:cNvPr id="29" name="テキスト ボックス 28"/>
            <p:cNvSpPr txBox="1"/>
            <p:nvPr/>
          </p:nvSpPr>
          <p:spPr>
            <a:xfrm>
              <a:off x="3778208" y="4250371"/>
              <a:ext cx="898383" cy="276999"/>
            </a:xfrm>
            <a:prstGeom prst="rect">
              <a:avLst/>
            </a:prstGeom>
            <a:noFill/>
          </p:spPr>
          <p:txBody>
            <a:bodyPr wrap="square" rtlCol="0">
              <a:spAutoFit/>
            </a:bodyPr>
            <a:lstStyle/>
            <a:p>
              <a:r>
                <a:rPr lang="en-US" altLang="ja-JP" sz="1200" dirty="0" smtClean="0">
                  <a:solidFill>
                    <a:srgbClr val="FF0000"/>
                  </a:solidFill>
                  <a:latin typeface="Arial" pitchFamily="34" charset="0"/>
                  <a:cs typeface="Arial" pitchFamily="34" charset="0"/>
                </a:rPr>
                <a:t>K-i</a:t>
              </a:r>
              <a:r>
                <a:rPr kumimoji="1" lang="en-US" altLang="ja-JP" sz="1200" dirty="0" smtClean="0">
                  <a:solidFill>
                    <a:srgbClr val="FF0000"/>
                  </a:solidFill>
                  <a:latin typeface="Arial" pitchFamily="34" charset="0"/>
                  <a:cs typeface="Arial" pitchFamily="34" charset="0"/>
                </a:rPr>
                <a:t>somer</a:t>
              </a:r>
              <a:endParaRPr kumimoji="1" lang="ja-JP" altLang="en-US" sz="1200" dirty="0">
                <a:solidFill>
                  <a:srgbClr val="FF0000"/>
                </a:solidFill>
                <a:latin typeface="Arial" pitchFamily="34" charset="0"/>
                <a:cs typeface="Arial" pitchFamily="34" charset="0"/>
              </a:endParaRPr>
            </a:p>
          </p:txBody>
        </p:sp>
        <p:sp>
          <p:nvSpPr>
            <p:cNvPr id="30" name="テキスト ボックス 29"/>
            <p:cNvSpPr txBox="1"/>
            <p:nvPr/>
          </p:nvSpPr>
          <p:spPr>
            <a:xfrm>
              <a:off x="2274662" y="3039343"/>
              <a:ext cx="716026"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Shape isomer</a:t>
              </a:r>
              <a:endParaRPr kumimoji="1" lang="ja-JP" altLang="en-US" sz="1200" dirty="0">
                <a:solidFill>
                  <a:srgbClr val="FF0000"/>
                </a:solidFill>
                <a:latin typeface="Arial" pitchFamily="34" charset="0"/>
                <a:cs typeface="Arial" pitchFamily="34" charset="0"/>
              </a:endParaRPr>
            </a:p>
          </p:txBody>
        </p:sp>
        <p:sp>
          <p:nvSpPr>
            <p:cNvPr id="31" name="テキスト ボックス 30"/>
            <p:cNvSpPr txBox="1"/>
            <p:nvPr/>
          </p:nvSpPr>
          <p:spPr>
            <a:xfrm>
              <a:off x="3954808" y="3584050"/>
              <a:ext cx="761208" cy="461665"/>
            </a:xfrm>
            <a:prstGeom prst="rect">
              <a:avLst/>
            </a:prstGeom>
            <a:noFill/>
          </p:spPr>
          <p:txBody>
            <a:bodyPr wrap="square" rtlCol="0">
              <a:spAutoFit/>
            </a:bodyPr>
            <a:lstStyle/>
            <a:p>
              <a:r>
                <a:rPr lang="en-US" altLang="ja-JP" sz="1200" dirty="0" err="1" smtClean="0">
                  <a:solidFill>
                    <a:srgbClr val="0000FF"/>
                  </a:solidFill>
                  <a:latin typeface="Arial" pitchFamily="34" charset="0"/>
                  <a:cs typeface="Arial" pitchFamily="34" charset="0"/>
                </a:rPr>
                <a:t>prolate</a:t>
              </a:r>
              <a:r>
                <a:rPr lang="en-US" altLang="ja-JP" sz="1200" dirty="0" smtClean="0">
                  <a:solidFill>
                    <a:srgbClr val="0000FF"/>
                  </a:solidFill>
                  <a:latin typeface="Arial" pitchFamily="34" charset="0"/>
                  <a:cs typeface="Arial" pitchFamily="34" charset="0"/>
                </a:rPr>
                <a:t>-def.</a:t>
              </a:r>
            </a:p>
          </p:txBody>
        </p:sp>
        <p:sp>
          <p:nvSpPr>
            <p:cNvPr id="32" name="テキスト ボックス 31"/>
            <p:cNvSpPr txBox="1"/>
            <p:nvPr/>
          </p:nvSpPr>
          <p:spPr>
            <a:xfrm>
              <a:off x="6142800" y="1239842"/>
              <a:ext cx="1093496" cy="276999"/>
            </a:xfrm>
            <a:prstGeom prst="rect">
              <a:avLst/>
            </a:prstGeom>
            <a:noFill/>
          </p:spPr>
          <p:txBody>
            <a:bodyPr wrap="square" rtlCol="0">
              <a:spAutoFit/>
            </a:bodyPr>
            <a:lstStyle/>
            <a:p>
              <a:r>
                <a:rPr lang="en-US" altLang="ja-JP" sz="1200" dirty="0" err="1" smtClean="0">
                  <a:solidFill>
                    <a:srgbClr val="0000FF"/>
                  </a:solidFill>
                  <a:latin typeface="Arial" pitchFamily="34" charset="0"/>
                  <a:cs typeface="Arial" pitchFamily="34" charset="0"/>
                </a:rPr>
                <a:t>prolate</a:t>
              </a:r>
              <a:r>
                <a:rPr lang="en-US" altLang="ja-JP" sz="1200" dirty="0" smtClean="0">
                  <a:solidFill>
                    <a:srgbClr val="0000FF"/>
                  </a:solidFill>
                  <a:latin typeface="Arial" pitchFamily="34" charset="0"/>
                  <a:cs typeface="Arial" pitchFamily="34" charset="0"/>
                </a:rPr>
                <a:t>-def.</a:t>
              </a:r>
            </a:p>
          </p:txBody>
        </p:sp>
        <p:sp>
          <p:nvSpPr>
            <p:cNvPr id="33" name="テキスト ボックス 32"/>
            <p:cNvSpPr txBox="1"/>
            <p:nvPr/>
          </p:nvSpPr>
          <p:spPr>
            <a:xfrm>
              <a:off x="4437833" y="1227842"/>
              <a:ext cx="1286295" cy="646331"/>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Low-E isomer or Shape isomer</a:t>
              </a:r>
              <a:endParaRPr kumimoji="1" lang="ja-JP" altLang="en-US" sz="1200" dirty="0">
                <a:solidFill>
                  <a:srgbClr val="FF0000"/>
                </a:solidFill>
                <a:latin typeface="Arial" pitchFamily="34" charset="0"/>
                <a:cs typeface="Arial" pitchFamily="34" charset="0"/>
              </a:endParaRPr>
            </a:p>
          </p:txBody>
        </p:sp>
        <p:sp>
          <p:nvSpPr>
            <p:cNvPr id="34" name="テキスト ボックス 33"/>
            <p:cNvSpPr txBox="1"/>
            <p:nvPr/>
          </p:nvSpPr>
          <p:spPr>
            <a:xfrm>
              <a:off x="6283688" y="260648"/>
              <a:ext cx="1096624" cy="461665"/>
            </a:xfrm>
            <a:prstGeom prst="rect">
              <a:avLst/>
            </a:prstGeom>
            <a:noFill/>
          </p:spPr>
          <p:txBody>
            <a:bodyPr wrap="square" rtlCol="0">
              <a:spAutoFit/>
            </a:bodyPr>
            <a:lstStyle/>
            <a:p>
              <a:r>
                <a:rPr lang="en-US" altLang="ja-JP" sz="1200" dirty="0" smtClean="0">
                  <a:solidFill>
                    <a:srgbClr val="0000FF"/>
                  </a:solidFill>
                  <a:latin typeface="Arial" pitchFamily="34" charset="0"/>
                  <a:cs typeface="Arial" pitchFamily="34" charset="0"/>
                </a:rPr>
                <a:t>oblate-def. or </a:t>
              </a:r>
              <a:r>
                <a:rPr lang="en-US" altLang="ja-JP" sz="1200" dirty="0" err="1" smtClean="0">
                  <a:solidFill>
                    <a:srgbClr val="0000FF"/>
                  </a:solidFill>
                  <a:latin typeface="Arial" pitchFamily="34" charset="0"/>
                  <a:cs typeface="Arial" pitchFamily="34" charset="0"/>
                </a:rPr>
                <a:t>prolate</a:t>
              </a:r>
              <a:r>
                <a:rPr lang="en-US" altLang="ja-JP" sz="1200" dirty="0" smtClean="0">
                  <a:solidFill>
                    <a:srgbClr val="0000FF"/>
                  </a:solidFill>
                  <a:latin typeface="Arial" pitchFamily="34" charset="0"/>
                  <a:cs typeface="Arial" pitchFamily="34" charset="0"/>
                </a:rPr>
                <a:t>-def.</a:t>
              </a:r>
            </a:p>
          </p:txBody>
        </p:sp>
        <p:sp>
          <p:nvSpPr>
            <p:cNvPr id="35" name="テキスト ボックス 34"/>
            <p:cNvSpPr txBox="1"/>
            <p:nvPr/>
          </p:nvSpPr>
          <p:spPr>
            <a:xfrm>
              <a:off x="4716016" y="2412077"/>
              <a:ext cx="691494"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Low-E isomer </a:t>
              </a:r>
              <a:endParaRPr kumimoji="1" lang="ja-JP" altLang="en-US" sz="1200" dirty="0">
                <a:solidFill>
                  <a:srgbClr val="FF0000"/>
                </a:solidFill>
                <a:latin typeface="Arial" pitchFamily="34" charset="0"/>
                <a:cs typeface="Arial" pitchFamily="34" charset="0"/>
              </a:endParaRPr>
            </a:p>
          </p:txBody>
        </p:sp>
        <p:sp>
          <p:nvSpPr>
            <p:cNvPr id="36" name="テキスト ボックス 35"/>
            <p:cNvSpPr txBox="1"/>
            <p:nvPr/>
          </p:nvSpPr>
          <p:spPr>
            <a:xfrm>
              <a:off x="6112779" y="2346655"/>
              <a:ext cx="979501" cy="461665"/>
            </a:xfrm>
            <a:prstGeom prst="rect">
              <a:avLst/>
            </a:prstGeom>
            <a:noFill/>
          </p:spPr>
          <p:txBody>
            <a:bodyPr wrap="square" rtlCol="0">
              <a:spAutoFit/>
            </a:bodyPr>
            <a:lstStyle/>
            <a:p>
              <a:r>
                <a:rPr lang="en-US" altLang="ja-JP" sz="1200" dirty="0" err="1" smtClean="0">
                  <a:solidFill>
                    <a:srgbClr val="0000FF"/>
                  </a:solidFill>
                  <a:latin typeface="Arial" pitchFamily="34" charset="0"/>
                  <a:cs typeface="Arial" pitchFamily="34" charset="0"/>
                </a:rPr>
                <a:t>prolate</a:t>
              </a:r>
              <a:r>
                <a:rPr lang="en-US" altLang="ja-JP" sz="1200" dirty="0" smtClean="0">
                  <a:solidFill>
                    <a:srgbClr val="0000FF"/>
                  </a:solidFill>
                  <a:latin typeface="Arial" pitchFamily="34" charset="0"/>
                  <a:cs typeface="Arial" pitchFamily="34" charset="0"/>
                </a:rPr>
                <a:t>-def. + </a:t>
              </a:r>
              <a:r>
                <a:rPr lang="en-US" altLang="ja-JP" sz="1200" dirty="0" err="1" smtClean="0">
                  <a:solidFill>
                    <a:srgbClr val="0000FF"/>
                  </a:solidFill>
                  <a:latin typeface="Arial" pitchFamily="34" charset="0"/>
                  <a:cs typeface="Arial" pitchFamily="34" charset="0"/>
                </a:rPr>
                <a:t>tirax</a:t>
              </a:r>
              <a:r>
                <a:rPr lang="en-US" altLang="ja-JP" sz="1200" dirty="0" smtClean="0">
                  <a:solidFill>
                    <a:srgbClr val="0000FF"/>
                  </a:solidFill>
                  <a:latin typeface="Arial" pitchFamily="34" charset="0"/>
                  <a:cs typeface="Arial" pitchFamily="34" charset="0"/>
                </a:rPr>
                <a:t>.</a:t>
              </a:r>
            </a:p>
          </p:txBody>
        </p:sp>
        <p:sp>
          <p:nvSpPr>
            <p:cNvPr id="37" name="テキスト ボックス 36"/>
            <p:cNvSpPr txBox="1"/>
            <p:nvPr/>
          </p:nvSpPr>
          <p:spPr>
            <a:xfrm>
              <a:off x="6084168" y="1671191"/>
              <a:ext cx="1007253" cy="461665"/>
            </a:xfrm>
            <a:prstGeom prst="rect">
              <a:avLst/>
            </a:prstGeom>
            <a:noFill/>
          </p:spPr>
          <p:txBody>
            <a:bodyPr wrap="square" rtlCol="0">
              <a:spAutoFit/>
            </a:bodyPr>
            <a:lstStyle/>
            <a:p>
              <a:r>
                <a:rPr lang="en-US" altLang="ja-JP" sz="1200" dirty="0" err="1" smtClean="0">
                  <a:solidFill>
                    <a:srgbClr val="0000FF"/>
                  </a:solidFill>
                  <a:latin typeface="Arial" pitchFamily="34" charset="0"/>
                  <a:cs typeface="Arial" pitchFamily="34" charset="0"/>
                </a:rPr>
                <a:t>prolate</a:t>
              </a:r>
              <a:r>
                <a:rPr lang="en-US" altLang="ja-JP" sz="1200" dirty="0" smtClean="0">
                  <a:solidFill>
                    <a:srgbClr val="0000FF"/>
                  </a:solidFill>
                  <a:latin typeface="Arial" pitchFamily="34" charset="0"/>
                  <a:cs typeface="Arial" pitchFamily="34" charset="0"/>
                </a:rPr>
                <a:t>-def. + </a:t>
              </a:r>
              <a:r>
                <a:rPr lang="en-US" altLang="ja-JP" sz="1200" dirty="0" err="1" smtClean="0">
                  <a:solidFill>
                    <a:srgbClr val="0000FF"/>
                  </a:solidFill>
                  <a:latin typeface="Arial" pitchFamily="34" charset="0"/>
                  <a:cs typeface="Arial" pitchFamily="34" charset="0"/>
                </a:rPr>
                <a:t>tirax</a:t>
              </a:r>
              <a:r>
                <a:rPr lang="en-US" altLang="ja-JP" sz="1200" dirty="0" smtClean="0">
                  <a:solidFill>
                    <a:srgbClr val="0000FF"/>
                  </a:solidFill>
                  <a:latin typeface="Arial" pitchFamily="34" charset="0"/>
                  <a:cs typeface="Arial" pitchFamily="34" charset="0"/>
                </a:rPr>
                <a:t>.</a:t>
              </a:r>
            </a:p>
          </p:txBody>
        </p:sp>
        <p:sp>
          <p:nvSpPr>
            <p:cNvPr id="38" name="テキスト ボックス 37"/>
            <p:cNvSpPr txBox="1"/>
            <p:nvPr/>
          </p:nvSpPr>
          <p:spPr>
            <a:xfrm>
              <a:off x="1076547" y="3039343"/>
              <a:ext cx="936104"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Spherical isomer</a:t>
              </a:r>
              <a:endParaRPr kumimoji="1" lang="ja-JP" altLang="en-US" sz="1200" dirty="0">
                <a:solidFill>
                  <a:srgbClr val="FF0000"/>
                </a:solidFill>
                <a:latin typeface="Arial" pitchFamily="34" charset="0"/>
                <a:cs typeface="Arial" pitchFamily="34" charset="0"/>
              </a:endParaRPr>
            </a:p>
          </p:txBody>
        </p:sp>
        <p:sp>
          <p:nvSpPr>
            <p:cNvPr id="39" name="テキスト ボックス 38"/>
            <p:cNvSpPr txBox="1"/>
            <p:nvPr/>
          </p:nvSpPr>
          <p:spPr>
            <a:xfrm>
              <a:off x="4722967" y="3032884"/>
              <a:ext cx="716026"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Shape isomer</a:t>
              </a:r>
              <a:endParaRPr kumimoji="1" lang="ja-JP" altLang="en-US" sz="1200" dirty="0">
                <a:solidFill>
                  <a:srgbClr val="FF0000"/>
                </a:solidFill>
                <a:latin typeface="Arial" pitchFamily="34" charset="0"/>
                <a:cs typeface="Arial" pitchFamily="34" charset="0"/>
              </a:endParaRPr>
            </a:p>
          </p:txBody>
        </p:sp>
        <p:sp>
          <p:nvSpPr>
            <p:cNvPr id="40" name="テキスト ボックス 39"/>
            <p:cNvSpPr txBox="1"/>
            <p:nvPr/>
          </p:nvSpPr>
          <p:spPr>
            <a:xfrm>
              <a:off x="4438851" y="4712202"/>
              <a:ext cx="716026"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Shape isomer</a:t>
              </a:r>
              <a:endParaRPr kumimoji="1" lang="ja-JP" altLang="en-US" sz="1200" dirty="0">
                <a:solidFill>
                  <a:srgbClr val="FF0000"/>
                </a:solidFill>
                <a:latin typeface="Arial" pitchFamily="34" charset="0"/>
                <a:cs typeface="Arial" pitchFamily="34" charset="0"/>
              </a:endParaRPr>
            </a:p>
          </p:txBody>
        </p:sp>
        <p:sp>
          <p:nvSpPr>
            <p:cNvPr id="41" name="テキスト ボックス 40"/>
            <p:cNvSpPr txBox="1"/>
            <p:nvPr/>
          </p:nvSpPr>
          <p:spPr>
            <a:xfrm>
              <a:off x="8307519" y="4568490"/>
              <a:ext cx="936104"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Spherical </a:t>
              </a:r>
              <a:r>
                <a:rPr lang="en-US" altLang="ja-JP" sz="1200" dirty="0">
                  <a:solidFill>
                    <a:srgbClr val="FF0000"/>
                  </a:solidFill>
                  <a:latin typeface="Arial" pitchFamily="34" charset="0"/>
                  <a:cs typeface="Arial" pitchFamily="34" charset="0"/>
                </a:rPr>
                <a:t>i</a:t>
              </a:r>
              <a:r>
                <a:rPr kumimoji="1" lang="en-US" altLang="ja-JP" sz="1200" dirty="0" smtClean="0">
                  <a:solidFill>
                    <a:srgbClr val="FF0000"/>
                  </a:solidFill>
                  <a:latin typeface="Arial" pitchFamily="34" charset="0"/>
                  <a:cs typeface="Arial" pitchFamily="34" charset="0"/>
                </a:rPr>
                <a:t>somer</a:t>
              </a:r>
              <a:endParaRPr kumimoji="1" lang="ja-JP" altLang="en-US" sz="1200" dirty="0">
                <a:solidFill>
                  <a:srgbClr val="FF0000"/>
                </a:solidFill>
                <a:latin typeface="Arial" pitchFamily="34" charset="0"/>
                <a:cs typeface="Arial" pitchFamily="34" charset="0"/>
              </a:endParaRPr>
            </a:p>
          </p:txBody>
        </p:sp>
        <p:sp>
          <p:nvSpPr>
            <p:cNvPr id="42" name="テキスト ボックス 41"/>
            <p:cNvSpPr txBox="1"/>
            <p:nvPr/>
          </p:nvSpPr>
          <p:spPr>
            <a:xfrm>
              <a:off x="4286305" y="5890045"/>
              <a:ext cx="716026"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(Shape isomer)</a:t>
              </a:r>
              <a:endParaRPr kumimoji="1" lang="ja-JP" altLang="en-US" sz="1200" dirty="0">
                <a:solidFill>
                  <a:srgbClr val="FF0000"/>
                </a:solidFill>
                <a:latin typeface="Arial" pitchFamily="34" charset="0"/>
                <a:cs typeface="Arial" pitchFamily="34" charset="0"/>
              </a:endParaRPr>
            </a:p>
          </p:txBody>
        </p:sp>
        <p:sp>
          <p:nvSpPr>
            <p:cNvPr id="43" name="テキスト ボックス 42"/>
            <p:cNvSpPr txBox="1"/>
            <p:nvPr/>
          </p:nvSpPr>
          <p:spPr>
            <a:xfrm>
              <a:off x="8316325" y="188640"/>
              <a:ext cx="716026"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(Shape isomer)</a:t>
              </a:r>
              <a:endParaRPr kumimoji="1" lang="ja-JP" altLang="en-US" sz="1200" dirty="0">
                <a:solidFill>
                  <a:srgbClr val="FF0000"/>
                </a:solidFill>
                <a:latin typeface="Arial" pitchFamily="34" charset="0"/>
                <a:cs typeface="Arial" pitchFamily="34" charset="0"/>
              </a:endParaRPr>
            </a:p>
          </p:txBody>
        </p:sp>
        <p:sp>
          <p:nvSpPr>
            <p:cNvPr id="44" name="テキスト ボックス 43"/>
            <p:cNvSpPr txBox="1"/>
            <p:nvPr/>
          </p:nvSpPr>
          <p:spPr>
            <a:xfrm>
              <a:off x="8309211" y="2636912"/>
              <a:ext cx="716026"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(Shape isomer)</a:t>
              </a:r>
              <a:endParaRPr kumimoji="1" lang="ja-JP" altLang="en-US" sz="1200" dirty="0">
                <a:solidFill>
                  <a:srgbClr val="FF0000"/>
                </a:solidFill>
                <a:latin typeface="Arial" pitchFamily="34" charset="0"/>
                <a:cs typeface="Arial" pitchFamily="34" charset="0"/>
              </a:endParaRPr>
            </a:p>
          </p:txBody>
        </p:sp>
        <p:sp>
          <p:nvSpPr>
            <p:cNvPr id="45" name="テキスト ボックス 44"/>
            <p:cNvSpPr txBox="1"/>
            <p:nvPr/>
          </p:nvSpPr>
          <p:spPr>
            <a:xfrm>
              <a:off x="8464486" y="1370385"/>
              <a:ext cx="716026" cy="461665"/>
            </a:xfrm>
            <a:prstGeom prst="rect">
              <a:avLst/>
            </a:prstGeom>
            <a:noFill/>
          </p:spPr>
          <p:txBody>
            <a:bodyPr wrap="square" rtlCol="0">
              <a:spAutoFit/>
            </a:bodyPr>
            <a:lstStyle/>
            <a:p>
              <a:r>
                <a:rPr kumimoji="1" lang="en-US" altLang="ja-JP" sz="1200" dirty="0" smtClean="0">
                  <a:solidFill>
                    <a:srgbClr val="FF0000"/>
                  </a:solidFill>
                  <a:latin typeface="Arial" pitchFamily="34" charset="0"/>
                  <a:cs typeface="Arial" pitchFamily="34" charset="0"/>
                </a:rPr>
                <a:t>(Shape isomer)</a:t>
              </a:r>
              <a:endParaRPr kumimoji="1" lang="ja-JP" altLang="en-US" sz="1200" dirty="0">
                <a:solidFill>
                  <a:srgbClr val="FF0000"/>
                </a:solidFill>
                <a:latin typeface="Arial" pitchFamily="34" charset="0"/>
                <a:cs typeface="Arial" pitchFamily="34" charset="0"/>
              </a:endParaRPr>
            </a:p>
          </p:txBody>
        </p:sp>
        <p:sp>
          <p:nvSpPr>
            <p:cNvPr id="46" name="テキスト ボックス 45"/>
            <p:cNvSpPr txBox="1"/>
            <p:nvPr/>
          </p:nvSpPr>
          <p:spPr>
            <a:xfrm>
              <a:off x="3491880" y="6464369"/>
              <a:ext cx="1123336" cy="276999"/>
            </a:xfrm>
            <a:prstGeom prst="rect">
              <a:avLst/>
            </a:prstGeom>
            <a:noFill/>
          </p:spPr>
          <p:txBody>
            <a:bodyPr wrap="square" rtlCol="0">
              <a:spAutoFit/>
            </a:bodyPr>
            <a:lstStyle/>
            <a:p>
              <a:r>
                <a:rPr lang="en-US" altLang="ja-JP" sz="1200" dirty="0" err="1" smtClean="0">
                  <a:solidFill>
                    <a:srgbClr val="0000FF"/>
                  </a:solidFill>
                  <a:latin typeface="Arial" pitchFamily="34" charset="0"/>
                  <a:cs typeface="Arial" pitchFamily="34" charset="0"/>
                </a:rPr>
                <a:t>prolate</a:t>
              </a:r>
              <a:r>
                <a:rPr lang="en-US" altLang="ja-JP" sz="1200" dirty="0" smtClean="0">
                  <a:solidFill>
                    <a:srgbClr val="0000FF"/>
                  </a:solidFill>
                  <a:latin typeface="Arial" pitchFamily="34" charset="0"/>
                  <a:cs typeface="Arial" pitchFamily="34" charset="0"/>
                </a:rPr>
                <a:t>-def.</a:t>
              </a:r>
            </a:p>
          </p:txBody>
        </p:sp>
      </p:grpSp>
      <p:sp>
        <p:nvSpPr>
          <p:cNvPr id="47" name="Text Box 39"/>
          <p:cNvSpPr txBox="1">
            <a:spLocks noChangeArrowheads="1"/>
          </p:cNvSpPr>
          <p:nvPr/>
        </p:nvSpPr>
        <p:spPr bwMode="auto">
          <a:xfrm>
            <a:off x="327416" y="116632"/>
            <a:ext cx="5379923" cy="400110"/>
          </a:xfrm>
          <a:prstGeom prst="rect">
            <a:avLst/>
          </a:prstGeom>
          <a:solidFill>
            <a:srgbClr val="FFFF99"/>
          </a:solidFill>
          <a:ln w="9525">
            <a:noFill/>
            <a:miter lim="800000"/>
            <a:headEnd/>
            <a:tailEnd/>
          </a:ln>
          <a:effectLst/>
        </p:spPr>
        <p:txBody>
          <a:bodyPr wrap="square">
            <a:spAutoFit/>
          </a:bodyPr>
          <a:lstStyle/>
          <a:p>
            <a:r>
              <a:rPr lang="en-US" altLang="ja-JP" sz="2000" dirty="0">
                <a:effectLst>
                  <a:outerShdw blurRad="38100" dist="38100" dir="2700000" algn="tl">
                    <a:srgbClr val="000000">
                      <a:alpha val="43137"/>
                    </a:srgbClr>
                  </a:outerShdw>
                </a:effectLst>
                <a:latin typeface="Arial" pitchFamily="34" charset="0"/>
                <a:cs typeface="Arial" pitchFamily="34" charset="0"/>
              </a:rPr>
              <a:t>L</a:t>
            </a:r>
            <a:r>
              <a:rPr lang="en-US" altLang="ja-JP" sz="2000" dirty="0" smtClean="0">
                <a:effectLst>
                  <a:outerShdw blurRad="38100" dist="38100" dir="2700000" algn="tl">
                    <a:srgbClr val="000000">
                      <a:alpha val="43137"/>
                    </a:srgbClr>
                  </a:outerShdw>
                </a:effectLst>
                <a:latin typeface="Arial" pitchFamily="34" charset="0"/>
                <a:cs typeface="Arial" pitchFamily="34" charset="0"/>
              </a:rPr>
              <a:t>evel </a:t>
            </a:r>
            <a:r>
              <a:rPr lang="en-US" altLang="ja-JP" sz="2000" dirty="0">
                <a:effectLst>
                  <a:outerShdw blurRad="38100" dist="38100" dir="2700000" algn="tl">
                    <a:srgbClr val="000000">
                      <a:alpha val="43137"/>
                    </a:srgbClr>
                  </a:outerShdw>
                </a:effectLst>
                <a:latin typeface="Arial" pitchFamily="34" charset="0"/>
                <a:cs typeface="Arial" pitchFamily="34" charset="0"/>
              </a:rPr>
              <a:t>schemes and </a:t>
            </a:r>
            <a:r>
              <a:rPr lang="en-US" altLang="ja-JP" sz="2000" dirty="0" smtClean="0">
                <a:effectLst>
                  <a:outerShdw blurRad="38100" dist="38100" dir="2700000" algn="tl">
                    <a:srgbClr val="000000">
                      <a:alpha val="43137"/>
                    </a:srgbClr>
                  </a:outerShdw>
                </a:effectLst>
                <a:latin typeface="Arial" pitchFamily="34" charset="0"/>
                <a:cs typeface="Arial" pitchFamily="34" charset="0"/>
              </a:rPr>
              <a:t>isomerism we proposed</a:t>
            </a:r>
            <a:endParaRPr lang="ja-JP" altLang="en-US" sz="20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914062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56" y="4526481"/>
            <a:ext cx="2196887" cy="205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aphicFrame>
        <p:nvGraphicFramePr>
          <p:cNvPr id="3" name="表 2"/>
          <p:cNvGraphicFramePr>
            <a:graphicFrameLocks noGrp="1"/>
          </p:cNvGraphicFramePr>
          <p:nvPr>
            <p:extLst>
              <p:ext uri="{D42A27DB-BD31-4B8C-83A1-F6EECF244321}">
                <p14:modId xmlns:p14="http://schemas.microsoft.com/office/powerpoint/2010/main" val="2395933376"/>
              </p:ext>
            </p:extLst>
          </p:nvPr>
        </p:nvGraphicFramePr>
        <p:xfrm>
          <a:off x="2987824" y="836712"/>
          <a:ext cx="5976661" cy="3744414"/>
        </p:xfrm>
        <a:graphic>
          <a:graphicData uri="http://schemas.openxmlformats.org/drawingml/2006/table">
            <a:tbl>
              <a:tblPr/>
              <a:tblGrid>
                <a:gridCol w="390917"/>
                <a:gridCol w="395260"/>
                <a:gridCol w="395260"/>
                <a:gridCol w="395260"/>
                <a:gridCol w="395260"/>
                <a:gridCol w="395260"/>
                <a:gridCol w="395260"/>
                <a:gridCol w="395260"/>
                <a:gridCol w="395260"/>
                <a:gridCol w="403944"/>
                <a:gridCol w="403944"/>
                <a:gridCol w="403944"/>
                <a:gridCol w="403944"/>
                <a:gridCol w="403944"/>
                <a:gridCol w="403944"/>
              </a:tblGrid>
              <a:tr h="307269">
                <a:tc>
                  <a:txBody>
                    <a:bodyPr/>
                    <a:lstStyle/>
                    <a:p>
                      <a:pPr algn="ctr" fontAlgn="ctr"/>
                      <a:endParaRPr lang="ja-JP" altLang="en-US" sz="900" b="0" i="0" u="none" strike="noStrike" dirty="0">
                        <a:solidFill>
                          <a:srgbClr val="282828"/>
                        </a:solidFill>
                        <a:latin typeface="ＭＳ Ｐゴシック"/>
                      </a:endParaRPr>
                    </a:p>
                  </a:txBody>
                  <a:tcPr marL="7405" marR="7405" marT="740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ja-JP" sz="1400" b="1" i="0" u="none" strike="noStrike" dirty="0">
                          <a:solidFill>
                            <a:srgbClr val="FFFFFF"/>
                          </a:solidFill>
                          <a:latin typeface="ＭＳ Ｐゴシック"/>
                        </a:rPr>
                        <a:t>92</a:t>
                      </a:r>
                    </a:p>
                  </a:txBody>
                  <a:tcPr marL="7405" marR="7405" marT="7405" marB="0" anchor="ctr">
                    <a:lnL>
                      <a:noFill/>
                    </a:lnL>
                    <a:lnR>
                      <a:noFill/>
                    </a:lnR>
                    <a:lnT w="12700" cap="flat" cmpd="sng" algn="ctr">
                      <a:solidFill>
                        <a:schemeClr val="tx1"/>
                      </a:solidFill>
                      <a:prstDash val="solid"/>
                      <a:round/>
                      <a:headEnd type="none" w="med" len="med"/>
                      <a:tailEnd type="none" w="med" len="med"/>
                    </a:lnT>
                    <a:lnB>
                      <a:noFill/>
                    </a:lnB>
                    <a:solidFill>
                      <a:srgbClr val="0000FF"/>
                    </a:solidFill>
                  </a:tcPr>
                </a:tc>
                <a:tc>
                  <a:txBody>
                    <a:bodyPr/>
                    <a:lstStyle/>
                    <a:p>
                      <a:pPr algn="ctr" fontAlgn="ctr"/>
                      <a:r>
                        <a:rPr lang="en-US" altLang="ja-JP" sz="1400" b="1" i="0" u="none" strike="noStrike" dirty="0">
                          <a:solidFill>
                            <a:srgbClr val="FFFFFF"/>
                          </a:solidFill>
                          <a:latin typeface="ＭＳ Ｐゴシック"/>
                        </a:rPr>
                        <a:t>93</a:t>
                      </a:r>
                    </a:p>
                  </a:txBody>
                  <a:tcPr marL="7405" marR="7405" marT="7405" marB="0" anchor="ctr">
                    <a:lnL>
                      <a:noFill/>
                    </a:lnL>
                    <a:lnR>
                      <a:noFill/>
                    </a:lnR>
                    <a:lnT w="12700" cap="flat" cmpd="sng" algn="ctr">
                      <a:solidFill>
                        <a:schemeClr val="tx1"/>
                      </a:solidFill>
                      <a:prstDash val="solid"/>
                      <a:round/>
                      <a:headEnd type="none" w="med" len="med"/>
                      <a:tailEnd type="none" w="med" len="med"/>
                    </a:lnT>
                    <a:lnB>
                      <a:noFill/>
                    </a:lnB>
                    <a:solidFill>
                      <a:srgbClr val="0000FF"/>
                    </a:solidFill>
                  </a:tcPr>
                </a:tc>
                <a:tc>
                  <a:txBody>
                    <a:bodyPr/>
                    <a:lstStyle/>
                    <a:p>
                      <a:pPr algn="ctr" fontAlgn="ctr"/>
                      <a:r>
                        <a:rPr lang="en-US" altLang="ja-JP" sz="1400" b="1" i="0" u="none" strike="noStrike" dirty="0">
                          <a:solidFill>
                            <a:srgbClr val="FFFFFF"/>
                          </a:solidFill>
                          <a:latin typeface="ＭＳ Ｐゴシック"/>
                        </a:rPr>
                        <a:t>94</a:t>
                      </a:r>
                    </a:p>
                  </a:txBody>
                  <a:tcPr marL="7405" marR="7405" marT="7405" marB="0" anchor="ctr">
                    <a:lnL>
                      <a:noFill/>
                    </a:lnL>
                    <a:lnR>
                      <a:noFill/>
                    </a:lnR>
                    <a:lnT w="12700" cap="flat" cmpd="sng" algn="ctr">
                      <a:solidFill>
                        <a:schemeClr val="tx1"/>
                      </a:solidFill>
                      <a:prstDash val="solid"/>
                      <a:round/>
                      <a:headEnd type="none" w="med" len="med"/>
                      <a:tailEnd type="none" w="med" len="med"/>
                    </a:lnT>
                    <a:lnB>
                      <a:noFill/>
                    </a:lnB>
                    <a:solidFill>
                      <a:srgbClr val="0000FF"/>
                    </a:solidFill>
                  </a:tcPr>
                </a:tc>
                <a:tc>
                  <a:txBody>
                    <a:bodyPr/>
                    <a:lstStyle/>
                    <a:p>
                      <a:pPr algn="ctr" fontAlgn="ctr"/>
                      <a:r>
                        <a:rPr lang="en-US" altLang="ja-JP" sz="1400" b="1" i="0" u="none" strike="noStrike" dirty="0">
                          <a:solidFill>
                            <a:srgbClr val="FFFFFF"/>
                          </a:solidFill>
                          <a:latin typeface="ＭＳ Ｐゴシック"/>
                        </a:rPr>
                        <a:t>95</a:t>
                      </a:r>
                    </a:p>
                  </a:txBody>
                  <a:tcPr marL="7405" marR="7405" marT="7405" marB="0" anchor="ctr">
                    <a:lnL>
                      <a:noFill/>
                    </a:lnL>
                    <a:lnR>
                      <a:noFill/>
                    </a:lnR>
                    <a:lnT w="12700" cap="flat" cmpd="sng" algn="ctr">
                      <a:solidFill>
                        <a:schemeClr val="tx1"/>
                      </a:solidFill>
                      <a:prstDash val="solid"/>
                      <a:round/>
                      <a:headEnd type="none" w="med" len="med"/>
                      <a:tailEnd type="none" w="med" len="med"/>
                    </a:lnT>
                    <a:lnB>
                      <a:noFill/>
                    </a:lnB>
                    <a:solidFill>
                      <a:srgbClr val="0000FF"/>
                    </a:solidFill>
                  </a:tcPr>
                </a:tc>
                <a:tc>
                  <a:txBody>
                    <a:bodyPr/>
                    <a:lstStyle/>
                    <a:p>
                      <a:pPr algn="ctr" fontAlgn="ctr"/>
                      <a:r>
                        <a:rPr lang="en-US" altLang="ja-JP" sz="1400" b="1" i="0" u="none" strike="noStrike" dirty="0">
                          <a:solidFill>
                            <a:srgbClr val="FFFFFF"/>
                          </a:solidFill>
                          <a:latin typeface="ＭＳ Ｐゴシック"/>
                        </a:rPr>
                        <a:t>96</a:t>
                      </a:r>
                    </a:p>
                  </a:txBody>
                  <a:tcPr marL="7405" marR="7405" marT="7405" marB="0" anchor="ctr">
                    <a:lnL>
                      <a:noFill/>
                    </a:lnL>
                    <a:lnR>
                      <a:noFill/>
                    </a:lnR>
                    <a:lnT w="12700" cap="flat" cmpd="sng" algn="ctr">
                      <a:solidFill>
                        <a:schemeClr val="tx1"/>
                      </a:solidFill>
                      <a:prstDash val="solid"/>
                      <a:round/>
                      <a:headEnd type="none" w="med" len="med"/>
                      <a:tailEnd type="none" w="med" len="med"/>
                    </a:lnT>
                    <a:lnB>
                      <a:noFill/>
                    </a:lnB>
                    <a:solidFill>
                      <a:srgbClr val="0000FF"/>
                    </a:solidFill>
                  </a:tcPr>
                </a:tc>
                <a:tc>
                  <a:txBody>
                    <a:bodyPr/>
                    <a:lstStyle/>
                    <a:p>
                      <a:pPr algn="ctr" fontAlgn="ctr"/>
                      <a:r>
                        <a:rPr lang="en-US" altLang="ja-JP" sz="1400" b="1" i="0" u="none" strike="noStrike" dirty="0">
                          <a:solidFill>
                            <a:srgbClr val="FFFFFF"/>
                          </a:solidFill>
                          <a:latin typeface="ＭＳ Ｐゴシック"/>
                        </a:rPr>
                        <a:t>97</a:t>
                      </a:r>
                    </a:p>
                  </a:txBody>
                  <a:tcPr marL="7405" marR="7405" marT="7405" marB="0" anchor="ctr">
                    <a:lnL>
                      <a:noFill/>
                    </a:lnL>
                    <a:lnR>
                      <a:noFill/>
                    </a:lnR>
                    <a:lnT w="12700" cap="flat" cmpd="sng" algn="ctr">
                      <a:solidFill>
                        <a:schemeClr val="tx1"/>
                      </a:solidFill>
                      <a:prstDash val="solid"/>
                      <a:round/>
                      <a:headEnd type="none" w="med" len="med"/>
                      <a:tailEnd type="none" w="med" len="med"/>
                    </a:lnT>
                    <a:lnB>
                      <a:noFill/>
                    </a:lnB>
                    <a:solidFill>
                      <a:srgbClr val="0000FF"/>
                    </a:solidFill>
                  </a:tcPr>
                </a:tc>
                <a:tc>
                  <a:txBody>
                    <a:bodyPr/>
                    <a:lstStyle/>
                    <a:p>
                      <a:pPr algn="ctr" fontAlgn="ctr"/>
                      <a:r>
                        <a:rPr lang="en-US" altLang="ja-JP" sz="1400" b="1" i="0" u="none" strike="noStrike" dirty="0">
                          <a:solidFill>
                            <a:srgbClr val="FFFFFF"/>
                          </a:solidFill>
                          <a:latin typeface="ＭＳ Ｐゴシック"/>
                        </a:rPr>
                        <a:t>98</a:t>
                      </a:r>
                    </a:p>
                  </a:txBody>
                  <a:tcPr marL="7405" marR="7405" marT="7405" marB="0" anchor="ctr">
                    <a:lnL>
                      <a:noFill/>
                    </a:lnL>
                    <a:lnR>
                      <a:noFill/>
                    </a:lnR>
                    <a:lnT w="12700" cap="flat" cmpd="sng" algn="ctr">
                      <a:solidFill>
                        <a:schemeClr val="tx1"/>
                      </a:solidFill>
                      <a:prstDash val="solid"/>
                      <a:round/>
                      <a:headEnd type="none" w="med" len="med"/>
                      <a:tailEnd type="none" w="med" len="med"/>
                    </a:lnT>
                    <a:lnB w="28575" cap="flat" cmpd="sng" algn="ctr">
                      <a:solidFill>
                        <a:srgbClr val="0000FF"/>
                      </a:solidFill>
                      <a:prstDash val="solid"/>
                      <a:round/>
                      <a:headEnd type="none" w="med" len="med"/>
                      <a:tailEnd type="none" w="med" len="med"/>
                    </a:lnB>
                    <a:solidFill>
                      <a:srgbClr val="0000FF"/>
                    </a:solidFill>
                  </a:tcPr>
                </a:tc>
                <a:tc>
                  <a:txBody>
                    <a:bodyPr/>
                    <a:lstStyle/>
                    <a:p>
                      <a:pPr algn="ctr" fontAlgn="ctr"/>
                      <a:r>
                        <a:rPr lang="en-US" altLang="ja-JP" sz="1400" b="1" i="0" u="none" strike="noStrike" dirty="0">
                          <a:solidFill>
                            <a:srgbClr val="FFFFFF"/>
                          </a:solidFill>
                          <a:latin typeface="ＭＳ Ｐゴシック"/>
                        </a:rPr>
                        <a:t>99</a:t>
                      </a:r>
                    </a:p>
                  </a:txBody>
                  <a:tcPr marL="7405" marR="7405" marT="7405" marB="0" anchor="ctr">
                    <a:lnL>
                      <a:noFill/>
                    </a:lnL>
                    <a:lnR>
                      <a:noFill/>
                    </a:lnR>
                    <a:lnT w="12700" cap="flat" cmpd="sng" algn="ctr">
                      <a:solidFill>
                        <a:schemeClr val="tx1"/>
                      </a:solidFill>
                      <a:prstDash val="solid"/>
                      <a:round/>
                      <a:headEnd type="none" w="med" len="med"/>
                      <a:tailEnd type="none" w="med" len="med"/>
                    </a:lnT>
                    <a:lnB>
                      <a:noFill/>
                    </a:lnB>
                    <a:solidFill>
                      <a:srgbClr val="0000FF"/>
                    </a:solidFill>
                  </a:tcPr>
                </a:tc>
                <a:tc>
                  <a:txBody>
                    <a:bodyPr/>
                    <a:lstStyle/>
                    <a:p>
                      <a:pPr algn="ctr" fontAlgn="ctr"/>
                      <a:r>
                        <a:rPr lang="en-US" altLang="ja-JP" sz="1400" b="1" i="0" u="none" strike="noStrike" dirty="0">
                          <a:solidFill>
                            <a:srgbClr val="FFFFFF"/>
                          </a:solidFill>
                          <a:latin typeface="ＭＳ Ｐゴシック"/>
                        </a:rPr>
                        <a:t>100</a:t>
                      </a:r>
                    </a:p>
                  </a:txBody>
                  <a:tcPr marL="7405" marR="7405" marT="740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altLang="ja-JP" sz="1400" b="1" i="0" u="none" strike="noStrike" dirty="0">
                          <a:solidFill>
                            <a:srgbClr val="FFFFFF"/>
                          </a:solidFill>
                          <a:latin typeface="ＭＳ Ｐゴシック"/>
                        </a:rPr>
                        <a:t>101</a:t>
                      </a:r>
                    </a:p>
                  </a:txBody>
                  <a:tcPr marL="7405" marR="7405" marT="740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altLang="ja-JP" sz="1400" b="1" i="0" u="none" strike="noStrike" dirty="0">
                          <a:solidFill>
                            <a:srgbClr val="FFFFFF"/>
                          </a:solidFill>
                          <a:latin typeface="ＭＳ Ｐゴシック"/>
                        </a:rPr>
                        <a:t>102</a:t>
                      </a:r>
                    </a:p>
                  </a:txBody>
                  <a:tcPr marL="7405" marR="7405" marT="740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altLang="ja-JP" sz="1400" b="1" i="0" u="none" strike="noStrike" dirty="0">
                          <a:solidFill>
                            <a:srgbClr val="FFFFFF"/>
                          </a:solidFill>
                          <a:latin typeface="ＭＳ Ｐゴシック"/>
                        </a:rPr>
                        <a:t>103</a:t>
                      </a:r>
                    </a:p>
                  </a:txBody>
                  <a:tcPr marL="7405" marR="7405" marT="740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altLang="ja-JP" sz="1400" b="1" i="0" u="none" strike="noStrike" dirty="0">
                          <a:solidFill>
                            <a:srgbClr val="FFFFFF"/>
                          </a:solidFill>
                          <a:latin typeface="ＭＳ Ｐゴシック"/>
                        </a:rPr>
                        <a:t>104</a:t>
                      </a:r>
                    </a:p>
                  </a:txBody>
                  <a:tcPr marL="7405" marR="7405" marT="740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altLang="ja-JP" sz="1400" b="1" i="0" u="none" strike="noStrike" dirty="0">
                          <a:solidFill>
                            <a:srgbClr val="FFFFFF"/>
                          </a:solidFill>
                          <a:latin typeface="ＭＳ Ｐゴシック"/>
                        </a:rPr>
                        <a:t>105</a:t>
                      </a:r>
                    </a:p>
                  </a:txBody>
                  <a:tcPr marL="7405" marR="7405" marT="740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r>
              <a:tr h="347764">
                <a:tc>
                  <a:txBody>
                    <a:bodyPr/>
                    <a:lstStyle/>
                    <a:p>
                      <a:pPr algn="ctr" fontAlgn="ctr"/>
                      <a:r>
                        <a:rPr lang="en-US" altLang="ja-JP" sz="1600" b="1" i="0" u="none" strike="noStrike" dirty="0">
                          <a:solidFill>
                            <a:srgbClr val="FFFFFF"/>
                          </a:solidFill>
                          <a:latin typeface="ＭＳ Ｐゴシック"/>
                        </a:rPr>
                        <a:t>67</a:t>
                      </a:r>
                    </a:p>
                  </a:txBody>
                  <a:tcPr marL="7405" marR="7405" marT="7405" marB="0" anchor="ctr">
                    <a:lnL w="12700" cap="flat" cmpd="sng" algn="ctr">
                      <a:solidFill>
                        <a:schemeClr val="tx1"/>
                      </a:solidFill>
                      <a:prstDash val="solid"/>
                      <a:round/>
                      <a:headEnd type="none" w="med" len="med"/>
                      <a:tailEnd type="none" w="med" len="med"/>
                    </a:lnL>
                    <a:lnR>
                      <a:noFill/>
                    </a:lnR>
                    <a:lnT>
                      <a:noFill/>
                    </a:lnT>
                    <a:lnB>
                      <a:noFill/>
                    </a:lnB>
                    <a:solidFill>
                      <a:srgbClr val="FF2F2F"/>
                    </a:solidFill>
                  </a:tcPr>
                </a:tc>
                <a:tc>
                  <a:txBody>
                    <a:bodyPr/>
                    <a:lstStyle/>
                    <a:p>
                      <a:pPr algn="ctr" fontAlgn="ctr"/>
                      <a:r>
                        <a:rPr lang="en-US" sz="900" b="0" i="0" u="none" strike="noStrike" dirty="0">
                          <a:solidFill>
                            <a:srgbClr val="282828"/>
                          </a:solidFill>
                          <a:latin typeface="ＭＳ Ｐゴシック"/>
                        </a:rPr>
                        <a:t>159Ho</a:t>
                      </a:r>
                    </a:p>
                  </a:txBody>
                  <a:tcPr marL="7405" marR="7405" marT="7405"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160Ho</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161Ho</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162Ho</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163Ho</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164Ho</a:t>
                      </a:r>
                    </a:p>
                  </a:txBody>
                  <a:tcPr marL="7405" marR="7405" marT="7405" marB="0" anchor="ctr">
                    <a:lnL w="6350" cap="flat" cmpd="sng" algn="ctr">
                      <a:solidFill>
                        <a:srgbClr val="000000"/>
                      </a:solidFill>
                      <a:prstDash val="solid"/>
                      <a:round/>
                      <a:headEnd type="none" w="med" len="med"/>
                      <a:tailEnd type="none" w="med" len="med"/>
                    </a:lnL>
                    <a:lnR w="28575" cap="flat" cmpd="sng" algn="ctr">
                      <a:solidFill>
                        <a:srgbClr val="0000FF"/>
                      </a:solidFill>
                      <a:prstDash val="solid"/>
                      <a:round/>
                      <a:headEnd type="none" w="med" len="med"/>
                      <a:tailEnd type="none" w="med" len="med"/>
                    </a:lnR>
                    <a:lnT>
                      <a:noFill/>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165Ho</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166Ho</a:t>
                      </a:r>
                    </a:p>
                  </a:txBody>
                  <a:tcPr marL="7405" marR="7405" marT="7405" marB="0" anchor="ctr">
                    <a:lnL w="28575"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167Ho</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168Ho</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169Ho</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170Ho</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chemeClr val="bg1"/>
                          </a:solidFill>
                          <a:latin typeface="ＭＳ Ｐゴシック"/>
                        </a:rPr>
                        <a:t>171Ho</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a:solidFill>
                            <a:srgbClr val="282828"/>
                          </a:solidFill>
                          <a:latin typeface="ＭＳ Ｐゴシック"/>
                        </a:rPr>
                        <a:t>172Ho</a:t>
                      </a:r>
                    </a:p>
                  </a:txBody>
                  <a:tcPr marL="7405" marR="7405" marT="740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4">
                <a:tc>
                  <a:txBody>
                    <a:bodyPr/>
                    <a:lstStyle/>
                    <a:p>
                      <a:pPr algn="ctr" fontAlgn="ctr"/>
                      <a:r>
                        <a:rPr lang="en-US" altLang="ja-JP" sz="1600" b="1" i="0" u="none" strike="noStrike" dirty="0">
                          <a:solidFill>
                            <a:srgbClr val="FFFFFF"/>
                          </a:solidFill>
                          <a:latin typeface="ＭＳ Ｐゴシック"/>
                        </a:rPr>
                        <a:t>66</a:t>
                      </a:r>
                    </a:p>
                  </a:txBody>
                  <a:tcPr marL="7405" marR="7405" marT="7405" marB="0" anchor="ctr">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a:noFill/>
                    </a:lnT>
                    <a:lnB>
                      <a:noFill/>
                    </a:lnB>
                    <a:solidFill>
                      <a:srgbClr val="FF2F2F"/>
                    </a:solidFill>
                  </a:tcPr>
                </a:tc>
                <a:tc>
                  <a:txBody>
                    <a:bodyPr/>
                    <a:lstStyle/>
                    <a:p>
                      <a:pPr algn="ctr" fontAlgn="ctr"/>
                      <a:r>
                        <a:rPr lang="en-US" sz="900" b="0" i="0" u="none" strike="noStrike" dirty="0">
                          <a:solidFill>
                            <a:srgbClr val="282828"/>
                          </a:solidFill>
                          <a:latin typeface="ＭＳ Ｐゴシック"/>
                        </a:rPr>
                        <a:t>158Dy</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159Dy</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160Dy</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161Dy</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162Dy</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163Dy</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164Dy</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165Dy</a:t>
                      </a:r>
                    </a:p>
                  </a:txBody>
                  <a:tcPr marL="7405" marR="7405" marT="7405" marB="0" anchor="ctr">
                    <a:lnL w="28575"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166Dy</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chemeClr val="bg1"/>
                          </a:solidFill>
                          <a:latin typeface="ＭＳ Ｐゴシック"/>
                        </a:rPr>
                        <a:t>167Dy</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a:solidFill>
                            <a:srgbClr val="282828"/>
                          </a:solidFill>
                          <a:latin typeface="ＭＳ Ｐゴシック"/>
                        </a:rPr>
                        <a:t>168Dy</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chemeClr val="bg1"/>
                          </a:solidFill>
                          <a:latin typeface="ＭＳ Ｐゴシック"/>
                        </a:rPr>
                        <a:t>169Dy</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smtClean="0">
                          <a:solidFill>
                            <a:schemeClr val="bg1"/>
                          </a:solidFill>
                          <a:latin typeface="ＭＳ Ｐゴシック"/>
                        </a:rPr>
                        <a:t>170Dy</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a:solidFill>
                            <a:srgbClr val="282828"/>
                          </a:solidFill>
                          <a:latin typeface="ＭＳ Ｐゴシック"/>
                        </a:rPr>
                        <a:t>171Dy</a:t>
                      </a:r>
                    </a:p>
                  </a:txBody>
                  <a:tcPr marL="7405" marR="7405" marT="740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4">
                <a:tc>
                  <a:txBody>
                    <a:bodyPr/>
                    <a:lstStyle/>
                    <a:p>
                      <a:pPr algn="ctr" fontAlgn="ctr"/>
                      <a:r>
                        <a:rPr lang="en-US" altLang="ja-JP" sz="1600" b="1" i="0" u="none" strike="noStrike" dirty="0">
                          <a:solidFill>
                            <a:srgbClr val="FFFFFF"/>
                          </a:solidFill>
                          <a:latin typeface="ＭＳ Ｐゴシック"/>
                        </a:rPr>
                        <a:t>65</a:t>
                      </a:r>
                    </a:p>
                  </a:txBody>
                  <a:tcPr marL="7405" marR="7405" marT="7405" marB="0" anchor="ctr">
                    <a:lnL w="12700" cap="flat" cmpd="sng" algn="ctr">
                      <a:solidFill>
                        <a:schemeClr val="tx1"/>
                      </a:solidFill>
                      <a:prstDash val="solid"/>
                      <a:round/>
                      <a:headEnd type="none" w="med" len="med"/>
                      <a:tailEnd type="none" w="med" len="med"/>
                    </a:lnL>
                    <a:lnR>
                      <a:noFill/>
                    </a:lnR>
                    <a:lnT>
                      <a:noFill/>
                    </a:lnT>
                    <a:lnB>
                      <a:noFill/>
                    </a:lnB>
                    <a:solidFill>
                      <a:srgbClr val="FF2F2F"/>
                    </a:solidFill>
                  </a:tcPr>
                </a:tc>
                <a:tc>
                  <a:txBody>
                    <a:bodyPr/>
                    <a:lstStyle/>
                    <a:p>
                      <a:pPr algn="ctr" fontAlgn="ctr"/>
                      <a:r>
                        <a:rPr lang="en-US" sz="900" b="0" i="0" u="none" strike="noStrike">
                          <a:solidFill>
                            <a:srgbClr val="282828"/>
                          </a:solidFill>
                          <a:latin typeface="ＭＳ Ｐゴシック"/>
                        </a:rPr>
                        <a:t>157Tb</a:t>
                      </a:r>
                    </a:p>
                  </a:txBody>
                  <a:tcPr marL="7405" marR="7405" marT="7405"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158Tb</a:t>
                      </a:r>
                    </a:p>
                  </a:txBody>
                  <a:tcPr marL="7405" marR="7405" marT="7405" marB="0" anchor="ctr">
                    <a:lnL w="6350" cap="flat" cmpd="sng" algn="ctr">
                      <a:solidFill>
                        <a:srgbClr val="000000"/>
                      </a:solidFill>
                      <a:prstDash val="solid"/>
                      <a:round/>
                      <a:headEnd type="none" w="med" len="med"/>
                      <a:tailEnd type="none" w="med" len="med"/>
                    </a:lnL>
                    <a:lnR w="28575"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159Tb</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160Tb</a:t>
                      </a:r>
                    </a:p>
                  </a:txBody>
                  <a:tcPr marL="7405" marR="7405" marT="7405" marB="0" anchor="ctr">
                    <a:lnL w="28575"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161Tb</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162Tb</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163Tb</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164Tb</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rgbClr val="FFFFFF"/>
                          </a:solidFill>
                          <a:latin typeface="ＭＳ Ｐゴシック"/>
                        </a:rPr>
                        <a:t>165Tb</a:t>
                      </a:r>
                      <a:endParaRPr lang="en-US" sz="900" b="0" i="0" u="none" strike="noStrike" dirty="0">
                        <a:solidFill>
                          <a:srgbClr val="FFFFFF"/>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smtClean="0">
                          <a:solidFill>
                            <a:schemeClr val="bg1"/>
                          </a:solidFill>
                          <a:latin typeface="ＭＳ Ｐゴシック"/>
                        </a:rPr>
                        <a:t>166Tb</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smtClean="0">
                          <a:solidFill>
                            <a:schemeClr val="bg1"/>
                          </a:solidFill>
                          <a:latin typeface="ＭＳ Ｐゴシック"/>
                        </a:rPr>
                        <a:t>167Tb</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a:solidFill>
                            <a:schemeClr val="bg1"/>
                          </a:solidFill>
                          <a:latin typeface="ＭＳ Ｐゴシック"/>
                        </a:rPr>
                        <a:t>168Tb</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a:solidFill>
                            <a:srgbClr val="282828"/>
                          </a:solidFill>
                          <a:latin typeface="ＭＳ Ｐゴシック"/>
                        </a:rPr>
                        <a:t>169Tb</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170Tb</a:t>
                      </a:r>
                    </a:p>
                  </a:txBody>
                  <a:tcPr marL="7405" marR="7405" marT="740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4">
                <a:tc>
                  <a:txBody>
                    <a:bodyPr/>
                    <a:lstStyle/>
                    <a:p>
                      <a:pPr algn="ctr" fontAlgn="ctr"/>
                      <a:r>
                        <a:rPr lang="en-US" altLang="ja-JP" sz="1600" b="1" i="0" u="none" strike="noStrike" dirty="0">
                          <a:solidFill>
                            <a:srgbClr val="FFFFFF"/>
                          </a:solidFill>
                          <a:latin typeface="ＭＳ Ｐゴシック"/>
                        </a:rPr>
                        <a:t>64</a:t>
                      </a:r>
                    </a:p>
                  </a:txBody>
                  <a:tcPr marL="7405" marR="7405" marT="7405" marB="0" anchor="ctr">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a:noFill/>
                    </a:lnT>
                    <a:lnB>
                      <a:noFill/>
                    </a:lnB>
                    <a:solidFill>
                      <a:srgbClr val="FF2F2F"/>
                    </a:solidFill>
                  </a:tcPr>
                </a:tc>
                <a:tc>
                  <a:txBody>
                    <a:bodyPr/>
                    <a:lstStyle/>
                    <a:p>
                      <a:pPr algn="ctr" fontAlgn="ctr"/>
                      <a:r>
                        <a:rPr lang="en-US" sz="900" b="0" i="0" u="none" strike="noStrike" dirty="0">
                          <a:solidFill>
                            <a:srgbClr val="282828"/>
                          </a:solidFill>
                          <a:latin typeface="ＭＳ Ｐゴシック"/>
                        </a:rPr>
                        <a:t>156Gd</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157Gd</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158Gd</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159Gd</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160Gd</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161Gd</a:t>
                      </a:r>
                    </a:p>
                  </a:txBody>
                  <a:tcPr marL="7405" marR="7405" marT="7405" marB="0" anchor="ctr">
                    <a:lnL w="28575"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chemeClr val="bg1"/>
                          </a:solidFill>
                          <a:latin typeface="ＭＳ Ｐゴシック"/>
                        </a:rPr>
                        <a:t>162Gd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a:solidFill>
                            <a:srgbClr val="282828"/>
                          </a:solidFill>
                          <a:latin typeface="ＭＳ Ｐゴシック"/>
                        </a:rPr>
                        <a:t>163Gd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rgbClr val="FFFFFF"/>
                          </a:solidFill>
                          <a:latin typeface="ＭＳ Ｐゴシック"/>
                        </a:rPr>
                        <a:t>164Gd</a:t>
                      </a:r>
                      <a:endParaRPr lang="en-US" sz="900" b="0" i="0" u="none" strike="noStrike" dirty="0">
                        <a:solidFill>
                          <a:srgbClr val="FFFFFF"/>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smtClean="0">
                          <a:solidFill>
                            <a:schemeClr val="bg1"/>
                          </a:solidFill>
                          <a:latin typeface="ＭＳ Ｐゴシック"/>
                        </a:rPr>
                        <a:t>165Gd</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smtClean="0">
                          <a:solidFill>
                            <a:schemeClr val="bg1"/>
                          </a:solidFill>
                          <a:latin typeface="ＭＳ Ｐゴシック"/>
                        </a:rPr>
                        <a:t>166Gd</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a:solidFill>
                            <a:srgbClr val="282828"/>
                          </a:solidFill>
                          <a:latin typeface="ＭＳ Ｐゴシック"/>
                        </a:rPr>
                        <a:t>167Gd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168Gd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169Gd</a:t>
                      </a:r>
                    </a:p>
                  </a:txBody>
                  <a:tcPr marL="7405" marR="7405" marT="740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4">
                <a:tc>
                  <a:txBody>
                    <a:bodyPr/>
                    <a:lstStyle/>
                    <a:p>
                      <a:pPr algn="ctr" fontAlgn="ctr"/>
                      <a:r>
                        <a:rPr lang="en-US" altLang="ja-JP" sz="1600" b="1" i="0" u="none" strike="noStrike">
                          <a:solidFill>
                            <a:srgbClr val="FFFFFF"/>
                          </a:solidFill>
                          <a:latin typeface="ＭＳ Ｐゴシック"/>
                        </a:rPr>
                        <a:t>63</a:t>
                      </a:r>
                    </a:p>
                  </a:txBody>
                  <a:tcPr marL="7405" marR="7405" marT="74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2F2F"/>
                    </a:solidFill>
                  </a:tcPr>
                </a:tc>
                <a:tc>
                  <a:txBody>
                    <a:bodyPr/>
                    <a:lstStyle/>
                    <a:p>
                      <a:pPr algn="ctr" fontAlgn="ctr"/>
                      <a:r>
                        <a:rPr lang="en-US" sz="900" b="0" i="0" u="none" strike="noStrike" dirty="0">
                          <a:solidFill>
                            <a:srgbClr val="282828"/>
                          </a:solidFill>
                          <a:latin typeface="ＭＳ Ｐゴシック"/>
                        </a:rPr>
                        <a:t>155Eu</a:t>
                      </a:r>
                    </a:p>
                  </a:txBody>
                  <a:tcPr marL="7405" marR="7405" marT="740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156Eu</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157Eu</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158Eu</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159Eu</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160Eu</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161Eu</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162Eu</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rgbClr val="FFFFFF"/>
                          </a:solidFill>
                          <a:latin typeface="ＭＳ Ｐゴシック"/>
                        </a:rPr>
                        <a:t>163Eu</a:t>
                      </a:r>
                      <a:endParaRPr lang="en-US" sz="900" b="0" i="0" u="none" strike="noStrike" dirty="0">
                        <a:solidFill>
                          <a:srgbClr val="FFFFFF"/>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smtClean="0">
                          <a:solidFill>
                            <a:schemeClr val="bg1"/>
                          </a:solidFill>
                          <a:latin typeface="ＭＳ Ｐゴシック"/>
                        </a:rPr>
                        <a:t>164Eu</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a:solidFill>
                            <a:schemeClr val="tx1"/>
                          </a:solidFill>
                          <a:latin typeface="ＭＳ Ｐゴシック"/>
                        </a:rPr>
                        <a:t>165Eu</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166Eu</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167Eu</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168Eu</a:t>
                      </a:r>
                    </a:p>
                  </a:txBody>
                  <a:tcPr marL="7405" marR="7405" marT="740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4">
                <a:tc>
                  <a:txBody>
                    <a:bodyPr/>
                    <a:lstStyle/>
                    <a:p>
                      <a:pPr algn="ctr" fontAlgn="ctr"/>
                      <a:r>
                        <a:rPr lang="en-US" altLang="ja-JP" sz="1600" b="1" i="0" u="none" strike="noStrike" dirty="0">
                          <a:solidFill>
                            <a:srgbClr val="FFFFFF"/>
                          </a:solidFill>
                          <a:latin typeface="ＭＳ Ｐゴシック"/>
                        </a:rPr>
                        <a:t>62</a:t>
                      </a:r>
                    </a:p>
                  </a:txBody>
                  <a:tcPr marL="7405" marR="7405" marT="7405" marB="0" anchor="ctr">
                    <a:lnL w="12700" cap="flat" cmpd="sng" algn="ctr">
                      <a:solidFill>
                        <a:schemeClr val="tx1"/>
                      </a:solidFill>
                      <a:prstDash val="solid"/>
                      <a:round/>
                      <a:headEnd type="none" w="med" len="med"/>
                      <a:tailEnd type="none" w="med" len="med"/>
                    </a:lnL>
                    <a:lnR w="28575" cap="flat" cmpd="sng" algn="ctr">
                      <a:solidFill>
                        <a:srgbClr val="0000FF"/>
                      </a:solidFill>
                      <a:prstDash val="solid"/>
                      <a:round/>
                      <a:headEnd type="none" w="med" len="med"/>
                      <a:tailEnd type="none" w="med" len="med"/>
                    </a:lnR>
                    <a:lnT>
                      <a:noFill/>
                    </a:lnT>
                    <a:lnB>
                      <a:noFill/>
                    </a:lnB>
                    <a:solidFill>
                      <a:srgbClr val="FF2F2F"/>
                    </a:solidFill>
                  </a:tcPr>
                </a:tc>
                <a:tc>
                  <a:txBody>
                    <a:bodyPr/>
                    <a:lstStyle/>
                    <a:p>
                      <a:pPr algn="ctr" fontAlgn="ctr"/>
                      <a:r>
                        <a:rPr lang="en-US" sz="900" b="0" i="0" u="none" strike="noStrike" dirty="0">
                          <a:solidFill>
                            <a:srgbClr val="282828"/>
                          </a:solidFill>
                          <a:latin typeface="ＭＳ Ｐゴシック"/>
                        </a:rPr>
                        <a:t>154Sm</a:t>
                      </a:r>
                    </a:p>
                  </a:txBody>
                  <a:tcPr marL="7405" marR="7405" marT="7405" marB="0" anchor="ctr">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tcPr>
                </a:tc>
                <a:tc>
                  <a:txBody>
                    <a:bodyPr/>
                    <a:lstStyle/>
                    <a:p>
                      <a:pPr algn="ctr" fontAlgn="ctr"/>
                      <a:r>
                        <a:rPr lang="en-US" sz="900" b="0" i="0" u="none" strike="noStrike" dirty="0">
                          <a:solidFill>
                            <a:schemeClr val="tx1"/>
                          </a:solidFill>
                          <a:latin typeface="ＭＳ Ｐゴシック"/>
                        </a:rPr>
                        <a:t>155Sm</a:t>
                      </a:r>
                    </a:p>
                  </a:txBody>
                  <a:tcPr marL="7405" marR="7405" marT="7405" marB="0" anchor="ctr">
                    <a:lnL w="28575" cap="flat" cmpd="sng" algn="ctr">
                      <a:solidFill>
                        <a:srgbClr val="0000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chemeClr val="tx1"/>
                          </a:solidFill>
                          <a:latin typeface="ＭＳ Ｐゴシック"/>
                        </a:rPr>
                        <a:t>156Sm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chemeClr val="tx1"/>
                          </a:solidFill>
                          <a:latin typeface="ＭＳ Ｐゴシック"/>
                        </a:rPr>
                        <a:t>157Sm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chemeClr val="tx1"/>
                          </a:solidFill>
                          <a:latin typeface="ＭＳ Ｐゴシック"/>
                        </a:rPr>
                        <a:t>158Sm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chemeClr val="tx1"/>
                          </a:solidFill>
                          <a:latin typeface="ＭＳ Ｐゴシック"/>
                        </a:rPr>
                        <a:t>159Sm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chemeClr val="tx1"/>
                          </a:solidFill>
                          <a:latin typeface="ＭＳ Ｐゴシック"/>
                        </a:rPr>
                        <a:t>160Sm</a:t>
                      </a:r>
                      <a:endParaRPr lang="en-US" sz="900" b="0" i="0" u="none" strike="noStrike" dirty="0">
                        <a:solidFill>
                          <a:schemeClr val="tx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900" b="0" i="0" u="none" strike="noStrike" dirty="0" smtClean="0">
                          <a:solidFill>
                            <a:schemeClr val="bg1"/>
                          </a:solidFill>
                          <a:latin typeface="ＭＳ Ｐゴシック"/>
                        </a:rPr>
                        <a:t>161Sm</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smtClean="0">
                          <a:solidFill>
                            <a:srgbClr val="FFFFFF"/>
                          </a:solidFill>
                          <a:latin typeface="ＭＳ Ｐゴシック"/>
                        </a:rPr>
                        <a:t>162Sm</a:t>
                      </a:r>
                      <a:endParaRPr lang="en-US" sz="900" b="0" i="0" u="none" strike="noStrike" dirty="0">
                        <a:solidFill>
                          <a:srgbClr val="FFFFFF"/>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a:solidFill>
                            <a:srgbClr val="282828"/>
                          </a:solidFill>
                          <a:latin typeface="ＭＳ Ｐゴシック"/>
                        </a:rPr>
                        <a:t>163Sm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164Sm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165Sm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166Sm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167Sm</a:t>
                      </a:r>
                    </a:p>
                  </a:txBody>
                  <a:tcPr marL="7405" marR="7405" marT="740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4">
                <a:tc>
                  <a:txBody>
                    <a:bodyPr/>
                    <a:lstStyle/>
                    <a:p>
                      <a:pPr algn="ctr" fontAlgn="ctr"/>
                      <a:r>
                        <a:rPr lang="en-US" altLang="ja-JP" sz="1600" b="1" i="0" u="none" strike="noStrike" dirty="0">
                          <a:solidFill>
                            <a:srgbClr val="FFFFFF"/>
                          </a:solidFill>
                          <a:latin typeface="ＭＳ Ｐゴシック"/>
                        </a:rPr>
                        <a:t>61</a:t>
                      </a:r>
                    </a:p>
                  </a:txBody>
                  <a:tcPr marL="7405" marR="7405" marT="740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2F2F"/>
                    </a:solidFill>
                  </a:tcPr>
                </a:tc>
                <a:tc>
                  <a:txBody>
                    <a:bodyPr/>
                    <a:lstStyle/>
                    <a:p>
                      <a:pPr algn="ctr" fontAlgn="ctr"/>
                      <a:r>
                        <a:rPr lang="en-US" sz="900" b="0" i="0" u="none" strike="noStrike" dirty="0">
                          <a:solidFill>
                            <a:srgbClr val="282828"/>
                          </a:solidFill>
                          <a:latin typeface="ＭＳ Ｐゴシック"/>
                        </a:rPr>
                        <a:t>153Pm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chemeClr val="tx1"/>
                          </a:solidFill>
                          <a:latin typeface="ＭＳ Ｐゴシック"/>
                        </a:rPr>
                        <a:t>154Pm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chemeClr val="tx1"/>
                          </a:solidFill>
                          <a:latin typeface="ＭＳ Ｐゴシック"/>
                        </a:rPr>
                        <a:t>155Pm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chemeClr val="tx1"/>
                          </a:solidFill>
                          <a:latin typeface="ＭＳ Ｐゴシック"/>
                        </a:rPr>
                        <a:t>156Pm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chemeClr val="tx1"/>
                          </a:solidFill>
                          <a:latin typeface="ＭＳ Ｐゴシック"/>
                        </a:rPr>
                        <a:t>157Pm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chemeClr val="bg1"/>
                          </a:solidFill>
                          <a:latin typeface="ＭＳ Ｐゴシック"/>
                        </a:rPr>
                        <a:t>158Pm</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smtClean="0">
                          <a:solidFill>
                            <a:schemeClr val="bg1"/>
                          </a:solidFill>
                          <a:latin typeface="ＭＳ Ｐゴシック"/>
                        </a:rPr>
                        <a:t>159Pm</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dirty="0">
                          <a:solidFill>
                            <a:schemeClr val="tx1"/>
                          </a:solidFill>
                          <a:latin typeface="ＭＳ Ｐゴシック"/>
                        </a:rPr>
                        <a:t>160Pm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chemeClr val="bg1"/>
                          </a:solidFill>
                          <a:latin typeface="ＭＳ Ｐゴシック"/>
                        </a:rPr>
                        <a:t>161Pm</a:t>
                      </a:r>
                      <a:endParaRPr lang="en-US" sz="900" b="0" i="0" u="none" strike="noStrike" dirty="0">
                        <a:solidFill>
                          <a:schemeClr val="bg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en-US" sz="900" b="0" i="0" u="none" strike="noStrike">
                          <a:solidFill>
                            <a:srgbClr val="282828"/>
                          </a:solidFill>
                          <a:latin typeface="ＭＳ Ｐゴシック"/>
                        </a:rPr>
                        <a:t>162Pm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163Pm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164Pm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165Pm</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166Pm</a:t>
                      </a:r>
                    </a:p>
                  </a:txBody>
                  <a:tcPr marL="7405" marR="7405" marT="740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4">
                <a:tc>
                  <a:txBody>
                    <a:bodyPr/>
                    <a:lstStyle/>
                    <a:p>
                      <a:pPr algn="ctr" fontAlgn="ctr"/>
                      <a:r>
                        <a:rPr lang="en-US" altLang="ja-JP" sz="1600" b="1" i="0" u="none" strike="noStrike" dirty="0">
                          <a:solidFill>
                            <a:srgbClr val="FFFFFF"/>
                          </a:solidFill>
                          <a:latin typeface="ＭＳ Ｐゴシック"/>
                        </a:rPr>
                        <a:t>60</a:t>
                      </a:r>
                    </a:p>
                  </a:txBody>
                  <a:tcPr marL="7405" marR="7405" marT="740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2F2F"/>
                    </a:solidFill>
                  </a:tcPr>
                </a:tc>
                <a:tc>
                  <a:txBody>
                    <a:bodyPr/>
                    <a:lstStyle/>
                    <a:p>
                      <a:pPr algn="ctr" fontAlgn="ctr"/>
                      <a:r>
                        <a:rPr lang="en-US" sz="900" b="0" i="0" u="none" strike="noStrike">
                          <a:solidFill>
                            <a:srgbClr val="282828"/>
                          </a:solidFill>
                          <a:latin typeface="ＭＳ Ｐゴシック"/>
                        </a:rPr>
                        <a:t>152Nd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chemeClr val="tx1"/>
                          </a:solidFill>
                          <a:latin typeface="ＭＳ Ｐゴシック"/>
                        </a:rPr>
                        <a:t>153Nd</a:t>
                      </a:r>
                      <a:endParaRPr lang="en-US" sz="900" b="0" i="0" u="none" strike="noStrike" dirty="0">
                        <a:solidFill>
                          <a:schemeClr val="tx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900" b="0" i="0" u="none" strike="noStrike" dirty="0" smtClean="0">
                          <a:solidFill>
                            <a:schemeClr val="tx1"/>
                          </a:solidFill>
                          <a:latin typeface="ＭＳ Ｐゴシック"/>
                        </a:rPr>
                        <a:t>154Nd</a:t>
                      </a:r>
                      <a:endParaRPr lang="en-US" sz="900" b="0" i="0" u="none" strike="noStrike" dirty="0">
                        <a:solidFill>
                          <a:schemeClr val="tx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900" b="0" i="0" u="none" strike="noStrike">
                          <a:solidFill>
                            <a:schemeClr val="tx1"/>
                          </a:solidFill>
                          <a:latin typeface="ＭＳ Ｐゴシック"/>
                        </a:rPr>
                        <a:t>155Nd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chemeClr val="tx1"/>
                          </a:solidFill>
                          <a:latin typeface="ＭＳ Ｐゴシック"/>
                        </a:rPr>
                        <a:t>156Nd</a:t>
                      </a:r>
                      <a:endParaRPr lang="en-US" sz="900" b="0" i="0" u="none" strike="noStrike" dirty="0">
                        <a:solidFill>
                          <a:schemeClr val="tx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900" b="0" i="0" u="none" strike="noStrike" dirty="0">
                          <a:solidFill>
                            <a:schemeClr val="tx1"/>
                          </a:solidFill>
                          <a:latin typeface="ＭＳ Ｐゴシック"/>
                        </a:rPr>
                        <a:t>157Nd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chemeClr val="tx1"/>
                          </a:solidFill>
                          <a:latin typeface="ＭＳ Ｐゴシック"/>
                        </a:rPr>
                        <a:t>158Nd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159Nd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160Nd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161Nd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162Nd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163Nd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164Nd</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282828"/>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07269">
                <a:tc>
                  <a:txBody>
                    <a:bodyPr/>
                    <a:lstStyle/>
                    <a:p>
                      <a:pPr algn="ctr" fontAlgn="ctr"/>
                      <a:r>
                        <a:rPr lang="en-US" altLang="ja-JP" sz="1600" b="1" i="0" u="none" strike="noStrike" dirty="0">
                          <a:solidFill>
                            <a:srgbClr val="FFFFFF"/>
                          </a:solidFill>
                          <a:latin typeface="ＭＳ Ｐゴシック"/>
                        </a:rPr>
                        <a:t>59</a:t>
                      </a:r>
                    </a:p>
                  </a:txBody>
                  <a:tcPr marL="7405" marR="7405" marT="740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2F2F"/>
                    </a:solidFill>
                  </a:tcPr>
                </a:tc>
                <a:tc>
                  <a:txBody>
                    <a:bodyPr/>
                    <a:lstStyle/>
                    <a:p>
                      <a:pPr algn="ctr" fontAlgn="ctr"/>
                      <a:r>
                        <a:rPr lang="en-US" sz="900" b="0" i="0" u="none" strike="noStrike" dirty="0">
                          <a:solidFill>
                            <a:srgbClr val="282828"/>
                          </a:solidFill>
                          <a:latin typeface="ＭＳ Ｐゴシック"/>
                        </a:rPr>
                        <a:t>151Pr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chemeClr val="tx1"/>
                          </a:solidFill>
                          <a:latin typeface="ＭＳ Ｐゴシック"/>
                        </a:rPr>
                        <a:t>152Pr</a:t>
                      </a:r>
                      <a:endParaRPr lang="en-US" sz="900" b="0" i="0" u="none" strike="noStrike" dirty="0">
                        <a:solidFill>
                          <a:schemeClr val="tx1"/>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900" b="0" i="0" u="none" strike="noStrike" dirty="0">
                          <a:solidFill>
                            <a:schemeClr val="tx1"/>
                          </a:solidFill>
                          <a:latin typeface="ＭＳ Ｐゴシック"/>
                        </a:rPr>
                        <a:t>153Pr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chemeClr val="tx1"/>
                          </a:solidFill>
                          <a:latin typeface="ＭＳ Ｐゴシック"/>
                        </a:rPr>
                        <a:t>154Pr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chemeClr val="tx1"/>
                          </a:solidFill>
                          <a:latin typeface="ＭＳ Ｐゴシック"/>
                        </a:rPr>
                        <a:t>155Pr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chemeClr val="tx1"/>
                          </a:solidFill>
                          <a:latin typeface="ＭＳ Ｐゴシック"/>
                        </a:rPr>
                        <a:t>156Pr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chemeClr val="tx1"/>
                          </a:solidFill>
                          <a:latin typeface="ＭＳ Ｐゴシック"/>
                        </a:rPr>
                        <a:t>157Pr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158Pr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159Pr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160Pr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161Pr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162Pr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163Pr</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dirty="0">
                        <a:solidFill>
                          <a:srgbClr val="282828"/>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r>
              <a:tr h="347764">
                <a:tc>
                  <a:txBody>
                    <a:bodyPr/>
                    <a:lstStyle/>
                    <a:p>
                      <a:pPr algn="ctr" fontAlgn="ctr"/>
                      <a:r>
                        <a:rPr lang="en-US" altLang="ja-JP" sz="1600" b="1" i="0" u="none" strike="noStrike" dirty="0">
                          <a:solidFill>
                            <a:srgbClr val="FFFFFF"/>
                          </a:solidFill>
                          <a:latin typeface="ＭＳ Ｐゴシック"/>
                        </a:rPr>
                        <a:t>58</a:t>
                      </a:r>
                    </a:p>
                  </a:txBody>
                  <a:tcPr marL="7405" marR="7405" marT="740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2F2F"/>
                    </a:solidFill>
                  </a:tcPr>
                </a:tc>
                <a:tc>
                  <a:txBody>
                    <a:bodyPr/>
                    <a:lstStyle/>
                    <a:p>
                      <a:pPr algn="ctr" fontAlgn="ctr"/>
                      <a:r>
                        <a:rPr lang="en-US" sz="900" b="0" i="0" u="none" strike="noStrike">
                          <a:solidFill>
                            <a:srgbClr val="282828"/>
                          </a:solidFill>
                          <a:latin typeface="ＭＳ Ｐゴシック"/>
                        </a:rPr>
                        <a:t>150Ce</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151Ce</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152Ce</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153Ce</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154Ce</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155Ce</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282828"/>
                          </a:solidFill>
                          <a:latin typeface="ＭＳ Ｐゴシック"/>
                        </a:rPr>
                        <a:t>156Ce</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157Ce</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158Ce</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159Ce</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282828"/>
                          </a:solidFill>
                          <a:latin typeface="ＭＳ Ｐゴシック"/>
                        </a:rPr>
                        <a:t>160Ce</a:t>
                      </a:r>
                    </a:p>
                  </a:txBody>
                  <a:tcPr marL="7405" marR="7405" marT="740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900" b="0" i="0" u="none" strike="noStrike" dirty="0">
                        <a:solidFill>
                          <a:srgbClr val="282828"/>
                        </a:solidFill>
                        <a:latin typeface="ＭＳ Ｐゴシック"/>
                      </a:endParaRPr>
                    </a:p>
                  </a:txBody>
                  <a:tcPr marL="7405" marR="7405" marT="740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900" b="0" i="0" u="none" strike="noStrike" dirty="0">
                        <a:solidFill>
                          <a:srgbClr val="282828"/>
                        </a:solidFill>
                        <a:latin typeface="ＭＳ Ｐゴシック"/>
                      </a:endParaRPr>
                    </a:p>
                  </a:txBody>
                  <a:tcPr marL="7405" marR="7405" marT="7405" marB="0" anchor="ctr">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ja-JP" altLang="en-US" sz="900" b="0" i="0" u="none" strike="noStrike" dirty="0">
                        <a:solidFill>
                          <a:srgbClr val="282828"/>
                        </a:solidFill>
                        <a:latin typeface="ＭＳ Ｐゴシック"/>
                      </a:endParaRPr>
                    </a:p>
                  </a:txBody>
                  <a:tcPr marL="7405" marR="7405" marT="7405"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4" name="テキスト ボックス 3"/>
          <p:cNvSpPr txBox="1"/>
          <p:nvPr/>
        </p:nvSpPr>
        <p:spPr>
          <a:xfrm rot="19813158">
            <a:off x="7161423" y="3633726"/>
            <a:ext cx="1669959" cy="400110"/>
          </a:xfrm>
          <a:prstGeom prst="rect">
            <a:avLst/>
          </a:prstGeom>
          <a:noFill/>
        </p:spPr>
        <p:txBody>
          <a:bodyPr wrap="square" rtlCol="0">
            <a:spAutoFit/>
          </a:bodyPr>
          <a:lstStyle/>
          <a:p>
            <a:r>
              <a:rPr kumimoji="1" lang="en-US" altLang="ja-JP" sz="2000" dirty="0" smtClean="0">
                <a:solidFill>
                  <a:srgbClr val="008000"/>
                </a:solidFill>
                <a:latin typeface="Arial" pitchFamily="34" charset="0"/>
                <a:cs typeface="Arial" pitchFamily="34" charset="0"/>
              </a:rPr>
              <a:t>Preliminary!</a:t>
            </a:r>
            <a:endParaRPr kumimoji="1" lang="ja-JP" altLang="en-US" sz="2000" dirty="0">
              <a:solidFill>
                <a:srgbClr val="008000"/>
              </a:solidFill>
              <a:latin typeface="Arial" pitchFamily="34" charset="0"/>
              <a:cs typeface="Arial" pitchFamily="34" charset="0"/>
            </a:endParaRPr>
          </a:p>
        </p:txBody>
      </p:sp>
      <p:sp>
        <p:nvSpPr>
          <p:cNvPr id="5" name="テキスト ボックス 4"/>
          <p:cNvSpPr txBox="1"/>
          <p:nvPr/>
        </p:nvSpPr>
        <p:spPr>
          <a:xfrm>
            <a:off x="2987824" y="836712"/>
            <a:ext cx="504056" cy="369332"/>
          </a:xfrm>
          <a:prstGeom prst="rect">
            <a:avLst/>
          </a:prstGeom>
          <a:noFill/>
        </p:spPr>
        <p:txBody>
          <a:bodyPr wrap="square" rtlCol="0">
            <a:spAutoFit/>
          </a:bodyPr>
          <a:lstStyle/>
          <a:p>
            <a:r>
              <a:rPr kumimoji="1" lang="en-US" altLang="ja-JP" dirty="0" err="1" smtClean="0"/>
              <a:t>Er</a:t>
            </a:r>
            <a:endParaRPr kumimoji="1" lang="ja-JP" altLang="en-US" dirty="0"/>
          </a:p>
        </p:txBody>
      </p:sp>
      <p:sp>
        <p:nvSpPr>
          <p:cNvPr id="6" name="テキスト ボックス 4"/>
          <p:cNvSpPr txBox="1">
            <a:spLocks noChangeArrowheads="1"/>
          </p:cNvSpPr>
          <p:nvPr/>
        </p:nvSpPr>
        <p:spPr bwMode="auto">
          <a:xfrm>
            <a:off x="683568" y="188641"/>
            <a:ext cx="7978688" cy="461665"/>
          </a:xfrm>
          <a:prstGeom prst="rect">
            <a:avLst/>
          </a:prstGeom>
          <a:solidFill>
            <a:srgbClr val="FFFF99"/>
          </a:solidFill>
          <a:ln w="9525">
            <a:noFill/>
            <a:miter lim="800000"/>
            <a:headEnd/>
            <a:tailEnd/>
          </a:ln>
        </p:spPr>
        <p:txBody>
          <a:bodyPr wrap="square">
            <a:spAutoFit/>
          </a:bodyPr>
          <a:lstStyle/>
          <a:p>
            <a:r>
              <a:rPr lang="en-US" altLang="ja-JP" sz="2400" dirty="0" smtClean="0">
                <a:effectLst>
                  <a:outerShdw blurRad="38100" dist="38100" dir="2700000" algn="tl">
                    <a:srgbClr val="000000">
                      <a:alpha val="43137"/>
                    </a:srgbClr>
                  </a:outerShdw>
                </a:effectLst>
                <a:latin typeface="Arial" pitchFamily="34" charset="0"/>
                <a:cs typeface="Arial" pitchFamily="34" charset="0"/>
              </a:rPr>
              <a:t>Overview of isomer measurements in 2011 U experiment</a:t>
            </a:r>
            <a:endParaRPr lang="ja-JP" alt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7" name="正方形/長方形 6"/>
          <p:cNvSpPr/>
          <p:nvPr/>
        </p:nvSpPr>
        <p:spPr>
          <a:xfrm>
            <a:off x="1426180" y="1340768"/>
            <a:ext cx="180020" cy="188185"/>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09091" y="1337937"/>
            <a:ext cx="180020" cy="178785"/>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61119" y="1228691"/>
            <a:ext cx="742529" cy="400109"/>
          </a:xfrm>
          <a:prstGeom prst="rect">
            <a:avLst/>
          </a:prstGeom>
          <a:noFill/>
        </p:spPr>
        <p:txBody>
          <a:bodyPr wrap="square" rtlCol="0">
            <a:spAutoFit/>
          </a:bodyPr>
          <a:lstStyle/>
          <a:p>
            <a:r>
              <a:rPr kumimoji="1" lang="en-US" altLang="ja-JP" sz="2000" dirty="0" smtClean="0">
                <a:latin typeface="Arial" pitchFamily="34" charset="0"/>
                <a:cs typeface="Arial" pitchFamily="34" charset="0"/>
              </a:rPr>
              <a:t>New</a:t>
            </a:r>
            <a:endParaRPr kumimoji="1" lang="ja-JP" altLang="en-US" sz="2000" dirty="0">
              <a:latin typeface="Arial" pitchFamily="34" charset="0"/>
              <a:cs typeface="Arial" pitchFamily="34" charset="0"/>
            </a:endParaRPr>
          </a:p>
        </p:txBody>
      </p:sp>
      <p:sp>
        <p:nvSpPr>
          <p:cNvPr id="10" name="テキスト ボックス 9"/>
          <p:cNvSpPr txBox="1"/>
          <p:nvPr/>
        </p:nvSpPr>
        <p:spPr>
          <a:xfrm>
            <a:off x="1678208" y="1228690"/>
            <a:ext cx="1021584" cy="400110"/>
          </a:xfrm>
          <a:prstGeom prst="rect">
            <a:avLst/>
          </a:prstGeom>
          <a:noFill/>
        </p:spPr>
        <p:txBody>
          <a:bodyPr wrap="square" rtlCol="0">
            <a:spAutoFit/>
          </a:bodyPr>
          <a:lstStyle/>
          <a:p>
            <a:r>
              <a:rPr lang="en-US" altLang="ja-JP" sz="2000" dirty="0" smtClean="0">
                <a:latin typeface="Arial" pitchFamily="34" charset="0"/>
                <a:cs typeface="Arial" pitchFamily="34" charset="0"/>
              </a:rPr>
              <a:t>Known</a:t>
            </a:r>
            <a:endParaRPr kumimoji="1" lang="ja-JP" altLang="en-US" sz="2000" dirty="0">
              <a:latin typeface="Arial" pitchFamily="34" charset="0"/>
              <a:cs typeface="Arial" pitchFamily="34" charset="0"/>
            </a:endParaRPr>
          </a:p>
        </p:txBody>
      </p:sp>
      <p:sp>
        <p:nvSpPr>
          <p:cNvPr id="11" name="テキスト ボックス 10"/>
          <p:cNvSpPr txBox="1"/>
          <p:nvPr/>
        </p:nvSpPr>
        <p:spPr>
          <a:xfrm>
            <a:off x="395536" y="865206"/>
            <a:ext cx="2326705" cy="400110"/>
          </a:xfrm>
          <a:prstGeom prst="rect">
            <a:avLst/>
          </a:prstGeom>
          <a:noFill/>
        </p:spPr>
        <p:txBody>
          <a:bodyPr wrap="square" rtlCol="0">
            <a:spAutoFit/>
          </a:bodyPr>
          <a:lstStyle/>
          <a:p>
            <a:r>
              <a:rPr kumimoji="1" lang="en-US" altLang="ja-JP" sz="2000" dirty="0" smtClean="0">
                <a:latin typeface="Arial" pitchFamily="34" charset="0"/>
                <a:cs typeface="Arial" pitchFamily="34" charset="0"/>
              </a:rPr>
              <a:t>Observed isomers</a:t>
            </a:r>
            <a:endParaRPr kumimoji="1" lang="ja-JP" altLang="en-US" sz="2000" dirty="0">
              <a:latin typeface="Arial" pitchFamily="34" charset="0"/>
              <a:cs typeface="Arial" pitchFamily="34" charset="0"/>
            </a:endParaRPr>
          </a:p>
        </p:txBody>
      </p:sp>
      <p:sp>
        <p:nvSpPr>
          <p:cNvPr id="12" name="テキスト ボックス 11"/>
          <p:cNvSpPr txBox="1"/>
          <p:nvPr/>
        </p:nvSpPr>
        <p:spPr>
          <a:xfrm>
            <a:off x="338351" y="1844824"/>
            <a:ext cx="2648204" cy="707886"/>
          </a:xfrm>
          <a:prstGeom prst="rect">
            <a:avLst/>
          </a:prstGeom>
          <a:noFill/>
        </p:spPr>
        <p:txBody>
          <a:bodyPr wrap="square" rtlCol="0">
            <a:spAutoFit/>
          </a:bodyPr>
          <a:lstStyle/>
          <a:p>
            <a:r>
              <a:rPr kumimoji="1" lang="en-US" altLang="ja-JP" sz="2000" dirty="0" smtClean="0">
                <a:solidFill>
                  <a:srgbClr val="FF0000"/>
                </a:solidFill>
                <a:latin typeface="Arial" pitchFamily="34" charset="0"/>
                <a:cs typeface="Arial" pitchFamily="34" charset="0"/>
              </a:rPr>
              <a:t>19 new isomers in Z~64, N~100 region!</a:t>
            </a:r>
            <a:endParaRPr kumimoji="1" lang="ja-JP" altLang="en-US" sz="2000" dirty="0">
              <a:solidFill>
                <a:srgbClr val="FF0000"/>
              </a:solidFill>
              <a:latin typeface="Arial" pitchFamily="34" charset="0"/>
              <a:cs typeface="Arial" pitchFamily="34" charset="0"/>
            </a:endParaRPr>
          </a:p>
        </p:txBody>
      </p:sp>
      <p:cxnSp>
        <p:nvCxnSpPr>
          <p:cNvPr id="13" name="直線コネクタ 12"/>
          <p:cNvCxnSpPr/>
          <p:nvPr/>
        </p:nvCxnSpPr>
        <p:spPr>
          <a:xfrm>
            <a:off x="1567916" y="4437112"/>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09091" y="5691216"/>
            <a:ext cx="250672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331640" y="4135580"/>
            <a:ext cx="558111" cy="369332"/>
          </a:xfrm>
          <a:prstGeom prst="rect">
            <a:avLst/>
          </a:prstGeom>
          <a:noFill/>
        </p:spPr>
        <p:txBody>
          <a:bodyPr wrap="square" rtlCol="0">
            <a:spAutoFit/>
          </a:bodyPr>
          <a:lstStyle/>
          <a:p>
            <a:r>
              <a:rPr kumimoji="1" lang="en-US" altLang="ja-JP" dirty="0" smtClean="0"/>
              <a:t>100</a:t>
            </a:r>
            <a:endParaRPr kumimoji="1" lang="ja-JP" altLang="en-US" dirty="0"/>
          </a:p>
        </p:txBody>
      </p:sp>
      <p:sp>
        <p:nvSpPr>
          <p:cNvPr id="16" name="テキスト ボックス 15"/>
          <p:cNvSpPr txBox="1"/>
          <p:nvPr/>
        </p:nvSpPr>
        <p:spPr>
          <a:xfrm>
            <a:off x="49051" y="5507940"/>
            <a:ext cx="468052" cy="369332"/>
          </a:xfrm>
          <a:prstGeom prst="rect">
            <a:avLst/>
          </a:prstGeom>
          <a:noFill/>
        </p:spPr>
        <p:txBody>
          <a:bodyPr wrap="square" rtlCol="0">
            <a:spAutoFit/>
          </a:bodyPr>
          <a:lstStyle/>
          <a:p>
            <a:r>
              <a:rPr lang="en-US" altLang="ja-JP" dirty="0" smtClean="0"/>
              <a:t>64</a:t>
            </a:r>
            <a:endParaRPr kumimoji="1" lang="ja-JP" altLang="en-US" dirty="0"/>
          </a:p>
        </p:txBody>
      </p:sp>
      <p:sp>
        <p:nvSpPr>
          <p:cNvPr id="17" name="テキスト ボックス 16"/>
          <p:cNvSpPr txBox="1"/>
          <p:nvPr/>
        </p:nvSpPr>
        <p:spPr>
          <a:xfrm>
            <a:off x="234682" y="2788463"/>
            <a:ext cx="2515729" cy="1323439"/>
          </a:xfrm>
          <a:prstGeom prst="rect">
            <a:avLst/>
          </a:prstGeom>
          <a:noFill/>
        </p:spPr>
        <p:txBody>
          <a:bodyPr wrap="square" rtlCol="0">
            <a:spAutoFit/>
          </a:bodyPr>
          <a:lstStyle/>
          <a:p>
            <a:r>
              <a:rPr lang="en-US" altLang="ja-JP" sz="2000" dirty="0" smtClean="0">
                <a:solidFill>
                  <a:srgbClr val="0000FF"/>
                </a:solidFill>
                <a:latin typeface="Arial" pitchFamily="34" charset="0"/>
                <a:cs typeface="Arial" pitchFamily="34" charset="0"/>
              </a:rPr>
              <a:t>It is predicted that nuclei in this region exhibits large </a:t>
            </a:r>
            <a:r>
              <a:rPr lang="en-US" altLang="ja-JP" sz="2000" dirty="0" err="1" smtClean="0">
                <a:solidFill>
                  <a:srgbClr val="0000FF"/>
                </a:solidFill>
                <a:latin typeface="Arial" pitchFamily="34" charset="0"/>
                <a:cs typeface="Arial" pitchFamily="34" charset="0"/>
              </a:rPr>
              <a:t>prolate</a:t>
            </a:r>
            <a:r>
              <a:rPr lang="en-US" altLang="ja-JP" sz="2000" dirty="0" smtClean="0">
                <a:solidFill>
                  <a:srgbClr val="0000FF"/>
                </a:solidFill>
                <a:latin typeface="Arial" pitchFamily="34" charset="0"/>
                <a:cs typeface="Arial" pitchFamily="34" charset="0"/>
              </a:rPr>
              <a:t>-deformation.</a:t>
            </a:r>
            <a:endParaRPr kumimoji="1" lang="ja-JP" altLang="en-US" sz="2000" dirty="0">
              <a:solidFill>
                <a:srgbClr val="0000FF"/>
              </a:solidFill>
              <a:latin typeface="Arial" pitchFamily="34" charset="0"/>
              <a:cs typeface="Arial" pitchFamily="34" charset="0"/>
            </a:endParaRPr>
          </a:p>
        </p:txBody>
      </p:sp>
      <p:pic>
        <p:nvPicPr>
          <p:cNvPr id="18"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411" y="4792202"/>
            <a:ext cx="1293519" cy="149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9" name="正方形/長方形 18"/>
          <p:cNvSpPr/>
          <p:nvPr/>
        </p:nvSpPr>
        <p:spPr>
          <a:xfrm>
            <a:off x="2699792" y="6290156"/>
            <a:ext cx="2462940" cy="523220"/>
          </a:xfrm>
          <a:prstGeom prst="rect">
            <a:avLst/>
          </a:prstGeom>
        </p:spPr>
        <p:txBody>
          <a:bodyPr wrap="square">
            <a:spAutoFit/>
          </a:bodyPr>
          <a:lstStyle/>
          <a:p>
            <a:r>
              <a:rPr lang="en-US" altLang="ja-JP" sz="1400" dirty="0">
                <a:latin typeface="Arial" pitchFamily="34" charset="0"/>
                <a:ea typeface="ＭＳ Ｐゴシック" charset="-128"/>
                <a:cs typeface="Arial" pitchFamily="34" charset="0"/>
                <a:sym typeface="Helvetica Neue" charset="0"/>
              </a:rPr>
              <a:t>Moller et al., </a:t>
            </a:r>
            <a:r>
              <a:rPr lang="en-US" altLang="ja-JP" sz="1400" dirty="0" err="1">
                <a:latin typeface="Arial" pitchFamily="34" charset="0"/>
                <a:ea typeface="ＭＳ Ｐゴシック" charset="-128"/>
                <a:cs typeface="Arial" pitchFamily="34" charset="0"/>
                <a:sym typeface="Helvetica Neue" charset="0"/>
              </a:rPr>
              <a:t>Nucl</a:t>
            </a:r>
            <a:r>
              <a:rPr lang="en-US" altLang="ja-JP" sz="1400" dirty="0">
                <a:latin typeface="Arial" pitchFamily="34" charset="0"/>
                <a:ea typeface="ＭＳ Ｐゴシック" charset="-128"/>
                <a:cs typeface="Arial" pitchFamily="34" charset="0"/>
                <a:sym typeface="Helvetica Neue" charset="0"/>
              </a:rPr>
              <a:t>. </a:t>
            </a:r>
            <a:r>
              <a:rPr lang="en-US" altLang="ja-JP" sz="1400" dirty="0" err="1">
                <a:latin typeface="Arial" pitchFamily="34" charset="0"/>
                <a:ea typeface="ＭＳ Ｐゴシック" charset="-128"/>
                <a:cs typeface="Arial" pitchFamily="34" charset="0"/>
                <a:sym typeface="Helvetica Neue" charset="0"/>
              </a:rPr>
              <a:t>Data.Tables</a:t>
            </a:r>
            <a:r>
              <a:rPr lang="en-US" altLang="ja-JP" sz="1400" dirty="0">
                <a:latin typeface="Arial" pitchFamily="34" charset="0"/>
                <a:ea typeface="ＭＳ Ｐゴシック" charset="-128"/>
                <a:cs typeface="Arial" pitchFamily="34" charset="0"/>
                <a:sym typeface="Helvetica Neue" charset="0"/>
              </a:rPr>
              <a:t> 59, 185 (1995)</a:t>
            </a:r>
          </a:p>
        </p:txBody>
      </p:sp>
      <p:sp>
        <p:nvSpPr>
          <p:cNvPr id="20" name="正方形/長方形 19"/>
          <p:cNvSpPr/>
          <p:nvPr/>
        </p:nvSpPr>
        <p:spPr>
          <a:xfrm>
            <a:off x="4932040" y="4840649"/>
            <a:ext cx="3996959" cy="1200329"/>
          </a:xfrm>
          <a:prstGeom prst="rect">
            <a:avLst/>
          </a:prstGeom>
        </p:spPr>
        <p:txBody>
          <a:bodyPr wrap="square">
            <a:spAutoFit/>
          </a:bodyPr>
          <a:lstStyle/>
          <a:p>
            <a:pPr marL="285750" indent="-285750">
              <a:buFont typeface="Arial" pitchFamily="34" charset="0"/>
              <a:buChar char="•"/>
            </a:pPr>
            <a:r>
              <a:rPr lang="en-US" altLang="ja-JP" dirty="0" smtClean="0">
                <a:solidFill>
                  <a:srgbClr val="0000FF"/>
                </a:solidFill>
                <a:latin typeface="Arial" pitchFamily="34" charset="0"/>
                <a:cs typeface="Arial" pitchFamily="34" charset="0"/>
              </a:rPr>
              <a:t>Interpretation of nuclear isomerism is still going on. </a:t>
            </a:r>
          </a:p>
          <a:p>
            <a:pPr marL="285750" indent="-285750">
              <a:buFont typeface="Arial" pitchFamily="34" charset="0"/>
              <a:buChar char="•"/>
            </a:pPr>
            <a:r>
              <a:rPr lang="en-US" altLang="ja-JP" dirty="0" smtClean="0">
                <a:solidFill>
                  <a:srgbClr val="0000FF"/>
                </a:solidFill>
                <a:latin typeface="Arial" pitchFamily="34" charset="0"/>
                <a:cs typeface="Arial" pitchFamily="34" charset="0"/>
              </a:rPr>
              <a:t>Some of new isomers have been interpreted </a:t>
            </a:r>
            <a:r>
              <a:rPr lang="en-US" altLang="ja-JP" dirty="0">
                <a:solidFill>
                  <a:srgbClr val="0000FF"/>
                </a:solidFill>
                <a:latin typeface="Arial" pitchFamily="34" charset="0"/>
                <a:cs typeface="Arial" pitchFamily="34" charset="0"/>
              </a:rPr>
              <a:t>as a </a:t>
            </a:r>
            <a:r>
              <a:rPr lang="en-US" altLang="ja-JP" dirty="0" smtClean="0">
                <a:solidFill>
                  <a:srgbClr val="0000FF"/>
                </a:solidFill>
                <a:latin typeface="Arial" pitchFamily="34" charset="0"/>
                <a:cs typeface="Arial" pitchFamily="34" charset="0"/>
              </a:rPr>
              <a:t>high K-isomer</a:t>
            </a:r>
            <a:r>
              <a:rPr lang="en-US" altLang="ja-JP" dirty="0">
                <a:solidFill>
                  <a:srgbClr val="0000FF"/>
                </a:solidFill>
                <a:latin typeface="Arial" pitchFamily="34" charset="0"/>
                <a:cs typeface="Arial" pitchFamily="34" charset="0"/>
              </a:rPr>
              <a:t>.</a:t>
            </a:r>
            <a:endParaRPr lang="ja-JP" altLang="en-US" dirty="0">
              <a:solidFill>
                <a:srgbClr val="0000FF"/>
              </a:solidFill>
              <a:latin typeface="Arial" pitchFamily="34" charset="0"/>
              <a:cs typeface="Arial" pitchFamily="34" charset="0"/>
            </a:endParaRPr>
          </a:p>
        </p:txBody>
      </p:sp>
      <p:sp>
        <p:nvSpPr>
          <p:cNvPr id="21" name="テキスト ボックス 20"/>
          <p:cNvSpPr txBox="1"/>
          <p:nvPr/>
        </p:nvSpPr>
        <p:spPr>
          <a:xfrm>
            <a:off x="5340510" y="5966795"/>
            <a:ext cx="3479963" cy="646331"/>
          </a:xfrm>
          <a:prstGeom prst="rect">
            <a:avLst/>
          </a:prstGeom>
          <a:noFill/>
        </p:spPr>
        <p:txBody>
          <a:bodyPr wrap="square" rtlCol="0">
            <a:spAutoFit/>
          </a:bodyPr>
          <a:lstStyle/>
          <a:p>
            <a:r>
              <a:rPr kumimoji="1" lang="en-US" altLang="ja-JP" dirty="0" smtClean="0">
                <a:solidFill>
                  <a:srgbClr val="008000"/>
                </a:solidFill>
              </a:rPr>
              <a:t>Visit posters by S. Go et al. and by R. Yokoyama et al. for details</a:t>
            </a:r>
            <a:endParaRPr kumimoji="1" lang="ja-JP" altLang="en-US" dirty="0">
              <a:solidFill>
                <a:srgbClr val="008000"/>
              </a:solidFill>
            </a:endParaRPr>
          </a:p>
        </p:txBody>
      </p:sp>
      <p:sp>
        <p:nvSpPr>
          <p:cNvPr id="22" name="円/楕円 21"/>
          <p:cNvSpPr/>
          <p:nvPr/>
        </p:nvSpPr>
        <p:spPr>
          <a:xfrm>
            <a:off x="1778318" y="5532992"/>
            <a:ext cx="72008" cy="855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4471417" y="3133434"/>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907704" y="5240233"/>
            <a:ext cx="576064" cy="276999"/>
          </a:xfrm>
          <a:prstGeom prst="rect">
            <a:avLst/>
          </a:prstGeom>
          <a:noFill/>
        </p:spPr>
        <p:txBody>
          <a:bodyPr wrap="square" rtlCol="0">
            <a:spAutoFit/>
          </a:bodyPr>
          <a:lstStyle/>
          <a:p>
            <a:r>
              <a:rPr kumimoji="1" lang="en-US" altLang="ja-JP" sz="1200" baseline="30000" dirty="0" smtClean="0">
                <a:solidFill>
                  <a:srgbClr val="FF0000"/>
                </a:solidFill>
                <a:latin typeface="Arial" pitchFamily="34" charset="0"/>
                <a:cs typeface="Arial" pitchFamily="34" charset="0"/>
              </a:rPr>
              <a:t>170</a:t>
            </a:r>
            <a:r>
              <a:rPr kumimoji="1" lang="en-US" altLang="ja-JP" sz="1200" dirty="0" smtClean="0">
                <a:solidFill>
                  <a:srgbClr val="FF0000"/>
                </a:solidFill>
                <a:latin typeface="Arial" pitchFamily="34" charset="0"/>
                <a:cs typeface="Arial" pitchFamily="34" charset="0"/>
              </a:rPr>
              <a:t>Dy</a:t>
            </a:r>
            <a:endParaRPr kumimoji="1" lang="ja-JP" altLang="en-US" sz="1200" dirty="0">
              <a:solidFill>
                <a:srgbClr val="FF0000"/>
              </a:solidFill>
              <a:latin typeface="Arial" pitchFamily="34" charset="0"/>
              <a:cs typeface="Arial" pitchFamily="34" charset="0"/>
            </a:endParaRPr>
          </a:p>
        </p:txBody>
      </p:sp>
      <p:cxnSp>
        <p:nvCxnSpPr>
          <p:cNvPr id="25" name="直線矢印コネクタ 24"/>
          <p:cNvCxnSpPr/>
          <p:nvPr/>
        </p:nvCxnSpPr>
        <p:spPr>
          <a:xfrm flipH="1">
            <a:off x="1850326" y="5437247"/>
            <a:ext cx="201394" cy="118817"/>
          </a:xfrm>
          <a:prstGeom prst="straightConnector1">
            <a:avLst/>
          </a:prstGeom>
          <a:ln>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4067944" y="3133434"/>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239122" y="3131443"/>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5652120" y="3131443"/>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4860032" y="1729383"/>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229597" y="1734716"/>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5239122" y="1384201"/>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7643961" y="1386192"/>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5642595" y="1388393"/>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4067944" y="1378868"/>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4471417" y="1052736"/>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5652120" y="1052736"/>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6804248" y="1052736"/>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7668344" y="1052736"/>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8460432" y="1052736"/>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395536" y="1671788"/>
            <a:ext cx="72008" cy="7954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71600" y="1556792"/>
            <a:ext cx="2105743" cy="338554"/>
          </a:xfrm>
          <a:prstGeom prst="rect">
            <a:avLst/>
          </a:prstGeom>
          <a:noFill/>
        </p:spPr>
        <p:txBody>
          <a:bodyPr wrap="square" rtlCol="0">
            <a:spAutoFit/>
          </a:bodyPr>
          <a:lstStyle/>
          <a:p>
            <a:r>
              <a:rPr kumimoji="1" lang="en-US" altLang="ja-JP" sz="1600" dirty="0" smtClean="0">
                <a:latin typeface="Arial" pitchFamily="34" charset="0"/>
                <a:cs typeface="Arial" pitchFamily="34" charset="0"/>
              </a:rPr>
              <a:t>Known, not observed</a:t>
            </a:r>
            <a:endParaRPr kumimoji="1" lang="ja-JP" altLang="en-US" sz="1600" dirty="0">
              <a:latin typeface="Arial" pitchFamily="34" charset="0"/>
              <a:cs typeface="Arial" pitchFamily="34" charset="0"/>
            </a:endParaRPr>
          </a:p>
        </p:txBody>
      </p:sp>
    </p:spTree>
    <p:extLst>
      <p:ext uri="{BB962C8B-B14F-4D97-AF65-F5344CB8AC3E}">
        <p14:creationId xmlns:p14="http://schemas.microsoft.com/office/powerpoint/2010/main" val="2650057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707" r="533"/>
          <a:stretch/>
        </p:blipFill>
        <p:spPr bwMode="auto">
          <a:xfrm>
            <a:off x="1376591" y="980728"/>
            <a:ext cx="7709488" cy="6009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円/楕円 17"/>
          <p:cNvSpPr/>
          <p:nvPr/>
        </p:nvSpPr>
        <p:spPr>
          <a:xfrm rot="20598034">
            <a:off x="5602004" y="2868823"/>
            <a:ext cx="628501" cy="30250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rot="20598034">
            <a:off x="4961326" y="3106848"/>
            <a:ext cx="837509" cy="33930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rot="20598034">
            <a:off x="4483104" y="3352979"/>
            <a:ext cx="998578" cy="34118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rot="20598034">
            <a:off x="2897595" y="4445685"/>
            <a:ext cx="752482" cy="27221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rot="20091073">
            <a:off x="6526041" y="2028175"/>
            <a:ext cx="649852" cy="302892"/>
          </a:xfrm>
          <a:prstGeom prst="ellipse">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rot="20598034">
            <a:off x="5944659" y="2545083"/>
            <a:ext cx="668410" cy="272497"/>
          </a:xfrm>
          <a:prstGeom prst="ellipse">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rot="20091073">
            <a:off x="6316046" y="2296682"/>
            <a:ext cx="542185" cy="295923"/>
          </a:xfrm>
          <a:prstGeom prst="ellipse">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rot="20598034">
            <a:off x="3950715" y="3676930"/>
            <a:ext cx="863588" cy="307010"/>
          </a:xfrm>
          <a:prstGeom prst="ellipse">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rot="20675688">
            <a:off x="2469678" y="4664072"/>
            <a:ext cx="653880" cy="254392"/>
          </a:xfrm>
          <a:prstGeom prst="ellipse">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827584" y="188640"/>
            <a:ext cx="7560840" cy="738664"/>
          </a:xfrm>
          <a:prstGeom prst="rect">
            <a:avLst/>
          </a:prstGeom>
          <a:noFill/>
        </p:spPr>
        <p:txBody>
          <a:bodyPr wrap="square" rtlCol="0">
            <a:spAutoFit/>
          </a:bodyPr>
          <a:lstStyle/>
          <a:p>
            <a:r>
              <a:rPr lang="en-US" altLang="ja-JP" sz="2400" dirty="0" smtClean="0">
                <a:latin typeface="Arial" pitchFamily="34" charset="0"/>
                <a:cs typeface="Arial" pitchFamily="34" charset="0"/>
              </a:rPr>
              <a:t>Regions studied in recent </a:t>
            </a:r>
            <a:r>
              <a:rPr kumimoji="1" lang="en-US" altLang="ja-JP" sz="2400" dirty="0" smtClean="0">
                <a:latin typeface="Arial" pitchFamily="34" charset="0"/>
                <a:cs typeface="Arial" pitchFamily="34" charset="0"/>
              </a:rPr>
              <a:t>EURICA campaign at RIBF </a:t>
            </a:r>
          </a:p>
          <a:p>
            <a:r>
              <a:rPr kumimoji="1" lang="en-US" altLang="ja-JP" dirty="0" smtClean="0">
                <a:latin typeface="Arial" pitchFamily="34" charset="0"/>
                <a:cs typeface="Arial" pitchFamily="34" charset="0"/>
              </a:rPr>
              <a:t>decay </a:t>
            </a:r>
            <a:r>
              <a:rPr lang="en-US" altLang="ja-JP" dirty="0" smtClean="0">
                <a:latin typeface="Arial" pitchFamily="34" charset="0"/>
                <a:cs typeface="Arial" pitchFamily="34" charset="0"/>
              </a:rPr>
              <a:t>measurements</a:t>
            </a:r>
            <a:r>
              <a:rPr kumimoji="1" lang="en-US" altLang="ja-JP" dirty="0" smtClean="0">
                <a:latin typeface="Arial" pitchFamily="34" charset="0"/>
                <a:cs typeface="Arial" pitchFamily="34" charset="0"/>
              </a:rPr>
              <a:t> </a:t>
            </a:r>
            <a:r>
              <a:rPr lang="en-US" altLang="ja-JP" dirty="0" smtClean="0">
                <a:latin typeface="Arial" pitchFamily="34" charset="0"/>
                <a:cs typeface="Arial" pitchFamily="34" charset="0"/>
              </a:rPr>
              <a:t>for</a:t>
            </a:r>
            <a:r>
              <a:rPr kumimoji="1" lang="en-US" altLang="ja-JP" dirty="0" smtClean="0">
                <a:latin typeface="Arial" pitchFamily="34" charset="0"/>
                <a:cs typeface="Arial" pitchFamily="34" charset="0"/>
              </a:rPr>
              <a:t> very neutron-rich exotic nuclei using a </a:t>
            </a:r>
            <a:r>
              <a:rPr kumimoji="1" lang="en-US" altLang="ja-JP" dirty="0" err="1" smtClean="0">
                <a:latin typeface="Arial" pitchFamily="34" charset="0"/>
                <a:cs typeface="Arial" pitchFamily="34" charset="0"/>
              </a:rPr>
              <a:t>Ge</a:t>
            </a:r>
            <a:r>
              <a:rPr kumimoji="1" lang="en-US" altLang="ja-JP" dirty="0" smtClean="0">
                <a:latin typeface="Arial" pitchFamily="34" charset="0"/>
                <a:cs typeface="Arial" pitchFamily="34" charset="0"/>
              </a:rPr>
              <a:t> </a:t>
            </a:r>
            <a:r>
              <a:rPr lang="en-US" altLang="ja-JP" dirty="0" smtClean="0">
                <a:latin typeface="Arial" pitchFamily="34" charset="0"/>
                <a:cs typeface="Arial" pitchFamily="34" charset="0"/>
              </a:rPr>
              <a:t>ball</a:t>
            </a:r>
            <a:endParaRPr kumimoji="1" lang="ja-JP" altLang="en-US" dirty="0">
              <a:latin typeface="Arial" pitchFamily="34" charset="0"/>
              <a:cs typeface="Arial" pitchFamily="34" charset="0"/>
            </a:endParaRPr>
          </a:p>
        </p:txBody>
      </p:sp>
      <p:sp>
        <p:nvSpPr>
          <p:cNvPr id="2" name="正方形/長方形 1"/>
          <p:cNvSpPr/>
          <p:nvPr/>
        </p:nvSpPr>
        <p:spPr>
          <a:xfrm>
            <a:off x="8100431" y="980728"/>
            <a:ext cx="985648" cy="3417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67544" y="1038860"/>
            <a:ext cx="3096344" cy="400110"/>
          </a:xfrm>
          <a:prstGeom prst="rect">
            <a:avLst/>
          </a:prstGeom>
          <a:noFill/>
        </p:spPr>
        <p:txBody>
          <a:bodyPr wrap="square" rtlCol="0">
            <a:spAutoFit/>
          </a:bodyPr>
          <a:lstStyle/>
          <a:p>
            <a:r>
              <a:rPr kumimoji="1" lang="en-US" altLang="ja-JP" sz="2000" baseline="30000" dirty="0" smtClean="0">
                <a:latin typeface="Arial" pitchFamily="34" charset="0"/>
                <a:cs typeface="Arial" pitchFamily="34" charset="0"/>
              </a:rPr>
              <a:t>238</a:t>
            </a:r>
            <a:r>
              <a:rPr kumimoji="1" lang="en-US" altLang="ja-JP" sz="2000" dirty="0" smtClean="0">
                <a:latin typeface="Arial" pitchFamily="34" charset="0"/>
                <a:cs typeface="Arial" pitchFamily="34" charset="0"/>
              </a:rPr>
              <a:t>U 345 MeV/u </a:t>
            </a:r>
            <a:r>
              <a:rPr lang="en-US" altLang="ja-JP" sz="2000" dirty="0" smtClean="0">
                <a:solidFill>
                  <a:srgbClr val="FF0000"/>
                </a:solidFill>
                <a:latin typeface="Arial" pitchFamily="34" charset="0"/>
                <a:cs typeface="Arial" pitchFamily="34" charset="0"/>
              </a:rPr>
              <a:t>~10 </a:t>
            </a:r>
            <a:r>
              <a:rPr lang="en-US" altLang="ja-JP" sz="2000" dirty="0" err="1" smtClean="0">
                <a:solidFill>
                  <a:srgbClr val="FF0000"/>
                </a:solidFill>
                <a:latin typeface="Arial" pitchFamily="34" charset="0"/>
                <a:cs typeface="Arial" pitchFamily="34" charset="0"/>
              </a:rPr>
              <a:t>pnA</a:t>
            </a:r>
            <a:endParaRPr kumimoji="1" lang="ja-JP" altLang="en-US" sz="2000" dirty="0">
              <a:solidFill>
                <a:srgbClr val="FF0000"/>
              </a:solidFill>
              <a:latin typeface="Arial" pitchFamily="34" charset="0"/>
              <a:cs typeface="Arial" pitchFamily="34" charset="0"/>
            </a:endParaRPr>
          </a:p>
        </p:txBody>
      </p:sp>
      <p:sp>
        <p:nvSpPr>
          <p:cNvPr id="33" name="テキスト ボックス 32"/>
          <p:cNvSpPr txBox="1"/>
          <p:nvPr/>
        </p:nvSpPr>
        <p:spPr>
          <a:xfrm>
            <a:off x="445119" y="2257933"/>
            <a:ext cx="2850943" cy="369332"/>
          </a:xfrm>
          <a:prstGeom prst="rect">
            <a:avLst/>
          </a:prstGeom>
          <a:noFill/>
        </p:spPr>
        <p:txBody>
          <a:bodyPr wrap="square" rtlCol="0">
            <a:spAutoFit/>
          </a:bodyPr>
          <a:lstStyle/>
          <a:p>
            <a:r>
              <a:rPr lang="en-US" altLang="ja-JP" dirty="0" smtClean="0">
                <a:solidFill>
                  <a:srgbClr val="0000FF"/>
                </a:solidFill>
                <a:latin typeface="Arial" pitchFamily="34" charset="0"/>
                <a:cs typeface="Arial" pitchFamily="34" charset="0"/>
              </a:rPr>
              <a:t>New isotopes discovered</a:t>
            </a:r>
            <a:endParaRPr kumimoji="1" lang="ja-JP" altLang="en-US" dirty="0">
              <a:solidFill>
                <a:srgbClr val="0000FF"/>
              </a:solidFill>
              <a:latin typeface="Arial" pitchFamily="34" charset="0"/>
              <a:cs typeface="Arial" pitchFamily="34" charset="0"/>
            </a:endParaRPr>
          </a:p>
        </p:txBody>
      </p:sp>
      <p:sp>
        <p:nvSpPr>
          <p:cNvPr id="27" name="円/楕円 26"/>
          <p:cNvSpPr/>
          <p:nvPr/>
        </p:nvSpPr>
        <p:spPr>
          <a:xfrm>
            <a:off x="539552" y="1527905"/>
            <a:ext cx="621062" cy="29623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57972" y="1887945"/>
            <a:ext cx="621062" cy="296239"/>
          </a:xfrm>
          <a:prstGeom prst="ellipse">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206045" y="1814852"/>
            <a:ext cx="2492990" cy="369332"/>
          </a:xfrm>
          <a:prstGeom prst="rect">
            <a:avLst/>
          </a:prstGeom>
          <a:noFill/>
        </p:spPr>
        <p:txBody>
          <a:bodyPr wrap="none" rtlCol="0">
            <a:spAutoFit/>
          </a:bodyPr>
          <a:lstStyle/>
          <a:p>
            <a:r>
              <a:rPr kumimoji="1" lang="en-US" altLang="ja-JP" dirty="0" smtClean="0">
                <a:latin typeface="Arial" pitchFamily="34" charset="0"/>
                <a:cs typeface="Arial" pitchFamily="34" charset="0"/>
              </a:rPr>
              <a:t>2013 Spring campaign</a:t>
            </a:r>
            <a:endParaRPr kumimoji="1" lang="ja-JP" altLang="en-US" dirty="0">
              <a:latin typeface="Arial" pitchFamily="34" charset="0"/>
              <a:cs typeface="Arial" pitchFamily="34" charset="0"/>
            </a:endParaRPr>
          </a:p>
        </p:txBody>
      </p:sp>
      <p:sp>
        <p:nvSpPr>
          <p:cNvPr id="28" name="テキスト ボックス 27"/>
          <p:cNvSpPr txBox="1"/>
          <p:nvPr/>
        </p:nvSpPr>
        <p:spPr>
          <a:xfrm>
            <a:off x="1194481" y="1454812"/>
            <a:ext cx="2198038" cy="369332"/>
          </a:xfrm>
          <a:prstGeom prst="rect">
            <a:avLst/>
          </a:prstGeom>
          <a:noFill/>
        </p:spPr>
        <p:txBody>
          <a:bodyPr wrap="none" rtlCol="0">
            <a:spAutoFit/>
          </a:bodyPr>
          <a:lstStyle/>
          <a:p>
            <a:r>
              <a:rPr kumimoji="1" lang="en-US" altLang="ja-JP" dirty="0" smtClean="0">
                <a:latin typeface="Arial" pitchFamily="34" charset="0"/>
                <a:cs typeface="Arial" pitchFamily="34" charset="0"/>
              </a:rPr>
              <a:t>2012 </a:t>
            </a:r>
            <a:r>
              <a:rPr lang="en-US" altLang="ja-JP" dirty="0" smtClean="0">
                <a:latin typeface="Arial" pitchFamily="34" charset="0"/>
                <a:cs typeface="Arial" pitchFamily="34" charset="0"/>
              </a:rPr>
              <a:t>F</a:t>
            </a:r>
            <a:r>
              <a:rPr kumimoji="1" lang="en-US" altLang="ja-JP" dirty="0" smtClean="0">
                <a:latin typeface="Arial" pitchFamily="34" charset="0"/>
                <a:cs typeface="Arial" pitchFamily="34" charset="0"/>
              </a:rPr>
              <a:t>all campaign</a:t>
            </a:r>
            <a:endParaRPr kumimoji="1" lang="ja-JP" altLang="en-US" dirty="0">
              <a:latin typeface="Arial" pitchFamily="34" charset="0"/>
              <a:cs typeface="Arial" pitchFamily="34" charset="0"/>
            </a:endParaRPr>
          </a:p>
        </p:txBody>
      </p:sp>
      <p:pic>
        <p:nvPicPr>
          <p:cNvPr id="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7727" y="3766951"/>
            <a:ext cx="2688895" cy="239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292080" y="6093296"/>
            <a:ext cx="3838849" cy="677108"/>
          </a:xfrm>
          <a:prstGeom prst="rect">
            <a:avLst/>
          </a:prstGeom>
          <a:noFill/>
        </p:spPr>
        <p:txBody>
          <a:bodyPr wrap="square" rtlCol="0">
            <a:spAutoFit/>
          </a:bodyPr>
          <a:lstStyle/>
          <a:p>
            <a:pPr algn="ctr"/>
            <a:r>
              <a:rPr kumimoji="1" lang="en-US" altLang="ja-JP" sz="2000" dirty="0" smtClean="0">
                <a:latin typeface="Arial" pitchFamily="34" charset="0"/>
                <a:cs typeface="Arial" pitchFamily="34" charset="0"/>
              </a:rPr>
              <a:t>EURICA</a:t>
            </a:r>
            <a:r>
              <a:rPr lang="ja-JP" altLang="en-US" sz="2000" dirty="0">
                <a:latin typeface="Arial" pitchFamily="34" charset="0"/>
                <a:cs typeface="Arial" pitchFamily="34" charset="0"/>
              </a:rPr>
              <a:t> </a:t>
            </a:r>
            <a:endParaRPr lang="en-US" altLang="ja-JP" sz="2000" dirty="0" smtClean="0">
              <a:latin typeface="Arial" pitchFamily="34" charset="0"/>
              <a:cs typeface="Arial" pitchFamily="34" charset="0"/>
            </a:endParaRPr>
          </a:p>
          <a:p>
            <a:pPr algn="ctr"/>
            <a:r>
              <a:rPr lang="en-US" altLang="ja-JP" dirty="0" smtClean="0">
                <a:latin typeface="Arial" pitchFamily="34" charset="0"/>
                <a:cs typeface="Arial" pitchFamily="34" charset="0"/>
              </a:rPr>
              <a:t>(EUROBALL RIKEN Cluster Array)</a:t>
            </a:r>
            <a:endParaRPr kumimoji="1" lang="ja-JP" altLang="en-US" dirty="0">
              <a:latin typeface="Arial" pitchFamily="34" charset="0"/>
              <a:cs typeface="Arial" pitchFamily="34" charset="0"/>
            </a:endParaRPr>
          </a:p>
        </p:txBody>
      </p:sp>
    </p:spTree>
    <p:extLst>
      <p:ext uri="{BB962C8B-B14F-4D97-AF65-F5344CB8AC3E}">
        <p14:creationId xmlns:p14="http://schemas.microsoft.com/office/powerpoint/2010/main" val="3682974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3408252" y="260648"/>
            <a:ext cx="1727646" cy="523220"/>
          </a:xfrm>
          <a:prstGeom prst="rect">
            <a:avLst/>
          </a:prstGeom>
          <a:solidFill>
            <a:srgbClr val="FFFF99"/>
          </a:solidFill>
          <a:ln>
            <a:noFill/>
          </a:ln>
          <a:effectLst/>
          <a:extLs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800" dirty="0" smtClean="0">
                <a:effectLst>
                  <a:outerShdw blurRad="38100" dist="38100" dir="2700000" algn="tl">
                    <a:srgbClr val="FFFFFF"/>
                  </a:outerShdw>
                </a:effectLst>
                <a:latin typeface="Arial" pitchFamily="34" charset="0"/>
                <a:ea typeface="ＭＳ Ｐゴシック" pitchFamily="50" charset="-128"/>
                <a:cs typeface="Arial" pitchFamily="34" charset="0"/>
              </a:rPr>
              <a:t>Summary</a:t>
            </a:r>
          </a:p>
        </p:txBody>
      </p:sp>
      <p:sp>
        <p:nvSpPr>
          <p:cNvPr id="10" name="テキスト ボックス 9"/>
          <p:cNvSpPr txBox="1"/>
          <p:nvPr/>
        </p:nvSpPr>
        <p:spPr>
          <a:xfrm>
            <a:off x="467544" y="836712"/>
            <a:ext cx="8280920" cy="1938992"/>
          </a:xfrm>
          <a:prstGeom prst="rect">
            <a:avLst/>
          </a:prstGeom>
          <a:noFill/>
        </p:spPr>
        <p:txBody>
          <a:bodyPr wrap="square" rtlCol="0">
            <a:spAutoFit/>
          </a:bodyPr>
          <a:lstStyle/>
          <a:p>
            <a:pPr marL="342900" indent="-342900">
              <a:buFont typeface="Arial" pitchFamily="34" charset="0"/>
              <a:buChar char="•"/>
            </a:pPr>
            <a:r>
              <a:rPr lang="en-US" altLang="ja-JP" sz="2000" dirty="0">
                <a:latin typeface="Arial" pitchFamily="34" charset="0"/>
                <a:cs typeface="Arial" pitchFamily="34" charset="0"/>
              </a:rPr>
              <a:t>The results of search for new isotopes and new isomers using </a:t>
            </a:r>
            <a:r>
              <a:rPr lang="en-US" altLang="ja-JP" sz="2000" dirty="0" err="1">
                <a:latin typeface="Arial" pitchFamily="34" charset="0"/>
                <a:cs typeface="Arial" pitchFamily="34" charset="0"/>
              </a:rPr>
              <a:t>BigRIPS</a:t>
            </a:r>
            <a:r>
              <a:rPr lang="en-US" altLang="ja-JP" sz="2000" dirty="0">
                <a:latin typeface="Arial" pitchFamily="34" charset="0"/>
                <a:cs typeface="Arial" pitchFamily="34" charset="0"/>
              </a:rPr>
              <a:t> separator at RIKEN RI Beam Factory (RIBF) have been reviewed.</a:t>
            </a:r>
          </a:p>
          <a:p>
            <a:pPr marL="342900" indent="-342900">
              <a:buFont typeface="Arial" pitchFamily="34" charset="0"/>
              <a:buChar char="•"/>
            </a:pPr>
            <a:r>
              <a:rPr lang="en-US" altLang="ja-JP" sz="2000" dirty="0">
                <a:latin typeface="Arial" pitchFamily="34" charset="0"/>
                <a:cs typeface="Arial" pitchFamily="34" charset="0"/>
              </a:rPr>
              <a:t>The region of accessible exotic nuclei </a:t>
            </a:r>
            <a:r>
              <a:rPr lang="en-US" altLang="ja-JP" sz="2000" dirty="0" smtClean="0">
                <a:latin typeface="Arial" pitchFamily="34" charset="0"/>
                <a:cs typeface="Arial" pitchFamily="34" charset="0"/>
              </a:rPr>
              <a:t>is </a:t>
            </a:r>
            <a:r>
              <a:rPr lang="en-US" altLang="ja-JP" sz="2000" dirty="0">
                <a:latin typeface="Arial" pitchFamily="34" charset="0"/>
                <a:cs typeface="Arial" pitchFamily="34" charset="0"/>
              </a:rPr>
              <a:t>expanding </a:t>
            </a:r>
            <a:r>
              <a:rPr lang="en-US" altLang="ja-JP" sz="2000" dirty="0" smtClean="0">
                <a:latin typeface="Arial" pitchFamily="34" charset="0"/>
                <a:cs typeface="Arial" pitchFamily="34" charset="0"/>
              </a:rPr>
              <a:t>at RIBF with </a:t>
            </a:r>
            <a:r>
              <a:rPr lang="en-US" altLang="ja-JP" sz="2000" dirty="0">
                <a:latin typeface="Arial" pitchFamily="34" charset="0"/>
                <a:cs typeface="Arial" pitchFamily="34" charset="0"/>
              </a:rPr>
              <a:t>increasing beam intensity (e.g. ~10 </a:t>
            </a:r>
            <a:r>
              <a:rPr lang="en-US" altLang="ja-JP" sz="2000" dirty="0" err="1">
                <a:latin typeface="Arial" pitchFamily="34" charset="0"/>
                <a:cs typeface="Arial" pitchFamily="34" charset="0"/>
              </a:rPr>
              <a:t>pnA</a:t>
            </a:r>
            <a:r>
              <a:rPr lang="en-US" altLang="ja-JP" sz="2000" dirty="0">
                <a:latin typeface="Arial" pitchFamily="34" charset="0"/>
                <a:cs typeface="Arial" pitchFamily="34" charset="0"/>
              </a:rPr>
              <a:t> </a:t>
            </a:r>
            <a:r>
              <a:rPr lang="en-US" altLang="ja-JP" sz="2000" baseline="30000" dirty="0">
                <a:latin typeface="Arial" pitchFamily="34" charset="0"/>
                <a:cs typeface="Arial" pitchFamily="34" charset="0"/>
              </a:rPr>
              <a:t>238</a:t>
            </a:r>
            <a:r>
              <a:rPr lang="en-US" altLang="ja-JP" sz="2000" dirty="0">
                <a:latin typeface="Arial" pitchFamily="34" charset="0"/>
                <a:cs typeface="Arial" pitchFamily="34" charset="0"/>
              </a:rPr>
              <a:t>U) and the research on exotic nuclei is being </a:t>
            </a:r>
            <a:r>
              <a:rPr lang="en-US" altLang="ja-JP" sz="2000" dirty="0" smtClean="0">
                <a:latin typeface="Arial" pitchFamily="34" charset="0"/>
                <a:cs typeface="Arial" pitchFamily="34" charset="0"/>
              </a:rPr>
              <a:t>promoted.</a:t>
            </a:r>
            <a:endParaRPr lang="en-US" altLang="ja-JP" sz="2000" dirty="0">
              <a:latin typeface="Arial" pitchFamily="34" charset="0"/>
              <a:cs typeface="Arial" pitchFamily="34" charset="0"/>
            </a:endParaRPr>
          </a:p>
        </p:txBody>
      </p:sp>
      <p:pic>
        <p:nvPicPr>
          <p:cNvPr id="12" name="図 2" descr="int_graph_w_tgt130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3128" y="3337247"/>
            <a:ext cx="3185056" cy="3031232"/>
          </a:xfrm>
          <a:prstGeom prst="rect">
            <a:avLst/>
          </a:prstGeom>
          <a:solidFill>
            <a:schemeClr val="bg1"/>
          </a:solidFill>
          <a:ln>
            <a:noFill/>
          </a:ln>
        </p:spPr>
      </p:pic>
      <p:sp>
        <p:nvSpPr>
          <p:cNvPr id="13" name="テキスト ボックス 12"/>
          <p:cNvSpPr txBox="1"/>
          <p:nvPr/>
        </p:nvSpPr>
        <p:spPr>
          <a:xfrm>
            <a:off x="4699312" y="6289575"/>
            <a:ext cx="504056" cy="307777"/>
          </a:xfrm>
          <a:prstGeom prst="rect">
            <a:avLst/>
          </a:prstGeom>
          <a:noFill/>
        </p:spPr>
        <p:txBody>
          <a:bodyPr wrap="square" rtlCol="0">
            <a:spAutoFit/>
          </a:bodyPr>
          <a:lstStyle/>
          <a:p>
            <a:r>
              <a:rPr kumimoji="1" lang="en-US" altLang="ja-JP" sz="1400" dirty="0" smtClean="0"/>
              <a:t>Year</a:t>
            </a:r>
            <a:endParaRPr kumimoji="1" lang="ja-JP" altLang="en-US" sz="1400" dirty="0"/>
          </a:p>
        </p:txBody>
      </p:sp>
      <p:sp>
        <p:nvSpPr>
          <p:cNvPr id="14" name="テキスト ボックス 13"/>
          <p:cNvSpPr txBox="1"/>
          <p:nvPr/>
        </p:nvSpPr>
        <p:spPr>
          <a:xfrm>
            <a:off x="4843328" y="4777407"/>
            <a:ext cx="576064" cy="307777"/>
          </a:xfrm>
          <a:prstGeom prst="rect">
            <a:avLst/>
          </a:prstGeom>
          <a:solidFill>
            <a:schemeClr val="bg1"/>
          </a:solidFill>
        </p:spPr>
        <p:txBody>
          <a:bodyPr wrap="square" rtlCol="0">
            <a:spAutoFit/>
          </a:bodyPr>
          <a:lstStyle/>
          <a:p>
            <a:r>
              <a:rPr kumimoji="1" lang="en-US" altLang="ja-JP" sz="1400" dirty="0" smtClean="0">
                <a:solidFill>
                  <a:srgbClr val="0000FF"/>
                </a:solidFill>
              </a:rPr>
              <a:t>238U</a:t>
            </a:r>
            <a:endParaRPr kumimoji="1" lang="ja-JP" altLang="en-US" sz="1400" dirty="0">
              <a:solidFill>
                <a:srgbClr val="0000FF"/>
              </a:solidFill>
            </a:endParaRPr>
          </a:p>
        </p:txBody>
      </p:sp>
      <p:sp>
        <p:nvSpPr>
          <p:cNvPr id="15" name="テキスト ボックス 14"/>
          <p:cNvSpPr txBox="1"/>
          <p:nvPr/>
        </p:nvSpPr>
        <p:spPr>
          <a:xfrm rot="16200000">
            <a:off x="2097150" y="4335488"/>
            <a:ext cx="1584178" cy="307777"/>
          </a:xfrm>
          <a:prstGeom prst="rect">
            <a:avLst/>
          </a:prstGeom>
          <a:noFill/>
        </p:spPr>
        <p:txBody>
          <a:bodyPr wrap="square" rtlCol="0">
            <a:spAutoFit/>
          </a:bodyPr>
          <a:lstStyle/>
          <a:p>
            <a:r>
              <a:rPr lang="en-US" altLang="ja-JP" sz="1400" dirty="0" smtClean="0"/>
              <a:t>Intensity in </a:t>
            </a:r>
            <a:r>
              <a:rPr lang="en-US" altLang="ja-JP" sz="1400" dirty="0" err="1" smtClean="0"/>
              <a:t>pnA</a:t>
            </a:r>
            <a:endParaRPr kumimoji="1" lang="ja-JP" altLang="en-US" sz="1400" dirty="0"/>
          </a:p>
        </p:txBody>
      </p:sp>
      <p:sp>
        <p:nvSpPr>
          <p:cNvPr id="16" name="テキスト ボックス 15"/>
          <p:cNvSpPr txBox="1"/>
          <p:nvPr/>
        </p:nvSpPr>
        <p:spPr>
          <a:xfrm>
            <a:off x="2267744" y="2924944"/>
            <a:ext cx="4968552" cy="400110"/>
          </a:xfrm>
          <a:prstGeom prst="rect">
            <a:avLst/>
          </a:prstGeom>
          <a:noFill/>
        </p:spPr>
        <p:txBody>
          <a:bodyPr wrap="square" rtlCol="0">
            <a:spAutoFit/>
          </a:bodyPr>
          <a:lstStyle/>
          <a:p>
            <a:r>
              <a:rPr lang="en-US" altLang="ja-JP" sz="2000" dirty="0" smtClean="0">
                <a:solidFill>
                  <a:srgbClr val="0000FF"/>
                </a:solidFill>
              </a:rPr>
              <a:t>Planned schedule of </a:t>
            </a:r>
            <a:r>
              <a:rPr lang="en-US" altLang="ja-JP" sz="2000" dirty="0">
                <a:solidFill>
                  <a:srgbClr val="0000FF"/>
                </a:solidFill>
              </a:rPr>
              <a:t>i</a:t>
            </a:r>
            <a:r>
              <a:rPr lang="en-US" altLang="ja-JP" sz="2000" dirty="0" smtClean="0">
                <a:solidFill>
                  <a:srgbClr val="0000FF"/>
                </a:solidFill>
              </a:rPr>
              <a:t>ntensity upgrade at RIBF</a:t>
            </a:r>
            <a:endParaRPr kumimoji="1" lang="ja-JP" altLang="en-US" sz="2000" dirty="0">
              <a:solidFill>
                <a:srgbClr val="0000FF"/>
              </a:solidFill>
            </a:endParaRPr>
          </a:p>
        </p:txBody>
      </p:sp>
      <p:sp>
        <p:nvSpPr>
          <p:cNvPr id="2" name="テキスト ボックス 1"/>
          <p:cNvSpPr txBox="1"/>
          <p:nvPr/>
        </p:nvSpPr>
        <p:spPr>
          <a:xfrm>
            <a:off x="6372200" y="4315742"/>
            <a:ext cx="1584176" cy="923330"/>
          </a:xfrm>
          <a:prstGeom prst="rect">
            <a:avLst/>
          </a:prstGeom>
          <a:noFill/>
        </p:spPr>
        <p:txBody>
          <a:bodyPr wrap="square" rtlCol="0">
            <a:spAutoFit/>
          </a:bodyPr>
          <a:lstStyle/>
          <a:p>
            <a:r>
              <a:rPr kumimoji="1" lang="en-US" altLang="ja-JP" dirty="0" smtClean="0"/>
              <a:t>From RIKEN accelerator group</a:t>
            </a:r>
            <a:endParaRPr kumimoji="1" lang="ja-JP" altLang="en-US" dirty="0"/>
          </a:p>
        </p:txBody>
      </p:sp>
    </p:spTree>
    <p:extLst>
      <p:ext uri="{BB962C8B-B14F-4D97-AF65-F5344CB8AC3E}">
        <p14:creationId xmlns:p14="http://schemas.microsoft.com/office/powerpoint/2010/main" val="785919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57" y="513690"/>
            <a:ext cx="7920878" cy="759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9623" y="2009974"/>
            <a:ext cx="5048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9623" y="2370782"/>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9623" y="2730822"/>
            <a:ext cx="5048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9623" y="3450902"/>
            <a:ext cx="5048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9623" y="3090862"/>
            <a:ext cx="50482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3"/>
          <p:cNvSpPr txBox="1">
            <a:spLocks noChangeArrowheads="1"/>
          </p:cNvSpPr>
          <p:nvPr/>
        </p:nvSpPr>
        <p:spPr bwMode="auto">
          <a:xfrm>
            <a:off x="3132138" y="548680"/>
            <a:ext cx="3600102" cy="40011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sz="2000" dirty="0" smtClean="0">
                <a:effectLst>
                  <a:outerShdw blurRad="38100" dist="38100" dir="2700000" algn="tl">
                    <a:srgbClr val="000000">
                      <a:alpha val="43137"/>
                    </a:srgbClr>
                  </a:outerShdw>
                </a:effectLst>
              </a:rPr>
              <a:t>2007 experiment collaboration</a:t>
            </a:r>
            <a:endParaRPr lang="en-US" altLang="ja-JP" sz="2000" dirty="0">
              <a:effectLst>
                <a:outerShdw blurRad="38100" dist="38100" dir="2700000" algn="tl">
                  <a:srgbClr val="000000">
                    <a:alpha val="43137"/>
                  </a:srgbClr>
                </a:outerShdw>
              </a:effectLst>
            </a:endParaRPr>
          </a:p>
        </p:txBody>
      </p:sp>
      <p:sp>
        <p:nvSpPr>
          <p:cNvPr id="9" name="正方形/長方形 8"/>
          <p:cNvSpPr/>
          <p:nvPr/>
        </p:nvSpPr>
        <p:spPr>
          <a:xfrm>
            <a:off x="827584" y="6381328"/>
            <a:ext cx="691276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82687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1261"/>
            <a:ext cx="6512495" cy="79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988840"/>
            <a:ext cx="5048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270892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2348880"/>
            <a:ext cx="5048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8344" y="3068960"/>
            <a:ext cx="5048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8344" y="3429000"/>
            <a:ext cx="50482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3"/>
          <p:cNvSpPr txBox="1">
            <a:spLocks noChangeArrowheads="1"/>
          </p:cNvSpPr>
          <p:nvPr/>
        </p:nvSpPr>
        <p:spPr bwMode="auto">
          <a:xfrm>
            <a:off x="3203848" y="260648"/>
            <a:ext cx="3672110" cy="40011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sz="2000" dirty="0" smtClean="0">
                <a:effectLst>
                  <a:outerShdw blurRad="38100" dist="38100" dir="2700000" algn="tl">
                    <a:srgbClr val="000000">
                      <a:alpha val="43137"/>
                    </a:srgbClr>
                  </a:outerShdw>
                </a:effectLst>
              </a:rPr>
              <a:t>2008 experiment collaboration</a:t>
            </a:r>
            <a:endParaRPr lang="en-US" altLang="ja-JP" sz="2000" dirty="0">
              <a:effectLst>
                <a:outerShdw blurRad="38100" dist="38100" dir="2700000" algn="tl">
                  <a:srgbClr val="000000">
                    <a:alpha val="43137"/>
                  </a:srgbClr>
                </a:outerShdw>
              </a:effectLst>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3789040"/>
            <a:ext cx="504825" cy="348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437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95536" y="821025"/>
            <a:ext cx="8388994" cy="5632311"/>
          </a:xfrm>
          <a:prstGeom prst="rect">
            <a:avLst/>
          </a:prstGeom>
        </p:spPr>
        <p:txBody>
          <a:bodyPr wrap="square">
            <a:spAutoFit/>
          </a:bodyPr>
          <a:lstStyle/>
          <a:p>
            <a:pPr>
              <a:defRPr/>
            </a:pPr>
            <a:r>
              <a:rPr lang="en-US" altLang="ja-JP" dirty="0">
                <a:ea typeface="ＭＳ Ｐゴシック" charset="-128"/>
              </a:rPr>
              <a:t> </a:t>
            </a:r>
            <a:r>
              <a:rPr lang="en-US" altLang="ja-JP" b="1" i="1" dirty="0" smtClean="0">
                <a:effectLst>
                  <a:outerShdw blurRad="38100" dist="38100" dir="2700000" algn="tl">
                    <a:srgbClr val="000000">
                      <a:alpha val="43137"/>
                    </a:srgbClr>
                  </a:outerShdw>
                </a:effectLst>
                <a:ea typeface="ＭＳ Ｐゴシック" charset="-128"/>
              </a:rPr>
              <a:t>RIKEN </a:t>
            </a:r>
            <a:r>
              <a:rPr lang="en-US" altLang="ja-JP" b="1" i="1" dirty="0" err="1">
                <a:effectLst>
                  <a:outerShdw blurRad="38100" dist="38100" dir="2700000" algn="tl">
                    <a:srgbClr val="000000">
                      <a:alpha val="43137"/>
                    </a:srgbClr>
                  </a:outerShdw>
                </a:effectLst>
                <a:ea typeface="ＭＳ Ｐゴシック" charset="-128"/>
              </a:rPr>
              <a:t>Nishina</a:t>
            </a:r>
            <a:r>
              <a:rPr lang="en-US" altLang="ja-JP" b="1" i="1" dirty="0">
                <a:effectLst>
                  <a:outerShdw blurRad="38100" dist="38100" dir="2700000" algn="tl">
                    <a:srgbClr val="000000">
                      <a:alpha val="43137"/>
                    </a:srgbClr>
                  </a:outerShdw>
                </a:effectLst>
                <a:ea typeface="ＭＳ Ｐゴシック" charset="-128"/>
              </a:rPr>
              <a:t> Center, Japan</a:t>
            </a:r>
          </a:p>
          <a:p>
            <a:pPr>
              <a:defRPr/>
            </a:pPr>
            <a:r>
              <a:rPr lang="en-US" altLang="ja-JP" dirty="0">
                <a:ea typeface="ＭＳ Ｐゴシック" charset="-128"/>
              </a:rPr>
              <a:t>T. Kubo, N. </a:t>
            </a:r>
            <a:r>
              <a:rPr lang="en-US" altLang="ja-JP" dirty="0" err="1">
                <a:ea typeface="ＭＳ Ｐゴシック" charset="-128"/>
              </a:rPr>
              <a:t>Inabe</a:t>
            </a:r>
            <a:r>
              <a:rPr lang="en-US" altLang="ja-JP" dirty="0">
                <a:ea typeface="ＭＳ Ｐゴシック" charset="-128"/>
              </a:rPr>
              <a:t>, N. Fukuda, H. Takeda, D. Kameda, H. Suzuki, K. Yoshida, K. </a:t>
            </a:r>
            <a:r>
              <a:rPr lang="en-US" altLang="ja-JP" dirty="0" err="1">
                <a:ea typeface="ＭＳ Ｐゴシック" charset="-128"/>
              </a:rPr>
              <a:t>Kusaka</a:t>
            </a:r>
            <a:r>
              <a:rPr lang="en-US" altLang="ja-JP" dirty="0">
                <a:ea typeface="ＭＳ Ｐゴシック" charset="-128"/>
              </a:rPr>
              <a:t>, </a:t>
            </a:r>
          </a:p>
          <a:p>
            <a:pPr>
              <a:defRPr/>
            </a:pPr>
            <a:r>
              <a:rPr lang="en-US" altLang="ja-JP" dirty="0">
                <a:ea typeface="ＭＳ Ｐゴシック" charset="-128"/>
              </a:rPr>
              <a:t>K. Tanaka,  Y. Yanagisawa, M. </a:t>
            </a:r>
            <a:r>
              <a:rPr lang="en-US" altLang="ja-JP" dirty="0" err="1">
                <a:ea typeface="ＭＳ Ｐゴシック" charset="-128"/>
              </a:rPr>
              <a:t>Ohtake</a:t>
            </a:r>
            <a:r>
              <a:rPr lang="en-US" altLang="ja-JP" dirty="0">
                <a:ea typeface="ＭＳ Ｐゴシック" charset="-128"/>
              </a:rPr>
              <a:t>, H. Sato, Y. Shimizu, H. Baba, M. </a:t>
            </a:r>
            <a:r>
              <a:rPr lang="en-US" altLang="ja-JP" dirty="0" err="1">
                <a:ea typeface="ＭＳ Ｐゴシック" charset="-128"/>
              </a:rPr>
              <a:t>Kurokawa</a:t>
            </a:r>
            <a:r>
              <a:rPr lang="en-US" altLang="ja-JP" dirty="0">
                <a:ea typeface="ＭＳ Ｐゴシック" charset="-128"/>
              </a:rPr>
              <a:t>, </a:t>
            </a:r>
          </a:p>
          <a:p>
            <a:pPr>
              <a:defRPr/>
            </a:pPr>
            <a:r>
              <a:rPr lang="en-US" altLang="ja-JP" dirty="0">
                <a:ea typeface="ＭＳ Ｐゴシック" charset="-128"/>
              </a:rPr>
              <a:t>D. Nishimura, T. Ohnishi</a:t>
            </a:r>
          </a:p>
          <a:p>
            <a:pPr>
              <a:defRPr/>
            </a:pPr>
            <a:r>
              <a:rPr lang="en-US" altLang="ja-JP" b="1" i="1" dirty="0">
                <a:effectLst>
                  <a:outerShdw blurRad="38100" dist="38100" dir="2700000" algn="tl">
                    <a:srgbClr val="000000">
                      <a:alpha val="43137"/>
                    </a:srgbClr>
                  </a:outerShdw>
                </a:effectLst>
                <a:ea typeface="ＭＳ Ｐゴシック" charset="-128"/>
              </a:rPr>
              <a:t>Center for Nuclear Study (CNS), University of Tokyo, Japan</a:t>
            </a:r>
            <a:endParaRPr lang="ja-JP" altLang="ja-JP" i="1" dirty="0">
              <a:effectLst>
                <a:outerShdw blurRad="38100" dist="38100" dir="2700000" algn="tl">
                  <a:srgbClr val="000000">
                    <a:alpha val="43137"/>
                  </a:srgbClr>
                </a:outerShdw>
              </a:effectLst>
              <a:ea typeface="ＭＳ Ｐゴシック" charset="-128"/>
            </a:endParaRPr>
          </a:p>
          <a:p>
            <a:pPr>
              <a:defRPr/>
            </a:pPr>
            <a:r>
              <a:rPr lang="en-US" altLang="ja-JP" dirty="0">
                <a:ea typeface="ＭＳ Ｐゴシック" charset="-128"/>
              </a:rPr>
              <a:t> S. Go, R. Yokoyama, T. </a:t>
            </a:r>
            <a:r>
              <a:rPr lang="en-US" altLang="ja-JP" dirty="0" err="1">
                <a:ea typeface="ＭＳ Ｐゴシック" charset="-128"/>
              </a:rPr>
              <a:t>Fujii</a:t>
            </a:r>
            <a:r>
              <a:rPr lang="en-US" altLang="ja-JP" dirty="0">
                <a:ea typeface="ＭＳ Ｐゴシック" charset="-128"/>
              </a:rPr>
              <a:t>, E. </a:t>
            </a:r>
            <a:r>
              <a:rPr lang="en-US" altLang="ja-JP" dirty="0" err="1">
                <a:ea typeface="ＭＳ Ｐゴシック" charset="-128"/>
              </a:rPr>
              <a:t>Ideguchi</a:t>
            </a:r>
            <a:endParaRPr lang="ja-JP" altLang="ja-JP" dirty="0">
              <a:ea typeface="ＭＳ Ｐゴシック" charset="-128"/>
            </a:endParaRPr>
          </a:p>
          <a:p>
            <a:pPr>
              <a:defRPr/>
            </a:pPr>
            <a:r>
              <a:rPr lang="en-US" altLang="ja-JP" b="1" i="1" dirty="0">
                <a:effectLst>
                  <a:outerShdw blurRad="38100" dist="38100" dir="2700000" algn="tl">
                    <a:srgbClr val="000000">
                      <a:alpha val="43137"/>
                    </a:srgbClr>
                  </a:outerShdw>
                </a:effectLst>
                <a:ea typeface="ＭＳ Ｐゴシック" charset="-128"/>
              </a:rPr>
              <a:t>Tohoku University, Japan</a:t>
            </a:r>
            <a:endParaRPr lang="ja-JP" altLang="ja-JP" i="1" dirty="0">
              <a:effectLst>
                <a:outerShdw blurRad="38100" dist="38100" dir="2700000" algn="tl">
                  <a:srgbClr val="000000">
                    <a:alpha val="43137"/>
                  </a:srgbClr>
                </a:outerShdw>
              </a:effectLst>
              <a:ea typeface="ＭＳ Ｐゴシック" charset="-128"/>
            </a:endParaRPr>
          </a:p>
          <a:p>
            <a:pPr>
              <a:defRPr/>
            </a:pPr>
            <a:r>
              <a:rPr lang="en-US" altLang="ja-JP" dirty="0">
                <a:ea typeface="ＭＳ Ｐゴシック" charset="-128"/>
              </a:rPr>
              <a:t> A. Chiba, T. Yamada, N. </a:t>
            </a:r>
            <a:r>
              <a:rPr lang="en-US" altLang="ja-JP" dirty="0" err="1">
                <a:ea typeface="ＭＳ Ｐゴシック" charset="-128"/>
              </a:rPr>
              <a:t>Iwasa</a:t>
            </a:r>
            <a:endParaRPr lang="ja-JP" altLang="ja-JP" dirty="0">
              <a:ea typeface="ＭＳ Ｐゴシック" charset="-128"/>
            </a:endParaRPr>
          </a:p>
          <a:p>
            <a:pPr>
              <a:defRPr/>
            </a:pPr>
            <a:r>
              <a:rPr lang="en-US" altLang="ja-JP" b="1" i="1" dirty="0" err="1">
                <a:effectLst>
                  <a:outerShdw blurRad="38100" dist="38100" dir="2700000" algn="tl">
                    <a:srgbClr val="000000">
                      <a:alpha val="43137"/>
                    </a:srgbClr>
                  </a:outerShdw>
                </a:effectLst>
                <a:ea typeface="ＭＳ Ｐゴシック" charset="-128"/>
              </a:rPr>
              <a:t>Rikkyo</a:t>
            </a:r>
            <a:r>
              <a:rPr lang="en-US" altLang="ja-JP" b="1" i="1" dirty="0">
                <a:effectLst>
                  <a:outerShdw blurRad="38100" dist="38100" dir="2700000" algn="tl">
                    <a:srgbClr val="000000">
                      <a:alpha val="43137"/>
                    </a:srgbClr>
                  </a:outerShdw>
                </a:effectLst>
                <a:ea typeface="ＭＳ Ｐゴシック" charset="-128"/>
              </a:rPr>
              <a:t> University, Japan</a:t>
            </a:r>
          </a:p>
          <a:p>
            <a:pPr>
              <a:defRPr/>
            </a:pPr>
            <a:r>
              <a:rPr lang="en-US" altLang="ja-JP" dirty="0">
                <a:ea typeface="ＭＳ Ｐゴシック" charset="-128"/>
              </a:rPr>
              <a:t> D. </a:t>
            </a:r>
            <a:r>
              <a:rPr lang="en-US" altLang="ja-JP" dirty="0" err="1">
                <a:ea typeface="ＭＳ Ｐゴシック" charset="-128"/>
              </a:rPr>
              <a:t>Murai</a:t>
            </a:r>
            <a:r>
              <a:rPr lang="en-US" altLang="ja-JP" dirty="0">
                <a:ea typeface="ＭＳ Ｐゴシック" charset="-128"/>
              </a:rPr>
              <a:t>, K. </a:t>
            </a:r>
            <a:r>
              <a:rPr lang="en-US" altLang="ja-JP" dirty="0" err="1">
                <a:ea typeface="ＭＳ Ｐゴシック" charset="-128"/>
              </a:rPr>
              <a:t>Ieki</a:t>
            </a:r>
            <a:endParaRPr lang="ja-JP" altLang="ja-JP" dirty="0">
              <a:ea typeface="ＭＳ Ｐゴシック" charset="-128"/>
            </a:endParaRPr>
          </a:p>
          <a:p>
            <a:pPr>
              <a:defRPr/>
            </a:pPr>
            <a:r>
              <a:rPr lang="en-US" altLang="ja-JP" b="1" i="1" dirty="0">
                <a:effectLst>
                  <a:outerShdw blurRad="38100" dist="38100" dir="2700000" algn="tl">
                    <a:srgbClr val="000000">
                      <a:alpha val="43137"/>
                    </a:srgbClr>
                  </a:outerShdw>
                </a:effectLst>
                <a:ea typeface="ＭＳ Ｐゴシック" charset="-128"/>
              </a:rPr>
              <a:t>Kochi University of Technology, Japan</a:t>
            </a:r>
          </a:p>
          <a:p>
            <a:pPr>
              <a:defRPr/>
            </a:pPr>
            <a:r>
              <a:rPr lang="en-US" altLang="ja-JP" b="1" i="1" dirty="0">
                <a:effectLst>
                  <a:outerShdw blurRad="38100" dist="38100" dir="2700000" algn="tl">
                    <a:srgbClr val="000000">
                      <a:alpha val="43137"/>
                    </a:srgbClr>
                  </a:outerShdw>
                </a:effectLst>
                <a:ea typeface="ＭＳ Ｐゴシック" charset="-128"/>
              </a:rPr>
              <a:t> </a:t>
            </a:r>
            <a:r>
              <a:rPr lang="en-US" altLang="ja-JP" dirty="0">
                <a:ea typeface="ＭＳ Ｐゴシック" charset="-128"/>
              </a:rPr>
              <a:t>S. </a:t>
            </a:r>
            <a:r>
              <a:rPr lang="en-US" altLang="ja-JP" dirty="0" err="1">
                <a:ea typeface="ＭＳ Ｐゴシック" charset="-128"/>
              </a:rPr>
              <a:t>Momota</a:t>
            </a:r>
            <a:endParaRPr lang="ja-JP" altLang="ja-JP" dirty="0">
              <a:ea typeface="ＭＳ Ｐゴシック" charset="-128"/>
            </a:endParaRPr>
          </a:p>
          <a:p>
            <a:pPr>
              <a:defRPr/>
            </a:pPr>
            <a:r>
              <a:rPr lang="en-US" altLang="ja-JP" b="1" i="1" dirty="0">
                <a:effectLst>
                  <a:outerShdw blurRad="38100" dist="38100" dir="2700000" algn="tl">
                    <a:srgbClr val="000000">
                      <a:alpha val="43137"/>
                    </a:srgbClr>
                  </a:outerShdw>
                </a:effectLst>
                <a:ea typeface="ＭＳ Ｐゴシック" charset="-128"/>
              </a:rPr>
              <a:t>Osaka University, Japan,</a:t>
            </a:r>
            <a:endParaRPr lang="ja-JP" altLang="ja-JP" i="1" dirty="0">
              <a:effectLst>
                <a:outerShdw blurRad="38100" dist="38100" dir="2700000" algn="tl">
                  <a:srgbClr val="000000">
                    <a:alpha val="43137"/>
                  </a:srgbClr>
                </a:outerShdw>
              </a:effectLst>
              <a:ea typeface="ＭＳ Ｐゴシック" charset="-128"/>
            </a:endParaRPr>
          </a:p>
          <a:p>
            <a:pPr>
              <a:defRPr/>
            </a:pPr>
            <a:r>
              <a:rPr lang="en-US" altLang="ja-JP" dirty="0">
                <a:ea typeface="ＭＳ Ｐゴシック" charset="-128"/>
              </a:rPr>
              <a:t> H. </a:t>
            </a:r>
            <a:r>
              <a:rPr lang="en-US" altLang="ja-JP" dirty="0" err="1">
                <a:ea typeface="ＭＳ Ｐゴシック" charset="-128"/>
              </a:rPr>
              <a:t>Nishibata</a:t>
            </a:r>
            <a:endParaRPr lang="en-US" altLang="ja-JP" dirty="0">
              <a:ea typeface="ＭＳ Ｐゴシック" charset="-128"/>
            </a:endParaRPr>
          </a:p>
          <a:p>
            <a:pPr>
              <a:defRPr/>
            </a:pPr>
            <a:r>
              <a:rPr lang="en-US" altLang="ja-JP" b="1" i="1" dirty="0">
                <a:effectLst>
                  <a:outerShdw blurRad="38100" dist="38100" dir="2700000" algn="tl">
                    <a:srgbClr val="000000">
                      <a:alpha val="43137"/>
                    </a:srgbClr>
                  </a:outerShdw>
                </a:effectLst>
                <a:ea typeface="ＭＳ Ｐゴシック" charset="-128"/>
              </a:rPr>
              <a:t>NSCL/MSU, U.S.A.</a:t>
            </a:r>
            <a:endParaRPr lang="en-US" altLang="ja-JP" i="1" dirty="0">
              <a:effectLst>
                <a:outerShdw blurRad="38100" dist="38100" dir="2700000" algn="tl">
                  <a:srgbClr val="000000">
                    <a:alpha val="43137"/>
                  </a:srgbClr>
                </a:outerShdw>
              </a:effectLst>
              <a:ea typeface="ＭＳ Ｐゴシック" charset="-128"/>
            </a:endParaRPr>
          </a:p>
          <a:p>
            <a:pPr>
              <a:defRPr/>
            </a:pPr>
            <a:r>
              <a:rPr lang="en-US" altLang="ja-JP" dirty="0">
                <a:ea typeface="ＭＳ Ｐゴシック" charset="-128"/>
              </a:rPr>
              <a:t> O. B. </a:t>
            </a:r>
            <a:r>
              <a:rPr lang="en-US" altLang="ja-JP" dirty="0" err="1">
                <a:ea typeface="ＭＳ Ｐゴシック" charset="-128"/>
              </a:rPr>
              <a:t>Tarasov</a:t>
            </a:r>
            <a:r>
              <a:rPr lang="en-US" altLang="ja-JP" dirty="0">
                <a:ea typeface="ＭＳ Ｐゴシック" charset="-128"/>
              </a:rPr>
              <a:t>, D. J. Morrissey, B. M. Sherrill </a:t>
            </a:r>
            <a:endParaRPr lang="ja-JP" altLang="ja-JP" dirty="0">
              <a:ea typeface="ＭＳ Ｐゴシック" charset="-128"/>
            </a:endParaRPr>
          </a:p>
          <a:p>
            <a:pPr>
              <a:defRPr/>
            </a:pPr>
            <a:r>
              <a:rPr lang="en-US" altLang="ja-JP" b="1" i="1" dirty="0">
                <a:effectLst>
                  <a:outerShdw blurRad="38100" dist="38100" dir="2700000" algn="tl">
                    <a:srgbClr val="000000">
                      <a:alpha val="43137"/>
                    </a:srgbClr>
                  </a:outerShdw>
                </a:effectLst>
                <a:ea typeface="ＭＳ Ｐゴシック" charset="-128"/>
              </a:rPr>
              <a:t>Seoul University, South Korea</a:t>
            </a:r>
            <a:endParaRPr lang="ja-JP" altLang="ja-JP" i="1" dirty="0">
              <a:effectLst>
                <a:outerShdw blurRad="38100" dist="38100" dir="2700000" algn="tl">
                  <a:srgbClr val="000000">
                    <a:alpha val="43137"/>
                  </a:srgbClr>
                </a:outerShdw>
              </a:effectLst>
              <a:ea typeface="ＭＳ Ｐゴシック" charset="-128"/>
            </a:endParaRPr>
          </a:p>
          <a:p>
            <a:pPr>
              <a:defRPr/>
            </a:pPr>
            <a:r>
              <a:rPr lang="en-US" altLang="ja-JP" dirty="0">
                <a:ea typeface="ＭＳ Ｐゴシック" charset="-128"/>
              </a:rPr>
              <a:t> J. Hwang, S. Kim, Y. Sato</a:t>
            </a:r>
            <a:endParaRPr lang="ja-JP" altLang="ja-JP" dirty="0">
              <a:ea typeface="ＭＳ Ｐゴシック" charset="-128"/>
            </a:endParaRPr>
          </a:p>
          <a:p>
            <a:pPr>
              <a:defRPr/>
            </a:pPr>
            <a:r>
              <a:rPr lang="en-US" altLang="ja-JP" b="1" i="1" dirty="0">
                <a:effectLst>
                  <a:outerShdw blurRad="38100" dist="38100" dir="2700000" algn="tl">
                    <a:srgbClr val="000000">
                      <a:alpha val="43137"/>
                    </a:srgbClr>
                  </a:outerShdw>
                </a:effectLst>
                <a:ea typeface="ＭＳ Ｐゴシック" charset="-128"/>
              </a:rPr>
              <a:t>LPSC-IN2P3, France</a:t>
            </a:r>
            <a:endParaRPr lang="ja-JP" altLang="ja-JP" i="1" dirty="0">
              <a:effectLst>
                <a:outerShdw blurRad="38100" dist="38100" dir="2700000" algn="tl">
                  <a:srgbClr val="000000">
                    <a:alpha val="43137"/>
                  </a:srgbClr>
                </a:outerShdw>
              </a:effectLst>
              <a:ea typeface="ＭＳ Ｐゴシック" charset="-128"/>
            </a:endParaRPr>
          </a:p>
          <a:p>
            <a:pPr>
              <a:defRPr/>
            </a:pPr>
            <a:r>
              <a:rPr lang="en-US" altLang="ja-JP" dirty="0">
                <a:ea typeface="ＭＳ Ｐゴシック" charset="-128"/>
              </a:rPr>
              <a:t> G. Simpson</a:t>
            </a:r>
            <a:endParaRPr lang="ja-JP" altLang="ja-JP" dirty="0">
              <a:ea typeface="ＭＳ Ｐゴシック" charset="-128"/>
            </a:endParaRPr>
          </a:p>
        </p:txBody>
      </p:sp>
      <p:sp>
        <p:nvSpPr>
          <p:cNvPr id="10" name="Text Box 23"/>
          <p:cNvSpPr txBox="1">
            <a:spLocks noChangeArrowheads="1"/>
          </p:cNvSpPr>
          <p:nvPr/>
        </p:nvSpPr>
        <p:spPr bwMode="auto">
          <a:xfrm>
            <a:off x="1907704" y="260648"/>
            <a:ext cx="5688632" cy="40011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sz="2000" dirty="0" smtClean="0">
                <a:effectLst>
                  <a:outerShdw blurRad="38100" dist="38100" dir="2700000" algn="tl">
                    <a:srgbClr val="000000">
                      <a:alpha val="43137"/>
                    </a:srgbClr>
                  </a:outerShdw>
                </a:effectLst>
              </a:rPr>
              <a:t>2011 238U-experiment collaboration (Oct. 2011)</a:t>
            </a:r>
            <a:endParaRPr lang="en-US" altLang="ja-JP" sz="2000" dirty="0">
              <a:effectLst>
                <a:outerShdw blurRad="38100" dist="38100" dir="2700000" algn="tl">
                  <a:srgbClr val="000000">
                    <a:alpha val="43137"/>
                  </a:srgbClr>
                </a:outerShdw>
              </a:effectLst>
            </a:endParaRPr>
          </a:p>
        </p:txBody>
      </p:sp>
      <p:pic>
        <p:nvPicPr>
          <p:cNvPr id="1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375570"/>
            <a:ext cx="5048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743697"/>
            <a:ext cx="5048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447745"/>
            <a:ext cx="5048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5" y="4095799"/>
            <a:ext cx="50482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5178047"/>
            <a:ext cx="505515" cy="33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5" y="4817276"/>
            <a:ext cx="504826" cy="33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2863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893033"/>
            <a:ext cx="8244978" cy="5632311"/>
          </a:xfrm>
          <a:prstGeom prst="rect">
            <a:avLst/>
          </a:prstGeom>
        </p:spPr>
        <p:txBody>
          <a:bodyPr wrap="square">
            <a:spAutoFit/>
          </a:bodyPr>
          <a:lstStyle/>
          <a:p>
            <a:pPr>
              <a:defRPr/>
            </a:pPr>
            <a:r>
              <a:rPr lang="en-US" altLang="ja-JP" b="1" i="1" dirty="0" smtClean="0">
                <a:effectLst>
                  <a:outerShdw blurRad="38100" dist="38100" dir="2700000" algn="tl">
                    <a:srgbClr val="000000">
                      <a:alpha val="43137"/>
                    </a:srgbClr>
                  </a:outerShdw>
                </a:effectLst>
              </a:rPr>
              <a:t>RIKEN </a:t>
            </a:r>
            <a:r>
              <a:rPr lang="en-US" altLang="ja-JP" b="1" i="1" dirty="0" err="1">
                <a:effectLst>
                  <a:outerShdw blurRad="38100" dist="38100" dir="2700000" algn="tl">
                    <a:srgbClr val="000000">
                      <a:alpha val="43137"/>
                    </a:srgbClr>
                  </a:outerShdw>
                </a:effectLst>
              </a:rPr>
              <a:t>Nishina</a:t>
            </a:r>
            <a:r>
              <a:rPr lang="en-US" altLang="ja-JP" b="1" i="1" dirty="0">
                <a:effectLst>
                  <a:outerShdw blurRad="38100" dist="38100" dir="2700000" algn="tl">
                    <a:srgbClr val="000000">
                      <a:alpha val="43137"/>
                    </a:srgbClr>
                  </a:outerShdw>
                </a:effectLst>
              </a:rPr>
              <a:t> Center, Japan</a:t>
            </a:r>
          </a:p>
          <a:p>
            <a:pPr>
              <a:defRPr/>
            </a:pPr>
            <a:r>
              <a:rPr lang="en-US" altLang="ja-JP" dirty="0"/>
              <a:t>T. Kubo, N. </a:t>
            </a:r>
            <a:r>
              <a:rPr lang="en-US" altLang="ja-JP" dirty="0" err="1"/>
              <a:t>Inabe</a:t>
            </a:r>
            <a:r>
              <a:rPr lang="en-US" altLang="ja-JP" dirty="0"/>
              <a:t>, N. Fukuda, H. Takeda, D. Kameda, H. Suzuki, K. Yoshida, K. </a:t>
            </a:r>
            <a:r>
              <a:rPr lang="en-US" altLang="ja-JP" dirty="0" err="1"/>
              <a:t>Kusaka</a:t>
            </a:r>
            <a:r>
              <a:rPr lang="en-US" altLang="ja-JP" dirty="0"/>
              <a:t>, </a:t>
            </a:r>
          </a:p>
          <a:p>
            <a:pPr>
              <a:defRPr/>
            </a:pPr>
            <a:r>
              <a:rPr lang="en-US" altLang="ja-JP" dirty="0"/>
              <a:t>K. Tanaka,  Y. Yanagisawa, M. </a:t>
            </a:r>
            <a:r>
              <a:rPr lang="en-US" altLang="ja-JP" dirty="0" err="1"/>
              <a:t>Ohtake</a:t>
            </a:r>
            <a:r>
              <a:rPr lang="en-US" altLang="ja-JP" dirty="0"/>
              <a:t>, H. Sato, Y. Shimizu, H. Baba, M. </a:t>
            </a:r>
            <a:r>
              <a:rPr lang="en-US" altLang="ja-JP" dirty="0" err="1"/>
              <a:t>Kurokawa</a:t>
            </a:r>
            <a:r>
              <a:rPr lang="en-US" altLang="ja-JP" dirty="0"/>
              <a:t>, D. Nishimura</a:t>
            </a:r>
          </a:p>
          <a:p>
            <a:pPr>
              <a:defRPr/>
            </a:pPr>
            <a:r>
              <a:rPr lang="en-US" altLang="ja-JP" b="1" i="1" dirty="0">
                <a:effectLst>
                  <a:outerShdw blurRad="38100" dist="38100" dir="2700000" algn="tl">
                    <a:srgbClr val="000000">
                      <a:alpha val="43137"/>
                    </a:srgbClr>
                  </a:outerShdw>
                </a:effectLst>
              </a:rPr>
              <a:t>Center for Nuclear Study (CNS), University of Tokyo, Japan</a:t>
            </a:r>
            <a:endParaRPr lang="ja-JP" altLang="ja-JP" i="1" dirty="0">
              <a:effectLst>
                <a:outerShdw blurRad="38100" dist="38100" dir="2700000" algn="tl">
                  <a:srgbClr val="000000">
                    <a:alpha val="43137"/>
                  </a:srgbClr>
                </a:outerShdw>
              </a:effectLst>
            </a:endParaRPr>
          </a:p>
          <a:p>
            <a:pPr>
              <a:defRPr/>
            </a:pPr>
            <a:r>
              <a:rPr lang="en-US" altLang="ja-JP" dirty="0"/>
              <a:t> S. Go, R. Yokoyama, T. </a:t>
            </a:r>
            <a:r>
              <a:rPr lang="en-US" altLang="ja-JP" dirty="0" err="1"/>
              <a:t>Fujii</a:t>
            </a:r>
            <a:r>
              <a:rPr lang="en-US" altLang="ja-JP" dirty="0"/>
              <a:t>, E. </a:t>
            </a:r>
            <a:r>
              <a:rPr lang="en-US" altLang="ja-JP" dirty="0" err="1"/>
              <a:t>Ideguchi</a:t>
            </a:r>
            <a:endParaRPr lang="ja-JP" altLang="ja-JP" dirty="0"/>
          </a:p>
          <a:p>
            <a:pPr>
              <a:defRPr/>
            </a:pPr>
            <a:r>
              <a:rPr lang="en-US" altLang="ja-JP" b="1" i="1" dirty="0">
                <a:effectLst>
                  <a:outerShdw blurRad="38100" dist="38100" dir="2700000" algn="tl">
                    <a:srgbClr val="000000">
                      <a:alpha val="43137"/>
                    </a:srgbClr>
                  </a:outerShdw>
                </a:effectLst>
              </a:rPr>
              <a:t>Tohoku University, Japan</a:t>
            </a:r>
            <a:endParaRPr lang="ja-JP" altLang="ja-JP" i="1" dirty="0">
              <a:effectLst>
                <a:outerShdw blurRad="38100" dist="38100" dir="2700000" algn="tl">
                  <a:srgbClr val="000000">
                    <a:alpha val="43137"/>
                  </a:srgbClr>
                </a:outerShdw>
              </a:effectLst>
            </a:endParaRPr>
          </a:p>
          <a:p>
            <a:pPr>
              <a:defRPr/>
            </a:pPr>
            <a:r>
              <a:rPr lang="en-US" altLang="ja-JP" dirty="0"/>
              <a:t> A. Chiba, Y. Okoda, N. </a:t>
            </a:r>
            <a:r>
              <a:rPr lang="en-US" altLang="ja-JP" dirty="0" err="1"/>
              <a:t>Iwasa</a:t>
            </a:r>
            <a:endParaRPr lang="ja-JP" altLang="ja-JP" dirty="0"/>
          </a:p>
          <a:p>
            <a:pPr>
              <a:defRPr/>
            </a:pPr>
            <a:r>
              <a:rPr lang="en-US" altLang="ja-JP" b="1" i="1" dirty="0" err="1">
                <a:effectLst>
                  <a:outerShdw blurRad="38100" dist="38100" dir="2700000" algn="tl">
                    <a:srgbClr val="000000">
                      <a:alpha val="43137"/>
                    </a:srgbClr>
                  </a:outerShdw>
                </a:effectLst>
              </a:rPr>
              <a:t>Rikkyo</a:t>
            </a:r>
            <a:r>
              <a:rPr lang="en-US" altLang="ja-JP" b="1" i="1" dirty="0">
                <a:effectLst>
                  <a:outerShdw blurRad="38100" dist="38100" dir="2700000" algn="tl">
                    <a:srgbClr val="000000">
                      <a:alpha val="43137"/>
                    </a:srgbClr>
                  </a:outerShdw>
                </a:effectLst>
              </a:rPr>
              <a:t> University, Japan</a:t>
            </a:r>
          </a:p>
          <a:p>
            <a:pPr>
              <a:defRPr/>
            </a:pPr>
            <a:r>
              <a:rPr lang="en-US" altLang="ja-JP" dirty="0"/>
              <a:t> D. </a:t>
            </a:r>
            <a:r>
              <a:rPr lang="en-US" altLang="ja-JP" dirty="0" err="1"/>
              <a:t>Murai</a:t>
            </a:r>
            <a:r>
              <a:rPr lang="en-US" altLang="ja-JP" dirty="0"/>
              <a:t>, K. </a:t>
            </a:r>
            <a:r>
              <a:rPr lang="en-US" altLang="ja-JP" dirty="0" err="1"/>
              <a:t>Ieki</a:t>
            </a:r>
            <a:endParaRPr lang="ja-JP" altLang="ja-JP" dirty="0"/>
          </a:p>
          <a:p>
            <a:pPr>
              <a:defRPr/>
            </a:pPr>
            <a:r>
              <a:rPr lang="en-US" altLang="ja-JP" b="1" i="1" dirty="0">
                <a:effectLst>
                  <a:outerShdw blurRad="38100" dist="38100" dir="2700000" algn="tl">
                    <a:srgbClr val="000000">
                      <a:alpha val="43137"/>
                    </a:srgbClr>
                  </a:outerShdw>
                </a:effectLst>
              </a:rPr>
              <a:t>Kochi University of Technology, Japan</a:t>
            </a:r>
          </a:p>
          <a:p>
            <a:pPr>
              <a:defRPr/>
            </a:pPr>
            <a:r>
              <a:rPr lang="en-US" altLang="ja-JP" b="1" i="1" dirty="0">
                <a:effectLst>
                  <a:outerShdw blurRad="38100" dist="38100" dir="2700000" algn="tl">
                    <a:srgbClr val="000000">
                      <a:alpha val="43137"/>
                    </a:srgbClr>
                  </a:outerShdw>
                </a:effectLst>
              </a:rPr>
              <a:t> </a:t>
            </a:r>
            <a:r>
              <a:rPr lang="en-US" altLang="ja-JP" dirty="0"/>
              <a:t>S. </a:t>
            </a:r>
            <a:r>
              <a:rPr lang="en-US" altLang="ja-JP" dirty="0" err="1"/>
              <a:t>Momota</a:t>
            </a:r>
            <a:endParaRPr lang="ja-JP" altLang="ja-JP" dirty="0"/>
          </a:p>
          <a:p>
            <a:pPr>
              <a:defRPr/>
            </a:pPr>
            <a:r>
              <a:rPr lang="en-US" altLang="ja-JP" b="1" i="1" dirty="0">
                <a:effectLst>
                  <a:outerShdw blurRad="38100" dist="38100" dir="2700000" algn="tl">
                    <a:srgbClr val="000000">
                      <a:alpha val="43137"/>
                    </a:srgbClr>
                  </a:outerShdw>
                </a:effectLst>
              </a:rPr>
              <a:t>Osaka University, Japan,</a:t>
            </a:r>
            <a:endParaRPr lang="ja-JP" altLang="ja-JP" i="1" dirty="0">
              <a:effectLst>
                <a:outerShdw blurRad="38100" dist="38100" dir="2700000" algn="tl">
                  <a:srgbClr val="000000">
                    <a:alpha val="43137"/>
                  </a:srgbClr>
                </a:outerShdw>
              </a:effectLst>
            </a:endParaRPr>
          </a:p>
          <a:p>
            <a:pPr>
              <a:defRPr/>
            </a:pPr>
            <a:r>
              <a:rPr lang="en-US" altLang="ja-JP" dirty="0"/>
              <a:t> H. </a:t>
            </a:r>
            <a:r>
              <a:rPr lang="en-US" altLang="ja-JP" dirty="0" err="1"/>
              <a:t>Nishibata</a:t>
            </a:r>
            <a:endParaRPr lang="en-US" altLang="ja-JP" dirty="0"/>
          </a:p>
          <a:p>
            <a:pPr>
              <a:defRPr/>
            </a:pPr>
            <a:r>
              <a:rPr lang="en-US" altLang="ja-JP" b="1" i="1" dirty="0">
                <a:effectLst>
                  <a:outerShdw blurRad="38100" dist="38100" dir="2700000" algn="tl">
                    <a:srgbClr val="000000">
                      <a:alpha val="43137"/>
                    </a:srgbClr>
                  </a:outerShdw>
                </a:effectLst>
              </a:rPr>
              <a:t>GANIL, France</a:t>
            </a:r>
            <a:endParaRPr lang="en-US" altLang="ja-JP" i="1" dirty="0">
              <a:effectLst>
                <a:outerShdw blurRad="38100" dist="38100" dir="2700000" algn="tl">
                  <a:srgbClr val="000000">
                    <a:alpha val="43137"/>
                  </a:srgbClr>
                </a:outerShdw>
              </a:effectLst>
            </a:endParaRPr>
          </a:p>
          <a:p>
            <a:pPr>
              <a:defRPr/>
            </a:pPr>
            <a:r>
              <a:rPr lang="en-US" altLang="ja-JP" dirty="0"/>
              <a:t>  M. </a:t>
            </a:r>
            <a:r>
              <a:rPr lang="en-US" altLang="ja-JP" dirty="0" err="1"/>
              <a:t>Lewitowicz</a:t>
            </a:r>
            <a:r>
              <a:rPr lang="en-US" altLang="ja-JP" dirty="0"/>
              <a:t>, G. de France, I. </a:t>
            </a:r>
            <a:r>
              <a:rPr lang="en-US" altLang="ja-JP" dirty="0" err="1"/>
              <a:t>Celikovic</a:t>
            </a:r>
            <a:endParaRPr lang="ja-JP" altLang="ja-JP" dirty="0"/>
          </a:p>
          <a:p>
            <a:pPr>
              <a:defRPr/>
            </a:pPr>
            <a:r>
              <a:rPr lang="en-US" altLang="ja-JP" b="1" i="1" dirty="0">
                <a:effectLst>
                  <a:outerShdw blurRad="38100" dist="38100" dir="2700000" algn="tl">
                    <a:srgbClr val="000000">
                      <a:alpha val="43137"/>
                    </a:srgbClr>
                  </a:outerShdw>
                </a:effectLst>
              </a:rPr>
              <a:t>TU-</a:t>
            </a:r>
            <a:r>
              <a:rPr lang="en-US" altLang="ja-JP" b="1" i="1" dirty="0" err="1">
                <a:effectLst>
                  <a:outerShdw blurRad="38100" dist="38100" dir="2700000" algn="tl">
                    <a:srgbClr val="000000">
                      <a:alpha val="43137"/>
                    </a:srgbClr>
                  </a:outerShdw>
                </a:effectLst>
              </a:rPr>
              <a:t>Munchen</a:t>
            </a:r>
            <a:r>
              <a:rPr lang="en-US" altLang="ja-JP" b="1" i="1" dirty="0">
                <a:effectLst>
                  <a:outerShdw blurRad="38100" dist="38100" dir="2700000" algn="tl">
                    <a:srgbClr val="000000">
                      <a:alpha val="43137"/>
                    </a:srgbClr>
                  </a:outerShdw>
                </a:effectLst>
              </a:rPr>
              <a:t>, Germany</a:t>
            </a:r>
            <a:endParaRPr lang="ja-JP" altLang="ja-JP" i="1" dirty="0">
              <a:effectLst>
                <a:outerShdw blurRad="38100" dist="38100" dir="2700000" algn="tl">
                  <a:srgbClr val="000000">
                    <a:alpha val="43137"/>
                  </a:srgbClr>
                </a:outerShdw>
              </a:effectLst>
            </a:endParaRPr>
          </a:p>
          <a:p>
            <a:pPr>
              <a:defRPr/>
            </a:pPr>
            <a:r>
              <a:rPr lang="en-US" altLang="ja-JP" dirty="0"/>
              <a:t> K. </a:t>
            </a:r>
            <a:r>
              <a:rPr lang="en-US" altLang="ja-JP" dirty="0" err="1"/>
              <a:t>Steiger</a:t>
            </a:r>
            <a:endParaRPr lang="ja-JP" altLang="ja-JP" dirty="0"/>
          </a:p>
          <a:p>
            <a:pPr>
              <a:defRPr/>
            </a:pPr>
            <a:r>
              <a:rPr lang="en-US" altLang="ja-JP" b="1" i="1" dirty="0">
                <a:effectLst>
                  <a:outerShdw blurRad="38100" dist="38100" dir="2700000" algn="tl">
                    <a:srgbClr val="000000">
                      <a:alpha val="43137"/>
                    </a:srgbClr>
                  </a:outerShdw>
                </a:effectLst>
              </a:rPr>
              <a:t>NSCL/MSU, U.S.A.</a:t>
            </a:r>
            <a:endParaRPr lang="ja-JP" altLang="ja-JP" i="1" dirty="0">
              <a:effectLst>
                <a:outerShdw blurRad="38100" dist="38100" dir="2700000" algn="tl">
                  <a:srgbClr val="000000">
                    <a:alpha val="43137"/>
                  </a:srgbClr>
                </a:outerShdw>
              </a:effectLst>
            </a:endParaRPr>
          </a:p>
          <a:p>
            <a:pPr>
              <a:defRPr/>
            </a:pPr>
            <a:r>
              <a:rPr lang="en-US" altLang="ja-JP" dirty="0"/>
              <a:t> D. </a:t>
            </a:r>
            <a:r>
              <a:rPr lang="en-US" altLang="ja-JP" dirty="0" err="1"/>
              <a:t>Bazin</a:t>
            </a:r>
            <a:r>
              <a:rPr lang="en-US" altLang="ja-JP" dirty="0"/>
              <a:t>, </a:t>
            </a:r>
            <a:r>
              <a:rPr lang="en-US" altLang="ja-JP" dirty="0" smtClean="0">
                <a:ea typeface="ＭＳ Ｐゴシック" charset="-128"/>
              </a:rPr>
              <a:t>O</a:t>
            </a:r>
            <a:r>
              <a:rPr lang="en-US" altLang="ja-JP" dirty="0">
                <a:ea typeface="ＭＳ Ｐゴシック" charset="-128"/>
              </a:rPr>
              <a:t>. B. </a:t>
            </a:r>
            <a:r>
              <a:rPr lang="en-US" altLang="ja-JP" dirty="0" err="1">
                <a:ea typeface="ＭＳ Ｐゴシック" charset="-128"/>
              </a:rPr>
              <a:t>Tarasov</a:t>
            </a:r>
            <a:r>
              <a:rPr lang="en-US" altLang="ja-JP" dirty="0">
                <a:ea typeface="ＭＳ Ｐゴシック" charset="-128"/>
              </a:rPr>
              <a:t>, </a:t>
            </a:r>
            <a:r>
              <a:rPr lang="en-US" altLang="ja-JP" dirty="0" smtClean="0"/>
              <a:t>D</a:t>
            </a:r>
            <a:r>
              <a:rPr lang="en-US" altLang="ja-JP" dirty="0"/>
              <a:t>. J. Morrissey, </a:t>
            </a:r>
            <a:r>
              <a:rPr lang="en-US" altLang="ja-JP" dirty="0" smtClean="0"/>
              <a:t>B. M. Sherrill</a:t>
            </a:r>
            <a:endParaRPr lang="ja-JP" altLang="ja-JP" dirty="0"/>
          </a:p>
        </p:txBody>
      </p:sp>
      <p:sp>
        <p:nvSpPr>
          <p:cNvPr id="3" name="Text Box 23"/>
          <p:cNvSpPr txBox="1">
            <a:spLocks noChangeArrowheads="1"/>
          </p:cNvSpPr>
          <p:nvPr/>
        </p:nvSpPr>
        <p:spPr bwMode="auto">
          <a:xfrm>
            <a:off x="1475656" y="260648"/>
            <a:ext cx="5904656" cy="40011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sz="2000" dirty="0" smtClean="0">
                <a:effectLst>
                  <a:outerShdw blurRad="38100" dist="38100" dir="2700000" algn="tl">
                    <a:srgbClr val="000000">
                      <a:alpha val="43137"/>
                    </a:srgbClr>
                  </a:outerShdw>
                </a:effectLst>
              </a:rPr>
              <a:t>2011 124Xe-experiment collaboration (Dec. 2011)</a:t>
            </a:r>
            <a:endParaRPr lang="en-US" altLang="ja-JP" sz="2000" dirty="0">
              <a:effectLst>
                <a:outerShdw blurRad="38100" dist="38100" dir="2700000" algn="tl">
                  <a:srgbClr val="000000">
                    <a:alpha val="43137"/>
                  </a:srgbClr>
                </a:outerShdw>
              </a:effectLst>
            </a:endParaRP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375570"/>
            <a:ext cx="5048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4100562"/>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463777"/>
            <a:ext cx="5048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3738934"/>
            <a:ext cx="50482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4815879"/>
            <a:ext cx="50482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6585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55776" y="2391271"/>
            <a:ext cx="4176464" cy="461665"/>
          </a:xfrm>
          <a:prstGeom prst="rect">
            <a:avLst/>
          </a:prstGeom>
          <a:noFill/>
        </p:spPr>
        <p:txBody>
          <a:bodyPr wrap="square" rtlCol="0">
            <a:spAutoFit/>
          </a:bodyPr>
          <a:lstStyle/>
          <a:p>
            <a:r>
              <a:rPr kumimoji="1" lang="en-US" altLang="ja-JP" sz="2400" dirty="0" smtClean="0">
                <a:latin typeface="Arial" pitchFamily="34" charset="0"/>
                <a:cs typeface="Arial" pitchFamily="34" charset="0"/>
              </a:rPr>
              <a:t>Thank you for your attention.</a:t>
            </a:r>
            <a:endParaRPr kumimoji="1" lang="ja-JP" altLang="en-US" sz="2400" dirty="0">
              <a:latin typeface="Arial" pitchFamily="34" charset="0"/>
              <a:cs typeface="Arial" pitchFamily="34" charset="0"/>
            </a:endParaRPr>
          </a:p>
        </p:txBody>
      </p:sp>
    </p:spTree>
    <p:extLst>
      <p:ext uri="{BB962C8B-B14F-4D97-AF65-F5344CB8AC3E}">
        <p14:creationId xmlns:p14="http://schemas.microsoft.com/office/powerpoint/2010/main" val="799981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36799"/>
            <a:ext cx="8064896" cy="368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1"/>
          <p:cNvSpPr txBox="1">
            <a:spLocks noChangeArrowheads="1"/>
          </p:cNvSpPr>
          <p:nvPr/>
        </p:nvSpPr>
        <p:spPr bwMode="auto">
          <a:xfrm>
            <a:off x="250825" y="188640"/>
            <a:ext cx="4824413" cy="457200"/>
          </a:xfrm>
          <a:prstGeom prst="rect">
            <a:avLst/>
          </a:prstGeom>
          <a:solidFill>
            <a:srgbClr val="FFFF99"/>
          </a:solidFill>
          <a:ln w="9525">
            <a:noFill/>
            <a:miter lim="800000"/>
            <a:headEnd/>
            <a:tailEnd/>
          </a:ln>
        </p:spPr>
        <p:txBody>
          <a:bodyPr>
            <a:spAutoFit/>
          </a:bodyPr>
          <a:lstStyle/>
          <a:p>
            <a:pPr>
              <a:spcBef>
                <a:spcPct val="50000"/>
              </a:spcBef>
              <a:defRPr/>
            </a:pPr>
            <a:r>
              <a:rPr lang="en-US" altLang="ja-JP" sz="2400" dirty="0">
                <a:effectLst>
                  <a:outerShdw blurRad="38100" dist="38100" dir="2700000" algn="tl">
                    <a:srgbClr val="FFFFFF"/>
                  </a:outerShdw>
                </a:effectLst>
                <a:latin typeface="Arial" pitchFamily="34" charset="0"/>
                <a:cs typeface="Arial" pitchFamily="34" charset="0"/>
              </a:rPr>
              <a:t>Layout of RI Beam Factory (RIBF)</a:t>
            </a:r>
          </a:p>
        </p:txBody>
      </p:sp>
      <p:sp>
        <p:nvSpPr>
          <p:cNvPr id="5" name="正方形/長方形 29"/>
          <p:cNvSpPr>
            <a:spLocks noChangeArrowheads="1"/>
          </p:cNvSpPr>
          <p:nvPr/>
        </p:nvSpPr>
        <p:spPr bwMode="auto">
          <a:xfrm>
            <a:off x="5113511" y="4077072"/>
            <a:ext cx="682625" cy="2159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ja-JP" altLang="en-US"/>
          </a:p>
        </p:txBody>
      </p:sp>
      <p:sp>
        <p:nvSpPr>
          <p:cNvPr id="6" name="Text Box 31"/>
          <p:cNvSpPr txBox="1">
            <a:spLocks noChangeArrowheads="1"/>
          </p:cNvSpPr>
          <p:nvPr/>
        </p:nvSpPr>
        <p:spPr bwMode="auto">
          <a:xfrm>
            <a:off x="6012160" y="262261"/>
            <a:ext cx="2448271" cy="6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75000"/>
              </a:lnSpc>
              <a:spcBef>
                <a:spcPct val="50000"/>
              </a:spcBef>
            </a:pPr>
            <a:r>
              <a:rPr lang="en-US" altLang="ja-JP" dirty="0" smtClean="0"/>
              <a:t>E ~350 </a:t>
            </a:r>
            <a:r>
              <a:rPr lang="en-US" altLang="ja-JP" dirty="0"/>
              <a:t>MeV/u </a:t>
            </a:r>
            <a:r>
              <a:rPr lang="en-US" altLang="ja-JP" dirty="0" smtClean="0"/>
              <a:t>up </a:t>
            </a:r>
            <a:r>
              <a:rPr lang="en-US" altLang="ja-JP" dirty="0"/>
              <a:t>to </a:t>
            </a:r>
            <a:r>
              <a:rPr lang="en-US" altLang="ja-JP" dirty="0" smtClean="0"/>
              <a:t>U</a:t>
            </a:r>
            <a:r>
              <a:rPr lang="en-US" altLang="ja-JP" sz="1600" dirty="0" smtClean="0"/>
              <a:t> </a:t>
            </a:r>
          </a:p>
          <a:p>
            <a:pPr eaLnBrk="1" hangingPunct="1">
              <a:lnSpc>
                <a:spcPct val="75000"/>
              </a:lnSpc>
              <a:spcBef>
                <a:spcPct val="50000"/>
              </a:spcBef>
            </a:pPr>
            <a:r>
              <a:rPr lang="en-US" altLang="ja-JP" dirty="0" smtClean="0"/>
              <a:t>Goal intensity </a:t>
            </a:r>
            <a:r>
              <a:rPr lang="en-US" altLang="ja-JP" dirty="0"/>
              <a:t>1 </a:t>
            </a:r>
            <a:r>
              <a:rPr lang="en-US" altLang="ja-JP" dirty="0" err="1"/>
              <a:t>p</a:t>
            </a:r>
            <a:r>
              <a:rPr lang="en-US" altLang="ja-JP" dirty="0" err="1">
                <a:latin typeface="Symbol" pitchFamily="18" charset="2"/>
              </a:rPr>
              <a:t>m</a:t>
            </a:r>
            <a:r>
              <a:rPr lang="en-US" altLang="ja-JP" dirty="0" err="1"/>
              <a:t>A</a:t>
            </a:r>
            <a:r>
              <a:rPr lang="en-US" altLang="ja-JP" dirty="0"/>
              <a:t> </a:t>
            </a:r>
          </a:p>
        </p:txBody>
      </p:sp>
      <p:sp>
        <p:nvSpPr>
          <p:cNvPr id="8" name="Text Box 31"/>
          <p:cNvSpPr txBox="1">
            <a:spLocks noChangeArrowheads="1"/>
          </p:cNvSpPr>
          <p:nvPr/>
        </p:nvSpPr>
        <p:spPr bwMode="auto">
          <a:xfrm>
            <a:off x="323725" y="4941168"/>
            <a:ext cx="8820275"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75000"/>
              </a:lnSpc>
              <a:spcBef>
                <a:spcPct val="50000"/>
              </a:spcBef>
              <a:buFont typeface="Wingdings" pitchFamily="2" charset="2"/>
              <a:buChar char="Ø"/>
            </a:pPr>
            <a:r>
              <a:rPr lang="en-US" altLang="ja-JP" dirty="0"/>
              <a:t> </a:t>
            </a:r>
            <a:r>
              <a:rPr lang="en-US" altLang="ja-JP" dirty="0" smtClean="0"/>
              <a:t>Major features of </a:t>
            </a:r>
            <a:r>
              <a:rPr lang="en-US" altLang="ja-JP" dirty="0" err="1" smtClean="0">
                <a:solidFill>
                  <a:srgbClr val="FF0000"/>
                </a:solidFill>
              </a:rPr>
              <a:t>BigRIPS</a:t>
            </a:r>
            <a:r>
              <a:rPr lang="en-US" altLang="ja-JP" dirty="0" smtClean="0">
                <a:solidFill>
                  <a:srgbClr val="FF0000"/>
                </a:solidFill>
              </a:rPr>
              <a:t> separator</a:t>
            </a:r>
            <a:endParaRPr lang="en-US" altLang="ja-JP" dirty="0">
              <a:solidFill>
                <a:srgbClr val="FF0000"/>
              </a:solidFill>
            </a:endParaRPr>
          </a:p>
          <a:p>
            <a:pPr marL="285750" indent="-285750" eaLnBrk="1" hangingPunct="1">
              <a:lnSpc>
                <a:spcPct val="75000"/>
              </a:lnSpc>
              <a:spcBef>
                <a:spcPct val="50000"/>
              </a:spcBef>
              <a:buFont typeface="Arial" pitchFamily="34" charset="0"/>
              <a:buChar char="•"/>
            </a:pPr>
            <a:r>
              <a:rPr lang="en-US" altLang="ja-JP" dirty="0" smtClean="0">
                <a:solidFill>
                  <a:srgbClr val="0000FF"/>
                </a:solidFill>
              </a:rPr>
              <a:t>Large acceptances   </a:t>
            </a:r>
            <a:r>
              <a:rPr lang="en-US" altLang="ja-JP" dirty="0" smtClean="0">
                <a:solidFill>
                  <a:srgbClr val="008000"/>
                </a:solidFill>
              </a:rPr>
              <a:t>Comparable with the spreads of in-flight fission of </a:t>
            </a:r>
            <a:r>
              <a:rPr lang="en-US" altLang="ja-JP" baseline="30000" dirty="0" smtClean="0">
                <a:solidFill>
                  <a:srgbClr val="008000"/>
                </a:solidFill>
              </a:rPr>
              <a:t>238</a:t>
            </a:r>
            <a:r>
              <a:rPr lang="en-US" altLang="ja-JP" dirty="0" smtClean="0">
                <a:solidFill>
                  <a:srgbClr val="008000"/>
                </a:solidFill>
              </a:rPr>
              <a:t>U</a:t>
            </a:r>
          </a:p>
          <a:p>
            <a:pPr marL="285750" indent="-285750" eaLnBrk="1" hangingPunct="1">
              <a:lnSpc>
                <a:spcPct val="75000"/>
              </a:lnSpc>
              <a:spcBef>
                <a:spcPct val="50000"/>
              </a:spcBef>
              <a:buFont typeface="Arial" pitchFamily="34" charset="0"/>
              <a:buChar char="•"/>
            </a:pPr>
            <a:r>
              <a:rPr lang="en-US" altLang="ja-JP" dirty="0" smtClean="0">
                <a:solidFill>
                  <a:srgbClr val="0000FF"/>
                </a:solidFill>
              </a:rPr>
              <a:t>Two-stage separator scheme with excellent particle identification (PID)</a:t>
            </a:r>
          </a:p>
          <a:p>
            <a:pPr eaLnBrk="1" hangingPunct="1">
              <a:lnSpc>
                <a:spcPct val="75000"/>
              </a:lnSpc>
              <a:spcBef>
                <a:spcPct val="50000"/>
              </a:spcBef>
            </a:pPr>
            <a:r>
              <a:rPr lang="en-US" altLang="ja-JP" dirty="0" smtClean="0">
                <a:solidFill>
                  <a:srgbClr val="0000FF"/>
                </a:solidFill>
              </a:rPr>
              <a:t>    </a:t>
            </a:r>
            <a:r>
              <a:rPr lang="en-US" altLang="ja-JP" dirty="0" smtClean="0">
                <a:solidFill>
                  <a:srgbClr val="008000"/>
                </a:solidFill>
              </a:rPr>
              <a:t>PID scheme based on TOF-B</a:t>
            </a:r>
            <a:r>
              <a:rPr lang="en-US" altLang="ja-JP" dirty="0" smtClean="0">
                <a:solidFill>
                  <a:srgbClr val="008000"/>
                </a:solidFill>
                <a:latin typeface="Symbol" pitchFamily="18" charset="2"/>
              </a:rPr>
              <a:t>r</a:t>
            </a:r>
            <a:r>
              <a:rPr lang="en-US" altLang="ja-JP" dirty="0" smtClean="0">
                <a:solidFill>
                  <a:srgbClr val="008000"/>
                </a:solidFill>
              </a:rPr>
              <a:t>-</a:t>
            </a:r>
            <a:r>
              <a:rPr lang="en-US" altLang="ja-JP" dirty="0" smtClean="0">
                <a:solidFill>
                  <a:srgbClr val="008000"/>
                </a:solidFill>
                <a:latin typeface="Symbol" pitchFamily="18" charset="2"/>
              </a:rPr>
              <a:t>D</a:t>
            </a:r>
            <a:r>
              <a:rPr lang="en-US" altLang="ja-JP" dirty="0" smtClean="0">
                <a:solidFill>
                  <a:srgbClr val="008000"/>
                </a:solidFill>
              </a:rPr>
              <a:t>E </a:t>
            </a:r>
            <a:r>
              <a:rPr lang="en-US" altLang="ja-JP" dirty="0">
                <a:solidFill>
                  <a:srgbClr val="008000"/>
                </a:solidFill>
              </a:rPr>
              <a:t>method with track reconstruction </a:t>
            </a:r>
            <a:r>
              <a:rPr lang="en-US" altLang="ja-JP" dirty="0" smtClean="0">
                <a:solidFill>
                  <a:srgbClr val="008000"/>
                </a:solidFill>
                <a:sym typeface="Wingdings" pitchFamily="2" charset="2"/>
              </a:rPr>
              <a:t> </a:t>
            </a:r>
            <a:r>
              <a:rPr lang="en-US" altLang="ja-JP" dirty="0" smtClean="0">
                <a:solidFill>
                  <a:srgbClr val="008000"/>
                </a:solidFill>
              </a:rPr>
              <a:t>Z </a:t>
            </a:r>
            <a:r>
              <a:rPr lang="en-US" altLang="ja-JP" dirty="0">
                <a:solidFill>
                  <a:srgbClr val="008000"/>
                </a:solidFill>
              </a:rPr>
              <a:t> </a:t>
            </a:r>
            <a:r>
              <a:rPr lang="en-US" altLang="ja-JP" dirty="0" smtClean="0">
                <a:solidFill>
                  <a:srgbClr val="008000"/>
                </a:solidFill>
              </a:rPr>
              <a:t>and A/Q</a:t>
            </a:r>
          </a:p>
          <a:p>
            <a:pPr eaLnBrk="1" hangingPunct="1">
              <a:lnSpc>
                <a:spcPct val="75000"/>
              </a:lnSpc>
              <a:spcBef>
                <a:spcPct val="50000"/>
              </a:spcBef>
            </a:pPr>
            <a:r>
              <a:rPr lang="en-US" altLang="ja-JP" dirty="0">
                <a:solidFill>
                  <a:srgbClr val="008000"/>
                </a:solidFill>
              </a:rPr>
              <a:t> </a:t>
            </a:r>
            <a:r>
              <a:rPr lang="en-US" altLang="ja-JP" dirty="0" smtClean="0">
                <a:solidFill>
                  <a:srgbClr val="008000"/>
                </a:solidFill>
              </a:rPr>
              <a:t>   A/Q resolution is high enough to identify charge state events </a:t>
            </a:r>
            <a:endParaRPr lang="en-US" altLang="ja-JP" dirty="0">
              <a:solidFill>
                <a:srgbClr val="008000"/>
              </a:solidFill>
            </a:endParaRPr>
          </a:p>
        </p:txBody>
      </p:sp>
      <p:sp>
        <p:nvSpPr>
          <p:cNvPr id="9" name="テキスト ボックス 8"/>
          <p:cNvSpPr txBox="1"/>
          <p:nvPr/>
        </p:nvSpPr>
        <p:spPr>
          <a:xfrm>
            <a:off x="323528" y="848906"/>
            <a:ext cx="3240360" cy="707886"/>
          </a:xfrm>
          <a:prstGeom prst="rect">
            <a:avLst/>
          </a:prstGeom>
          <a:noFill/>
        </p:spPr>
        <p:txBody>
          <a:bodyPr wrap="square" rtlCol="0">
            <a:spAutoFit/>
          </a:bodyPr>
          <a:lstStyle/>
          <a:p>
            <a:r>
              <a:rPr kumimoji="1" lang="en-US" altLang="ja-JP" sz="2000" dirty="0" smtClean="0">
                <a:latin typeface="Arial" pitchFamily="34" charset="0"/>
                <a:cs typeface="Arial" pitchFamily="34" charset="0"/>
              </a:rPr>
              <a:t>A new-generation in-flight RI beam facility</a:t>
            </a:r>
            <a:endParaRPr kumimoji="1" lang="ja-JP" altLang="en-US" sz="2000" dirty="0">
              <a:latin typeface="Arial" pitchFamily="34" charset="0"/>
              <a:cs typeface="Arial" pitchFamily="34" charset="0"/>
            </a:endParaRPr>
          </a:p>
        </p:txBody>
      </p:sp>
    </p:spTree>
    <p:extLst>
      <p:ext uri="{BB962C8B-B14F-4D97-AF65-F5344CB8AC3E}">
        <p14:creationId xmlns:p14="http://schemas.microsoft.com/office/powerpoint/2010/main" val="3936509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706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0186"/>
            <a:ext cx="8784976" cy="65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4427984" y="260648"/>
            <a:ext cx="1901105" cy="830997"/>
          </a:xfrm>
          <a:prstGeom prst="rect">
            <a:avLst/>
          </a:prstGeom>
          <a:solidFill>
            <a:srgbClr val="FFFF99"/>
          </a:solidFill>
          <a:ln w="9525">
            <a:noFill/>
            <a:miter lim="800000"/>
            <a:headEnd/>
            <a:tailEnd/>
          </a:ln>
          <a:effectLst/>
        </p:spPr>
        <p:txBody>
          <a:bodyPr wrap="square">
            <a:spAutoFit/>
          </a:bodyPr>
          <a:lstStyle/>
          <a:p>
            <a:pPr algn="ctr" fontAlgn="auto">
              <a:spcBef>
                <a:spcPts val="0"/>
              </a:spcBef>
              <a:spcAft>
                <a:spcPts val="0"/>
              </a:spcAft>
              <a:defRPr/>
            </a:pPr>
            <a:r>
              <a:rPr lang="en-US" altLang="ja-JP" sz="2400" dirty="0" smtClean="0">
                <a:effectLst>
                  <a:outerShdw blurRad="38100" dist="38100" dir="2700000" algn="tl">
                    <a:srgbClr val="FFFFFF"/>
                  </a:outerShdw>
                </a:effectLst>
                <a:latin typeface="Arial" pitchFamily="34" charset="0"/>
                <a:cs typeface="Arial" pitchFamily="34" charset="0"/>
              </a:rPr>
              <a:t>Present RIBF </a:t>
            </a:r>
            <a:r>
              <a:rPr lang="en-US" altLang="ja-JP" sz="2400" dirty="0">
                <a:effectLst>
                  <a:outerShdw blurRad="38100" dist="38100" dir="2700000" algn="tl">
                    <a:srgbClr val="FFFFFF"/>
                  </a:outerShdw>
                </a:effectLst>
                <a:latin typeface="Arial" pitchFamily="34" charset="0"/>
                <a:cs typeface="Arial" pitchFamily="34" charset="0"/>
              </a:rPr>
              <a:t>layout</a:t>
            </a:r>
          </a:p>
        </p:txBody>
      </p:sp>
      <p:sp>
        <p:nvSpPr>
          <p:cNvPr id="4" name="Rectangle 6"/>
          <p:cNvSpPr>
            <a:spLocks noChangeArrowheads="1"/>
          </p:cNvSpPr>
          <p:nvPr/>
        </p:nvSpPr>
        <p:spPr bwMode="auto">
          <a:xfrm>
            <a:off x="6515100" y="1046163"/>
            <a:ext cx="2233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dirty="0">
                <a:solidFill>
                  <a:srgbClr val="009900"/>
                </a:solidFill>
                <a:latin typeface="Calibri" pitchFamily="34" charset="0"/>
              </a:rPr>
              <a:t>F0-F11: 125.983m</a:t>
            </a:r>
          </a:p>
        </p:txBody>
      </p:sp>
      <p:sp>
        <p:nvSpPr>
          <p:cNvPr id="5" name="Line 8"/>
          <p:cNvSpPr>
            <a:spLocks noChangeShapeType="1"/>
          </p:cNvSpPr>
          <p:nvPr/>
        </p:nvSpPr>
        <p:spPr bwMode="auto">
          <a:xfrm>
            <a:off x="5572174" y="2420938"/>
            <a:ext cx="7938" cy="43497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 name="Line 9"/>
          <p:cNvSpPr>
            <a:spLocks noChangeShapeType="1"/>
          </p:cNvSpPr>
          <p:nvPr/>
        </p:nvSpPr>
        <p:spPr bwMode="auto">
          <a:xfrm flipV="1">
            <a:off x="890637" y="2400300"/>
            <a:ext cx="1728787" cy="2063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 name="Line 10"/>
          <p:cNvSpPr>
            <a:spLocks noChangeShapeType="1"/>
          </p:cNvSpPr>
          <p:nvPr/>
        </p:nvSpPr>
        <p:spPr bwMode="auto">
          <a:xfrm flipV="1">
            <a:off x="8532813" y="1846263"/>
            <a:ext cx="0" cy="719137"/>
          </a:xfrm>
          <a:prstGeom prst="line">
            <a:avLst/>
          </a:prstGeom>
          <a:noFill/>
          <a:ln w="25400">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 name="Text Box 30"/>
          <p:cNvSpPr txBox="1">
            <a:spLocks noChangeArrowheads="1"/>
          </p:cNvSpPr>
          <p:nvPr/>
        </p:nvSpPr>
        <p:spPr bwMode="auto">
          <a:xfrm>
            <a:off x="6596063" y="4394200"/>
            <a:ext cx="172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1">
                <a:solidFill>
                  <a:srgbClr val="3333FF"/>
                </a:solidFill>
                <a:latin typeface="Calibri" pitchFamily="34" charset="0"/>
              </a:rPr>
              <a:t>High-resolution beam line</a:t>
            </a:r>
          </a:p>
        </p:txBody>
      </p:sp>
      <p:sp>
        <p:nvSpPr>
          <p:cNvPr id="9" name="Line 12"/>
          <p:cNvSpPr>
            <a:spLocks noChangeShapeType="1"/>
          </p:cNvSpPr>
          <p:nvPr/>
        </p:nvSpPr>
        <p:spPr bwMode="auto">
          <a:xfrm>
            <a:off x="6308725" y="5732462"/>
            <a:ext cx="503238" cy="1587"/>
          </a:xfrm>
          <a:prstGeom prst="line">
            <a:avLst/>
          </a:prstGeom>
          <a:noFill/>
          <a:ln w="25400">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Line 13"/>
          <p:cNvSpPr>
            <a:spLocks noChangeShapeType="1"/>
          </p:cNvSpPr>
          <p:nvPr/>
        </p:nvSpPr>
        <p:spPr bwMode="auto">
          <a:xfrm flipV="1">
            <a:off x="6811963" y="5011738"/>
            <a:ext cx="0" cy="720725"/>
          </a:xfrm>
          <a:prstGeom prst="line">
            <a:avLst/>
          </a:prstGeom>
          <a:noFill/>
          <a:ln w="25400">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 name="Line 14"/>
          <p:cNvSpPr>
            <a:spLocks noChangeShapeType="1"/>
          </p:cNvSpPr>
          <p:nvPr/>
        </p:nvSpPr>
        <p:spPr bwMode="auto">
          <a:xfrm flipH="1" flipV="1">
            <a:off x="6669088" y="4106863"/>
            <a:ext cx="71437" cy="287337"/>
          </a:xfrm>
          <a:prstGeom prst="line">
            <a:avLst/>
          </a:prstGeom>
          <a:noFill/>
          <a:ln w="25400">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 name="Line 18"/>
          <p:cNvSpPr>
            <a:spLocks noChangeShapeType="1"/>
          </p:cNvSpPr>
          <p:nvPr/>
        </p:nvSpPr>
        <p:spPr bwMode="auto">
          <a:xfrm flipH="1" flipV="1">
            <a:off x="5867400" y="3502025"/>
            <a:ext cx="801688" cy="604838"/>
          </a:xfrm>
          <a:prstGeom prst="line">
            <a:avLst/>
          </a:prstGeom>
          <a:noFill/>
          <a:ln w="25400">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Text Box 19"/>
          <p:cNvSpPr txBox="1">
            <a:spLocks noChangeArrowheads="1"/>
          </p:cNvSpPr>
          <p:nvPr/>
        </p:nvSpPr>
        <p:spPr bwMode="auto">
          <a:xfrm>
            <a:off x="6011863" y="1660798"/>
            <a:ext cx="20161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000" dirty="0">
                <a:latin typeface="Calibri" pitchFamily="34" charset="0"/>
              </a:rPr>
              <a:t>        </a:t>
            </a:r>
            <a:r>
              <a:rPr lang="en-US" altLang="ja-JP" sz="2000" b="1" dirty="0" err="1">
                <a:solidFill>
                  <a:srgbClr val="3333FF"/>
                </a:solidFill>
                <a:latin typeface="Calibri" pitchFamily="34" charset="0"/>
              </a:rPr>
              <a:t>ZeroDegree</a:t>
            </a:r>
            <a:r>
              <a:rPr lang="en-US" altLang="ja-JP" sz="2000" b="1" dirty="0">
                <a:solidFill>
                  <a:srgbClr val="3333FF"/>
                </a:solidFill>
                <a:latin typeface="Calibri" pitchFamily="34" charset="0"/>
              </a:rPr>
              <a:t> </a:t>
            </a:r>
          </a:p>
        </p:txBody>
      </p:sp>
      <p:sp>
        <p:nvSpPr>
          <p:cNvPr id="14" name="Line 20"/>
          <p:cNvSpPr>
            <a:spLocks noChangeShapeType="1"/>
          </p:cNvSpPr>
          <p:nvPr/>
        </p:nvSpPr>
        <p:spPr bwMode="auto">
          <a:xfrm>
            <a:off x="7883525" y="1844675"/>
            <a:ext cx="647700" cy="0"/>
          </a:xfrm>
          <a:prstGeom prst="line">
            <a:avLst/>
          </a:prstGeom>
          <a:noFill/>
          <a:ln w="25400">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Line 21"/>
          <p:cNvSpPr>
            <a:spLocks noChangeShapeType="1"/>
          </p:cNvSpPr>
          <p:nvPr/>
        </p:nvSpPr>
        <p:spPr bwMode="auto">
          <a:xfrm>
            <a:off x="6235700" y="1844675"/>
            <a:ext cx="215900" cy="0"/>
          </a:xfrm>
          <a:prstGeom prst="line">
            <a:avLst/>
          </a:prstGeom>
          <a:noFill/>
          <a:ln w="25400">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22"/>
          <p:cNvSpPr>
            <a:spLocks noChangeShapeType="1"/>
          </p:cNvSpPr>
          <p:nvPr/>
        </p:nvSpPr>
        <p:spPr bwMode="auto">
          <a:xfrm flipV="1">
            <a:off x="6235700" y="1844675"/>
            <a:ext cx="0" cy="1079500"/>
          </a:xfrm>
          <a:prstGeom prst="line">
            <a:avLst/>
          </a:prstGeom>
          <a:noFill/>
          <a:ln w="25400">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 name="Text Box 23"/>
          <p:cNvSpPr txBox="1">
            <a:spLocks noChangeArrowheads="1"/>
          </p:cNvSpPr>
          <p:nvPr/>
        </p:nvSpPr>
        <p:spPr bwMode="auto">
          <a:xfrm>
            <a:off x="6453188" y="5907088"/>
            <a:ext cx="143986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b="1">
                <a:solidFill>
                  <a:srgbClr val="3333FF"/>
                </a:solidFill>
                <a:latin typeface="Calibri" pitchFamily="34" charset="0"/>
              </a:rPr>
              <a:t>SHARAQ </a:t>
            </a:r>
          </a:p>
        </p:txBody>
      </p:sp>
      <p:sp>
        <p:nvSpPr>
          <p:cNvPr id="18" name="Text Box 24"/>
          <p:cNvSpPr txBox="1">
            <a:spLocks noChangeArrowheads="1"/>
          </p:cNvSpPr>
          <p:nvPr/>
        </p:nvSpPr>
        <p:spPr bwMode="auto">
          <a:xfrm>
            <a:off x="2627362" y="2159000"/>
            <a:ext cx="1144587"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400" b="1">
                <a:solidFill>
                  <a:srgbClr val="FF0000"/>
                </a:solidFill>
                <a:latin typeface="Calibri" pitchFamily="34" charset="0"/>
              </a:rPr>
              <a:t>BigRIPS </a:t>
            </a:r>
          </a:p>
        </p:txBody>
      </p:sp>
      <p:sp>
        <p:nvSpPr>
          <p:cNvPr id="19" name="Line 25"/>
          <p:cNvSpPr>
            <a:spLocks noChangeShapeType="1"/>
          </p:cNvSpPr>
          <p:nvPr/>
        </p:nvSpPr>
        <p:spPr bwMode="auto">
          <a:xfrm flipH="1">
            <a:off x="3771949" y="2420938"/>
            <a:ext cx="1800225"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Text Box 26"/>
          <p:cNvSpPr txBox="1">
            <a:spLocks noChangeArrowheads="1"/>
          </p:cNvSpPr>
          <p:nvPr/>
        </p:nvSpPr>
        <p:spPr bwMode="auto">
          <a:xfrm>
            <a:off x="2419350" y="3817938"/>
            <a:ext cx="1763713"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a:latin typeface="Calibri" pitchFamily="34" charset="0"/>
              </a:rPr>
              <a:t>                     </a:t>
            </a:r>
          </a:p>
        </p:txBody>
      </p:sp>
      <p:sp>
        <p:nvSpPr>
          <p:cNvPr id="21" name="Line 28"/>
          <p:cNvSpPr>
            <a:spLocks noChangeShapeType="1"/>
          </p:cNvSpPr>
          <p:nvPr/>
        </p:nvSpPr>
        <p:spPr bwMode="auto">
          <a:xfrm>
            <a:off x="5580063" y="3429000"/>
            <a:ext cx="287337" cy="73025"/>
          </a:xfrm>
          <a:prstGeom prst="line">
            <a:avLst/>
          </a:prstGeom>
          <a:noFill/>
          <a:ln w="25400">
            <a:solidFill>
              <a:srgbClr val="3333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Text Box 29"/>
          <p:cNvSpPr txBox="1">
            <a:spLocks noChangeArrowheads="1"/>
          </p:cNvSpPr>
          <p:nvPr/>
        </p:nvSpPr>
        <p:spPr bwMode="auto">
          <a:xfrm>
            <a:off x="7451725" y="5943600"/>
            <a:ext cx="108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latin typeface="Calibri" pitchFamily="34" charset="0"/>
              </a:rPr>
              <a:t>by CNS</a:t>
            </a:r>
          </a:p>
        </p:txBody>
      </p:sp>
      <p:sp>
        <p:nvSpPr>
          <p:cNvPr id="23" name="Line 8"/>
          <p:cNvSpPr>
            <a:spLocks noChangeShapeType="1"/>
          </p:cNvSpPr>
          <p:nvPr/>
        </p:nvSpPr>
        <p:spPr bwMode="auto">
          <a:xfrm>
            <a:off x="903337" y="2420938"/>
            <a:ext cx="0" cy="14446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 name="正方形/長方形 28"/>
          <p:cNvSpPr>
            <a:spLocks noChangeArrowheads="1"/>
          </p:cNvSpPr>
          <p:nvPr/>
        </p:nvSpPr>
        <p:spPr bwMode="auto">
          <a:xfrm>
            <a:off x="395536" y="4797152"/>
            <a:ext cx="378752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Wingdings" pitchFamily="2" charset="2"/>
              <a:buChar char="Ø"/>
            </a:pPr>
            <a:r>
              <a:rPr lang="en-US" altLang="ja-JP" dirty="0"/>
              <a:t> </a:t>
            </a:r>
            <a:r>
              <a:rPr lang="en-US" altLang="ja-JP" dirty="0">
                <a:latin typeface="Arial" pitchFamily="34" charset="0"/>
                <a:cs typeface="Arial" pitchFamily="34" charset="0"/>
              </a:rPr>
              <a:t>Maximum energy is ~350 MeV/u for heavy ions up to U ions.  </a:t>
            </a:r>
          </a:p>
          <a:p>
            <a:pPr>
              <a:spcBef>
                <a:spcPct val="50000"/>
              </a:spcBef>
              <a:buFont typeface="Wingdings" pitchFamily="2" charset="2"/>
              <a:buChar char="Ø"/>
            </a:pPr>
            <a:r>
              <a:rPr lang="en-US" altLang="ja-JP" dirty="0">
                <a:latin typeface="Arial" pitchFamily="34" charset="0"/>
                <a:cs typeface="Arial" pitchFamily="34" charset="0"/>
              </a:rPr>
              <a:t> Goal beam intensity is 1 </a:t>
            </a:r>
            <a:r>
              <a:rPr lang="en-US" altLang="ja-JP" dirty="0" err="1">
                <a:latin typeface="Arial" pitchFamily="34" charset="0"/>
                <a:cs typeface="Arial" pitchFamily="34" charset="0"/>
              </a:rPr>
              <a:t>p</a:t>
            </a:r>
            <a:r>
              <a:rPr lang="en-US" altLang="ja-JP" dirty="0" err="1">
                <a:latin typeface="Symbol" pitchFamily="18" charset="2"/>
                <a:cs typeface="Arial" pitchFamily="34" charset="0"/>
              </a:rPr>
              <a:t>m</a:t>
            </a:r>
            <a:r>
              <a:rPr lang="en-US" altLang="ja-JP" dirty="0" err="1">
                <a:latin typeface="Arial" pitchFamily="34" charset="0"/>
                <a:cs typeface="Arial" pitchFamily="34" charset="0"/>
              </a:rPr>
              <a:t>A</a:t>
            </a:r>
            <a:r>
              <a:rPr lang="en-US" altLang="ja-JP" dirty="0">
                <a:latin typeface="Arial" pitchFamily="34" charset="0"/>
                <a:cs typeface="Arial" pitchFamily="34" charset="0"/>
              </a:rPr>
              <a:t>     (6 x 10</a:t>
            </a:r>
            <a:r>
              <a:rPr lang="en-US" altLang="ja-JP" baseline="30000" dirty="0">
                <a:latin typeface="Arial" pitchFamily="34" charset="0"/>
                <a:cs typeface="Arial" pitchFamily="34" charset="0"/>
              </a:rPr>
              <a:t>12</a:t>
            </a:r>
            <a:r>
              <a:rPr lang="en-US" altLang="ja-JP" dirty="0">
                <a:latin typeface="Arial" pitchFamily="34" charset="0"/>
                <a:cs typeface="Arial" pitchFamily="34" charset="0"/>
              </a:rPr>
              <a:t> particles/sec).</a:t>
            </a:r>
          </a:p>
        </p:txBody>
      </p:sp>
      <p:sp>
        <p:nvSpPr>
          <p:cNvPr id="25" name="Text Box 15"/>
          <p:cNvSpPr txBox="1">
            <a:spLocks noChangeArrowheads="1"/>
          </p:cNvSpPr>
          <p:nvPr/>
        </p:nvSpPr>
        <p:spPr bwMode="auto">
          <a:xfrm>
            <a:off x="890637" y="6052767"/>
            <a:ext cx="27355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dirty="0"/>
              <a:t>Max. beam power ~100 kW</a:t>
            </a:r>
          </a:p>
        </p:txBody>
      </p:sp>
      <p:sp>
        <p:nvSpPr>
          <p:cNvPr id="26" name="Text Box 19"/>
          <p:cNvSpPr txBox="1">
            <a:spLocks noChangeArrowheads="1"/>
          </p:cNvSpPr>
          <p:nvPr/>
        </p:nvSpPr>
        <p:spPr bwMode="auto">
          <a:xfrm>
            <a:off x="7597650" y="3893046"/>
            <a:ext cx="1438846"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b="1" dirty="0" smtClean="0">
                <a:solidFill>
                  <a:srgbClr val="3333FF"/>
                </a:solidFill>
                <a:latin typeface="Calibri" pitchFamily="34" charset="0"/>
              </a:rPr>
              <a:t>SAUMURAI </a:t>
            </a:r>
            <a:endParaRPr lang="en-US" altLang="ja-JP" sz="2000" b="1" dirty="0">
              <a:solidFill>
                <a:srgbClr val="3333FF"/>
              </a:solidFill>
              <a:latin typeface="Calibri" pitchFamily="34" charset="0"/>
            </a:endParaRPr>
          </a:p>
        </p:txBody>
      </p:sp>
    </p:spTree>
    <p:extLst>
      <p:ext uri="{BB962C8B-B14F-4D97-AF65-F5344CB8AC3E}">
        <p14:creationId xmlns:p14="http://schemas.microsoft.com/office/powerpoint/2010/main" val="2930352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95288" y="836142"/>
            <a:ext cx="6913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buFont typeface="Wingdings" pitchFamily="2" charset="2"/>
              <a:buChar char="Ø"/>
            </a:pPr>
            <a:r>
              <a:rPr lang="en-US" altLang="ja-JP" sz="2000" dirty="0">
                <a:solidFill>
                  <a:srgbClr val="0000FF"/>
                </a:solidFill>
              </a:rPr>
              <a:t> Large </a:t>
            </a:r>
            <a:r>
              <a:rPr lang="en-US" altLang="ja-JP" sz="2000" dirty="0" smtClean="0">
                <a:solidFill>
                  <a:srgbClr val="0000FF"/>
                </a:solidFill>
              </a:rPr>
              <a:t>acceptances</a:t>
            </a:r>
            <a:r>
              <a:rPr lang="en-US" altLang="ja-JP" sz="2000" dirty="0" smtClean="0"/>
              <a:t> </a:t>
            </a:r>
            <a:endParaRPr lang="en-US" altLang="ja-JP" sz="2000" dirty="0"/>
          </a:p>
        </p:txBody>
      </p:sp>
      <p:sp>
        <p:nvSpPr>
          <p:cNvPr id="3" name="Text Box 19"/>
          <p:cNvSpPr txBox="1">
            <a:spLocks noChangeArrowheads="1"/>
          </p:cNvSpPr>
          <p:nvPr/>
        </p:nvSpPr>
        <p:spPr bwMode="auto">
          <a:xfrm>
            <a:off x="2843213" y="764704"/>
            <a:ext cx="4824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dirty="0">
                <a:solidFill>
                  <a:srgbClr val="008000"/>
                </a:solidFill>
              </a:rPr>
              <a:t> Comparable with spreads of in-flight fission at RIBF energies</a:t>
            </a:r>
            <a:r>
              <a:rPr lang="en-US" altLang="ja-JP" dirty="0">
                <a:solidFill>
                  <a:srgbClr val="009900"/>
                </a:solidFill>
              </a:rPr>
              <a:t>: ±50 </a:t>
            </a:r>
            <a:r>
              <a:rPr lang="en-US" altLang="ja-JP" dirty="0" err="1">
                <a:solidFill>
                  <a:srgbClr val="009900"/>
                </a:solidFill>
              </a:rPr>
              <a:t>mr</a:t>
            </a:r>
            <a:r>
              <a:rPr lang="en-US" altLang="ja-JP" dirty="0">
                <a:solidFill>
                  <a:srgbClr val="009900"/>
                </a:solidFill>
              </a:rPr>
              <a:t>, ±5 %</a:t>
            </a:r>
          </a:p>
        </p:txBody>
      </p:sp>
      <p:sp>
        <p:nvSpPr>
          <p:cNvPr id="4" name="Text Box 27"/>
          <p:cNvSpPr txBox="1">
            <a:spLocks noChangeArrowheads="1"/>
          </p:cNvSpPr>
          <p:nvPr/>
        </p:nvSpPr>
        <p:spPr bwMode="auto">
          <a:xfrm>
            <a:off x="323850" y="3212976"/>
            <a:ext cx="1524000" cy="1739900"/>
          </a:xfrm>
          <a:prstGeom prst="rect">
            <a:avLst/>
          </a:prstGeom>
          <a:solidFill>
            <a:srgbClr val="EAEAE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solidFill>
                  <a:srgbClr val="3333FF"/>
                </a:solidFill>
                <a:ea typeface="Osaka" charset="-128"/>
              </a:rPr>
              <a:t>Parameters:</a:t>
            </a:r>
          </a:p>
          <a:p>
            <a:pPr eaLnBrk="1" hangingPunct="1"/>
            <a:r>
              <a:rPr lang="en-US" altLang="ja-JP">
                <a:latin typeface="Symbol" pitchFamily="18" charset="2"/>
                <a:ea typeface="Osaka" charset="-128"/>
              </a:rPr>
              <a:t>Dq</a:t>
            </a:r>
            <a:r>
              <a:rPr lang="en-US" altLang="ja-JP">
                <a:latin typeface="Tahoma" pitchFamily="34" charset="0"/>
                <a:ea typeface="Osaka" charset="-128"/>
              </a:rPr>
              <a:t> </a:t>
            </a:r>
            <a:r>
              <a:rPr lang="en-US" altLang="ja-JP">
                <a:ea typeface="Osaka" charset="-128"/>
              </a:rPr>
              <a:t>= </a:t>
            </a:r>
            <a:r>
              <a:rPr lang="en-US" altLang="ja-JP"/>
              <a:t>±40</a:t>
            </a:r>
            <a:r>
              <a:rPr lang="en-US" altLang="ja-JP">
                <a:ea typeface="Osaka" charset="-128"/>
              </a:rPr>
              <a:t> mr</a:t>
            </a:r>
          </a:p>
          <a:p>
            <a:pPr eaLnBrk="1" hangingPunct="1"/>
            <a:r>
              <a:rPr lang="en-US" altLang="ja-JP">
                <a:latin typeface="Symbol" pitchFamily="18" charset="2"/>
                <a:ea typeface="Osaka" charset="-128"/>
              </a:rPr>
              <a:t>Df</a:t>
            </a:r>
            <a:r>
              <a:rPr lang="en-US" altLang="ja-JP">
                <a:latin typeface="Tahoma" pitchFamily="34" charset="0"/>
                <a:ea typeface="Osaka" charset="-128"/>
              </a:rPr>
              <a:t> </a:t>
            </a:r>
            <a:r>
              <a:rPr lang="en-US" altLang="ja-JP">
                <a:ea typeface="Osaka" charset="-128"/>
              </a:rPr>
              <a:t>= </a:t>
            </a:r>
            <a:r>
              <a:rPr lang="en-US" altLang="ja-JP"/>
              <a:t>±50</a:t>
            </a:r>
            <a:r>
              <a:rPr lang="en-US" altLang="ja-JP">
                <a:ea typeface="Osaka" charset="-128"/>
              </a:rPr>
              <a:t> mr</a:t>
            </a:r>
          </a:p>
          <a:p>
            <a:pPr eaLnBrk="1" hangingPunct="1"/>
            <a:r>
              <a:rPr lang="en-US" altLang="ja-JP">
                <a:latin typeface="Symbol" pitchFamily="18" charset="2"/>
                <a:ea typeface="Osaka" charset="-128"/>
              </a:rPr>
              <a:t>D</a:t>
            </a:r>
            <a:r>
              <a:rPr lang="en-US" altLang="ja-JP">
                <a:ea typeface="Osaka" charset="-128"/>
              </a:rPr>
              <a:t>p/p = </a:t>
            </a:r>
            <a:r>
              <a:rPr lang="en-US" altLang="ja-JP"/>
              <a:t>±3</a:t>
            </a:r>
            <a:r>
              <a:rPr lang="en-US" altLang="ja-JP">
                <a:ea typeface="Osaka" charset="-128"/>
              </a:rPr>
              <a:t> %</a:t>
            </a:r>
          </a:p>
          <a:p>
            <a:pPr eaLnBrk="1" hangingPunct="1"/>
            <a:r>
              <a:rPr lang="en-US" altLang="ja-JP">
                <a:ea typeface="Osaka" charset="-128"/>
              </a:rPr>
              <a:t>B</a:t>
            </a:r>
            <a:r>
              <a:rPr lang="en-US" altLang="ja-JP">
                <a:latin typeface="Symbol" pitchFamily="18" charset="2"/>
                <a:ea typeface="Osaka" charset="-128"/>
              </a:rPr>
              <a:t>r </a:t>
            </a:r>
            <a:r>
              <a:rPr lang="en-US" altLang="ja-JP">
                <a:ea typeface="Osaka" charset="-128"/>
              </a:rPr>
              <a:t>= 9 Tm</a:t>
            </a:r>
          </a:p>
          <a:p>
            <a:pPr eaLnBrk="1" hangingPunct="1"/>
            <a:r>
              <a:rPr lang="en-US" altLang="ja-JP">
                <a:ea typeface="Osaka" charset="-128"/>
              </a:rPr>
              <a:t>L = 78.2 m</a:t>
            </a:r>
          </a:p>
        </p:txBody>
      </p:sp>
      <p:sp>
        <p:nvSpPr>
          <p:cNvPr id="5" name="Text Box 28"/>
          <p:cNvSpPr txBox="1">
            <a:spLocks noChangeArrowheads="1"/>
          </p:cNvSpPr>
          <p:nvPr/>
        </p:nvSpPr>
        <p:spPr bwMode="auto">
          <a:xfrm>
            <a:off x="323850" y="5084638"/>
            <a:ext cx="1873250" cy="1660525"/>
          </a:xfrm>
          <a:prstGeom prst="rect">
            <a:avLst/>
          </a:prstGeom>
          <a:solidFill>
            <a:srgbClr val="EAEAE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90000"/>
              </a:lnSpc>
              <a:spcBef>
                <a:spcPct val="30000"/>
              </a:spcBef>
            </a:pPr>
            <a:r>
              <a:rPr lang="en-US" altLang="ja-JP" dirty="0">
                <a:solidFill>
                  <a:srgbClr val="0000FF"/>
                </a:solidFill>
              </a:rPr>
              <a:t>STQ1-14:</a:t>
            </a:r>
            <a:r>
              <a:rPr lang="en-US" altLang="ja-JP" dirty="0"/>
              <a:t> superconducting Q triplets         </a:t>
            </a:r>
            <a:r>
              <a:rPr lang="en-US" altLang="ja-JP" dirty="0">
                <a:solidFill>
                  <a:srgbClr val="0000FF"/>
                </a:solidFill>
              </a:rPr>
              <a:t>D1-6:</a:t>
            </a:r>
            <a:r>
              <a:rPr lang="en-US" altLang="ja-JP" dirty="0"/>
              <a:t> R.T. dipoles (30 </a:t>
            </a:r>
            <a:r>
              <a:rPr lang="en-US" altLang="ja-JP" dirty="0" err="1"/>
              <a:t>deg</a:t>
            </a:r>
            <a:r>
              <a:rPr lang="en-US" altLang="ja-JP" dirty="0"/>
              <a:t>)</a:t>
            </a:r>
          </a:p>
          <a:p>
            <a:pPr eaLnBrk="1" hangingPunct="1">
              <a:lnSpc>
                <a:spcPct val="90000"/>
              </a:lnSpc>
              <a:spcBef>
                <a:spcPct val="30000"/>
              </a:spcBef>
            </a:pPr>
            <a:r>
              <a:rPr lang="en-US" altLang="ja-JP" dirty="0">
                <a:solidFill>
                  <a:srgbClr val="0000FF"/>
                </a:solidFill>
              </a:rPr>
              <a:t>F1-F7:</a:t>
            </a:r>
            <a:r>
              <a:rPr lang="en-US" altLang="ja-JP" dirty="0"/>
              <a:t> focuses</a:t>
            </a:r>
          </a:p>
        </p:txBody>
      </p:sp>
      <p:sp>
        <p:nvSpPr>
          <p:cNvPr id="6" name="Text Box 39"/>
          <p:cNvSpPr txBox="1">
            <a:spLocks noChangeArrowheads="1"/>
          </p:cNvSpPr>
          <p:nvPr/>
        </p:nvSpPr>
        <p:spPr bwMode="auto">
          <a:xfrm>
            <a:off x="755576" y="188640"/>
            <a:ext cx="6696075" cy="457200"/>
          </a:xfrm>
          <a:prstGeom prst="rect">
            <a:avLst/>
          </a:prstGeom>
          <a:solidFill>
            <a:srgbClr val="FFFF99"/>
          </a:solidFill>
          <a:ln w="9525">
            <a:noFill/>
            <a:miter lim="800000"/>
            <a:headEnd/>
            <a:tailEnd/>
          </a:ln>
          <a:effectLst/>
        </p:spPr>
        <p:txBody>
          <a:bodyPr>
            <a:spAutoFit/>
          </a:bodyPr>
          <a:lstStyle/>
          <a:p>
            <a:pPr>
              <a:spcBef>
                <a:spcPct val="50000"/>
              </a:spcBef>
              <a:defRPr/>
            </a:pPr>
            <a:r>
              <a:rPr lang="en-US" altLang="ja-JP" sz="2400" dirty="0" smtClean="0">
                <a:effectLst>
                  <a:outerShdw blurRad="38100" dist="38100" dir="2700000" algn="tl">
                    <a:srgbClr val="FFFFFF"/>
                  </a:outerShdw>
                </a:effectLst>
                <a:latin typeface="Arial" charset="0"/>
              </a:rPr>
              <a:t>Layout and major features of </a:t>
            </a:r>
            <a:r>
              <a:rPr lang="en-US" altLang="ja-JP" sz="2400" dirty="0" err="1" smtClean="0">
                <a:effectLst>
                  <a:outerShdw blurRad="38100" dist="38100" dir="2700000" algn="tl">
                    <a:srgbClr val="FFFFFF"/>
                  </a:outerShdw>
                </a:effectLst>
                <a:latin typeface="Arial" charset="0"/>
              </a:rPr>
              <a:t>BigRIPS</a:t>
            </a:r>
            <a:r>
              <a:rPr lang="en-US" altLang="ja-JP" sz="2400" dirty="0" smtClean="0">
                <a:effectLst>
                  <a:outerShdw blurRad="38100" dist="38100" dir="2700000" algn="tl">
                    <a:srgbClr val="FFFFFF"/>
                  </a:outerShdw>
                </a:effectLst>
                <a:latin typeface="Arial" charset="0"/>
              </a:rPr>
              <a:t> separator</a:t>
            </a:r>
            <a:endParaRPr lang="en-US" altLang="ja-JP" sz="2400" dirty="0">
              <a:effectLst>
                <a:outerShdw blurRad="38100" dist="38100" dir="2700000" algn="tl">
                  <a:srgbClr val="FFFFFF"/>
                </a:outerShdw>
              </a:effectLst>
              <a:latin typeface="Arial" charset="0"/>
            </a:endParaRPr>
          </a:p>
        </p:txBody>
      </p:sp>
      <p:pic>
        <p:nvPicPr>
          <p:cNvPr id="7"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573463"/>
            <a:ext cx="6480175"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1"/>
          <p:cNvSpPr>
            <a:spLocks noChangeArrowheads="1"/>
          </p:cNvSpPr>
          <p:nvPr/>
        </p:nvSpPr>
        <p:spPr bwMode="auto">
          <a:xfrm rot="20328801">
            <a:off x="2051050" y="3300413"/>
            <a:ext cx="668338" cy="700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ja-JP" altLang="en-US"/>
          </a:p>
        </p:txBody>
      </p:sp>
      <p:sp>
        <p:nvSpPr>
          <p:cNvPr id="9" name="Line 42"/>
          <p:cNvSpPr>
            <a:spLocks noChangeShapeType="1"/>
          </p:cNvSpPr>
          <p:nvPr/>
        </p:nvSpPr>
        <p:spPr bwMode="auto">
          <a:xfrm>
            <a:off x="2432050" y="3571875"/>
            <a:ext cx="144463" cy="288925"/>
          </a:xfrm>
          <a:prstGeom prst="line">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0" name="Text Box 43"/>
          <p:cNvSpPr txBox="1">
            <a:spLocks noChangeArrowheads="1"/>
          </p:cNvSpPr>
          <p:nvPr/>
        </p:nvSpPr>
        <p:spPr bwMode="auto">
          <a:xfrm>
            <a:off x="2124075" y="3213100"/>
            <a:ext cx="1223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a:t>From SRC</a:t>
            </a:r>
          </a:p>
        </p:txBody>
      </p:sp>
      <p:sp>
        <p:nvSpPr>
          <p:cNvPr id="11" name="Text Box 112"/>
          <p:cNvSpPr txBox="1">
            <a:spLocks noChangeArrowheads="1"/>
          </p:cNvSpPr>
          <p:nvPr/>
        </p:nvSpPr>
        <p:spPr bwMode="auto">
          <a:xfrm>
            <a:off x="395288" y="1340645"/>
            <a:ext cx="662463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buFont typeface="Wingdings" pitchFamily="2" charset="2"/>
              <a:buChar char="Ø"/>
            </a:pPr>
            <a:r>
              <a:rPr lang="en-US" altLang="ja-JP" sz="2000" dirty="0">
                <a:solidFill>
                  <a:srgbClr val="0000FF"/>
                </a:solidFill>
              </a:rPr>
              <a:t> Superconducting </a:t>
            </a:r>
            <a:r>
              <a:rPr lang="en-US" altLang="ja-JP" sz="2000" dirty="0" err="1">
                <a:solidFill>
                  <a:srgbClr val="0000FF"/>
                </a:solidFill>
              </a:rPr>
              <a:t>quadrupoles</a:t>
            </a:r>
            <a:r>
              <a:rPr lang="en-US" altLang="ja-JP" sz="2000" dirty="0">
                <a:solidFill>
                  <a:srgbClr val="0000FF"/>
                </a:solidFill>
              </a:rPr>
              <a:t> having a large aperture</a:t>
            </a:r>
          </a:p>
        </p:txBody>
      </p:sp>
      <p:pic>
        <p:nvPicPr>
          <p:cNvPr id="12"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786" y="980282"/>
            <a:ext cx="15382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Text Box 114"/>
          <p:cNvSpPr txBox="1">
            <a:spLocks noChangeArrowheads="1"/>
          </p:cNvSpPr>
          <p:nvPr/>
        </p:nvSpPr>
        <p:spPr bwMode="auto">
          <a:xfrm>
            <a:off x="8101011" y="2709070"/>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dirty="0"/>
              <a:t>STQ</a:t>
            </a:r>
          </a:p>
        </p:txBody>
      </p:sp>
      <p:sp>
        <p:nvSpPr>
          <p:cNvPr id="14" name="Text Box 115"/>
          <p:cNvSpPr txBox="1">
            <a:spLocks noChangeArrowheads="1"/>
          </p:cNvSpPr>
          <p:nvPr/>
        </p:nvSpPr>
        <p:spPr bwMode="auto">
          <a:xfrm>
            <a:off x="900113" y="1701007"/>
            <a:ext cx="511174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dirty="0">
                <a:solidFill>
                  <a:srgbClr val="009900"/>
                </a:solidFill>
              </a:rPr>
              <a:t>Pole-tip radius= 17cm, pole tip field= 2.4-2.5T</a:t>
            </a:r>
          </a:p>
        </p:txBody>
      </p:sp>
      <p:sp>
        <p:nvSpPr>
          <p:cNvPr id="15" name="Text Box 116"/>
          <p:cNvSpPr txBox="1">
            <a:spLocks noChangeArrowheads="1"/>
          </p:cNvSpPr>
          <p:nvPr/>
        </p:nvSpPr>
        <p:spPr bwMode="auto">
          <a:xfrm>
            <a:off x="7810498" y="2924970"/>
            <a:ext cx="1441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dirty="0" err="1">
                <a:solidFill>
                  <a:srgbClr val="0000FF"/>
                </a:solidFill>
              </a:rPr>
              <a:t>Superferric</a:t>
            </a:r>
            <a:r>
              <a:rPr lang="en-US" altLang="ja-JP" sz="1600" dirty="0">
                <a:solidFill>
                  <a:srgbClr val="0000FF"/>
                </a:solidFill>
              </a:rPr>
              <a:t> Q</a:t>
            </a:r>
          </a:p>
        </p:txBody>
      </p:sp>
      <p:grpSp>
        <p:nvGrpSpPr>
          <p:cNvPr id="16" name="グループ化 15"/>
          <p:cNvGrpSpPr/>
          <p:nvPr/>
        </p:nvGrpSpPr>
        <p:grpSpPr>
          <a:xfrm>
            <a:off x="395288" y="2060848"/>
            <a:ext cx="7991475" cy="4603477"/>
            <a:chOff x="395288" y="2060848"/>
            <a:chExt cx="7991475" cy="4603477"/>
          </a:xfrm>
          <a:noFill/>
        </p:grpSpPr>
        <p:sp>
          <p:nvSpPr>
            <p:cNvPr id="17" name="Line 94"/>
            <p:cNvSpPr>
              <a:spLocks noChangeShapeType="1"/>
            </p:cNvSpPr>
            <p:nvPr/>
          </p:nvSpPr>
          <p:spPr bwMode="auto">
            <a:xfrm>
              <a:off x="2482851" y="4337050"/>
              <a:ext cx="0" cy="1539875"/>
            </a:xfrm>
            <a:prstGeom prst="line">
              <a:avLst/>
            </a:prstGeom>
            <a:grpFill/>
            <a:ln w="25400">
              <a:solidFill>
                <a:srgbClr val="FF0000"/>
              </a:solidFill>
              <a:round/>
              <a:headEnd/>
              <a:tailEnd/>
            </a:ln>
            <a:extLst/>
          </p:spPr>
          <p:txBody>
            <a:bodyPr/>
            <a:lstStyle/>
            <a:p>
              <a:endParaRPr lang="ja-JP" altLang="en-US"/>
            </a:p>
          </p:txBody>
        </p:sp>
        <p:sp>
          <p:nvSpPr>
            <p:cNvPr id="18" name="Line 95"/>
            <p:cNvSpPr>
              <a:spLocks noChangeShapeType="1"/>
            </p:cNvSpPr>
            <p:nvPr/>
          </p:nvSpPr>
          <p:spPr bwMode="auto">
            <a:xfrm>
              <a:off x="8386763" y="5157788"/>
              <a:ext cx="0" cy="720725"/>
            </a:xfrm>
            <a:prstGeom prst="line">
              <a:avLst/>
            </a:prstGeom>
            <a:grpFill/>
            <a:ln w="25400">
              <a:solidFill>
                <a:srgbClr val="FF0000"/>
              </a:solidFill>
              <a:round/>
              <a:headEnd/>
              <a:tailEnd/>
            </a:ln>
            <a:extLst/>
          </p:spPr>
          <p:txBody>
            <a:bodyPr/>
            <a:lstStyle/>
            <a:p>
              <a:endParaRPr lang="ja-JP" altLang="en-US"/>
            </a:p>
          </p:txBody>
        </p:sp>
        <p:sp>
          <p:nvSpPr>
            <p:cNvPr id="19" name="Line 96"/>
            <p:cNvSpPr>
              <a:spLocks noChangeShapeType="1"/>
            </p:cNvSpPr>
            <p:nvPr/>
          </p:nvSpPr>
          <p:spPr bwMode="auto">
            <a:xfrm>
              <a:off x="5002213" y="5157788"/>
              <a:ext cx="0" cy="719138"/>
            </a:xfrm>
            <a:prstGeom prst="line">
              <a:avLst/>
            </a:prstGeom>
            <a:grpFill/>
            <a:ln w="25400">
              <a:solidFill>
                <a:srgbClr val="FF0000"/>
              </a:solidFill>
              <a:round/>
              <a:headEnd/>
              <a:tailEnd/>
            </a:ln>
            <a:extLst/>
          </p:spPr>
          <p:txBody>
            <a:bodyPr/>
            <a:lstStyle/>
            <a:p>
              <a:endParaRPr lang="ja-JP" altLang="en-US"/>
            </a:p>
          </p:txBody>
        </p:sp>
        <p:sp>
          <p:nvSpPr>
            <p:cNvPr id="20" name="Line 97"/>
            <p:cNvSpPr>
              <a:spLocks noChangeShapeType="1"/>
            </p:cNvSpPr>
            <p:nvPr/>
          </p:nvSpPr>
          <p:spPr bwMode="auto">
            <a:xfrm>
              <a:off x="2482851" y="5876925"/>
              <a:ext cx="1727200" cy="0"/>
            </a:xfrm>
            <a:prstGeom prst="line">
              <a:avLst/>
            </a:prstGeom>
            <a:grpFill/>
            <a:ln w="25400">
              <a:solidFill>
                <a:srgbClr val="FF0000"/>
              </a:solidFill>
              <a:round/>
              <a:headEnd/>
              <a:tailEnd/>
            </a:ln>
            <a:extLst/>
          </p:spPr>
          <p:txBody>
            <a:bodyPr/>
            <a:lstStyle/>
            <a:p>
              <a:endParaRPr lang="ja-JP" altLang="en-US"/>
            </a:p>
          </p:txBody>
        </p:sp>
        <p:sp>
          <p:nvSpPr>
            <p:cNvPr id="21" name="Line 98"/>
            <p:cNvSpPr>
              <a:spLocks noChangeShapeType="1"/>
            </p:cNvSpPr>
            <p:nvPr/>
          </p:nvSpPr>
          <p:spPr bwMode="auto">
            <a:xfrm flipH="1">
              <a:off x="6586538" y="5876925"/>
              <a:ext cx="1800225" cy="0"/>
            </a:xfrm>
            <a:prstGeom prst="line">
              <a:avLst/>
            </a:prstGeom>
            <a:grpFill/>
            <a:ln w="25400">
              <a:solidFill>
                <a:srgbClr val="FF0000"/>
              </a:solidFill>
              <a:round/>
              <a:headEnd/>
              <a:tailEnd/>
            </a:ln>
            <a:extLst/>
          </p:spPr>
          <p:txBody>
            <a:bodyPr/>
            <a:lstStyle/>
            <a:p>
              <a:endParaRPr lang="ja-JP" altLang="en-US"/>
            </a:p>
          </p:txBody>
        </p:sp>
        <p:sp>
          <p:nvSpPr>
            <p:cNvPr id="22" name="Line 99"/>
            <p:cNvSpPr>
              <a:spLocks noChangeShapeType="1"/>
            </p:cNvSpPr>
            <p:nvPr/>
          </p:nvSpPr>
          <p:spPr bwMode="auto">
            <a:xfrm>
              <a:off x="4244976" y="5157788"/>
              <a:ext cx="0" cy="719138"/>
            </a:xfrm>
            <a:prstGeom prst="line">
              <a:avLst/>
            </a:prstGeom>
            <a:grpFill/>
            <a:ln w="25400">
              <a:solidFill>
                <a:srgbClr val="FF0000"/>
              </a:solidFill>
              <a:round/>
              <a:headEnd/>
              <a:tailEnd/>
            </a:ln>
            <a:extLst/>
          </p:spPr>
          <p:txBody>
            <a:bodyPr/>
            <a:lstStyle/>
            <a:p>
              <a:endParaRPr lang="ja-JP" altLang="en-US"/>
            </a:p>
          </p:txBody>
        </p:sp>
        <p:sp>
          <p:nvSpPr>
            <p:cNvPr id="23" name="Text Box 15"/>
            <p:cNvSpPr txBox="1">
              <a:spLocks noChangeArrowheads="1"/>
            </p:cNvSpPr>
            <p:nvPr/>
          </p:nvSpPr>
          <p:spPr bwMode="auto">
            <a:xfrm>
              <a:off x="2770188" y="6022975"/>
              <a:ext cx="1512888" cy="641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a:solidFill>
                    <a:srgbClr val="3333FF"/>
                  </a:solidFill>
                </a:rPr>
                <a:t>Production &amp; separation</a:t>
              </a:r>
            </a:p>
          </p:txBody>
        </p:sp>
        <p:sp>
          <p:nvSpPr>
            <p:cNvPr id="24" name="Text Box 14"/>
            <p:cNvSpPr txBox="1">
              <a:spLocks noChangeArrowheads="1"/>
            </p:cNvSpPr>
            <p:nvPr/>
          </p:nvSpPr>
          <p:spPr bwMode="auto">
            <a:xfrm>
              <a:off x="5507038" y="6022975"/>
              <a:ext cx="2701925" cy="641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a:solidFill>
                    <a:srgbClr val="3333FF"/>
                  </a:solidFill>
                </a:rPr>
                <a:t>Particle identification &amp; two-stage separation</a:t>
              </a:r>
            </a:p>
          </p:txBody>
        </p:sp>
        <p:sp>
          <p:nvSpPr>
            <p:cNvPr id="25" name="Text Box 102"/>
            <p:cNvSpPr txBox="1">
              <a:spLocks noChangeArrowheads="1"/>
            </p:cNvSpPr>
            <p:nvPr/>
          </p:nvSpPr>
          <p:spPr bwMode="auto">
            <a:xfrm>
              <a:off x="2770188" y="5589588"/>
              <a:ext cx="1150938" cy="396875"/>
            </a:xfrm>
            <a:prstGeom prst="rect">
              <a:avLst/>
            </a:prstGeom>
            <a:solidFill>
              <a:schemeClr val="bg1"/>
            </a:solidFill>
            <a:ln w="9525">
              <a:solidFill>
                <a:srgbClr val="FF0000"/>
              </a:solidFill>
              <a:miter lim="800000"/>
              <a:headEnd/>
              <a:tailEnd/>
            </a:ln>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dirty="0">
                  <a:solidFill>
                    <a:srgbClr val="FF0000"/>
                  </a:solidFill>
                </a:rPr>
                <a:t>1</a:t>
              </a:r>
              <a:r>
                <a:rPr lang="en-US" altLang="ja-JP" sz="2000" baseline="30000" dirty="0">
                  <a:solidFill>
                    <a:srgbClr val="FF0000"/>
                  </a:solidFill>
                </a:rPr>
                <a:t>st</a:t>
              </a:r>
              <a:r>
                <a:rPr lang="en-US" altLang="ja-JP" sz="2000" dirty="0">
                  <a:solidFill>
                    <a:srgbClr val="FF0000"/>
                  </a:solidFill>
                </a:rPr>
                <a:t> stage</a:t>
              </a:r>
            </a:p>
          </p:txBody>
        </p:sp>
        <p:sp>
          <p:nvSpPr>
            <p:cNvPr id="26" name="Line 103"/>
            <p:cNvSpPr>
              <a:spLocks noChangeShapeType="1"/>
            </p:cNvSpPr>
            <p:nvPr/>
          </p:nvSpPr>
          <p:spPr bwMode="auto">
            <a:xfrm flipH="1">
              <a:off x="2482851" y="4221163"/>
              <a:ext cx="142875" cy="144463"/>
            </a:xfrm>
            <a:prstGeom prst="line">
              <a:avLst/>
            </a:prstGeom>
            <a:grpFill/>
            <a:ln w="25400">
              <a:solidFill>
                <a:srgbClr val="FF0000"/>
              </a:solidFill>
              <a:round/>
              <a:headEnd/>
              <a:tailEnd/>
            </a:ln>
            <a:extLst/>
          </p:spPr>
          <p:txBody>
            <a:bodyPr/>
            <a:lstStyle/>
            <a:p>
              <a:endParaRPr lang="ja-JP" altLang="en-US"/>
            </a:p>
          </p:txBody>
        </p:sp>
        <p:sp>
          <p:nvSpPr>
            <p:cNvPr id="27" name="Text Box 104"/>
            <p:cNvSpPr txBox="1">
              <a:spLocks noChangeArrowheads="1"/>
            </p:cNvSpPr>
            <p:nvPr/>
          </p:nvSpPr>
          <p:spPr bwMode="auto">
            <a:xfrm>
              <a:off x="3778251" y="4365625"/>
              <a:ext cx="936625"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a:solidFill>
                    <a:srgbClr val="0000FF"/>
                  </a:solidFill>
                </a:rPr>
                <a:t>Wedge</a:t>
              </a:r>
            </a:p>
          </p:txBody>
        </p:sp>
        <p:sp>
          <p:nvSpPr>
            <p:cNvPr id="28" name="Text Box 105"/>
            <p:cNvSpPr txBox="1">
              <a:spLocks noChangeArrowheads="1"/>
            </p:cNvSpPr>
            <p:nvPr/>
          </p:nvSpPr>
          <p:spPr bwMode="auto">
            <a:xfrm>
              <a:off x="6875463" y="3862388"/>
              <a:ext cx="863600"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a:solidFill>
                    <a:srgbClr val="0000FF"/>
                  </a:solidFill>
                </a:rPr>
                <a:t>Wedge</a:t>
              </a:r>
            </a:p>
          </p:txBody>
        </p:sp>
        <p:sp>
          <p:nvSpPr>
            <p:cNvPr id="29" name="Text Box 106"/>
            <p:cNvSpPr txBox="1">
              <a:spLocks noChangeArrowheads="1"/>
            </p:cNvSpPr>
            <p:nvPr/>
          </p:nvSpPr>
          <p:spPr bwMode="auto">
            <a:xfrm>
              <a:off x="3995738" y="3573463"/>
              <a:ext cx="2663825" cy="396875"/>
            </a:xfrm>
            <a:prstGeom prst="rect">
              <a:avLst/>
            </a:prstGeom>
            <a:grpFill/>
            <a:ln w="9525">
              <a:solidFill>
                <a:srgbClr val="FF0000"/>
              </a:solidFill>
              <a:miter lim="800000"/>
              <a:headEnd/>
              <a:tailEnd/>
            </a:ln>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dirty="0">
                  <a:solidFill>
                    <a:srgbClr val="FF0000"/>
                  </a:solidFill>
                </a:rPr>
                <a:t> Two-stage separator</a:t>
              </a:r>
            </a:p>
          </p:txBody>
        </p:sp>
        <p:sp>
          <p:nvSpPr>
            <p:cNvPr id="30" name="Line 107"/>
            <p:cNvSpPr>
              <a:spLocks noChangeShapeType="1"/>
            </p:cNvSpPr>
            <p:nvPr/>
          </p:nvSpPr>
          <p:spPr bwMode="auto">
            <a:xfrm>
              <a:off x="5002213" y="5876925"/>
              <a:ext cx="1152525" cy="0"/>
            </a:xfrm>
            <a:prstGeom prst="line">
              <a:avLst/>
            </a:prstGeom>
            <a:grpFill/>
            <a:ln w="25400">
              <a:solidFill>
                <a:srgbClr val="FF0000"/>
              </a:solidFill>
              <a:round/>
              <a:headEnd/>
              <a:tailEnd/>
            </a:ln>
            <a:extLst/>
          </p:spPr>
          <p:txBody>
            <a:bodyPr/>
            <a:lstStyle/>
            <a:p>
              <a:endParaRPr lang="ja-JP" altLang="en-US"/>
            </a:p>
          </p:txBody>
        </p:sp>
        <p:sp>
          <p:nvSpPr>
            <p:cNvPr id="31" name="Text Box 108"/>
            <p:cNvSpPr txBox="1">
              <a:spLocks noChangeArrowheads="1"/>
            </p:cNvSpPr>
            <p:nvPr/>
          </p:nvSpPr>
          <p:spPr bwMode="auto">
            <a:xfrm>
              <a:off x="6083301" y="5589588"/>
              <a:ext cx="1295400" cy="396875"/>
            </a:xfrm>
            <a:prstGeom prst="rect">
              <a:avLst/>
            </a:prstGeom>
            <a:solidFill>
              <a:schemeClr val="bg1"/>
            </a:solidFill>
            <a:ln w="9525">
              <a:solidFill>
                <a:srgbClr val="FF0000"/>
              </a:solidFill>
              <a:miter lim="800000"/>
              <a:headEnd/>
              <a:tailEnd/>
            </a:ln>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dirty="0">
                  <a:solidFill>
                    <a:srgbClr val="FF0000"/>
                  </a:solidFill>
                </a:rPr>
                <a:t>2</a:t>
              </a:r>
              <a:r>
                <a:rPr lang="en-US" altLang="ja-JP" sz="2000" baseline="30000" dirty="0">
                  <a:solidFill>
                    <a:srgbClr val="FF0000"/>
                  </a:solidFill>
                </a:rPr>
                <a:t>nd</a:t>
              </a:r>
              <a:r>
                <a:rPr lang="en-US" altLang="ja-JP" sz="2000" dirty="0">
                  <a:solidFill>
                    <a:srgbClr val="FF0000"/>
                  </a:solidFill>
                </a:rPr>
                <a:t> stage</a:t>
              </a:r>
            </a:p>
          </p:txBody>
        </p:sp>
        <p:sp>
          <p:nvSpPr>
            <p:cNvPr id="32" name="Line 109"/>
            <p:cNvSpPr>
              <a:spLocks noChangeShapeType="1"/>
            </p:cNvSpPr>
            <p:nvPr/>
          </p:nvSpPr>
          <p:spPr bwMode="auto">
            <a:xfrm flipH="1">
              <a:off x="3562351" y="4581525"/>
              <a:ext cx="288925" cy="144463"/>
            </a:xfrm>
            <a:prstGeom prst="line">
              <a:avLst/>
            </a:prstGeom>
            <a:grpFill/>
            <a:ln w="25400">
              <a:solidFill>
                <a:srgbClr val="0000FF"/>
              </a:solidFill>
              <a:round/>
              <a:headEnd/>
              <a:tailEnd type="triangle" w="med" len="lg"/>
            </a:ln>
            <a:extLst/>
          </p:spPr>
          <p:txBody>
            <a:bodyPr/>
            <a:lstStyle/>
            <a:p>
              <a:endParaRPr lang="ja-JP" altLang="en-US"/>
            </a:p>
          </p:txBody>
        </p:sp>
        <p:sp>
          <p:nvSpPr>
            <p:cNvPr id="33" name="Line 110"/>
            <p:cNvSpPr>
              <a:spLocks noChangeShapeType="1"/>
            </p:cNvSpPr>
            <p:nvPr/>
          </p:nvSpPr>
          <p:spPr bwMode="auto">
            <a:xfrm flipH="1">
              <a:off x="6802438" y="4149725"/>
              <a:ext cx="144463" cy="288925"/>
            </a:xfrm>
            <a:prstGeom prst="line">
              <a:avLst/>
            </a:prstGeom>
            <a:grpFill/>
            <a:ln w="25400">
              <a:solidFill>
                <a:srgbClr val="0000FF"/>
              </a:solidFill>
              <a:round/>
              <a:headEnd/>
              <a:tailEnd type="triangle" w="med" len="lg"/>
            </a:ln>
            <a:extLst/>
          </p:spPr>
          <p:txBody>
            <a:bodyPr/>
            <a:lstStyle/>
            <a:p>
              <a:endParaRPr lang="ja-JP" altLang="en-US"/>
            </a:p>
          </p:txBody>
        </p:sp>
        <p:sp>
          <p:nvSpPr>
            <p:cNvPr id="34" name="Text Box 92"/>
            <p:cNvSpPr txBox="1">
              <a:spLocks noChangeArrowheads="1"/>
            </p:cNvSpPr>
            <p:nvPr/>
          </p:nvSpPr>
          <p:spPr bwMode="auto">
            <a:xfrm>
              <a:off x="395288" y="2060848"/>
              <a:ext cx="3816350" cy="86177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buFont typeface="Wingdings" pitchFamily="2" charset="2"/>
                <a:buChar char="Ø"/>
              </a:pPr>
              <a:r>
                <a:rPr lang="en-US" altLang="ja-JP" sz="2000" dirty="0">
                  <a:solidFill>
                    <a:srgbClr val="0000FF"/>
                  </a:solidFill>
                </a:rPr>
                <a:t>Two-stage separator </a:t>
              </a:r>
              <a:r>
                <a:rPr lang="en-US" altLang="ja-JP" sz="2000" dirty="0" smtClean="0">
                  <a:solidFill>
                    <a:srgbClr val="0000FF"/>
                  </a:solidFill>
                </a:rPr>
                <a:t>scheme</a:t>
              </a:r>
            </a:p>
            <a:p>
              <a:pPr eaLnBrk="1" hangingPunct="1">
                <a:spcBef>
                  <a:spcPct val="50000"/>
                </a:spcBef>
                <a:buFont typeface="Wingdings" pitchFamily="2" charset="2"/>
                <a:buChar char="Ø"/>
              </a:pPr>
              <a:r>
                <a:rPr lang="en-US" altLang="ja-JP" sz="2000" dirty="0">
                  <a:solidFill>
                    <a:srgbClr val="0000FF"/>
                  </a:solidFill>
                </a:rPr>
                <a:t> 2</a:t>
              </a:r>
              <a:r>
                <a:rPr lang="en-US" altLang="ja-JP" sz="2000" baseline="30000" dirty="0">
                  <a:solidFill>
                    <a:srgbClr val="0000FF"/>
                  </a:solidFill>
                </a:rPr>
                <a:t>nd</a:t>
              </a:r>
              <a:r>
                <a:rPr lang="en-US" altLang="ja-JP" sz="2000" dirty="0">
                  <a:solidFill>
                    <a:srgbClr val="0000FF"/>
                  </a:solidFill>
                </a:rPr>
                <a:t> stage with high resolution</a:t>
              </a:r>
            </a:p>
          </p:txBody>
        </p:sp>
        <p:sp>
          <p:nvSpPr>
            <p:cNvPr id="35" name="Text Box 16"/>
            <p:cNvSpPr txBox="1">
              <a:spLocks noChangeArrowheads="1"/>
            </p:cNvSpPr>
            <p:nvPr/>
          </p:nvSpPr>
          <p:spPr bwMode="auto">
            <a:xfrm>
              <a:off x="4141067" y="2433662"/>
              <a:ext cx="3527277" cy="9233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dirty="0" smtClean="0">
                  <a:solidFill>
                    <a:srgbClr val="008000"/>
                  </a:solidFill>
                </a:rPr>
                <a:t>Excellent particle identification without measuring TKE </a:t>
              </a:r>
              <a:r>
                <a:rPr lang="en-US" altLang="ja-JP" dirty="0" smtClean="0">
                  <a:solidFill>
                    <a:srgbClr val="FF0000"/>
                  </a:solidFill>
                  <a:sym typeface="Wingdings" pitchFamily="2" charset="2"/>
                </a:rPr>
                <a:t>PID including charge states</a:t>
              </a:r>
              <a:endParaRPr lang="en-US" altLang="ja-JP" dirty="0">
                <a:solidFill>
                  <a:srgbClr val="FF0000"/>
                </a:solidFill>
              </a:endParaRPr>
            </a:p>
          </p:txBody>
        </p:sp>
      </p:grpSp>
    </p:spTree>
    <p:extLst>
      <p:ext uri="{BB962C8B-B14F-4D97-AF65-F5344CB8AC3E}">
        <p14:creationId xmlns:p14="http://schemas.microsoft.com/office/powerpoint/2010/main" val="1735425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068638"/>
            <a:ext cx="8675688"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1547813" y="260350"/>
            <a:ext cx="5832475" cy="457200"/>
          </a:xfrm>
          <a:prstGeom prst="rect">
            <a:avLst/>
          </a:prstGeom>
          <a:solidFill>
            <a:srgbClr val="FFFF99"/>
          </a:solidFill>
          <a:ln w="9525" algn="ctr">
            <a:noFill/>
            <a:miter lim="800000"/>
            <a:headEnd/>
            <a:tailEnd/>
          </a:ln>
          <a:effectLst/>
        </p:spPr>
        <p:txBody>
          <a:bodyPr>
            <a:spAutoFit/>
          </a:bodyPr>
          <a:lstStyle/>
          <a:p>
            <a:pPr>
              <a:defRPr/>
            </a:pPr>
            <a:r>
              <a:rPr lang="en-US" altLang="ja-JP" sz="2400" dirty="0">
                <a:solidFill>
                  <a:srgbClr val="030305"/>
                </a:solidFill>
                <a:effectLst>
                  <a:outerShdw blurRad="38100" dist="38100" dir="2700000" algn="tl">
                    <a:srgbClr val="FFFFFF"/>
                  </a:outerShdw>
                </a:effectLst>
                <a:latin typeface="Arial" charset="0"/>
                <a:ea typeface="Osaka" charset="-128"/>
              </a:rPr>
              <a:t>Particle identification scheme at </a:t>
            </a:r>
            <a:r>
              <a:rPr lang="en-US" altLang="ja-JP" sz="2400" dirty="0" err="1">
                <a:solidFill>
                  <a:srgbClr val="030305"/>
                </a:solidFill>
                <a:effectLst>
                  <a:outerShdw blurRad="38100" dist="38100" dir="2700000" algn="tl">
                    <a:srgbClr val="FFFFFF"/>
                  </a:outerShdw>
                </a:effectLst>
                <a:latin typeface="Arial" charset="0"/>
                <a:ea typeface="Osaka" charset="-128"/>
              </a:rPr>
              <a:t>BigRIPS</a:t>
            </a:r>
            <a:endParaRPr lang="en-US" altLang="ja-JP" sz="2400" dirty="0">
              <a:solidFill>
                <a:srgbClr val="030305"/>
              </a:solidFill>
              <a:effectLst>
                <a:outerShdw blurRad="38100" dist="38100" dir="2700000" algn="tl">
                  <a:srgbClr val="FFFFFF"/>
                </a:outerShdw>
              </a:effectLst>
              <a:latin typeface="Arial" charset="0"/>
              <a:ea typeface="Osaka" charset="-128"/>
            </a:endParaRPr>
          </a:p>
        </p:txBody>
      </p:sp>
      <p:sp>
        <p:nvSpPr>
          <p:cNvPr id="4" name="Text Box 6"/>
          <p:cNvSpPr txBox="1">
            <a:spLocks noChangeArrowheads="1"/>
          </p:cNvSpPr>
          <p:nvPr/>
        </p:nvSpPr>
        <p:spPr bwMode="auto">
          <a:xfrm>
            <a:off x="250825" y="836613"/>
            <a:ext cx="5472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dirty="0">
                <a:solidFill>
                  <a:srgbClr val="0000FF"/>
                </a:solidFill>
              </a:rPr>
              <a:t>TOF-B</a:t>
            </a:r>
            <a:r>
              <a:rPr lang="en-US" altLang="ja-JP" sz="2000" dirty="0">
                <a:solidFill>
                  <a:srgbClr val="0000FF"/>
                </a:solidFill>
                <a:latin typeface="Symbol" pitchFamily="18" charset="2"/>
              </a:rPr>
              <a:t>r</a:t>
            </a:r>
            <a:r>
              <a:rPr lang="en-US" altLang="ja-JP" sz="2000" dirty="0">
                <a:solidFill>
                  <a:srgbClr val="0000FF"/>
                </a:solidFill>
              </a:rPr>
              <a:t>-</a:t>
            </a:r>
            <a:r>
              <a:rPr lang="en-US" altLang="ja-JP" sz="2000" dirty="0">
                <a:solidFill>
                  <a:srgbClr val="0000FF"/>
                </a:solidFill>
                <a:latin typeface="Symbol" pitchFamily="18" charset="2"/>
              </a:rPr>
              <a:t>D</a:t>
            </a:r>
            <a:r>
              <a:rPr lang="en-US" altLang="ja-JP" sz="2000" dirty="0">
                <a:solidFill>
                  <a:srgbClr val="0000FF"/>
                </a:solidFill>
              </a:rPr>
              <a:t>E method with track reconstruction</a:t>
            </a:r>
          </a:p>
        </p:txBody>
      </p:sp>
      <p:sp>
        <p:nvSpPr>
          <p:cNvPr id="5" name="Rectangle 7"/>
          <p:cNvSpPr>
            <a:spLocks noChangeArrowheads="1"/>
          </p:cNvSpPr>
          <p:nvPr/>
        </p:nvSpPr>
        <p:spPr bwMode="auto">
          <a:xfrm rot="20328801">
            <a:off x="0" y="2940050"/>
            <a:ext cx="668338" cy="700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ja-JP" altLang="en-US"/>
          </a:p>
        </p:txBody>
      </p:sp>
      <p:sp>
        <p:nvSpPr>
          <p:cNvPr id="6" name="Line 8"/>
          <p:cNvSpPr>
            <a:spLocks noChangeShapeType="1"/>
          </p:cNvSpPr>
          <p:nvPr/>
        </p:nvSpPr>
        <p:spPr bwMode="auto">
          <a:xfrm>
            <a:off x="381000" y="3211513"/>
            <a:ext cx="144463" cy="288925"/>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p>
        </p:txBody>
      </p:sp>
      <p:sp>
        <p:nvSpPr>
          <p:cNvPr id="7" name="Rectangle 9"/>
          <p:cNvSpPr>
            <a:spLocks noChangeArrowheads="1"/>
          </p:cNvSpPr>
          <p:nvPr/>
        </p:nvSpPr>
        <p:spPr bwMode="auto">
          <a:xfrm>
            <a:off x="323850" y="1412875"/>
            <a:ext cx="4032250" cy="12969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ja-JP" altLang="en-US"/>
          </a:p>
        </p:txBody>
      </p:sp>
      <p:sp>
        <p:nvSpPr>
          <p:cNvPr id="8" name="Text Box 29"/>
          <p:cNvSpPr txBox="1">
            <a:spLocks noChangeArrowheads="1"/>
          </p:cNvSpPr>
          <p:nvPr/>
        </p:nvSpPr>
        <p:spPr bwMode="auto">
          <a:xfrm>
            <a:off x="323850" y="1412875"/>
            <a:ext cx="4392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a:solidFill>
                  <a:srgbClr val="FF0000"/>
                </a:solidFill>
              </a:rPr>
              <a:t>Measure TOF, B</a:t>
            </a:r>
            <a:r>
              <a:rPr lang="en-US" altLang="ja-JP">
                <a:solidFill>
                  <a:srgbClr val="FF0000"/>
                </a:solidFill>
                <a:latin typeface="Symbol" pitchFamily="18" charset="2"/>
              </a:rPr>
              <a:t>r</a:t>
            </a:r>
            <a:r>
              <a:rPr lang="en-US" altLang="ja-JP">
                <a:solidFill>
                  <a:srgbClr val="FF0000"/>
                </a:solidFill>
              </a:rPr>
              <a:t>, </a:t>
            </a:r>
            <a:r>
              <a:rPr lang="en-US" altLang="ja-JP">
                <a:solidFill>
                  <a:srgbClr val="FF0000"/>
                </a:solidFill>
                <a:latin typeface="Symbol" pitchFamily="18" charset="2"/>
              </a:rPr>
              <a:t>D</a:t>
            </a:r>
            <a:r>
              <a:rPr lang="en-US" altLang="ja-JP">
                <a:solidFill>
                  <a:srgbClr val="FF0000"/>
                </a:solidFill>
              </a:rPr>
              <a:t>E</a:t>
            </a:r>
            <a:r>
              <a:rPr lang="en-US" altLang="ja-JP"/>
              <a:t>   </a:t>
            </a:r>
            <a:r>
              <a:rPr lang="en-US" altLang="ja-JP">
                <a:solidFill>
                  <a:srgbClr val="0000FF"/>
                </a:solidFill>
              </a:rPr>
              <a:t>@ 2</a:t>
            </a:r>
            <a:r>
              <a:rPr lang="en-US" altLang="ja-JP" baseline="30000">
                <a:solidFill>
                  <a:srgbClr val="0000FF"/>
                </a:solidFill>
              </a:rPr>
              <a:t>nd</a:t>
            </a:r>
            <a:r>
              <a:rPr lang="en-US" altLang="ja-JP">
                <a:solidFill>
                  <a:srgbClr val="0000FF"/>
                </a:solidFill>
              </a:rPr>
              <a:t> stage</a:t>
            </a:r>
          </a:p>
        </p:txBody>
      </p:sp>
      <p:sp>
        <p:nvSpPr>
          <p:cNvPr id="9" name="Line 30"/>
          <p:cNvSpPr>
            <a:spLocks noChangeShapeType="1"/>
          </p:cNvSpPr>
          <p:nvPr/>
        </p:nvSpPr>
        <p:spPr bwMode="auto">
          <a:xfrm>
            <a:off x="827088" y="1844675"/>
            <a:ext cx="0" cy="504825"/>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0" name="Text Box 31"/>
          <p:cNvSpPr txBox="1">
            <a:spLocks noChangeArrowheads="1"/>
          </p:cNvSpPr>
          <p:nvPr/>
        </p:nvSpPr>
        <p:spPr bwMode="auto">
          <a:xfrm>
            <a:off x="468313" y="2349500"/>
            <a:ext cx="1081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a:solidFill>
                  <a:srgbClr val="FF0000"/>
                </a:solidFill>
              </a:rPr>
              <a:t>Z, A/Q</a:t>
            </a:r>
          </a:p>
        </p:txBody>
      </p:sp>
      <p:sp>
        <p:nvSpPr>
          <p:cNvPr id="11" name="Text Box 32"/>
          <p:cNvSpPr txBox="1">
            <a:spLocks noChangeArrowheads="1"/>
          </p:cNvSpPr>
          <p:nvPr/>
        </p:nvSpPr>
        <p:spPr bwMode="auto">
          <a:xfrm>
            <a:off x="971550" y="1773238"/>
            <a:ext cx="12239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a:t>+ isomeric </a:t>
            </a:r>
            <a:r>
              <a:rPr lang="en-US" altLang="ja-JP" sz="1600">
                <a:latin typeface="Symbol" pitchFamily="18" charset="2"/>
              </a:rPr>
              <a:t>g</a:t>
            </a:r>
            <a:r>
              <a:rPr lang="en-US" altLang="ja-JP" sz="1600"/>
              <a:t>-rays</a:t>
            </a:r>
          </a:p>
        </p:txBody>
      </p:sp>
      <p:graphicFrame>
        <p:nvGraphicFramePr>
          <p:cNvPr id="12" name="Object 2"/>
          <p:cNvGraphicFramePr>
            <a:graphicFrameLocks noChangeAspect="1"/>
          </p:cNvGraphicFramePr>
          <p:nvPr/>
        </p:nvGraphicFramePr>
        <p:xfrm>
          <a:off x="2268538" y="1916113"/>
          <a:ext cx="2016125" cy="1865312"/>
        </p:xfrm>
        <a:graphic>
          <a:graphicData uri="http://schemas.openxmlformats.org/presentationml/2006/ole">
            <mc:AlternateContent xmlns:mc="http://schemas.openxmlformats.org/markup-compatibility/2006">
              <mc:Choice xmlns:v="urn:schemas-microsoft-com:vml" Requires="v">
                <p:oleObj spid="_x0000_s1211" name="Equation" r:id="rId4" imgW="1701800" imgH="1574800" progId="">
                  <p:embed/>
                </p:oleObj>
              </mc:Choice>
              <mc:Fallback>
                <p:oleObj name="Equation" r:id="rId4" imgW="1701800" imgH="1574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1916113"/>
                        <a:ext cx="201612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38"/>
          <p:cNvSpPr txBox="1">
            <a:spLocks noChangeArrowheads="1"/>
          </p:cNvSpPr>
          <p:nvPr/>
        </p:nvSpPr>
        <p:spPr bwMode="auto">
          <a:xfrm>
            <a:off x="395288" y="6308725"/>
            <a:ext cx="2736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a:solidFill>
                  <a:srgbClr val="008000"/>
                </a:solidFill>
              </a:rPr>
              <a:t>PID without measuring TKE</a:t>
            </a:r>
          </a:p>
        </p:txBody>
      </p:sp>
      <p:sp>
        <p:nvSpPr>
          <p:cNvPr id="14" name="Text Box 16"/>
          <p:cNvSpPr txBox="1">
            <a:spLocks noChangeArrowheads="1"/>
          </p:cNvSpPr>
          <p:nvPr/>
        </p:nvSpPr>
        <p:spPr bwMode="auto">
          <a:xfrm>
            <a:off x="323850" y="5445125"/>
            <a:ext cx="1150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a:solidFill>
                  <a:srgbClr val="009900"/>
                </a:solidFill>
              </a:rPr>
              <a:t>1</a:t>
            </a:r>
            <a:r>
              <a:rPr lang="en-US" altLang="ja-JP" sz="2000" baseline="30000">
                <a:solidFill>
                  <a:srgbClr val="009900"/>
                </a:solidFill>
              </a:rPr>
              <a:t>st</a:t>
            </a:r>
            <a:r>
              <a:rPr lang="en-US" altLang="ja-JP" sz="2000">
                <a:solidFill>
                  <a:srgbClr val="009900"/>
                </a:solidFill>
              </a:rPr>
              <a:t> stage</a:t>
            </a:r>
          </a:p>
        </p:txBody>
      </p:sp>
      <p:sp>
        <p:nvSpPr>
          <p:cNvPr id="15" name="Line 17"/>
          <p:cNvSpPr>
            <a:spLocks noChangeShapeType="1"/>
          </p:cNvSpPr>
          <p:nvPr/>
        </p:nvSpPr>
        <p:spPr bwMode="auto">
          <a:xfrm>
            <a:off x="8604250" y="5027613"/>
            <a:ext cx="360363" cy="0"/>
          </a:xfrm>
          <a:prstGeom prst="line">
            <a:avLst/>
          </a:prstGeom>
          <a:noFill/>
          <a:ln w="38100">
            <a:solidFill>
              <a:srgbClr val="3333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6" name="Text Box 18"/>
          <p:cNvSpPr txBox="1">
            <a:spLocks noChangeArrowheads="1"/>
          </p:cNvSpPr>
          <p:nvPr/>
        </p:nvSpPr>
        <p:spPr bwMode="auto">
          <a:xfrm>
            <a:off x="5003800" y="544512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dirty="0">
                <a:solidFill>
                  <a:srgbClr val="009900"/>
                </a:solidFill>
              </a:rPr>
              <a:t>2</a:t>
            </a:r>
            <a:r>
              <a:rPr lang="en-US" altLang="ja-JP" sz="2000" baseline="30000" dirty="0">
                <a:solidFill>
                  <a:srgbClr val="009900"/>
                </a:solidFill>
              </a:rPr>
              <a:t>nd</a:t>
            </a:r>
            <a:r>
              <a:rPr lang="en-US" altLang="ja-JP" sz="2000" dirty="0">
                <a:solidFill>
                  <a:srgbClr val="009900"/>
                </a:solidFill>
              </a:rPr>
              <a:t> stage</a:t>
            </a:r>
          </a:p>
        </p:txBody>
      </p:sp>
      <p:sp>
        <p:nvSpPr>
          <p:cNvPr id="17" name="Rectangle 41"/>
          <p:cNvSpPr>
            <a:spLocks noChangeArrowheads="1"/>
          </p:cNvSpPr>
          <p:nvPr/>
        </p:nvSpPr>
        <p:spPr bwMode="auto">
          <a:xfrm>
            <a:off x="2484438" y="2708275"/>
            <a:ext cx="1582737" cy="1081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ja-JP"/>
          </a:p>
        </p:txBody>
      </p:sp>
      <p:sp>
        <p:nvSpPr>
          <p:cNvPr id="18" name="Text Box 20"/>
          <p:cNvSpPr txBox="1">
            <a:spLocks noChangeArrowheads="1"/>
          </p:cNvSpPr>
          <p:nvPr/>
        </p:nvSpPr>
        <p:spPr bwMode="auto">
          <a:xfrm>
            <a:off x="1835150" y="4365625"/>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400">
                <a:solidFill>
                  <a:srgbClr val="009900"/>
                </a:solidFill>
              </a:rPr>
              <a:t>Wedge</a:t>
            </a:r>
          </a:p>
        </p:txBody>
      </p:sp>
      <p:sp>
        <p:nvSpPr>
          <p:cNvPr id="19" name="Text Box 21"/>
          <p:cNvSpPr txBox="1">
            <a:spLocks noChangeArrowheads="1"/>
          </p:cNvSpPr>
          <p:nvPr/>
        </p:nvSpPr>
        <p:spPr bwMode="auto">
          <a:xfrm>
            <a:off x="6037263" y="3860800"/>
            <a:ext cx="936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400" dirty="0">
                <a:solidFill>
                  <a:srgbClr val="009900"/>
                </a:solidFill>
              </a:rPr>
              <a:t>Wedge</a:t>
            </a:r>
          </a:p>
        </p:txBody>
      </p:sp>
      <p:sp>
        <p:nvSpPr>
          <p:cNvPr id="20" name="Text Box 22"/>
          <p:cNvSpPr txBox="1">
            <a:spLocks noChangeArrowheads="1"/>
          </p:cNvSpPr>
          <p:nvPr/>
        </p:nvSpPr>
        <p:spPr bwMode="auto">
          <a:xfrm>
            <a:off x="5435600" y="865188"/>
            <a:ext cx="331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dirty="0">
                <a:solidFill>
                  <a:srgbClr val="009900"/>
                </a:solidFill>
                <a:sym typeface="Wingdings" pitchFamily="2" charset="2"/>
              </a:rPr>
              <a:t> Improve B</a:t>
            </a:r>
            <a:r>
              <a:rPr lang="en-US" altLang="ja-JP" sz="1600" dirty="0">
                <a:solidFill>
                  <a:srgbClr val="009900"/>
                </a:solidFill>
                <a:latin typeface="Symbol" pitchFamily="18" charset="2"/>
                <a:sym typeface="Wingdings" pitchFamily="2" charset="2"/>
              </a:rPr>
              <a:t>r</a:t>
            </a:r>
            <a:r>
              <a:rPr lang="en-US" altLang="ja-JP" sz="1600" dirty="0">
                <a:solidFill>
                  <a:srgbClr val="009900"/>
                </a:solidFill>
                <a:sym typeface="Wingdings" pitchFamily="2" charset="2"/>
              </a:rPr>
              <a:t> and TOF resolution</a:t>
            </a:r>
            <a:endParaRPr lang="en-US" altLang="ja-JP" sz="1600" dirty="0">
              <a:solidFill>
                <a:srgbClr val="009900"/>
              </a:solidFill>
            </a:endParaRPr>
          </a:p>
        </p:txBody>
      </p:sp>
      <p:grpSp>
        <p:nvGrpSpPr>
          <p:cNvPr id="21" name="Group 65"/>
          <p:cNvGrpSpPr>
            <a:grpSpLocks/>
          </p:cNvGrpSpPr>
          <p:nvPr/>
        </p:nvGrpSpPr>
        <p:grpSpPr bwMode="auto">
          <a:xfrm>
            <a:off x="3708400" y="5157788"/>
            <a:ext cx="4535488" cy="1517650"/>
            <a:chOff x="2336" y="3249"/>
            <a:chExt cx="2857" cy="956"/>
          </a:xfrm>
        </p:grpSpPr>
        <p:sp>
          <p:nvSpPr>
            <p:cNvPr id="22" name="Line 66"/>
            <p:cNvSpPr>
              <a:spLocks noChangeShapeType="1"/>
            </p:cNvSpPr>
            <p:nvPr/>
          </p:nvSpPr>
          <p:spPr bwMode="auto">
            <a:xfrm>
              <a:off x="2336" y="3884"/>
              <a:ext cx="2857"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 name="Text Box 24"/>
            <p:cNvSpPr txBox="1">
              <a:spLocks noChangeArrowheads="1"/>
            </p:cNvSpPr>
            <p:nvPr/>
          </p:nvSpPr>
          <p:spPr bwMode="auto">
            <a:xfrm>
              <a:off x="3334" y="3748"/>
              <a:ext cx="635" cy="256"/>
            </a:xfrm>
            <a:prstGeom prst="rect">
              <a:avLst/>
            </a:prstGeom>
            <a:solidFill>
              <a:schemeClr val="bg1"/>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a:solidFill>
                    <a:srgbClr val="0000FF"/>
                  </a:solidFill>
                </a:rPr>
                <a:t>TOF: </a:t>
              </a:r>
              <a:r>
                <a:rPr lang="en-US" altLang="ja-JP" sz="2000">
                  <a:solidFill>
                    <a:srgbClr val="0000FF"/>
                  </a:solidFill>
                  <a:latin typeface="Symbol" pitchFamily="18" charset="2"/>
                </a:rPr>
                <a:t>b</a:t>
              </a:r>
              <a:r>
                <a:rPr lang="en-US" altLang="ja-JP" sz="2000">
                  <a:solidFill>
                    <a:srgbClr val="0000FF"/>
                  </a:solidFill>
                </a:rPr>
                <a:t> </a:t>
              </a:r>
            </a:p>
          </p:txBody>
        </p:sp>
        <p:sp>
          <p:nvSpPr>
            <p:cNvPr id="24" name="Text Box 26"/>
            <p:cNvSpPr txBox="1">
              <a:spLocks noChangeArrowheads="1"/>
            </p:cNvSpPr>
            <p:nvPr/>
          </p:nvSpPr>
          <p:spPr bwMode="auto">
            <a:xfrm>
              <a:off x="3152" y="3974"/>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a:solidFill>
                    <a:srgbClr val="3333FF"/>
                  </a:solidFill>
                </a:rPr>
                <a:t>Plastic scinti.</a:t>
              </a:r>
              <a:r>
                <a:rPr lang="en-US" altLang="ja-JP"/>
                <a:t> </a:t>
              </a:r>
            </a:p>
          </p:txBody>
        </p:sp>
        <p:sp>
          <p:nvSpPr>
            <p:cNvPr id="25" name="Line 9"/>
            <p:cNvSpPr>
              <a:spLocks noChangeShapeType="1"/>
            </p:cNvSpPr>
            <p:nvPr/>
          </p:nvSpPr>
          <p:spPr bwMode="auto">
            <a:xfrm flipH="1" flipV="1">
              <a:off x="5193" y="3249"/>
              <a:ext cx="0" cy="635"/>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ja-JP" altLang="en-US"/>
            </a:p>
          </p:txBody>
        </p:sp>
        <p:sp>
          <p:nvSpPr>
            <p:cNvPr id="26" name="Line 9"/>
            <p:cNvSpPr>
              <a:spLocks noChangeShapeType="1"/>
            </p:cNvSpPr>
            <p:nvPr/>
          </p:nvSpPr>
          <p:spPr bwMode="auto">
            <a:xfrm flipH="1" flipV="1">
              <a:off x="2336" y="3249"/>
              <a:ext cx="0" cy="635"/>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ja-JP" altLang="en-US"/>
            </a:p>
          </p:txBody>
        </p:sp>
      </p:grpSp>
      <p:grpSp>
        <p:nvGrpSpPr>
          <p:cNvPr id="27" name="Group 71"/>
          <p:cNvGrpSpPr>
            <a:grpSpLocks/>
          </p:cNvGrpSpPr>
          <p:nvPr/>
        </p:nvGrpSpPr>
        <p:grpSpPr bwMode="auto">
          <a:xfrm>
            <a:off x="2987675" y="2781300"/>
            <a:ext cx="6410325" cy="1847850"/>
            <a:chOff x="1882" y="1752"/>
            <a:chExt cx="4038" cy="1164"/>
          </a:xfrm>
        </p:grpSpPr>
        <p:sp>
          <p:nvSpPr>
            <p:cNvPr id="28" name="Text Box 25"/>
            <p:cNvSpPr txBox="1">
              <a:spLocks noChangeArrowheads="1"/>
            </p:cNvSpPr>
            <p:nvPr/>
          </p:nvSpPr>
          <p:spPr bwMode="auto">
            <a:xfrm>
              <a:off x="2971" y="1752"/>
              <a:ext cx="1180" cy="44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a:solidFill>
                    <a:srgbClr val="0000FF"/>
                  </a:solidFill>
                </a:rPr>
                <a:t>B</a:t>
              </a:r>
              <a:r>
                <a:rPr lang="en-US" altLang="ja-JP" sz="2000">
                  <a:solidFill>
                    <a:srgbClr val="0000FF"/>
                  </a:solidFill>
                  <a:latin typeface="Symbol" pitchFamily="18" charset="2"/>
                </a:rPr>
                <a:t>r </a:t>
              </a:r>
              <a:r>
                <a:rPr lang="en-US" altLang="ja-JP" sz="2000">
                  <a:solidFill>
                    <a:srgbClr val="0000FF"/>
                  </a:solidFill>
                </a:rPr>
                <a:t>with track reconstruction</a:t>
              </a:r>
            </a:p>
          </p:txBody>
        </p:sp>
        <p:sp>
          <p:nvSpPr>
            <p:cNvPr id="29" name="Line 9"/>
            <p:cNvSpPr>
              <a:spLocks noChangeShapeType="1"/>
            </p:cNvSpPr>
            <p:nvPr/>
          </p:nvSpPr>
          <p:spPr bwMode="auto">
            <a:xfrm>
              <a:off x="3696" y="2205"/>
              <a:ext cx="0" cy="272"/>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0" name="Line 9"/>
            <p:cNvSpPr>
              <a:spLocks noChangeShapeType="1"/>
            </p:cNvSpPr>
            <p:nvPr/>
          </p:nvSpPr>
          <p:spPr bwMode="auto">
            <a:xfrm flipH="1">
              <a:off x="2472" y="2205"/>
              <a:ext cx="499" cy="59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1" name="Line 9"/>
            <p:cNvSpPr>
              <a:spLocks noChangeShapeType="1"/>
            </p:cNvSpPr>
            <p:nvPr/>
          </p:nvSpPr>
          <p:spPr bwMode="auto">
            <a:xfrm>
              <a:off x="4150" y="2205"/>
              <a:ext cx="953" cy="635"/>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2" name="Text Box 33"/>
            <p:cNvSpPr txBox="1">
              <a:spLocks noChangeArrowheads="1"/>
            </p:cNvSpPr>
            <p:nvPr/>
          </p:nvSpPr>
          <p:spPr bwMode="auto">
            <a:xfrm>
              <a:off x="1882" y="2704"/>
              <a:ext cx="7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a:solidFill>
                    <a:srgbClr val="3333FF"/>
                  </a:solidFill>
                </a:rPr>
                <a:t>PPAC x2</a:t>
              </a:r>
            </a:p>
          </p:txBody>
        </p:sp>
        <p:sp>
          <p:nvSpPr>
            <p:cNvPr id="33" name="Text Box 33"/>
            <p:cNvSpPr txBox="1">
              <a:spLocks noChangeArrowheads="1"/>
            </p:cNvSpPr>
            <p:nvPr/>
          </p:nvSpPr>
          <p:spPr bwMode="auto">
            <a:xfrm>
              <a:off x="3016" y="2296"/>
              <a:ext cx="7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a:solidFill>
                    <a:srgbClr val="3333FF"/>
                  </a:solidFill>
                </a:rPr>
                <a:t>PPAC x2</a:t>
              </a:r>
            </a:p>
          </p:txBody>
        </p:sp>
        <p:sp>
          <p:nvSpPr>
            <p:cNvPr id="34" name="Text Box 33"/>
            <p:cNvSpPr txBox="1">
              <a:spLocks noChangeArrowheads="1"/>
            </p:cNvSpPr>
            <p:nvPr/>
          </p:nvSpPr>
          <p:spPr bwMode="auto">
            <a:xfrm>
              <a:off x="5148" y="2704"/>
              <a:ext cx="7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a:solidFill>
                    <a:srgbClr val="3333FF"/>
                  </a:solidFill>
                </a:rPr>
                <a:t>PPAC x2</a:t>
              </a:r>
            </a:p>
          </p:txBody>
        </p:sp>
      </p:grpSp>
      <p:grpSp>
        <p:nvGrpSpPr>
          <p:cNvPr id="35" name="Group 79"/>
          <p:cNvGrpSpPr>
            <a:grpSpLocks/>
          </p:cNvGrpSpPr>
          <p:nvPr/>
        </p:nvGrpSpPr>
        <p:grpSpPr bwMode="auto">
          <a:xfrm>
            <a:off x="7019925" y="2320925"/>
            <a:ext cx="1908175" cy="1943100"/>
            <a:chOff x="4422" y="1462"/>
            <a:chExt cx="1202" cy="1224"/>
          </a:xfrm>
        </p:grpSpPr>
        <p:sp>
          <p:nvSpPr>
            <p:cNvPr id="36" name="Line 9"/>
            <p:cNvSpPr>
              <a:spLocks noChangeShapeType="1"/>
            </p:cNvSpPr>
            <p:nvPr/>
          </p:nvSpPr>
          <p:spPr bwMode="auto">
            <a:xfrm>
              <a:off x="5193" y="1552"/>
              <a:ext cx="0" cy="1134"/>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7" name="Text Box 28"/>
            <p:cNvSpPr txBox="1">
              <a:spLocks noChangeArrowheads="1"/>
            </p:cNvSpPr>
            <p:nvPr/>
          </p:nvSpPr>
          <p:spPr bwMode="auto">
            <a:xfrm>
              <a:off x="4422" y="1462"/>
              <a:ext cx="1202" cy="429"/>
            </a:xfrm>
            <a:prstGeom prst="rect">
              <a:avLst/>
            </a:prstGeom>
            <a:solidFill>
              <a:schemeClr val="bg1"/>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a:solidFill>
                    <a:srgbClr val="0000FF"/>
                  </a:solidFill>
                  <a:latin typeface="Symbol" pitchFamily="18" charset="2"/>
                </a:rPr>
                <a:t>D</a:t>
              </a:r>
              <a:r>
                <a:rPr lang="en-US" altLang="ja-JP" sz="2000">
                  <a:solidFill>
                    <a:srgbClr val="0000FF"/>
                  </a:solidFill>
                </a:rPr>
                <a:t>E:</a:t>
              </a:r>
              <a:r>
                <a:rPr lang="en-US" altLang="ja-JP"/>
                <a:t>  </a:t>
              </a:r>
              <a:r>
                <a:rPr lang="en-US" altLang="ja-JP">
                  <a:solidFill>
                    <a:srgbClr val="3333FF"/>
                  </a:solidFill>
                </a:rPr>
                <a:t>MUSIC, Si</a:t>
              </a:r>
              <a:r>
                <a:rPr lang="en-US" altLang="ja-JP"/>
                <a:t>       Isomer </a:t>
              </a:r>
              <a:r>
                <a:rPr lang="en-US" altLang="ja-JP">
                  <a:latin typeface="Symbol" pitchFamily="18" charset="2"/>
                </a:rPr>
                <a:t>g</a:t>
              </a:r>
              <a:r>
                <a:rPr lang="en-US" altLang="ja-JP"/>
                <a:t>-ray: Ge</a:t>
              </a:r>
            </a:p>
          </p:txBody>
        </p:sp>
      </p:grpSp>
      <p:sp>
        <p:nvSpPr>
          <p:cNvPr id="38" name="Line 88"/>
          <p:cNvSpPr>
            <a:spLocks noChangeShapeType="1"/>
          </p:cNvSpPr>
          <p:nvPr/>
        </p:nvSpPr>
        <p:spPr bwMode="auto">
          <a:xfrm flipH="1">
            <a:off x="1692275" y="4581525"/>
            <a:ext cx="215900" cy="71438"/>
          </a:xfrm>
          <a:prstGeom prst="line">
            <a:avLst/>
          </a:prstGeom>
          <a:noFill/>
          <a:ln w="12700">
            <a:solidFill>
              <a:srgbClr val="008000"/>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p>
        </p:txBody>
      </p:sp>
      <p:sp>
        <p:nvSpPr>
          <p:cNvPr id="39" name="Line 90"/>
          <p:cNvSpPr>
            <a:spLocks noChangeShapeType="1"/>
          </p:cNvSpPr>
          <p:nvPr/>
        </p:nvSpPr>
        <p:spPr bwMode="auto">
          <a:xfrm flipH="1">
            <a:off x="6084888" y="4149725"/>
            <a:ext cx="215900" cy="142875"/>
          </a:xfrm>
          <a:prstGeom prst="line">
            <a:avLst/>
          </a:prstGeom>
          <a:noFill/>
          <a:ln w="12700">
            <a:solidFill>
              <a:srgbClr val="008000"/>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p>
        </p:txBody>
      </p:sp>
      <p:sp>
        <p:nvSpPr>
          <p:cNvPr id="40" name="円/楕円 39"/>
          <p:cNvSpPr/>
          <p:nvPr/>
        </p:nvSpPr>
        <p:spPr>
          <a:xfrm>
            <a:off x="3311451" y="3355975"/>
            <a:ext cx="1188541" cy="457200"/>
          </a:xfrm>
          <a:prstGeom prst="ellipse">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Text Box 25"/>
          <p:cNvSpPr txBox="1">
            <a:spLocks noChangeArrowheads="1"/>
          </p:cNvSpPr>
          <p:nvPr/>
        </p:nvSpPr>
        <p:spPr bwMode="auto">
          <a:xfrm>
            <a:off x="3330329" y="3356992"/>
            <a:ext cx="1385687"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dirty="0" smtClean="0">
                <a:solidFill>
                  <a:srgbClr val="FF0000"/>
                </a:solidFill>
                <a:latin typeface="Symbol" pitchFamily="18" charset="2"/>
              </a:rPr>
              <a:t>b</a:t>
            </a:r>
            <a:r>
              <a:rPr lang="en-US" altLang="ja-JP" sz="2000" baseline="-25000" dirty="0" smtClean="0">
                <a:solidFill>
                  <a:srgbClr val="FF0000"/>
                </a:solidFill>
              </a:rPr>
              <a:t>35</a:t>
            </a:r>
            <a:r>
              <a:rPr lang="en-US" altLang="ja-JP" sz="2000" dirty="0" smtClean="0">
                <a:solidFill>
                  <a:srgbClr val="FF0000"/>
                </a:solidFill>
              </a:rPr>
              <a:t>, B</a:t>
            </a:r>
            <a:r>
              <a:rPr lang="en-US" altLang="ja-JP" sz="2000" dirty="0" smtClean="0">
                <a:solidFill>
                  <a:srgbClr val="FF0000"/>
                </a:solidFill>
                <a:latin typeface="Symbol" pitchFamily="18" charset="2"/>
              </a:rPr>
              <a:t>r</a:t>
            </a:r>
            <a:r>
              <a:rPr lang="en-US" altLang="ja-JP" sz="2000" baseline="-25000" dirty="0" smtClean="0">
                <a:solidFill>
                  <a:srgbClr val="FF0000"/>
                </a:solidFill>
                <a:latin typeface="Symbol" pitchFamily="18" charset="2"/>
              </a:rPr>
              <a:t>35</a:t>
            </a:r>
            <a:endParaRPr lang="en-US" altLang="ja-JP" sz="2000" dirty="0">
              <a:solidFill>
                <a:srgbClr val="FF0000"/>
              </a:solidFill>
            </a:endParaRPr>
          </a:p>
        </p:txBody>
      </p:sp>
      <p:sp>
        <p:nvSpPr>
          <p:cNvPr id="42" name="円/楕円 41"/>
          <p:cNvSpPr/>
          <p:nvPr/>
        </p:nvSpPr>
        <p:spPr>
          <a:xfrm>
            <a:off x="7020272" y="3432485"/>
            <a:ext cx="1123987" cy="428563"/>
          </a:xfrm>
          <a:prstGeom prst="ellipse">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Text Box 25"/>
          <p:cNvSpPr txBox="1">
            <a:spLocks noChangeArrowheads="1"/>
          </p:cNvSpPr>
          <p:nvPr/>
        </p:nvSpPr>
        <p:spPr bwMode="auto">
          <a:xfrm>
            <a:off x="7020273" y="3432484"/>
            <a:ext cx="1340011"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dirty="0" smtClean="0">
                <a:solidFill>
                  <a:srgbClr val="FF0000"/>
                </a:solidFill>
                <a:latin typeface="Symbol" pitchFamily="18" charset="2"/>
              </a:rPr>
              <a:t>b</a:t>
            </a:r>
            <a:r>
              <a:rPr lang="en-US" altLang="ja-JP" sz="2000" baseline="-25000" dirty="0" smtClean="0">
                <a:solidFill>
                  <a:srgbClr val="FF0000"/>
                </a:solidFill>
              </a:rPr>
              <a:t>57</a:t>
            </a:r>
            <a:r>
              <a:rPr lang="en-US" altLang="ja-JP" sz="2000" dirty="0" smtClean="0">
                <a:solidFill>
                  <a:srgbClr val="FF0000"/>
                </a:solidFill>
              </a:rPr>
              <a:t>, B</a:t>
            </a:r>
            <a:r>
              <a:rPr lang="en-US" altLang="ja-JP" sz="2000" dirty="0" smtClean="0">
                <a:solidFill>
                  <a:srgbClr val="FF0000"/>
                </a:solidFill>
                <a:latin typeface="Symbol" pitchFamily="18" charset="2"/>
              </a:rPr>
              <a:t>r</a:t>
            </a:r>
            <a:r>
              <a:rPr lang="en-US" altLang="ja-JP" sz="2000" baseline="-25000" dirty="0" smtClean="0">
                <a:solidFill>
                  <a:srgbClr val="FF0000"/>
                </a:solidFill>
                <a:latin typeface="Symbol" pitchFamily="18" charset="2"/>
              </a:rPr>
              <a:t>57</a:t>
            </a:r>
            <a:endParaRPr lang="en-US" altLang="ja-JP" sz="2000" dirty="0">
              <a:solidFill>
                <a:srgbClr val="FF0000"/>
              </a:solidFill>
            </a:endParaRPr>
          </a:p>
        </p:txBody>
      </p:sp>
      <p:grpSp>
        <p:nvGrpSpPr>
          <p:cNvPr id="44" name="Group 82"/>
          <p:cNvGrpSpPr>
            <a:grpSpLocks/>
          </p:cNvGrpSpPr>
          <p:nvPr/>
        </p:nvGrpSpPr>
        <p:grpSpPr bwMode="auto">
          <a:xfrm>
            <a:off x="5580063" y="1341438"/>
            <a:ext cx="3384550" cy="5300662"/>
            <a:chOff x="3515" y="845"/>
            <a:chExt cx="2132" cy="3339"/>
          </a:xfrm>
        </p:grpSpPr>
        <p:pic>
          <p:nvPicPr>
            <p:cNvPr id="45"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9" y="3673"/>
              <a:ext cx="681"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1" y="2024"/>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8" descr="ic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5" y="880"/>
              <a:ext cx="771"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2" y="1044"/>
              <a:ext cx="49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9" descr="DSCN1724"/>
            <p:cNvPicPr>
              <a:picLocks noChangeAspect="1" noChangeArrowheads="1"/>
            </p:cNvPicPr>
            <p:nvPr/>
          </p:nvPicPr>
          <p:blipFill>
            <a:blip r:embed="rId10">
              <a:extLst>
                <a:ext uri="{28A0092B-C50C-407E-A947-70E740481C1C}">
                  <a14:useLocalDpi xmlns:a14="http://schemas.microsoft.com/office/drawing/2010/main" val="0"/>
                </a:ext>
              </a:extLst>
            </a:blip>
            <a:srcRect l="17519" b="18202"/>
            <a:stretch>
              <a:fillRect/>
            </a:stretch>
          </p:blipFill>
          <p:spPr bwMode="auto">
            <a:xfrm>
              <a:off x="4876" y="845"/>
              <a:ext cx="771"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70337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94459"/>
            <a:ext cx="8675688"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p:cNvSpPr>
            <a:spLocks noChangeArrowheads="1"/>
          </p:cNvSpPr>
          <p:nvPr/>
        </p:nvSpPr>
        <p:spPr bwMode="auto">
          <a:xfrm rot="20328801">
            <a:off x="0" y="1365871"/>
            <a:ext cx="668338" cy="700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50000"/>
              </a:spcBef>
            </a:pPr>
            <a:endParaRPr lang="ja-JP" altLang="en-US"/>
          </a:p>
        </p:txBody>
      </p:sp>
      <p:sp>
        <p:nvSpPr>
          <p:cNvPr id="4" name="Line 8"/>
          <p:cNvSpPr>
            <a:spLocks noChangeShapeType="1"/>
          </p:cNvSpPr>
          <p:nvPr/>
        </p:nvSpPr>
        <p:spPr bwMode="auto">
          <a:xfrm>
            <a:off x="381000" y="1739415"/>
            <a:ext cx="144463" cy="288925"/>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p>
        </p:txBody>
      </p:sp>
      <p:sp>
        <p:nvSpPr>
          <p:cNvPr id="5" name="Text Box 16"/>
          <p:cNvSpPr txBox="1">
            <a:spLocks noChangeArrowheads="1"/>
          </p:cNvSpPr>
          <p:nvPr/>
        </p:nvSpPr>
        <p:spPr bwMode="auto">
          <a:xfrm>
            <a:off x="323850" y="3870946"/>
            <a:ext cx="1150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a:solidFill>
                  <a:srgbClr val="009900"/>
                </a:solidFill>
              </a:rPr>
              <a:t>1</a:t>
            </a:r>
            <a:r>
              <a:rPr lang="en-US" altLang="ja-JP" sz="2000" baseline="30000">
                <a:solidFill>
                  <a:srgbClr val="009900"/>
                </a:solidFill>
              </a:rPr>
              <a:t>st</a:t>
            </a:r>
            <a:r>
              <a:rPr lang="en-US" altLang="ja-JP" sz="2000">
                <a:solidFill>
                  <a:srgbClr val="009900"/>
                </a:solidFill>
              </a:rPr>
              <a:t> stage</a:t>
            </a:r>
          </a:p>
        </p:txBody>
      </p:sp>
      <p:sp>
        <p:nvSpPr>
          <p:cNvPr id="6" name="Text Box 20"/>
          <p:cNvSpPr txBox="1">
            <a:spLocks noChangeArrowheads="1"/>
          </p:cNvSpPr>
          <p:nvPr/>
        </p:nvSpPr>
        <p:spPr bwMode="auto">
          <a:xfrm>
            <a:off x="1907183" y="2646909"/>
            <a:ext cx="93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dirty="0">
                <a:solidFill>
                  <a:srgbClr val="009900"/>
                </a:solidFill>
              </a:rPr>
              <a:t>Wedge</a:t>
            </a:r>
          </a:p>
        </p:txBody>
      </p:sp>
      <p:sp>
        <p:nvSpPr>
          <p:cNvPr id="7" name="Line 88"/>
          <p:cNvSpPr>
            <a:spLocks noChangeShapeType="1"/>
          </p:cNvSpPr>
          <p:nvPr/>
        </p:nvSpPr>
        <p:spPr bwMode="auto">
          <a:xfrm flipH="1">
            <a:off x="1692274" y="2934321"/>
            <a:ext cx="287437" cy="144463"/>
          </a:xfrm>
          <a:prstGeom prst="line">
            <a:avLst/>
          </a:prstGeom>
          <a:noFill/>
          <a:ln w="12700">
            <a:solidFill>
              <a:srgbClr val="008000"/>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p>
        </p:txBody>
      </p:sp>
      <p:sp>
        <p:nvSpPr>
          <p:cNvPr id="8" name="Text Box 18"/>
          <p:cNvSpPr txBox="1">
            <a:spLocks noChangeArrowheads="1"/>
          </p:cNvSpPr>
          <p:nvPr/>
        </p:nvSpPr>
        <p:spPr bwMode="auto">
          <a:xfrm>
            <a:off x="4158456" y="3950642"/>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dirty="0">
                <a:solidFill>
                  <a:srgbClr val="009900"/>
                </a:solidFill>
              </a:rPr>
              <a:t>2</a:t>
            </a:r>
            <a:r>
              <a:rPr lang="en-US" altLang="ja-JP" sz="2000" baseline="30000" dirty="0">
                <a:solidFill>
                  <a:srgbClr val="009900"/>
                </a:solidFill>
              </a:rPr>
              <a:t>nd</a:t>
            </a:r>
            <a:r>
              <a:rPr lang="en-US" altLang="ja-JP" sz="2000" dirty="0">
                <a:solidFill>
                  <a:srgbClr val="009900"/>
                </a:solidFill>
              </a:rPr>
              <a:t> stage</a:t>
            </a:r>
          </a:p>
        </p:txBody>
      </p:sp>
      <p:sp>
        <p:nvSpPr>
          <p:cNvPr id="9" name="Text Box 21"/>
          <p:cNvSpPr txBox="1">
            <a:spLocks noChangeArrowheads="1"/>
          </p:cNvSpPr>
          <p:nvPr/>
        </p:nvSpPr>
        <p:spPr bwMode="auto">
          <a:xfrm>
            <a:off x="6227663" y="2132856"/>
            <a:ext cx="14406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600" dirty="0" smtClean="0">
                <a:solidFill>
                  <a:srgbClr val="009900"/>
                </a:solidFill>
              </a:rPr>
              <a:t>Wedge </a:t>
            </a:r>
            <a:r>
              <a:rPr lang="en-US" altLang="ja-JP" sz="1600" dirty="0" smtClean="0">
                <a:solidFill>
                  <a:srgbClr val="FF0000"/>
                </a:solidFill>
              </a:rPr>
              <a:t>(energy loss)</a:t>
            </a:r>
            <a:endParaRPr lang="en-US" altLang="ja-JP" sz="1600" dirty="0">
              <a:solidFill>
                <a:srgbClr val="FF0000"/>
              </a:solidFill>
            </a:endParaRPr>
          </a:p>
        </p:txBody>
      </p:sp>
      <p:sp>
        <p:nvSpPr>
          <p:cNvPr id="10" name="Line 90"/>
          <p:cNvSpPr>
            <a:spLocks noChangeShapeType="1"/>
          </p:cNvSpPr>
          <p:nvPr/>
        </p:nvSpPr>
        <p:spPr bwMode="auto">
          <a:xfrm flipH="1">
            <a:off x="6037263" y="2489039"/>
            <a:ext cx="212372" cy="215280"/>
          </a:xfrm>
          <a:prstGeom prst="line">
            <a:avLst/>
          </a:prstGeom>
          <a:noFill/>
          <a:ln w="12700">
            <a:solidFill>
              <a:srgbClr val="008000"/>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p>
        </p:txBody>
      </p:sp>
      <p:sp>
        <p:nvSpPr>
          <p:cNvPr id="11" name="Line 66"/>
          <p:cNvSpPr>
            <a:spLocks noChangeShapeType="1"/>
          </p:cNvSpPr>
          <p:nvPr/>
        </p:nvSpPr>
        <p:spPr bwMode="auto">
          <a:xfrm>
            <a:off x="3708400" y="4377354"/>
            <a:ext cx="453548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 name="Line 9"/>
          <p:cNvSpPr>
            <a:spLocks noChangeShapeType="1"/>
          </p:cNvSpPr>
          <p:nvPr/>
        </p:nvSpPr>
        <p:spPr bwMode="auto">
          <a:xfrm flipH="1" flipV="1">
            <a:off x="3702269" y="3666340"/>
            <a:ext cx="12262" cy="711014"/>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ja-JP" altLang="en-US"/>
          </a:p>
        </p:txBody>
      </p:sp>
      <p:sp>
        <p:nvSpPr>
          <p:cNvPr id="13" name="Text Box 24"/>
          <p:cNvSpPr txBox="1">
            <a:spLocks noChangeArrowheads="1"/>
          </p:cNvSpPr>
          <p:nvPr/>
        </p:nvSpPr>
        <p:spPr bwMode="auto">
          <a:xfrm>
            <a:off x="5472087" y="4149080"/>
            <a:ext cx="900113" cy="400110"/>
          </a:xfrm>
          <a:prstGeom prst="rect">
            <a:avLst/>
          </a:prstGeom>
          <a:solidFill>
            <a:schemeClr val="bg1"/>
          </a:solidFill>
          <a:ln w="9525">
            <a:solidFill>
              <a:srgbClr val="0000FF"/>
            </a:solidFill>
            <a:miter lim="800000"/>
            <a:headEnd/>
            <a:tailEnd/>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dirty="0" smtClean="0">
                <a:solidFill>
                  <a:srgbClr val="0000FF"/>
                </a:solidFill>
              </a:rPr>
              <a:t>TOF</a:t>
            </a:r>
            <a:r>
              <a:rPr lang="en-US" altLang="ja-JP" sz="2000" b="1" baseline="-25000" dirty="0" smtClean="0">
                <a:solidFill>
                  <a:srgbClr val="0000FF"/>
                </a:solidFill>
              </a:rPr>
              <a:t>37</a:t>
            </a:r>
            <a:endParaRPr lang="en-US" altLang="ja-JP" sz="2000" b="1" baseline="-25000" dirty="0">
              <a:solidFill>
                <a:srgbClr val="0000FF"/>
              </a:solidFill>
            </a:endParaRPr>
          </a:p>
        </p:txBody>
      </p:sp>
      <p:sp>
        <p:nvSpPr>
          <p:cNvPr id="14" name="Line 9"/>
          <p:cNvSpPr>
            <a:spLocks noChangeShapeType="1"/>
          </p:cNvSpPr>
          <p:nvPr/>
        </p:nvSpPr>
        <p:spPr bwMode="auto">
          <a:xfrm>
            <a:off x="3694078" y="2502521"/>
            <a:ext cx="0" cy="43180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5" name="Text Box 24"/>
          <p:cNvSpPr txBox="1">
            <a:spLocks noChangeArrowheads="1"/>
          </p:cNvSpPr>
          <p:nvPr/>
        </p:nvSpPr>
        <p:spPr bwMode="auto">
          <a:xfrm>
            <a:off x="3258343" y="2246799"/>
            <a:ext cx="900113" cy="400110"/>
          </a:xfrm>
          <a:prstGeom prst="rect">
            <a:avLst/>
          </a:prstGeom>
          <a:solidFill>
            <a:schemeClr val="bg1"/>
          </a:solidFill>
          <a:ln w="9525">
            <a:solidFill>
              <a:srgbClr val="0000FF"/>
            </a:solidFill>
            <a:miter lim="800000"/>
            <a:headEnd/>
            <a:tailEnd/>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dirty="0" smtClean="0">
                <a:solidFill>
                  <a:srgbClr val="0000FF"/>
                </a:solidFill>
              </a:rPr>
              <a:t>X</a:t>
            </a:r>
            <a:r>
              <a:rPr lang="en-US" altLang="ja-JP" sz="2000" b="1" baseline="-25000" dirty="0" smtClean="0">
                <a:solidFill>
                  <a:srgbClr val="0000FF"/>
                </a:solidFill>
              </a:rPr>
              <a:t>3</a:t>
            </a:r>
            <a:r>
              <a:rPr lang="en-US" altLang="ja-JP" sz="2000" b="1" dirty="0" smtClean="0">
                <a:solidFill>
                  <a:srgbClr val="0000FF"/>
                </a:solidFill>
              </a:rPr>
              <a:t>, </a:t>
            </a:r>
            <a:r>
              <a:rPr lang="en-US" altLang="ja-JP" sz="2000" b="1" dirty="0" smtClean="0">
                <a:solidFill>
                  <a:srgbClr val="0000FF"/>
                </a:solidFill>
                <a:latin typeface="Symbol" pitchFamily="18" charset="2"/>
              </a:rPr>
              <a:t>q</a:t>
            </a:r>
            <a:r>
              <a:rPr lang="en-US" altLang="ja-JP" sz="2000" b="1" baseline="-25000" dirty="0" smtClean="0">
                <a:solidFill>
                  <a:srgbClr val="0000FF"/>
                </a:solidFill>
              </a:rPr>
              <a:t>3</a:t>
            </a:r>
            <a:endParaRPr lang="en-US" altLang="ja-JP" sz="2000" b="1" baseline="-25000" dirty="0">
              <a:solidFill>
                <a:srgbClr val="0000FF"/>
              </a:solidFill>
            </a:endParaRPr>
          </a:p>
        </p:txBody>
      </p:sp>
      <p:sp>
        <p:nvSpPr>
          <p:cNvPr id="16" name="Line 9"/>
          <p:cNvSpPr>
            <a:spLocks noChangeShapeType="1"/>
          </p:cNvSpPr>
          <p:nvPr/>
        </p:nvSpPr>
        <p:spPr bwMode="auto">
          <a:xfrm>
            <a:off x="5926202" y="1837389"/>
            <a:ext cx="0" cy="43180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7" name="Text Box 24"/>
          <p:cNvSpPr txBox="1">
            <a:spLocks noChangeArrowheads="1"/>
          </p:cNvSpPr>
          <p:nvPr/>
        </p:nvSpPr>
        <p:spPr bwMode="auto">
          <a:xfrm>
            <a:off x="5490467" y="1598727"/>
            <a:ext cx="900113" cy="400110"/>
          </a:xfrm>
          <a:prstGeom prst="rect">
            <a:avLst/>
          </a:prstGeom>
          <a:solidFill>
            <a:schemeClr val="bg1"/>
          </a:solidFill>
          <a:ln w="9525">
            <a:solidFill>
              <a:srgbClr val="0000FF"/>
            </a:solidFill>
            <a:miter lim="800000"/>
            <a:headEnd/>
            <a:tailEnd/>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dirty="0" smtClean="0">
                <a:solidFill>
                  <a:srgbClr val="0000FF"/>
                </a:solidFill>
              </a:rPr>
              <a:t>X</a:t>
            </a:r>
            <a:r>
              <a:rPr lang="en-US" altLang="ja-JP" sz="2000" b="1" baseline="-25000" dirty="0" smtClean="0">
                <a:solidFill>
                  <a:srgbClr val="0000FF"/>
                </a:solidFill>
              </a:rPr>
              <a:t>5</a:t>
            </a:r>
            <a:r>
              <a:rPr lang="en-US" altLang="ja-JP" sz="2000" b="1" dirty="0" smtClean="0">
                <a:solidFill>
                  <a:srgbClr val="0000FF"/>
                </a:solidFill>
              </a:rPr>
              <a:t>, </a:t>
            </a:r>
            <a:r>
              <a:rPr lang="en-US" altLang="ja-JP" sz="2000" b="1" dirty="0" smtClean="0">
                <a:solidFill>
                  <a:srgbClr val="0000FF"/>
                </a:solidFill>
                <a:latin typeface="Symbol" pitchFamily="18" charset="2"/>
              </a:rPr>
              <a:t>q</a:t>
            </a:r>
            <a:r>
              <a:rPr lang="en-US" altLang="ja-JP" sz="2000" b="1" baseline="-25000" dirty="0">
                <a:solidFill>
                  <a:srgbClr val="0000FF"/>
                </a:solidFill>
              </a:rPr>
              <a:t>5</a:t>
            </a:r>
          </a:p>
        </p:txBody>
      </p:sp>
      <p:sp>
        <p:nvSpPr>
          <p:cNvPr id="18" name="Line 9"/>
          <p:cNvSpPr>
            <a:spLocks noChangeShapeType="1"/>
          </p:cNvSpPr>
          <p:nvPr/>
        </p:nvSpPr>
        <p:spPr bwMode="auto">
          <a:xfrm>
            <a:off x="8212078" y="2503141"/>
            <a:ext cx="0" cy="43180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9" name="Text Box 24"/>
          <p:cNvSpPr txBox="1">
            <a:spLocks noChangeArrowheads="1"/>
          </p:cNvSpPr>
          <p:nvPr/>
        </p:nvSpPr>
        <p:spPr bwMode="auto">
          <a:xfrm>
            <a:off x="7668839" y="2246799"/>
            <a:ext cx="1367657" cy="400110"/>
          </a:xfrm>
          <a:prstGeom prst="rect">
            <a:avLst/>
          </a:prstGeom>
          <a:solidFill>
            <a:schemeClr val="bg1"/>
          </a:solidFill>
          <a:ln w="9525">
            <a:solidFill>
              <a:srgbClr val="0000FF"/>
            </a:solidFill>
            <a:miter lim="800000"/>
            <a:headEnd/>
            <a:tailEnd/>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b="1" dirty="0" smtClean="0">
                <a:solidFill>
                  <a:srgbClr val="0000FF"/>
                </a:solidFill>
              </a:rPr>
              <a:t>X</a:t>
            </a:r>
            <a:r>
              <a:rPr lang="en-US" altLang="ja-JP" sz="2000" b="1" baseline="-25000" dirty="0" smtClean="0">
                <a:solidFill>
                  <a:srgbClr val="0000FF"/>
                </a:solidFill>
              </a:rPr>
              <a:t>5</a:t>
            </a:r>
            <a:r>
              <a:rPr lang="en-US" altLang="ja-JP" sz="2000" b="1" dirty="0" smtClean="0">
                <a:solidFill>
                  <a:srgbClr val="0000FF"/>
                </a:solidFill>
              </a:rPr>
              <a:t>, </a:t>
            </a:r>
            <a:r>
              <a:rPr lang="en-US" altLang="ja-JP" sz="2000" b="1" dirty="0" smtClean="0">
                <a:solidFill>
                  <a:srgbClr val="0000FF"/>
                </a:solidFill>
                <a:latin typeface="Symbol" pitchFamily="18" charset="2"/>
              </a:rPr>
              <a:t>q</a:t>
            </a:r>
            <a:r>
              <a:rPr lang="en-US" altLang="ja-JP" sz="2000" b="1" baseline="-25000" dirty="0" smtClean="0">
                <a:solidFill>
                  <a:srgbClr val="0000FF"/>
                </a:solidFill>
              </a:rPr>
              <a:t>5</a:t>
            </a:r>
            <a:r>
              <a:rPr lang="en-US" altLang="ja-JP" sz="2000" b="1" dirty="0" smtClean="0">
                <a:solidFill>
                  <a:srgbClr val="0000FF"/>
                </a:solidFill>
              </a:rPr>
              <a:t>, </a:t>
            </a:r>
            <a:r>
              <a:rPr lang="en-US" altLang="ja-JP" sz="2000" b="1" dirty="0" smtClean="0">
                <a:solidFill>
                  <a:srgbClr val="0000FF"/>
                </a:solidFill>
                <a:latin typeface="Symbol" pitchFamily="18" charset="2"/>
              </a:rPr>
              <a:t>D</a:t>
            </a:r>
            <a:r>
              <a:rPr lang="en-US" altLang="ja-JP" sz="2000" b="1" dirty="0" smtClean="0">
                <a:solidFill>
                  <a:srgbClr val="0000FF"/>
                </a:solidFill>
              </a:rPr>
              <a:t>E</a:t>
            </a:r>
            <a:endParaRPr lang="en-US" altLang="ja-JP" sz="2000" b="1" dirty="0">
              <a:solidFill>
                <a:srgbClr val="0000FF"/>
              </a:solidFill>
            </a:endParaRPr>
          </a:p>
        </p:txBody>
      </p:sp>
      <p:sp>
        <p:nvSpPr>
          <p:cNvPr id="20" name="Line 9"/>
          <p:cNvSpPr>
            <a:spLocks noChangeShapeType="1"/>
          </p:cNvSpPr>
          <p:nvPr/>
        </p:nvSpPr>
        <p:spPr bwMode="auto">
          <a:xfrm flipH="1" flipV="1">
            <a:off x="8205947" y="3674310"/>
            <a:ext cx="12262" cy="711014"/>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wrap="square">
            <a:spAutoFit/>
          </a:bodyPr>
          <a:lstStyle/>
          <a:p>
            <a:endParaRPr lang="ja-JP" altLang="en-US"/>
          </a:p>
        </p:txBody>
      </p:sp>
      <p:sp>
        <p:nvSpPr>
          <p:cNvPr id="21" name="Text Box 5"/>
          <p:cNvSpPr txBox="1">
            <a:spLocks noChangeArrowheads="1"/>
          </p:cNvSpPr>
          <p:nvPr/>
        </p:nvSpPr>
        <p:spPr bwMode="auto">
          <a:xfrm>
            <a:off x="381000" y="251355"/>
            <a:ext cx="3052477" cy="461665"/>
          </a:xfrm>
          <a:prstGeom prst="rect">
            <a:avLst/>
          </a:prstGeom>
          <a:solidFill>
            <a:srgbClr val="FFFF99"/>
          </a:solidFill>
          <a:ln w="9525">
            <a:noFill/>
            <a:miter lim="800000"/>
            <a:headEnd/>
            <a:tailEnd/>
          </a:ln>
          <a:effectLst/>
        </p:spPr>
        <p:txBody>
          <a:bodyPr wrap="square">
            <a:spAutoFit/>
          </a:bodyPr>
          <a:lstStyle/>
          <a:p>
            <a:pPr algn="ctr">
              <a:defRPr/>
            </a:pPr>
            <a:r>
              <a:rPr lang="en-US" altLang="ja-JP" sz="2400" dirty="0" smtClean="0">
                <a:effectLst>
                  <a:outerShdw blurRad="38100" dist="38100" dir="2700000" algn="tl">
                    <a:srgbClr val="000000">
                      <a:alpha val="43137"/>
                    </a:srgbClr>
                  </a:outerShdw>
                </a:effectLst>
                <a:latin typeface="Arial" pitchFamily="34" charset="0"/>
                <a:cs typeface="Arial" pitchFamily="34" charset="0"/>
              </a:rPr>
              <a:t>Particle identification</a:t>
            </a:r>
            <a:endParaRPr lang="ja-JP" alt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22" name="正方形/長方形 21"/>
          <p:cNvSpPr/>
          <p:nvPr/>
        </p:nvSpPr>
        <p:spPr>
          <a:xfrm>
            <a:off x="3563888" y="284422"/>
            <a:ext cx="5342418" cy="400110"/>
          </a:xfrm>
          <a:prstGeom prst="rect">
            <a:avLst/>
          </a:prstGeom>
        </p:spPr>
        <p:txBody>
          <a:bodyPr wrap="square">
            <a:spAutoFit/>
          </a:bodyPr>
          <a:lstStyle/>
          <a:p>
            <a:pPr>
              <a:spcBef>
                <a:spcPct val="50000"/>
              </a:spcBef>
            </a:pPr>
            <a:r>
              <a:rPr lang="en-US" altLang="ja-JP" sz="2000" dirty="0" smtClean="0">
                <a:solidFill>
                  <a:srgbClr val="0000FF"/>
                </a:solidFill>
                <a:latin typeface="Arial" pitchFamily="34" charset="0"/>
                <a:cs typeface="Arial" pitchFamily="34" charset="0"/>
              </a:rPr>
              <a:t>TOF-B</a:t>
            </a:r>
            <a:r>
              <a:rPr lang="en-US" altLang="ja-JP" sz="2000" dirty="0" smtClean="0">
                <a:solidFill>
                  <a:srgbClr val="0000FF"/>
                </a:solidFill>
                <a:latin typeface="Symbol" pitchFamily="18" charset="2"/>
                <a:cs typeface="Arial" pitchFamily="34" charset="0"/>
              </a:rPr>
              <a:t>r</a:t>
            </a:r>
            <a:r>
              <a:rPr lang="en-US" altLang="ja-JP" sz="2000" dirty="0" smtClean="0">
                <a:solidFill>
                  <a:srgbClr val="0000FF"/>
                </a:solidFill>
                <a:latin typeface="Arial" pitchFamily="34" charset="0"/>
                <a:cs typeface="Arial" pitchFamily="34" charset="0"/>
              </a:rPr>
              <a:t>-</a:t>
            </a:r>
            <a:r>
              <a:rPr lang="en-US" altLang="ja-JP" sz="2000" dirty="0" smtClean="0">
                <a:solidFill>
                  <a:srgbClr val="0000FF"/>
                </a:solidFill>
                <a:latin typeface="Symbol" pitchFamily="18" charset="2"/>
                <a:cs typeface="Arial" pitchFamily="34" charset="0"/>
              </a:rPr>
              <a:t>D</a:t>
            </a:r>
            <a:r>
              <a:rPr lang="en-US" altLang="ja-JP" sz="2000" dirty="0" smtClean="0">
                <a:solidFill>
                  <a:srgbClr val="0000FF"/>
                </a:solidFill>
                <a:latin typeface="Arial" pitchFamily="34" charset="0"/>
                <a:cs typeface="Arial" pitchFamily="34" charset="0"/>
              </a:rPr>
              <a:t>E </a:t>
            </a:r>
            <a:r>
              <a:rPr lang="en-US" altLang="ja-JP" sz="2000" dirty="0">
                <a:solidFill>
                  <a:srgbClr val="0000FF"/>
                </a:solidFill>
                <a:latin typeface="Arial" pitchFamily="34" charset="0"/>
                <a:cs typeface="Arial" pitchFamily="34" charset="0"/>
              </a:rPr>
              <a:t>method with track </a:t>
            </a:r>
            <a:r>
              <a:rPr lang="en-US" altLang="ja-JP" sz="2000" dirty="0" smtClean="0">
                <a:solidFill>
                  <a:srgbClr val="0000FF"/>
                </a:solidFill>
                <a:latin typeface="Arial" pitchFamily="34" charset="0"/>
                <a:cs typeface="Arial" pitchFamily="34" charset="0"/>
              </a:rPr>
              <a:t>reconstruction</a:t>
            </a:r>
            <a:endParaRPr lang="en-US" altLang="ja-JP" sz="2000" dirty="0">
              <a:solidFill>
                <a:srgbClr val="0000FF"/>
              </a:solidFill>
              <a:latin typeface="Arial" pitchFamily="34" charset="0"/>
              <a:cs typeface="Arial" pitchFamily="34" charset="0"/>
            </a:endParaRPr>
          </a:p>
        </p:txBody>
      </p:sp>
      <p:sp>
        <p:nvSpPr>
          <p:cNvPr id="23" name="テキスト ボックス 2"/>
          <p:cNvSpPr txBox="1">
            <a:spLocks noChangeArrowheads="1"/>
          </p:cNvSpPr>
          <p:nvPr/>
        </p:nvSpPr>
        <p:spPr bwMode="auto">
          <a:xfrm>
            <a:off x="4139952" y="620688"/>
            <a:ext cx="4128951" cy="400110"/>
          </a:xfrm>
          <a:prstGeom prst="rect">
            <a:avLst/>
          </a:prstGeom>
          <a:noFill/>
          <a:ln w="9525">
            <a:noFill/>
            <a:miter lim="800000"/>
            <a:headEnd/>
            <a:tailEnd/>
          </a:ln>
        </p:spPr>
        <p:txBody>
          <a:bodyPr wrap="none">
            <a:spAutoFit/>
          </a:bodyPr>
          <a:lstStyle/>
          <a:p>
            <a:r>
              <a:rPr lang="en-US" altLang="ja-JP" sz="2000" dirty="0" smtClean="0">
                <a:solidFill>
                  <a:srgbClr val="FF0000"/>
                </a:solidFill>
                <a:latin typeface="Arial" pitchFamily="34" charset="0"/>
                <a:cs typeface="Arial" pitchFamily="34" charset="0"/>
              </a:rPr>
              <a:t>TOF, trajectories (B</a:t>
            </a:r>
            <a:r>
              <a:rPr lang="en-US" altLang="ja-JP" sz="2000" dirty="0" smtClean="0">
                <a:solidFill>
                  <a:srgbClr val="FF0000"/>
                </a:solidFill>
                <a:latin typeface="Symbol" pitchFamily="18" charset="2"/>
                <a:cs typeface="Arial" pitchFamily="34" charset="0"/>
              </a:rPr>
              <a:t>r</a:t>
            </a:r>
            <a:r>
              <a:rPr lang="en-US" altLang="ja-JP" sz="2000" dirty="0" smtClean="0">
                <a:solidFill>
                  <a:srgbClr val="FF0000"/>
                </a:solidFill>
                <a:latin typeface="Arial" pitchFamily="34" charset="0"/>
                <a:cs typeface="Arial" pitchFamily="34" charset="0"/>
              </a:rPr>
              <a:t>), </a:t>
            </a:r>
            <a:r>
              <a:rPr lang="en-US" altLang="ja-JP" sz="2000" dirty="0">
                <a:solidFill>
                  <a:srgbClr val="FF0000"/>
                </a:solidFill>
                <a:latin typeface="Symbol" pitchFamily="18" charset="2"/>
                <a:cs typeface="Arial" pitchFamily="34" charset="0"/>
              </a:rPr>
              <a:t>D</a:t>
            </a:r>
            <a:r>
              <a:rPr lang="en-US" altLang="ja-JP" sz="2000" dirty="0">
                <a:solidFill>
                  <a:srgbClr val="FF0000"/>
                </a:solidFill>
                <a:latin typeface="Arial" pitchFamily="34" charset="0"/>
                <a:cs typeface="Arial" pitchFamily="34" charset="0"/>
              </a:rPr>
              <a:t>E</a:t>
            </a:r>
            <a:r>
              <a:rPr lang="en-US" altLang="ja-JP" sz="2000" dirty="0">
                <a:solidFill>
                  <a:srgbClr val="FF0000"/>
                </a:solidFill>
                <a:latin typeface="Arial" pitchFamily="34" charset="0"/>
                <a:cs typeface="Arial" pitchFamily="34" charset="0"/>
                <a:sym typeface="Wingdings" pitchFamily="2" charset="2"/>
              </a:rPr>
              <a:t> Z, A/Q</a:t>
            </a:r>
            <a:endParaRPr lang="ja-JP" altLang="en-US" sz="2000" dirty="0">
              <a:solidFill>
                <a:srgbClr val="FF0000"/>
              </a:solidFill>
              <a:latin typeface="Arial" pitchFamily="34" charset="0"/>
              <a:cs typeface="Arial" pitchFamily="34" charset="0"/>
            </a:endParaRPr>
          </a:p>
        </p:txBody>
      </p:sp>
      <p:grpSp>
        <p:nvGrpSpPr>
          <p:cNvPr id="24" name="グループ化 23"/>
          <p:cNvGrpSpPr/>
          <p:nvPr/>
        </p:nvGrpSpPr>
        <p:grpSpPr>
          <a:xfrm>
            <a:off x="611560" y="1452846"/>
            <a:ext cx="8076809" cy="5288522"/>
            <a:chOff x="611560" y="1452846"/>
            <a:chExt cx="8076809" cy="5288522"/>
          </a:xfrm>
        </p:grpSpPr>
        <p:sp>
          <p:nvSpPr>
            <p:cNvPr id="25" name="テキスト ボックス 24"/>
            <p:cNvSpPr txBox="1"/>
            <p:nvPr/>
          </p:nvSpPr>
          <p:spPr>
            <a:xfrm>
              <a:off x="5022504" y="5621178"/>
              <a:ext cx="3293912" cy="400110"/>
            </a:xfrm>
            <a:prstGeom prst="rect">
              <a:avLst/>
            </a:prstGeom>
            <a:noFill/>
          </p:spPr>
          <p:txBody>
            <a:bodyPr wrap="square" rtlCol="0">
              <a:spAutoFit/>
            </a:bodyPr>
            <a:lstStyle/>
            <a:p>
              <a:r>
                <a:rPr kumimoji="1" lang="en-US" altLang="ja-JP" sz="2000" dirty="0" smtClean="0">
                  <a:solidFill>
                    <a:srgbClr val="0000FF"/>
                  </a:solidFill>
                  <a:latin typeface="Arial" pitchFamily="34" charset="0"/>
                  <a:cs typeface="Arial" pitchFamily="34" charset="0"/>
                </a:rPr>
                <a:t>TOF</a:t>
              </a:r>
              <a:r>
                <a:rPr kumimoji="1" lang="en-US" altLang="ja-JP" sz="2000" baseline="-25000" dirty="0" smtClean="0">
                  <a:solidFill>
                    <a:srgbClr val="0000FF"/>
                  </a:solidFill>
                  <a:latin typeface="Arial" pitchFamily="34" charset="0"/>
                  <a:cs typeface="Arial" pitchFamily="34" charset="0"/>
                </a:rPr>
                <a:t>37</a:t>
              </a:r>
              <a:r>
                <a:rPr kumimoji="1" lang="en-US" altLang="ja-JP" sz="2000" dirty="0" smtClean="0">
                  <a:solidFill>
                    <a:srgbClr val="0000FF"/>
                  </a:solidFill>
                  <a:latin typeface="Arial" pitchFamily="34" charset="0"/>
                  <a:cs typeface="Arial" pitchFamily="34" charset="0"/>
                </a:rPr>
                <a:t> = L</a:t>
              </a:r>
              <a:r>
                <a:rPr kumimoji="1" lang="en-US" altLang="ja-JP" sz="2000" baseline="-25000" dirty="0" smtClean="0">
                  <a:solidFill>
                    <a:srgbClr val="0000FF"/>
                  </a:solidFill>
                  <a:latin typeface="Arial" pitchFamily="34" charset="0"/>
                  <a:cs typeface="Arial" pitchFamily="34" charset="0"/>
                </a:rPr>
                <a:t>35</a:t>
              </a:r>
              <a:r>
                <a:rPr kumimoji="1" lang="en-US" altLang="ja-JP" sz="2000" dirty="0" smtClean="0">
                  <a:solidFill>
                    <a:srgbClr val="0000FF"/>
                  </a:solidFill>
                  <a:latin typeface="Arial" pitchFamily="34" charset="0"/>
                  <a:cs typeface="Arial" pitchFamily="34" charset="0"/>
                </a:rPr>
                <a:t>/</a:t>
              </a:r>
              <a:r>
                <a:rPr kumimoji="1" lang="en-US" altLang="ja-JP" sz="2000" dirty="0" smtClean="0">
                  <a:solidFill>
                    <a:srgbClr val="0000FF"/>
                  </a:solidFill>
                  <a:latin typeface="Symbol" pitchFamily="18" charset="2"/>
                  <a:cs typeface="Arial" pitchFamily="34" charset="0"/>
                </a:rPr>
                <a:t>b</a:t>
              </a:r>
              <a:r>
                <a:rPr kumimoji="1" lang="en-US" altLang="ja-JP" sz="2000" baseline="-25000" dirty="0" smtClean="0">
                  <a:solidFill>
                    <a:srgbClr val="0000FF"/>
                  </a:solidFill>
                  <a:latin typeface="Arial" pitchFamily="34" charset="0"/>
                  <a:cs typeface="Arial" pitchFamily="34" charset="0"/>
                </a:rPr>
                <a:t>35</a:t>
              </a:r>
              <a:r>
                <a:rPr kumimoji="1" lang="en-US" altLang="ja-JP" sz="2000" dirty="0" smtClean="0">
                  <a:solidFill>
                    <a:srgbClr val="0000FF"/>
                  </a:solidFill>
                  <a:latin typeface="Arial" pitchFamily="34" charset="0"/>
                  <a:cs typeface="Arial" pitchFamily="34" charset="0"/>
                </a:rPr>
                <a:t>c + L</a:t>
              </a:r>
              <a:r>
                <a:rPr kumimoji="1" lang="en-US" altLang="ja-JP" sz="2000" baseline="-25000" dirty="0" smtClean="0">
                  <a:solidFill>
                    <a:srgbClr val="0000FF"/>
                  </a:solidFill>
                  <a:latin typeface="Arial" pitchFamily="34" charset="0"/>
                  <a:cs typeface="Arial" pitchFamily="34" charset="0"/>
                </a:rPr>
                <a:t>57</a:t>
              </a:r>
              <a:r>
                <a:rPr kumimoji="1" lang="en-US" altLang="ja-JP" sz="2000" dirty="0" smtClean="0">
                  <a:solidFill>
                    <a:srgbClr val="0000FF"/>
                  </a:solidFill>
                  <a:latin typeface="Arial" pitchFamily="34" charset="0"/>
                  <a:cs typeface="Arial" pitchFamily="34" charset="0"/>
                </a:rPr>
                <a:t>/</a:t>
              </a:r>
              <a:r>
                <a:rPr kumimoji="1" lang="en-US" altLang="ja-JP" sz="2000" dirty="0" smtClean="0">
                  <a:solidFill>
                    <a:srgbClr val="0000FF"/>
                  </a:solidFill>
                  <a:latin typeface="Symbol" pitchFamily="18" charset="2"/>
                  <a:cs typeface="Arial" pitchFamily="34" charset="0"/>
                </a:rPr>
                <a:t>b</a:t>
              </a:r>
              <a:r>
                <a:rPr kumimoji="1" lang="en-US" altLang="ja-JP" sz="2000" baseline="-25000" dirty="0" smtClean="0">
                  <a:solidFill>
                    <a:srgbClr val="0000FF"/>
                  </a:solidFill>
                  <a:latin typeface="Arial" pitchFamily="34" charset="0"/>
                  <a:cs typeface="Arial" pitchFamily="34" charset="0"/>
                </a:rPr>
                <a:t>57</a:t>
              </a:r>
              <a:r>
                <a:rPr kumimoji="1" lang="en-US" altLang="ja-JP" sz="2000" dirty="0" smtClean="0">
                  <a:solidFill>
                    <a:srgbClr val="0000FF"/>
                  </a:solidFill>
                  <a:latin typeface="Arial" pitchFamily="34" charset="0"/>
                  <a:cs typeface="Arial" pitchFamily="34" charset="0"/>
                </a:rPr>
                <a:t>c</a:t>
              </a:r>
            </a:p>
          </p:txBody>
        </p:sp>
        <p:sp>
          <p:nvSpPr>
            <p:cNvPr id="26" name="テキスト ボックス 25"/>
            <p:cNvSpPr txBox="1"/>
            <p:nvPr/>
          </p:nvSpPr>
          <p:spPr>
            <a:xfrm>
              <a:off x="5022519" y="5981218"/>
              <a:ext cx="3078383" cy="400110"/>
            </a:xfrm>
            <a:prstGeom prst="rect">
              <a:avLst/>
            </a:prstGeom>
            <a:noFill/>
          </p:spPr>
          <p:txBody>
            <a:bodyPr wrap="square" rtlCol="0">
              <a:spAutoFit/>
            </a:bodyPr>
            <a:lstStyle/>
            <a:p>
              <a:r>
                <a:rPr kumimoji="1" lang="en-US" altLang="ja-JP" sz="2000" dirty="0" smtClean="0">
                  <a:solidFill>
                    <a:srgbClr val="0000FF"/>
                  </a:solidFill>
                  <a:latin typeface="Arial" pitchFamily="34" charset="0"/>
                  <a:cs typeface="Arial" pitchFamily="34" charset="0"/>
                </a:rPr>
                <a:t>B</a:t>
              </a:r>
              <a:r>
                <a:rPr kumimoji="1" lang="en-US" altLang="ja-JP" sz="2000" dirty="0" smtClean="0">
                  <a:solidFill>
                    <a:srgbClr val="0000FF"/>
                  </a:solidFill>
                  <a:latin typeface="Symbol" pitchFamily="18" charset="2"/>
                  <a:cs typeface="Arial" pitchFamily="34" charset="0"/>
                </a:rPr>
                <a:t>r</a:t>
              </a:r>
              <a:r>
                <a:rPr kumimoji="1" lang="en-US" altLang="ja-JP" sz="2000" baseline="-25000" dirty="0" smtClean="0">
                  <a:solidFill>
                    <a:srgbClr val="0000FF"/>
                  </a:solidFill>
                  <a:latin typeface="Arial" pitchFamily="34" charset="0"/>
                  <a:cs typeface="Arial" pitchFamily="34" charset="0"/>
                </a:rPr>
                <a:t>35</a:t>
              </a:r>
              <a:r>
                <a:rPr lang="en-US" altLang="ja-JP" sz="2000" dirty="0" smtClean="0">
                  <a:solidFill>
                    <a:srgbClr val="0000FF"/>
                  </a:solidFill>
                  <a:latin typeface="Arial" pitchFamily="34" charset="0"/>
                  <a:cs typeface="Arial" pitchFamily="34" charset="0"/>
                </a:rPr>
                <a:t>/B</a:t>
              </a:r>
              <a:r>
                <a:rPr lang="en-US" altLang="ja-JP" sz="2000" dirty="0" smtClean="0">
                  <a:solidFill>
                    <a:srgbClr val="0000FF"/>
                  </a:solidFill>
                  <a:latin typeface="Symbol" pitchFamily="18" charset="2"/>
                  <a:cs typeface="Arial" pitchFamily="34" charset="0"/>
                </a:rPr>
                <a:t>r</a:t>
              </a:r>
              <a:r>
                <a:rPr lang="en-US" altLang="ja-JP" sz="2000" baseline="-25000" dirty="0" smtClean="0">
                  <a:solidFill>
                    <a:srgbClr val="0000FF"/>
                  </a:solidFill>
                  <a:latin typeface="Arial" pitchFamily="34" charset="0"/>
                  <a:cs typeface="Arial" pitchFamily="34" charset="0"/>
                </a:rPr>
                <a:t>57</a:t>
              </a:r>
              <a:r>
                <a:rPr kumimoji="1" lang="en-US" altLang="ja-JP" sz="2000" dirty="0" smtClean="0">
                  <a:solidFill>
                    <a:srgbClr val="0000FF"/>
                  </a:solidFill>
                  <a:latin typeface="Arial" pitchFamily="34" charset="0"/>
                  <a:cs typeface="Arial" pitchFamily="34" charset="0"/>
                </a:rPr>
                <a:t> = (</a:t>
              </a:r>
              <a:r>
                <a:rPr kumimoji="1" lang="en-US" altLang="ja-JP" sz="2000" dirty="0" err="1" smtClean="0">
                  <a:solidFill>
                    <a:srgbClr val="0000FF"/>
                  </a:solidFill>
                  <a:latin typeface="Symbol" pitchFamily="18" charset="2"/>
                  <a:cs typeface="Arial" pitchFamily="34" charset="0"/>
                </a:rPr>
                <a:t>bg</a:t>
              </a:r>
              <a:r>
                <a:rPr kumimoji="1" lang="en-US" altLang="ja-JP" sz="2000" dirty="0" smtClean="0">
                  <a:solidFill>
                    <a:srgbClr val="0000FF"/>
                  </a:solidFill>
                  <a:latin typeface="Arial" pitchFamily="34" charset="0"/>
                  <a:cs typeface="Arial" pitchFamily="34" charset="0"/>
                </a:rPr>
                <a:t>)</a:t>
              </a:r>
              <a:r>
                <a:rPr kumimoji="1" lang="en-US" altLang="ja-JP" sz="2000" baseline="-25000" dirty="0" smtClean="0">
                  <a:solidFill>
                    <a:srgbClr val="0000FF"/>
                  </a:solidFill>
                  <a:latin typeface="Arial" pitchFamily="34" charset="0"/>
                  <a:cs typeface="Arial" pitchFamily="34" charset="0"/>
                </a:rPr>
                <a:t>35</a:t>
              </a:r>
              <a:r>
                <a:rPr kumimoji="1" lang="en-US" altLang="ja-JP" sz="2000" dirty="0" smtClean="0">
                  <a:solidFill>
                    <a:srgbClr val="0000FF"/>
                  </a:solidFill>
                  <a:latin typeface="Arial" pitchFamily="34" charset="0"/>
                  <a:cs typeface="Arial" pitchFamily="34" charset="0"/>
                </a:rPr>
                <a:t>/(</a:t>
              </a:r>
              <a:r>
                <a:rPr kumimoji="1" lang="en-US" altLang="ja-JP" sz="2000" dirty="0" err="1" smtClean="0">
                  <a:solidFill>
                    <a:srgbClr val="0000FF"/>
                  </a:solidFill>
                  <a:latin typeface="Symbol" pitchFamily="18" charset="2"/>
                  <a:cs typeface="Arial" pitchFamily="34" charset="0"/>
                </a:rPr>
                <a:t>bg</a:t>
              </a:r>
              <a:r>
                <a:rPr kumimoji="1" lang="en-US" altLang="ja-JP" sz="2000" dirty="0" smtClean="0">
                  <a:solidFill>
                    <a:srgbClr val="0000FF"/>
                  </a:solidFill>
                  <a:latin typeface="Arial" pitchFamily="34" charset="0"/>
                  <a:cs typeface="Arial" pitchFamily="34" charset="0"/>
                </a:rPr>
                <a:t>)</a:t>
              </a:r>
              <a:r>
                <a:rPr kumimoji="1" lang="en-US" altLang="ja-JP" sz="2000" baseline="-25000" dirty="0" smtClean="0">
                  <a:solidFill>
                    <a:srgbClr val="0000FF"/>
                  </a:solidFill>
                  <a:latin typeface="Arial" pitchFamily="34" charset="0"/>
                  <a:cs typeface="Arial" pitchFamily="34" charset="0"/>
                </a:rPr>
                <a:t>57</a:t>
              </a:r>
              <a:endParaRPr kumimoji="1" lang="en-US" altLang="ja-JP" sz="2000" dirty="0" smtClean="0">
                <a:solidFill>
                  <a:srgbClr val="0000FF"/>
                </a:solidFill>
                <a:latin typeface="Arial" pitchFamily="34" charset="0"/>
                <a:cs typeface="Arial" pitchFamily="34" charset="0"/>
              </a:endParaRPr>
            </a:p>
          </p:txBody>
        </p:sp>
        <p:sp>
          <p:nvSpPr>
            <p:cNvPr id="27" name="テキスト ボックス 26"/>
            <p:cNvSpPr txBox="1"/>
            <p:nvPr/>
          </p:nvSpPr>
          <p:spPr>
            <a:xfrm>
              <a:off x="5086813" y="4881354"/>
              <a:ext cx="2952328" cy="707886"/>
            </a:xfrm>
            <a:prstGeom prst="rect">
              <a:avLst/>
            </a:prstGeom>
            <a:solidFill>
              <a:schemeClr val="bg1"/>
            </a:solidFill>
            <a:ln>
              <a:solidFill>
                <a:schemeClr val="tx1"/>
              </a:solidFill>
            </a:ln>
          </p:spPr>
          <p:txBody>
            <a:bodyPr wrap="square" rtlCol="0">
              <a:spAutoFit/>
            </a:bodyPr>
            <a:lstStyle/>
            <a:p>
              <a:r>
                <a:rPr kumimoji="1" lang="en-US" altLang="ja-JP" sz="2000" dirty="0" smtClean="0">
                  <a:latin typeface="Symbol" pitchFamily="18" charset="2"/>
                  <a:cs typeface="Arial" pitchFamily="34" charset="0"/>
                </a:rPr>
                <a:t>b</a:t>
              </a:r>
              <a:r>
                <a:rPr kumimoji="1" lang="en-US" altLang="ja-JP" sz="2000" dirty="0" smtClean="0">
                  <a:latin typeface="Arial" pitchFamily="34" charset="0"/>
                  <a:cs typeface="Arial" pitchFamily="34" charset="0"/>
                </a:rPr>
                <a:t> determination by the simultaneous equations</a:t>
              </a:r>
              <a:endParaRPr kumimoji="1" lang="ja-JP" altLang="en-US" sz="2000" dirty="0">
                <a:latin typeface="Arial" pitchFamily="34" charset="0"/>
                <a:cs typeface="Arial" pitchFamily="34" charset="0"/>
              </a:endParaRPr>
            </a:p>
          </p:txBody>
        </p:sp>
        <p:sp>
          <p:nvSpPr>
            <p:cNvPr id="28" name="テキスト ボックス 27"/>
            <p:cNvSpPr txBox="1"/>
            <p:nvPr/>
          </p:nvSpPr>
          <p:spPr>
            <a:xfrm>
              <a:off x="5490569" y="6341258"/>
              <a:ext cx="3197800" cy="400110"/>
            </a:xfrm>
            <a:prstGeom prst="rect">
              <a:avLst/>
            </a:prstGeom>
            <a:noFill/>
          </p:spPr>
          <p:txBody>
            <a:bodyPr wrap="square" rtlCol="0">
              <a:spAutoFit/>
            </a:bodyPr>
            <a:lstStyle/>
            <a:p>
              <a:r>
                <a:rPr lang="en-US" altLang="ja-JP" sz="2000" dirty="0" smtClean="0">
                  <a:solidFill>
                    <a:srgbClr val="FF0000"/>
                  </a:solidFill>
                  <a:latin typeface="Symbol" pitchFamily="18" charset="2"/>
                  <a:cs typeface="Arial" pitchFamily="34" charset="0"/>
                </a:rPr>
                <a:t>b</a:t>
              </a:r>
              <a:r>
                <a:rPr lang="en-US" altLang="ja-JP" sz="2000" baseline="-25000" dirty="0" smtClean="0">
                  <a:solidFill>
                    <a:srgbClr val="FF0000"/>
                  </a:solidFill>
                  <a:latin typeface="Arial" pitchFamily="34" charset="0"/>
                  <a:cs typeface="Arial" pitchFamily="34" charset="0"/>
                </a:rPr>
                <a:t>35</a:t>
              </a:r>
              <a:r>
                <a:rPr lang="en-US" altLang="ja-JP" sz="2000" dirty="0" smtClean="0">
                  <a:solidFill>
                    <a:srgbClr val="FF0000"/>
                  </a:solidFill>
                  <a:latin typeface="Arial" pitchFamily="34" charset="0"/>
                  <a:cs typeface="Arial" pitchFamily="34" charset="0"/>
                </a:rPr>
                <a:t> (1</a:t>
              </a:r>
              <a:r>
                <a:rPr lang="en-US" altLang="ja-JP" sz="2000" baseline="30000" dirty="0" smtClean="0">
                  <a:solidFill>
                    <a:srgbClr val="FF0000"/>
                  </a:solidFill>
                  <a:latin typeface="Arial" pitchFamily="34" charset="0"/>
                  <a:cs typeface="Arial" pitchFamily="34" charset="0"/>
                </a:rPr>
                <a:t>st</a:t>
              </a:r>
              <a:r>
                <a:rPr lang="en-US" altLang="ja-JP" sz="2000" dirty="0" smtClean="0">
                  <a:solidFill>
                    <a:srgbClr val="FF0000"/>
                  </a:solidFill>
                  <a:latin typeface="Arial" pitchFamily="34" charset="0"/>
                  <a:cs typeface="Arial" pitchFamily="34" charset="0"/>
                </a:rPr>
                <a:t> half), </a:t>
              </a:r>
              <a:r>
                <a:rPr lang="en-US" altLang="ja-JP" sz="2000" dirty="0" smtClean="0">
                  <a:solidFill>
                    <a:srgbClr val="FF0000"/>
                  </a:solidFill>
                  <a:latin typeface="Symbol" pitchFamily="18" charset="2"/>
                  <a:cs typeface="Arial" pitchFamily="34" charset="0"/>
                </a:rPr>
                <a:t>b</a:t>
              </a:r>
              <a:r>
                <a:rPr lang="en-US" altLang="ja-JP" sz="2000" baseline="-25000" dirty="0" smtClean="0">
                  <a:solidFill>
                    <a:srgbClr val="FF0000"/>
                  </a:solidFill>
                  <a:latin typeface="Arial" pitchFamily="34" charset="0"/>
                  <a:cs typeface="Arial" pitchFamily="34" charset="0"/>
                </a:rPr>
                <a:t>57</a:t>
              </a:r>
              <a:r>
                <a:rPr lang="en-US" altLang="ja-JP" sz="2000" dirty="0" smtClean="0">
                  <a:solidFill>
                    <a:srgbClr val="FF0000"/>
                  </a:solidFill>
                  <a:latin typeface="Arial" pitchFamily="34" charset="0"/>
                  <a:cs typeface="Arial" pitchFamily="34" charset="0"/>
                </a:rPr>
                <a:t> (2</a:t>
              </a:r>
              <a:r>
                <a:rPr lang="en-US" altLang="ja-JP" sz="2000" baseline="30000" dirty="0" smtClean="0">
                  <a:solidFill>
                    <a:srgbClr val="FF0000"/>
                  </a:solidFill>
                  <a:latin typeface="Arial" pitchFamily="34" charset="0"/>
                  <a:cs typeface="Arial" pitchFamily="34" charset="0"/>
                </a:rPr>
                <a:t>nd</a:t>
              </a:r>
              <a:r>
                <a:rPr lang="en-US" altLang="ja-JP" sz="2000" dirty="0" smtClean="0">
                  <a:solidFill>
                    <a:srgbClr val="FF0000"/>
                  </a:solidFill>
                  <a:latin typeface="Arial" pitchFamily="34" charset="0"/>
                  <a:cs typeface="Arial" pitchFamily="34" charset="0"/>
                </a:rPr>
                <a:t> half) </a:t>
              </a:r>
              <a:endParaRPr lang="en-US" altLang="ja-JP" sz="2000" dirty="0">
                <a:solidFill>
                  <a:srgbClr val="FF0000"/>
                </a:solidFill>
                <a:latin typeface="Arial" pitchFamily="34" charset="0"/>
                <a:cs typeface="Arial" pitchFamily="34" charset="0"/>
              </a:endParaRPr>
            </a:p>
          </p:txBody>
        </p:sp>
        <p:cxnSp>
          <p:nvCxnSpPr>
            <p:cNvPr id="29" name="直線矢印コネクタ 28"/>
            <p:cNvCxnSpPr/>
            <p:nvPr/>
          </p:nvCxnSpPr>
          <p:spPr>
            <a:xfrm>
              <a:off x="5148064" y="6556235"/>
              <a:ext cx="341761" cy="0"/>
            </a:xfrm>
            <a:prstGeom prst="straightConnector1">
              <a:avLst/>
            </a:prstGeom>
            <a:ln w="1905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 Box 24"/>
            <p:cNvSpPr txBox="1">
              <a:spLocks noChangeArrowheads="1"/>
            </p:cNvSpPr>
            <p:nvPr/>
          </p:nvSpPr>
          <p:spPr bwMode="auto">
            <a:xfrm>
              <a:off x="1464325" y="5601435"/>
              <a:ext cx="1843153" cy="400110"/>
            </a:xfrm>
            <a:prstGeom prst="rect">
              <a:avLst/>
            </a:prstGeom>
            <a:solidFill>
              <a:schemeClr val="bg1"/>
            </a:solidFill>
            <a:ln w="9525">
              <a:noFill/>
              <a:miter lim="800000"/>
              <a:headEnd/>
              <a:tailEnd/>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dirty="0" smtClean="0">
                  <a:solidFill>
                    <a:srgbClr val="0000FF"/>
                  </a:solidFill>
                </a:rPr>
                <a:t>X</a:t>
              </a:r>
              <a:r>
                <a:rPr lang="en-US" altLang="ja-JP" sz="2000" baseline="-25000" dirty="0" smtClean="0">
                  <a:solidFill>
                    <a:srgbClr val="0000FF"/>
                  </a:solidFill>
                </a:rPr>
                <a:t>3</a:t>
              </a:r>
              <a:r>
                <a:rPr lang="en-US" altLang="ja-JP" sz="2000" dirty="0" smtClean="0">
                  <a:solidFill>
                    <a:srgbClr val="0000FF"/>
                  </a:solidFill>
                </a:rPr>
                <a:t>, </a:t>
              </a:r>
              <a:r>
                <a:rPr lang="en-US" altLang="ja-JP" sz="2000" dirty="0" smtClean="0">
                  <a:solidFill>
                    <a:srgbClr val="0000FF"/>
                  </a:solidFill>
                  <a:latin typeface="Symbol" pitchFamily="18" charset="2"/>
                </a:rPr>
                <a:t>q</a:t>
              </a:r>
              <a:r>
                <a:rPr lang="en-US" altLang="ja-JP" sz="2000" baseline="-25000" dirty="0" smtClean="0">
                  <a:solidFill>
                    <a:srgbClr val="0000FF"/>
                  </a:solidFill>
                </a:rPr>
                <a:t>3</a:t>
              </a:r>
              <a:r>
                <a:rPr lang="en-US" altLang="ja-JP" sz="2000" dirty="0" smtClean="0">
                  <a:solidFill>
                    <a:srgbClr val="0000FF"/>
                  </a:solidFill>
                </a:rPr>
                <a:t> &amp;</a:t>
              </a:r>
              <a:r>
                <a:rPr lang="en-US" altLang="ja-JP" sz="2000" dirty="0">
                  <a:solidFill>
                    <a:srgbClr val="0000FF"/>
                  </a:solidFill>
                </a:rPr>
                <a:t> </a:t>
              </a:r>
              <a:r>
                <a:rPr lang="en-US" altLang="ja-JP" sz="2000" dirty="0" smtClean="0">
                  <a:solidFill>
                    <a:srgbClr val="0000FF"/>
                  </a:solidFill>
                </a:rPr>
                <a:t>X</a:t>
              </a:r>
              <a:r>
                <a:rPr lang="en-US" altLang="ja-JP" sz="2000" baseline="-25000" dirty="0" smtClean="0">
                  <a:solidFill>
                    <a:srgbClr val="0000FF"/>
                  </a:solidFill>
                </a:rPr>
                <a:t>5</a:t>
              </a:r>
              <a:r>
                <a:rPr lang="en-US" altLang="ja-JP" sz="2000" dirty="0" smtClean="0">
                  <a:solidFill>
                    <a:srgbClr val="0000FF"/>
                  </a:solidFill>
                </a:rPr>
                <a:t>, </a:t>
              </a:r>
              <a:r>
                <a:rPr lang="en-US" altLang="ja-JP" sz="2000" dirty="0" smtClean="0">
                  <a:solidFill>
                    <a:srgbClr val="0000FF"/>
                  </a:solidFill>
                  <a:latin typeface="Symbol" pitchFamily="18" charset="2"/>
                </a:rPr>
                <a:t>q</a:t>
              </a:r>
              <a:r>
                <a:rPr lang="en-US" altLang="ja-JP" sz="2000" baseline="-25000" dirty="0" smtClean="0">
                  <a:solidFill>
                    <a:srgbClr val="0000FF"/>
                  </a:solidFill>
                </a:rPr>
                <a:t>5 </a:t>
              </a:r>
              <a:endParaRPr lang="en-US" altLang="ja-JP" sz="2000" baseline="-25000" dirty="0">
                <a:solidFill>
                  <a:srgbClr val="0000FF"/>
                </a:solidFill>
              </a:endParaRPr>
            </a:p>
          </p:txBody>
        </p:sp>
        <p:sp>
          <p:nvSpPr>
            <p:cNvPr id="31" name="テキスト ボックス 30"/>
            <p:cNvSpPr txBox="1"/>
            <p:nvPr/>
          </p:nvSpPr>
          <p:spPr>
            <a:xfrm>
              <a:off x="611560" y="4869160"/>
              <a:ext cx="2520280" cy="707886"/>
            </a:xfrm>
            <a:prstGeom prst="rect">
              <a:avLst/>
            </a:prstGeom>
            <a:noFill/>
            <a:ln>
              <a:solidFill>
                <a:schemeClr val="tx1"/>
              </a:solidFill>
            </a:ln>
          </p:spPr>
          <p:txBody>
            <a:bodyPr wrap="square" rtlCol="0">
              <a:spAutoFit/>
            </a:bodyPr>
            <a:lstStyle/>
            <a:p>
              <a:r>
                <a:rPr kumimoji="1" lang="en-US" altLang="ja-JP" sz="2000" dirty="0" smtClean="0">
                  <a:latin typeface="Arial" pitchFamily="34" charset="0"/>
                  <a:cs typeface="Arial" pitchFamily="34" charset="0"/>
                </a:rPr>
                <a:t>B</a:t>
              </a:r>
              <a:r>
                <a:rPr kumimoji="1" lang="en-US" altLang="ja-JP" sz="2000" dirty="0" smtClean="0">
                  <a:latin typeface="Symbol" pitchFamily="18" charset="2"/>
                  <a:cs typeface="Arial" pitchFamily="34" charset="0"/>
                </a:rPr>
                <a:t>r</a:t>
              </a:r>
              <a:r>
                <a:rPr kumimoji="1" lang="en-US" altLang="ja-JP" sz="2000" dirty="0" smtClean="0">
                  <a:latin typeface="Arial" pitchFamily="34" charset="0"/>
                  <a:cs typeface="Arial" pitchFamily="34" charset="0"/>
                </a:rPr>
                <a:t> determination by track reconstruction</a:t>
              </a:r>
            </a:p>
          </p:txBody>
        </p:sp>
        <p:cxnSp>
          <p:nvCxnSpPr>
            <p:cNvPr id="32" name="直線矢印コネクタ 31"/>
            <p:cNvCxnSpPr/>
            <p:nvPr/>
          </p:nvCxnSpPr>
          <p:spPr>
            <a:xfrm>
              <a:off x="3307478" y="5809303"/>
              <a:ext cx="503312" cy="0"/>
            </a:xfrm>
            <a:prstGeom prst="straightConnector1">
              <a:avLst/>
            </a:prstGeom>
            <a:ln w="1905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826321" y="5609248"/>
              <a:ext cx="745679" cy="400110"/>
            </a:xfrm>
            <a:prstGeom prst="rect">
              <a:avLst/>
            </a:prstGeom>
            <a:noFill/>
          </p:spPr>
          <p:txBody>
            <a:bodyPr wrap="square" rtlCol="0">
              <a:spAutoFit/>
            </a:bodyPr>
            <a:lstStyle/>
            <a:p>
              <a:r>
                <a:rPr kumimoji="1" lang="en-US" altLang="ja-JP" sz="2000" dirty="0" smtClean="0">
                  <a:solidFill>
                    <a:srgbClr val="FF0000"/>
                  </a:solidFill>
                  <a:latin typeface="Arial" pitchFamily="34" charset="0"/>
                  <a:cs typeface="Arial" pitchFamily="34" charset="0"/>
                </a:rPr>
                <a:t>B</a:t>
              </a:r>
              <a:r>
                <a:rPr kumimoji="1" lang="en-US" altLang="ja-JP" sz="2000" dirty="0" smtClean="0">
                  <a:solidFill>
                    <a:srgbClr val="FF0000"/>
                  </a:solidFill>
                  <a:latin typeface="Symbol" pitchFamily="18" charset="2"/>
                  <a:cs typeface="Arial" pitchFamily="34" charset="0"/>
                </a:rPr>
                <a:t>r</a:t>
              </a:r>
              <a:r>
                <a:rPr kumimoji="1" lang="en-US" altLang="ja-JP" sz="2000" baseline="-25000" dirty="0" smtClean="0">
                  <a:solidFill>
                    <a:srgbClr val="FF0000"/>
                  </a:solidFill>
                  <a:latin typeface="Arial" pitchFamily="34" charset="0"/>
                  <a:cs typeface="Arial" pitchFamily="34" charset="0"/>
                </a:rPr>
                <a:t>35</a:t>
              </a:r>
              <a:endParaRPr kumimoji="1" lang="en-US" altLang="ja-JP" sz="2000" dirty="0" smtClean="0">
                <a:solidFill>
                  <a:srgbClr val="FF0000"/>
                </a:solidFill>
                <a:latin typeface="Arial" pitchFamily="34" charset="0"/>
                <a:cs typeface="Arial" pitchFamily="34" charset="0"/>
              </a:endParaRPr>
            </a:p>
          </p:txBody>
        </p:sp>
        <p:sp>
          <p:nvSpPr>
            <p:cNvPr id="34" name="Text Box 24"/>
            <p:cNvSpPr txBox="1">
              <a:spLocks noChangeArrowheads="1"/>
            </p:cNvSpPr>
            <p:nvPr/>
          </p:nvSpPr>
          <p:spPr bwMode="auto">
            <a:xfrm>
              <a:off x="1464325" y="6021288"/>
              <a:ext cx="1843153" cy="400110"/>
            </a:xfrm>
            <a:prstGeom prst="rect">
              <a:avLst/>
            </a:prstGeom>
            <a:solidFill>
              <a:schemeClr val="bg1"/>
            </a:solidFill>
            <a:ln w="9525">
              <a:noFill/>
              <a:miter lim="800000"/>
              <a:headEnd/>
              <a:tailEnd/>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dirty="0" smtClean="0">
                  <a:solidFill>
                    <a:srgbClr val="0000FF"/>
                  </a:solidFill>
                </a:rPr>
                <a:t>X</a:t>
              </a:r>
              <a:r>
                <a:rPr lang="en-US" altLang="ja-JP" sz="2000" baseline="-25000" dirty="0" smtClean="0">
                  <a:solidFill>
                    <a:srgbClr val="0000FF"/>
                  </a:solidFill>
                </a:rPr>
                <a:t>5</a:t>
              </a:r>
              <a:r>
                <a:rPr lang="en-US" altLang="ja-JP" sz="2000" dirty="0" smtClean="0">
                  <a:solidFill>
                    <a:srgbClr val="0000FF"/>
                  </a:solidFill>
                </a:rPr>
                <a:t>, </a:t>
              </a:r>
              <a:r>
                <a:rPr lang="en-US" altLang="ja-JP" sz="2000" dirty="0" smtClean="0">
                  <a:solidFill>
                    <a:srgbClr val="0000FF"/>
                  </a:solidFill>
                  <a:latin typeface="Symbol" pitchFamily="18" charset="2"/>
                </a:rPr>
                <a:t>q</a:t>
              </a:r>
              <a:r>
                <a:rPr lang="en-US" altLang="ja-JP" sz="2000" baseline="-25000" dirty="0" smtClean="0">
                  <a:solidFill>
                    <a:srgbClr val="0000FF"/>
                  </a:solidFill>
                </a:rPr>
                <a:t>5</a:t>
              </a:r>
              <a:r>
                <a:rPr lang="en-US" altLang="ja-JP" sz="2000" dirty="0" smtClean="0">
                  <a:solidFill>
                    <a:srgbClr val="0000FF"/>
                  </a:solidFill>
                </a:rPr>
                <a:t> &amp;</a:t>
              </a:r>
              <a:r>
                <a:rPr lang="en-US" altLang="ja-JP" sz="2000" dirty="0">
                  <a:solidFill>
                    <a:srgbClr val="0000FF"/>
                  </a:solidFill>
                </a:rPr>
                <a:t> </a:t>
              </a:r>
              <a:r>
                <a:rPr lang="en-US" altLang="ja-JP" sz="2000" dirty="0" smtClean="0">
                  <a:solidFill>
                    <a:srgbClr val="0000FF"/>
                  </a:solidFill>
                </a:rPr>
                <a:t>X</a:t>
              </a:r>
              <a:r>
                <a:rPr lang="en-US" altLang="ja-JP" sz="2000" baseline="-25000" dirty="0" smtClean="0">
                  <a:solidFill>
                    <a:srgbClr val="0000FF"/>
                  </a:solidFill>
                </a:rPr>
                <a:t>7</a:t>
              </a:r>
              <a:r>
                <a:rPr lang="en-US" altLang="ja-JP" sz="2000" dirty="0" smtClean="0">
                  <a:solidFill>
                    <a:srgbClr val="0000FF"/>
                  </a:solidFill>
                </a:rPr>
                <a:t>, </a:t>
              </a:r>
              <a:r>
                <a:rPr lang="en-US" altLang="ja-JP" sz="2000" dirty="0" smtClean="0">
                  <a:solidFill>
                    <a:srgbClr val="0000FF"/>
                  </a:solidFill>
                  <a:latin typeface="Symbol" pitchFamily="18" charset="2"/>
                </a:rPr>
                <a:t>q</a:t>
              </a:r>
              <a:r>
                <a:rPr lang="en-US" altLang="ja-JP" sz="2000" baseline="-25000" dirty="0" smtClean="0">
                  <a:solidFill>
                    <a:srgbClr val="0000FF"/>
                  </a:solidFill>
                </a:rPr>
                <a:t>7 </a:t>
              </a:r>
              <a:endParaRPr lang="en-US" altLang="ja-JP" sz="2000" baseline="-25000" dirty="0">
                <a:solidFill>
                  <a:srgbClr val="0000FF"/>
                </a:solidFill>
              </a:endParaRPr>
            </a:p>
          </p:txBody>
        </p:sp>
        <p:cxnSp>
          <p:nvCxnSpPr>
            <p:cNvPr id="35" name="直線矢印コネクタ 34"/>
            <p:cNvCxnSpPr/>
            <p:nvPr/>
          </p:nvCxnSpPr>
          <p:spPr>
            <a:xfrm>
              <a:off x="3307478" y="6229156"/>
              <a:ext cx="503312" cy="0"/>
            </a:xfrm>
            <a:prstGeom prst="straightConnector1">
              <a:avLst/>
            </a:prstGeom>
            <a:ln w="1905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826321" y="6029101"/>
              <a:ext cx="745679" cy="400110"/>
            </a:xfrm>
            <a:prstGeom prst="rect">
              <a:avLst/>
            </a:prstGeom>
            <a:noFill/>
          </p:spPr>
          <p:txBody>
            <a:bodyPr wrap="square" rtlCol="0">
              <a:spAutoFit/>
            </a:bodyPr>
            <a:lstStyle/>
            <a:p>
              <a:r>
                <a:rPr kumimoji="1" lang="en-US" altLang="ja-JP" sz="2000" dirty="0" smtClean="0">
                  <a:solidFill>
                    <a:srgbClr val="FF0000"/>
                  </a:solidFill>
                  <a:latin typeface="Arial" pitchFamily="34" charset="0"/>
                  <a:cs typeface="Arial" pitchFamily="34" charset="0"/>
                </a:rPr>
                <a:t>B</a:t>
              </a:r>
              <a:r>
                <a:rPr kumimoji="1" lang="en-US" altLang="ja-JP" sz="2000" dirty="0" smtClean="0">
                  <a:solidFill>
                    <a:srgbClr val="FF0000"/>
                  </a:solidFill>
                  <a:latin typeface="Symbol" pitchFamily="18" charset="2"/>
                  <a:cs typeface="Arial" pitchFamily="34" charset="0"/>
                </a:rPr>
                <a:t>r</a:t>
              </a:r>
              <a:r>
                <a:rPr kumimoji="1" lang="en-US" altLang="ja-JP" sz="2000" baseline="-25000" dirty="0" smtClean="0">
                  <a:solidFill>
                    <a:srgbClr val="FF0000"/>
                  </a:solidFill>
                  <a:latin typeface="Arial" pitchFamily="34" charset="0"/>
                  <a:cs typeface="Arial" pitchFamily="34" charset="0"/>
                </a:rPr>
                <a:t>57</a:t>
              </a:r>
              <a:endParaRPr kumimoji="1" lang="en-US" altLang="ja-JP" sz="2000" dirty="0" smtClean="0">
                <a:solidFill>
                  <a:srgbClr val="FF0000"/>
                </a:solidFill>
                <a:latin typeface="Arial" pitchFamily="34" charset="0"/>
                <a:cs typeface="Arial" pitchFamily="34" charset="0"/>
              </a:endParaRPr>
            </a:p>
          </p:txBody>
        </p:sp>
        <p:cxnSp>
          <p:nvCxnSpPr>
            <p:cNvPr id="37" name="直線矢印コネクタ 36"/>
            <p:cNvCxnSpPr/>
            <p:nvPr/>
          </p:nvCxnSpPr>
          <p:spPr>
            <a:xfrm>
              <a:off x="3559134" y="5457418"/>
              <a:ext cx="0" cy="288033"/>
            </a:xfrm>
            <a:prstGeom prst="straightConnector1">
              <a:avLst/>
            </a:prstGeom>
            <a:ln w="1905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313057" y="4797152"/>
              <a:ext cx="899689" cy="646331"/>
            </a:xfrm>
            <a:prstGeom prst="rect">
              <a:avLst/>
            </a:prstGeom>
            <a:noFill/>
          </p:spPr>
          <p:txBody>
            <a:bodyPr wrap="square" rtlCol="0">
              <a:spAutoFit/>
            </a:bodyPr>
            <a:lstStyle/>
            <a:p>
              <a:r>
                <a:rPr lang="en-US" altLang="ja-JP" dirty="0" smtClean="0">
                  <a:solidFill>
                    <a:srgbClr val="0000FF"/>
                  </a:solidFill>
                  <a:latin typeface="Arial" pitchFamily="34" charset="0"/>
                  <a:cs typeface="Arial" pitchFamily="34" charset="0"/>
                </a:rPr>
                <a:t>Ion optics</a:t>
              </a:r>
              <a:endParaRPr kumimoji="1" lang="ja-JP" altLang="en-US" dirty="0">
                <a:solidFill>
                  <a:srgbClr val="0000FF"/>
                </a:solidFill>
                <a:latin typeface="Arial" pitchFamily="34" charset="0"/>
                <a:cs typeface="Arial" pitchFamily="34" charset="0"/>
              </a:endParaRPr>
            </a:p>
          </p:txBody>
        </p:sp>
        <p:sp>
          <p:nvSpPr>
            <p:cNvPr id="39" name="テキスト ボックス 38"/>
            <p:cNvSpPr txBox="1"/>
            <p:nvPr/>
          </p:nvSpPr>
          <p:spPr>
            <a:xfrm>
              <a:off x="657969" y="5633372"/>
              <a:ext cx="1038638" cy="369332"/>
            </a:xfrm>
            <a:prstGeom prst="rect">
              <a:avLst/>
            </a:prstGeom>
            <a:noFill/>
          </p:spPr>
          <p:txBody>
            <a:bodyPr wrap="square" rtlCol="0">
              <a:spAutoFit/>
            </a:bodyPr>
            <a:lstStyle/>
            <a:p>
              <a:r>
                <a:rPr kumimoji="1" lang="en-US" altLang="ja-JP" dirty="0" smtClean="0">
                  <a:solidFill>
                    <a:srgbClr val="009900"/>
                  </a:solidFill>
                  <a:latin typeface="Arial" pitchFamily="34" charset="0"/>
                  <a:cs typeface="Arial" pitchFamily="34" charset="0"/>
                </a:rPr>
                <a:t>1</a:t>
              </a:r>
              <a:r>
                <a:rPr kumimoji="1" lang="en-US" altLang="ja-JP" baseline="30000" dirty="0" smtClean="0">
                  <a:solidFill>
                    <a:srgbClr val="009900"/>
                  </a:solidFill>
                  <a:latin typeface="Arial" pitchFamily="34" charset="0"/>
                  <a:cs typeface="Arial" pitchFamily="34" charset="0"/>
                </a:rPr>
                <a:t>st</a:t>
              </a:r>
              <a:r>
                <a:rPr kumimoji="1" lang="en-US" altLang="ja-JP" dirty="0" smtClean="0">
                  <a:solidFill>
                    <a:srgbClr val="009900"/>
                  </a:solidFill>
                  <a:latin typeface="Arial" pitchFamily="34" charset="0"/>
                  <a:cs typeface="Arial" pitchFamily="34" charset="0"/>
                </a:rPr>
                <a:t> half:</a:t>
              </a:r>
              <a:endParaRPr kumimoji="1" lang="ja-JP" altLang="en-US" dirty="0">
                <a:solidFill>
                  <a:srgbClr val="009900"/>
                </a:solidFill>
                <a:latin typeface="Arial" pitchFamily="34" charset="0"/>
                <a:cs typeface="Arial" pitchFamily="34" charset="0"/>
              </a:endParaRPr>
            </a:p>
          </p:txBody>
        </p:sp>
        <p:sp>
          <p:nvSpPr>
            <p:cNvPr id="40" name="テキスト ボックス 39"/>
            <p:cNvSpPr txBox="1"/>
            <p:nvPr/>
          </p:nvSpPr>
          <p:spPr>
            <a:xfrm>
              <a:off x="612798" y="6052066"/>
              <a:ext cx="1078882" cy="369332"/>
            </a:xfrm>
            <a:prstGeom prst="rect">
              <a:avLst/>
            </a:prstGeom>
            <a:noFill/>
          </p:spPr>
          <p:txBody>
            <a:bodyPr wrap="square" rtlCol="0">
              <a:spAutoFit/>
            </a:bodyPr>
            <a:lstStyle/>
            <a:p>
              <a:r>
                <a:rPr lang="en-US" altLang="ja-JP" dirty="0" smtClean="0">
                  <a:solidFill>
                    <a:srgbClr val="009900"/>
                  </a:solidFill>
                  <a:latin typeface="Arial" pitchFamily="34" charset="0"/>
                  <a:cs typeface="Arial" pitchFamily="34" charset="0"/>
                </a:rPr>
                <a:t>2</a:t>
              </a:r>
              <a:r>
                <a:rPr lang="en-US" altLang="ja-JP" baseline="30000" dirty="0" smtClean="0">
                  <a:solidFill>
                    <a:srgbClr val="009900"/>
                  </a:solidFill>
                  <a:latin typeface="Arial" pitchFamily="34" charset="0"/>
                  <a:cs typeface="Arial" pitchFamily="34" charset="0"/>
                </a:rPr>
                <a:t>nd</a:t>
              </a:r>
              <a:r>
                <a:rPr lang="en-US" altLang="ja-JP" dirty="0" smtClean="0">
                  <a:solidFill>
                    <a:srgbClr val="009900"/>
                  </a:solidFill>
                  <a:latin typeface="Arial" pitchFamily="34" charset="0"/>
                  <a:cs typeface="Arial" pitchFamily="34" charset="0"/>
                </a:rPr>
                <a:t> </a:t>
              </a:r>
              <a:r>
                <a:rPr kumimoji="1" lang="en-US" altLang="ja-JP" dirty="0" smtClean="0">
                  <a:solidFill>
                    <a:srgbClr val="009900"/>
                  </a:solidFill>
                  <a:latin typeface="Arial" pitchFamily="34" charset="0"/>
                  <a:cs typeface="Arial" pitchFamily="34" charset="0"/>
                </a:rPr>
                <a:t>half:</a:t>
              </a:r>
              <a:endParaRPr kumimoji="1" lang="ja-JP" altLang="en-US" dirty="0">
                <a:solidFill>
                  <a:srgbClr val="009900"/>
                </a:solidFill>
                <a:latin typeface="Arial" pitchFamily="34" charset="0"/>
                <a:cs typeface="Arial" pitchFamily="34" charset="0"/>
              </a:endParaRPr>
            </a:p>
          </p:txBody>
        </p:sp>
        <p:sp>
          <p:nvSpPr>
            <p:cNvPr id="41" name="円/楕円 40"/>
            <p:cNvSpPr/>
            <p:nvPr/>
          </p:nvSpPr>
          <p:spPr>
            <a:xfrm>
              <a:off x="3891992" y="1452846"/>
              <a:ext cx="1384631" cy="720080"/>
            </a:xfrm>
            <a:prstGeom prst="ellipse">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Text Box 25"/>
            <p:cNvSpPr txBox="1">
              <a:spLocks noChangeArrowheads="1"/>
            </p:cNvSpPr>
            <p:nvPr/>
          </p:nvSpPr>
          <p:spPr bwMode="auto">
            <a:xfrm>
              <a:off x="3923928" y="1524854"/>
              <a:ext cx="1385687"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400" dirty="0" smtClean="0">
                  <a:solidFill>
                    <a:srgbClr val="FF0000"/>
                  </a:solidFill>
                  <a:latin typeface="Symbol" pitchFamily="18" charset="2"/>
                </a:rPr>
                <a:t>b</a:t>
              </a:r>
              <a:r>
                <a:rPr lang="en-US" altLang="ja-JP" sz="2400" baseline="-25000" dirty="0" smtClean="0">
                  <a:solidFill>
                    <a:srgbClr val="FF0000"/>
                  </a:solidFill>
                </a:rPr>
                <a:t>35</a:t>
              </a:r>
              <a:r>
                <a:rPr lang="en-US" altLang="ja-JP" sz="2400" dirty="0" smtClean="0">
                  <a:solidFill>
                    <a:srgbClr val="FF0000"/>
                  </a:solidFill>
                </a:rPr>
                <a:t>, B</a:t>
              </a:r>
              <a:r>
                <a:rPr lang="en-US" altLang="ja-JP" sz="2400" dirty="0" smtClean="0">
                  <a:solidFill>
                    <a:srgbClr val="FF0000"/>
                  </a:solidFill>
                  <a:latin typeface="Symbol" pitchFamily="18" charset="2"/>
                </a:rPr>
                <a:t>r</a:t>
              </a:r>
              <a:r>
                <a:rPr lang="en-US" altLang="ja-JP" sz="2400" baseline="-25000" dirty="0" smtClean="0">
                  <a:solidFill>
                    <a:srgbClr val="FF0000"/>
                  </a:solidFill>
                  <a:latin typeface="Symbol" pitchFamily="18" charset="2"/>
                </a:rPr>
                <a:t>35</a:t>
              </a:r>
              <a:endParaRPr lang="en-US" altLang="ja-JP" sz="2400" dirty="0">
                <a:solidFill>
                  <a:srgbClr val="FF0000"/>
                </a:solidFill>
              </a:endParaRPr>
            </a:p>
          </p:txBody>
        </p:sp>
        <p:sp>
          <p:nvSpPr>
            <p:cNvPr id="43" name="円/楕円 42"/>
            <p:cNvSpPr/>
            <p:nvPr/>
          </p:nvSpPr>
          <p:spPr>
            <a:xfrm>
              <a:off x="6626050" y="1452846"/>
              <a:ext cx="1402334" cy="720080"/>
            </a:xfrm>
            <a:prstGeom prst="ellipse">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Text Box 25"/>
            <p:cNvSpPr txBox="1">
              <a:spLocks noChangeArrowheads="1"/>
            </p:cNvSpPr>
            <p:nvPr/>
          </p:nvSpPr>
          <p:spPr bwMode="auto">
            <a:xfrm>
              <a:off x="6688373" y="1524854"/>
              <a:ext cx="1340011"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400" dirty="0" smtClean="0">
                  <a:solidFill>
                    <a:srgbClr val="FF0000"/>
                  </a:solidFill>
                  <a:latin typeface="Symbol" pitchFamily="18" charset="2"/>
                </a:rPr>
                <a:t>b</a:t>
              </a:r>
              <a:r>
                <a:rPr lang="en-US" altLang="ja-JP" sz="2400" baseline="-25000" dirty="0" smtClean="0">
                  <a:solidFill>
                    <a:srgbClr val="FF0000"/>
                  </a:solidFill>
                </a:rPr>
                <a:t>57</a:t>
              </a:r>
              <a:r>
                <a:rPr lang="en-US" altLang="ja-JP" sz="2400" dirty="0" smtClean="0">
                  <a:solidFill>
                    <a:srgbClr val="FF0000"/>
                  </a:solidFill>
                </a:rPr>
                <a:t>, B</a:t>
              </a:r>
              <a:r>
                <a:rPr lang="en-US" altLang="ja-JP" sz="2400" dirty="0" smtClean="0">
                  <a:solidFill>
                    <a:srgbClr val="FF0000"/>
                  </a:solidFill>
                  <a:latin typeface="Symbol" pitchFamily="18" charset="2"/>
                </a:rPr>
                <a:t>r</a:t>
              </a:r>
              <a:r>
                <a:rPr lang="en-US" altLang="ja-JP" sz="2400" baseline="-25000" dirty="0" smtClean="0">
                  <a:solidFill>
                    <a:srgbClr val="FF0000"/>
                  </a:solidFill>
                  <a:latin typeface="Symbol" pitchFamily="18" charset="2"/>
                </a:rPr>
                <a:t>57</a:t>
              </a:r>
              <a:endParaRPr lang="en-US" altLang="ja-JP" sz="2400" dirty="0">
                <a:solidFill>
                  <a:srgbClr val="FF0000"/>
                </a:solidFill>
              </a:endParaRPr>
            </a:p>
          </p:txBody>
        </p:sp>
      </p:grpSp>
    </p:spTree>
    <p:extLst>
      <p:ext uri="{BB962C8B-B14F-4D97-AF65-F5344CB8AC3E}">
        <p14:creationId xmlns:p14="http://schemas.microsoft.com/office/powerpoint/2010/main" val="2644576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1"/>
          <p:cNvSpPr txBox="1">
            <a:spLocks noChangeArrowheads="1"/>
          </p:cNvSpPr>
          <p:nvPr/>
        </p:nvSpPr>
        <p:spPr bwMode="auto">
          <a:xfrm>
            <a:off x="179512" y="5589240"/>
            <a:ext cx="3168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dirty="0" err="1">
                <a:latin typeface="Calibri" pitchFamily="34" charset="0"/>
              </a:rPr>
              <a:t>U+Be</a:t>
            </a:r>
            <a:r>
              <a:rPr lang="en-US" altLang="ja-JP" sz="1600" dirty="0">
                <a:latin typeface="Calibri" pitchFamily="34" charset="0"/>
              </a:rPr>
              <a:t> 2.9 mm  B</a:t>
            </a:r>
            <a:r>
              <a:rPr lang="en-US" altLang="ja-JP" sz="1600" dirty="0">
                <a:latin typeface="Symbol" pitchFamily="18" charset="2"/>
              </a:rPr>
              <a:t>r</a:t>
            </a:r>
            <a:r>
              <a:rPr lang="en-US" altLang="ja-JP" sz="1600" dirty="0">
                <a:latin typeface="Calibri" pitchFamily="34" charset="0"/>
              </a:rPr>
              <a:t> 01 = 7.990 Tm</a:t>
            </a:r>
          </a:p>
          <a:p>
            <a:pPr eaLnBrk="1" hangingPunct="1"/>
            <a:r>
              <a:rPr lang="en-US" altLang="ja-JP" sz="1600" dirty="0">
                <a:latin typeface="Calibri" pitchFamily="34" charset="0"/>
              </a:rPr>
              <a:t>F1 </a:t>
            </a:r>
            <a:r>
              <a:rPr lang="en-US" altLang="ja-JP" sz="1600" dirty="0" err="1">
                <a:latin typeface="Calibri" pitchFamily="34" charset="0"/>
              </a:rPr>
              <a:t>deg</a:t>
            </a:r>
            <a:r>
              <a:rPr lang="en-US" altLang="ja-JP" sz="1600" dirty="0">
                <a:latin typeface="Calibri" pitchFamily="34" charset="0"/>
              </a:rPr>
              <a:t> Al 2.18mm</a:t>
            </a:r>
          </a:p>
        </p:txBody>
      </p:sp>
      <p:sp>
        <p:nvSpPr>
          <p:cNvPr id="3" name="Text Box 26"/>
          <p:cNvSpPr txBox="1">
            <a:spLocks noChangeArrowheads="1"/>
          </p:cNvSpPr>
          <p:nvPr/>
        </p:nvSpPr>
        <p:spPr bwMode="auto">
          <a:xfrm>
            <a:off x="1763688" y="5828754"/>
            <a:ext cx="1171071"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dirty="0">
                <a:latin typeface="Symbol" pitchFamily="18" charset="2"/>
              </a:rPr>
              <a:t>D</a:t>
            </a:r>
            <a:r>
              <a:rPr lang="en-US" altLang="ja-JP" sz="1600" dirty="0">
                <a:latin typeface="+mn-lt"/>
              </a:rPr>
              <a:t>P/P =+-3%</a:t>
            </a:r>
          </a:p>
        </p:txBody>
      </p:sp>
      <p:pic>
        <p:nvPicPr>
          <p:cNvPr id="4" name="Picture 2" descr="\\Sakura\bigrips\実験\_Newisotope論文\最終版用図面\091113_g2_2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36018"/>
            <a:ext cx="396081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9"/>
          <p:cNvSpPr txBox="1">
            <a:spLocks noChangeArrowheads="1"/>
          </p:cNvSpPr>
          <p:nvPr/>
        </p:nvSpPr>
        <p:spPr bwMode="auto">
          <a:xfrm>
            <a:off x="1187450" y="1820118"/>
            <a:ext cx="180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a:t>Z vs. A/Q plot</a:t>
            </a:r>
          </a:p>
        </p:txBody>
      </p:sp>
      <p:grpSp>
        <p:nvGrpSpPr>
          <p:cNvPr id="6" name="Group 37"/>
          <p:cNvGrpSpPr>
            <a:grpSpLocks/>
          </p:cNvGrpSpPr>
          <p:nvPr/>
        </p:nvGrpSpPr>
        <p:grpSpPr bwMode="auto">
          <a:xfrm>
            <a:off x="1403350" y="1820118"/>
            <a:ext cx="7562850" cy="4789487"/>
            <a:chOff x="884" y="935"/>
            <a:chExt cx="4764" cy="3017"/>
          </a:xfrm>
        </p:grpSpPr>
        <p:pic>
          <p:nvPicPr>
            <p:cNvPr id="7" name="図 183" descr="Z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4" y="1161"/>
              <a:ext cx="2808" cy="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9"/>
            <p:cNvSpPr txBox="1">
              <a:spLocks noChangeArrowheads="1"/>
            </p:cNvSpPr>
            <p:nvPr/>
          </p:nvSpPr>
          <p:spPr bwMode="auto">
            <a:xfrm>
              <a:off x="4967" y="2657"/>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aseline="30000">
                  <a:solidFill>
                    <a:srgbClr val="0000FF"/>
                  </a:solidFill>
                </a:rPr>
                <a:t>109</a:t>
              </a:r>
              <a:r>
                <a:rPr lang="en-US" altLang="ja-JP">
                  <a:solidFill>
                    <a:srgbClr val="0000FF"/>
                  </a:solidFill>
                </a:rPr>
                <a:t>Zr</a:t>
              </a:r>
              <a:r>
                <a:rPr lang="en-US" altLang="ja-JP" baseline="30000">
                  <a:solidFill>
                    <a:srgbClr val="0000FF"/>
                  </a:solidFill>
                </a:rPr>
                <a:t>39+</a:t>
              </a:r>
              <a:endParaRPr lang="en-US" altLang="ja-JP">
                <a:solidFill>
                  <a:srgbClr val="0000FF"/>
                </a:solidFill>
              </a:endParaRPr>
            </a:p>
          </p:txBody>
        </p:sp>
        <p:sp>
          <p:nvSpPr>
            <p:cNvPr id="9" name="Line 90"/>
            <p:cNvSpPr>
              <a:spLocks noChangeShapeType="1"/>
            </p:cNvSpPr>
            <p:nvPr/>
          </p:nvSpPr>
          <p:spPr bwMode="auto">
            <a:xfrm flipH="1">
              <a:off x="5012" y="2839"/>
              <a:ext cx="91" cy="181"/>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0" name="Line 91"/>
            <p:cNvSpPr>
              <a:spLocks noChangeShapeType="1"/>
            </p:cNvSpPr>
            <p:nvPr/>
          </p:nvSpPr>
          <p:spPr bwMode="auto">
            <a:xfrm flipH="1">
              <a:off x="4831" y="2431"/>
              <a:ext cx="90" cy="27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 name="Text Box 92"/>
            <p:cNvSpPr txBox="1">
              <a:spLocks noChangeArrowheads="1"/>
            </p:cNvSpPr>
            <p:nvPr/>
          </p:nvSpPr>
          <p:spPr bwMode="auto">
            <a:xfrm>
              <a:off x="4831" y="2249"/>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aseline="30000">
                  <a:solidFill>
                    <a:srgbClr val="0000FF"/>
                  </a:solidFill>
                </a:rPr>
                <a:t>108</a:t>
              </a:r>
              <a:r>
                <a:rPr lang="en-US" altLang="ja-JP">
                  <a:solidFill>
                    <a:srgbClr val="0000FF"/>
                  </a:solidFill>
                </a:rPr>
                <a:t>Zr</a:t>
              </a:r>
              <a:r>
                <a:rPr lang="en-US" altLang="ja-JP" baseline="30000">
                  <a:solidFill>
                    <a:srgbClr val="0000FF"/>
                  </a:solidFill>
                </a:rPr>
                <a:t>39+</a:t>
              </a:r>
              <a:endParaRPr lang="en-US" altLang="ja-JP">
                <a:solidFill>
                  <a:srgbClr val="0000FF"/>
                </a:solidFill>
              </a:endParaRPr>
            </a:p>
          </p:txBody>
        </p:sp>
        <p:sp>
          <p:nvSpPr>
            <p:cNvPr id="12" name="Line 93"/>
            <p:cNvSpPr>
              <a:spLocks noChangeShapeType="1"/>
            </p:cNvSpPr>
            <p:nvPr/>
          </p:nvSpPr>
          <p:spPr bwMode="auto">
            <a:xfrm flipH="1">
              <a:off x="4604" y="2022"/>
              <a:ext cx="91" cy="45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3" name="Text Box 94"/>
            <p:cNvSpPr txBox="1">
              <a:spLocks noChangeArrowheads="1"/>
            </p:cNvSpPr>
            <p:nvPr/>
          </p:nvSpPr>
          <p:spPr bwMode="auto">
            <a:xfrm>
              <a:off x="4513" y="1841"/>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aseline="30000">
                  <a:solidFill>
                    <a:srgbClr val="0000FF"/>
                  </a:solidFill>
                </a:rPr>
                <a:t>107</a:t>
              </a:r>
              <a:r>
                <a:rPr lang="en-US" altLang="ja-JP">
                  <a:solidFill>
                    <a:srgbClr val="0000FF"/>
                  </a:solidFill>
                </a:rPr>
                <a:t>Zr</a:t>
              </a:r>
              <a:r>
                <a:rPr lang="en-US" altLang="ja-JP" baseline="30000">
                  <a:solidFill>
                    <a:srgbClr val="0000FF"/>
                  </a:solidFill>
                </a:rPr>
                <a:t>39+</a:t>
              </a:r>
              <a:endParaRPr lang="en-US" altLang="ja-JP">
                <a:solidFill>
                  <a:srgbClr val="0000FF"/>
                </a:solidFill>
              </a:endParaRPr>
            </a:p>
          </p:txBody>
        </p:sp>
        <p:sp>
          <p:nvSpPr>
            <p:cNvPr id="14" name="Line 95"/>
            <p:cNvSpPr>
              <a:spLocks noChangeShapeType="1"/>
            </p:cNvSpPr>
            <p:nvPr/>
          </p:nvSpPr>
          <p:spPr bwMode="auto">
            <a:xfrm>
              <a:off x="4286" y="1569"/>
              <a:ext cx="119" cy="635"/>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 name="Text Box 96"/>
            <p:cNvSpPr txBox="1">
              <a:spLocks noChangeArrowheads="1"/>
            </p:cNvSpPr>
            <p:nvPr/>
          </p:nvSpPr>
          <p:spPr bwMode="auto">
            <a:xfrm>
              <a:off x="4105" y="1387"/>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aseline="30000">
                  <a:solidFill>
                    <a:srgbClr val="0000FF"/>
                  </a:solidFill>
                </a:rPr>
                <a:t>106</a:t>
              </a:r>
              <a:r>
                <a:rPr lang="en-US" altLang="ja-JP">
                  <a:solidFill>
                    <a:srgbClr val="0000FF"/>
                  </a:solidFill>
                </a:rPr>
                <a:t>Zr</a:t>
              </a:r>
              <a:r>
                <a:rPr lang="en-US" altLang="ja-JP" baseline="30000">
                  <a:solidFill>
                    <a:srgbClr val="0000FF"/>
                  </a:solidFill>
                </a:rPr>
                <a:t>39+</a:t>
              </a:r>
              <a:endParaRPr lang="en-US" altLang="ja-JP">
                <a:solidFill>
                  <a:srgbClr val="0000FF"/>
                </a:solidFill>
              </a:endParaRPr>
            </a:p>
          </p:txBody>
        </p:sp>
        <p:sp>
          <p:nvSpPr>
            <p:cNvPr id="16" name="Line 97"/>
            <p:cNvSpPr>
              <a:spLocks noChangeShapeType="1"/>
            </p:cNvSpPr>
            <p:nvPr/>
          </p:nvSpPr>
          <p:spPr bwMode="auto">
            <a:xfrm flipH="1">
              <a:off x="4468" y="1841"/>
              <a:ext cx="45" cy="3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7" name="Text Box 98"/>
            <p:cNvSpPr txBox="1">
              <a:spLocks noChangeArrowheads="1"/>
            </p:cNvSpPr>
            <p:nvPr/>
          </p:nvSpPr>
          <p:spPr bwMode="auto">
            <a:xfrm>
              <a:off x="4286" y="1614"/>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aseline="30000">
                  <a:solidFill>
                    <a:srgbClr val="FF0000"/>
                  </a:solidFill>
                </a:rPr>
                <a:t>109</a:t>
              </a:r>
              <a:r>
                <a:rPr lang="en-US" altLang="ja-JP">
                  <a:solidFill>
                    <a:srgbClr val="FF0000"/>
                  </a:solidFill>
                </a:rPr>
                <a:t>Zr</a:t>
              </a:r>
              <a:r>
                <a:rPr lang="en-US" altLang="ja-JP" baseline="30000">
                  <a:solidFill>
                    <a:srgbClr val="FF0000"/>
                  </a:solidFill>
                </a:rPr>
                <a:t>40+</a:t>
              </a:r>
              <a:endParaRPr lang="en-US" altLang="ja-JP">
                <a:solidFill>
                  <a:srgbClr val="FF0000"/>
                </a:solidFill>
              </a:endParaRPr>
            </a:p>
          </p:txBody>
        </p:sp>
        <p:sp>
          <p:nvSpPr>
            <p:cNvPr id="18" name="Line 99"/>
            <p:cNvSpPr>
              <a:spLocks noChangeShapeType="1"/>
            </p:cNvSpPr>
            <p:nvPr/>
          </p:nvSpPr>
          <p:spPr bwMode="auto">
            <a:xfrm flipH="1">
              <a:off x="4695" y="2204"/>
              <a:ext cx="90" cy="31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9" name="Text Box 100"/>
            <p:cNvSpPr txBox="1">
              <a:spLocks noChangeArrowheads="1"/>
            </p:cNvSpPr>
            <p:nvPr/>
          </p:nvSpPr>
          <p:spPr bwMode="auto">
            <a:xfrm>
              <a:off x="4695" y="2022"/>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aseline="30000">
                  <a:solidFill>
                    <a:srgbClr val="FF0000"/>
                  </a:solidFill>
                </a:rPr>
                <a:t>110</a:t>
              </a:r>
              <a:r>
                <a:rPr lang="en-US" altLang="ja-JP">
                  <a:solidFill>
                    <a:srgbClr val="FF0000"/>
                  </a:solidFill>
                </a:rPr>
                <a:t>Zr</a:t>
              </a:r>
              <a:r>
                <a:rPr lang="en-US" altLang="ja-JP" baseline="30000">
                  <a:solidFill>
                    <a:srgbClr val="FF0000"/>
                  </a:solidFill>
                </a:rPr>
                <a:t>40+</a:t>
              </a:r>
              <a:endParaRPr lang="en-US" altLang="ja-JP">
                <a:solidFill>
                  <a:srgbClr val="FF0000"/>
                </a:solidFill>
              </a:endParaRPr>
            </a:p>
          </p:txBody>
        </p:sp>
        <p:sp>
          <p:nvSpPr>
            <p:cNvPr id="20" name="Line 101"/>
            <p:cNvSpPr>
              <a:spLocks noChangeShapeType="1"/>
            </p:cNvSpPr>
            <p:nvPr/>
          </p:nvSpPr>
          <p:spPr bwMode="auto">
            <a:xfrm flipH="1">
              <a:off x="4876" y="2567"/>
              <a:ext cx="136" cy="49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 name="Text Box 102"/>
            <p:cNvSpPr txBox="1">
              <a:spLocks noChangeArrowheads="1"/>
            </p:cNvSpPr>
            <p:nvPr/>
          </p:nvSpPr>
          <p:spPr bwMode="auto">
            <a:xfrm>
              <a:off x="4921" y="2431"/>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aseline="30000">
                  <a:solidFill>
                    <a:srgbClr val="FF0000"/>
                  </a:solidFill>
                </a:rPr>
                <a:t>111</a:t>
              </a:r>
              <a:r>
                <a:rPr lang="en-US" altLang="ja-JP">
                  <a:solidFill>
                    <a:srgbClr val="FF0000"/>
                  </a:solidFill>
                </a:rPr>
                <a:t>Zr</a:t>
              </a:r>
              <a:r>
                <a:rPr lang="en-US" altLang="ja-JP" baseline="30000">
                  <a:solidFill>
                    <a:srgbClr val="FF0000"/>
                  </a:solidFill>
                </a:rPr>
                <a:t>40+</a:t>
              </a:r>
              <a:endParaRPr lang="en-US" altLang="ja-JP">
                <a:solidFill>
                  <a:srgbClr val="FF0000"/>
                </a:solidFill>
              </a:endParaRPr>
            </a:p>
          </p:txBody>
        </p:sp>
        <p:sp>
          <p:nvSpPr>
            <p:cNvPr id="22" name="Text Box 103"/>
            <p:cNvSpPr txBox="1">
              <a:spLocks noChangeArrowheads="1"/>
            </p:cNvSpPr>
            <p:nvPr/>
          </p:nvSpPr>
          <p:spPr bwMode="auto">
            <a:xfrm>
              <a:off x="2880" y="935"/>
              <a:ext cx="27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a:t>A/Q spectrum for Zr isotopes (Z=40)</a:t>
              </a:r>
            </a:p>
          </p:txBody>
        </p:sp>
        <p:sp>
          <p:nvSpPr>
            <p:cNvPr id="23" name="Text Box 104"/>
            <p:cNvSpPr txBox="1">
              <a:spLocks noChangeArrowheads="1"/>
            </p:cNvSpPr>
            <p:nvPr/>
          </p:nvSpPr>
          <p:spPr bwMode="auto">
            <a:xfrm>
              <a:off x="5194" y="3474"/>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a:t>A/Q</a:t>
              </a:r>
            </a:p>
          </p:txBody>
        </p:sp>
        <p:sp>
          <p:nvSpPr>
            <p:cNvPr id="24" name="Line 105"/>
            <p:cNvSpPr>
              <a:spLocks noChangeShapeType="1"/>
            </p:cNvSpPr>
            <p:nvPr/>
          </p:nvSpPr>
          <p:spPr bwMode="auto">
            <a:xfrm flipH="1">
              <a:off x="5103" y="3111"/>
              <a:ext cx="91" cy="18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5" name="Text Box 106"/>
            <p:cNvSpPr txBox="1">
              <a:spLocks noChangeArrowheads="1"/>
            </p:cNvSpPr>
            <p:nvPr/>
          </p:nvSpPr>
          <p:spPr bwMode="auto">
            <a:xfrm>
              <a:off x="5058" y="2930"/>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baseline="30000">
                  <a:solidFill>
                    <a:srgbClr val="FF0000"/>
                  </a:solidFill>
                </a:rPr>
                <a:t>112</a:t>
              </a:r>
              <a:r>
                <a:rPr lang="en-US" altLang="ja-JP">
                  <a:solidFill>
                    <a:srgbClr val="FF0000"/>
                  </a:solidFill>
                </a:rPr>
                <a:t>Zr</a:t>
              </a:r>
              <a:r>
                <a:rPr lang="en-US" altLang="ja-JP" baseline="30000">
                  <a:solidFill>
                    <a:srgbClr val="FF0000"/>
                  </a:solidFill>
                </a:rPr>
                <a:t>40+</a:t>
              </a:r>
              <a:endParaRPr lang="en-US" altLang="ja-JP">
                <a:solidFill>
                  <a:srgbClr val="FF0000"/>
                </a:solidFill>
              </a:endParaRPr>
            </a:p>
          </p:txBody>
        </p:sp>
        <p:sp>
          <p:nvSpPr>
            <p:cNvPr id="26" name="Rectangle 108"/>
            <p:cNvSpPr>
              <a:spLocks noChangeArrowheads="1"/>
            </p:cNvSpPr>
            <p:nvPr/>
          </p:nvSpPr>
          <p:spPr bwMode="auto">
            <a:xfrm>
              <a:off x="884" y="1978"/>
              <a:ext cx="1180" cy="4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7" name="Line 109"/>
            <p:cNvSpPr>
              <a:spLocks noChangeShapeType="1"/>
            </p:cNvSpPr>
            <p:nvPr/>
          </p:nvSpPr>
          <p:spPr bwMode="auto">
            <a:xfrm flipV="1">
              <a:off x="2064" y="1841"/>
              <a:ext cx="725" cy="137"/>
            </a:xfrm>
            <a:prstGeom prst="line">
              <a:avLst/>
            </a:prstGeom>
            <a:noFill/>
            <a:ln w="127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ja-JP" altLang="en-US"/>
            </a:p>
          </p:txBody>
        </p:sp>
        <p:sp>
          <p:nvSpPr>
            <p:cNvPr id="28" name="Line 110"/>
            <p:cNvSpPr>
              <a:spLocks noChangeShapeType="1"/>
            </p:cNvSpPr>
            <p:nvPr/>
          </p:nvSpPr>
          <p:spPr bwMode="auto">
            <a:xfrm flipV="1">
              <a:off x="5057" y="2630"/>
              <a:ext cx="363"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 name="Line 111"/>
            <p:cNvSpPr>
              <a:spLocks noChangeShapeType="1"/>
            </p:cNvSpPr>
            <p:nvPr/>
          </p:nvSpPr>
          <p:spPr bwMode="auto">
            <a:xfrm>
              <a:off x="5239" y="3129"/>
              <a:ext cx="318"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 name="テキスト ボックス 39"/>
            <p:cNvSpPr txBox="1">
              <a:spLocks noChangeArrowheads="1"/>
            </p:cNvSpPr>
            <p:nvPr/>
          </p:nvSpPr>
          <p:spPr bwMode="auto">
            <a:xfrm>
              <a:off x="3152" y="3702"/>
              <a:ext cx="2245" cy="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2000" dirty="0" err="1">
                  <a:solidFill>
                    <a:srgbClr val="FF0000"/>
                  </a:solidFill>
                </a:rPr>
                <a:t>r.m.s</a:t>
              </a:r>
              <a:r>
                <a:rPr lang="en-US" altLang="ja-JP" sz="2000" dirty="0">
                  <a:solidFill>
                    <a:srgbClr val="FF0000"/>
                  </a:solidFill>
                </a:rPr>
                <a:t>. A/Q resolution: 0.035 %</a:t>
              </a:r>
            </a:p>
          </p:txBody>
        </p:sp>
      </p:grpSp>
      <p:sp>
        <p:nvSpPr>
          <p:cNvPr id="31" name="Text Box 63"/>
          <p:cNvSpPr txBox="1">
            <a:spLocks noChangeArrowheads="1"/>
          </p:cNvSpPr>
          <p:nvPr/>
        </p:nvSpPr>
        <p:spPr bwMode="auto">
          <a:xfrm>
            <a:off x="1331640" y="1244054"/>
            <a:ext cx="66730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2000" dirty="0">
                <a:solidFill>
                  <a:srgbClr val="0000FF"/>
                </a:solidFill>
              </a:rPr>
              <a:t>High enough to well identify charge </a:t>
            </a:r>
            <a:r>
              <a:rPr lang="en-US" altLang="ja-JP" sz="2000" dirty="0" smtClean="0">
                <a:solidFill>
                  <a:srgbClr val="0000FF"/>
                </a:solidFill>
              </a:rPr>
              <a:t>states of fragments</a:t>
            </a:r>
            <a:endParaRPr lang="en-US" altLang="ja-JP" sz="2000" dirty="0">
              <a:solidFill>
                <a:srgbClr val="0000FF"/>
              </a:solidFill>
            </a:endParaRPr>
          </a:p>
        </p:txBody>
      </p:sp>
      <p:sp>
        <p:nvSpPr>
          <p:cNvPr id="32" name="テキスト ボックス 31"/>
          <p:cNvSpPr txBox="1"/>
          <p:nvPr/>
        </p:nvSpPr>
        <p:spPr>
          <a:xfrm>
            <a:off x="179512" y="6098257"/>
            <a:ext cx="4320480" cy="307777"/>
          </a:xfrm>
          <a:prstGeom prst="rect">
            <a:avLst/>
          </a:prstGeom>
          <a:noFill/>
        </p:spPr>
        <p:txBody>
          <a:bodyPr wrap="square" rtlCol="0">
            <a:spAutoFit/>
          </a:bodyPr>
          <a:lstStyle/>
          <a:p>
            <a:r>
              <a:rPr kumimoji="1" lang="en-US" altLang="ja-JP" sz="1400" dirty="0" smtClean="0">
                <a:latin typeface="Arial" pitchFamily="34" charset="0"/>
                <a:cs typeface="Arial" pitchFamily="34" charset="0"/>
              </a:rPr>
              <a:t>G3 setting in </a:t>
            </a:r>
            <a:r>
              <a:rPr lang="en-US" altLang="ja-JP" sz="1400" dirty="0" smtClean="0">
                <a:latin typeface="Arial" pitchFamily="34" charset="0"/>
                <a:cs typeface="Arial" pitchFamily="34" charset="0"/>
              </a:rPr>
              <a:t>J</a:t>
            </a:r>
            <a:r>
              <a:rPr lang="en-US" altLang="ja-JP" sz="1400" dirty="0">
                <a:latin typeface="Arial" pitchFamily="34" charset="0"/>
                <a:cs typeface="Arial" pitchFamily="34" charset="0"/>
              </a:rPr>
              <a:t>. Phys. Soc. </a:t>
            </a:r>
            <a:r>
              <a:rPr lang="en-US" altLang="ja-JP" sz="1400" dirty="0" err="1">
                <a:latin typeface="Arial" pitchFamily="34" charset="0"/>
                <a:cs typeface="Arial" pitchFamily="34" charset="0"/>
              </a:rPr>
              <a:t>Jpn</a:t>
            </a:r>
            <a:r>
              <a:rPr lang="en-US" altLang="ja-JP" sz="1400" dirty="0">
                <a:latin typeface="Arial" pitchFamily="34" charset="0"/>
                <a:cs typeface="Arial" pitchFamily="34" charset="0"/>
              </a:rPr>
              <a:t>. 79 (2010) 073201</a:t>
            </a:r>
            <a:r>
              <a:rPr lang="en-US" altLang="ja-JP" sz="1400" dirty="0" smtClean="0">
                <a:latin typeface="Arial" pitchFamily="34" charset="0"/>
                <a:cs typeface="Arial" pitchFamily="34" charset="0"/>
              </a:rPr>
              <a:t>.</a:t>
            </a:r>
            <a:endParaRPr lang="ja-JP" altLang="en-US" sz="1400" dirty="0">
              <a:latin typeface="Arial" pitchFamily="34" charset="0"/>
              <a:cs typeface="Arial" pitchFamily="34" charset="0"/>
            </a:endParaRPr>
          </a:p>
        </p:txBody>
      </p:sp>
      <p:sp>
        <p:nvSpPr>
          <p:cNvPr id="33" name="Text Box 39"/>
          <p:cNvSpPr txBox="1">
            <a:spLocks noChangeArrowheads="1"/>
          </p:cNvSpPr>
          <p:nvPr/>
        </p:nvSpPr>
        <p:spPr bwMode="auto">
          <a:xfrm>
            <a:off x="107504" y="303039"/>
            <a:ext cx="8858696" cy="461665"/>
          </a:xfrm>
          <a:prstGeom prst="rect">
            <a:avLst/>
          </a:prstGeom>
          <a:solidFill>
            <a:srgbClr val="FFFF99"/>
          </a:solidFill>
          <a:ln w="9525">
            <a:noFill/>
            <a:miter lim="800000"/>
            <a:headEnd/>
            <a:tailEnd/>
          </a:ln>
          <a:effectLst/>
        </p:spPr>
        <p:txBody>
          <a:bodyPr wrap="square">
            <a:spAutoFit/>
          </a:bodyPr>
          <a:lstStyle/>
          <a:p>
            <a:pPr algn="ctr">
              <a:defRPr/>
            </a:pPr>
            <a:r>
              <a:rPr lang="en-US" altLang="ja-JP" sz="2400" dirty="0" smtClean="0">
                <a:effectLst>
                  <a:outerShdw blurRad="38100" dist="38100" dir="2700000" algn="tl">
                    <a:srgbClr val="000000">
                      <a:alpha val="43137"/>
                    </a:srgbClr>
                  </a:outerShdw>
                </a:effectLst>
                <a:latin typeface="Arial" charset="0"/>
              </a:rPr>
              <a:t>Excellent particle </a:t>
            </a:r>
            <a:r>
              <a:rPr lang="en-US" altLang="ja-JP" sz="2400" dirty="0">
                <a:effectLst>
                  <a:outerShdw blurRad="38100" dist="38100" dir="2700000" algn="tl">
                    <a:srgbClr val="000000">
                      <a:alpha val="43137"/>
                    </a:srgbClr>
                  </a:outerShdw>
                </a:effectLst>
                <a:latin typeface="Arial" charset="0"/>
              </a:rPr>
              <a:t>identification (PID) power for fission fragments</a:t>
            </a:r>
          </a:p>
        </p:txBody>
      </p:sp>
      <p:sp>
        <p:nvSpPr>
          <p:cNvPr id="34" name="Text Box 6"/>
          <p:cNvSpPr txBox="1">
            <a:spLocks noChangeArrowheads="1"/>
          </p:cNvSpPr>
          <p:nvPr/>
        </p:nvSpPr>
        <p:spPr bwMode="auto">
          <a:xfrm>
            <a:off x="2124223" y="836613"/>
            <a:ext cx="5472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2000" dirty="0">
                <a:solidFill>
                  <a:srgbClr val="0000FF"/>
                </a:solidFill>
              </a:rPr>
              <a:t>TOF-B</a:t>
            </a:r>
            <a:r>
              <a:rPr lang="en-US" altLang="ja-JP" sz="2000" dirty="0">
                <a:solidFill>
                  <a:srgbClr val="0000FF"/>
                </a:solidFill>
                <a:latin typeface="Symbol" pitchFamily="18" charset="2"/>
              </a:rPr>
              <a:t>r</a:t>
            </a:r>
            <a:r>
              <a:rPr lang="en-US" altLang="ja-JP" sz="2000" dirty="0">
                <a:solidFill>
                  <a:srgbClr val="0000FF"/>
                </a:solidFill>
              </a:rPr>
              <a:t>-</a:t>
            </a:r>
            <a:r>
              <a:rPr lang="en-US" altLang="ja-JP" sz="2000" dirty="0">
                <a:solidFill>
                  <a:srgbClr val="0000FF"/>
                </a:solidFill>
                <a:latin typeface="Symbol" pitchFamily="18" charset="2"/>
              </a:rPr>
              <a:t>D</a:t>
            </a:r>
            <a:r>
              <a:rPr lang="en-US" altLang="ja-JP" sz="2000" dirty="0">
                <a:solidFill>
                  <a:srgbClr val="0000FF"/>
                </a:solidFill>
              </a:rPr>
              <a:t>E </a:t>
            </a:r>
            <a:r>
              <a:rPr lang="en-US" altLang="ja-JP" sz="2000" dirty="0" smtClean="0">
                <a:solidFill>
                  <a:srgbClr val="0000FF"/>
                </a:solidFill>
              </a:rPr>
              <a:t>method with track reconstruction </a:t>
            </a:r>
            <a:endParaRPr lang="en-US" altLang="ja-JP" sz="2000" dirty="0">
              <a:solidFill>
                <a:srgbClr val="0000FF"/>
              </a:solidFill>
            </a:endParaRPr>
          </a:p>
        </p:txBody>
      </p:sp>
    </p:spTree>
    <p:extLst>
      <p:ext uri="{BB962C8B-B14F-4D97-AF65-F5344CB8AC3E}">
        <p14:creationId xmlns:p14="http://schemas.microsoft.com/office/powerpoint/2010/main" val="1753426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3"/>
            <a:ext cx="8919598" cy="554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5741856" y="4303607"/>
            <a:ext cx="106844" cy="11359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741856" y="4925023"/>
            <a:ext cx="106844" cy="11359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744558" y="5579559"/>
            <a:ext cx="106844" cy="113590"/>
          </a:xfrm>
          <a:prstGeom prst="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896162" y="4164234"/>
            <a:ext cx="2129622" cy="369332"/>
          </a:xfrm>
          <a:prstGeom prst="rect">
            <a:avLst/>
          </a:prstGeom>
          <a:noFill/>
        </p:spPr>
        <p:txBody>
          <a:bodyPr wrap="none" rtlCol="0">
            <a:spAutoFit/>
          </a:bodyPr>
          <a:lstStyle/>
          <a:p>
            <a:r>
              <a:rPr kumimoji="1" lang="en-US" altLang="ja-JP" dirty="0" smtClean="0">
                <a:latin typeface="Arial" pitchFamily="34" charset="0"/>
                <a:cs typeface="Arial" pitchFamily="34" charset="0"/>
              </a:rPr>
              <a:t>New isotopes 2011</a:t>
            </a:r>
            <a:endParaRPr kumimoji="1" lang="ja-JP" altLang="en-US" dirty="0">
              <a:latin typeface="Arial" pitchFamily="34" charset="0"/>
              <a:cs typeface="Arial" pitchFamily="34" charset="0"/>
            </a:endParaRPr>
          </a:p>
        </p:txBody>
      </p:sp>
      <p:sp>
        <p:nvSpPr>
          <p:cNvPr id="8" name="テキスト ボックス 7"/>
          <p:cNvSpPr txBox="1"/>
          <p:nvPr/>
        </p:nvSpPr>
        <p:spPr>
          <a:xfrm>
            <a:off x="5876770" y="4797152"/>
            <a:ext cx="2082621" cy="369332"/>
          </a:xfrm>
          <a:prstGeom prst="rect">
            <a:avLst/>
          </a:prstGeom>
          <a:noFill/>
        </p:spPr>
        <p:txBody>
          <a:bodyPr wrap="none" rtlCol="0">
            <a:spAutoFit/>
          </a:bodyPr>
          <a:lstStyle/>
          <a:p>
            <a:r>
              <a:rPr kumimoji="1" lang="en-US" altLang="ja-JP" dirty="0" smtClean="0">
                <a:latin typeface="Arial" pitchFamily="34" charset="0"/>
                <a:cs typeface="Arial" pitchFamily="34" charset="0"/>
              </a:rPr>
              <a:t>New isotopes2008</a:t>
            </a:r>
            <a:endParaRPr kumimoji="1" lang="ja-JP" altLang="en-US" dirty="0">
              <a:latin typeface="Arial" pitchFamily="34" charset="0"/>
              <a:cs typeface="Arial" pitchFamily="34" charset="0"/>
            </a:endParaRPr>
          </a:p>
        </p:txBody>
      </p:sp>
      <p:sp>
        <p:nvSpPr>
          <p:cNvPr id="9" name="テキスト ボックス 8"/>
          <p:cNvSpPr txBox="1"/>
          <p:nvPr/>
        </p:nvSpPr>
        <p:spPr>
          <a:xfrm>
            <a:off x="5887601" y="5445224"/>
            <a:ext cx="2146742" cy="369332"/>
          </a:xfrm>
          <a:prstGeom prst="rect">
            <a:avLst/>
          </a:prstGeom>
          <a:noFill/>
        </p:spPr>
        <p:txBody>
          <a:bodyPr wrap="none" rtlCol="0">
            <a:spAutoFit/>
          </a:bodyPr>
          <a:lstStyle/>
          <a:p>
            <a:r>
              <a:rPr kumimoji="1" lang="en-US" altLang="ja-JP" dirty="0" smtClean="0">
                <a:latin typeface="Arial" pitchFamily="34" charset="0"/>
                <a:cs typeface="Arial" pitchFamily="34" charset="0"/>
              </a:rPr>
              <a:t>New isotopes 2007</a:t>
            </a:r>
            <a:endParaRPr kumimoji="1" lang="ja-JP" altLang="en-US" dirty="0">
              <a:latin typeface="Arial" pitchFamily="34" charset="0"/>
              <a:cs typeface="Arial" pitchFamily="34" charset="0"/>
            </a:endParaRPr>
          </a:p>
        </p:txBody>
      </p:sp>
      <p:sp>
        <p:nvSpPr>
          <p:cNvPr id="14" name="テキスト ボックス 13"/>
          <p:cNvSpPr txBox="1"/>
          <p:nvPr/>
        </p:nvSpPr>
        <p:spPr>
          <a:xfrm>
            <a:off x="6910125" y="4427820"/>
            <a:ext cx="1664238" cy="369332"/>
          </a:xfrm>
          <a:prstGeom prst="rect">
            <a:avLst/>
          </a:prstGeom>
          <a:noFill/>
        </p:spPr>
        <p:txBody>
          <a:bodyPr wrap="none" rtlCol="0">
            <a:spAutoFit/>
          </a:bodyPr>
          <a:lstStyle/>
          <a:p>
            <a:r>
              <a:rPr kumimoji="1" lang="en-US" altLang="ja-JP" baseline="30000" dirty="0" smtClean="0">
                <a:latin typeface="Arial" pitchFamily="34" charset="0"/>
                <a:cs typeface="Arial" pitchFamily="34" charset="0"/>
              </a:rPr>
              <a:t>238</a:t>
            </a:r>
            <a:r>
              <a:rPr kumimoji="1" lang="en-US" altLang="ja-JP" dirty="0" smtClean="0">
                <a:latin typeface="Arial" pitchFamily="34" charset="0"/>
                <a:cs typeface="Arial" pitchFamily="34" charset="0"/>
              </a:rPr>
              <a:t>U: ~0.5 </a:t>
            </a:r>
            <a:r>
              <a:rPr kumimoji="1" lang="en-US" altLang="ja-JP" dirty="0" err="1" smtClean="0">
                <a:latin typeface="Arial" pitchFamily="34" charset="0"/>
                <a:cs typeface="Arial" pitchFamily="34" charset="0"/>
              </a:rPr>
              <a:t>pnA</a:t>
            </a:r>
            <a:endParaRPr kumimoji="1" lang="ja-JP" altLang="en-US" dirty="0">
              <a:latin typeface="Arial" pitchFamily="34" charset="0"/>
              <a:cs typeface="Arial" pitchFamily="34" charset="0"/>
            </a:endParaRPr>
          </a:p>
        </p:txBody>
      </p:sp>
      <p:sp>
        <p:nvSpPr>
          <p:cNvPr id="15" name="テキスト ボックス 14"/>
          <p:cNvSpPr txBox="1"/>
          <p:nvPr/>
        </p:nvSpPr>
        <p:spPr>
          <a:xfrm>
            <a:off x="7034347" y="5085184"/>
            <a:ext cx="1792478" cy="369332"/>
          </a:xfrm>
          <a:prstGeom prst="rect">
            <a:avLst/>
          </a:prstGeom>
          <a:noFill/>
        </p:spPr>
        <p:txBody>
          <a:bodyPr wrap="none" rtlCol="0">
            <a:spAutoFit/>
          </a:bodyPr>
          <a:lstStyle/>
          <a:p>
            <a:r>
              <a:rPr kumimoji="1" lang="en-US" altLang="ja-JP" baseline="30000" dirty="0" smtClean="0">
                <a:latin typeface="Arial" pitchFamily="34" charset="0"/>
                <a:cs typeface="Arial" pitchFamily="34" charset="0"/>
              </a:rPr>
              <a:t>238</a:t>
            </a:r>
            <a:r>
              <a:rPr kumimoji="1" lang="en-US" altLang="ja-JP" dirty="0" smtClean="0">
                <a:latin typeface="Arial" pitchFamily="34" charset="0"/>
                <a:cs typeface="Arial" pitchFamily="34" charset="0"/>
              </a:rPr>
              <a:t>U: ~0.22 </a:t>
            </a:r>
            <a:r>
              <a:rPr kumimoji="1" lang="en-US" altLang="ja-JP" dirty="0" err="1" smtClean="0">
                <a:latin typeface="Arial" pitchFamily="34" charset="0"/>
                <a:cs typeface="Arial" pitchFamily="34" charset="0"/>
              </a:rPr>
              <a:t>pnA</a:t>
            </a:r>
            <a:endParaRPr kumimoji="1" lang="ja-JP" altLang="en-US" dirty="0">
              <a:latin typeface="Arial" pitchFamily="34" charset="0"/>
              <a:cs typeface="Arial" pitchFamily="34" charset="0"/>
            </a:endParaRPr>
          </a:p>
        </p:txBody>
      </p:sp>
      <p:sp>
        <p:nvSpPr>
          <p:cNvPr id="16" name="テキスト ボックス 15"/>
          <p:cNvSpPr txBox="1"/>
          <p:nvPr/>
        </p:nvSpPr>
        <p:spPr>
          <a:xfrm>
            <a:off x="7043769" y="5693149"/>
            <a:ext cx="1920719" cy="369332"/>
          </a:xfrm>
          <a:prstGeom prst="rect">
            <a:avLst/>
          </a:prstGeom>
          <a:noFill/>
        </p:spPr>
        <p:txBody>
          <a:bodyPr wrap="none" rtlCol="0">
            <a:spAutoFit/>
          </a:bodyPr>
          <a:lstStyle/>
          <a:p>
            <a:r>
              <a:rPr kumimoji="1" lang="en-US" altLang="ja-JP" baseline="30000" dirty="0" smtClean="0">
                <a:latin typeface="Arial" pitchFamily="34" charset="0"/>
                <a:cs typeface="Arial" pitchFamily="34" charset="0"/>
              </a:rPr>
              <a:t>238</a:t>
            </a:r>
            <a:r>
              <a:rPr kumimoji="1" lang="en-US" altLang="ja-JP" dirty="0" smtClean="0">
                <a:latin typeface="Arial" pitchFamily="34" charset="0"/>
                <a:cs typeface="Arial" pitchFamily="34" charset="0"/>
              </a:rPr>
              <a:t>U: ~0.007 </a:t>
            </a:r>
            <a:r>
              <a:rPr kumimoji="1" lang="en-US" altLang="ja-JP" dirty="0" err="1" smtClean="0">
                <a:latin typeface="Arial" pitchFamily="34" charset="0"/>
                <a:cs typeface="Arial" pitchFamily="34" charset="0"/>
              </a:rPr>
              <a:t>pnA</a:t>
            </a:r>
            <a:endParaRPr kumimoji="1" lang="ja-JP" altLang="en-US" dirty="0">
              <a:latin typeface="Arial" pitchFamily="34" charset="0"/>
              <a:cs typeface="Arial" pitchFamily="34" charset="0"/>
            </a:endParaRPr>
          </a:p>
        </p:txBody>
      </p:sp>
      <p:sp>
        <p:nvSpPr>
          <p:cNvPr id="17" name="正方形/長方形 16"/>
          <p:cNvSpPr/>
          <p:nvPr/>
        </p:nvSpPr>
        <p:spPr>
          <a:xfrm>
            <a:off x="5747625" y="6186438"/>
            <a:ext cx="106844" cy="113590"/>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90668" y="6052103"/>
            <a:ext cx="2129622" cy="369332"/>
          </a:xfrm>
          <a:prstGeom prst="rect">
            <a:avLst/>
          </a:prstGeom>
          <a:noFill/>
        </p:spPr>
        <p:txBody>
          <a:bodyPr wrap="none" rtlCol="0">
            <a:spAutoFit/>
          </a:bodyPr>
          <a:lstStyle/>
          <a:p>
            <a:r>
              <a:rPr kumimoji="1" lang="en-US" altLang="ja-JP" dirty="0" smtClean="0">
                <a:latin typeface="Arial" pitchFamily="34" charset="0"/>
                <a:cs typeface="Arial" pitchFamily="34" charset="0"/>
              </a:rPr>
              <a:t>New isotopes 2011</a:t>
            </a:r>
            <a:endParaRPr kumimoji="1" lang="ja-JP" altLang="en-US" dirty="0">
              <a:latin typeface="Arial" pitchFamily="34" charset="0"/>
              <a:cs typeface="Arial" pitchFamily="34" charset="0"/>
            </a:endParaRPr>
          </a:p>
        </p:txBody>
      </p:sp>
      <p:sp>
        <p:nvSpPr>
          <p:cNvPr id="19" name="テキスト ボックス 18"/>
          <p:cNvSpPr txBox="1"/>
          <p:nvPr/>
        </p:nvSpPr>
        <p:spPr>
          <a:xfrm>
            <a:off x="7046836" y="6300028"/>
            <a:ext cx="1587294" cy="369332"/>
          </a:xfrm>
          <a:prstGeom prst="rect">
            <a:avLst/>
          </a:prstGeom>
          <a:noFill/>
        </p:spPr>
        <p:txBody>
          <a:bodyPr wrap="none" rtlCol="0">
            <a:spAutoFit/>
          </a:bodyPr>
          <a:lstStyle/>
          <a:p>
            <a:r>
              <a:rPr kumimoji="1" lang="en-US" altLang="ja-JP" baseline="30000" dirty="0" smtClean="0">
                <a:latin typeface="Arial" pitchFamily="34" charset="0"/>
                <a:cs typeface="Arial" pitchFamily="34" charset="0"/>
              </a:rPr>
              <a:t>124</a:t>
            </a:r>
            <a:r>
              <a:rPr kumimoji="1" lang="en-US" altLang="ja-JP" dirty="0" smtClean="0">
                <a:latin typeface="Arial" pitchFamily="34" charset="0"/>
                <a:cs typeface="Arial" pitchFamily="34" charset="0"/>
              </a:rPr>
              <a:t>Xe: ~</a:t>
            </a:r>
            <a:r>
              <a:rPr lang="en-US" altLang="ja-JP" dirty="0" smtClean="0">
                <a:latin typeface="Arial" pitchFamily="34" charset="0"/>
                <a:cs typeface="Arial" pitchFamily="34" charset="0"/>
              </a:rPr>
              <a:t>9 </a:t>
            </a:r>
            <a:r>
              <a:rPr kumimoji="1" lang="en-US" altLang="ja-JP" dirty="0" err="1" smtClean="0">
                <a:latin typeface="Arial" pitchFamily="34" charset="0"/>
                <a:cs typeface="Arial" pitchFamily="34" charset="0"/>
              </a:rPr>
              <a:t>pnA</a:t>
            </a:r>
            <a:endParaRPr kumimoji="1" lang="ja-JP" altLang="en-US" dirty="0">
              <a:latin typeface="Arial" pitchFamily="34" charset="0"/>
              <a:cs typeface="Arial" pitchFamily="34" charset="0"/>
            </a:endParaRPr>
          </a:p>
        </p:txBody>
      </p:sp>
      <p:sp>
        <p:nvSpPr>
          <p:cNvPr id="2" name="テキスト ボックス 1"/>
          <p:cNvSpPr txBox="1"/>
          <p:nvPr/>
        </p:nvSpPr>
        <p:spPr>
          <a:xfrm>
            <a:off x="2072202" y="303039"/>
            <a:ext cx="5452126" cy="461665"/>
          </a:xfrm>
          <a:prstGeom prst="rect">
            <a:avLst/>
          </a:prstGeom>
          <a:noFill/>
        </p:spPr>
        <p:txBody>
          <a:bodyPr wrap="square" rtlCol="0">
            <a:spAutoFit/>
          </a:bodyPr>
          <a:lstStyle/>
          <a:p>
            <a:r>
              <a:rPr lang="en-US" altLang="ja-JP" sz="2400" dirty="0" smtClean="0">
                <a:latin typeface="Arial" pitchFamily="34" charset="0"/>
                <a:cs typeface="Arial" pitchFamily="34" charset="0"/>
              </a:rPr>
              <a:t>Summary of search for new isotopes</a:t>
            </a:r>
            <a:endParaRPr kumimoji="1" lang="ja-JP" altLang="en-US" sz="2400" dirty="0">
              <a:latin typeface="Arial" pitchFamily="34" charset="0"/>
              <a:cs typeface="Arial" pitchFamily="34" charset="0"/>
            </a:endParaRPr>
          </a:p>
        </p:txBody>
      </p:sp>
      <p:sp>
        <p:nvSpPr>
          <p:cNvPr id="20" name="テキスト ボックス 19"/>
          <p:cNvSpPr txBox="1"/>
          <p:nvPr/>
        </p:nvSpPr>
        <p:spPr>
          <a:xfrm>
            <a:off x="251520" y="1280954"/>
            <a:ext cx="2016224" cy="707886"/>
          </a:xfrm>
          <a:prstGeom prst="rect">
            <a:avLst/>
          </a:prstGeom>
          <a:noFill/>
        </p:spPr>
        <p:txBody>
          <a:bodyPr wrap="square" rtlCol="0">
            <a:spAutoFit/>
          </a:bodyPr>
          <a:lstStyle/>
          <a:p>
            <a:r>
              <a:rPr kumimoji="1" lang="en-US" altLang="ja-JP" sz="2000" dirty="0" smtClean="0">
                <a:solidFill>
                  <a:srgbClr val="0000FF"/>
                </a:solidFill>
                <a:latin typeface="Arial" pitchFamily="34" charset="0"/>
                <a:cs typeface="Arial" pitchFamily="34" charset="0"/>
              </a:rPr>
              <a:t>Neutron rich: 61</a:t>
            </a:r>
          </a:p>
          <a:p>
            <a:r>
              <a:rPr lang="en-US" altLang="ja-JP" sz="2000" dirty="0" smtClean="0">
                <a:solidFill>
                  <a:srgbClr val="0000FF"/>
                </a:solidFill>
                <a:latin typeface="Arial" pitchFamily="34" charset="0"/>
                <a:cs typeface="Arial" pitchFamily="34" charset="0"/>
              </a:rPr>
              <a:t>Proton rich: 4</a:t>
            </a:r>
            <a:endParaRPr kumimoji="1" lang="ja-JP" altLang="en-US" sz="2000" dirty="0">
              <a:solidFill>
                <a:srgbClr val="0000FF"/>
              </a:solidFill>
              <a:latin typeface="Arial" pitchFamily="34" charset="0"/>
              <a:cs typeface="Arial" pitchFamily="34" charset="0"/>
            </a:endParaRPr>
          </a:p>
        </p:txBody>
      </p:sp>
      <p:cxnSp>
        <p:nvCxnSpPr>
          <p:cNvPr id="23" name="直線コネクタ 22"/>
          <p:cNvCxnSpPr/>
          <p:nvPr/>
        </p:nvCxnSpPr>
        <p:spPr>
          <a:xfrm>
            <a:off x="2411760" y="2276872"/>
            <a:ext cx="4320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051720" y="2132856"/>
            <a:ext cx="432048" cy="307777"/>
          </a:xfrm>
          <a:prstGeom prst="rect">
            <a:avLst/>
          </a:prstGeom>
          <a:noFill/>
        </p:spPr>
        <p:txBody>
          <a:bodyPr wrap="square" rtlCol="0">
            <a:spAutoFit/>
          </a:bodyPr>
          <a:lstStyle/>
          <a:p>
            <a:r>
              <a:rPr kumimoji="1" lang="en-US" altLang="ja-JP" sz="1400" dirty="0" smtClean="0">
                <a:latin typeface="Arial" pitchFamily="34" charset="0"/>
                <a:cs typeface="Arial" pitchFamily="34" charset="0"/>
              </a:rPr>
              <a:t>60</a:t>
            </a:r>
            <a:endParaRPr kumimoji="1" lang="ja-JP" altLang="en-US" sz="1400" dirty="0">
              <a:latin typeface="Arial" pitchFamily="34" charset="0"/>
              <a:cs typeface="Arial" pitchFamily="34" charset="0"/>
            </a:endParaRPr>
          </a:p>
        </p:txBody>
      </p:sp>
      <p:cxnSp>
        <p:nvCxnSpPr>
          <p:cNvPr id="25" name="直線コネクタ 24"/>
          <p:cNvCxnSpPr/>
          <p:nvPr/>
        </p:nvCxnSpPr>
        <p:spPr>
          <a:xfrm>
            <a:off x="3779912" y="1393031"/>
            <a:ext cx="4320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419872" y="1249015"/>
            <a:ext cx="432048" cy="307777"/>
          </a:xfrm>
          <a:prstGeom prst="rect">
            <a:avLst/>
          </a:prstGeom>
          <a:noFill/>
        </p:spPr>
        <p:txBody>
          <a:bodyPr wrap="square" rtlCol="0">
            <a:spAutoFit/>
          </a:bodyPr>
          <a:lstStyle/>
          <a:p>
            <a:r>
              <a:rPr lang="en-US" altLang="ja-JP" sz="1400" dirty="0">
                <a:latin typeface="Arial" pitchFamily="34" charset="0"/>
                <a:cs typeface="Arial" pitchFamily="34" charset="0"/>
              </a:rPr>
              <a:t>7</a:t>
            </a:r>
            <a:r>
              <a:rPr kumimoji="1" lang="en-US" altLang="ja-JP" sz="1400" dirty="0" smtClean="0">
                <a:latin typeface="Arial" pitchFamily="34" charset="0"/>
                <a:cs typeface="Arial" pitchFamily="34" charset="0"/>
              </a:rPr>
              <a:t>0</a:t>
            </a:r>
            <a:endParaRPr kumimoji="1" lang="ja-JP" altLang="en-US" sz="1400" dirty="0">
              <a:latin typeface="Arial" pitchFamily="34" charset="0"/>
              <a:cs typeface="Arial" pitchFamily="34" charset="0"/>
            </a:endParaRPr>
          </a:p>
        </p:txBody>
      </p:sp>
      <p:cxnSp>
        <p:nvCxnSpPr>
          <p:cNvPr id="27" name="直線コネクタ 26"/>
          <p:cNvCxnSpPr/>
          <p:nvPr/>
        </p:nvCxnSpPr>
        <p:spPr>
          <a:xfrm>
            <a:off x="395536" y="4056052"/>
            <a:ext cx="2880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4986" y="3898432"/>
            <a:ext cx="432048" cy="307777"/>
          </a:xfrm>
          <a:prstGeom prst="rect">
            <a:avLst/>
          </a:prstGeom>
          <a:noFill/>
        </p:spPr>
        <p:txBody>
          <a:bodyPr wrap="square" rtlCol="0">
            <a:spAutoFit/>
          </a:bodyPr>
          <a:lstStyle/>
          <a:p>
            <a:r>
              <a:rPr lang="en-US" altLang="ja-JP" sz="1400" dirty="0">
                <a:latin typeface="Arial" pitchFamily="34" charset="0"/>
                <a:cs typeface="Arial" pitchFamily="34" charset="0"/>
              </a:rPr>
              <a:t>4</a:t>
            </a:r>
            <a:r>
              <a:rPr kumimoji="1" lang="en-US" altLang="ja-JP" sz="1400" dirty="0" smtClean="0">
                <a:latin typeface="Arial" pitchFamily="34" charset="0"/>
                <a:cs typeface="Arial" pitchFamily="34" charset="0"/>
              </a:rPr>
              <a:t>0</a:t>
            </a:r>
            <a:endParaRPr kumimoji="1" lang="ja-JP" altLang="en-US" sz="1400" dirty="0">
              <a:latin typeface="Arial" pitchFamily="34" charset="0"/>
              <a:cs typeface="Arial" pitchFamily="34" charset="0"/>
            </a:endParaRPr>
          </a:p>
        </p:txBody>
      </p:sp>
      <p:sp>
        <p:nvSpPr>
          <p:cNvPr id="31" name="テキスト ボックス 30"/>
          <p:cNvSpPr txBox="1"/>
          <p:nvPr/>
        </p:nvSpPr>
        <p:spPr>
          <a:xfrm>
            <a:off x="3779912" y="4941168"/>
            <a:ext cx="432048" cy="307777"/>
          </a:xfrm>
          <a:prstGeom prst="rect">
            <a:avLst/>
          </a:prstGeom>
          <a:noFill/>
        </p:spPr>
        <p:txBody>
          <a:bodyPr wrap="square" rtlCol="0">
            <a:spAutoFit/>
          </a:bodyPr>
          <a:lstStyle/>
          <a:p>
            <a:r>
              <a:rPr lang="en-US" altLang="ja-JP" sz="1400" dirty="0" smtClean="0">
                <a:latin typeface="Arial" pitchFamily="34" charset="0"/>
                <a:cs typeface="Arial" pitchFamily="34" charset="0"/>
              </a:rPr>
              <a:t>3</a:t>
            </a:r>
            <a:r>
              <a:rPr kumimoji="1" lang="en-US" altLang="ja-JP" sz="1400" dirty="0" smtClean="0">
                <a:latin typeface="Arial" pitchFamily="34" charset="0"/>
                <a:cs typeface="Arial" pitchFamily="34" charset="0"/>
              </a:rPr>
              <a:t>0</a:t>
            </a:r>
            <a:endParaRPr kumimoji="1" lang="ja-JP" altLang="en-US" sz="1400" dirty="0">
              <a:latin typeface="Arial" pitchFamily="34" charset="0"/>
              <a:cs typeface="Arial" pitchFamily="34" charset="0"/>
            </a:endParaRPr>
          </a:p>
        </p:txBody>
      </p:sp>
    </p:spTree>
    <p:extLst>
      <p:ext uri="{BB962C8B-B14F-4D97-AF65-F5344CB8AC3E}">
        <p14:creationId xmlns:p14="http://schemas.microsoft.com/office/powerpoint/2010/main" val="2802001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849699051"/>
              </p:ext>
            </p:extLst>
          </p:nvPr>
        </p:nvGraphicFramePr>
        <p:xfrm>
          <a:off x="251520" y="1187163"/>
          <a:ext cx="8568952" cy="2353449"/>
        </p:xfrm>
        <a:graphic>
          <a:graphicData uri="http://schemas.openxmlformats.org/drawingml/2006/table">
            <a:tbl>
              <a:tblPr firstRow="1" bandRow="1">
                <a:tableStyleId>{5C22544A-7EE6-4342-B048-85BDC9FD1C3A}</a:tableStyleId>
              </a:tblPr>
              <a:tblGrid>
                <a:gridCol w="1368151"/>
                <a:gridCol w="1656184"/>
                <a:gridCol w="3456384"/>
                <a:gridCol w="2088233"/>
              </a:tblGrid>
              <a:tr h="433209">
                <a:tc>
                  <a:txBody>
                    <a:bodyPr/>
                    <a:lstStyle/>
                    <a:p>
                      <a:pPr algn="ctr"/>
                      <a:r>
                        <a:rPr kumimoji="1" lang="en-US" altLang="ja-JP" sz="1800" b="0" dirty="0" smtClean="0">
                          <a:solidFill>
                            <a:schemeClr val="tx1"/>
                          </a:solidFill>
                          <a:latin typeface="Arial" pitchFamily="34" charset="0"/>
                          <a:cs typeface="Arial" pitchFamily="34" charset="0"/>
                        </a:rPr>
                        <a:t>Runs</a:t>
                      </a:r>
                      <a:endParaRPr kumimoji="1" lang="ja-JP" altLang="en-US" sz="18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30000" dirty="0" smtClean="0">
                          <a:ln>
                            <a:noFill/>
                          </a:ln>
                          <a:solidFill>
                            <a:schemeClr val="tx1"/>
                          </a:solidFill>
                          <a:effectLst/>
                          <a:latin typeface="Arial" pitchFamily="34" charset="0"/>
                          <a:ea typeface="ＭＳ Ｐゴシック" charset="-128"/>
                          <a:cs typeface="Arial" pitchFamily="34" charset="0"/>
                        </a:rPr>
                        <a:t>238</a:t>
                      </a:r>
                      <a:r>
                        <a:rPr kumimoji="1" lang="en-US" altLang="ja-JP"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U intensity</a:t>
                      </a:r>
                      <a:endParaRPr kumimoji="1" lang="ja-JP" altLang="en-US" sz="18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0" dirty="0" smtClean="0">
                          <a:solidFill>
                            <a:schemeClr val="tx1"/>
                          </a:solidFill>
                          <a:latin typeface="Arial" pitchFamily="34" charset="0"/>
                          <a:cs typeface="Arial" pitchFamily="34" charset="0"/>
                        </a:rPr>
                        <a:t>New</a:t>
                      </a:r>
                      <a:r>
                        <a:rPr kumimoji="1" lang="en-US" altLang="ja-JP" sz="1800" b="0" baseline="0" dirty="0" smtClean="0">
                          <a:solidFill>
                            <a:schemeClr val="tx1"/>
                          </a:solidFill>
                          <a:latin typeface="Arial" pitchFamily="34" charset="0"/>
                          <a:cs typeface="Arial" pitchFamily="34" charset="0"/>
                        </a:rPr>
                        <a:t> isotopes</a:t>
                      </a:r>
                      <a:endParaRPr kumimoji="1" lang="ja-JP" altLang="en-US" sz="18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b="0" dirty="0" smtClean="0">
                          <a:solidFill>
                            <a:schemeClr val="tx1"/>
                          </a:solidFill>
                          <a:latin typeface="Arial" pitchFamily="34" charset="0"/>
                          <a:cs typeface="Arial" pitchFamily="34" charset="0"/>
                        </a:rPr>
                        <a:t>New</a:t>
                      </a:r>
                      <a:r>
                        <a:rPr kumimoji="1" lang="en-US" altLang="ja-JP" sz="1800" b="0" baseline="0" dirty="0" smtClean="0">
                          <a:solidFill>
                            <a:schemeClr val="tx1"/>
                          </a:solidFill>
                          <a:latin typeface="Arial" pitchFamily="34" charset="0"/>
                          <a:cs typeface="Arial" pitchFamily="34" charset="0"/>
                        </a:rPr>
                        <a:t> isomers</a:t>
                      </a:r>
                      <a:endParaRPr kumimoji="1" lang="ja-JP" altLang="en-US" sz="18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7658">
                <a:tc>
                  <a:txBody>
                    <a:bodyPr/>
                    <a:lstStyle/>
                    <a:p>
                      <a:pPr algn="ctr"/>
                      <a:r>
                        <a:rPr kumimoji="1" lang="en-US" altLang="ja-JP" sz="1800" dirty="0" smtClean="0">
                          <a:latin typeface="Arial" pitchFamily="34" charset="0"/>
                          <a:cs typeface="Arial" pitchFamily="34" charset="0"/>
                        </a:rPr>
                        <a:t>May 2007</a:t>
                      </a:r>
                      <a:endParaRPr kumimoji="1" lang="ja-JP" alt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dirty="0" smtClean="0">
                          <a:ln>
                            <a:noFill/>
                          </a:ln>
                          <a:solidFill>
                            <a:schemeClr val="tx1"/>
                          </a:solidFill>
                          <a:effectLst/>
                          <a:latin typeface="Arial" charset="0"/>
                          <a:ea typeface="ＭＳ Ｐゴシック" charset="-128"/>
                        </a:rPr>
                        <a:t>~0.007 </a:t>
                      </a:r>
                      <a:r>
                        <a:rPr kumimoji="1" lang="en-US" altLang="ja-JP" sz="1800" b="0" i="0" u="none" strike="noStrike" cap="none" normalizeH="0" baseline="0" dirty="0" err="1" smtClean="0">
                          <a:ln>
                            <a:noFill/>
                          </a:ln>
                          <a:solidFill>
                            <a:schemeClr val="tx1"/>
                          </a:solidFill>
                          <a:effectLst/>
                          <a:latin typeface="Arial" charset="0"/>
                          <a:ea typeface="ＭＳ Ｐゴシック" charset="-128"/>
                        </a:rPr>
                        <a:t>pnA</a:t>
                      </a:r>
                      <a:r>
                        <a:rPr kumimoji="1" lang="en-US" altLang="ja-JP" sz="1800" b="0" i="0" u="none" strike="noStrike" cap="none" normalizeH="0" baseline="0" dirty="0" smtClean="0">
                          <a:ln>
                            <a:noFill/>
                          </a:ln>
                          <a:solidFill>
                            <a:schemeClr val="tx1"/>
                          </a:solidFill>
                          <a:effectLst/>
                          <a:latin typeface="Arial" charset="0"/>
                          <a:ea typeface="ＭＳ Ｐゴシック" charset="-128"/>
                        </a:rPr>
                        <a:t>  (4 x 10</a:t>
                      </a:r>
                      <a:r>
                        <a:rPr kumimoji="1" lang="en-US" altLang="ja-JP" sz="1800" b="0" i="0" u="none" strike="noStrike" cap="none" normalizeH="0" baseline="30000" dirty="0" smtClean="0">
                          <a:ln>
                            <a:noFill/>
                          </a:ln>
                          <a:solidFill>
                            <a:schemeClr val="tx1"/>
                          </a:solidFill>
                          <a:effectLst/>
                          <a:latin typeface="Arial" charset="0"/>
                          <a:ea typeface="ＭＳ Ｐゴシック" charset="-128"/>
                        </a:rPr>
                        <a:t>7</a:t>
                      </a:r>
                      <a:r>
                        <a:rPr kumimoji="1" lang="en-US" altLang="ja-JP" sz="1800" b="0" i="0" u="none" strike="noStrike" cap="none" normalizeH="0" baseline="0" dirty="0" smtClean="0">
                          <a:ln>
                            <a:noFill/>
                          </a:ln>
                          <a:solidFill>
                            <a:schemeClr val="tx1"/>
                          </a:solidFill>
                          <a:effectLst/>
                          <a:latin typeface="Arial" charset="0"/>
                          <a:ea typeface="ＭＳ Ｐゴシック" charset="-128"/>
                        </a:rPr>
                        <a:t>pps)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dirty="0" smtClean="0">
                          <a:ln>
                            <a:noFill/>
                          </a:ln>
                          <a:solidFill>
                            <a:srgbClr val="FF0000"/>
                          </a:solidFill>
                          <a:effectLst/>
                          <a:latin typeface="Arial" charset="0"/>
                          <a:ea typeface="ＭＳ Ｐゴシック" charset="-128"/>
                        </a:rPr>
                        <a:t>2 </a:t>
                      </a:r>
                      <a:r>
                        <a:rPr kumimoji="1" lang="en-US" altLang="ja-JP" sz="1800" b="0" i="0" u="none" strike="noStrike" cap="none" normalizeH="0" baseline="0" dirty="0" smtClean="0">
                          <a:ln>
                            <a:noFill/>
                          </a:ln>
                          <a:solidFill>
                            <a:schemeClr val="tx1"/>
                          </a:solidFill>
                          <a:effectLst/>
                          <a:latin typeface="Arial" charset="0"/>
                          <a:ea typeface="ＭＳ Ｐゴシック" charset="-128"/>
                        </a:rPr>
                        <a:t>: </a:t>
                      </a:r>
                      <a:r>
                        <a:rPr kumimoji="1" lang="en-US" altLang="ja-JP" sz="1800" b="0" i="0" u="none" strike="noStrike" cap="none" normalizeH="0" baseline="30000" dirty="0" smtClean="0">
                          <a:ln>
                            <a:noFill/>
                          </a:ln>
                          <a:solidFill>
                            <a:schemeClr val="tx1"/>
                          </a:solidFill>
                          <a:effectLst/>
                          <a:latin typeface="Arial" charset="0"/>
                          <a:ea typeface="ＭＳ Ｐゴシック" charset="-128"/>
                        </a:rPr>
                        <a:t>125</a:t>
                      </a:r>
                      <a:r>
                        <a:rPr kumimoji="1" lang="en-US" altLang="ja-JP" sz="1800" b="0" i="0" u="none" strike="noStrike" cap="none" normalizeH="0" baseline="0" dirty="0" smtClean="0">
                          <a:ln>
                            <a:noFill/>
                          </a:ln>
                          <a:solidFill>
                            <a:schemeClr val="tx1"/>
                          </a:solidFill>
                          <a:effectLst/>
                          <a:latin typeface="Arial" charset="0"/>
                          <a:ea typeface="ＭＳ Ｐゴシック" charset="-128"/>
                        </a:rPr>
                        <a:t>Pd, </a:t>
                      </a:r>
                      <a:r>
                        <a:rPr kumimoji="1" lang="en-US" altLang="ja-JP" sz="1800" b="0" i="0" u="none" strike="noStrike" cap="none" normalizeH="0" baseline="30000" dirty="0" smtClean="0">
                          <a:ln>
                            <a:noFill/>
                          </a:ln>
                          <a:solidFill>
                            <a:schemeClr val="tx1"/>
                          </a:solidFill>
                          <a:effectLst/>
                          <a:latin typeface="Arial" charset="0"/>
                          <a:ea typeface="ＭＳ Ｐゴシック" charset="-128"/>
                        </a:rPr>
                        <a:t>126</a:t>
                      </a:r>
                      <a:r>
                        <a:rPr kumimoji="1" lang="en-US" altLang="ja-JP" sz="1800" b="0" i="0" u="none" strike="noStrike" cap="none" normalizeH="0" baseline="0" dirty="0" smtClean="0">
                          <a:ln>
                            <a:noFill/>
                          </a:ln>
                          <a:solidFill>
                            <a:schemeClr val="tx1"/>
                          </a:solidFill>
                          <a:effectLst/>
                          <a:latin typeface="Arial" charset="0"/>
                          <a:ea typeface="ＭＳ Ｐゴシック" charset="-128"/>
                        </a:rPr>
                        <a:t>Pd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Arial" pitchFamily="34" charset="0"/>
                          <a:cs typeface="Arial" pitchFamily="34" charset="0"/>
                        </a:rPr>
                        <a:t>None</a:t>
                      </a:r>
                      <a:endParaRPr kumimoji="1" lang="ja-JP" alt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7658">
                <a:tc>
                  <a:txBody>
                    <a:bodyPr/>
                    <a:lstStyle/>
                    <a:p>
                      <a:pPr algn="ctr"/>
                      <a:r>
                        <a:rPr kumimoji="1" lang="en-US" altLang="ja-JP" sz="1800" dirty="0" smtClean="0">
                          <a:latin typeface="Arial" pitchFamily="34" charset="0"/>
                          <a:cs typeface="Arial" pitchFamily="34" charset="0"/>
                        </a:rPr>
                        <a:t>Nov. 2008</a:t>
                      </a:r>
                      <a:endParaRPr kumimoji="1" lang="ja-JP" alt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dirty="0" smtClean="0">
                          <a:ln>
                            <a:noFill/>
                          </a:ln>
                          <a:solidFill>
                            <a:schemeClr val="tx1"/>
                          </a:solidFill>
                          <a:effectLst/>
                          <a:latin typeface="Arial" charset="0"/>
                          <a:ea typeface="ＭＳ Ｐゴシック" charset="-128"/>
                        </a:rPr>
                        <a:t>~0.22 </a:t>
                      </a:r>
                      <a:r>
                        <a:rPr kumimoji="1" lang="en-US" altLang="ja-JP" sz="1800" b="0" i="0" u="none" strike="noStrike" cap="none" normalizeH="0" baseline="0" dirty="0" err="1" smtClean="0">
                          <a:ln>
                            <a:noFill/>
                          </a:ln>
                          <a:solidFill>
                            <a:schemeClr val="tx1"/>
                          </a:solidFill>
                          <a:effectLst/>
                          <a:latin typeface="Arial" charset="0"/>
                          <a:ea typeface="ＭＳ Ｐゴシック" charset="-128"/>
                        </a:rPr>
                        <a:t>pnA</a:t>
                      </a: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dirty="0" smtClean="0">
                          <a:ln>
                            <a:noFill/>
                          </a:ln>
                          <a:solidFill>
                            <a:schemeClr val="tx1"/>
                          </a:solidFill>
                          <a:effectLst/>
                          <a:latin typeface="Arial" charset="0"/>
                          <a:ea typeface="ＭＳ Ｐゴシック" charset="-128"/>
                        </a:rPr>
                        <a:t>(1 x 10</a:t>
                      </a:r>
                      <a:r>
                        <a:rPr kumimoji="1" lang="en-US" altLang="ja-JP" sz="1800" b="0" i="0" u="none" strike="noStrike" cap="none" normalizeH="0" baseline="30000" dirty="0" smtClean="0">
                          <a:ln>
                            <a:noFill/>
                          </a:ln>
                          <a:solidFill>
                            <a:schemeClr val="tx1"/>
                          </a:solidFill>
                          <a:effectLst/>
                          <a:latin typeface="Arial" charset="0"/>
                          <a:ea typeface="ＭＳ Ｐゴシック" charset="-128"/>
                        </a:rPr>
                        <a:t>9</a:t>
                      </a:r>
                      <a:r>
                        <a:rPr kumimoji="1" lang="en-US" altLang="ja-JP" sz="1800" b="0" i="0" u="none" strike="noStrike" cap="none" normalizeH="0" baseline="0" dirty="0" smtClean="0">
                          <a:ln>
                            <a:noFill/>
                          </a:ln>
                          <a:solidFill>
                            <a:schemeClr val="tx1"/>
                          </a:solidFill>
                          <a:effectLst/>
                          <a:latin typeface="Arial" charset="0"/>
                          <a:ea typeface="ＭＳ Ｐゴシック" charset="-128"/>
                        </a:rPr>
                        <a:t> </a:t>
                      </a:r>
                      <a:r>
                        <a:rPr kumimoji="1" lang="en-US" altLang="ja-JP" sz="1800" b="0" i="0" u="none" strike="noStrike" cap="none" normalizeH="0" baseline="0" dirty="0" err="1" smtClean="0">
                          <a:ln>
                            <a:noFill/>
                          </a:ln>
                          <a:solidFill>
                            <a:schemeClr val="tx1"/>
                          </a:solidFill>
                          <a:effectLst/>
                          <a:latin typeface="Arial" charset="0"/>
                          <a:ea typeface="ＭＳ Ｐゴシック" charset="-128"/>
                        </a:rPr>
                        <a:t>pps</a:t>
                      </a:r>
                      <a:r>
                        <a:rPr kumimoji="1" lang="en-US" altLang="ja-JP" sz="1800" b="0" i="0" u="none" strike="noStrike" cap="none" normalizeH="0" baseline="0" dirty="0" smtClean="0">
                          <a:ln>
                            <a:noFill/>
                          </a:ln>
                          <a:solidFill>
                            <a:schemeClr val="tx1"/>
                          </a:solidFill>
                          <a:effectLst/>
                          <a:latin typeface="Arial" charset="0"/>
                          <a:ea typeface="ＭＳ Ｐゴシック"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solidFill>
                            <a:srgbClr val="FF0000"/>
                          </a:solidFill>
                          <a:latin typeface="Arial" pitchFamily="34" charset="0"/>
                          <a:cs typeface="Arial" pitchFamily="34" charset="0"/>
                        </a:rPr>
                        <a:t>45 </a:t>
                      </a:r>
                      <a:r>
                        <a:rPr kumimoji="1" lang="en-US" altLang="ja-JP" sz="1800" dirty="0" smtClean="0">
                          <a:latin typeface="Arial" pitchFamily="34" charset="0"/>
                          <a:cs typeface="Arial" pitchFamily="34" charset="0"/>
                        </a:rPr>
                        <a:t>: </a:t>
                      </a:r>
                      <a:r>
                        <a:rPr kumimoji="1" lang="en-US" altLang="ja-JP" sz="1800" b="0" i="0" u="none" strike="noStrike" cap="none" normalizeH="0" baseline="0" dirty="0" err="1" smtClean="0">
                          <a:ln>
                            <a:noFill/>
                          </a:ln>
                          <a:solidFill>
                            <a:schemeClr val="tx1"/>
                          </a:solidFill>
                          <a:effectLst/>
                          <a:latin typeface="Arial" charset="0"/>
                          <a:ea typeface="ＭＳ Ｐゴシック" charset="-128"/>
                        </a:rPr>
                        <a:t>Mn</a:t>
                      </a:r>
                      <a:r>
                        <a:rPr kumimoji="1" lang="en-US" altLang="ja-JP" sz="1800" b="0" i="0" u="none" strike="noStrike" cap="none" normalizeH="0" baseline="0" dirty="0" smtClean="0">
                          <a:ln>
                            <a:noFill/>
                          </a:ln>
                          <a:solidFill>
                            <a:schemeClr val="tx1"/>
                          </a:solidFill>
                          <a:effectLst/>
                          <a:latin typeface="Arial" charset="0"/>
                          <a:ea typeface="ＭＳ Ｐゴシック" charset="-128"/>
                        </a:rPr>
                        <a:t>(</a:t>
                      </a:r>
                      <a:r>
                        <a:rPr kumimoji="1" lang="en-US" altLang="ja-JP" sz="1800" b="0" i="1" u="none" strike="noStrike" cap="none" normalizeH="0" baseline="0" dirty="0" smtClean="0">
                          <a:ln>
                            <a:noFill/>
                          </a:ln>
                          <a:solidFill>
                            <a:schemeClr val="tx1"/>
                          </a:solidFill>
                          <a:effectLst/>
                          <a:latin typeface="Arial" charset="0"/>
                          <a:ea typeface="ＭＳ Ｐゴシック" charset="-128"/>
                        </a:rPr>
                        <a:t>Z</a:t>
                      </a:r>
                      <a:r>
                        <a:rPr kumimoji="1" lang="en-US" altLang="ja-JP" sz="1800" b="0" i="0" u="none" strike="noStrike" cap="none" normalizeH="0" baseline="0" dirty="0" smtClean="0">
                          <a:ln>
                            <a:noFill/>
                          </a:ln>
                          <a:solidFill>
                            <a:schemeClr val="tx1"/>
                          </a:solidFill>
                          <a:effectLst/>
                          <a:latin typeface="Arial" charset="0"/>
                          <a:ea typeface="ＭＳ Ｐゴシック" charset="-128"/>
                        </a:rPr>
                        <a:t>=25) ~ Ba(</a:t>
                      </a:r>
                      <a:r>
                        <a:rPr kumimoji="1" lang="en-US" altLang="ja-JP" sz="1800" b="0" i="1" u="none" strike="noStrike" cap="none" normalizeH="0" baseline="0" dirty="0" smtClean="0">
                          <a:ln>
                            <a:noFill/>
                          </a:ln>
                          <a:solidFill>
                            <a:schemeClr val="tx1"/>
                          </a:solidFill>
                          <a:effectLst/>
                          <a:latin typeface="Arial" charset="0"/>
                          <a:ea typeface="ＭＳ Ｐゴシック" charset="-128"/>
                        </a:rPr>
                        <a:t>Z</a:t>
                      </a:r>
                      <a:r>
                        <a:rPr kumimoji="1" lang="en-US" altLang="ja-JP" sz="1800" b="0" i="0" u="none" strike="noStrike" cap="none" normalizeH="0" baseline="0" dirty="0" smtClean="0">
                          <a:ln>
                            <a:noFill/>
                          </a:ln>
                          <a:solidFill>
                            <a:schemeClr val="tx1"/>
                          </a:solidFill>
                          <a:effectLst/>
                          <a:latin typeface="Arial" charset="0"/>
                          <a:ea typeface="ＭＳ Ｐゴシック" charset="-128"/>
                        </a:rPr>
                        <a:t>=56) **</a:t>
                      </a:r>
                      <a:r>
                        <a:rPr kumimoji="1" lang="en-US" altLang="ja-JP" sz="1800" dirty="0" smtClean="0">
                          <a:latin typeface="Arial" pitchFamily="34" charset="0"/>
                          <a:cs typeface="Arial" pitchFamily="34" charset="0"/>
                        </a:rPr>
                        <a:t> </a:t>
                      </a:r>
                      <a:endParaRPr kumimoji="1" lang="ja-JP" alt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solidFill>
                            <a:srgbClr val="FF0000"/>
                          </a:solidFill>
                          <a:latin typeface="Arial" pitchFamily="34" charset="0"/>
                          <a:cs typeface="Arial" pitchFamily="34" charset="0"/>
                        </a:rPr>
                        <a:t>18</a:t>
                      </a:r>
                      <a:r>
                        <a:rPr kumimoji="1" lang="en-US" altLang="ja-JP" sz="1800" baseline="0" dirty="0" smtClean="0">
                          <a:solidFill>
                            <a:srgbClr val="FF0000"/>
                          </a:solidFill>
                          <a:latin typeface="Arial" pitchFamily="34" charset="0"/>
                          <a:cs typeface="Arial" pitchFamily="34" charset="0"/>
                        </a:rPr>
                        <a:t> </a:t>
                      </a:r>
                      <a:r>
                        <a:rPr kumimoji="1" lang="en-US" altLang="ja-JP" sz="1800" dirty="0" smtClean="0">
                          <a:solidFill>
                            <a:schemeClr val="tx1"/>
                          </a:solidFill>
                          <a:latin typeface="Arial" pitchFamily="34" charset="0"/>
                          <a:cs typeface="Arial" pitchFamily="34" charset="0"/>
                        </a:rPr>
                        <a:t>: Z=22~47 ***</a:t>
                      </a:r>
                      <a:endParaRPr kumimoji="1" lang="ja-JP" alt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7658">
                <a:tc>
                  <a:txBody>
                    <a:bodyPr/>
                    <a:lstStyle/>
                    <a:p>
                      <a:pPr algn="ctr"/>
                      <a:r>
                        <a:rPr kumimoji="1" lang="en-US" altLang="ja-JP" sz="1800" dirty="0" smtClean="0">
                          <a:latin typeface="Arial" pitchFamily="34" charset="0"/>
                          <a:cs typeface="Arial" pitchFamily="34" charset="0"/>
                        </a:rPr>
                        <a:t>Oct. 2011</a:t>
                      </a:r>
                      <a:endParaRPr kumimoji="1" lang="ja-JP" alt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dirty="0" smtClean="0">
                          <a:ln>
                            <a:noFill/>
                          </a:ln>
                          <a:solidFill>
                            <a:schemeClr val="tx1"/>
                          </a:solidFill>
                          <a:effectLst/>
                          <a:latin typeface="Arial" charset="0"/>
                          <a:ea typeface="ＭＳ Ｐゴシック" charset="-128"/>
                        </a:rPr>
                        <a:t>~0.5 </a:t>
                      </a:r>
                      <a:r>
                        <a:rPr kumimoji="1" lang="en-US" altLang="ja-JP" sz="1800" b="0" i="0" u="none" strike="noStrike" cap="none" normalizeH="0" baseline="0" dirty="0" err="1" smtClean="0">
                          <a:ln>
                            <a:noFill/>
                          </a:ln>
                          <a:solidFill>
                            <a:schemeClr val="tx1"/>
                          </a:solidFill>
                          <a:effectLst/>
                          <a:latin typeface="Arial" charset="0"/>
                          <a:ea typeface="ＭＳ Ｐゴシック" charset="-128"/>
                        </a:rPr>
                        <a:t>pnA</a:t>
                      </a:r>
                      <a:endParaRPr kumimoji="1" lang="en-US" altLang="ja-JP" sz="1800" b="0" i="0" u="none" strike="noStrike" cap="none" normalizeH="0" baseline="0" dirty="0" smtClean="0">
                        <a:ln>
                          <a:noFill/>
                        </a:ln>
                        <a:solidFill>
                          <a:schemeClr val="tx1"/>
                        </a:solidFill>
                        <a:effectLst/>
                        <a:latin typeface="Arial" charset="0"/>
                        <a:ea typeface="ＭＳ Ｐゴシック"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cap="none" normalizeH="0" baseline="0" dirty="0" smtClean="0">
                          <a:ln>
                            <a:noFill/>
                          </a:ln>
                          <a:solidFill>
                            <a:schemeClr val="tx1"/>
                          </a:solidFill>
                          <a:effectLst/>
                          <a:latin typeface="Arial" charset="0"/>
                          <a:ea typeface="ＭＳ Ｐゴシック" charset="-128"/>
                        </a:rPr>
                        <a:t>(3 x 10</a:t>
                      </a:r>
                      <a:r>
                        <a:rPr kumimoji="1" lang="en-US" altLang="ja-JP" sz="1800" b="0" i="0" u="none" strike="noStrike" cap="none" normalizeH="0" baseline="30000" dirty="0" smtClean="0">
                          <a:ln>
                            <a:noFill/>
                          </a:ln>
                          <a:solidFill>
                            <a:schemeClr val="tx1"/>
                          </a:solidFill>
                          <a:effectLst/>
                          <a:latin typeface="Arial" charset="0"/>
                          <a:ea typeface="ＭＳ Ｐゴシック" charset="-128"/>
                        </a:rPr>
                        <a:t>9</a:t>
                      </a:r>
                      <a:r>
                        <a:rPr kumimoji="1" lang="en-US" altLang="ja-JP" sz="1800" b="0" i="0" u="none" strike="noStrike" cap="none" normalizeH="0" baseline="0" dirty="0" smtClean="0">
                          <a:ln>
                            <a:noFill/>
                          </a:ln>
                          <a:solidFill>
                            <a:schemeClr val="tx1"/>
                          </a:solidFill>
                          <a:effectLst/>
                          <a:latin typeface="Arial" charset="0"/>
                          <a:ea typeface="ＭＳ Ｐゴシック" charset="-128"/>
                        </a:rPr>
                        <a:t> </a:t>
                      </a:r>
                      <a:r>
                        <a:rPr kumimoji="1" lang="en-US" altLang="ja-JP" sz="1800" b="0" i="0" u="none" strike="noStrike" cap="none" normalizeH="0" baseline="0" dirty="0" err="1" smtClean="0">
                          <a:ln>
                            <a:noFill/>
                          </a:ln>
                          <a:solidFill>
                            <a:schemeClr val="tx1"/>
                          </a:solidFill>
                          <a:effectLst/>
                          <a:latin typeface="Arial" charset="0"/>
                          <a:ea typeface="ＭＳ Ｐゴシック" charset="-128"/>
                        </a:rPr>
                        <a:t>pps</a:t>
                      </a:r>
                      <a:r>
                        <a:rPr kumimoji="1" lang="en-US" altLang="ja-JP" sz="1800" b="0" i="0" u="none" strike="noStrike" cap="none" normalizeH="0" baseline="0" dirty="0" smtClean="0">
                          <a:ln>
                            <a:noFill/>
                          </a:ln>
                          <a:solidFill>
                            <a:schemeClr val="tx1"/>
                          </a:solidFill>
                          <a:effectLst/>
                          <a:latin typeface="Arial" charset="0"/>
                          <a:ea typeface="ＭＳ Ｐゴシック"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solidFill>
                            <a:srgbClr val="0000FF"/>
                          </a:solidFill>
                          <a:latin typeface="Arial" pitchFamily="34" charset="0"/>
                          <a:cs typeface="Arial" pitchFamily="34" charset="0"/>
                        </a:rPr>
                        <a:t>14 </a:t>
                      </a:r>
                      <a:r>
                        <a:rPr kumimoji="1" lang="en-US" altLang="ja-JP" sz="1800" dirty="0" smtClean="0">
                          <a:latin typeface="Arial" pitchFamily="34" charset="0"/>
                          <a:cs typeface="Arial" pitchFamily="34" charset="0"/>
                        </a:rPr>
                        <a:t>: Z</a:t>
                      </a:r>
                      <a:r>
                        <a:rPr kumimoji="1" lang="en-US" altLang="ja-JP" sz="1800" baseline="0" dirty="0" smtClean="0">
                          <a:latin typeface="Arial" pitchFamily="34" charset="0"/>
                          <a:cs typeface="Arial" pitchFamily="34" charset="0"/>
                        </a:rPr>
                        <a:t> =56~60</a:t>
                      </a:r>
                      <a:endParaRPr kumimoji="1" lang="ja-JP" alt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solidFill>
                            <a:srgbClr val="0000FF"/>
                          </a:solidFill>
                          <a:latin typeface="Arial" pitchFamily="34" charset="0"/>
                          <a:cs typeface="Arial" pitchFamily="34" charset="0"/>
                        </a:rPr>
                        <a:t>19 </a:t>
                      </a:r>
                      <a:r>
                        <a:rPr kumimoji="1" lang="en-US" altLang="ja-JP" sz="1800" dirty="0" smtClean="0">
                          <a:solidFill>
                            <a:schemeClr val="tx1"/>
                          </a:solidFill>
                          <a:latin typeface="Arial" pitchFamily="34" charset="0"/>
                          <a:cs typeface="Arial" pitchFamily="34" charset="0"/>
                        </a:rPr>
                        <a:t>:</a:t>
                      </a:r>
                      <a:r>
                        <a:rPr kumimoji="1" lang="en-US" altLang="ja-JP" sz="1800" baseline="0" dirty="0" smtClean="0">
                          <a:solidFill>
                            <a:schemeClr val="tx1"/>
                          </a:solidFill>
                          <a:latin typeface="Arial" pitchFamily="34" charset="0"/>
                          <a:cs typeface="Arial" pitchFamily="34" charset="0"/>
                        </a:rPr>
                        <a:t> </a:t>
                      </a:r>
                      <a:r>
                        <a:rPr kumimoji="1" lang="en-US" altLang="ja-JP" sz="1800" dirty="0" smtClean="0">
                          <a:solidFill>
                            <a:schemeClr val="tx1"/>
                          </a:solidFill>
                          <a:latin typeface="Arial" pitchFamily="34" charset="0"/>
                          <a:cs typeface="Arial" pitchFamily="34" charset="0"/>
                        </a:rPr>
                        <a:t>Z =59~66 </a:t>
                      </a:r>
                      <a:endParaRPr kumimoji="1" lang="ja-JP" altLang="en-US" sz="180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テキスト ボックス 2"/>
          <p:cNvSpPr txBox="1"/>
          <p:nvPr/>
        </p:nvSpPr>
        <p:spPr>
          <a:xfrm>
            <a:off x="1835696" y="3594204"/>
            <a:ext cx="6840760" cy="369332"/>
          </a:xfrm>
          <a:prstGeom prst="rect">
            <a:avLst/>
          </a:prstGeom>
          <a:noFill/>
        </p:spPr>
        <p:txBody>
          <a:bodyPr wrap="square" rtlCol="0">
            <a:spAutoFit/>
          </a:bodyPr>
          <a:lstStyle/>
          <a:p>
            <a:r>
              <a:rPr kumimoji="1" lang="en-US" altLang="ja-JP" dirty="0" smtClean="0">
                <a:solidFill>
                  <a:srgbClr val="008000"/>
                </a:solidFill>
                <a:latin typeface="Arial" pitchFamily="34" charset="0"/>
                <a:cs typeface="Arial" pitchFamily="34" charset="0"/>
              </a:rPr>
              <a:t>~10 </a:t>
            </a:r>
            <a:r>
              <a:rPr kumimoji="1" lang="en-US" altLang="ja-JP" dirty="0" err="1" smtClean="0">
                <a:solidFill>
                  <a:srgbClr val="008000"/>
                </a:solidFill>
                <a:latin typeface="Arial" pitchFamily="34" charset="0"/>
                <a:cs typeface="Arial" pitchFamily="34" charset="0"/>
              </a:rPr>
              <a:t>pnA</a:t>
            </a:r>
            <a:r>
              <a:rPr kumimoji="1" lang="en-US" altLang="ja-JP" dirty="0" smtClean="0">
                <a:solidFill>
                  <a:srgbClr val="008000"/>
                </a:solidFill>
                <a:latin typeface="Arial" pitchFamily="34" charset="0"/>
                <a:cs typeface="Arial" pitchFamily="34" charset="0"/>
              </a:rPr>
              <a:t> during EURICA campaign (Fall 2012 and Spring 2013)</a:t>
            </a:r>
            <a:endParaRPr kumimoji="1" lang="ja-JP" altLang="en-US" dirty="0">
              <a:solidFill>
                <a:srgbClr val="008000"/>
              </a:solidFill>
              <a:latin typeface="Arial" pitchFamily="34" charset="0"/>
              <a:cs typeface="Arial" pitchFamily="34" charset="0"/>
            </a:endParaRPr>
          </a:p>
        </p:txBody>
      </p:sp>
      <p:sp>
        <p:nvSpPr>
          <p:cNvPr id="4" name="テキスト ボックス 50"/>
          <p:cNvSpPr txBox="1">
            <a:spLocks noChangeArrowheads="1"/>
          </p:cNvSpPr>
          <p:nvPr/>
        </p:nvSpPr>
        <p:spPr bwMode="auto">
          <a:xfrm>
            <a:off x="3729979" y="4201045"/>
            <a:ext cx="5306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1400" dirty="0" smtClean="0"/>
              <a:t>**T</a:t>
            </a:r>
            <a:r>
              <a:rPr lang="en-US" altLang="ja-JP" sz="1400" dirty="0"/>
              <a:t>. Ohnishi, T. Kubo et al.: J. Phys. Soc. </a:t>
            </a:r>
            <a:r>
              <a:rPr lang="en-US" altLang="ja-JP" sz="1400" dirty="0" err="1"/>
              <a:t>Jpn</a:t>
            </a:r>
            <a:r>
              <a:rPr lang="en-US" altLang="ja-JP" sz="1400" dirty="0"/>
              <a:t>. </a:t>
            </a:r>
            <a:r>
              <a:rPr lang="en-US" altLang="ja-JP" sz="1400" b="1" dirty="0"/>
              <a:t>79</a:t>
            </a:r>
            <a:r>
              <a:rPr lang="en-US" altLang="ja-JP" sz="1400" dirty="0"/>
              <a:t> (2010) 073201.</a:t>
            </a:r>
            <a:endParaRPr lang="ja-JP" altLang="en-US" sz="1400" dirty="0"/>
          </a:p>
        </p:txBody>
      </p:sp>
      <p:sp>
        <p:nvSpPr>
          <p:cNvPr id="5" name="正方形/長方形 4"/>
          <p:cNvSpPr>
            <a:spLocks noChangeArrowheads="1"/>
          </p:cNvSpPr>
          <p:nvPr/>
        </p:nvSpPr>
        <p:spPr bwMode="auto">
          <a:xfrm>
            <a:off x="3801987" y="3963536"/>
            <a:ext cx="52345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ja-JP" sz="1400" dirty="0" smtClean="0">
                <a:latin typeface="Arial" pitchFamily="34" charset="0"/>
                <a:cs typeface="Arial" pitchFamily="34" charset="0"/>
              </a:rPr>
              <a:t>*T</a:t>
            </a:r>
            <a:r>
              <a:rPr lang="en-US" altLang="ja-JP" sz="1400" dirty="0">
                <a:latin typeface="Arial" pitchFamily="34" charset="0"/>
                <a:cs typeface="Arial" pitchFamily="34" charset="0"/>
              </a:rPr>
              <a:t>. Ohnishi, T. Kubo et al.: J. Phys. Soc. </a:t>
            </a:r>
            <a:r>
              <a:rPr lang="en-US" altLang="ja-JP" sz="1400" dirty="0" err="1">
                <a:latin typeface="Arial" pitchFamily="34" charset="0"/>
                <a:cs typeface="Arial" pitchFamily="34" charset="0"/>
              </a:rPr>
              <a:t>Jpn</a:t>
            </a:r>
            <a:r>
              <a:rPr lang="en-US" altLang="ja-JP" sz="1400" dirty="0">
                <a:latin typeface="Arial" pitchFamily="34" charset="0"/>
                <a:cs typeface="Arial" pitchFamily="34" charset="0"/>
              </a:rPr>
              <a:t>. </a:t>
            </a:r>
            <a:r>
              <a:rPr lang="en-US" altLang="ja-JP" sz="1400" b="1" dirty="0">
                <a:latin typeface="Arial" pitchFamily="34" charset="0"/>
                <a:cs typeface="Arial" pitchFamily="34" charset="0"/>
              </a:rPr>
              <a:t>77</a:t>
            </a:r>
            <a:r>
              <a:rPr lang="en-US" altLang="ja-JP" sz="1400" dirty="0">
                <a:latin typeface="Arial" pitchFamily="34" charset="0"/>
                <a:cs typeface="Arial" pitchFamily="34" charset="0"/>
              </a:rPr>
              <a:t> (2008) 083201.</a:t>
            </a:r>
          </a:p>
        </p:txBody>
      </p:sp>
      <p:sp>
        <p:nvSpPr>
          <p:cNvPr id="6" name="正方形/長方形 5"/>
          <p:cNvSpPr>
            <a:spLocks noChangeArrowheads="1"/>
          </p:cNvSpPr>
          <p:nvPr/>
        </p:nvSpPr>
        <p:spPr bwMode="auto">
          <a:xfrm>
            <a:off x="3657971" y="4436814"/>
            <a:ext cx="5002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400" dirty="0" smtClean="0">
                <a:latin typeface="Arial" pitchFamily="34" charset="0"/>
                <a:cs typeface="Arial" pitchFamily="34" charset="0"/>
              </a:rPr>
              <a:t>***D. Kameda, </a:t>
            </a:r>
            <a:r>
              <a:rPr lang="en-US" altLang="ja-JP" sz="1400" dirty="0">
                <a:latin typeface="Arial" pitchFamily="34" charset="0"/>
                <a:cs typeface="Arial" pitchFamily="34" charset="0"/>
              </a:rPr>
              <a:t>T. Kubo et al</a:t>
            </a:r>
            <a:r>
              <a:rPr lang="en-US" altLang="ja-JP" sz="1400" dirty="0" smtClean="0">
                <a:latin typeface="Arial" pitchFamily="34" charset="0"/>
                <a:cs typeface="Arial" pitchFamily="34" charset="0"/>
              </a:rPr>
              <a:t>.: </a:t>
            </a:r>
            <a:r>
              <a:rPr lang="en-US" altLang="ja-JP" sz="1400" dirty="0"/>
              <a:t>Phys. Rev. C </a:t>
            </a:r>
            <a:r>
              <a:rPr lang="en-US" altLang="ja-JP" sz="1400" b="1" dirty="0" smtClean="0"/>
              <a:t>86</a:t>
            </a:r>
            <a:r>
              <a:rPr lang="en-US" altLang="ja-JP" sz="1400" dirty="0" smtClean="0"/>
              <a:t> </a:t>
            </a:r>
            <a:r>
              <a:rPr lang="en-US" altLang="ja-JP" sz="1400" dirty="0"/>
              <a:t>(2012</a:t>
            </a:r>
            <a:r>
              <a:rPr lang="en-US" altLang="ja-JP" sz="1400" dirty="0" smtClean="0"/>
              <a:t>) 054319.</a:t>
            </a:r>
            <a:endParaRPr lang="ja-JP" altLang="en-US" sz="1400" dirty="0"/>
          </a:p>
        </p:txBody>
      </p:sp>
      <p:sp>
        <p:nvSpPr>
          <p:cNvPr id="8" name="テキスト ボックス 7"/>
          <p:cNvSpPr txBox="1"/>
          <p:nvPr/>
        </p:nvSpPr>
        <p:spPr>
          <a:xfrm>
            <a:off x="1115616" y="727681"/>
            <a:ext cx="6912768" cy="400110"/>
          </a:xfrm>
          <a:prstGeom prst="rect">
            <a:avLst/>
          </a:prstGeom>
          <a:noFill/>
        </p:spPr>
        <p:txBody>
          <a:bodyPr wrap="square" rtlCol="0">
            <a:spAutoFit/>
          </a:bodyPr>
          <a:lstStyle/>
          <a:p>
            <a:r>
              <a:rPr lang="en-US" altLang="ja-JP" sz="2000" dirty="0" smtClean="0">
                <a:solidFill>
                  <a:srgbClr val="0000FF"/>
                </a:solidFill>
                <a:latin typeface="Arial" pitchFamily="34" charset="0"/>
                <a:cs typeface="Arial" pitchFamily="34" charset="0"/>
              </a:rPr>
              <a:t>Results using </a:t>
            </a:r>
            <a:r>
              <a:rPr lang="en-US" altLang="ja-JP" sz="2000" dirty="0">
                <a:solidFill>
                  <a:srgbClr val="0000FF"/>
                </a:solidFill>
                <a:latin typeface="Arial" pitchFamily="34" charset="0"/>
                <a:cs typeface="Arial" pitchFamily="34" charset="0"/>
              </a:rPr>
              <a:t>in-flight fission of  a </a:t>
            </a:r>
            <a:r>
              <a:rPr lang="en-US" altLang="ja-JP" sz="2000" baseline="30000" dirty="0">
                <a:solidFill>
                  <a:srgbClr val="0000FF"/>
                </a:solidFill>
                <a:latin typeface="Arial" pitchFamily="34" charset="0"/>
                <a:cs typeface="Arial" pitchFamily="34" charset="0"/>
              </a:rPr>
              <a:t>238</a:t>
            </a:r>
            <a:r>
              <a:rPr lang="en-US" altLang="ja-JP" sz="2000" dirty="0">
                <a:solidFill>
                  <a:srgbClr val="0000FF"/>
                </a:solidFill>
                <a:latin typeface="Arial" pitchFamily="34" charset="0"/>
                <a:cs typeface="Arial" pitchFamily="34" charset="0"/>
              </a:rPr>
              <a:t>U beam at 345 </a:t>
            </a:r>
            <a:r>
              <a:rPr lang="en-US" altLang="ja-JP" sz="2000" dirty="0" smtClean="0">
                <a:solidFill>
                  <a:srgbClr val="0000FF"/>
                </a:solidFill>
                <a:latin typeface="Arial" pitchFamily="34" charset="0"/>
                <a:cs typeface="Arial" pitchFamily="34" charset="0"/>
              </a:rPr>
              <a:t>MeV/u</a:t>
            </a:r>
            <a:endParaRPr lang="ja-JP" altLang="en-US" sz="2000" dirty="0">
              <a:solidFill>
                <a:srgbClr val="0000FF"/>
              </a:solidFill>
              <a:latin typeface="Arial" pitchFamily="34" charset="0"/>
              <a:cs typeface="Arial" pitchFamily="34" charset="0"/>
            </a:endParaRPr>
          </a:p>
        </p:txBody>
      </p:sp>
      <p:sp>
        <p:nvSpPr>
          <p:cNvPr id="9" name="テキスト ボックス 8"/>
          <p:cNvSpPr txBox="1"/>
          <p:nvPr/>
        </p:nvSpPr>
        <p:spPr>
          <a:xfrm>
            <a:off x="576064" y="5115664"/>
            <a:ext cx="8028384" cy="400110"/>
          </a:xfrm>
          <a:prstGeom prst="rect">
            <a:avLst/>
          </a:prstGeom>
          <a:noFill/>
        </p:spPr>
        <p:txBody>
          <a:bodyPr wrap="square" rtlCol="0">
            <a:spAutoFit/>
          </a:bodyPr>
          <a:lstStyle/>
          <a:p>
            <a:r>
              <a:rPr lang="en-US" altLang="ja-JP" sz="2000" dirty="0" smtClean="0">
                <a:solidFill>
                  <a:srgbClr val="0000FF"/>
                </a:solidFill>
                <a:latin typeface="Arial" pitchFamily="34" charset="0"/>
                <a:cs typeface="Arial" pitchFamily="34" charset="0"/>
              </a:rPr>
              <a:t>Results using projectile fragmentation of  </a:t>
            </a:r>
            <a:r>
              <a:rPr lang="en-US" altLang="ja-JP" sz="2000" dirty="0">
                <a:solidFill>
                  <a:srgbClr val="0000FF"/>
                </a:solidFill>
                <a:latin typeface="Arial" pitchFamily="34" charset="0"/>
                <a:cs typeface="Arial" pitchFamily="34" charset="0"/>
              </a:rPr>
              <a:t>a </a:t>
            </a:r>
            <a:r>
              <a:rPr lang="en-US" altLang="ja-JP" sz="2000" baseline="30000" dirty="0" smtClean="0">
                <a:solidFill>
                  <a:srgbClr val="0000FF"/>
                </a:solidFill>
                <a:latin typeface="Arial" pitchFamily="34" charset="0"/>
                <a:cs typeface="Arial" pitchFamily="34" charset="0"/>
              </a:rPr>
              <a:t>124</a:t>
            </a:r>
            <a:r>
              <a:rPr lang="en-US" altLang="ja-JP" sz="2000" dirty="0" smtClean="0">
                <a:solidFill>
                  <a:srgbClr val="0000FF"/>
                </a:solidFill>
                <a:latin typeface="Arial" pitchFamily="34" charset="0"/>
                <a:cs typeface="Arial" pitchFamily="34" charset="0"/>
              </a:rPr>
              <a:t>Xe </a:t>
            </a:r>
            <a:r>
              <a:rPr lang="en-US" altLang="ja-JP" sz="2000" dirty="0">
                <a:solidFill>
                  <a:srgbClr val="0000FF"/>
                </a:solidFill>
                <a:latin typeface="Arial" pitchFamily="34" charset="0"/>
                <a:cs typeface="Arial" pitchFamily="34" charset="0"/>
              </a:rPr>
              <a:t>beam at 345 </a:t>
            </a:r>
            <a:r>
              <a:rPr lang="en-US" altLang="ja-JP" sz="2000" dirty="0" smtClean="0">
                <a:solidFill>
                  <a:srgbClr val="0000FF"/>
                </a:solidFill>
                <a:latin typeface="Arial" pitchFamily="34" charset="0"/>
                <a:cs typeface="Arial" pitchFamily="34" charset="0"/>
              </a:rPr>
              <a:t>MeV/u</a:t>
            </a:r>
            <a:endParaRPr lang="ja-JP" altLang="en-US" sz="2000" dirty="0">
              <a:solidFill>
                <a:srgbClr val="0000FF"/>
              </a:solidFill>
              <a:latin typeface="Arial" pitchFamily="34" charset="0"/>
              <a:cs typeface="Arial"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2557699753"/>
              </p:ext>
            </p:extLst>
          </p:nvPr>
        </p:nvGraphicFramePr>
        <p:xfrm>
          <a:off x="323528" y="5583520"/>
          <a:ext cx="8496945" cy="365760"/>
        </p:xfrm>
        <a:graphic>
          <a:graphicData uri="http://schemas.openxmlformats.org/drawingml/2006/table">
            <a:tbl>
              <a:tblPr firstRow="1" bandRow="1">
                <a:tableStyleId>{5C22544A-7EE6-4342-B048-85BDC9FD1C3A}</a:tableStyleId>
              </a:tblPr>
              <a:tblGrid>
                <a:gridCol w="2142087"/>
                <a:gridCol w="1499461"/>
                <a:gridCol w="2784713"/>
                <a:gridCol w="2070684"/>
              </a:tblGrid>
              <a:tr h="259317">
                <a:tc>
                  <a:txBody>
                    <a:bodyPr/>
                    <a:lstStyle/>
                    <a:p>
                      <a:r>
                        <a:rPr kumimoji="1" lang="en-US" altLang="ja-JP" sz="1800" b="0" dirty="0" smtClean="0">
                          <a:solidFill>
                            <a:schemeClr val="tx1"/>
                          </a:solidFill>
                          <a:latin typeface="Arial" pitchFamily="34" charset="0"/>
                          <a:cs typeface="Arial" pitchFamily="34" charset="0"/>
                        </a:rPr>
                        <a:t>2011 Dec. (</a:t>
                      </a:r>
                      <a:r>
                        <a:rPr kumimoji="1" lang="en-US" altLang="ja-JP" sz="1800" b="0" baseline="30000" dirty="0" smtClean="0">
                          <a:solidFill>
                            <a:schemeClr val="tx1"/>
                          </a:solidFill>
                          <a:latin typeface="Arial" pitchFamily="34" charset="0"/>
                          <a:cs typeface="Arial" pitchFamily="34" charset="0"/>
                        </a:rPr>
                        <a:t>124</a:t>
                      </a:r>
                      <a:r>
                        <a:rPr kumimoji="1" lang="en-US" altLang="ja-JP" sz="1800" b="0" dirty="0" smtClean="0">
                          <a:solidFill>
                            <a:schemeClr val="tx1"/>
                          </a:solidFill>
                          <a:latin typeface="Arial" pitchFamily="34" charset="0"/>
                          <a:cs typeface="Arial" pitchFamily="34" charset="0"/>
                        </a:rPr>
                        <a:t>Xe)</a:t>
                      </a:r>
                      <a:endParaRPr kumimoji="1" lang="ja-JP" altLang="en-US" sz="18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0" dirty="0" smtClean="0">
                          <a:solidFill>
                            <a:schemeClr val="tx1"/>
                          </a:solidFill>
                          <a:latin typeface="Arial" pitchFamily="34" charset="0"/>
                          <a:cs typeface="Arial" pitchFamily="34" charset="0"/>
                        </a:rPr>
                        <a:t>  ~9 </a:t>
                      </a:r>
                      <a:r>
                        <a:rPr kumimoji="1" lang="en-US" altLang="ja-JP" sz="1800" b="0" dirty="0" err="1" smtClean="0">
                          <a:solidFill>
                            <a:schemeClr val="tx1"/>
                          </a:solidFill>
                          <a:latin typeface="Arial" pitchFamily="34" charset="0"/>
                          <a:cs typeface="Arial" pitchFamily="34" charset="0"/>
                        </a:rPr>
                        <a:t>pnA</a:t>
                      </a:r>
                      <a:endParaRPr kumimoji="1" lang="ja-JP" altLang="en-US" sz="18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0" dirty="0" smtClean="0">
                          <a:solidFill>
                            <a:schemeClr val="tx1"/>
                          </a:solidFill>
                          <a:latin typeface="Arial" pitchFamily="34" charset="0"/>
                          <a:cs typeface="Arial" pitchFamily="34" charset="0"/>
                        </a:rPr>
                        <a:t>     </a:t>
                      </a:r>
                      <a:r>
                        <a:rPr kumimoji="1" lang="en-US" altLang="ja-JP" sz="1800" b="0" dirty="0" smtClean="0">
                          <a:solidFill>
                            <a:srgbClr val="0000FF"/>
                          </a:solidFill>
                          <a:latin typeface="Arial" pitchFamily="34" charset="0"/>
                          <a:cs typeface="Arial" pitchFamily="34" charset="0"/>
                        </a:rPr>
                        <a:t>4</a:t>
                      </a:r>
                      <a:r>
                        <a:rPr kumimoji="1" lang="en-US" altLang="ja-JP" sz="1800" b="0" dirty="0" smtClean="0">
                          <a:solidFill>
                            <a:schemeClr val="tx1"/>
                          </a:solidFill>
                          <a:latin typeface="Arial" pitchFamily="34" charset="0"/>
                          <a:cs typeface="Arial" pitchFamily="34" charset="0"/>
                        </a:rPr>
                        <a:t> : Z</a:t>
                      </a:r>
                      <a:r>
                        <a:rPr kumimoji="1" lang="en-US" altLang="ja-JP" sz="1800" b="0" baseline="0" dirty="0" smtClean="0">
                          <a:solidFill>
                            <a:schemeClr val="tx1"/>
                          </a:solidFill>
                          <a:latin typeface="Arial" pitchFamily="34" charset="0"/>
                          <a:cs typeface="Arial" pitchFamily="34" charset="0"/>
                        </a:rPr>
                        <a:t> =41~44</a:t>
                      </a:r>
                      <a:endParaRPr kumimoji="1" lang="ja-JP" altLang="en-US" sz="18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b="0" dirty="0" smtClean="0">
                          <a:solidFill>
                            <a:schemeClr val="tx1"/>
                          </a:solidFill>
                          <a:latin typeface="Arial" pitchFamily="34" charset="0"/>
                          <a:cs typeface="Arial" pitchFamily="34" charset="0"/>
                        </a:rPr>
                        <a:t>      none</a:t>
                      </a:r>
                      <a:endParaRPr kumimoji="1" lang="ja-JP" altLang="en-US" sz="1800" b="0"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126492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89" y="2555931"/>
            <a:ext cx="8215500" cy="416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3658899" y="6300347"/>
            <a:ext cx="593340" cy="400110"/>
          </a:xfrm>
          <a:prstGeom prst="rect">
            <a:avLst/>
          </a:prstGeom>
          <a:solidFill>
            <a:schemeClr val="bg1"/>
          </a:solidFill>
        </p:spPr>
        <p:txBody>
          <a:bodyPr wrap="square" rtlCol="0">
            <a:spAutoFit/>
          </a:bodyPr>
          <a:lstStyle/>
          <a:p>
            <a:r>
              <a:rPr kumimoji="1" lang="en-US" altLang="ja-JP" sz="2000" dirty="0" smtClean="0"/>
              <a:t>50</a:t>
            </a:r>
            <a:endParaRPr kumimoji="1" lang="ja-JP" altLang="en-US" sz="2000" dirty="0"/>
          </a:p>
        </p:txBody>
      </p:sp>
      <p:sp>
        <p:nvSpPr>
          <p:cNvPr id="12" name="テキスト ボックス 11"/>
          <p:cNvSpPr txBox="1"/>
          <p:nvPr/>
        </p:nvSpPr>
        <p:spPr>
          <a:xfrm>
            <a:off x="5788091" y="5436251"/>
            <a:ext cx="593340" cy="400110"/>
          </a:xfrm>
          <a:prstGeom prst="rect">
            <a:avLst/>
          </a:prstGeom>
          <a:solidFill>
            <a:schemeClr val="bg1"/>
          </a:solidFill>
        </p:spPr>
        <p:txBody>
          <a:bodyPr wrap="square" rtlCol="0">
            <a:spAutoFit/>
          </a:bodyPr>
          <a:lstStyle/>
          <a:p>
            <a:r>
              <a:rPr kumimoji="1" lang="en-US" altLang="ja-JP" sz="2000" dirty="0" smtClean="0"/>
              <a:t>82</a:t>
            </a:r>
            <a:endParaRPr kumimoji="1" lang="ja-JP" altLang="en-US" sz="2000" dirty="0"/>
          </a:p>
        </p:txBody>
      </p:sp>
      <p:sp>
        <p:nvSpPr>
          <p:cNvPr id="13" name="テキスト ボックス 12"/>
          <p:cNvSpPr txBox="1"/>
          <p:nvPr/>
        </p:nvSpPr>
        <p:spPr>
          <a:xfrm>
            <a:off x="5754190" y="5836361"/>
            <a:ext cx="593340" cy="400110"/>
          </a:xfrm>
          <a:prstGeom prst="rect">
            <a:avLst/>
          </a:prstGeom>
          <a:solidFill>
            <a:schemeClr val="bg1"/>
          </a:solidFill>
        </p:spPr>
        <p:txBody>
          <a:bodyPr wrap="square" rtlCol="0">
            <a:spAutoFit/>
          </a:bodyPr>
          <a:lstStyle/>
          <a:p>
            <a:r>
              <a:rPr kumimoji="1" lang="en-US" altLang="ja-JP" sz="2000" dirty="0" smtClean="0"/>
              <a:t>  </a:t>
            </a:r>
            <a:endParaRPr kumimoji="1" lang="ja-JP" altLang="en-US" sz="2000" dirty="0"/>
          </a:p>
        </p:txBody>
      </p:sp>
      <p:sp>
        <p:nvSpPr>
          <p:cNvPr id="15" name="テキスト ボックス 14"/>
          <p:cNvSpPr txBox="1"/>
          <p:nvPr/>
        </p:nvSpPr>
        <p:spPr>
          <a:xfrm>
            <a:off x="8536063" y="4369644"/>
            <a:ext cx="593340" cy="400110"/>
          </a:xfrm>
          <a:prstGeom prst="rect">
            <a:avLst/>
          </a:prstGeom>
          <a:solidFill>
            <a:schemeClr val="bg1"/>
          </a:solidFill>
        </p:spPr>
        <p:txBody>
          <a:bodyPr wrap="square" rtlCol="0">
            <a:spAutoFit/>
          </a:bodyPr>
          <a:lstStyle/>
          <a:p>
            <a:r>
              <a:rPr kumimoji="1" lang="en-US" altLang="ja-JP" sz="2000" dirty="0" smtClean="0"/>
              <a:t>126</a:t>
            </a:r>
            <a:endParaRPr kumimoji="1" lang="ja-JP" altLang="en-US" sz="2000" dirty="0"/>
          </a:p>
        </p:txBody>
      </p:sp>
      <p:sp>
        <p:nvSpPr>
          <p:cNvPr id="16" name="正方形/長方形 15"/>
          <p:cNvSpPr/>
          <p:nvPr/>
        </p:nvSpPr>
        <p:spPr>
          <a:xfrm>
            <a:off x="8608071" y="4769754"/>
            <a:ext cx="497378" cy="666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21968" y="3884013"/>
            <a:ext cx="478143" cy="400110"/>
          </a:xfrm>
          <a:prstGeom prst="rect">
            <a:avLst/>
          </a:prstGeom>
          <a:solidFill>
            <a:schemeClr val="bg1"/>
          </a:solidFill>
        </p:spPr>
        <p:txBody>
          <a:bodyPr wrap="square" rtlCol="0">
            <a:spAutoFit/>
          </a:bodyPr>
          <a:lstStyle/>
          <a:p>
            <a:r>
              <a:rPr kumimoji="1" lang="en-US" altLang="ja-JP" sz="2000" dirty="0" smtClean="0"/>
              <a:t>50</a:t>
            </a:r>
            <a:endParaRPr kumimoji="1" lang="ja-JP" altLang="en-US" sz="2000" dirty="0"/>
          </a:p>
        </p:txBody>
      </p:sp>
      <p:cxnSp>
        <p:nvCxnSpPr>
          <p:cNvPr id="19" name="直線コネクタ 18"/>
          <p:cNvCxnSpPr/>
          <p:nvPr/>
        </p:nvCxnSpPr>
        <p:spPr>
          <a:xfrm>
            <a:off x="2308023" y="4747701"/>
            <a:ext cx="4320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925018" y="4547646"/>
            <a:ext cx="455013" cy="400110"/>
          </a:xfrm>
          <a:prstGeom prst="rect">
            <a:avLst/>
          </a:prstGeom>
          <a:solidFill>
            <a:schemeClr val="bg1"/>
          </a:solidFill>
        </p:spPr>
        <p:txBody>
          <a:bodyPr wrap="square" rtlCol="0">
            <a:spAutoFit/>
          </a:bodyPr>
          <a:lstStyle/>
          <a:p>
            <a:r>
              <a:rPr lang="en-US" altLang="ja-JP" sz="2000" dirty="0"/>
              <a:t>4</a:t>
            </a:r>
            <a:r>
              <a:rPr kumimoji="1" lang="en-US" altLang="ja-JP" sz="2000" dirty="0" smtClean="0"/>
              <a:t>0</a:t>
            </a:r>
            <a:endParaRPr kumimoji="1" lang="ja-JP" altLang="en-US" sz="2000" dirty="0"/>
          </a:p>
        </p:txBody>
      </p:sp>
      <p:sp>
        <p:nvSpPr>
          <p:cNvPr id="21" name="テキスト ボックス 20"/>
          <p:cNvSpPr txBox="1"/>
          <p:nvPr/>
        </p:nvSpPr>
        <p:spPr>
          <a:xfrm>
            <a:off x="628874" y="5828229"/>
            <a:ext cx="455013" cy="400110"/>
          </a:xfrm>
          <a:prstGeom prst="rect">
            <a:avLst/>
          </a:prstGeom>
          <a:solidFill>
            <a:schemeClr val="bg1"/>
          </a:solidFill>
        </p:spPr>
        <p:txBody>
          <a:bodyPr wrap="square" rtlCol="0">
            <a:spAutoFit/>
          </a:bodyPr>
          <a:lstStyle/>
          <a:p>
            <a:r>
              <a:rPr lang="en-US" altLang="ja-JP" sz="2000" dirty="0" smtClean="0"/>
              <a:t>2</a:t>
            </a:r>
            <a:r>
              <a:rPr kumimoji="1" lang="en-US" altLang="ja-JP" sz="2000" dirty="0" smtClean="0"/>
              <a:t>0</a:t>
            </a:r>
            <a:endParaRPr kumimoji="1" lang="ja-JP" altLang="en-US" sz="2000" dirty="0"/>
          </a:p>
        </p:txBody>
      </p:sp>
      <p:sp>
        <p:nvSpPr>
          <p:cNvPr id="22" name="テキスト ボックス 21"/>
          <p:cNvSpPr txBox="1"/>
          <p:nvPr/>
        </p:nvSpPr>
        <p:spPr>
          <a:xfrm>
            <a:off x="1060922" y="5292235"/>
            <a:ext cx="455013" cy="400110"/>
          </a:xfrm>
          <a:prstGeom prst="rect">
            <a:avLst/>
          </a:prstGeom>
          <a:solidFill>
            <a:schemeClr val="bg1"/>
          </a:solidFill>
        </p:spPr>
        <p:txBody>
          <a:bodyPr wrap="square" rtlCol="0">
            <a:spAutoFit/>
          </a:bodyPr>
          <a:lstStyle/>
          <a:p>
            <a:r>
              <a:rPr lang="en-US" altLang="ja-JP" sz="2000" dirty="0" smtClean="0"/>
              <a:t>2</a:t>
            </a:r>
            <a:r>
              <a:rPr lang="en-US" altLang="ja-JP" sz="2000" dirty="0"/>
              <a:t>8</a:t>
            </a:r>
            <a:endParaRPr kumimoji="1" lang="ja-JP" altLang="en-US" sz="2000" dirty="0"/>
          </a:p>
        </p:txBody>
      </p:sp>
      <p:cxnSp>
        <p:nvCxnSpPr>
          <p:cNvPr id="23" name="直線コネクタ 22"/>
          <p:cNvCxnSpPr/>
          <p:nvPr/>
        </p:nvCxnSpPr>
        <p:spPr>
          <a:xfrm>
            <a:off x="3964207" y="3435996"/>
            <a:ext cx="4320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581202" y="3235941"/>
            <a:ext cx="455013" cy="400110"/>
          </a:xfrm>
          <a:prstGeom prst="rect">
            <a:avLst/>
          </a:prstGeom>
          <a:solidFill>
            <a:schemeClr val="bg1"/>
          </a:solidFill>
        </p:spPr>
        <p:txBody>
          <a:bodyPr wrap="square" rtlCol="0">
            <a:spAutoFit/>
          </a:bodyPr>
          <a:lstStyle/>
          <a:p>
            <a:r>
              <a:rPr lang="en-US" altLang="ja-JP" sz="2000" dirty="0" smtClean="0"/>
              <a:t>6</a:t>
            </a:r>
            <a:r>
              <a:rPr kumimoji="1" lang="en-US" altLang="ja-JP" sz="2000" dirty="0" smtClean="0"/>
              <a:t>0</a:t>
            </a:r>
            <a:endParaRPr kumimoji="1" lang="ja-JP" altLang="en-US" sz="2000" dirty="0"/>
          </a:p>
        </p:txBody>
      </p:sp>
      <p:cxnSp>
        <p:nvCxnSpPr>
          <p:cNvPr id="25" name="直線コネクタ 24"/>
          <p:cNvCxnSpPr/>
          <p:nvPr/>
        </p:nvCxnSpPr>
        <p:spPr>
          <a:xfrm>
            <a:off x="4972319" y="2787924"/>
            <a:ext cx="43204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589314" y="2587869"/>
            <a:ext cx="455013" cy="400110"/>
          </a:xfrm>
          <a:prstGeom prst="rect">
            <a:avLst/>
          </a:prstGeom>
          <a:solidFill>
            <a:schemeClr val="bg1"/>
          </a:solidFill>
        </p:spPr>
        <p:txBody>
          <a:bodyPr wrap="square" rtlCol="0">
            <a:spAutoFit/>
          </a:bodyPr>
          <a:lstStyle/>
          <a:p>
            <a:r>
              <a:rPr lang="en-US" altLang="ja-JP" sz="2000" dirty="0" smtClean="0"/>
              <a:t>7</a:t>
            </a:r>
            <a:r>
              <a:rPr kumimoji="1" lang="en-US" altLang="ja-JP" sz="2000" dirty="0" smtClean="0"/>
              <a:t>0</a:t>
            </a:r>
            <a:endParaRPr kumimoji="1" lang="ja-JP" altLang="en-US" sz="2000" dirty="0"/>
          </a:p>
        </p:txBody>
      </p:sp>
      <p:cxnSp>
        <p:nvCxnSpPr>
          <p:cNvPr id="29" name="直線矢印コネクタ 28"/>
          <p:cNvCxnSpPr/>
          <p:nvPr/>
        </p:nvCxnSpPr>
        <p:spPr>
          <a:xfrm>
            <a:off x="4811489" y="6581383"/>
            <a:ext cx="679339"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490828" y="6341258"/>
            <a:ext cx="593340" cy="400110"/>
          </a:xfrm>
          <a:prstGeom prst="rect">
            <a:avLst/>
          </a:prstGeom>
          <a:solidFill>
            <a:schemeClr val="bg1"/>
          </a:solidFill>
        </p:spPr>
        <p:txBody>
          <a:bodyPr wrap="square" rtlCol="0">
            <a:spAutoFit/>
          </a:bodyPr>
          <a:lstStyle/>
          <a:p>
            <a:r>
              <a:rPr lang="en-US" altLang="ja-JP" sz="2000" dirty="0"/>
              <a:t>N</a:t>
            </a:r>
            <a:endParaRPr kumimoji="1" lang="ja-JP" altLang="en-US" sz="2000" dirty="0"/>
          </a:p>
        </p:txBody>
      </p:sp>
      <p:cxnSp>
        <p:nvCxnSpPr>
          <p:cNvPr id="34" name="直線矢印コネクタ 33"/>
          <p:cNvCxnSpPr/>
          <p:nvPr/>
        </p:nvCxnSpPr>
        <p:spPr>
          <a:xfrm flipV="1">
            <a:off x="571404" y="4669523"/>
            <a:ext cx="0" cy="72522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44579" y="4221088"/>
            <a:ext cx="455013" cy="400110"/>
          </a:xfrm>
          <a:prstGeom prst="rect">
            <a:avLst/>
          </a:prstGeom>
          <a:solidFill>
            <a:schemeClr val="bg1"/>
          </a:solidFill>
        </p:spPr>
        <p:txBody>
          <a:bodyPr wrap="square" rtlCol="0">
            <a:spAutoFit/>
          </a:bodyPr>
          <a:lstStyle/>
          <a:p>
            <a:r>
              <a:rPr lang="en-US" altLang="ja-JP" sz="2000" dirty="0"/>
              <a:t>Z</a:t>
            </a:r>
            <a:endParaRPr kumimoji="1" lang="ja-JP" altLang="en-US" sz="2000" dirty="0"/>
          </a:p>
        </p:txBody>
      </p:sp>
      <p:grpSp>
        <p:nvGrpSpPr>
          <p:cNvPr id="64" name="グループ化 63"/>
          <p:cNvGrpSpPr/>
          <p:nvPr/>
        </p:nvGrpSpPr>
        <p:grpSpPr>
          <a:xfrm>
            <a:off x="142856" y="2348880"/>
            <a:ext cx="5365248" cy="2157883"/>
            <a:chOff x="142856" y="2348880"/>
            <a:chExt cx="5365248" cy="2157883"/>
          </a:xfrm>
        </p:grpSpPr>
        <p:sp>
          <p:nvSpPr>
            <p:cNvPr id="65" name="テキスト ボックス 64"/>
            <p:cNvSpPr txBox="1"/>
            <p:nvPr/>
          </p:nvSpPr>
          <p:spPr>
            <a:xfrm>
              <a:off x="142856" y="2348880"/>
              <a:ext cx="3997096" cy="1015663"/>
            </a:xfrm>
            <a:prstGeom prst="rect">
              <a:avLst/>
            </a:prstGeom>
            <a:noFill/>
          </p:spPr>
          <p:txBody>
            <a:bodyPr wrap="square" rtlCol="0">
              <a:spAutoFit/>
            </a:bodyPr>
            <a:lstStyle/>
            <a:p>
              <a:pPr marL="285750" indent="-285750">
                <a:buFont typeface="Wingdings" pitchFamily="2" charset="2"/>
                <a:buChar char="Ø"/>
              </a:pPr>
              <a:r>
                <a:rPr lang="en-US" altLang="ja-JP" sz="2000" dirty="0" smtClean="0">
                  <a:solidFill>
                    <a:srgbClr val="0000FF"/>
                  </a:solidFill>
                  <a:latin typeface="Arial" pitchFamily="34" charset="0"/>
                  <a:cs typeface="Arial" pitchFamily="34" charset="0"/>
                </a:rPr>
                <a:t>Proton-rich isotopes using projectile fragmentation of </a:t>
              </a:r>
              <a:r>
                <a:rPr lang="en-US" altLang="ja-JP" sz="2000" baseline="30000" dirty="0" smtClean="0">
                  <a:solidFill>
                    <a:srgbClr val="0000FF"/>
                  </a:solidFill>
                  <a:latin typeface="Arial" pitchFamily="34" charset="0"/>
                  <a:cs typeface="Arial" pitchFamily="34" charset="0"/>
                </a:rPr>
                <a:t>124</a:t>
              </a:r>
              <a:r>
                <a:rPr lang="en-US" altLang="ja-JP" sz="2000" dirty="0" smtClean="0">
                  <a:solidFill>
                    <a:srgbClr val="0000FF"/>
                  </a:solidFill>
                  <a:latin typeface="Arial" pitchFamily="34" charset="0"/>
                  <a:cs typeface="Arial" pitchFamily="34" charset="0"/>
                </a:rPr>
                <a:t>Xe at 345 MeV/u</a:t>
              </a:r>
              <a:endParaRPr kumimoji="1" lang="ja-JP" altLang="en-US" sz="2000" dirty="0">
                <a:solidFill>
                  <a:srgbClr val="0000FF"/>
                </a:solidFill>
                <a:latin typeface="Arial" pitchFamily="34" charset="0"/>
                <a:cs typeface="Arial" pitchFamily="34" charset="0"/>
              </a:endParaRPr>
            </a:p>
          </p:txBody>
        </p:sp>
        <p:sp>
          <p:nvSpPr>
            <p:cNvPr id="66" name="テキスト ボックス 65"/>
            <p:cNvSpPr txBox="1"/>
            <p:nvPr/>
          </p:nvSpPr>
          <p:spPr>
            <a:xfrm>
              <a:off x="323528" y="3284984"/>
              <a:ext cx="2614490" cy="369332"/>
            </a:xfrm>
            <a:prstGeom prst="rect">
              <a:avLst/>
            </a:prstGeom>
            <a:noFill/>
          </p:spPr>
          <p:txBody>
            <a:bodyPr wrap="square" rtlCol="0">
              <a:spAutoFit/>
            </a:bodyPr>
            <a:lstStyle/>
            <a:p>
              <a:pPr marL="285750" lvl="0" indent="-285750">
                <a:buFont typeface="Arial" pitchFamily="34" charset="0"/>
                <a:buChar char="•"/>
              </a:pPr>
              <a:r>
                <a:rPr lang="en-US" altLang="ja-JP" dirty="0" smtClean="0">
                  <a:latin typeface="Arial" pitchFamily="34" charset="0"/>
                  <a:cs typeface="Arial" pitchFamily="34" charset="0"/>
                </a:rPr>
                <a:t>Dec. </a:t>
              </a:r>
              <a:r>
                <a:rPr lang="en-US" altLang="ja-JP" dirty="0">
                  <a:latin typeface="Arial" pitchFamily="34" charset="0"/>
                  <a:cs typeface="Arial" pitchFamily="34" charset="0"/>
                </a:rPr>
                <a:t>2011 </a:t>
              </a:r>
              <a:r>
                <a:rPr lang="en-US" altLang="ja-JP" dirty="0" smtClean="0">
                  <a:latin typeface="Arial" pitchFamily="34" charset="0"/>
                  <a:cs typeface="Arial" pitchFamily="34" charset="0"/>
                </a:rPr>
                <a:t>(</a:t>
              </a:r>
              <a:r>
                <a:rPr lang="en-US" altLang="ja-JP" dirty="0" smtClean="0">
                  <a:latin typeface="Arial" pitchFamily="34" charset="0"/>
                  <a:ea typeface="ＭＳ Ｐゴシック" charset="-128"/>
                  <a:cs typeface="Arial" pitchFamily="34" charset="0"/>
                </a:rPr>
                <a:t>~</a:t>
              </a:r>
              <a:r>
                <a:rPr lang="en-US" altLang="ja-JP" dirty="0">
                  <a:latin typeface="Arial" pitchFamily="34" charset="0"/>
                  <a:ea typeface="ＭＳ Ｐゴシック" charset="-128"/>
                  <a:cs typeface="Arial" pitchFamily="34" charset="0"/>
                </a:rPr>
                <a:t>9</a:t>
              </a:r>
              <a:r>
                <a:rPr lang="en-US" altLang="ja-JP" dirty="0" smtClean="0">
                  <a:latin typeface="Arial" pitchFamily="34" charset="0"/>
                  <a:ea typeface="ＭＳ Ｐゴシック" charset="-128"/>
                  <a:cs typeface="Arial" pitchFamily="34" charset="0"/>
                </a:rPr>
                <a:t> </a:t>
              </a:r>
              <a:r>
                <a:rPr lang="en-US" altLang="ja-JP" dirty="0" err="1" smtClean="0">
                  <a:latin typeface="Arial" pitchFamily="34" charset="0"/>
                  <a:ea typeface="ＭＳ Ｐゴシック" charset="-128"/>
                  <a:cs typeface="Arial" pitchFamily="34" charset="0"/>
                </a:rPr>
                <a:t>pnA</a:t>
              </a:r>
              <a:r>
                <a:rPr lang="en-US" altLang="ja-JP" dirty="0" smtClean="0">
                  <a:latin typeface="Arial" pitchFamily="34" charset="0"/>
                  <a:ea typeface="ＭＳ Ｐゴシック" charset="-128"/>
                  <a:cs typeface="Arial" pitchFamily="34" charset="0"/>
                </a:rPr>
                <a:t>)</a:t>
              </a:r>
            </a:p>
          </p:txBody>
        </p:sp>
        <p:sp>
          <p:nvSpPr>
            <p:cNvPr id="67" name="円/楕円 66"/>
            <p:cNvSpPr/>
            <p:nvPr/>
          </p:nvSpPr>
          <p:spPr>
            <a:xfrm rot="19062962">
              <a:off x="2985582" y="4061154"/>
              <a:ext cx="1171851" cy="44560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4788024" y="3390001"/>
              <a:ext cx="720080" cy="369332"/>
            </a:xfrm>
            <a:prstGeom prst="rect">
              <a:avLst/>
            </a:prstGeom>
            <a:noFill/>
          </p:spPr>
          <p:txBody>
            <a:bodyPr wrap="square" rtlCol="0">
              <a:spAutoFit/>
            </a:bodyPr>
            <a:lstStyle/>
            <a:p>
              <a:r>
                <a:rPr kumimoji="1" lang="en-US" altLang="ja-JP" baseline="30000" dirty="0" smtClean="0">
                  <a:solidFill>
                    <a:srgbClr val="0000FF"/>
                  </a:solidFill>
                  <a:latin typeface="Arial" pitchFamily="34" charset="0"/>
                  <a:cs typeface="Arial" pitchFamily="34" charset="0"/>
                </a:rPr>
                <a:t>124</a:t>
              </a:r>
              <a:r>
                <a:rPr kumimoji="1" lang="en-US" altLang="ja-JP" dirty="0" smtClean="0">
                  <a:solidFill>
                    <a:srgbClr val="0000FF"/>
                  </a:solidFill>
                  <a:latin typeface="Arial" pitchFamily="34" charset="0"/>
                  <a:cs typeface="Arial" pitchFamily="34" charset="0"/>
                </a:rPr>
                <a:t>Xe</a:t>
              </a:r>
              <a:endParaRPr kumimoji="1" lang="ja-JP" altLang="en-US" dirty="0">
                <a:solidFill>
                  <a:srgbClr val="0000FF"/>
                </a:solidFill>
                <a:latin typeface="Arial" pitchFamily="34" charset="0"/>
                <a:cs typeface="Arial" pitchFamily="34" charset="0"/>
              </a:endParaRPr>
            </a:p>
          </p:txBody>
        </p:sp>
        <p:sp>
          <p:nvSpPr>
            <p:cNvPr id="69" name="円/楕円 68"/>
            <p:cNvSpPr/>
            <p:nvPr/>
          </p:nvSpPr>
          <p:spPr>
            <a:xfrm flipH="1" flipV="1">
              <a:off x="5142197" y="3768020"/>
              <a:ext cx="128863" cy="1360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矢印コネクタ 69"/>
            <p:cNvCxnSpPr/>
            <p:nvPr/>
          </p:nvCxnSpPr>
          <p:spPr>
            <a:xfrm flipH="1">
              <a:off x="4188121" y="3837744"/>
              <a:ext cx="1020859" cy="246324"/>
            </a:xfrm>
            <a:prstGeom prst="straightConnector1">
              <a:avLst/>
            </a:prstGeom>
            <a:ln w="12700">
              <a:solidFill>
                <a:srgbClr val="0000FF"/>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72" name="直線コネクタ 71"/>
          <p:cNvCxnSpPr/>
          <p:nvPr/>
        </p:nvCxnSpPr>
        <p:spPr>
          <a:xfrm>
            <a:off x="7092280" y="4997207"/>
            <a:ext cx="55358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7740352" y="4797152"/>
            <a:ext cx="1183704" cy="646331"/>
          </a:xfrm>
          <a:prstGeom prst="rect">
            <a:avLst/>
          </a:prstGeom>
          <a:noFill/>
        </p:spPr>
        <p:txBody>
          <a:bodyPr wrap="square" rtlCol="0">
            <a:spAutoFit/>
          </a:bodyPr>
          <a:lstStyle/>
          <a:p>
            <a:r>
              <a:rPr lang="en-US" altLang="ja-JP" dirty="0">
                <a:latin typeface="Arial" pitchFamily="34" charset="0"/>
                <a:cs typeface="Arial" pitchFamily="34" charset="0"/>
              </a:rPr>
              <a:t>r</a:t>
            </a:r>
            <a:r>
              <a:rPr kumimoji="1" lang="en-US" altLang="ja-JP" dirty="0" smtClean="0">
                <a:latin typeface="Arial" pitchFamily="34" charset="0"/>
                <a:cs typeface="Arial" pitchFamily="34" charset="0"/>
              </a:rPr>
              <a:t>-process path</a:t>
            </a:r>
            <a:endParaRPr kumimoji="1" lang="ja-JP" altLang="en-US" dirty="0">
              <a:latin typeface="Arial" pitchFamily="34" charset="0"/>
              <a:cs typeface="Arial" pitchFamily="34" charset="0"/>
            </a:endParaRPr>
          </a:p>
        </p:txBody>
      </p:sp>
      <p:sp>
        <p:nvSpPr>
          <p:cNvPr id="75" name="テキスト ボックス 74"/>
          <p:cNvSpPr txBox="1"/>
          <p:nvPr/>
        </p:nvSpPr>
        <p:spPr>
          <a:xfrm>
            <a:off x="137378" y="1052736"/>
            <a:ext cx="8323054" cy="400110"/>
          </a:xfrm>
          <a:prstGeom prst="rect">
            <a:avLst/>
          </a:prstGeom>
          <a:noFill/>
        </p:spPr>
        <p:txBody>
          <a:bodyPr wrap="square" rtlCol="0">
            <a:spAutoFit/>
          </a:bodyPr>
          <a:lstStyle/>
          <a:p>
            <a:pPr marL="285750" indent="-285750">
              <a:buFont typeface="Wingdings" pitchFamily="2" charset="2"/>
              <a:buChar char="Ø"/>
            </a:pPr>
            <a:r>
              <a:rPr lang="en-US" altLang="ja-JP" sz="2000" dirty="0" smtClean="0">
                <a:solidFill>
                  <a:srgbClr val="0000FF"/>
                </a:solidFill>
                <a:latin typeface="Arial" pitchFamily="34" charset="0"/>
                <a:cs typeface="Arial" pitchFamily="34" charset="0"/>
              </a:rPr>
              <a:t>Neutron-rich isotopes using in-flight fission of  </a:t>
            </a:r>
            <a:r>
              <a:rPr lang="en-US" altLang="ja-JP" sz="2000" baseline="30000" dirty="0" smtClean="0">
                <a:solidFill>
                  <a:srgbClr val="0000FF"/>
                </a:solidFill>
                <a:latin typeface="Arial" pitchFamily="34" charset="0"/>
                <a:cs typeface="Arial" pitchFamily="34" charset="0"/>
              </a:rPr>
              <a:t>238</a:t>
            </a:r>
            <a:r>
              <a:rPr lang="en-US" altLang="ja-JP" sz="2000" dirty="0" smtClean="0">
                <a:solidFill>
                  <a:srgbClr val="0000FF"/>
                </a:solidFill>
                <a:latin typeface="Arial" pitchFamily="34" charset="0"/>
                <a:cs typeface="Arial" pitchFamily="34" charset="0"/>
              </a:rPr>
              <a:t>U at 345 MeV/u</a:t>
            </a:r>
            <a:endParaRPr kumimoji="1" lang="ja-JP" altLang="en-US" sz="2000" dirty="0">
              <a:solidFill>
                <a:srgbClr val="0000FF"/>
              </a:solidFill>
              <a:latin typeface="Arial" pitchFamily="34" charset="0"/>
              <a:cs typeface="Arial" pitchFamily="34" charset="0"/>
            </a:endParaRPr>
          </a:p>
        </p:txBody>
      </p:sp>
      <p:sp>
        <p:nvSpPr>
          <p:cNvPr id="76" name="テキスト ボックス 75"/>
          <p:cNvSpPr txBox="1"/>
          <p:nvPr/>
        </p:nvSpPr>
        <p:spPr>
          <a:xfrm>
            <a:off x="323528" y="1412776"/>
            <a:ext cx="4127780" cy="923330"/>
          </a:xfrm>
          <a:prstGeom prst="rect">
            <a:avLst/>
          </a:prstGeom>
          <a:noFill/>
        </p:spPr>
        <p:txBody>
          <a:bodyPr wrap="square" rtlCol="0">
            <a:spAutoFit/>
          </a:bodyPr>
          <a:lstStyle/>
          <a:p>
            <a:pPr marL="285750" lvl="0" indent="-285750">
              <a:buFont typeface="Arial" pitchFamily="34" charset="0"/>
              <a:buChar char="•"/>
            </a:pPr>
            <a:r>
              <a:rPr kumimoji="1" lang="en-US" altLang="ja-JP" dirty="0" smtClean="0">
                <a:latin typeface="Arial" pitchFamily="34" charset="0"/>
                <a:cs typeface="Arial" pitchFamily="34" charset="0"/>
              </a:rPr>
              <a:t>May 2007 (</a:t>
            </a:r>
            <a:r>
              <a:rPr lang="en-US" altLang="ja-JP" dirty="0">
                <a:latin typeface="Arial" pitchFamily="34" charset="0"/>
                <a:ea typeface="ＭＳ Ｐゴシック" charset="-128"/>
                <a:cs typeface="Arial" pitchFamily="34" charset="0"/>
              </a:rPr>
              <a:t>~0.007 </a:t>
            </a:r>
            <a:r>
              <a:rPr lang="en-US" altLang="ja-JP" dirty="0" err="1" smtClean="0">
                <a:latin typeface="Arial" pitchFamily="34" charset="0"/>
                <a:ea typeface="ＭＳ Ｐゴシック" charset="-128"/>
                <a:cs typeface="Arial" pitchFamily="34" charset="0"/>
              </a:rPr>
              <a:t>pnA</a:t>
            </a:r>
            <a:r>
              <a:rPr lang="en-US" altLang="ja-JP" dirty="0" smtClean="0">
                <a:latin typeface="Arial" pitchFamily="34" charset="0"/>
                <a:ea typeface="ＭＳ Ｐゴシック" charset="-128"/>
                <a:cs typeface="Arial" pitchFamily="34" charset="0"/>
              </a:rPr>
              <a:t>,</a:t>
            </a:r>
            <a:r>
              <a:rPr lang="ja-JP" altLang="en-US" dirty="0">
                <a:latin typeface="Arial" pitchFamily="34" charset="0"/>
                <a:ea typeface="ＭＳ Ｐゴシック" charset="-128"/>
                <a:cs typeface="Arial" pitchFamily="34" charset="0"/>
              </a:rPr>
              <a:t> </a:t>
            </a:r>
            <a:r>
              <a:rPr lang="en-US" altLang="ja-JP" dirty="0" smtClean="0">
                <a:latin typeface="Arial" pitchFamily="34" charset="0"/>
                <a:ea typeface="ＭＳ Ｐゴシック" charset="-128"/>
                <a:cs typeface="Arial" pitchFamily="34" charset="0"/>
              </a:rPr>
              <a:t>4 </a:t>
            </a:r>
            <a:r>
              <a:rPr lang="en-US" altLang="ja-JP" dirty="0">
                <a:latin typeface="Arial" pitchFamily="34" charset="0"/>
                <a:ea typeface="ＭＳ Ｐゴシック" charset="-128"/>
                <a:cs typeface="Arial" pitchFamily="34" charset="0"/>
              </a:rPr>
              <a:t>x 10</a:t>
            </a:r>
            <a:r>
              <a:rPr lang="en-US" altLang="ja-JP" baseline="30000" dirty="0">
                <a:latin typeface="Arial" pitchFamily="34" charset="0"/>
                <a:ea typeface="ＭＳ Ｐゴシック" charset="-128"/>
                <a:cs typeface="Arial" pitchFamily="34" charset="0"/>
              </a:rPr>
              <a:t>7</a:t>
            </a:r>
            <a:r>
              <a:rPr lang="en-US" altLang="ja-JP" dirty="0">
                <a:latin typeface="Arial" pitchFamily="34" charset="0"/>
                <a:ea typeface="ＭＳ Ｐゴシック" charset="-128"/>
                <a:cs typeface="Arial" pitchFamily="34" charset="0"/>
              </a:rPr>
              <a:t>pps</a:t>
            </a:r>
            <a:r>
              <a:rPr lang="en-US" altLang="ja-JP" dirty="0" smtClean="0">
                <a:latin typeface="Arial" pitchFamily="34" charset="0"/>
                <a:ea typeface="ＭＳ Ｐゴシック" charset="-128"/>
                <a:cs typeface="Arial" pitchFamily="34" charset="0"/>
              </a:rPr>
              <a:t>)</a:t>
            </a:r>
          </a:p>
          <a:p>
            <a:pPr marL="285750" indent="-285750">
              <a:buFont typeface="Arial" pitchFamily="34" charset="0"/>
              <a:buChar char="•"/>
            </a:pPr>
            <a:r>
              <a:rPr lang="en-US" altLang="ja-JP" dirty="0">
                <a:latin typeface="Arial" pitchFamily="34" charset="0"/>
                <a:cs typeface="Arial" pitchFamily="34" charset="0"/>
              </a:rPr>
              <a:t>Nov. 2008 (</a:t>
            </a:r>
            <a:r>
              <a:rPr lang="en-US" altLang="ja-JP" dirty="0">
                <a:latin typeface="Arial" pitchFamily="34" charset="0"/>
                <a:ea typeface="ＭＳ Ｐゴシック" charset="-128"/>
                <a:cs typeface="Arial" pitchFamily="34" charset="0"/>
              </a:rPr>
              <a:t>~0.22 </a:t>
            </a:r>
            <a:r>
              <a:rPr lang="en-US" altLang="ja-JP" dirty="0" err="1">
                <a:latin typeface="Arial" pitchFamily="34" charset="0"/>
                <a:ea typeface="ＭＳ Ｐゴシック" charset="-128"/>
                <a:cs typeface="Arial" pitchFamily="34" charset="0"/>
              </a:rPr>
              <a:t>pnA</a:t>
            </a:r>
            <a:r>
              <a:rPr lang="en-US" altLang="ja-JP" dirty="0">
                <a:latin typeface="Arial" pitchFamily="34" charset="0"/>
                <a:ea typeface="ＭＳ Ｐゴシック" charset="-128"/>
                <a:cs typeface="Arial" pitchFamily="34" charset="0"/>
              </a:rPr>
              <a:t>, 1 x 10</a:t>
            </a:r>
            <a:r>
              <a:rPr lang="en-US" altLang="ja-JP" baseline="30000" dirty="0">
                <a:latin typeface="Arial" pitchFamily="34" charset="0"/>
                <a:ea typeface="ＭＳ Ｐゴシック" charset="-128"/>
                <a:cs typeface="Arial" pitchFamily="34" charset="0"/>
              </a:rPr>
              <a:t>9</a:t>
            </a:r>
            <a:r>
              <a:rPr lang="en-US" altLang="ja-JP" dirty="0">
                <a:latin typeface="Arial" pitchFamily="34" charset="0"/>
                <a:ea typeface="ＭＳ Ｐゴシック" charset="-128"/>
                <a:cs typeface="Arial" pitchFamily="34" charset="0"/>
              </a:rPr>
              <a:t> </a:t>
            </a:r>
            <a:r>
              <a:rPr lang="en-US" altLang="ja-JP" dirty="0" err="1">
                <a:latin typeface="Arial" pitchFamily="34" charset="0"/>
                <a:ea typeface="ＭＳ Ｐゴシック" charset="-128"/>
                <a:cs typeface="Arial" pitchFamily="34" charset="0"/>
              </a:rPr>
              <a:t>pps</a:t>
            </a:r>
            <a:r>
              <a:rPr lang="en-US" altLang="ja-JP" dirty="0" smtClean="0">
                <a:latin typeface="Arial" pitchFamily="34" charset="0"/>
                <a:ea typeface="ＭＳ Ｐゴシック" charset="-128"/>
                <a:cs typeface="Arial" pitchFamily="34" charset="0"/>
              </a:rPr>
              <a:t>)</a:t>
            </a:r>
          </a:p>
          <a:p>
            <a:pPr marL="285750" lvl="0" indent="-285750">
              <a:buFont typeface="Arial" pitchFamily="34" charset="0"/>
              <a:buChar char="•"/>
            </a:pPr>
            <a:r>
              <a:rPr lang="en-US" altLang="ja-JP" dirty="0">
                <a:latin typeface="Arial" pitchFamily="34" charset="0"/>
                <a:cs typeface="Arial" pitchFamily="34" charset="0"/>
              </a:rPr>
              <a:t>Oct. 2011 (</a:t>
            </a:r>
            <a:r>
              <a:rPr lang="en-US" altLang="ja-JP" dirty="0">
                <a:latin typeface="Arial" pitchFamily="34" charset="0"/>
                <a:ea typeface="ＭＳ Ｐゴシック" charset="-128"/>
                <a:cs typeface="Arial" pitchFamily="34" charset="0"/>
              </a:rPr>
              <a:t>~0.5 </a:t>
            </a:r>
            <a:r>
              <a:rPr lang="en-US" altLang="ja-JP" dirty="0" err="1">
                <a:latin typeface="Arial" pitchFamily="34" charset="0"/>
                <a:ea typeface="ＭＳ Ｐゴシック" charset="-128"/>
                <a:cs typeface="Arial" pitchFamily="34" charset="0"/>
              </a:rPr>
              <a:t>pnA</a:t>
            </a:r>
            <a:r>
              <a:rPr lang="en-US" altLang="ja-JP" dirty="0">
                <a:latin typeface="Arial" pitchFamily="34" charset="0"/>
                <a:ea typeface="ＭＳ Ｐゴシック" charset="-128"/>
                <a:cs typeface="Arial" pitchFamily="34" charset="0"/>
              </a:rPr>
              <a:t>, 3 x 10</a:t>
            </a:r>
            <a:r>
              <a:rPr lang="en-US" altLang="ja-JP" baseline="30000" dirty="0">
                <a:latin typeface="Arial" pitchFamily="34" charset="0"/>
                <a:ea typeface="ＭＳ Ｐゴシック" charset="-128"/>
                <a:cs typeface="Arial" pitchFamily="34" charset="0"/>
              </a:rPr>
              <a:t>9</a:t>
            </a:r>
            <a:r>
              <a:rPr lang="en-US" altLang="ja-JP" dirty="0">
                <a:latin typeface="Arial" pitchFamily="34" charset="0"/>
                <a:ea typeface="ＭＳ Ｐゴシック" charset="-128"/>
                <a:cs typeface="Arial" pitchFamily="34" charset="0"/>
              </a:rPr>
              <a:t> </a:t>
            </a:r>
            <a:r>
              <a:rPr lang="en-US" altLang="ja-JP" dirty="0" err="1">
                <a:latin typeface="Arial" pitchFamily="34" charset="0"/>
                <a:ea typeface="ＭＳ Ｐゴシック" charset="-128"/>
                <a:cs typeface="Arial" pitchFamily="34" charset="0"/>
              </a:rPr>
              <a:t>pps</a:t>
            </a:r>
            <a:r>
              <a:rPr lang="en-US" altLang="ja-JP" dirty="0" smtClean="0">
                <a:latin typeface="Arial" pitchFamily="34" charset="0"/>
                <a:ea typeface="ＭＳ Ｐゴシック" charset="-128"/>
                <a:cs typeface="Arial" pitchFamily="34" charset="0"/>
              </a:rPr>
              <a:t>)</a:t>
            </a:r>
          </a:p>
        </p:txBody>
      </p:sp>
      <p:sp>
        <p:nvSpPr>
          <p:cNvPr id="77" name="テキスト ボックス 76"/>
          <p:cNvSpPr txBox="1"/>
          <p:nvPr/>
        </p:nvSpPr>
        <p:spPr>
          <a:xfrm>
            <a:off x="4464496" y="1412776"/>
            <a:ext cx="4427984" cy="646331"/>
          </a:xfrm>
          <a:prstGeom prst="rect">
            <a:avLst/>
          </a:prstGeom>
          <a:noFill/>
        </p:spPr>
        <p:txBody>
          <a:bodyPr wrap="square" rtlCol="0">
            <a:spAutoFit/>
          </a:bodyPr>
          <a:lstStyle/>
          <a:p>
            <a:pPr marL="285750" indent="-285750">
              <a:buFont typeface="Arial" pitchFamily="34" charset="0"/>
              <a:buChar char="•"/>
            </a:pPr>
            <a:r>
              <a:rPr lang="en-US" altLang="ja-JP" dirty="0" smtClean="0">
                <a:latin typeface="Arial" pitchFamily="34" charset="0"/>
                <a:cs typeface="Arial" pitchFamily="34" charset="0"/>
              </a:rPr>
              <a:t>Fall 2012 and spring 2013 (~10 </a:t>
            </a:r>
            <a:r>
              <a:rPr lang="en-US" altLang="ja-JP" dirty="0" err="1" smtClean="0">
                <a:latin typeface="Arial" pitchFamily="34" charset="0"/>
                <a:cs typeface="Arial" pitchFamily="34" charset="0"/>
              </a:rPr>
              <a:t>pnA</a:t>
            </a:r>
            <a:r>
              <a:rPr lang="en-US" altLang="ja-JP" dirty="0" smtClean="0">
                <a:latin typeface="Arial" pitchFamily="34" charset="0"/>
                <a:cs typeface="Arial" pitchFamily="34" charset="0"/>
              </a:rPr>
              <a:t>) during EURICA campaign</a:t>
            </a:r>
            <a:endParaRPr kumimoji="1" lang="ja-JP" altLang="en-US" dirty="0">
              <a:latin typeface="Arial" pitchFamily="34" charset="0"/>
              <a:cs typeface="Arial" pitchFamily="34" charset="0"/>
            </a:endParaRPr>
          </a:p>
        </p:txBody>
      </p:sp>
      <p:sp>
        <p:nvSpPr>
          <p:cNvPr id="78" name="正方形/長方形 77"/>
          <p:cNvSpPr/>
          <p:nvPr/>
        </p:nvSpPr>
        <p:spPr>
          <a:xfrm>
            <a:off x="8680079" y="2059107"/>
            <a:ext cx="140393" cy="145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8532440" y="1772816"/>
            <a:ext cx="720080" cy="369332"/>
          </a:xfrm>
          <a:prstGeom prst="rect">
            <a:avLst/>
          </a:prstGeom>
          <a:noFill/>
        </p:spPr>
        <p:txBody>
          <a:bodyPr wrap="square" rtlCol="0">
            <a:spAutoFit/>
          </a:bodyPr>
          <a:lstStyle/>
          <a:p>
            <a:r>
              <a:rPr kumimoji="1" lang="en-US" altLang="ja-JP" baseline="30000" dirty="0" smtClean="0">
                <a:solidFill>
                  <a:srgbClr val="0000FF"/>
                </a:solidFill>
                <a:latin typeface="Arial" pitchFamily="34" charset="0"/>
                <a:cs typeface="Arial" pitchFamily="34" charset="0"/>
              </a:rPr>
              <a:t>238</a:t>
            </a:r>
            <a:r>
              <a:rPr kumimoji="1" lang="en-US" altLang="ja-JP" dirty="0" smtClean="0">
                <a:solidFill>
                  <a:srgbClr val="0000FF"/>
                </a:solidFill>
                <a:latin typeface="Arial" pitchFamily="34" charset="0"/>
                <a:cs typeface="Arial" pitchFamily="34" charset="0"/>
              </a:rPr>
              <a:t>U</a:t>
            </a:r>
            <a:endParaRPr kumimoji="1" lang="ja-JP" altLang="en-US" dirty="0">
              <a:solidFill>
                <a:srgbClr val="0000FF"/>
              </a:solidFill>
              <a:latin typeface="Arial" pitchFamily="34" charset="0"/>
              <a:cs typeface="Arial" pitchFamily="34" charset="0"/>
            </a:endParaRPr>
          </a:p>
        </p:txBody>
      </p:sp>
      <p:cxnSp>
        <p:nvCxnSpPr>
          <p:cNvPr id="80" name="直線矢印コネクタ 79"/>
          <p:cNvCxnSpPr>
            <a:stCxn id="78" idx="1"/>
          </p:cNvCxnSpPr>
          <p:nvPr/>
        </p:nvCxnSpPr>
        <p:spPr>
          <a:xfrm flipH="1">
            <a:off x="8144673" y="2131986"/>
            <a:ext cx="535406" cy="4239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a:stCxn id="78" idx="1"/>
          </p:cNvCxnSpPr>
          <p:nvPr/>
        </p:nvCxnSpPr>
        <p:spPr>
          <a:xfrm flipH="1">
            <a:off x="8449700" y="2131986"/>
            <a:ext cx="230379" cy="4828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円/楕円 81"/>
          <p:cNvSpPr/>
          <p:nvPr/>
        </p:nvSpPr>
        <p:spPr>
          <a:xfrm rot="19927444">
            <a:off x="5815792" y="3724191"/>
            <a:ext cx="1234282" cy="3627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p:nvSpPr>
        <p:spPr>
          <a:xfrm rot="19062962">
            <a:off x="6757314" y="3304578"/>
            <a:ext cx="705161" cy="35667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p:nvSpPr>
        <p:spPr>
          <a:xfrm rot="19192264">
            <a:off x="7016683" y="3042051"/>
            <a:ext cx="690367" cy="33947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rot="19881719">
            <a:off x="4176695" y="4416250"/>
            <a:ext cx="2183916" cy="5097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円/楕円 85"/>
          <p:cNvSpPr/>
          <p:nvPr/>
        </p:nvSpPr>
        <p:spPr>
          <a:xfrm rot="19822555">
            <a:off x="2846869" y="5273146"/>
            <a:ext cx="2126996" cy="4164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Text Box 11"/>
          <p:cNvSpPr txBox="1">
            <a:spLocks noChangeArrowheads="1"/>
          </p:cNvSpPr>
          <p:nvPr/>
        </p:nvSpPr>
        <p:spPr bwMode="auto">
          <a:xfrm>
            <a:off x="1504682" y="176918"/>
            <a:ext cx="6235670" cy="830997"/>
          </a:xfrm>
          <a:prstGeom prst="rect">
            <a:avLst/>
          </a:prstGeom>
          <a:solidFill>
            <a:srgbClr val="FFFF99"/>
          </a:solidFill>
          <a:ln w="9525">
            <a:noFill/>
            <a:miter lim="800000"/>
            <a:headEnd/>
            <a:tailEnd/>
          </a:ln>
        </p:spPr>
        <p:txBody>
          <a:bodyPr wrap="square">
            <a:spAutoFit/>
          </a:bodyPr>
          <a:lstStyle/>
          <a:p>
            <a:pPr algn="ctr"/>
            <a:r>
              <a:rPr lang="en-US" altLang="ja-JP" sz="2400" dirty="0">
                <a:effectLst>
                  <a:outerShdw blurRad="38100" dist="38100" dir="2700000" algn="tl">
                    <a:srgbClr val="000000">
                      <a:alpha val="43137"/>
                    </a:srgbClr>
                  </a:outerShdw>
                </a:effectLst>
                <a:latin typeface="Arial" pitchFamily="34" charset="0"/>
                <a:cs typeface="Arial" pitchFamily="34" charset="0"/>
              </a:rPr>
              <a:t>S</a:t>
            </a:r>
            <a:r>
              <a:rPr lang="en-US" altLang="ja-JP" sz="2400" dirty="0" smtClean="0">
                <a:effectLst>
                  <a:outerShdw blurRad="38100" dist="38100" dir="2700000" algn="tl">
                    <a:srgbClr val="000000">
                      <a:alpha val="43137"/>
                    </a:srgbClr>
                  </a:outerShdw>
                </a:effectLst>
                <a:latin typeface="Arial" pitchFamily="34" charset="0"/>
                <a:cs typeface="Arial" pitchFamily="34" charset="0"/>
              </a:rPr>
              <a:t>earch </a:t>
            </a:r>
            <a:r>
              <a:rPr lang="en-US" altLang="ja-JP" sz="2400" dirty="0">
                <a:effectLst>
                  <a:outerShdw blurRad="38100" dist="38100" dir="2700000" algn="tl">
                    <a:srgbClr val="000000">
                      <a:alpha val="43137"/>
                    </a:srgbClr>
                  </a:outerShdw>
                </a:effectLst>
                <a:latin typeface="Arial" pitchFamily="34" charset="0"/>
                <a:cs typeface="Arial" pitchFamily="34" charset="0"/>
              </a:rPr>
              <a:t>for new isotopes and new isomers </a:t>
            </a:r>
            <a:r>
              <a:rPr lang="en-US" altLang="ja-JP" sz="2400" dirty="0" smtClean="0">
                <a:effectLst>
                  <a:outerShdw blurRad="38100" dist="38100" dir="2700000" algn="tl">
                    <a:srgbClr val="000000">
                      <a:alpha val="43137"/>
                    </a:srgbClr>
                  </a:outerShdw>
                </a:effectLst>
                <a:latin typeface="Arial" pitchFamily="34" charset="0"/>
                <a:cs typeface="Arial" pitchFamily="34" charset="0"/>
              </a:rPr>
              <a:t>that has been performed since 2007 </a:t>
            </a:r>
            <a:endParaRPr lang="ja-JP" alt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3" name="テキスト ボックス 2"/>
          <p:cNvSpPr txBox="1"/>
          <p:nvPr/>
        </p:nvSpPr>
        <p:spPr>
          <a:xfrm>
            <a:off x="6589748" y="5778741"/>
            <a:ext cx="2317342" cy="707886"/>
          </a:xfrm>
          <a:prstGeom prst="rect">
            <a:avLst/>
          </a:prstGeom>
          <a:noFill/>
        </p:spPr>
        <p:txBody>
          <a:bodyPr wrap="square" rtlCol="0">
            <a:spAutoFit/>
          </a:bodyPr>
          <a:lstStyle/>
          <a:p>
            <a:r>
              <a:rPr kumimoji="1" lang="en-US" altLang="ja-JP" sz="2000" dirty="0" smtClean="0">
                <a:latin typeface="Arial" pitchFamily="34" charset="0"/>
                <a:cs typeface="Arial" pitchFamily="34" charset="0"/>
              </a:rPr>
              <a:t>By using </a:t>
            </a:r>
            <a:r>
              <a:rPr kumimoji="1" lang="en-US" altLang="ja-JP" sz="2000" dirty="0" err="1" smtClean="0">
                <a:latin typeface="Arial" pitchFamily="34" charset="0"/>
                <a:cs typeface="Arial" pitchFamily="34" charset="0"/>
              </a:rPr>
              <a:t>BigRIPS</a:t>
            </a:r>
            <a:r>
              <a:rPr kumimoji="1" lang="en-US" altLang="ja-JP" sz="2000" dirty="0" smtClean="0">
                <a:latin typeface="Arial" pitchFamily="34" charset="0"/>
                <a:cs typeface="Arial" pitchFamily="34" charset="0"/>
              </a:rPr>
              <a:t> separator at RIBF</a:t>
            </a:r>
            <a:endParaRPr kumimoji="1" lang="ja-JP" altLang="en-US" sz="2000" dirty="0">
              <a:latin typeface="Arial" pitchFamily="34" charset="0"/>
              <a:cs typeface="Arial" pitchFamily="34" charset="0"/>
            </a:endParaRPr>
          </a:p>
        </p:txBody>
      </p:sp>
    </p:spTree>
    <p:extLst>
      <p:ext uri="{BB962C8B-B14F-4D97-AF65-F5344CB8AC3E}">
        <p14:creationId xmlns:p14="http://schemas.microsoft.com/office/powerpoint/2010/main" val="1073548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93663" y="2235200"/>
            <a:ext cx="8226425" cy="3743325"/>
          </a:xfrm>
          <a:prstGeom prst="rect">
            <a:avLst/>
          </a:prstGeom>
          <a:noFill/>
          <a:ln w="9525">
            <a:noFill/>
            <a:miter lim="800000"/>
            <a:headEnd/>
            <a:tailEnd/>
          </a:ln>
        </p:spPr>
      </p:pic>
      <p:cxnSp>
        <p:nvCxnSpPr>
          <p:cNvPr id="3" name="直線コネクタ 2"/>
          <p:cNvCxnSpPr/>
          <p:nvPr/>
        </p:nvCxnSpPr>
        <p:spPr>
          <a:xfrm>
            <a:off x="2268538" y="6088063"/>
            <a:ext cx="28797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直線矢印コネクタ 3"/>
          <p:cNvCxnSpPr/>
          <p:nvPr/>
        </p:nvCxnSpPr>
        <p:spPr>
          <a:xfrm rot="5400000" flipH="1" flipV="1">
            <a:off x="2012950" y="5837238"/>
            <a:ext cx="51117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V="1">
            <a:off x="5148263" y="5554664"/>
            <a:ext cx="0" cy="5333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39"/>
          <p:cNvSpPr txBox="1">
            <a:spLocks noChangeArrowheads="1"/>
          </p:cNvSpPr>
          <p:nvPr/>
        </p:nvSpPr>
        <p:spPr bwMode="auto">
          <a:xfrm>
            <a:off x="3447516" y="5887145"/>
            <a:ext cx="548420" cy="369332"/>
          </a:xfrm>
          <a:prstGeom prst="rect">
            <a:avLst/>
          </a:prstGeom>
          <a:solidFill>
            <a:schemeClr val="bg1"/>
          </a:solidFill>
          <a:ln w="9525">
            <a:noFill/>
            <a:miter lim="800000"/>
            <a:headEnd/>
            <a:tailEnd/>
          </a:ln>
        </p:spPr>
        <p:txBody>
          <a:bodyPr wrap="none">
            <a:spAutoFit/>
          </a:bodyPr>
          <a:lstStyle/>
          <a:p>
            <a:r>
              <a:rPr lang="en-US" altLang="ja-JP" dirty="0" smtClean="0">
                <a:solidFill>
                  <a:srgbClr val="FF0000"/>
                </a:solidFill>
              </a:rPr>
              <a:t>TOF</a:t>
            </a:r>
            <a:endParaRPr lang="ja-JP" altLang="en-US" dirty="0">
              <a:solidFill>
                <a:srgbClr val="FF0000"/>
              </a:solidFill>
            </a:endParaRPr>
          </a:p>
        </p:txBody>
      </p:sp>
      <p:cxnSp>
        <p:nvCxnSpPr>
          <p:cNvPr id="7" name="直線コネクタ 6"/>
          <p:cNvCxnSpPr/>
          <p:nvPr/>
        </p:nvCxnSpPr>
        <p:spPr>
          <a:xfrm>
            <a:off x="2335213" y="4481513"/>
            <a:ext cx="287496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2339975" y="4478338"/>
            <a:ext cx="0" cy="4810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5203825" y="4487863"/>
            <a:ext cx="0" cy="48101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3746500" y="4487863"/>
            <a:ext cx="0" cy="2571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53"/>
          <p:cNvSpPr txBox="1">
            <a:spLocks noChangeArrowheads="1"/>
          </p:cNvSpPr>
          <p:nvPr/>
        </p:nvSpPr>
        <p:spPr bwMode="auto">
          <a:xfrm>
            <a:off x="2582715" y="4435753"/>
            <a:ext cx="667170" cy="369332"/>
          </a:xfrm>
          <a:prstGeom prst="rect">
            <a:avLst/>
          </a:prstGeom>
          <a:noFill/>
          <a:ln w="9525">
            <a:noFill/>
            <a:miter lim="800000"/>
            <a:headEnd/>
            <a:tailEnd/>
          </a:ln>
        </p:spPr>
        <p:txBody>
          <a:bodyPr wrap="none">
            <a:spAutoFit/>
          </a:bodyPr>
          <a:lstStyle/>
          <a:p>
            <a:r>
              <a:rPr lang="en-US" altLang="ja-JP" i="1" dirty="0" smtClean="0">
                <a:solidFill>
                  <a:srgbClr val="FF0000"/>
                </a:solidFill>
              </a:rPr>
              <a:t>B</a:t>
            </a:r>
            <a:r>
              <a:rPr lang="en-US" altLang="ja-JP" i="1" dirty="0" smtClean="0">
                <a:solidFill>
                  <a:srgbClr val="FF0000"/>
                </a:solidFill>
                <a:latin typeface="Symbol" pitchFamily="18" charset="2"/>
              </a:rPr>
              <a:t>r</a:t>
            </a:r>
            <a:r>
              <a:rPr lang="en-US" altLang="ja-JP" dirty="0" smtClean="0">
                <a:solidFill>
                  <a:srgbClr val="FF0000"/>
                </a:solidFill>
                <a:latin typeface="Symbol" pitchFamily="18" charset="2"/>
              </a:rPr>
              <a:t>35</a:t>
            </a:r>
            <a:endParaRPr lang="ja-JP" altLang="en-US" dirty="0">
              <a:solidFill>
                <a:srgbClr val="FF0000"/>
              </a:solidFill>
              <a:latin typeface="Symbol" pitchFamily="18" charset="2"/>
            </a:endParaRPr>
          </a:p>
        </p:txBody>
      </p:sp>
      <p:sp>
        <p:nvSpPr>
          <p:cNvPr id="12" name="テキスト ボックス 54"/>
          <p:cNvSpPr txBox="1">
            <a:spLocks noChangeArrowheads="1"/>
          </p:cNvSpPr>
          <p:nvPr/>
        </p:nvSpPr>
        <p:spPr bwMode="auto">
          <a:xfrm>
            <a:off x="4206875" y="4435475"/>
            <a:ext cx="667170" cy="369332"/>
          </a:xfrm>
          <a:prstGeom prst="rect">
            <a:avLst/>
          </a:prstGeom>
          <a:noFill/>
          <a:ln w="9525">
            <a:noFill/>
            <a:miter lim="800000"/>
            <a:headEnd/>
            <a:tailEnd/>
          </a:ln>
        </p:spPr>
        <p:txBody>
          <a:bodyPr wrap="none">
            <a:spAutoFit/>
          </a:bodyPr>
          <a:lstStyle/>
          <a:p>
            <a:r>
              <a:rPr lang="en-US" altLang="ja-JP" i="1" dirty="0" smtClean="0">
                <a:solidFill>
                  <a:srgbClr val="FF0000"/>
                </a:solidFill>
              </a:rPr>
              <a:t>B</a:t>
            </a:r>
            <a:r>
              <a:rPr lang="en-US" altLang="ja-JP" i="1" dirty="0" smtClean="0">
                <a:solidFill>
                  <a:srgbClr val="FF0000"/>
                </a:solidFill>
                <a:latin typeface="Symbol" pitchFamily="18" charset="2"/>
              </a:rPr>
              <a:t>r</a:t>
            </a:r>
            <a:r>
              <a:rPr lang="en-US" altLang="ja-JP" dirty="0" smtClean="0">
                <a:solidFill>
                  <a:srgbClr val="FF0000"/>
                </a:solidFill>
                <a:latin typeface="Symbol" pitchFamily="18" charset="2"/>
              </a:rPr>
              <a:t>57</a:t>
            </a:r>
            <a:endParaRPr lang="ja-JP" altLang="en-US" i="1" dirty="0">
              <a:solidFill>
                <a:srgbClr val="FF0000"/>
              </a:solidFill>
              <a:latin typeface="Symbol" pitchFamily="18" charset="2"/>
            </a:endParaRPr>
          </a:p>
        </p:txBody>
      </p:sp>
      <p:sp>
        <p:nvSpPr>
          <p:cNvPr id="13" name="テキスト ボックス 2"/>
          <p:cNvSpPr txBox="1">
            <a:spLocks noChangeArrowheads="1"/>
          </p:cNvSpPr>
          <p:nvPr/>
        </p:nvSpPr>
        <p:spPr bwMode="auto">
          <a:xfrm>
            <a:off x="3708400" y="3429000"/>
            <a:ext cx="2469715" cy="369332"/>
          </a:xfrm>
          <a:prstGeom prst="rect">
            <a:avLst/>
          </a:prstGeom>
          <a:noFill/>
          <a:ln w="9525">
            <a:noFill/>
            <a:miter lim="800000"/>
            <a:headEnd/>
            <a:tailEnd/>
          </a:ln>
        </p:spPr>
        <p:txBody>
          <a:bodyPr wrap="none">
            <a:spAutoFit/>
          </a:bodyPr>
          <a:lstStyle/>
          <a:p>
            <a:r>
              <a:rPr lang="en-US" altLang="ja-JP" dirty="0" smtClean="0">
                <a:solidFill>
                  <a:srgbClr val="0000FF"/>
                </a:solidFill>
                <a:latin typeface="Arial" pitchFamily="34" charset="0"/>
                <a:cs typeface="Arial" pitchFamily="34" charset="0"/>
              </a:rPr>
              <a:t>TOF</a:t>
            </a:r>
            <a:r>
              <a:rPr lang="en-US" altLang="ja-JP" dirty="0">
                <a:solidFill>
                  <a:srgbClr val="0000FF"/>
                </a:solidFill>
                <a:latin typeface="Arial" pitchFamily="34" charset="0"/>
                <a:cs typeface="Arial" pitchFamily="34" charset="0"/>
              </a:rPr>
              <a:t>, B</a:t>
            </a:r>
            <a:r>
              <a:rPr lang="en-US" altLang="ja-JP" dirty="0">
                <a:solidFill>
                  <a:srgbClr val="0000FF"/>
                </a:solidFill>
                <a:latin typeface="Symbol" pitchFamily="18" charset="2"/>
                <a:cs typeface="Arial" pitchFamily="34" charset="0"/>
              </a:rPr>
              <a:t>r</a:t>
            </a:r>
            <a:r>
              <a:rPr lang="en-US" altLang="ja-JP" dirty="0">
                <a:solidFill>
                  <a:srgbClr val="0000FF"/>
                </a:solidFill>
                <a:latin typeface="Arial" pitchFamily="34" charset="0"/>
                <a:cs typeface="Arial" pitchFamily="34" charset="0"/>
              </a:rPr>
              <a:t>, </a:t>
            </a:r>
            <a:r>
              <a:rPr lang="en-US" altLang="ja-JP" dirty="0">
                <a:solidFill>
                  <a:srgbClr val="0000FF"/>
                </a:solidFill>
                <a:latin typeface="Symbol" pitchFamily="18" charset="2"/>
                <a:cs typeface="Arial" pitchFamily="34" charset="0"/>
              </a:rPr>
              <a:t>D</a:t>
            </a:r>
            <a:r>
              <a:rPr lang="en-US" altLang="ja-JP" dirty="0">
                <a:solidFill>
                  <a:srgbClr val="0000FF"/>
                </a:solidFill>
                <a:latin typeface="Arial" pitchFamily="34" charset="0"/>
                <a:cs typeface="Arial" pitchFamily="34" charset="0"/>
              </a:rPr>
              <a:t>E</a:t>
            </a:r>
            <a:r>
              <a:rPr lang="en-US" altLang="ja-JP" dirty="0">
                <a:solidFill>
                  <a:srgbClr val="0000FF"/>
                </a:solidFill>
                <a:latin typeface="Arial" pitchFamily="34" charset="0"/>
                <a:cs typeface="Arial" pitchFamily="34" charset="0"/>
                <a:sym typeface="Wingdings" pitchFamily="2" charset="2"/>
              </a:rPr>
              <a:t> Z, A/Q</a:t>
            </a:r>
            <a:endParaRPr lang="ja-JP" altLang="en-US" dirty="0">
              <a:solidFill>
                <a:srgbClr val="0000FF"/>
              </a:solidFill>
              <a:latin typeface="Arial" pitchFamily="34" charset="0"/>
              <a:cs typeface="Arial" pitchFamily="34" charset="0"/>
            </a:endParaRPr>
          </a:p>
        </p:txBody>
      </p:sp>
      <p:cxnSp>
        <p:nvCxnSpPr>
          <p:cNvPr id="14" name="直線矢印コネクタ 13"/>
          <p:cNvCxnSpPr/>
          <p:nvPr/>
        </p:nvCxnSpPr>
        <p:spPr>
          <a:xfrm rot="5400000">
            <a:off x="493713" y="4244975"/>
            <a:ext cx="365125" cy="3016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48"/>
          <p:cNvSpPr txBox="1">
            <a:spLocks noChangeArrowheads="1"/>
          </p:cNvSpPr>
          <p:nvPr/>
        </p:nvSpPr>
        <p:spPr bwMode="auto">
          <a:xfrm>
            <a:off x="755650" y="3924300"/>
            <a:ext cx="765175" cy="369888"/>
          </a:xfrm>
          <a:prstGeom prst="rect">
            <a:avLst/>
          </a:prstGeom>
          <a:noFill/>
          <a:ln w="9525">
            <a:noFill/>
            <a:miter lim="800000"/>
            <a:headEnd/>
            <a:tailEnd/>
          </a:ln>
        </p:spPr>
        <p:txBody>
          <a:bodyPr wrap="none">
            <a:spAutoFit/>
          </a:bodyPr>
          <a:lstStyle/>
          <a:p>
            <a:r>
              <a:rPr lang="en-US" altLang="ja-JP">
                <a:solidFill>
                  <a:srgbClr val="0000FF"/>
                </a:solidFill>
              </a:rPr>
              <a:t>Target</a:t>
            </a:r>
            <a:endParaRPr lang="ja-JP" altLang="en-US">
              <a:solidFill>
                <a:srgbClr val="0000FF"/>
              </a:solidFill>
            </a:endParaRPr>
          </a:p>
        </p:txBody>
      </p:sp>
      <p:sp>
        <p:nvSpPr>
          <p:cNvPr id="16" name="テキスト ボックス 58"/>
          <p:cNvSpPr txBox="1">
            <a:spLocks noChangeArrowheads="1"/>
          </p:cNvSpPr>
          <p:nvPr/>
        </p:nvSpPr>
        <p:spPr bwMode="auto">
          <a:xfrm>
            <a:off x="1403350" y="4645025"/>
            <a:ext cx="936625" cy="369888"/>
          </a:xfrm>
          <a:prstGeom prst="rect">
            <a:avLst/>
          </a:prstGeom>
          <a:noFill/>
          <a:ln w="9525">
            <a:noFill/>
            <a:miter lim="800000"/>
            <a:headEnd/>
            <a:tailEnd/>
          </a:ln>
        </p:spPr>
        <p:txBody>
          <a:bodyPr>
            <a:spAutoFit/>
          </a:bodyPr>
          <a:lstStyle/>
          <a:p>
            <a:r>
              <a:rPr lang="en-US" altLang="ja-JP">
                <a:solidFill>
                  <a:srgbClr val="009900"/>
                </a:solidFill>
              </a:rPr>
              <a:t>PPAC x2</a:t>
            </a:r>
            <a:endParaRPr lang="ja-JP" altLang="en-US">
              <a:solidFill>
                <a:srgbClr val="009900"/>
              </a:solidFill>
            </a:endParaRPr>
          </a:p>
        </p:txBody>
      </p:sp>
      <p:sp>
        <p:nvSpPr>
          <p:cNvPr id="17" name="テキスト ボックス 65"/>
          <p:cNvSpPr txBox="1">
            <a:spLocks noChangeArrowheads="1"/>
          </p:cNvSpPr>
          <p:nvPr/>
        </p:nvSpPr>
        <p:spPr bwMode="auto">
          <a:xfrm>
            <a:off x="3323236" y="4111626"/>
            <a:ext cx="936625" cy="369887"/>
          </a:xfrm>
          <a:prstGeom prst="rect">
            <a:avLst/>
          </a:prstGeom>
          <a:noFill/>
          <a:ln w="9525">
            <a:noFill/>
            <a:miter lim="800000"/>
            <a:headEnd/>
            <a:tailEnd/>
          </a:ln>
        </p:spPr>
        <p:txBody>
          <a:bodyPr>
            <a:spAutoFit/>
          </a:bodyPr>
          <a:lstStyle/>
          <a:p>
            <a:r>
              <a:rPr lang="en-US" altLang="ja-JP" dirty="0">
                <a:solidFill>
                  <a:srgbClr val="009900"/>
                </a:solidFill>
              </a:rPr>
              <a:t>PPAC x2</a:t>
            </a:r>
            <a:endParaRPr lang="ja-JP" altLang="en-US" dirty="0">
              <a:solidFill>
                <a:srgbClr val="009900"/>
              </a:solidFill>
            </a:endParaRPr>
          </a:p>
        </p:txBody>
      </p:sp>
      <p:sp>
        <p:nvSpPr>
          <p:cNvPr id="18" name="テキスト ボックス 66"/>
          <p:cNvSpPr txBox="1">
            <a:spLocks noChangeArrowheads="1"/>
          </p:cNvSpPr>
          <p:nvPr/>
        </p:nvSpPr>
        <p:spPr bwMode="auto">
          <a:xfrm>
            <a:off x="5219700" y="4581128"/>
            <a:ext cx="936625" cy="369888"/>
          </a:xfrm>
          <a:prstGeom prst="rect">
            <a:avLst/>
          </a:prstGeom>
          <a:noFill/>
          <a:ln w="9525">
            <a:noFill/>
            <a:miter lim="800000"/>
            <a:headEnd/>
            <a:tailEnd/>
          </a:ln>
        </p:spPr>
        <p:txBody>
          <a:bodyPr>
            <a:spAutoFit/>
          </a:bodyPr>
          <a:lstStyle/>
          <a:p>
            <a:r>
              <a:rPr lang="en-US" altLang="ja-JP" dirty="0">
                <a:solidFill>
                  <a:srgbClr val="009900"/>
                </a:solidFill>
              </a:rPr>
              <a:t>PPAC x2</a:t>
            </a:r>
            <a:endParaRPr lang="ja-JP" altLang="en-US" dirty="0">
              <a:solidFill>
                <a:srgbClr val="009900"/>
              </a:solidFill>
            </a:endParaRPr>
          </a:p>
        </p:txBody>
      </p:sp>
      <p:sp>
        <p:nvSpPr>
          <p:cNvPr id="19" name="テキスト ボックス 67"/>
          <p:cNvSpPr txBox="1">
            <a:spLocks noChangeArrowheads="1"/>
          </p:cNvSpPr>
          <p:nvPr/>
        </p:nvSpPr>
        <p:spPr bwMode="auto">
          <a:xfrm>
            <a:off x="1476375" y="4356100"/>
            <a:ext cx="863600" cy="369888"/>
          </a:xfrm>
          <a:prstGeom prst="rect">
            <a:avLst/>
          </a:prstGeom>
          <a:noFill/>
          <a:ln w="9525">
            <a:noFill/>
            <a:miter lim="800000"/>
            <a:headEnd/>
            <a:tailEnd/>
          </a:ln>
        </p:spPr>
        <p:txBody>
          <a:bodyPr>
            <a:spAutoFit/>
          </a:bodyPr>
          <a:lstStyle/>
          <a:p>
            <a:r>
              <a:rPr lang="en-US" altLang="ja-JP">
                <a:solidFill>
                  <a:srgbClr val="009900"/>
                </a:solidFill>
              </a:rPr>
              <a:t>Plastic</a:t>
            </a:r>
            <a:endParaRPr lang="ja-JP" altLang="en-US">
              <a:solidFill>
                <a:srgbClr val="009900"/>
              </a:solidFill>
            </a:endParaRPr>
          </a:p>
        </p:txBody>
      </p:sp>
      <p:sp>
        <p:nvSpPr>
          <p:cNvPr id="20" name="テキスト ボックス 68"/>
          <p:cNvSpPr txBox="1">
            <a:spLocks noChangeArrowheads="1"/>
          </p:cNvSpPr>
          <p:nvPr/>
        </p:nvSpPr>
        <p:spPr bwMode="auto">
          <a:xfrm>
            <a:off x="7164288" y="5076031"/>
            <a:ext cx="935038" cy="369888"/>
          </a:xfrm>
          <a:prstGeom prst="rect">
            <a:avLst/>
          </a:prstGeom>
          <a:noFill/>
          <a:ln w="9525">
            <a:noFill/>
            <a:miter lim="800000"/>
            <a:headEnd/>
            <a:tailEnd/>
          </a:ln>
        </p:spPr>
        <p:txBody>
          <a:bodyPr>
            <a:spAutoFit/>
          </a:bodyPr>
          <a:lstStyle/>
          <a:p>
            <a:r>
              <a:rPr lang="en-US" altLang="ja-JP" dirty="0">
                <a:solidFill>
                  <a:srgbClr val="009900"/>
                </a:solidFill>
              </a:rPr>
              <a:t>PPAC x2</a:t>
            </a:r>
            <a:endParaRPr lang="ja-JP" altLang="en-US" dirty="0">
              <a:solidFill>
                <a:srgbClr val="009900"/>
              </a:solidFill>
            </a:endParaRPr>
          </a:p>
        </p:txBody>
      </p:sp>
      <p:sp>
        <p:nvSpPr>
          <p:cNvPr id="21" name="テキスト ボックス 71"/>
          <p:cNvSpPr txBox="1">
            <a:spLocks noChangeArrowheads="1"/>
          </p:cNvSpPr>
          <p:nvPr/>
        </p:nvSpPr>
        <p:spPr bwMode="auto">
          <a:xfrm>
            <a:off x="5219700" y="4284663"/>
            <a:ext cx="1008063" cy="369887"/>
          </a:xfrm>
          <a:prstGeom prst="rect">
            <a:avLst/>
          </a:prstGeom>
          <a:noFill/>
          <a:ln w="9525">
            <a:noFill/>
            <a:miter lim="800000"/>
            <a:headEnd/>
            <a:tailEnd/>
          </a:ln>
        </p:spPr>
        <p:txBody>
          <a:bodyPr>
            <a:spAutoFit/>
          </a:bodyPr>
          <a:lstStyle/>
          <a:p>
            <a:r>
              <a:rPr lang="en-US" altLang="ja-JP" dirty="0">
                <a:solidFill>
                  <a:srgbClr val="009900"/>
                </a:solidFill>
              </a:rPr>
              <a:t>Plastic</a:t>
            </a:r>
            <a:endParaRPr lang="ja-JP" altLang="en-US" dirty="0">
              <a:solidFill>
                <a:srgbClr val="009900"/>
              </a:solidFill>
            </a:endParaRPr>
          </a:p>
        </p:txBody>
      </p:sp>
      <p:sp>
        <p:nvSpPr>
          <p:cNvPr id="22" name="テキスト ボックス 76"/>
          <p:cNvSpPr txBox="1">
            <a:spLocks noChangeArrowheads="1"/>
          </p:cNvSpPr>
          <p:nvPr/>
        </p:nvSpPr>
        <p:spPr bwMode="auto">
          <a:xfrm>
            <a:off x="7164288" y="5363369"/>
            <a:ext cx="863600" cy="369887"/>
          </a:xfrm>
          <a:prstGeom prst="rect">
            <a:avLst/>
          </a:prstGeom>
          <a:noFill/>
          <a:ln w="9525">
            <a:noFill/>
            <a:miter lim="800000"/>
            <a:headEnd/>
            <a:tailEnd/>
          </a:ln>
        </p:spPr>
        <p:txBody>
          <a:bodyPr>
            <a:spAutoFit/>
          </a:bodyPr>
          <a:lstStyle/>
          <a:p>
            <a:r>
              <a:rPr lang="en-US" altLang="ja-JP">
                <a:solidFill>
                  <a:srgbClr val="009900"/>
                </a:solidFill>
              </a:rPr>
              <a:t>Plastic</a:t>
            </a:r>
            <a:endParaRPr lang="ja-JP" altLang="en-US">
              <a:solidFill>
                <a:srgbClr val="009900"/>
              </a:solidFill>
            </a:endParaRPr>
          </a:p>
        </p:txBody>
      </p:sp>
      <p:sp>
        <p:nvSpPr>
          <p:cNvPr id="23" name="正方形/長方形 22"/>
          <p:cNvSpPr/>
          <p:nvPr/>
        </p:nvSpPr>
        <p:spPr bwMode="auto">
          <a:xfrm>
            <a:off x="6588248" y="404664"/>
            <a:ext cx="2378075" cy="2672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テキスト ボックス 6"/>
          <p:cNvSpPr txBox="1">
            <a:spLocks noChangeArrowheads="1"/>
          </p:cNvSpPr>
          <p:nvPr/>
        </p:nvSpPr>
        <p:spPr bwMode="auto">
          <a:xfrm>
            <a:off x="6948264" y="404665"/>
            <a:ext cx="1664238" cy="400110"/>
          </a:xfrm>
          <a:prstGeom prst="rect">
            <a:avLst/>
          </a:prstGeom>
          <a:noFill/>
          <a:ln w="9525">
            <a:noFill/>
            <a:miter lim="800000"/>
            <a:headEnd/>
            <a:tailEnd/>
          </a:ln>
        </p:spPr>
        <p:txBody>
          <a:bodyPr wrap="none">
            <a:spAutoFit/>
          </a:bodyPr>
          <a:lstStyle/>
          <a:p>
            <a:r>
              <a:rPr lang="en-US" altLang="ja-JP" sz="2000" dirty="0" smtClean="0">
                <a:solidFill>
                  <a:srgbClr val="0000FF"/>
                </a:solidFill>
                <a:latin typeface="Arial" pitchFamily="34" charset="0"/>
                <a:cs typeface="Arial" pitchFamily="34" charset="0"/>
              </a:rPr>
              <a:t>Isomer setup</a:t>
            </a:r>
            <a:endParaRPr lang="ja-JP" altLang="en-US" sz="2000" dirty="0">
              <a:solidFill>
                <a:srgbClr val="0000FF"/>
              </a:solidFill>
              <a:latin typeface="Arial" pitchFamily="34" charset="0"/>
              <a:cs typeface="Arial" pitchFamily="34" charset="0"/>
            </a:endParaRPr>
          </a:p>
        </p:txBody>
      </p:sp>
      <p:sp>
        <p:nvSpPr>
          <p:cNvPr id="25" name="正方形/長方形 24"/>
          <p:cNvSpPr/>
          <p:nvPr/>
        </p:nvSpPr>
        <p:spPr bwMode="auto">
          <a:xfrm>
            <a:off x="7799512" y="2058840"/>
            <a:ext cx="49212"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正方形/長方形 25"/>
          <p:cNvSpPr/>
          <p:nvPr/>
        </p:nvSpPr>
        <p:spPr bwMode="auto">
          <a:xfrm>
            <a:off x="7901112" y="2058840"/>
            <a:ext cx="46037"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 name="正方形/長方形 26"/>
          <p:cNvSpPr/>
          <p:nvPr/>
        </p:nvSpPr>
        <p:spPr bwMode="auto">
          <a:xfrm>
            <a:off x="8002712" y="2058840"/>
            <a:ext cx="46037"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正方形/長方形 27"/>
          <p:cNvSpPr/>
          <p:nvPr/>
        </p:nvSpPr>
        <p:spPr bwMode="auto">
          <a:xfrm>
            <a:off x="8110662" y="2058840"/>
            <a:ext cx="46037"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正方形/長方形 28"/>
          <p:cNvSpPr/>
          <p:nvPr/>
        </p:nvSpPr>
        <p:spPr bwMode="auto">
          <a:xfrm>
            <a:off x="8280524" y="2058840"/>
            <a:ext cx="288925" cy="363537"/>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正方形/長方形 29"/>
          <p:cNvSpPr/>
          <p:nvPr/>
        </p:nvSpPr>
        <p:spPr bwMode="auto">
          <a:xfrm>
            <a:off x="8280524" y="2422377"/>
            <a:ext cx="288925" cy="28733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正方形/長方形 30"/>
          <p:cNvSpPr/>
          <p:nvPr/>
        </p:nvSpPr>
        <p:spPr bwMode="auto">
          <a:xfrm>
            <a:off x="7718549" y="1420665"/>
            <a:ext cx="417513" cy="555625"/>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正方形/長方形 31"/>
          <p:cNvSpPr/>
          <p:nvPr/>
        </p:nvSpPr>
        <p:spPr bwMode="auto">
          <a:xfrm>
            <a:off x="7702674" y="2058840"/>
            <a:ext cx="49213"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正方形/長方形 32"/>
          <p:cNvSpPr/>
          <p:nvPr/>
        </p:nvSpPr>
        <p:spPr bwMode="auto">
          <a:xfrm>
            <a:off x="7848724" y="1288902"/>
            <a:ext cx="153988" cy="13176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正方形/長方形 33"/>
          <p:cNvSpPr/>
          <p:nvPr/>
        </p:nvSpPr>
        <p:spPr bwMode="auto">
          <a:xfrm>
            <a:off x="7639174" y="834877"/>
            <a:ext cx="596900" cy="4540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5" name="直線矢印コネクタ 34"/>
          <p:cNvCxnSpPr/>
          <p:nvPr/>
        </p:nvCxnSpPr>
        <p:spPr bwMode="auto">
          <a:xfrm>
            <a:off x="6708899" y="2242990"/>
            <a:ext cx="7191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24"/>
          <p:cNvSpPr txBox="1">
            <a:spLocks noChangeArrowheads="1"/>
          </p:cNvSpPr>
          <p:nvPr/>
        </p:nvSpPr>
        <p:spPr bwMode="auto">
          <a:xfrm>
            <a:off x="6618412" y="2276327"/>
            <a:ext cx="952500" cy="368300"/>
          </a:xfrm>
          <a:prstGeom prst="rect">
            <a:avLst/>
          </a:prstGeom>
          <a:noFill/>
          <a:ln w="9525">
            <a:noFill/>
            <a:miter lim="800000"/>
            <a:headEnd/>
            <a:tailEnd/>
          </a:ln>
        </p:spPr>
        <p:txBody>
          <a:bodyPr wrap="none">
            <a:spAutoFit/>
          </a:bodyPr>
          <a:lstStyle/>
          <a:p>
            <a:r>
              <a:rPr lang="en-US" altLang="ja-JP" dirty="0"/>
              <a:t>RI beam</a:t>
            </a:r>
            <a:endParaRPr lang="ja-JP" altLang="en-US" dirty="0"/>
          </a:p>
        </p:txBody>
      </p:sp>
      <p:sp>
        <p:nvSpPr>
          <p:cNvPr id="37" name="正方形/長方形 36"/>
          <p:cNvSpPr/>
          <p:nvPr/>
        </p:nvSpPr>
        <p:spPr bwMode="auto">
          <a:xfrm flipH="1">
            <a:off x="7569324" y="2062015"/>
            <a:ext cx="46038" cy="358775"/>
          </a:xfrm>
          <a:prstGeom prst="rect">
            <a:avLst/>
          </a:prstGeom>
          <a:solidFill>
            <a:schemeClr val="accent6">
              <a:lumMod val="40000"/>
              <a:lumOff val="60000"/>
            </a:scheme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テキスト ボックス 25"/>
          <p:cNvSpPr txBox="1">
            <a:spLocks noChangeArrowheads="1"/>
          </p:cNvSpPr>
          <p:nvPr/>
        </p:nvSpPr>
        <p:spPr bwMode="auto">
          <a:xfrm>
            <a:off x="7026399" y="1771502"/>
            <a:ext cx="714375" cy="339725"/>
          </a:xfrm>
          <a:prstGeom prst="rect">
            <a:avLst/>
          </a:prstGeom>
          <a:noFill/>
          <a:ln w="9525">
            <a:noFill/>
            <a:miter lim="800000"/>
            <a:headEnd/>
            <a:tailEnd/>
          </a:ln>
        </p:spPr>
        <p:txBody>
          <a:bodyPr wrap="none">
            <a:spAutoFit/>
          </a:bodyPr>
          <a:lstStyle/>
          <a:p>
            <a:r>
              <a:rPr lang="en-US" altLang="ja-JP" sz="1600"/>
              <a:t>Plastic</a:t>
            </a:r>
            <a:endParaRPr lang="ja-JP" altLang="en-US" sz="1600"/>
          </a:p>
        </p:txBody>
      </p:sp>
      <p:sp>
        <p:nvSpPr>
          <p:cNvPr id="39" name="テキスト ボックス 29"/>
          <p:cNvSpPr txBox="1">
            <a:spLocks noChangeArrowheads="1"/>
          </p:cNvSpPr>
          <p:nvPr/>
        </p:nvSpPr>
        <p:spPr bwMode="auto">
          <a:xfrm>
            <a:off x="7235949" y="2492227"/>
            <a:ext cx="1039580" cy="584775"/>
          </a:xfrm>
          <a:prstGeom prst="rect">
            <a:avLst/>
          </a:prstGeom>
          <a:noFill/>
          <a:ln w="9525">
            <a:noFill/>
            <a:miter lim="800000"/>
            <a:headEnd/>
            <a:tailEnd/>
          </a:ln>
        </p:spPr>
        <p:txBody>
          <a:bodyPr wrap="none">
            <a:spAutoFit/>
          </a:bodyPr>
          <a:lstStyle/>
          <a:p>
            <a:r>
              <a:rPr lang="en-US" altLang="ja-JP" sz="1600" dirty="0"/>
              <a:t>Al </a:t>
            </a:r>
            <a:r>
              <a:rPr lang="en-US" altLang="ja-JP" sz="1600" dirty="0" smtClean="0"/>
              <a:t>stopper</a:t>
            </a:r>
          </a:p>
          <a:p>
            <a:r>
              <a:rPr lang="en-US" altLang="ja-JP" sz="1600" dirty="0" smtClean="0"/>
              <a:t>or Si stack</a:t>
            </a:r>
            <a:endParaRPr lang="ja-JP" altLang="en-US" sz="1600" dirty="0"/>
          </a:p>
        </p:txBody>
      </p:sp>
      <p:sp>
        <p:nvSpPr>
          <p:cNvPr id="40" name="テキスト ボックス 30"/>
          <p:cNvSpPr txBox="1">
            <a:spLocks noChangeArrowheads="1"/>
          </p:cNvSpPr>
          <p:nvPr/>
        </p:nvSpPr>
        <p:spPr bwMode="auto">
          <a:xfrm>
            <a:off x="8185274" y="1700065"/>
            <a:ext cx="781050" cy="338137"/>
          </a:xfrm>
          <a:prstGeom prst="rect">
            <a:avLst/>
          </a:prstGeom>
          <a:noFill/>
          <a:ln w="9525">
            <a:noFill/>
            <a:miter lim="800000"/>
            <a:headEnd/>
            <a:tailEnd/>
          </a:ln>
        </p:spPr>
        <p:txBody>
          <a:bodyPr wrap="none">
            <a:spAutoFit/>
          </a:bodyPr>
          <a:lstStyle/>
          <a:p>
            <a:r>
              <a:rPr lang="en-US" altLang="ja-JP" sz="1600"/>
              <a:t>CsI(Na)</a:t>
            </a:r>
            <a:endParaRPr lang="ja-JP" altLang="en-US" sz="1600"/>
          </a:p>
        </p:txBody>
      </p:sp>
      <p:sp>
        <p:nvSpPr>
          <p:cNvPr id="41" name="テキスト ボックス 31"/>
          <p:cNvSpPr txBox="1">
            <a:spLocks noChangeArrowheads="1"/>
          </p:cNvSpPr>
          <p:nvPr/>
        </p:nvSpPr>
        <p:spPr bwMode="auto">
          <a:xfrm>
            <a:off x="6588224" y="1196752"/>
            <a:ext cx="1119217" cy="584775"/>
          </a:xfrm>
          <a:prstGeom prst="rect">
            <a:avLst/>
          </a:prstGeom>
          <a:noFill/>
          <a:ln w="9525">
            <a:noFill/>
            <a:miter lim="800000"/>
            <a:headEnd/>
            <a:tailEnd/>
          </a:ln>
        </p:spPr>
        <p:txBody>
          <a:bodyPr wrap="none">
            <a:spAutoFit/>
          </a:bodyPr>
          <a:lstStyle/>
          <a:p>
            <a:r>
              <a:rPr lang="en-US" altLang="ja-JP" sz="1600" dirty="0" smtClean="0">
                <a:solidFill>
                  <a:srgbClr val="FF0000"/>
                </a:solidFill>
                <a:latin typeface="Arial" pitchFamily="34" charset="0"/>
                <a:cs typeface="Arial" pitchFamily="34" charset="0"/>
              </a:rPr>
              <a:t>Clover-</a:t>
            </a:r>
            <a:r>
              <a:rPr lang="en-US" altLang="ja-JP" sz="1600" dirty="0" err="1" smtClean="0">
                <a:solidFill>
                  <a:srgbClr val="FF0000"/>
                </a:solidFill>
                <a:latin typeface="Arial" pitchFamily="34" charset="0"/>
                <a:cs typeface="Arial" pitchFamily="34" charset="0"/>
              </a:rPr>
              <a:t>Ge</a:t>
            </a:r>
            <a:endParaRPr lang="en-US" altLang="ja-JP" sz="1600" dirty="0" smtClean="0">
              <a:solidFill>
                <a:srgbClr val="FF0000"/>
              </a:solidFill>
              <a:latin typeface="Arial" pitchFamily="34" charset="0"/>
              <a:cs typeface="Arial" pitchFamily="34" charset="0"/>
            </a:endParaRPr>
          </a:p>
          <a:p>
            <a:r>
              <a:rPr lang="en-US" altLang="ja-JP" sz="1600" dirty="0" smtClean="0">
                <a:solidFill>
                  <a:srgbClr val="FF0000"/>
                </a:solidFill>
                <a:latin typeface="Arial" pitchFamily="34" charset="0"/>
                <a:cs typeface="Arial" pitchFamily="34" charset="0"/>
              </a:rPr>
              <a:t>X 3 or 4</a:t>
            </a:r>
            <a:endParaRPr lang="ja-JP" altLang="en-US" sz="1600" dirty="0">
              <a:solidFill>
                <a:srgbClr val="FF0000"/>
              </a:solidFill>
              <a:latin typeface="Arial" pitchFamily="34" charset="0"/>
              <a:cs typeface="Arial" pitchFamily="34" charset="0"/>
            </a:endParaRPr>
          </a:p>
        </p:txBody>
      </p:sp>
      <p:sp>
        <p:nvSpPr>
          <p:cNvPr id="42" name="円/楕円 41"/>
          <p:cNvSpPr/>
          <p:nvPr/>
        </p:nvSpPr>
        <p:spPr bwMode="auto">
          <a:xfrm>
            <a:off x="6875463" y="5300663"/>
            <a:ext cx="304800" cy="2397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2"/>
              </a:solidFill>
            </a:endParaRPr>
          </a:p>
        </p:txBody>
      </p:sp>
      <p:cxnSp>
        <p:nvCxnSpPr>
          <p:cNvPr id="43" name="直線コネクタ 42"/>
          <p:cNvCxnSpPr>
            <a:stCxn id="42" idx="0"/>
          </p:cNvCxnSpPr>
          <p:nvPr/>
        </p:nvCxnSpPr>
        <p:spPr bwMode="auto">
          <a:xfrm flipV="1">
            <a:off x="7027863" y="3077002"/>
            <a:ext cx="657225" cy="2223661"/>
          </a:xfrm>
          <a:prstGeom prst="line">
            <a:avLst/>
          </a:prstGeom>
          <a:ln w="25400">
            <a:head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82"/>
          <p:cNvSpPr txBox="1">
            <a:spLocks noChangeArrowheads="1"/>
          </p:cNvSpPr>
          <p:nvPr/>
        </p:nvSpPr>
        <p:spPr bwMode="auto">
          <a:xfrm>
            <a:off x="3202880" y="6381328"/>
            <a:ext cx="5473576" cy="369314"/>
          </a:xfrm>
          <a:prstGeom prst="rect">
            <a:avLst/>
          </a:prstGeom>
          <a:noFill/>
          <a:ln w="9525">
            <a:noFill/>
            <a:miter lim="800000"/>
            <a:headEnd/>
            <a:tailEnd/>
          </a:ln>
        </p:spPr>
        <p:txBody>
          <a:bodyPr>
            <a:spAutoFit/>
          </a:bodyPr>
          <a:lstStyle/>
          <a:p>
            <a:r>
              <a:rPr lang="en-US" altLang="ja-JP" dirty="0">
                <a:solidFill>
                  <a:srgbClr val="0000FF"/>
                </a:solidFill>
              </a:rPr>
              <a:t>Isotope separation: F1 </a:t>
            </a:r>
            <a:r>
              <a:rPr lang="en-US" altLang="ja-JP" dirty="0" smtClean="0">
                <a:solidFill>
                  <a:srgbClr val="0000FF"/>
                </a:solidFill>
              </a:rPr>
              <a:t>degrader/stripper </a:t>
            </a:r>
            <a:r>
              <a:rPr lang="en-US" altLang="ja-JP" dirty="0">
                <a:solidFill>
                  <a:srgbClr val="0000FF"/>
                </a:solidFill>
              </a:rPr>
              <a:t>+ F5 degrader </a:t>
            </a:r>
            <a:endParaRPr lang="ja-JP" altLang="en-US" dirty="0">
              <a:solidFill>
                <a:srgbClr val="0000FF"/>
              </a:solidFill>
            </a:endParaRPr>
          </a:p>
        </p:txBody>
      </p:sp>
      <p:sp>
        <p:nvSpPr>
          <p:cNvPr id="46" name="テキスト ボックス 8"/>
          <p:cNvSpPr txBox="1">
            <a:spLocks noChangeArrowheads="1"/>
          </p:cNvSpPr>
          <p:nvPr/>
        </p:nvSpPr>
        <p:spPr bwMode="auto">
          <a:xfrm>
            <a:off x="179388" y="5661230"/>
            <a:ext cx="1876924" cy="369332"/>
          </a:xfrm>
          <a:prstGeom prst="rect">
            <a:avLst/>
          </a:prstGeom>
          <a:noFill/>
          <a:ln w="9525">
            <a:noFill/>
            <a:miter lim="800000"/>
            <a:headEnd/>
            <a:tailEnd/>
          </a:ln>
        </p:spPr>
        <p:txBody>
          <a:bodyPr wrap="none">
            <a:spAutoFit/>
          </a:bodyPr>
          <a:lstStyle/>
          <a:p>
            <a:r>
              <a:rPr lang="en-US" altLang="ja-JP" dirty="0" smtClean="0">
                <a:solidFill>
                  <a:srgbClr val="FF0000"/>
                </a:solidFill>
              </a:rPr>
              <a:t>Degrader/stripper</a:t>
            </a:r>
            <a:endParaRPr lang="ja-JP" altLang="en-US" dirty="0">
              <a:solidFill>
                <a:srgbClr val="FF0000"/>
              </a:solidFill>
            </a:endParaRPr>
          </a:p>
        </p:txBody>
      </p:sp>
      <p:cxnSp>
        <p:nvCxnSpPr>
          <p:cNvPr id="47" name="直線矢印コネクタ 46"/>
          <p:cNvCxnSpPr/>
          <p:nvPr/>
        </p:nvCxnSpPr>
        <p:spPr bwMode="auto">
          <a:xfrm rot="5400000" flipH="1" flipV="1">
            <a:off x="604044" y="5453857"/>
            <a:ext cx="342900" cy="1825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bwMode="auto">
          <a:xfrm rot="5400000" flipH="1" flipV="1">
            <a:off x="3560762" y="5441951"/>
            <a:ext cx="295275"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5"/>
          <p:cNvSpPr txBox="1">
            <a:spLocks noChangeArrowheads="1"/>
          </p:cNvSpPr>
          <p:nvPr/>
        </p:nvSpPr>
        <p:spPr bwMode="auto">
          <a:xfrm>
            <a:off x="3203986" y="5517221"/>
            <a:ext cx="1055875" cy="368282"/>
          </a:xfrm>
          <a:prstGeom prst="rect">
            <a:avLst/>
          </a:prstGeom>
          <a:noFill/>
          <a:ln w="9525">
            <a:noFill/>
            <a:miter lim="800000"/>
            <a:headEnd/>
            <a:tailEnd/>
          </a:ln>
        </p:spPr>
        <p:txBody>
          <a:bodyPr wrap="none">
            <a:spAutoFit/>
          </a:bodyPr>
          <a:lstStyle/>
          <a:p>
            <a:r>
              <a:rPr lang="en-US" altLang="ja-JP">
                <a:solidFill>
                  <a:srgbClr val="FF0000"/>
                </a:solidFill>
              </a:rPr>
              <a:t>Degrader</a:t>
            </a:r>
            <a:endParaRPr lang="ja-JP" altLang="en-US">
              <a:solidFill>
                <a:srgbClr val="FF0000"/>
              </a:solidFill>
            </a:endParaRPr>
          </a:p>
        </p:txBody>
      </p:sp>
      <p:sp>
        <p:nvSpPr>
          <p:cNvPr id="50" name="テキスト ボックス 49"/>
          <p:cNvSpPr txBox="1"/>
          <p:nvPr/>
        </p:nvSpPr>
        <p:spPr>
          <a:xfrm>
            <a:off x="5436096" y="4005263"/>
            <a:ext cx="525462" cy="369887"/>
          </a:xfrm>
          <a:prstGeom prst="rect">
            <a:avLst/>
          </a:prstGeom>
          <a:solidFill>
            <a:schemeClr val="bg1"/>
          </a:solidFill>
        </p:spPr>
        <p:txBody>
          <a:bodyPr>
            <a:spAutoFit/>
          </a:bodyPr>
          <a:lstStyle/>
          <a:p>
            <a:pPr fontAlgn="auto">
              <a:spcBef>
                <a:spcPts val="0"/>
              </a:spcBef>
              <a:spcAft>
                <a:spcPts val="0"/>
              </a:spcAft>
              <a:defRPr/>
            </a:pPr>
            <a:r>
              <a:rPr lang="en-US" altLang="ja-JP" i="1" dirty="0">
                <a:solidFill>
                  <a:srgbClr val="FF0000"/>
                </a:solidFill>
                <a:latin typeface="Symbol" pitchFamily="18" charset="2"/>
                <a:ea typeface="+mn-ea"/>
              </a:rPr>
              <a:t> DE</a:t>
            </a:r>
            <a:endParaRPr lang="en-US" altLang="ja-JP" dirty="0">
              <a:solidFill>
                <a:srgbClr val="FF0000"/>
              </a:solidFill>
              <a:latin typeface="+mn-lt"/>
              <a:ea typeface="+mn-ea"/>
            </a:endParaRPr>
          </a:p>
        </p:txBody>
      </p:sp>
      <p:sp>
        <p:nvSpPr>
          <p:cNvPr id="51" name="テキスト ボックス 71"/>
          <p:cNvSpPr txBox="1">
            <a:spLocks noChangeArrowheads="1"/>
          </p:cNvSpPr>
          <p:nvPr/>
        </p:nvSpPr>
        <p:spPr bwMode="auto">
          <a:xfrm>
            <a:off x="5219701" y="4005263"/>
            <a:ext cx="468312" cy="369332"/>
          </a:xfrm>
          <a:prstGeom prst="rect">
            <a:avLst/>
          </a:prstGeom>
          <a:noFill/>
          <a:ln w="9525">
            <a:noFill/>
            <a:miter lim="800000"/>
            <a:headEnd/>
            <a:tailEnd/>
          </a:ln>
        </p:spPr>
        <p:txBody>
          <a:bodyPr wrap="square">
            <a:spAutoFit/>
          </a:bodyPr>
          <a:lstStyle/>
          <a:p>
            <a:r>
              <a:rPr lang="en-US" altLang="ja-JP" dirty="0" smtClean="0">
                <a:solidFill>
                  <a:srgbClr val="009900"/>
                </a:solidFill>
              </a:rPr>
              <a:t>IC</a:t>
            </a:r>
            <a:endParaRPr lang="ja-JP" altLang="en-US" dirty="0">
              <a:solidFill>
                <a:srgbClr val="009900"/>
              </a:solidFill>
            </a:endParaRPr>
          </a:p>
        </p:txBody>
      </p:sp>
      <p:cxnSp>
        <p:nvCxnSpPr>
          <p:cNvPr id="52" name="直線矢印コネクタ 51"/>
          <p:cNvCxnSpPr/>
          <p:nvPr/>
        </p:nvCxnSpPr>
        <p:spPr>
          <a:xfrm flipH="1" flipV="1">
            <a:off x="7006191" y="5626571"/>
            <a:ext cx="0" cy="466725"/>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bwMode="auto">
          <a:xfrm flipH="1" flipV="1">
            <a:off x="7685088" y="3077002"/>
            <a:ext cx="668338" cy="1392604"/>
          </a:xfrm>
          <a:prstGeom prst="line">
            <a:avLst/>
          </a:prstGeom>
          <a:ln w="25400">
            <a:head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68"/>
          <p:cNvSpPr txBox="1">
            <a:spLocks noChangeArrowheads="1"/>
          </p:cNvSpPr>
          <p:nvPr/>
        </p:nvSpPr>
        <p:spPr bwMode="auto">
          <a:xfrm>
            <a:off x="8244408" y="4051515"/>
            <a:ext cx="935038" cy="369888"/>
          </a:xfrm>
          <a:prstGeom prst="rect">
            <a:avLst/>
          </a:prstGeom>
          <a:noFill/>
          <a:ln w="9525">
            <a:noFill/>
            <a:miter lim="800000"/>
            <a:headEnd/>
            <a:tailEnd/>
          </a:ln>
        </p:spPr>
        <p:txBody>
          <a:bodyPr>
            <a:spAutoFit/>
          </a:bodyPr>
          <a:lstStyle/>
          <a:p>
            <a:r>
              <a:rPr lang="en-US" altLang="ja-JP" dirty="0">
                <a:solidFill>
                  <a:srgbClr val="009900"/>
                </a:solidFill>
              </a:rPr>
              <a:t>PPAC x2</a:t>
            </a:r>
            <a:endParaRPr lang="ja-JP" altLang="en-US" dirty="0">
              <a:solidFill>
                <a:srgbClr val="009900"/>
              </a:solidFill>
            </a:endParaRPr>
          </a:p>
        </p:txBody>
      </p:sp>
      <p:sp>
        <p:nvSpPr>
          <p:cNvPr id="55" name="テキスト ボックス 71"/>
          <p:cNvSpPr txBox="1">
            <a:spLocks noChangeArrowheads="1"/>
          </p:cNvSpPr>
          <p:nvPr/>
        </p:nvSpPr>
        <p:spPr bwMode="auto">
          <a:xfrm>
            <a:off x="8246267" y="3789040"/>
            <a:ext cx="1008063" cy="369887"/>
          </a:xfrm>
          <a:prstGeom prst="rect">
            <a:avLst/>
          </a:prstGeom>
          <a:noFill/>
          <a:ln w="9525">
            <a:noFill/>
            <a:miter lim="800000"/>
            <a:headEnd/>
            <a:tailEnd/>
          </a:ln>
        </p:spPr>
        <p:txBody>
          <a:bodyPr>
            <a:spAutoFit/>
          </a:bodyPr>
          <a:lstStyle/>
          <a:p>
            <a:r>
              <a:rPr lang="en-US" altLang="ja-JP" dirty="0">
                <a:solidFill>
                  <a:srgbClr val="009900"/>
                </a:solidFill>
              </a:rPr>
              <a:t>MUSIC</a:t>
            </a:r>
            <a:endParaRPr lang="ja-JP" altLang="en-US" dirty="0">
              <a:solidFill>
                <a:srgbClr val="009900"/>
              </a:solidFill>
            </a:endParaRPr>
          </a:p>
        </p:txBody>
      </p:sp>
      <p:sp>
        <p:nvSpPr>
          <p:cNvPr id="56" name="円/楕円 55"/>
          <p:cNvSpPr/>
          <p:nvPr/>
        </p:nvSpPr>
        <p:spPr bwMode="auto">
          <a:xfrm>
            <a:off x="8172400" y="4509120"/>
            <a:ext cx="304800" cy="2397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2"/>
              </a:solidFill>
            </a:endParaRPr>
          </a:p>
        </p:txBody>
      </p:sp>
      <p:cxnSp>
        <p:nvCxnSpPr>
          <p:cNvPr id="57" name="直線矢印コネクタ 56"/>
          <p:cNvCxnSpPr/>
          <p:nvPr/>
        </p:nvCxnSpPr>
        <p:spPr>
          <a:xfrm flipV="1">
            <a:off x="8308032" y="4996331"/>
            <a:ext cx="0" cy="1096965"/>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5134633" y="6088063"/>
            <a:ext cx="3185455"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bwMode="auto">
          <a:xfrm flipV="1">
            <a:off x="5350818" y="3077002"/>
            <a:ext cx="2334270" cy="2214301"/>
          </a:xfrm>
          <a:prstGeom prst="line">
            <a:avLst/>
          </a:prstGeom>
          <a:ln w="25400">
            <a:headEnd type="triangle"/>
            <a:tailEnd w="lg" len="med"/>
          </a:ln>
        </p:spPr>
        <p:style>
          <a:lnRef idx="1">
            <a:schemeClr val="accent1"/>
          </a:lnRef>
          <a:fillRef idx="0">
            <a:schemeClr val="accent1"/>
          </a:fillRef>
          <a:effectRef idx="0">
            <a:schemeClr val="accent1"/>
          </a:effectRef>
          <a:fontRef idx="minor">
            <a:schemeClr val="tx1"/>
          </a:fontRef>
        </p:style>
      </p:cxnSp>
      <p:sp>
        <p:nvSpPr>
          <p:cNvPr id="61" name="Text Box 5"/>
          <p:cNvSpPr txBox="1">
            <a:spLocks noChangeArrowheads="1"/>
          </p:cNvSpPr>
          <p:nvPr/>
        </p:nvSpPr>
        <p:spPr bwMode="auto">
          <a:xfrm>
            <a:off x="467246" y="188640"/>
            <a:ext cx="3168650" cy="461665"/>
          </a:xfrm>
          <a:prstGeom prst="rect">
            <a:avLst/>
          </a:prstGeom>
          <a:solidFill>
            <a:srgbClr val="FFFF99"/>
          </a:solidFill>
          <a:ln w="9525">
            <a:noFill/>
            <a:miter lim="800000"/>
            <a:headEnd/>
            <a:tailEnd/>
          </a:ln>
          <a:effectLst/>
        </p:spPr>
        <p:txBody>
          <a:bodyPr>
            <a:spAutoFit/>
          </a:bodyPr>
          <a:lstStyle/>
          <a:p>
            <a:pPr algn="ctr" fontAlgn="auto">
              <a:spcBef>
                <a:spcPts val="0"/>
              </a:spcBef>
              <a:spcAft>
                <a:spcPts val="0"/>
              </a:spcAft>
              <a:defRPr/>
            </a:pPr>
            <a:r>
              <a:rPr lang="en-US" altLang="ja-JP" sz="2400" dirty="0" smtClean="0">
                <a:effectLst>
                  <a:outerShdw blurRad="38100" dist="38100" dir="2700000" algn="tl">
                    <a:srgbClr val="FFFFFF"/>
                  </a:outerShdw>
                </a:effectLst>
                <a:latin typeface="Arial" pitchFamily="34" charset="0"/>
                <a:cs typeface="Arial" pitchFamily="34" charset="0"/>
              </a:rPr>
              <a:t>Experimental setups</a:t>
            </a:r>
            <a:endParaRPr lang="en-US" altLang="ja-JP" sz="2400" dirty="0">
              <a:effectLst>
                <a:outerShdw blurRad="38100" dist="38100" dir="2700000" algn="tl">
                  <a:srgbClr val="FFFFFF"/>
                </a:outerShdw>
              </a:effectLst>
              <a:latin typeface="Arial" pitchFamily="34" charset="0"/>
              <a:cs typeface="Arial" pitchFamily="34" charset="0"/>
            </a:endParaRPr>
          </a:p>
        </p:txBody>
      </p:sp>
      <p:sp>
        <p:nvSpPr>
          <p:cNvPr id="62" name="テキスト ボックス 61"/>
          <p:cNvSpPr txBox="1"/>
          <p:nvPr/>
        </p:nvSpPr>
        <p:spPr>
          <a:xfrm>
            <a:off x="7608094" y="3429000"/>
            <a:ext cx="706810" cy="369332"/>
          </a:xfrm>
          <a:prstGeom prst="rect">
            <a:avLst/>
          </a:prstGeom>
          <a:solidFill>
            <a:schemeClr val="bg1"/>
          </a:solidFill>
        </p:spPr>
        <p:txBody>
          <a:bodyPr wrap="square" rtlCol="0">
            <a:spAutoFit/>
          </a:bodyPr>
          <a:lstStyle/>
          <a:p>
            <a:r>
              <a:rPr kumimoji="1" lang="en-US" altLang="ja-JP" dirty="0" smtClean="0"/>
              <a:t>2008</a:t>
            </a:r>
            <a:endParaRPr kumimoji="1" lang="ja-JP" altLang="en-US" dirty="0"/>
          </a:p>
        </p:txBody>
      </p:sp>
      <p:sp>
        <p:nvSpPr>
          <p:cNvPr id="63" name="テキスト ボックス 62"/>
          <p:cNvSpPr txBox="1"/>
          <p:nvPr/>
        </p:nvSpPr>
        <p:spPr>
          <a:xfrm>
            <a:off x="7164288" y="3717032"/>
            <a:ext cx="706810" cy="369332"/>
          </a:xfrm>
          <a:prstGeom prst="rect">
            <a:avLst/>
          </a:prstGeom>
          <a:solidFill>
            <a:schemeClr val="bg1"/>
          </a:solidFill>
        </p:spPr>
        <p:txBody>
          <a:bodyPr wrap="square" rtlCol="0">
            <a:spAutoFit/>
          </a:bodyPr>
          <a:lstStyle/>
          <a:p>
            <a:r>
              <a:rPr kumimoji="1" lang="en-US" altLang="ja-JP" dirty="0" smtClean="0"/>
              <a:t>2011</a:t>
            </a:r>
            <a:endParaRPr kumimoji="1" lang="ja-JP" altLang="en-US" dirty="0"/>
          </a:p>
        </p:txBody>
      </p:sp>
      <p:sp>
        <p:nvSpPr>
          <p:cNvPr id="64" name="テキスト ボックス 63"/>
          <p:cNvSpPr txBox="1"/>
          <p:nvPr/>
        </p:nvSpPr>
        <p:spPr>
          <a:xfrm>
            <a:off x="6366543" y="3588638"/>
            <a:ext cx="706810" cy="369332"/>
          </a:xfrm>
          <a:prstGeom prst="rect">
            <a:avLst/>
          </a:prstGeom>
          <a:solidFill>
            <a:schemeClr val="bg1"/>
          </a:solidFill>
        </p:spPr>
        <p:txBody>
          <a:bodyPr wrap="square" rtlCol="0">
            <a:spAutoFit/>
          </a:bodyPr>
          <a:lstStyle/>
          <a:p>
            <a:r>
              <a:rPr kumimoji="1" lang="en-US" altLang="ja-JP" dirty="0" smtClean="0"/>
              <a:t>2007</a:t>
            </a:r>
            <a:endParaRPr kumimoji="1" lang="ja-JP" altLang="en-US" dirty="0"/>
          </a:p>
        </p:txBody>
      </p:sp>
      <p:cxnSp>
        <p:nvCxnSpPr>
          <p:cNvPr id="65" name="直線矢印コネクタ 64"/>
          <p:cNvCxnSpPr>
            <a:stCxn id="27" idx="0"/>
          </p:cNvCxnSpPr>
          <p:nvPr/>
        </p:nvCxnSpPr>
        <p:spPr>
          <a:xfrm flipH="1" flipV="1">
            <a:off x="7901112" y="1781527"/>
            <a:ext cx="124619" cy="277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正方形/長方形 65"/>
          <p:cNvSpPr/>
          <p:nvPr/>
        </p:nvSpPr>
        <p:spPr>
          <a:xfrm>
            <a:off x="323528" y="716503"/>
            <a:ext cx="5256584" cy="1323439"/>
          </a:xfrm>
          <a:prstGeom prst="rect">
            <a:avLst/>
          </a:prstGeom>
        </p:spPr>
        <p:txBody>
          <a:bodyPr wrap="square">
            <a:spAutoFit/>
          </a:bodyPr>
          <a:lstStyle/>
          <a:p>
            <a:pPr marL="285750" indent="-285750">
              <a:buFont typeface="Arial" pitchFamily="34" charset="0"/>
              <a:buChar char="•"/>
            </a:pPr>
            <a:r>
              <a:rPr lang="en-US" altLang="ja-JP" sz="2000" dirty="0">
                <a:latin typeface="Arial" pitchFamily="34" charset="0"/>
                <a:cs typeface="Arial" pitchFamily="34" charset="0"/>
              </a:rPr>
              <a:t>S</a:t>
            </a:r>
            <a:r>
              <a:rPr lang="en-US" altLang="ja-JP" sz="2000" dirty="0" smtClean="0">
                <a:latin typeface="Arial" pitchFamily="34" charset="0"/>
                <a:cs typeface="Arial" pitchFamily="34" charset="0"/>
              </a:rPr>
              <a:t>tandard beam-line detectors at </a:t>
            </a:r>
            <a:r>
              <a:rPr lang="en-US" altLang="ja-JP" sz="2000" dirty="0" err="1" smtClean="0">
                <a:latin typeface="Arial" pitchFamily="34" charset="0"/>
                <a:cs typeface="Arial" pitchFamily="34" charset="0"/>
              </a:rPr>
              <a:t>BigRIPS</a:t>
            </a:r>
            <a:r>
              <a:rPr lang="en-US" altLang="ja-JP" sz="2000" dirty="0" smtClean="0">
                <a:latin typeface="Arial" pitchFamily="34" charset="0"/>
                <a:cs typeface="Arial" pitchFamily="34" charset="0"/>
              </a:rPr>
              <a:t> for TOF, B</a:t>
            </a:r>
            <a:r>
              <a:rPr lang="en-US" altLang="ja-JP" sz="2000" dirty="0" smtClean="0">
                <a:latin typeface="Symbol" pitchFamily="18" charset="2"/>
                <a:cs typeface="Arial" pitchFamily="34" charset="0"/>
              </a:rPr>
              <a:t>r</a:t>
            </a:r>
            <a:r>
              <a:rPr lang="en-US" altLang="ja-JP" sz="2000" dirty="0" smtClean="0">
                <a:latin typeface="Arial" pitchFamily="34" charset="0"/>
                <a:cs typeface="Arial" pitchFamily="34" charset="0"/>
              </a:rPr>
              <a:t>, </a:t>
            </a:r>
            <a:r>
              <a:rPr lang="en-US" altLang="ja-JP" sz="2000" dirty="0" smtClean="0">
                <a:latin typeface="Symbol" pitchFamily="18" charset="2"/>
                <a:cs typeface="Arial" pitchFamily="34" charset="0"/>
              </a:rPr>
              <a:t>D</a:t>
            </a:r>
            <a:r>
              <a:rPr lang="en-US" altLang="ja-JP" sz="2000" dirty="0" smtClean="0">
                <a:latin typeface="Arial" pitchFamily="34" charset="0"/>
                <a:cs typeface="Arial" pitchFamily="34" charset="0"/>
              </a:rPr>
              <a:t>E measurement for PID</a:t>
            </a:r>
          </a:p>
          <a:p>
            <a:pPr marL="285750" indent="-285750">
              <a:buFont typeface="Arial" pitchFamily="34" charset="0"/>
              <a:buChar char="•"/>
            </a:pPr>
            <a:r>
              <a:rPr lang="en-US" altLang="ja-JP" sz="2000" dirty="0" smtClean="0">
                <a:latin typeface="Arial" pitchFamily="34" charset="0"/>
                <a:cs typeface="Arial" pitchFamily="34" charset="0"/>
              </a:rPr>
              <a:t>Clover-type </a:t>
            </a:r>
            <a:r>
              <a:rPr lang="en-US" altLang="ja-JP" sz="2000" dirty="0" err="1">
                <a:latin typeface="Arial" pitchFamily="34" charset="0"/>
                <a:cs typeface="Arial" pitchFamily="34" charset="0"/>
              </a:rPr>
              <a:t>Ge</a:t>
            </a:r>
            <a:r>
              <a:rPr lang="en-US" altLang="ja-JP" sz="2000" dirty="0">
                <a:latin typeface="Arial" pitchFamily="34" charset="0"/>
                <a:cs typeface="Arial" pitchFamily="34" charset="0"/>
              </a:rPr>
              <a:t> detectors </a:t>
            </a:r>
            <a:r>
              <a:rPr lang="en-US" altLang="ja-JP" sz="2000" dirty="0" smtClean="0">
                <a:latin typeface="Arial" pitchFamily="34" charset="0"/>
                <a:cs typeface="Arial" pitchFamily="34" charset="0"/>
              </a:rPr>
              <a:t>for isomer </a:t>
            </a:r>
            <a:r>
              <a:rPr lang="en-US" altLang="ja-JP" sz="2000" dirty="0">
                <a:latin typeface="Arial" pitchFamily="34" charset="0"/>
                <a:cs typeface="Arial" pitchFamily="34" charset="0"/>
              </a:rPr>
              <a:t>measurement</a:t>
            </a:r>
            <a:endParaRPr lang="ja-JP" altLang="en-US" sz="2000" dirty="0">
              <a:latin typeface="Arial" pitchFamily="34" charset="0"/>
              <a:cs typeface="Arial" pitchFamily="34" charset="0"/>
            </a:endParaRPr>
          </a:p>
        </p:txBody>
      </p:sp>
      <p:sp>
        <p:nvSpPr>
          <p:cNvPr id="67" name="テキスト ボックス 66"/>
          <p:cNvSpPr txBox="1"/>
          <p:nvPr/>
        </p:nvSpPr>
        <p:spPr>
          <a:xfrm>
            <a:off x="1430985" y="6079156"/>
            <a:ext cx="1250653" cy="369332"/>
          </a:xfrm>
          <a:prstGeom prst="rect">
            <a:avLst/>
          </a:prstGeom>
          <a:noFill/>
        </p:spPr>
        <p:txBody>
          <a:bodyPr wrap="square" rtlCol="0">
            <a:spAutoFit/>
          </a:bodyPr>
          <a:lstStyle/>
          <a:p>
            <a:r>
              <a:rPr kumimoji="1" lang="en-US" altLang="ja-JP" dirty="0" err="1" smtClean="0">
                <a:latin typeface="Arial" pitchFamily="34" charset="0"/>
                <a:cs typeface="Arial" pitchFamily="34" charset="0"/>
              </a:rPr>
              <a:t>BigRIPS</a:t>
            </a:r>
            <a:endParaRPr kumimoji="1" lang="ja-JP" altLang="en-US" dirty="0">
              <a:latin typeface="Arial" pitchFamily="34" charset="0"/>
              <a:cs typeface="Arial" pitchFamily="34" charset="0"/>
            </a:endParaRPr>
          </a:p>
        </p:txBody>
      </p:sp>
      <p:sp>
        <p:nvSpPr>
          <p:cNvPr id="68" name="テキスト ボックス 67"/>
          <p:cNvSpPr txBox="1"/>
          <p:nvPr/>
        </p:nvSpPr>
        <p:spPr>
          <a:xfrm>
            <a:off x="6516216" y="4221088"/>
            <a:ext cx="698079" cy="369332"/>
          </a:xfrm>
          <a:prstGeom prst="rect">
            <a:avLst/>
          </a:prstGeom>
          <a:noFill/>
        </p:spPr>
        <p:txBody>
          <a:bodyPr wrap="square" rtlCol="0">
            <a:spAutoFit/>
          </a:bodyPr>
          <a:lstStyle/>
          <a:p>
            <a:r>
              <a:rPr lang="en-US" altLang="ja-JP" dirty="0" smtClean="0">
                <a:latin typeface="Arial" pitchFamily="34" charset="0"/>
                <a:cs typeface="Arial" pitchFamily="34" charset="0"/>
              </a:rPr>
              <a:t>ZDS</a:t>
            </a:r>
            <a:endParaRPr kumimoji="1" lang="ja-JP" altLang="en-US" dirty="0">
              <a:latin typeface="Arial" pitchFamily="34" charset="0"/>
              <a:cs typeface="Arial" pitchFamily="34" charset="0"/>
            </a:endParaRPr>
          </a:p>
        </p:txBody>
      </p:sp>
    </p:spTree>
    <p:extLst>
      <p:ext uri="{BB962C8B-B14F-4D97-AF65-F5344CB8AC3E}">
        <p14:creationId xmlns:p14="http://schemas.microsoft.com/office/powerpoint/2010/main" val="1763053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693657" y="1124744"/>
            <a:ext cx="31818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sz="2000" baseline="30000" dirty="0"/>
              <a:t>238</a:t>
            </a:r>
            <a:r>
              <a:rPr lang="en-US" altLang="ja-JP" sz="2000" dirty="0"/>
              <a:t>U</a:t>
            </a:r>
            <a:r>
              <a:rPr lang="en-US" altLang="ja-JP" sz="2000" baseline="30000" dirty="0"/>
              <a:t>86+</a:t>
            </a:r>
            <a:r>
              <a:rPr lang="en-US" altLang="ja-JP" sz="2000" dirty="0"/>
              <a:t> + </a:t>
            </a:r>
            <a:r>
              <a:rPr lang="en-US" altLang="ja-JP" sz="2000" dirty="0" smtClean="0"/>
              <a:t>Be </a:t>
            </a:r>
            <a:r>
              <a:rPr lang="en-US" altLang="ja-JP" sz="2000" dirty="0"/>
              <a:t>at 345 </a:t>
            </a:r>
            <a:r>
              <a:rPr lang="en-US" altLang="ja-JP" sz="2000" dirty="0" smtClean="0"/>
              <a:t>MeV/u</a:t>
            </a:r>
            <a:endParaRPr lang="en-US" altLang="ja-JP" sz="2000" dirty="0"/>
          </a:p>
        </p:txBody>
      </p:sp>
      <p:sp>
        <p:nvSpPr>
          <p:cNvPr id="4" name="Text Box 6"/>
          <p:cNvSpPr txBox="1">
            <a:spLocks noChangeArrowheads="1"/>
          </p:cNvSpPr>
          <p:nvPr/>
        </p:nvSpPr>
        <p:spPr bwMode="auto">
          <a:xfrm>
            <a:off x="323528" y="260797"/>
            <a:ext cx="2772687" cy="461665"/>
          </a:xfrm>
          <a:prstGeom prst="rect">
            <a:avLst/>
          </a:prstGeom>
          <a:solidFill>
            <a:srgbClr val="FFFF99"/>
          </a:solidFill>
          <a:ln>
            <a:noFill/>
          </a:ln>
          <a:effectLst/>
          <a:extLst>
            <a:ext uri="{91240B29-F687-4F45-9708-019B960494DF}">
              <a14:hiddenLine xmlns:a14="http://schemas.microsoft.com/office/drawing/2010/main" w="2540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ja-JP" sz="2400" dirty="0">
                <a:effectLst>
                  <a:outerShdw blurRad="38100" dist="38100" dir="2700000" algn="tl">
                    <a:srgbClr val="FFFFFF"/>
                  </a:outerShdw>
                </a:effectLst>
                <a:latin typeface="Arial" pitchFamily="34" charset="0"/>
                <a:ea typeface="ＭＳ Ｐゴシック" pitchFamily="50" charset="-128"/>
                <a:cs typeface="Arial" pitchFamily="34" charset="0"/>
              </a:rPr>
              <a:t>2007 </a:t>
            </a:r>
            <a:r>
              <a:rPr lang="en-US" altLang="ja-JP" sz="2400" dirty="0" smtClean="0">
                <a:effectLst>
                  <a:outerShdw blurRad="38100" dist="38100" dir="2700000" algn="tl">
                    <a:srgbClr val="FFFFFF"/>
                  </a:outerShdw>
                </a:effectLst>
                <a:latin typeface="Arial" pitchFamily="34" charset="0"/>
                <a:ea typeface="ＭＳ Ｐゴシック" pitchFamily="50" charset="-128"/>
                <a:cs typeface="Arial" pitchFamily="34" charset="0"/>
              </a:rPr>
              <a:t>U experiment</a:t>
            </a:r>
            <a:endParaRPr lang="ja-JP" altLang="en-US" sz="2400" dirty="0">
              <a:effectLst>
                <a:outerShdw blurRad="38100" dist="38100" dir="2700000" algn="tl">
                  <a:srgbClr val="FFFFFF"/>
                </a:outerShdw>
              </a:effectLst>
              <a:latin typeface="Arial" pitchFamily="34" charset="0"/>
              <a:ea typeface="ＭＳ Ｐゴシック" pitchFamily="50" charset="-128"/>
              <a:cs typeface="Arial" pitchFamily="34" charset="0"/>
            </a:endParaRPr>
          </a:p>
        </p:txBody>
      </p:sp>
      <p:pic>
        <p:nvPicPr>
          <p:cNvPr id="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054" y="139402"/>
            <a:ext cx="3527425" cy="314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5"/>
          <p:cNvSpPr>
            <a:spLocks noChangeArrowheads="1"/>
          </p:cNvSpPr>
          <p:nvPr/>
        </p:nvSpPr>
        <p:spPr bwMode="auto">
          <a:xfrm>
            <a:off x="7163817" y="787102"/>
            <a:ext cx="1079500" cy="720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19"/>
          <p:cNvSpPr txBox="1">
            <a:spLocks noChangeArrowheads="1"/>
          </p:cNvSpPr>
          <p:nvPr/>
        </p:nvSpPr>
        <p:spPr bwMode="auto">
          <a:xfrm>
            <a:off x="863401" y="1534072"/>
            <a:ext cx="30605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dirty="0" smtClean="0">
                <a:solidFill>
                  <a:srgbClr val="0000FF"/>
                </a:solidFill>
              </a:rPr>
              <a:t> I ~0.007 </a:t>
            </a:r>
            <a:r>
              <a:rPr lang="en-US" altLang="ja-JP" dirty="0" err="1" smtClean="0">
                <a:solidFill>
                  <a:srgbClr val="0000FF"/>
                </a:solidFill>
              </a:rPr>
              <a:t>pnA</a:t>
            </a:r>
            <a:r>
              <a:rPr lang="en-US" altLang="ja-JP" dirty="0" smtClean="0">
                <a:solidFill>
                  <a:srgbClr val="0000FF"/>
                </a:solidFill>
              </a:rPr>
              <a:t> (</a:t>
            </a:r>
            <a:r>
              <a:rPr lang="en-US" altLang="ja-JP" dirty="0">
                <a:solidFill>
                  <a:srgbClr val="0000FF"/>
                </a:solidFill>
              </a:rPr>
              <a:t>4 x 10</a:t>
            </a:r>
            <a:r>
              <a:rPr lang="en-US" altLang="ja-JP" baseline="30000" dirty="0">
                <a:solidFill>
                  <a:srgbClr val="0000FF"/>
                </a:solidFill>
              </a:rPr>
              <a:t>7</a:t>
            </a:r>
            <a:r>
              <a:rPr lang="en-US" altLang="ja-JP" dirty="0">
                <a:solidFill>
                  <a:srgbClr val="0000FF"/>
                </a:solidFill>
              </a:rPr>
              <a:t> </a:t>
            </a:r>
            <a:r>
              <a:rPr lang="en-US" altLang="ja-JP" dirty="0" err="1">
                <a:solidFill>
                  <a:srgbClr val="0000FF"/>
                </a:solidFill>
              </a:rPr>
              <a:t>pps</a:t>
            </a:r>
            <a:r>
              <a:rPr lang="en-US" altLang="ja-JP" dirty="0">
                <a:solidFill>
                  <a:srgbClr val="0000FF"/>
                </a:solidFill>
              </a:rPr>
              <a:t> </a:t>
            </a:r>
            <a:r>
              <a:rPr lang="en-US" altLang="ja-JP" dirty="0" smtClean="0">
                <a:solidFill>
                  <a:srgbClr val="0000FF"/>
                </a:solidFill>
              </a:rPr>
              <a:t>)</a:t>
            </a:r>
            <a:endParaRPr lang="en-US" altLang="ja-JP" dirty="0">
              <a:solidFill>
                <a:srgbClr val="0000FF"/>
              </a:solidFill>
            </a:endParaRPr>
          </a:p>
        </p:txBody>
      </p:sp>
      <p:pic>
        <p:nvPicPr>
          <p:cNvPr id="8"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054" y="3450927"/>
            <a:ext cx="3529013"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32"/>
          <p:cNvSpPr>
            <a:spLocks noChangeShapeType="1"/>
          </p:cNvSpPr>
          <p:nvPr/>
        </p:nvSpPr>
        <p:spPr bwMode="auto">
          <a:xfrm>
            <a:off x="7236842" y="3523952"/>
            <a:ext cx="215900" cy="503238"/>
          </a:xfrm>
          <a:prstGeom prst="line">
            <a:avLst/>
          </a:prstGeom>
          <a:noFill/>
          <a:ln w="2222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Text Box 33"/>
          <p:cNvSpPr txBox="1">
            <a:spLocks noChangeArrowheads="1"/>
          </p:cNvSpPr>
          <p:nvPr/>
        </p:nvSpPr>
        <p:spPr bwMode="auto">
          <a:xfrm>
            <a:off x="6660579" y="3163590"/>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sz="2400" baseline="30000">
                <a:latin typeface="Times New Roman" pitchFamily="18" charset="0"/>
              </a:rPr>
              <a:t>123</a:t>
            </a:r>
            <a:r>
              <a:rPr lang="en-US" altLang="ja-JP" sz="2400">
                <a:latin typeface="Times New Roman" pitchFamily="18" charset="0"/>
              </a:rPr>
              <a:t>Pd</a:t>
            </a:r>
          </a:p>
        </p:txBody>
      </p:sp>
      <p:sp>
        <p:nvSpPr>
          <p:cNvPr id="11" name="Line 34"/>
          <p:cNvSpPr>
            <a:spLocks noChangeShapeType="1"/>
          </p:cNvSpPr>
          <p:nvPr/>
        </p:nvSpPr>
        <p:spPr bwMode="auto">
          <a:xfrm flipH="1">
            <a:off x="8171879" y="3523952"/>
            <a:ext cx="287338" cy="504825"/>
          </a:xfrm>
          <a:prstGeom prst="line">
            <a:avLst/>
          </a:prstGeom>
          <a:noFill/>
          <a:ln w="22225">
            <a:solidFill>
              <a:srgbClr val="FF00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Text Box 35"/>
          <p:cNvSpPr txBox="1">
            <a:spLocks noChangeArrowheads="1"/>
          </p:cNvSpPr>
          <p:nvPr/>
        </p:nvSpPr>
        <p:spPr bwMode="auto">
          <a:xfrm>
            <a:off x="8100442" y="316359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sz="2400" baseline="30000">
                <a:latin typeface="Times New Roman" pitchFamily="18" charset="0"/>
              </a:rPr>
              <a:t>125</a:t>
            </a:r>
            <a:r>
              <a:rPr lang="en-US" altLang="ja-JP" sz="2400">
                <a:latin typeface="Times New Roman" pitchFamily="18" charset="0"/>
              </a:rPr>
              <a:t>Pd</a:t>
            </a:r>
          </a:p>
        </p:txBody>
      </p:sp>
      <p:sp>
        <p:nvSpPr>
          <p:cNvPr id="13" name="Text Box 36"/>
          <p:cNvSpPr txBox="1">
            <a:spLocks noChangeArrowheads="1"/>
          </p:cNvSpPr>
          <p:nvPr/>
        </p:nvSpPr>
        <p:spPr bwMode="auto">
          <a:xfrm>
            <a:off x="7524179" y="4603452"/>
            <a:ext cx="936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a:solidFill>
                  <a:schemeClr val="bg1"/>
                </a:solidFill>
              </a:rPr>
              <a:t>known</a:t>
            </a:r>
          </a:p>
        </p:txBody>
      </p:sp>
      <p:sp>
        <p:nvSpPr>
          <p:cNvPr id="14" name="Text Box 19"/>
          <p:cNvSpPr txBox="1">
            <a:spLocks noChangeArrowheads="1"/>
          </p:cNvSpPr>
          <p:nvPr/>
        </p:nvSpPr>
        <p:spPr bwMode="auto">
          <a:xfrm>
            <a:off x="935410" y="1817668"/>
            <a:ext cx="25208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dirty="0" smtClean="0">
                <a:solidFill>
                  <a:srgbClr val="0000FF"/>
                </a:solidFill>
              </a:rPr>
              <a:t>Running time: ~1 day</a:t>
            </a:r>
          </a:p>
        </p:txBody>
      </p:sp>
      <p:sp>
        <p:nvSpPr>
          <p:cNvPr id="15" name="テキスト ボックス 14"/>
          <p:cNvSpPr txBox="1"/>
          <p:nvPr/>
        </p:nvSpPr>
        <p:spPr>
          <a:xfrm>
            <a:off x="3203203" y="188640"/>
            <a:ext cx="2160885" cy="707886"/>
          </a:xfrm>
          <a:prstGeom prst="rect">
            <a:avLst/>
          </a:prstGeom>
          <a:noFill/>
        </p:spPr>
        <p:txBody>
          <a:bodyPr wrap="square" rtlCol="0">
            <a:spAutoFit/>
          </a:bodyPr>
          <a:lstStyle/>
          <a:p>
            <a:r>
              <a:rPr kumimoji="1" lang="en-US" altLang="ja-JP" sz="2000" dirty="0" smtClean="0">
                <a:solidFill>
                  <a:srgbClr val="008000"/>
                </a:solidFill>
                <a:latin typeface="Arial" pitchFamily="34" charset="0"/>
                <a:cs typeface="Arial" pitchFamily="34" charset="0"/>
              </a:rPr>
              <a:t>First experiment at RIBF!</a:t>
            </a:r>
            <a:endParaRPr kumimoji="1" lang="ja-JP" altLang="en-US" sz="2000" dirty="0">
              <a:solidFill>
                <a:srgbClr val="008000"/>
              </a:solidFill>
              <a:latin typeface="Arial" pitchFamily="34" charset="0"/>
              <a:cs typeface="Arial" pitchFamily="34" charset="0"/>
            </a:endParaRPr>
          </a:p>
        </p:txBody>
      </p:sp>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325054"/>
            <a:ext cx="4240364" cy="329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Line 5"/>
          <p:cNvSpPr>
            <a:spLocks noChangeShapeType="1"/>
          </p:cNvSpPr>
          <p:nvPr/>
        </p:nvSpPr>
        <p:spPr bwMode="auto">
          <a:xfrm>
            <a:off x="3383180" y="4463018"/>
            <a:ext cx="0" cy="374203"/>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6"/>
          <p:cNvSpPr>
            <a:spLocks noChangeShapeType="1"/>
          </p:cNvSpPr>
          <p:nvPr/>
        </p:nvSpPr>
        <p:spPr bwMode="auto">
          <a:xfrm>
            <a:off x="3875460" y="5053494"/>
            <a:ext cx="0" cy="4318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Text Box 7"/>
          <p:cNvSpPr txBox="1">
            <a:spLocks noChangeArrowheads="1"/>
          </p:cNvSpPr>
          <p:nvPr/>
        </p:nvSpPr>
        <p:spPr bwMode="auto">
          <a:xfrm>
            <a:off x="3096215" y="4182477"/>
            <a:ext cx="136763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baseline="30000" dirty="0" smtClean="0">
                <a:solidFill>
                  <a:srgbClr val="FF0000"/>
                </a:solidFill>
              </a:rPr>
              <a:t>125</a:t>
            </a:r>
            <a:r>
              <a:rPr lang="en-US" altLang="ja-JP" dirty="0" smtClean="0">
                <a:solidFill>
                  <a:srgbClr val="FF0000"/>
                </a:solidFill>
              </a:rPr>
              <a:t>Pd(new)</a:t>
            </a:r>
            <a:endParaRPr lang="en-US" altLang="ja-JP" dirty="0">
              <a:solidFill>
                <a:srgbClr val="FF0000"/>
              </a:solidFill>
            </a:endParaRPr>
          </a:p>
        </p:txBody>
      </p:sp>
      <p:sp>
        <p:nvSpPr>
          <p:cNvPr id="20" name="Text Box 8"/>
          <p:cNvSpPr txBox="1">
            <a:spLocks noChangeArrowheads="1"/>
          </p:cNvSpPr>
          <p:nvPr/>
        </p:nvSpPr>
        <p:spPr bwMode="auto">
          <a:xfrm>
            <a:off x="3563888" y="4758541"/>
            <a:ext cx="1296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baseline="30000" dirty="0">
                <a:solidFill>
                  <a:srgbClr val="FF0000"/>
                </a:solidFill>
              </a:rPr>
              <a:t>126</a:t>
            </a:r>
            <a:r>
              <a:rPr lang="en-US" altLang="ja-JP" dirty="0">
                <a:solidFill>
                  <a:srgbClr val="FF0000"/>
                </a:solidFill>
              </a:rPr>
              <a:t>Pd(new)</a:t>
            </a:r>
          </a:p>
        </p:txBody>
      </p:sp>
      <p:sp>
        <p:nvSpPr>
          <p:cNvPr id="21" name="正方形/長方形 20"/>
          <p:cNvSpPr/>
          <p:nvPr/>
        </p:nvSpPr>
        <p:spPr>
          <a:xfrm>
            <a:off x="207381" y="2276872"/>
            <a:ext cx="5227970" cy="400110"/>
          </a:xfrm>
          <a:prstGeom prst="rect">
            <a:avLst/>
          </a:prstGeom>
        </p:spPr>
        <p:txBody>
          <a:bodyPr wrap="none">
            <a:spAutoFit/>
          </a:bodyPr>
          <a:lstStyle/>
          <a:p>
            <a:r>
              <a:rPr lang="en-US" altLang="ja-JP" sz="2000" dirty="0" smtClean="0">
                <a:solidFill>
                  <a:srgbClr val="FF0000"/>
                </a:solidFill>
                <a:latin typeface="Arial" pitchFamily="34" charset="0"/>
                <a:cs typeface="Arial" pitchFamily="34" charset="0"/>
              </a:rPr>
              <a:t>Two new </a:t>
            </a:r>
            <a:r>
              <a:rPr lang="en-US" altLang="ja-JP" sz="2000" dirty="0">
                <a:solidFill>
                  <a:srgbClr val="FF0000"/>
                </a:solidFill>
                <a:latin typeface="Arial" pitchFamily="34" charset="0"/>
                <a:cs typeface="Arial" pitchFamily="34" charset="0"/>
              </a:rPr>
              <a:t>isotopes </a:t>
            </a:r>
            <a:r>
              <a:rPr lang="en-US" altLang="ja-JP" sz="2000" baseline="30000" dirty="0">
                <a:solidFill>
                  <a:srgbClr val="FF0000"/>
                </a:solidFill>
                <a:latin typeface="Arial" pitchFamily="34" charset="0"/>
                <a:cs typeface="Arial" pitchFamily="34" charset="0"/>
              </a:rPr>
              <a:t>125</a:t>
            </a:r>
            <a:r>
              <a:rPr lang="en-US" altLang="ja-JP" sz="2000" dirty="0">
                <a:solidFill>
                  <a:srgbClr val="FF0000"/>
                </a:solidFill>
                <a:latin typeface="Arial" pitchFamily="34" charset="0"/>
                <a:cs typeface="Arial" pitchFamily="34" charset="0"/>
              </a:rPr>
              <a:t>Pd and </a:t>
            </a:r>
            <a:r>
              <a:rPr lang="en-US" altLang="ja-JP" sz="2000" baseline="30000" dirty="0" smtClean="0">
                <a:solidFill>
                  <a:srgbClr val="FF0000"/>
                </a:solidFill>
                <a:latin typeface="Arial" pitchFamily="34" charset="0"/>
                <a:cs typeface="Arial" pitchFamily="34" charset="0"/>
              </a:rPr>
              <a:t>126</a:t>
            </a:r>
            <a:r>
              <a:rPr lang="en-US" altLang="ja-JP" sz="2000" dirty="0" smtClean="0">
                <a:solidFill>
                  <a:srgbClr val="FF0000"/>
                </a:solidFill>
                <a:latin typeface="Arial" pitchFamily="34" charset="0"/>
                <a:cs typeface="Arial" pitchFamily="34" charset="0"/>
              </a:rPr>
              <a:t>Pd identified!</a:t>
            </a:r>
            <a:endParaRPr lang="ja-JP" altLang="en-US" sz="2000" dirty="0">
              <a:solidFill>
                <a:srgbClr val="FF0000"/>
              </a:solidFill>
              <a:latin typeface="Arial" pitchFamily="34" charset="0"/>
              <a:cs typeface="Arial" pitchFamily="34" charset="0"/>
            </a:endParaRPr>
          </a:p>
        </p:txBody>
      </p:sp>
      <p:sp>
        <p:nvSpPr>
          <p:cNvPr id="22" name="正方形/長方形 21"/>
          <p:cNvSpPr>
            <a:spLocks noChangeArrowheads="1"/>
          </p:cNvSpPr>
          <p:nvPr/>
        </p:nvSpPr>
        <p:spPr bwMode="auto">
          <a:xfrm>
            <a:off x="3275856" y="6597352"/>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ja-JP" sz="1400" dirty="0" smtClean="0">
                <a:solidFill>
                  <a:srgbClr val="008000"/>
                </a:solidFill>
                <a:latin typeface="Arial" pitchFamily="34" charset="0"/>
                <a:cs typeface="Arial" pitchFamily="34" charset="0"/>
              </a:rPr>
              <a:t>T</a:t>
            </a:r>
            <a:r>
              <a:rPr lang="en-US" altLang="ja-JP" sz="1400" dirty="0">
                <a:solidFill>
                  <a:srgbClr val="008000"/>
                </a:solidFill>
                <a:latin typeface="Arial" pitchFamily="34" charset="0"/>
                <a:cs typeface="Arial" pitchFamily="34" charset="0"/>
              </a:rPr>
              <a:t>. </a:t>
            </a:r>
            <a:r>
              <a:rPr lang="en-US" altLang="ja-JP" sz="1400" dirty="0" smtClean="0">
                <a:solidFill>
                  <a:srgbClr val="008000"/>
                </a:solidFill>
                <a:latin typeface="Arial" pitchFamily="34" charset="0"/>
                <a:cs typeface="Arial" pitchFamily="34" charset="0"/>
              </a:rPr>
              <a:t>Ohnishi et </a:t>
            </a:r>
            <a:r>
              <a:rPr lang="en-US" altLang="ja-JP" sz="1400" dirty="0">
                <a:solidFill>
                  <a:srgbClr val="008000"/>
                </a:solidFill>
                <a:latin typeface="Arial" pitchFamily="34" charset="0"/>
                <a:cs typeface="Arial" pitchFamily="34" charset="0"/>
              </a:rPr>
              <a:t>al.: J. Phys. Soc. </a:t>
            </a:r>
            <a:r>
              <a:rPr lang="en-US" altLang="ja-JP" sz="1400" dirty="0" err="1">
                <a:solidFill>
                  <a:srgbClr val="008000"/>
                </a:solidFill>
                <a:latin typeface="Arial" pitchFamily="34" charset="0"/>
                <a:cs typeface="Arial" pitchFamily="34" charset="0"/>
              </a:rPr>
              <a:t>Jpn</a:t>
            </a:r>
            <a:r>
              <a:rPr lang="en-US" altLang="ja-JP" sz="1400" dirty="0">
                <a:solidFill>
                  <a:srgbClr val="008000"/>
                </a:solidFill>
                <a:latin typeface="Arial" pitchFamily="34" charset="0"/>
                <a:cs typeface="Arial" pitchFamily="34" charset="0"/>
              </a:rPr>
              <a:t>. </a:t>
            </a:r>
            <a:r>
              <a:rPr lang="en-US" altLang="ja-JP" sz="1400" b="1" dirty="0">
                <a:solidFill>
                  <a:srgbClr val="008000"/>
                </a:solidFill>
                <a:latin typeface="Arial" pitchFamily="34" charset="0"/>
                <a:cs typeface="Arial" pitchFamily="34" charset="0"/>
              </a:rPr>
              <a:t>77</a:t>
            </a:r>
            <a:r>
              <a:rPr lang="en-US" altLang="ja-JP" sz="1400" dirty="0">
                <a:solidFill>
                  <a:srgbClr val="008000"/>
                </a:solidFill>
                <a:latin typeface="Arial" pitchFamily="34" charset="0"/>
                <a:cs typeface="Arial" pitchFamily="34" charset="0"/>
              </a:rPr>
              <a:t> (2008) 083201.</a:t>
            </a:r>
          </a:p>
        </p:txBody>
      </p:sp>
      <p:sp>
        <p:nvSpPr>
          <p:cNvPr id="24" name="テキスト ボックス 23"/>
          <p:cNvSpPr txBox="1"/>
          <p:nvPr/>
        </p:nvSpPr>
        <p:spPr>
          <a:xfrm>
            <a:off x="683568" y="2636912"/>
            <a:ext cx="4391743" cy="369332"/>
          </a:xfrm>
          <a:prstGeom prst="rect">
            <a:avLst/>
          </a:prstGeom>
          <a:noFill/>
        </p:spPr>
        <p:txBody>
          <a:bodyPr wrap="square" rtlCol="0">
            <a:spAutoFit/>
          </a:bodyPr>
          <a:lstStyle/>
          <a:p>
            <a:r>
              <a:rPr kumimoji="1" lang="en-US" altLang="ja-JP" dirty="0" smtClean="0">
                <a:solidFill>
                  <a:srgbClr val="008000"/>
                </a:solidFill>
              </a:rPr>
              <a:t>(</a:t>
            </a:r>
            <a:r>
              <a:rPr kumimoji="1" lang="en-US" altLang="ja-JP" dirty="0" smtClean="0">
                <a:solidFill>
                  <a:srgbClr val="008000"/>
                </a:solidFill>
                <a:latin typeface="Arial" pitchFamily="34" charset="0"/>
                <a:cs typeface="Arial" pitchFamily="34" charset="0"/>
              </a:rPr>
              <a:t>demonstrated the potential of </a:t>
            </a:r>
            <a:r>
              <a:rPr kumimoji="1" lang="en-US" altLang="ja-JP" dirty="0" err="1" smtClean="0">
                <a:solidFill>
                  <a:srgbClr val="008000"/>
                </a:solidFill>
                <a:latin typeface="Arial" pitchFamily="34" charset="0"/>
                <a:cs typeface="Arial" pitchFamily="34" charset="0"/>
              </a:rPr>
              <a:t>BigRIPS</a:t>
            </a:r>
            <a:r>
              <a:rPr kumimoji="1" lang="en-US" altLang="ja-JP" dirty="0" smtClean="0">
                <a:solidFill>
                  <a:srgbClr val="008000"/>
                </a:solidFill>
                <a:latin typeface="Arial" pitchFamily="34" charset="0"/>
                <a:cs typeface="Arial" pitchFamily="34" charset="0"/>
              </a:rPr>
              <a:t>)</a:t>
            </a:r>
            <a:endParaRPr kumimoji="1" lang="ja-JP" altLang="en-US"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3641755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58404"/>
            <a:ext cx="8125741" cy="426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5"/>
          <p:cNvSpPr txBox="1">
            <a:spLocks noChangeArrowheads="1"/>
          </p:cNvSpPr>
          <p:nvPr/>
        </p:nvSpPr>
        <p:spPr bwMode="auto">
          <a:xfrm>
            <a:off x="1335088" y="1484784"/>
            <a:ext cx="156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600" dirty="0">
                <a:solidFill>
                  <a:srgbClr val="0000FF"/>
                </a:solidFill>
                <a:cs typeface="Arial" charset="0"/>
              </a:rPr>
              <a:t>Setting 1  Z~30</a:t>
            </a:r>
            <a:endParaRPr lang="ja-JP" altLang="en-US" sz="1600" dirty="0">
              <a:solidFill>
                <a:srgbClr val="0000FF"/>
              </a:solidFill>
              <a:cs typeface="Arial" charset="0"/>
            </a:endParaRPr>
          </a:p>
        </p:txBody>
      </p:sp>
      <p:sp>
        <p:nvSpPr>
          <p:cNvPr id="4" name="テキスト ボックス 6"/>
          <p:cNvSpPr txBox="1">
            <a:spLocks noChangeArrowheads="1"/>
          </p:cNvSpPr>
          <p:nvPr/>
        </p:nvSpPr>
        <p:spPr bwMode="auto">
          <a:xfrm>
            <a:off x="4011662" y="1484784"/>
            <a:ext cx="156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600" dirty="0">
                <a:solidFill>
                  <a:srgbClr val="0000FF"/>
                </a:solidFill>
                <a:cs typeface="Arial" charset="0"/>
              </a:rPr>
              <a:t>Setting 2  Z~40</a:t>
            </a:r>
            <a:endParaRPr lang="ja-JP" altLang="en-US" sz="1600" dirty="0">
              <a:solidFill>
                <a:srgbClr val="0000FF"/>
              </a:solidFill>
              <a:cs typeface="Arial" charset="0"/>
            </a:endParaRPr>
          </a:p>
        </p:txBody>
      </p:sp>
      <p:sp>
        <p:nvSpPr>
          <p:cNvPr id="5" name="テキスト ボックス 7"/>
          <p:cNvSpPr txBox="1">
            <a:spLocks noChangeArrowheads="1"/>
          </p:cNvSpPr>
          <p:nvPr/>
        </p:nvSpPr>
        <p:spPr bwMode="auto">
          <a:xfrm>
            <a:off x="6819974" y="1484784"/>
            <a:ext cx="156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600" dirty="0">
                <a:solidFill>
                  <a:srgbClr val="0000FF"/>
                </a:solidFill>
                <a:cs typeface="Arial" charset="0"/>
              </a:rPr>
              <a:t>Setting 3  Z~50</a:t>
            </a:r>
            <a:endParaRPr lang="ja-JP" altLang="en-US" sz="1600" dirty="0">
              <a:solidFill>
                <a:srgbClr val="0000FF"/>
              </a:solidFill>
              <a:cs typeface="Arial" charset="0"/>
            </a:endParaRPr>
          </a:p>
        </p:txBody>
      </p:sp>
      <p:sp>
        <p:nvSpPr>
          <p:cNvPr id="6" name="テキスト ボックス 7"/>
          <p:cNvSpPr txBox="1">
            <a:spLocks noChangeArrowheads="1"/>
          </p:cNvSpPr>
          <p:nvPr/>
        </p:nvSpPr>
        <p:spPr bwMode="auto">
          <a:xfrm>
            <a:off x="611560" y="332656"/>
            <a:ext cx="1708100" cy="830997"/>
          </a:xfrm>
          <a:prstGeom prst="rect">
            <a:avLst/>
          </a:prstGeom>
          <a:solidFill>
            <a:srgbClr val="FFFF99"/>
          </a:solidFill>
          <a:ln w="9525">
            <a:noFill/>
            <a:miter lim="800000"/>
            <a:headEnd/>
            <a:tailEnd/>
          </a:ln>
        </p:spPr>
        <p:txBody>
          <a:bodyPr wrap="square">
            <a:spAutoFit/>
          </a:bodyPr>
          <a:lstStyle/>
          <a:p>
            <a:pPr>
              <a:spcBef>
                <a:spcPct val="50000"/>
              </a:spcBef>
              <a:defRPr/>
            </a:pPr>
            <a:r>
              <a:rPr lang="en-US" altLang="ja-JP" sz="2400" dirty="0" smtClean="0">
                <a:effectLst>
                  <a:outerShdw blurRad="38100" dist="38100" dir="2700000" algn="tl">
                    <a:srgbClr val="000000">
                      <a:alpha val="43137"/>
                    </a:srgbClr>
                  </a:outerShdw>
                </a:effectLst>
                <a:latin typeface="Arial" pitchFamily="34" charset="0"/>
                <a:ea typeface="ＭＳ Ｐゴシック" pitchFamily="84" charset="-128"/>
                <a:cs typeface="Arial" pitchFamily="34" charset="0"/>
              </a:rPr>
              <a:t>2008 U experiment</a:t>
            </a:r>
          </a:p>
        </p:txBody>
      </p:sp>
      <p:sp>
        <p:nvSpPr>
          <p:cNvPr id="7" name="テキスト ボックス 8"/>
          <p:cNvSpPr txBox="1">
            <a:spLocks noChangeArrowheads="1"/>
          </p:cNvSpPr>
          <p:nvPr/>
        </p:nvSpPr>
        <p:spPr bwMode="auto">
          <a:xfrm>
            <a:off x="1259632" y="3356992"/>
            <a:ext cx="1255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baseline="30000" dirty="0">
                <a:solidFill>
                  <a:srgbClr val="0000FF"/>
                </a:solidFill>
              </a:rPr>
              <a:t>238</a:t>
            </a:r>
            <a:r>
              <a:rPr lang="en-US" altLang="ja-JP" dirty="0">
                <a:solidFill>
                  <a:srgbClr val="0000FF"/>
                </a:solidFill>
              </a:rPr>
              <a:t>U + Be</a:t>
            </a:r>
            <a:endParaRPr lang="ja-JP" altLang="en-US" dirty="0">
              <a:solidFill>
                <a:srgbClr val="0000FF"/>
              </a:solidFill>
            </a:endParaRPr>
          </a:p>
        </p:txBody>
      </p:sp>
      <p:sp>
        <p:nvSpPr>
          <p:cNvPr id="8" name="テキスト ボックス 9"/>
          <p:cNvSpPr txBox="1">
            <a:spLocks noChangeArrowheads="1"/>
          </p:cNvSpPr>
          <p:nvPr/>
        </p:nvSpPr>
        <p:spPr bwMode="auto">
          <a:xfrm>
            <a:off x="3980499" y="3347700"/>
            <a:ext cx="13115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baseline="30000" dirty="0">
                <a:solidFill>
                  <a:srgbClr val="0000FF"/>
                </a:solidFill>
              </a:rPr>
              <a:t>238</a:t>
            </a:r>
            <a:r>
              <a:rPr lang="en-US" altLang="ja-JP" dirty="0">
                <a:solidFill>
                  <a:srgbClr val="0000FF"/>
                </a:solidFill>
              </a:rPr>
              <a:t>U + Be</a:t>
            </a:r>
            <a:endParaRPr lang="ja-JP" altLang="en-US" dirty="0">
              <a:solidFill>
                <a:srgbClr val="0000FF"/>
              </a:solidFill>
            </a:endParaRPr>
          </a:p>
        </p:txBody>
      </p:sp>
      <p:sp>
        <p:nvSpPr>
          <p:cNvPr id="9" name="テキスト ボックス 10"/>
          <p:cNvSpPr txBox="1">
            <a:spLocks noChangeArrowheads="1"/>
          </p:cNvSpPr>
          <p:nvPr/>
        </p:nvSpPr>
        <p:spPr bwMode="auto">
          <a:xfrm>
            <a:off x="6732240" y="3347700"/>
            <a:ext cx="1475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baseline="30000" dirty="0">
                <a:solidFill>
                  <a:srgbClr val="0000FF"/>
                </a:solidFill>
              </a:rPr>
              <a:t>238</a:t>
            </a:r>
            <a:r>
              <a:rPr lang="en-US" altLang="ja-JP" dirty="0">
                <a:solidFill>
                  <a:srgbClr val="0000FF"/>
                </a:solidFill>
              </a:rPr>
              <a:t>U + </a:t>
            </a:r>
            <a:r>
              <a:rPr lang="en-US" altLang="ja-JP" dirty="0" err="1">
                <a:solidFill>
                  <a:srgbClr val="0000FF"/>
                </a:solidFill>
              </a:rPr>
              <a:t>Pb</a:t>
            </a:r>
            <a:endParaRPr lang="ja-JP" altLang="en-US" dirty="0">
              <a:solidFill>
                <a:srgbClr val="0000FF"/>
              </a:solidFill>
            </a:endParaRPr>
          </a:p>
        </p:txBody>
      </p:sp>
      <p:sp>
        <p:nvSpPr>
          <p:cNvPr id="14" name="テキスト ボックス 17"/>
          <p:cNvSpPr txBox="1">
            <a:spLocks noChangeArrowheads="1"/>
          </p:cNvSpPr>
          <p:nvPr/>
        </p:nvSpPr>
        <p:spPr bwMode="auto">
          <a:xfrm>
            <a:off x="2546350" y="4097687"/>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600" dirty="0">
                <a:solidFill>
                  <a:srgbClr val="FF0000"/>
                </a:solidFill>
              </a:rPr>
              <a:t>Unknown</a:t>
            </a:r>
            <a:endParaRPr lang="ja-JP" altLang="en-US" sz="1600" dirty="0">
              <a:solidFill>
                <a:srgbClr val="FF0000"/>
              </a:solidFill>
            </a:endParaRPr>
          </a:p>
        </p:txBody>
      </p:sp>
      <p:sp>
        <p:nvSpPr>
          <p:cNvPr id="15" name="テキスト ボックス 18"/>
          <p:cNvSpPr txBox="1">
            <a:spLocks noChangeArrowheads="1"/>
          </p:cNvSpPr>
          <p:nvPr/>
        </p:nvSpPr>
        <p:spPr bwMode="auto">
          <a:xfrm>
            <a:off x="5148263" y="4857205"/>
            <a:ext cx="12239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600">
                <a:solidFill>
                  <a:srgbClr val="FF0000"/>
                </a:solidFill>
              </a:rPr>
              <a:t>Unknown</a:t>
            </a:r>
            <a:endParaRPr lang="ja-JP" altLang="en-US" sz="1600">
              <a:solidFill>
                <a:srgbClr val="FF0000"/>
              </a:solidFill>
            </a:endParaRPr>
          </a:p>
        </p:txBody>
      </p:sp>
      <p:sp>
        <p:nvSpPr>
          <p:cNvPr id="16" name="テキスト ボックス 19"/>
          <p:cNvSpPr txBox="1">
            <a:spLocks noChangeArrowheads="1"/>
          </p:cNvSpPr>
          <p:nvPr/>
        </p:nvSpPr>
        <p:spPr bwMode="auto">
          <a:xfrm>
            <a:off x="8136235" y="4187280"/>
            <a:ext cx="1225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600" dirty="0">
                <a:solidFill>
                  <a:srgbClr val="FF0000"/>
                </a:solidFill>
              </a:rPr>
              <a:t>Unknown</a:t>
            </a:r>
            <a:endParaRPr lang="ja-JP" altLang="en-US" sz="1600" dirty="0">
              <a:solidFill>
                <a:srgbClr val="FF0000"/>
              </a:solidFill>
            </a:endParaRPr>
          </a:p>
        </p:txBody>
      </p:sp>
      <p:sp>
        <p:nvSpPr>
          <p:cNvPr id="17" name="テキスト ボックス 20"/>
          <p:cNvSpPr txBox="1">
            <a:spLocks noChangeArrowheads="1"/>
          </p:cNvSpPr>
          <p:nvPr/>
        </p:nvSpPr>
        <p:spPr bwMode="auto">
          <a:xfrm>
            <a:off x="35496" y="4280942"/>
            <a:ext cx="1223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600" dirty="0">
                <a:solidFill>
                  <a:srgbClr val="0000FF"/>
                </a:solidFill>
              </a:rPr>
              <a:t>Enlarged plots</a:t>
            </a:r>
            <a:endParaRPr lang="ja-JP" altLang="en-US" sz="1600" dirty="0">
              <a:solidFill>
                <a:srgbClr val="0000FF"/>
              </a:solidFill>
            </a:endParaRPr>
          </a:p>
        </p:txBody>
      </p:sp>
      <p:sp>
        <p:nvSpPr>
          <p:cNvPr id="18" name="テキスト ボックス 18"/>
          <p:cNvSpPr txBox="1">
            <a:spLocks noChangeArrowheads="1"/>
          </p:cNvSpPr>
          <p:nvPr/>
        </p:nvSpPr>
        <p:spPr bwMode="auto">
          <a:xfrm>
            <a:off x="5868343" y="332656"/>
            <a:ext cx="2528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eaLnBrk="1" hangingPunct="1">
              <a:buFont typeface="Wingdings" pitchFamily="2" charset="2"/>
              <a:buChar char="Ø"/>
            </a:pPr>
            <a:r>
              <a:rPr lang="en-US" altLang="ja-JP" dirty="0" smtClean="0">
                <a:solidFill>
                  <a:srgbClr val="008000"/>
                </a:solidFill>
              </a:rPr>
              <a:t>3 different  settings</a:t>
            </a:r>
            <a:endParaRPr lang="ja-JP" altLang="en-US" dirty="0">
              <a:solidFill>
                <a:srgbClr val="008000"/>
              </a:solidFill>
            </a:endParaRPr>
          </a:p>
        </p:txBody>
      </p:sp>
      <p:sp>
        <p:nvSpPr>
          <p:cNvPr id="19" name="Text Box 5"/>
          <p:cNvSpPr txBox="1">
            <a:spLocks noChangeArrowheads="1"/>
          </p:cNvSpPr>
          <p:nvPr/>
        </p:nvSpPr>
        <p:spPr bwMode="auto">
          <a:xfrm>
            <a:off x="2843808" y="323364"/>
            <a:ext cx="30245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a:solidFill>
                  <a:schemeClr val="tx1"/>
                </a:solidFill>
                <a:latin typeface="Arial" charset="0"/>
                <a:ea typeface="ＭＳ Ｐゴシック" charset="-128"/>
              </a:defRPr>
            </a:lvl9pPr>
          </a:lstStyle>
          <a:p>
            <a:pPr eaLnBrk="1" hangingPunct="1"/>
            <a:r>
              <a:rPr lang="en-US" altLang="ja-JP" baseline="30000" dirty="0" smtClean="0"/>
              <a:t>238</a:t>
            </a:r>
            <a:r>
              <a:rPr lang="en-US" altLang="ja-JP" dirty="0" smtClean="0"/>
              <a:t>U </a:t>
            </a:r>
            <a:r>
              <a:rPr lang="en-US" altLang="ja-JP" dirty="0"/>
              <a:t>+ </a:t>
            </a:r>
            <a:r>
              <a:rPr lang="en-US" altLang="ja-JP" dirty="0" smtClean="0"/>
              <a:t>Be/</a:t>
            </a:r>
            <a:r>
              <a:rPr lang="en-US" altLang="ja-JP" dirty="0" err="1" smtClean="0"/>
              <a:t>Pb</a:t>
            </a:r>
            <a:r>
              <a:rPr lang="en-US" altLang="ja-JP" dirty="0" smtClean="0"/>
              <a:t>  </a:t>
            </a:r>
            <a:r>
              <a:rPr lang="en-US" altLang="ja-JP" dirty="0" smtClean="0">
                <a:latin typeface="Arial" pitchFamily="34" charset="0"/>
                <a:cs typeface="Arial" pitchFamily="34" charset="0"/>
              </a:rPr>
              <a:t>345MeV/u</a:t>
            </a:r>
            <a:r>
              <a:rPr lang="en-US" altLang="ja-JP" dirty="0" smtClean="0"/>
              <a:t> </a:t>
            </a:r>
            <a:endParaRPr lang="en-US" altLang="ja-JP" dirty="0"/>
          </a:p>
        </p:txBody>
      </p:sp>
      <p:sp>
        <p:nvSpPr>
          <p:cNvPr id="21" name="正方形/長方形 20"/>
          <p:cNvSpPr/>
          <p:nvPr/>
        </p:nvSpPr>
        <p:spPr>
          <a:xfrm>
            <a:off x="5868342" y="683404"/>
            <a:ext cx="3096145" cy="646331"/>
          </a:xfrm>
          <a:prstGeom prst="rect">
            <a:avLst/>
          </a:prstGeom>
        </p:spPr>
        <p:txBody>
          <a:bodyPr wrap="square">
            <a:spAutoFit/>
          </a:bodyPr>
          <a:lstStyle/>
          <a:p>
            <a:pPr marL="285750" indent="-285750">
              <a:buFont typeface="Wingdings" pitchFamily="2" charset="2"/>
              <a:buChar char="Ø"/>
            </a:pPr>
            <a:r>
              <a:rPr lang="en-US" altLang="ja-JP" dirty="0">
                <a:solidFill>
                  <a:srgbClr val="008000"/>
                </a:solidFill>
                <a:latin typeface="Arial" pitchFamily="34" charset="0"/>
                <a:cs typeface="Arial" pitchFamily="34" charset="0"/>
              </a:rPr>
              <a:t>~30 times </a:t>
            </a:r>
            <a:r>
              <a:rPr lang="en-US" altLang="ja-JP" dirty="0" smtClean="0">
                <a:solidFill>
                  <a:srgbClr val="008000"/>
                </a:solidFill>
                <a:latin typeface="Arial" pitchFamily="34" charset="0"/>
                <a:cs typeface="Arial" pitchFamily="34" charset="0"/>
              </a:rPr>
              <a:t>larger intensity than in 2007 </a:t>
            </a:r>
            <a:endParaRPr lang="ja-JP" altLang="en-US" dirty="0"/>
          </a:p>
        </p:txBody>
      </p:sp>
      <p:sp>
        <p:nvSpPr>
          <p:cNvPr id="23" name="テキスト ボックス 22"/>
          <p:cNvSpPr txBox="1"/>
          <p:nvPr/>
        </p:nvSpPr>
        <p:spPr>
          <a:xfrm>
            <a:off x="2952031" y="692696"/>
            <a:ext cx="2592388" cy="369332"/>
          </a:xfrm>
          <a:prstGeom prst="rect">
            <a:avLst/>
          </a:prstGeom>
          <a:noFill/>
        </p:spPr>
        <p:txBody>
          <a:bodyPr wrap="square" rtlCol="0">
            <a:spAutoFit/>
          </a:bodyPr>
          <a:lstStyle/>
          <a:p>
            <a:pPr lvl="0">
              <a:defRPr/>
            </a:pPr>
            <a:r>
              <a:rPr lang="en-US" altLang="ja-JP" dirty="0">
                <a:latin typeface="Arial" charset="0"/>
                <a:ea typeface="ＭＳ Ｐゴシック" charset="-128"/>
              </a:rPr>
              <a:t>~0.22 </a:t>
            </a:r>
            <a:r>
              <a:rPr lang="en-US" altLang="ja-JP" dirty="0" err="1" smtClean="0">
                <a:latin typeface="Arial" charset="0"/>
                <a:ea typeface="ＭＳ Ｐゴシック" charset="-128"/>
              </a:rPr>
              <a:t>pnA</a:t>
            </a:r>
            <a:r>
              <a:rPr lang="en-US" altLang="ja-JP" dirty="0" smtClean="0">
                <a:latin typeface="Arial" charset="0"/>
                <a:ea typeface="ＭＳ Ｐゴシック" charset="-128"/>
              </a:rPr>
              <a:t> (1 </a:t>
            </a:r>
            <a:r>
              <a:rPr lang="en-US" altLang="ja-JP" dirty="0">
                <a:latin typeface="Arial" charset="0"/>
                <a:ea typeface="ＭＳ Ｐゴシック" charset="-128"/>
              </a:rPr>
              <a:t>x 10</a:t>
            </a:r>
            <a:r>
              <a:rPr lang="en-US" altLang="ja-JP" baseline="30000" dirty="0">
                <a:latin typeface="Arial" charset="0"/>
                <a:ea typeface="ＭＳ Ｐゴシック" charset="-128"/>
              </a:rPr>
              <a:t>9</a:t>
            </a:r>
            <a:r>
              <a:rPr lang="en-US" altLang="ja-JP" dirty="0">
                <a:latin typeface="Arial" charset="0"/>
                <a:ea typeface="ＭＳ Ｐゴシック" charset="-128"/>
              </a:rPr>
              <a:t> </a:t>
            </a:r>
            <a:r>
              <a:rPr lang="en-US" altLang="ja-JP" dirty="0" err="1">
                <a:latin typeface="Arial" charset="0"/>
                <a:ea typeface="ＭＳ Ｐゴシック" charset="-128"/>
              </a:rPr>
              <a:t>pps</a:t>
            </a:r>
            <a:r>
              <a:rPr lang="en-US" altLang="ja-JP" dirty="0" smtClean="0">
                <a:latin typeface="Arial" charset="0"/>
                <a:ea typeface="ＭＳ Ｐゴシック" charset="-128"/>
              </a:rPr>
              <a:t>)</a:t>
            </a:r>
            <a:endParaRPr lang="en-US" altLang="ja-JP" dirty="0">
              <a:latin typeface="Arial" charset="0"/>
              <a:ea typeface="ＭＳ Ｐゴシック" charset="-128"/>
            </a:endParaRPr>
          </a:p>
        </p:txBody>
      </p:sp>
      <p:sp>
        <p:nvSpPr>
          <p:cNvPr id="24" name="テキスト ボックス 50"/>
          <p:cNvSpPr txBox="1">
            <a:spLocks noChangeArrowheads="1"/>
          </p:cNvSpPr>
          <p:nvPr/>
        </p:nvSpPr>
        <p:spPr bwMode="auto">
          <a:xfrm>
            <a:off x="2682666" y="6577607"/>
            <a:ext cx="46035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1400" dirty="0" smtClean="0">
                <a:solidFill>
                  <a:srgbClr val="008000"/>
                </a:solidFill>
              </a:rPr>
              <a:t>T</a:t>
            </a:r>
            <a:r>
              <a:rPr lang="en-US" altLang="ja-JP" sz="1400" dirty="0">
                <a:solidFill>
                  <a:srgbClr val="008000"/>
                </a:solidFill>
              </a:rPr>
              <a:t>. </a:t>
            </a:r>
            <a:r>
              <a:rPr lang="en-US" altLang="ja-JP" sz="1400" dirty="0" smtClean="0">
                <a:solidFill>
                  <a:srgbClr val="008000"/>
                </a:solidFill>
              </a:rPr>
              <a:t>Ohnishi et </a:t>
            </a:r>
            <a:r>
              <a:rPr lang="en-US" altLang="ja-JP" sz="1400" dirty="0">
                <a:solidFill>
                  <a:srgbClr val="008000"/>
                </a:solidFill>
              </a:rPr>
              <a:t>al.: J. Phys. Soc. </a:t>
            </a:r>
            <a:r>
              <a:rPr lang="en-US" altLang="ja-JP" sz="1400" dirty="0" err="1">
                <a:solidFill>
                  <a:srgbClr val="008000"/>
                </a:solidFill>
              </a:rPr>
              <a:t>Jpn</a:t>
            </a:r>
            <a:r>
              <a:rPr lang="en-US" altLang="ja-JP" sz="1400" dirty="0">
                <a:solidFill>
                  <a:srgbClr val="008000"/>
                </a:solidFill>
              </a:rPr>
              <a:t>. </a:t>
            </a:r>
            <a:r>
              <a:rPr lang="en-US" altLang="ja-JP" sz="1400" b="1" dirty="0">
                <a:solidFill>
                  <a:srgbClr val="008000"/>
                </a:solidFill>
              </a:rPr>
              <a:t>79</a:t>
            </a:r>
            <a:r>
              <a:rPr lang="en-US" altLang="ja-JP" sz="1400" dirty="0">
                <a:solidFill>
                  <a:srgbClr val="008000"/>
                </a:solidFill>
              </a:rPr>
              <a:t> (2010) 073201</a:t>
            </a:r>
            <a:r>
              <a:rPr lang="en-US" altLang="ja-JP" sz="1400" dirty="0"/>
              <a:t>.</a:t>
            </a:r>
            <a:endParaRPr lang="ja-JP" altLang="en-US" sz="1400" dirty="0"/>
          </a:p>
        </p:txBody>
      </p:sp>
      <p:sp>
        <p:nvSpPr>
          <p:cNvPr id="10" name="テキスト ボックス 9"/>
          <p:cNvSpPr txBox="1"/>
          <p:nvPr/>
        </p:nvSpPr>
        <p:spPr>
          <a:xfrm>
            <a:off x="1259632" y="6021323"/>
            <a:ext cx="7128791" cy="400110"/>
          </a:xfrm>
          <a:prstGeom prst="rect">
            <a:avLst/>
          </a:prstGeom>
          <a:noFill/>
        </p:spPr>
        <p:txBody>
          <a:bodyPr wrap="square" rtlCol="0">
            <a:spAutoFit/>
          </a:bodyPr>
          <a:lstStyle/>
          <a:p>
            <a:r>
              <a:rPr kumimoji="1" lang="en-US" altLang="ja-JP" sz="2000" dirty="0" smtClean="0">
                <a:solidFill>
                  <a:srgbClr val="FF0000"/>
                </a:solidFill>
                <a:latin typeface="Arial" pitchFamily="34" charset="0"/>
                <a:cs typeface="Arial" pitchFamily="34" charset="0"/>
              </a:rPr>
              <a:t>45 new isotopes </a:t>
            </a:r>
            <a:r>
              <a:rPr lang="en-US" altLang="ja-JP" sz="2000" dirty="0" smtClean="0">
                <a:solidFill>
                  <a:srgbClr val="FF0000"/>
                </a:solidFill>
                <a:latin typeface="Arial" pitchFamily="34" charset="0"/>
                <a:cs typeface="Arial" pitchFamily="34" charset="0"/>
              </a:rPr>
              <a:t>in a wide range of </a:t>
            </a:r>
            <a:r>
              <a:rPr lang="en-US" altLang="ja-JP" sz="2000" dirty="0">
                <a:solidFill>
                  <a:srgbClr val="FF0000"/>
                </a:solidFill>
                <a:latin typeface="Arial" pitchFamily="34" charset="0"/>
                <a:cs typeface="Arial" pitchFamily="34" charset="0"/>
              </a:rPr>
              <a:t>neutron-rich </a:t>
            </a:r>
            <a:r>
              <a:rPr lang="en-US" altLang="ja-JP" sz="2000" dirty="0" smtClean="0">
                <a:solidFill>
                  <a:srgbClr val="FF0000"/>
                </a:solidFill>
                <a:latin typeface="Arial" pitchFamily="34" charset="0"/>
                <a:cs typeface="Arial" pitchFamily="34" charset="0"/>
              </a:rPr>
              <a:t>exotic nuclei</a:t>
            </a:r>
            <a:r>
              <a:rPr kumimoji="1" lang="en-US" altLang="ja-JP" sz="2000" dirty="0" smtClean="0">
                <a:solidFill>
                  <a:srgbClr val="FF0000"/>
                </a:solidFill>
                <a:latin typeface="Arial" pitchFamily="34" charset="0"/>
                <a:cs typeface="Arial" pitchFamily="34" charset="0"/>
              </a:rPr>
              <a:t>!</a:t>
            </a:r>
            <a:endParaRPr kumimoji="1" lang="ja-JP" altLang="en-US" sz="20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770567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508801"/>
            <a:ext cx="3151659" cy="231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7"/>
          <p:cNvSpPr txBox="1">
            <a:spLocks noChangeArrowheads="1"/>
          </p:cNvSpPr>
          <p:nvPr/>
        </p:nvSpPr>
        <p:spPr bwMode="auto">
          <a:xfrm>
            <a:off x="251520" y="332656"/>
            <a:ext cx="1944340" cy="830997"/>
          </a:xfrm>
          <a:prstGeom prst="rect">
            <a:avLst/>
          </a:prstGeom>
          <a:solidFill>
            <a:srgbClr val="FFFF99"/>
          </a:solidFill>
          <a:ln w="9525">
            <a:noFill/>
            <a:miter lim="800000"/>
            <a:headEnd/>
            <a:tailEnd/>
          </a:ln>
        </p:spPr>
        <p:txBody>
          <a:bodyPr wrap="square">
            <a:spAutoFit/>
          </a:bodyPr>
          <a:lstStyle/>
          <a:p>
            <a:pPr>
              <a:spcBef>
                <a:spcPct val="50000"/>
              </a:spcBef>
              <a:defRPr/>
            </a:pPr>
            <a:r>
              <a:rPr lang="en-US" altLang="ja-JP" sz="2400" dirty="0" smtClean="0">
                <a:effectLst>
                  <a:outerShdw blurRad="38100" dist="38100" dir="2700000" algn="tl">
                    <a:srgbClr val="000000">
                      <a:alpha val="43137"/>
                    </a:srgbClr>
                  </a:outerShdw>
                </a:effectLst>
                <a:latin typeface="Arial" pitchFamily="34" charset="0"/>
                <a:ea typeface="ＭＳ Ｐゴシック" pitchFamily="84" charset="-128"/>
                <a:cs typeface="Arial" pitchFamily="34" charset="0"/>
              </a:rPr>
              <a:t>2011 U experiment</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9836" y="544444"/>
            <a:ext cx="3316660" cy="227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5"/>
          <p:cNvSpPr txBox="1">
            <a:spLocks noChangeArrowheads="1"/>
          </p:cNvSpPr>
          <p:nvPr/>
        </p:nvSpPr>
        <p:spPr bwMode="auto">
          <a:xfrm>
            <a:off x="3326063" y="260648"/>
            <a:ext cx="152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600" dirty="0" smtClean="0">
                <a:solidFill>
                  <a:srgbClr val="0000FF"/>
                </a:solidFill>
                <a:cs typeface="Arial" charset="0"/>
              </a:rPr>
              <a:t>Setting1  Z~59</a:t>
            </a:r>
            <a:endParaRPr lang="ja-JP" altLang="en-US" sz="1600" dirty="0">
              <a:solidFill>
                <a:srgbClr val="0000FF"/>
              </a:solidFill>
              <a:cs typeface="Arial" charset="0"/>
            </a:endParaRPr>
          </a:p>
        </p:txBody>
      </p:sp>
      <p:sp>
        <p:nvSpPr>
          <p:cNvPr id="6" name="テキスト ボックス 5"/>
          <p:cNvSpPr txBox="1">
            <a:spLocks noChangeArrowheads="1"/>
          </p:cNvSpPr>
          <p:nvPr/>
        </p:nvSpPr>
        <p:spPr bwMode="auto">
          <a:xfrm>
            <a:off x="6732240" y="262778"/>
            <a:ext cx="1524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600" dirty="0" smtClean="0">
                <a:solidFill>
                  <a:srgbClr val="0000FF"/>
                </a:solidFill>
                <a:cs typeface="Arial" charset="0"/>
              </a:rPr>
              <a:t>Setting2  Z~64</a:t>
            </a:r>
            <a:endParaRPr lang="ja-JP" altLang="en-US" sz="1600" dirty="0">
              <a:solidFill>
                <a:srgbClr val="0000FF"/>
              </a:solidFill>
              <a:cs typeface="Arial" charset="0"/>
            </a:endParaRPr>
          </a:p>
        </p:txBody>
      </p:sp>
      <p:sp>
        <p:nvSpPr>
          <p:cNvPr id="2" name="テキスト ボックス 1"/>
          <p:cNvSpPr txBox="1"/>
          <p:nvPr/>
        </p:nvSpPr>
        <p:spPr>
          <a:xfrm>
            <a:off x="2406653" y="714182"/>
            <a:ext cx="437155" cy="338554"/>
          </a:xfrm>
          <a:prstGeom prst="rect">
            <a:avLst/>
          </a:prstGeom>
          <a:noFill/>
        </p:spPr>
        <p:txBody>
          <a:bodyPr wrap="square" rtlCol="0">
            <a:spAutoFit/>
          </a:bodyPr>
          <a:lstStyle/>
          <a:p>
            <a:r>
              <a:rPr kumimoji="1" lang="en-US" altLang="ja-JP" sz="1600" b="1" dirty="0" smtClean="0"/>
              <a:t>Z</a:t>
            </a:r>
            <a:endParaRPr kumimoji="1" lang="ja-JP" altLang="en-US" sz="1600" b="1" dirty="0"/>
          </a:p>
        </p:txBody>
      </p:sp>
      <p:sp>
        <p:nvSpPr>
          <p:cNvPr id="8" name="テキスト ボックス 7"/>
          <p:cNvSpPr txBox="1"/>
          <p:nvPr/>
        </p:nvSpPr>
        <p:spPr>
          <a:xfrm>
            <a:off x="5436096" y="2564904"/>
            <a:ext cx="654918" cy="307777"/>
          </a:xfrm>
          <a:prstGeom prst="rect">
            <a:avLst/>
          </a:prstGeom>
          <a:noFill/>
        </p:spPr>
        <p:txBody>
          <a:bodyPr wrap="square" rtlCol="0">
            <a:spAutoFit/>
          </a:bodyPr>
          <a:lstStyle/>
          <a:p>
            <a:r>
              <a:rPr lang="en-US" altLang="ja-JP" sz="1400" b="1" i="1" dirty="0" smtClean="0"/>
              <a:t>A/Q</a:t>
            </a:r>
            <a:endParaRPr kumimoji="1" lang="en-US" altLang="ja-JP" sz="1400" b="1" i="1" dirty="0" smtClean="0"/>
          </a:p>
        </p:txBody>
      </p:sp>
      <p:sp>
        <p:nvSpPr>
          <p:cNvPr id="4" name="正方形/長方形 3"/>
          <p:cNvSpPr/>
          <p:nvPr/>
        </p:nvSpPr>
        <p:spPr>
          <a:xfrm>
            <a:off x="416401" y="1268760"/>
            <a:ext cx="1707451" cy="646331"/>
          </a:xfrm>
          <a:prstGeom prst="rect">
            <a:avLst/>
          </a:prstGeom>
        </p:spPr>
        <p:txBody>
          <a:bodyPr wrap="square">
            <a:spAutoFit/>
          </a:bodyPr>
          <a:lstStyle/>
          <a:p>
            <a:r>
              <a:rPr lang="en-US" altLang="ja-JP" baseline="30000" dirty="0">
                <a:latin typeface="Arial" pitchFamily="34" charset="0"/>
                <a:cs typeface="Arial" pitchFamily="34" charset="0"/>
              </a:rPr>
              <a:t>238</a:t>
            </a:r>
            <a:r>
              <a:rPr lang="en-US" altLang="ja-JP" dirty="0">
                <a:latin typeface="Arial" pitchFamily="34" charset="0"/>
                <a:cs typeface="Arial" pitchFamily="34" charset="0"/>
              </a:rPr>
              <a:t>U</a:t>
            </a:r>
            <a:r>
              <a:rPr lang="en-US" altLang="ja-JP" baseline="30000" dirty="0">
                <a:latin typeface="Arial" pitchFamily="34" charset="0"/>
                <a:cs typeface="Arial" pitchFamily="34" charset="0"/>
              </a:rPr>
              <a:t>86+</a:t>
            </a:r>
            <a:r>
              <a:rPr lang="en-US" altLang="ja-JP" dirty="0">
                <a:latin typeface="Arial" pitchFamily="34" charset="0"/>
                <a:cs typeface="Arial" pitchFamily="34" charset="0"/>
              </a:rPr>
              <a:t> + </a:t>
            </a:r>
            <a:r>
              <a:rPr lang="en-US" altLang="ja-JP" dirty="0" smtClean="0">
                <a:latin typeface="Arial" pitchFamily="34" charset="0"/>
                <a:cs typeface="Arial" pitchFamily="34" charset="0"/>
              </a:rPr>
              <a:t>Be </a:t>
            </a:r>
            <a:r>
              <a:rPr lang="en-US" altLang="ja-JP" dirty="0">
                <a:latin typeface="Arial" pitchFamily="34" charset="0"/>
                <a:cs typeface="Arial" pitchFamily="34" charset="0"/>
              </a:rPr>
              <a:t>at 345 MeV/u</a:t>
            </a:r>
          </a:p>
        </p:txBody>
      </p:sp>
      <p:sp>
        <p:nvSpPr>
          <p:cNvPr id="10" name="テキスト ボックス 17"/>
          <p:cNvSpPr txBox="1">
            <a:spLocks noChangeArrowheads="1"/>
          </p:cNvSpPr>
          <p:nvPr/>
        </p:nvSpPr>
        <p:spPr bwMode="auto">
          <a:xfrm>
            <a:off x="4377291" y="863028"/>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600" dirty="0">
                <a:solidFill>
                  <a:srgbClr val="FF0000"/>
                </a:solidFill>
              </a:rPr>
              <a:t>Unknown</a:t>
            </a:r>
            <a:endParaRPr lang="ja-JP" altLang="en-US" sz="1600" dirty="0">
              <a:solidFill>
                <a:srgbClr val="FF0000"/>
              </a:solidFill>
            </a:endParaRPr>
          </a:p>
        </p:txBody>
      </p:sp>
      <p:sp>
        <p:nvSpPr>
          <p:cNvPr id="11" name="テキスト ボックス 17"/>
          <p:cNvSpPr txBox="1">
            <a:spLocks noChangeArrowheads="1"/>
          </p:cNvSpPr>
          <p:nvPr/>
        </p:nvSpPr>
        <p:spPr bwMode="auto">
          <a:xfrm>
            <a:off x="8199308" y="1379677"/>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en-US" altLang="ja-JP" sz="1600" dirty="0">
                <a:solidFill>
                  <a:srgbClr val="FF0000"/>
                </a:solidFill>
              </a:rPr>
              <a:t>Unknown</a:t>
            </a:r>
            <a:endParaRPr lang="ja-JP" altLang="en-US" sz="1600" dirty="0">
              <a:solidFill>
                <a:srgbClr val="FF0000"/>
              </a:solidFill>
            </a:endParaRPr>
          </a:p>
        </p:txBody>
      </p:sp>
      <p:sp>
        <p:nvSpPr>
          <p:cNvPr id="7" name="テキスト ボックス 6"/>
          <p:cNvSpPr txBox="1"/>
          <p:nvPr/>
        </p:nvSpPr>
        <p:spPr>
          <a:xfrm>
            <a:off x="323528" y="1844824"/>
            <a:ext cx="1584176" cy="646331"/>
          </a:xfrm>
          <a:prstGeom prst="rect">
            <a:avLst/>
          </a:prstGeom>
          <a:noFill/>
        </p:spPr>
        <p:txBody>
          <a:bodyPr wrap="square" rtlCol="0">
            <a:spAutoFit/>
          </a:bodyPr>
          <a:lstStyle/>
          <a:p>
            <a:pPr lvl="0" algn="ctr">
              <a:defRPr/>
            </a:pPr>
            <a:r>
              <a:rPr lang="en-US" altLang="ja-JP" dirty="0">
                <a:latin typeface="Arial" charset="0"/>
                <a:ea typeface="ＭＳ Ｐゴシック" charset="-128"/>
              </a:rPr>
              <a:t>~0.5 </a:t>
            </a:r>
            <a:r>
              <a:rPr lang="en-US" altLang="ja-JP" dirty="0" err="1">
                <a:latin typeface="Arial" charset="0"/>
                <a:ea typeface="ＭＳ Ｐゴシック" charset="-128"/>
              </a:rPr>
              <a:t>pnA</a:t>
            </a:r>
            <a:endParaRPr lang="en-US" altLang="ja-JP" dirty="0">
              <a:latin typeface="Arial" charset="0"/>
              <a:ea typeface="ＭＳ Ｐゴシック" charset="-128"/>
            </a:endParaRPr>
          </a:p>
          <a:p>
            <a:pPr lvl="0" algn="ctr">
              <a:defRPr/>
            </a:pPr>
            <a:r>
              <a:rPr lang="en-US" altLang="ja-JP" dirty="0">
                <a:latin typeface="Arial" charset="0"/>
                <a:ea typeface="ＭＳ Ｐゴシック" charset="-128"/>
              </a:rPr>
              <a:t>(3 x 10</a:t>
            </a:r>
            <a:r>
              <a:rPr lang="en-US" altLang="ja-JP" baseline="30000" dirty="0">
                <a:latin typeface="Arial" charset="0"/>
                <a:ea typeface="ＭＳ Ｐゴシック" charset="-128"/>
              </a:rPr>
              <a:t>9</a:t>
            </a:r>
            <a:r>
              <a:rPr lang="en-US" altLang="ja-JP" dirty="0">
                <a:latin typeface="Arial" charset="0"/>
                <a:ea typeface="ＭＳ Ｐゴシック" charset="-128"/>
              </a:rPr>
              <a:t> </a:t>
            </a:r>
            <a:r>
              <a:rPr lang="en-US" altLang="ja-JP" dirty="0" err="1">
                <a:latin typeface="Arial" charset="0"/>
                <a:ea typeface="ＭＳ Ｐゴシック" charset="-128"/>
              </a:rPr>
              <a:t>pps</a:t>
            </a:r>
            <a:r>
              <a:rPr lang="en-US" altLang="ja-JP" dirty="0" smtClean="0">
                <a:latin typeface="Arial" charset="0"/>
                <a:ea typeface="ＭＳ Ｐゴシック" charset="-128"/>
              </a:rPr>
              <a:t>)</a:t>
            </a:r>
            <a:endParaRPr lang="en-US" altLang="ja-JP" dirty="0">
              <a:latin typeface="Arial" charset="0"/>
              <a:ea typeface="ＭＳ Ｐゴシック" charset="-128"/>
            </a:endParaRPr>
          </a:p>
        </p:txBody>
      </p:sp>
      <p:sp>
        <p:nvSpPr>
          <p:cNvPr id="18" name="テキスト ボックス 17"/>
          <p:cNvSpPr txBox="1"/>
          <p:nvPr/>
        </p:nvSpPr>
        <p:spPr>
          <a:xfrm rot="19768842">
            <a:off x="4584761" y="1068705"/>
            <a:ext cx="1728192" cy="400110"/>
          </a:xfrm>
          <a:prstGeom prst="rect">
            <a:avLst/>
          </a:prstGeom>
          <a:noFill/>
        </p:spPr>
        <p:txBody>
          <a:bodyPr wrap="square" rtlCol="0">
            <a:spAutoFit/>
          </a:bodyPr>
          <a:lstStyle/>
          <a:p>
            <a:r>
              <a:rPr kumimoji="1" lang="en-US" altLang="ja-JP" sz="2000" dirty="0" smtClean="0">
                <a:solidFill>
                  <a:srgbClr val="008000"/>
                </a:solidFill>
                <a:latin typeface="Arial" pitchFamily="34" charset="0"/>
                <a:cs typeface="Arial" pitchFamily="34" charset="0"/>
              </a:rPr>
              <a:t>Preliminary!</a:t>
            </a:r>
            <a:endParaRPr kumimoji="1" lang="ja-JP" altLang="en-US" sz="2000" dirty="0">
              <a:solidFill>
                <a:srgbClr val="008000"/>
              </a:solidFill>
              <a:latin typeface="Arial" pitchFamily="34" charset="0"/>
              <a:cs typeface="Arial" pitchFamily="34" charset="0"/>
            </a:endParaRPr>
          </a:p>
        </p:txBody>
      </p:sp>
      <p:sp>
        <p:nvSpPr>
          <p:cNvPr id="17" name="テキスト ボックス 16"/>
          <p:cNvSpPr txBox="1"/>
          <p:nvPr/>
        </p:nvSpPr>
        <p:spPr>
          <a:xfrm>
            <a:off x="4139952" y="2852936"/>
            <a:ext cx="3238214" cy="369332"/>
          </a:xfrm>
          <a:prstGeom prst="rect">
            <a:avLst/>
          </a:prstGeom>
          <a:noFill/>
        </p:spPr>
        <p:txBody>
          <a:bodyPr wrap="square" rtlCol="0">
            <a:spAutoFit/>
          </a:bodyPr>
          <a:lstStyle/>
          <a:p>
            <a:r>
              <a:rPr kumimoji="1" lang="en-US" altLang="ja-JP" dirty="0" smtClean="0">
                <a:solidFill>
                  <a:srgbClr val="0000FF"/>
                </a:solidFill>
                <a:latin typeface="Arial" pitchFamily="34" charset="0"/>
                <a:cs typeface="Arial" pitchFamily="34" charset="0"/>
              </a:rPr>
              <a:t>14 new isotopes (preliminary)</a:t>
            </a:r>
            <a:endParaRPr kumimoji="1" lang="ja-JP" altLang="en-US" dirty="0">
              <a:solidFill>
                <a:srgbClr val="0000FF"/>
              </a:solidFill>
              <a:latin typeface="Arial" pitchFamily="34" charset="0"/>
              <a:cs typeface="Arial" pitchFamily="34" charset="0"/>
            </a:endParaRPr>
          </a:p>
        </p:txBody>
      </p:sp>
      <p:sp>
        <p:nvSpPr>
          <p:cNvPr id="19" name="テキスト ボックス 18"/>
          <p:cNvSpPr txBox="1"/>
          <p:nvPr/>
        </p:nvSpPr>
        <p:spPr>
          <a:xfrm>
            <a:off x="486336" y="2505675"/>
            <a:ext cx="1584176" cy="369332"/>
          </a:xfrm>
          <a:prstGeom prst="rect">
            <a:avLst/>
          </a:prstGeom>
          <a:noFill/>
        </p:spPr>
        <p:txBody>
          <a:bodyPr wrap="square" rtlCol="0">
            <a:spAutoFit/>
          </a:bodyPr>
          <a:lstStyle/>
          <a:p>
            <a:r>
              <a:rPr kumimoji="1" lang="en-US" altLang="ja-JP" dirty="0" smtClean="0">
                <a:solidFill>
                  <a:srgbClr val="0000FF"/>
                </a:solidFill>
                <a:latin typeface="Arial" pitchFamily="34" charset="0"/>
                <a:cs typeface="Arial" pitchFamily="34" charset="0"/>
              </a:rPr>
              <a:t>Z~60 region</a:t>
            </a:r>
            <a:endParaRPr kumimoji="1" lang="ja-JP" altLang="en-US" dirty="0">
              <a:solidFill>
                <a:srgbClr val="0000FF"/>
              </a:solidFill>
              <a:latin typeface="Arial" pitchFamily="34" charset="0"/>
              <a:cs typeface="Arial" pitchFamily="34" charset="0"/>
            </a:endParaRPr>
          </a:p>
        </p:txBody>
      </p:sp>
      <p:grpSp>
        <p:nvGrpSpPr>
          <p:cNvPr id="14" name="グループ化 13"/>
          <p:cNvGrpSpPr/>
          <p:nvPr/>
        </p:nvGrpSpPr>
        <p:grpSpPr>
          <a:xfrm>
            <a:off x="323528" y="3501008"/>
            <a:ext cx="8518654" cy="3227585"/>
            <a:chOff x="323528" y="3501008"/>
            <a:chExt cx="8518654" cy="3227585"/>
          </a:xfrm>
        </p:grpSpPr>
        <p:sp>
          <p:nvSpPr>
            <p:cNvPr id="13" name="テキスト ボックス 7"/>
            <p:cNvSpPr txBox="1">
              <a:spLocks noChangeArrowheads="1"/>
            </p:cNvSpPr>
            <p:nvPr/>
          </p:nvSpPr>
          <p:spPr bwMode="auto">
            <a:xfrm>
              <a:off x="323528" y="3678123"/>
              <a:ext cx="1793460" cy="830997"/>
            </a:xfrm>
            <a:prstGeom prst="rect">
              <a:avLst/>
            </a:prstGeom>
            <a:solidFill>
              <a:srgbClr val="FFFF99"/>
            </a:solidFill>
            <a:ln w="9525">
              <a:noFill/>
              <a:miter lim="800000"/>
              <a:headEnd/>
              <a:tailEnd/>
            </a:ln>
          </p:spPr>
          <p:txBody>
            <a:bodyPr wrap="square">
              <a:spAutoFit/>
            </a:bodyPr>
            <a:lstStyle/>
            <a:p>
              <a:pPr>
                <a:spcBef>
                  <a:spcPct val="50000"/>
                </a:spcBef>
                <a:defRPr/>
              </a:pPr>
              <a:r>
                <a:rPr lang="en-US" altLang="ja-JP" sz="2400" baseline="30000" dirty="0" smtClean="0">
                  <a:effectLst>
                    <a:outerShdw blurRad="38100" dist="38100" dir="2700000" algn="tl">
                      <a:srgbClr val="000000">
                        <a:alpha val="43137"/>
                      </a:srgbClr>
                    </a:outerShdw>
                  </a:effectLst>
                  <a:latin typeface="Arial" pitchFamily="34" charset="0"/>
                  <a:ea typeface="ＭＳ Ｐゴシック" pitchFamily="84" charset="-128"/>
                  <a:cs typeface="Arial" pitchFamily="34" charset="0"/>
                </a:rPr>
                <a:t>124</a:t>
              </a:r>
              <a:r>
                <a:rPr lang="en-US" altLang="ja-JP" sz="2400" dirty="0" smtClean="0">
                  <a:effectLst>
                    <a:outerShdw blurRad="38100" dist="38100" dir="2700000" algn="tl">
                      <a:srgbClr val="000000">
                        <a:alpha val="43137"/>
                      </a:srgbClr>
                    </a:outerShdw>
                  </a:effectLst>
                  <a:latin typeface="Arial" pitchFamily="34" charset="0"/>
                  <a:ea typeface="ＭＳ Ｐゴシック" pitchFamily="84" charset="-128"/>
                  <a:cs typeface="Arial" pitchFamily="34" charset="0"/>
                </a:rPr>
                <a:t>Xe experiment</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1146" y="3501008"/>
              <a:ext cx="615103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449011" y="4717593"/>
              <a:ext cx="1707451" cy="646331"/>
            </a:xfrm>
            <a:prstGeom prst="rect">
              <a:avLst/>
            </a:prstGeom>
          </p:spPr>
          <p:txBody>
            <a:bodyPr wrap="square">
              <a:spAutoFit/>
            </a:bodyPr>
            <a:lstStyle/>
            <a:p>
              <a:r>
                <a:rPr lang="en-US" altLang="ja-JP" baseline="30000" dirty="0" smtClean="0">
                  <a:latin typeface="Arial" pitchFamily="34" charset="0"/>
                  <a:cs typeface="Arial" pitchFamily="34" charset="0"/>
                </a:rPr>
                <a:t>124</a:t>
              </a:r>
              <a:r>
                <a:rPr lang="en-US" altLang="ja-JP" dirty="0" smtClean="0">
                  <a:latin typeface="Arial" pitchFamily="34" charset="0"/>
                  <a:cs typeface="Arial" pitchFamily="34" charset="0"/>
                </a:rPr>
                <a:t>Xe </a:t>
              </a:r>
              <a:r>
                <a:rPr lang="en-US" altLang="ja-JP" dirty="0">
                  <a:latin typeface="Arial" pitchFamily="34" charset="0"/>
                  <a:cs typeface="Arial" pitchFamily="34" charset="0"/>
                </a:rPr>
                <a:t>+ </a:t>
              </a:r>
              <a:r>
                <a:rPr lang="en-US" altLang="ja-JP" dirty="0" smtClean="0">
                  <a:latin typeface="Arial" pitchFamily="34" charset="0"/>
                  <a:cs typeface="Arial" pitchFamily="34" charset="0"/>
                </a:rPr>
                <a:t>Be </a:t>
              </a:r>
              <a:r>
                <a:rPr lang="en-US" altLang="ja-JP" dirty="0">
                  <a:latin typeface="Arial" pitchFamily="34" charset="0"/>
                  <a:cs typeface="Arial" pitchFamily="34" charset="0"/>
                </a:rPr>
                <a:t>at 345 </a:t>
              </a:r>
              <a:r>
                <a:rPr lang="en-US" altLang="ja-JP" dirty="0" smtClean="0">
                  <a:latin typeface="Arial" pitchFamily="34" charset="0"/>
                  <a:cs typeface="Arial" pitchFamily="34" charset="0"/>
                </a:rPr>
                <a:t>MeV/u</a:t>
              </a:r>
            </a:p>
          </p:txBody>
        </p:sp>
        <p:sp>
          <p:nvSpPr>
            <p:cNvPr id="9" name="テキスト ボックス 8"/>
            <p:cNvSpPr txBox="1"/>
            <p:nvPr/>
          </p:nvSpPr>
          <p:spPr>
            <a:xfrm>
              <a:off x="653556" y="5363924"/>
              <a:ext cx="1008112" cy="369332"/>
            </a:xfrm>
            <a:prstGeom prst="rect">
              <a:avLst/>
            </a:prstGeom>
            <a:noFill/>
          </p:spPr>
          <p:txBody>
            <a:bodyPr wrap="square" rtlCol="0">
              <a:spAutoFit/>
            </a:bodyPr>
            <a:lstStyle/>
            <a:p>
              <a:r>
                <a:rPr kumimoji="1" lang="en-US" altLang="ja-JP" dirty="0" smtClean="0">
                  <a:latin typeface="Arial" pitchFamily="34" charset="0"/>
                  <a:cs typeface="Arial" pitchFamily="34" charset="0"/>
                </a:rPr>
                <a:t>~9 </a:t>
              </a:r>
              <a:r>
                <a:rPr kumimoji="1" lang="en-US" altLang="ja-JP" dirty="0" err="1" smtClean="0">
                  <a:latin typeface="Arial" pitchFamily="34" charset="0"/>
                  <a:cs typeface="Arial" pitchFamily="34" charset="0"/>
                </a:rPr>
                <a:t>pnA</a:t>
              </a:r>
              <a:endParaRPr kumimoji="1" lang="ja-JP" altLang="en-US" dirty="0">
                <a:latin typeface="Arial" pitchFamily="34" charset="0"/>
                <a:cs typeface="Arial" pitchFamily="34" charset="0"/>
              </a:endParaRPr>
            </a:p>
          </p:txBody>
        </p:sp>
        <p:sp>
          <p:nvSpPr>
            <p:cNvPr id="12" name="テキスト ボックス 11"/>
            <p:cNvSpPr txBox="1"/>
            <p:nvPr/>
          </p:nvSpPr>
          <p:spPr>
            <a:xfrm rot="19768842">
              <a:off x="4584759" y="3912105"/>
              <a:ext cx="1728192" cy="400110"/>
            </a:xfrm>
            <a:prstGeom prst="rect">
              <a:avLst/>
            </a:prstGeom>
            <a:noFill/>
          </p:spPr>
          <p:txBody>
            <a:bodyPr wrap="square" rtlCol="0">
              <a:spAutoFit/>
            </a:bodyPr>
            <a:lstStyle/>
            <a:p>
              <a:r>
                <a:rPr kumimoji="1" lang="en-US" altLang="ja-JP" sz="2000" dirty="0" smtClean="0">
                  <a:solidFill>
                    <a:srgbClr val="008000"/>
                  </a:solidFill>
                  <a:latin typeface="Arial" pitchFamily="34" charset="0"/>
                  <a:cs typeface="Arial" pitchFamily="34" charset="0"/>
                </a:rPr>
                <a:t>Preliminary!</a:t>
              </a:r>
              <a:endParaRPr kumimoji="1" lang="ja-JP" altLang="en-US" sz="2000" dirty="0">
                <a:solidFill>
                  <a:srgbClr val="008000"/>
                </a:solidFill>
                <a:latin typeface="Arial" pitchFamily="34" charset="0"/>
                <a:cs typeface="Arial" pitchFamily="34" charset="0"/>
              </a:endParaRPr>
            </a:p>
          </p:txBody>
        </p:sp>
        <p:sp>
          <p:nvSpPr>
            <p:cNvPr id="20" name="テキスト ボックス 19"/>
            <p:cNvSpPr txBox="1"/>
            <p:nvPr/>
          </p:nvSpPr>
          <p:spPr>
            <a:xfrm>
              <a:off x="323528" y="5805263"/>
              <a:ext cx="2208829" cy="923330"/>
            </a:xfrm>
            <a:prstGeom prst="rect">
              <a:avLst/>
            </a:prstGeom>
            <a:noFill/>
          </p:spPr>
          <p:txBody>
            <a:bodyPr wrap="square" rtlCol="0">
              <a:spAutoFit/>
            </a:bodyPr>
            <a:lstStyle/>
            <a:p>
              <a:r>
                <a:rPr lang="en-US" altLang="ja-JP" dirty="0" smtClean="0">
                  <a:solidFill>
                    <a:srgbClr val="0000FF"/>
                  </a:solidFill>
                  <a:latin typeface="Arial" pitchFamily="34" charset="0"/>
                  <a:cs typeface="Arial" pitchFamily="34" charset="0"/>
                </a:rPr>
                <a:t>Search for proton drip-line isotopes in Z~40-50 region</a:t>
              </a:r>
              <a:endParaRPr kumimoji="1" lang="ja-JP" altLang="en-US" dirty="0">
                <a:solidFill>
                  <a:srgbClr val="0000FF"/>
                </a:solidFill>
                <a:latin typeface="Arial" pitchFamily="34" charset="0"/>
                <a:cs typeface="Arial" pitchFamily="34" charset="0"/>
              </a:endParaRPr>
            </a:p>
          </p:txBody>
        </p:sp>
      </p:grpSp>
    </p:spTree>
    <p:extLst>
      <p:ext uri="{BB962C8B-B14F-4D97-AF65-F5344CB8AC3E}">
        <p14:creationId xmlns:p14="http://schemas.microsoft.com/office/powerpoint/2010/main" val="14913568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1897"/>
            <a:ext cx="4355976" cy="571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7"/>
          <p:cNvSpPr txBox="1">
            <a:spLocks noChangeArrowheads="1"/>
          </p:cNvSpPr>
          <p:nvPr/>
        </p:nvSpPr>
        <p:spPr bwMode="auto">
          <a:xfrm>
            <a:off x="1012297" y="757153"/>
            <a:ext cx="2331382" cy="400110"/>
          </a:xfrm>
          <a:prstGeom prst="rect">
            <a:avLst/>
          </a:prstGeom>
          <a:solidFill>
            <a:schemeClr val="bg1">
              <a:lumMod val="95000"/>
            </a:schemeClr>
          </a:solidFill>
          <a:ln w="9525">
            <a:noFill/>
            <a:miter lim="800000"/>
            <a:headEnd/>
            <a:tailEnd/>
          </a:ln>
        </p:spPr>
        <p:txBody>
          <a:bodyPr wrap="square">
            <a:spAutoFit/>
          </a:bodyPr>
          <a:lstStyle/>
          <a:p>
            <a:pPr>
              <a:spcBef>
                <a:spcPct val="50000"/>
              </a:spcBef>
              <a:defRPr/>
            </a:pPr>
            <a:r>
              <a:rPr lang="en-US" altLang="ja-JP" sz="2000" dirty="0" smtClean="0">
                <a:solidFill>
                  <a:srgbClr val="0000FF"/>
                </a:solidFill>
                <a:latin typeface="Arial" pitchFamily="34" charset="0"/>
                <a:ea typeface="ＭＳ Ｐゴシック" pitchFamily="84" charset="-128"/>
                <a:cs typeface="Arial" pitchFamily="34" charset="0"/>
              </a:rPr>
              <a:t>2008 U experiment</a:t>
            </a:r>
          </a:p>
        </p:txBody>
      </p:sp>
      <p:sp>
        <p:nvSpPr>
          <p:cNvPr id="6" name="テキスト ボックス 5"/>
          <p:cNvSpPr txBox="1"/>
          <p:nvPr/>
        </p:nvSpPr>
        <p:spPr>
          <a:xfrm>
            <a:off x="3419872" y="781321"/>
            <a:ext cx="576064" cy="400110"/>
          </a:xfrm>
          <a:prstGeom prst="rect">
            <a:avLst/>
          </a:prstGeom>
          <a:noFill/>
        </p:spPr>
        <p:txBody>
          <a:bodyPr wrap="square" rtlCol="0">
            <a:spAutoFit/>
          </a:bodyPr>
          <a:lstStyle/>
          <a:p>
            <a:r>
              <a:rPr kumimoji="1" lang="en-US" altLang="ja-JP" sz="2000" dirty="0" smtClean="0">
                <a:solidFill>
                  <a:srgbClr val="0000FF"/>
                </a:solidFill>
                <a:latin typeface="Arial" pitchFamily="34" charset="0"/>
                <a:cs typeface="Arial" pitchFamily="34" charset="0"/>
              </a:rPr>
              <a:t>18</a:t>
            </a:r>
            <a:endParaRPr kumimoji="1" lang="ja-JP" altLang="en-US" sz="2000" dirty="0">
              <a:solidFill>
                <a:srgbClr val="0000FF"/>
              </a:solidFill>
              <a:latin typeface="Arial" pitchFamily="34" charset="0"/>
              <a:cs typeface="Arial" pitchFamily="34" charset="0"/>
            </a:endParaRPr>
          </a:p>
        </p:txBody>
      </p:sp>
      <p:grpSp>
        <p:nvGrpSpPr>
          <p:cNvPr id="7" name="グループ化 6"/>
          <p:cNvGrpSpPr/>
          <p:nvPr/>
        </p:nvGrpSpPr>
        <p:grpSpPr>
          <a:xfrm>
            <a:off x="4593750" y="44624"/>
            <a:ext cx="4442747" cy="6814345"/>
            <a:chOff x="4593750" y="44624"/>
            <a:chExt cx="4442747" cy="6814345"/>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3750" y="1052736"/>
              <a:ext cx="4442747" cy="2814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3750" y="3877937"/>
              <a:ext cx="4442746" cy="298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44624"/>
              <a:ext cx="1800200" cy="105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テキスト ボックス 7"/>
            <p:cNvSpPr txBox="1">
              <a:spLocks noChangeArrowheads="1"/>
            </p:cNvSpPr>
            <p:nvPr/>
          </p:nvSpPr>
          <p:spPr bwMode="auto">
            <a:xfrm>
              <a:off x="5148064" y="332656"/>
              <a:ext cx="1512168" cy="707886"/>
            </a:xfrm>
            <a:prstGeom prst="rect">
              <a:avLst/>
            </a:prstGeom>
            <a:solidFill>
              <a:schemeClr val="bg1">
                <a:lumMod val="95000"/>
              </a:schemeClr>
            </a:solidFill>
            <a:ln w="9525">
              <a:noFill/>
              <a:miter lim="800000"/>
              <a:headEnd/>
              <a:tailEnd/>
            </a:ln>
          </p:spPr>
          <p:txBody>
            <a:bodyPr wrap="square">
              <a:spAutoFit/>
            </a:bodyPr>
            <a:lstStyle/>
            <a:p>
              <a:pPr>
                <a:spcBef>
                  <a:spcPct val="50000"/>
                </a:spcBef>
                <a:defRPr/>
              </a:pPr>
              <a:r>
                <a:rPr lang="en-US" altLang="ja-JP" sz="2000" dirty="0" smtClean="0">
                  <a:solidFill>
                    <a:srgbClr val="0000FF"/>
                  </a:solidFill>
                  <a:latin typeface="Arial" pitchFamily="34" charset="0"/>
                  <a:ea typeface="ＭＳ Ｐゴシック" pitchFamily="84" charset="-128"/>
                  <a:cs typeface="Arial" pitchFamily="34" charset="0"/>
                </a:rPr>
                <a:t>2011 U experiment</a:t>
              </a:r>
            </a:p>
          </p:txBody>
        </p:sp>
        <p:sp>
          <p:nvSpPr>
            <p:cNvPr id="10" name="テキスト ボックス 9"/>
            <p:cNvSpPr txBox="1"/>
            <p:nvPr/>
          </p:nvSpPr>
          <p:spPr>
            <a:xfrm rot="19768842">
              <a:off x="6642113" y="4920217"/>
              <a:ext cx="1728192" cy="400110"/>
            </a:xfrm>
            <a:prstGeom prst="rect">
              <a:avLst/>
            </a:prstGeom>
            <a:noFill/>
          </p:spPr>
          <p:txBody>
            <a:bodyPr wrap="square" rtlCol="0">
              <a:spAutoFit/>
            </a:bodyPr>
            <a:lstStyle/>
            <a:p>
              <a:r>
                <a:rPr kumimoji="1" lang="en-US" altLang="ja-JP" sz="2000" dirty="0" smtClean="0">
                  <a:solidFill>
                    <a:srgbClr val="008000"/>
                  </a:solidFill>
                  <a:latin typeface="Arial" pitchFamily="34" charset="0"/>
                  <a:cs typeface="Arial" pitchFamily="34" charset="0"/>
                </a:rPr>
                <a:t>Preliminary!</a:t>
              </a:r>
              <a:endParaRPr kumimoji="1" lang="ja-JP" altLang="en-US" sz="2000" dirty="0">
                <a:solidFill>
                  <a:srgbClr val="008000"/>
                </a:solidFill>
                <a:latin typeface="Arial" pitchFamily="34" charset="0"/>
                <a:cs typeface="Arial" pitchFamily="34" charset="0"/>
              </a:endParaRPr>
            </a:p>
          </p:txBody>
        </p:sp>
        <p:sp>
          <p:nvSpPr>
            <p:cNvPr id="11" name="テキスト ボックス 10"/>
            <p:cNvSpPr txBox="1"/>
            <p:nvPr/>
          </p:nvSpPr>
          <p:spPr>
            <a:xfrm rot="19768842">
              <a:off x="5430736" y="2930700"/>
              <a:ext cx="1728192" cy="400110"/>
            </a:xfrm>
            <a:prstGeom prst="rect">
              <a:avLst/>
            </a:prstGeom>
            <a:noFill/>
          </p:spPr>
          <p:txBody>
            <a:bodyPr wrap="square" rtlCol="0">
              <a:spAutoFit/>
            </a:bodyPr>
            <a:lstStyle/>
            <a:p>
              <a:r>
                <a:rPr kumimoji="1" lang="en-US" altLang="ja-JP" sz="2000" dirty="0" smtClean="0">
                  <a:solidFill>
                    <a:srgbClr val="008000"/>
                  </a:solidFill>
                  <a:latin typeface="Arial" pitchFamily="34" charset="0"/>
                  <a:cs typeface="Arial" pitchFamily="34" charset="0"/>
                </a:rPr>
                <a:t>Preliminary!</a:t>
              </a:r>
              <a:endParaRPr kumimoji="1" lang="ja-JP" altLang="en-US" sz="2000" dirty="0">
                <a:solidFill>
                  <a:srgbClr val="008000"/>
                </a:solidFill>
                <a:latin typeface="Arial" pitchFamily="34" charset="0"/>
                <a:cs typeface="Arial" pitchFamily="34" charset="0"/>
              </a:endParaRPr>
            </a:p>
          </p:txBody>
        </p:sp>
        <p:sp>
          <p:nvSpPr>
            <p:cNvPr id="14" name="テキスト ボックス 13"/>
            <p:cNvSpPr txBox="1"/>
            <p:nvPr/>
          </p:nvSpPr>
          <p:spPr>
            <a:xfrm>
              <a:off x="6660232" y="692696"/>
              <a:ext cx="576064" cy="400110"/>
            </a:xfrm>
            <a:prstGeom prst="rect">
              <a:avLst/>
            </a:prstGeom>
            <a:noFill/>
          </p:spPr>
          <p:txBody>
            <a:bodyPr wrap="square" rtlCol="0">
              <a:spAutoFit/>
            </a:bodyPr>
            <a:lstStyle/>
            <a:p>
              <a:r>
                <a:rPr kumimoji="1" lang="en-US" altLang="ja-JP" sz="2000" dirty="0" smtClean="0">
                  <a:solidFill>
                    <a:srgbClr val="0000FF"/>
                  </a:solidFill>
                  <a:latin typeface="Arial" pitchFamily="34" charset="0"/>
                  <a:cs typeface="Arial" pitchFamily="34" charset="0"/>
                </a:rPr>
                <a:t>19</a:t>
              </a:r>
              <a:endParaRPr kumimoji="1" lang="ja-JP" altLang="en-US" sz="2000" dirty="0">
                <a:solidFill>
                  <a:srgbClr val="0000FF"/>
                </a:solidFill>
                <a:latin typeface="Arial" pitchFamily="34" charset="0"/>
                <a:cs typeface="Arial" pitchFamily="34" charset="0"/>
              </a:endParaRPr>
            </a:p>
          </p:txBody>
        </p:sp>
      </p:grpSp>
      <p:sp>
        <p:nvSpPr>
          <p:cNvPr id="15" name="テキスト ボックス 7"/>
          <p:cNvSpPr txBox="1">
            <a:spLocks noChangeArrowheads="1"/>
          </p:cNvSpPr>
          <p:nvPr/>
        </p:nvSpPr>
        <p:spPr bwMode="auto">
          <a:xfrm>
            <a:off x="107504" y="216547"/>
            <a:ext cx="4727589" cy="400110"/>
          </a:xfrm>
          <a:prstGeom prst="rect">
            <a:avLst/>
          </a:prstGeom>
          <a:solidFill>
            <a:srgbClr val="FFFF99"/>
          </a:solidFill>
          <a:ln w="9525">
            <a:noFill/>
            <a:miter lim="800000"/>
            <a:headEnd/>
            <a:tailEnd/>
          </a:ln>
        </p:spPr>
        <p:txBody>
          <a:bodyPr wrap="square">
            <a:spAutoFit/>
          </a:bodyPr>
          <a:lstStyle/>
          <a:p>
            <a:pPr>
              <a:spcBef>
                <a:spcPct val="50000"/>
              </a:spcBef>
              <a:defRPr/>
            </a:pPr>
            <a:r>
              <a:rPr lang="en-US" altLang="ja-JP" sz="2000" dirty="0" smtClean="0">
                <a:effectLst>
                  <a:outerShdw blurRad="38100" dist="38100" dir="2700000" algn="tl">
                    <a:srgbClr val="000000">
                      <a:alpha val="43137"/>
                    </a:srgbClr>
                  </a:outerShdw>
                </a:effectLst>
                <a:latin typeface="Arial" pitchFamily="34" charset="0"/>
                <a:cs typeface="Arial" pitchFamily="34" charset="0"/>
              </a:rPr>
              <a:t>Delayed </a:t>
            </a:r>
            <a:r>
              <a:rPr lang="en-US" altLang="ja-JP" sz="2000" dirty="0">
                <a:effectLst>
                  <a:outerShdw blurRad="38100" dist="38100" dir="2700000" algn="tl">
                    <a:srgbClr val="000000">
                      <a:alpha val="43137"/>
                    </a:srgbClr>
                  </a:outerShdw>
                </a:effectLst>
                <a:latin typeface="Symbol" pitchFamily="18" charset="2"/>
                <a:cs typeface="Arial" pitchFamily="34" charset="0"/>
              </a:rPr>
              <a:t>g</a:t>
            </a:r>
            <a:r>
              <a:rPr lang="en-US" altLang="ja-JP" sz="2000" dirty="0">
                <a:effectLst>
                  <a:outerShdw blurRad="38100" dist="38100" dir="2700000" algn="tl">
                    <a:srgbClr val="000000">
                      <a:alpha val="43137"/>
                    </a:srgbClr>
                  </a:outerShdw>
                </a:effectLst>
                <a:latin typeface="Arial" pitchFamily="34" charset="0"/>
                <a:cs typeface="Arial" pitchFamily="34" charset="0"/>
              </a:rPr>
              <a:t>-ray spectra from new </a:t>
            </a:r>
            <a:r>
              <a:rPr lang="en-US" altLang="ja-JP" sz="2000" dirty="0" smtClean="0">
                <a:effectLst>
                  <a:outerShdw blurRad="38100" dist="38100" dir="2700000" algn="tl">
                    <a:srgbClr val="000000">
                      <a:alpha val="43137"/>
                    </a:srgbClr>
                  </a:outerShdw>
                </a:effectLst>
                <a:latin typeface="Arial" pitchFamily="34" charset="0"/>
                <a:cs typeface="Arial" pitchFamily="34" charset="0"/>
              </a:rPr>
              <a:t>isomers</a:t>
            </a:r>
            <a:endParaRPr lang="ja-JP" altLang="en-US" sz="20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77497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60795"/>
            <a:ext cx="8970634" cy="555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5741208" y="3720595"/>
            <a:ext cx="106844" cy="11359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741208" y="4645197"/>
            <a:ext cx="106844" cy="11359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5760818" y="4005439"/>
            <a:ext cx="74762" cy="75837"/>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5743910" y="5650481"/>
            <a:ext cx="106844" cy="113590"/>
          </a:xfrm>
          <a:prstGeom prst="rect">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95514" y="3581222"/>
            <a:ext cx="2604111" cy="369332"/>
          </a:xfrm>
          <a:prstGeom prst="rect">
            <a:avLst/>
          </a:prstGeom>
          <a:noFill/>
        </p:spPr>
        <p:txBody>
          <a:bodyPr wrap="none" rtlCol="0">
            <a:spAutoFit/>
          </a:bodyPr>
          <a:lstStyle/>
          <a:p>
            <a:r>
              <a:rPr kumimoji="1" lang="en-US" altLang="ja-JP" dirty="0" smtClean="0">
                <a:latin typeface="Arial" pitchFamily="34" charset="0"/>
                <a:cs typeface="Arial" pitchFamily="34" charset="0"/>
              </a:rPr>
              <a:t>New isotopes 2011 </a:t>
            </a:r>
            <a:r>
              <a:rPr kumimoji="1" lang="en-US" altLang="ja-JP" dirty="0" smtClean="0">
                <a:solidFill>
                  <a:srgbClr val="0000FF"/>
                </a:solidFill>
                <a:latin typeface="Arial" pitchFamily="34" charset="0"/>
                <a:cs typeface="Arial" pitchFamily="34" charset="0"/>
              </a:rPr>
              <a:t>(14)</a:t>
            </a:r>
            <a:endParaRPr kumimoji="1" lang="ja-JP" altLang="en-US" dirty="0">
              <a:solidFill>
                <a:srgbClr val="0000FF"/>
              </a:solidFill>
              <a:latin typeface="Arial" pitchFamily="34" charset="0"/>
              <a:cs typeface="Arial" pitchFamily="34" charset="0"/>
            </a:endParaRPr>
          </a:p>
        </p:txBody>
      </p:sp>
      <p:sp>
        <p:nvSpPr>
          <p:cNvPr id="9" name="テキスト ボックス 8"/>
          <p:cNvSpPr txBox="1"/>
          <p:nvPr/>
        </p:nvSpPr>
        <p:spPr>
          <a:xfrm>
            <a:off x="5876122" y="4517326"/>
            <a:ext cx="2800767" cy="369332"/>
          </a:xfrm>
          <a:prstGeom prst="rect">
            <a:avLst/>
          </a:prstGeom>
          <a:noFill/>
        </p:spPr>
        <p:txBody>
          <a:bodyPr wrap="none" rtlCol="0">
            <a:spAutoFit/>
          </a:bodyPr>
          <a:lstStyle/>
          <a:p>
            <a:r>
              <a:rPr kumimoji="1" lang="en-US" altLang="ja-JP" dirty="0" smtClean="0">
                <a:latin typeface="Arial" pitchFamily="34" charset="0"/>
                <a:cs typeface="Arial" pitchFamily="34" charset="0"/>
              </a:rPr>
              <a:t>New isotopes 2008** </a:t>
            </a:r>
            <a:r>
              <a:rPr kumimoji="1" lang="en-US" altLang="ja-JP" dirty="0" smtClean="0">
                <a:solidFill>
                  <a:srgbClr val="0000FF"/>
                </a:solidFill>
                <a:latin typeface="Arial" pitchFamily="34" charset="0"/>
                <a:cs typeface="Arial" pitchFamily="34" charset="0"/>
              </a:rPr>
              <a:t>(45)</a:t>
            </a:r>
            <a:endParaRPr kumimoji="1" lang="ja-JP" altLang="en-US" dirty="0">
              <a:solidFill>
                <a:srgbClr val="0000FF"/>
              </a:solidFill>
              <a:latin typeface="Arial" pitchFamily="34" charset="0"/>
              <a:cs typeface="Arial" pitchFamily="34" charset="0"/>
            </a:endParaRPr>
          </a:p>
        </p:txBody>
      </p:sp>
      <p:sp>
        <p:nvSpPr>
          <p:cNvPr id="10" name="テキスト ボックス 9"/>
          <p:cNvSpPr txBox="1"/>
          <p:nvPr/>
        </p:nvSpPr>
        <p:spPr>
          <a:xfrm>
            <a:off x="5886953" y="5516146"/>
            <a:ext cx="2582758" cy="369332"/>
          </a:xfrm>
          <a:prstGeom prst="rect">
            <a:avLst/>
          </a:prstGeom>
          <a:noFill/>
        </p:spPr>
        <p:txBody>
          <a:bodyPr wrap="none" rtlCol="0">
            <a:spAutoFit/>
          </a:bodyPr>
          <a:lstStyle/>
          <a:p>
            <a:r>
              <a:rPr kumimoji="1" lang="en-US" altLang="ja-JP" dirty="0" smtClean="0">
                <a:latin typeface="Arial" pitchFamily="34" charset="0"/>
                <a:cs typeface="Arial" pitchFamily="34" charset="0"/>
              </a:rPr>
              <a:t>New isotopes 2007* </a:t>
            </a:r>
            <a:r>
              <a:rPr kumimoji="1" lang="en-US" altLang="ja-JP" dirty="0" smtClean="0">
                <a:solidFill>
                  <a:srgbClr val="0000FF"/>
                </a:solidFill>
                <a:latin typeface="Arial" pitchFamily="34" charset="0"/>
                <a:cs typeface="Arial" pitchFamily="34" charset="0"/>
              </a:rPr>
              <a:t>(2)</a:t>
            </a:r>
            <a:endParaRPr kumimoji="1" lang="ja-JP" altLang="en-US" dirty="0">
              <a:solidFill>
                <a:srgbClr val="0000FF"/>
              </a:solidFill>
              <a:latin typeface="Arial" pitchFamily="34" charset="0"/>
              <a:cs typeface="Arial" pitchFamily="34" charset="0"/>
            </a:endParaRPr>
          </a:p>
        </p:txBody>
      </p:sp>
      <p:sp>
        <p:nvSpPr>
          <p:cNvPr id="11" name="テキスト ボックス 10"/>
          <p:cNvSpPr txBox="1"/>
          <p:nvPr/>
        </p:nvSpPr>
        <p:spPr>
          <a:xfrm>
            <a:off x="5889270" y="3869254"/>
            <a:ext cx="2552815" cy="369332"/>
          </a:xfrm>
          <a:prstGeom prst="rect">
            <a:avLst/>
          </a:prstGeom>
          <a:noFill/>
        </p:spPr>
        <p:txBody>
          <a:bodyPr wrap="none" rtlCol="0">
            <a:spAutoFit/>
          </a:bodyPr>
          <a:lstStyle/>
          <a:p>
            <a:r>
              <a:rPr kumimoji="1" lang="en-US" altLang="ja-JP" dirty="0" smtClean="0">
                <a:latin typeface="Arial" pitchFamily="34" charset="0"/>
                <a:cs typeface="Arial" pitchFamily="34" charset="0"/>
              </a:rPr>
              <a:t>New isomers 2011 </a:t>
            </a:r>
            <a:r>
              <a:rPr kumimoji="1" lang="en-US" altLang="ja-JP" dirty="0" smtClean="0">
                <a:solidFill>
                  <a:srgbClr val="0000FF"/>
                </a:solidFill>
                <a:latin typeface="Arial" pitchFamily="34" charset="0"/>
                <a:cs typeface="Arial" pitchFamily="34" charset="0"/>
              </a:rPr>
              <a:t>(19)</a:t>
            </a:r>
            <a:endParaRPr kumimoji="1" lang="ja-JP" altLang="en-US" dirty="0">
              <a:solidFill>
                <a:srgbClr val="0000FF"/>
              </a:solidFill>
              <a:latin typeface="Arial" pitchFamily="34" charset="0"/>
              <a:cs typeface="Arial" pitchFamily="34" charset="0"/>
            </a:endParaRPr>
          </a:p>
        </p:txBody>
      </p:sp>
      <p:sp>
        <p:nvSpPr>
          <p:cNvPr id="12" name="円/楕円 11"/>
          <p:cNvSpPr/>
          <p:nvPr/>
        </p:nvSpPr>
        <p:spPr>
          <a:xfrm>
            <a:off x="5759951" y="5009899"/>
            <a:ext cx="74762" cy="7583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880711" y="4861998"/>
            <a:ext cx="2839239" cy="369332"/>
          </a:xfrm>
          <a:prstGeom prst="rect">
            <a:avLst/>
          </a:prstGeom>
          <a:noFill/>
        </p:spPr>
        <p:txBody>
          <a:bodyPr wrap="none" rtlCol="0">
            <a:spAutoFit/>
          </a:bodyPr>
          <a:lstStyle/>
          <a:p>
            <a:r>
              <a:rPr kumimoji="1" lang="en-US" altLang="ja-JP" dirty="0" smtClean="0">
                <a:latin typeface="Arial" pitchFamily="34" charset="0"/>
                <a:cs typeface="Arial" pitchFamily="34" charset="0"/>
              </a:rPr>
              <a:t>New isomers 2008*** </a:t>
            </a:r>
            <a:r>
              <a:rPr kumimoji="1" lang="en-US" altLang="ja-JP" dirty="0" smtClean="0">
                <a:solidFill>
                  <a:srgbClr val="0000FF"/>
                </a:solidFill>
                <a:latin typeface="Arial" pitchFamily="34" charset="0"/>
                <a:cs typeface="Arial" pitchFamily="34" charset="0"/>
              </a:rPr>
              <a:t>(18)</a:t>
            </a:r>
            <a:endParaRPr kumimoji="1" lang="ja-JP" altLang="en-US" dirty="0">
              <a:solidFill>
                <a:srgbClr val="0000FF"/>
              </a:solidFill>
              <a:latin typeface="Arial" pitchFamily="34" charset="0"/>
              <a:cs typeface="Arial" pitchFamily="34" charset="0"/>
            </a:endParaRPr>
          </a:p>
        </p:txBody>
      </p:sp>
      <p:sp>
        <p:nvSpPr>
          <p:cNvPr id="15" name="テキスト ボックス 14"/>
          <p:cNvSpPr txBox="1"/>
          <p:nvPr/>
        </p:nvSpPr>
        <p:spPr>
          <a:xfrm>
            <a:off x="7150107" y="4173173"/>
            <a:ext cx="1664238" cy="369332"/>
          </a:xfrm>
          <a:prstGeom prst="rect">
            <a:avLst/>
          </a:prstGeom>
          <a:noFill/>
        </p:spPr>
        <p:txBody>
          <a:bodyPr wrap="none" rtlCol="0">
            <a:spAutoFit/>
          </a:bodyPr>
          <a:lstStyle/>
          <a:p>
            <a:r>
              <a:rPr kumimoji="1" lang="en-US" altLang="ja-JP" baseline="30000" dirty="0" smtClean="0">
                <a:latin typeface="Arial" pitchFamily="34" charset="0"/>
                <a:cs typeface="Arial" pitchFamily="34" charset="0"/>
              </a:rPr>
              <a:t>238</a:t>
            </a:r>
            <a:r>
              <a:rPr kumimoji="1" lang="en-US" altLang="ja-JP" dirty="0" smtClean="0">
                <a:latin typeface="Arial" pitchFamily="34" charset="0"/>
                <a:cs typeface="Arial" pitchFamily="34" charset="0"/>
              </a:rPr>
              <a:t>U: ~0.5 </a:t>
            </a:r>
            <a:r>
              <a:rPr kumimoji="1" lang="en-US" altLang="ja-JP" dirty="0" err="1" smtClean="0">
                <a:latin typeface="Arial" pitchFamily="34" charset="0"/>
                <a:cs typeface="Arial" pitchFamily="34" charset="0"/>
              </a:rPr>
              <a:t>pnA</a:t>
            </a:r>
            <a:endParaRPr kumimoji="1" lang="ja-JP" altLang="en-US" dirty="0">
              <a:latin typeface="Arial" pitchFamily="34" charset="0"/>
              <a:cs typeface="Arial" pitchFamily="34" charset="0"/>
            </a:endParaRPr>
          </a:p>
        </p:txBody>
      </p:sp>
      <p:sp>
        <p:nvSpPr>
          <p:cNvPr id="16" name="テキスト ボックス 15"/>
          <p:cNvSpPr txBox="1"/>
          <p:nvPr/>
        </p:nvSpPr>
        <p:spPr>
          <a:xfrm>
            <a:off x="7165527" y="5107688"/>
            <a:ext cx="1792478" cy="369332"/>
          </a:xfrm>
          <a:prstGeom prst="rect">
            <a:avLst/>
          </a:prstGeom>
          <a:noFill/>
        </p:spPr>
        <p:txBody>
          <a:bodyPr wrap="none" rtlCol="0">
            <a:spAutoFit/>
          </a:bodyPr>
          <a:lstStyle/>
          <a:p>
            <a:r>
              <a:rPr kumimoji="1" lang="en-US" altLang="ja-JP" baseline="30000" dirty="0" smtClean="0">
                <a:latin typeface="Arial" pitchFamily="34" charset="0"/>
                <a:cs typeface="Arial" pitchFamily="34" charset="0"/>
              </a:rPr>
              <a:t>238</a:t>
            </a:r>
            <a:r>
              <a:rPr kumimoji="1" lang="en-US" altLang="ja-JP" dirty="0" smtClean="0">
                <a:latin typeface="Arial" pitchFamily="34" charset="0"/>
                <a:cs typeface="Arial" pitchFamily="34" charset="0"/>
              </a:rPr>
              <a:t>U: ~0.22 </a:t>
            </a:r>
            <a:r>
              <a:rPr kumimoji="1" lang="en-US" altLang="ja-JP" dirty="0" err="1" smtClean="0">
                <a:latin typeface="Arial" pitchFamily="34" charset="0"/>
                <a:cs typeface="Arial" pitchFamily="34" charset="0"/>
              </a:rPr>
              <a:t>pnA</a:t>
            </a:r>
            <a:endParaRPr kumimoji="1" lang="ja-JP" altLang="en-US" dirty="0">
              <a:latin typeface="Arial" pitchFamily="34" charset="0"/>
              <a:cs typeface="Arial" pitchFamily="34" charset="0"/>
            </a:endParaRPr>
          </a:p>
        </p:txBody>
      </p:sp>
      <p:sp>
        <p:nvSpPr>
          <p:cNvPr id="17" name="テキスト ボックス 16"/>
          <p:cNvSpPr txBox="1"/>
          <p:nvPr/>
        </p:nvSpPr>
        <p:spPr>
          <a:xfrm>
            <a:off x="7115777" y="5764071"/>
            <a:ext cx="1920719" cy="369332"/>
          </a:xfrm>
          <a:prstGeom prst="rect">
            <a:avLst/>
          </a:prstGeom>
          <a:noFill/>
        </p:spPr>
        <p:txBody>
          <a:bodyPr wrap="none" rtlCol="0">
            <a:spAutoFit/>
          </a:bodyPr>
          <a:lstStyle/>
          <a:p>
            <a:r>
              <a:rPr kumimoji="1" lang="en-US" altLang="ja-JP" baseline="30000" dirty="0" smtClean="0">
                <a:latin typeface="Arial" pitchFamily="34" charset="0"/>
                <a:cs typeface="Arial" pitchFamily="34" charset="0"/>
              </a:rPr>
              <a:t>238</a:t>
            </a:r>
            <a:r>
              <a:rPr kumimoji="1" lang="en-US" altLang="ja-JP" dirty="0" smtClean="0">
                <a:latin typeface="Arial" pitchFamily="34" charset="0"/>
                <a:cs typeface="Arial" pitchFamily="34" charset="0"/>
              </a:rPr>
              <a:t>U: ~0.007 </a:t>
            </a:r>
            <a:r>
              <a:rPr kumimoji="1" lang="en-US" altLang="ja-JP" dirty="0" err="1" smtClean="0">
                <a:latin typeface="Arial" pitchFamily="34" charset="0"/>
                <a:cs typeface="Arial" pitchFamily="34" charset="0"/>
              </a:rPr>
              <a:t>pnA</a:t>
            </a:r>
            <a:endParaRPr kumimoji="1" lang="ja-JP" altLang="en-US" dirty="0">
              <a:latin typeface="Arial" pitchFamily="34" charset="0"/>
              <a:cs typeface="Arial" pitchFamily="34" charset="0"/>
            </a:endParaRPr>
          </a:p>
        </p:txBody>
      </p:sp>
      <p:sp>
        <p:nvSpPr>
          <p:cNvPr id="21" name="テキスト ボックス 20"/>
          <p:cNvSpPr txBox="1"/>
          <p:nvPr/>
        </p:nvSpPr>
        <p:spPr>
          <a:xfrm>
            <a:off x="269113" y="1033029"/>
            <a:ext cx="2209249" cy="707886"/>
          </a:xfrm>
          <a:prstGeom prst="rect">
            <a:avLst/>
          </a:prstGeom>
          <a:noFill/>
        </p:spPr>
        <p:txBody>
          <a:bodyPr wrap="square" rtlCol="0">
            <a:spAutoFit/>
          </a:bodyPr>
          <a:lstStyle/>
          <a:p>
            <a:r>
              <a:rPr kumimoji="1" lang="en-US" altLang="ja-JP" sz="2000" dirty="0" smtClean="0">
                <a:solidFill>
                  <a:srgbClr val="0000FF"/>
                </a:solidFill>
                <a:latin typeface="Arial" pitchFamily="34" charset="0"/>
                <a:cs typeface="Arial" pitchFamily="34" charset="0"/>
              </a:rPr>
              <a:t>New </a:t>
            </a:r>
            <a:r>
              <a:rPr lang="en-US" altLang="ja-JP" sz="2000" dirty="0" smtClean="0">
                <a:solidFill>
                  <a:srgbClr val="0000FF"/>
                </a:solidFill>
                <a:latin typeface="Arial" pitchFamily="34" charset="0"/>
                <a:cs typeface="Arial" pitchFamily="34" charset="0"/>
              </a:rPr>
              <a:t>isotopes:</a:t>
            </a:r>
            <a:r>
              <a:rPr kumimoji="1" lang="en-US" altLang="ja-JP" sz="2000" dirty="0" smtClean="0">
                <a:solidFill>
                  <a:srgbClr val="0000FF"/>
                </a:solidFill>
                <a:latin typeface="Arial" pitchFamily="34" charset="0"/>
                <a:cs typeface="Arial" pitchFamily="34" charset="0"/>
              </a:rPr>
              <a:t> 65</a:t>
            </a:r>
          </a:p>
          <a:p>
            <a:r>
              <a:rPr kumimoji="1" lang="en-US" altLang="ja-JP" sz="2000" dirty="0" smtClean="0">
                <a:solidFill>
                  <a:srgbClr val="0000FF"/>
                </a:solidFill>
                <a:latin typeface="Arial" pitchFamily="34" charset="0"/>
                <a:cs typeface="Arial" pitchFamily="34" charset="0"/>
              </a:rPr>
              <a:t>New isomers: 37</a:t>
            </a:r>
            <a:endParaRPr kumimoji="1" lang="ja-JP" altLang="en-US" sz="2000" dirty="0">
              <a:solidFill>
                <a:srgbClr val="0000FF"/>
              </a:solidFill>
              <a:latin typeface="Arial" pitchFamily="34" charset="0"/>
              <a:cs typeface="Arial" pitchFamily="34" charset="0"/>
            </a:endParaRPr>
          </a:p>
        </p:txBody>
      </p:sp>
      <p:cxnSp>
        <p:nvCxnSpPr>
          <p:cNvPr id="22" name="直線コネクタ 21"/>
          <p:cNvCxnSpPr/>
          <p:nvPr/>
        </p:nvCxnSpPr>
        <p:spPr>
          <a:xfrm>
            <a:off x="2514191" y="1812923"/>
            <a:ext cx="3296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195736" y="1668907"/>
            <a:ext cx="432048" cy="307777"/>
          </a:xfrm>
          <a:prstGeom prst="rect">
            <a:avLst/>
          </a:prstGeom>
          <a:noFill/>
        </p:spPr>
        <p:txBody>
          <a:bodyPr wrap="square" rtlCol="0">
            <a:spAutoFit/>
          </a:bodyPr>
          <a:lstStyle/>
          <a:p>
            <a:r>
              <a:rPr kumimoji="1" lang="en-US" altLang="ja-JP" sz="1400" dirty="0" smtClean="0">
                <a:latin typeface="Arial" pitchFamily="34" charset="0"/>
                <a:cs typeface="Arial" pitchFamily="34" charset="0"/>
              </a:rPr>
              <a:t>60</a:t>
            </a:r>
            <a:endParaRPr kumimoji="1" lang="ja-JP" altLang="en-US" sz="1400" dirty="0">
              <a:latin typeface="Arial" pitchFamily="34" charset="0"/>
              <a:cs typeface="Arial" pitchFamily="34" charset="0"/>
            </a:endParaRPr>
          </a:p>
        </p:txBody>
      </p:sp>
      <p:cxnSp>
        <p:nvCxnSpPr>
          <p:cNvPr id="24" name="直線コネクタ 23"/>
          <p:cNvCxnSpPr/>
          <p:nvPr/>
        </p:nvCxnSpPr>
        <p:spPr>
          <a:xfrm>
            <a:off x="3851920" y="909337"/>
            <a:ext cx="3600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491880" y="765321"/>
            <a:ext cx="432048" cy="307777"/>
          </a:xfrm>
          <a:prstGeom prst="rect">
            <a:avLst/>
          </a:prstGeom>
          <a:noFill/>
        </p:spPr>
        <p:txBody>
          <a:bodyPr wrap="square" rtlCol="0">
            <a:spAutoFit/>
          </a:bodyPr>
          <a:lstStyle/>
          <a:p>
            <a:r>
              <a:rPr lang="en-US" altLang="ja-JP" sz="1400" dirty="0">
                <a:latin typeface="Arial" pitchFamily="34" charset="0"/>
                <a:cs typeface="Arial" pitchFamily="34" charset="0"/>
              </a:rPr>
              <a:t>7</a:t>
            </a:r>
            <a:r>
              <a:rPr kumimoji="1" lang="en-US" altLang="ja-JP" sz="1400" dirty="0" smtClean="0">
                <a:latin typeface="Arial" pitchFamily="34" charset="0"/>
                <a:cs typeface="Arial" pitchFamily="34" charset="0"/>
              </a:rPr>
              <a:t>0</a:t>
            </a:r>
            <a:endParaRPr kumimoji="1" lang="ja-JP" altLang="en-US" sz="1400" dirty="0">
              <a:latin typeface="Arial" pitchFamily="34" charset="0"/>
              <a:cs typeface="Arial" pitchFamily="34" charset="0"/>
            </a:endParaRPr>
          </a:p>
        </p:txBody>
      </p:sp>
      <p:cxnSp>
        <p:nvCxnSpPr>
          <p:cNvPr id="26" name="直線コネクタ 25"/>
          <p:cNvCxnSpPr/>
          <p:nvPr/>
        </p:nvCxnSpPr>
        <p:spPr>
          <a:xfrm>
            <a:off x="334038" y="3592103"/>
            <a:ext cx="28803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6512" y="3449362"/>
            <a:ext cx="432048" cy="307777"/>
          </a:xfrm>
          <a:prstGeom prst="rect">
            <a:avLst/>
          </a:prstGeom>
          <a:noFill/>
        </p:spPr>
        <p:txBody>
          <a:bodyPr wrap="square" rtlCol="0">
            <a:spAutoFit/>
          </a:bodyPr>
          <a:lstStyle/>
          <a:p>
            <a:r>
              <a:rPr lang="en-US" altLang="ja-JP" sz="1400" dirty="0">
                <a:latin typeface="Arial" pitchFamily="34" charset="0"/>
                <a:cs typeface="Arial" pitchFamily="34" charset="0"/>
              </a:rPr>
              <a:t>4</a:t>
            </a:r>
            <a:r>
              <a:rPr kumimoji="1" lang="en-US" altLang="ja-JP" sz="1400" dirty="0" smtClean="0">
                <a:latin typeface="Arial" pitchFamily="34" charset="0"/>
                <a:cs typeface="Arial" pitchFamily="34" charset="0"/>
              </a:rPr>
              <a:t>0</a:t>
            </a:r>
            <a:endParaRPr kumimoji="1" lang="ja-JP" altLang="en-US" sz="1400" dirty="0">
              <a:latin typeface="Arial" pitchFamily="34" charset="0"/>
              <a:cs typeface="Arial" pitchFamily="34" charset="0"/>
            </a:endParaRPr>
          </a:p>
        </p:txBody>
      </p:sp>
      <p:sp>
        <p:nvSpPr>
          <p:cNvPr id="31" name="テキスト ボックス 30"/>
          <p:cNvSpPr txBox="1"/>
          <p:nvPr/>
        </p:nvSpPr>
        <p:spPr>
          <a:xfrm>
            <a:off x="1939100" y="5629347"/>
            <a:ext cx="432048" cy="307777"/>
          </a:xfrm>
          <a:prstGeom prst="rect">
            <a:avLst/>
          </a:prstGeom>
          <a:solidFill>
            <a:schemeClr val="bg1"/>
          </a:solidFill>
        </p:spPr>
        <p:txBody>
          <a:bodyPr wrap="square" rtlCol="0">
            <a:spAutoFit/>
          </a:bodyPr>
          <a:lstStyle/>
          <a:p>
            <a:r>
              <a:rPr lang="en-US" altLang="ja-JP" sz="1400" dirty="0">
                <a:latin typeface="Arial" pitchFamily="34" charset="0"/>
                <a:cs typeface="Arial" pitchFamily="34" charset="0"/>
              </a:rPr>
              <a:t>5</a:t>
            </a:r>
            <a:r>
              <a:rPr kumimoji="1" lang="en-US" altLang="ja-JP" sz="1400" dirty="0" smtClean="0">
                <a:latin typeface="Arial" pitchFamily="34" charset="0"/>
                <a:cs typeface="Arial" pitchFamily="34" charset="0"/>
              </a:rPr>
              <a:t>0</a:t>
            </a:r>
            <a:endParaRPr kumimoji="1" lang="ja-JP" altLang="en-US" sz="1400" dirty="0">
              <a:latin typeface="Arial" pitchFamily="34" charset="0"/>
              <a:cs typeface="Arial" pitchFamily="34" charset="0"/>
            </a:endParaRPr>
          </a:p>
        </p:txBody>
      </p:sp>
      <p:sp>
        <p:nvSpPr>
          <p:cNvPr id="32" name="テキスト ボックス 31"/>
          <p:cNvSpPr txBox="1"/>
          <p:nvPr/>
        </p:nvSpPr>
        <p:spPr>
          <a:xfrm>
            <a:off x="4788024" y="4477219"/>
            <a:ext cx="432048" cy="307777"/>
          </a:xfrm>
          <a:prstGeom prst="rect">
            <a:avLst/>
          </a:prstGeom>
          <a:solidFill>
            <a:schemeClr val="bg1"/>
          </a:solidFill>
        </p:spPr>
        <p:txBody>
          <a:bodyPr wrap="square" rtlCol="0">
            <a:spAutoFit/>
          </a:bodyPr>
          <a:lstStyle/>
          <a:p>
            <a:r>
              <a:rPr lang="en-US" altLang="ja-JP" sz="1400" dirty="0" smtClean="0">
                <a:latin typeface="Arial" pitchFamily="34" charset="0"/>
                <a:cs typeface="Arial" pitchFamily="34" charset="0"/>
              </a:rPr>
              <a:t>82</a:t>
            </a:r>
            <a:endParaRPr kumimoji="1" lang="ja-JP" altLang="en-US" sz="1400" dirty="0">
              <a:latin typeface="Arial" pitchFamily="34" charset="0"/>
              <a:cs typeface="Arial" pitchFamily="34" charset="0"/>
            </a:endParaRPr>
          </a:p>
        </p:txBody>
      </p:sp>
      <p:sp>
        <p:nvSpPr>
          <p:cNvPr id="33" name="テキスト ボックス 32"/>
          <p:cNvSpPr txBox="1"/>
          <p:nvPr/>
        </p:nvSpPr>
        <p:spPr>
          <a:xfrm>
            <a:off x="8628330" y="2893043"/>
            <a:ext cx="480174" cy="307777"/>
          </a:xfrm>
          <a:prstGeom prst="rect">
            <a:avLst/>
          </a:prstGeom>
          <a:solidFill>
            <a:schemeClr val="bg1"/>
          </a:solidFill>
        </p:spPr>
        <p:txBody>
          <a:bodyPr wrap="square" rtlCol="0">
            <a:spAutoFit/>
          </a:bodyPr>
          <a:lstStyle/>
          <a:p>
            <a:r>
              <a:rPr lang="en-US" altLang="ja-JP" sz="1400" dirty="0" smtClean="0">
                <a:latin typeface="Arial" pitchFamily="34" charset="0"/>
                <a:cs typeface="Arial" pitchFamily="34" charset="0"/>
              </a:rPr>
              <a:t>126</a:t>
            </a:r>
            <a:endParaRPr kumimoji="1" lang="ja-JP" altLang="en-US" sz="1400" dirty="0">
              <a:latin typeface="Arial" pitchFamily="34" charset="0"/>
              <a:cs typeface="Arial" pitchFamily="34" charset="0"/>
            </a:endParaRPr>
          </a:p>
        </p:txBody>
      </p:sp>
      <p:sp>
        <p:nvSpPr>
          <p:cNvPr id="34" name="テキスト ボックス 33"/>
          <p:cNvSpPr txBox="1"/>
          <p:nvPr/>
        </p:nvSpPr>
        <p:spPr>
          <a:xfrm>
            <a:off x="3867519" y="4492783"/>
            <a:ext cx="432048" cy="307777"/>
          </a:xfrm>
          <a:prstGeom prst="rect">
            <a:avLst/>
          </a:prstGeom>
          <a:noFill/>
        </p:spPr>
        <p:txBody>
          <a:bodyPr wrap="square" rtlCol="0">
            <a:spAutoFit/>
          </a:bodyPr>
          <a:lstStyle/>
          <a:p>
            <a:r>
              <a:rPr lang="en-US" altLang="ja-JP" sz="1400" dirty="0">
                <a:latin typeface="Arial" pitchFamily="34" charset="0"/>
                <a:cs typeface="Arial" pitchFamily="34" charset="0"/>
              </a:rPr>
              <a:t>3</a:t>
            </a:r>
            <a:r>
              <a:rPr kumimoji="1" lang="en-US" altLang="ja-JP" sz="1400" dirty="0" smtClean="0">
                <a:latin typeface="Arial" pitchFamily="34" charset="0"/>
                <a:cs typeface="Arial" pitchFamily="34" charset="0"/>
              </a:rPr>
              <a:t>0</a:t>
            </a:r>
            <a:endParaRPr kumimoji="1" lang="ja-JP" altLang="en-US" sz="1400" dirty="0">
              <a:latin typeface="Arial" pitchFamily="34" charset="0"/>
              <a:cs typeface="Arial" pitchFamily="34" charset="0"/>
            </a:endParaRPr>
          </a:p>
        </p:txBody>
      </p:sp>
      <p:sp>
        <p:nvSpPr>
          <p:cNvPr id="2" name="正方形/長方形 1"/>
          <p:cNvSpPr/>
          <p:nvPr/>
        </p:nvSpPr>
        <p:spPr>
          <a:xfrm>
            <a:off x="8813989" y="3200820"/>
            <a:ext cx="264149" cy="1132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011108" y="5917379"/>
            <a:ext cx="256636" cy="32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50"/>
          <p:cNvSpPr txBox="1">
            <a:spLocks noChangeArrowheads="1"/>
          </p:cNvSpPr>
          <p:nvPr/>
        </p:nvSpPr>
        <p:spPr bwMode="auto">
          <a:xfrm>
            <a:off x="467544" y="6330805"/>
            <a:ext cx="53065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en-US" altLang="ja-JP" sz="1400" dirty="0" smtClean="0">
                <a:solidFill>
                  <a:srgbClr val="008000"/>
                </a:solidFill>
              </a:rPr>
              <a:t>**T</a:t>
            </a:r>
            <a:r>
              <a:rPr lang="en-US" altLang="ja-JP" sz="1400" dirty="0">
                <a:solidFill>
                  <a:srgbClr val="008000"/>
                </a:solidFill>
              </a:rPr>
              <a:t>. Ohnishi, T. Kubo et al.: J. Phys. Soc. </a:t>
            </a:r>
            <a:r>
              <a:rPr lang="en-US" altLang="ja-JP" sz="1400" dirty="0" err="1">
                <a:solidFill>
                  <a:srgbClr val="008000"/>
                </a:solidFill>
              </a:rPr>
              <a:t>Jpn</a:t>
            </a:r>
            <a:r>
              <a:rPr lang="en-US" altLang="ja-JP" sz="1400" dirty="0">
                <a:solidFill>
                  <a:srgbClr val="008000"/>
                </a:solidFill>
              </a:rPr>
              <a:t>. </a:t>
            </a:r>
            <a:r>
              <a:rPr lang="en-US" altLang="ja-JP" sz="1400" b="1" dirty="0">
                <a:solidFill>
                  <a:srgbClr val="008000"/>
                </a:solidFill>
              </a:rPr>
              <a:t>79</a:t>
            </a:r>
            <a:r>
              <a:rPr lang="en-US" altLang="ja-JP" sz="1400" dirty="0">
                <a:solidFill>
                  <a:srgbClr val="008000"/>
                </a:solidFill>
              </a:rPr>
              <a:t> (2010) 073201</a:t>
            </a:r>
            <a:r>
              <a:rPr lang="en-US" altLang="ja-JP" sz="1400" dirty="0"/>
              <a:t>.</a:t>
            </a:r>
            <a:endParaRPr lang="ja-JP" altLang="en-US" sz="1400" dirty="0"/>
          </a:p>
        </p:txBody>
      </p:sp>
      <p:sp>
        <p:nvSpPr>
          <p:cNvPr id="29" name="正方形/長方形 28"/>
          <p:cNvSpPr>
            <a:spLocks noChangeArrowheads="1"/>
          </p:cNvSpPr>
          <p:nvPr/>
        </p:nvSpPr>
        <p:spPr bwMode="auto">
          <a:xfrm>
            <a:off x="539552" y="6093296"/>
            <a:ext cx="52345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ja-JP" sz="1400" dirty="0" smtClean="0">
                <a:solidFill>
                  <a:srgbClr val="008000"/>
                </a:solidFill>
                <a:latin typeface="Arial" pitchFamily="34" charset="0"/>
                <a:cs typeface="Arial" pitchFamily="34" charset="0"/>
              </a:rPr>
              <a:t>*T</a:t>
            </a:r>
            <a:r>
              <a:rPr lang="en-US" altLang="ja-JP" sz="1400" dirty="0">
                <a:solidFill>
                  <a:srgbClr val="008000"/>
                </a:solidFill>
                <a:latin typeface="Arial" pitchFamily="34" charset="0"/>
                <a:cs typeface="Arial" pitchFamily="34" charset="0"/>
              </a:rPr>
              <a:t>. Ohnishi, T. Kubo et al.: J. Phys. Soc. </a:t>
            </a:r>
            <a:r>
              <a:rPr lang="en-US" altLang="ja-JP" sz="1400" dirty="0" err="1">
                <a:solidFill>
                  <a:srgbClr val="008000"/>
                </a:solidFill>
                <a:latin typeface="Arial" pitchFamily="34" charset="0"/>
                <a:cs typeface="Arial" pitchFamily="34" charset="0"/>
              </a:rPr>
              <a:t>Jpn</a:t>
            </a:r>
            <a:r>
              <a:rPr lang="en-US" altLang="ja-JP" sz="1400" dirty="0">
                <a:solidFill>
                  <a:srgbClr val="008000"/>
                </a:solidFill>
                <a:latin typeface="Arial" pitchFamily="34" charset="0"/>
                <a:cs typeface="Arial" pitchFamily="34" charset="0"/>
              </a:rPr>
              <a:t>. </a:t>
            </a:r>
            <a:r>
              <a:rPr lang="en-US" altLang="ja-JP" sz="1400" b="1" dirty="0">
                <a:solidFill>
                  <a:srgbClr val="008000"/>
                </a:solidFill>
                <a:latin typeface="Arial" pitchFamily="34" charset="0"/>
                <a:cs typeface="Arial" pitchFamily="34" charset="0"/>
              </a:rPr>
              <a:t>77</a:t>
            </a:r>
            <a:r>
              <a:rPr lang="en-US" altLang="ja-JP" sz="1400" dirty="0">
                <a:solidFill>
                  <a:srgbClr val="008000"/>
                </a:solidFill>
                <a:latin typeface="Arial" pitchFamily="34" charset="0"/>
                <a:cs typeface="Arial" pitchFamily="34" charset="0"/>
              </a:rPr>
              <a:t> (2008) 083201.</a:t>
            </a:r>
          </a:p>
        </p:txBody>
      </p:sp>
      <p:sp>
        <p:nvSpPr>
          <p:cNvPr id="30" name="正方形/長方形 29"/>
          <p:cNvSpPr>
            <a:spLocks noChangeArrowheads="1"/>
          </p:cNvSpPr>
          <p:nvPr/>
        </p:nvSpPr>
        <p:spPr bwMode="auto">
          <a:xfrm>
            <a:off x="395536" y="6566574"/>
            <a:ext cx="5002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400" dirty="0" smtClean="0">
                <a:solidFill>
                  <a:srgbClr val="008000"/>
                </a:solidFill>
                <a:latin typeface="Arial" pitchFamily="34" charset="0"/>
                <a:cs typeface="Arial" pitchFamily="34" charset="0"/>
              </a:rPr>
              <a:t>***D. Kameda, </a:t>
            </a:r>
            <a:r>
              <a:rPr lang="en-US" altLang="ja-JP" sz="1400" dirty="0">
                <a:solidFill>
                  <a:srgbClr val="008000"/>
                </a:solidFill>
                <a:latin typeface="Arial" pitchFamily="34" charset="0"/>
                <a:cs typeface="Arial" pitchFamily="34" charset="0"/>
              </a:rPr>
              <a:t>T. Kubo et al</a:t>
            </a:r>
            <a:r>
              <a:rPr lang="en-US" altLang="ja-JP" sz="1400" dirty="0" smtClean="0">
                <a:solidFill>
                  <a:srgbClr val="008000"/>
                </a:solidFill>
                <a:latin typeface="Arial" pitchFamily="34" charset="0"/>
                <a:cs typeface="Arial" pitchFamily="34" charset="0"/>
              </a:rPr>
              <a:t>.: </a:t>
            </a:r>
            <a:r>
              <a:rPr lang="en-US" altLang="ja-JP" sz="1400" dirty="0">
                <a:solidFill>
                  <a:srgbClr val="008000"/>
                </a:solidFill>
              </a:rPr>
              <a:t>Phys. Rev. C </a:t>
            </a:r>
            <a:r>
              <a:rPr lang="en-US" altLang="ja-JP" sz="1400" b="1" dirty="0" smtClean="0">
                <a:solidFill>
                  <a:srgbClr val="008000"/>
                </a:solidFill>
              </a:rPr>
              <a:t>86</a:t>
            </a:r>
            <a:r>
              <a:rPr lang="en-US" altLang="ja-JP" sz="1400" dirty="0" smtClean="0">
                <a:solidFill>
                  <a:srgbClr val="008000"/>
                </a:solidFill>
              </a:rPr>
              <a:t> </a:t>
            </a:r>
            <a:r>
              <a:rPr lang="en-US" altLang="ja-JP" sz="1400" dirty="0">
                <a:solidFill>
                  <a:srgbClr val="008000"/>
                </a:solidFill>
              </a:rPr>
              <a:t>(2012</a:t>
            </a:r>
            <a:r>
              <a:rPr lang="en-US" altLang="ja-JP" sz="1400" dirty="0" smtClean="0">
                <a:solidFill>
                  <a:srgbClr val="008000"/>
                </a:solidFill>
              </a:rPr>
              <a:t>) 054319.</a:t>
            </a:r>
            <a:endParaRPr lang="ja-JP" altLang="en-US" sz="1400" dirty="0">
              <a:solidFill>
                <a:srgbClr val="008000"/>
              </a:solidFill>
            </a:endParaRPr>
          </a:p>
        </p:txBody>
      </p:sp>
      <p:sp>
        <p:nvSpPr>
          <p:cNvPr id="35" name="正方形/長方形 34"/>
          <p:cNvSpPr/>
          <p:nvPr/>
        </p:nvSpPr>
        <p:spPr>
          <a:xfrm>
            <a:off x="4788024" y="4784996"/>
            <a:ext cx="360040" cy="629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889190" y="5187618"/>
            <a:ext cx="106844" cy="113590"/>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032233" y="5053283"/>
            <a:ext cx="2475871" cy="369332"/>
          </a:xfrm>
          <a:prstGeom prst="rect">
            <a:avLst/>
          </a:prstGeom>
          <a:noFill/>
        </p:spPr>
        <p:txBody>
          <a:bodyPr wrap="none" rtlCol="0">
            <a:spAutoFit/>
          </a:bodyPr>
          <a:lstStyle/>
          <a:p>
            <a:r>
              <a:rPr kumimoji="1" lang="en-US" altLang="ja-JP" dirty="0" smtClean="0">
                <a:latin typeface="Arial" pitchFamily="34" charset="0"/>
                <a:cs typeface="Arial" pitchFamily="34" charset="0"/>
              </a:rPr>
              <a:t>New isotopes 2011 </a:t>
            </a:r>
            <a:r>
              <a:rPr kumimoji="1" lang="en-US" altLang="ja-JP" dirty="0" smtClean="0">
                <a:solidFill>
                  <a:srgbClr val="0000FF"/>
                </a:solidFill>
                <a:latin typeface="Arial" pitchFamily="34" charset="0"/>
                <a:cs typeface="Arial" pitchFamily="34" charset="0"/>
              </a:rPr>
              <a:t>(4)</a:t>
            </a:r>
            <a:endParaRPr kumimoji="1" lang="ja-JP" altLang="en-US" dirty="0">
              <a:solidFill>
                <a:srgbClr val="0000FF"/>
              </a:solidFill>
              <a:latin typeface="Arial" pitchFamily="34" charset="0"/>
              <a:cs typeface="Arial" pitchFamily="34" charset="0"/>
            </a:endParaRPr>
          </a:p>
        </p:txBody>
      </p:sp>
      <p:sp>
        <p:nvSpPr>
          <p:cNvPr id="20" name="テキスト ボックス 19"/>
          <p:cNvSpPr txBox="1"/>
          <p:nvPr/>
        </p:nvSpPr>
        <p:spPr>
          <a:xfrm>
            <a:off x="3685691" y="5335394"/>
            <a:ext cx="1587294" cy="369332"/>
          </a:xfrm>
          <a:prstGeom prst="rect">
            <a:avLst/>
          </a:prstGeom>
          <a:noFill/>
        </p:spPr>
        <p:txBody>
          <a:bodyPr wrap="none" rtlCol="0">
            <a:spAutoFit/>
          </a:bodyPr>
          <a:lstStyle/>
          <a:p>
            <a:r>
              <a:rPr kumimoji="1" lang="en-US" altLang="ja-JP" baseline="30000" dirty="0" smtClean="0">
                <a:latin typeface="Arial" pitchFamily="34" charset="0"/>
                <a:cs typeface="Arial" pitchFamily="34" charset="0"/>
              </a:rPr>
              <a:t>124</a:t>
            </a:r>
            <a:r>
              <a:rPr kumimoji="1" lang="en-US" altLang="ja-JP" dirty="0" smtClean="0">
                <a:latin typeface="Arial" pitchFamily="34" charset="0"/>
                <a:cs typeface="Arial" pitchFamily="34" charset="0"/>
              </a:rPr>
              <a:t>Xe: ~</a:t>
            </a:r>
            <a:r>
              <a:rPr lang="en-US" altLang="ja-JP" dirty="0" smtClean="0">
                <a:latin typeface="Arial" pitchFamily="34" charset="0"/>
                <a:cs typeface="Arial" pitchFamily="34" charset="0"/>
              </a:rPr>
              <a:t>9 </a:t>
            </a:r>
            <a:r>
              <a:rPr kumimoji="1" lang="en-US" altLang="ja-JP" dirty="0" err="1" smtClean="0">
                <a:latin typeface="Arial" pitchFamily="34" charset="0"/>
                <a:cs typeface="Arial" pitchFamily="34" charset="0"/>
              </a:rPr>
              <a:t>pnA</a:t>
            </a:r>
            <a:endParaRPr kumimoji="1" lang="ja-JP" altLang="en-US" dirty="0">
              <a:latin typeface="Arial" pitchFamily="34" charset="0"/>
              <a:cs typeface="Arial" pitchFamily="34" charset="0"/>
            </a:endParaRPr>
          </a:p>
        </p:txBody>
      </p:sp>
      <p:sp>
        <p:nvSpPr>
          <p:cNvPr id="37" name="テキスト ボックス 4"/>
          <p:cNvSpPr txBox="1">
            <a:spLocks noChangeArrowheads="1"/>
          </p:cNvSpPr>
          <p:nvPr/>
        </p:nvSpPr>
        <p:spPr bwMode="auto">
          <a:xfrm>
            <a:off x="251521" y="231032"/>
            <a:ext cx="3456383" cy="461665"/>
          </a:xfrm>
          <a:prstGeom prst="rect">
            <a:avLst/>
          </a:prstGeom>
          <a:solidFill>
            <a:srgbClr val="FFFF99"/>
          </a:solidFill>
          <a:ln w="9525">
            <a:noFill/>
            <a:miter lim="800000"/>
            <a:headEnd/>
            <a:tailEnd/>
          </a:ln>
        </p:spPr>
        <p:txBody>
          <a:bodyPr wrap="square">
            <a:spAutoFit/>
          </a:bodyPr>
          <a:lstStyle/>
          <a:p>
            <a:r>
              <a:rPr lang="en-US" altLang="ja-JP" sz="2400" dirty="0">
                <a:effectLst>
                  <a:outerShdw blurRad="38100" dist="38100" dir="2700000" algn="tl">
                    <a:srgbClr val="000000">
                      <a:alpha val="43137"/>
                    </a:srgbClr>
                  </a:outerShdw>
                </a:effectLst>
                <a:latin typeface="Arial" pitchFamily="34" charset="0"/>
                <a:cs typeface="Arial" pitchFamily="34" charset="0"/>
              </a:rPr>
              <a:t>Summary of </a:t>
            </a:r>
            <a:r>
              <a:rPr lang="en-US" altLang="ja-JP" sz="2400" dirty="0" smtClean="0">
                <a:effectLst>
                  <a:outerShdw blurRad="38100" dist="38100" dir="2700000" algn="tl">
                    <a:srgbClr val="000000">
                      <a:alpha val="43137"/>
                    </a:srgbClr>
                  </a:outerShdw>
                </a:effectLst>
                <a:latin typeface="Arial" pitchFamily="34" charset="0"/>
                <a:cs typeface="Arial" pitchFamily="34" charset="0"/>
              </a:rPr>
              <a:t>the results</a:t>
            </a:r>
            <a:endParaRPr lang="ja-JP" altLang="en-US" sz="2400" dirty="0">
              <a:effectLst>
                <a:outerShdw blurRad="38100" dist="38100" dir="2700000" algn="tl">
                  <a:srgbClr val="000000">
                    <a:alpha val="43137"/>
                  </a:srgbClr>
                </a:outerShdw>
              </a:effectLst>
              <a:latin typeface="Arial" pitchFamily="34" charset="0"/>
              <a:cs typeface="Arial" pitchFamily="34" charset="0"/>
            </a:endParaRPr>
          </a:p>
        </p:txBody>
      </p:sp>
      <p:cxnSp>
        <p:nvCxnSpPr>
          <p:cNvPr id="38" name="直線コネクタ 37"/>
          <p:cNvCxnSpPr/>
          <p:nvPr/>
        </p:nvCxnSpPr>
        <p:spPr>
          <a:xfrm>
            <a:off x="6468963" y="460703"/>
            <a:ext cx="553588"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7117035" y="260648"/>
            <a:ext cx="1775445" cy="369332"/>
          </a:xfrm>
          <a:prstGeom prst="rect">
            <a:avLst/>
          </a:prstGeom>
          <a:noFill/>
        </p:spPr>
        <p:txBody>
          <a:bodyPr wrap="square" rtlCol="0">
            <a:spAutoFit/>
          </a:bodyPr>
          <a:lstStyle/>
          <a:p>
            <a:r>
              <a:rPr lang="en-US" altLang="ja-JP" dirty="0">
                <a:latin typeface="Arial" pitchFamily="34" charset="0"/>
                <a:cs typeface="Arial" pitchFamily="34" charset="0"/>
              </a:rPr>
              <a:t>r</a:t>
            </a:r>
            <a:r>
              <a:rPr kumimoji="1" lang="en-US" altLang="ja-JP" dirty="0" smtClean="0">
                <a:latin typeface="Arial" pitchFamily="34" charset="0"/>
                <a:cs typeface="Arial" pitchFamily="34" charset="0"/>
              </a:rPr>
              <a:t>-process path</a:t>
            </a:r>
            <a:endParaRPr kumimoji="1" lang="ja-JP" altLang="en-US" dirty="0">
              <a:latin typeface="Arial" pitchFamily="34" charset="0"/>
              <a:cs typeface="Arial" pitchFamily="34" charset="0"/>
            </a:endParaRPr>
          </a:p>
        </p:txBody>
      </p:sp>
    </p:spTree>
    <p:extLst>
      <p:ext uri="{BB962C8B-B14F-4D97-AF65-F5344CB8AC3E}">
        <p14:creationId xmlns:p14="http://schemas.microsoft.com/office/powerpoint/2010/main" val="4014182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2290</TotalTime>
  <Words>3327</Words>
  <Application>Microsoft Office PowerPoint</Application>
  <PresentationFormat>Presentazione su schermo (4:3)</PresentationFormat>
  <Paragraphs>665</Paragraphs>
  <Slides>27</Slides>
  <Notes>14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27</vt:i4>
      </vt:variant>
    </vt:vector>
  </HeadingPairs>
  <TitlesOfParts>
    <vt:vector size="29" baseType="lpstr">
      <vt:lpstr>Office ​​テーマ</vt:lpstr>
      <vt:lpstr>Equation</vt:lpstr>
      <vt:lpstr>Overview of the Search for New Isotopes and New Isomers at RIKEN RI Beam Factory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Search for New Isotopes and New Isomers at RIKEN RI Beam Factory</dc:title>
  <dc:creator>Toshiyuki KUBO</dc:creator>
  <cp:lastModifiedBy>tecno</cp:lastModifiedBy>
  <cp:revision>216</cp:revision>
  <dcterms:created xsi:type="dcterms:W3CDTF">2013-05-28T10:26:25Z</dcterms:created>
  <dcterms:modified xsi:type="dcterms:W3CDTF">2013-06-04T06:26:41Z</dcterms:modified>
</cp:coreProperties>
</file>