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1186" r:id="rId2"/>
    <p:sldId id="1187" r:id="rId3"/>
    <p:sldId id="1118" r:id="rId4"/>
    <p:sldId id="1119" r:id="rId5"/>
    <p:sldId id="1121" r:id="rId6"/>
    <p:sldId id="1075" r:id="rId7"/>
    <p:sldId id="1203" r:id="rId8"/>
    <p:sldId id="943" r:id="rId9"/>
    <p:sldId id="930" r:id="rId10"/>
    <p:sldId id="1028" r:id="rId11"/>
    <p:sldId id="1045" r:id="rId12"/>
    <p:sldId id="1046" r:id="rId13"/>
    <p:sldId id="1047" r:id="rId14"/>
    <p:sldId id="1224" r:id="rId15"/>
    <p:sldId id="1043" r:id="rId16"/>
    <p:sldId id="1038" r:id="rId17"/>
    <p:sldId id="1076" r:id="rId18"/>
    <p:sldId id="1041" r:id="rId19"/>
    <p:sldId id="1077" r:id="rId20"/>
    <p:sldId id="1127" r:id="rId21"/>
    <p:sldId id="1130" r:id="rId22"/>
    <p:sldId id="1131" r:id="rId23"/>
    <p:sldId id="1040" r:id="rId24"/>
    <p:sldId id="941" r:id="rId25"/>
    <p:sldId id="1078" r:id="rId26"/>
    <p:sldId id="1204" r:id="rId27"/>
    <p:sldId id="1080" r:id="rId28"/>
    <p:sldId id="1111" r:id="rId29"/>
    <p:sldId id="1081" r:id="rId30"/>
    <p:sldId id="1082" r:id="rId31"/>
    <p:sldId id="1083" r:id="rId32"/>
    <p:sldId id="1089" r:id="rId33"/>
    <p:sldId id="1090" r:id="rId34"/>
    <p:sldId id="1094" r:id="rId35"/>
    <p:sldId id="1199" r:id="rId36"/>
    <p:sldId id="1200" r:id="rId37"/>
    <p:sldId id="1201" r:id="rId38"/>
    <p:sldId id="1202" r:id="rId39"/>
    <p:sldId id="1095" r:id="rId40"/>
    <p:sldId id="1096" r:id="rId41"/>
    <p:sldId id="1098" r:id="rId42"/>
    <p:sldId id="1099" r:id="rId43"/>
    <p:sldId id="1100" r:id="rId44"/>
    <p:sldId id="1205" r:id="rId45"/>
    <p:sldId id="1206" r:id="rId46"/>
    <p:sldId id="1207" r:id="rId47"/>
    <p:sldId id="1163" r:id="rId48"/>
    <p:sldId id="1167" r:id="rId49"/>
    <p:sldId id="1168" r:id="rId50"/>
    <p:sldId id="1169" r:id="rId51"/>
    <p:sldId id="1171" r:id="rId52"/>
    <p:sldId id="1172" r:id="rId53"/>
    <p:sldId id="1175" r:id="rId54"/>
    <p:sldId id="1176" r:id="rId55"/>
    <p:sldId id="1179" r:id="rId56"/>
    <p:sldId id="974" r:id="rId57"/>
    <p:sldId id="1180" r:id="rId58"/>
    <p:sldId id="1181" r:id="rId59"/>
    <p:sldId id="1003" r:id="rId60"/>
    <p:sldId id="1183" r:id="rId61"/>
    <p:sldId id="1209" r:id="rId62"/>
    <p:sldId id="1004" r:id="rId63"/>
    <p:sldId id="1210" r:id="rId64"/>
    <p:sldId id="1185" r:id="rId65"/>
    <p:sldId id="1211" r:id="rId66"/>
    <p:sldId id="1212" r:id="rId67"/>
    <p:sldId id="1213" r:id="rId68"/>
    <p:sldId id="1214" r:id="rId69"/>
    <p:sldId id="1215" r:id="rId70"/>
    <p:sldId id="1216" r:id="rId71"/>
    <p:sldId id="1217" r:id="rId72"/>
    <p:sldId id="1218" r:id="rId73"/>
    <p:sldId id="1219" r:id="rId74"/>
    <p:sldId id="1220" r:id="rId75"/>
    <p:sldId id="1221" r:id="rId76"/>
    <p:sldId id="1198" r:id="rId77"/>
    <p:sldId id="923" r:id="rId78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FFFF"/>
    <a:srgbClr val="FFFF66"/>
    <a:srgbClr val="2557F9"/>
    <a:srgbClr val="33CC33"/>
    <a:srgbClr val="111111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7" autoAdjust="0"/>
    <p:restoredTop sz="94660" autoAdjust="0"/>
  </p:normalViewPr>
  <p:slideViewPr>
    <p:cSldViewPr>
      <p:cViewPr varScale="1">
        <p:scale>
          <a:sx n="65" d="100"/>
          <a:sy n="65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 b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 b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/>
            </a:lvl1pPr>
          </a:lstStyle>
          <a:p>
            <a:pPr>
              <a:defRPr/>
            </a:pPr>
            <a:fld id="{7F5E8075-7819-43EA-957A-619FBF0BE2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68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/>
            </a:lvl1pPr>
          </a:lstStyle>
          <a:p>
            <a:pPr>
              <a:defRPr/>
            </a:pPr>
            <a:fld id="{EC6179B5-4AF0-4200-A424-6A8A76D2EF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014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8C3CEA-3E06-4A2F-838F-82993DA3AF36}" type="slidenum">
              <a:rPr lang="it-IT" sz="1200" b="0" u="none" smtClean="0"/>
              <a:pPr eaLnBrk="1" hangingPunct="1"/>
              <a:t>20</a:t>
            </a:fld>
            <a:endParaRPr lang="it-IT" sz="1200" b="0" u="none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194A1D-B353-426B-89B5-9E881F2E67FC}" type="slidenum">
              <a:rPr lang="it-IT" sz="1200" b="0" u="none" smtClean="0"/>
              <a:pPr eaLnBrk="1" hangingPunct="1"/>
              <a:t>60</a:t>
            </a:fld>
            <a:endParaRPr lang="it-IT" sz="1200" b="0" u="none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1447FF-05C7-4B8C-85BB-D797F6474AEB}" type="slidenum">
              <a:rPr lang="it-IT" sz="1200" b="0" u="none" smtClean="0"/>
              <a:pPr eaLnBrk="1" hangingPunct="1"/>
              <a:t>61</a:t>
            </a:fld>
            <a:endParaRPr lang="it-IT" sz="1200" b="0" u="none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60BA64-F5CB-4893-B415-D9EFBF1AD4F0}" type="slidenum">
              <a:rPr lang="it-IT" sz="1200" b="0" u="none" smtClean="0"/>
              <a:pPr eaLnBrk="1" hangingPunct="1"/>
              <a:t>62</a:t>
            </a:fld>
            <a:endParaRPr lang="it-IT" sz="1200" b="0" u="none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46FB4E-3904-4D8F-9703-362B5D3228CF}" type="slidenum">
              <a:rPr lang="it-IT" sz="1200" b="0" u="none" smtClean="0"/>
              <a:pPr eaLnBrk="1" hangingPunct="1"/>
              <a:t>63</a:t>
            </a:fld>
            <a:endParaRPr lang="it-IT" sz="1200" b="0" u="none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F2769E-7660-41ED-8F1C-356E1DFA33EC}" type="slidenum">
              <a:rPr lang="it-IT" sz="1200" b="0" u="none" smtClean="0"/>
              <a:pPr eaLnBrk="1" hangingPunct="1"/>
              <a:t>64</a:t>
            </a:fld>
            <a:endParaRPr lang="it-IT" sz="1200" b="0" u="none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9E11CA-0AE6-47F5-A647-5333C1502AB3}" type="slidenum">
              <a:rPr lang="it-IT" sz="1200" b="0" u="none" smtClean="0"/>
              <a:pPr eaLnBrk="1" hangingPunct="1"/>
              <a:t>65</a:t>
            </a:fld>
            <a:endParaRPr lang="it-IT" sz="1200" b="0" u="none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6FB731-8C1C-42F5-94CF-3FEBC26267DB}" type="slidenum">
              <a:rPr lang="it-IT" sz="1200" b="0" u="none" smtClean="0"/>
              <a:pPr eaLnBrk="1" hangingPunct="1"/>
              <a:t>66</a:t>
            </a:fld>
            <a:endParaRPr lang="it-IT" sz="1200" b="0" u="none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385AFB-225E-4721-8F5E-D472697280A8}" type="slidenum">
              <a:rPr lang="it-IT" sz="1200" b="0" u="none" smtClean="0"/>
              <a:pPr eaLnBrk="1" hangingPunct="1"/>
              <a:t>67</a:t>
            </a:fld>
            <a:endParaRPr lang="it-IT" sz="1200" b="0" u="none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0CF2D8-46D4-4256-9FFD-EAF88A641F96}" type="slidenum">
              <a:rPr lang="it-IT" sz="1200" b="0" u="none" smtClean="0"/>
              <a:pPr eaLnBrk="1" hangingPunct="1"/>
              <a:t>68</a:t>
            </a:fld>
            <a:endParaRPr lang="it-IT" sz="1200" b="0" u="none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C78DCA-B630-4EF8-B5A2-5A1EA8A9D40F}" type="slidenum">
              <a:rPr lang="it-IT" sz="1200" b="0" u="none" smtClean="0"/>
              <a:pPr eaLnBrk="1" hangingPunct="1"/>
              <a:t>69</a:t>
            </a:fld>
            <a:endParaRPr lang="it-IT" sz="1200" b="0" u="none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92F7BC-E6AC-450C-87D6-CB9F996D30F1}" type="slidenum">
              <a:rPr lang="it-IT" sz="1200" b="0" u="none" smtClean="0"/>
              <a:pPr eaLnBrk="1" hangingPunct="1"/>
              <a:t>21</a:t>
            </a:fld>
            <a:endParaRPr lang="it-IT" sz="1200" b="0" u="none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725ABF-3C83-416C-8CCC-BEB7D4AD9DA3}" type="slidenum">
              <a:rPr lang="it-IT" sz="1200" b="0" u="none" smtClean="0"/>
              <a:pPr eaLnBrk="1" hangingPunct="1"/>
              <a:t>70</a:t>
            </a:fld>
            <a:endParaRPr lang="it-IT" sz="1200" b="0" u="none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1E8B80-2240-45A2-AE91-51BE6A11ED24}" type="slidenum">
              <a:rPr lang="it-IT" sz="1200" b="0" u="none" smtClean="0"/>
              <a:pPr eaLnBrk="1" hangingPunct="1"/>
              <a:t>71</a:t>
            </a:fld>
            <a:endParaRPr lang="it-IT" sz="1200" b="0" u="none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68B4EA-D571-4217-B2A4-826327E86A3F}" type="slidenum">
              <a:rPr lang="it-IT" sz="1200" b="0" u="none" smtClean="0"/>
              <a:pPr eaLnBrk="1" hangingPunct="1"/>
              <a:t>72</a:t>
            </a:fld>
            <a:endParaRPr lang="it-IT" sz="1200" b="0" u="none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3285FF-DED4-4E58-879C-01A4BDFC88E9}" type="slidenum">
              <a:rPr lang="it-IT" sz="1200" b="0" u="none" smtClean="0"/>
              <a:pPr eaLnBrk="1" hangingPunct="1"/>
              <a:t>73</a:t>
            </a:fld>
            <a:endParaRPr lang="it-IT" sz="1200" b="0" u="none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269D46-4727-42D2-809A-4942ED788963}" type="slidenum">
              <a:rPr lang="it-IT" sz="1200" b="0" u="none" smtClean="0"/>
              <a:pPr eaLnBrk="1" hangingPunct="1"/>
              <a:t>74</a:t>
            </a:fld>
            <a:endParaRPr lang="it-IT" sz="1200" b="0" u="none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BABF0A-3533-4552-804D-AA4393704551}" type="slidenum">
              <a:rPr lang="it-IT" sz="1200" b="0" u="none" smtClean="0"/>
              <a:pPr eaLnBrk="1" hangingPunct="1"/>
              <a:t>75</a:t>
            </a:fld>
            <a:endParaRPr lang="it-IT" sz="1200" b="0" u="none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71FF50-910D-4499-A3B7-1E40740BEF3C}" type="slidenum">
              <a:rPr lang="it-IT" sz="1200" b="0" u="none" smtClean="0"/>
              <a:pPr eaLnBrk="1" hangingPunct="1"/>
              <a:t>22</a:t>
            </a:fld>
            <a:endParaRPr lang="it-IT" sz="1200" b="0" u="none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25A3E4-CDC3-4E57-9219-D02117C9F91D}" type="slidenum">
              <a:rPr lang="it-IT" sz="1200" b="0" u="none" smtClean="0"/>
              <a:pPr eaLnBrk="1" hangingPunct="1"/>
              <a:t>24</a:t>
            </a:fld>
            <a:endParaRPr lang="it-IT" sz="1200" b="0" u="none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AB69C6-A84D-4143-BE07-8627ACC37A3F}" type="slidenum">
              <a:rPr lang="it-IT" sz="1200" b="0" u="none" smtClean="0"/>
              <a:pPr eaLnBrk="1" hangingPunct="1"/>
              <a:t>30</a:t>
            </a:fld>
            <a:endParaRPr lang="it-IT" sz="1200" b="0" u="none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348CB4-0F79-4B62-8E23-30FC93917719}" type="slidenum">
              <a:rPr lang="it-IT" sz="1200" b="0" u="none" smtClean="0"/>
              <a:pPr eaLnBrk="1" hangingPunct="1"/>
              <a:t>56</a:t>
            </a:fld>
            <a:endParaRPr lang="it-IT" sz="1200" b="0" u="none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70477E-3C1C-4713-A6FA-7F2D7D74F805}" type="slidenum">
              <a:rPr lang="it-IT" sz="1200" b="0" u="none" smtClean="0"/>
              <a:pPr eaLnBrk="1" hangingPunct="1"/>
              <a:t>57</a:t>
            </a:fld>
            <a:endParaRPr lang="it-IT" sz="1200" b="0" u="none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2F2913-3309-4940-BEEE-8783E917357B}" type="slidenum">
              <a:rPr lang="it-IT" sz="1200" b="0" u="none" smtClean="0"/>
              <a:pPr eaLnBrk="1" hangingPunct="1"/>
              <a:t>58</a:t>
            </a:fld>
            <a:endParaRPr lang="it-IT" sz="1200" b="0" u="none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8E343A-115E-43EC-B83F-786710A4A248}" type="slidenum">
              <a:rPr lang="it-IT" sz="1200" b="0" u="none" smtClean="0"/>
              <a:pPr eaLnBrk="1" hangingPunct="1"/>
              <a:t>59</a:t>
            </a:fld>
            <a:endParaRPr lang="it-IT" sz="1200" b="0" u="none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EC2D0-A894-4FB6-9EEC-2A4E4DDA1A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30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B5DC7-7A4F-45D4-B4D1-284E0FB211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74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06BF-89A6-4EF9-BD9B-491CDB08DA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19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B684-0313-4A57-893E-34E6F7F782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35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73C04-46D9-499D-BD7C-AEC0344CC9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59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6342A-1741-4257-9EF3-01057D5D49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9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93FBF-4564-47C4-9F1E-25B34C1E00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76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0890-40F7-4D3F-8724-F0B00A909E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04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4E6AF-E670-4F41-917E-469052B96B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60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42DD-143B-40A2-BA89-C0B9A14D92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34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B0429-4A4D-4308-B7D2-55EC0FBC61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6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B1545-07AF-4290-8C57-B2B5B4D079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13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/>
            </a:lvl1pPr>
          </a:lstStyle>
          <a:p>
            <a:pPr>
              <a:defRPr/>
            </a:pPr>
            <a:fld id="{4316E01D-D4E1-4B9A-ABBA-938770B060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wmf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nf"/>
          <p:cNvPicPr>
            <a:picLocks noChangeAspect="1" noChangeArrowheads="1"/>
          </p:cNvPicPr>
          <p:nvPr/>
        </p:nvPicPr>
        <p:blipFill>
          <a:blip r:embed="rId2">
            <a:lum bright="40000" contras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00" y="-171450"/>
            <a:ext cx="10475913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6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76200" cy="76200"/>
          </a:xfrm>
        </p:spPr>
        <p:txBody>
          <a:bodyPr/>
          <a:lstStyle/>
          <a:p>
            <a:pPr eaLnBrk="1" hangingPunct="1">
              <a:defRPr/>
            </a:pPr>
            <a:endParaRPr lang="en-US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56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157788"/>
            <a:ext cx="9361487" cy="2736850"/>
          </a:xfrm>
          <a:solidFill>
            <a:srgbClr val="FFFF99">
              <a:alpha val="50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Catalina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Curceanu</a:t>
            </a:r>
            <a:endParaRPr lang="en-US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(On behalf of SIDDHARTA and AMADEUS collaborations) 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LNF – INFN,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Frascati</a:t>
            </a:r>
            <a:endParaRPr lang="en-US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INPC 2013, Firenze, 3-7 May 2013</a:t>
            </a:r>
            <a:endParaRPr lang="it-IT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6133" name="WordArt 5"/>
          <p:cNvSpPr>
            <a:spLocks noChangeArrowheads="1" noChangeShapeType="1" noTextEdit="1"/>
          </p:cNvSpPr>
          <p:nvPr/>
        </p:nvSpPr>
        <p:spPr bwMode="auto">
          <a:xfrm>
            <a:off x="-468560" y="692447"/>
            <a:ext cx="9217026" cy="4176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32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Unveiling the strangeness secrets: low-energy</a:t>
            </a:r>
          </a:p>
          <a:p>
            <a:pPr algn="ctr">
              <a:defRPr/>
            </a:pPr>
            <a:r>
              <a:rPr lang="en-US" sz="32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2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kaon</a:t>
            </a:r>
            <a:r>
              <a:rPr lang="en-US" sz="32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-nucleon/nuclei</a:t>
            </a:r>
          </a:p>
          <a:p>
            <a:pPr algn="ctr">
              <a:defRPr/>
            </a:pPr>
            <a:r>
              <a:rPr lang="en-US" sz="32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interactions  studies at DAFNE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val 1"/>
          <p:cNvSpPr>
            <a:spLocks/>
          </p:cNvSpPr>
          <p:nvPr/>
        </p:nvSpPr>
        <p:spPr bwMode="auto">
          <a:xfrm>
            <a:off x="3340100" y="3751263"/>
            <a:ext cx="1874838" cy="695325"/>
          </a:xfrm>
          <a:prstGeom prst="ellipse">
            <a:avLst/>
          </a:prstGeom>
          <a:noFill/>
          <a:ln w="292100">
            <a:solidFill>
              <a:srgbClr val="FF7F00">
                <a:alpha val="56862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38"/>
            <a:endParaRPr lang="ja-JP" altLang="en-US" sz="3000" b="0" u="none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760413" y="5594350"/>
            <a:ext cx="7616825" cy="561975"/>
          </a:xfrm>
          <a:prstGeom prst="rect">
            <a:avLst/>
          </a:prstGeom>
          <a:solidFill>
            <a:schemeClr val="accent1">
              <a:alpha val="2196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altLang="ja-JP" sz="2500"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The strong int. width</a:t>
            </a:r>
            <a:r>
              <a:rPr lang="en-US" altLang="ja-JP" sz="2500" u="none"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 </a:t>
            </a:r>
            <a:r>
              <a:rPr lang="en-US" altLang="ja-JP" sz="3300" b="0" u="none">
                <a:solidFill>
                  <a:srgbClr val="E6578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&gt;</a:t>
            </a:r>
            <a:r>
              <a:rPr lang="en-US" altLang="ja-JP" sz="2500" u="none"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 Radiative trans. width</a:t>
            </a:r>
          </a:p>
        </p:txBody>
      </p:sp>
      <p:sp>
        <p:nvSpPr>
          <p:cNvPr id="23555" name="Oval 3"/>
          <p:cNvSpPr>
            <a:spLocks/>
          </p:cNvSpPr>
          <p:nvPr/>
        </p:nvSpPr>
        <p:spPr bwMode="auto">
          <a:xfrm>
            <a:off x="4010025" y="3875088"/>
            <a:ext cx="463550" cy="465137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23491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642938"/>
            <a:endParaRPr lang="ja-JP" altLang="en-US" sz="3000" b="0" u="none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23556" name="Oval 4"/>
          <p:cNvSpPr>
            <a:spLocks/>
          </p:cNvSpPr>
          <p:nvPr/>
        </p:nvSpPr>
        <p:spPr bwMode="auto">
          <a:xfrm>
            <a:off x="4098925" y="3965575"/>
            <a:ext cx="303213" cy="303213"/>
          </a:xfrm>
          <a:prstGeom prst="ellipse">
            <a:avLst/>
          </a:prstGeom>
          <a:gradFill rotWithShape="0">
            <a:gsLst>
              <a:gs pos="0">
                <a:srgbClr val="7F007F"/>
              </a:gs>
              <a:gs pos="100000">
                <a:srgbClr val="24082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642938"/>
            <a:endParaRPr lang="ja-JP" altLang="en-US" sz="3000" b="0" u="none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11270" name="Rectangle 5"/>
          <p:cNvSpPr>
            <a:spLocks/>
          </p:cNvSpPr>
          <p:nvPr/>
        </p:nvSpPr>
        <p:spPr bwMode="auto">
          <a:xfrm>
            <a:off x="893763" y="303213"/>
            <a:ext cx="735806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38">
              <a:lnSpc>
                <a:spcPct val="130000"/>
              </a:lnSpc>
            </a:pPr>
            <a:r>
              <a:rPr lang="en-US" altLang="ja-JP" sz="3400" u="none">
                <a:latin typeface="Helvetica Neue" charset="0"/>
                <a:ea typeface="ヒラギノ角ゴ ProN W3" charset="-128"/>
                <a:sym typeface="Helvetica Neue" charset="0"/>
              </a:rPr>
              <a:t>Kaonic atom formation</a:t>
            </a:r>
          </a:p>
        </p:txBody>
      </p:sp>
      <p:sp>
        <p:nvSpPr>
          <p:cNvPr id="11271" name="Oval 6"/>
          <p:cNvSpPr>
            <a:spLocks/>
          </p:cNvSpPr>
          <p:nvPr/>
        </p:nvSpPr>
        <p:spPr bwMode="auto">
          <a:xfrm>
            <a:off x="3303588" y="3759200"/>
            <a:ext cx="1876425" cy="696913"/>
          </a:xfrm>
          <a:prstGeom prst="ellips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38"/>
            <a:endParaRPr lang="ja-JP" altLang="en-US" sz="3000" b="0" u="none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11272" name="Oval 7"/>
          <p:cNvSpPr>
            <a:spLocks/>
          </p:cNvSpPr>
          <p:nvPr/>
        </p:nvSpPr>
        <p:spPr bwMode="auto">
          <a:xfrm>
            <a:off x="2759075" y="3554413"/>
            <a:ext cx="2955925" cy="109855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38"/>
            <a:endParaRPr lang="ja-JP" altLang="en-US" sz="3000" b="0" u="none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11273" name="Oval 8"/>
          <p:cNvSpPr>
            <a:spLocks/>
          </p:cNvSpPr>
          <p:nvPr/>
        </p:nvSpPr>
        <p:spPr bwMode="auto">
          <a:xfrm>
            <a:off x="2276475" y="3375025"/>
            <a:ext cx="3921125" cy="1455738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38"/>
            <a:endParaRPr lang="ja-JP" altLang="en-US" sz="3000" b="0" u="none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11274" name="Oval 9"/>
          <p:cNvSpPr>
            <a:spLocks/>
          </p:cNvSpPr>
          <p:nvPr/>
        </p:nvSpPr>
        <p:spPr bwMode="auto">
          <a:xfrm>
            <a:off x="1616075" y="3133725"/>
            <a:ext cx="5241925" cy="194786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38"/>
            <a:endParaRPr lang="ja-JP" altLang="en-US" sz="3000" b="0" u="none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11275" name="Oval 10"/>
          <p:cNvSpPr>
            <a:spLocks/>
          </p:cNvSpPr>
          <p:nvPr/>
        </p:nvSpPr>
        <p:spPr bwMode="auto">
          <a:xfrm>
            <a:off x="1581150" y="3116263"/>
            <a:ext cx="5313363" cy="1973262"/>
          </a:xfrm>
          <a:prstGeom prst="ellipse">
            <a:avLst/>
          </a:prstGeom>
          <a:noFill/>
          <a:ln w="508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38"/>
            <a:endParaRPr lang="ja-JP" altLang="en-US" sz="3000" b="0" u="none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 rot="10800000">
            <a:off x="695325" y="3106738"/>
            <a:ext cx="3548063" cy="1587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33475" y="2339975"/>
            <a:ext cx="688975" cy="936625"/>
            <a:chOff x="0" y="0"/>
            <a:chExt cx="616" cy="840"/>
          </a:xfrm>
        </p:grpSpPr>
        <p:sp>
          <p:nvSpPr>
            <p:cNvPr id="11314" name="Oval 13"/>
            <p:cNvSpPr>
              <a:spLocks/>
            </p:cNvSpPr>
            <p:nvPr/>
          </p:nvSpPr>
          <p:spPr bwMode="auto">
            <a:xfrm>
              <a:off x="104" y="552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38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642938"/>
              <a:endParaRPr lang="ja-JP" altLang="en-US" sz="3000" b="0" u="none">
                <a:solidFill>
                  <a:srgbClr val="FFFFFF"/>
                </a:solidFill>
                <a:latin typeface="Helvetica Neue" charset="0"/>
                <a:ea typeface="ヒラギノ角ゴ ProN W3" charset="-128"/>
                <a:sym typeface="Helvetica Neue" charset="0"/>
              </a:endParaRPr>
            </a:p>
          </p:txBody>
        </p:sp>
        <p:sp>
          <p:nvSpPr>
            <p:cNvPr id="23566" name="Rectangle 14"/>
            <p:cNvSpPr>
              <a:spLocks/>
            </p:cNvSpPr>
            <p:nvPr/>
          </p:nvSpPr>
          <p:spPr bwMode="auto">
            <a:xfrm>
              <a:off x="0" y="0"/>
              <a:ext cx="616" cy="49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defTabSz="642938">
                <a:defRPr/>
              </a:pPr>
              <a:r>
                <a:rPr lang="en-US" altLang="ja-JP" sz="3200" u="none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" charset="0"/>
                  <a:ea typeface="ヒラギノ角ゴ ProN W3" charset="-128"/>
                  <a:sym typeface="Helvetica Neue" charset="0"/>
                </a:rPr>
                <a:t>K</a:t>
              </a:r>
              <a:r>
                <a:rPr lang="en-US" altLang="ja-JP" sz="3200" u="none" baseline="3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" charset="0"/>
                  <a:ea typeface="ヒラギノ角ゴ ProN W3" charset="-128"/>
                  <a:sym typeface="Helvetica Neue" charset="0"/>
                </a:rPr>
                <a:t>-</a:t>
              </a:r>
            </a:p>
          </p:txBody>
        </p:sp>
      </p:grpSp>
      <p:sp>
        <p:nvSpPr>
          <p:cNvPr id="23567" name="Oval 15"/>
          <p:cNvSpPr>
            <a:spLocks/>
          </p:cNvSpPr>
          <p:nvPr/>
        </p:nvSpPr>
        <p:spPr bwMode="auto">
          <a:xfrm>
            <a:off x="4010025" y="3875088"/>
            <a:ext cx="463550" cy="465137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11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642938"/>
            <a:endParaRPr lang="ja-JP" altLang="en-US" sz="3000" b="0" u="none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7269163" y="1446213"/>
            <a:ext cx="687387" cy="5540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altLang="ja-JP" sz="3200" u="none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e</a:t>
            </a:r>
            <a:r>
              <a:rPr lang="en-US" altLang="ja-JP" sz="3200" u="none" baseline="32000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-</a:t>
            </a:r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 flipH="1">
            <a:off x="4251325" y="1919288"/>
            <a:ext cx="3052763" cy="1196975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1281" name="Rectangle 18"/>
          <p:cNvSpPr>
            <a:spLocks/>
          </p:cNvSpPr>
          <p:nvPr/>
        </p:nvSpPr>
        <p:spPr bwMode="auto">
          <a:xfrm>
            <a:off x="6804025" y="2111375"/>
            <a:ext cx="1965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38"/>
            <a:r>
              <a:rPr lang="en-US" altLang="ja-JP" b="0" u="none">
                <a:latin typeface="Helvetica Neue" charset="0"/>
                <a:ea typeface="ヒラギノ角ゴ ProN W3" charset="-128"/>
                <a:sym typeface="Helvetica Neue" charset="0"/>
              </a:rPr>
              <a:t>Auger Electron</a:t>
            </a:r>
          </a:p>
        </p:txBody>
      </p:sp>
      <p:sp>
        <p:nvSpPr>
          <p:cNvPr id="23571" name="Rectangle 19"/>
          <p:cNvSpPr>
            <a:spLocks/>
          </p:cNvSpPr>
          <p:nvPr/>
        </p:nvSpPr>
        <p:spPr bwMode="auto">
          <a:xfrm>
            <a:off x="4330700" y="4084638"/>
            <a:ext cx="1785938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8099" dir="5400000" algn="ctr" rotWithShape="0">
              <a:schemeClr val="bg2">
                <a:alpha val="7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altLang="ja-JP" sz="3000" u="none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Nucleus</a:t>
            </a:r>
          </a:p>
        </p:txBody>
      </p:sp>
      <p:sp>
        <p:nvSpPr>
          <p:cNvPr id="23572" name="AutoShape 20"/>
          <p:cNvSpPr>
            <a:spLocks/>
          </p:cNvSpPr>
          <p:nvPr/>
        </p:nvSpPr>
        <p:spPr bwMode="auto">
          <a:xfrm>
            <a:off x="1893888" y="3251200"/>
            <a:ext cx="2089150" cy="382588"/>
          </a:xfrm>
          <a:prstGeom prst="roundRect">
            <a:avLst>
              <a:gd name="adj" fmla="val 34880"/>
            </a:avLst>
          </a:prstGeom>
          <a:solidFill>
            <a:schemeClr val="accent1">
              <a:alpha val="70979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/>
            <a:r>
              <a:rPr lang="en-US" altLang="ja-JP" sz="1800" u="none">
                <a:latin typeface="Helvetica Neue" charset="0"/>
                <a:ea typeface="ヒラギノ角ゴ ProN W3" charset="-128"/>
                <a:sym typeface="Helvetica Neue" charset="0"/>
              </a:rPr>
              <a:t>2) Cascade</a:t>
            </a:r>
          </a:p>
        </p:txBody>
      </p:sp>
      <p:sp>
        <p:nvSpPr>
          <p:cNvPr id="23573" name="AutoShape 21"/>
          <p:cNvSpPr>
            <a:spLocks/>
          </p:cNvSpPr>
          <p:nvPr/>
        </p:nvSpPr>
        <p:spPr bwMode="auto">
          <a:xfrm>
            <a:off x="2500313" y="2527300"/>
            <a:ext cx="2214562" cy="384175"/>
          </a:xfrm>
          <a:prstGeom prst="roundRect">
            <a:avLst>
              <a:gd name="adj" fmla="val 34880"/>
            </a:avLst>
          </a:prstGeom>
          <a:solidFill>
            <a:schemeClr val="accent1">
              <a:alpha val="70979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/>
            <a:r>
              <a:rPr lang="en-US" altLang="ja-JP" sz="1800" u="none">
                <a:latin typeface="Helvetica Neue" charset="0"/>
                <a:ea typeface="ヒラギノ角ゴ ProN W3" charset="-128"/>
                <a:sym typeface="Helvetica Neue" charset="0"/>
              </a:rPr>
              <a:t>1) Initial capture</a:t>
            </a:r>
          </a:p>
        </p:txBody>
      </p:sp>
      <p:sp>
        <p:nvSpPr>
          <p:cNvPr id="23574" name="AutoShape 22"/>
          <p:cNvSpPr>
            <a:spLocks/>
          </p:cNvSpPr>
          <p:nvPr/>
        </p:nvSpPr>
        <p:spPr bwMode="auto">
          <a:xfrm>
            <a:off x="830263" y="4330700"/>
            <a:ext cx="2884487" cy="384175"/>
          </a:xfrm>
          <a:prstGeom prst="roundRect">
            <a:avLst>
              <a:gd name="adj" fmla="val 34880"/>
            </a:avLst>
          </a:prstGeom>
          <a:solidFill>
            <a:schemeClr val="accent1">
              <a:alpha val="70979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/>
            <a:r>
              <a:rPr lang="en-US" altLang="ja-JP" sz="1800" u="none">
                <a:latin typeface="Helvetica Neue" charset="0"/>
                <a:ea typeface="ヒラギノ角ゴ ProN W3" charset="-128"/>
                <a:sym typeface="Helvetica Neue" charset="0"/>
              </a:rPr>
              <a:t>3) Strong interaction</a:t>
            </a:r>
          </a:p>
        </p:txBody>
      </p:sp>
      <p:sp>
        <p:nvSpPr>
          <p:cNvPr id="23575" name="Rectangle 23"/>
          <p:cNvSpPr>
            <a:spLocks/>
          </p:cNvSpPr>
          <p:nvPr/>
        </p:nvSpPr>
        <p:spPr bwMode="auto">
          <a:xfrm>
            <a:off x="2044700" y="5634038"/>
            <a:ext cx="5054600" cy="474662"/>
          </a:xfrm>
          <a:prstGeom prst="rect">
            <a:avLst/>
          </a:prstGeom>
          <a:solidFill>
            <a:schemeClr val="accent1">
              <a:alpha val="2196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altLang="ja-JP" sz="2700" u="none"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stopped in a target medium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527425" y="4081463"/>
            <a:ext cx="466725" cy="61912"/>
            <a:chOff x="0" y="0"/>
            <a:chExt cx="419" cy="56"/>
          </a:xfrm>
        </p:grpSpPr>
        <p:sp>
          <p:nvSpPr>
            <p:cNvPr id="11312" name="Line 25"/>
            <p:cNvSpPr>
              <a:spLocks noChangeShapeType="1"/>
            </p:cNvSpPr>
            <p:nvPr/>
          </p:nvSpPr>
          <p:spPr bwMode="auto">
            <a:xfrm>
              <a:off x="0" y="0"/>
              <a:ext cx="419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313" name="Line 26"/>
            <p:cNvSpPr>
              <a:spLocks noChangeShapeType="1"/>
            </p:cNvSpPr>
            <p:nvPr/>
          </p:nvSpPr>
          <p:spPr bwMode="auto">
            <a:xfrm>
              <a:off x="0" y="56"/>
              <a:ext cx="419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</p:grpSp>
      <p:sp>
        <p:nvSpPr>
          <p:cNvPr id="23579" name="AutoShape 27"/>
          <p:cNvSpPr>
            <a:spLocks/>
          </p:cNvSpPr>
          <p:nvPr/>
        </p:nvSpPr>
        <p:spPr bwMode="auto">
          <a:xfrm>
            <a:off x="3340100" y="4830763"/>
            <a:ext cx="2089150" cy="384175"/>
          </a:xfrm>
          <a:prstGeom prst="roundRect">
            <a:avLst>
              <a:gd name="adj" fmla="val 34880"/>
            </a:avLst>
          </a:prstGeom>
          <a:solidFill>
            <a:schemeClr val="accent1">
              <a:alpha val="70979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/>
            <a:r>
              <a:rPr lang="en-US" altLang="ja-JP" sz="1800" u="none">
                <a:latin typeface="Helvetica Neue" charset="0"/>
                <a:ea typeface="ヒラギノ角ゴ ProN W3" charset="-128"/>
                <a:sym typeface="Helvetica Neue" charset="0"/>
              </a:rPr>
              <a:t>4) Absorption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089400" y="3098800"/>
            <a:ext cx="938213" cy="554038"/>
            <a:chOff x="0" y="0"/>
            <a:chExt cx="840" cy="496"/>
          </a:xfrm>
        </p:grpSpPr>
        <p:sp>
          <p:nvSpPr>
            <p:cNvPr id="11310" name="Oval 29"/>
            <p:cNvSpPr>
              <a:spLocks/>
            </p:cNvSpPr>
            <p:nvPr/>
          </p:nvSpPr>
          <p:spPr bwMode="auto">
            <a:xfrm>
              <a:off x="0" y="18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38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642938"/>
              <a:endParaRPr lang="ja-JP" altLang="en-US" sz="3000" b="0" u="none">
                <a:solidFill>
                  <a:srgbClr val="FFFFFF"/>
                </a:solidFill>
                <a:latin typeface="Helvetica Neue" charset="0"/>
                <a:ea typeface="ヒラギノ角ゴ ProN W3" charset="-128"/>
                <a:sym typeface="Helvetica Neue" charset="0"/>
              </a:endParaRPr>
            </a:p>
          </p:txBody>
        </p:sp>
        <p:sp>
          <p:nvSpPr>
            <p:cNvPr id="23582" name="Rectangle 30"/>
            <p:cNvSpPr>
              <a:spLocks/>
            </p:cNvSpPr>
            <p:nvPr/>
          </p:nvSpPr>
          <p:spPr bwMode="auto">
            <a:xfrm>
              <a:off x="225" y="0"/>
              <a:ext cx="615" cy="49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defTabSz="642938">
                <a:defRPr/>
              </a:pPr>
              <a:r>
                <a:rPr lang="en-US" altLang="ja-JP" sz="3200" u="none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" charset="0"/>
                  <a:ea typeface="ヒラギノ角ゴ ProN W3" charset="-128"/>
                  <a:sym typeface="Helvetica Neue" charset="0"/>
                </a:rPr>
                <a:t>K</a:t>
              </a:r>
              <a:r>
                <a:rPr lang="en-US" altLang="ja-JP" sz="3200" u="none" baseline="3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" charset="0"/>
                  <a:ea typeface="ヒラギノ角ゴ ProN W3" charset="-128"/>
                  <a:sym typeface="Helvetica Neue" charset="0"/>
                </a:rPr>
                <a:t>-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232275" y="3001963"/>
            <a:ext cx="3670300" cy="785812"/>
            <a:chOff x="0" y="0"/>
            <a:chExt cx="3288" cy="705"/>
          </a:xfrm>
        </p:grpSpPr>
        <p:sp>
          <p:nvSpPr>
            <p:cNvPr id="11305" name="Line 32"/>
            <p:cNvSpPr>
              <a:spLocks noChangeShapeType="1"/>
            </p:cNvSpPr>
            <p:nvPr/>
          </p:nvSpPr>
          <p:spPr bwMode="auto">
            <a:xfrm rot="10800000" flipH="1">
              <a:off x="0" y="94"/>
              <a:ext cx="0" cy="256"/>
            </a:xfrm>
            <a:prstGeom prst="line">
              <a:avLst/>
            </a:prstGeom>
            <a:noFill/>
            <a:ln w="38100">
              <a:solidFill>
                <a:srgbClr val="FF7F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306" name="Line 33"/>
            <p:cNvSpPr>
              <a:spLocks noChangeShapeType="1"/>
            </p:cNvSpPr>
            <p:nvPr/>
          </p:nvSpPr>
          <p:spPr bwMode="auto">
            <a:xfrm rot="10800000" flipH="1">
              <a:off x="0" y="325"/>
              <a:ext cx="0" cy="190"/>
            </a:xfrm>
            <a:prstGeom prst="line">
              <a:avLst/>
            </a:prstGeom>
            <a:noFill/>
            <a:ln w="38100">
              <a:solidFill>
                <a:srgbClr val="FF7F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307" name="Line 34"/>
            <p:cNvSpPr>
              <a:spLocks noChangeShapeType="1"/>
            </p:cNvSpPr>
            <p:nvPr/>
          </p:nvSpPr>
          <p:spPr bwMode="auto">
            <a:xfrm rot="10800000" flipH="1">
              <a:off x="0" y="510"/>
              <a:ext cx="0" cy="184"/>
            </a:xfrm>
            <a:prstGeom prst="line">
              <a:avLst/>
            </a:prstGeom>
            <a:noFill/>
            <a:ln w="38100">
              <a:solidFill>
                <a:srgbClr val="FF7F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308" name="Freeform 35"/>
            <p:cNvSpPr>
              <a:spLocks/>
            </p:cNvSpPr>
            <p:nvPr/>
          </p:nvSpPr>
          <p:spPr bwMode="auto">
            <a:xfrm rot="15456114" flipH="1">
              <a:off x="1223" y="-944"/>
              <a:ext cx="152" cy="2591"/>
            </a:xfrm>
            <a:custGeom>
              <a:avLst/>
              <a:gdLst>
                <a:gd name="T0" fmla="*/ 0 w 20066"/>
                <a:gd name="T1" fmla="*/ 0 h 21600"/>
                <a:gd name="T2" fmla="*/ 0 w 20066"/>
                <a:gd name="T3" fmla="*/ 0 h 21600"/>
                <a:gd name="T4" fmla="*/ 0 w 20066"/>
                <a:gd name="T5" fmla="*/ 1 h 21600"/>
                <a:gd name="T6" fmla="*/ 0 w 20066"/>
                <a:gd name="T7" fmla="*/ 1 h 21600"/>
                <a:gd name="T8" fmla="*/ 0 w 20066"/>
                <a:gd name="T9" fmla="*/ 2 h 21600"/>
                <a:gd name="T10" fmla="*/ 0 w 20066"/>
                <a:gd name="T11" fmla="*/ 2 h 21600"/>
                <a:gd name="T12" fmla="*/ 0 w 20066"/>
                <a:gd name="T13" fmla="*/ 2 h 21600"/>
                <a:gd name="T14" fmla="*/ 0 w 20066"/>
                <a:gd name="T15" fmla="*/ 3 h 21600"/>
                <a:gd name="T16" fmla="*/ 0 w 20066"/>
                <a:gd name="T17" fmla="*/ 3 h 21600"/>
                <a:gd name="T18" fmla="*/ 0 w 20066"/>
                <a:gd name="T19" fmla="*/ 4 h 21600"/>
                <a:gd name="T20" fmla="*/ 0 w 20066"/>
                <a:gd name="T21" fmla="*/ 4 h 21600"/>
                <a:gd name="T22" fmla="*/ 0 w 20066"/>
                <a:gd name="T23" fmla="*/ 4 h 21600"/>
                <a:gd name="T24" fmla="*/ 0 w 20066"/>
                <a:gd name="T25" fmla="*/ 4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66"/>
                <a:gd name="T40" fmla="*/ 0 h 21600"/>
                <a:gd name="T41" fmla="*/ 20066 w 20066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66" h="21600">
                  <a:moveTo>
                    <a:pt x="18978" y="0"/>
                  </a:moveTo>
                  <a:cubicBezTo>
                    <a:pt x="15905" y="255"/>
                    <a:pt x="258" y="518"/>
                    <a:pt x="542" y="1528"/>
                  </a:cubicBezTo>
                  <a:cubicBezTo>
                    <a:pt x="826" y="2538"/>
                    <a:pt x="20198" y="2770"/>
                    <a:pt x="20062" y="3854"/>
                  </a:cubicBezTo>
                  <a:cubicBezTo>
                    <a:pt x="19926" y="4937"/>
                    <a:pt x="0" y="4799"/>
                    <a:pt x="0" y="5847"/>
                  </a:cubicBezTo>
                  <a:cubicBezTo>
                    <a:pt x="0" y="6895"/>
                    <a:pt x="19765" y="6771"/>
                    <a:pt x="20062" y="7774"/>
                  </a:cubicBezTo>
                  <a:cubicBezTo>
                    <a:pt x="20360" y="8777"/>
                    <a:pt x="1084" y="8493"/>
                    <a:pt x="1084" y="9501"/>
                  </a:cubicBezTo>
                  <a:cubicBezTo>
                    <a:pt x="1084" y="10509"/>
                    <a:pt x="19926" y="10608"/>
                    <a:pt x="20062" y="11628"/>
                  </a:cubicBezTo>
                  <a:cubicBezTo>
                    <a:pt x="20199" y="12647"/>
                    <a:pt x="1627" y="12572"/>
                    <a:pt x="1627" y="13554"/>
                  </a:cubicBezTo>
                  <a:cubicBezTo>
                    <a:pt x="1627" y="14537"/>
                    <a:pt x="20062" y="14425"/>
                    <a:pt x="20062" y="15415"/>
                  </a:cubicBezTo>
                  <a:cubicBezTo>
                    <a:pt x="20062" y="16405"/>
                    <a:pt x="1774" y="16467"/>
                    <a:pt x="1627" y="17408"/>
                  </a:cubicBezTo>
                  <a:cubicBezTo>
                    <a:pt x="1479" y="18349"/>
                    <a:pt x="17440" y="18105"/>
                    <a:pt x="19520" y="18870"/>
                  </a:cubicBezTo>
                  <a:cubicBezTo>
                    <a:pt x="21600" y="19634"/>
                    <a:pt x="12290" y="20476"/>
                    <a:pt x="10844" y="20797"/>
                  </a:cubicBezTo>
                  <a:lnTo>
                    <a:pt x="6964" y="21600"/>
                  </a:lnTo>
                </a:path>
              </a:pathLst>
            </a:custGeom>
            <a:noFill/>
            <a:ln w="50800">
              <a:solidFill>
                <a:srgbClr val="FF7F00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309" name="Rectangle 36"/>
            <p:cNvSpPr>
              <a:spLocks/>
            </p:cNvSpPr>
            <p:nvPr/>
          </p:nvSpPr>
          <p:spPr bwMode="auto">
            <a:xfrm>
              <a:off x="2296" y="130"/>
              <a:ext cx="99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642938"/>
              <a:r>
                <a:rPr lang="en-US" altLang="ja-JP" sz="2700" u="none">
                  <a:solidFill>
                    <a:srgbClr val="FF7F00"/>
                  </a:solidFill>
                  <a:latin typeface="Helvetica Neue" charset="0"/>
                  <a:ea typeface="ヒラギノ角ゴ ProN W3" charset="-128"/>
                  <a:sym typeface="Helvetica Neue" charset="0"/>
                </a:rPr>
                <a:t>X-ray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190875" y="4514850"/>
            <a:ext cx="5684838" cy="1968500"/>
            <a:chOff x="0" y="0"/>
            <a:chExt cx="5093" cy="1762"/>
          </a:xfrm>
        </p:grpSpPr>
        <p:grpSp>
          <p:nvGrpSpPr>
            <p:cNvPr id="11298" name="Group 38"/>
            <p:cNvGrpSpPr>
              <a:grpSpLocks/>
            </p:cNvGrpSpPr>
            <p:nvPr/>
          </p:nvGrpSpPr>
          <p:grpSpPr bwMode="auto">
            <a:xfrm>
              <a:off x="0" y="0"/>
              <a:ext cx="1934" cy="1646"/>
              <a:chOff x="0" y="0"/>
              <a:chExt cx="1934" cy="1646"/>
            </a:xfrm>
          </p:grpSpPr>
          <p:sp>
            <p:nvSpPr>
              <p:cNvPr id="11303" name="Line 39"/>
              <p:cNvSpPr>
                <a:spLocks noChangeShapeType="1"/>
              </p:cNvSpPr>
              <p:nvPr/>
            </p:nvSpPr>
            <p:spPr bwMode="auto">
              <a:xfrm>
                <a:off x="960" y="0"/>
                <a:ext cx="0" cy="9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11304" name="Rectangle 40"/>
              <p:cNvSpPr>
                <a:spLocks/>
              </p:cNvSpPr>
              <p:nvPr/>
            </p:nvSpPr>
            <p:spPr bwMode="auto">
              <a:xfrm>
                <a:off x="0" y="966"/>
                <a:ext cx="1934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642938"/>
                <a:r>
                  <a:rPr lang="en-US" altLang="ja-JP" sz="2200" u="none">
                    <a:latin typeface="Helvetica Neue" charset="0"/>
                    <a:ea typeface="ヒラギノ角ゴ ProN W3" charset="-128"/>
                    <a:sym typeface="Helvetica Neue" charset="0"/>
                  </a:rPr>
                  <a:t>Shift and Width</a:t>
                </a:r>
              </a:p>
              <a:p>
                <a:pPr algn="ctr" defTabSz="642938"/>
                <a:r>
                  <a:rPr lang="en-US" altLang="ja-JP" sz="2200" u="none">
                    <a:latin typeface="Helvetica Neue" charset="0"/>
                    <a:ea typeface="ヒラギノ角ゴ ProN W3" charset="-128"/>
                    <a:sym typeface="Helvetica Neue" charset="0"/>
                  </a:rPr>
                  <a:t>of last orbit</a:t>
                </a:r>
              </a:p>
            </p:txBody>
          </p:sp>
        </p:grpSp>
        <p:grpSp>
          <p:nvGrpSpPr>
            <p:cNvPr id="11299" name="Group 41"/>
            <p:cNvGrpSpPr>
              <a:grpSpLocks/>
            </p:cNvGrpSpPr>
            <p:nvPr/>
          </p:nvGrpSpPr>
          <p:grpSpPr bwMode="auto">
            <a:xfrm>
              <a:off x="2357" y="1090"/>
              <a:ext cx="2736" cy="672"/>
              <a:chOff x="0" y="0"/>
              <a:chExt cx="2735" cy="672"/>
            </a:xfrm>
          </p:grpSpPr>
          <p:sp>
            <p:nvSpPr>
              <p:cNvPr id="11300" name="Rectangle 42"/>
              <p:cNvSpPr>
                <a:spLocks/>
              </p:cNvSpPr>
              <p:nvPr/>
            </p:nvSpPr>
            <p:spPr bwMode="auto">
              <a:xfrm>
                <a:off x="0" y="16"/>
                <a:ext cx="736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defTabSz="642938"/>
                <a:r>
                  <a:rPr lang="en-US" altLang="ja-JP" sz="1800" b="0" u="none">
                    <a:latin typeface="Helvetica Neue" charset="0"/>
                    <a:ea typeface="ヒラギノ角ゴ ProN W3" charset="-128"/>
                    <a:sym typeface="Helvetica Neue" charset="0"/>
                  </a:rPr>
                  <a:t>e.g.</a:t>
                </a:r>
              </a:p>
            </p:txBody>
          </p:sp>
          <p:sp>
            <p:nvSpPr>
              <p:cNvPr id="11301" name="Rectangle 43"/>
              <p:cNvSpPr>
                <a:spLocks/>
              </p:cNvSpPr>
              <p:nvPr/>
            </p:nvSpPr>
            <p:spPr bwMode="auto">
              <a:xfrm>
                <a:off x="583" y="60"/>
                <a:ext cx="2152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defTabSz="642938">
                  <a:buSzPct val="50000"/>
                  <a:buFont typeface="Helvetica Neue" charset="0"/>
                  <a:buChar char="•"/>
                </a:pPr>
                <a:r>
                  <a:rPr lang="en-US" altLang="ja-JP" sz="1800" b="0" u="none">
                    <a:latin typeface="Helvetica Neue" charset="0"/>
                    <a:ea typeface="ヒラギノ角ゴ ProN W3" charset="-128"/>
                    <a:sym typeface="Helvetica Neue" charset="0"/>
                  </a:rPr>
                  <a:t> </a:t>
                </a:r>
                <a:r>
                  <a:rPr lang="en-US" altLang="ja-JP" sz="1800">
                    <a:latin typeface="Helvetica Neue" charset="0"/>
                    <a:ea typeface="ヒラギノ角ゴ ProN W3" charset="-128"/>
                    <a:sym typeface="Helvetica Neue" charset="0"/>
                  </a:rPr>
                  <a:t>1s</a:t>
                </a:r>
                <a:r>
                  <a:rPr lang="en-US" altLang="ja-JP" sz="1800" b="0" u="none">
                    <a:latin typeface="Helvetica Neue" charset="0"/>
                    <a:ea typeface="ヒラギノ角ゴ ProN W3" charset="-128"/>
                    <a:sym typeface="Helvetica Neue" charset="0"/>
                  </a:rPr>
                  <a:t> for K-p, K-d</a:t>
                </a:r>
              </a:p>
              <a:p>
                <a:pPr defTabSz="642938">
                  <a:buSzPct val="50000"/>
                  <a:buFont typeface="Helvetica Neue" charset="0"/>
                  <a:buChar char="•"/>
                </a:pPr>
                <a:r>
                  <a:rPr lang="en-US" altLang="ja-JP" sz="1800" b="0" u="none">
                    <a:latin typeface="Helvetica Neue" charset="0"/>
                    <a:ea typeface="ヒラギノ角ゴ ProN W3" charset="-128"/>
                    <a:sym typeface="Helvetica Neue" charset="0"/>
                  </a:rPr>
                  <a:t> </a:t>
                </a:r>
                <a:r>
                  <a:rPr lang="en-US" altLang="ja-JP" sz="1800">
                    <a:latin typeface="Helvetica Neue" charset="0"/>
                    <a:ea typeface="ヒラギノ角ゴ ProN W3" charset="-128"/>
                    <a:sym typeface="Helvetica Neue" charset="0"/>
                  </a:rPr>
                  <a:t>2p</a:t>
                </a:r>
                <a:r>
                  <a:rPr lang="en-US" altLang="ja-JP" sz="1800" b="0" u="none">
                    <a:latin typeface="Helvetica Neue" charset="0"/>
                    <a:ea typeface="ヒラギノ角ゴ ProN W3" charset="-128"/>
                    <a:sym typeface="Helvetica Neue" charset="0"/>
                  </a:rPr>
                  <a:t> for K-He</a:t>
                </a:r>
              </a:p>
            </p:txBody>
          </p:sp>
          <p:sp>
            <p:nvSpPr>
              <p:cNvPr id="11302" name="AutoShape 44"/>
              <p:cNvSpPr>
                <a:spLocks/>
              </p:cNvSpPr>
              <p:nvPr/>
            </p:nvSpPr>
            <p:spPr bwMode="auto">
              <a:xfrm>
                <a:off x="87" y="0"/>
                <a:ext cx="2160" cy="672"/>
              </a:xfrm>
              <a:prstGeom prst="roundRect">
                <a:avLst>
                  <a:gd name="adj" fmla="val 17856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defTabSz="642938"/>
                <a:endParaRPr lang="ja-JP" altLang="en-US" sz="3000" b="0" u="none">
                  <a:solidFill>
                    <a:srgbClr val="FFFFFF"/>
                  </a:solidFill>
                  <a:latin typeface="Helvetica Neue" charset="0"/>
                  <a:ea typeface="ヒラギノ角ゴ ProN W3" charset="-128"/>
                  <a:sym typeface="Helvetica Neue" charset="0"/>
                </a:endParaRPr>
              </a:p>
            </p:txBody>
          </p:sp>
        </p:grpSp>
      </p:grpSp>
      <p:sp>
        <p:nvSpPr>
          <p:cNvPr id="23597" name="Rectangle 45"/>
          <p:cNvSpPr>
            <a:spLocks/>
          </p:cNvSpPr>
          <p:nvPr/>
        </p:nvSpPr>
        <p:spPr bwMode="auto">
          <a:xfrm>
            <a:off x="3197225" y="2058988"/>
            <a:ext cx="20907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altLang="ja-JP" sz="1700" u="none">
                <a:latin typeface="Helvetica Neue" charset="0"/>
                <a:ea typeface="ヒラギノ角ゴ ProN W3" charset="-128"/>
                <a:sym typeface="Helvetica Neue" charset="0"/>
              </a:rPr>
              <a:t>highly-excited state</a:t>
            </a:r>
          </a:p>
        </p:txBody>
      </p:sp>
      <p:sp>
        <p:nvSpPr>
          <p:cNvPr id="23598" name="Rectangle 46"/>
          <p:cNvSpPr>
            <a:spLocks/>
          </p:cNvSpPr>
          <p:nvPr/>
        </p:nvSpPr>
        <p:spPr bwMode="auto">
          <a:xfrm>
            <a:off x="4910138" y="2884488"/>
            <a:ext cx="949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altLang="ja-JP" sz="1700" u="none">
                <a:latin typeface="Helvetica Neue" charset="0"/>
                <a:ea typeface="ヒラギノ角ゴ ProN W3" charset="-128"/>
                <a:sym typeface="Helvetica Neue" charset="0"/>
              </a:rPr>
              <a:t>deexcite</a:t>
            </a:r>
          </a:p>
        </p:txBody>
      </p:sp>
      <p:sp>
        <p:nvSpPr>
          <p:cNvPr id="23599" name="Rectangle 47"/>
          <p:cNvSpPr>
            <a:spLocks/>
          </p:cNvSpPr>
          <p:nvPr/>
        </p:nvSpPr>
        <p:spPr bwMode="auto">
          <a:xfrm>
            <a:off x="2795588" y="1544638"/>
            <a:ext cx="28876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42938">
              <a:lnSpc>
                <a:spcPct val="80000"/>
              </a:lnSpc>
            </a:pPr>
            <a:r>
              <a:rPr lang="en-US" altLang="ja-JP" sz="1500" b="0" i="1" u="none">
                <a:latin typeface="Helvetica Neue" charset="0"/>
                <a:ea typeface="ヒラギノ角ゴ ProN W3" charset="-128"/>
                <a:sym typeface="Helvetica Neue" charset="0"/>
              </a:rPr>
              <a:t> n ~ sqrt(M*/m</a:t>
            </a:r>
            <a:r>
              <a:rPr lang="en-US" altLang="ja-JP" sz="1500" b="0" i="1" u="none" baseline="-6000">
                <a:latin typeface="Helvetica Neue" charset="0"/>
                <a:ea typeface="ヒラギノ角ゴ ProN W3" charset="-128"/>
                <a:sym typeface="Helvetica Neue" charset="0"/>
              </a:rPr>
              <a:t>e</a:t>
            </a:r>
            <a:r>
              <a:rPr lang="en-US" altLang="ja-JP" sz="1500" b="0" i="1" u="none">
                <a:latin typeface="Helvetica Neue" charset="0"/>
                <a:ea typeface="ヒラギノ角ゴ ProN W3" charset="-128"/>
                <a:sym typeface="Helvetica Neue" charset="0"/>
              </a:rPr>
              <a:t>) n’ ~ 25 (for K-p)</a:t>
            </a:r>
          </a:p>
          <a:p>
            <a:pPr defTabSz="642938">
              <a:lnSpc>
                <a:spcPct val="80000"/>
              </a:lnSpc>
            </a:pPr>
            <a:r>
              <a:rPr lang="en-US" altLang="ja-JP" sz="1500" b="0" u="none">
                <a:latin typeface="Helvetica Neue" charset="0"/>
                <a:ea typeface="ヒラギノ角ゴ ProN W3" charset="-128"/>
                <a:sym typeface="Helvetica Neue" charset="0"/>
              </a:rPr>
              <a:t> (</a:t>
            </a:r>
            <a:r>
              <a:rPr lang="en-US" altLang="ja-JP" sz="1200" b="0" i="1" u="none">
                <a:latin typeface="Helvetica Neue" charset="0"/>
                <a:ea typeface="ヒラギノ角ゴ ProN W3" charset="-128"/>
                <a:sym typeface="Helvetica Neue" charset="0"/>
              </a:rPr>
              <a:t>M*</a:t>
            </a:r>
            <a:r>
              <a:rPr lang="en-US" altLang="ja-JP" sz="1200" b="0" u="none">
                <a:latin typeface="Helvetica Neue" charset="0"/>
                <a:ea typeface="ヒラギノ角ゴ ProN W3" charset="-128"/>
                <a:sym typeface="Helvetica Neue" charset="0"/>
              </a:rPr>
              <a:t> : K-p reduced mass)</a:t>
            </a:r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2681288" y="3786188"/>
            <a:ext cx="819150" cy="554037"/>
            <a:chOff x="0" y="0"/>
            <a:chExt cx="733" cy="496"/>
          </a:xfrm>
        </p:grpSpPr>
        <p:sp>
          <p:nvSpPr>
            <p:cNvPr id="11296" name="Oval 49"/>
            <p:cNvSpPr>
              <a:spLocks/>
            </p:cNvSpPr>
            <p:nvPr/>
          </p:nvSpPr>
          <p:spPr bwMode="auto">
            <a:xfrm>
              <a:off x="445" y="14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38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642938"/>
              <a:endParaRPr lang="ja-JP" altLang="en-US" sz="3000" b="0" u="none">
                <a:solidFill>
                  <a:srgbClr val="FFFFFF"/>
                </a:solidFill>
                <a:latin typeface="Helvetica Neue" charset="0"/>
                <a:ea typeface="ヒラギノ角ゴ ProN W3" charset="-128"/>
                <a:sym typeface="Helvetica Neue" charset="0"/>
              </a:endParaRPr>
            </a:p>
          </p:txBody>
        </p:sp>
        <p:sp>
          <p:nvSpPr>
            <p:cNvPr id="23602" name="Rectangle 50"/>
            <p:cNvSpPr>
              <a:spLocks/>
            </p:cNvSpPr>
            <p:nvPr/>
          </p:nvSpPr>
          <p:spPr bwMode="auto">
            <a:xfrm>
              <a:off x="0" y="0"/>
              <a:ext cx="429" cy="49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642938">
                <a:defRPr/>
              </a:pPr>
              <a:r>
                <a:rPr lang="en-US" altLang="ja-JP" sz="3200" u="none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" charset="0"/>
                  <a:ea typeface="ヒラギノ角ゴ ProN W3" charset="-128"/>
                  <a:sym typeface="Helvetica Neue" charset="0"/>
                </a:rPr>
                <a:t>K</a:t>
              </a:r>
              <a:r>
                <a:rPr lang="en-US" altLang="ja-JP" sz="3200" u="none" baseline="3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" charset="0"/>
                  <a:ea typeface="ヒラギノ角ゴ ProN W3" charset="-128"/>
                  <a:sym typeface="Helvetica Neue" charset="0"/>
                </a:rPr>
                <a:t>-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  <p:bldP spid="23554" grpId="0" animBg="1" autoUpdateAnimBg="0"/>
      <p:bldP spid="23555" grpId="0" animBg="1"/>
      <p:bldP spid="23556" grpId="0" animBg="1"/>
      <p:bldP spid="23567" grpId="0" animBg="1"/>
      <p:bldP spid="23571" grpId="0" autoUpdateAnimBg="0"/>
      <p:bldP spid="23572" grpId="0" animBg="1" autoUpdateAnimBg="0"/>
      <p:bldP spid="23572" grpId="1" animBg="1" autoUpdateAnimBg="0"/>
      <p:bldP spid="23573" grpId="0" animBg="1" autoUpdateAnimBg="0"/>
      <p:bldP spid="23574" grpId="0" animBg="1" autoUpdateAnimBg="0"/>
      <p:bldP spid="23574" grpId="1" animBg="1" autoUpdateAnimBg="0"/>
      <p:bldP spid="23575" grpId="0" animBg="1" autoUpdateAnimBg="0"/>
      <p:bldP spid="23579" grpId="0" animBg="1" autoUpdateAnimBg="0"/>
      <p:bldP spid="23597" grpId="0" autoUpdateAnimBg="0"/>
      <p:bldP spid="23598" grpId="0" autoUpdateAnimBg="0"/>
      <p:bldP spid="23598" grpId="1" autoUpdateAnimBg="0"/>
      <p:bldP spid="2359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ChangeArrowheads="1"/>
          </p:cNvSpPr>
          <p:nvPr/>
        </p:nvSpPr>
        <p:spPr bwMode="auto">
          <a:xfrm>
            <a:off x="2057400" y="228600"/>
            <a:ext cx="4921250" cy="1190625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lIns="92075" tIns="46038" rIns="92075" bIns="46038">
            <a:spAutoFit/>
            <a:flatTx/>
          </a:bodyPr>
          <a:lstStyle/>
          <a:p>
            <a:pPr algn="ctr" defTabSz="762000" eaLnBrk="0" hangingPunct="0">
              <a:defRPr/>
            </a:pPr>
            <a:r>
              <a:rPr lang="en-US" sz="3600" i="1" u="none">
                <a:solidFill>
                  <a:srgbClr val="FF0000"/>
                </a:solidFill>
              </a:rPr>
              <a:t>Kaonic cascade and the strong interaction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219200" y="1371600"/>
            <a:ext cx="6502400" cy="4645025"/>
            <a:chOff x="1020" y="1118"/>
            <a:chExt cx="2304" cy="2391"/>
          </a:xfrm>
        </p:grpSpPr>
        <p:sp>
          <p:nvSpPr>
            <p:cNvPr id="12293" name="Line 4"/>
            <p:cNvSpPr>
              <a:spLocks noChangeShapeType="1"/>
            </p:cNvSpPr>
            <p:nvPr/>
          </p:nvSpPr>
          <p:spPr bwMode="auto">
            <a:xfrm>
              <a:off x="1356" y="1898"/>
              <a:ext cx="384" cy="0"/>
            </a:xfrm>
            <a:prstGeom prst="line">
              <a:avLst/>
            </a:prstGeom>
            <a:noFill/>
            <a:ln w="101600">
              <a:solidFill>
                <a:srgbClr val="91919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4" name="Line 5"/>
            <p:cNvSpPr>
              <a:spLocks noChangeShapeType="1"/>
            </p:cNvSpPr>
            <p:nvPr/>
          </p:nvSpPr>
          <p:spPr bwMode="auto">
            <a:xfrm>
              <a:off x="1356" y="1898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5" name="Line 6"/>
            <p:cNvSpPr>
              <a:spLocks noChangeShapeType="1"/>
            </p:cNvSpPr>
            <p:nvPr/>
          </p:nvSpPr>
          <p:spPr bwMode="auto">
            <a:xfrm>
              <a:off x="1884" y="1898"/>
              <a:ext cx="384" cy="0"/>
            </a:xfrm>
            <a:prstGeom prst="line">
              <a:avLst/>
            </a:prstGeom>
            <a:noFill/>
            <a:ln w="76200">
              <a:solidFill>
                <a:srgbClr val="91919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6" name="Line 7"/>
            <p:cNvSpPr>
              <a:spLocks noChangeShapeType="1"/>
            </p:cNvSpPr>
            <p:nvPr/>
          </p:nvSpPr>
          <p:spPr bwMode="auto">
            <a:xfrm>
              <a:off x="1884" y="1898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7" name="Line 8"/>
            <p:cNvSpPr>
              <a:spLocks noChangeShapeType="1"/>
            </p:cNvSpPr>
            <p:nvPr/>
          </p:nvSpPr>
          <p:spPr bwMode="auto">
            <a:xfrm>
              <a:off x="2940" y="143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8" name="Line 9"/>
            <p:cNvSpPr>
              <a:spLocks noChangeShapeType="1"/>
            </p:cNvSpPr>
            <p:nvPr/>
          </p:nvSpPr>
          <p:spPr bwMode="auto">
            <a:xfrm>
              <a:off x="2412" y="143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9" name="Line 10"/>
            <p:cNvSpPr>
              <a:spLocks noChangeShapeType="1"/>
            </p:cNvSpPr>
            <p:nvPr/>
          </p:nvSpPr>
          <p:spPr bwMode="auto">
            <a:xfrm>
              <a:off x="1884" y="143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0" name="Line 11"/>
            <p:cNvSpPr>
              <a:spLocks noChangeShapeType="1"/>
            </p:cNvSpPr>
            <p:nvPr/>
          </p:nvSpPr>
          <p:spPr bwMode="auto">
            <a:xfrm>
              <a:off x="1356" y="1586"/>
              <a:ext cx="384" cy="0"/>
            </a:xfrm>
            <a:prstGeom prst="line">
              <a:avLst/>
            </a:prstGeom>
            <a:noFill/>
            <a:ln w="50800">
              <a:solidFill>
                <a:srgbClr val="91919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>
              <a:off x="1884" y="158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>
              <a:off x="2412" y="158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3" name="Rectangle 14"/>
            <p:cNvSpPr>
              <a:spLocks noChangeArrowheads="1"/>
            </p:cNvSpPr>
            <p:nvPr/>
          </p:nvSpPr>
          <p:spPr bwMode="auto">
            <a:xfrm>
              <a:off x="1356" y="2937"/>
              <a:ext cx="384" cy="312"/>
            </a:xfrm>
            <a:prstGeom prst="rect">
              <a:avLst/>
            </a:pr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Line 15"/>
            <p:cNvSpPr>
              <a:spLocks noChangeShapeType="1"/>
            </p:cNvSpPr>
            <p:nvPr/>
          </p:nvSpPr>
          <p:spPr bwMode="auto">
            <a:xfrm>
              <a:off x="1355" y="3091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5" name="Line 16"/>
            <p:cNvSpPr>
              <a:spLocks noChangeShapeType="1"/>
            </p:cNvSpPr>
            <p:nvPr/>
          </p:nvSpPr>
          <p:spPr bwMode="auto">
            <a:xfrm>
              <a:off x="1354" y="3174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6" name="Rectangle 17"/>
            <p:cNvSpPr>
              <a:spLocks noChangeArrowheads="1"/>
            </p:cNvSpPr>
            <p:nvPr/>
          </p:nvSpPr>
          <p:spPr bwMode="auto">
            <a:xfrm>
              <a:off x="1952" y="2944"/>
              <a:ext cx="12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3200" b="0" i="1" u="none">
                  <a:solidFill>
                    <a:srgbClr val="0000CC"/>
                  </a:solidFill>
                  <a:latin typeface="Symbol" pitchFamily="18" charset="2"/>
                </a:rPr>
                <a:t>e</a:t>
              </a:r>
            </a:p>
          </p:txBody>
        </p:sp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>
              <a:off x="1404" y="2677"/>
              <a:ext cx="0" cy="2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8" name="Line 19"/>
            <p:cNvSpPr>
              <a:spLocks noChangeShapeType="1"/>
            </p:cNvSpPr>
            <p:nvPr/>
          </p:nvSpPr>
          <p:spPr bwMode="auto">
            <a:xfrm>
              <a:off x="1404" y="3249"/>
              <a:ext cx="0" cy="2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9" name="Rectangle 20"/>
            <p:cNvSpPr>
              <a:spLocks noChangeArrowheads="1"/>
            </p:cNvSpPr>
            <p:nvPr/>
          </p:nvSpPr>
          <p:spPr bwMode="auto">
            <a:xfrm>
              <a:off x="1297" y="2252"/>
              <a:ext cx="15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3200" b="0" u="none">
                  <a:solidFill>
                    <a:srgbClr val="0000CC"/>
                  </a:solidFill>
                  <a:latin typeface="Symbol" pitchFamily="18" charset="2"/>
                </a:rPr>
                <a:t>G</a:t>
              </a:r>
              <a:endParaRPr lang="en-US" sz="4400" b="0" u="none">
                <a:solidFill>
                  <a:srgbClr val="0000CC"/>
                </a:solidFill>
                <a:latin typeface="Symbol" pitchFamily="18" charset="2"/>
              </a:endParaRPr>
            </a:p>
          </p:txBody>
        </p:sp>
        <p:sp>
          <p:nvSpPr>
            <p:cNvPr id="12310" name="Rectangle 21"/>
            <p:cNvSpPr>
              <a:spLocks noChangeArrowheads="1"/>
            </p:cNvSpPr>
            <p:nvPr/>
          </p:nvSpPr>
          <p:spPr bwMode="auto">
            <a:xfrm>
              <a:off x="1297" y="1133"/>
              <a:ext cx="187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u="none"/>
                <a:t>      s                            p                         d                       f</a:t>
              </a:r>
            </a:p>
          </p:txBody>
        </p:sp>
        <p:sp>
          <p:nvSpPr>
            <p:cNvPr id="12311" name="Line 22"/>
            <p:cNvSpPr>
              <a:spLocks noChangeShapeType="1"/>
            </p:cNvSpPr>
            <p:nvPr/>
          </p:nvSpPr>
          <p:spPr bwMode="auto">
            <a:xfrm flipH="1">
              <a:off x="2604" y="1430"/>
              <a:ext cx="528" cy="1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2" name="Line 23"/>
            <p:cNvSpPr>
              <a:spLocks noChangeShapeType="1"/>
            </p:cNvSpPr>
            <p:nvPr/>
          </p:nvSpPr>
          <p:spPr bwMode="auto">
            <a:xfrm flipH="1">
              <a:off x="2076" y="1586"/>
              <a:ext cx="528" cy="3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3" name="Line 24"/>
            <p:cNvSpPr>
              <a:spLocks noChangeShapeType="1"/>
            </p:cNvSpPr>
            <p:nvPr/>
          </p:nvSpPr>
          <p:spPr bwMode="auto">
            <a:xfrm flipH="1">
              <a:off x="1548" y="1898"/>
              <a:ext cx="528" cy="119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4" name="Rectangle 25"/>
            <p:cNvSpPr>
              <a:spLocks noChangeArrowheads="1"/>
            </p:cNvSpPr>
            <p:nvPr/>
          </p:nvSpPr>
          <p:spPr bwMode="auto">
            <a:xfrm>
              <a:off x="1932" y="2282"/>
              <a:ext cx="801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u="none">
                  <a:solidFill>
                    <a:srgbClr val="FF0000"/>
                  </a:solidFill>
                </a:rPr>
                <a:t>K</a:t>
              </a:r>
              <a:r>
                <a:rPr lang="en-US" sz="2400" u="none" baseline="-25000">
                  <a:solidFill>
                    <a:srgbClr val="FF0000"/>
                  </a:solidFill>
                  <a:latin typeface="Symbol" pitchFamily="18" charset="2"/>
                </a:rPr>
                <a:t>a   </a:t>
              </a:r>
              <a:r>
                <a:rPr lang="en-US" sz="2400" u="none">
                  <a:solidFill>
                    <a:srgbClr val="FF0000"/>
                  </a:solidFill>
                  <a:latin typeface="Symbol" pitchFamily="18" charset="2"/>
                </a:rPr>
                <a:t>~  6.3 </a:t>
              </a:r>
              <a:r>
                <a:rPr lang="en-US" sz="2400" u="none">
                  <a:solidFill>
                    <a:srgbClr val="FF0000"/>
                  </a:solidFill>
                </a:rPr>
                <a:t>keV</a:t>
              </a:r>
              <a:endParaRPr lang="en-US" sz="2800" u="none">
                <a:solidFill>
                  <a:srgbClr val="FF0000"/>
                </a:solidFill>
              </a:endParaRPr>
            </a:p>
            <a:p>
              <a:pPr eaLnBrk="0" hangingPunct="0"/>
              <a:r>
                <a:rPr lang="en-US" sz="2800" u="none">
                  <a:solidFill>
                    <a:srgbClr val="FF0000"/>
                  </a:solidFill>
                </a:rPr>
                <a:t>       = </a:t>
              </a:r>
              <a:r>
                <a:rPr lang="en-US" sz="2800" u="none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sz="2800" u="none">
                  <a:solidFill>
                    <a:srgbClr val="FF0000"/>
                  </a:solidFill>
                </a:rPr>
                <a:t>E</a:t>
              </a:r>
              <a:r>
                <a:rPr lang="en-US" sz="2800" u="none" baseline="-25000">
                  <a:solidFill>
                    <a:srgbClr val="FF0000"/>
                  </a:solidFill>
                </a:rPr>
                <a:t>2p</a:t>
              </a:r>
              <a:r>
                <a:rPr lang="en-US" sz="2800" u="none" baseline="-25000">
                  <a:solidFill>
                    <a:srgbClr val="FF0000"/>
                  </a:solidFill>
                  <a:sym typeface="Symbol" pitchFamily="18" charset="2"/>
                </a:rPr>
                <a:t></a:t>
              </a:r>
              <a:r>
                <a:rPr lang="en-US" sz="2800" u="none" baseline="-25000">
                  <a:solidFill>
                    <a:srgbClr val="FF0000"/>
                  </a:solidFill>
                </a:rPr>
                <a:t>1s</a:t>
              </a:r>
              <a:endParaRPr lang="en-US" sz="2800" u="none">
                <a:solidFill>
                  <a:srgbClr val="339966"/>
                </a:solidFill>
              </a:endParaRPr>
            </a:p>
          </p:txBody>
        </p:sp>
        <p:sp>
          <p:nvSpPr>
            <p:cNvPr id="12315" name="Line 26"/>
            <p:cNvSpPr>
              <a:spLocks noChangeShapeType="1"/>
            </p:cNvSpPr>
            <p:nvPr/>
          </p:nvSpPr>
          <p:spPr bwMode="auto">
            <a:xfrm>
              <a:off x="1356" y="143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6" name="Line 27"/>
            <p:cNvSpPr>
              <a:spLocks noChangeShapeType="1"/>
            </p:cNvSpPr>
            <p:nvPr/>
          </p:nvSpPr>
          <p:spPr bwMode="auto">
            <a:xfrm>
              <a:off x="1356" y="158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7" name="Text Box 28"/>
            <p:cNvSpPr txBox="1">
              <a:spLocks noChangeArrowheads="1"/>
            </p:cNvSpPr>
            <p:nvPr/>
          </p:nvSpPr>
          <p:spPr bwMode="auto">
            <a:xfrm>
              <a:off x="2402" y="2916"/>
              <a:ext cx="21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 b="0" u="none">
                  <a:solidFill>
                    <a:srgbClr val="0033CC"/>
                  </a:solidFill>
                </a:rPr>
                <a:t>E</a:t>
              </a:r>
              <a:r>
                <a:rPr lang="en-US" sz="2800" b="0" u="none" baseline="-25000">
                  <a:solidFill>
                    <a:srgbClr val="0033CC"/>
                  </a:solidFill>
                </a:rPr>
                <a:t>1s</a:t>
              </a:r>
              <a:endParaRPr lang="en-US" sz="2800" b="0" u="none"/>
            </a:p>
          </p:txBody>
        </p:sp>
        <p:sp>
          <p:nvSpPr>
            <p:cNvPr id="12318" name="Text Box 29"/>
            <p:cNvSpPr txBox="1">
              <a:spLocks noChangeArrowheads="1"/>
            </p:cNvSpPr>
            <p:nvPr/>
          </p:nvSpPr>
          <p:spPr bwMode="auto">
            <a:xfrm>
              <a:off x="1875" y="3046"/>
              <a:ext cx="9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0" u="none"/>
                <a:t>}</a:t>
              </a:r>
            </a:p>
          </p:txBody>
        </p:sp>
        <p:sp>
          <p:nvSpPr>
            <p:cNvPr id="12319" name="Text Box 30"/>
            <p:cNvSpPr txBox="1">
              <a:spLocks noChangeArrowheads="1"/>
            </p:cNvSpPr>
            <p:nvPr/>
          </p:nvSpPr>
          <p:spPr bwMode="auto">
            <a:xfrm>
              <a:off x="2364" y="1732"/>
              <a:ext cx="22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 b="0" u="none">
                  <a:solidFill>
                    <a:srgbClr val="0033CC"/>
                  </a:solidFill>
                </a:rPr>
                <a:t>E</a:t>
              </a:r>
              <a:r>
                <a:rPr lang="en-US" sz="2800" b="0" u="none" baseline="-25000">
                  <a:solidFill>
                    <a:srgbClr val="0033CC"/>
                  </a:solidFill>
                </a:rPr>
                <a:t>2p</a:t>
              </a:r>
              <a:endParaRPr lang="en-US" sz="2800" b="0" u="none"/>
            </a:p>
          </p:txBody>
        </p:sp>
        <p:grpSp>
          <p:nvGrpSpPr>
            <p:cNvPr id="12320" name="Group 31"/>
            <p:cNvGrpSpPr>
              <a:grpSpLocks/>
            </p:cNvGrpSpPr>
            <p:nvPr/>
          </p:nvGrpSpPr>
          <p:grpSpPr bwMode="auto">
            <a:xfrm>
              <a:off x="1020" y="1118"/>
              <a:ext cx="240" cy="2060"/>
              <a:chOff x="288" y="768"/>
              <a:chExt cx="240" cy="1903"/>
            </a:xfrm>
          </p:grpSpPr>
          <p:sp>
            <p:nvSpPr>
              <p:cNvPr id="12323" name="Rectangle 32"/>
              <p:cNvSpPr>
                <a:spLocks noChangeArrowheads="1"/>
              </p:cNvSpPr>
              <p:nvPr/>
            </p:nvSpPr>
            <p:spPr bwMode="auto">
              <a:xfrm>
                <a:off x="288" y="768"/>
                <a:ext cx="24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800" u="none"/>
                  <a:t>n</a:t>
                </a:r>
              </a:p>
            </p:txBody>
          </p:sp>
          <p:sp>
            <p:nvSpPr>
              <p:cNvPr id="12324" name="Rectangle 33"/>
              <p:cNvSpPr>
                <a:spLocks noChangeArrowheads="1"/>
              </p:cNvSpPr>
              <p:nvPr/>
            </p:nvSpPr>
            <p:spPr bwMode="auto">
              <a:xfrm>
                <a:off x="288" y="960"/>
                <a:ext cx="24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800" u="none"/>
                  <a:t>4</a:t>
                </a:r>
              </a:p>
            </p:txBody>
          </p:sp>
          <p:sp>
            <p:nvSpPr>
              <p:cNvPr id="12325" name="Rectangle 34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24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800" u="none"/>
                  <a:t>3</a:t>
                </a:r>
              </a:p>
            </p:txBody>
          </p:sp>
          <p:sp>
            <p:nvSpPr>
              <p:cNvPr id="12326" name="Rectangle 35"/>
              <p:cNvSpPr>
                <a:spLocks noChangeArrowheads="1"/>
              </p:cNvSpPr>
              <p:nvPr/>
            </p:nvSpPr>
            <p:spPr bwMode="auto">
              <a:xfrm>
                <a:off x="288" y="1391"/>
                <a:ext cx="24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800" u="none"/>
                  <a:t>2</a:t>
                </a:r>
              </a:p>
            </p:txBody>
          </p:sp>
          <p:sp>
            <p:nvSpPr>
              <p:cNvPr id="12327" name="Rectangle 36"/>
              <p:cNvSpPr>
                <a:spLocks noChangeArrowheads="1"/>
              </p:cNvSpPr>
              <p:nvPr/>
            </p:nvSpPr>
            <p:spPr bwMode="auto">
              <a:xfrm>
                <a:off x="288" y="2496"/>
                <a:ext cx="24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800" u="none"/>
                  <a:t>1</a:t>
                </a:r>
              </a:p>
            </p:txBody>
          </p:sp>
        </p:grpSp>
        <p:sp>
          <p:nvSpPr>
            <p:cNvPr id="12321" name="Line 37"/>
            <p:cNvSpPr>
              <a:spLocks noChangeShapeType="1"/>
            </p:cNvSpPr>
            <p:nvPr/>
          </p:nvSpPr>
          <p:spPr bwMode="auto">
            <a:xfrm flipH="1">
              <a:off x="1548" y="1579"/>
              <a:ext cx="504" cy="150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2" name="Text Box 38"/>
            <p:cNvSpPr txBox="1">
              <a:spLocks noChangeArrowheads="1"/>
            </p:cNvSpPr>
            <p:nvPr/>
          </p:nvSpPr>
          <p:spPr bwMode="auto">
            <a:xfrm>
              <a:off x="1682" y="1887"/>
              <a:ext cx="15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u="none">
                  <a:solidFill>
                    <a:srgbClr val="FF0000"/>
                  </a:solidFill>
                </a:rPr>
                <a:t>K</a:t>
              </a:r>
              <a:r>
                <a:rPr lang="en-US" sz="1800" u="none" baseline="-2500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endParaRPr lang="en-US" sz="1800" u="none"/>
            </a:p>
          </p:txBody>
        </p:sp>
      </p:grpSp>
      <p:pic>
        <p:nvPicPr>
          <p:cNvPr id="12292" name="Picture 39" descr="bd0671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4128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315200" cy="1066800"/>
          </a:xfrm>
          <a:gradFill rotWithShape="0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lang="en-US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Antikaon-nucleon scattering lengths</a:t>
            </a:r>
            <a:endParaRPr lang="it-IT" sz="3600" b="1" i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371600"/>
            <a:ext cx="8610600" cy="5105400"/>
          </a:xfrm>
        </p:spPr>
        <p:txBody>
          <a:bodyPr/>
          <a:lstStyle/>
          <a:p>
            <a:pPr marL="609600" indent="-609600" algn="l" eaLnBrk="1" hangingPunct="1">
              <a:defRPr/>
            </a:pPr>
            <a:r>
              <a:rPr lang="en-US" sz="2400" b="1" smtClean="0">
                <a:solidFill>
                  <a:schemeClr val="accent2"/>
                </a:solidFill>
              </a:rPr>
              <a:t>Once the </a:t>
            </a:r>
            <a:r>
              <a:rPr lang="en-US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shift and width</a:t>
            </a:r>
            <a:r>
              <a:rPr lang="en-US" sz="2400" b="1" smtClean="0">
                <a:solidFill>
                  <a:schemeClr val="accent2"/>
                </a:solidFill>
              </a:rPr>
              <a:t> of the </a:t>
            </a:r>
            <a:r>
              <a:rPr lang="it-IT" sz="2400" b="1" smtClean="0">
                <a:solidFill>
                  <a:schemeClr val="accent2"/>
                </a:solidFill>
              </a:rPr>
              <a:t>1s</a:t>
            </a:r>
            <a:r>
              <a:rPr lang="en-US" sz="2400" b="1" smtClean="0">
                <a:solidFill>
                  <a:schemeClr val="accent2"/>
                </a:solidFill>
              </a:rPr>
              <a:t> level for kaonic hydrogen and</a:t>
            </a:r>
          </a:p>
          <a:p>
            <a:pPr marL="609600" indent="-609600" algn="l" eaLnBrk="1" hangingPunct="1">
              <a:defRPr/>
            </a:pPr>
            <a:r>
              <a:rPr lang="en-US" sz="2400" b="1" smtClean="0">
                <a:solidFill>
                  <a:schemeClr val="accent2"/>
                </a:solidFill>
              </a:rPr>
              <a:t>deuterium are measured -) scattering lengths</a:t>
            </a:r>
            <a:endParaRPr lang="en-US" sz="2400" i="1" smtClean="0">
              <a:solidFill>
                <a:srgbClr val="FF0000"/>
              </a:solidFill>
            </a:endParaRPr>
          </a:p>
          <a:p>
            <a:pPr marL="609600" indent="-609600" algn="l" eaLnBrk="1" hangingPunct="1">
              <a:defRPr/>
            </a:pPr>
            <a:r>
              <a:rPr lang="en-US" sz="2400" i="1" smtClean="0">
                <a:solidFill>
                  <a:srgbClr val="FF0000"/>
                </a:solidFill>
              </a:rPr>
              <a:t>(isospin breaking corrections):</a:t>
            </a:r>
            <a:endParaRPr lang="it-IT" sz="2400" i="1" smtClean="0">
              <a:solidFill>
                <a:srgbClr val="FF0000"/>
              </a:solidFill>
            </a:endParaRPr>
          </a:p>
          <a:p>
            <a:pPr marL="609600" indent="-609600" algn="l" eaLnBrk="1" hangingPunct="1">
              <a:defRPr/>
            </a:pPr>
            <a:endParaRPr lang="it-IT" sz="2400" b="1" smtClean="0">
              <a:solidFill>
                <a:schemeClr val="accent2"/>
              </a:solidFill>
            </a:endParaRPr>
          </a:p>
          <a:p>
            <a:pPr marL="609600" indent="-609600" eaLnBrk="1" hangingPunct="1">
              <a:buFont typeface="Symbol" pitchFamily="18" charset="2"/>
              <a:buNone/>
              <a:defRPr/>
            </a:pPr>
            <a:r>
              <a:rPr lang="it-IT" sz="2800" b="1" i="1" smtClean="0">
                <a:solidFill>
                  <a:srgbClr val="FF0000"/>
                </a:solidFill>
                <a:latin typeface="Symbol" pitchFamily="18" charset="2"/>
              </a:rPr>
              <a:t>e </a:t>
            </a:r>
            <a:r>
              <a:rPr lang="it-IT" sz="2800" b="1" i="1" smtClean="0">
                <a:solidFill>
                  <a:srgbClr val="FF0000"/>
                </a:solidFill>
              </a:rPr>
              <a:t>+ i </a:t>
            </a:r>
            <a:r>
              <a:rPr lang="it-IT" sz="2800" b="1" i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it-IT" sz="2800" b="1" i="1" smtClean="0">
                <a:solidFill>
                  <a:srgbClr val="FF0000"/>
                </a:solidFill>
              </a:rPr>
              <a:t>/2 =&gt; a</a:t>
            </a:r>
            <a:r>
              <a:rPr lang="it-IT" sz="2800" b="1" i="1" baseline="-25000" smtClean="0">
                <a:solidFill>
                  <a:srgbClr val="FF0000"/>
                </a:solidFill>
              </a:rPr>
              <a:t>K</a:t>
            </a:r>
            <a:r>
              <a:rPr lang="it-IT" sz="2800" b="1" i="1" smtClean="0">
                <a:solidFill>
                  <a:srgbClr val="FF0000"/>
                </a:solidFill>
              </a:rPr>
              <a:t>-</a:t>
            </a:r>
            <a:r>
              <a:rPr lang="it-IT" sz="2800" b="1" i="1" baseline="-25000" smtClean="0">
                <a:solidFill>
                  <a:srgbClr val="FF0000"/>
                </a:solidFill>
              </a:rPr>
              <a:t>p</a:t>
            </a:r>
            <a:r>
              <a:rPr lang="it-IT" sz="2800" b="1" i="1" smtClean="0">
                <a:solidFill>
                  <a:srgbClr val="FF0000"/>
                </a:solidFill>
              </a:rPr>
              <a:t> eV fm</a:t>
            </a:r>
            <a:r>
              <a:rPr lang="it-IT" sz="2800" b="1" i="1" baseline="30000" smtClean="0">
                <a:solidFill>
                  <a:srgbClr val="FF0000"/>
                </a:solidFill>
              </a:rPr>
              <a:t>-1</a:t>
            </a:r>
          </a:p>
          <a:p>
            <a:pPr marL="609600" indent="-609600" eaLnBrk="1" hangingPunct="1">
              <a:buFont typeface="Symbol" pitchFamily="18" charset="2"/>
              <a:buNone/>
              <a:defRPr/>
            </a:pPr>
            <a:r>
              <a:rPr lang="it-IT" sz="2800" b="1" i="1" smtClean="0">
                <a:solidFill>
                  <a:srgbClr val="FF0000"/>
                </a:solidFill>
                <a:latin typeface="Symbol" pitchFamily="18" charset="2"/>
              </a:rPr>
              <a:t>e </a:t>
            </a:r>
            <a:r>
              <a:rPr lang="it-IT" sz="2800" b="1" i="1" smtClean="0">
                <a:solidFill>
                  <a:srgbClr val="FF0000"/>
                </a:solidFill>
              </a:rPr>
              <a:t>+ i </a:t>
            </a:r>
            <a:r>
              <a:rPr lang="it-IT" sz="2800" b="1" i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it-IT" sz="2800" b="1" i="1" smtClean="0">
                <a:solidFill>
                  <a:srgbClr val="FF0000"/>
                </a:solidFill>
              </a:rPr>
              <a:t>/2 =&gt; a</a:t>
            </a:r>
            <a:r>
              <a:rPr lang="it-IT" sz="2800" b="1" i="1" baseline="-25000" smtClean="0">
                <a:solidFill>
                  <a:srgbClr val="FF0000"/>
                </a:solidFill>
              </a:rPr>
              <a:t>K</a:t>
            </a:r>
            <a:r>
              <a:rPr lang="it-IT" sz="2800" b="1" i="1" smtClean="0">
                <a:solidFill>
                  <a:srgbClr val="FF0000"/>
                </a:solidFill>
              </a:rPr>
              <a:t>-</a:t>
            </a:r>
            <a:r>
              <a:rPr lang="it-IT" sz="2800" b="1" i="1" baseline="-25000" smtClean="0">
                <a:solidFill>
                  <a:srgbClr val="FF0000"/>
                </a:solidFill>
              </a:rPr>
              <a:t>d</a:t>
            </a:r>
            <a:r>
              <a:rPr lang="it-IT" sz="2800" b="1" i="1" smtClean="0">
                <a:solidFill>
                  <a:srgbClr val="FF0000"/>
                </a:solidFill>
              </a:rPr>
              <a:t> eV fm</a:t>
            </a:r>
            <a:r>
              <a:rPr lang="it-IT" sz="2800" b="1" i="1" baseline="30000" smtClean="0">
                <a:solidFill>
                  <a:srgbClr val="FF0000"/>
                </a:solidFill>
              </a:rPr>
              <a:t>-1</a:t>
            </a:r>
          </a:p>
          <a:p>
            <a:pPr marL="609600" indent="-609600" eaLnBrk="1" hangingPunct="1">
              <a:buFont typeface="Symbol" pitchFamily="18" charset="2"/>
              <a:buNone/>
              <a:defRPr/>
            </a:pPr>
            <a:r>
              <a:rPr lang="en-US" sz="2400" b="1" smtClean="0">
                <a:solidFill>
                  <a:schemeClr val="accent2"/>
                </a:solidFill>
              </a:rPr>
              <a:t>one can obtain the isospin dependent  antikaon-nucleon scattering lengths</a:t>
            </a:r>
          </a:p>
          <a:p>
            <a:pPr marL="609600" indent="-609600" algn="l" eaLnBrk="1" hangingPunct="1">
              <a:buFont typeface="Symbol" pitchFamily="18" charset="2"/>
              <a:buNone/>
              <a:defRPr/>
            </a:pPr>
            <a:endParaRPr lang="en-US" sz="2800" b="1" i="1" smtClean="0">
              <a:solidFill>
                <a:srgbClr val="FF0000"/>
              </a:solidFill>
            </a:endParaRPr>
          </a:p>
          <a:p>
            <a:pPr marL="609600" indent="-609600" eaLnBrk="1" hangingPunct="1">
              <a:buFont typeface="Symbol" pitchFamily="18" charset="2"/>
              <a:buNone/>
              <a:defRPr/>
            </a:pPr>
            <a:r>
              <a:rPr lang="en-US" sz="2800" b="1" i="1" smtClean="0">
                <a:solidFill>
                  <a:srgbClr val="FF0000"/>
                </a:solidFill>
              </a:rPr>
              <a:t>   </a:t>
            </a:r>
            <a:r>
              <a:rPr lang="it-IT" sz="2800" b="1" i="1" smtClean="0">
                <a:solidFill>
                  <a:srgbClr val="FF0000"/>
                </a:solidFill>
              </a:rPr>
              <a:t>a</a:t>
            </a:r>
            <a:r>
              <a:rPr lang="it-IT" sz="2800" b="1" i="1" baseline="-25000" smtClean="0">
                <a:solidFill>
                  <a:srgbClr val="FF0000"/>
                </a:solidFill>
              </a:rPr>
              <a:t>K</a:t>
            </a:r>
            <a:r>
              <a:rPr lang="it-IT" sz="2800" b="1" i="1" smtClean="0">
                <a:solidFill>
                  <a:srgbClr val="FF0000"/>
                </a:solidFill>
              </a:rPr>
              <a:t>-</a:t>
            </a:r>
            <a:r>
              <a:rPr lang="it-IT" sz="2800" b="1" i="1" baseline="-25000" smtClean="0">
                <a:solidFill>
                  <a:srgbClr val="FF0000"/>
                </a:solidFill>
              </a:rPr>
              <a:t>p</a:t>
            </a:r>
            <a:r>
              <a:rPr lang="en-US" sz="2800" b="1" i="1" baseline="-25000" smtClean="0">
                <a:solidFill>
                  <a:srgbClr val="FF0000"/>
                </a:solidFill>
              </a:rPr>
              <a:t> </a:t>
            </a:r>
            <a:r>
              <a:rPr lang="en-US" sz="2800" b="1" i="1" smtClean="0">
                <a:solidFill>
                  <a:srgbClr val="FF0000"/>
                </a:solidFill>
              </a:rPr>
              <a:t>= (a</a:t>
            </a:r>
            <a:r>
              <a:rPr lang="en-US" sz="2800" b="1" i="1" baseline="-25000" smtClean="0">
                <a:solidFill>
                  <a:srgbClr val="FF0000"/>
                </a:solidFill>
              </a:rPr>
              <a:t>0</a:t>
            </a:r>
            <a:r>
              <a:rPr lang="en-US" sz="2800" b="1" i="1" smtClean="0">
                <a:solidFill>
                  <a:srgbClr val="FF0000"/>
                </a:solidFill>
              </a:rPr>
              <a:t> + a</a:t>
            </a:r>
            <a:r>
              <a:rPr lang="en-US" sz="2800" b="1" i="1" baseline="-25000" smtClean="0">
                <a:solidFill>
                  <a:srgbClr val="FF0000"/>
                </a:solidFill>
              </a:rPr>
              <a:t>1</a:t>
            </a:r>
            <a:r>
              <a:rPr lang="en-US" sz="2800" b="1" i="1" smtClean="0">
                <a:solidFill>
                  <a:srgbClr val="FF0000"/>
                </a:solidFill>
              </a:rPr>
              <a:t>)/2</a:t>
            </a:r>
            <a:endParaRPr lang="it-IT" sz="2400" b="1" smtClean="0">
              <a:solidFill>
                <a:schemeClr val="accent2"/>
              </a:solidFill>
            </a:endParaRPr>
          </a:p>
          <a:p>
            <a:pPr marL="609600" indent="-609600" eaLnBrk="1" hangingPunct="1">
              <a:buFont typeface="Symbol" pitchFamily="18" charset="2"/>
              <a:buNone/>
              <a:defRPr/>
            </a:pPr>
            <a:r>
              <a:rPr lang="en-US" sz="2800" b="1" i="1" smtClean="0">
                <a:solidFill>
                  <a:srgbClr val="FF0000"/>
                </a:solidFill>
              </a:rPr>
              <a:t>   </a:t>
            </a:r>
            <a:r>
              <a:rPr lang="it-IT" sz="2800" b="1" i="1" smtClean="0">
                <a:solidFill>
                  <a:srgbClr val="FF0000"/>
                </a:solidFill>
              </a:rPr>
              <a:t>a</a:t>
            </a:r>
            <a:r>
              <a:rPr lang="it-IT" sz="2800" b="1" i="1" baseline="-25000" smtClean="0">
                <a:solidFill>
                  <a:srgbClr val="FF0000"/>
                </a:solidFill>
              </a:rPr>
              <a:t>K</a:t>
            </a:r>
            <a:r>
              <a:rPr lang="it-IT" sz="2800" b="1" i="1" smtClean="0">
                <a:solidFill>
                  <a:srgbClr val="FF0000"/>
                </a:solidFill>
              </a:rPr>
              <a:t>-</a:t>
            </a:r>
            <a:r>
              <a:rPr lang="en-US" sz="2800" b="1" i="1" baseline="-25000" smtClean="0">
                <a:solidFill>
                  <a:srgbClr val="FF0000"/>
                </a:solidFill>
              </a:rPr>
              <a:t>n </a:t>
            </a:r>
            <a:r>
              <a:rPr lang="en-US" sz="2800" b="1" i="1" smtClean="0">
                <a:solidFill>
                  <a:srgbClr val="FF0000"/>
                </a:solidFill>
              </a:rPr>
              <a:t>= a</a:t>
            </a:r>
            <a:r>
              <a:rPr lang="en-US" sz="2800" b="1" i="1" baseline="-25000" smtClean="0">
                <a:solidFill>
                  <a:srgbClr val="FF0000"/>
                </a:solidFill>
              </a:rPr>
              <a:t>1</a:t>
            </a:r>
            <a:endParaRPr lang="it-IT" sz="2800" b="1" i="1" baseline="-25000" smtClean="0">
              <a:solidFill>
                <a:srgbClr val="FF0000"/>
              </a:solidFill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 rot="10800000">
            <a:off x="4343400" y="5105400"/>
            <a:ext cx="180975" cy="442913"/>
          </a:xfrm>
          <a:prstGeom prst="upArrow">
            <a:avLst>
              <a:gd name="adj1" fmla="val 50000"/>
              <a:gd name="adj2" fmla="val 61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 rot="10800000">
            <a:off x="5029200" y="5105400"/>
            <a:ext cx="180975" cy="442913"/>
          </a:xfrm>
          <a:prstGeom prst="upArrow">
            <a:avLst>
              <a:gd name="adj1" fmla="val 50000"/>
              <a:gd name="adj2" fmla="val 61184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188913"/>
            <a:ext cx="8229600" cy="762000"/>
          </a:xfrm>
          <a:gradFill rotWithShape="0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lang="en-US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SIDDHARTA  Scientific program</a:t>
            </a:r>
            <a:endParaRPr lang="it-IT" sz="3600" b="1" i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14400"/>
            <a:ext cx="8534400" cy="5638800"/>
          </a:xfrm>
        </p:spPr>
        <p:txBody>
          <a:bodyPr/>
          <a:lstStyle/>
          <a:p>
            <a:pPr marL="609600" indent="-609600" algn="l" eaLnBrk="1" hangingPunct="1"/>
            <a:r>
              <a:rPr lang="en-US" sz="2000" b="1" smtClean="0">
                <a:solidFill>
                  <a:srgbClr val="0000FF"/>
                </a:solidFill>
              </a:rPr>
              <a:t>         Measuring the KN scattering lengths with the precision of a few percent will drastically change the present status of low-energy KN phenomenology and also provide a clear assessment of the SU(3) chiral effective Lagrangian approach to low energy hadron interactions.</a:t>
            </a:r>
          </a:p>
          <a:p>
            <a:pPr marL="609600" indent="-609600" algn="l" eaLnBrk="1" hangingPunct="1"/>
            <a:endParaRPr lang="en-US" sz="2000" b="1" smtClean="0">
              <a:solidFill>
                <a:srgbClr val="0000FF"/>
              </a:solidFill>
            </a:endParaRPr>
          </a:p>
          <a:p>
            <a:pPr marL="609600" indent="-609600" algn="l" eaLnBrk="1" hangingPunct="1"/>
            <a:endParaRPr lang="en-US" sz="2000" b="1" smtClean="0">
              <a:solidFill>
                <a:srgbClr val="0000FF"/>
              </a:solidFill>
            </a:endParaRPr>
          </a:p>
          <a:p>
            <a:pPr marL="609600" indent="-609600" algn="l" eaLnBrk="1" hangingPunct="1"/>
            <a:endParaRPr lang="en-US" sz="2000" b="1" smtClean="0">
              <a:solidFill>
                <a:srgbClr val="0000FF"/>
              </a:solidFill>
            </a:endParaRPr>
          </a:p>
          <a:p>
            <a:pPr marL="609600" indent="-609600" algn="l" eaLnBrk="1" hangingPunct="1">
              <a:lnSpc>
                <a:spcPct val="140000"/>
              </a:lnSpc>
              <a:buFontTx/>
              <a:buAutoNum type="arabicPeriod"/>
            </a:pPr>
            <a:r>
              <a:rPr lang="en-US" sz="2400" b="1" smtClean="0">
                <a:solidFill>
                  <a:srgbClr val="FF0000"/>
                </a:solidFill>
              </a:rPr>
              <a:t>Breakthrough in the </a:t>
            </a:r>
            <a:r>
              <a:rPr lang="en-US" sz="2400" b="1" i="1" smtClean="0">
                <a:solidFill>
                  <a:srgbClr val="FF0000"/>
                </a:solidFill>
              </a:rPr>
              <a:t>low-energy KN phenomenology</a:t>
            </a:r>
            <a:r>
              <a:rPr lang="en-US" sz="2400" b="1" smtClean="0">
                <a:solidFill>
                  <a:srgbClr val="FF0000"/>
                </a:solidFill>
              </a:rPr>
              <a:t>;</a:t>
            </a:r>
          </a:p>
          <a:p>
            <a:pPr marL="609600" indent="-609600" algn="l" eaLnBrk="1" hangingPunct="1">
              <a:lnSpc>
                <a:spcPct val="120000"/>
              </a:lnSpc>
              <a:buFontTx/>
              <a:buAutoNum type="arabicPeriod"/>
            </a:pPr>
            <a:r>
              <a:rPr lang="en-US" sz="2400" b="1" smtClean="0">
                <a:solidFill>
                  <a:srgbClr val="FF0000"/>
                </a:solidFill>
              </a:rPr>
              <a:t>Threshold amplitude in QCD</a:t>
            </a:r>
          </a:p>
          <a:p>
            <a:pPr marL="609600" indent="-609600" algn="l" eaLnBrk="1" hangingPunct="1">
              <a:lnSpc>
                <a:spcPct val="120000"/>
              </a:lnSpc>
              <a:buFontTx/>
              <a:buAutoNum type="arabicPeriod"/>
            </a:pPr>
            <a:r>
              <a:rPr lang="en-US" sz="2400" b="1" smtClean="0">
                <a:solidFill>
                  <a:srgbClr val="FF0000"/>
                </a:solidFill>
              </a:rPr>
              <a:t>Information on </a:t>
            </a:r>
            <a:r>
              <a:rPr lang="en-US" sz="2400" b="1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400" b="1" smtClean="0">
                <a:solidFill>
                  <a:srgbClr val="FF0000"/>
                </a:solidFill>
              </a:rPr>
              <a:t>(1405)</a:t>
            </a:r>
          </a:p>
          <a:p>
            <a:pPr marL="609600" indent="-609600" algn="l" eaLnBrk="1" hangingPunct="1">
              <a:lnSpc>
                <a:spcPct val="120000"/>
              </a:lnSpc>
              <a:buFontTx/>
              <a:buAutoNum type="arabicPeriod"/>
            </a:pPr>
            <a:r>
              <a:rPr lang="en-US" sz="2000" b="1" smtClean="0">
                <a:solidFill>
                  <a:srgbClr val="FF0000"/>
                </a:solidFill>
              </a:rPr>
              <a:t>Contribute to the determination of the </a:t>
            </a:r>
            <a:r>
              <a:rPr lang="en-US" sz="2000" b="1" i="1" smtClean="0">
                <a:solidFill>
                  <a:srgbClr val="FF0000"/>
                </a:solidFill>
              </a:rPr>
              <a:t>KN sigma terms</a:t>
            </a:r>
            <a:r>
              <a:rPr lang="en-US" sz="2000" b="1" smtClean="0">
                <a:solidFill>
                  <a:srgbClr val="FF0000"/>
                </a:solidFill>
              </a:rPr>
              <a:t>, which give the degree of chiral symmetry breaking;</a:t>
            </a:r>
          </a:p>
          <a:p>
            <a:pPr marL="609600" indent="-609600" algn="l" eaLnBrk="1" hangingPunct="1">
              <a:lnSpc>
                <a:spcPct val="120000"/>
              </a:lnSpc>
              <a:buFontTx/>
              <a:buAutoNum type="arabicPeriod"/>
            </a:pPr>
            <a:r>
              <a:rPr lang="en-US" sz="2000" b="1" smtClean="0">
                <a:solidFill>
                  <a:srgbClr val="FF0000"/>
                </a:solidFill>
              </a:rPr>
              <a:t>4 related alado with the determination of the </a:t>
            </a:r>
            <a:r>
              <a:rPr lang="en-US" sz="2000" b="1" i="1" smtClean="0">
                <a:solidFill>
                  <a:srgbClr val="FF0000"/>
                </a:solidFill>
              </a:rPr>
              <a:t>strangeness content of the nucleon</a:t>
            </a:r>
            <a:r>
              <a:rPr lang="en-US" sz="2000" b="1" smtClean="0">
                <a:solidFill>
                  <a:srgbClr val="FF0000"/>
                </a:solidFill>
              </a:rPr>
              <a:t> from the KN sigma terms</a:t>
            </a:r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7162800" y="1295400"/>
            <a:ext cx="152400" cy="1588"/>
          </a:xfrm>
          <a:custGeom>
            <a:avLst/>
            <a:gdLst>
              <a:gd name="T0" fmla="*/ 0 w 96"/>
              <a:gd name="T1" fmla="*/ 0 h 1"/>
              <a:gd name="T2" fmla="*/ 241935022 w 96"/>
              <a:gd name="T3" fmla="*/ 0 h 1"/>
              <a:gd name="T4" fmla="*/ 120967511 w 96"/>
              <a:gd name="T5" fmla="*/ 0 h 1"/>
              <a:gd name="T6" fmla="*/ 0 60000 65536"/>
              <a:gd name="T7" fmla="*/ 0 60000 65536"/>
              <a:gd name="T8" fmla="*/ 0 60000 65536"/>
              <a:gd name="T9" fmla="*/ 0 w 96"/>
              <a:gd name="T10" fmla="*/ 0 h 1"/>
              <a:gd name="T11" fmla="*/ 96 w 9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">
                <a:moveTo>
                  <a:pt x="0" y="0"/>
                </a:moveTo>
                <a:lnTo>
                  <a:pt x="96" y="0"/>
                </a:lnTo>
                <a:lnTo>
                  <a:pt x="4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 flipV="1">
            <a:off x="2667000" y="914400"/>
            <a:ext cx="152400" cy="76200"/>
          </a:xfrm>
          <a:custGeom>
            <a:avLst/>
            <a:gdLst>
              <a:gd name="T0" fmla="*/ 0 w 96"/>
              <a:gd name="T1" fmla="*/ 0 h 1"/>
              <a:gd name="T2" fmla="*/ 241935022 w 96"/>
              <a:gd name="T3" fmla="*/ 0 h 1"/>
              <a:gd name="T4" fmla="*/ 120967511 w 96"/>
              <a:gd name="T5" fmla="*/ 0 h 1"/>
              <a:gd name="T6" fmla="*/ 0 60000 65536"/>
              <a:gd name="T7" fmla="*/ 0 60000 65536"/>
              <a:gd name="T8" fmla="*/ 0 60000 65536"/>
              <a:gd name="T9" fmla="*/ 0 w 96"/>
              <a:gd name="T10" fmla="*/ 0 h 1"/>
              <a:gd name="T11" fmla="*/ 96 w 9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">
                <a:moveTo>
                  <a:pt x="0" y="0"/>
                </a:moveTo>
                <a:lnTo>
                  <a:pt x="96" y="0"/>
                </a:lnTo>
                <a:lnTo>
                  <a:pt x="4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5257800" y="3505200"/>
            <a:ext cx="152400" cy="1588"/>
          </a:xfrm>
          <a:custGeom>
            <a:avLst/>
            <a:gdLst>
              <a:gd name="T0" fmla="*/ 0 w 96"/>
              <a:gd name="T1" fmla="*/ 0 h 1"/>
              <a:gd name="T2" fmla="*/ 241935022 w 96"/>
              <a:gd name="T3" fmla="*/ 0 h 1"/>
              <a:gd name="T4" fmla="*/ 120967511 w 96"/>
              <a:gd name="T5" fmla="*/ 0 h 1"/>
              <a:gd name="T6" fmla="*/ 0 60000 65536"/>
              <a:gd name="T7" fmla="*/ 0 60000 65536"/>
              <a:gd name="T8" fmla="*/ 0 60000 65536"/>
              <a:gd name="T9" fmla="*/ 0 w 96"/>
              <a:gd name="T10" fmla="*/ 0 h 1"/>
              <a:gd name="T11" fmla="*/ 96 w 9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">
                <a:moveTo>
                  <a:pt x="0" y="0"/>
                </a:moveTo>
                <a:lnTo>
                  <a:pt x="96" y="0"/>
                </a:lnTo>
                <a:lnTo>
                  <a:pt x="4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4648200" y="2438400"/>
            <a:ext cx="76200" cy="838200"/>
          </a:xfrm>
          <a:prstGeom prst="downArrow">
            <a:avLst>
              <a:gd name="adj1" fmla="val 50000"/>
              <a:gd name="adj2" fmla="val 2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848600" cy="1828800"/>
          </a:xfrm>
          <a:gradFill rotWithShape="0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flatTx/>
          </a:bodyPr>
          <a:lstStyle/>
          <a:p>
            <a:pPr marL="838200" indent="-838200" eaLnBrk="1" hangingPunct="1">
              <a:defRPr/>
            </a:pP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SIDDHARTA</a:t>
            </a:r>
            <a:endParaRPr lang="it-IT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" y="157163"/>
            <a:ext cx="7251700" cy="1303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499" dir="5400000" algn="ctr" rotWithShape="0">
              <a:schemeClr val="bg2">
                <a:alpha val="45000"/>
              </a:scheme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893763" y="268288"/>
            <a:ext cx="7358062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altLang="ja-JP" sz="4200" u="none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Silicon Drift Detector - SDD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828800"/>
            <a:ext cx="6811962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5"/>
          <p:cNvSpPr>
            <a:spLocks/>
          </p:cNvSpPr>
          <p:nvPr/>
        </p:nvSpPr>
        <p:spPr bwMode="auto">
          <a:xfrm>
            <a:off x="4643438" y="3933825"/>
            <a:ext cx="304800" cy="2682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38"/>
            <a:endParaRPr lang="ja-JP" altLang="en-US" sz="3000" b="0" u="none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17413" name="Rectangle 6"/>
          <p:cNvSpPr>
            <a:spLocks/>
          </p:cNvSpPr>
          <p:nvPr/>
        </p:nvSpPr>
        <p:spPr bwMode="auto">
          <a:xfrm>
            <a:off x="5111750" y="3024188"/>
            <a:ext cx="1366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altLang="ja-JP" sz="1800" b="0" u="none">
                <a:solidFill>
                  <a:schemeClr val="bg1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1Chip : 1 cm</a:t>
            </a:r>
            <a:r>
              <a:rPr lang="en-US" altLang="ja-JP" sz="1800" b="0" u="none" baseline="32000">
                <a:solidFill>
                  <a:schemeClr val="bg1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2</a:t>
            </a:r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 rot="10800000" flipH="1">
            <a:off x="4795838" y="3402013"/>
            <a:ext cx="169862" cy="3841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7415" name="AutoShape 8"/>
          <p:cNvSpPr>
            <a:spLocks/>
          </p:cNvSpPr>
          <p:nvPr/>
        </p:nvSpPr>
        <p:spPr bwMode="auto">
          <a:xfrm>
            <a:off x="355600" y="1509713"/>
            <a:ext cx="8421688" cy="4892675"/>
          </a:xfrm>
          <a:prstGeom prst="roundRect">
            <a:avLst>
              <a:gd name="adj" fmla="val 273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38"/>
            <a:endParaRPr lang="ja-JP" altLang="en-US" sz="3000" b="0" u="none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" y="157163"/>
            <a:ext cx="7251700" cy="1303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499" dir="5400000" algn="ctr" rotWithShape="0">
              <a:schemeClr val="bg2">
                <a:alpha val="45000"/>
              </a:schemeClr>
            </a:outerShdw>
          </a:effectLst>
        </p:spPr>
      </p:pic>
      <p:sp>
        <p:nvSpPr>
          <p:cNvPr id="51203" name="AutoShape 3"/>
          <p:cNvSpPr>
            <a:spLocks/>
          </p:cNvSpPr>
          <p:nvPr/>
        </p:nvSpPr>
        <p:spPr bwMode="auto">
          <a:xfrm>
            <a:off x="3367088" y="5697538"/>
            <a:ext cx="4722812" cy="839787"/>
          </a:xfrm>
          <a:prstGeom prst="roundRect">
            <a:avLst>
              <a:gd name="adj" fmla="val 15954"/>
            </a:avLst>
          </a:prstGeom>
          <a:solidFill>
            <a:srgbClr val="000000">
              <a:alpha val="79999"/>
            </a:srgbClr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altLang="ja-JP" sz="4100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1 cm</a:t>
            </a:r>
            <a:r>
              <a:rPr lang="en-US" altLang="ja-JP" sz="4100" u="none" baseline="32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2</a:t>
            </a:r>
            <a:r>
              <a:rPr lang="en-US" altLang="ja-JP" sz="4100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 x 144 SDDs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88450" cy="688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499" dir="5400000" algn="ctr" rotWithShape="0">
              <a:schemeClr val="bg2">
                <a:alpha val="45000"/>
              </a:schemeClr>
            </a:outerShdw>
          </a:effectLst>
        </p:spPr>
      </p:pic>
      <p:pic>
        <p:nvPicPr>
          <p:cNvPr id="5017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" y="157163"/>
            <a:ext cx="7251700" cy="1303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499" dir="5400000" algn="ctr" rotWithShape="0">
              <a:schemeClr val="bg2">
                <a:alpha val="45000"/>
              </a:scheme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865188"/>
            <a:ext cx="9151938" cy="59420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37999"/>
              </a:schemeClr>
            </a:outerShdw>
          </a:effec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8512175" y="6494463"/>
            <a:ext cx="2079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defTabSz="642938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42938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42938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42938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42938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B6366E5-CDF5-48BA-9353-E3F81C3D5B3E}" type="slidenum">
              <a:rPr lang="en-US" altLang="ja-JP" sz="1100" b="0" u="none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Calibri" pitchFamily="34" charset="0"/>
              </a:rPr>
              <a:pPr algn="r" eaLnBrk="1" hangingPunct="1"/>
              <a:t>19</a:t>
            </a:fld>
            <a:endParaRPr lang="en-US" altLang="ja-JP" sz="1100" b="0" u="none">
              <a:solidFill>
                <a:srgbClr val="000000"/>
              </a:solidFill>
              <a:latin typeface="Calibri" pitchFamily="34" charset="0"/>
              <a:ea typeface="ヒラギノ角ゴ ProN W3" charset="-128"/>
              <a:sym typeface="Calibri" pitchFamily="34" charset="0"/>
            </a:endParaRP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0" y="5929313"/>
            <a:ext cx="700088" cy="901700"/>
            <a:chOff x="0" y="0"/>
            <a:chExt cx="627" cy="808"/>
          </a:xfrm>
        </p:grpSpPr>
        <p:grpSp>
          <p:nvGrpSpPr>
            <p:cNvPr id="20527" name="Group 4"/>
            <p:cNvGrpSpPr>
              <a:grpSpLocks/>
            </p:cNvGrpSpPr>
            <p:nvPr/>
          </p:nvGrpSpPr>
          <p:grpSpPr bwMode="auto">
            <a:xfrm>
              <a:off x="184" y="104"/>
              <a:ext cx="400" cy="496"/>
              <a:chOff x="0" y="0"/>
              <a:chExt cx="400" cy="496"/>
            </a:xfrm>
          </p:grpSpPr>
          <p:sp>
            <p:nvSpPr>
              <p:cNvPr id="20531" name="Line 5"/>
              <p:cNvSpPr>
                <a:spLocks noChangeShapeType="1"/>
              </p:cNvSpPr>
              <p:nvPr/>
            </p:nvSpPr>
            <p:spPr bwMode="auto">
              <a:xfrm>
                <a:off x="8" y="0"/>
                <a:ext cx="0" cy="4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20532" name="Line 6"/>
              <p:cNvSpPr>
                <a:spLocks noChangeShapeType="1"/>
              </p:cNvSpPr>
              <p:nvPr/>
            </p:nvSpPr>
            <p:spPr bwMode="auto">
              <a:xfrm rot="10800000">
                <a:off x="24" y="424"/>
                <a:ext cx="376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20533" name="Line 7"/>
              <p:cNvSpPr>
                <a:spLocks noChangeShapeType="1"/>
              </p:cNvSpPr>
              <p:nvPr/>
            </p:nvSpPr>
            <p:spPr bwMode="auto">
              <a:xfrm flipH="1">
                <a:off x="0" y="192"/>
                <a:ext cx="296" cy="2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  <p:sp>
          <p:nvSpPr>
            <p:cNvPr id="20528" name="Rectangle 8"/>
            <p:cNvSpPr>
              <a:spLocks/>
            </p:cNvSpPr>
            <p:nvPr/>
          </p:nvSpPr>
          <p:spPr bwMode="auto">
            <a:xfrm>
              <a:off x="488" y="96"/>
              <a:ext cx="139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6788" tIns="26788" rIns="26788" bIns="26788">
              <a:spAutoFit/>
            </a:bodyPr>
            <a:lstStyle/>
            <a:p>
              <a:pPr defTabSz="642938"/>
              <a:r>
                <a:rPr lang="en-US" altLang="ja-JP" sz="1700" b="0" u="none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Calibri" pitchFamily="34" charset="0"/>
                </a:rPr>
                <a:t>x</a:t>
              </a:r>
            </a:p>
          </p:txBody>
        </p:sp>
        <p:sp>
          <p:nvSpPr>
            <p:cNvPr id="20529" name="Rectangle 9"/>
            <p:cNvSpPr>
              <a:spLocks/>
            </p:cNvSpPr>
            <p:nvPr/>
          </p:nvSpPr>
          <p:spPr bwMode="auto">
            <a:xfrm>
              <a:off x="0" y="0"/>
              <a:ext cx="14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6788" tIns="26788" rIns="26788" bIns="26788">
              <a:spAutoFit/>
            </a:bodyPr>
            <a:lstStyle/>
            <a:p>
              <a:pPr defTabSz="642938"/>
              <a:r>
                <a:rPr lang="en-US" altLang="ja-JP" sz="1700" b="0" u="none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Calibri" pitchFamily="34" charset="0"/>
                </a:rPr>
                <a:t>y</a:t>
              </a:r>
            </a:p>
          </p:txBody>
        </p:sp>
        <p:sp>
          <p:nvSpPr>
            <p:cNvPr id="20530" name="Rectangle 10"/>
            <p:cNvSpPr>
              <a:spLocks/>
            </p:cNvSpPr>
            <p:nvPr/>
          </p:nvSpPr>
          <p:spPr bwMode="auto">
            <a:xfrm>
              <a:off x="400" y="528"/>
              <a:ext cx="13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6788" tIns="26788" rIns="26788" bIns="26788">
              <a:spAutoFit/>
            </a:bodyPr>
            <a:lstStyle/>
            <a:p>
              <a:pPr defTabSz="642938"/>
              <a:r>
                <a:rPr lang="en-US" altLang="ja-JP" sz="1700" b="0" u="none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Calibri" pitchFamily="34" charset="0"/>
                </a:rPr>
                <a:t>z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581275" y="1169988"/>
            <a:ext cx="3267075" cy="3125787"/>
            <a:chOff x="0" y="0"/>
            <a:chExt cx="2928" cy="2800"/>
          </a:xfrm>
        </p:grpSpPr>
        <p:sp>
          <p:nvSpPr>
            <p:cNvPr id="48140" name="AutoShape 12"/>
            <p:cNvSpPr>
              <a:spLocks/>
            </p:cNvSpPr>
            <p:nvPr/>
          </p:nvSpPr>
          <p:spPr bwMode="auto">
            <a:xfrm>
              <a:off x="0" y="0"/>
              <a:ext cx="2928" cy="2800"/>
            </a:xfrm>
            <a:prstGeom prst="roundRect">
              <a:avLst>
                <a:gd name="adj" fmla="val 4282"/>
              </a:avLst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  <a:effectLst>
              <a:outerShdw dist="1142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 algn="ctr" defTabSz="642938">
                <a:defRPr/>
              </a:pPr>
              <a:endParaRPr lang="ja-JP" altLang="en-US" sz="3000" b="0" u="none">
                <a:solidFill>
                  <a:srgbClr val="FFFFFF"/>
                </a:solidFill>
                <a:latin typeface="Helvetica Neue" charset="0"/>
                <a:ea typeface="ヒラギノ角ゴ ProN W3" charset="-128"/>
                <a:sym typeface="Helvetica Neue" charset="0"/>
              </a:endParaRPr>
            </a:p>
          </p:txBody>
        </p:sp>
        <p:pic>
          <p:nvPicPr>
            <p:cNvPr id="2052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216"/>
              <a:ext cx="2426" cy="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6" name="Rectangle 14"/>
          <p:cNvSpPr>
            <a:spLocks/>
          </p:cNvSpPr>
          <p:nvPr/>
        </p:nvSpPr>
        <p:spPr bwMode="auto">
          <a:xfrm>
            <a:off x="1231900" y="211138"/>
            <a:ext cx="6680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6788" tIns="26788" rIns="26788" bIns="26788"/>
          <a:lstStyle/>
          <a:p>
            <a:pPr algn="ctr" defTabSz="642938"/>
            <a:r>
              <a:rPr lang="en-US" altLang="ja-JP" sz="3300" u="none">
                <a:latin typeface="Helvetica Neue" charset="0"/>
                <a:ea typeface="ヒラギノ角ゴ ProN W3" charset="-128"/>
                <a:sym typeface="Helvetica Neue" charset="0"/>
              </a:rPr>
              <a:t>SIDDHARTA overview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58763" y="4268788"/>
            <a:ext cx="3455987" cy="1089025"/>
            <a:chOff x="0" y="0"/>
            <a:chExt cx="3095" cy="976"/>
          </a:xfrm>
        </p:grpSpPr>
        <p:sp>
          <p:nvSpPr>
            <p:cNvPr id="20520" name="Line 16"/>
            <p:cNvSpPr>
              <a:spLocks noChangeShapeType="1"/>
            </p:cNvSpPr>
            <p:nvPr/>
          </p:nvSpPr>
          <p:spPr bwMode="auto">
            <a:xfrm rot="10800000">
              <a:off x="0" y="159"/>
              <a:ext cx="3095" cy="385"/>
            </a:xfrm>
            <a:prstGeom prst="line">
              <a:avLst/>
            </a:prstGeom>
            <a:noFill/>
            <a:ln w="114300">
              <a:solidFill>
                <a:srgbClr val="FFFF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20521" name="Group 17"/>
            <p:cNvGrpSpPr>
              <a:grpSpLocks/>
            </p:cNvGrpSpPr>
            <p:nvPr/>
          </p:nvGrpSpPr>
          <p:grpSpPr bwMode="auto">
            <a:xfrm>
              <a:off x="1039" y="0"/>
              <a:ext cx="560" cy="607"/>
              <a:chOff x="0" y="0"/>
              <a:chExt cx="560" cy="607"/>
            </a:xfrm>
          </p:grpSpPr>
          <p:sp>
            <p:nvSpPr>
              <p:cNvPr id="20523" name="Oval 18"/>
              <p:cNvSpPr>
                <a:spLocks/>
              </p:cNvSpPr>
              <p:nvPr/>
            </p:nvSpPr>
            <p:spPr bwMode="auto">
              <a:xfrm>
                <a:off x="0" y="47"/>
                <a:ext cx="560" cy="56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34196">
                    <a:srgbClr val="7FBF7F"/>
                  </a:gs>
                  <a:gs pos="100000">
                    <a:srgbClr val="008000"/>
                  </a:gs>
                </a:gsLst>
                <a:path path="rect">
                  <a:fillToRect l="17142" t="18570" r="82858" b="8143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defTabSz="642938"/>
                <a:endParaRPr lang="ja-JP" altLang="en-US" sz="3000" b="0" u="none">
                  <a:solidFill>
                    <a:srgbClr val="FFFFFF"/>
                  </a:solidFill>
                  <a:latin typeface="Helvetica Neue" charset="0"/>
                  <a:ea typeface="ヒラギノ角ゴ ProN W3" charset="-128"/>
                  <a:sym typeface="Helvetica Neue" charset="0"/>
                </a:endParaRPr>
              </a:p>
            </p:txBody>
          </p:sp>
          <p:sp>
            <p:nvSpPr>
              <p:cNvPr id="20524" name="Rectangle 19"/>
              <p:cNvSpPr>
                <a:spLocks/>
              </p:cNvSpPr>
              <p:nvPr/>
            </p:nvSpPr>
            <p:spPr bwMode="auto">
              <a:xfrm rot="58436">
                <a:off x="90" y="3"/>
                <a:ext cx="431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642938"/>
                <a:r>
                  <a:rPr lang="en-US" altLang="ja-JP" sz="3700" u="none">
                    <a:latin typeface="Helvetica Neue" charset="0"/>
                    <a:ea typeface="ヒラギノ角ゴ ProN W3" charset="-128"/>
                    <a:sym typeface="Helvetica Neue" charset="0"/>
                  </a:rPr>
                  <a:t>e</a:t>
                </a:r>
                <a:r>
                  <a:rPr lang="en-US" altLang="ja-JP" sz="3700" u="none" baseline="32000">
                    <a:latin typeface="Helvetica Neue" charset="0"/>
                    <a:ea typeface="ヒラギノ角ゴ ProN W3" charset="-128"/>
                    <a:sym typeface="Helvetica Neue" charset="0"/>
                  </a:rPr>
                  <a:t>-</a:t>
                </a:r>
              </a:p>
            </p:txBody>
          </p:sp>
        </p:grpSp>
        <p:sp>
          <p:nvSpPr>
            <p:cNvPr id="48148" name="AutoShape 20"/>
            <p:cNvSpPr>
              <a:spLocks/>
            </p:cNvSpPr>
            <p:nvPr/>
          </p:nvSpPr>
          <p:spPr bwMode="auto">
            <a:xfrm>
              <a:off x="135" y="640"/>
              <a:ext cx="1769" cy="336"/>
            </a:xfrm>
            <a:prstGeom prst="roundRect">
              <a:avLst>
                <a:gd name="adj" fmla="val 35713"/>
              </a:avLst>
            </a:prstGeom>
            <a:solidFill>
              <a:srgbClr val="000000">
                <a:alpha val="79999"/>
              </a:srgbClr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b"/>
            <a:lstStyle/>
            <a:p>
              <a:pPr algn="ctr" defTabSz="642938">
                <a:defRPr/>
              </a:pPr>
              <a:r>
                <a:rPr lang="en-US" altLang="ja-JP" sz="2200" b="0" u="none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ヒラギノ角ゴ Pro W6" charset="-128"/>
                  <a:ea typeface="ヒラギノ角ゴ Pro W6" charset="-128"/>
                  <a:sym typeface="ヒラギノ角ゴ Pro W6" charset="-128"/>
                </a:rPr>
                <a:t>510 MeV/c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429125" y="4946650"/>
            <a:ext cx="4286250" cy="1206500"/>
            <a:chOff x="0" y="0"/>
            <a:chExt cx="3840" cy="1080"/>
          </a:xfrm>
        </p:grpSpPr>
        <p:sp>
          <p:nvSpPr>
            <p:cNvPr id="20515" name="Line 22"/>
            <p:cNvSpPr>
              <a:spLocks noChangeShapeType="1"/>
            </p:cNvSpPr>
            <p:nvPr/>
          </p:nvSpPr>
          <p:spPr bwMode="auto">
            <a:xfrm>
              <a:off x="0" y="0"/>
              <a:ext cx="3840" cy="831"/>
            </a:xfrm>
            <a:prstGeom prst="line">
              <a:avLst/>
            </a:prstGeom>
            <a:noFill/>
            <a:ln w="114300">
              <a:solidFill>
                <a:srgbClr val="FFFF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20516" name="Group 23"/>
            <p:cNvGrpSpPr>
              <a:grpSpLocks/>
            </p:cNvGrpSpPr>
            <p:nvPr/>
          </p:nvGrpSpPr>
          <p:grpSpPr bwMode="auto">
            <a:xfrm>
              <a:off x="1872" y="95"/>
              <a:ext cx="560" cy="609"/>
              <a:chOff x="0" y="0"/>
              <a:chExt cx="560" cy="608"/>
            </a:xfrm>
          </p:grpSpPr>
          <p:sp>
            <p:nvSpPr>
              <p:cNvPr id="20518" name="Oval 24"/>
              <p:cNvSpPr>
                <a:spLocks/>
              </p:cNvSpPr>
              <p:nvPr/>
            </p:nvSpPr>
            <p:spPr bwMode="auto">
              <a:xfrm>
                <a:off x="0" y="48"/>
                <a:ext cx="560" cy="56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34196">
                    <a:srgbClr val="7FBF7F"/>
                  </a:gs>
                  <a:gs pos="100000">
                    <a:srgbClr val="008000"/>
                  </a:gs>
                </a:gsLst>
                <a:path path="rect">
                  <a:fillToRect l="17142" t="18570" r="82858" b="8143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defTabSz="642938"/>
                <a:endParaRPr lang="ja-JP" altLang="en-US" sz="3000" b="0" u="none">
                  <a:solidFill>
                    <a:srgbClr val="FFFFFF"/>
                  </a:solidFill>
                  <a:latin typeface="Helvetica Neue" charset="0"/>
                  <a:ea typeface="ヒラギノ角ゴ ProN W3" charset="-128"/>
                  <a:sym typeface="Helvetica Neue" charset="0"/>
                </a:endParaRPr>
              </a:p>
            </p:txBody>
          </p:sp>
          <p:sp>
            <p:nvSpPr>
              <p:cNvPr id="20519" name="Rectangle 25"/>
              <p:cNvSpPr>
                <a:spLocks/>
              </p:cNvSpPr>
              <p:nvPr/>
            </p:nvSpPr>
            <p:spPr bwMode="auto">
              <a:xfrm rot="58436">
                <a:off x="63" y="4"/>
                <a:ext cx="485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642938"/>
                <a:r>
                  <a:rPr lang="en-US" altLang="ja-JP" sz="3700" u="none">
                    <a:latin typeface="Helvetica Neue" charset="0"/>
                    <a:ea typeface="ヒラギノ角ゴ ProN W3" charset="-128"/>
                    <a:sym typeface="Helvetica Neue" charset="0"/>
                  </a:rPr>
                  <a:t>e</a:t>
                </a:r>
                <a:r>
                  <a:rPr lang="en-US" altLang="ja-JP" sz="3700" u="none" baseline="32000">
                    <a:latin typeface="Helvetica Neue" charset="0"/>
                    <a:ea typeface="ヒラギノ角ゴ ProN W3" charset="-128"/>
                    <a:sym typeface="Helvetica Neue" charset="0"/>
                  </a:rPr>
                  <a:t>+</a:t>
                </a:r>
              </a:p>
            </p:txBody>
          </p:sp>
        </p:grpSp>
        <p:sp>
          <p:nvSpPr>
            <p:cNvPr id="48154" name="AutoShape 26"/>
            <p:cNvSpPr>
              <a:spLocks/>
            </p:cNvSpPr>
            <p:nvPr/>
          </p:nvSpPr>
          <p:spPr bwMode="auto">
            <a:xfrm>
              <a:off x="1264" y="745"/>
              <a:ext cx="1768" cy="335"/>
            </a:xfrm>
            <a:prstGeom prst="roundRect">
              <a:avLst>
                <a:gd name="adj" fmla="val 35713"/>
              </a:avLst>
            </a:prstGeom>
            <a:solidFill>
              <a:srgbClr val="000000">
                <a:alpha val="79999"/>
              </a:srgbClr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b"/>
            <a:lstStyle/>
            <a:p>
              <a:pPr algn="ctr" defTabSz="642938">
                <a:defRPr/>
              </a:pPr>
              <a:r>
                <a:rPr lang="en-US" altLang="ja-JP" sz="2200" b="0" u="none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ヒラギノ角ゴ Pro W6" charset="-128"/>
                  <a:ea typeface="ヒラギノ角ゴ Pro W6" charset="-128"/>
                  <a:sym typeface="ヒラギノ角ゴ Pro W6" charset="-128"/>
                </a:rPr>
                <a:t>510 MeV/c</a:t>
              </a:r>
            </a:p>
          </p:txBody>
        </p:sp>
      </p:grpSp>
      <p:sp>
        <p:nvSpPr>
          <p:cNvPr id="48155" name="AutoShape 27"/>
          <p:cNvSpPr>
            <a:spLocks/>
          </p:cNvSpPr>
          <p:nvPr/>
        </p:nvSpPr>
        <p:spPr bwMode="auto">
          <a:xfrm>
            <a:off x="2036763" y="5473700"/>
            <a:ext cx="1909762" cy="777875"/>
          </a:xfrm>
          <a:prstGeom prst="roundRect">
            <a:avLst>
              <a:gd name="adj" fmla="val 17241"/>
            </a:avLst>
          </a:prstGeom>
          <a:solidFill>
            <a:srgbClr val="000000">
              <a:alpha val="79999"/>
            </a:srgbClr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ctr" defTabSz="642938">
              <a:defRPr/>
            </a:pPr>
            <a:r>
              <a:rPr lang="en-US" altLang="ja-JP" sz="2200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127 MeV/</a:t>
            </a:r>
            <a:r>
              <a:rPr lang="en-US" altLang="ja-JP" sz="2200" i="1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c</a:t>
            </a:r>
            <a:endParaRPr lang="en-US" altLang="ja-JP" sz="2200" u="none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Helvetica Neue" charset="0"/>
              <a:ea typeface="ヒラギノ角ゴ ProN W3" charset="-128"/>
              <a:sym typeface="Helvetica Neue" charset="0"/>
            </a:endParaRPr>
          </a:p>
          <a:p>
            <a:pPr algn="ctr" defTabSz="642938">
              <a:defRPr/>
            </a:pPr>
            <a:r>
              <a:rPr lang="en-US" altLang="ja-JP" sz="2200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Δ</a:t>
            </a:r>
            <a:r>
              <a:rPr lang="en-US" altLang="ja-JP" sz="2200" i="1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p</a:t>
            </a:r>
            <a:r>
              <a:rPr lang="en-US" altLang="ja-JP" sz="2200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/</a:t>
            </a:r>
            <a:r>
              <a:rPr lang="en-US" altLang="ja-JP" sz="2200" i="1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p</a:t>
            </a:r>
            <a:r>
              <a:rPr lang="en-US" altLang="ja-JP" sz="2200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=0.1%</a:t>
            </a:r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4054475" y="4929188"/>
            <a:ext cx="625475" cy="1509712"/>
            <a:chOff x="0" y="0"/>
            <a:chExt cx="560" cy="1352"/>
          </a:xfrm>
        </p:grpSpPr>
        <p:sp>
          <p:nvSpPr>
            <p:cNvPr id="20511" name="Line 29"/>
            <p:cNvSpPr>
              <a:spLocks noChangeShapeType="1"/>
            </p:cNvSpPr>
            <p:nvPr/>
          </p:nvSpPr>
          <p:spPr bwMode="auto">
            <a:xfrm rot="10800000">
              <a:off x="32" y="0"/>
              <a:ext cx="176" cy="768"/>
            </a:xfrm>
            <a:prstGeom prst="line">
              <a:avLst/>
            </a:prstGeom>
            <a:noFill/>
            <a:ln w="114300">
              <a:solidFill>
                <a:srgbClr val="FFFF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20512" name="Group 30"/>
            <p:cNvGrpSpPr>
              <a:grpSpLocks/>
            </p:cNvGrpSpPr>
            <p:nvPr/>
          </p:nvGrpSpPr>
          <p:grpSpPr bwMode="auto">
            <a:xfrm>
              <a:off x="0" y="747"/>
              <a:ext cx="560" cy="605"/>
              <a:chOff x="0" y="0"/>
              <a:chExt cx="560" cy="604"/>
            </a:xfrm>
          </p:grpSpPr>
          <p:sp>
            <p:nvSpPr>
              <p:cNvPr id="20513" name="Oval 31"/>
              <p:cNvSpPr>
                <a:spLocks/>
              </p:cNvSpPr>
              <p:nvPr/>
            </p:nvSpPr>
            <p:spPr bwMode="auto">
              <a:xfrm>
                <a:off x="0" y="44"/>
                <a:ext cx="560" cy="56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34196">
                    <a:srgbClr val="FF7F7F"/>
                  </a:gs>
                  <a:gs pos="100000">
                    <a:srgbClr val="FF0000"/>
                  </a:gs>
                </a:gsLst>
                <a:path path="rect">
                  <a:fillToRect l="17142" t="18570" r="82858" b="8143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defTabSz="642938"/>
                <a:endParaRPr lang="ja-JP" altLang="en-US" sz="3000" b="0" u="none">
                  <a:solidFill>
                    <a:srgbClr val="FFFFFF"/>
                  </a:solidFill>
                  <a:latin typeface="Helvetica Neue" charset="0"/>
                  <a:ea typeface="ヒラギノ角ゴ ProN W3" charset="-128"/>
                  <a:sym typeface="Helvetica Neue" charset="0"/>
                </a:endParaRPr>
              </a:p>
            </p:txBody>
          </p:sp>
          <p:sp>
            <p:nvSpPr>
              <p:cNvPr id="20514" name="Rectangle 32"/>
              <p:cNvSpPr>
                <a:spLocks/>
              </p:cNvSpPr>
              <p:nvPr/>
            </p:nvSpPr>
            <p:spPr bwMode="auto">
              <a:xfrm rot="58436">
                <a:off x="48" y="4"/>
                <a:ext cx="499" cy="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642938"/>
                <a:r>
                  <a:rPr lang="en-US" altLang="ja-JP" sz="3100" u="none">
                    <a:latin typeface="Helvetica Neue" charset="0"/>
                    <a:ea typeface="ヒラギノ角ゴ ProN W3" charset="-128"/>
                    <a:sym typeface="Helvetica Neue" charset="0"/>
                  </a:rPr>
                  <a:t>K</a:t>
                </a:r>
                <a:r>
                  <a:rPr lang="en-US" altLang="ja-JP" sz="3800" u="none" baseline="32000">
                    <a:latin typeface="Helvetica Neue" charset="0"/>
                    <a:ea typeface="ヒラギノ角ゴ ProN W3" charset="-128"/>
                    <a:sym typeface="Helvetica Neue" charset="0"/>
                  </a:rPr>
                  <a:t>+</a:t>
                </a:r>
              </a:p>
            </p:txBody>
          </p:sp>
        </p:grp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3473450" y="3348038"/>
            <a:ext cx="625475" cy="1574800"/>
            <a:chOff x="0" y="0"/>
            <a:chExt cx="560" cy="1410"/>
          </a:xfrm>
        </p:grpSpPr>
        <p:sp>
          <p:nvSpPr>
            <p:cNvPr id="20507" name="Line 34"/>
            <p:cNvSpPr>
              <a:spLocks noChangeShapeType="1"/>
            </p:cNvSpPr>
            <p:nvPr/>
          </p:nvSpPr>
          <p:spPr bwMode="auto">
            <a:xfrm>
              <a:off x="376" y="607"/>
              <a:ext cx="169" cy="803"/>
            </a:xfrm>
            <a:prstGeom prst="line">
              <a:avLst/>
            </a:prstGeom>
            <a:noFill/>
            <a:ln w="114300">
              <a:solidFill>
                <a:srgbClr val="FFFF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20508" name="Group 35"/>
            <p:cNvGrpSpPr>
              <a:grpSpLocks/>
            </p:cNvGrpSpPr>
            <p:nvPr/>
          </p:nvGrpSpPr>
          <p:grpSpPr bwMode="auto">
            <a:xfrm>
              <a:off x="0" y="0"/>
              <a:ext cx="560" cy="603"/>
              <a:chOff x="0" y="0"/>
              <a:chExt cx="560" cy="603"/>
            </a:xfrm>
          </p:grpSpPr>
          <p:sp>
            <p:nvSpPr>
              <p:cNvPr id="20509" name="Oval 36"/>
              <p:cNvSpPr>
                <a:spLocks/>
              </p:cNvSpPr>
              <p:nvPr/>
            </p:nvSpPr>
            <p:spPr bwMode="auto">
              <a:xfrm>
                <a:off x="0" y="43"/>
                <a:ext cx="560" cy="56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34196">
                    <a:srgbClr val="FF7F7F"/>
                  </a:gs>
                  <a:gs pos="100000">
                    <a:srgbClr val="FF0000"/>
                  </a:gs>
                </a:gsLst>
                <a:path path="rect">
                  <a:fillToRect l="17142" t="18570" r="82858" b="8143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defTabSz="642938"/>
                <a:endParaRPr lang="ja-JP" altLang="en-US" sz="3000" b="0" u="none">
                  <a:solidFill>
                    <a:srgbClr val="FFFFFF"/>
                  </a:solidFill>
                  <a:latin typeface="Helvetica Neue" charset="0"/>
                  <a:ea typeface="ヒラギノ角ゴ ProN W3" charset="-128"/>
                  <a:sym typeface="Helvetica Neue" charset="0"/>
                </a:endParaRPr>
              </a:p>
            </p:txBody>
          </p:sp>
          <p:sp>
            <p:nvSpPr>
              <p:cNvPr id="20510" name="Rectangle 37"/>
              <p:cNvSpPr>
                <a:spLocks/>
              </p:cNvSpPr>
              <p:nvPr/>
            </p:nvSpPr>
            <p:spPr bwMode="auto">
              <a:xfrm rot="58436">
                <a:off x="76" y="3"/>
                <a:ext cx="443" cy="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642938"/>
                <a:r>
                  <a:rPr lang="en-US" altLang="ja-JP" sz="3100" u="none">
                    <a:latin typeface="Helvetica Neue" charset="0"/>
                    <a:ea typeface="ヒラギノ角ゴ ProN W3" charset="-128"/>
                    <a:sym typeface="Helvetica Neue" charset="0"/>
                  </a:rPr>
                  <a:t>K</a:t>
                </a:r>
                <a:r>
                  <a:rPr lang="en-US" altLang="ja-JP" sz="3800" u="none" baseline="32000">
                    <a:latin typeface="Helvetica Neue" charset="0"/>
                    <a:ea typeface="ヒラギノ角ゴ ProN W3" charset="-128"/>
                    <a:sym typeface="Helvetica Neue" charset="0"/>
                  </a:rPr>
                  <a:t>-</a:t>
                </a:r>
              </a:p>
            </p:txBody>
          </p:sp>
        </p:grp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3732213" y="4524375"/>
            <a:ext cx="679450" cy="709613"/>
            <a:chOff x="0" y="0"/>
            <a:chExt cx="609" cy="634"/>
          </a:xfrm>
        </p:grpSpPr>
        <p:sp>
          <p:nvSpPr>
            <p:cNvPr id="20505" name="Oval 39"/>
            <p:cNvSpPr>
              <a:spLocks/>
            </p:cNvSpPr>
            <p:nvPr/>
          </p:nvSpPr>
          <p:spPr bwMode="auto">
            <a:xfrm>
              <a:off x="0" y="16"/>
              <a:ext cx="609" cy="61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31087">
                  <a:srgbClr val="E9BB8E"/>
                </a:gs>
                <a:gs pos="100000">
                  <a:srgbClr val="D4771D"/>
                </a:gs>
              </a:gsLst>
              <a:path path="rect">
                <a:fillToRect l="17142" t="18570" r="82858" b="8143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642938"/>
              <a:endParaRPr lang="ja-JP" altLang="en-US" sz="3000" b="0" u="none">
                <a:solidFill>
                  <a:srgbClr val="FFFFFF"/>
                </a:solidFill>
                <a:latin typeface="Helvetica Neue" charset="0"/>
                <a:ea typeface="ヒラギノ角ゴ ProN W3" charset="-128"/>
                <a:sym typeface="Helvetica Neue" charset="0"/>
              </a:endParaRPr>
            </a:p>
          </p:txBody>
        </p:sp>
        <p:sp>
          <p:nvSpPr>
            <p:cNvPr id="20506" name="Rectangle 40"/>
            <p:cNvSpPr>
              <a:spLocks/>
            </p:cNvSpPr>
            <p:nvPr/>
          </p:nvSpPr>
          <p:spPr bwMode="auto">
            <a:xfrm rot="58436">
              <a:off x="83" y="3"/>
              <a:ext cx="430" cy="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642938"/>
              <a:r>
                <a:rPr lang="en-US" altLang="ja-JP" sz="3700" u="none">
                  <a:latin typeface="Helvetica Neue" charset="0"/>
                  <a:ea typeface="ヒラギノ角ゴ ProN W3" charset="-128"/>
                  <a:sym typeface="Helvetica Neue" charset="0"/>
                </a:rPr>
                <a:t>Φ</a:t>
              </a:r>
            </a:p>
          </p:txBody>
        </p:sp>
      </p:grpSp>
      <p:pic>
        <p:nvPicPr>
          <p:cNvPr id="48169" name="Picture 4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1538"/>
            <a:ext cx="3116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0" name="AutoShape 42"/>
          <p:cNvSpPr>
            <a:spLocks/>
          </p:cNvSpPr>
          <p:nvPr/>
        </p:nvSpPr>
        <p:spPr bwMode="auto">
          <a:xfrm>
            <a:off x="2393950" y="2009775"/>
            <a:ext cx="1187450" cy="455613"/>
          </a:xfrm>
          <a:prstGeom prst="roundRect">
            <a:avLst>
              <a:gd name="adj" fmla="val 29407"/>
            </a:avLst>
          </a:prstGeom>
          <a:solidFill>
            <a:srgbClr val="000000">
              <a:alpha val="79999"/>
            </a:srgbClr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altLang="ja-JP" sz="2200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Target</a:t>
            </a:r>
          </a:p>
        </p:txBody>
      </p: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3236913" y="2513013"/>
            <a:ext cx="1431925" cy="708025"/>
            <a:chOff x="0" y="0"/>
            <a:chExt cx="1282" cy="634"/>
          </a:xfrm>
        </p:grpSpPr>
        <p:sp>
          <p:nvSpPr>
            <p:cNvPr id="48172" name="Freeform 44"/>
            <p:cNvSpPr>
              <a:spLocks/>
            </p:cNvSpPr>
            <p:nvPr/>
          </p:nvSpPr>
          <p:spPr bwMode="auto">
            <a:xfrm rot="-1152363">
              <a:off x="343" y="399"/>
              <a:ext cx="952" cy="81"/>
            </a:xfrm>
            <a:custGeom>
              <a:avLst/>
              <a:gdLst>
                <a:gd name="T0" fmla="*/ 0 w 21600"/>
                <a:gd name="T1" fmla="*/ 0 h 21554"/>
                <a:gd name="T2" fmla="*/ 2179 w 21600"/>
                <a:gd name="T3" fmla="*/ 21554 h 21554"/>
                <a:gd name="T4" fmla="*/ 3789 w 21600"/>
                <a:gd name="T5" fmla="*/ 276 h 21554"/>
                <a:gd name="T6" fmla="*/ 5874 w 21600"/>
                <a:gd name="T7" fmla="*/ 21001 h 21554"/>
                <a:gd name="T8" fmla="*/ 7484 w 21600"/>
                <a:gd name="T9" fmla="*/ 553 h 21554"/>
                <a:gd name="T10" fmla="*/ 9474 w 21600"/>
                <a:gd name="T11" fmla="*/ 21001 h 21554"/>
                <a:gd name="T12" fmla="*/ 10989 w 21600"/>
                <a:gd name="T13" fmla="*/ 276 h 21554"/>
                <a:gd name="T14" fmla="*/ 12884 w 21600"/>
                <a:gd name="T15" fmla="*/ 21278 h 21554"/>
                <a:gd name="T16" fmla="*/ 14589 w 21600"/>
                <a:gd name="T17" fmla="*/ 553 h 21554"/>
                <a:gd name="T18" fmla="*/ 16295 w 21600"/>
                <a:gd name="T19" fmla="*/ 21278 h 21554"/>
                <a:gd name="T20" fmla="*/ 17811 w 21600"/>
                <a:gd name="T21" fmla="*/ 553 h 21554"/>
                <a:gd name="T22" fmla="*/ 19705 w 21600"/>
                <a:gd name="T23" fmla="*/ 21001 h 21554"/>
                <a:gd name="T24" fmla="*/ 21600 w 21600"/>
                <a:gd name="T25" fmla="*/ 276 h 215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554"/>
                <a:gd name="T41" fmla="*/ 21600 w 21600"/>
                <a:gd name="T42" fmla="*/ 21554 h 215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554">
                  <a:moveTo>
                    <a:pt x="0" y="0"/>
                  </a:moveTo>
                  <a:cubicBezTo>
                    <a:pt x="774" y="10754"/>
                    <a:pt x="1547" y="21508"/>
                    <a:pt x="2179" y="21554"/>
                  </a:cubicBezTo>
                  <a:cubicBezTo>
                    <a:pt x="2811" y="21600"/>
                    <a:pt x="3174" y="368"/>
                    <a:pt x="3789" y="276"/>
                  </a:cubicBezTo>
                  <a:cubicBezTo>
                    <a:pt x="4405" y="184"/>
                    <a:pt x="5258" y="20955"/>
                    <a:pt x="5874" y="21001"/>
                  </a:cubicBezTo>
                  <a:cubicBezTo>
                    <a:pt x="6489" y="21047"/>
                    <a:pt x="6884" y="553"/>
                    <a:pt x="7484" y="553"/>
                  </a:cubicBezTo>
                  <a:cubicBezTo>
                    <a:pt x="8084" y="553"/>
                    <a:pt x="8889" y="21047"/>
                    <a:pt x="9474" y="21001"/>
                  </a:cubicBezTo>
                  <a:cubicBezTo>
                    <a:pt x="10058" y="20955"/>
                    <a:pt x="10421" y="230"/>
                    <a:pt x="10989" y="276"/>
                  </a:cubicBezTo>
                  <a:cubicBezTo>
                    <a:pt x="11558" y="322"/>
                    <a:pt x="12284" y="21232"/>
                    <a:pt x="12884" y="21278"/>
                  </a:cubicBezTo>
                  <a:cubicBezTo>
                    <a:pt x="13484" y="21324"/>
                    <a:pt x="14021" y="553"/>
                    <a:pt x="14589" y="553"/>
                  </a:cubicBezTo>
                  <a:cubicBezTo>
                    <a:pt x="15158" y="553"/>
                    <a:pt x="15758" y="21278"/>
                    <a:pt x="16295" y="21278"/>
                  </a:cubicBezTo>
                  <a:cubicBezTo>
                    <a:pt x="16832" y="21278"/>
                    <a:pt x="17242" y="599"/>
                    <a:pt x="17811" y="553"/>
                  </a:cubicBezTo>
                  <a:cubicBezTo>
                    <a:pt x="18379" y="507"/>
                    <a:pt x="19074" y="21047"/>
                    <a:pt x="19705" y="21001"/>
                  </a:cubicBezTo>
                  <a:cubicBezTo>
                    <a:pt x="20337" y="20955"/>
                    <a:pt x="20968" y="10616"/>
                    <a:pt x="21600" y="276"/>
                  </a:cubicBezTo>
                </a:path>
              </a:pathLst>
            </a:custGeom>
            <a:noFill/>
            <a:ln w="76200">
              <a:solidFill>
                <a:srgbClr val="00FFFF"/>
              </a:solidFill>
              <a:round/>
              <a:headEnd/>
              <a:tailEnd type="arrow" w="med" len="med"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 algn="ctr" defTabSz="642938">
                <a:defRPr/>
              </a:pPr>
              <a:endParaRPr lang="ja-JP" altLang="en-US" sz="3000" b="0" u="none">
                <a:solidFill>
                  <a:srgbClr val="FFFFFF"/>
                </a:solidFill>
                <a:latin typeface="Helvetica Neue" charset="0"/>
                <a:ea typeface="ヒラギノ角ゴ ProN W3" charset="-128"/>
                <a:sym typeface="Helvetica Neue" charset="0"/>
              </a:endParaRPr>
            </a:p>
          </p:txBody>
        </p:sp>
        <p:pic>
          <p:nvPicPr>
            <p:cNvPr id="20504" name="Picture 4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8" y="-168"/>
              <a:ext cx="1328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4625975" y="2570163"/>
            <a:ext cx="2687638" cy="1004887"/>
            <a:chOff x="0" y="0"/>
            <a:chExt cx="2408" cy="901"/>
          </a:xfrm>
        </p:grpSpPr>
        <p:sp>
          <p:nvSpPr>
            <p:cNvPr id="48175" name="AutoShape 47"/>
            <p:cNvSpPr>
              <a:spLocks/>
            </p:cNvSpPr>
            <p:nvPr/>
          </p:nvSpPr>
          <p:spPr bwMode="auto">
            <a:xfrm rot="10385">
              <a:off x="696" y="1"/>
              <a:ext cx="1711" cy="897"/>
            </a:xfrm>
            <a:prstGeom prst="roundRect">
              <a:avLst>
                <a:gd name="adj" fmla="val 13389"/>
              </a:avLst>
            </a:prstGeom>
            <a:solidFill>
              <a:srgbClr val="7F007F">
                <a:alpha val="79999"/>
              </a:srgbClr>
            </a:solidFill>
            <a:ln w="25400" cap="flat">
              <a:solidFill>
                <a:srgbClr val="7F00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defTabSz="642938">
                <a:defRPr/>
              </a:pPr>
              <a:r>
                <a:rPr lang="en-US" altLang="ja-JP" sz="2800" u="none"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 Neue" charset="0"/>
                  <a:ea typeface="ヒラギノ角ゴ ProN W3" charset="-128"/>
                  <a:sym typeface="Helvetica Neue" charset="0"/>
                </a:rPr>
                <a:t>Detect</a:t>
              </a:r>
            </a:p>
            <a:p>
              <a:pPr algn="ctr" defTabSz="642938">
                <a:defRPr/>
              </a:pPr>
              <a:r>
                <a:rPr lang="en-US" altLang="ja-JP" sz="2800" u="none"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 Neue" charset="0"/>
                  <a:ea typeface="ヒラギノ角ゴ ProN W3" charset="-128"/>
                  <a:sym typeface="Helvetica Neue" charset="0"/>
                </a:rPr>
                <a:t>by SDDs</a:t>
              </a:r>
            </a:p>
          </p:txBody>
        </p:sp>
        <p:sp>
          <p:nvSpPr>
            <p:cNvPr id="20502" name="Line 48"/>
            <p:cNvSpPr>
              <a:spLocks noChangeShapeType="1"/>
            </p:cNvSpPr>
            <p:nvPr/>
          </p:nvSpPr>
          <p:spPr bwMode="auto">
            <a:xfrm>
              <a:off x="87" y="184"/>
              <a:ext cx="624" cy="225"/>
            </a:xfrm>
            <a:prstGeom prst="line">
              <a:avLst/>
            </a:prstGeom>
            <a:noFill/>
            <a:ln w="114300">
              <a:solidFill>
                <a:srgbClr val="7F007F">
                  <a:alpha val="70195"/>
                </a:srgbClr>
              </a:solidFill>
              <a:miter lim="800000"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3856038" y="4348163"/>
            <a:ext cx="4246562" cy="1169987"/>
            <a:chOff x="0" y="0"/>
            <a:chExt cx="3803" cy="1047"/>
          </a:xfrm>
        </p:grpSpPr>
        <p:sp>
          <p:nvSpPr>
            <p:cNvPr id="48178" name="AutoShape 50"/>
            <p:cNvSpPr>
              <a:spLocks/>
            </p:cNvSpPr>
            <p:nvPr/>
          </p:nvSpPr>
          <p:spPr bwMode="auto">
            <a:xfrm rot="10385">
              <a:off x="1385" y="3"/>
              <a:ext cx="2417" cy="1040"/>
            </a:xfrm>
            <a:prstGeom prst="roundRect">
              <a:avLst>
                <a:gd name="adj" fmla="val 11537"/>
              </a:avLst>
            </a:prstGeom>
            <a:solidFill>
              <a:srgbClr val="7F007F">
                <a:alpha val="79999"/>
              </a:srgbClr>
            </a:solidFill>
            <a:ln w="25400" cap="flat">
              <a:solidFill>
                <a:srgbClr val="7F00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defTabSz="642938">
                <a:defRPr/>
              </a:pPr>
              <a:r>
                <a:rPr lang="en-US" altLang="ja-JP" sz="2800" u="none"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 Neue" charset="0"/>
                  <a:ea typeface="ヒラギノ角ゴ ProN W3" charset="-128"/>
                  <a:sym typeface="Helvetica Neue" charset="0"/>
                </a:rPr>
                <a:t>Detect by two scintillators</a:t>
              </a:r>
            </a:p>
          </p:txBody>
        </p:sp>
        <p:sp>
          <p:nvSpPr>
            <p:cNvPr id="20499" name="Line 51"/>
            <p:cNvSpPr>
              <a:spLocks noChangeShapeType="1"/>
            </p:cNvSpPr>
            <p:nvPr/>
          </p:nvSpPr>
          <p:spPr bwMode="auto">
            <a:xfrm>
              <a:off x="88" y="51"/>
              <a:ext cx="1288" cy="404"/>
            </a:xfrm>
            <a:prstGeom prst="line">
              <a:avLst/>
            </a:prstGeom>
            <a:noFill/>
            <a:ln w="114300">
              <a:solidFill>
                <a:srgbClr val="7F007F">
                  <a:alpha val="70195"/>
                </a:srgbClr>
              </a:solidFill>
              <a:miter lim="800000"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0500" name="Line 52"/>
            <p:cNvSpPr>
              <a:spLocks noChangeShapeType="1"/>
            </p:cNvSpPr>
            <p:nvPr/>
          </p:nvSpPr>
          <p:spPr bwMode="auto">
            <a:xfrm rot="10800000" flipH="1">
              <a:off x="294" y="447"/>
              <a:ext cx="1114" cy="446"/>
            </a:xfrm>
            <a:prstGeom prst="line">
              <a:avLst/>
            </a:prstGeom>
            <a:noFill/>
            <a:ln w="114300">
              <a:solidFill>
                <a:srgbClr val="7F007F">
                  <a:alpha val="70195"/>
                </a:srgbClr>
              </a:solidFill>
              <a:miter lim="800000"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5" grpId="0" animBg="1" autoUpdateAnimBg="0"/>
      <p:bldP spid="48155" grpId="1" animBg="1" autoUpdateAnimBg="0"/>
      <p:bldP spid="4817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76200" cy="76200"/>
          </a:xfrm>
        </p:spPr>
        <p:txBody>
          <a:bodyPr/>
          <a:lstStyle/>
          <a:p>
            <a:pPr eaLnBrk="1" hangingPunct="1">
              <a:defRPr/>
            </a:pPr>
            <a:endParaRPr lang="en-US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5" name="Picture 4" descr="485774_10151207238387700_1163024165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319088"/>
            <a:ext cx="9396413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3" descr="DSC000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2238"/>
            <a:ext cx="7126288" cy="5345112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SC00756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5200" cy="54864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SC00728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5200" cy="54864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34">
            <a:off x="-819150" y="-612775"/>
            <a:ext cx="10774363" cy="808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" y="157163"/>
            <a:ext cx="7251700" cy="1303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499" dir="5400000" algn="ctr" rotWithShape="0">
              <a:schemeClr val="bg2">
                <a:alpha val="45000"/>
              </a:schemeClr>
            </a:outerShdw>
          </a:effectLst>
        </p:spPr>
      </p:pic>
      <p:sp>
        <p:nvSpPr>
          <p:cNvPr id="24580" name="Line 3"/>
          <p:cNvSpPr>
            <a:spLocks noChangeShapeType="1"/>
          </p:cNvSpPr>
          <p:nvPr/>
        </p:nvSpPr>
        <p:spPr bwMode="auto">
          <a:xfrm rot="10800000" flipH="1">
            <a:off x="4741863" y="3857625"/>
            <a:ext cx="866775" cy="249238"/>
          </a:xfrm>
          <a:prstGeom prst="line">
            <a:avLst/>
          </a:prstGeom>
          <a:noFill/>
          <a:ln w="1016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 rot="10800000">
            <a:off x="3187700" y="2900363"/>
            <a:ext cx="1150938" cy="546100"/>
          </a:xfrm>
          <a:prstGeom prst="line">
            <a:avLst/>
          </a:prstGeom>
          <a:noFill/>
          <a:ln w="1016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160338" y="1938338"/>
            <a:ext cx="3143250" cy="1071562"/>
          </a:xfrm>
          <a:prstGeom prst="roundRect">
            <a:avLst>
              <a:gd name="adj" fmla="val 12500"/>
            </a:avLst>
          </a:prstGeom>
          <a:solidFill>
            <a:srgbClr val="000000">
              <a:alpha val="79999"/>
            </a:srgbClr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altLang="ja-JP" sz="3000" u="none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SDDs &amp; Target</a:t>
            </a:r>
          </a:p>
          <a:p>
            <a:pPr algn="ctr" defTabSz="642938">
              <a:defRPr/>
            </a:pPr>
            <a:r>
              <a:rPr lang="en-US" altLang="ja-JP" sz="3000" u="none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(inside vacuum</a:t>
            </a:r>
            <a:r>
              <a:rPr lang="en-US" altLang="ja-JP" sz="3000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)</a:t>
            </a:r>
          </a:p>
        </p:txBody>
      </p:sp>
      <p:sp>
        <p:nvSpPr>
          <p:cNvPr id="49158" name="AutoShape 6"/>
          <p:cNvSpPr>
            <a:spLocks/>
          </p:cNvSpPr>
          <p:nvPr/>
        </p:nvSpPr>
        <p:spPr bwMode="auto">
          <a:xfrm>
            <a:off x="5572125" y="3286125"/>
            <a:ext cx="3125788" cy="652463"/>
          </a:xfrm>
          <a:prstGeom prst="roundRect">
            <a:avLst>
              <a:gd name="adj" fmla="val 20546"/>
            </a:avLst>
          </a:prstGeom>
          <a:solidFill>
            <a:srgbClr val="000000">
              <a:alpha val="79999"/>
            </a:srgbClr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defTabSz="642938">
              <a:defRPr/>
            </a:pPr>
            <a:r>
              <a:rPr lang="en-US" altLang="ja-JP" sz="3000" u="none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Kaon</a:t>
            </a:r>
            <a:r>
              <a:rPr lang="en-US" altLang="ja-JP" sz="3000" u="none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 detector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3" descr="DSC0356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9725"/>
            <a:ext cx="9721850" cy="6518275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2988" y="260350"/>
            <a:ext cx="7705725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SIDDHARTA data</a:t>
            </a:r>
            <a:endParaRPr lang="it-IT" sz="6000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7" name="Picture 3" descr="新規作成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773238"/>
            <a:ext cx="751205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9251950" cy="659765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SIDDHARTA results:</a:t>
            </a:r>
            <a:b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Kaonic</a:t>
            </a:r>
            <a:r>
              <a:rPr lang="en-US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Hydrogen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400pb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most precise measurement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ever,Phys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Lett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B 704 (2011) 113,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Phys. A881 (2012) 88; Ph D</a:t>
            </a:r>
            <a:b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Kaonic</a:t>
            </a:r>
            <a:r>
              <a:rPr lang="en-US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deuterium</a:t>
            </a:r>
            <a:r>
              <a:rPr lang="en-US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100 pb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as an exploratory first measurement ever,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Phys. A907 (2013) 69; Ph D</a:t>
            </a:r>
            <a:b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Kaonic</a:t>
            </a:r>
            <a:r>
              <a:rPr lang="en-US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helium 4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first measurement ever in gaseous target; published in Phys.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Lett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B 681 (2009) 310; NIM A628 (2011) 264 and Phys.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Lett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B 697 (2011);; PhD</a:t>
            </a:r>
            <a:b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Kaonic</a:t>
            </a:r>
            <a:r>
              <a:rPr lang="en-US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helium 3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10 pb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first measurement in the world, published in Phys.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Lett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B 697 (2011) 199; Ph D</a:t>
            </a:r>
            <a:b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Widths and yields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KHe3 and KHe4 - Phys.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Lett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B714 (2012) 40; ongoing: KH yields;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kaonic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kapton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yields -&gt; draft for publications </a:t>
            </a:r>
            <a:b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SIDDHARTA – important TRAINING for young researchers </a:t>
            </a:r>
            <a:b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it-IT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260350"/>
            <a:ext cx="9144000" cy="6100763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Kaonic Helium 3 and 4</a:t>
            </a:r>
            <a:endParaRPr lang="it-IT" sz="6000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-171450"/>
            <a:ext cx="7559675" cy="20161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Kaonic</a:t>
            </a:r>
            <a:r>
              <a:rPr lang="en-US" sz="6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 old data</a:t>
            </a:r>
            <a:endParaRPr lang="it-IT" sz="60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699" name="Picture 3" descr="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1912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11863" y="1989138"/>
            <a:ext cx="865187" cy="72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/>
              <a:t>KHe4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新規作成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7244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143000" y="200025"/>
            <a:ext cx="6594475" cy="485775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1" lang="en-US" altLang="ja-JP" sz="2400" b="0" u="none">
                <a:latin typeface="Lucida Sans" pitchFamily="34" charset="0"/>
                <a:ea typeface="MS PGothic" pitchFamily="34" charset="-128"/>
                <a:cs typeface="Arial" pitchFamily="34" charset="0"/>
              </a:rPr>
              <a:t>Data taking periods of SIDDHARTA in 2009</a:t>
            </a: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1143000" y="2743200"/>
            <a:ext cx="228600" cy="3810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1295400" y="1752600"/>
            <a:ext cx="5334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3386138" cy="425450"/>
          </a:xfrm>
          <a:prstGeom prst="rect">
            <a:avLst/>
          </a:prstGeom>
          <a:solidFill>
            <a:srgbClr val="CC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u="none">
                <a:latin typeface="Arial" pitchFamily="34" charset="0"/>
                <a:ea typeface="MS PGothic" pitchFamily="34" charset="-128"/>
              </a:rPr>
              <a:t>K-He4 data with Fe source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7338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638800" y="1143000"/>
            <a:ext cx="266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400" b="0" u="none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PLB681(2009)310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867400" y="5105400"/>
            <a:ext cx="2854325" cy="6413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1800" b="0" u="none">
                <a:latin typeface="Arial" pitchFamily="34" charset="0"/>
                <a:ea typeface="MS PGothic" pitchFamily="34" charset="-128"/>
              </a:rPr>
              <a:t>Use of </a:t>
            </a:r>
          </a:p>
          <a:p>
            <a:pPr eaLnBrk="1" hangingPunct="1"/>
            <a:r>
              <a:rPr lang="en-US" altLang="ja-JP" sz="1800" b="0" u="none">
                <a:latin typeface="Arial" pitchFamily="34" charset="0"/>
                <a:ea typeface="MS PGothic" pitchFamily="34" charset="-128"/>
              </a:rPr>
              <a:t>Mn Ka (5.9 keV) from </a:t>
            </a:r>
            <a:r>
              <a:rPr lang="en-US" altLang="ja-JP" sz="1800" b="0" u="none" baseline="3000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55</a:t>
            </a:r>
            <a:r>
              <a:rPr lang="en-US" altLang="ja-JP" sz="1800" b="0" u="none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Fe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867400" y="6248400"/>
            <a:ext cx="2879725" cy="3952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1800" b="0" u="none">
                <a:latin typeface="Arial" pitchFamily="34" charset="0"/>
                <a:ea typeface="MS PGothic" pitchFamily="34" charset="-128"/>
              </a:rPr>
              <a:t>Systematic error = +/-2 eV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7010400" y="57912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98475" y="5257800"/>
            <a:ext cx="4454525" cy="9445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1800" b="0" u="none">
                <a:latin typeface="Arial" pitchFamily="34" charset="0"/>
                <a:ea typeface="MS PGothic" pitchFamily="34" charset="-128"/>
              </a:rPr>
              <a:t>55Fe source: </a:t>
            </a:r>
          </a:p>
          <a:p>
            <a:pPr eaLnBrk="1" hangingPunct="1"/>
            <a:r>
              <a:rPr lang="en-US" altLang="ja-JP" sz="1800" b="0" u="none">
                <a:latin typeface="Arial" pitchFamily="34" charset="0"/>
                <a:ea typeface="MS PGothic" pitchFamily="34" charset="-128"/>
              </a:rPr>
              <a:t>Good for reduce sys. error on K-</a:t>
            </a:r>
            <a:r>
              <a:rPr lang="en-US" altLang="ja-JP" sz="1800" b="0" u="none" baseline="30000">
                <a:latin typeface="Arial" pitchFamily="34" charset="0"/>
                <a:ea typeface="MS PGothic" pitchFamily="34" charset="-128"/>
              </a:rPr>
              <a:t>4</a:t>
            </a:r>
            <a:r>
              <a:rPr lang="en-US" altLang="ja-JP" sz="1800" b="0" u="none">
                <a:latin typeface="Arial" pitchFamily="34" charset="0"/>
                <a:ea typeface="MS PGothic" pitchFamily="34" charset="-128"/>
              </a:rPr>
              <a:t>He</a:t>
            </a:r>
          </a:p>
          <a:p>
            <a:pPr eaLnBrk="1" hangingPunct="1"/>
            <a:r>
              <a:rPr lang="en-US" altLang="ja-JP" sz="1800" b="0" u="none">
                <a:latin typeface="Arial" pitchFamily="34" charset="0"/>
                <a:ea typeface="MS PGothic" pitchFamily="34" charset="-128"/>
              </a:rPr>
              <a:t>Bad   for “background” events on K-H,K-D</a:t>
            </a:r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228600" y="64008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1050925" y="6361113"/>
            <a:ext cx="3959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1800" u="none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Removed </a:t>
            </a:r>
            <a:r>
              <a:rPr lang="en-US" altLang="ja-JP" sz="1800" u="none" baseline="3000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55</a:t>
            </a:r>
            <a:r>
              <a:rPr lang="en-US" altLang="ja-JP" sz="1800" u="none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Fe source in other data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848600" cy="1828800"/>
          </a:xfrm>
          <a:gradFill rotWithShape="0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flatTx/>
          </a:bodyPr>
          <a:lstStyle/>
          <a:p>
            <a:pPr marL="838200" indent="-838200" eaLnBrk="1" hangingPunct="1">
              <a:defRPr/>
            </a:pP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DAFNE collider</a:t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the best possible</a:t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beam of low energy 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kaons</a:t>
            </a:r>
            <a:endParaRPr lang="it-IT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68413"/>
            <a:ext cx="61722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331913" y="123825"/>
            <a:ext cx="5889625" cy="485775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1" lang="en-US" altLang="ja-JP" sz="2400" b="0" u="none">
                <a:latin typeface="Lucida Sans" pitchFamily="34" charset="0"/>
                <a:ea typeface="MS PGothic" pitchFamily="34" charset="-128"/>
                <a:cs typeface="Arial" pitchFamily="34" charset="0"/>
              </a:rPr>
              <a:t>KHe-4 energy spectrum at SIDDHARTA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57275" y="1447800"/>
            <a:ext cx="1914525" cy="3952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1" lang="en-US" altLang="ja-JP" sz="1800" u="none">
                <a:latin typeface="Arial" pitchFamily="34" charset="0"/>
                <a:ea typeface="MS PGothic" pitchFamily="34" charset="-128"/>
              </a:rPr>
              <a:t>No-coincidence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066800" y="3795713"/>
            <a:ext cx="1533525" cy="395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1" lang="en-US" altLang="ja-JP" sz="1800" u="none">
                <a:latin typeface="Arial" pitchFamily="34" charset="0"/>
                <a:ea typeface="MS PGothic" pitchFamily="34" charset="-128"/>
              </a:rPr>
              <a:t>coincidence</a:t>
            </a:r>
          </a:p>
        </p:txBody>
      </p:sp>
      <p:grpSp>
        <p:nvGrpSpPr>
          <p:cNvPr id="31750" name="Group 6"/>
          <p:cNvGrpSpPr>
            <a:grpSpLocks/>
          </p:cNvGrpSpPr>
          <p:nvPr/>
        </p:nvGrpSpPr>
        <p:grpSpPr bwMode="auto">
          <a:xfrm>
            <a:off x="6248400" y="685800"/>
            <a:ext cx="2362200" cy="2909888"/>
            <a:chOff x="1632" y="1335"/>
            <a:chExt cx="1488" cy="1833"/>
          </a:xfrm>
        </p:grpSpPr>
        <p:sp>
          <p:nvSpPr>
            <p:cNvPr id="31755" name="Rectangle 7"/>
            <p:cNvSpPr>
              <a:spLocks noChangeArrowheads="1"/>
            </p:cNvSpPr>
            <p:nvPr/>
          </p:nvSpPr>
          <p:spPr bwMode="auto">
            <a:xfrm>
              <a:off x="1632" y="1488"/>
              <a:ext cx="1488" cy="16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Rectangle 8"/>
            <p:cNvSpPr>
              <a:spLocks noChangeArrowheads="1"/>
            </p:cNvSpPr>
            <p:nvPr/>
          </p:nvSpPr>
          <p:spPr bwMode="auto">
            <a:xfrm>
              <a:off x="2259" y="1947"/>
              <a:ext cx="713" cy="71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altLang="ja-JP" sz="1800" b="0" u="none">
                  <a:latin typeface="Arial" pitchFamily="34" charset="0"/>
                  <a:ea typeface="MS PGothic" pitchFamily="34" charset="-128"/>
                </a:rPr>
                <a:t>Target</a:t>
              </a:r>
            </a:p>
          </p:txBody>
        </p:sp>
        <p:sp>
          <p:nvSpPr>
            <p:cNvPr id="31757" name="Rectangle 9"/>
            <p:cNvSpPr>
              <a:spLocks noChangeArrowheads="1"/>
            </p:cNvSpPr>
            <p:nvPr/>
          </p:nvSpPr>
          <p:spPr bwMode="auto">
            <a:xfrm>
              <a:off x="2200" y="2009"/>
              <a:ext cx="30" cy="5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Line 10"/>
            <p:cNvSpPr>
              <a:spLocks noChangeShapeType="1"/>
            </p:cNvSpPr>
            <p:nvPr/>
          </p:nvSpPr>
          <p:spPr bwMode="auto">
            <a:xfrm>
              <a:off x="2064" y="1776"/>
              <a:ext cx="136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59" name="Text Box 11"/>
            <p:cNvSpPr txBox="1">
              <a:spLocks noChangeArrowheads="1"/>
            </p:cNvSpPr>
            <p:nvPr/>
          </p:nvSpPr>
          <p:spPr bwMode="auto">
            <a:xfrm>
              <a:off x="1824" y="1593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1" lang="en-US" altLang="ja-JP" sz="1800" b="0" u="none">
                  <a:latin typeface="Arial" pitchFamily="34" charset="0"/>
                  <a:ea typeface="MS PGothic" pitchFamily="34" charset="-128"/>
                </a:rPr>
                <a:t>Ti foil</a:t>
              </a:r>
            </a:p>
          </p:txBody>
        </p:sp>
        <p:sp>
          <p:nvSpPr>
            <p:cNvPr id="31760" name="Rectangle 12"/>
            <p:cNvSpPr>
              <a:spLocks noChangeArrowheads="1"/>
            </p:cNvSpPr>
            <p:nvPr/>
          </p:nvSpPr>
          <p:spPr bwMode="auto">
            <a:xfrm>
              <a:off x="2052" y="2194"/>
              <a:ext cx="89" cy="24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Line 13"/>
            <p:cNvSpPr>
              <a:spLocks noChangeShapeType="1"/>
            </p:cNvSpPr>
            <p:nvPr/>
          </p:nvSpPr>
          <p:spPr bwMode="auto">
            <a:xfrm flipV="1">
              <a:off x="1785" y="2472"/>
              <a:ext cx="296" cy="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62" name="Text Box 14"/>
            <p:cNvSpPr txBox="1">
              <a:spLocks noChangeArrowheads="1"/>
            </p:cNvSpPr>
            <p:nvPr/>
          </p:nvSpPr>
          <p:spPr bwMode="auto">
            <a:xfrm>
              <a:off x="1636" y="2627"/>
              <a:ext cx="4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1" lang="en-US" altLang="ja-JP" sz="1800" b="0" u="none">
                  <a:latin typeface="Arial" pitchFamily="34" charset="0"/>
                  <a:ea typeface="MS PGothic" pitchFamily="34" charset="-128"/>
                </a:rPr>
                <a:t>Fe55</a:t>
              </a:r>
            </a:p>
          </p:txBody>
        </p:sp>
        <p:sp>
          <p:nvSpPr>
            <p:cNvPr id="31763" name="Rectangle 15"/>
            <p:cNvSpPr>
              <a:spLocks noChangeArrowheads="1"/>
            </p:cNvSpPr>
            <p:nvPr/>
          </p:nvSpPr>
          <p:spPr bwMode="auto">
            <a:xfrm>
              <a:off x="2260" y="2714"/>
              <a:ext cx="67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4" name="Text Box 16"/>
            <p:cNvSpPr txBox="1">
              <a:spLocks noChangeArrowheads="1"/>
            </p:cNvSpPr>
            <p:nvPr/>
          </p:nvSpPr>
          <p:spPr bwMode="auto">
            <a:xfrm>
              <a:off x="2260" y="2858"/>
              <a:ext cx="7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1" lang="en-US" altLang="ja-JP" sz="1800" b="0" u="none">
                  <a:latin typeface="Arial" pitchFamily="34" charset="0"/>
                  <a:ea typeface="MS PGothic" pitchFamily="34" charset="-128"/>
                </a:rPr>
                <a:t>Degrader</a:t>
              </a:r>
            </a:p>
          </p:txBody>
        </p:sp>
        <p:sp>
          <p:nvSpPr>
            <p:cNvPr id="31765" name="Text Box 17"/>
            <p:cNvSpPr txBox="1">
              <a:spLocks noChangeArrowheads="1"/>
            </p:cNvSpPr>
            <p:nvPr/>
          </p:nvSpPr>
          <p:spPr bwMode="auto">
            <a:xfrm>
              <a:off x="1770" y="1335"/>
              <a:ext cx="1206" cy="2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1" lang="en-US" altLang="ja-JP" sz="1800" b="0" u="none">
                  <a:latin typeface="Arial" pitchFamily="34" charset="0"/>
                  <a:ea typeface="MS PGothic" pitchFamily="34" charset="-128"/>
                </a:rPr>
                <a:t>K-He data taking</a:t>
              </a:r>
            </a:p>
          </p:txBody>
        </p:sp>
      </p:grpSp>
      <p:pic>
        <p:nvPicPr>
          <p:cNvPr id="31751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71975"/>
            <a:ext cx="3200400" cy="657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3429000" cy="9032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1753" name="Rectangle 20"/>
          <p:cNvSpPr>
            <a:spLocks noChangeArrowheads="1"/>
          </p:cNvSpPr>
          <p:nvPr/>
        </p:nvSpPr>
        <p:spPr bwMode="auto">
          <a:xfrm>
            <a:off x="4876800" y="3962400"/>
            <a:ext cx="1066800" cy="381000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21"/>
          <p:cNvSpPr txBox="1">
            <a:spLocks noChangeArrowheads="1"/>
          </p:cNvSpPr>
          <p:nvPr/>
        </p:nvSpPr>
        <p:spPr bwMode="auto">
          <a:xfrm>
            <a:off x="1116013" y="836613"/>
            <a:ext cx="440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1" lang="en-US" altLang="ja-JP" sz="1800" u="none">
                <a:latin typeface="Arial" pitchFamily="34" charset="0"/>
                <a:ea typeface="MS PGothic" pitchFamily="34" charset="-128"/>
              </a:rPr>
              <a:t>PLB681(2009)310; </a:t>
            </a:r>
            <a:r>
              <a:rPr lang="en-US" altLang="ja-JP" sz="1800" u="none">
                <a:latin typeface="Arial" pitchFamily="34" charset="0"/>
                <a:ea typeface="MS PGothic" pitchFamily="34" charset="-128"/>
              </a:rPr>
              <a:t>NIM A 628(2011)264</a:t>
            </a:r>
            <a:r>
              <a:rPr kumimoji="1" lang="en-US" altLang="ja-JP" sz="1800" u="none">
                <a:latin typeface="Arial" pitchFamily="34" charset="0"/>
                <a:ea typeface="MS PGothic" pitchFamily="34" charset="-128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新規作成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7244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143000" y="200025"/>
            <a:ext cx="6594475" cy="485775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1" lang="en-US" altLang="ja-JP" sz="2400" b="0" u="none">
                <a:latin typeface="Lucida Sans" pitchFamily="34" charset="0"/>
                <a:ea typeface="MS PGothic" pitchFamily="34" charset="-128"/>
                <a:cs typeface="Arial" pitchFamily="34" charset="0"/>
              </a:rPr>
              <a:t>Data taking periods of SIDDHARTA in 2009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3741738" cy="425450"/>
          </a:xfrm>
          <a:prstGeom prst="rect">
            <a:avLst/>
          </a:prstGeom>
          <a:solidFill>
            <a:srgbClr val="CC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u="none">
                <a:latin typeface="Arial" pitchFamily="34" charset="0"/>
                <a:ea typeface="MS PGothic" pitchFamily="34" charset="-128"/>
              </a:rPr>
              <a:t>DAFNE shutdown in Summer</a:t>
            </a: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2667000" y="1752600"/>
            <a:ext cx="9906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3733800" y="19812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4038600" y="13716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876800" y="1196975"/>
            <a:ext cx="2749550" cy="6413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1800" u="none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New alignment of setup</a:t>
            </a:r>
          </a:p>
          <a:p>
            <a:pPr eaLnBrk="1" hangingPunct="1"/>
            <a:r>
              <a:rPr lang="en-US" altLang="ja-JP" sz="1800" u="none">
                <a:solidFill>
                  <a:srgbClr val="FF0000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Improve S/N ratio</a:t>
            </a:r>
            <a:endParaRPr lang="en-US" altLang="ja-JP" sz="1800" b="0" u="none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4495800" y="3200400"/>
            <a:ext cx="228600" cy="3810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219700" y="1989138"/>
            <a:ext cx="2646363" cy="425450"/>
          </a:xfrm>
          <a:prstGeom prst="rect">
            <a:avLst/>
          </a:prstGeom>
          <a:solidFill>
            <a:srgbClr val="CC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u="none">
                <a:latin typeface="Arial" pitchFamily="34" charset="0"/>
                <a:ea typeface="MS PGothic" pitchFamily="34" charset="-128"/>
              </a:rPr>
              <a:t>K-He3 data (~4days)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4787900" y="2492375"/>
            <a:ext cx="792163" cy="708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98475" y="5257800"/>
            <a:ext cx="4454525" cy="9445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1800" b="0" u="none">
                <a:latin typeface="Arial" pitchFamily="34" charset="0"/>
                <a:ea typeface="MS PGothic" pitchFamily="34" charset="-128"/>
              </a:rPr>
              <a:t>55Fe source: </a:t>
            </a:r>
          </a:p>
          <a:p>
            <a:pPr eaLnBrk="1" hangingPunct="1"/>
            <a:r>
              <a:rPr lang="en-US" altLang="ja-JP" sz="1800" b="0" u="none">
                <a:latin typeface="Arial" pitchFamily="34" charset="0"/>
                <a:ea typeface="MS PGothic" pitchFamily="34" charset="-128"/>
              </a:rPr>
              <a:t>Good for reduce sys. error on K-</a:t>
            </a:r>
            <a:r>
              <a:rPr lang="en-US" altLang="ja-JP" sz="1800" b="0" u="none" baseline="30000">
                <a:latin typeface="Arial" pitchFamily="34" charset="0"/>
                <a:ea typeface="MS PGothic" pitchFamily="34" charset="-128"/>
              </a:rPr>
              <a:t>4</a:t>
            </a:r>
            <a:r>
              <a:rPr lang="en-US" altLang="ja-JP" sz="1800" b="0" u="none">
                <a:latin typeface="Arial" pitchFamily="34" charset="0"/>
                <a:ea typeface="MS PGothic" pitchFamily="34" charset="-128"/>
              </a:rPr>
              <a:t>He</a:t>
            </a:r>
          </a:p>
          <a:p>
            <a:pPr eaLnBrk="1" hangingPunct="1"/>
            <a:r>
              <a:rPr lang="en-US" altLang="ja-JP" sz="1800" b="0" u="none">
                <a:latin typeface="Arial" pitchFamily="34" charset="0"/>
                <a:ea typeface="MS PGothic" pitchFamily="34" charset="-128"/>
              </a:rPr>
              <a:t>Bad   for “background” events on K-H,K-D</a:t>
            </a:r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228600" y="64008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050925" y="6361113"/>
            <a:ext cx="3959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1800" u="none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Removed </a:t>
            </a:r>
            <a:r>
              <a:rPr lang="en-US" altLang="ja-JP" sz="1800" u="none" baseline="3000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55</a:t>
            </a:r>
            <a:r>
              <a:rPr lang="en-US" altLang="ja-JP" sz="1800" u="none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Fe source in other data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he3-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557338"/>
            <a:ext cx="46863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165225" y="2063750"/>
            <a:ext cx="1655763" cy="395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1800" u="none">
                <a:latin typeface="Arial" pitchFamily="34" charset="0"/>
                <a:ea typeface="MS PGothic" pitchFamily="34" charset="-128"/>
              </a:rPr>
              <a:t>K-</a:t>
            </a:r>
            <a:r>
              <a:rPr lang="en-US" altLang="ja-JP" sz="1800" u="none" baseline="30000">
                <a:latin typeface="Arial" pitchFamily="34" charset="0"/>
                <a:ea typeface="MS PGothic" pitchFamily="34" charset="-128"/>
              </a:rPr>
              <a:t>3</a:t>
            </a:r>
            <a:r>
              <a:rPr lang="en-US" altLang="ja-JP" sz="1800" u="none">
                <a:latin typeface="Arial" pitchFamily="34" charset="0"/>
                <a:ea typeface="MS PGothic" pitchFamily="34" charset="-128"/>
              </a:rPr>
              <a:t>He (3d-2p)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1290638" y="4367213"/>
            <a:ext cx="11430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965200" y="4025900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1800" b="0" u="none">
                <a:latin typeface="Arial" pitchFamily="34" charset="0"/>
                <a:ea typeface="MS PGothic" pitchFamily="34" charset="-128"/>
              </a:rPr>
              <a:t>Ti Ka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224088" y="4621213"/>
            <a:ext cx="152400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852613" y="4295775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1800" b="0" u="none">
                <a:latin typeface="Arial" pitchFamily="34" charset="0"/>
                <a:ea typeface="MS PGothic" pitchFamily="34" charset="-128"/>
              </a:rPr>
              <a:t>K-C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2743200" y="4624388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347913" y="42719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1800" b="0" u="none">
                <a:latin typeface="Arial" pitchFamily="34" charset="0"/>
                <a:ea typeface="MS PGothic" pitchFamily="34" charset="-128"/>
              </a:rPr>
              <a:t>K-O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4214813" y="4724400"/>
            <a:ext cx="209550" cy="461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962400" y="4386263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1800" b="0" u="none">
                <a:latin typeface="Arial" pitchFamily="34" charset="0"/>
                <a:ea typeface="MS PGothic" pitchFamily="34" charset="-128"/>
              </a:rPr>
              <a:t>K-N</a:t>
            </a:r>
          </a:p>
        </p:txBody>
      </p:sp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81300"/>
            <a:ext cx="18938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437063"/>
            <a:ext cx="4324350" cy="544512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643063" y="127000"/>
            <a:ext cx="5527675" cy="485775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1" lang="en-US" altLang="ja-JP" sz="2400" b="0" u="none">
                <a:latin typeface="Lucida Sans" pitchFamily="34" charset="0"/>
                <a:ea typeface="MS PGothic" pitchFamily="34" charset="-128"/>
                <a:cs typeface="Arial" pitchFamily="34" charset="0"/>
              </a:rPr>
              <a:t>Kaonic Helium-3 energy spectrum</a:t>
            </a:r>
          </a:p>
        </p:txBody>
      </p:sp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89363"/>
            <a:ext cx="26368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16113"/>
            <a:ext cx="4443412" cy="461962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2528888" y="2444750"/>
            <a:ext cx="40005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5003800" y="2781300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1800" u="none">
                <a:latin typeface="Arial" pitchFamily="34" charset="0"/>
                <a:ea typeface="MS PGothic" pitchFamily="34" charset="-128"/>
              </a:rPr>
              <a:t>QED value: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5219700" y="1196975"/>
            <a:ext cx="3282950" cy="4048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1800" u="none">
                <a:latin typeface="Arial" pitchFamily="34" charset="0"/>
                <a:ea typeface="MS PGothic" pitchFamily="34" charset="-128"/>
              </a:rPr>
              <a:t>X-ray energy of K-3He 3d-2p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395288" y="6308725"/>
            <a:ext cx="5203825" cy="395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1" lang="en-US" altLang="ja-JP" sz="1800" u="none">
                <a:latin typeface="Arial" pitchFamily="34" charset="0"/>
                <a:ea typeface="MS PGothic" pitchFamily="34" charset="-128"/>
              </a:rPr>
              <a:t>arXiv:1010.4631v1 [nucl-ex], PLB697(2011)199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5795963" y="5530850"/>
            <a:ext cx="3062287" cy="11906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kumimoji="1" lang="en-US" altLang="ja-JP" sz="1800" b="0" u="none">
                <a:latin typeface="Arial" pitchFamily="34" charset="0"/>
                <a:ea typeface="MS PGothic" pitchFamily="34" charset="-128"/>
              </a:rPr>
              <a:t>World First</a:t>
            </a:r>
            <a:r>
              <a:rPr kumimoji="1" lang="ja-JP" altLang="en-US" sz="1800" b="0" u="none">
                <a:latin typeface="Arial" pitchFamily="34" charset="0"/>
                <a:ea typeface="MS PGothic" pitchFamily="34" charset="-128"/>
              </a:rPr>
              <a:t>！</a:t>
            </a:r>
          </a:p>
          <a:p>
            <a:pPr algn="ctr" eaLnBrk="1" hangingPunct="1"/>
            <a:r>
              <a:rPr kumimoji="1" lang="en-US" altLang="ja-JP" sz="1800" b="0" u="none">
                <a:latin typeface="Arial" pitchFamily="34" charset="0"/>
                <a:ea typeface="MS PGothic" pitchFamily="34" charset="-128"/>
              </a:rPr>
              <a:t>Observation of K-</a:t>
            </a:r>
            <a:r>
              <a:rPr kumimoji="1" lang="en-US" altLang="ja-JP" sz="1800" b="0" u="none" baseline="30000">
                <a:latin typeface="Arial" pitchFamily="34" charset="0"/>
                <a:ea typeface="MS PGothic" pitchFamily="34" charset="-128"/>
              </a:rPr>
              <a:t>3</a:t>
            </a:r>
            <a:r>
              <a:rPr kumimoji="1" lang="en-US" altLang="ja-JP" sz="1800" b="0" u="none">
                <a:latin typeface="Arial" pitchFamily="34" charset="0"/>
                <a:ea typeface="MS PGothic" pitchFamily="34" charset="-128"/>
              </a:rPr>
              <a:t>He X-rays</a:t>
            </a:r>
          </a:p>
          <a:p>
            <a:pPr algn="ctr" eaLnBrk="1" hangingPunct="1"/>
            <a:r>
              <a:rPr kumimoji="1" lang="en-US" altLang="ja-JP" sz="1800" b="0" u="none">
                <a:latin typeface="Arial" pitchFamily="34" charset="0"/>
                <a:ea typeface="MS PGothic" pitchFamily="34" charset="-128"/>
              </a:rPr>
              <a:t>Determination of </a:t>
            </a:r>
          </a:p>
          <a:p>
            <a:pPr algn="ctr" eaLnBrk="1" hangingPunct="1"/>
            <a:r>
              <a:rPr kumimoji="1" lang="en-US" altLang="ja-JP" sz="1800" b="0" u="none">
                <a:latin typeface="Arial" pitchFamily="34" charset="0"/>
                <a:ea typeface="MS PGothic" pitchFamily="34" charset="-128"/>
              </a:rPr>
              <a:t>strong-interaction shift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khe3-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2714625"/>
            <a:ext cx="3151187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188200" y="2505075"/>
            <a:ext cx="1698625" cy="395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1800" u="none">
                <a:latin typeface="Arial" pitchFamily="34" charset="0"/>
                <a:ea typeface="MS PGothic" pitchFamily="34" charset="-128"/>
              </a:rPr>
              <a:t>K-</a:t>
            </a:r>
            <a:r>
              <a:rPr lang="en-US" altLang="ja-JP" sz="1800" u="none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3</a:t>
            </a:r>
            <a:r>
              <a:rPr lang="en-US" altLang="ja-JP" sz="1800" u="none">
                <a:latin typeface="Arial" pitchFamily="34" charset="0"/>
                <a:ea typeface="MS PGothic" pitchFamily="34" charset="-128"/>
              </a:rPr>
              <a:t>He (3d-2p)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7383463" y="2871788"/>
            <a:ext cx="347662" cy="5445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4821" name="Picture 5" descr="kh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531813"/>
            <a:ext cx="3500437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新規作成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970338"/>
            <a:ext cx="42084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598738" y="3929063"/>
            <a:ext cx="904875" cy="5476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3508375" y="3971925"/>
            <a:ext cx="0" cy="26098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4195763" y="5029200"/>
            <a:ext cx="228600" cy="485775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74638" y="3649663"/>
            <a:ext cx="3033712" cy="365125"/>
          </a:xfrm>
          <a:prstGeom prst="rect">
            <a:avLst/>
          </a:prstGeom>
          <a:solidFill>
            <a:srgbClr val="CC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1600" u="none">
                <a:latin typeface="Arial" pitchFamily="34" charset="0"/>
                <a:ea typeface="MS PGothic" pitchFamily="34" charset="-128"/>
              </a:rPr>
              <a:t>DAFNE shutdown in Summer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609850" y="284163"/>
            <a:ext cx="1698625" cy="395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1800" u="none">
                <a:latin typeface="Arial" pitchFamily="34" charset="0"/>
                <a:ea typeface="MS PGothic" pitchFamily="34" charset="-128"/>
              </a:rPr>
              <a:t>K-</a:t>
            </a:r>
            <a:r>
              <a:rPr lang="en-US" altLang="ja-JP" sz="1800" u="none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4</a:t>
            </a:r>
            <a:r>
              <a:rPr lang="en-US" altLang="ja-JP" sz="1800" u="none">
                <a:latin typeface="Arial" pitchFamily="34" charset="0"/>
                <a:ea typeface="MS PGothic" pitchFamily="34" charset="-128"/>
              </a:rPr>
              <a:t>He (3d-2p)</a:t>
            </a: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2776538" y="722313"/>
            <a:ext cx="347662" cy="5445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4324350" y="4724400"/>
            <a:ext cx="0" cy="1905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>
            <a:off x="4217988" y="4537075"/>
            <a:ext cx="228600" cy="485775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3640138" y="4545013"/>
            <a:ext cx="228600" cy="485775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5157788" y="2243138"/>
            <a:ext cx="3800475" cy="3857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33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6029325"/>
            <a:ext cx="3419475" cy="4222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4471988" y="5143500"/>
            <a:ext cx="800100" cy="314325"/>
          </a:xfrm>
          <a:prstGeom prst="rightArrow">
            <a:avLst>
              <a:gd name="adj1" fmla="val 50000"/>
              <a:gd name="adj2" fmla="val 63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385763" y="228600"/>
            <a:ext cx="4129087" cy="33575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 rot="-1440000">
            <a:off x="3671888" y="3417888"/>
            <a:ext cx="315912" cy="1141412"/>
          </a:xfrm>
          <a:prstGeom prst="upArrow">
            <a:avLst>
              <a:gd name="adj1" fmla="val 71602"/>
              <a:gd name="adj2" fmla="val 1108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34837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836613"/>
            <a:ext cx="2981325" cy="369887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156325" y="1844675"/>
            <a:ext cx="206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ja-JP" sz="1800" u="none">
                <a:latin typeface="Arial" pitchFamily="34" charset="0"/>
                <a:ea typeface="MS PGothic" pitchFamily="34" charset="-128"/>
              </a:rPr>
              <a:t>PLB697(2011)199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022600"/>
            <a:ext cx="4452938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928938" y="198438"/>
            <a:ext cx="3498850" cy="485775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1" lang="en-US" altLang="ja-JP" sz="2400" b="0" u="none">
                <a:latin typeface="Lucida Sans" pitchFamily="34" charset="0"/>
                <a:ea typeface="MS PGothic" pitchFamily="34" charset="-128"/>
                <a:cs typeface="Arial" pitchFamily="34" charset="0"/>
              </a:rPr>
              <a:t>Comparison of results</a:t>
            </a:r>
          </a:p>
        </p:txBody>
      </p:sp>
      <p:graphicFrame>
        <p:nvGraphicFramePr>
          <p:cNvPr id="1318916" name="Group 4"/>
          <p:cNvGraphicFramePr>
            <a:graphicFrameLocks noGrp="1"/>
          </p:cNvGraphicFramePr>
          <p:nvPr/>
        </p:nvGraphicFramePr>
        <p:xfrm>
          <a:off x="1219200" y="838200"/>
          <a:ext cx="6096000" cy="1695451"/>
        </p:xfrm>
        <a:graphic>
          <a:graphicData uri="http://schemas.openxmlformats.org/drawingml/2006/table">
            <a:tbl>
              <a:tblPr/>
              <a:tblGrid>
                <a:gridCol w="2971800"/>
                <a:gridCol w="1143000"/>
                <a:gridCol w="1981200"/>
              </a:tblGrid>
              <a:tr h="335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Shift [eV]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Reference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KEK E570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+2±2±2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PLB653(07)387</a:t>
                      </a:r>
                      <a:endParaRPr kumimoji="0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SIDDHARTA (He4 with 55Fe)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+0±6±2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PLB681(2009)310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SIDDHARTA (He4)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+5±3±4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arXiv:1010.4631,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PLB697(2011)199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SIDDHARTA (He3)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-2±2±4  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5876925" y="6257925"/>
            <a:ext cx="128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1800" u="none">
                <a:latin typeface="Arial" pitchFamily="34" charset="0"/>
                <a:ea typeface="MS PGothic" pitchFamily="34" charset="-128"/>
              </a:rPr>
              <a:t>*error bar </a:t>
            </a:r>
          </a:p>
        </p:txBody>
      </p:sp>
      <p:pic>
        <p:nvPicPr>
          <p:cNvPr id="35870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224588"/>
            <a:ext cx="18303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1" name="Picture 31" descr="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39624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3988" cy="4106863"/>
          </a:xfrm>
        </p:spPr>
        <p:txBody>
          <a:bodyPr/>
          <a:lstStyle/>
          <a:p>
            <a:r>
              <a:rPr lang="en-US" altLang="ja-JP" sz="4000" smtClean="0">
                <a:ea typeface="MS PGothic" pitchFamily="34" charset="-128"/>
              </a:rPr>
              <a:t>the strong-interaction </a:t>
            </a:r>
            <a:r>
              <a:rPr lang="en-US" altLang="ja-JP" sz="4000" smtClean="0">
                <a:solidFill>
                  <a:srgbClr val="FF0000"/>
                </a:solidFill>
                <a:ea typeface="MS PGothic" pitchFamily="34" charset="-128"/>
              </a:rPr>
              <a:t>width</a:t>
            </a:r>
            <a:r>
              <a:rPr lang="en-US" altLang="ja-JP" sz="4000" smtClean="0">
                <a:ea typeface="MS PGothic" pitchFamily="34" charset="-128"/>
              </a:rPr>
              <a:t> of </a:t>
            </a:r>
            <a:br>
              <a:rPr lang="en-US" altLang="ja-JP" sz="4000" smtClean="0">
                <a:ea typeface="MS PGothic" pitchFamily="34" charset="-128"/>
              </a:rPr>
            </a:br>
            <a:r>
              <a:rPr lang="en-US" altLang="ja-JP" sz="4000" smtClean="0">
                <a:ea typeface="MS PGothic" pitchFamily="34" charset="-128"/>
              </a:rPr>
              <a:t>the kaonic 3He and 4He</a:t>
            </a:r>
            <a:br>
              <a:rPr lang="en-US" altLang="ja-JP" sz="4000" smtClean="0">
                <a:ea typeface="MS PGothic" pitchFamily="34" charset="-128"/>
              </a:rPr>
            </a:br>
            <a:r>
              <a:rPr lang="en-US" altLang="ja-JP" sz="4000" smtClean="0">
                <a:ea typeface="MS PGothic" pitchFamily="34" charset="-128"/>
              </a:rPr>
              <a:t> 2p state</a:t>
            </a:r>
            <a:br>
              <a:rPr lang="en-US" altLang="ja-JP" sz="4000" smtClean="0">
                <a:ea typeface="MS PGothic" pitchFamily="34" charset="-128"/>
              </a:rPr>
            </a:br>
            <a:r>
              <a:rPr lang="en-US" altLang="ja-JP" sz="4000" smtClean="0">
                <a:ea typeface="MS PGothic" pitchFamily="34" charset="-128"/>
              </a:rPr>
              <a:t/>
            </a:r>
            <a:br>
              <a:rPr lang="en-US" altLang="ja-JP" sz="4000" smtClean="0">
                <a:ea typeface="MS PGothic" pitchFamily="34" charset="-128"/>
              </a:rPr>
            </a:br>
            <a:r>
              <a:rPr lang="en-US" altLang="ja-JP" sz="4000" smtClean="0">
                <a:ea typeface="MS PGothic" pitchFamily="34" charset="-128"/>
              </a:rPr>
              <a:t/>
            </a:r>
            <a:br>
              <a:rPr lang="en-US" altLang="ja-JP" sz="4000" smtClean="0">
                <a:ea typeface="MS PGothic" pitchFamily="34" charset="-128"/>
              </a:rPr>
            </a:br>
            <a:r>
              <a:rPr lang="en-US" altLang="ja-JP" sz="2000" smtClean="0">
                <a:ea typeface="MS PGothic" pitchFamily="34" charset="-128"/>
              </a:rPr>
              <a:t>http://arxiv.org/abs/1205.0640v1</a:t>
            </a:r>
            <a:r>
              <a:rPr lang="en-US" altLang="ja-JP" smtClean="0">
                <a:ea typeface="MS PGothic" pitchFamily="34" charset="-128"/>
              </a:rPr>
              <a:t/>
            </a:r>
            <a:br>
              <a:rPr lang="en-US" altLang="ja-JP" smtClean="0">
                <a:ea typeface="MS PGothic" pitchFamily="34" charset="-128"/>
              </a:rPr>
            </a:br>
            <a:endParaRPr lang="en-US" altLang="ja-JP" smtClean="0">
              <a:ea typeface="MS PGothic" pitchFamily="34" charset="-128"/>
            </a:endParaRP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1913" y="333375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Phys.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Lett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B714 (2012) 40</a:t>
            </a:r>
            <a:endParaRPr lang="en-US" altLang="ja-JP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9"/>
          <p:cNvGrpSpPr>
            <a:grpSpLocks/>
          </p:cNvGrpSpPr>
          <p:nvPr/>
        </p:nvGrpSpPr>
        <p:grpSpPr bwMode="auto">
          <a:xfrm>
            <a:off x="2124075" y="1773238"/>
            <a:ext cx="5688013" cy="4464050"/>
            <a:chOff x="204" y="380"/>
            <a:chExt cx="2540" cy="1739"/>
          </a:xfrm>
        </p:grpSpPr>
        <p:pic>
          <p:nvPicPr>
            <p:cNvPr id="37892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80"/>
              <a:ext cx="1951" cy="1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3" name="Text Box 13"/>
            <p:cNvSpPr txBox="1">
              <a:spLocks noChangeArrowheads="1"/>
            </p:cNvSpPr>
            <p:nvPr/>
          </p:nvSpPr>
          <p:spPr bwMode="auto">
            <a:xfrm>
              <a:off x="204" y="1525"/>
              <a:ext cx="6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1" lang="en-US" altLang="ja-JP" sz="1600" b="0" u="none">
                  <a:solidFill>
                    <a:srgbClr val="FF0000"/>
                  </a:solidFill>
                  <a:latin typeface="Verdana" pitchFamily="34" charset="0"/>
                  <a:ea typeface="MS PGothic" pitchFamily="34" charset="-128"/>
                </a:rPr>
                <a:t>Average</a:t>
              </a:r>
            </a:p>
          </p:txBody>
        </p: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295" y="1888"/>
              <a:ext cx="2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1" lang="en-US" altLang="ja-JP" sz="1800" b="0" u="none">
                  <a:latin typeface="Arial" pitchFamily="34" charset="0"/>
                  <a:ea typeface="MS PGothic" pitchFamily="34" charset="-128"/>
                </a:rPr>
                <a:t>Theory:   -0.13+-0.02      1.8+-0.05</a:t>
              </a:r>
            </a:p>
          </p:txBody>
        </p:sp>
      </p:grpSp>
      <p:sp>
        <p:nvSpPr>
          <p:cNvPr id="37891" name="Rectangle 10"/>
          <p:cNvSpPr>
            <a:spLocks noChangeArrowheads="1"/>
          </p:cNvSpPr>
          <p:nvPr/>
        </p:nvSpPr>
        <p:spPr bwMode="auto">
          <a:xfrm>
            <a:off x="2771775" y="692150"/>
            <a:ext cx="396081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Old kaonic He4 measurements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e3h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54102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687763" y="431323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1" lang="en-US" altLang="ja-JP" sz="1800" u="none">
                <a:latin typeface="Arial" pitchFamily="34" charset="0"/>
                <a:ea typeface="MS PGothic" pitchFamily="34" charset="-128"/>
              </a:rPr>
              <a:t>K-d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34" r="6920"/>
          <a:stretch>
            <a:fillRect/>
          </a:stretch>
        </p:blipFill>
        <p:spPr bwMode="auto">
          <a:xfrm>
            <a:off x="4643438" y="908050"/>
            <a:ext cx="4356100" cy="8207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0" b="728"/>
          <a:stretch>
            <a:fillRect/>
          </a:stretch>
        </p:blipFill>
        <p:spPr bwMode="auto">
          <a:xfrm>
            <a:off x="4427538" y="2924175"/>
            <a:ext cx="4500562" cy="649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3030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476375" y="4724400"/>
            <a:ext cx="184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1" lang="en-US" altLang="ja-JP" sz="2400" b="0" u="none">
                <a:latin typeface="Arial" pitchFamily="34" charset="0"/>
                <a:ea typeface="MS PGothic" pitchFamily="34" charset="-128"/>
              </a:rPr>
              <a:t>K-4He width</a:t>
            </a: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1403350" y="2205038"/>
            <a:ext cx="184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1" lang="en-US" altLang="ja-JP" sz="2400" b="0" u="none">
                <a:latin typeface="Arial" pitchFamily="34" charset="0"/>
                <a:ea typeface="MS PGothic" pitchFamily="34" charset="-128"/>
              </a:rPr>
              <a:t>K-3He width</a:t>
            </a:r>
          </a:p>
        </p:txBody>
      </p:sp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9704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300663"/>
            <a:ext cx="49688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11"/>
          <p:cNvSpPr txBox="1">
            <a:spLocks noChangeArrowheads="1"/>
          </p:cNvSpPr>
          <p:nvPr/>
        </p:nvSpPr>
        <p:spPr bwMode="auto">
          <a:xfrm>
            <a:off x="1403350" y="333375"/>
            <a:ext cx="184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1" lang="en-US" altLang="ja-JP" sz="2400" b="0" u="none">
                <a:latin typeface="Arial" pitchFamily="34" charset="0"/>
                <a:ea typeface="MS PGothic" pitchFamily="34" charset="-128"/>
              </a:rPr>
              <a:t>Old average</a:t>
            </a:r>
          </a:p>
        </p:txBody>
      </p:sp>
      <p:pic>
        <p:nvPicPr>
          <p:cNvPr id="3994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0"/>
            <a:ext cx="532765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13"/>
          <p:cNvSpPr>
            <a:spLocks noChangeArrowheads="1"/>
          </p:cNvSpPr>
          <p:nvPr/>
        </p:nvSpPr>
        <p:spPr bwMode="auto">
          <a:xfrm>
            <a:off x="4572000" y="3860800"/>
            <a:ext cx="4572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b="0" u="none"/>
              <a:t>Figure 5: Comparison of experimental results. Open circle: K-4He 2</a:t>
            </a:r>
            <a:r>
              <a:rPr lang="it-IT" b="0" i="1" u="none"/>
              <a:t>p</a:t>
            </a:r>
          </a:p>
          <a:p>
            <a:r>
              <a:rPr lang="it-IT" b="0" u="none"/>
              <a:t>state; filled circle: K-3He 2</a:t>
            </a:r>
            <a:r>
              <a:rPr lang="it-IT" b="0" i="1" u="none"/>
              <a:t>p </a:t>
            </a:r>
            <a:r>
              <a:rPr lang="it-IT" b="0" u="none"/>
              <a:t>state. Both are determined by the SIDDHARTA</a:t>
            </a:r>
          </a:p>
          <a:p>
            <a:r>
              <a:rPr lang="it-IT" b="0" u="none"/>
              <a:t>experiment. The average value of the K-4He experiments performed in the 70’s and 80’s is plotted with the open triangle.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260350"/>
            <a:ext cx="8748712" cy="61007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4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Kaonic</a:t>
            </a:r>
            <a:r>
              <a:rPr lang="en-US" sz="54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Helium results:</a:t>
            </a:r>
            <a:br>
              <a:rPr lang="en-US" sz="54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54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800" i="1" dirty="0" smtClean="0">
                <a:solidFill>
                  <a:srgbClr val="FF0000"/>
                </a:solidFill>
              </a:rPr>
              <a:t>first measurements of KHe3 and in gas He4 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- if any shift of 2 p level is present – is small 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- KHe3 measurement </a:t>
            </a:r>
            <a:r>
              <a:rPr lang="en-US" sz="2800" i="1" u="sng" dirty="0" smtClean="0">
                <a:solidFill>
                  <a:srgbClr val="FF0000"/>
                </a:solidFill>
              </a:rPr>
              <a:t>took 3 days</a:t>
            </a:r>
            <a:r>
              <a:rPr lang="en-US" sz="2800" i="1" dirty="0" smtClean="0">
                <a:solidFill>
                  <a:srgbClr val="FF0000"/>
                </a:solidFill>
              </a:rPr>
              <a:t>!!! – proves how EXCELLENT is SIDDHARTA-like method at DAFNE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/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- SIDDHARTA-2 – can do much better: KHe3,4 at </a:t>
            </a:r>
            <a:r>
              <a:rPr lang="en-US" sz="2800" i="1" dirty="0" err="1" smtClean="0">
                <a:solidFill>
                  <a:srgbClr val="FF0000"/>
                </a:solidFill>
              </a:rPr>
              <a:t>eV</a:t>
            </a:r>
            <a:r>
              <a:rPr lang="en-US" sz="2800" i="1" dirty="0" smtClean="0">
                <a:solidFill>
                  <a:srgbClr val="FF0000"/>
                </a:solidFill>
              </a:rPr>
              <a:t> and try measurement of 1s levels!</a:t>
            </a:r>
            <a:r>
              <a:rPr lang="en-US" sz="5400" i="1" dirty="0" smtClean="0">
                <a:solidFill>
                  <a:srgbClr val="FF0000"/>
                </a:solidFill>
              </a:rPr>
              <a:t/>
            </a:r>
            <a:br>
              <a:rPr lang="en-US" sz="5400" i="1" dirty="0" smtClean="0">
                <a:solidFill>
                  <a:srgbClr val="FF0000"/>
                </a:solidFill>
              </a:rPr>
            </a:br>
            <a:endParaRPr lang="it-IT" sz="54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86800" cy="1524000"/>
          </a:xfrm>
        </p:spPr>
        <p:txBody>
          <a:bodyPr lIns="90487" tIns="44450" rIns="90487" bIns="44450"/>
          <a:lstStyle/>
          <a:p>
            <a:pPr eaLnBrk="1" hangingPunct="1"/>
            <a:endParaRPr lang="en-US" sz="2800" smtClean="0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3968750" y="3208338"/>
            <a:ext cx="1206500" cy="10541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206750" y="4732338"/>
            <a:ext cx="596900" cy="5207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5727700" y="1916113"/>
            <a:ext cx="596900" cy="5207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5080000" y="2667000"/>
            <a:ext cx="6350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3733800" y="4217988"/>
            <a:ext cx="457200" cy="482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191000" y="3279775"/>
            <a:ext cx="7620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5400" b="0" u="none">
                <a:latin typeface="Symbol" pitchFamily="18" charset="2"/>
              </a:rPr>
              <a:t>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783263" y="1916113"/>
            <a:ext cx="5889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2400" b="0" u="none">
                <a:latin typeface="Arial" pitchFamily="34" charset="0"/>
              </a:rPr>
              <a:t>K+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262313" y="4724400"/>
            <a:ext cx="6619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2400" b="0" u="none">
                <a:latin typeface="Arial" pitchFamily="34" charset="0"/>
              </a:rPr>
              <a:t>K-</a:t>
            </a:r>
          </a:p>
        </p:txBody>
      </p: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6407150" y="2832100"/>
            <a:ext cx="2273300" cy="1968500"/>
            <a:chOff x="4036" y="1784"/>
            <a:chExt cx="1432" cy="1240"/>
          </a:xfrm>
        </p:grpSpPr>
        <p:sp>
          <p:nvSpPr>
            <p:cNvPr id="5163" name="Oval 12"/>
            <p:cNvSpPr>
              <a:spLocks noChangeArrowheads="1"/>
            </p:cNvSpPr>
            <p:nvPr/>
          </p:nvSpPr>
          <p:spPr bwMode="auto">
            <a:xfrm>
              <a:off x="4756" y="1784"/>
              <a:ext cx="328" cy="3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Oval 13"/>
            <p:cNvSpPr>
              <a:spLocks noChangeArrowheads="1"/>
            </p:cNvSpPr>
            <p:nvPr/>
          </p:nvSpPr>
          <p:spPr bwMode="auto">
            <a:xfrm>
              <a:off x="4756" y="2216"/>
              <a:ext cx="328" cy="3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5" name="Oval 14"/>
            <p:cNvSpPr>
              <a:spLocks noChangeArrowheads="1"/>
            </p:cNvSpPr>
            <p:nvPr/>
          </p:nvSpPr>
          <p:spPr bwMode="auto">
            <a:xfrm>
              <a:off x="4420" y="1928"/>
              <a:ext cx="328" cy="3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6" name="Oval 15"/>
            <p:cNvSpPr>
              <a:spLocks noChangeArrowheads="1"/>
            </p:cNvSpPr>
            <p:nvPr/>
          </p:nvSpPr>
          <p:spPr bwMode="auto">
            <a:xfrm>
              <a:off x="4420" y="2312"/>
              <a:ext cx="328" cy="3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7" name="Oval 16"/>
            <p:cNvSpPr>
              <a:spLocks noChangeArrowheads="1"/>
            </p:cNvSpPr>
            <p:nvPr/>
          </p:nvSpPr>
          <p:spPr bwMode="auto">
            <a:xfrm>
              <a:off x="4708" y="2600"/>
              <a:ext cx="328" cy="3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Oval 17"/>
            <p:cNvSpPr>
              <a:spLocks noChangeArrowheads="1"/>
            </p:cNvSpPr>
            <p:nvPr/>
          </p:nvSpPr>
          <p:spPr bwMode="auto">
            <a:xfrm>
              <a:off x="4084" y="2120"/>
              <a:ext cx="328" cy="3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9" name="Oval 18"/>
            <p:cNvSpPr>
              <a:spLocks noChangeArrowheads="1"/>
            </p:cNvSpPr>
            <p:nvPr/>
          </p:nvSpPr>
          <p:spPr bwMode="auto">
            <a:xfrm>
              <a:off x="4036" y="2504"/>
              <a:ext cx="328" cy="3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0" name="Oval 19"/>
            <p:cNvSpPr>
              <a:spLocks noChangeArrowheads="1"/>
            </p:cNvSpPr>
            <p:nvPr/>
          </p:nvSpPr>
          <p:spPr bwMode="auto">
            <a:xfrm>
              <a:off x="4372" y="2696"/>
              <a:ext cx="328" cy="3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" name="Oval 20"/>
            <p:cNvSpPr>
              <a:spLocks noChangeArrowheads="1"/>
            </p:cNvSpPr>
            <p:nvPr/>
          </p:nvSpPr>
          <p:spPr bwMode="auto">
            <a:xfrm>
              <a:off x="5140" y="2072"/>
              <a:ext cx="328" cy="3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" name="Oval 21"/>
            <p:cNvSpPr>
              <a:spLocks noChangeArrowheads="1"/>
            </p:cNvSpPr>
            <p:nvPr/>
          </p:nvSpPr>
          <p:spPr bwMode="auto">
            <a:xfrm>
              <a:off x="5092" y="2456"/>
              <a:ext cx="328" cy="3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2" name="Rectangle 22"/>
          <p:cNvSpPr>
            <a:spLocks noChangeArrowheads="1"/>
          </p:cNvSpPr>
          <p:nvPr/>
        </p:nvSpPr>
        <p:spPr bwMode="auto">
          <a:xfrm>
            <a:off x="7605713" y="2903538"/>
            <a:ext cx="471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0" u="none">
                <a:latin typeface="Arial" pitchFamily="34" charset="0"/>
              </a:rPr>
              <a:t>e</a:t>
            </a:r>
            <a:r>
              <a:rPr lang="en-US" b="0" u="none" baseline="30000">
                <a:latin typeface="Symbol" pitchFamily="18" charset="2"/>
              </a:rPr>
              <a:t>-</a:t>
            </a:r>
          </a:p>
        </p:txBody>
      </p:sp>
      <p:sp>
        <p:nvSpPr>
          <p:cNvPr id="5133" name="Rectangle 23"/>
          <p:cNvSpPr>
            <a:spLocks noChangeArrowheads="1"/>
          </p:cNvSpPr>
          <p:nvPr/>
        </p:nvSpPr>
        <p:spPr bwMode="auto">
          <a:xfrm>
            <a:off x="6538913" y="3436938"/>
            <a:ext cx="471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0" u="none">
                <a:latin typeface="Arial" pitchFamily="34" charset="0"/>
              </a:rPr>
              <a:t>e</a:t>
            </a:r>
            <a:r>
              <a:rPr lang="en-US" b="0" u="none" baseline="30000">
                <a:latin typeface="Symbol" pitchFamily="18" charset="2"/>
              </a:rPr>
              <a:t>-</a:t>
            </a:r>
          </a:p>
        </p:txBody>
      </p:sp>
      <p:sp>
        <p:nvSpPr>
          <p:cNvPr id="5134" name="Rectangle 24"/>
          <p:cNvSpPr>
            <a:spLocks noChangeArrowheads="1"/>
          </p:cNvSpPr>
          <p:nvPr/>
        </p:nvSpPr>
        <p:spPr bwMode="auto">
          <a:xfrm>
            <a:off x="8215313" y="3284538"/>
            <a:ext cx="471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0" u="none">
                <a:latin typeface="Arial" pitchFamily="34" charset="0"/>
              </a:rPr>
              <a:t>e</a:t>
            </a:r>
            <a:r>
              <a:rPr lang="en-US" b="0" u="none" baseline="30000">
                <a:latin typeface="Symbol" pitchFamily="18" charset="2"/>
              </a:rPr>
              <a:t>-</a:t>
            </a:r>
          </a:p>
        </p:txBody>
      </p:sp>
      <p:sp>
        <p:nvSpPr>
          <p:cNvPr id="5135" name="Rectangle 25"/>
          <p:cNvSpPr>
            <a:spLocks noChangeArrowheads="1"/>
          </p:cNvSpPr>
          <p:nvPr/>
        </p:nvSpPr>
        <p:spPr bwMode="auto">
          <a:xfrm>
            <a:off x="7072313" y="3132138"/>
            <a:ext cx="471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0" u="none">
                <a:latin typeface="Arial" pitchFamily="34" charset="0"/>
              </a:rPr>
              <a:t>e</a:t>
            </a:r>
            <a:r>
              <a:rPr lang="en-US" b="0" u="none" baseline="30000">
                <a:latin typeface="Symbol" pitchFamily="18" charset="2"/>
              </a:rPr>
              <a:t>-</a:t>
            </a:r>
          </a:p>
        </p:txBody>
      </p:sp>
      <p:sp>
        <p:nvSpPr>
          <p:cNvPr id="5136" name="Rectangle 26"/>
          <p:cNvSpPr>
            <a:spLocks noChangeArrowheads="1"/>
          </p:cNvSpPr>
          <p:nvPr/>
        </p:nvSpPr>
        <p:spPr bwMode="auto">
          <a:xfrm>
            <a:off x="7072313" y="3741738"/>
            <a:ext cx="471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0" u="none">
                <a:latin typeface="Arial" pitchFamily="34" charset="0"/>
              </a:rPr>
              <a:t>e</a:t>
            </a:r>
            <a:r>
              <a:rPr lang="en-US" b="0" u="none" baseline="30000">
                <a:latin typeface="Symbol" pitchFamily="18" charset="2"/>
              </a:rPr>
              <a:t>-</a:t>
            </a:r>
          </a:p>
        </p:txBody>
      </p:sp>
      <p:sp>
        <p:nvSpPr>
          <p:cNvPr id="5137" name="Rectangle 27"/>
          <p:cNvSpPr>
            <a:spLocks noChangeArrowheads="1"/>
          </p:cNvSpPr>
          <p:nvPr/>
        </p:nvSpPr>
        <p:spPr bwMode="auto">
          <a:xfrm>
            <a:off x="7605713" y="3513138"/>
            <a:ext cx="471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0" u="none">
                <a:latin typeface="Arial" pitchFamily="34" charset="0"/>
              </a:rPr>
              <a:t>e</a:t>
            </a:r>
            <a:r>
              <a:rPr lang="en-US" b="0" u="none" baseline="30000">
                <a:latin typeface="Symbol" pitchFamily="18" charset="2"/>
              </a:rPr>
              <a:t>-</a:t>
            </a:r>
          </a:p>
        </p:txBody>
      </p:sp>
      <p:sp>
        <p:nvSpPr>
          <p:cNvPr id="5138" name="Rectangle 28"/>
          <p:cNvSpPr>
            <a:spLocks noChangeArrowheads="1"/>
          </p:cNvSpPr>
          <p:nvPr/>
        </p:nvSpPr>
        <p:spPr bwMode="auto">
          <a:xfrm>
            <a:off x="8139113" y="3894138"/>
            <a:ext cx="471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0" u="none">
                <a:latin typeface="Arial" pitchFamily="34" charset="0"/>
              </a:rPr>
              <a:t>e</a:t>
            </a:r>
            <a:r>
              <a:rPr lang="en-US" b="0" u="none" baseline="30000">
                <a:latin typeface="Symbol" pitchFamily="18" charset="2"/>
              </a:rPr>
              <a:t>-</a:t>
            </a:r>
          </a:p>
        </p:txBody>
      </p:sp>
      <p:sp>
        <p:nvSpPr>
          <p:cNvPr id="5139" name="Rectangle 29"/>
          <p:cNvSpPr>
            <a:spLocks noChangeArrowheads="1"/>
          </p:cNvSpPr>
          <p:nvPr/>
        </p:nvSpPr>
        <p:spPr bwMode="auto">
          <a:xfrm>
            <a:off x="7605713" y="4122738"/>
            <a:ext cx="471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0" u="none">
                <a:latin typeface="Arial" pitchFamily="34" charset="0"/>
              </a:rPr>
              <a:t>e</a:t>
            </a:r>
            <a:r>
              <a:rPr lang="en-US" b="0" u="none" baseline="30000">
                <a:latin typeface="Symbol" pitchFamily="18" charset="2"/>
              </a:rPr>
              <a:t>-</a:t>
            </a:r>
          </a:p>
        </p:txBody>
      </p:sp>
      <p:sp>
        <p:nvSpPr>
          <p:cNvPr id="5140" name="Rectangle 30"/>
          <p:cNvSpPr>
            <a:spLocks noChangeArrowheads="1"/>
          </p:cNvSpPr>
          <p:nvPr/>
        </p:nvSpPr>
        <p:spPr bwMode="auto">
          <a:xfrm>
            <a:off x="6996113" y="4275138"/>
            <a:ext cx="471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0" u="none">
                <a:latin typeface="Arial" pitchFamily="34" charset="0"/>
              </a:rPr>
              <a:t>e</a:t>
            </a:r>
            <a:r>
              <a:rPr lang="en-US" b="0" u="none" baseline="30000">
                <a:latin typeface="Symbol" pitchFamily="18" charset="2"/>
              </a:rPr>
              <a:t>-</a:t>
            </a:r>
          </a:p>
        </p:txBody>
      </p:sp>
      <p:sp>
        <p:nvSpPr>
          <p:cNvPr id="5141" name="Rectangle 31"/>
          <p:cNvSpPr>
            <a:spLocks noChangeArrowheads="1"/>
          </p:cNvSpPr>
          <p:nvPr/>
        </p:nvSpPr>
        <p:spPr bwMode="auto">
          <a:xfrm>
            <a:off x="6462713" y="3970338"/>
            <a:ext cx="471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0" u="none">
                <a:latin typeface="Arial" pitchFamily="34" charset="0"/>
              </a:rPr>
              <a:t>e</a:t>
            </a:r>
            <a:r>
              <a:rPr lang="en-US" b="0" u="none" baseline="30000">
                <a:latin typeface="Symbol" pitchFamily="18" charset="2"/>
              </a:rPr>
              <a:t>-</a:t>
            </a:r>
          </a:p>
        </p:txBody>
      </p:sp>
      <p:sp>
        <p:nvSpPr>
          <p:cNvPr id="5142" name="Rectangle 32"/>
          <p:cNvSpPr>
            <a:spLocks noChangeArrowheads="1"/>
          </p:cNvSpPr>
          <p:nvPr/>
        </p:nvSpPr>
        <p:spPr bwMode="auto">
          <a:xfrm>
            <a:off x="304800" y="5181600"/>
            <a:ext cx="845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 eaLnBrk="0" hangingPunct="0"/>
            <a:r>
              <a:rPr lang="en-US" sz="2400" b="0" u="none">
                <a:solidFill>
                  <a:schemeClr val="tx2"/>
                </a:solidFill>
                <a:latin typeface="Arial" pitchFamily="34" charset="0"/>
              </a:rPr>
              <a:t>Flux of produced kaons: about 1000/second</a:t>
            </a:r>
          </a:p>
        </p:txBody>
      </p:sp>
      <p:grpSp>
        <p:nvGrpSpPr>
          <p:cNvPr id="5143" name="Group 33"/>
          <p:cNvGrpSpPr>
            <a:grpSpLocks/>
          </p:cNvGrpSpPr>
          <p:nvPr/>
        </p:nvGrpSpPr>
        <p:grpSpPr bwMode="auto">
          <a:xfrm>
            <a:off x="304800" y="2895600"/>
            <a:ext cx="2197100" cy="1739900"/>
            <a:chOff x="192" y="1824"/>
            <a:chExt cx="1384" cy="1096"/>
          </a:xfrm>
        </p:grpSpPr>
        <p:sp>
          <p:nvSpPr>
            <p:cNvPr id="5155" name="Oval 34"/>
            <p:cNvSpPr>
              <a:spLocks noChangeArrowheads="1"/>
            </p:cNvSpPr>
            <p:nvPr/>
          </p:nvSpPr>
          <p:spPr bwMode="auto">
            <a:xfrm>
              <a:off x="480" y="2064"/>
              <a:ext cx="328" cy="3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Oval 35"/>
            <p:cNvSpPr>
              <a:spLocks noChangeArrowheads="1"/>
            </p:cNvSpPr>
            <p:nvPr/>
          </p:nvSpPr>
          <p:spPr bwMode="auto">
            <a:xfrm>
              <a:off x="864" y="2208"/>
              <a:ext cx="328" cy="3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Oval 36"/>
            <p:cNvSpPr>
              <a:spLocks noChangeArrowheads="1"/>
            </p:cNvSpPr>
            <p:nvPr/>
          </p:nvSpPr>
          <p:spPr bwMode="auto">
            <a:xfrm>
              <a:off x="576" y="2448"/>
              <a:ext cx="328" cy="3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Oval 37"/>
            <p:cNvSpPr>
              <a:spLocks noChangeArrowheads="1"/>
            </p:cNvSpPr>
            <p:nvPr/>
          </p:nvSpPr>
          <p:spPr bwMode="auto">
            <a:xfrm>
              <a:off x="960" y="2592"/>
              <a:ext cx="328" cy="3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Oval 38"/>
            <p:cNvSpPr>
              <a:spLocks noChangeArrowheads="1"/>
            </p:cNvSpPr>
            <p:nvPr/>
          </p:nvSpPr>
          <p:spPr bwMode="auto">
            <a:xfrm>
              <a:off x="1152" y="1968"/>
              <a:ext cx="328" cy="3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Oval 39"/>
            <p:cNvSpPr>
              <a:spLocks noChangeArrowheads="1"/>
            </p:cNvSpPr>
            <p:nvPr/>
          </p:nvSpPr>
          <p:spPr bwMode="auto">
            <a:xfrm>
              <a:off x="1248" y="2352"/>
              <a:ext cx="328" cy="3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" name="Oval 40"/>
            <p:cNvSpPr>
              <a:spLocks noChangeArrowheads="1"/>
            </p:cNvSpPr>
            <p:nvPr/>
          </p:nvSpPr>
          <p:spPr bwMode="auto">
            <a:xfrm>
              <a:off x="768" y="1824"/>
              <a:ext cx="328" cy="3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Oval 41"/>
            <p:cNvSpPr>
              <a:spLocks noChangeArrowheads="1"/>
            </p:cNvSpPr>
            <p:nvPr/>
          </p:nvSpPr>
          <p:spPr bwMode="auto">
            <a:xfrm>
              <a:off x="192" y="2256"/>
              <a:ext cx="328" cy="3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4" name="Rectangle 42"/>
          <p:cNvSpPr>
            <a:spLocks noChangeArrowheads="1"/>
          </p:cNvSpPr>
          <p:nvPr/>
        </p:nvSpPr>
        <p:spPr bwMode="auto">
          <a:xfrm>
            <a:off x="1274763" y="2967038"/>
            <a:ext cx="471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0" u="none">
                <a:latin typeface="Arial" pitchFamily="34" charset="0"/>
              </a:rPr>
              <a:t>e</a:t>
            </a:r>
            <a:r>
              <a:rPr lang="en-US" b="0" u="none" baseline="30000">
                <a:latin typeface="Symbol" pitchFamily="18" charset="2"/>
              </a:rPr>
              <a:t>+</a:t>
            </a:r>
          </a:p>
        </p:txBody>
      </p:sp>
      <p:sp>
        <p:nvSpPr>
          <p:cNvPr id="5145" name="Rectangle 43"/>
          <p:cNvSpPr>
            <a:spLocks noChangeArrowheads="1"/>
          </p:cNvSpPr>
          <p:nvPr/>
        </p:nvSpPr>
        <p:spPr bwMode="auto">
          <a:xfrm>
            <a:off x="1884363" y="3195638"/>
            <a:ext cx="471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0" u="none">
                <a:latin typeface="Arial" pitchFamily="34" charset="0"/>
              </a:rPr>
              <a:t>e</a:t>
            </a:r>
            <a:r>
              <a:rPr lang="en-US" b="0" u="none" baseline="30000">
                <a:latin typeface="Symbol" pitchFamily="18" charset="2"/>
              </a:rPr>
              <a:t>+</a:t>
            </a:r>
          </a:p>
        </p:txBody>
      </p:sp>
      <p:sp>
        <p:nvSpPr>
          <p:cNvPr id="5146" name="Rectangle 44"/>
          <p:cNvSpPr>
            <a:spLocks noChangeArrowheads="1"/>
          </p:cNvSpPr>
          <p:nvPr/>
        </p:nvSpPr>
        <p:spPr bwMode="auto">
          <a:xfrm>
            <a:off x="817563" y="3348038"/>
            <a:ext cx="471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0" u="none">
                <a:latin typeface="Arial" pitchFamily="34" charset="0"/>
              </a:rPr>
              <a:t>e</a:t>
            </a:r>
            <a:r>
              <a:rPr lang="en-US" b="0" u="none" baseline="30000">
                <a:latin typeface="Symbol" pitchFamily="18" charset="2"/>
              </a:rPr>
              <a:t>+</a:t>
            </a:r>
          </a:p>
        </p:txBody>
      </p:sp>
      <p:sp>
        <p:nvSpPr>
          <p:cNvPr id="5147" name="Rectangle 45"/>
          <p:cNvSpPr>
            <a:spLocks noChangeArrowheads="1"/>
          </p:cNvSpPr>
          <p:nvPr/>
        </p:nvSpPr>
        <p:spPr bwMode="auto">
          <a:xfrm>
            <a:off x="1427163" y="3576638"/>
            <a:ext cx="471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0" u="none">
                <a:latin typeface="Arial" pitchFamily="34" charset="0"/>
              </a:rPr>
              <a:t>e</a:t>
            </a:r>
            <a:r>
              <a:rPr lang="en-US" b="0" u="none" baseline="30000">
                <a:latin typeface="Symbol" pitchFamily="18" charset="2"/>
              </a:rPr>
              <a:t>+</a:t>
            </a:r>
          </a:p>
        </p:txBody>
      </p:sp>
      <p:sp>
        <p:nvSpPr>
          <p:cNvPr id="5148" name="Rectangle 46"/>
          <p:cNvSpPr>
            <a:spLocks noChangeArrowheads="1"/>
          </p:cNvSpPr>
          <p:nvPr/>
        </p:nvSpPr>
        <p:spPr bwMode="auto">
          <a:xfrm>
            <a:off x="2036763" y="3805238"/>
            <a:ext cx="471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0" u="none">
                <a:latin typeface="Arial" pitchFamily="34" charset="0"/>
              </a:rPr>
              <a:t>e</a:t>
            </a:r>
            <a:r>
              <a:rPr lang="en-US" b="0" u="none" baseline="30000">
                <a:latin typeface="Symbol" pitchFamily="18" charset="2"/>
              </a:rPr>
              <a:t>+</a:t>
            </a:r>
          </a:p>
        </p:txBody>
      </p:sp>
      <p:sp>
        <p:nvSpPr>
          <p:cNvPr id="5149" name="Rectangle 47"/>
          <p:cNvSpPr>
            <a:spLocks noChangeArrowheads="1"/>
          </p:cNvSpPr>
          <p:nvPr/>
        </p:nvSpPr>
        <p:spPr bwMode="auto">
          <a:xfrm>
            <a:off x="1579563" y="4186238"/>
            <a:ext cx="471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0" u="none">
                <a:latin typeface="Arial" pitchFamily="34" charset="0"/>
              </a:rPr>
              <a:t>e</a:t>
            </a:r>
            <a:r>
              <a:rPr lang="en-US" b="0" u="none" baseline="30000">
                <a:latin typeface="Symbol" pitchFamily="18" charset="2"/>
              </a:rPr>
              <a:t>+</a:t>
            </a:r>
          </a:p>
        </p:txBody>
      </p:sp>
      <p:sp>
        <p:nvSpPr>
          <p:cNvPr id="5150" name="Rectangle 48"/>
          <p:cNvSpPr>
            <a:spLocks noChangeArrowheads="1"/>
          </p:cNvSpPr>
          <p:nvPr/>
        </p:nvSpPr>
        <p:spPr bwMode="auto">
          <a:xfrm>
            <a:off x="969963" y="3957638"/>
            <a:ext cx="471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0" u="none">
                <a:latin typeface="Arial" pitchFamily="34" charset="0"/>
              </a:rPr>
              <a:t>e</a:t>
            </a:r>
            <a:r>
              <a:rPr lang="en-US" b="0" u="none" baseline="30000">
                <a:latin typeface="Symbol" pitchFamily="18" charset="2"/>
              </a:rPr>
              <a:t>+</a:t>
            </a:r>
          </a:p>
        </p:txBody>
      </p:sp>
      <p:sp>
        <p:nvSpPr>
          <p:cNvPr id="5151" name="Rectangle 49"/>
          <p:cNvSpPr>
            <a:spLocks noChangeArrowheads="1"/>
          </p:cNvSpPr>
          <p:nvPr/>
        </p:nvSpPr>
        <p:spPr bwMode="auto">
          <a:xfrm>
            <a:off x="360363" y="3652838"/>
            <a:ext cx="471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0" u="none">
                <a:latin typeface="Arial" pitchFamily="34" charset="0"/>
              </a:rPr>
              <a:t>e</a:t>
            </a:r>
            <a:r>
              <a:rPr lang="en-US" b="0" u="none" baseline="30000">
                <a:latin typeface="Symbol" pitchFamily="18" charset="2"/>
              </a:rPr>
              <a:t>+</a:t>
            </a:r>
          </a:p>
        </p:txBody>
      </p:sp>
      <p:sp>
        <p:nvSpPr>
          <p:cNvPr id="1358898" name="Rectangle 50"/>
          <p:cNvSpPr>
            <a:spLocks noChangeArrowheads="1"/>
          </p:cNvSpPr>
          <p:nvPr/>
        </p:nvSpPr>
        <p:spPr bwMode="auto">
          <a:xfrm>
            <a:off x="755650" y="549275"/>
            <a:ext cx="7772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 eaLnBrk="0" hangingPunct="0">
              <a:defRPr/>
            </a:pPr>
            <a:r>
              <a:rPr lang="en-US" sz="4000" i="1" u="none">
                <a:solidFill>
                  <a:srgbClr val="063D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The DAFNE principle</a:t>
            </a:r>
          </a:p>
        </p:txBody>
      </p:sp>
      <p:sp>
        <p:nvSpPr>
          <p:cNvPr id="5153" name="Line 51"/>
          <p:cNvSpPr>
            <a:spLocks noChangeShapeType="1"/>
          </p:cNvSpPr>
          <p:nvPr/>
        </p:nvSpPr>
        <p:spPr bwMode="auto">
          <a:xfrm>
            <a:off x="2895600" y="3733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54" name="Line 52"/>
          <p:cNvSpPr>
            <a:spLocks noChangeShapeType="1"/>
          </p:cNvSpPr>
          <p:nvPr/>
        </p:nvSpPr>
        <p:spPr bwMode="auto">
          <a:xfrm>
            <a:off x="5334000" y="3733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260350"/>
            <a:ext cx="9144000" cy="6100763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Kaonic Hydrogen</a:t>
            </a:r>
            <a:endParaRPr lang="it-IT" sz="6000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auto">
          <a:xfrm rot="10800000" flipH="1">
            <a:off x="7362825" y="2692400"/>
            <a:ext cx="1031875" cy="2867025"/>
          </a:xfrm>
          <a:custGeom>
            <a:avLst/>
            <a:gdLst>
              <a:gd name="T0" fmla="*/ 0 w 21600"/>
              <a:gd name="T1" fmla="*/ 0 h 21600"/>
              <a:gd name="T2" fmla="*/ 49294717 w 21600"/>
              <a:gd name="T3" fmla="*/ 190273961 h 21600"/>
              <a:gd name="T4" fmla="*/ 25080 w 21600"/>
              <a:gd name="T5" fmla="*/ 38054765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0"/>
                </a:moveTo>
                <a:cubicBezTo>
                  <a:pt x="19693" y="3375"/>
                  <a:pt x="21600" y="10800"/>
                  <a:pt x="21600" y="10800"/>
                </a:cubicBezTo>
                <a:cubicBezTo>
                  <a:pt x="21600" y="10800"/>
                  <a:pt x="20895" y="18021"/>
                  <a:pt x="11" y="21600"/>
                </a:cubicBezTo>
              </a:path>
            </a:pathLst>
          </a:custGeom>
          <a:noFill/>
          <a:ln w="63500" cap="flat">
            <a:solidFill>
              <a:srgbClr val="FF0000">
                <a:alpha val="50195"/>
              </a:srgbClr>
            </a:solidFill>
            <a:prstDash val="solid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133350"/>
            <a:ext cx="5535613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/>
          <p:cNvSpPr>
            <a:spLocks/>
          </p:cNvSpPr>
          <p:nvPr/>
        </p:nvSpPr>
        <p:spPr bwMode="auto">
          <a:xfrm>
            <a:off x="3430588" y="1357313"/>
            <a:ext cx="2320925" cy="401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200" u="none">
                <a:latin typeface="Helvetica Neue" charset="0"/>
                <a:sym typeface="Helvetica Neue" charset="0"/>
              </a:rPr>
              <a:t>Kaonic hydrogen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136525" y="204788"/>
            <a:ext cx="1522413" cy="831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400" u="none">
                <a:latin typeface="Helvetica Neue" charset="0"/>
                <a:sym typeface="Helvetica Neue" charset="0"/>
              </a:rPr>
              <a:t>Hydrogen</a:t>
            </a:r>
          </a:p>
          <a:p>
            <a:pPr algn="ctr" defTabSz="642938"/>
            <a:r>
              <a:rPr lang="en-US" sz="2400" u="none">
                <a:latin typeface="Helvetica Neue" charset="0"/>
                <a:sym typeface="Helvetica Neue" charset="0"/>
              </a:rPr>
              <a:t>spectrum</a:t>
            </a:r>
          </a:p>
        </p:txBody>
      </p:sp>
      <p:sp>
        <p:nvSpPr>
          <p:cNvPr id="43014" name="Rectangle 6"/>
          <p:cNvSpPr>
            <a:spLocks/>
          </p:cNvSpPr>
          <p:nvPr/>
        </p:nvSpPr>
        <p:spPr bwMode="auto">
          <a:xfrm>
            <a:off x="3622675" y="1773238"/>
            <a:ext cx="4429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500" b="0" i="1" u="none">
                <a:latin typeface="Helvetica Neue" charset="0"/>
                <a:sym typeface="Helvetica Neue" charset="0"/>
              </a:rPr>
              <a:t>K</a:t>
            </a:r>
            <a:r>
              <a:rPr lang="en-US" sz="1700" b="0" i="1" u="none">
                <a:latin typeface="Helvetica Neue" charset="0"/>
                <a:sym typeface="Helvetica Neue" charset="0"/>
              </a:rPr>
              <a:t>α</a:t>
            </a:r>
          </a:p>
        </p:txBody>
      </p:sp>
      <p:sp>
        <p:nvSpPr>
          <p:cNvPr id="43015" name="Rectangle 7"/>
          <p:cNvSpPr>
            <a:spLocks/>
          </p:cNvSpPr>
          <p:nvPr/>
        </p:nvSpPr>
        <p:spPr bwMode="auto">
          <a:xfrm>
            <a:off x="4545013" y="1773238"/>
            <a:ext cx="4238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500" b="0" i="1" u="none">
                <a:latin typeface="Helvetica Neue" charset="0"/>
                <a:sym typeface="Helvetica Neue" charset="0"/>
              </a:rPr>
              <a:t>K</a:t>
            </a:r>
            <a:r>
              <a:rPr lang="en-US" sz="1700" b="0" i="1" u="none">
                <a:latin typeface="Helvetica Neue" charset="0"/>
                <a:sym typeface="Helvetica Neue" charset="0"/>
              </a:rPr>
              <a:t>β</a:t>
            </a:r>
          </a:p>
        </p:txBody>
      </p:sp>
      <p:sp>
        <p:nvSpPr>
          <p:cNvPr id="43016" name="Rectangle 8"/>
          <p:cNvSpPr>
            <a:spLocks/>
          </p:cNvSpPr>
          <p:nvPr/>
        </p:nvSpPr>
        <p:spPr bwMode="auto">
          <a:xfrm>
            <a:off x="5003800" y="1839913"/>
            <a:ext cx="727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1700" u="none">
                <a:latin typeface="Helvetica Neue" charset="0"/>
                <a:sym typeface="Helvetica Neue" charset="0"/>
              </a:rPr>
              <a:t>higher</a:t>
            </a:r>
          </a:p>
        </p:txBody>
      </p:sp>
      <p:grpSp>
        <p:nvGrpSpPr>
          <p:cNvPr id="43017" name="Group 9"/>
          <p:cNvGrpSpPr>
            <a:grpSpLocks/>
          </p:cNvGrpSpPr>
          <p:nvPr/>
        </p:nvGrpSpPr>
        <p:grpSpPr bwMode="auto">
          <a:xfrm>
            <a:off x="3786188" y="4562475"/>
            <a:ext cx="1393825" cy="1465263"/>
            <a:chOff x="0" y="0"/>
            <a:chExt cx="1248" cy="1312"/>
          </a:xfrm>
        </p:grpSpPr>
        <p:sp>
          <p:nvSpPr>
            <p:cNvPr id="43032" name="Line 10"/>
            <p:cNvSpPr>
              <a:spLocks noChangeShapeType="1"/>
            </p:cNvSpPr>
            <p:nvPr/>
          </p:nvSpPr>
          <p:spPr bwMode="auto">
            <a:xfrm flipH="1">
              <a:off x="0" y="0"/>
              <a:ext cx="0" cy="13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3033" name="Line 11"/>
            <p:cNvSpPr>
              <a:spLocks noChangeShapeType="1"/>
            </p:cNvSpPr>
            <p:nvPr/>
          </p:nvSpPr>
          <p:spPr bwMode="auto">
            <a:xfrm flipH="1">
              <a:off x="984" y="0"/>
              <a:ext cx="0" cy="13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3034" name="Line 12"/>
            <p:cNvSpPr>
              <a:spLocks noChangeShapeType="1"/>
            </p:cNvSpPr>
            <p:nvPr/>
          </p:nvSpPr>
          <p:spPr bwMode="auto">
            <a:xfrm>
              <a:off x="1248" y="0"/>
              <a:ext cx="0" cy="13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</p:grpSp>
      <p:sp>
        <p:nvSpPr>
          <p:cNvPr id="43018" name="Rectangle 13"/>
          <p:cNvSpPr>
            <a:spLocks/>
          </p:cNvSpPr>
          <p:nvPr/>
        </p:nvSpPr>
        <p:spPr bwMode="auto">
          <a:xfrm>
            <a:off x="3017838" y="4826000"/>
            <a:ext cx="3259137" cy="401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38"/>
            <a:r>
              <a:rPr lang="en-US" sz="2200" b="0" u="none">
                <a:solidFill>
                  <a:srgbClr val="FF0000"/>
                </a:solidFill>
                <a:latin typeface="Helvetica Neue" charset="0"/>
                <a:sym typeface="Helvetica Neue" charset="0"/>
              </a:rPr>
              <a:t>Background estimation</a:t>
            </a:r>
          </a:p>
        </p:txBody>
      </p:sp>
      <p:sp>
        <p:nvSpPr>
          <p:cNvPr id="43019" name="Rectangle 14"/>
          <p:cNvSpPr>
            <a:spLocks/>
          </p:cNvSpPr>
          <p:nvPr/>
        </p:nvSpPr>
        <p:spPr bwMode="auto">
          <a:xfrm>
            <a:off x="3608388" y="4170363"/>
            <a:ext cx="36036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800" u="none">
                <a:latin typeface="Helvetica Neue" charset="0"/>
                <a:sym typeface="Helvetica Neue" charset="0"/>
              </a:rPr>
              <a:t>KO76</a:t>
            </a:r>
          </a:p>
        </p:txBody>
      </p:sp>
      <p:sp>
        <p:nvSpPr>
          <p:cNvPr id="43020" name="Rectangle 15"/>
          <p:cNvSpPr>
            <a:spLocks/>
          </p:cNvSpPr>
          <p:nvPr/>
        </p:nvSpPr>
        <p:spPr bwMode="auto">
          <a:xfrm>
            <a:off x="4716463" y="4152900"/>
            <a:ext cx="3556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800" u="none">
                <a:latin typeface="Helvetica Neue" charset="0"/>
                <a:sym typeface="Helvetica Neue" charset="0"/>
              </a:rPr>
              <a:t>KN65</a:t>
            </a:r>
          </a:p>
        </p:txBody>
      </p:sp>
      <p:sp>
        <p:nvSpPr>
          <p:cNvPr id="43021" name="Rectangle 16"/>
          <p:cNvSpPr>
            <a:spLocks/>
          </p:cNvSpPr>
          <p:nvPr/>
        </p:nvSpPr>
        <p:spPr bwMode="auto">
          <a:xfrm>
            <a:off x="5048250" y="4268788"/>
            <a:ext cx="22383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800" u="none">
                <a:latin typeface="Helvetica Neue" charset="0"/>
                <a:sym typeface="Helvetica Neue" charset="0"/>
              </a:rPr>
              <a:t>Cu</a:t>
            </a:r>
          </a:p>
        </p:txBody>
      </p:sp>
      <p:sp>
        <p:nvSpPr>
          <p:cNvPr id="43022" name="Rectangle 17"/>
          <p:cNvSpPr>
            <a:spLocks/>
          </p:cNvSpPr>
          <p:nvPr/>
        </p:nvSpPr>
        <p:spPr bwMode="auto">
          <a:xfrm>
            <a:off x="2608263" y="3687763"/>
            <a:ext cx="3397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800" u="none">
                <a:latin typeface="Helvetica Neue" charset="0"/>
                <a:sym typeface="Helvetica Neue" charset="0"/>
              </a:rPr>
              <a:t>Ti K</a:t>
            </a:r>
            <a:r>
              <a:rPr lang="en-US" sz="600" u="none">
                <a:latin typeface="Helvetica Neue" charset="0"/>
                <a:sym typeface="Helvetica Neue" charset="0"/>
              </a:rPr>
              <a:t>α</a:t>
            </a:r>
          </a:p>
        </p:txBody>
      </p:sp>
      <p:sp>
        <p:nvSpPr>
          <p:cNvPr id="43023" name="Rectangle 18"/>
          <p:cNvSpPr>
            <a:spLocks/>
          </p:cNvSpPr>
          <p:nvPr/>
        </p:nvSpPr>
        <p:spPr bwMode="auto">
          <a:xfrm>
            <a:off x="2889250" y="4017963"/>
            <a:ext cx="3317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800" u="none">
                <a:latin typeface="Helvetica Neue" charset="0"/>
                <a:sym typeface="Helvetica Neue" charset="0"/>
              </a:rPr>
              <a:t>Ti K</a:t>
            </a:r>
            <a:r>
              <a:rPr lang="en-US" sz="600" u="none">
                <a:latin typeface="Helvetica Neue" charset="0"/>
                <a:sym typeface="Helvetica Neue" charset="0"/>
              </a:rPr>
              <a:t>β</a:t>
            </a:r>
          </a:p>
        </p:txBody>
      </p:sp>
      <p:sp>
        <p:nvSpPr>
          <p:cNvPr id="43024" name="Rectangle 19"/>
          <p:cNvSpPr>
            <a:spLocks/>
          </p:cNvSpPr>
          <p:nvPr/>
        </p:nvSpPr>
        <p:spPr bwMode="auto">
          <a:xfrm>
            <a:off x="3287713" y="3608388"/>
            <a:ext cx="3556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800" u="none">
                <a:latin typeface="Helvetica Neue" charset="0"/>
                <a:sym typeface="Helvetica Neue" charset="0"/>
              </a:rPr>
              <a:t>KC65</a:t>
            </a:r>
          </a:p>
        </p:txBody>
      </p:sp>
      <p:sp>
        <p:nvSpPr>
          <p:cNvPr id="43025" name="Rectangle 20"/>
          <p:cNvSpPr>
            <a:spLocks/>
          </p:cNvSpPr>
          <p:nvPr/>
        </p:nvSpPr>
        <p:spPr bwMode="auto">
          <a:xfrm>
            <a:off x="5554663" y="4108450"/>
            <a:ext cx="3556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800" u="none">
                <a:latin typeface="Helvetica Neue" charset="0"/>
                <a:sym typeface="Helvetica Neue" charset="0"/>
              </a:rPr>
              <a:t>KC75</a:t>
            </a:r>
          </a:p>
        </p:txBody>
      </p:sp>
      <p:sp>
        <p:nvSpPr>
          <p:cNvPr id="43026" name="Rectangle 21"/>
          <p:cNvSpPr>
            <a:spLocks/>
          </p:cNvSpPr>
          <p:nvPr/>
        </p:nvSpPr>
        <p:spPr bwMode="auto">
          <a:xfrm>
            <a:off x="6275388" y="3990975"/>
            <a:ext cx="3587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800" u="none">
                <a:latin typeface="Helvetica Neue" charset="0"/>
                <a:sym typeface="Helvetica Neue" charset="0"/>
              </a:rPr>
              <a:t>KO65</a:t>
            </a:r>
          </a:p>
        </p:txBody>
      </p:sp>
      <p:sp>
        <p:nvSpPr>
          <p:cNvPr id="43027" name="Rectangle 22"/>
          <p:cNvSpPr>
            <a:spLocks/>
          </p:cNvSpPr>
          <p:nvPr/>
        </p:nvSpPr>
        <p:spPr bwMode="auto">
          <a:xfrm>
            <a:off x="6457950" y="3465513"/>
            <a:ext cx="3556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800" u="none">
                <a:latin typeface="Helvetica Neue" charset="0"/>
                <a:sym typeface="Helvetica Neue" charset="0"/>
              </a:rPr>
              <a:t>KC54</a:t>
            </a:r>
          </a:p>
        </p:txBody>
      </p:sp>
      <p:sp>
        <p:nvSpPr>
          <p:cNvPr id="43028" name="Rectangle 23"/>
          <p:cNvSpPr>
            <a:spLocks/>
          </p:cNvSpPr>
          <p:nvPr/>
        </p:nvSpPr>
        <p:spPr bwMode="auto">
          <a:xfrm>
            <a:off x="6596063" y="4214813"/>
            <a:ext cx="3778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800" u="none">
                <a:latin typeface="Helvetica Neue" charset="0"/>
                <a:sym typeface="Helvetica Neue" charset="0"/>
              </a:rPr>
              <a:t>KAl87</a:t>
            </a:r>
          </a:p>
        </p:txBody>
      </p:sp>
      <p:sp>
        <p:nvSpPr>
          <p:cNvPr id="43029" name="Rectangle 24"/>
          <p:cNvSpPr>
            <a:spLocks/>
          </p:cNvSpPr>
          <p:nvPr/>
        </p:nvSpPr>
        <p:spPr bwMode="auto">
          <a:xfrm>
            <a:off x="3608388" y="344488"/>
            <a:ext cx="996950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>
              <a:lnSpc>
                <a:spcPct val="80000"/>
              </a:lnSpc>
            </a:pPr>
            <a:r>
              <a:rPr lang="en-US" sz="1800" b="0" u="none">
                <a:latin typeface="Helvetica Neue" charset="0"/>
                <a:sym typeface="Helvetica Neue" charset="0"/>
              </a:rPr>
              <a:t>EM value</a:t>
            </a:r>
          </a:p>
          <a:p>
            <a:pPr algn="ctr" defTabSz="642938">
              <a:lnSpc>
                <a:spcPct val="80000"/>
              </a:lnSpc>
            </a:pPr>
            <a:r>
              <a:rPr lang="en-US" sz="1800" b="0" i="1" u="none">
                <a:latin typeface="Helvetica Neue" charset="0"/>
                <a:sym typeface="Helvetica Neue" charset="0"/>
              </a:rPr>
              <a:t>K-p K</a:t>
            </a:r>
            <a:r>
              <a:rPr lang="en-US" sz="1500" b="0" i="1" u="none">
                <a:latin typeface="Helvetica Neue" charset="0"/>
                <a:sym typeface="Helvetica Neue" charset="0"/>
              </a:rPr>
              <a:t>α</a:t>
            </a:r>
          </a:p>
        </p:txBody>
      </p:sp>
      <p:sp>
        <p:nvSpPr>
          <p:cNvPr id="43030" name="Rectangle 25"/>
          <p:cNvSpPr>
            <a:spLocks/>
          </p:cNvSpPr>
          <p:nvPr/>
        </p:nvSpPr>
        <p:spPr bwMode="auto">
          <a:xfrm>
            <a:off x="7404100" y="3625850"/>
            <a:ext cx="1620838" cy="650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1900" u="none">
                <a:latin typeface="Helvetica Neue" charset="0"/>
                <a:sym typeface="Helvetica Neue" charset="0"/>
              </a:rPr>
              <a:t>simultaneous</a:t>
            </a:r>
          </a:p>
          <a:p>
            <a:pPr algn="ctr" defTabSz="642938"/>
            <a:r>
              <a:rPr lang="en-US" sz="1900" u="none">
                <a:latin typeface="Helvetica Neue" charset="0"/>
                <a:sym typeface="Helvetica Neue" charset="0"/>
              </a:rPr>
              <a:t>fit</a:t>
            </a:r>
          </a:p>
        </p:txBody>
      </p:sp>
      <p:sp>
        <p:nvSpPr>
          <p:cNvPr id="43031" name="Rectangle 26"/>
          <p:cNvSpPr>
            <a:spLocks/>
          </p:cNvSpPr>
          <p:nvPr/>
        </p:nvSpPr>
        <p:spPr bwMode="auto">
          <a:xfrm>
            <a:off x="84138" y="4598988"/>
            <a:ext cx="1628775" cy="8302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400" u="none">
                <a:latin typeface="Helvetica Neue" charset="0"/>
                <a:sym typeface="Helvetica Neue" charset="0"/>
              </a:rPr>
              <a:t>Deuterium</a:t>
            </a:r>
          </a:p>
          <a:p>
            <a:pPr algn="ctr" defTabSz="642938"/>
            <a:r>
              <a:rPr lang="en-US" sz="2400" u="none">
                <a:latin typeface="Helvetica Neue" charset="0"/>
                <a:sym typeface="Helvetica Neue" charset="0"/>
              </a:rPr>
              <a:t>spectrum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616075"/>
            <a:ext cx="6696075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/>
          </p:cNvSpPr>
          <p:nvPr/>
        </p:nvSpPr>
        <p:spPr bwMode="auto">
          <a:xfrm>
            <a:off x="3602038" y="5303838"/>
            <a:ext cx="777875" cy="438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>
              <a:lnSpc>
                <a:spcPct val="80000"/>
              </a:lnSpc>
            </a:pPr>
            <a:r>
              <a:rPr lang="en-US" sz="1300" b="0" u="none">
                <a:latin typeface="Helvetica Neue" charset="0"/>
                <a:sym typeface="Helvetica Neue" charset="0"/>
              </a:rPr>
              <a:t>EM value</a:t>
            </a:r>
          </a:p>
          <a:p>
            <a:pPr algn="ctr" defTabSz="642938">
              <a:lnSpc>
                <a:spcPct val="80000"/>
              </a:lnSpc>
            </a:pPr>
            <a:r>
              <a:rPr lang="en-US" sz="1300" b="0" i="1" u="none">
                <a:latin typeface="Helvetica Neue" charset="0"/>
                <a:sym typeface="Helvetica Neue" charset="0"/>
              </a:rPr>
              <a:t>K-p K</a:t>
            </a:r>
            <a:r>
              <a:rPr lang="en-US" sz="1100" b="0" i="1" u="none">
                <a:latin typeface="Helvetica Neue" charset="0"/>
                <a:sym typeface="Helvetica Neue" charset="0"/>
              </a:rPr>
              <a:t>α</a:t>
            </a: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3230563" y="1273175"/>
            <a:ext cx="2651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700" b="0" u="none">
                <a:solidFill>
                  <a:srgbClr val="FF0000"/>
                </a:solidFill>
                <a:latin typeface="Helvetica Neue" charset="0"/>
                <a:sym typeface="Helvetica Neue" charset="0"/>
              </a:rPr>
              <a:t>Kaonic hydrogen</a:t>
            </a:r>
          </a:p>
        </p:txBody>
      </p:sp>
      <p:sp>
        <p:nvSpPr>
          <p:cNvPr id="44037" name="Rectangle 5"/>
          <p:cNvSpPr>
            <a:spLocks/>
          </p:cNvSpPr>
          <p:nvPr/>
        </p:nvSpPr>
        <p:spPr bwMode="auto">
          <a:xfrm>
            <a:off x="3551238" y="2441575"/>
            <a:ext cx="44291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500" b="0" i="1" u="none">
                <a:solidFill>
                  <a:srgbClr val="FF0000"/>
                </a:solidFill>
                <a:latin typeface="Helvetica Neue" charset="0"/>
                <a:sym typeface="Helvetica Neue" charset="0"/>
              </a:rPr>
              <a:t>K</a:t>
            </a:r>
            <a:r>
              <a:rPr lang="en-US" sz="1700" b="0" i="1" u="none">
                <a:solidFill>
                  <a:srgbClr val="FF0000"/>
                </a:solidFill>
                <a:latin typeface="Helvetica Neue" charset="0"/>
                <a:sym typeface="Helvetica Neue" charset="0"/>
              </a:rPr>
              <a:t>α</a:t>
            </a:r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4473575" y="2441575"/>
            <a:ext cx="4238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500" b="0" i="1" u="none">
                <a:solidFill>
                  <a:srgbClr val="FF0000"/>
                </a:solidFill>
                <a:latin typeface="Helvetica Neue" charset="0"/>
                <a:sym typeface="Helvetica Neue" charset="0"/>
              </a:rPr>
              <a:t>K</a:t>
            </a:r>
            <a:r>
              <a:rPr lang="en-US" sz="1700" b="0" i="1" u="none">
                <a:solidFill>
                  <a:srgbClr val="FF0000"/>
                </a:solidFill>
                <a:latin typeface="Helvetica Neue" charset="0"/>
                <a:sym typeface="Helvetica Neue" charset="0"/>
              </a:rPr>
              <a:t>β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4856163" y="1785938"/>
            <a:ext cx="949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500" b="0" u="none">
                <a:solidFill>
                  <a:srgbClr val="FF0000"/>
                </a:solidFill>
                <a:latin typeface="Helvetica Neue" charset="0"/>
                <a:sym typeface="Helvetica Neue" charset="0"/>
              </a:rPr>
              <a:t>higher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1009650" y="236538"/>
            <a:ext cx="71247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38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</a:pPr>
            <a:r>
              <a:rPr lang="en-US" sz="2700" u="none">
                <a:latin typeface="Helvetica Neue" charset="0"/>
                <a:sym typeface="Helvetica Neue" charset="0"/>
              </a:rPr>
              <a:t>Residuals of K-p x-ray spectrum</a:t>
            </a:r>
          </a:p>
          <a:p>
            <a:pPr algn="ctr" defTabSz="642938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</a:pPr>
            <a:r>
              <a:rPr lang="en-US" sz="2700" u="none">
                <a:latin typeface="Helvetica Neue" charset="0"/>
                <a:sym typeface="Helvetica Neue" charset="0"/>
              </a:rPr>
              <a:t>after subtraction of fitted background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/>
          </p:cNvSpPr>
          <p:nvPr/>
        </p:nvSpPr>
        <p:spPr bwMode="auto">
          <a:xfrm>
            <a:off x="1803400" y="2693988"/>
            <a:ext cx="5503863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3200" b="0" u="none">
                <a:latin typeface="Symbol" pitchFamily="18" charset="2"/>
                <a:sym typeface="Helvetica Neue" charset="0"/>
              </a:rPr>
              <a:t>e</a:t>
            </a:r>
            <a:r>
              <a:rPr lang="en-US" sz="3200" b="0" u="none" baseline="-25000">
                <a:sym typeface="Helvetica Neue" charset="0"/>
              </a:rPr>
              <a:t>1S</a:t>
            </a:r>
            <a:r>
              <a:rPr lang="en-US" sz="3200" b="0" u="none">
                <a:sym typeface="Helvetica Neue" charset="0"/>
              </a:rPr>
              <a:t>= −283 ± 36(stat) ± 6(syst) eV</a:t>
            </a:r>
          </a:p>
          <a:p>
            <a:pPr algn="ctr" defTabSz="642938"/>
            <a:endParaRPr lang="en-US" sz="3200" b="0" u="none">
              <a:sym typeface="Helvetica Neue" charset="0"/>
            </a:endParaRPr>
          </a:p>
          <a:p>
            <a:pPr algn="ctr" defTabSz="642938"/>
            <a:r>
              <a:rPr lang="en-US" sz="3200" b="0" u="none">
                <a:latin typeface="Symbol" pitchFamily="18" charset="2"/>
                <a:sym typeface="Helvetica Neue" charset="0"/>
              </a:rPr>
              <a:t>G</a:t>
            </a:r>
            <a:r>
              <a:rPr lang="en-US" sz="3200" b="0" u="none" baseline="-25000">
                <a:sym typeface="Helvetica Neue" charset="0"/>
              </a:rPr>
              <a:t>1S</a:t>
            </a:r>
            <a:r>
              <a:rPr lang="en-US" sz="3200" b="0" u="none">
                <a:sym typeface="Helvetica Neue" charset="0"/>
              </a:rPr>
              <a:t>= 541 ± 89(stat) ± 22(syst) eV</a:t>
            </a:r>
          </a:p>
          <a:p>
            <a:pPr algn="ctr" defTabSz="642938"/>
            <a:endParaRPr lang="en-US" sz="3200" b="0" u="none">
              <a:sym typeface="Helvetica Neue" charset="0"/>
            </a:endParaRPr>
          </a:p>
          <a:p>
            <a:pPr algn="ctr" defTabSz="642938"/>
            <a:endParaRPr lang="en-US" sz="3200" b="0" u="none">
              <a:sym typeface="Helvetica Neue" charset="0"/>
            </a:endParaRPr>
          </a:p>
          <a:p>
            <a:pPr algn="ctr" defTabSz="642938"/>
            <a:endParaRPr lang="en-US" sz="3200" b="0" u="none">
              <a:sym typeface="Helvetica Neue" charset="0"/>
            </a:endParaRPr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1009650" y="236538"/>
            <a:ext cx="71247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38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</a:pPr>
            <a:r>
              <a:rPr lang="en-US" sz="2700" u="none">
                <a:solidFill>
                  <a:srgbClr val="FF0000"/>
                </a:solidFill>
                <a:latin typeface="Helvetica Neue" charset="0"/>
                <a:sym typeface="Helvetica Neue" charset="0"/>
              </a:rPr>
              <a:t>KAONIC HYDROGEN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260350"/>
            <a:ext cx="9144000" cy="6100763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Kaonic</a:t>
            </a:r>
            <a:r>
              <a:rPr lang="en-US" sz="6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Deuterium</a:t>
            </a:r>
            <a:br>
              <a:rPr lang="en-US" sz="6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exploratory measurement</a:t>
            </a:r>
            <a:endParaRPr lang="it-IT" sz="60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621712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260350"/>
            <a:ext cx="8748712" cy="61007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Kaonic Hydrogen results:</a:t>
            </a:r>
            <a:br>
              <a:rPr lang="en-US" sz="6000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000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000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3200" i="1">
                <a:solidFill>
                  <a:srgbClr val="FF0000"/>
                </a:solidFill>
              </a:rPr>
              <a:t>most reliable and precise measurement ever </a:t>
            </a:r>
            <a:br>
              <a:rPr lang="en-US" sz="3200" i="1">
                <a:solidFill>
                  <a:srgbClr val="FF0000"/>
                </a:solidFill>
              </a:rPr>
            </a:br>
            <a:r>
              <a:rPr lang="en-US" sz="3200" i="1">
                <a:solidFill>
                  <a:srgbClr val="FF0000"/>
                </a:solidFill>
              </a:rPr>
              <a:t/>
            </a:r>
            <a:br>
              <a:rPr lang="en-US" sz="3200" i="1">
                <a:solidFill>
                  <a:srgbClr val="FF0000"/>
                </a:solidFill>
              </a:rPr>
            </a:br>
            <a:r>
              <a:rPr lang="en-US" sz="3200" i="1">
                <a:solidFill>
                  <a:srgbClr val="FF0000"/>
                </a:solidFill>
              </a:rPr>
              <a:t/>
            </a:r>
            <a:br>
              <a:rPr lang="en-US" sz="3200" i="1">
                <a:solidFill>
                  <a:srgbClr val="FF0000"/>
                </a:solidFill>
              </a:rPr>
            </a:br>
            <a:r>
              <a:rPr lang="en-US" sz="3200" i="1">
                <a:solidFill>
                  <a:srgbClr val="FF0000"/>
                </a:solidFill>
              </a:rPr>
              <a:t/>
            </a:r>
            <a:br>
              <a:rPr lang="en-US" sz="3200" i="1">
                <a:solidFill>
                  <a:srgbClr val="FF0000"/>
                </a:solidFill>
              </a:rPr>
            </a:br>
            <a:r>
              <a:rPr lang="en-US" sz="3200" i="1">
                <a:solidFill>
                  <a:srgbClr val="FF0000"/>
                </a:solidFill>
              </a:rPr>
              <a:t/>
            </a:r>
            <a:br>
              <a:rPr lang="en-US" sz="3200" i="1">
                <a:solidFill>
                  <a:srgbClr val="FF0000"/>
                </a:solidFill>
              </a:rPr>
            </a:br>
            <a:r>
              <a:rPr lang="en-US" sz="3200" i="1">
                <a:solidFill>
                  <a:srgbClr val="FF0000"/>
                </a:solidFill>
              </a:rPr>
              <a:t>- need to go for Kd! -&gt; SIDDHARTA-2 </a:t>
            </a:r>
            <a:br>
              <a:rPr lang="en-US" sz="3200" i="1">
                <a:solidFill>
                  <a:srgbClr val="FF0000"/>
                </a:solidFill>
              </a:rPr>
            </a:br>
            <a:endParaRPr lang="it-IT" sz="6000" i="1">
              <a:solidFill>
                <a:srgbClr val="FF0000"/>
              </a:solidFill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8893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50825" y="471488"/>
            <a:ext cx="8569325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3200" i="1" u="none"/>
              <a:t>DA</a:t>
            </a:r>
            <a:r>
              <a:rPr lang="en-GB" sz="3200" i="1" u="none">
                <a:latin typeface="Sylfaen" pitchFamily="18" charset="0"/>
              </a:rPr>
              <a:t>F</a:t>
            </a:r>
            <a:r>
              <a:rPr lang="en-GB" sz="3200" i="1" u="none"/>
              <a:t>NE represents (as always did) an (</a:t>
            </a:r>
            <a:r>
              <a:rPr lang="en-GB" sz="3200" i="1" u="none">
                <a:solidFill>
                  <a:srgbClr val="FF0000"/>
                </a:solidFill>
              </a:rPr>
              <a:t>THE</a:t>
            </a:r>
            <a:r>
              <a:rPr lang="en-GB" sz="3200" i="1" u="none"/>
              <a:t>) </a:t>
            </a:r>
            <a:r>
              <a:rPr lang="en-GB" sz="3200" i="1" u="none">
                <a:solidFill>
                  <a:srgbClr val="FF0000"/>
                </a:solidFill>
              </a:rPr>
              <a:t>EXCELLENT FACILITY</a:t>
            </a:r>
            <a:r>
              <a:rPr lang="en-GB" sz="3200" i="1" u="none"/>
              <a:t> in the sector of </a:t>
            </a:r>
          </a:p>
          <a:p>
            <a:r>
              <a:rPr lang="en-GB" sz="3200" i="1" u="none"/>
              <a:t>low-energy interaction studies of kaons with nuclear matter.</a:t>
            </a:r>
          </a:p>
          <a:p>
            <a:r>
              <a:rPr lang="en-GB" sz="3200" i="1" u="none"/>
              <a:t> </a:t>
            </a:r>
          </a:p>
          <a:p>
            <a:r>
              <a:rPr lang="en-GB" sz="3200" i="1" u="none"/>
              <a:t>It is actually the </a:t>
            </a:r>
            <a:r>
              <a:rPr lang="en-GB" sz="3200" i="1" u="none">
                <a:solidFill>
                  <a:srgbClr val="FF0000"/>
                </a:solidFill>
              </a:rPr>
              <a:t>IDEAL</a:t>
            </a:r>
            <a:r>
              <a:rPr lang="en-GB" sz="3200" i="1" u="none"/>
              <a:t> facility for kaonic atoms studies as </a:t>
            </a:r>
            <a:r>
              <a:rPr lang="en-GB" sz="3200" i="1" u="none">
                <a:solidFill>
                  <a:srgbClr val="FF0000"/>
                </a:solidFill>
              </a:rPr>
              <a:t>SIDDHARTA has demonstrated</a:t>
            </a:r>
          </a:p>
          <a:p>
            <a:endParaRPr lang="en-GB" sz="3200" i="1" u="none">
              <a:solidFill>
                <a:srgbClr val="FF0000"/>
              </a:solidFill>
            </a:endParaRPr>
          </a:p>
          <a:p>
            <a:r>
              <a:rPr lang="en-GB" sz="3200" i="1" u="none">
                <a:solidFill>
                  <a:srgbClr val="FF0000"/>
                </a:solidFill>
              </a:rPr>
              <a:t>SIDDHARTA-2 team is ready to restart the measurements, having a multi-step strategy, strating with the Kaonic deuterium</a:t>
            </a:r>
            <a:endParaRPr lang="en-GB" sz="3200" i="1" u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179388" y="2636838"/>
            <a:ext cx="8072437" cy="240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u="none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SIDDHARTA–2</a:t>
            </a:r>
          </a:p>
          <a:p>
            <a:pPr algn="ctr">
              <a:defRPr/>
            </a:pPr>
            <a:endParaRPr lang="en-GB" sz="3600" u="none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endParaRPr lang="en-GB" sz="2800" u="none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endParaRPr lang="en-GB" sz="2800" u="none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endParaRPr lang="en-GB" sz="2400" u="none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25" name="Foliennummernplatzhalter 2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155608-BDB9-45E6-AC16-9A893C45EA6B}" type="slidenum">
              <a:rPr lang="en-GB" sz="1200" b="0" u="none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en-GB" sz="1200" b="0" u="none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143750" y="1630363"/>
            <a:ext cx="428625" cy="142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u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69325" cy="612775"/>
          </a:xfrm>
          <a:gradFill rotWithShape="0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DAΦNE, since 1998 </a:t>
            </a:r>
            <a:endParaRPr lang="en-US" sz="1800" b="1" i="1" dirty="0" smtClean="0">
              <a:solidFill>
                <a:srgbClr val="063DE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713"/>
            <a:ext cx="9144000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014E85-D1A7-4E35-B1F7-8EA6B4D303B9}" type="slidenum">
              <a:rPr lang="en-GB" sz="1200" b="0" u="none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en-GB" sz="1200" b="0" u="none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57250" y="1476375"/>
            <a:ext cx="7921625" cy="448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3">
              <a:buFont typeface="Arial" pitchFamily="34" charset="0"/>
              <a:buChar char="•"/>
              <a:defRPr/>
            </a:pPr>
            <a:endParaRPr lang="en-GB" sz="800" u="none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lvl="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2800" u="none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new target design 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2800" u="none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new SDD arrangement</a:t>
            </a:r>
            <a:endParaRPr lang="en-GB" u="none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lvl="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2800" u="none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vacuum chamber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2800" u="none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more cooling power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2800" u="none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improved trigger scheme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2800" u="none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shielding and anti-coincidence (veto)</a:t>
            </a:r>
          </a:p>
          <a:p>
            <a:pPr lvl="3">
              <a:buFont typeface="Arial" pitchFamily="34" charset="0"/>
              <a:buChar char="•"/>
              <a:defRPr/>
            </a:pPr>
            <a:endParaRPr lang="en-GB" sz="2800" u="none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2228" name="Textfeld 15"/>
          <p:cNvSpPr txBox="1">
            <a:spLocks noChangeArrowheads="1"/>
          </p:cNvSpPr>
          <p:nvPr/>
        </p:nvSpPr>
        <p:spPr bwMode="auto">
          <a:xfrm>
            <a:off x="250825" y="0"/>
            <a:ext cx="8286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2800" u="none">
                <a:cs typeface="Times New Roman" pitchFamily="18" charset="0"/>
              </a:rPr>
              <a:t>The SIDDHARTA-2 setup, </a:t>
            </a:r>
          </a:p>
          <a:p>
            <a:pPr algn="ctr" eaLnBrk="1" hangingPunct="1"/>
            <a:r>
              <a:rPr lang="en-GB" sz="2800" u="none">
                <a:cs typeface="Times New Roman" pitchFamily="18" charset="0"/>
              </a:rPr>
              <a:t>essential improvements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D922213-DF7E-4A4C-B9B2-16A0B8657B17}" type="slidenum">
              <a:rPr lang="en-GB" sz="1200" b="0" u="none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en-GB" sz="1200" b="0" u="none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53251" name="Gruppieren 60"/>
          <p:cNvGrpSpPr>
            <a:grpSpLocks/>
          </p:cNvGrpSpPr>
          <p:nvPr/>
        </p:nvGrpSpPr>
        <p:grpSpPr bwMode="auto">
          <a:xfrm>
            <a:off x="1071563" y="754063"/>
            <a:ext cx="7786687" cy="5318125"/>
            <a:chOff x="785786" y="1214422"/>
            <a:chExt cx="7432545" cy="5067784"/>
          </a:xfrm>
        </p:grpSpPr>
        <p:pic>
          <p:nvPicPr>
            <p:cNvPr id="532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1214422"/>
              <a:ext cx="7200892" cy="3472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Rechteck 62"/>
            <p:cNvSpPr/>
            <p:nvPr/>
          </p:nvSpPr>
          <p:spPr>
            <a:xfrm>
              <a:off x="857005" y="2285464"/>
              <a:ext cx="1357709" cy="2500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u="non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6860622" y="2358077"/>
              <a:ext cx="1357709" cy="24990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0" u="none" dirty="0">
                <a:cs typeface="Times New Roman" pitchFamily="18" charset="0"/>
              </a:endParaRPr>
            </a:p>
          </p:txBody>
        </p:sp>
        <p:sp>
          <p:nvSpPr>
            <p:cNvPr id="53255" name="Textfeld 64"/>
            <p:cNvSpPr txBox="1">
              <a:spLocks noChangeArrowheads="1"/>
            </p:cNvSpPr>
            <p:nvPr/>
          </p:nvSpPr>
          <p:spPr bwMode="auto">
            <a:xfrm>
              <a:off x="7143768" y="2428867"/>
              <a:ext cx="999520" cy="33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sz="1400" b="0" u="none">
                  <a:cs typeface="Times New Roman" pitchFamily="18" charset="0"/>
                </a:rPr>
                <a:t>Target cell</a:t>
              </a:r>
            </a:p>
          </p:txBody>
        </p:sp>
        <p:sp>
          <p:nvSpPr>
            <p:cNvPr id="53256" name="Textfeld 65"/>
            <p:cNvSpPr txBox="1">
              <a:spLocks noChangeArrowheads="1"/>
            </p:cNvSpPr>
            <p:nvPr/>
          </p:nvSpPr>
          <p:spPr bwMode="auto">
            <a:xfrm>
              <a:off x="7143768" y="2866249"/>
              <a:ext cx="652142" cy="33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sz="1400" b="0" u="none">
                  <a:cs typeface="Times New Roman" pitchFamily="18" charset="0"/>
                </a:rPr>
                <a:t>SDDs</a:t>
              </a:r>
            </a:p>
          </p:txBody>
        </p:sp>
        <p:sp>
          <p:nvSpPr>
            <p:cNvPr id="53257" name="Textfeld 66"/>
            <p:cNvSpPr txBox="1">
              <a:spLocks noChangeArrowheads="1"/>
            </p:cNvSpPr>
            <p:nvPr/>
          </p:nvSpPr>
          <p:spPr bwMode="auto">
            <a:xfrm>
              <a:off x="7143768" y="3357562"/>
              <a:ext cx="948260" cy="56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sz="1400" b="0" u="none">
                  <a:cs typeface="Times New Roman" pitchFamily="18" charset="0"/>
                </a:rPr>
                <a:t>SDD-</a:t>
              </a:r>
            </a:p>
            <a:p>
              <a:pPr eaLnBrk="1" hangingPunct="1"/>
              <a:r>
                <a:rPr lang="en-GB" sz="1400" b="0" u="none">
                  <a:cs typeface="Times New Roman" pitchFamily="18" charset="0"/>
                </a:rPr>
                <a:t>electronic</a:t>
              </a:r>
            </a:p>
          </p:txBody>
        </p:sp>
        <p:cxnSp>
          <p:nvCxnSpPr>
            <p:cNvPr id="68" name="Gerade Verbindung mit Pfeil 67"/>
            <p:cNvCxnSpPr/>
            <p:nvPr/>
          </p:nvCxnSpPr>
          <p:spPr>
            <a:xfrm rot="10800000" flipV="1">
              <a:off x="5286226" y="2571377"/>
              <a:ext cx="1857758" cy="8577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/>
            <p:cNvCxnSpPr/>
            <p:nvPr/>
          </p:nvCxnSpPr>
          <p:spPr>
            <a:xfrm rot="10800000" flipV="1">
              <a:off x="5501399" y="3001004"/>
              <a:ext cx="1642585" cy="78512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mit Pfeil 69"/>
            <p:cNvCxnSpPr/>
            <p:nvPr/>
          </p:nvCxnSpPr>
          <p:spPr>
            <a:xfrm rot="10800000" flipV="1">
              <a:off x="6001448" y="3571320"/>
              <a:ext cx="1071316" cy="43416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/>
          </p:nvCxnSpPr>
          <p:spPr>
            <a:xfrm>
              <a:off x="3664856" y="4365524"/>
              <a:ext cx="1713804" cy="1513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/>
          </p:nvCxnSpPr>
          <p:spPr>
            <a:xfrm>
              <a:off x="4040650" y="4742205"/>
              <a:ext cx="960700" cy="15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>
              <a:off x="2125311" y="4825407"/>
              <a:ext cx="2000196" cy="151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>
            <a:xfrm>
              <a:off x="4928616" y="4834483"/>
              <a:ext cx="2000196" cy="151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265" name="Gruppieren 23"/>
            <p:cNvGrpSpPr>
              <a:grpSpLocks/>
            </p:cNvGrpSpPr>
            <p:nvPr/>
          </p:nvGrpSpPr>
          <p:grpSpPr bwMode="auto">
            <a:xfrm>
              <a:off x="1214414" y="4929198"/>
              <a:ext cx="3071834" cy="285752"/>
              <a:chOff x="1285852" y="5000636"/>
              <a:chExt cx="3071834" cy="285752"/>
            </a:xfrm>
          </p:grpSpPr>
          <p:sp>
            <p:nvSpPr>
              <p:cNvPr id="98" name="Rechteck 97"/>
              <p:cNvSpPr/>
              <p:nvPr/>
            </p:nvSpPr>
            <p:spPr>
              <a:xfrm>
                <a:off x="1286053" y="5001227"/>
                <a:ext cx="2929075" cy="2859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u="none"/>
              </a:p>
            </p:txBody>
          </p:sp>
          <p:sp>
            <p:nvSpPr>
              <p:cNvPr id="99" name="Gleichschenkliges Dreieck 98"/>
              <p:cNvSpPr/>
              <p:nvPr/>
            </p:nvSpPr>
            <p:spPr>
              <a:xfrm>
                <a:off x="4215128" y="5001227"/>
                <a:ext cx="142438" cy="285913"/>
              </a:xfrm>
              <a:prstGeom prst="triangle">
                <a:avLst>
                  <a:gd name="adj" fmla="val 0"/>
                </a:avLst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u="none"/>
              </a:p>
            </p:txBody>
          </p:sp>
        </p:grpSp>
        <p:grpSp>
          <p:nvGrpSpPr>
            <p:cNvPr id="53266" name="Gruppieren 24"/>
            <p:cNvGrpSpPr>
              <a:grpSpLocks/>
            </p:cNvGrpSpPr>
            <p:nvPr/>
          </p:nvGrpSpPr>
          <p:grpSpPr bwMode="auto">
            <a:xfrm>
              <a:off x="4779714" y="4920868"/>
              <a:ext cx="3078434" cy="294082"/>
              <a:chOff x="1136376" y="4992306"/>
              <a:chExt cx="3078434" cy="294082"/>
            </a:xfrm>
          </p:grpSpPr>
          <p:sp>
            <p:nvSpPr>
              <p:cNvPr id="96" name="Rechteck 95"/>
              <p:cNvSpPr/>
              <p:nvPr/>
            </p:nvSpPr>
            <p:spPr>
              <a:xfrm>
                <a:off x="1286792" y="5001226"/>
                <a:ext cx="2927559" cy="28591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u="none"/>
              </a:p>
            </p:txBody>
          </p:sp>
          <p:sp>
            <p:nvSpPr>
              <p:cNvPr id="97" name="Gleichschenkliges Dreieck 96"/>
              <p:cNvSpPr/>
              <p:nvPr/>
            </p:nvSpPr>
            <p:spPr>
              <a:xfrm flipH="1">
                <a:off x="1136778" y="4992150"/>
                <a:ext cx="142438" cy="285914"/>
              </a:xfrm>
              <a:prstGeom prst="triangle">
                <a:avLst>
                  <a:gd name="adj" fmla="val 0"/>
                </a:avLst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u="none"/>
              </a:p>
            </p:txBody>
          </p:sp>
        </p:grpSp>
        <p:cxnSp>
          <p:nvCxnSpPr>
            <p:cNvPr id="77" name="Gerade Verbindung 76"/>
            <p:cNvCxnSpPr/>
            <p:nvPr/>
          </p:nvCxnSpPr>
          <p:spPr>
            <a:xfrm>
              <a:off x="857005" y="5286802"/>
              <a:ext cx="7215858" cy="15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>
              <a:off x="857005" y="5642303"/>
              <a:ext cx="7215858" cy="15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/>
            <p:nvPr/>
          </p:nvCxnSpPr>
          <p:spPr>
            <a:xfrm rot="5400000" flipH="1" flipV="1">
              <a:off x="3832971" y="4443891"/>
              <a:ext cx="1713969" cy="35609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70" name="Textfeld 79"/>
            <p:cNvSpPr txBox="1">
              <a:spLocks noChangeArrowheads="1"/>
            </p:cNvSpPr>
            <p:nvPr/>
          </p:nvSpPr>
          <p:spPr bwMode="auto">
            <a:xfrm>
              <a:off x="4532461" y="3692727"/>
              <a:ext cx="3545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sz="1400" b="0" u="none">
                  <a:solidFill>
                    <a:srgbClr val="C00000"/>
                  </a:solidFill>
                  <a:cs typeface="Times New Roman" pitchFamily="18" charset="0"/>
                </a:rPr>
                <a:t>K</a:t>
              </a:r>
              <a:r>
                <a:rPr lang="en-GB" sz="1400" u="none" baseline="42000">
                  <a:solidFill>
                    <a:srgbClr val="C00000"/>
                  </a:solidFill>
                  <a:cs typeface="Times New Roman" pitchFamily="18" charset="0"/>
                </a:rPr>
                <a:t>-</a:t>
              </a:r>
            </a:p>
          </p:txBody>
        </p:sp>
        <p:sp>
          <p:nvSpPr>
            <p:cNvPr id="53271" name="Textfeld 80"/>
            <p:cNvSpPr txBox="1">
              <a:spLocks noChangeArrowheads="1"/>
            </p:cNvSpPr>
            <p:nvPr/>
          </p:nvSpPr>
          <p:spPr bwMode="auto">
            <a:xfrm>
              <a:off x="785786" y="4429132"/>
              <a:ext cx="1165414" cy="33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sz="1400" b="0" u="none">
                  <a:cs typeface="Times New Roman" pitchFamily="18" charset="0"/>
                </a:rPr>
                <a:t>Veto counter</a:t>
              </a:r>
            </a:p>
          </p:txBody>
        </p:sp>
        <p:sp>
          <p:nvSpPr>
            <p:cNvPr id="53272" name="Textfeld 81"/>
            <p:cNvSpPr txBox="1">
              <a:spLocks noChangeArrowheads="1"/>
            </p:cNvSpPr>
            <p:nvPr/>
          </p:nvSpPr>
          <p:spPr bwMode="auto">
            <a:xfrm>
              <a:off x="785786" y="3537666"/>
              <a:ext cx="1492846" cy="56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sz="1400" b="0" u="none">
                  <a:cs typeface="Times New Roman" pitchFamily="18" charset="0"/>
                </a:rPr>
                <a:t>Kaon monitor</a:t>
              </a:r>
            </a:p>
            <a:p>
              <a:pPr eaLnBrk="1" hangingPunct="1"/>
              <a:r>
                <a:rPr lang="en-GB" sz="1400" b="0" u="none">
                  <a:cs typeface="Times New Roman" pitchFamily="18" charset="0"/>
                </a:rPr>
                <a:t>upper scintillator</a:t>
              </a:r>
            </a:p>
          </p:txBody>
        </p:sp>
        <p:cxnSp>
          <p:nvCxnSpPr>
            <p:cNvPr id="83" name="Gerade Verbindung 82"/>
            <p:cNvCxnSpPr/>
            <p:nvPr/>
          </p:nvCxnSpPr>
          <p:spPr>
            <a:xfrm>
              <a:off x="4072471" y="5999317"/>
              <a:ext cx="959185" cy="15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hteck 83"/>
            <p:cNvSpPr/>
            <p:nvPr/>
          </p:nvSpPr>
          <p:spPr>
            <a:xfrm>
              <a:off x="4061864" y="6071930"/>
              <a:ext cx="1000098" cy="14371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u="none"/>
            </a:p>
          </p:txBody>
        </p:sp>
        <p:cxnSp>
          <p:nvCxnSpPr>
            <p:cNvPr id="85" name="Gerade Verbindung mit Pfeil 84"/>
            <p:cNvCxnSpPr/>
            <p:nvPr/>
          </p:nvCxnSpPr>
          <p:spPr>
            <a:xfrm rot="5400000">
              <a:off x="4118467" y="5678491"/>
              <a:ext cx="642927" cy="14395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76" name="Textfeld 85"/>
            <p:cNvSpPr txBox="1">
              <a:spLocks noChangeArrowheads="1"/>
            </p:cNvSpPr>
            <p:nvPr/>
          </p:nvSpPr>
          <p:spPr bwMode="auto">
            <a:xfrm>
              <a:off x="4117124" y="5692991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sz="1400" b="0" u="none">
                  <a:solidFill>
                    <a:srgbClr val="0070C0"/>
                  </a:solidFill>
                  <a:cs typeface="Times New Roman" pitchFamily="18" charset="0"/>
                </a:rPr>
                <a:t>K</a:t>
              </a:r>
              <a:r>
                <a:rPr lang="en-GB" sz="1400" u="none" baseline="42000">
                  <a:solidFill>
                    <a:srgbClr val="0070C0"/>
                  </a:solidFill>
                  <a:cs typeface="Times New Roman" pitchFamily="18" charset="0"/>
                </a:rPr>
                <a:t>+</a:t>
              </a:r>
            </a:p>
          </p:txBody>
        </p:sp>
        <p:sp>
          <p:nvSpPr>
            <p:cNvPr id="53277" name="Textfeld 86"/>
            <p:cNvSpPr txBox="1">
              <a:spLocks noChangeArrowheads="1"/>
            </p:cNvSpPr>
            <p:nvPr/>
          </p:nvSpPr>
          <p:spPr bwMode="auto">
            <a:xfrm>
              <a:off x="1620050" y="5715016"/>
              <a:ext cx="1492846" cy="56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sz="1400" b="0" u="none">
                  <a:cs typeface="Times New Roman" pitchFamily="18" charset="0"/>
                </a:rPr>
                <a:t>Kaon monitor</a:t>
              </a:r>
            </a:p>
            <a:p>
              <a:pPr eaLnBrk="1" hangingPunct="1"/>
              <a:r>
                <a:rPr lang="en-GB" sz="1400" b="0" u="none">
                  <a:cs typeface="Times New Roman" pitchFamily="18" charset="0"/>
                </a:rPr>
                <a:t>lower scintillator</a:t>
              </a:r>
            </a:p>
          </p:txBody>
        </p:sp>
        <p:sp>
          <p:nvSpPr>
            <p:cNvPr id="53278" name="Textfeld 87"/>
            <p:cNvSpPr txBox="1">
              <a:spLocks noChangeArrowheads="1"/>
            </p:cNvSpPr>
            <p:nvPr/>
          </p:nvSpPr>
          <p:spPr bwMode="auto">
            <a:xfrm>
              <a:off x="5488007" y="5706028"/>
              <a:ext cx="1799176" cy="56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sz="1400" b="0" u="none">
                  <a:cs typeface="Times New Roman" pitchFamily="18" charset="0"/>
                </a:rPr>
                <a:t>Kaonstopper:</a:t>
              </a:r>
            </a:p>
            <a:p>
              <a:pPr eaLnBrk="1" hangingPunct="1"/>
              <a:r>
                <a:rPr lang="en-GB" sz="1400" b="0" u="none">
                  <a:cs typeface="Times New Roman" pitchFamily="18" charset="0"/>
                </a:rPr>
                <a:t>K</a:t>
              </a:r>
              <a:r>
                <a:rPr lang="en-GB" sz="1400" u="none" baseline="40000">
                  <a:cs typeface="Times New Roman" pitchFamily="18" charset="0"/>
                </a:rPr>
                <a:t>+</a:t>
              </a:r>
              <a:r>
                <a:rPr lang="en-GB" sz="1400" b="0" u="none">
                  <a:cs typeface="Times New Roman" pitchFamily="18" charset="0"/>
                </a:rPr>
                <a:t>-K</a:t>
              </a:r>
              <a:r>
                <a:rPr lang="en-GB" sz="1400" u="none" baseline="40000">
                  <a:cs typeface="Times New Roman" pitchFamily="18" charset="0"/>
                </a:rPr>
                <a:t>-</a:t>
              </a:r>
              <a:r>
                <a:rPr lang="en-GB" sz="1400" b="0" u="none">
                  <a:cs typeface="Times New Roman" pitchFamily="18" charset="0"/>
                </a:rPr>
                <a:t> discrimination</a:t>
              </a:r>
            </a:p>
          </p:txBody>
        </p:sp>
        <p:cxnSp>
          <p:nvCxnSpPr>
            <p:cNvPr id="89" name="Gerade Verbindung mit Pfeil 88"/>
            <p:cNvCxnSpPr>
              <a:stCxn id="53272" idx="3"/>
            </p:cNvCxnSpPr>
            <p:nvPr/>
          </p:nvCxnSpPr>
          <p:spPr>
            <a:xfrm>
              <a:off x="2278356" y="3820927"/>
              <a:ext cx="1768355" cy="87892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mit Pfeil 89"/>
            <p:cNvCxnSpPr>
              <a:stCxn id="53271" idx="3"/>
            </p:cNvCxnSpPr>
            <p:nvPr/>
          </p:nvCxnSpPr>
          <p:spPr>
            <a:xfrm>
              <a:off x="1951051" y="4595465"/>
              <a:ext cx="834931" cy="19060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mit Pfeil 90"/>
            <p:cNvCxnSpPr/>
            <p:nvPr/>
          </p:nvCxnSpPr>
          <p:spPr>
            <a:xfrm>
              <a:off x="2999639" y="5929730"/>
              <a:ext cx="1072832" cy="7110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mit Pfeil 91"/>
            <p:cNvCxnSpPr>
              <a:stCxn id="53278" idx="1"/>
              <a:endCxn id="84" idx="3"/>
            </p:cNvCxnSpPr>
            <p:nvPr/>
          </p:nvCxnSpPr>
          <p:spPr>
            <a:xfrm rot="10800000" flipV="1">
              <a:off x="5061962" y="5990241"/>
              <a:ext cx="425799" cy="15279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Ellipse 92"/>
            <p:cNvSpPr/>
            <p:nvPr/>
          </p:nvSpPr>
          <p:spPr>
            <a:xfrm>
              <a:off x="4428567" y="5429003"/>
              <a:ext cx="143953" cy="711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u="none"/>
            </a:p>
          </p:txBody>
        </p:sp>
        <p:sp>
          <p:nvSpPr>
            <p:cNvPr id="53284" name="Textfeld 93"/>
            <p:cNvSpPr txBox="1">
              <a:spLocks noChangeArrowheads="1"/>
            </p:cNvSpPr>
            <p:nvPr/>
          </p:nvSpPr>
          <p:spPr bwMode="auto">
            <a:xfrm>
              <a:off x="7143768" y="4253219"/>
              <a:ext cx="1021440" cy="56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sz="1400" b="0" u="none">
                  <a:cs typeface="Times New Roman" pitchFamily="18" charset="0"/>
                </a:rPr>
                <a:t>Interaction</a:t>
              </a:r>
            </a:p>
            <a:p>
              <a:pPr eaLnBrk="1" hangingPunct="1"/>
              <a:r>
                <a:rPr lang="en-GB" sz="1400" b="0" u="none">
                  <a:cs typeface="Times New Roman" pitchFamily="18" charset="0"/>
                </a:rPr>
                <a:t>region</a:t>
              </a:r>
            </a:p>
          </p:txBody>
        </p:sp>
        <p:cxnSp>
          <p:nvCxnSpPr>
            <p:cNvPr id="95" name="Gerade Verbindung mit Pfeil 94"/>
            <p:cNvCxnSpPr>
              <a:endCxn id="93" idx="6"/>
            </p:cNvCxnSpPr>
            <p:nvPr/>
          </p:nvCxnSpPr>
          <p:spPr>
            <a:xfrm rot="10800000" flipV="1">
              <a:off x="4572520" y="4500161"/>
              <a:ext cx="2500245" cy="96514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9E3408-7B53-428D-83B4-1B1FB0B5C2B8}" type="slidenum">
              <a:rPr lang="en-GB" sz="1200" b="0" u="none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en-GB" sz="1200" b="0" u="none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4275" name="Objekt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51" b="-177"/>
          <a:stretch>
            <a:fillRect/>
          </a:stretch>
        </p:blipFill>
        <p:spPr bwMode="auto">
          <a:xfrm>
            <a:off x="928688" y="714375"/>
            <a:ext cx="8786812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11"/>
          <p:cNvCxnSpPr/>
          <p:nvPr/>
        </p:nvCxnSpPr>
        <p:spPr>
          <a:xfrm rot="5400000">
            <a:off x="1855787" y="3071813"/>
            <a:ext cx="2144713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5400000">
            <a:off x="5787231" y="3071019"/>
            <a:ext cx="2143125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10800000" flipV="1">
            <a:off x="2857500" y="4143375"/>
            <a:ext cx="1357313" cy="111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10800000" flipV="1">
            <a:off x="5572125" y="4143375"/>
            <a:ext cx="1357313" cy="111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 txBox="1">
            <a:spLocks noGrp="1"/>
          </p:cNvSpPr>
          <p:nvPr/>
        </p:nvSpPr>
        <p:spPr>
          <a:xfrm>
            <a:off x="672465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5B7C97-D6E7-415C-AB54-93E206361EA9}" type="slidenum">
              <a:rPr lang="en-GB" sz="1200" b="0" u="none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en-GB" sz="1200" b="0" u="none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529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668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157913"/>
            <a:ext cx="50006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ChangeArrowheads="1"/>
          </p:cNvSpPr>
          <p:nvPr/>
        </p:nvSpPr>
        <p:spPr bwMode="auto">
          <a:xfrm>
            <a:off x="1258888" y="188913"/>
            <a:ext cx="6842125" cy="792162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en-US" sz="3200" u="none" dirty="0">
                <a:solidFill>
                  <a:srgbClr val="FF0000"/>
                </a:solidFill>
              </a:rPr>
              <a:t>SIDDHARTA-2 scientific program</a:t>
            </a:r>
            <a:endParaRPr lang="it-IT" sz="2400" u="none" dirty="0">
              <a:solidFill>
                <a:srgbClr val="FF00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430213" y="1430338"/>
            <a:ext cx="8713787" cy="542766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00FF"/>
                </a:solidFill>
                <a:latin typeface="Arial,Bold" charset="0"/>
              </a:rPr>
              <a:t/>
            </a:r>
            <a:br>
              <a:rPr lang="en-US" sz="2000" b="1" smtClean="0">
                <a:solidFill>
                  <a:srgbClr val="0000FF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0000FF"/>
                </a:solidFill>
                <a:latin typeface="Arial,Bold" charset="0"/>
              </a:rPr>
              <a:t/>
            </a:r>
            <a:br>
              <a:rPr lang="en-US" sz="2000" b="1" smtClean="0">
                <a:solidFill>
                  <a:srgbClr val="0000FF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0000FF"/>
                </a:solidFill>
                <a:latin typeface="Arial,Bold" charset="0"/>
              </a:rPr>
              <a:t> </a:t>
            </a:r>
            <a:br>
              <a:rPr lang="en-US" sz="2000" b="1" smtClean="0">
                <a:solidFill>
                  <a:srgbClr val="0000FF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0000FF"/>
                </a:solidFill>
                <a:latin typeface="Arial,Bold" charset="0"/>
              </a:rPr>
              <a:t/>
            </a:r>
            <a:br>
              <a:rPr lang="en-US" sz="2000" b="1" smtClean="0">
                <a:solidFill>
                  <a:srgbClr val="0000FF"/>
                </a:solidFill>
                <a:latin typeface="Arial,Bold" charset="0"/>
              </a:rPr>
            </a:br>
            <a:r>
              <a:rPr lang="en-US" sz="2400" b="1" smtClean="0">
                <a:solidFill>
                  <a:srgbClr val="FF0000"/>
                </a:solidFill>
                <a:latin typeface="Arial,Bold" charset="0"/>
              </a:rPr>
              <a:t>1) Kaonic deuterium measurement - 1st measurement:</a:t>
            </a:r>
            <a:br>
              <a:rPr lang="en-US" sz="2400" b="1" smtClean="0">
                <a:solidFill>
                  <a:srgbClr val="FF0000"/>
                </a:solidFill>
                <a:latin typeface="Arial,Bold" charset="0"/>
              </a:rPr>
            </a:br>
            <a:r>
              <a:rPr lang="en-US" sz="2400" b="1" smtClean="0">
                <a:solidFill>
                  <a:srgbClr val="FF0000"/>
                </a:solidFill>
                <a:latin typeface="Arial,Bold" charset="0"/>
              </a:rPr>
              <a:t>and  R&amp;D for other measurements</a:t>
            </a:r>
            <a:r>
              <a:rPr lang="en-US" sz="2000" b="1" smtClean="0">
                <a:solidFill>
                  <a:srgbClr val="FF0000"/>
                </a:solidFill>
                <a:latin typeface="Arial,Bold" charset="0"/>
              </a:rPr>
              <a:t/>
            </a:r>
            <a:br>
              <a:rPr lang="en-US" sz="2000" b="1" smtClean="0">
                <a:solidFill>
                  <a:srgbClr val="FF0000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FF0000"/>
                </a:solidFill>
                <a:latin typeface="Arial,Bold" charset="0"/>
              </a:rPr>
              <a:t/>
            </a:r>
            <a:br>
              <a:rPr lang="en-US" sz="2000" b="1" smtClean="0">
                <a:solidFill>
                  <a:srgbClr val="FF0000"/>
                </a:solidFill>
                <a:latin typeface="Arial,Bold" charset="0"/>
              </a:rPr>
            </a:br>
            <a:r>
              <a:rPr lang="en-US" sz="2400" b="1" smtClean="0">
                <a:solidFill>
                  <a:srgbClr val="FF0000"/>
                </a:solidFill>
                <a:latin typeface="Arial,Bold" charset="0"/>
              </a:rPr>
              <a:t>2) Kaonic helium transitions to the 1s level – 2nd measurement, R&amp;D</a:t>
            </a:r>
            <a:br>
              <a:rPr lang="en-US" sz="2400" b="1" smtClean="0">
                <a:solidFill>
                  <a:srgbClr val="FF0000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FF0000"/>
                </a:solidFill>
                <a:latin typeface="Arial,Bold" charset="0"/>
              </a:rPr>
              <a:t/>
            </a:r>
            <a:br>
              <a:rPr lang="en-US" sz="2000" b="1" smtClean="0">
                <a:solidFill>
                  <a:srgbClr val="FF0000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0000FF"/>
                </a:solidFill>
                <a:latin typeface="Arial,Bold" charset="0"/>
              </a:rPr>
              <a:t>3) Other  light kaonic atoms (KO, KC,…)</a:t>
            </a:r>
            <a:br>
              <a:rPr lang="en-US" sz="2000" b="1" smtClean="0">
                <a:solidFill>
                  <a:srgbClr val="0000FF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0000FF"/>
                </a:solidFill>
                <a:latin typeface="Arial,Bold" charset="0"/>
              </a:rPr>
              <a:t/>
            </a:r>
            <a:br>
              <a:rPr lang="en-US" sz="2000" b="1" smtClean="0">
                <a:solidFill>
                  <a:srgbClr val="0000FF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0000FF"/>
                </a:solidFill>
                <a:latin typeface="Arial,Bold" charset="0"/>
              </a:rPr>
              <a:t/>
            </a:r>
            <a:br>
              <a:rPr lang="en-US" sz="2000" b="1" smtClean="0">
                <a:solidFill>
                  <a:srgbClr val="0000FF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0000FF"/>
                </a:solidFill>
                <a:latin typeface="Arial,Bold" charset="0"/>
              </a:rPr>
              <a:t>4) Heavier kaonic atoms measurement (Si, Pb…)</a:t>
            </a:r>
            <a:br>
              <a:rPr lang="en-US" sz="2000" b="1" smtClean="0">
                <a:solidFill>
                  <a:srgbClr val="0000FF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0000FF"/>
                </a:solidFill>
                <a:latin typeface="Arial,Bold" charset="0"/>
              </a:rPr>
              <a:t/>
            </a:r>
            <a:br>
              <a:rPr lang="en-US" sz="2000" b="1" smtClean="0">
                <a:solidFill>
                  <a:srgbClr val="0000FF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0000FF"/>
                </a:solidFill>
                <a:latin typeface="Arial,Bold" charset="0"/>
              </a:rPr>
              <a:t/>
            </a:r>
            <a:br>
              <a:rPr lang="en-US" sz="2000" b="1" smtClean="0">
                <a:solidFill>
                  <a:srgbClr val="0000FF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0000FF"/>
                </a:solidFill>
                <a:latin typeface="Arial,Bold" charset="0"/>
              </a:rPr>
              <a:t>5) Kaon radiative capture – </a:t>
            </a:r>
            <a:r>
              <a:rPr lang="en-US" sz="2000" b="1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000" b="1" smtClean="0">
                <a:solidFill>
                  <a:srgbClr val="0000FF"/>
                </a:solidFill>
                <a:latin typeface="Arial,Bold" charset="0"/>
              </a:rPr>
              <a:t>(1405) study</a:t>
            </a:r>
            <a:br>
              <a:rPr lang="en-US" sz="2000" b="1" smtClean="0">
                <a:solidFill>
                  <a:srgbClr val="0000FF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0000FF"/>
                </a:solidFill>
                <a:latin typeface="Arial,Bold" charset="0"/>
              </a:rPr>
              <a:t/>
            </a:r>
            <a:br>
              <a:rPr lang="en-US" sz="2000" b="1" smtClean="0">
                <a:solidFill>
                  <a:srgbClr val="0000FF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0000FF"/>
                </a:solidFill>
                <a:latin typeface="Arial,Bold" charset="0"/>
              </a:rPr>
              <a:t/>
            </a:r>
            <a:br>
              <a:rPr lang="en-US" sz="2000" b="1" smtClean="0">
                <a:solidFill>
                  <a:srgbClr val="0000FF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33CC33"/>
                </a:solidFill>
                <a:latin typeface="Arial,Bold" charset="0"/>
              </a:rPr>
              <a:t>6) Investigate the possibility of the measurement of other</a:t>
            </a:r>
            <a:br>
              <a:rPr lang="en-US" sz="2000" b="1" smtClean="0">
                <a:solidFill>
                  <a:srgbClr val="33CC33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33CC33"/>
                </a:solidFill>
                <a:latin typeface="Arial,Bold" charset="0"/>
              </a:rPr>
              <a:t>    types of hadronic exotic atoms (sigmonic hydrogen ?)</a:t>
            </a:r>
            <a:br>
              <a:rPr lang="en-US" sz="2000" b="1" smtClean="0">
                <a:solidFill>
                  <a:srgbClr val="33CC33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33CC33"/>
                </a:solidFill>
                <a:latin typeface="Arial,Bold" charset="0"/>
              </a:rPr>
              <a:t/>
            </a:r>
            <a:br>
              <a:rPr lang="en-US" sz="2000" b="1" smtClean="0">
                <a:solidFill>
                  <a:srgbClr val="33CC33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33CC33"/>
                </a:solidFill>
                <a:latin typeface="Arial,Bold" charset="0"/>
              </a:rPr>
              <a:t>7) Kaon mass precision measurement at the level of  &lt;10 keV </a:t>
            </a:r>
            <a:br>
              <a:rPr lang="en-US" sz="2000" b="1" smtClean="0">
                <a:solidFill>
                  <a:srgbClr val="33CC33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0000FF"/>
                </a:solidFill>
                <a:latin typeface="Arial,Bold" charset="0"/>
              </a:rPr>
              <a:t/>
            </a:r>
            <a:br>
              <a:rPr lang="en-US" sz="2000" b="1" smtClean="0">
                <a:solidFill>
                  <a:srgbClr val="0000FF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0000FF"/>
                </a:solidFill>
                <a:latin typeface="Arial,Bold" charset="0"/>
              </a:rPr>
              <a:t/>
            </a:r>
            <a:br>
              <a:rPr lang="en-US" sz="2000" b="1" smtClean="0">
                <a:solidFill>
                  <a:srgbClr val="0000FF"/>
                </a:solidFill>
                <a:latin typeface="Arial,Bold" charset="0"/>
              </a:rPr>
            </a:br>
            <a:r>
              <a:rPr lang="en-US" sz="2000" b="1" smtClean="0">
                <a:solidFill>
                  <a:srgbClr val="0000FF"/>
                </a:solidFill>
                <a:latin typeface="Arial,Bold" charset="0"/>
              </a:rPr>
              <a:t/>
            </a:r>
            <a:br>
              <a:rPr lang="en-US" sz="2000" b="1" smtClean="0">
                <a:solidFill>
                  <a:srgbClr val="0000FF"/>
                </a:solidFill>
                <a:latin typeface="Arial,Bold" charset="0"/>
              </a:rPr>
            </a:br>
            <a:endParaRPr lang="it-IT" sz="2000" b="1" smtClean="0">
              <a:solidFill>
                <a:srgbClr val="0000FF"/>
              </a:solidFill>
              <a:latin typeface="Arial,Bold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95288" y="1341438"/>
            <a:ext cx="8351837" cy="10080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8313" y="3644900"/>
            <a:ext cx="7920037" cy="24987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altLang="ja-JP" sz="2400">
              <a:ea typeface="MS PGothic" pitchFamily="34" charset="-128"/>
            </a:endParaRPr>
          </a:p>
          <a:p>
            <a:pPr algn="ctr"/>
            <a:r>
              <a:rPr lang="it-IT" sz="2400">
                <a:solidFill>
                  <a:srgbClr val="FFFF00"/>
                </a:solidFill>
              </a:rPr>
              <a:t>ECT* Workshop in Otctober 2013</a:t>
            </a:r>
          </a:p>
          <a:p>
            <a:pPr algn="ctr"/>
            <a:endParaRPr lang="it-IT" sz="2400">
              <a:solidFill>
                <a:srgbClr val="FFFF00"/>
              </a:solidFill>
            </a:endParaRPr>
          </a:p>
          <a:p>
            <a:pPr algn="ctr"/>
            <a:r>
              <a:rPr lang="it-IT" altLang="ja-JP" sz="2400">
                <a:solidFill>
                  <a:srgbClr val="FFFF00"/>
                </a:solidFill>
                <a:ea typeface="MS PGothic" pitchFamily="34" charset="-128"/>
              </a:rPr>
              <a:t>Strangeness in the Universe?</a:t>
            </a:r>
          </a:p>
          <a:p>
            <a:pPr algn="ctr"/>
            <a:r>
              <a:rPr lang="it-IT" altLang="ja-JP" sz="2400">
                <a:solidFill>
                  <a:srgbClr val="FFFF00"/>
                </a:solidFill>
                <a:ea typeface="MS PGothic" pitchFamily="34" charset="-128"/>
              </a:rPr>
              <a:t> Theoretical and experimental challenges and progress</a:t>
            </a:r>
            <a:endParaRPr lang="it-IT" altLang="ja-JP" sz="2400">
              <a:ea typeface="MS PGothic" pitchFamily="34" charset="-128"/>
            </a:endParaRPr>
          </a:p>
          <a:p>
            <a:pPr algn="ctr"/>
            <a:endParaRPr lang="it-IT" altLang="ja-JP" sz="2400">
              <a:ea typeface="MS PGothic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3581400" cy="5791200"/>
          </a:xfrm>
        </p:spPr>
        <p:txBody>
          <a:bodyPr/>
          <a:lstStyle/>
          <a:p>
            <a:pPr algn="l" eaLnBrk="1" hangingPunct="1"/>
            <a:r>
              <a:rPr lang="en-US" sz="3200" b="1" i="1" smtClean="0">
                <a:solidFill>
                  <a:srgbClr val="6699FF"/>
                </a:solidFill>
                <a:latin typeface="Arial" pitchFamily="34" charset="0"/>
                <a:cs typeface="Times New Roman" pitchFamily="18" charset="0"/>
              </a:rPr>
              <a:t>Antikaonic</a:t>
            </a:r>
            <a:br>
              <a:rPr lang="en-US" sz="3200" b="1" i="1" smtClean="0">
                <a:solidFill>
                  <a:srgbClr val="6699FF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3200" b="1" i="1" smtClean="0">
                <a:solidFill>
                  <a:srgbClr val="6699FF"/>
                </a:solidFill>
                <a:latin typeface="Arial" pitchFamily="34" charset="0"/>
                <a:cs typeface="Times New Roman" pitchFamily="18" charset="0"/>
              </a:rPr>
              <a:t>Matter</a:t>
            </a:r>
            <a:br>
              <a:rPr lang="en-US" sz="3200" b="1" i="1" smtClean="0">
                <a:solidFill>
                  <a:srgbClr val="6699FF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3200" b="1" i="1" smtClean="0">
                <a:solidFill>
                  <a:srgbClr val="6699FF"/>
                </a:solidFill>
                <a:latin typeface="Arial" pitchFamily="34" charset="0"/>
                <a:cs typeface="Times New Roman" pitchFamily="18" charset="0"/>
              </a:rPr>
              <a:t>At</a:t>
            </a:r>
            <a:br>
              <a:rPr lang="en-US" sz="3200" b="1" i="1" smtClean="0">
                <a:solidFill>
                  <a:srgbClr val="6699FF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3200" b="1" i="1" smtClean="0">
                <a:solidFill>
                  <a:srgbClr val="6699FF"/>
                </a:solidFill>
                <a:latin typeface="Arial" pitchFamily="34" charset="0"/>
                <a:cs typeface="Times New Roman" pitchFamily="18" charset="0"/>
              </a:rPr>
              <a:t>DA</a:t>
            </a:r>
            <a:r>
              <a:rPr lang="en-US" sz="3200" b="1" i="1" smtClean="0">
                <a:solidFill>
                  <a:srgbClr val="6699FF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3200" b="1" i="1" smtClean="0">
                <a:solidFill>
                  <a:srgbClr val="6699FF"/>
                </a:solidFill>
                <a:latin typeface="Arial" pitchFamily="34" charset="0"/>
                <a:cs typeface="Times New Roman" pitchFamily="18" charset="0"/>
              </a:rPr>
              <a:t>NE: an</a:t>
            </a:r>
            <a:br>
              <a:rPr lang="en-US" sz="3200" b="1" i="1" smtClean="0">
                <a:solidFill>
                  <a:srgbClr val="6699FF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3200" b="1" i="1" smtClean="0">
                <a:solidFill>
                  <a:srgbClr val="6699FF"/>
                </a:solidFill>
                <a:latin typeface="Arial" pitchFamily="34" charset="0"/>
                <a:cs typeface="Times New Roman" pitchFamily="18" charset="0"/>
              </a:rPr>
              <a:t>Experiment</a:t>
            </a:r>
            <a:br>
              <a:rPr lang="en-US" sz="3200" b="1" i="1" smtClean="0">
                <a:solidFill>
                  <a:srgbClr val="6699FF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3200" b="1" i="1" smtClean="0">
                <a:solidFill>
                  <a:srgbClr val="6699FF"/>
                </a:solidFill>
                <a:latin typeface="Arial" pitchFamily="34" charset="0"/>
                <a:cs typeface="Times New Roman" pitchFamily="18" charset="0"/>
              </a:rPr>
              <a:t>Unraveling</a:t>
            </a:r>
            <a:br>
              <a:rPr lang="en-US" sz="3200" b="1" i="1" smtClean="0">
                <a:solidFill>
                  <a:srgbClr val="6699FF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3200" b="1" i="1" smtClean="0">
                <a:solidFill>
                  <a:srgbClr val="6699FF"/>
                </a:solidFill>
                <a:latin typeface="Arial" pitchFamily="34" charset="0"/>
                <a:cs typeface="Times New Roman" pitchFamily="18" charset="0"/>
              </a:rPr>
              <a:t>Spectroscopy</a:t>
            </a:r>
            <a:r>
              <a:rPr lang="en-US" sz="3200" b="1" i="1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en-US" sz="3200" b="1" i="1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3200" b="1" i="1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en-US" sz="3200" b="1" i="1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</a:br>
            <a:endParaRPr lang="it-IT" sz="4000" b="1" i="1" smtClean="0">
              <a:solidFill>
                <a:srgbClr val="0000FF"/>
              </a:solidFill>
              <a:latin typeface="Arial" pitchFamily="34" charset="0"/>
              <a:cs typeface="Times New Roman" pitchFamily="18" charset="0"/>
            </a:endParaRPr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3721100" y="0"/>
            <a:ext cx="5181600" cy="6705600"/>
            <a:chOff x="2344" y="0"/>
            <a:chExt cx="3264" cy="4224"/>
          </a:xfrm>
        </p:grpSpPr>
        <p:pic>
          <p:nvPicPr>
            <p:cNvPr id="57349" name="Picture 4" descr="k310-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0"/>
              <a:ext cx="3264" cy="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0" name="Rectangle 5"/>
            <p:cNvSpPr>
              <a:spLocks noChangeArrowheads="1"/>
            </p:cNvSpPr>
            <p:nvPr/>
          </p:nvSpPr>
          <p:spPr bwMode="auto">
            <a:xfrm>
              <a:off x="3072" y="1200"/>
              <a:ext cx="2256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en-US" sz="4400" i="1" u="none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AMADEUS</a:t>
              </a:r>
              <a:endParaRPr lang="it-IT" sz="4400" i="1" u="none">
                <a:solidFill>
                  <a:srgbClr val="FF0000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</p:grpSp>
      <p:sp>
        <p:nvSpPr>
          <p:cNvPr id="57348" name="AutoShape 6"/>
          <p:cNvSpPr>
            <a:spLocks noChangeArrowheads="1"/>
          </p:cNvSpPr>
          <p:nvPr/>
        </p:nvSpPr>
        <p:spPr bwMode="auto">
          <a:xfrm>
            <a:off x="3200400" y="2514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AMADEUS</a:t>
            </a:r>
          </a:p>
          <a:p>
            <a:pPr algn="ctr">
              <a:defRPr/>
            </a:pPr>
            <a:endParaRPr lang="en-US" u="none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algn="ctr">
              <a:defRPr/>
            </a:pPr>
            <a:endParaRPr lang="en-US" u="none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algn="ctr">
              <a:defRPr/>
            </a:pPr>
            <a:r>
              <a:rPr lang="en-US" sz="24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AMADEUS collaboration</a:t>
            </a:r>
          </a:p>
          <a:p>
            <a:pPr algn="ctr">
              <a:defRPr/>
            </a:pPr>
            <a:r>
              <a:rPr lang="en-US" sz="24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116 scientists from 14 Countries and 34 Institutes </a:t>
            </a:r>
          </a:p>
          <a:p>
            <a:pPr algn="ctr">
              <a:defRPr/>
            </a:pPr>
            <a:endParaRPr lang="en-US" sz="2400" u="none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algn="ctr">
              <a:defRPr/>
            </a:pPr>
            <a:r>
              <a:rPr lang="en-US" sz="2400" u="none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lnf.infn.it/esperimenti/siddharta</a:t>
            </a:r>
          </a:p>
          <a:p>
            <a:pPr algn="ctr">
              <a:defRPr/>
            </a:pPr>
            <a:r>
              <a:rPr lang="en-US" sz="24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and</a:t>
            </a:r>
          </a:p>
          <a:p>
            <a:pPr algn="ctr">
              <a:defRPr/>
            </a:pPr>
            <a:r>
              <a:rPr lang="en-US" sz="24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LNF-07/24(IR) Report on lnf.infn.it web-page (Library)</a:t>
            </a:r>
          </a:p>
          <a:p>
            <a:pPr algn="ctr">
              <a:defRPr/>
            </a:pPr>
            <a:endParaRPr lang="en-US" sz="2400" u="none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algn="ctr">
              <a:defRPr/>
            </a:pPr>
            <a:r>
              <a:rPr lang="en-US" sz="24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AMADEUS started in 2005 and </a:t>
            </a:r>
          </a:p>
          <a:p>
            <a:pPr algn="ctr">
              <a:defRPr/>
            </a:pPr>
            <a:r>
              <a:rPr lang="en-US" sz="24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was presented and discussed in all the LNF Scientific Committees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95288" y="981075"/>
            <a:ext cx="8748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i="1" u="none">
                <a:solidFill>
                  <a:srgbClr val="333399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n-US" i="1" u="none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ntikaon</a:t>
            </a:r>
            <a:r>
              <a:rPr lang="de-DE" i="1" u="none"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i="1" u="none">
                <a:solidFill>
                  <a:srgbClr val="333399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en-US" i="1" u="none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atter</a:t>
            </a:r>
            <a:r>
              <a:rPr lang="de-DE" i="1" u="none"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i="1" u="none">
                <a:solidFill>
                  <a:srgbClr val="333399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n-US" i="1" u="none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de-DE" i="1" u="none"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i="1" u="none">
                <a:solidFill>
                  <a:srgbClr val="333399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en-US" i="1" u="none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n-US" i="1" u="none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</a:t>
            </a:r>
            <a:r>
              <a:rPr lang="en-US" i="1" u="none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NE:</a:t>
            </a:r>
            <a:r>
              <a:rPr lang="en-US" i="1" u="none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de-DE" i="1" u="none">
                <a:latin typeface="Palatino Linotype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US" i="1" u="none">
                <a:solidFill>
                  <a:srgbClr val="333399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</a:t>
            </a:r>
            <a:r>
              <a:rPr lang="en-US" i="1" u="none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xperiments with</a:t>
            </a:r>
            <a:r>
              <a:rPr lang="de-DE" i="1" u="none">
                <a:latin typeface="Palatino Linotype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US" i="1" u="none">
                <a:solidFill>
                  <a:srgbClr val="333399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U</a:t>
            </a:r>
            <a:r>
              <a:rPr lang="en-US" i="1" u="none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nraveling</a:t>
            </a:r>
            <a:r>
              <a:rPr lang="de-DE" i="1" u="none">
                <a:latin typeface="Palatino Linotype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US" i="1" u="none">
                <a:solidFill>
                  <a:srgbClr val="333399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</a:t>
            </a:r>
            <a:r>
              <a:rPr lang="en-US" i="1" u="none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pectroscopy</a:t>
            </a:r>
          </a:p>
        </p:txBody>
      </p:sp>
      <p:pic>
        <p:nvPicPr>
          <p:cNvPr id="58372" name="Picture 4" descr="Logo-hp2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430838"/>
            <a:ext cx="284162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39750" y="5486400"/>
            <a:ext cx="43561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2400" u="none">
                <a:solidFill>
                  <a:schemeClr val="accent2"/>
                </a:solidFill>
                <a:latin typeface="Arial" pitchFamily="34" charset="0"/>
              </a:rPr>
              <a:t>EU Fundings FP7 – I3HP2:</a:t>
            </a:r>
          </a:p>
          <a:p>
            <a:pPr eaLnBrk="1" hangingPunct="1"/>
            <a:r>
              <a:rPr lang="en-GB" u="none">
                <a:solidFill>
                  <a:schemeClr val="accent2"/>
                </a:solidFill>
                <a:latin typeface="Arial" pitchFamily="34" charset="0"/>
              </a:rPr>
              <a:t>Network WP9 – LEANNIS; </a:t>
            </a:r>
          </a:p>
          <a:p>
            <a:pPr eaLnBrk="1" hangingPunct="1"/>
            <a:r>
              <a:rPr lang="en-GB" u="none">
                <a:solidFill>
                  <a:schemeClr val="accent2"/>
                </a:solidFill>
                <a:latin typeface="Arial" pitchFamily="34" charset="0"/>
              </a:rPr>
              <a:t>WP24 (SiPM JRA); </a:t>
            </a:r>
          </a:p>
          <a:p>
            <a:pPr eaLnBrk="1" hangingPunct="1"/>
            <a:r>
              <a:rPr lang="en-GB" u="none">
                <a:solidFill>
                  <a:schemeClr val="accent2"/>
                </a:solidFill>
                <a:latin typeface="Arial" pitchFamily="34" charset="0"/>
              </a:rPr>
              <a:t>WP28 (GEM JRA)</a:t>
            </a:r>
            <a:endParaRPr lang="en-GB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75" y="0"/>
            <a:ext cx="960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CATANIA_sipm_Page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44463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 descr="CATANIA_kloedata_Page_02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31813"/>
            <a:ext cx="9247188" cy="6932613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231775"/>
            <a:ext cx="9251950" cy="711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7175" y="458788"/>
            <a:ext cx="7035800" cy="6351587"/>
            <a:chOff x="0" y="0"/>
            <a:chExt cx="6303" cy="5690"/>
          </a:xfrm>
        </p:grpSpPr>
        <p:sp>
          <p:nvSpPr>
            <p:cNvPr id="7175" name="Oval 3"/>
            <p:cNvSpPr>
              <a:spLocks/>
            </p:cNvSpPr>
            <p:nvPr/>
          </p:nvSpPr>
          <p:spPr bwMode="auto">
            <a:xfrm rot="1706265">
              <a:off x="559" y="1013"/>
              <a:ext cx="5184" cy="3664"/>
            </a:xfrm>
            <a:prstGeom prst="ellipse">
              <a:avLst/>
            </a:prstGeom>
            <a:noFill/>
            <a:ln w="127000">
              <a:solidFill>
                <a:schemeClr val="tx1">
                  <a:alpha val="85881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642938"/>
              <a:endParaRPr lang="ja-JP" altLang="en-US" sz="3000" b="0" u="none">
                <a:solidFill>
                  <a:srgbClr val="FFFFFF"/>
                </a:solidFill>
                <a:latin typeface="Helvetica Neue" charset="0"/>
                <a:ea typeface="ヒラギノ角ゴ ProN W3" charset="-128"/>
                <a:sym typeface="Helvetica Neue" charset="0"/>
              </a:endParaRPr>
            </a:p>
          </p:txBody>
        </p:sp>
        <p:sp>
          <p:nvSpPr>
            <p:cNvPr id="7176" name="Line 4"/>
            <p:cNvSpPr>
              <a:spLocks noChangeShapeType="1"/>
            </p:cNvSpPr>
            <p:nvPr/>
          </p:nvSpPr>
          <p:spPr bwMode="auto">
            <a:xfrm>
              <a:off x="1015" y="3324"/>
              <a:ext cx="347" cy="434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177" name="Line 5"/>
            <p:cNvSpPr>
              <a:spLocks noChangeShapeType="1"/>
            </p:cNvSpPr>
            <p:nvPr/>
          </p:nvSpPr>
          <p:spPr bwMode="auto">
            <a:xfrm rot="10800000">
              <a:off x="722" y="2692"/>
              <a:ext cx="289" cy="601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</p:grpSp>
      <p:pic>
        <p:nvPicPr>
          <p:cNvPr id="43014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0"/>
            <a:ext cx="7250112" cy="164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499" dir="5400000" algn="ctr" rotWithShape="0">
              <a:schemeClr val="bg2">
                <a:alpha val="45000"/>
              </a:schemeClr>
            </a:outerShdw>
          </a:effectLst>
        </p:spPr>
      </p:pic>
      <p:sp>
        <p:nvSpPr>
          <p:cNvPr id="43015" name="Rectangle 7"/>
          <p:cNvSpPr>
            <a:spLocks/>
          </p:cNvSpPr>
          <p:nvPr/>
        </p:nvSpPr>
        <p:spPr bwMode="auto">
          <a:xfrm>
            <a:off x="611188" y="4625975"/>
            <a:ext cx="8064500" cy="2232025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63499" dir="5400000" algn="ctr" rotWithShape="0">
              <a:schemeClr val="bg2">
                <a:alpha val="45000"/>
              </a:schemeClr>
            </a:outerShdw>
          </a:effectLst>
        </p:spPr>
        <p:txBody>
          <a:bodyPr lIns="26788" tIns="26788" rIns="26788" bIns="26788"/>
          <a:lstStyle/>
          <a:p>
            <a:pPr algn="ctr" defTabSz="642938">
              <a:defRPr/>
            </a:pPr>
            <a:r>
              <a:rPr lang="en-US" altLang="ja-JP" sz="3500" u="none" dirty="0">
                <a:solidFill>
                  <a:srgbClr val="CCFFFF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Suitable for low-energy </a:t>
            </a:r>
            <a:r>
              <a:rPr lang="en-US" altLang="ja-JP" sz="3500" u="none" dirty="0" err="1">
                <a:solidFill>
                  <a:srgbClr val="CCFFFF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kaon</a:t>
            </a:r>
            <a:r>
              <a:rPr lang="en-US" altLang="ja-JP" sz="3500" u="none" dirty="0">
                <a:solidFill>
                  <a:srgbClr val="CCFFFF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 physics:</a:t>
            </a:r>
          </a:p>
          <a:p>
            <a:pPr algn="ctr" defTabSz="642938">
              <a:defRPr/>
            </a:pPr>
            <a:r>
              <a:rPr lang="en-US" altLang="ja-JP" sz="3500" u="none" dirty="0" err="1">
                <a:solidFill>
                  <a:srgbClr val="CCFFFF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kaonic</a:t>
            </a:r>
            <a:r>
              <a:rPr lang="en-US" altLang="ja-JP" sz="3500" u="none" dirty="0">
                <a:solidFill>
                  <a:srgbClr val="CCFFFF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 atoms</a:t>
            </a:r>
          </a:p>
          <a:p>
            <a:pPr algn="ctr" defTabSz="642938">
              <a:defRPr/>
            </a:pPr>
            <a:r>
              <a:rPr lang="en-US" altLang="ja-JP" sz="3500" u="none" dirty="0" err="1">
                <a:solidFill>
                  <a:srgbClr val="CCFFFF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Kaon</a:t>
            </a:r>
            <a:r>
              <a:rPr lang="en-US" altLang="ja-JP" sz="3500" u="none" dirty="0">
                <a:solidFill>
                  <a:srgbClr val="CCFFFF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-nucleons/nuclei interaction studies</a:t>
            </a:r>
          </a:p>
        </p:txBody>
      </p:sp>
      <p:sp>
        <p:nvSpPr>
          <p:cNvPr id="43016" name="Rectangle 8"/>
          <p:cNvSpPr>
            <a:spLocks/>
          </p:cNvSpPr>
          <p:nvPr/>
        </p:nvSpPr>
        <p:spPr bwMode="auto">
          <a:xfrm>
            <a:off x="539750" y="2133600"/>
            <a:ext cx="8062913" cy="2303463"/>
          </a:xfrm>
          <a:prstGeom prst="rect">
            <a:avLst/>
          </a:prstGeom>
          <a:solidFill>
            <a:srgbClr val="347B78">
              <a:alpha val="70979"/>
            </a:srgbClr>
          </a:solidFill>
          <a:ln w="25400">
            <a:noFill/>
            <a:miter lim="800000"/>
            <a:headEnd/>
            <a:tailEnd/>
          </a:ln>
          <a:effectLst>
            <a:outerShdw dist="63499" dir="5400000" algn="ctr" rotWithShape="0">
              <a:schemeClr val="bg2">
                <a:alpha val="45000"/>
              </a:schemeClr>
            </a:outerShdw>
          </a:effectLst>
        </p:spPr>
        <p:txBody>
          <a:bodyPr lIns="26788" tIns="26788" rIns="26788" bIns="26788"/>
          <a:lstStyle/>
          <a:p>
            <a:pPr defTabSz="642938">
              <a:lnSpc>
                <a:spcPct val="140000"/>
              </a:lnSpc>
              <a:buSzPct val="124000"/>
              <a:buFontTx/>
              <a:buBlip>
                <a:blip r:embed="rId4"/>
              </a:buBlip>
              <a:defRPr/>
            </a:pPr>
            <a:r>
              <a:rPr lang="en-US" altLang="ja-JP" sz="2900" u="none">
                <a:latin typeface="Helvetica Neue" charset="0"/>
                <a:ea typeface="ヒラギノ角ゴ ProN W3" charset="-128"/>
                <a:sym typeface="Helvetica Neue" charset="0"/>
              </a:rPr>
              <a:t> </a:t>
            </a:r>
            <a:r>
              <a:rPr lang="en-US" altLang="ja-JP" sz="2900" u="none">
                <a:solidFill>
                  <a:srgbClr val="FFFF00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Φ → K</a:t>
            </a:r>
            <a:r>
              <a:rPr lang="en-US" altLang="ja-JP" sz="2900" u="none" baseline="32000">
                <a:solidFill>
                  <a:srgbClr val="FFFF00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-</a:t>
            </a:r>
            <a:r>
              <a:rPr lang="en-US" altLang="ja-JP" sz="2900" u="none">
                <a:solidFill>
                  <a:srgbClr val="FFFF00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 K</a:t>
            </a:r>
            <a:r>
              <a:rPr lang="en-US" altLang="ja-JP" sz="2900" u="none" baseline="32000">
                <a:solidFill>
                  <a:srgbClr val="FFFF00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+</a:t>
            </a:r>
            <a:r>
              <a:rPr lang="en-US" altLang="ja-JP" sz="2900" u="none">
                <a:solidFill>
                  <a:srgbClr val="FFFF00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 </a:t>
            </a:r>
            <a:r>
              <a:rPr lang="en-US" altLang="ja-JP" sz="2900" b="0" u="none">
                <a:solidFill>
                  <a:srgbClr val="FFFF00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(49.1%)</a:t>
            </a:r>
          </a:p>
          <a:p>
            <a:pPr defTabSz="642938">
              <a:lnSpc>
                <a:spcPct val="140000"/>
              </a:lnSpc>
              <a:buSzPct val="124000"/>
              <a:buFontTx/>
              <a:buBlip>
                <a:blip r:embed="rId4"/>
              </a:buBlip>
              <a:defRPr/>
            </a:pPr>
            <a:r>
              <a:rPr lang="en-US" altLang="ja-JP" sz="2900" b="0" u="none">
                <a:solidFill>
                  <a:srgbClr val="FFFF00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 </a:t>
            </a:r>
            <a:r>
              <a:rPr lang="en-US" altLang="ja-JP" sz="2900" u="none">
                <a:solidFill>
                  <a:srgbClr val="FFFF00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Monochromatic low-energy K</a:t>
            </a:r>
            <a:r>
              <a:rPr lang="en-US" altLang="ja-JP" sz="2900" u="none" baseline="32000">
                <a:solidFill>
                  <a:srgbClr val="FFFF00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-</a:t>
            </a:r>
            <a:r>
              <a:rPr lang="en-US" altLang="ja-JP" sz="2900" u="none">
                <a:solidFill>
                  <a:srgbClr val="FFFF00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 </a:t>
            </a:r>
            <a:r>
              <a:rPr lang="en-US" altLang="ja-JP" sz="2900" b="0" u="none">
                <a:solidFill>
                  <a:srgbClr val="FFFF00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(~127MeV/c)</a:t>
            </a:r>
            <a:endParaRPr lang="en-US" altLang="ja-JP" sz="2900" u="none">
              <a:solidFill>
                <a:srgbClr val="FFFF00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  <a:p>
            <a:pPr defTabSz="642938">
              <a:lnSpc>
                <a:spcPct val="140000"/>
              </a:lnSpc>
              <a:buSzPct val="124000"/>
              <a:buFontTx/>
              <a:buChar char="•"/>
              <a:defRPr/>
            </a:pPr>
            <a:r>
              <a:rPr lang="en-US" altLang="ja-JP" sz="2900" u="none">
                <a:solidFill>
                  <a:srgbClr val="FFFF00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 Less hadronic background due to the beam</a:t>
            </a:r>
          </a:p>
          <a:p>
            <a:pPr defTabSz="642938">
              <a:lnSpc>
                <a:spcPct val="140000"/>
              </a:lnSpc>
              <a:defRPr/>
            </a:pPr>
            <a:r>
              <a:rPr lang="en-US" altLang="ja-JP" sz="2500" b="0" u="none">
                <a:solidFill>
                  <a:srgbClr val="FFFF00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  ( compare to hadron beam line : e.g. KEK /JPARC)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 autoUpdateAnimBg="0"/>
      <p:bldP spid="43016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02-Amadeus-Setup-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815340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AMADEUS @ KLOE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798175" cy="77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 descr="CATANIA_kloedata_Page_05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4300"/>
            <a:ext cx="7981950" cy="5981700"/>
          </a:xfrm>
          <a:noFill/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7164388" y="2060575"/>
            <a:ext cx="1439862" cy="481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u="none"/>
              <a:t>Energy loss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708400" y="3213100"/>
            <a:ext cx="719138" cy="265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851275" y="3141663"/>
            <a:ext cx="3671888" cy="265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PRELIMINARY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3563938" y="4724400"/>
            <a:ext cx="4032250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sz="1600" u="none"/>
              <a:t>Preliminary</a:t>
            </a:r>
            <a:r>
              <a:rPr lang="it-IT" sz="1400" u="none"/>
              <a:t> evaluation with 2-body decay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26988"/>
            <a:ext cx="93440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5" descr="DSC05327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371600"/>
            <a:ext cx="7315200" cy="5486400"/>
          </a:xfrm>
          <a:noFill/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s-ES" sz="2400" b="0" u="none" kern="0" dirty="0" err="1">
                <a:latin typeface="+mn-lt"/>
              </a:rPr>
              <a:t>Pure</a:t>
            </a:r>
            <a:r>
              <a:rPr lang="es-ES" sz="2400" b="0" u="none" kern="0" dirty="0">
                <a:latin typeface="+mn-lt"/>
              </a:rPr>
              <a:t> </a:t>
            </a:r>
            <a:r>
              <a:rPr lang="es-ES" sz="2400" b="0" u="none" kern="0" dirty="0" err="1">
                <a:latin typeface="+mn-lt"/>
              </a:rPr>
              <a:t>carbon</a:t>
            </a:r>
            <a:r>
              <a:rPr lang="es-ES" sz="2400" b="0" u="none" kern="0" dirty="0">
                <a:latin typeface="+mn-lt"/>
              </a:rPr>
              <a:t> target </a:t>
            </a:r>
            <a:r>
              <a:rPr lang="es-ES" sz="2400" b="0" u="none" kern="0" dirty="0" err="1">
                <a:latin typeface="+mn-lt"/>
              </a:rPr>
              <a:t>inserted</a:t>
            </a:r>
            <a:r>
              <a:rPr lang="es-ES" sz="2400" b="0" u="none" kern="0" dirty="0">
                <a:latin typeface="+mn-lt"/>
              </a:rPr>
              <a:t> in KLOE </a:t>
            </a:r>
            <a:r>
              <a:rPr lang="es-ES" sz="2400" b="0" u="none" kern="0" dirty="0" err="1">
                <a:latin typeface="+mn-lt"/>
              </a:rPr>
              <a:t>end</a:t>
            </a:r>
            <a:r>
              <a:rPr lang="es-ES" sz="2400" b="0" u="none" kern="0" dirty="0">
                <a:latin typeface="+mn-lt"/>
              </a:rPr>
              <a:t> of </a:t>
            </a:r>
            <a:r>
              <a:rPr lang="es-ES" sz="2400" b="0" u="none" kern="0" dirty="0" err="1">
                <a:latin typeface="+mn-lt"/>
              </a:rPr>
              <a:t>August</a:t>
            </a:r>
            <a:r>
              <a:rPr lang="es-ES" sz="2400" b="0" u="none" kern="0" dirty="0">
                <a:latin typeface="+mn-lt"/>
              </a:rPr>
              <a:t> 2012 ; data </a:t>
            </a:r>
            <a:r>
              <a:rPr lang="es-ES" sz="2400" b="0" u="none" kern="0" dirty="0" err="1">
                <a:latin typeface="+mn-lt"/>
              </a:rPr>
              <a:t>taking</a:t>
            </a:r>
            <a:r>
              <a:rPr lang="es-ES" sz="2400" b="0" u="none" kern="0" dirty="0">
                <a:latin typeface="+mn-lt"/>
              </a:rPr>
              <a:t> </a:t>
            </a:r>
            <a:r>
              <a:rPr lang="es-ES" sz="2400" b="0" u="none" kern="0" dirty="0" err="1">
                <a:latin typeface="+mn-lt"/>
              </a:rPr>
              <a:t>till</a:t>
            </a:r>
            <a:r>
              <a:rPr lang="es-ES" sz="2400" b="0" u="none" kern="0" dirty="0">
                <a:latin typeface="+mn-lt"/>
              </a:rPr>
              <a:t> </a:t>
            </a:r>
            <a:r>
              <a:rPr lang="es-ES" sz="2400" b="0" u="none" kern="0" dirty="0" err="1">
                <a:latin typeface="+mn-lt"/>
              </a:rPr>
              <a:t>December</a:t>
            </a:r>
            <a:r>
              <a:rPr lang="es-ES" sz="2400" b="0" u="none" kern="0" dirty="0">
                <a:latin typeface="+mn-lt"/>
              </a:rPr>
              <a:t> 2012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9413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19075"/>
            <a:ext cx="8885238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79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1143000"/>
            <a:ext cx="76200" cy="76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en-US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3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KAONNIS (Integrated Initiative):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en-US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Unique studies of the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low-energy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kaon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-nucleon/nuclei interactions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-&gt; low-energy QCD in strangeness sector with implications from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particle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L</a:t>
            </a:r>
            <a:r>
              <a:rPr lang="en-US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(1405)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kaonic</a:t>
            </a:r>
            <a:r>
              <a:rPr lang="en-US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nuclear clusters?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physics to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astrophysics 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equation of state -&gt; role of strangeness)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11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exotic atoms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SIDDHARTA data analyses and SIDDHARTA-2 experiment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5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kaon</a:t>
            </a:r>
            <a:r>
              <a:rPr lang="en-US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-nuclei interactions at low-energies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AMADEUS  - AMADEUS carbon target and  KLOE 2002-2005 data analyses in collaboration with KLOE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  <a:defRPr/>
            </a:pPr>
            <a:endParaRPr lang="en-US" sz="24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 from : </a:t>
            </a:r>
            <a:r>
              <a:rPr lang="en-US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HP3 – WP9: WP24; WP28 is fundamental</a:t>
            </a:r>
            <a:endParaRPr lang="en-US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en-US" sz="1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en-US" sz="1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en-US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61463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471025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25"/>
            <a:ext cx="9434513" cy="703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800"/>
            <a:ext cx="9415463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Título"/>
          <p:cNvSpPr>
            <a:spLocks noGrp="1"/>
          </p:cNvSpPr>
          <p:nvPr>
            <p:ph type="title"/>
          </p:nvPr>
        </p:nvSpPr>
        <p:spPr>
          <a:xfrm>
            <a:off x="539750" y="0"/>
            <a:ext cx="7772400" cy="1143000"/>
          </a:xfrm>
        </p:spPr>
        <p:txBody>
          <a:bodyPr/>
          <a:lstStyle/>
          <a:p>
            <a:r>
              <a:rPr lang="es-ES" smtClean="0"/>
              <a:t>Conclusions for AMADEUS</a:t>
            </a:r>
          </a:p>
        </p:txBody>
      </p:sp>
      <p:sp>
        <p:nvSpPr>
          <p:cNvPr id="78851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47050" cy="499745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AMADEUS has an enomous potential to perform complete measurements of low-energy kaon-nuclei interactions in various targets</a:t>
            </a:r>
          </a:p>
          <a:p>
            <a:endParaRPr lang="en-US" b="1" smtClean="0">
              <a:solidFill>
                <a:srgbClr val="FF0000"/>
              </a:solidFill>
            </a:endParaRPr>
          </a:p>
          <a:p>
            <a:r>
              <a:rPr lang="en-US" b="1" smtClean="0">
                <a:solidFill>
                  <a:srgbClr val="FF0000"/>
                </a:solidFill>
              </a:rPr>
              <a:t>Data analyses ongoing</a:t>
            </a:r>
          </a:p>
          <a:p>
            <a:endParaRPr lang="en-US" b="1" smtClean="0">
              <a:solidFill>
                <a:srgbClr val="FF0000"/>
              </a:solidFill>
            </a:endParaRPr>
          </a:p>
          <a:p>
            <a:r>
              <a:rPr lang="en-US" b="1" smtClean="0">
                <a:solidFill>
                  <a:srgbClr val="FF0000"/>
                </a:solidFill>
              </a:rPr>
              <a:t>For future: use of other dedicated targets (gas and solid)</a:t>
            </a:r>
            <a:endParaRPr lang="es-ES" smtClean="0"/>
          </a:p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endParaRPr lang="es-E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daf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4225"/>
            <a:ext cx="9396413" cy="817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315" name="WordArt 3"/>
          <p:cNvSpPr>
            <a:spLocks noChangeArrowheads="1" noChangeShapeType="1" noTextEdit="1"/>
          </p:cNvSpPr>
          <p:nvPr/>
        </p:nvSpPr>
        <p:spPr bwMode="auto">
          <a:xfrm rot="20634487">
            <a:off x="1325203" y="692129"/>
            <a:ext cx="7350485" cy="4418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22225">
                  <a:round/>
                  <a:headEnd/>
                  <a:tailEnd/>
                </a:ln>
                <a:solidFill>
                  <a:srgbClr val="FFFF00">
                    <a:alpha val="89999"/>
                  </a:srgbClr>
                </a:solidFill>
                <a:latin typeface="Arial Black"/>
              </a:rPr>
              <a:t>DAFNE represents an unique</a:t>
            </a:r>
          </a:p>
          <a:p>
            <a:pPr algn="ctr">
              <a:defRPr/>
            </a:pPr>
            <a:r>
              <a:rPr lang="en-US" sz="3600" kern="10" dirty="0">
                <a:ln w="22225">
                  <a:round/>
                  <a:headEnd/>
                  <a:tailEnd/>
                </a:ln>
                <a:solidFill>
                  <a:srgbClr val="FFFF00">
                    <a:alpha val="89999"/>
                  </a:srgbClr>
                </a:solidFill>
                <a:latin typeface="Arial Black"/>
              </a:rPr>
              <a:t>opportunity to unveil the</a:t>
            </a:r>
          </a:p>
          <a:p>
            <a:pPr algn="ctr">
              <a:defRPr/>
            </a:pPr>
            <a:r>
              <a:rPr lang="en-US" sz="3600" kern="10" dirty="0">
                <a:ln w="22225">
                  <a:round/>
                  <a:headEnd/>
                  <a:tailEnd/>
                </a:ln>
                <a:solidFill>
                  <a:srgbClr val="FFFF00">
                    <a:alpha val="89999"/>
                  </a:srgbClr>
                </a:solidFill>
                <a:latin typeface="Arial Black"/>
              </a:rPr>
              <a:t>secrets of the  </a:t>
            </a:r>
            <a:r>
              <a:rPr lang="en-US" sz="3600" kern="10" dirty="0" err="1">
                <a:ln w="22225">
                  <a:round/>
                  <a:headEnd/>
                  <a:tailEnd/>
                </a:ln>
                <a:solidFill>
                  <a:srgbClr val="FFFF00">
                    <a:alpha val="89999"/>
                  </a:srgbClr>
                </a:solidFill>
                <a:latin typeface="Arial Black"/>
              </a:rPr>
              <a:t>kaon</a:t>
            </a:r>
            <a:r>
              <a:rPr lang="en-US" sz="3600" kern="10" dirty="0">
                <a:ln w="22225">
                  <a:round/>
                  <a:headEnd/>
                  <a:tailEnd/>
                </a:ln>
                <a:solidFill>
                  <a:srgbClr val="FFFF00">
                    <a:alpha val="89999"/>
                  </a:srgbClr>
                </a:solidFill>
                <a:latin typeface="Arial Black"/>
              </a:rPr>
              <a:t>-nucleon/nuclei </a:t>
            </a:r>
          </a:p>
          <a:p>
            <a:pPr algn="ctr">
              <a:defRPr/>
            </a:pPr>
            <a:r>
              <a:rPr lang="en-US" sz="3600" kern="10" dirty="0">
                <a:ln w="22225">
                  <a:round/>
                  <a:headEnd/>
                  <a:tailEnd/>
                </a:ln>
                <a:solidFill>
                  <a:srgbClr val="FFFF00">
                    <a:alpha val="89999"/>
                  </a:srgbClr>
                </a:solidFill>
                <a:latin typeface="Arial Black"/>
              </a:rPr>
              <a:t>interaction at low energy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7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7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1557338"/>
            <a:ext cx="9144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5400" b="0" u="none">
                <a:solidFill>
                  <a:schemeClr val="accent2"/>
                </a:solidFill>
                <a:latin typeface="Arial" pitchFamily="34" charset="0"/>
              </a:rPr>
              <a:t>SIDDHARTA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  <a:latin typeface="Arial" pitchFamily="34" charset="0"/>
              </a:rPr>
              <a:t>SI</a:t>
            </a:r>
            <a:r>
              <a:rPr lang="en-US">
                <a:solidFill>
                  <a:schemeClr val="accent2"/>
                </a:solidFill>
                <a:latin typeface="Arial" pitchFamily="34" charset="0"/>
              </a:rPr>
              <a:t>licon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>
                <a:solidFill>
                  <a:schemeClr val="accent2"/>
                </a:solidFill>
                <a:latin typeface="Arial" pitchFamily="34" charset="0"/>
              </a:rPr>
              <a:t>rift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>
                <a:solidFill>
                  <a:schemeClr val="accent2"/>
                </a:solidFill>
                <a:latin typeface="Arial" pitchFamily="34" charset="0"/>
              </a:rPr>
              <a:t>etector for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en-US">
                <a:solidFill>
                  <a:schemeClr val="accent2"/>
                </a:solidFill>
                <a:latin typeface="Arial" pitchFamily="34" charset="0"/>
              </a:rPr>
              <a:t>adronic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A</a:t>
            </a:r>
            <a:r>
              <a:rPr lang="en-US">
                <a:solidFill>
                  <a:schemeClr val="accent2"/>
                </a:solidFill>
                <a:latin typeface="Arial" pitchFamily="34" charset="0"/>
              </a:rPr>
              <a:t>tom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US">
                <a:solidFill>
                  <a:schemeClr val="accent2"/>
                </a:solidFill>
                <a:latin typeface="Arial" pitchFamily="34" charset="0"/>
              </a:rPr>
              <a:t>esearch by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>
                <a:solidFill>
                  <a:schemeClr val="accent2"/>
                </a:solidFill>
                <a:latin typeface="Arial" pitchFamily="34" charset="0"/>
              </a:rPr>
              <a:t>iming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A</a:t>
            </a:r>
            <a:r>
              <a:rPr lang="en-US">
                <a:solidFill>
                  <a:schemeClr val="accent2"/>
                </a:solidFill>
                <a:latin typeface="Arial" pitchFamily="34" charset="0"/>
              </a:rPr>
              <a:t>pplications</a:t>
            </a:r>
            <a:endParaRPr lang="en-GB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9219" name="Picture 3" descr="mpe_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0"/>
            <a:ext cx="1238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pnsensor_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350838"/>
            <a:ext cx="14335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Logo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0"/>
            <a:ext cx="838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marchio_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161925"/>
            <a:ext cx="9509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sglif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153988"/>
            <a:ext cx="9604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weblogolnf4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80975"/>
            <a:ext cx="13938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logo-hadronphysic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4313"/>
            <a:ext cx="205105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124075" y="2949575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u="none">
                <a:solidFill>
                  <a:srgbClr val="FF0000"/>
                </a:solidFill>
                <a:latin typeface="Arial" pitchFamily="34" charset="0"/>
              </a:rPr>
              <a:t>LNF- INFN, Frascati, Italy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u="none">
                <a:solidFill>
                  <a:srgbClr val="FF0000"/>
                </a:solidFill>
                <a:latin typeface="Arial" pitchFamily="34" charset="0"/>
              </a:rPr>
              <a:t>SMI- ÖAW, Vienna, Austria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u="none">
                <a:solidFill>
                  <a:srgbClr val="FF0000"/>
                </a:solidFill>
                <a:latin typeface="Arial" pitchFamily="34" charset="0"/>
              </a:rPr>
              <a:t>IFIN – HH, Bucharest, Romania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u="none">
                <a:solidFill>
                  <a:srgbClr val="FF0000"/>
                </a:solidFill>
                <a:latin typeface="Arial" pitchFamily="34" charset="0"/>
              </a:rPr>
              <a:t>Politecnico, Milano, Italy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u="none">
                <a:solidFill>
                  <a:srgbClr val="FF0000"/>
                </a:solidFill>
                <a:latin typeface="Arial" pitchFamily="34" charset="0"/>
              </a:rPr>
              <a:t>MPE, Garching, Germany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u="none">
                <a:solidFill>
                  <a:srgbClr val="FF0000"/>
                </a:solidFill>
                <a:latin typeface="Arial" pitchFamily="34" charset="0"/>
              </a:rPr>
              <a:t>PNSensors, Munich, Germany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u="none">
                <a:solidFill>
                  <a:srgbClr val="FF0000"/>
                </a:solidFill>
                <a:latin typeface="Arial" pitchFamily="34" charset="0"/>
              </a:rPr>
              <a:t>RIKEN, Japan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u="none">
                <a:solidFill>
                  <a:srgbClr val="FF0000"/>
                </a:solidFill>
                <a:latin typeface="Arial" pitchFamily="34" charset="0"/>
              </a:rPr>
              <a:t>Univ. Tokyo, Japan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u="none">
                <a:solidFill>
                  <a:srgbClr val="FF0000"/>
                </a:solidFill>
                <a:latin typeface="Arial" pitchFamily="34" charset="0"/>
              </a:rPr>
              <a:t>Victoria Univ., Canada </a:t>
            </a:r>
          </a:p>
        </p:txBody>
      </p: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1371600" y="1219200"/>
            <a:ext cx="3271838" cy="488950"/>
            <a:chOff x="155" y="3825"/>
            <a:chExt cx="3301" cy="495"/>
          </a:xfrm>
        </p:grpSpPr>
        <p:pic>
          <p:nvPicPr>
            <p:cNvPr id="9231" name="Picture 12" descr="rik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3856"/>
              <a:ext cx="3259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Rectangle 13"/>
            <p:cNvSpPr>
              <a:spLocks noChangeArrowheads="1"/>
            </p:cNvSpPr>
            <p:nvPr/>
          </p:nvSpPr>
          <p:spPr bwMode="auto">
            <a:xfrm>
              <a:off x="2022" y="3825"/>
              <a:ext cx="1434" cy="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228" name="Picture 14" descr="uvic-b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25209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6" descr="logo_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2819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7" descr="Logo-hp2_smal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2781300"/>
            <a:ext cx="248126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43000" y="457200"/>
            <a:ext cx="6959600" cy="966788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lIns="274320" tIns="320040" rIns="274320" bIns="320040" anchor="ctr" anchorCtr="1">
            <a:flatTx/>
          </a:bodyPr>
          <a:lstStyle/>
          <a:p>
            <a:pPr algn="ctr"/>
            <a:r>
              <a:rPr lang="it-IT" sz="4400" u="none">
                <a:solidFill>
                  <a:srgbClr val="FF0000"/>
                </a:solidFill>
                <a:latin typeface="Excalibur Logotype" charset="0"/>
              </a:rPr>
              <a:t> </a:t>
            </a:r>
            <a:r>
              <a:rPr lang="en-US" sz="4400" u="none">
                <a:solidFill>
                  <a:srgbClr val="FF0000"/>
                </a:solidFill>
                <a:latin typeface="Arial" pitchFamily="34" charset="0"/>
              </a:rPr>
              <a:t>The scientific aim</a:t>
            </a:r>
            <a:endParaRPr lang="en-US" sz="2400" u="none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541338" y="1557338"/>
            <a:ext cx="9717087" cy="5087937"/>
            <a:chOff x="48" y="1556"/>
            <a:chExt cx="2020" cy="4769"/>
          </a:xfrm>
        </p:grpSpPr>
        <p:sp>
          <p:nvSpPr>
            <p:cNvPr id="1048580" name="Text Box 4"/>
            <p:cNvSpPr txBox="1">
              <a:spLocks noChangeArrowheads="1"/>
            </p:cNvSpPr>
            <p:nvPr/>
          </p:nvSpPr>
          <p:spPr bwMode="auto">
            <a:xfrm>
              <a:off x="48" y="1556"/>
              <a:ext cx="1730" cy="4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400" b="0" u="none" dirty="0"/>
                <a:t>        </a:t>
              </a:r>
              <a:r>
                <a:rPr lang="en-US" sz="2800" b="0" u="none" dirty="0"/>
                <a:t>the determination of the </a:t>
              </a:r>
              <a:r>
                <a:rPr lang="en-US" sz="2800" i="1" u="none" dirty="0" err="1">
                  <a:solidFill>
                    <a:srgbClr val="0000FF"/>
                  </a:solidFill>
                </a:rPr>
                <a:t>isospin</a:t>
              </a:r>
              <a:r>
                <a:rPr lang="en-US" sz="2800" i="1" u="none" dirty="0">
                  <a:solidFill>
                    <a:srgbClr val="0000FF"/>
                  </a:solidFill>
                </a:rPr>
                <a:t> dependent </a:t>
              </a:r>
            </a:p>
            <a:p>
              <a:pPr eaLnBrk="0" hangingPunct="0">
                <a:defRPr/>
              </a:pPr>
              <a:r>
                <a:rPr lang="en-US" sz="2800" i="1" u="none" dirty="0">
                  <a:solidFill>
                    <a:srgbClr val="0000FF"/>
                  </a:solidFill>
                </a:rPr>
                <a:t>	    KN scattering lengths</a:t>
              </a:r>
              <a:r>
                <a:rPr lang="en-US" sz="2800" b="0" u="none" dirty="0"/>
                <a:t>  through a </a:t>
              </a:r>
            </a:p>
            <a:p>
              <a:pPr eaLnBrk="0" hangingPunct="0">
                <a:defRPr/>
              </a:pPr>
              <a:endParaRPr lang="en-US" sz="2400" b="0" u="none" dirty="0"/>
            </a:p>
            <a:p>
              <a:pPr eaLnBrk="0" hangingPunct="0">
                <a:defRPr/>
              </a:pPr>
              <a:r>
                <a:rPr lang="en-US" sz="2400" b="0" i="1" u="none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~ precision measurement of the shift</a:t>
              </a:r>
              <a:r>
                <a:rPr lang="en-US" sz="2400" b="0" u="none" dirty="0"/>
                <a:t>   </a:t>
              </a:r>
            </a:p>
            <a:p>
              <a:pPr eaLnBrk="0" hangingPunct="0">
                <a:defRPr/>
              </a:pPr>
              <a:r>
                <a:rPr lang="en-US" sz="2400" b="0" u="none" dirty="0"/>
                <a:t>                                    and </a:t>
              </a:r>
              <a:r>
                <a:rPr lang="en-US" sz="2400" b="0" i="1" u="none" dirty="0">
                  <a:solidFill>
                    <a:srgbClr val="FF0000"/>
                  </a:solidFill>
                </a:rPr>
                <a:t>of the width</a:t>
              </a:r>
            </a:p>
            <a:p>
              <a:pPr eaLnBrk="0" hangingPunct="0">
                <a:defRPr/>
              </a:pPr>
              <a:r>
                <a:rPr lang="en-US" sz="2400" b="0" u="none" dirty="0"/>
                <a:t> </a:t>
              </a:r>
            </a:p>
            <a:p>
              <a:pPr eaLnBrk="0" hangingPunct="0">
                <a:defRPr/>
              </a:pPr>
              <a:r>
                <a:rPr lang="en-US" sz="2400" b="0" u="none" dirty="0"/>
                <a:t>               of the K</a:t>
              </a:r>
              <a:r>
                <a:rPr lang="en-US" sz="2400" b="0" u="none" baseline="-25000" dirty="0">
                  <a:latin typeface="Symbol" pitchFamily="18" charset="2"/>
                </a:rPr>
                <a:t>a</a:t>
              </a:r>
              <a:r>
                <a:rPr lang="en-US" sz="2400" b="0" u="none" dirty="0"/>
                <a:t> line of </a:t>
              </a:r>
              <a:r>
                <a:rPr lang="en-US" sz="2400" u="none" dirty="0" err="1">
                  <a:solidFill>
                    <a:srgbClr val="FF0000"/>
                  </a:solidFill>
                </a:rPr>
                <a:t>kaonic</a:t>
              </a:r>
              <a:r>
                <a:rPr lang="en-US" sz="2400" u="none" dirty="0">
                  <a:solidFill>
                    <a:srgbClr val="FF0000"/>
                  </a:solidFill>
                </a:rPr>
                <a:t> hydrogen</a:t>
              </a:r>
            </a:p>
            <a:p>
              <a:pPr eaLnBrk="0" hangingPunct="0">
                <a:defRPr/>
              </a:pPr>
              <a:endParaRPr lang="en-US" sz="2400" b="0" u="none" dirty="0"/>
            </a:p>
            <a:p>
              <a:pPr eaLnBrk="0" hangingPunct="0">
                <a:defRPr/>
              </a:pPr>
              <a:r>
                <a:rPr lang="en-US" sz="2400" b="0" u="none" dirty="0"/>
                <a:t>	                         and</a:t>
              </a:r>
            </a:p>
            <a:p>
              <a:pPr eaLnBrk="0" hangingPunct="0">
                <a:defRPr/>
              </a:pPr>
              <a:endParaRPr lang="en-US" sz="2400" b="0" u="none" dirty="0"/>
            </a:p>
            <a:p>
              <a:pPr eaLnBrk="0" hangingPunct="0">
                <a:defRPr/>
              </a:pPr>
              <a:r>
                <a:rPr lang="en-US" sz="2400" b="0" u="none" dirty="0"/>
                <a:t>the </a:t>
              </a:r>
              <a:r>
                <a:rPr lang="en-US" sz="2400" b="0" i="1" u="none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first measurement</a:t>
              </a:r>
              <a:r>
                <a:rPr lang="en-US" sz="2400" b="0" u="none" dirty="0"/>
                <a:t>  of </a:t>
              </a:r>
              <a:r>
                <a:rPr lang="en-US" sz="2400" u="none" dirty="0" err="1">
                  <a:solidFill>
                    <a:srgbClr val="FF0000"/>
                  </a:solidFill>
                </a:rPr>
                <a:t>kaonic</a:t>
              </a:r>
              <a:r>
                <a:rPr lang="en-US" sz="2400" u="none" dirty="0">
                  <a:solidFill>
                    <a:srgbClr val="FF0000"/>
                  </a:solidFill>
                </a:rPr>
                <a:t> deuterium</a:t>
              </a:r>
            </a:p>
            <a:p>
              <a:pPr eaLnBrk="0" hangingPunct="0">
                <a:defRPr/>
              </a:pPr>
              <a:endParaRPr lang="en-US" sz="2400" u="none" dirty="0">
                <a:solidFill>
                  <a:srgbClr val="FF0000"/>
                </a:solidFill>
              </a:endParaRPr>
            </a:p>
            <a:p>
              <a:pPr eaLnBrk="0" hangingPunct="0">
                <a:defRPr/>
              </a:pPr>
              <a:r>
                <a:rPr lang="en-US" sz="2400" u="none" dirty="0">
                  <a:solidFill>
                    <a:srgbClr val="0000FF"/>
                  </a:solidFill>
                </a:rPr>
                <a:t>Measurements of </a:t>
              </a:r>
              <a:r>
                <a:rPr lang="en-US" sz="2400" u="none" dirty="0" err="1">
                  <a:solidFill>
                    <a:srgbClr val="0000FF"/>
                  </a:solidFill>
                </a:rPr>
                <a:t>kaonic</a:t>
              </a:r>
              <a:r>
                <a:rPr lang="en-US" sz="2400" u="none" dirty="0">
                  <a:solidFill>
                    <a:srgbClr val="0000FF"/>
                  </a:solidFill>
                </a:rPr>
                <a:t> Helium 3 and 4 as well (2p level)</a:t>
              </a:r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>
              <a:off x="1956" y="261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514600" y="236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Designs\LaVerne.pot</Template>
  <TotalTime>3372</TotalTime>
  <Words>1334</Words>
  <Application>Microsoft Office PowerPoint</Application>
  <PresentationFormat>Presentazione su schermo (4:3)</PresentationFormat>
  <Paragraphs>383</Paragraphs>
  <Slides>77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77</vt:i4>
      </vt:variant>
    </vt:vector>
  </HeadingPairs>
  <TitlesOfParts>
    <vt:vector size="78" baseType="lpstr">
      <vt:lpstr>Default Design</vt:lpstr>
      <vt:lpstr>Presentazione standard di PowerPoint</vt:lpstr>
      <vt:lpstr>Presentazione standard di PowerPoint</vt:lpstr>
      <vt:lpstr>The DAFNE collider or the best possible beam of low energy  kaons</vt:lpstr>
      <vt:lpstr>Presentazione standard di PowerPoint</vt:lpstr>
      <vt:lpstr>DAΦNE, since 1998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Antikaon-nucleon scattering lengths</vt:lpstr>
      <vt:lpstr>SIDDHARTA  Scientific program</vt:lpstr>
      <vt:lpstr>SIDDHARTA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SIDDHARTA data</vt:lpstr>
      <vt:lpstr>SIDDHARTA results:  - Kaonic Hydrogen: 400pb-1, most precise measurement ever,Phys. Lett. B 704 (2011) 113, Nucl. Phys. A881 (2012) 88; Ph D  - Kaonic deuterium: 100 pb-1, as an exploratory first measurement ever, Nucl. Phys. A907 (2013) 69; Ph D  - Kaonic helium 4 – first measurement ever in gaseous target; published in Phys. Lett. B 681 (2009) 310; NIM A628 (2011) 264 and Phys. Lett. B 697 (2011);; PhD  - Kaonic helium 3 – 10 pb-1, first measurement in the world, published in Phys. Lett. B 697 (2011) 199; Ph D  - Widths and yields of KHe3 and KHe4 - Phys. Lett. B714 (2012) 40; ongoing: KH yields; kaonic kapton yields -&gt; draft for publications   SIDDHARTA – important TRAINING for young researchers  </vt:lpstr>
      <vt:lpstr>Kaonic Helium 3 and 4</vt:lpstr>
      <vt:lpstr>Kaonic 4 old data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strong-interaction width of  the kaonic 3He and 4He  2p state   http://arxiv.org/abs/1205.0640v1 </vt:lpstr>
      <vt:lpstr>Presentazione standard di PowerPoint</vt:lpstr>
      <vt:lpstr>Presentazione standard di PowerPoint</vt:lpstr>
      <vt:lpstr>Presentazione standard di PowerPoint</vt:lpstr>
      <vt:lpstr>Kaonic Helium results:  - first measurements of KHe3 and in gas He4  - if any shift of 2 p level is present – is small  - KHe3 measurement took 3 days!!! – proves how EXCELLENT is SIDDHARTA-like method at DAFNE  - SIDDHARTA-2 – can do much better: KHe3,4 at eV and try measurement of 1s levels! </vt:lpstr>
      <vt:lpstr>Kaonic Hydrogen</vt:lpstr>
      <vt:lpstr>Presentazione standard di PowerPoint</vt:lpstr>
      <vt:lpstr>Presentazione standard di PowerPoint</vt:lpstr>
      <vt:lpstr>Presentazione standard di PowerPoint</vt:lpstr>
      <vt:lpstr>Kaonic Deuterium exploratory measurement</vt:lpstr>
      <vt:lpstr>Presentazione standard di PowerPoint</vt:lpstr>
      <vt:lpstr>Presentazione standard di PowerPoint</vt:lpstr>
      <vt:lpstr>Kaonic Hydrogen results:  - most reliable and precise measurement ever      - need to go for Kd! -&gt; SIDDHARTA-2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1) Kaonic deuterium measurement - 1st measurement: and  R&amp;D for other measurements  2) Kaonic helium transitions to the 1s level – 2nd measurement, R&amp;D  3) Other  light kaonic atoms (KO, KC,…)   4) Heavier kaonic atoms measurement (Si, Pb…)   5) Kaon radiative capture – L(1405) study   6) Investigate the possibility of the measurement of other     types of hadronic exotic atoms (sigmonic hydrogen ?)  7) Kaon mass precision measurement at the level of  &lt;10 keV     </vt:lpstr>
      <vt:lpstr>Antikaonic Matter At DAFNE: an Experiment Unraveling Spectroscopy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AMADEUS @ KLOE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 for AMADEUS</vt:lpstr>
      <vt:lpstr>Presentazione standard di PowerPoint</vt:lpstr>
    </vt:vector>
  </TitlesOfParts>
  <Company>INFN-LNF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 Experiment</dc:creator>
  <cp:lastModifiedBy>tecno</cp:lastModifiedBy>
  <cp:revision>416</cp:revision>
  <dcterms:created xsi:type="dcterms:W3CDTF">2002-05-17T16:35:00Z</dcterms:created>
  <dcterms:modified xsi:type="dcterms:W3CDTF">2013-06-04T09:14:33Z</dcterms:modified>
</cp:coreProperties>
</file>