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50"/>
  </p:notesMasterIdLst>
  <p:sldIdLst>
    <p:sldId id="256" r:id="rId15"/>
    <p:sldId id="494" r:id="rId16"/>
    <p:sldId id="488" r:id="rId17"/>
    <p:sldId id="495" r:id="rId18"/>
    <p:sldId id="421" r:id="rId19"/>
    <p:sldId id="422" r:id="rId20"/>
    <p:sldId id="457" r:id="rId21"/>
    <p:sldId id="278" r:id="rId22"/>
    <p:sldId id="516" r:id="rId23"/>
    <p:sldId id="501" r:id="rId24"/>
    <p:sldId id="275" r:id="rId25"/>
    <p:sldId id="489" r:id="rId26"/>
    <p:sldId id="490" r:id="rId27"/>
    <p:sldId id="492" r:id="rId28"/>
    <p:sldId id="500" r:id="rId29"/>
    <p:sldId id="415" r:id="rId30"/>
    <p:sldId id="412" r:id="rId31"/>
    <p:sldId id="413" r:id="rId32"/>
    <p:sldId id="499" r:id="rId33"/>
    <p:sldId id="399" r:id="rId34"/>
    <p:sldId id="469" r:id="rId35"/>
    <p:sldId id="470" r:id="rId36"/>
    <p:sldId id="402" r:id="rId37"/>
    <p:sldId id="456" r:id="rId38"/>
    <p:sldId id="404" r:id="rId39"/>
    <p:sldId id="429" r:id="rId40"/>
    <p:sldId id="464" r:id="rId41"/>
    <p:sldId id="463" r:id="rId42"/>
    <p:sldId id="448" r:id="rId43"/>
    <p:sldId id="515" r:id="rId44"/>
    <p:sldId id="330" r:id="rId45"/>
    <p:sldId id="466" r:id="rId46"/>
    <p:sldId id="467" r:id="rId47"/>
    <p:sldId id="498" r:id="rId48"/>
    <p:sldId id="486" r:id="rId49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3333FF"/>
    <a:srgbClr val="F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722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E2DB14A-809B-854B-9567-7E3B1C70FEC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694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8325B-73B1-144A-A0A7-B78DDE396C5D}" type="slidenum">
              <a:rPr lang="zh-CN" altLang="en-US"/>
              <a:pPr>
                <a:defRPr/>
              </a:pPr>
              <a:t>3</a:t>
            </a:fld>
            <a:endParaRPr lang="en-US" altLang="zh-CN"/>
          </a:p>
        </p:txBody>
      </p:sp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52463"/>
            <a:ext cx="4646613" cy="3484562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xfrm>
            <a:off x="928688" y="4354513"/>
            <a:ext cx="5000625" cy="4137025"/>
          </a:xfrm>
        </p:spPr>
        <p:txBody>
          <a:bodyPr lIns="86493" tIns="43247" rIns="86493" bIns="43247"/>
          <a:lstStyle/>
          <a:p>
            <a:pPr eaLnBrk="1" hangingPunct="1">
              <a:defRPr/>
            </a:pPr>
            <a:endParaRPr lang="zh-CN" altLang="en-US" smtClean="0">
              <a:ea typeface="宋体" charset="0"/>
              <a:cs typeface="宋体" charset="0"/>
            </a:endParaRPr>
          </a:p>
        </p:txBody>
      </p:sp>
      <p:sp>
        <p:nvSpPr>
          <p:cNvPr id="171012" name="Slide Number Placeholder 3"/>
          <p:cNvSpPr txBox="1">
            <a:spLocks noGrp="1"/>
          </p:cNvSpPr>
          <p:nvPr/>
        </p:nvSpPr>
        <p:spPr bwMode="auto">
          <a:xfrm>
            <a:off x="3857625" y="8709025"/>
            <a:ext cx="30003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865188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865188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865188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865188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eaLnBrk="1" hangingPunct="1"/>
            <a:fld id="{07A8BBC7-F680-3348-8D40-910B79A63A9A}" type="slidenum">
              <a:rPr lang="zh-CN" altLang="en-US" sz="11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algn="r" eaLnBrk="1" hangingPunct="1"/>
              <a:t>3</a:t>
            </a:fld>
            <a:endParaRPr lang="en-US" altLang="zh-CN" sz="110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9E82D4-6F70-CD49-9D69-60237B636681}" type="slidenum">
              <a:rPr lang="zh-CN" altLang="en-US"/>
              <a:pPr>
                <a:defRPr/>
              </a:pPr>
              <a:t>31</a:t>
            </a:fld>
            <a:endParaRPr lang="en-US" altLang="zh-CN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宋体" charset="0"/>
                <a:cs typeface="宋体" charset="0"/>
              </a:rPr>
              <a:t>Anti-3He/3He = 0.45, anti-alpha/alpha ~ 2.4/3.1*.45 ~ 0.39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E45EFF-A9AF-134B-B735-7AFD11C08D38}" type="slidenum">
              <a:rPr lang="zh-CN" altLang="en-US"/>
              <a:pPr>
                <a:defRPr/>
              </a:pPr>
              <a:t>35</a:t>
            </a:fld>
            <a:endParaRPr lang="en-US" altLang="zh-CN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pPr eaLnBrk="1" hangingPunct="1">
              <a:defRPr/>
            </a:pPr>
            <a:endParaRPr lang="zh-CN" altLang="en-US" smtClean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pPr>
              <a:defRPr/>
            </a:pPr>
            <a:endParaRPr lang="zh-CN" altLang="en-US">
              <a:ea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EB6533-B0BC-784A-AA8C-6B1BE59EAE2C}" type="slidenum">
              <a:rPr lang="zh-CN" altLang="en-US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/>
        <p:txBody>
          <a:bodyPr lIns="95443" tIns="47721" rIns="95443" bIns="47721"/>
          <a:lstStyle/>
          <a:p>
            <a:pPr eaLnBrk="1" hangingPunct="1">
              <a:defRPr/>
            </a:pPr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853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43" tIns="47721" rIns="95443" bIns="47721" anchor="b"/>
          <a:lstStyle>
            <a:lvl1pPr defTabSz="8810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8810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8810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8810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8810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eaLnBrk="1" hangingPunct="1"/>
            <a:fld id="{02FC976B-3289-7E4E-B326-E5FE5CFC294E}" type="slidenum">
              <a:rPr lang="en-US" altLang="zh-CN" sz="13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pPr algn="r" eaLnBrk="1" hangingPunct="1"/>
              <a:t>8</a:t>
            </a:fld>
            <a:endParaRPr lang="en-US" altLang="zh-CN" sz="1300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15D93-6D6A-3F41-A016-B1CF9B2BE273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DB14A-809B-854B-9567-7E3B1C70FEC4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181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0B920A9-F1B0-B241-80C9-003433F4D6B5}" type="slidenum">
              <a:rPr lang="en-US" sz="1100" b="0" baseline="0" smtClean="0">
                <a:latin typeface="Times New Roman" charset="0"/>
              </a:rPr>
              <a:pPr eaLnBrk="1" hangingPunct="1">
                <a:defRPr/>
              </a:pPr>
              <a:t>16</a:t>
            </a:fld>
            <a:endParaRPr lang="en-US" sz="1100" b="0" baseline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878F784-D72B-9441-8AD1-8AC8AA969418}" type="slidenum">
              <a:rPr lang="en-US" sz="1100" b="0" baseline="0" smtClean="0">
                <a:latin typeface="Times New Roman" charset="0"/>
              </a:rPr>
              <a:pPr eaLnBrk="1" hangingPunct="1">
                <a:defRPr/>
              </a:pPr>
              <a:t>17</a:t>
            </a:fld>
            <a:endParaRPr lang="en-US" sz="1100" b="0" baseline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9E41EE0-C896-524A-B0EE-87A100067720}" type="slidenum">
              <a:rPr lang="en-US" sz="1100" b="0" baseline="0" smtClean="0">
                <a:latin typeface="Times New Roman" charset="0"/>
              </a:rPr>
              <a:pPr eaLnBrk="1" hangingPunct="1">
                <a:defRPr/>
              </a:pPr>
              <a:t>18</a:t>
            </a:fld>
            <a:endParaRPr lang="en-US" sz="1100" b="0" baseline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7DC8E-2281-F24C-A8B3-9F91EDD3F2F5}" type="slidenum">
              <a:rPr lang="zh-CN" altLang="en-US"/>
              <a:pPr>
                <a:defRPr/>
              </a:pPr>
              <a:t>30</a:t>
            </a:fld>
            <a:endParaRPr lang="en-US" altLang="zh-CN"/>
          </a:p>
        </p:txBody>
      </p:sp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52463"/>
            <a:ext cx="4646613" cy="3484562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xfrm>
            <a:off x="928688" y="4354513"/>
            <a:ext cx="5000625" cy="4137025"/>
          </a:xfrm>
        </p:spPr>
        <p:txBody>
          <a:bodyPr lIns="86493" tIns="43247" rIns="86493" bIns="43247"/>
          <a:lstStyle/>
          <a:p>
            <a:pPr>
              <a:defRPr/>
            </a:pPr>
            <a:r>
              <a:rPr kumimoji="0" lang="en-US" altLang="zh-CN" smtClean="0"/>
              <a:t>Temperature 4 trillion degrees Celsius, 250,000 times hotter than the center of the sun.</a:t>
            </a:r>
          </a:p>
        </p:txBody>
      </p:sp>
      <p:sp>
        <p:nvSpPr>
          <p:cNvPr id="232452" name="Slide Number Placeholder 3"/>
          <p:cNvSpPr txBox="1">
            <a:spLocks noGrp="1"/>
          </p:cNvSpPr>
          <p:nvPr/>
        </p:nvSpPr>
        <p:spPr bwMode="auto">
          <a:xfrm>
            <a:off x="3857625" y="8709025"/>
            <a:ext cx="30003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 defTabSz="865188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 defTabSz="865188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 defTabSz="865188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 defTabSz="865188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defTabSz="865188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defTabSz="865188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defTabSz="865188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defTabSz="865188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pPr algn="r"/>
            <a:fld id="{E81F882F-7D0A-AC48-A31C-3DAF95CD47B0}" type="slidenum">
              <a:rPr kumimoji="0" lang="zh-CN" altLang="en-US" sz="11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algn="r"/>
              <a:t>30</a:t>
            </a:fld>
            <a:endParaRPr kumimoji="0" lang="en-US" altLang="zh-CN" sz="110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038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63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CCA3-8415-CC40-8160-A66DBE513D7C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55436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4E520-7524-6E49-8D5E-272381B9994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13982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0FA98-5553-2648-8DC9-B75814C8A98C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666599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A9070-6982-2B4E-9835-CDA064D569D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947524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ACA5-0C6B-F346-B3CB-DFCC2D23253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482550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9C4DD-ECD7-714E-9E99-6B76CEDA0B0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129807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8BD3E-526A-1E40-BB1C-E222F242B5E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16258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98A5F-1B80-0D43-9B33-857C56B9693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478085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42727-9ED9-C64D-9932-D8F023BB43B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087519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ABA29-1596-9945-8D30-3FDEC41A81E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09948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859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859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8634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22602-2FFE-6E4B-9D64-2DE5A913B60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195803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FE4ED-3898-D74D-97F8-2C0282D6DDF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169260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1EF56-5084-DC40-831A-E848C18C842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840919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274E3-697A-3746-A9EC-6E6C4B49A5A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440285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FADDD-B770-434B-AE58-4067AA114B0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114205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BD083-3B42-464B-A328-210192E4120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140059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7ECCC-36DE-D849-A4A3-9AECB1A2626C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573195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3FF9-38E5-0349-9E65-1DD3E0DF8BA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168558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2307B-D266-F44D-8E49-54E4FA3E962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795109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4531E-6487-9246-8FBA-B5187AB117A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07804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0837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240" y="2275841"/>
            <a:ext cx="5743787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610773" y="2275841"/>
            <a:ext cx="5743787" cy="643692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9320213"/>
            <a:ext cx="2709863" cy="433387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 8</a:t>
            </a:r>
            <a:r>
              <a:rPr lang="en-US" baseline="30000"/>
              <a:t>th</a:t>
            </a:r>
            <a:r>
              <a:rPr lang="en-US"/>
              <a:t>, 2003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3" y="9320213"/>
            <a:ext cx="4117975" cy="433387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Gerhard Raven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94938" y="9212263"/>
            <a:ext cx="2709862" cy="541337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F048C8C1-F021-784A-A032-B9DE889687F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143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1CCF-A75B-3341-9B73-A679527AAE1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236098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4DF94-B4AA-7E45-812D-2F90B2B65DF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973787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FDB8B-8A0F-4546-8552-D087C0B4685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634001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E69F0-72B8-B442-A49F-C50816E3459A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473675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BAA39-1F9E-7C47-8A9F-377AFD363DDA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534199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20855-B3ED-8F47-A31C-7C7BEEC745C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337239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9B636-ED14-4C43-9571-529E74BA6CC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13823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CD6A3-489E-A340-A86F-B14529BFC5F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415944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CBCFA-717E-E84A-BB64-4425735D243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236406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C80DA-0DD7-B34E-A131-DC39A66269F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936780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B25CA-D0FC-EC4C-B1F0-5925E19F767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598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02ED5-7CFF-D84C-9801-0CB5C762DEC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637581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26932-AF12-D74C-8464-330DCE532A3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791526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358F-9907-CF44-BEAE-8027C1C7242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15719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653AA-5F93-4743-83B0-C0E3207DFC3A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46848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5233-F907-5744-8275-913BCF69B72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974882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BC3DD-7971-2943-A05E-B0BD7AA9514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038531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77800"/>
            <a:ext cx="2616200" cy="957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77800"/>
            <a:ext cx="7696200" cy="957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FCD7-F540-2C45-A34A-87EF57EC133A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8591754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89AD7-ECEB-9A4E-9A31-6E9DF28A949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387302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685FD-EBE7-054A-AF60-D4F56E2592C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487084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DB9EF-D492-2442-BCDB-6AF825EBC11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27128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4F53F-A746-8C44-8293-41D09A7FAD9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803169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0FED-9906-DA47-8D3B-859188E9BFF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090135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1F1C4-D5EB-D646-9181-0F3C217236E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768549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5B68A-A2F4-8243-BC89-B2AC26D2032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269733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EAE38-FD95-2F41-8EA3-07EF4A4CF47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187419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D6DA2-5355-BF49-8129-692AAC4EEE7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255567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515E-B35E-2B42-BC15-EFEB4983130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892283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5817F-7F09-B042-9FF5-63F6A1AF033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606346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4C2D-5489-654B-AC05-538F03ECACD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566704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140A-4746-4842-AC9B-3D3B1ED2AFE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924410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543BC-955B-704F-991F-B08AB06B1A5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97023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EAE1A-E9A3-E34A-B241-31485F39661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477788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73E5-210D-7E49-A85A-DB533FB07D8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694150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1A8B4-F076-D445-A172-AA4F32FDA07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700541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F2C3E-F18E-D442-AC35-09BE7CEDFF6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555197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CCDC3-F9AB-084F-824B-56A4937BAB2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545841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5F0F9-9F1C-7F43-BE4D-1955C6E2773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503271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E1BF8-FBD4-EC4B-98C2-9F67AFA381E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8183360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EE421-1C35-F947-8B98-D2035F0CB3F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7451368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A950F-92A2-E24A-891F-07DA6A37D60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320046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1C07D-4295-CE4E-80D6-55767C16E9A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888907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82700"/>
            <a:ext cx="5156200" cy="749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82700"/>
            <a:ext cx="5156200" cy="749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C457-EFDD-EB45-9963-76ECB4637EA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157920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B007D-0819-5043-814B-10EBD4CCC52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0563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0D333-5927-094B-98D9-5AF4771D8C0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05064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D9DF2-7820-6D45-829F-0F8546BF589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0149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803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47A03-C5C0-5D45-9B4B-0E812E27A86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878374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8C791-419D-E149-8F27-2DEADFC2F77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75380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01D99-019A-7241-8B8C-FAA9A9C3062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61916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455613"/>
            <a:ext cx="2616200" cy="8318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455613"/>
            <a:ext cx="7696200" cy="8318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881D8-F256-7741-A053-D1ED0D28C57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00735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55613"/>
            <a:ext cx="10464800" cy="9159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70000" y="1282700"/>
            <a:ext cx="5156200" cy="36687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78600" y="1282700"/>
            <a:ext cx="5156200" cy="36687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270000" y="5103813"/>
            <a:ext cx="10464800" cy="367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39143-9287-BD4D-BD1D-E7B41B14C48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74246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0"/>
            <a:ext cx="11054080" cy="8669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74725" y="9102725"/>
            <a:ext cx="2709863" cy="650875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02075" y="9102725"/>
            <a:ext cx="4984750" cy="650875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Aihong Tang         </a:t>
            </a:r>
            <a:endParaRPr lang="en-US" sz="20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E5A5-6CAF-1C45-A1FB-37A130E27AF6}" type="slidenum">
              <a:rPr lang="en-US"/>
              <a:pPr>
                <a:defRPr/>
              </a:pPr>
              <a:t>‹N›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3800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50240" y="390597"/>
            <a:ext cx="11704320" cy="83221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84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9ACB-AC6A-2C42-987A-4154758F03F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978151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59969-5CA1-3346-8BB4-4C1C1FCC8AE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08825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532EE-E80C-CA49-A4E5-AF6F225103A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51853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83095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FD975-463A-2B4D-929B-D6C3F05799A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21017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CC29-5920-3E45-A59A-1573A720330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752202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9D8BD-A89F-3149-B343-D593674A58F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88115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F6668-7B6A-AF46-A825-ABCB2F10984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979813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2AD8-8AC0-8F42-AFC4-B8826EBE216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883459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36891-CEC0-B844-9E57-ACF8CFF0E7A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654786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FDC5C-23C2-2F47-9A4E-3CCE82B7693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105041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A14C-80F0-974E-B74F-15860827E5B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985885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EA60E-6697-614E-8C69-FB3DF0C02C2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79256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DCCBF-C776-C640-B717-E0F31865BE2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43300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197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D8288-7491-E649-89EA-DE97708B342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04855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5B53-BE5E-C842-99E2-522FFEA7796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729734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B880-87DC-B342-A771-7EF987C3C94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138967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B366F-614E-FA4C-BF14-B171F7EB6D9C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636120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71A47-E6EE-EE4E-9C44-DA5099C1A72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031598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669A-E2D5-3C40-812C-DDDEDFD4A65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026954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5F0CC-E9CA-E74C-87A7-94E82F6EEA5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994042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C7199-3FB5-B144-866E-3B8C36E9563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806792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1DE6F-236C-494B-B15F-17AACCBCE6FC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337249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284A8-1623-524B-B123-BD3D215114A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21410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631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F04F7-5B2A-7146-9C8F-EF6F53DAA2D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889779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44913-98E4-0643-A6E7-652EA6583F6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865615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0C8FB-DDD6-164A-981B-4026D620488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6670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FB57-781B-504F-8EFF-B0B1892D476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926258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1E13-BCF0-1341-80B1-BB4921ED170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290440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7A738-8F44-694A-8C7C-8F75215058A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621090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66FC2-AB84-CE44-B279-7634F83327C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927105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4B641-D261-9D46-9DC8-A1C79C37A77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459032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61C02-7355-5746-8EA1-71FA4F29EEC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724472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005A2-5D86-E440-B128-A17766516C7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42444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7958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7E2ED-AD2F-E744-940C-5F4FCEB746E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034287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C3548-A2B3-544A-ACCD-447E1376507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369626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0DD35-228E-D848-A14D-DCBBF627A6D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890752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A9EF5-0E29-BD47-8FF6-7EB09EC232DA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026213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893DD-4D2B-B843-B234-78C3A794B17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349016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DBA6A-966F-6B48-B40C-9B3BD8CBA34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029436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80EE-A27A-EB40-87E7-CE0AD69FA30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040804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79CD3-8428-1549-8E43-7DD06B7BDD2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828317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1F089-DFD3-BA43-818A-CF852C7F301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680609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6F38-AFAC-5C49-A4D0-30A866669E7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58615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25182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8A2C7-5D9D-7147-9FA6-CB4AA1A891A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873613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45A5-DEE2-C049-8EC1-A382957D2F5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46858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98928-4AFF-9A4A-A879-17AA709EBF6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431021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32068-7F06-384E-957C-9767D48B1CB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669637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D90A4-8DDA-904C-86CC-851F3A086B7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906913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76173-7EAD-4C4B-B632-703E6A228F0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488070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9AF56-8D4B-2B47-A38B-61D87783A30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207871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3853C-03E5-6C4B-B2E9-A396010797F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092401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754E6-E0D3-924B-9210-907DE0D53AB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816740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8679F-6B50-D74C-AFD0-7E24E4521B3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6556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77552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42039-5964-414C-BE27-BCCC5AB4092C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590187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1FF3-868E-ED4C-A93D-B621C863DF4A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73656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3526C-3AB0-C243-8852-31EECFFD3CD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610735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969C-F502-0244-85D9-9E5A953119A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098462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080D3-59AF-C34B-8A70-58230A499A60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510373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05B4-FB25-8E48-A69C-483BE1B424A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759913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7FB75-73C1-DE4A-B560-2042FC44452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946532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E9B0-C480-334E-A8AF-F43FC31ED67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366525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1A608-F1DE-ED43-AE0B-D22A302175B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040350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9C256-398F-8049-81EC-4D8168828F4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271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263605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C957-C3B1-4F48-BCA1-4913D2AE9F43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734223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4E02A-EAA4-EA45-9EC1-2B3D71950DD5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814011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458B-13BE-BF4A-89ED-881D79C686C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946577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98A62-E8DD-5B4B-A151-EEF553B3F91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622796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8E51-EE2B-BA4E-A6BB-75A5ED52421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721058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65545-BACF-A346-8E8F-C419273C203A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492968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E1F11-6FA7-5847-9FCC-38FB3B8A101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25756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4E6D8-05BE-4641-8B6C-998A8579326B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54949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9E3A9-1D77-5D4F-8F75-EF2E0E7B97B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729179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1ED66-75E2-8A4A-B4E4-A817760C9E2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13480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  <p:sldLayoutId id="214748476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AB6FAEB-2683-EA4B-B2BC-910D9E6B4BF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928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373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817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262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706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31638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6210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40782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5354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1DEC9FC-A4B2-FD41-B110-988496ABF22F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5" r:id="rId1"/>
    <p:sldLayoutId id="2147484726" r:id="rId2"/>
    <p:sldLayoutId id="2147484727" r:id="rId3"/>
    <p:sldLayoutId id="2147484728" r:id="rId4"/>
    <p:sldLayoutId id="2147484729" r:id="rId5"/>
    <p:sldLayoutId id="2147484730" r:id="rId6"/>
    <p:sldLayoutId id="2147484731" r:id="rId7"/>
    <p:sldLayoutId id="2147484732" r:id="rId8"/>
    <p:sldLayoutId id="2147484733" r:id="rId9"/>
    <p:sldLayoutId id="2147484734" r:id="rId10"/>
    <p:sldLayoutId id="214748473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77800"/>
            <a:ext cx="10464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69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12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C89349F-C08B-914E-A013-5A2E4E85FD67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05100"/>
            <a:ext cx="39624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4328B98-40DE-3F41-BAB0-09959B0C5A4E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143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A3ADA8E-A32A-5144-B615-03D867B48284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455613"/>
            <a:ext cx="10464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82700"/>
            <a:ext cx="10464800" cy="749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528550" y="9296400"/>
            <a:ext cx="47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400" b="1">
                <a:solidFill>
                  <a:srgbClr val="FF0000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B91349D-AB1D-EB4A-85C7-E3E874EC9E6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  <p:sldLayoutId id="2147484770" r:id="rId13"/>
    <p:sldLayoutId id="2147484772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787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2319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676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1209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565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30226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4798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9370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3942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307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CF066BD-4417-5C4B-8684-17203A05D882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396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39688" indent="4175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39688" indent="8747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39688" indent="13319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39688" indent="17891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BA2F510-7D44-2C43-AAE6-BA03BBEDEA66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7874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2319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6764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1209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5654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30226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4798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9370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3942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512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9A42387-BF48-D24C-87E1-60A84191443D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396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39688" indent="4175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39688" indent="8747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39688" indent="13319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39688" indent="17891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614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3C8D006-B697-164A-B852-E7E22BDD3D79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396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39688" indent="4175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39688" indent="8747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39688" indent="13319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39688" indent="178911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FB43D37-96FC-6341-8933-7EBB4D88A471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81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3E2E0F0-D494-C243-9ABE-9277FC060CC8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810070F-4172-0A4A-8907-534C5AE03AAC}" type="slidenum">
              <a:rPr lang="zh-CN" altLang="en-US"/>
              <a:pPr>
                <a:defRPr/>
              </a:pPr>
              <a:t>‹N›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11" r:id="rId9"/>
    <p:sldLayoutId id="2147484712" r:id="rId10"/>
    <p:sldLayoutId id="214748471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ＭＳ Ｐゴシック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cs typeface="ＭＳ Ｐゴシック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ＭＳ Ｐゴシック" charset="0"/>
          <a:sym typeface="Gill Sans" charset="0"/>
        </a:defRPr>
      </a:lvl9pPr>
    </p:titleStyle>
    <p:bodyStyle>
      <a:lvl1pPr marL="928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ＭＳ Ｐゴシック" charset="0"/>
          <a:sym typeface="Gill Sans" charset="0"/>
        </a:defRPr>
      </a:lvl1pPr>
      <a:lvl2pPr marL="1373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2pPr>
      <a:lvl3pPr marL="1817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3pPr>
      <a:lvl4pPr marL="2262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4pPr>
      <a:lvl5pPr marL="2706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5pPr>
      <a:lvl6pPr marL="31638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36210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40782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45354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1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4.png"/><Relationship Id="rId7" Type="http://schemas.openxmlformats.org/officeDocument/2006/relationships/image" Target="../media/image4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77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9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wmf"/><Relationship Id="rId5" Type="http://schemas.openxmlformats.org/officeDocument/2006/relationships/image" Target="../media/image16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5.jpeg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8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3728" y="412304"/>
            <a:ext cx="12011978" cy="1655763"/>
          </a:xfrm>
        </p:spPr>
        <p:txBody>
          <a:bodyPr anchor="ctr"/>
          <a:lstStyle/>
          <a:p>
            <a:r>
              <a:rPr lang="en-US" altLang="zh-CN" sz="5400" dirty="0"/>
              <a:t> </a:t>
            </a:r>
            <a:r>
              <a:rPr lang="en-US" altLang="zh-CN" sz="5000" b="1" dirty="0"/>
              <a:t>Detecting the Anti-helium 4 and anti-</a:t>
            </a:r>
            <a:r>
              <a:rPr lang="en-US" altLang="zh-CN" sz="5000" b="1" dirty="0" err="1"/>
              <a:t>hypertriton</a:t>
            </a:r>
            <a:r>
              <a:rPr lang="en-US" altLang="zh-CN" sz="5000" b="1" dirty="0"/>
              <a:t> from </a:t>
            </a:r>
            <a:r>
              <a:rPr lang="en-US" altLang="zh-CN" sz="5000" b="1" dirty="0" smtClean="0"/>
              <a:t>the RHIC</a:t>
            </a:r>
            <a:endParaRPr lang="en-US" altLang="zh-CN" sz="5000" b="1" dirty="0" smtClean="0">
              <a:solidFill>
                <a:srgbClr val="3333FF"/>
              </a:solidFill>
              <a:ea typeface="方正姚体" charset="0"/>
              <a:cs typeface="方正姚体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14388" y="2355527"/>
            <a:ext cx="11377612" cy="7489825"/>
          </a:xfrm>
        </p:spPr>
        <p:txBody>
          <a:bodyPr anchor="ctr"/>
          <a:lstStyle/>
          <a:p>
            <a:pPr marL="0" indent="0" eaLnBrk="1" hangingPunct="1">
              <a:defRPr/>
            </a:pPr>
            <a:r>
              <a:rPr lang="en-US" altLang="zh-CN" sz="4000" dirty="0" smtClean="0">
                <a:latin typeface="方正姚体" charset="0"/>
                <a:ea typeface="方正姚体" charset="0"/>
                <a:cs typeface="方正姚体" charset="0"/>
              </a:rPr>
              <a:t>Yu-Gang Ma </a:t>
            </a:r>
            <a:endParaRPr lang="zh-CN" altLang="en-US" sz="4000" dirty="0" smtClean="0">
              <a:latin typeface="方正姚体" charset="0"/>
              <a:ea typeface="方正姚体" charset="0"/>
              <a:cs typeface="方正姚体" charset="0"/>
            </a:endParaRPr>
          </a:p>
          <a:p>
            <a:pPr marL="0" indent="0" eaLnBrk="1" hangingPunct="1">
              <a:defRPr/>
            </a:pPr>
            <a:r>
              <a:rPr lang="en-US" altLang="zh-CN" sz="3200" dirty="0" smtClean="0">
                <a:latin typeface="方正姚体" charset="0"/>
                <a:ea typeface="方正姚体" charset="0"/>
                <a:cs typeface="方正姚体" charset="0"/>
              </a:rPr>
              <a:t>Shanghai Institute of Applied Physics (SINAP), </a:t>
            </a:r>
          </a:p>
          <a:p>
            <a:pPr marL="0" indent="0" eaLnBrk="1" hangingPunct="1">
              <a:defRPr/>
            </a:pPr>
            <a:r>
              <a:rPr lang="en-US" altLang="zh-CN" sz="3200" dirty="0" smtClean="0">
                <a:latin typeface="方正姚体" charset="0"/>
                <a:ea typeface="方正姚体" charset="0"/>
                <a:cs typeface="方正姚体" charset="0"/>
              </a:rPr>
              <a:t>Chinese Academy of </a:t>
            </a:r>
            <a:r>
              <a:rPr lang="en-US" altLang="zh-CN" sz="3200" dirty="0" smtClean="0">
                <a:latin typeface="方正姚体" charset="0"/>
                <a:ea typeface="方正姚体" charset="0"/>
                <a:cs typeface="方正姚体" charset="0"/>
              </a:rPr>
              <a:t>Sciences</a:t>
            </a:r>
            <a:endParaRPr lang="en-US" altLang="zh-CN" sz="3200" dirty="0" smtClean="0">
              <a:latin typeface="方正姚体" charset="0"/>
              <a:ea typeface="方正姚体" charset="0"/>
              <a:cs typeface="方正姚体" charset="0"/>
            </a:endParaRPr>
          </a:p>
          <a:p>
            <a:pPr marL="0" indent="0" eaLnBrk="1" hangingPunct="1">
              <a:defRPr/>
            </a:pPr>
            <a:r>
              <a:rPr lang="en-US" altLang="zh-CN" sz="3200" dirty="0" smtClean="0">
                <a:latin typeface="方正姚体" charset="0"/>
                <a:ea typeface="方正姚体" charset="0"/>
                <a:cs typeface="方正姚体" charset="0"/>
              </a:rPr>
              <a:t> </a:t>
            </a:r>
            <a:endParaRPr lang="en-US" altLang="zh-CN" sz="4000" dirty="0" smtClean="0">
              <a:solidFill>
                <a:srgbClr val="003DCC"/>
              </a:solidFill>
              <a:latin typeface="方正姚体" charset="0"/>
              <a:ea typeface="方正姚体" charset="0"/>
              <a:cs typeface="方正姚体" charset="0"/>
            </a:endParaRPr>
          </a:p>
          <a:p>
            <a:pPr marL="0" indent="0" algn="l" eaLnBrk="1" hangingPunct="1">
              <a:buClr>
                <a:srgbClr val="003DCC"/>
              </a:buClr>
              <a:buSzPct val="171000"/>
              <a:buFontTx/>
              <a:buChar char="•"/>
              <a:defRPr/>
            </a:pP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   Introduction </a:t>
            </a:r>
          </a:p>
          <a:p>
            <a:pPr marL="0" indent="0" algn="l" eaLnBrk="1" hangingPunct="1">
              <a:buClr>
                <a:srgbClr val="003DCC"/>
              </a:buClr>
              <a:buSzPct val="171000"/>
              <a:buFontTx/>
              <a:buChar char="•"/>
              <a:defRPr/>
            </a:pP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   Detecting the antimatter nuclei at RHIC-STAR</a:t>
            </a:r>
            <a:endParaRPr lang="zh-CN" altLang="en-US" sz="2800" b="1" dirty="0" smtClean="0">
              <a:solidFill>
                <a:srgbClr val="003DCC"/>
              </a:solidFill>
              <a:latin typeface="方正姚体" charset="0"/>
              <a:ea typeface="方正姚体" charset="0"/>
              <a:cs typeface="方正姚体" charset="0"/>
            </a:endParaRPr>
          </a:p>
          <a:p>
            <a:pPr marL="0" indent="0" algn="l" eaLnBrk="1" hangingPunct="1">
              <a:buClr>
                <a:srgbClr val="003DCC"/>
              </a:buClr>
              <a:buSzPct val="171000"/>
              <a:defRPr/>
            </a:pP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      --The 1</a:t>
            </a:r>
            <a:r>
              <a:rPr lang="en-US" altLang="zh-CN" sz="2800" b="1" baseline="30000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st</a:t>
            </a: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 anti-</a:t>
            </a:r>
            <a:r>
              <a:rPr lang="en-US" altLang="zh-CN" sz="2800" b="1" dirty="0" err="1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hypernucleus</a:t>
            </a: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: anti-</a:t>
            </a:r>
            <a:r>
              <a:rPr lang="en-US" altLang="zh-CN" sz="2800" b="1" dirty="0" err="1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hypertriton</a:t>
            </a:r>
            <a:endParaRPr lang="en-US" altLang="zh-CN" sz="2800" b="1" dirty="0" smtClean="0">
              <a:solidFill>
                <a:srgbClr val="003DCC"/>
              </a:solidFill>
              <a:latin typeface="方正姚体" charset="0"/>
              <a:ea typeface="方正姚体" charset="0"/>
              <a:cs typeface="方正姚体" charset="0"/>
            </a:endParaRPr>
          </a:p>
          <a:p>
            <a:pPr marL="0" indent="0" algn="l" eaLnBrk="1" hangingPunct="1">
              <a:buClr>
                <a:srgbClr val="003DCC"/>
              </a:buClr>
              <a:buSzPct val="171000"/>
              <a:defRPr/>
            </a:pP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      --The heaviest antimatter nucleus (so far): anti-Helium 4</a:t>
            </a:r>
          </a:p>
          <a:p>
            <a:pPr marL="457200" indent="-457200" algn="l" eaLnBrk="1" hangingPunct="1">
              <a:buClr>
                <a:srgbClr val="003DCC"/>
              </a:buClr>
              <a:buSzPct val="171000"/>
              <a:buFont typeface="Arial"/>
              <a:buChar char="•"/>
              <a:defRPr/>
            </a:pP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 Production mechanism of anti-nuclei</a:t>
            </a:r>
          </a:p>
          <a:p>
            <a:pPr marL="571500" indent="-571500" algn="l" eaLnBrk="1" hangingPunct="1">
              <a:buClr>
                <a:srgbClr val="003DCC"/>
              </a:buClr>
              <a:buSzPct val="171000"/>
              <a:buFont typeface="Arial"/>
              <a:buChar char="•"/>
              <a:defRPr/>
            </a:pP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Searching for anti-He4 in cosmos</a:t>
            </a:r>
          </a:p>
          <a:p>
            <a:pPr marL="571500" indent="-571500" algn="l" eaLnBrk="1" hangingPunct="1">
              <a:buClr>
                <a:srgbClr val="003DCC"/>
              </a:buClr>
              <a:buSzPct val="171000"/>
              <a:buFont typeface="Arial"/>
              <a:buChar char="•"/>
              <a:defRPr/>
            </a:pPr>
            <a:r>
              <a:rPr lang="en-US" altLang="zh-CN" sz="2800" b="1" dirty="0" smtClean="0">
                <a:solidFill>
                  <a:srgbClr val="003DCC"/>
                </a:solidFill>
                <a:latin typeface="方正姚体" charset="0"/>
                <a:ea typeface="方正姚体" charset="0"/>
                <a:cs typeface="方正姚体" charset="0"/>
              </a:rPr>
              <a:t>Summary &amp; outlook</a:t>
            </a:r>
          </a:p>
          <a:p>
            <a:pPr marL="571500" indent="-571500" algn="l" eaLnBrk="1" hangingPunct="1">
              <a:buClr>
                <a:srgbClr val="003DCC"/>
              </a:buClr>
              <a:buSzPct val="171000"/>
              <a:buFont typeface="Arial"/>
              <a:buChar char="•"/>
              <a:defRPr/>
            </a:pPr>
            <a:endParaRPr lang="en-US" altLang="zh-CN" sz="3200" b="1" dirty="0" smtClean="0">
              <a:ea typeface="宋体" charset="0"/>
              <a:cs typeface="宋体" charset="0"/>
            </a:endParaRPr>
          </a:p>
          <a:p>
            <a:pPr marL="0" indent="0" eaLnBrk="1" hangingPunct="1">
              <a:defRPr/>
            </a:pPr>
            <a:r>
              <a:rPr lang="en-US" altLang="zh-CN" sz="2400" b="1" dirty="0" smtClean="0">
                <a:ea typeface="宋体" charset="0"/>
                <a:cs typeface="宋体" charset="0"/>
              </a:rPr>
              <a:t>2013/</a:t>
            </a:r>
            <a:r>
              <a:rPr lang="en-US" altLang="zh-CN" sz="2400" b="1" dirty="0">
                <a:ea typeface="宋体" charset="0"/>
                <a:cs typeface="宋体" charset="0"/>
              </a:rPr>
              <a:t>6</a:t>
            </a:r>
            <a:r>
              <a:rPr lang="en-US" altLang="zh-CN" sz="2400" b="1" dirty="0" smtClean="0">
                <a:ea typeface="宋体" charset="0"/>
                <a:cs typeface="宋体" charset="0"/>
              </a:rPr>
              <a:t>/2</a:t>
            </a:r>
            <a:r>
              <a:rPr lang="zh-CN" altLang="en-US" sz="2400" b="1" dirty="0" smtClean="0">
                <a:ea typeface="宋体" charset="0"/>
                <a:cs typeface="宋体" charset="0"/>
              </a:rPr>
              <a:t>－</a:t>
            </a:r>
            <a:r>
              <a:rPr lang="en-US" altLang="zh-CN" sz="2400" b="1" dirty="0" smtClean="0">
                <a:ea typeface="宋体" charset="0"/>
                <a:cs typeface="宋体" charset="0"/>
              </a:rPr>
              <a:t>6/7 @ INPC2013</a:t>
            </a:r>
          </a:p>
          <a:p>
            <a:pPr marL="0" indent="0" eaLnBrk="1" hangingPunct="1">
              <a:defRPr/>
            </a:pPr>
            <a:r>
              <a:rPr lang="zh-CN" altLang="en-US" sz="2400" b="1" dirty="0" smtClean="0">
                <a:ea typeface="宋体" charset="0"/>
                <a:cs typeface="宋体" charset="0"/>
              </a:rPr>
              <a:t>（</a:t>
            </a:r>
            <a:r>
              <a:rPr lang="en-US" altLang="zh-CN" sz="2400" b="1" dirty="0" smtClean="0">
                <a:ea typeface="宋体" charset="0"/>
                <a:cs typeface="宋体" charset="0"/>
              </a:rPr>
              <a:t>Firenze, Italy</a:t>
            </a:r>
            <a:r>
              <a:rPr lang="zh-CN" altLang="en-US" sz="2400" b="1" dirty="0" smtClean="0">
                <a:ea typeface="宋体" charset="0"/>
                <a:cs typeface="宋体" charset="0"/>
              </a:rPr>
              <a:t>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76200"/>
            <a:ext cx="38322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Line 3"/>
          <p:cNvSpPr>
            <a:spLocks noChangeShapeType="1"/>
          </p:cNvSpPr>
          <p:nvPr/>
        </p:nvSpPr>
        <p:spPr bwMode="auto">
          <a:xfrm rot="10800000" flipH="1">
            <a:off x="1257300" y="1316038"/>
            <a:ext cx="10477500" cy="30162"/>
          </a:xfrm>
          <a:prstGeom prst="line">
            <a:avLst/>
          </a:prstGeom>
          <a:noFill/>
          <a:ln w="38100">
            <a:solidFill>
              <a:srgbClr val="1712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15044" name="Line 4"/>
          <p:cNvSpPr>
            <a:spLocks noChangeShapeType="1"/>
          </p:cNvSpPr>
          <p:nvPr/>
        </p:nvSpPr>
        <p:spPr bwMode="auto">
          <a:xfrm rot="10800000" flipH="1">
            <a:off x="533400" y="9245600"/>
            <a:ext cx="11950700" cy="1588"/>
          </a:xfrm>
          <a:prstGeom prst="line">
            <a:avLst/>
          </a:prstGeom>
          <a:noFill/>
          <a:ln w="38100">
            <a:solidFill>
              <a:srgbClr val="1712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title"/>
          </p:nvPr>
        </p:nvSpPr>
        <p:spPr>
          <a:xfrm>
            <a:off x="309563" y="541338"/>
            <a:ext cx="12241212" cy="744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D4D4D"/>
                </a:solidFill>
              </a:rPr>
              <a:t>Observation of anti-</a:t>
            </a:r>
            <a:r>
              <a:rPr lang="en-US" sz="3200" b="1" dirty="0" err="1" smtClean="0">
                <a:solidFill>
                  <a:srgbClr val="FD4D4D"/>
                </a:solidFill>
              </a:rPr>
              <a:t>hypertriton</a:t>
            </a:r>
            <a:r>
              <a:rPr lang="en-US" sz="3200" b="1" dirty="0" smtClean="0">
                <a:solidFill>
                  <a:srgbClr val="FD4D4D"/>
                </a:solidFill>
              </a:rPr>
              <a:t> from RHIC-STAR</a:t>
            </a:r>
            <a:endParaRPr lang="en-US" sz="3200" b="1" dirty="0" smtClean="0">
              <a:solidFill>
                <a:srgbClr val="FD4D4D"/>
              </a:solidFill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215046" name="Rectangle 6"/>
          <p:cNvSpPr>
            <a:spLocks/>
          </p:cNvSpPr>
          <p:nvPr/>
        </p:nvSpPr>
        <p:spPr bwMode="auto">
          <a:xfrm>
            <a:off x="2541588" y="8296275"/>
            <a:ext cx="3987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altLang="zh-CN" sz="28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70±17 antihypertritons</a:t>
            </a:r>
          </a:p>
          <a:p>
            <a:pPr marL="39688"/>
            <a:r>
              <a:rPr lang="en-US" altLang="zh-CN" sz="28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157 ±30 hypertritons</a:t>
            </a:r>
          </a:p>
        </p:txBody>
      </p:sp>
      <p:sp>
        <p:nvSpPr>
          <p:cNvPr id="215047" name="Rectangle 7"/>
          <p:cNvSpPr>
            <a:spLocks/>
          </p:cNvSpPr>
          <p:nvPr/>
        </p:nvSpPr>
        <p:spPr bwMode="auto">
          <a:xfrm>
            <a:off x="7510463" y="8423275"/>
            <a:ext cx="55245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altLang="zh-CN" sz="24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About 89 million minimum-bias events</a:t>
            </a:r>
          </a:p>
          <a:p>
            <a:pPr marL="39688"/>
            <a:r>
              <a:rPr lang="en-US" altLang="zh-CN" sz="24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22 million most central collisions events</a:t>
            </a:r>
          </a:p>
        </p:txBody>
      </p:sp>
      <p:pic>
        <p:nvPicPr>
          <p:cNvPr id="215048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229600"/>
            <a:ext cx="18859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9" name="Rectangle 9"/>
          <p:cNvSpPr>
            <a:spLocks/>
          </p:cNvSpPr>
          <p:nvPr/>
        </p:nvSpPr>
        <p:spPr bwMode="auto">
          <a:xfrm>
            <a:off x="5062538" y="7975600"/>
            <a:ext cx="4762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altLang="zh-CN" sz="2400" b="1">
                <a:solidFill>
                  <a:srgbClr val="A40800"/>
                </a:solidFill>
                <a:cs typeface="Gill Sans" charset="0"/>
              </a:rPr>
              <a:t>STAR, Science 328 (2010) 58</a:t>
            </a:r>
          </a:p>
        </p:txBody>
      </p:sp>
      <p:pic>
        <p:nvPicPr>
          <p:cNvPr id="215050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1924473"/>
            <a:ext cx="1137761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264" y="1424980"/>
            <a:ext cx="2247900" cy="571500"/>
          </a:xfrm>
          <a:prstGeom prst="rect">
            <a:avLst/>
          </a:prstGeom>
        </p:spPr>
      </p:pic>
      <p:sp>
        <p:nvSpPr>
          <p:cNvPr id="13" name="Rectangle 2"/>
          <p:cNvSpPr/>
          <p:nvPr/>
        </p:nvSpPr>
        <p:spPr>
          <a:xfrm>
            <a:off x="2757984" y="1420416"/>
            <a:ext cx="7830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Decay channel :                               , branch ratio 25%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828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863" y="4804792"/>
            <a:ext cx="5679305" cy="4001033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05F5A-8378-1546-B360-E85CE8F96904}" type="slidenum">
              <a:rPr lang="zh-CN" altLang="en-US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348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781175"/>
            <a:ext cx="9649668" cy="432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5875"/>
            <a:ext cx="12719050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808" y="6028928"/>
            <a:ext cx="6359525" cy="9159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Tracks in TPC</a:t>
            </a: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217984" y="6821016"/>
            <a:ext cx="10464800" cy="15922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000" b="1" dirty="0" smtClean="0">
                <a:solidFill>
                  <a:srgbClr val="FF3300"/>
                </a:solidFill>
                <a:ea typeface="宋体" charset="0"/>
                <a:cs typeface="宋体" charset="0"/>
              </a:rPr>
              <a:t>It is the first nucleus with anti-strange quark;</a:t>
            </a:r>
          </a:p>
          <a:p>
            <a:pPr eaLnBrk="1" hangingPunct="1">
              <a:defRPr/>
            </a:pPr>
            <a:r>
              <a:rPr lang="en-US" altLang="zh-CN" sz="2000" b="1" dirty="0" smtClean="0">
                <a:solidFill>
                  <a:srgbClr val="FF3300"/>
                </a:solidFill>
                <a:ea typeface="宋体" charset="0"/>
                <a:cs typeface="宋体" charset="0"/>
              </a:rPr>
              <a:t>Extend the nuclear chart into a new anti-strangeness region</a:t>
            </a:r>
            <a:endParaRPr lang="zh-CN" altLang="en-US" sz="2000" dirty="0" smtClean="0">
              <a:ea typeface="宋体" charset="0"/>
              <a:cs typeface="宋体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696" y="9442488"/>
            <a:ext cx="2362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3300"/>
                </a:solidFill>
                <a:ea typeface="宋体" charset="0"/>
                <a:cs typeface="宋体" charset="0"/>
              </a:rPr>
              <a:t>J.H. CHEN, Z. B. XU ET AL.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7704" y="8549208"/>
            <a:ext cx="9127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smtClean="0">
                <a:solidFill>
                  <a:srgbClr val="0000FF"/>
                </a:solidFill>
                <a:ea typeface="宋体" charset="0"/>
                <a:cs typeface="宋体" charset="0"/>
              </a:rPr>
              <a:t>J. H. Chen </a:t>
            </a:r>
            <a:r>
              <a:rPr lang="da-DK" sz="1800" b="1" dirty="0">
                <a:solidFill>
                  <a:srgbClr val="0000FF"/>
                </a:solidFill>
              </a:rPr>
              <a:t>(</a:t>
            </a:r>
            <a:r>
              <a:rPr lang="da-DK" sz="1800" b="1" dirty="0" smtClean="0">
                <a:solidFill>
                  <a:srgbClr val="0000FF"/>
                </a:solidFill>
              </a:rPr>
              <a:t>SINAP</a:t>
            </a:r>
            <a:r>
              <a:rPr lang="en-US" sz="1800" b="1" dirty="0">
                <a:solidFill>
                  <a:srgbClr val="0000FF"/>
                </a:solidFill>
              </a:rPr>
              <a:t>)</a:t>
            </a:r>
            <a:r>
              <a:rPr lang="en-US" altLang="zh-CN" sz="1800" b="1" dirty="0" smtClean="0">
                <a:solidFill>
                  <a:srgbClr val="0000FF"/>
                </a:solidFill>
                <a:ea typeface="宋体" charset="0"/>
                <a:cs typeface="宋体" charset="0"/>
              </a:rPr>
              <a:t>, NUCL. PHYS. A 835, 117 (2010)  (HYP2009 Plenary talk)</a:t>
            </a:r>
          </a:p>
          <a:p>
            <a:r>
              <a:rPr lang="en-US" sz="1800" b="1" dirty="0" smtClean="0">
                <a:solidFill>
                  <a:srgbClr val="0000FF"/>
                </a:solidFill>
                <a:ea typeface="宋体" charset="0"/>
                <a:cs typeface="宋体" charset="0"/>
              </a:rPr>
              <a:t>Z. B. </a:t>
            </a:r>
            <a:r>
              <a:rPr lang="en-US" sz="1800" b="1" dirty="0" err="1" smtClean="0">
                <a:solidFill>
                  <a:srgbClr val="0000FF"/>
                </a:solidFill>
                <a:ea typeface="宋体" charset="0"/>
                <a:cs typeface="宋体" charset="0"/>
              </a:rPr>
              <a:t>Xu</a:t>
            </a:r>
            <a:r>
              <a:rPr lang="en-US" sz="1800" b="1" dirty="0" smtClean="0">
                <a:solidFill>
                  <a:srgbClr val="0000FF"/>
                </a:solidFill>
                <a:ea typeface="宋体" charset="0"/>
                <a:cs typeface="宋体" charset="0"/>
              </a:rPr>
              <a:t> (BNL),  BNL Physics Seminar, 2010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1"/>
          <p:cNvSpPr txBox="1">
            <a:spLocks noChangeArrowheads="1"/>
          </p:cNvSpPr>
          <p:nvPr/>
        </p:nvSpPr>
        <p:spPr bwMode="auto">
          <a:xfrm>
            <a:off x="885776" y="340296"/>
            <a:ext cx="11953328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r>
              <a:rPr kumimoji="0" lang="en-US" altLang="zh-CN" sz="2600" b="1" dirty="0" err="1">
                <a:solidFill>
                  <a:schemeClr val="tx1"/>
                </a:solidFill>
                <a:latin typeface="Arial" charset="0"/>
              </a:rPr>
              <a:t>Hypertriton</a:t>
            </a:r>
            <a:r>
              <a:rPr kumimoji="0" lang="en-US" altLang="zh-CN" sz="2600" b="1" dirty="0">
                <a:solidFill>
                  <a:schemeClr val="tx1"/>
                </a:solidFill>
                <a:latin typeface="Arial" charset="0"/>
              </a:rPr>
              <a:t> signal from STAR BES at         =7.7, 11.5, 19.6, 27, 39, </a:t>
            </a:r>
            <a:r>
              <a:rPr kumimoji="0" lang="en-US" altLang="zh-CN" sz="2600" b="1" dirty="0" smtClean="0">
                <a:solidFill>
                  <a:schemeClr val="tx1"/>
                </a:solidFill>
                <a:latin typeface="Arial" charset="0"/>
              </a:rPr>
              <a:t>200GeV</a:t>
            </a:r>
            <a:endParaRPr kumimoji="0" lang="en-US" altLang="zh-CN" sz="2600" b="1" baseline="-25000" dirty="0">
              <a:solidFill>
                <a:srgbClr val="0000FF"/>
              </a:solidFill>
              <a:latin typeface="Arial" charset="0"/>
            </a:endParaRPr>
          </a:p>
        </p:txBody>
      </p:sp>
      <p:graphicFrame>
        <p:nvGraphicFramePr>
          <p:cNvPr id="2058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324555"/>
              </p:ext>
            </p:extLst>
          </p:nvPr>
        </p:nvGraphicFramePr>
        <p:xfrm>
          <a:off x="6862440" y="412304"/>
          <a:ext cx="79057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81" name="公式" r:id="rId3" imgW="368300" imgH="266700" progId="Equation.3">
                  <p:embed/>
                </p:oleObj>
              </mc:Choice>
              <mc:Fallback>
                <p:oleObj name="公式" r:id="rId3" imgW="3683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440" y="412304"/>
                        <a:ext cx="790575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29" name="TextBox 13"/>
          <p:cNvSpPr txBox="1">
            <a:spLocks noChangeArrowheads="1"/>
          </p:cNvSpPr>
          <p:nvPr/>
        </p:nvSpPr>
        <p:spPr bwMode="auto">
          <a:xfrm rot="-2032374">
            <a:off x="7519988" y="4471988"/>
            <a:ext cx="32639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r>
              <a:rPr kumimoji="0" lang="en-US" altLang="zh-CN" sz="2800" b="1">
                <a:solidFill>
                  <a:srgbClr val="FF0000"/>
                </a:solidFill>
                <a:latin typeface="Arial" charset="0"/>
              </a:rPr>
              <a:t>STAR preliminary</a:t>
            </a:r>
          </a:p>
        </p:txBody>
      </p:sp>
      <p:pic>
        <p:nvPicPr>
          <p:cNvPr id="20583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416"/>
            <a:ext cx="12787966" cy="76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 rot="20360992">
            <a:off x="4817684" y="4584413"/>
            <a:ext cx="33694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00CC"/>
                </a:solidFill>
                <a:latin typeface="Arial" charset="0"/>
              </a:rPr>
              <a:t>STAR preliminary </a:t>
            </a:r>
            <a:endParaRPr lang="zh-CN" altLang="en-US" sz="3200" dirty="0"/>
          </a:p>
        </p:txBody>
      </p: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8446616" y="9340850"/>
            <a:ext cx="4080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Zhu </a:t>
            </a:r>
            <a:r>
              <a:rPr lang="en-US" altLang="zh-CN" sz="1800" dirty="0" err="1" smtClean="0">
                <a:solidFill>
                  <a:srgbClr val="0000CC"/>
                </a:solidFill>
                <a:latin typeface="Arial" charset="0"/>
              </a:rPr>
              <a:t>Yuhui</a:t>
            </a:r>
            <a:r>
              <a:rPr lang="zh-CN" altLang="zh-CN" sz="1800" dirty="0" smtClean="0">
                <a:solidFill>
                  <a:srgbClr val="0000CC"/>
                </a:solidFill>
                <a:latin typeface="Arial" charset="0"/>
              </a:rPr>
              <a:t>（</a:t>
            </a:r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SINAP)</a:t>
            </a:r>
            <a:r>
              <a:rPr lang="zh-CN" altLang="en-US" sz="1800" dirty="0" smtClean="0">
                <a:solidFill>
                  <a:srgbClr val="0000CC"/>
                </a:solidFill>
                <a:latin typeface="Arial" charset="0"/>
              </a:rPr>
              <a:t>，</a:t>
            </a:r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 PhD thesis, 2013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1825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4DC3-AF80-2C4C-90F2-ED6DA181B929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20685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84188"/>
            <a:ext cx="12892088" cy="84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矩形 3"/>
          <p:cNvSpPr>
            <a:spLocks noChangeArrowheads="1"/>
          </p:cNvSpPr>
          <p:nvPr/>
        </p:nvSpPr>
        <p:spPr bwMode="auto">
          <a:xfrm>
            <a:off x="8446616" y="9340850"/>
            <a:ext cx="4080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Zhu </a:t>
            </a:r>
            <a:r>
              <a:rPr lang="en-US" altLang="zh-CN" sz="1800" dirty="0" err="1" smtClean="0">
                <a:solidFill>
                  <a:srgbClr val="0000CC"/>
                </a:solidFill>
                <a:latin typeface="Arial" charset="0"/>
              </a:rPr>
              <a:t>Yuhui</a:t>
            </a:r>
            <a:r>
              <a:rPr lang="zh-CN" altLang="zh-CN" sz="1800" dirty="0" smtClean="0">
                <a:solidFill>
                  <a:srgbClr val="0000CC"/>
                </a:solidFill>
                <a:latin typeface="Arial" charset="0"/>
              </a:rPr>
              <a:t>（</a:t>
            </a:r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SINAP)</a:t>
            </a:r>
            <a:r>
              <a:rPr lang="zh-CN" altLang="en-US" sz="1800" dirty="0" smtClean="0">
                <a:solidFill>
                  <a:srgbClr val="0000CC"/>
                </a:solidFill>
                <a:latin typeface="Arial" charset="0"/>
              </a:rPr>
              <a:t>，</a:t>
            </a:r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 PhD thesis, 2013</a:t>
            </a:r>
            <a:endParaRPr lang="zh-CN" altLang="en-US" sz="1800" dirty="0"/>
          </a:p>
        </p:txBody>
      </p:sp>
      <p:sp>
        <p:nvSpPr>
          <p:cNvPr id="3" name="文本框 2"/>
          <p:cNvSpPr txBox="1"/>
          <p:nvPr/>
        </p:nvSpPr>
        <p:spPr>
          <a:xfrm>
            <a:off x="1245816" y="484312"/>
            <a:ext cx="40324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77864" y="196280"/>
            <a:ext cx="942056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Arial" charset="0"/>
              </a:rPr>
              <a:t>Lifetime measurement formula: radiation decay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 rot="20060976">
            <a:off x="4971844" y="4545566"/>
            <a:ext cx="33694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00CC"/>
                </a:solidFill>
                <a:latin typeface="Arial" charset="0"/>
              </a:rPr>
              <a:t>STAR preliminary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240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D9DF2-7820-6D45-829F-0F8546BF5896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" y="1204392"/>
            <a:ext cx="13004800" cy="834788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22080" y="484312"/>
            <a:ext cx="65683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" charset="0"/>
              </a:rPr>
              <a:t>Lifetime puzzle: So short?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0" y="9373654"/>
            <a:ext cx="4080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Zhu </a:t>
            </a:r>
            <a:r>
              <a:rPr lang="en-US" altLang="zh-CN" sz="1800" dirty="0" err="1" smtClean="0">
                <a:solidFill>
                  <a:srgbClr val="0000CC"/>
                </a:solidFill>
                <a:latin typeface="Arial" charset="0"/>
              </a:rPr>
              <a:t>Yuhui</a:t>
            </a:r>
            <a:r>
              <a:rPr lang="zh-CN" altLang="zh-CN" sz="1800" dirty="0" smtClean="0">
                <a:solidFill>
                  <a:srgbClr val="0000CC"/>
                </a:solidFill>
                <a:latin typeface="Arial" charset="0"/>
              </a:rPr>
              <a:t>（</a:t>
            </a:r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SINAP)</a:t>
            </a:r>
            <a:r>
              <a:rPr lang="zh-CN" altLang="en-US" sz="1800" dirty="0" smtClean="0">
                <a:solidFill>
                  <a:srgbClr val="0000CC"/>
                </a:solidFill>
                <a:latin typeface="Arial" charset="0"/>
              </a:rPr>
              <a:t>，</a:t>
            </a:r>
            <a:r>
              <a:rPr lang="en-US" altLang="zh-CN" sz="1800" dirty="0" smtClean="0">
                <a:solidFill>
                  <a:srgbClr val="0000CC"/>
                </a:solidFill>
                <a:latin typeface="Arial" charset="0"/>
              </a:rPr>
              <a:t> PhD thesis, 2013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98252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D9DF2-7820-6D45-829F-0F8546BF5896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6" y="1060376"/>
            <a:ext cx="11950700" cy="84201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97944" y="124272"/>
            <a:ext cx="8930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dirty="0">
                <a:solidFill>
                  <a:srgbClr val="0000FF"/>
                </a:solidFill>
              </a:rPr>
              <a:t>ALICE’s observation for </a:t>
            </a:r>
            <a:r>
              <a:rPr kumimoji="1" lang="en-US" altLang="zh-CN" sz="4000" dirty="0" smtClean="0">
                <a:solidFill>
                  <a:srgbClr val="0000FF"/>
                </a:solidFill>
              </a:rPr>
              <a:t>(anti-)</a:t>
            </a:r>
            <a:r>
              <a:rPr kumimoji="1" lang="en-US" altLang="zh-CN" sz="4000" dirty="0" err="1" smtClean="0">
                <a:solidFill>
                  <a:srgbClr val="0000FF"/>
                </a:solidFill>
              </a:rPr>
              <a:t>hypertriton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2030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1206400" indent="-51206400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65023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30046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95069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600919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D928FD85-F379-644A-AC61-9E8DCCC6DA3F}" type="slidenum">
              <a:rPr lang="en-US" sz="2000" b="0" baseline="0" smtClean="0">
                <a:solidFill>
                  <a:schemeClr val="bg1"/>
                </a:solidFill>
              </a:rPr>
              <a:pPr eaLnBrk="1" hangingPunct="1">
                <a:defRPr/>
              </a:pPr>
              <a:t>16</a:t>
            </a:fld>
            <a:endParaRPr lang="en-US" sz="2000" b="0" baseline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107950"/>
            <a:ext cx="11055350" cy="506413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dE/dx vs Rigidity</a:t>
            </a:r>
          </a:p>
        </p:txBody>
      </p:sp>
      <p:sp>
        <p:nvSpPr>
          <p:cNvPr id="212996" name="Rectangle 7"/>
          <p:cNvSpPr>
            <a:spLocks noChangeArrowheads="1"/>
          </p:cNvSpPr>
          <p:nvPr/>
        </p:nvSpPr>
        <p:spPr bwMode="auto">
          <a:xfrm>
            <a:off x="4443413" y="8345488"/>
            <a:ext cx="65024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US"/>
              <a:t>just because something is impossible today doesn</a:t>
            </a:r>
            <a:r>
              <a:rPr lang="ja-JP" altLang="en-US"/>
              <a:t>’</a:t>
            </a:r>
            <a:r>
              <a:rPr lang="en-US" altLang="ja-JP"/>
              <a:t>t mean it will be impossible in the future.</a:t>
            </a:r>
            <a:endParaRPr lang="en-US"/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1533848" y="7037040"/>
            <a:ext cx="1072832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charset="0"/>
              </a:rPr>
              <a:t>HLT has processing power to do rudimentary event reconstruction in real time, allowing events with a </a:t>
            </a:r>
            <a:r>
              <a:rPr lang="en-US" sz="2400" i="1" dirty="0">
                <a:solidFill>
                  <a:schemeClr val="bg1"/>
                </a:solidFill>
                <a:latin typeface="Calibri" charset="0"/>
              </a:rPr>
              <a:t>|Z| </a:t>
            </a:r>
            <a:r>
              <a:rPr lang="en-US" sz="2400" dirty="0">
                <a:solidFill>
                  <a:schemeClr val="bg1"/>
                </a:solidFill>
                <a:latin typeface="Calibri" charset="0"/>
              </a:rPr>
              <a:t>= 2 track to be tagged and fast-tracked via the normal offline calibration &amp; reconstruction chain.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597744" y="8261176"/>
            <a:ext cx="118094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i="1" dirty="0">
                <a:solidFill>
                  <a:srgbClr val="FD4D4D"/>
                </a:solidFill>
                <a:ea typeface="宋体" charset="0"/>
                <a:cs typeface="宋体" charset="0"/>
              </a:rPr>
              <a:t>Nature </a:t>
            </a:r>
            <a:r>
              <a:rPr lang="en-US" altLang="zh-CN" sz="2000" dirty="0">
                <a:solidFill>
                  <a:srgbClr val="FD4D4D"/>
                </a:solidFill>
                <a:ea typeface="宋体" charset="0"/>
                <a:cs typeface="宋体" charset="0"/>
              </a:rPr>
              <a:t>(2011) DOI: doi:10.1038/nature10079 || </a:t>
            </a:r>
            <a:r>
              <a:rPr lang="en-US" altLang="zh-CN" sz="2000" b="1" dirty="0">
                <a:solidFill>
                  <a:srgbClr val="FD4D4D"/>
                </a:solidFill>
                <a:ea typeface="宋体" charset="0"/>
                <a:cs typeface="宋体" charset="0"/>
              </a:rPr>
              <a:t>STAR Experiment</a:t>
            </a:r>
          </a:p>
          <a:p>
            <a:pPr>
              <a:defRPr/>
            </a:pPr>
            <a:r>
              <a:rPr lang="en-US" altLang="zh-CN" sz="2000" dirty="0">
                <a:solidFill>
                  <a:srgbClr val="FD4D4D"/>
                </a:solidFill>
                <a:ea typeface="宋体" charset="0"/>
                <a:cs typeface="宋体" charset="0"/>
              </a:rPr>
              <a:t>Received 14 March 2011 | Accepted 04 April 2011 | Published online 24 April </a:t>
            </a:r>
            <a:r>
              <a:rPr lang="en-US" altLang="zh-CN" sz="2000" dirty="0" smtClean="0">
                <a:solidFill>
                  <a:srgbClr val="FD4D4D"/>
                </a:solidFill>
                <a:ea typeface="宋体" charset="0"/>
                <a:cs typeface="宋体" charset="0"/>
              </a:rPr>
              <a:t>2011</a:t>
            </a:r>
          </a:p>
          <a:p>
            <a:pPr>
              <a:defRPr/>
            </a:pPr>
            <a:r>
              <a:rPr lang="da-DK" sz="2000" b="1" dirty="0" smtClean="0">
                <a:solidFill>
                  <a:srgbClr val="FFFF00"/>
                </a:solidFill>
              </a:rPr>
              <a:t>L. </a:t>
            </a:r>
            <a:r>
              <a:rPr lang="da-DK" sz="2000" b="1" dirty="0" err="1" smtClean="0">
                <a:solidFill>
                  <a:srgbClr val="FFFF00"/>
                </a:solidFill>
              </a:rPr>
              <a:t>Xue</a:t>
            </a:r>
            <a:r>
              <a:rPr lang="da-DK" sz="2000" b="1" dirty="0" smtClean="0">
                <a:solidFill>
                  <a:srgbClr val="FFFF00"/>
                </a:solidFill>
              </a:rPr>
              <a:t> (SINAP) </a:t>
            </a:r>
            <a:r>
              <a:rPr lang="da-DK" sz="2000" b="1" dirty="0">
                <a:solidFill>
                  <a:srgbClr val="FFFF00"/>
                </a:solidFill>
              </a:rPr>
              <a:t>for </a:t>
            </a:r>
            <a:r>
              <a:rPr lang="da-DK" sz="2000" b="1" dirty="0" smtClean="0">
                <a:solidFill>
                  <a:srgbClr val="FFFF00"/>
                </a:solidFill>
              </a:rPr>
              <a:t>the STAR </a:t>
            </a:r>
            <a:r>
              <a:rPr lang="da-DK" sz="2000" b="1" dirty="0">
                <a:solidFill>
                  <a:srgbClr val="FFFF00"/>
                </a:solidFill>
              </a:rPr>
              <a:t>Collaboration, J. </a:t>
            </a:r>
            <a:r>
              <a:rPr lang="da-DK" sz="2000" b="1" dirty="0" err="1">
                <a:solidFill>
                  <a:srgbClr val="FFFF00"/>
                </a:solidFill>
              </a:rPr>
              <a:t>Phys</a:t>
            </a:r>
            <a:r>
              <a:rPr lang="da-DK" sz="2000" b="1" dirty="0">
                <a:solidFill>
                  <a:srgbClr val="FFFF00"/>
                </a:solidFill>
              </a:rPr>
              <a:t>. G 38 (2011) </a:t>
            </a:r>
            <a:r>
              <a:rPr lang="da-DK" sz="2000" b="1" dirty="0" smtClean="0">
                <a:solidFill>
                  <a:srgbClr val="FFFF00"/>
                </a:solidFill>
              </a:rPr>
              <a:t>124072 (QM2011 talk).</a:t>
            </a:r>
            <a:endParaRPr lang="en-US" sz="20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A.H. Tang (BNL) for </a:t>
            </a:r>
            <a:r>
              <a:rPr lang="da-DK" sz="2000" b="1" dirty="0" smtClean="0">
                <a:solidFill>
                  <a:srgbClr val="FFFF00"/>
                </a:solidFill>
              </a:rPr>
              <a:t> </a:t>
            </a:r>
            <a:r>
              <a:rPr lang="da-DK" sz="2000" b="1" dirty="0">
                <a:solidFill>
                  <a:srgbClr val="FFFF00"/>
                </a:solidFill>
              </a:rPr>
              <a:t>the STAR Collaboration</a:t>
            </a:r>
            <a:r>
              <a:rPr lang="da-DK" sz="2000" b="1" dirty="0" smtClean="0">
                <a:solidFill>
                  <a:srgbClr val="FFFF00"/>
                </a:solidFill>
              </a:rPr>
              <a:t>, BNL </a:t>
            </a:r>
            <a:r>
              <a:rPr lang="en-US" sz="2000" b="1" dirty="0">
                <a:solidFill>
                  <a:srgbClr val="FFFF00"/>
                </a:solidFill>
              </a:rPr>
              <a:t>Physics </a:t>
            </a:r>
            <a:r>
              <a:rPr lang="en-US" sz="2000" b="1" dirty="0" smtClean="0">
                <a:solidFill>
                  <a:srgbClr val="FFFF00"/>
                </a:solidFill>
              </a:rPr>
              <a:t>Colloquium, April 2011</a:t>
            </a:r>
            <a:endParaRPr lang="en-US" sz="20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zh-CN" altLang="en-US" sz="20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12" y="772344"/>
            <a:ext cx="12457384" cy="633670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1214" y="4991199"/>
            <a:ext cx="5717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2400" b="1" dirty="0" smtClean="0">
                <a:solidFill>
                  <a:srgbClr val="FD4D4D"/>
                </a:solidFill>
                <a:latin typeface="Arial" charset="0"/>
                <a:ea typeface="MS PGothic" charset="0"/>
                <a:cs typeface="MS PGothic" charset="0"/>
              </a:rPr>
              <a:t>~1 </a:t>
            </a:r>
            <a:r>
              <a:rPr lang="en-US" altLang="zh-CN" sz="2400" b="1" dirty="0">
                <a:solidFill>
                  <a:srgbClr val="FD4D4D"/>
                </a:solidFill>
                <a:latin typeface="Arial" charset="0"/>
                <a:ea typeface="MS PGothic" charset="0"/>
                <a:cs typeface="MS PGothic" charset="0"/>
              </a:rPr>
              <a:t>billion </a:t>
            </a:r>
            <a:r>
              <a:rPr lang="en-US" altLang="zh-CN" sz="2400" b="1" dirty="0" err="1">
                <a:solidFill>
                  <a:srgbClr val="FD4D4D"/>
                </a:solidFill>
                <a:latin typeface="Arial" charset="0"/>
                <a:ea typeface="MS PGothic" charset="0"/>
                <a:cs typeface="MS PGothic" charset="0"/>
              </a:rPr>
              <a:t>AuAu</a:t>
            </a:r>
            <a:r>
              <a:rPr lang="en-US" altLang="zh-CN" sz="2400" b="1" dirty="0">
                <a:solidFill>
                  <a:srgbClr val="FD4D4D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en-US" altLang="zh-CN" sz="2400" b="1" dirty="0" smtClean="0">
                <a:solidFill>
                  <a:srgbClr val="FD4D4D"/>
                </a:solidFill>
                <a:latin typeface="Arial" charset="0"/>
                <a:ea typeface="MS PGothic" charset="0"/>
                <a:cs typeface="MS PGothic" charset="0"/>
              </a:rPr>
              <a:t>STAR events </a:t>
            </a:r>
            <a:r>
              <a:rPr lang="en-US" altLang="zh-CN" sz="2400" b="1" dirty="0">
                <a:solidFill>
                  <a:srgbClr val="FD4D4D"/>
                </a:solidFill>
                <a:latin typeface="Arial" charset="0"/>
                <a:ea typeface="MS PGothic" charset="0"/>
                <a:cs typeface="MS PGothic" charset="0"/>
              </a:rPr>
              <a:t>sampled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1206400" indent="-51206400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65023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30046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95069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600919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AECD90E-3C5F-C245-86F9-76F315BB576E}" type="slidenum">
              <a:rPr lang="en-US" sz="2000" b="0" baseline="0" smtClean="0">
                <a:solidFill>
                  <a:schemeClr val="bg1"/>
                </a:solidFill>
              </a:rPr>
              <a:pPr eaLnBrk="1" hangingPunct="1">
                <a:defRPr/>
              </a:pPr>
              <a:t>17</a:t>
            </a:fld>
            <a:endParaRPr lang="en-US" sz="2000" b="0" baseline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107950"/>
            <a:ext cx="11055350" cy="506413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Combined PID (TPC+TOF)</a:t>
            </a:r>
          </a:p>
        </p:txBody>
      </p:sp>
      <p:sp>
        <p:nvSpPr>
          <p:cNvPr id="215044" name="Rectangle 7"/>
          <p:cNvSpPr>
            <a:spLocks noChangeArrowheads="1"/>
          </p:cNvSpPr>
          <p:nvPr/>
        </p:nvSpPr>
        <p:spPr bwMode="auto">
          <a:xfrm>
            <a:off x="4443413" y="8345488"/>
            <a:ext cx="65024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US"/>
              <a:t>just because something is impossible today doesn</a:t>
            </a:r>
            <a:r>
              <a:rPr lang="ja-JP" altLang="en-US"/>
              <a:t>’</a:t>
            </a:r>
            <a:r>
              <a:rPr lang="en-US" altLang="ja-JP"/>
              <a:t>t mean it will be impossible in the future.</a:t>
            </a:r>
            <a:endParaRPr lang="en-US"/>
          </a:p>
        </p:txBody>
      </p:sp>
      <p:grpSp>
        <p:nvGrpSpPr>
          <p:cNvPr id="215046" name="Group 6"/>
          <p:cNvGrpSpPr>
            <a:grpSpLocks/>
          </p:cNvGrpSpPr>
          <p:nvPr/>
        </p:nvGrpSpPr>
        <p:grpSpPr bwMode="auto">
          <a:xfrm>
            <a:off x="8020050" y="1951038"/>
            <a:ext cx="1116013" cy="730250"/>
            <a:chOff x="6248400" y="1219200"/>
            <a:chExt cx="784741" cy="513992"/>
          </a:xfrm>
        </p:grpSpPr>
        <p:pic>
          <p:nvPicPr>
            <p:cNvPr id="21504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219200"/>
              <a:ext cx="51911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48" name="TextBox 17"/>
            <p:cNvSpPr txBox="1">
              <a:spLocks noChangeArrowheads="1"/>
            </p:cNvSpPr>
            <p:nvPr/>
          </p:nvSpPr>
          <p:spPr bwMode="auto">
            <a:xfrm>
              <a:off x="6248400" y="1524000"/>
              <a:ext cx="784741" cy="209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ＭＳ Ｐゴシック" charset="0"/>
                  <a:sym typeface="Gill Sans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Gill Sans" charset="0"/>
                  <a:ea typeface="ＭＳ Ｐゴシック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000" b="1" baseline="-25000">
                  <a:solidFill>
                    <a:srgbClr val="FF3333"/>
                  </a:solidFill>
                  <a:latin typeface="Arial" charset="0"/>
                </a:rPr>
                <a:t>Preliminary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2344"/>
            <a:ext cx="13004800" cy="84172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1206400" indent="-51206400"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65023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30046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950690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600919" eaLnBrk="0" fontAlgn="base" hangingPunct="0">
              <a:spcBef>
                <a:spcPct val="0"/>
              </a:spcBef>
              <a:spcAft>
                <a:spcPct val="0"/>
              </a:spcAft>
              <a:defRPr sz="3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96AB4DFE-93C9-CF40-A83E-8459FE85DE0D}" type="slidenum">
              <a:rPr lang="en-US" sz="2000" b="0" baseline="0" smtClean="0">
                <a:solidFill>
                  <a:schemeClr val="bg1"/>
                </a:solidFill>
              </a:rPr>
              <a:pPr eaLnBrk="1" hangingPunct="1">
                <a:defRPr/>
              </a:pPr>
              <a:t>18</a:t>
            </a:fld>
            <a:endParaRPr lang="en-US" sz="2000" b="0" baseline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107950"/>
            <a:ext cx="11055350" cy="506413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Combined PID (TPC+TOF)</a:t>
            </a:r>
          </a:p>
        </p:txBody>
      </p:sp>
      <p:sp>
        <p:nvSpPr>
          <p:cNvPr id="217092" name="Rectangle 7"/>
          <p:cNvSpPr>
            <a:spLocks noChangeArrowheads="1"/>
          </p:cNvSpPr>
          <p:nvPr/>
        </p:nvSpPr>
        <p:spPr bwMode="auto">
          <a:xfrm>
            <a:off x="4443413" y="8345488"/>
            <a:ext cx="65024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US"/>
              <a:t>just because something is impossible today doesn</a:t>
            </a:r>
            <a:r>
              <a:rPr lang="ja-JP" altLang="en-US"/>
              <a:t>’</a:t>
            </a:r>
            <a:r>
              <a:rPr lang="en-US" altLang="ja-JP"/>
              <a:t>t mean it will be impossible in the future.</a:t>
            </a:r>
            <a:endParaRPr lang="en-US"/>
          </a:p>
        </p:txBody>
      </p:sp>
      <p:sp>
        <p:nvSpPr>
          <p:cNvPr id="217093" name="Rectangle 2"/>
          <p:cNvSpPr txBox="1">
            <a:spLocks noChangeArrowheads="1"/>
          </p:cNvSpPr>
          <p:nvPr/>
        </p:nvSpPr>
        <p:spPr bwMode="auto">
          <a:xfrm>
            <a:off x="309712" y="8529464"/>
            <a:ext cx="1224597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>
            <a:lvl1pPr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chemeClr val="bg1"/>
                </a:solidFill>
                <a:latin typeface="Arial" charset="0"/>
              </a:rPr>
              <a:t>Very clean identification after search of &gt; half-trillion tracks </a:t>
            </a:r>
          </a:p>
          <a:p>
            <a:pPr algn="ctr" eaLnBrk="1" hangingPunct="1"/>
            <a:r>
              <a:rPr lang="en-US" sz="2400" dirty="0">
                <a:solidFill>
                  <a:schemeClr val="bg1"/>
                </a:solidFill>
                <a:latin typeface="Arial" charset="0"/>
              </a:rPr>
              <a:t>from almost one billion gold-gold collisions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328" y="844352"/>
            <a:ext cx="13004800" cy="763875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44" y="3148608"/>
            <a:ext cx="5142336" cy="313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575" y="1708448"/>
            <a:ext cx="5129537" cy="1152128"/>
          </a:xfrm>
          <a:prstGeom prst="rect">
            <a:avLst/>
          </a:prstGeom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750872" y="1636440"/>
            <a:ext cx="1958157" cy="394022"/>
            <a:chOff x="-3429000" y="-990600"/>
            <a:chExt cx="2743200" cy="914400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-3429000" y="-990600"/>
              <a:ext cx="2743200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600" y="-838200"/>
              <a:ext cx="24257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76" y="196280"/>
            <a:ext cx="11054080" cy="866987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ALICE’s observation for anti-Helium 4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EE5A5-6CAF-1C45-A1FB-37A130E27AF6}" type="slidenum">
              <a:rPr lang="en-US" smtClean="0"/>
              <a:pPr>
                <a:defRPr/>
              </a:pPr>
              <a:t>19</a:t>
            </a:fld>
            <a:endParaRPr lang="en-US">
              <a:latin typeface="Times New Roman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8" y="1676400"/>
            <a:ext cx="119761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28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r>
              <a:rPr kumimoji="0" lang="en-US" altLang="zh-CN">
                <a:ea typeface="ＭＳ Ｐゴシック" charset="0"/>
                <a:cs typeface="ＭＳ Ｐゴシック" charset="0"/>
              </a:rPr>
              <a:t>Oct 8</a:t>
            </a:r>
            <a:r>
              <a:rPr kumimoji="0" lang="en-US" altLang="zh-CN" baseline="30000">
                <a:ea typeface="ＭＳ Ｐゴシック" charset="0"/>
                <a:cs typeface="ＭＳ Ｐゴシック" charset="0"/>
              </a:rPr>
              <a:t>th</a:t>
            </a:r>
            <a:r>
              <a:rPr kumimoji="0" lang="en-US" altLang="zh-CN">
                <a:ea typeface="ＭＳ Ｐゴシック" charset="0"/>
                <a:cs typeface="ＭＳ Ｐゴシック" charset="0"/>
              </a:rPr>
              <a:t>, 2003</a:t>
            </a:r>
          </a:p>
        </p:txBody>
      </p:sp>
      <p:sp>
        <p:nvSpPr>
          <p:cNvPr id="194562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r>
              <a:rPr kumimoji="0" lang="en-US" altLang="zh-CN">
                <a:ea typeface="ＭＳ Ｐゴシック" charset="0"/>
                <a:cs typeface="ＭＳ Ｐゴシック" charset="0"/>
              </a:rPr>
              <a:t>Gerhard Raven</a:t>
            </a:r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3004800" cy="772344"/>
          </a:xfrm>
        </p:spPr>
        <p:txBody>
          <a:bodyPr/>
          <a:lstStyle/>
          <a:p>
            <a:pPr>
              <a:defRPr/>
            </a:pPr>
            <a:r>
              <a:rPr lang="en-US" altLang="zh-CN" sz="4400" dirty="0" smtClean="0"/>
              <a:t>From </a:t>
            </a:r>
            <a:r>
              <a:rPr lang="en-US" altLang="zh-CN" sz="4400" dirty="0"/>
              <a:t>Big </a:t>
            </a:r>
            <a:r>
              <a:rPr lang="en-US" altLang="zh-CN" sz="4400" dirty="0" smtClean="0"/>
              <a:t>Bang  to Little</a:t>
            </a:r>
            <a:r>
              <a:rPr lang="en-US" sz="4400" dirty="0" smtClean="0"/>
              <a:t> Bang</a:t>
            </a:r>
            <a:endParaRPr lang="en-GB" sz="4400" dirty="0"/>
          </a:p>
        </p:txBody>
      </p:sp>
      <p:pic>
        <p:nvPicPr>
          <p:cNvPr id="194564" name="Picture 9" descr="C:\Documents and Settings\gebruiker\Desktop\bigbang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516760"/>
            <a:ext cx="846974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4" name="Text Box 10"/>
          <p:cNvSpPr txBox="1">
            <a:spLocks noChangeArrowheads="1"/>
          </p:cNvSpPr>
          <p:nvPr/>
        </p:nvSpPr>
        <p:spPr bwMode="auto">
          <a:xfrm>
            <a:off x="4774208" y="4532933"/>
            <a:ext cx="2378075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</a:rPr>
              <a:t>Equal amounts</a:t>
            </a:r>
          </a:p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</a:rPr>
              <a:t> of matter &amp; </a:t>
            </a:r>
          </a:p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</a:rPr>
              <a:t>antimatter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4774208" y="8909248"/>
            <a:ext cx="313213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</a:rPr>
              <a:t>Matter Dominates !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9" name="Picture 4" descr="evolution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77"/>
          <a:stretch>
            <a:fillRect/>
          </a:stretch>
        </p:blipFill>
        <p:spPr bwMode="auto">
          <a:xfrm>
            <a:off x="165696" y="1583090"/>
            <a:ext cx="12756719" cy="2645638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406056" y="6388968"/>
            <a:ext cx="864096" cy="1200329"/>
          </a:xfrm>
          <a:prstGeom prst="rect">
            <a:avLst/>
          </a:prstGeom>
          <a:solidFill>
            <a:schemeClr val="accent3">
              <a:alpha val="47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dirty="0" smtClean="0">
              <a:ln w="38100" cmpd="sng">
                <a:solidFill>
                  <a:schemeClr val="tx1"/>
                </a:solidFill>
              </a:ln>
            </a:endParaRPr>
          </a:p>
          <a:p>
            <a:endParaRPr kumimoji="1" lang="en-US" altLang="zh-CN" dirty="0">
              <a:ln w="38100" cmpd="sng">
                <a:solidFill>
                  <a:schemeClr val="tx1"/>
                </a:solidFill>
              </a:ln>
            </a:endParaRPr>
          </a:p>
          <a:p>
            <a:endParaRPr kumimoji="1" lang="en-US" altLang="zh-CN" dirty="0" smtClean="0">
              <a:ln w="38100" cmpd="sng">
                <a:solidFill>
                  <a:schemeClr val="tx1"/>
                </a:solidFill>
              </a:ln>
            </a:endParaRPr>
          </a:p>
          <a:p>
            <a:endParaRPr kumimoji="1" lang="en-US" altLang="zh-CN" dirty="0">
              <a:ln w="38100" cmpd="sng">
                <a:solidFill>
                  <a:schemeClr val="tx1"/>
                </a:solidFill>
              </a:ln>
            </a:endParaRPr>
          </a:p>
          <a:p>
            <a:endParaRPr kumimoji="1" lang="en-US" altLang="zh-CN" dirty="0" smtClean="0">
              <a:ln w="38100" cmpd="sng">
                <a:solidFill>
                  <a:schemeClr val="tx1"/>
                </a:solidFill>
              </a:ln>
            </a:endParaRPr>
          </a:p>
          <a:p>
            <a:endParaRPr kumimoji="1" lang="zh-CN" altLang="en-US" dirty="0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58184" y="1551072"/>
            <a:ext cx="2376264" cy="267765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cxnSp>
        <p:nvCxnSpPr>
          <p:cNvPr id="4" name="直线箭头连接符 3"/>
          <p:cNvCxnSpPr/>
          <p:nvPr/>
        </p:nvCxnSpPr>
        <p:spPr bwMode="auto">
          <a:xfrm flipV="1">
            <a:off x="5710312" y="4156720"/>
            <a:ext cx="0" cy="43204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直线箭头连接符 5"/>
          <p:cNvCxnSpPr/>
          <p:nvPr/>
        </p:nvCxnSpPr>
        <p:spPr bwMode="auto">
          <a:xfrm flipH="1">
            <a:off x="4054128" y="5668888"/>
            <a:ext cx="1080120" cy="72008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矩形 6"/>
          <p:cNvSpPr/>
          <p:nvPr/>
        </p:nvSpPr>
        <p:spPr>
          <a:xfrm>
            <a:off x="1169767" y="844352"/>
            <a:ext cx="10278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chemeClr val="tx2"/>
                </a:solidFill>
              </a:rPr>
              <a:t>Time evolution of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relativistic heavy-ion collisions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7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A6623B-B518-4647-9DFE-E9742D797B44}" type="slidenum">
              <a:rPr lang="zh-CN" altLang="en-US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宋体" charset="0"/>
                <a:cs typeface="宋体" charset="0"/>
              </a:rPr>
              <a:t>Production rate</a:t>
            </a:r>
          </a:p>
        </p:txBody>
      </p:sp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6964363"/>
            <a:ext cx="34528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7037388"/>
            <a:ext cx="34528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3797300"/>
            <a:ext cx="2044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300538"/>
            <a:ext cx="12334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9143" name="Oval 7"/>
          <p:cNvSpPr>
            <a:spLocks/>
          </p:cNvSpPr>
          <p:nvPr/>
        </p:nvSpPr>
        <p:spPr bwMode="auto">
          <a:xfrm>
            <a:off x="2830513" y="5884863"/>
            <a:ext cx="1655762" cy="1152525"/>
          </a:xfrm>
          <a:prstGeom prst="ellipse">
            <a:avLst/>
          </a:prstGeom>
          <a:blipFill dpi="0" rotWithShape="0">
            <a:blip r:embed="rId6">
              <a:alphaModFix amt="12000"/>
            </a:blip>
            <a:srcRect/>
            <a:tile tx="0" ty="0" sx="100000" sy="100000" flip="none" algn="tl"/>
          </a:blip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19144" name="Picture 8"/>
          <p:cNvPicPr>
            <a:picLocks noGrp="1" noChangeAspect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"/>
            <a:ext cx="13004800" cy="8939213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4F53F-A746-8C44-8293-41D09A7FAD9B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328"/>
            <a:ext cx="13004800" cy="78750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91778" y="9053264"/>
            <a:ext cx="9221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Coalescence model:    L.  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Xue</a:t>
            </a:r>
            <a:r>
              <a:rPr lang="en-US" altLang="zh-CN" sz="2400" dirty="0" smtClean="0">
                <a:solidFill>
                  <a:srgbClr val="0000FF"/>
                </a:solidFill>
              </a:rPr>
              <a:t>, YGM et al., </a:t>
            </a:r>
            <a:r>
              <a:rPr lang="pl-PL" altLang="zh-CN" sz="2400" dirty="0" err="1" smtClean="0">
                <a:solidFill>
                  <a:srgbClr val="0000FF"/>
                </a:solidFill>
              </a:rPr>
              <a:t>Phys</a:t>
            </a:r>
            <a:r>
              <a:rPr lang="pl-PL" altLang="zh-CN" sz="2400" dirty="0" smtClean="0">
                <a:solidFill>
                  <a:srgbClr val="0000FF"/>
                </a:solidFill>
              </a:rPr>
              <a:t>. </a:t>
            </a:r>
            <a:r>
              <a:rPr lang="pl-PL" altLang="zh-CN" sz="2400" dirty="0" err="1" smtClean="0">
                <a:solidFill>
                  <a:srgbClr val="0000FF"/>
                </a:solidFill>
              </a:rPr>
              <a:t>Rev</a:t>
            </a:r>
            <a:r>
              <a:rPr lang="pl-PL" altLang="zh-CN" sz="2400" dirty="0" smtClean="0">
                <a:solidFill>
                  <a:srgbClr val="0000FF"/>
                </a:solidFill>
              </a:rPr>
              <a:t>. </a:t>
            </a:r>
            <a:r>
              <a:rPr lang="pl-PL" altLang="zh-CN" sz="2400" dirty="0">
                <a:solidFill>
                  <a:srgbClr val="0000FF"/>
                </a:solidFill>
              </a:rPr>
              <a:t>C 85, 064912 (2012)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13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4F53F-A746-8C44-8293-41D09A7FAD9B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93"/>
            <a:ext cx="13004800" cy="86931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25936" y="8981256"/>
            <a:ext cx="9221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Coalescence model:    L.  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Xue</a:t>
            </a:r>
            <a:r>
              <a:rPr lang="en-US" altLang="zh-CN" sz="2400" dirty="0" smtClean="0">
                <a:solidFill>
                  <a:srgbClr val="0000FF"/>
                </a:solidFill>
              </a:rPr>
              <a:t>, YGM et al., </a:t>
            </a:r>
            <a:r>
              <a:rPr lang="pl-PL" altLang="zh-CN" sz="2400" dirty="0" err="1" smtClean="0">
                <a:solidFill>
                  <a:srgbClr val="0000FF"/>
                </a:solidFill>
              </a:rPr>
              <a:t>Phys</a:t>
            </a:r>
            <a:r>
              <a:rPr lang="pl-PL" altLang="zh-CN" sz="2400" dirty="0" smtClean="0">
                <a:solidFill>
                  <a:srgbClr val="0000FF"/>
                </a:solidFill>
              </a:rPr>
              <a:t>. </a:t>
            </a:r>
            <a:r>
              <a:rPr lang="pl-PL" altLang="zh-CN" sz="2400" dirty="0" err="1" smtClean="0">
                <a:solidFill>
                  <a:srgbClr val="0000FF"/>
                </a:solidFill>
              </a:rPr>
              <a:t>Rev</a:t>
            </a:r>
            <a:r>
              <a:rPr lang="pl-PL" altLang="zh-CN" sz="2400" dirty="0" smtClean="0">
                <a:solidFill>
                  <a:srgbClr val="0000FF"/>
                </a:solidFill>
              </a:rPr>
              <a:t>. </a:t>
            </a:r>
            <a:r>
              <a:rPr lang="pl-PL" altLang="zh-CN" sz="2400" dirty="0">
                <a:solidFill>
                  <a:srgbClr val="0000FF"/>
                </a:solidFill>
              </a:rPr>
              <a:t>C 85, 064912 (2012)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9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B6EAAE-C4EA-4B4A-AAD6-402B05E8387E}" type="slidenum">
              <a:rPr lang="zh-CN" altLang="en-US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233474" name="Picture 2" descr="AMS-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866"/>
            <a:ext cx="70675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788" y="-115888"/>
            <a:ext cx="1851025" cy="142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3476" name="Rectangle 4"/>
          <p:cNvSpPr>
            <a:spLocks/>
          </p:cNvSpPr>
          <p:nvPr/>
        </p:nvSpPr>
        <p:spPr bwMode="auto">
          <a:xfrm>
            <a:off x="-49213" y="803275"/>
            <a:ext cx="11950701" cy="50800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00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3477" name="Rectangle 5"/>
          <p:cNvSpPr>
            <a:spLocks/>
          </p:cNvSpPr>
          <p:nvPr/>
        </p:nvSpPr>
        <p:spPr bwMode="auto">
          <a:xfrm flipV="1">
            <a:off x="-26988" y="8880475"/>
            <a:ext cx="13031788" cy="82550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00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3478" name="Rectangle 6"/>
          <p:cNvSpPr>
            <a:spLocks/>
          </p:cNvSpPr>
          <p:nvPr/>
        </p:nvSpPr>
        <p:spPr bwMode="auto">
          <a:xfrm>
            <a:off x="93663" y="49213"/>
            <a:ext cx="1177607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2429" bIns="0"/>
          <a:lstStyle/>
          <a:p>
            <a:pPr marL="49213" algn="ctr" defTabSz="1177925"/>
            <a:r>
              <a:rPr lang="en-US" altLang="zh-CN" sz="3600" dirty="0" smtClean="0"/>
              <a:t>Searches </a:t>
            </a:r>
            <a:r>
              <a:rPr lang="en-US" altLang="zh-CN" sz="3600" dirty="0"/>
              <a:t>for Antimatter in the </a:t>
            </a:r>
            <a:r>
              <a:rPr lang="en-US" altLang="zh-CN" sz="3600" dirty="0" smtClean="0"/>
              <a:t>Cosmos</a:t>
            </a:r>
            <a:endParaRPr lang="en-US" altLang="zh-CN" sz="3600" b="1" dirty="0">
              <a:solidFill>
                <a:srgbClr val="FD4D4D"/>
              </a:solidFill>
              <a:latin typeface="方正姚体" charset="0"/>
              <a:ea typeface="方正姚体" charset="0"/>
              <a:cs typeface="方正姚体" charset="0"/>
              <a:sym typeface="Helvetica Neue" charset="0"/>
            </a:endParaRPr>
          </a:p>
        </p:txBody>
      </p:sp>
      <p:sp>
        <p:nvSpPr>
          <p:cNvPr id="233479" name="Rectangle 7"/>
          <p:cNvSpPr>
            <a:spLocks/>
          </p:cNvSpPr>
          <p:nvPr/>
        </p:nvSpPr>
        <p:spPr bwMode="auto">
          <a:xfrm>
            <a:off x="7180263" y="1866900"/>
            <a:ext cx="15462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2429" bIns="0">
            <a:spAutoFit/>
          </a:bodyPr>
          <a:lstStyle/>
          <a:p>
            <a:pPr marL="49213" defTabSz="1177925"/>
            <a:r>
              <a:rPr lang="en-US" altLang="zh-CN" sz="310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AMS-02</a:t>
            </a:r>
          </a:p>
        </p:txBody>
      </p:sp>
      <p:sp>
        <p:nvSpPr>
          <p:cNvPr id="233480" name="Rectangle 9"/>
          <p:cNvSpPr>
            <a:spLocks/>
          </p:cNvSpPr>
          <p:nvPr/>
        </p:nvSpPr>
        <p:spPr bwMode="auto">
          <a:xfrm>
            <a:off x="1319213" y="912813"/>
            <a:ext cx="116855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2429" bIns="0"/>
          <a:lstStyle/>
          <a:p>
            <a:pPr marL="49213" defTabSz="1177925"/>
            <a:r>
              <a:rPr lang="en-US" altLang="zh-CN" sz="2400" b="1">
                <a:solidFill>
                  <a:srgbClr val="3333FF"/>
                </a:solidFill>
                <a:latin typeface="Arial Bold" charset="0"/>
                <a:ea typeface="宋体" charset="0"/>
                <a:cs typeface="宋体" charset="0"/>
                <a:sym typeface="Arial Bold" charset="0"/>
              </a:rPr>
              <a:t>AMS-02 was launched in May 2011, to search antimatter in universe</a:t>
            </a:r>
            <a:endParaRPr lang="zh-CN" altLang="en-US" sz="2400" b="1">
              <a:solidFill>
                <a:srgbClr val="3333FF"/>
              </a:solidFill>
              <a:latin typeface="Arial Bold" charset="0"/>
              <a:ea typeface="宋体" charset="0"/>
              <a:cs typeface="宋体" charset="0"/>
              <a:sym typeface="Arial Bold" charset="0"/>
            </a:endParaRPr>
          </a:p>
        </p:txBody>
      </p:sp>
      <p:pic>
        <p:nvPicPr>
          <p:cNvPr id="22324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276350"/>
            <a:ext cx="2357437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3483" name="Picture 12" descr="DSC00122"/>
          <p:cNvPicPr>
            <a:picLocks noChangeAspect="1" noChangeArrowheads="1"/>
          </p:cNvPicPr>
          <p:nvPr/>
        </p:nvPicPr>
        <p:blipFill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350"/>
            <a:ext cx="15589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5" name="Rectangl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6949976"/>
            <a:ext cx="8086725" cy="519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7" name="Rectangle 15"/>
          <p:cNvSpPr>
            <a:spLocks/>
          </p:cNvSpPr>
          <p:nvPr/>
        </p:nvSpPr>
        <p:spPr bwMode="auto">
          <a:xfrm>
            <a:off x="165100" y="7685088"/>
            <a:ext cx="13033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defRPr/>
            </a:pPr>
            <a:r>
              <a:rPr lang="en-US" altLang="zh-CN" sz="2000" b="1" dirty="0">
                <a:solidFill>
                  <a:srgbClr val="3333FF"/>
                </a:solidFill>
                <a:ea typeface="宋体" charset="0"/>
                <a:cs typeface="宋体" charset="0"/>
              </a:rPr>
              <a:t>If anti-α in the cosmos were from coalescence, the ratio of anti-α/α would be 10</a:t>
            </a:r>
            <a:r>
              <a:rPr lang="en-US" altLang="zh-CN" sz="2000" b="1" baseline="30000" dirty="0">
                <a:solidFill>
                  <a:srgbClr val="3333FF"/>
                </a:solidFill>
                <a:ea typeface="宋体" charset="0"/>
                <a:cs typeface="宋体" charset="0"/>
              </a:rPr>
              <a:t>-16</a:t>
            </a:r>
            <a:r>
              <a:rPr lang="en-US" altLang="zh-CN" sz="2000" b="1" dirty="0">
                <a:solidFill>
                  <a:srgbClr val="3333FF"/>
                </a:solidFill>
                <a:ea typeface="宋体" charset="0"/>
                <a:cs typeface="宋体" charset="0"/>
              </a:rPr>
              <a:t>.  With a sensitivity of 10</a:t>
            </a:r>
            <a:r>
              <a:rPr lang="en-US" altLang="zh-CN" sz="2000" b="1" baseline="30000" dirty="0">
                <a:solidFill>
                  <a:srgbClr val="3333FF"/>
                </a:solidFill>
                <a:ea typeface="宋体" charset="0"/>
                <a:cs typeface="宋体" charset="0"/>
              </a:rPr>
              <a:t>-9</a:t>
            </a:r>
            <a:r>
              <a:rPr lang="en-US" altLang="zh-CN" sz="2000" b="1" dirty="0">
                <a:solidFill>
                  <a:srgbClr val="3333FF"/>
                </a:solidFill>
                <a:ea typeface="宋体" charset="0"/>
                <a:cs typeface="宋体" charset="0"/>
              </a:rPr>
              <a:t>, even a single anti-α count seen by the AMS experiment would be a strong evidence of anti-star.</a:t>
            </a:r>
            <a:r>
              <a:rPr lang="en-US" altLang="zh-CN" sz="2000" b="1" dirty="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88" y="2428528"/>
            <a:ext cx="5439014" cy="434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9814768" y="2068488"/>
            <a:ext cx="2622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Phys. Rev. </a:t>
            </a:r>
            <a:r>
              <a:rPr lang="en-US" altLang="zh-CN" dirty="0" err="1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Lett</a:t>
            </a:r>
            <a:r>
              <a:rPr lang="en-US" altLang="zh-CN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. 110, 141102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4F53F-A746-8C44-8293-41D09A7FAD9B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2624"/>
            <a:ext cx="3168352" cy="6211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6" y="35127"/>
            <a:ext cx="12685078" cy="3185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53498" y="5401166"/>
            <a:ext cx="5904656" cy="2119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57" y="3364631"/>
            <a:ext cx="4824536" cy="64137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74808" y="3364632"/>
            <a:ext cx="28299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rgbClr val="FF0000"/>
                </a:solidFill>
              </a:rPr>
              <a:t>A</a:t>
            </a:r>
            <a:r>
              <a:rPr lang="sv-SE" sz="2800" dirty="0" smtClean="0">
                <a:solidFill>
                  <a:srgbClr val="FF0000"/>
                </a:solidFill>
              </a:rPr>
              <a:t>n </a:t>
            </a:r>
            <a:r>
              <a:rPr lang="sv-SE" sz="2800" dirty="0" err="1">
                <a:solidFill>
                  <a:srgbClr val="FF0000"/>
                </a:solidFill>
              </a:rPr>
              <a:t>upper</a:t>
            </a:r>
            <a:r>
              <a:rPr lang="sv-SE" sz="2800" dirty="0">
                <a:solidFill>
                  <a:srgbClr val="FF0000"/>
                </a:solidFill>
              </a:rPr>
              <a:t> limit </a:t>
            </a:r>
            <a:r>
              <a:rPr lang="en-US" sz="2800" dirty="0" smtClean="0">
                <a:solidFill>
                  <a:srgbClr val="FF0000"/>
                </a:solidFill>
              </a:rPr>
              <a:t>of </a:t>
            </a:r>
            <a:r>
              <a:rPr lang="en-US" sz="2800" dirty="0" err="1">
                <a:solidFill>
                  <a:srgbClr val="FF0000"/>
                </a:solidFill>
              </a:rPr>
              <a:t>antihelium</a:t>
            </a:r>
            <a:r>
              <a:rPr lang="en-US" sz="2800" dirty="0">
                <a:solidFill>
                  <a:srgbClr val="FF0000"/>
                </a:solidFill>
              </a:rPr>
              <a:t> relative to </a:t>
            </a:r>
            <a:r>
              <a:rPr lang="en-US" sz="2800" dirty="0" smtClean="0">
                <a:solidFill>
                  <a:srgbClr val="FF0000"/>
                </a:solidFill>
              </a:rPr>
              <a:t>helium </a:t>
            </a:r>
            <a:r>
              <a:rPr lang="sv-SE" sz="2800" dirty="0" err="1" smtClean="0">
                <a:solidFill>
                  <a:srgbClr val="FF0000"/>
                </a:solidFill>
              </a:rPr>
              <a:t>of</a:t>
            </a:r>
            <a:r>
              <a:rPr lang="sv-SE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1.0 *10</a:t>
            </a:r>
            <a:r>
              <a:rPr lang="en-US" sz="2800" baseline="30000" dirty="0" smtClean="0">
                <a:solidFill>
                  <a:srgbClr val="FF0000"/>
                </a:solidFill>
              </a:rPr>
              <a:t>-7</a:t>
            </a:r>
          </a:p>
          <a:p>
            <a:r>
              <a:rPr lang="en-US" sz="2800" baseline="300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from 1.6 to 14 </a:t>
            </a:r>
            <a:r>
              <a:rPr lang="en-US" sz="2800" dirty="0" smtClean="0">
                <a:solidFill>
                  <a:srgbClr val="FF0000"/>
                </a:solidFill>
              </a:rPr>
              <a:t>GV (</a:t>
            </a:r>
            <a:r>
              <a:rPr lang="en-US" sz="2800" dirty="0">
                <a:solidFill>
                  <a:srgbClr val="FF0000"/>
                </a:solidFill>
              </a:rPr>
              <a:t>Rigidity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>
                <a:solidFill>
                  <a:srgbClr val="FF0000"/>
                </a:solidFill>
              </a:rPr>
              <a:t>was determined for the combined BESS-Polar </a:t>
            </a:r>
            <a:r>
              <a:rPr lang="en-US" sz="2800" dirty="0" smtClean="0">
                <a:solidFill>
                  <a:srgbClr val="FF0000"/>
                </a:solidFill>
              </a:rPr>
              <a:t>data!</a:t>
            </a:r>
          </a:p>
          <a:p>
            <a:r>
              <a:rPr lang="en-US" sz="2800" dirty="0">
                <a:solidFill>
                  <a:srgbClr val="FF0000"/>
                </a:solidFill>
              </a:rPr>
              <a:t>[</a:t>
            </a:r>
            <a:r>
              <a:rPr lang="en-US" sz="2800" dirty="0" smtClean="0">
                <a:solidFill>
                  <a:srgbClr val="FF0000"/>
                </a:solidFill>
              </a:rPr>
              <a:t>RHIC: ~0.48]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87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F7CC5B-6C09-5E4F-9631-BD6E7FFC266C}" type="slidenum">
              <a:rPr lang="zh-CN" altLang="en-US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235522" name="Rectangle 2"/>
          <p:cNvSpPr>
            <a:spLocks/>
          </p:cNvSpPr>
          <p:nvPr/>
        </p:nvSpPr>
        <p:spPr bwMode="auto">
          <a:xfrm>
            <a:off x="8807450" y="9061450"/>
            <a:ext cx="3708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 sz="2400">
              <a:solidFill>
                <a:srgbClr val="001F67"/>
              </a:solidFill>
              <a:latin typeface="Lucida Grande" charset="0"/>
              <a:ea typeface="宋体" charset="0"/>
              <a:cs typeface="宋体" charset="0"/>
              <a:sym typeface="Lucida Grande" charset="0"/>
            </a:endParaRPr>
          </a:p>
        </p:txBody>
      </p:sp>
      <p:pic>
        <p:nvPicPr>
          <p:cNvPr id="2355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76200"/>
            <a:ext cx="38322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Line 4"/>
          <p:cNvSpPr>
            <a:spLocks noChangeShapeType="1"/>
          </p:cNvSpPr>
          <p:nvPr/>
        </p:nvSpPr>
        <p:spPr bwMode="auto">
          <a:xfrm rot="10800000" flipH="1">
            <a:off x="1257300" y="1317625"/>
            <a:ext cx="10477500" cy="28575"/>
          </a:xfrm>
          <a:prstGeom prst="line">
            <a:avLst/>
          </a:prstGeom>
          <a:noFill/>
          <a:ln w="38100">
            <a:solidFill>
              <a:srgbClr val="1712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25" name="Line 5"/>
          <p:cNvSpPr>
            <a:spLocks noChangeShapeType="1"/>
          </p:cNvSpPr>
          <p:nvPr/>
        </p:nvSpPr>
        <p:spPr bwMode="auto">
          <a:xfrm rot="10800000" flipH="1">
            <a:off x="533400" y="9245600"/>
            <a:ext cx="11950700" cy="1588"/>
          </a:xfrm>
          <a:prstGeom prst="line">
            <a:avLst/>
          </a:prstGeom>
          <a:noFill/>
          <a:ln w="38100">
            <a:solidFill>
              <a:srgbClr val="1712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96850"/>
            <a:ext cx="8447088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3333FF"/>
                </a:solidFill>
                <a:latin typeface="方正姚体" charset="0"/>
                <a:ea typeface="方正姚体" charset="0"/>
                <a:cs typeface="方正姚体" charset="0"/>
              </a:rPr>
              <a:t>Conclusion and outlook</a:t>
            </a:r>
          </a:p>
        </p:txBody>
      </p:sp>
      <p:sp>
        <p:nvSpPr>
          <p:cNvPr id="2252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1781597"/>
            <a:ext cx="8734648" cy="4751387"/>
          </a:xfrm>
        </p:spPr>
        <p:txBody>
          <a:bodyPr/>
          <a:lstStyle/>
          <a:p>
            <a:pPr marL="266700" indent="0" eaLnBrk="1" hangingPunct="1">
              <a:buNone/>
              <a:defRPr/>
            </a:pPr>
            <a:r>
              <a:rPr lang="en-US" altLang="zh-CN" b="1" dirty="0" smtClean="0">
                <a:latin typeface="方正姚体" charset="0"/>
                <a:ea typeface="方正姚体" charset="0"/>
                <a:cs typeface="方正姚体" charset="0"/>
              </a:rPr>
              <a:t>RHIC is not only a facility for exploring QGP bus also for hunting antimatter nuclei and exotic particles:</a:t>
            </a:r>
          </a:p>
          <a:p>
            <a:pPr marL="838200" eaLnBrk="1" hangingPunct="1">
              <a:defRPr/>
            </a:pPr>
            <a:r>
              <a:rPr lang="en-US" altLang="zh-CN" sz="2000" b="1" dirty="0" smtClean="0">
                <a:latin typeface="方正姚体" charset="0"/>
                <a:ea typeface="方正姚体" charset="0"/>
                <a:cs typeface="方正姚体" charset="0"/>
              </a:rPr>
              <a:t>-- First observation of anti-</a:t>
            </a:r>
            <a:r>
              <a:rPr lang="en-US" altLang="zh-CN" sz="2000" b="1" dirty="0" err="1" smtClean="0">
                <a:latin typeface="方正姚体" charset="0"/>
                <a:ea typeface="方正姚体" charset="0"/>
                <a:cs typeface="方正姚体" charset="0"/>
              </a:rPr>
              <a:t>hypertriton</a:t>
            </a:r>
            <a:r>
              <a:rPr lang="en-US" altLang="zh-CN" sz="2000" b="1" dirty="0" smtClean="0">
                <a:latin typeface="方正姚体" charset="0"/>
                <a:ea typeface="方正姚体" charset="0"/>
                <a:cs typeface="方正姚体" charset="0"/>
              </a:rPr>
              <a:t> (1</a:t>
            </a:r>
            <a:r>
              <a:rPr lang="en-US" altLang="zh-CN" sz="2000" b="1" baseline="30000" dirty="0" smtClean="0">
                <a:latin typeface="方正姚体" charset="0"/>
                <a:ea typeface="方正姚体" charset="0"/>
                <a:cs typeface="方正姚体" charset="0"/>
              </a:rPr>
              <a:t>st</a:t>
            </a:r>
            <a:r>
              <a:rPr lang="en-US" altLang="zh-CN" sz="2000" b="1" dirty="0" smtClean="0">
                <a:latin typeface="方正姚体" charset="0"/>
                <a:ea typeface="方正姚体" charset="0"/>
                <a:cs typeface="方正姚体" charset="0"/>
              </a:rPr>
              <a:t> </a:t>
            </a:r>
            <a:r>
              <a:rPr lang="en-US" altLang="zh-CN" sz="2000" b="1" dirty="0" err="1" smtClean="0">
                <a:latin typeface="方正姚体" charset="0"/>
                <a:ea typeface="方正姚体" charset="0"/>
                <a:cs typeface="方正姚体" charset="0"/>
              </a:rPr>
              <a:t>antinucleus</a:t>
            </a:r>
            <a:r>
              <a:rPr lang="en-US" altLang="zh-CN" sz="2000" b="1" dirty="0" smtClean="0">
                <a:latin typeface="方正姚体" charset="0"/>
                <a:ea typeface="方正姚体" charset="0"/>
                <a:cs typeface="方正姚体" charset="0"/>
              </a:rPr>
              <a:t> with anti-strange quark) </a:t>
            </a:r>
            <a:r>
              <a:rPr lang="en-US" altLang="zh-CN" sz="2000" b="1" dirty="0" smtClean="0">
                <a:solidFill>
                  <a:srgbClr val="FD4D4D"/>
                </a:solidFill>
                <a:latin typeface="方正姚体" charset="0"/>
                <a:ea typeface="方正姚体" charset="0"/>
                <a:cs typeface="方正姚体" charset="0"/>
              </a:rPr>
              <a:t> (Science (2010))</a:t>
            </a:r>
          </a:p>
          <a:p>
            <a:pPr marL="838200" eaLnBrk="1" hangingPunct="1">
              <a:defRPr/>
            </a:pPr>
            <a:r>
              <a:rPr lang="en-US" altLang="zh-CN" sz="2000" b="1" dirty="0" smtClean="0">
                <a:latin typeface="方正姚体" charset="0"/>
                <a:ea typeface="方正姚体" charset="0"/>
                <a:cs typeface="方正姚体" charset="0"/>
              </a:rPr>
              <a:t> -- First observation of anti-alpha (the heaviest anti-nucleus so far) </a:t>
            </a:r>
            <a:r>
              <a:rPr lang="en-US" altLang="zh-CN" sz="2000" b="1" dirty="0" smtClean="0">
                <a:solidFill>
                  <a:srgbClr val="FD4D4D"/>
                </a:solidFill>
                <a:latin typeface="方正姚体" charset="0"/>
                <a:ea typeface="方正姚体" charset="0"/>
                <a:cs typeface="方正姚体" charset="0"/>
              </a:rPr>
              <a:t>(Nature (2011))</a:t>
            </a:r>
          </a:p>
          <a:p>
            <a:pPr marL="838200" eaLnBrk="1" hangingPunct="1">
              <a:defRPr/>
            </a:pPr>
            <a:r>
              <a:rPr lang="en-US" altLang="zh-CN" sz="2000" b="1" dirty="0" err="1" smtClean="0">
                <a:latin typeface="方正姚体" charset="0"/>
                <a:ea typeface="方正姚体" charset="0"/>
                <a:cs typeface="方正姚体" charset="0"/>
              </a:rPr>
              <a:t>Antinuclei</a:t>
            </a:r>
            <a:r>
              <a:rPr lang="en-US" altLang="zh-CN" sz="2000" b="1" dirty="0" smtClean="0">
                <a:latin typeface="方正姚体" charset="0"/>
                <a:ea typeface="方正姚体" charset="0"/>
                <a:cs typeface="方正姚体" charset="0"/>
              </a:rPr>
              <a:t> were produced in hadron freeze-out stage, either by the </a:t>
            </a:r>
            <a:r>
              <a:rPr lang="en-US" altLang="zh-CN" sz="2000" b="1" dirty="0" err="1" smtClean="0">
                <a:latin typeface="方正姚体" charset="0"/>
                <a:ea typeface="方正姚体" charset="0"/>
                <a:cs typeface="方正姚体" charset="0"/>
              </a:rPr>
              <a:t>bayron</a:t>
            </a:r>
            <a:r>
              <a:rPr lang="en-US" altLang="zh-CN" sz="2000" b="1" dirty="0" smtClean="0">
                <a:latin typeface="方正姚体" charset="0"/>
                <a:ea typeface="方正姚体" charset="0"/>
                <a:cs typeface="方正姚体" charset="0"/>
              </a:rPr>
              <a:t> coalescence or thermal model. </a:t>
            </a:r>
          </a:p>
          <a:p>
            <a:pPr marL="266700" indent="0" eaLnBrk="1" hangingPunct="1">
              <a:buNone/>
              <a:defRPr/>
            </a:pPr>
            <a:r>
              <a:rPr lang="en-US" altLang="zh-CN" b="1" dirty="0" smtClean="0">
                <a:solidFill>
                  <a:srgbClr val="FD4D4D"/>
                </a:solidFill>
                <a:latin typeface="方正姚体" charset="0"/>
                <a:ea typeface="方正姚体" charset="0"/>
                <a:cs typeface="方正姚体" charset="0"/>
              </a:rPr>
              <a:t>Waiting for new discovery:</a:t>
            </a:r>
          </a:p>
          <a:p>
            <a:pPr marL="838200" eaLnBrk="1" hangingPunct="1">
              <a:defRPr/>
            </a:pPr>
            <a:endParaRPr lang="en-US" altLang="zh-CN" sz="2800" b="1" dirty="0" smtClean="0">
              <a:solidFill>
                <a:srgbClr val="FD4D4D"/>
              </a:solidFill>
              <a:latin typeface="方正姚体" charset="0"/>
              <a:ea typeface="方正姚体" charset="0"/>
              <a:cs typeface="方正姚体" charset="0"/>
            </a:endParaRPr>
          </a:p>
          <a:p>
            <a:pPr marL="838200" eaLnBrk="1" hangingPunct="1">
              <a:defRPr/>
            </a:pPr>
            <a:endParaRPr lang="en-US" altLang="zh-CN" sz="2800" b="1" dirty="0" smtClean="0">
              <a:latin typeface="方正姚体" charset="0"/>
              <a:ea typeface="方正姚体" charset="0"/>
              <a:cs typeface="方正姚体" charset="0"/>
            </a:endParaRPr>
          </a:p>
        </p:txBody>
      </p:sp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56340"/>
          <a:stretch>
            <a:fillRect/>
          </a:stretch>
        </p:blipFill>
        <p:spPr bwMode="auto">
          <a:xfrm>
            <a:off x="8932863" y="123825"/>
            <a:ext cx="3690937" cy="47720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2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033" y="5020816"/>
            <a:ext cx="3569667" cy="388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0" name="Picture 10" descr="11040022_7_BlkB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7341" r="12218" b="14682"/>
          <a:stretch>
            <a:fillRect/>
          </a:stretch>
        </p:blipFill>
        <p:spPr bwMode="auto">
          <a:xfrm>
            <a:off x="4173884" y="5092700"/>
            <a:ext cx="4776788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9007475"/>
            <a:ext cx="222408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32" name="Group 9"/>
          <p:cNvGrpSpPr>
            <a:grpSpLocks/>
          </p:cNvGrpSpPr>
          <p:nvPr/>
        </p:nvGrpSpPr>
        <p:grpSpPr bwMode="auto">
          <a:xfrm>
            <a:off x="5422900" y="8980488"/>
            <a:ext cx="2462213" cy="754062"/>
            <a:chOff x="-3429000" y="-990600"/>
            <a:chExt cx="2743200" cy="914400"/>
          </a:xfrm>
        </p:grpSpPr>
        <p:sp>
          <p:nvSpPr>
            <p:cNvPr id="235537" name="Rectangle 8"/>
            <p:cNvSpPr>
              <a:spLocks noChangeArrowheads="1"/>
            </p:cNvSpPr>
            <p:nvPr/>
          </p:nvSpPr>
          <p:spPr bwMode="auto">
            <a:xfrm>
              <a:off x="-3429000" y="-990600"/>
              <a:ext cx="2743200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pic>
          <p:nvPicPr>
            <p:cNvPr id="235538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600" y="-838200"/>
              <a:ext cx="24257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295" name="Rectangle 15"/>
          <p:cNvSpPr>
            <a:spLocks noChangeArrowheads="1"/>
          </p:cNvSpPr>
          <p:nvPr/>
        </p:nvSpPr>
        <p:spPr bwMode="auto">
          <a:xfrm>
            <a:off x="0" y="5501059"/>
            <a:ext cx="4557713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Exotic state</a:t>
            </a:r>
            <a:r>
              <a:rPr lang="zh-CN" altLang="en-US" sz="2400" b="1" dirty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：</a:t>
            </a:r>
          </a:p>
          <a:p>
            <a:pPr>
              <a:defRPr/>
            </a:pPr>
            <a:r>
              <a:rPr lang="zh-CN" altLang="en-US" sz="2400" b="1" dirty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              </a:t>
            </a:r>
            <a:r>
              <a:rPr lang="en-US" altLang="zh-CN" sz="2400" b="1" dirty="0" smtClean="0">
                <a:solidFill>
                  <a:schemeClr val="tx2"/>
                </a:solidFill>
                <a:latin typeface="方正姚体" charset="0"/>
                <a:ea typeface="方正姚体" charset="0"/>
                <a:cs typeface="方正姚体" charset="0"/>
              </a:rPr>
              <a:t>H,</a:t>
            </a:r>
            <a:r>
              <a:rPr lang="en-US" altLang="zh-CN" sz="2400" b="1" dirty="0">
                <a:solidFill>
                  <a:schemeClr val="tx2"/>
                </a:solidFill>
                <a:latin typeface="方正姚体" charset="0"/>
                <a:ea typeface="方正姚体" charset="0"/>
                <a:cs typeface="方正姚体" charset="0"/>
              </a:rPr>
              <a:t>N</a:t>
            </a:r>
            <a:r>
              <a:rPr lang="el-GR" altLang="zh-CN" sz="2400" b="1" dirty="0">
                <a:solidFill>
                  <a:schemeClr val="tx2"/>
                </a:solidFill>
                <a:latin typeface="方正姚体" charset="0"/>
                <a:ea typeface="方正姚体" charset="0"/>
                <a:cs typeface="Arial" charset="0"/>
              </a:rPr>
              <a:t>Ω</a:t>
            </a:r>
            <a:r>
              <a:rPr lang="en-US" altLang="zh-CN" sz="2400" b="1" dirty="0">
                <a:solidFill>
                  <a:schemeClr val="tx2"/>
                </a:solidFill>
                <a:latin typeface="方正姚体" charset="0"/>
                <a:ea typeface="方正姚体" charset="0"/>
                <a:cs typeface="Arial" charset="0"/>
              </a:rPr>
              <a:t>,N</a:t>
            </a:r>
            <a:r>
              <a:rPr lang="en-US" altLang="zh-CN" sz="2400" b="1" dirty="0" smtClean="0">
                <a:solidFill>
                  <a:schemeClr val="tx2"/>
                </a:solidFill>
                <a:latin typeface="方正姚体" charset="0"/>
                <a:ea typeface="方正姚体" charset="0"/>
                <a:cs typeface="Arial" charset="0"/>
                <a:sym typeface="Symbol" charset="0"/>
              </a:rPr>
              <a:t>,             etc</a:t>
            </a:r>
            <a:r>
              <a:rPr lang="en-US" altLang="zh-CN" sz="2400" b="1" dirty="0">
                <a:solidFill>
                  <a:schemeClr val="tx2"/>
                </a:solidFill>
                <a:latin typeface="方正姚体" charset="0"/>
                <a:ea typeface="方正姚体" charset="0"/>
                <a:cs typeface="Arial" charset="0"/>
                <a:sym typeface="Symbol" charset="0"/>
              </a:rPr>
              <a:t>.</a:t>
            </a:r>
            <a:endParaRPr lang="zh-CN" altLang="en-US" sz="2400" b="1" dirty="0">
              <a:solidFill>
                <a:schemeClr val="tx2"/>
              </a:solidFill>
              <a:latin typeface="方正姚体" charset="0"/>
              <a:ea typeface="方正姚体" charset="0"/>
              <a:cs typeface="Arial" charset="0"/>
              <a:sym typeface="Symbol" charset="0"/>
            </a:endParaRPr>
          </a:p>
          <a:p>
            <a:pPr>
              <a:defRPr/>
            </a:pPr>
            <a:r>
              <a:rPr lang="en-US" altLang="zh-CN" sz="2400" b="1" dirty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Heavier antimatter</a:t>
            </a:r>
          </a:p>
          <a:p>
            <a:pPr>
              <a:defRPr/>
            </a:pPr>
            <a:endParaRPr lang="zh-CN" altLang="en-US" sz="2400" b="1" dirty="0">
              <a:solidFill>
                <a:srgbClr val="3C0AF2"/>
              </a:solidFill>
              <a:latin typeface="方正姚体" charset="0"/>
              <a:ea typeface="方正姚体" charset="0"/>
              <a:cs typeface="方正姚体" charset="0"/>
            </a:endParaRPr>
          </a:p>
          <a:p>
            <a:pPr>
              <a:defRPr/>
            </a:pPr>
            <a:r>
              <a:rPr lang="en-US" altLang="zh-CN" sz="2400" b="1" dirty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bottom</a:t>
            </a:r>
            <a:r>
              <a:rPr lang="en-US" altLang="zh-CN" sz="2400" b="1" dirty="0" smtClean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, charm </a:t>
            </a:r>
            <a:r>
              <a:rPr lang="en-US" altLang="zh-CN" sz="2400" b="1" dirty="0" err="1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hypernuclei</a:t>
            </a:r>
            <a:r>
              <a:rPr lang="en-US" altLang="zh-CN" sz="2400" b="1" dirty="0" smtClean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?</a:t>
            </a:r>
          </a:p>
          <a:p>
            <a:pPr>
              <a:defRPr/>
            </a:pPr>
            <a:r>
              <a:rPr lang="en-US" altLang="zh-CN" sz="2400" b="1" dirty="0" smtClean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Double </a:t>
            </a:r>
            <a:r>
              <a:rPr lang="en-US" altLang="zh-CN" sz="2400" b="1" dirty="0" err="1" smtClean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hypernucleus</a:t>
            </a:r>
            <a:r>
              <a:rPr lang="en-US" altLang="zh-CN" sz="2400" b="1" dirty="0" smtClean="0">
                <a:solidFill>
                  <a:srgbClr val="3C0AF2"/>
                </a:solidFill>
                <a:latin typeface="方正姚体" charset="0"/>
                <a:ea typeface="方正姚体" charset="0"/>
                <a:cs typeface="方正姚体" charset="0"/>
              </a:rPr>
              <a:t>?</a:t>
            </a:r>
            <a:endParaRPr lang="zh-CN" altLang="en-US" sz="2400" b="1" dirty="0">
              <a:solidFill>
                <a:srgbClr val="3C0AF2"/>
              </a:solidFill>
              <a:latin typeface="方正姚体" charset="0"/>
              <a:ea typeface="方正姚体" charset="0"/>
              <a:cs typeface="方正姚体" charset="0"/>
            </a:endParaRPr>
          </a:p>
          <a:p>
            <a:pPr>
              <a:defRPr/>
            </a:pPr>
            <a:endParaRPr lang="en-US" altLang="zh-CN" sz="2000" b="1" dirty="0">
              <a:solidFill>
                <a:srgbClr val="3C0AF2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22529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5975648"/>
            <a:ext cx="935038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297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59" y="6519961"/>
            <a:ext cx="201612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29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2" y="7757120"/>
            <a:ext cx="2056118" cy="19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45BF6-6052-4140-8EB1-819FEAFFC637}" type="slidenum">
              <a:rPr lang="zh-CN" altLang="en-US" smtClean="0"/>
              <a:pPr>
                <a:defRPr/>
              </a:pPr>
              <a:t>26</a:t>
            </a:fld>
            <a:endParaRPr lang="en-US" altLang="zh-CN"/>
          </a:p>
        </p:txBody>
      </p:sp>
      <p:sp>
        <p:nvSpPr>
          <p:cNvPr id="3" name="Rectangle 2"/>
          <p:cNvSpPr/>
          <p:nvPr/>
        </p:nvSpPr>
        <p:spPr>
          <a:xfrm>
            <a:off x="381720" y="1924472"/>
            <a:ext cx="11736306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atin typeface="方正姚体" charset="0"/>
                <a:ea typeface="方正姚体" charset="0"/>
                <a:cs typeface="方正姚体" charset="0"/>
              </a:rPr>
              <a:t>Thanks a lot for</a:t>
            </a:r>
          </a:p>
          <a:p>
            <a:r>
              <a:rPr lang="en-US" sz="8000" b="1" dirty="0" smtClean="0">
                <a:latin typeface="方正姚体" charset="0"/>
                <a:ea typeface="方正姚体" charset="0"/>
                <a:cs typeface="方正姚体" charset="0"/>
              </a:rPr>
              <a:t> </a:t>
            </a:r>
          </a:p>
          <a:p>
            <a:r>
              <a:rPr lang="en-US" sz="8000" b="1" dirty="0" smtClean="0">
                <a:latin typeface="方正姚体" charset="0"/>
                <a:ea typeface="方正姚体" charset="0"/>
                <a:cs typeface="方正姚体" charset="0"/>
              </a:rPr>
              <a:t> the STAR collaboration </a:t>
            </a:r>
          </a:p>
          <a:p>
            <a:r>
              <a:rPr lang="en-US" sz="8000" b="1" dirty="0">
                <a:latin typeface="方正姚体" charset="0"/>
                <a:ea typeface="方正姚体" charset="0"/>
                <a:cs typeface="方正姚体" charset="0"/>
              </a:rPr>
              <a:t> </a:t>
            </a:r>
            <a:r>
              <a:rPr lang="en-US" sz="8000" b="1" dirty="0" smtClean="0">
                <a:latin typeface="方正姚体" charset="0"/>
                <a:ea typeface="方正姚体" charset="0"/>
                <a:cs typeface="方正姚体" charset="0"/>
              </a:rPr>
              <a:t>and</a:t>
            </a:r>
            <a:endParaRPr lang="en-US" sz="8000" b="1" dirty="0">
              <a:latin typeface="方正姚体" charset="0"/>
              <a:ea typeface="方正姚体" charset="0"/>
              <a:cs typeface="方正姚体" charset="0"/>
            </a:endParaRPr>
          </a:p>
          <a:p>
            <a:r>
              <a:rPr lang="en-US" sz="8000" b="1" dirty="0" smtClean="0">
                <a:latin typeface="方正姚体" charset="0"/>
                <a:ea typeface="方正姚体" charset="0"/>
                <a:cs typeface="方正姚体" charset="0"/>
              </a:rPr>
              <a:t> your attentions!</a:t>
            </a:r>
            <a:endParaRPr lang="en-US" sz="8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D9DF2-7820-6D45-829F-0F8546BF5896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3004800" cy="897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81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EE5A5-6CAF-1C45-A1FB-37A130E27AF6}" type="slidenum">
              <a:rPr lang="en-US" smtClean="0"/>
              <a:pPr>
                <a:defRPr/>
              </a:pPr>
              <a:t>28</a:t>
            </a:fld>
            <a:endParaRPr lang="en-US">
              <a:latin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2"/>
            <a:ext cx="13004800" cy="9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8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EF60B-25A5-924C-9B98-66A8558B98BB}" type="slidenum">
              <a:rPr lang="zh-CN" altLang="en-US" smtClean="0"/>
              <a:pPr>
                <a:defRPr/>
              </a:pPr>
              <a:t>29</a:t>
            </a:fld>
            <a:endParaRPr lang="en-US" altLang="zh-CN"/>
          </a:p>
        </p:txBody>
      </p:sp>
      <p:pic>
        <p:nvPicPr>
          <p:cNvPr id="2416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2528550" y="9296400"/>
            <a:ext cx="47625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156F2F-5A32-B947-B653-0E1ED9D65158}" type="slidenum">
              <a:rPr lang="zh-CN" altLang="en-US"/>
              <a:pPr>
                <a:defRPr/>
              </a:pPr>
              <a:t>3</a:t>
            </a:fld>
            <a:endParaRPr lang="en-US" altLang="zh-CN"/>
          </a:p>
        </p:txBody>
      </p:sp>
      <p:sp>
        <p:nvSpPr>
          <p:cNvPr id="169986" name="Slide Number Placeholder 6"/>
          <p:cNvSpPr txBox="1">
            <a:spLocks noGrp="1"/>
          </p:cNvSpPr>
          <p:nvPr/>
        </p:nvSpPr>
        <p:spPr bwMode="auto">
          <a:xfrm>
            <a:off x="9320213" y="9102725"/>
            <a:ext cx="270986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eaLnBrk="1" hangingPunct="1"/>
            <a:fld id="{704D34E4-8077-E140-8826-06331378A9A3}" type="slidenum">
              <a:rPr lang="zh-CN" altLang="en-US" sz="20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rPr>
              <a:pPr algn="r" eaLnBrk="1" hangingPunct="1"/>
              <a:t>3</a:t>
            </a:fld>
            <a:endParaRPr lang="en-US" altLang="zh-CN" sz="2000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69987" name="Footer Placeholder 5"/>
          <p:cNvSpPr txBox="1">
            <a:spLocks noGrp="1"/>
          </p:cNvSpPr>
          <p:nvPr/>
        </p:nvSpPr>
        <p:spPr bwMode="auto">
          <a:xfrm>
            <a:off x="3902075" y="9102725"/>
            <a:ext cx="49847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altLang="zh-CN" sz="1700" b="1" dirty="0" err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Aihong</a:t>
            </a:r>
            <a:r>
              <a:rPr lang="en-US" altLang="zh-CN" sz="1700" b="1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Tang         </a:t>
            </a:r>
            <a:endParaRPr lang="en-US" altLang="zh-CN" sz="2000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81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4725" y="107950"/>
            <a:ext cx="11055350" cy="866775"/>
          </a:xfr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lIns="130046" tIns="65023" rIns="130046" bIns="65023"/>
          <a:lstStyle/>
          <a:p>
            <a:pPr eaLnBrk="1" hangingPunct="1">
              <a:defRPr/>
            </a:pPr>
            <a:r>
              <a:rPr lang="en-US" altLang="zh-CN" sz="3200" dirty="0">
                <a:solidFill>
                  <a:srgbClr val="000000"/>
                </a:solidFill>
                <a:ea typeface="宋体" charset="0"/>
                <a:cs typeface="宋体" charset="0"/>
              </a:rPr>
              <a:t>Key </a:t>
            </a:r>
            <a:r>
              <a:rPr lang="en-US" altLang="zh-CN" sz="3200" dirty="0" smtClean="0">
                <a:solidFill>
                  <a:srgbClr val="000000"/>
                </a:solidFill>
                <a:ea typeface="宋体" charset="0"/>
                <a:cs typeface="宋体" charset="0"/>
              </a:rPr>
              <a:t>Components of RHIC-STAR detector for this Search</a:t>
            </a:r>
          </a:p>
        </p:txBody>
      </p:sp>
      <p:sp>
        <p:nvSpPr>
          <p:cNvPr id="169991" name="AutoShape 2" descr="Dotted grid"/>
          <p:cNvSpPr>
            <a:spLocks noChangeArrowheads="1"/>
          </p:cNvSpPr>
          <p:nvPr/>
        </p:nvSpPr>
        <p:spPr bwMode="auto">
          <a:xfrm>
            <a:off x="0" y="988368"/>
            <a:ext cx="13004800" cy="7586662"/>
          </a:xfrm>
          <a:prstGeom prst="roundRect">
            <a:avLst>
              <a:gd name="adj" fmla="val 3042"/>
            </a:avLst>
          </a:prstGeom>
          <a:pattFill prst="dotGrid">
            <a:fgClr>
              <a:srgbClr val="D4D4D4"/>
            </a:fgClr>
            <a:bgClr>
              <a:schemeClr val="bg1"/>
            </a:bgClr>
          </a:pattFill>
          <a:ln w="38100" cmpd="dbl">
            <a:solidFill>
              <a:srgbClr val="CFA611"/>
            </a:solidFill>
            <a:round/>
            <a:headEnd/>
            <a:tailEnd/>
          </a:ln>
        </p:spPr>
        <p:txBody>
          <a:bodyPr wrap="none" lIns="130046" tIns="65023" rIns="130046" bIns="65023" anchor="ctr"/>
          <a:lstStyle/>
          <a:p>
            <a:pPr defTabSz="1300163"/>
            <a:endParaRPr lang="zh-CN" altLang="en-US" sz="2600" b="1" baseline="-25000">
              <a:solidFill>
                <a:schemeClr val="tx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169992" name="Picture 3" descr="tpcsymposiu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/>
          <a:stretch>
            <a:fillRect/>
          </a:stretch>
        </p:blipFill>
        <p:spPr bwMode="auto">
          <a:xfrm>
            <a:off x="2181920" y="2572544"/>
            <a:ext cx="85867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9993" name="Group 6"/>
          <p:cNvGrpSpPr>
            <a:grpSpLocks/>
          </p:cNvGrpSpPr>
          <p:nvPr/>
        </p:nvGrpSpPr>
        <p:grpSpPr bwMode="auto">
          <a:xfrm>
            <a:off x="3902075" y="4370388"/>
            <a:ext cx="0" cy="1025525"/>
            <a:chOff x="2743200" y="3073380"/>
            <a:chExt cx="0" cy="720766"/>
          </a:xfrm>
        </p:grpSpPr>
        <p:sp>
          <p:nvSpPr>
            <p:cNvPr id="170090" name="Line 5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91" name="Line 6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994" name="Group 7"/>
          <p:cNvGrpSpPr>
            <a:grpSpLocks/>
          </p:cNvGrpSpPr>
          <p:nvPr/>
        </p:nvGrpSpPr>
        <p:grpSpPr bwMode="auto">
          <a:xfrm>
            <a:off x="8994775" y="4370388"/>
            <a:ext cx="0" cy="1025525"/>
            <a:chOff x="6324600" y="3073380"/>
            <a:chExt cx="0" cy="720766"/>
          </a:xfrm>
        </p:grpSpPr>
        <p:sp>
          <p:nvSpPr>
            <p:cNvPr id="170088" name="Line 8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89" name="Line 9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995" name="Group 15"/>
          <p:cNvGrpSpPr>
            <a:grpSpLocks/>
          </p:cNvGrpSpPr>
          <p:nvPr/>
        </p:nvGrpSpPr>
        <p:grpSpPr bwMode="auto">
          <a:xfrm>
            <a:off x="6176963" y="4603750"/>
            <a:ext cx="650875" cy="528638"/>
            <a:chOff x="1776" y="1920"/>
            <a:chExt cx="288" cy="247"/>
          </a:xfrm>
        </p:grpSpPr>
        <p:grpSp>
          <p:nvGrpSpPr>
            <p:cNvPr id="170083" name="Group 16"/>
            <p:cNvGrpSpPr>
              <a:grpSpLocks/>
            </p:cNvGrpSpPr>
            <p:nvPr/>
          </p:nvGrpSpPr>
          <p:grpSpPr bwMode="auto">
            <a:xfrm>
              <a:off x="1776" y="1920"/>
              <a:ext cx="288" cy="26"/>
              <a:chOff x="1776" y="1920"/>
              <a:chExt cx="288" cy="26"/>
            </a:xfrm>
          </p:grpSpPr>
          <p:sp>
            <p:nvSpPr>
              <p:cNvPr id="170086" name="Line 17"/>
              <p:cNvSpPr>
                <a:spLocks noChangeShapeType="1"/>
              </p:cNvSpPr>
              <p:nvPr/>
            </p:nvSpPr>
            <p:spPr bwMode="auto">
              <a:xfrm>
                <a:off x="1802" y="1946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087" name="Line 18"/>
              <p:cNvSpPr>
                <a:spLocks noChangeShapeType="1"/>
              </p:cNvSpPr>
              <p:nvPr/>
            </p:nvSpPr>
            <p:spPr bwMode="auto">
              <a:xfrm>
                <a:off x="1776" y="192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0084" name="Line 19"/>
            <p:cNvSpPr>
              <a:spLocks noChangeShapeType="1"/>
            </p:cNvSpPr>
            <p:nvPr/>
          </p:nvSpPr>
          <p:spPr bwMode="auto">
            <a:xfrm>
              <a:off x="1802" y="2141"/>
              <a:ext cx="240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85" name="Line 20"/>
            <p:cNvSpPr>
              <a:spLocks noChangeShapeType="1"/>
            </p:cNvSpPr>
            <p:nvPr/>
          </p:nvSpPr>
          <p:spPr bwMode="auto">
            <a:xfrm>
              <a:off x="1776" y="2167"/>
              <a:ext cx="288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996" name="Group 21"/>
          <p:cNvGrpSpPr>
            <a:grpSpLocks/>
          </p:cNvGrpSpPr>
          <p:nvPr/>
        </p:nvGrpSpPr>
        <p:grpSpPr bwMode="auto">
          <a:xfrm>
            <a:off x="6394450" y="4784725"/>
            <a:ext cx="215900" cy="198438"/>
            <a:chOff x="1872" y="2258"/>
            <a:chExt cx="96" cy="92"/>
          </a:xfrm>
        </p:grpSpPr>
        <p:grpSp>
          <p:nvGrpSpPr>
            <p:cNvPr id="170077" name="Group 22"/>
            <p:cNvGrpSpPr>
              <a:grpSpLocks/>
            </p:cNvGrpSpPr>
            <p:nvPr/>
          </p:nvGrpSpPr>
          <p:grpSpPr bwMode="auto">
            <a:xfrm>
              <a:off x="1872" y="2258"/>
              <a:ext cx="96" cy="16"/>
              <a:chOff x="1872" y="2256"/>
              <a:chExt cx="96" cy="16"/>
            </a:xfrm>
          </p:grpSpPr>
          <p:sp>
            <p:nvSpPr>
              <p:cNvPr id="170081" name="Line 23"/>
              <p:cNvSpPr>
                <a:spLocks noChangeShapeType="1"/>
              </p:cNvSpPr>
              <p:nvPr/>
            </p:nvSpPr>
            <p:spPr bwMode="auto">
              <a:xfrm>
                <a:off x="1872" y="2256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082" name="Line 24"/>
              <p:cNvSpPr>
                <a:spLocks noChangeShapeType="1"/>
              </p:cNvSpPr>
              <p:nvPr/>
            </p:nvSpPr>
            <p:spPr bwMode="auto">
              <a:xfrm>
                <a:off x="1872" y="227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0078" name="Group 25"/>
            <p:cNvGrpSpPr>
              <a:grpSpLocks/>
            </p:cNvGrpSpPr>
            <p:nvPr/>
          </p:nvGrpSpPr>
          <p:grpSpPr bwMode="auto">
            <a:xfrm>
              <a:off x="1872" y="2334"/>
              <a:ext cx="96" cy="16"/>
              <a:chOff x="1872" y="2332"/>
              <a:chExt cx="96" cy="16"/>
            </a:xfrm>
          </p:grpSpPr>
          <p:sp>
            <p:nvSpPr>
              <p:cNvPr id="170079" name="Line 26"/>
              <p:cNvSpPr>
                <a:spLocks noChangeShapeType="1"/>
              </p:cNvSpPr>
              <p:nvPr/>
            </p:nvSpPr>
            <p:spPr bwMode="auto">
              <a:xfrm>
                <a:off x="1872" y="233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080" name="Line 27"/>
              <p:cNvSpPr>
                <a:spLocks noChangeShapeType="1"/>
              </p:cNvSpPr>
              <p:nvPr/>
            </p:nvSpPr>
            <p:spPr bwMode="auto">
              <a:xfrm>
                <a:off x="1872" y="2348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9997" name="Rectangle 29"/>
          <p:cNvSpPr>
            <a:spLocks noChangeArrowheads="1"/>
          </p:cNvSpPr>
          <p:nvPr/>
        </p:nvSpPr>
        <p:spPr bwMode="auto">
          <a:xfrm>
            <a:off x="2276475" y="4775200"/>
            <a:ext cx="215900" cy="204788"/>
          </a:xfrm>
          <a:prstGeom prst="rect">
            <a:avLst/>
          </a:prstGeom>
          <a:solidFill>
            <a:srgbClr val="FC01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pPr defTabSz="650875"/>
            <a:endParaRPr lang="zh-CN" altLang="en-US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pSp>
        <p:nvGrpSpPr>
          <p:cNvPr id="169998" name="Group 30"/>
          <p:cNvGrpSpPr>
            <a:grpSpLocks/>
          </p:cNvGrpSpPr>
          <p:nvPr/>
        </p:nvGrpSpPr>
        <p:grpSpPr bwMode="auto">
          <a:xfrm>
            <a:off x="3902075" y="4370388"/>
            <a:ext cx="0" cy="1025525"/>
            <a:chOff x="2743200" y="3073376"/>
            <a:chExt cx="0" cy="720766"/>
          </a:xfrm>
        </p:grpSpPr>
        <p:sp>
          <p:nvSpPr>
            <p:cNvPr id="170075" name="Line 31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76" name="Line 32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999" name="Group 33"/>
          <p:cNvGrpSpPr>
            <a:grpSpLocks/>
          </p:cNvGrpSpPr>
          <p:nvPr/>
        </p:nvGrpSpPr>
        <p:grpSpPr bwMode="auto">
          <a:xfrm>
            <a:off x="8994775" y="4370388"/>
            <a:ext cx="0" cy="1025525"/>
            <a:chOff x="6324600" y="3073376"/>
            <a:chExt cx="0" cy="720766"/>
          </a:xfrm>
        </p:grpSpPr>
        <p:sp>
          <p:nvSpPr>
            <p:cNvPr id="170073" name="Line 34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74" name="Line 35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0000" name="Line 36"/>
          <p:cNvSpPr>
            <a:spLocks noChangeShapeType="1"/>
          </p:cNvSpPr>
          <p:nvPr/>
        </p:nvSpPr>
        <p:spPr bwMode="auto">
          <a:xfrm>
            <a:off x="2546350" y="4768850"/>
            <a:ext cx="0" cy="2047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1" name="Rectangle 37"/>
          <p:cNvSpPr>
            <a:spLocks noChangeArrowheads="1"/>
          </p:cNvSpPr>
          <p:nvPr/>
        </p:nvSpPr>
        <p:spPr bwMode="auto">
          <a:xfrm>
            <a:off x="10512425" y="4781550"/>
            <a:ext cx="215900" cy="203200"/>
          </a:xfrm>
          <a:prstGeom prst="rect">
            <a:avLst/>
          </a:prstGeom>
          <a:solidFill>
            <a:srgbClr val="FC01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pPr defTabSz="650875"/>
            <a:endParaRPr lang="zh-CN" altLang="en-US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02" name="Line 38"/>
          <p:cNvSpPr>
            <a:spLocks noChangeShapeType="1"/>
          </p:cNvSpPr>
          <p:nvPr/>
        </p:nvSpPr>
        <p:spPr bwMode="auto">
          <a:xfrm>
            <a:off x="10458450" y="4781550"/>
            <a:ext cx="0" cy="203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3" name="Rectangle 39"/>
          <p:cNvSpPr>
            <a:spLocks noChangeArrowheads="1"/>
          </p:cNvSpPr>
          <p:nvPr/>
        </p:nvSpPr>
        <p:spPr bwMode="auto">
          <a:xfrm>
            <a:off x="2817813" y="8602663"/>
            <a:ext cx="866775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/>
          <a:p>
            <a:pPr defTabSz="650875"/>
            <a:endParaRPr lang="zh-CN" altLang="en-US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pSp>
        <p:nvGrpSpPr>
          <p:cNvPr id="170004" name="Group 42"/>
          <p:cNvGrpSpPr>
            <a:grpSpLocks/>
          </p:cNvGrpSpPr>
          <p:nvPr/>
        </p:nvGrpSpPr>
        <p:grpSpPr bwMode="auto">
          <a:xfrm>
            <a:off x="2709863" y="4576763"/>
            <a:ext cx="433387" cy="614362"/>
            <a:chOff x="3408" y="2160"/>
            <a:chExt cx="192" cy="288"/>
          </a:xfrm>
        </p:grpSpPr>
        <p:sp>
          <p:nvSpPr>
            <p:cNvPr id="170071" name="Rectangle 43"/>
            <p:cNvSpPr>
              <a:spLocks noChangeArrowheads="1"/>
            </p:cNvSpPr>
            <p:nvPr/>
          </p:nvSpPr>
          <p:spPr bwMode="auto">
            <a:xfrm>
              <a:off x="3408" y="2160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 anchor="ctr"/>
            <a:lstStyle/>
            <a:p>
              <a:pPr defTabSz="650875"/>
              <a:endParaRPr lang="zh-CN" altLang="en-US" sz="26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70072" name="Rectangle 44"/>
            <p:cNvSpPr>
              <a:spLocks noChangeArrowheads="1"/>
            </p:cNvSpPr>
            <p:nvPr/>
          </p:nvSpPr>
          <p:spPr bwMode="auto">
            <a:xfrm>
              <a:off x="3408" y="2352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 anchor="ctr"/>
            <a:lstStyle/>
            <a:p>
              <a:pPr defTabSz="650875"/>
              <a:endParaRPr lang="zh-CN" altLang="en-US" sz="26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170005" name="Line 45"/>
          <p:cNvSpPr>
            <a:spLocks noChangeShapeType="1"/>
          </p:cNvSpPr>
          <p:nvPr/>
        </p:nvSpPr>
        <p:spPr bwMode="auto">
          <a:xfrm>
            <a:off x="2709863" y="2143125"/>
            <a:ext cx="2274887" cy="13335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46"/>
          <p:cNvSpPr txBox="1">
            <a:spLocks noChangeArrowheads="1"/>
          </p:cNvSpPr>
          <p:nvPr/>
        </p:nvSpPr>
        <p:spPr bwMode="auto">
          <a:xfrm>
            <a:off x="541338" y="1528763"/>
            <a:ext cx="2817812" cy="481012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23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MRPC ToF Barrel</a:t>
            </a:r>
          </a:p>
        </p:txBody>
      </p:sp>
      <p:sp>
        <p:nvSpPr>
          <p:cNvPr id="170007" name="Line 47"/>
          <p:cNvSpPr>
            <a:spLocks noChangeShapeType="1"/>
          </p:cNvSpPr>
          <p:nvPr/>
        </p:nvSpPr>
        <p:spPr bwMode="auto">
          <a:xfrm>
            <a:off x="3359150" y="4192588"/>
            <a:ext cx="0" cy="6159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8" name="Line 48"/>
          <p:cNvSpPr>
            <a:spLocks noChangeShapeType="1"/>
          </p:cNvSpPr>
          <p:nvPr/>
        </p:nvSpPr>
        <p:spPr bwMode="auto">
          <a:xfrm>
            <a:off x="3359150" y="5014913"/>
            <a:ext cx="0" cy="61436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9" name="Line 49"/>
          <p:cNvSpPr>
            <a:spLocks noChangeShapeType="1"/>
          </p:cNvSpPr>
          <p:nvPr/>
        </p:nvSpPr>
        <p:spPr bwMode="auto">
          <a:xfrm>
            <a:off x="2276475" y="2963863"/>
            <a:ext cx="1516063" cy="143351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10" name="Text Box 50"/>
          <p:cNvSpPr txBox="1">
            <a:spLocks noChangeArrowheads="1"/>
          </p:cNvSpPr>
          <p:nvPr/>
        </p:nvSpPr>
        <p:spPr bwMode="auto">
          <a:xfrm>
            <a:off x="1084263" y="2844800"/>
            <a:ext cx="1300162" cy="528638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latin typeface="Arial" charset="0"/>
                <a:ea typeface="MS PGothic" charset="0"/>
                <a:cs typeface="MS PGothic" charset="0"/>
              </a:rPr>
              <a:t>BBC</a:t>
            </a:r>
            <a:endParaRPr lang="en-US" altLang="zh-CN" sz="2600" b="1" baseline="-250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11" name="Line 51"/>
          <p:cNvSpPr>
            <a:spLocks noChangeShapeType="1"/>
          </p:cNvSpPr>
          <p:nvPr/>
        </p:nvSpPr>
        <p:spPr bwMode="auto">
          <a:xfrm flipV="1">
            <a:off x="1843088" y="5422900"/>
            <a:ext cx="1408112" cy="411163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12" name="Text Box 52"/>
          <p:cNvSpPr txBox="1">
            <a:spLocks noChangeArrowheads="1"/>
          </p:cNvSpPr>
          <p:nvPr/>
        </p:nvSpPr>
        <p:spPr bwMode="auto">
          <a:xfrm>
            <a:off x="541338" y="5629275"/>
            <a:ext cx="1301750" cy="530225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PMD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13" name="Line 53"/>
          <p:cNvSpPr>
            <a:spLocks noChangeShapeType="1"/>
          </p:cNvSpPr>
          <p:nvPr/>
        </p:nvSpPr>
        <p:spPr bwMode="auto">
          <a:xfrm>
            <a:off x="1408113" y="4192588"/>
            <a:ext cx="1301750" cy="41116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14" name="Text Box 54"/>
          <p:cNvSpPr txBox="1">
            <a:spLocks noChangeArrowheads="1"/>
          </p:cNvSpPr>
          <p:nvPr/>
        </p:nvSpPr>
        <p:spPr bwMode="auto">
          <a:xfrm>
            <a:off x="541338" y="3784600"/>
            <a:ext cx="1301750" cy="527050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F</a:t>
            </a: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  <a:sym typeface="Symbol" charset="0"/>
              </a:rPr>
              <a:t>PD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15" name="Rectangle 55"/>
          <p:cNvSpPr>
            <a:spLocks noChangeArrowheads="1"/>
          </p:cNvSpPr>
          <p:nvPr/>
        </p:nvSpPr>
        <p:spPr bwMode="auto">
          <a:xfrm>
            <a:off x="9753600" y="5014913"/>
            <a:ext cx="433388" cy="819150"/>
          </a:xfrm>
          <a:prstGeom prst="rect">
            <a:avLst/>
          </a:prstGeom>
          <a:solidFill>
            <a:srgbClr val="081D58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pPr defTabSz="650875"/>
            <a:endParaRPr lang="zh-CN" altLang="en-US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16" name="Rectangle 56"/>
          <p:cNvSpPr>
            <a:spLocks noChangeArrowheads="1"/>
          </p:cNvSpPr>
          <p:nvPr/>
        </p:nvSpPr>
        <p:spPr bwMode="auto">
          <a:xfrm>
            <a:off x="9753600" y="3989388"/>
            <a:ext cx="433388" cy="819150"/>
          </a:xfrm>
          <a:prstGeom prst="rect">
            <a:avLst/>
          </a:prstGeom>
          <a:solidFill>
            <a:srgbClr val="081D58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/>
          <a:lstStyle/>
          <a:p>
            <a:pPr defTabSz="650875"/>
            <a:endParaRPr lang="zh-CN" altLang="en-US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17" name="Line 57"/>
          <p:cNvSpPr>
            <a:spLocks noChangeShapeType="1"/>
          </p:cNvSpPr>
          <p:nvPr/>
        </p:nvSpPr>
        <p:spPr bwMode="auto">
          <a:xfrm flipH="1">
            <a:off x="10186988" y="2963863"/>
            <a:ext cx="1192212" cy="1025525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18" name="Text Box 58"/>
          <p:cNvSpPr txBox="1">
            <a:spLocks noChangeArrowheads="1"/>
          </p:cNvSpPr>
          <p:nvPr/>
        </p:nvSpPr>
        <p:spPr bwMode="auto">
          <a:xfrm>
            <a:off x="10294938" y="2554288"/>
            <a:ext cx="1301750" cy="530225"/>
          </a:xfrm>
          <a:prstGeom prst="rect">
            <a:avLst/>
          </a:prstGeom>
          <a:solidFill>
            <a:schemeClr val="bg1"/>
          </a:solidFill>
          <a:ln w="57150">
            <a:solidFill>
              <a:srgbClr val="146736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F</a:t>
            </a: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  <a:sym typeface="Symbol" charset="0"/>
              </a:rPr>
              <a:t>M</a:t>
            </a: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S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19" name="Line 59"/>
          <p:cNvSpPr>
            <a:spLocks noChangeShapeType="1"/>
          </p:cNvSpPr>
          <p:nvPr/>
        </p:nvSpPr>
        <p:spPr bwMode="auto">
          <a:xfrm flipH="1">
            <a:off x="7586663" y="1733550"/>
            <a:ext cx="974725" cy="1639888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0" name="Text Box 60"/>
          <p:cNvSpPr txBox="1">
            <a:spLocks noChangeArrowheads="1"/>
          </p:cNvSpPr>
          <p:nvPr/>
        </p:nvSpPr>
        <p:spPr bwMode="auto">
          <a:xfrm>
            <a:off x="7910513" y="1447800"/>
            <a:ext cx="1843087" cy="857250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EMC Barrel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21" name="Line 61"/>
          <p:cNvSpPr>
            <a:spLocks noChangeShapeType="1"/>
          </p:cNvSpPr>
          <p:nvPr/>
        </p:nvSpPr>
        <p:spPr bwMode="auto">
          <a:xfrm flipH="1">
            <a:off x="8453438" y="2143125"/>
            <a:ext cx="2005012" cy="1743075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2" name="Text Box 62"/>
          <p:cNvSpPr txBox="1">
            <a:spLocks noChangeArrowheads="1"/>
          </p:cNvSpPr>
          <p:nvPr/>
        </p:nvSpPr>
        <p:spPr bwMode="auto">
          <a:xfrm>
            <a:off x="10186988" y="1733550"/>
            <a:ext cx="2276475" cy="5286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EMC End Cap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23" name="Line 63"/>
          <p:cNvSpPr>
            <a:spLocks noChangeShapeType="1"/>
          </p:cNvSpPr>
          <p:nvPr/>
        </p:nvSpPr>
        <p:spPr bwMode="auto">
          <a:xfrm flipH="1" flipV="1">
            <a:off x="7043738" y="5014913"/>
            <a:ext cx="1355725" cy="297021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24" name="Line 64"/>
          <p:cNvSpPr>
            <a:spLocks noChangeShapeType="1"/>
          </p:cNvSpPr>
          <p:nvPr/>
        </p:nvSpPr>
        <p:spPr bwMode="auto">
          <a:xfrm flipV="1">
            <a:off x="4876800" y="5014913"/>
            <a:ext cx="1517650" cy="3074987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Text Box 65"/>
          <p:cNvSpPr txBox="1">
            <a:spLocks noChangeArrowheads="1"/>
          </p:cNvSpPr>
          <p:nvPr/>
        </p:nvSpPr>
        <p:spPr bwMode="auto">
          <a:xfrm>
            <a:off x="541338" y="7292975"/>
            <a:ext cx="1951037" cy="530225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2300" b="1" baseline="-2500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DAQ1000</a:t>
            </a:r>
            <a:endParaRPr lang="en-US" altLang="zh-CN" sz="2300" b="1" baseline="-25000" smtClean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26" name="Text Box 66"/>
          <p:cNvSpPr txBox="1">
            <a:spLocks noChangeArrowheads="1"/>
          </p:cNvSpPr>
          <p:nvPr/>
        </p:nvSpPr>
        <p:spPr bwMode="auto">
          <a:xfrm>
            <a:off x="7477125" y="8043863"/>
            <a:ext cx="1192213" cy="52863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791118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FGT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27" name="Line 67"/>
          <p:cNvSpPr>
            <a:spLocks noChangeShapeType="1"/>
          </p:cNvSpPr>
          <p:nvPr/>
        </p:nvSpPr>
        <p:spPr bwMode="auto">
          <a:xfrm>
            <a:off x="7043738" y="4603750"/>
            <a:ext cx="0" cy="204788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28" name="Line 68"/>
          <p:cNvSpPr>
            <a:spLocks noChangeShapeType="1"/>
          </p:cNvSpPr>
          <p:nvPr/>
        </p:nvSpPr>
        <p:spPr bwMode="auto">
          <a:xfrm>
            <a:off x="6935788" y="4603750"/>
            <a:ext cx="0" cy="204788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29" name="Line 69"/>
          <p:cNvSpPr>
            <a:spLocks noChangeShapeType="1"/>
          </p:cNvSpPr>
          <p:nvPr/>
        </p:nvSpPr>
        <p:spPr bwMode="auto">
          <a:xfrm>
            <a:off x="7153275" y="4603750"/>
            <a:ext cx="0" cy="204788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0" name="Line 70"/>
          <p:cNvSpPr>
            <a:spLocks noChangeShapeType="1"/>
          </p:cNvSpPr>
          <p:nvPr/>
        </p:nvSpPr>
        <p:spPr bwMode="auto">
          <a:xfrm>
            <a:off x="7261225" y="4603750"/>
            <a:ext cx="0" cy="204788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1" name="Line 71"/>
          <p:cNvSpPr>
            <a:spLocks noChangeShapeType="1"/>
          </p:cNvSpPr>
          <p:nvPr/>
        </p:nvSpPr>
        <p:spPr bwMode="auto">
          <a:xfrm>
            <a:off x="7369175" y="4603750"/>
            <a:ext cx="0" cy="204788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2" name="Line 72"/>
          <p:cNvSpPr>
            <a:spLocks noChangeShapeType="1"/>
          </p:cNvSpPr>
          <p:nvPr/>
        </p:nvSpPr>
        <p:spPr bwMode="auto">
          <a:xfrm>
            <a:off x="7477125" y="4603750"/>
            <a:ext cx="0" cy="204788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3" name="Line 73"/>
          <p:cNvSpPr>
            <a:spLocks noChangeShapeType="1"/>
          </p:cNvSpPr>
          <p:nvPr/>
        </p:nvSpPr>
        <p:spPr bwMode="auto">
          <a:xfrm>
            <a:off x="7043738" y="4910138"/>
            <a:ext cx="0" cy="206375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4" name="Line 74"/>
          <p:cNvSpPr>
            <a:spLocks noChangeShapeType="1"/>
          </p:cNvSpPr>
          <p:nvPr/>
        </p:nvSpPr>
        <p:spPr bwMode="auto">
          <a:xfrm>
            <a:off x="6935788" y="4910138"/>
            <a:ext cx="0" cy="206375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5" name="Line 75"/>
          <p:cNvSpPr>
            <a:spLocks noChangeShapeType="1"/>
          </p:cNvSpPr>
          <p:nvPr/>
        </p:nvSpPr>
        <p:spPr bwMode="auto">
          <a:xfrm>
            <a:off x="7153275" y="4910138"/>
            <a:ext cx="0" cy="206375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6" name="Line 76"/>
          <p:cNvSpPr>
            <a:spLocks noChangeShapeType="1"/>
          </p:cNvSpPr>
          <p:nvPr/>
        </p:nvSpPr>
        <p:spPr bwMode="auto">
          <a:xfrm>
            <a:off x="7261225" y="4910138"/>
            <a:ext cx="0" cy="206375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7" name="Line 77"/>
          <p:cNvSpPr>
            <a:spLocks noChangeShapeType="1"/>
          </p:cNvSpPr>
          <p:nvPr/>
        </p:nvSpPr>
        <p:spPr bwMode="auto">
          <a:xfrm>
            <a:off x="7369175" y="4910138"/>
            <a:ext cx="0" cy="206375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8" name="Line 78"/>
          <p:cNvSpPr>
            <a:spLocks noChangeShapeType="1"/>
          </p:cNvSpPr>
          <p:nvPr/>
        </p:nvSpPr>
        <p:spPr bwMode="auto">
          <a:xfrm>
            <a:off x="7477125" y="4910138"/>
            <a:ext cx="0" cy="206375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9" name="Rectangle 79"/>
          <p:cNvSpPr>
            <a:spLocks noChangeArrowheads="1"/>
          </p:cNvSpPr>
          <p:nvPr/>
        </p:nvSpPr>
        <p:spPr bwMode="auto">
          <a:xfrm>
            <a:off x="10186988" y="7372350"/>
            <a:ext cx="2276475" cy="488950"/>
          </a:xfrm>
          <a:prstGeom prst="rect">
            <a:avLst/>
          </a:prstGeom>
          <a:noFill/>
          <a:ln w="57150">
            <a:solidFill>
              <a:srgbClr val="087B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ctr"/>
          <a:lstStyle/>
          <a:p>
            <a:pPr algn="ctr" defTabSz="650875"/>
            <a:r>
              <a:rPr lang="en-US" altLang="zh-CN" sz="20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COMPLETE</a:t>
            </a:r>
          </a:p>
        </p:txBody>
      </p:sp>
      <p:sp>
        <p:nvSpPr>
          <p:cNvPr id="170040" name="Rectangle 80"/>
          <p:cNvSpPr>
            <a:spLocks noChangeArrowheads="1"/>
          </p:cNvSpPr>
          <p:nvPr/>
        </p:nvSpPr>
        <p:spPr bwMode="auto">
          <a:xfrm>
            <a:off x="10186988" y="8089900"/>
            <a:ext cx="1300162" cy="407988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ctr"/>
          <a:lstStyle/>
          <a:p>
            <a:pPr algn="ctr" defTabSz="650875"/>
            <a:r>
              <a:rPr lang="en-US" altLang="zh-CN" sz="2000" b="1" baseline="-25000">
                <a:latin typeface="Arial" charset="0"/>
                <a:ea typeface="MS PGothic" charset="0"/>
                <a:cs typeface="MS PGothic" charset="0"/>
              </a:rPr>
              <a:t>Ongoing</a:t>
            </a:r>
          </a:p>
        </p:txBody>
      </p:sp>
      <p:sp>
        <p:nvSpPr>
          <p:cNvPr id="170041" name="Line 81"/>
          <p:cNvSpPr>
            <a:spLocks noChangeShapeType="1"/>
          </p:cNvSpPr>
          <p:nvPr/>
        </p:nvSpPr>
        <p:spPr bwMode="auto">
          <a:xfrm>
            <a:off x="4876800" y="2347913"/>
            <a:ext cx="541338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2" name="Line 82"/>
          <p:cNvSpPr>
            <a:spLocks noChangeShapeType="1"/>
          </p:cNvSpPr>
          <p:nvPr/>
        </p:nvSpPr>
        <p:spPr bwMode="auto">
          <a:xfrm>
            <a:off x="4225925" y="2347913"/>
            <a:ext cx="542925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3" name="Line 83"/>
          <p:cNvSpPr>
            <a:spLocks noChangeShapeType="1"/>
          </p:cNvSpPr>
          <p:nvPr/>
        </p:nvSpPr>
        <p:spPr bwMode="auto">
          <a:xfrm>
            <a:off x="6827838" y="2347913"/>
            <a:ext cx="541337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4" name="Line 84"/>
          <p:cNvSpPr>
            <a:spLocks noChangeShapeType="1"/>
          </p:cNvSpPr>
          <p:nvPr/>
        </p:nvSpPr>
        <p:spPr bwMode="auto">
          <a:xfrm>
            <a:off x="6176963" y="2347913"/>
            <a:ext cx="542925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5" name="Line 85"/>
          <p:cNvSpPr>
            <a:spLocks noChangeShapeType="1"/>
          </p:cNvSpPr>
          <p:nvPr/>
        </p:nvSpPr>
        <p:spPr bwMode="auto">
          <a:xfrm>
            <a:off x="5527675" y="2347913"/>
            <a:ext cx="541338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6" name="Line 86"/>
          <p:cNvSpPr>
            <a:spLocks noChangeShapeType="1"/>
          </p:cNvSpPr>
          <p:nvPr/>
        </p:nvSpPr>
        <p:spPr bwMode="auto">
          <a:xfrm>
            <a:off x="7477125" y="2347913"/>
            <a:ext cx="542925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7" name="Line 87"/>
          <p:cNvSpPr>
            <a:spLocks noChangeShapeType="1"/>
          </p:cNvSpPr>
          <p:nvPr/>
        </p:nvSpPr>
        <p:spPr bwMode="auto">
          <a:xfrm>
            <a:off x="8128000" y="2347913"/>
            <a:ext cx="541338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8" name="Line 88"/>
          <p:cNvSpPr>
            <a:spLocks noChangeShapeType="1"/>
          </p:cNvSpPr>
          <p:nvPr/>
        </p:nvSpPr>
        <p:spPr bwMode="auto">
          <a:xfrm>
            <a:off x="4984750" y="7372350"/>
            <a:ext cx="542925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49" name="Line 89"/>
          <p:cNvSpPr>
            <a:spLocks noChangeShapeType="1"/>
          </p:cNvSpPr>
          <p:nvPr/>
        </p:nvSpPr>
        <p:spPr bwMode="auto">
          <a:xfrm>
            <a:off x="4335463" y="7372350"/>
            <a:ext cx="541337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0" name="Line 90"/>
          <p:cNvSpPr>
            <a:spLocks noChangeShapeType="1"/>
          </p:cNvSpPr>
          <p:nvPr/>
        </p:nvSpPr>
        <p:spPr bwMode="auto">
          <a:xfrm>
            <a:off x="6719888" y="7372350"/>
            <a:ext cx="541337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1" name="Line 91"/>
          <p:cNvSpPr>
            <a:spLocks noChangeShapeType="1"/>
          </p:cNvSpPr>
          <p:nvPr/>
        </p:nvSpPr>
        <p:spPr bwMode="auto">
          <a:xfrm>
            <a:off x="6069013" y="7372350"/>
            <a:ext cx="541337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2" name="Line 92"/>
          <p:cNvSpPr>
            <a:spLocks noChangeShapeType="1"/>
          </p:cNvSpPr>
          <p:nvPr/>
        </p:nvSpPr>
        <p:spPr bwMode="auto">
          <a:xfrm>
            <a:off x="5635625" y="7372350"/>
            <a:ext cx="541338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3" name="Line 93"/>
          <p:cNvSpPr>
            <a:spLocks noChangeShapeType="1"/>
          </p:cNvSpPr>
          <p:nvPr/>
        </p:nvSpPr>
        <p:spPr bwMode="auto">
          <a:xfrm>
            <a:off x="7369175" y="7372350"/>
            <a:ext cx="541338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4" name="Line 94"/>
          <p:cNvSpPr>
            <a:spLocks noChangeShapeType="1"/>
          </p:cNvSpPr>
          <p:nvPr/>
        </p:nvSpPr>
        <p:spPr bwMode="auto">
          <a:xfrm>
            <a:off x="8020050" y="7372350"/>
            <a:ext cx="541338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55" name="Line 96"/>
          <p:cNvSpPr>
            <a:spLocks noChangeShapeType="1"/>
          </p:cNvSpPr>
          <p:nvPr/>
        </p:nvSpPr>
        <p:spPr bwMode="auto">
          <a:xfrm>
            <a:off x="4876800" y="1835150"/>
            <a:ext cx="433388" cy="411163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56" name="Text Box 97"/>
          <p:cNvSpPr txBox="1">
            <a:spLocks noChangeArrowheads="1"/>
          </p:cNvSpPr>
          <p:nvPr/>
        </p:nvSpPr>
        <p:spPr bwMode="auto">
          <a:xfrm>
            <a:off x="4335463" y="1427163"/>
            <a:ext cx="1300162" cy="503237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rgbClr val="800000"/>
                </a:solidFill>
                <a:latin typeface="Arial" charset="0"/>
                <a:ea typeface="MS PGothic" charset="0"/>
                <a:cs typeface="MS PGothic" charset="0"/>
              </a:rPr>
              <a:t>MTD</a:t>
            </a:r>
            <a:endParaRPr lang="en-US" altLang="zh-CN" sz="2600" b="1" baseline="-25000">
              <a:solidFill>
                <a:srgbClr val="8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57" name="Rectangle 98"/>
          <p:cNvSpPr>
            <a:spLocks noChangeArrowheads="1"/>
          </p:cNvSpPr>
          <p:nvPr/>
        </p:nvSpPr>
        <p:spPr bwMode="auto">
          <a:xfrm>
            <a:off x="11704638" y="8089900"/>
            <a:ext cx="758825" cy="407988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ctr"/>
          <a:lstStyle/>
          <a:p>
            <a:pPr algn="ctr" defTabSz="650875"/>
            <a:r>
              <a:rPr lang="en-US" altLang="zh-CN" sz="2000" b="1" baseline="-25000">
                <a:solidFill>
                  <a:srgbClr val="B0190F"/>
                </a:solidFill>
                <a:latin typeface="Arial" charset="0"/>
                <a:ea typeface="MS PGothic" charset="0"/>
                <a:cs typeface="MS PGothic" charset="0"/>
              </a:rPr>
              <a:t>R&amp;D</a:t>
            </a:r>
            <a:endParaRPr lang="en-US" altLang="zh-CN" sz="20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58" name="Text Box 99"/>
          <p:cNvSpPr txBox="1">
            <a:spLocks noChangeArrowheads="1"/>
          </p:cNvSpPr>
          <p:nvPr/>
        </p:nvSpPr>
        <p:spPr bwMode="auto">
          <a:xfrm>
            <a:off x="4117975" y="8043863"/>
            <a:ext cx="1192213" cy="52863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latin typeface="Arial" charset="0"/>
                <a:ea typeface="MS PGothic" charset="0"/>
                <a:cs typeface="MS PGothic" charset="0"/>
              </a:rPr>
              <a:t>HFT</a:t>
            </a:r>
            <a:endParaRPr lang="en-US" altLang="zh-CN" sz="2600" b="1" baseline="-250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59" name="Text Box 100"/>
          <p:cNvSpPr txBox="1">
            <a:spLocks noChangeArrowheads="1"/>
          </p:cNvSpPr>
          <p:nvPr/>
        </p:nvSpPr>
        <p:spPr bwMode="auto">
          <a:xfrm>
            <a:off x="5851525" y="3792538"/>
            <a:ext cx="1301750" cy="481012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TPC</a:t>
            </a:r>
            <a:endParaRPr lang="en-US" altLang="zh-CN" sz="2600" b="1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86" name="Freeform 185"/>
          <p:cNvSpPr>
            <a:spLocks/>
          </p:cNvSpPr>
          <p:nvPr/>
        </p:nvSpPr>
        <p:spPr bwMode="auto">
          <a:xfrm>
            <a:off x="10512425" y="3989388"/>
            <a:ext cx="1192213" cy="407987"/>
          </a:xfrm>
          <a:custGeom>
            <a:avLst/>
            <a:gdLst>
              <a:gd name="T0" fmla="*/ 0 w 914400"/>
              <a:gd name="T1" fmla="*/ 0 h 457200"/>
              <a:gd name="T2" fmla="*/ 768350 w 914400"/>
              <a:gd name="T3" fmla="*/ 0 h 457200"/>
              <a:gd name="T4" fmla="*/ 768350 w 914400"/>
              <a:gd name="T5" fmla="*/ 190915 h 457200"/>
              <a:gd name="T6" fmla="*/ 0 w 914400"/>
              <a:gd name="T7" fmla="*/ 190915 h 457200"/>
              <a:gd name="T8" fmla="*/ 0 w 914400"/>
              <a:gd name="T9" fmla="*/ 0 h 457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400"/>
              <a:gd name="T16" fmla="*/ 0 h 457200"/>
              <a:gd name="T17" fmla="*/ 914400 w 914400"/>
              <a:gd name="T18" fmla="*/ 457200 h 457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400" h="457200">
                <a:moveTo>
                  <a:pt x="0" y="0"/>
                </a:moveTo>
                <a:lnTo>
                  <a:pt x="914400" y="0"/>
                </a:lnTo>
                <a:lnTo>
                  <a:pt x="9144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130046" tIns="65023" rIns="130046" bIns="65023" anchor="ctr"/>
          <a:lstStyle/>
          <a:p>
            <a:pPr defTabSz="1300163">
              <a:defRPr/>
            </a:pPr>
            <a:endParaRPr lang="zh-CN" altLang="en-US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87" name="Freeform 186"/>
          <p:cNvSpPr>
            <a:spLocks/>
          </p:cNvSpPr>
          <p:nvPr/>
        </p:nvSpPr>
        <p:spPr bwMode="auto">
          <a:xfrm>
            <a:off x="10512425" y="5422900"/>
            <a:ext cx="1192213" cy="411163"/>
          </a:xfrm>
          <a:custGeom>
            <a:avLst/>
            <a:gdLst>
              <a:gd name="T0" fmla="*/ 0 w 914400"/>
              <a:gd name="T1" fmla="*/ 0 h 457200"/>
              <a:gd name="T2" fmla="*/ 768350 w 914400"/>
              <a:gd name="T3" fmla="*/ 0 h 457200"/>
              <a:gd name="T4" fmla="*/ 768350 w 914400"/>
              <a:gd name="T5" fmla="*/ 193031 h 457200"/>
              <a:gd name="T6" fmla="*/ 0 w 914400"/>
              <a:gd name="T7" fmla="*/ 193031 h 457200"/>
              <a:gd name="T8" fmla="*/ 0 w 914400"/>
              <a:gd name="T9" fmla="*/ 0 h 457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400"/>
              <a:gd name="T16" fmla="*/ 0 h 457200"/>
              <a:gd name="T17" fmla="*/ 914400 w 914400"/>
              <a:gd name="T18" fmla="*/ 457200 h 457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400" h="457200">
                <a:moveTo>
                  <a:pt x="0" y="0"/>
                </a:moveTo>
                <a:lnTo>
                  <a:pt x="914400" y="0"/>
                </a:lnTo>
                <a:lnTo>
                  <a:pt x="9144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130046" tIns="65023" rIns="130046" bIns="65023" anchor="ctr"/>
          <a:lstStyle/>
          <a:p>
            <a:pPr defTabSz="1300163">
              <a:defRPr/>
            </a:pPr>
            <a:endParaRPr lang="zh-CN" altLang="en-US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62" name="Line 64"/>
          <p:cNvSpPr>
            <a:spLocks noChangeShapeType="1"/>
          </p:cNvSpPr>
          <p:nvPr/>
        </p:nvSpPr>
        <p:spPr bwMode="auto">
          <a:xfrm flipH="1">
            <a:off x="11161713" y="3725863"/>
            <a:ext cx="976312" cy="56991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63" name="Text Box 99"/>
          <p:cNvSpPr txBox="1">
            <a:spLocks noChangeArrowheads="1"/>
          </p:cNvSpPr>
          <p:nvPr/>
        </p:nvSpPr>
        <p:spPr bwMode="auto">
          <a:xfrm>
            <a:off x="11379200" y="3271838"/>
            <a:ext cx="1192213" cy="503237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00090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rgbClr val="800000"/>
                </a:solidFill>
                <a:latin typeface="Arial" charset="0"/>
                <a:ea typeface="MS PGothic" charset="0"/>
                <a:cs typeface="MS PGothic" charset="0"/>
              </a:rPr>
              <a:t>FHC</a:t>
            </a:r>
            <a:endParaRPr lang="en-US" altLang="zh-CN" sz="2600" b="1" baseline="-25000">
              <a:solidFill>
                <a:srgbClr val="8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64" name="Rectangle 98"/>
          <p:cNvSpPr>
            <a:spLocks noChangeArrowheads="1"/>
          </p:cNvSpPr>
          <p:nvPr/>
        </p:nvSpPr>
        <p:spPr bwMode="auto">
          <a:xfrm>
            <a:off x="541338" y="7985125"/>
            <a:ext cx="1192212" cy="512763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30046" tIns="65023" rIns="130046" bIns="65023" anchor="ctr"/>
          <a:lstStyle/>
          <a:p>
            <a:pPr algn="ctr" defTabSz="650875"/>
            <a:r>
              <a:rPr lang="en-US" altLang="zh-CN"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HLT</a:t>
            </a:r>
          </a:p>
        </p:txBody>
      </p:sp>
      <p:sp>
        <p:nvSpPr>
          <p:cNvPr id="170065" name="Rectangle 98"/>
          <p:cNvSpPr>
            <a:spLocks noChangeArrowheads="1"/>
          </p:cNvSpPr>
          <p:nvPr/>
        </p:nvSpPr>
        <p:spPr bwMode="auto">
          <a:xfrm>
            <a:off x="325438" y="4603750"/>
            <a:ext cx="1408112" cy="455613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b"/>
          <a:lstStyle/>
          <a:p>
            <a:pPr algn="ctr" defTabSz="650875"/>
            <a:r>
              <a:rPr lang="en-US" altLang="zh-CN" sz="2600" b="1" baseline="-25000">
                <a:solidFill>
                  <a:srgbClr val="B0190F"/>
                </a:solidFill>
                <a:latin typeface="Arial" charset="0"/>
                <a:ea typeface="MS PGothic" charset="0"/>
                <a:cs typeface="MS PGothic" charset="0"/>
              </a:rPr>
              <a:t>pp2pp’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66" name="Rectangle 98"/>
          <p:cNvSpPr>
            <a:spLocks noChangeArrowheads="1"/>
          </p:cNvSpPr>
          <p:nvPr/>
        </p:nvSpPr>
        <p:spPr bwMode="auto">
          <a:xfrm>
            <a:off x="11271250" y="4603750"/>
            <a:ext cx="1408113" cy="455613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b"/>
          <a:lstStyle/>
          <a:p>
            <a:pPr algn="ctr" defTabSz="650875"/>
            <a:r>
              <a:rPr lang="en-US" altLang="zh-CN" sz="2600" b="1" baseline="-25000">
                <a:solidFill>
                  <a:srgbClr val="B0190F"/>
                </a:solidFill>
                <a:latin typeface="Arial" charset="0"/>
                <a:ea typeface="MS PGothic" charset="0"/>
                <a:cs typeface="MS PGothic" charset="0"/>
              </a:rPr>
              <a:t>pp2pp’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70067" name="Rectangle 98"/>
          <p:cNvSpPr>
            <a:spLocks noChangeArrowheads="1"/>
          </p:cNvSpPr>
          <p:nvPr/>
        </p:nvSpPr>
        <p:spPr bwMode="auto">
          <a:xfrm>
            <a:off x="9536113" y="6448425"/>
            <a:ext cx="1192212" cy="41116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ctr"/>
          <a:lstStyle/>
          <a:p>
            <a:pPr algn="ctr" defTabSz="650875"/>
            <a:r>
              <a:rPr lang="en-US" altLang="zh-CN" sz="2000" b="1" baseline="-25000">
                <a:latin typeface="Arial" charset="0"/>
                <a:ea typeface="MS PGothic" charset="0"/>
                <a:cs typeface="MS PGothic" charset="0"/>
              </a:rPr>
              <a:t>trigger</a:t>
            </a:r>
          </a:p>
        </p:txBody>
      </p:sp>
      <p:sp>
        <p:nvSpPr>
          <p:cNvPr id="170068" name="Rectangle 98"/>
          <p:cNvSpPr>
            <a:spLocks noChangeArrowheads="1"/>
          </p:cNvSpPr>
          <p:nvPr/>
        </p:nvSpPr>
        <p:spPr bwMode="auto">
          <a:xfrm>
            <a:off x="10945813" y="6448425"/>
            <a:ext cx="1517650" cy="41116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 anchor="ctr"/>
          <a:lstStyle/>
          <a:p>
            <a:pPr algn="ctr" defTabSz="650875"/>
            <a:r>
              <a:rPr lang="en-US" altLang="zh-CN" sz="2000" b="1" baseline="-25000">
                <a:latin typeface="Arial" charset="0"/>
                <a:ea typeface="MS PGothic" charset="0"/>
                <a:cs typeface="MS PGothic" charset="0"/>
              </a:rPr>
              <a:t>computing</a:t>
            </a:r>
          </a:p>
        </p:txBody>
      </p:sp>
      <p:sp>
        <p:nvSpPr>
          <p:cNvPr id="170069" name="Line 51"/>
          <p:cNvSpPr>
            <a:spLocks noChangeShapeType="1"/>
          </p:cNvSpPr>
          <p:nvPr/>
        </p:nvSpPr>
        <p:spPr bwMode="auto">
          <a:xfrm flipV="1">
            <a:off x="2492375" y="5116513"/>
            <a:ext cx="2601913" cy="123031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70" name="Text Box 52"/>
          <p:cNvSpPr txBox="1">
            <a:spLocks noChangeArrowheads="1"/>
          </p:cNvSpPr>
          <p:nvPr/>
        </p:nvSpPr>
        <p:spPr bwMode="auto">
          <a:xfrm>
            <a:off x="1408113" y="6448425"/>
            <a:ext cx="1301750" cy="530225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650875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3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FTPC</a:t>
            </a:r>
            <a:endParaRPr lang="en-US" altLang="zh-CN" sz="2600" b="1" baseline="-250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16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F1D0D-9078-FA4B-9B0E-2D5344F04453}" type="slidenum">
              <a:rPr lang="zh-CN" altLang="en-US"/>
              <a:pPr>
                <a:defRPr/>
              </a:pPr>
              <a:t>30</a:t>
            </a:fld>
            <a:endParaRPr lang="en-US" altLang="zh-CN"/>
          </a:p>
        </p:txBody>
      </p:sp>
      <p:sp>
        <p:nvSpPr>
          <p:cNvPr id="231427" name="Slide Number Placeholder 6"/>
          <p:cNvSpPr txBox="1">
            <a:spLocks noGrp="1"/>
          </p:cNvSpPr>
          <p:nvPr/>
        </p:nvSpPr>
        <p:spPr bwMode="auto">
          <a:xfrm>
            <a:off x="9320213" y="9102725"/>
            <a:ext cx="270986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pPr algn="r"/>
            <a:fld id="{A203829E-A648-254A-A96E-558E2F5E3451}" type="slidenum">
              <a:rPr kumimoji="0" lang="zh-CN" altLang="en-US" sz="20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rPr>
              <a:pPr algn="r"/>
              <a:t>30</a:t>
            </a:fld>
            <a:endParaRPr kumimoji="0" lang="en-US" altLang="zh-CN" sz="2000">
              <a:solidFill>
                <a:schemeClr val="bg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80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71588" y="571500"/>
            <a:ext cx="10464800" cy="534988"/>
          </a:xfrm>
        </p:spPr>
        <p:txBody>
          <a:bodyPr lIns="130046" tIns="65023" rIns="130046" bIns="65023"/>
          <a:lstStyle/>
          <a:p>
            <a:pPr>
              <a:defRPr/>
            </a:pPr>
            <a:r>
              <a:rPr kumimoji="0" lang="en-US" altLang="zh-CN" sz="3200" smtClean="0">
                <a:solidFill>
                  <a:schemeClr val="bg1"/>
                </a:solidFill>
              </a:rPr>
              <a:t>Production Mechanisms</a:t>
            </a:r>
          </a:p>
        </p:txBody>
      </p:sp>
      <p:sp>
        <p:nvSpPr>
          <p:cNvPr id="231429" name="Footer Placeholder 5"/>
          <p:cNvSpPr txBox="1">
            <a:spLocks noGrp="1"/>
          </p:cNvSpPr>
          <p:nvPr/>
        </p:nvSpPr>
        <p:spPr bwMode="auto">
          <a:xfrm>
            <a:off x="3902075" y="9102725"/>
            <a:ext cx="49847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pPr algn="ctr"/>
            <a:endParaRPr kumimoji="0" lang="en-US" altLang="zh-CN" sz="200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31430" name="Rectangle 7"/>
          <p:cNvSpPr>
            <a:spLocks noChangeArrowheads="1"/>
          </p:cNvSpPr>
          <p:nvPr/>
        </p:nvSpPr>
        <p:spPr bwMode="auto">
          <a:xfrm>
            <a:off x="4443413" y="8345488"/>
            <a:ext cx="65024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defTabSz="1300163"/>
            <a:r>
              <a:rPr lang="en-US" altLang="zh-CN" sz="26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just because something is impossible today doesn’t mean it will be impossible in the future.</a:t>
            </a:r>
          </a:p>
        </p:txBody>
      </p:sp>
      <p:sp>
        <p:nvSpPr>
          <p:cNvPr id="231431" name="TextBox 7"/>
          <p:cNvSpPr txBox="1">
            <a:spLocks noChangeArrowheads="1"/>
          </p:cNvSpPr>
          <p:nvPr/>
        </p:nvSpPr>
        <p:spPr bwMode="auto">
          <a:xfrm>
            <a:off x="2398713" y="6964363"/>
            <a:ext cx="91027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/>
          <a:lstStyle>
            <a:lvl1pPr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650875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endParaRPr kumimoji="0" lang="zh-CN" altLang="en-US" sz="2600" b="1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buFont typeface="Arial" charset="0"/>
              <a:buChar char="•"/>
            </a:pPr>
            <a:r>
              <a:rPr kumimoji="0" lang="zh-CN" altLang="en-US" sz="2600" b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kumimoji="0" lang="en-US" altLang="zh-CN" sz="2600" b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Relativistic Heavy Ion collisions :</a:t>
            </a:r>
          </a:p>
          <a:p>
            <a:pPr lvl="1">
              <a:buFont typeface="Wingdings" charset="0"/>
              <a:buChar char="ü"/>
            </a:pPr>
            <a:r>
              <a:rPr kumimoji="0" lang="en-US" altLang="zh-CN" sz="2600" b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High antibaryon density</a:t>
            </a:r>
          </a:p>
          <a:p>
            <a:pPr lvl="1">
              <a:buFont typeface="Wingdings" charset="0"/>
              <a:buChar char="ü"/>
            </a:pPr>
            <a:r>
              <a:rPr kumimoji="0" lang="en-US" altLang="zh-CN" sz="2600" b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High temperature</a:t>
            </a:r>
          </a:p>
          <a:p>
            <a:pPr>
              <a:buFont typeface="Arial" charset="0"/>
              <a:buChar char="•"/>
            </a:pPr>
            <a:r>
              <a:rPr kumimoji="0" lang="en-US" altLang="zh-CN" sz="2600" b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 Favorable environment for both production mechanisms.</a:t>
            </a:r>
          </a:p>
          <a:p>
            <a:endParaRPr kumimoji="0" lang="en-US" altLang="zh-CN" sz="2600" b="1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  <a:p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buFont typeface="Arial" charset="0"/>
              <a:buChar char="•"/>
            </a:pPr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buFont typeface="Arial" charset="0"/>
              <a:buChar char="•"/>
            </a:pPr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r>
              <a:rPr kumimoji="0" lang="en-US" altLang="zh-CN"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 </a:t>
            </a:r>
          </a:p>
        </p:txBody>
      </p:sp>
      <p:grpSp>
        <p:nvGrpSpPr>
          <p:cNvPr id="231432" name="Group 21"/>
          <p:cNvGrpSpPr>
            <a:grpSpLocks/>
          </p:cNvGrpSpPr>
          <p:nvPr/>
        </p:nvGrpSpPr>
        <p:grpSpPr bwMode="auto">
          <a:xfrm>
            <a:off x="1668463" y="1571625"/>
            <a:ext cx="4075112" cy="4713288"/>
            <a:chOff x="276829" y="609600"/>
            <a:chExt cx="3787171" cy="4533900"/>
          </a:xfrm>
        </p:grpSpPr>
        <p:grpSp>
          <p:nvGrpSpPr>
            <p:cNvPr id="231437" name="Group 53"/>
            <p:cNvGrpSpPr>
              <a:grpSpLocks/>
            </p:cNvGrpSpPr>
            <p:nvPr/>
          </p:nvGrpSpPr>
          <p:grpSpPr bwMode="auto">
            <a:xfrm>
              <a:off x="276829" y="609600"/>
              <a:ext cx="3787171" cy="3352653"/>
              <a:chOff x="-3533171" y="-609600"/>
              <a:chExt cx="3787171" cy="3352653"/>
            </a:xfrm>
          </p:grpSpPr>
          <p:sp>
            <p:nvSpPr>
              <p:cNvPr id="231447" name="Freeform 50"/>
              <p:cNvSpPr>
                <a:spLocks noChangeArrowheads="1"/>
              </p:cNvSpPr>
              <p:nvPr/>
            </p:nvSpPr>
            <p:spPr bwMode="auto">
              <a:xfrm>
                <a:off x="-3533171" y="-609600"/>
                <a:ext cx="3787171" cy="3135514"/>
              </a:xfrm>
              <a:custGeom>
                <a:avLst/>
                <a:gdLst>
                  <a:gd name="T0" fmla="*/ 373843 w 3759200"/>
                  <a:gd name="T1" fmla="*/ 1281447 h 3134784"/>
                  <a:gd name="T2" fmla="*/ 1098740 w 3759200"/>
                  <a:gd name="T3" fmla="*/ 1548768 h 3134784"/>
                  <a:gd name="T4" fmla="*/ 1509055 w 3759200"/>
                  <a:gd name="T5" fmla="*/ 2019764 h 3134784"/>
                  <a:gd name="T6" fmla="*/ 1714214 w 3759200"/>
                  <a:gd name="T7" fmla="*/ 2452571 h 3134784"/>
                  <a:gd name="T8" fmla="*/ 1768923 w 3759200"/>
                  <a:gd name="T9" fmla="*/ 3038133 h 3134784"/>
                  <a:gd name="T10" fmla="*/ 2015113 w 3759200"/>
                  <a:gd name="T11" fmla="*/ 3076322 h 3134784"/>
                  <a:gd name="T12" fmla="*/ 2439108 w 3759200"/>
                  <a:gd name="T13" fmla="*/ 3076322 h 3134784"/>
                  <a:gd name="T14" fmla="*/ 2466463 w 3759200"/>
                  <a:gd name="T15" fmla="*/ 2745352 h 3134784"/>
                  <a:gd name="T16" fmla="*/ 2493817 w 3759200"/>
                  <a:gd name="T17" fmla="*/ 2490760 h 3134784"/>
                  <a:gd name="T18" fmla="*/ 2616912 w 3759200"/>
                  <a:gd name="T19" fmla="*/ 2172520 h 3134784"/>
                  <a:gd name="T20" fmla="*/ 2945167 w 3759200"/>
                  <a:gd name="T21" fmla="*/ 1421473 h 3134784"/>
                  <a:gd name="T22" fmla="*/ 3369160 w 3759200"/>
                  <a:gd name="T23" fmla="*/ 835910 h 3134784"/>
                  <a:gd name="T24" fmla="*/ 3738445 w 3759200"/>
                  <a:gd name="T25" fmla="*/ 237617 h 3134784"/>
                  <a:gd name="T26" fmla="*/ 3683736 w 3759200"/>
                  <a:gd name="T27" fmla="*/ 46677 h 3134784"/>
                  <a:gd name="T28" fmla="*/ 1550088 w 3759200"/>
                  <a:gd name="T29" fmla="*/ 517668 h 3134784"/>
                  <a:gd name="T30" fmla="*/ 182363 w 3759200"/>
                  <a:gd name="T31" fmla="*/ 1154151 h 3134784"/>
                  <a:gd name="T32" fmla="*/ 455908 w 3759200"/>
                  <a:gd name="T33" fmla="*/ 1294177 h 31347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59200"/>
                  <a:gd name="T52" fmla="*/ 0 h 3134784"/>
                  <a:gd name="T53" fmla="*/ 3759200 w 3759200"/>
                  <a:gd name="T54" fmla="*/ 3134784 h 31347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59200" h="3134784">
                    <a:moveTo>
                      <a:pt x="347133" y="1278467"/>
                    </a:moveTo>
                    <a:cubicBezTo>
                      <a:pt x="595841" y="1350433"/>
                      <a:pt x="844550" y="1422400"/>
                      <a:pt x="1020233" y="1545167"/>
                    </a:cubicBezTo>
                    <a:cubicBezTo>
                      <a:pt x="1195916" y="1667934"/>
                      <a:pt x="1305983" y="1864784"/>
                      <a:pt x="1401233" y="2015067"/>
                    </a:cubicBezTo>
                    <a:cubicBezTo>
                      <a:pt x="1496483" y="2165350"/>
                      <a:pt x="1551516" y="2277534"/>
                      <a:pt x="1591733" y="2446867"/>
                    </a:cubicBezTo>
                    <a:cubicBezTo>
                      <a:pt x="1631950" y="2616200"/>
                      <a:pt x="1595966" y="2927350"/>
                      <a:pt x="1642533" y="3031067"/>
                    </a:cubicBezTo>
                    <a:cubicBezTo>
                      <a:pt x="1689100" y="3134784"/>
                      <a:pt x="1767416" y="3062817"/>
                      <a:pt x="1871133" y="3069167"/>
                    </a:cubicBezTo>
                    <a:cubicBezTo>
                      <a:pt x="1974850" y="3075517"/>
                      <a:pt x="2194983" y="3124200"/>
                      <a:pt x="2264833" y="3069167"/>
                    </a:cubicBezTo>
                    <a:cubicBezTo>
                      <a:pt x="2334683" y="3014134"/>
                      <a:pt x="2281766" y="2836334"/>
                      <a:pt x="2290233" y="2738967"/>
                    </a:cubicBezTo>
                    <a:cubicBezTo>
                      <a:pt x="2298700" y="2641600"/>
                      <a:pt x="2292350" y="2580217"/>
                      <a:pt x="2315633" y="2484967"/>
                    </a:cubicBezTo>
                    <a:cubicBezTo>
                      <a:pt x="2338916" y="2389717"/>
                      <a:pt x="2360083" y="2345267"/>
                      <a:pt x="2429933" y="2167467"/>
                    </a:cubicBezTo>
                    <a:cubicBezTo>
                      <a:pt x="2499783" y="1989667"/>
                      <a:pt x="2618316" y="1640417"/>
                      <a:pt x="2734733" y="1418167"/>
                    </a:cubicBezTo>
                    <a:cubicBezTo>
                      <a:pt x="2851150" y="1195917"/>
                      <a:pt x="3005666" y="1030817"/>
                      <a:pt x="3128433" y="833967"/>
                    </a:cubicBezTo>
                    <a:cubicBezTo>
                      <a:pt x="3251200" y="637117"/>
                      <a:pt x="3422650" y="368300"/>
                      <a:pt x="3471333" y="237067"/>
                    </a:cubicBezTo>
                    <a:cubicBezTo>
                      <a:pt x="3520016" y="105834"/>
                      <a:pt x="3759200" y="0"/>
                      <a:pt x="3420533" y="46567"/>
                    </a:cubicBezTo>
                    <a:cubicBezTo>
                      <a:pt x="3081866" y="93134"/>
                      <a:pt x="1981200" y="332317"/>
                      <a:pt x="1439333" y="516467"/>
                    </a:cubicBezTo>
                    <a:cubicBezTo>
                      <a:pt x="897466" y="700617"/>
                      <a:pt x="338666" y="1022350"/>
                      <a:pt x="169333" y="1151467"/>
                    </a:cubicBezTo>
                    <a:cubicBezTo>
                      <a:pt x="0" y="1280584"/>
                      <a:pt x="423333" y="1291167"/>
                      <a:pt x="423333" y="1291167"/>
                    </a:cubicBez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06060"/>
                  </a:gs>
                </a:gsLst>
                <a:lin ang="54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30046" tIns="65023" rIns="130046" bIns="65023"/>
              <a:lstStyle/>
              <a:p>
                <a:endParaRPr lang="zh-CN" altLang="en-US"/>
              </a:p>
            </p:txBody>
          </p:sp>
          <p:sp>
            <p:nvSpPr>
              <p:cNvPr id="231448" name="Down Arrow 51"/>
              <p:cNvSpPr>
                <a:spLocks noChangeArrowheads="1"/>
              </p:cNvSpPr>
              <p:nvPr/>
            </p:nvSpPr>
            <p:spPr bwMode="auto">
              <a:xfrm>
                <a:off x="-2263787" y="1904891"/>
                <a:ext cx="1412060" cy="838164"/>
              </a:xfrm>
              <a:prstGeom prst="downArrow">
                <a:avLst>
                  <a:gd name="adj1" fmla="val 50000"/>
                  <a:gd name="adj2" fmla="val 74255"/>
                </a:avLst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30046" tIns="65023" rIns="130046" bIns="65023"/>
              <a:lstStyle/>
              <a:p>
                <a:pPr defTabSz="1300163"/>
                <a:endParaRPr lang="zh-CN" altLang="en-US" sz="2600" b="1" baseline="-25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231438" name="Oval 9"/>
            <p:cNvSpPr>
              <a:spLocks noChangeArrowheads="1"/>
            </p:cNvSpPr>
            <p:nvPr/>
          </p:nvSpPr>
          <p:spPr bwMode="auto">
            <a:xfrm>
              <a:off x="2591094" y="989597"/>
              <a:ext cx="379767" cy="382168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39" name="Oval 10"/>
            <p:cNvSpPr>
              <a:spLocks noChangeArrowheads="1"/>
            </p:cNvSpPr>
            <p:nvPr/>
          </p:nvSpPr>
          <p:spPr bwMode="auto">
            <a:xfrm>
              <a:off x="1751832" y="1981930"/>
              <a:ext cx="381864" cy="379997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40" name="Oval 13"/>
            <p:cNvSpPr>
              <a:spLocks noChangeArrowheads="1"/>
            </p:cNvSpPr>
            <p:nvPr/>
          </p:nvSpPr>
          <p:spPr bwMode="auto">
            <a:xfrm>
              <a:off x="1447600" y="1447764"/>
              <a:ext cx="379766" cy="379997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41" name="Oval 14"/>
            <p:cNvSpPr>
              <a:spLocks noChangeArrowheads="1"/>
            </p:cNvSpPr>
            <p:nvPr/>
          </p:nvSpPr>
          <p:spPr bwMode="auto">
            <a:xfrm>
              <a:off x="2513463" y="1751761"/>
              <a:ext cx="381864" cy="38216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42" name="Oval 17"/>
            <p:cNvSpPr>
              <a:spLocks noChangeArrowheads="1"/>
            </p:cNvSpPr>
            <p:nvPr/>
          </p:nvSpPr>
          <p:spPr bwMode="auto">
            <a:xfrm>
              <a:off x="1638532" y="4001339"/>
              <a:ext cx="1219029" cy="1142161"/>
            </a:xfrm>
            <a:prstGeom prst="ellipse">
              <a:avLst/>
            </a:prstGeom>
            <a:solidFill>
              <a:srgbClr val="CCEEDF">
                <a:alpha val="4784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43" name="Oval 11"/>
            <p:cNvSpPr>
              <a:spLocks noChangeArrowheads="1"/>
            </p:cNvSpPr>
            <p:nvPr/>
          </p:nvSpPr>
          <p:spPr bwMode="auto">
            <a:xfrm>
              <a:off x="2246997" y="4229338"/>
              <a:ext cx="381864" cy="37999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44" name="Oval 12"/>
            <p:cNvSpPr>
              <a:spLocks noChangeArrowheads="1"/>
            </p:cNvSpPr>
            <p:nvPr/>
          </p:nvSpPr>
          <p:spPr bwMode="auto">
            <a:xfrm>
              <a:off x="1867231" y="4533335"/>
              <a:ext cx="379766" cy="382168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45" name="Oval 15"/>
            <p:cNvSpPr>
              <a:spLocks noChangeArrowheads="1"/>
            </p:cNvSpPr>
            <p:nvPr/>
          </p:nvSpPr>
          <p:spPr bwMode="auto">
            <a:xfrm>
              <a:off x="2246997" y="4609334"/>
              <a:ext cx="381864" cy="38216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1446" name="Oval 16"/>
            <p:cNvSpPr>
              <a:spLocks noChangeArrowheads="1"/>
            </p:cNvSpPr>
            <p:nvPr/>
          </p:nvSpPr>
          <p:spPr bwMode="auto">
            <a:xfrm>
              <a:off x="1867231" y="4153338"/>
              <a:ext cx="379766" cy="379997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lang="zh-CN" altLang="en-US" sz="2600" b="1" baseline="-25000">
                <a:solidFill>
                  <a:srgbClr val="D9D9D9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231433" name="TextBox 42"/>
          <p:cNvSpPr txBox="1">
            <a:spLocks noChangeArrowheads="1"/>
          </p:cNvSpPr>
          <p:nvPr/>
        </p:nvSpPr>
        <p:spPr bwMode="auto">
          <a:xfrm>
            <a:off x="650875" y="3792538"/>
            <a:ext cx="26003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/>
          <a:lstStyle>
            <a:lvl1pPr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r>
              <a:rPr kumimoji="0" lang="zh-CN" altLang="en-US" sz="2600" b="1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kumimoji="0" lang="en-US" altLang="zh-CN" sz="2600" b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Coalescence</a:t>
            </a:r>
          </a:p>
          <a:p>
            <a:endParaRPr kumimoji="0" lang="en-US" altLang="zh-CN" sz="2600" b="1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  <a:p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buFont typeface="Arial" charset="0"/>
              <a:buChar char="•"/>
            </a:pPr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buFont typeface="Arial" charset="0"/>
              <a:buChar char="•"/>
            </a:pPr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r>
              <a:rPr kumimoji="0" lang="en-US" altLang="zh-CN"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 </a:t>
            </a:r>
          </a:p>
        </p:txBody>
      </p:sp>
      <p:sp>
        <p:nvSpPr>
          <p:cNvPr id="231434" name="TextBox 43"/>
          <p:cNvSpPr txBox="1">
            <a:spLocks noChangeArrowheads="1"/>
          </p:cNvSpPr>
          <p:nvPr/>
        </p:nvSpPr>
        <p:spPr bwMode="auto">
          <a:xfrm>
            <a:off x="8453438" y="6284913"/>
            <a:ext cx="34671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/>
          <a:lstStyle>
            <a:lvl1pPr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cs typeface="宋体" charset="0"/>
                <a:sym typeface="Gill Sans" charset="0"/>
              </a:defRPr>
            </a:lvl1pPr>
            <a:lvl2pPr marL="742950" indent="-28575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2pPr>
            <a:lvl3pPr marL="11430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3pPr>
            <a:lvl4pPr marL="16002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4pPr>
            <a:lvl5pPr marL="2057400" indent="-228600" defTabSz="1300163"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5pPr>
            <a:lvl6pPr marL="25146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6pPr>
            <a:lvl7pPr marL="29718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7pPr>
            <a:lvl8pPr marL="34290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8pPr>
            <a:lvl9pPr marL="3886200" indent="-228600" defTabSz="1300163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000000"/>
                </a:solidFill>
                <a:latin typeface="Gill Sans" charset="0"/>
                <a:ea typeface="宋体" charset="0"/>
                <a:sym typeface="Gill Sans" charset="0"/>
              </a:defRPr>
            </a:lvl9pPr>
          </a:lstStyle>
          <a:p>
            <a:r>
              <a:rPr kumimoji="0" lang="zh-CN" altLang="en-US" sz="2600" b="1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kumimoji="0" lang="en-US" altLang="zh-CN" sz="2600" b="1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Thermal production</a:t>
            </a:r>
          </a:p>
          <a:p>
            <a:endParaRPr kumimoji="0" lang="en-US" altLang="zh-CN" sz="2600" b="1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  <a:p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buFont typeface="Arial" charset="0"/>
              <a:buChar char="•"/>
            </a:pPr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buFont typeface="Arial" charset="0"/>
              <a:buChar char="•"/>
            </a:pPr>
            <a:endParaRPr kumimoji="0" lang="en-US" altLang="zh-CN" sz="2600" b="1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  <a:p>
            <a:r>
              <a:rPr kumimoji="0" lang="en-US" altLang="zh-CN" sz="2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 </a:t>
            </a:r>
          </a:p>
        </p:txBody>
      </p:sp>
      <p:pic>
        <p:nvPicPr>
          <p:cNvPr id="23143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517650"/>
            <a:ext cx="54991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6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5710238"/>
            <a:ext cx="39751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500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6DE80-7546-A64F-926B-9C4DE15886BB}" type="slidenum">
              <a:rPr lang="zh-CN" altLang="en-US"/>
              <a:pPr>
                <a:defRPr/>
              </a:pPr>
              <a:t>31</a:t>
            </a:fld>
            <a:endParaRPr lang="en-US" altLang="zh-CN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7625" y="0"/>
            <a:ext cx="10464800" cy="9159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宋体" charset="0"/>
                <a:cs typeface="宋体" charset="0"/>
              </a:rPr>
              <a:t>Thermal model calculation</a:t>
            </a:r>
          </a:p>
        </p:txBody>
      </p:sp>
      <p:pic>
        <p:nvPicPr>
          <p:cNvPr id="11674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" y="1131888"/>
            <a:ext cx="5976938" cy="74914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131888"/>
            <a:ext cx="6624637" cy="792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6742" name="Rectangle 6"/>
          <p:cNvSpPr>
            <a:spLocks/>
          </p:cNvSpPr>
          <p:nvPr/>
        </p:nvSpPr>
        <p:spPr bwMode="auto">
          <a:xfrm>
            <a:off x="381000" y="9004300"/>
            <a:ext cx="3868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ea typeface="宋体" charset="0"/>
                <a:cs typeface="宋体" charset="0"/>
              </a:rPr>
              <a:t>A. Andronic et al., PLB 697, 203 (2011)</a:t>
            </a:r>
            <a:endParaRPr lang="zh-CN" altLang="en-US" sz="1600" b="1">
              <a:ea typeface="宋体" charset="0"/>
              <a:cs typeface="宋体" charset="0"/>
            </a:endParaRPr>
          </a:p>
        </p:txBody>
      </p:sp>
      <p:sp>
        <p:nvSpPr>
          <p:cNvPr id="116743" name="Rectangle 7"/>
          <p:cNvSpPr>
            <a:spLocks/>
          </p:cNvSpPr>
          <p:nvPr/>
        </p:nvSpPr>
        <p:spPr bwMode="auto">
          <a:xfrm>
            <a:off x="5638800" y="7253288"/>
            <a:ext cx="576263" cy="360362"/>
          </a:xfrm>
          <a:prstGeom prst="rect">
            <a:avLst/>
          </a:prstGeom>
          <a:solidFill>
            <a:srgbClr val="FF0000">
              <a:alpha val="27000"/>
            </a:srgbClr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6744" name="Rectangle 8"/>
          <p:cNvSpPr>
            <a:spLocks/>
          </p:cNvSpPr>
          <p:nvPr/>
        </p:nvSpPr>
        <p:spPr bwMode="auto">
          <a:xfrm>
            <a:off x="1389063" y="6748463"/>
            <a:ext cx="3168650" cy="288925"/>
          </a:xfrm>
          <a:prstGeom prst="rect">
            <a:avLst/>
          </a:prstGeom>
          <a:solidFill>
            <a:srgbClr val="FF0000">
              <a:alpha val="14000"/>
            </a:srgbClr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 flipV="1">
            <a:off x="10390188" y="1276350"/>
            <a:ext cx="0" cy="6337300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D9DF2-7820-6D45-829F-0F8546BF5896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13004800" cy="85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53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4F53F-A746-8C44-8293-41D09A7FAD9B}" type="slidenum">
              <a:rPr lang="zh-CN" altLang="en-US" smtClean="0"/>
              <a:pPr>
                <a:defRPr/>
              </a:pPr>
              <a:t>33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13004800" cy="85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24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851BD-8DC1-0E42-A6D7-381289203FCE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  <p:pic>
        <p:nvPicPr>
          <p:cNvPr id="1996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124272"/>
            <a:ext cx="12623080" cy="939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37704" y="1564432"/>
            <a:ext cx="42484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1955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49C51-133F-7A4C-9CAD-91A4DB7464A2}" type="slidenum">
              <a:rPr lang="zh-CN" altLang="en-US"/>
              <a:pPr>
                <a:defRPr/>
              </a:pPr>
              <a:t>35</a:t>
            </a:fld>
            <a:endParaRPr lang="en-US" altLang="zh-CN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3004800" cy="628650"/>
          </a:xfrm>
          <a:solidFill>
            <a:srgbClr val="FFCC99"/>
          </a:solid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ea typeface="宋体" charset="0"/>
                <a:cs typeface="宋体" charset="0"/>
              </a:rPr>
              <a:t>Hadron/Electron/</a:t>
            </a:r>
            <a:r>
              <a:rPr lang="en-US" altLang="zh-CN" b="1" dirty="0" err="1" smtClean="0">
                <a:ea typeface="宋体" charset="0"/>
                <a:cs typeface="宋体" charset="0"/>
              </a:rPr>
              <a:t>muon</a:t>
            </a:r>
            <a:r>
              <a:rPr lang="en-US" altLang="zh-CN" b="1" dirty="0" smtClean="0">
                <a:ea typeface="宋体" charset="0"/>
                <a:cs typeface="宋体" charset="0"/>
              </a:rPr>
              <a:t>  PID capability (w/ TOF)</a:t>
            </a:r>
          </a:p>
        </p:txBody>
      </p:sp>
      <p:pic>
        <p:nvPicPr>
          <p:cNvPr id="173059" name="Picture 3" descr="electronp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62050"/>
            <a:ext cx="39878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650875" y="2058988"/>
            <a:ext cx="11812588" cy="596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650875" indent="-650875" defTabSz="1300163">
              <a:spcBef>
                <a:spcPct val="20000"/>
              </a:spcBef>
              <a:defRPr/>
            </a:pPr>
            <a:endParaRPr lang="zh-CN" altLang="en-US" sz="4000">
              <a:solidFill>
                <a:schemeClr val="tx1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173061" name="Picture 5" descr="tofr_beta_p_prplot091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3881438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8243888" y="4921250"/>
            <a:ext cx="2619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defTabSz="1300163">
              <a:defRPr/>
            </a:pPr>
            <a:endParaRPr lang="zh-CN" altLang="en-US" sz="2600">
              <a:solidFill>
                <a:schemeClr val="accent1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5956300" y="4768850"/>
            <a:ext cx="1485900" cy="52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>
            <a:lvl1pPr defTabSz="1300163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650875" defTabSz="1300163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300163" defTabSz="1300163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951038" defTabSz="1300163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600325" defTabSz="1300163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2600" b="1" i="1" smtClean="0">
                <a:solidFill>
                  <a:srgbClr val="FB1C00"/>
                </a:solidFill>
                <a:latin typeface="Times New Roman" charset="0"/>
                <a:ea typeface="宋体" charset="0"/>
                <a:cs typeface="宋体" charset="0"/>
              </a:rPr>
              <a:t>electrons</a:t>
            </a:r>
            <a:endParaRPr lang="en-US" altLang="zh-CN" sz="2600" smtClean="0">
              <a:solidFill>
                <a:schemeClr val="accent1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330200" y="6951663"/>
            <a:ext cx="7396336" cy="916146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 marL="650875" indent="-650875" defTabSz="1300163">
              <a:defRPr/>
            </a:pP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Clean electron PID can be obtained up to P</a:t>
            </a:r>
            <a:r>
              <a:rPr lang="en-US" altLang="zh-CN" sz="1700" b="1" baseline="-25000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T</a:t>
            </a: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&lt; 3 </a:t>
            </a:r>
            <a:r>
              <a:rPr lang="en-US" altLang="zh-CN" sz="1700" b="1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GeV</a:t>
            </a: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/c. </a:t>
            </a: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</a:t>
            </a:r>
          </a:p>
          <a:p>
            <a:pPr marL="650875" indent="-650875" defTabSz="1300163">
              <a:defRPr/>
            </a:pP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This is used to measure the </a:t>
            </a:r>
            <a:r>
              <a:rPr lang="en-US" altLang="zh-CN" sz="1700" b="1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semileptonic</a:t>
            </a:r>
            <a:r>
              <a:rPr lang="en-US" altLang="zh-CN" sz="17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 decay of open charm.</a:t>
            </a:r>
          </a:p>
          <a:p>
            <a:pPr marL="650875" indent="-650875" defTabSz="1300163">
              <a:defRPr/>
            </a:pPr>
            <a:r>
              <a:rPr lang="en-US" altLang="zh-CN" sz="1700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(STAR Collaboration, PRL94(2005) </a:t>
            </a:r>
            <a:r>
              <a:rPr lang="en-US" altLang="zh-CN" sz="1700" dirty="0" smtClean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062301(L</a:t>
            </a:r>
            <a:r>
              <a:rPr lang="en-US" altLang="zh-CN" sz="1700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. </a:t>
            </a:r>
            <a:r>
              <a:rPr lang="en-US" altLang="zh-CN" sz="1700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Ruan</a:t>
            </a:r>
            <a:r>
              <a:rPr lang="en-US" altLang="zh-CN" sz="1700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, Z. </a:t>
            </a:r>
            <a:r>
              <a:rPr lang="en-US" altLang="zh-CN" sz="1700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Xu</a:t>
            </a:r>
            <a:r>
              <a:rPr lang="en-US" altLang="zh-CN" sz="1700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, X. Dong et al</a:t>
            </a:r>
            <a:r>
              <a:rPr lang="en-US" altLang="zh-CN" sz="1700" dirty="0" smtClean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.)</a:t>
            </a:r>
            <a:endParaRPr lang="en-US" altLang="zh-CN" sz="1700" dirty="0">
              <a:solidFill>
                <a:schemeClr val="tx1"/>
              </a:solidFill>
              <a:latin typeface="Arial" charset="0"/>
              <a:ea typeface="宋体" charset="0"/>
              <a:cs typeface="宋体" charset="0"/>
              <a:sym typeface="Wingdings" charset="0"/>
            </a:endParaRPr>
          </a:p>
        </p:txBody>
      </p:sp>
      <p:grpSp>
        <p:nvGrpSpPr>
          <p:cNvPr id="173065" name="Group 9"/>
          <p:cNvGrpSpPr>
            <a:grpSpLocks/>
          </p:cNvGrpSpPr>
          <p:nvPr/>
        </p:nvGrpSpPr>
        <p:grpSpPr bwMode="auto">
          <a:xfrm>
            <a:off x="1604862" y="3402017"/>
            <a:ext cx="3083027" cy="1546594"/>
            <a:chOff x="1375" y="2160"/>
            <a:chExt cx="1365" cy="692"/>
          </a:xfrm>
        </p:grpSpPr>
        <p:sp>
          <p:nvSpPr>
            <p:cNvPr id="111626" name="AutoShape 10"/>
            <p:cNvSpPr>
              <a:spLocks noChangeArrowheads="1"/>
            </p:cNvSpPr>
            <p:nvPr/>
          </p:nvSpPr>
          <p:spPr bwMode="auto">
            <a:xfrm>
              <a:off x="2640" y="2160"/>
              <a:ext cx="100" cy="586"/>
            </a:xfrm>
            <a:prstGeom prst="downArrow">
              <a:avLst>
                <a:gd name="adj1" fmla="val 50000"/>
                <a:gd name="adj2" fmla="val 1465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1627" name="Text Box 11"/>
            <p:cNvSpPr txBox="1">
              <a:spLocks noChangeArrowheads="1"/>
            </p:cNvSpPr>
            <p:nvPr/>
          </p:nvSpPr>
          <p:spPr bwMode="auto">
            <a:xfrm>
              <a:off x="1375" y="2562"/>
              <a:ext cx="113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defTabSz="1300163"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1pPr>
              <a:lvl2pPr marL="650875" defTabSz="1300163"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300163" defTabSz="1300163"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951038" defTabSz="1300163"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600325" defTabSz="1300163"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3057525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3514725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971925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4429125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US" altLang="zh-CN" sz="3400" dirty="0" smtClean="0">
                  <a:latin typeface="Times New Roman" charset="0"/>
                  <a:ea typeface="宋体" charset="0"/>
                  <a:cs typeface="宋体" charset="0"/>
                </a:rPr>
                <a:t>|1/</a:t>
              </a:r>
              <a:r>
                <a:rPr lang="el-GR" altLang="zh-CN" sz="3400" dirty="0" smtClean="0">
                  <a:latin typeface="Times New Roman" charset="0"/>
                  <a:ea typeface="宋体" charset="0"/>
                  <a:cs typeface="Times New Roman" charset="0"/>
                </a:rPr>
                <a:t>β</a:t>
              </a:r>
              <a:r>
                <a:rPr lang="en-US" altLang="zh-CN" sz="3400" dirty="0" smtClean="0">
                  <a:latin typeface="Times New Roman" charset="0"/>
                  <a:ea typeface="宋体" charset="0"/>
                  <a:cs typeface="Times New Roman" charset="0"/>
                </a:rPr>
                <a:t>-1|&lt;0.03</a:t>
              </a:r>
              <a:endParaRPr lang="el-GR" sz="3400" dirty="0" smtClean="0">
                <a:latin typeface="Times New Roman" charset="0"/>
                <a:ea typeface="宋体" charset="0"/>
                <a:cs typeface="Times New Roman" charset="0"/>
              </a:endParaRPr>
            </a:p>
          </p:txBody>
        </p:sp>
      </p:grp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0" y="5884863"/>
            <a:ext cx="4768850" cy="6572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marL="650875" indent="-650875" defTabSz="1300163">
              <a:defRPr/>
            </a:pPr>
            <a:r>
              <a:rPr lang="en-US" altLang="zh-CN" sz="17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Hadron PID: </a:t>
            </a:r>
            <a:r>
              <a:rPr lang="en-US" altLang="zh-CN" sz="1700" b="1" baseline="30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17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de-DE" sz="17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, K) ~1.6 GeV/c , p ~ 3 GeV/c.</a:t>
            </a:r>
            <a:r>
              <a:rPr lang="de-DE" sz="1700" b="1" baseline="30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 </a:t>
            </a:r>
          </a:p>
          <a:p>
            <a:pPr marL="650875" indent="-650875" defTabSz="1300163">
              <a:defRPr/>
            </a:pPr>
            <a:r>
              <a:rPr lang="en-US" altLang="zh-CN" sz="17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STAR Collaboration, PLB616(2005)8</a:t>
            </a:r>
          </a:p>
        </p:txBody>
      </p:sp>
      <p:pic>
        <p:nvPicPr>
          <p:cNvPr id="111629" name="Picture 13" descr="dEdx_p_130g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18811" r="31464" b="53014"/>
          <a:stretch>
            <a:fillRect/>
          </a:stretch>
        </p:blipFill>
        <p:spPr bwMode="auto">
          <a:xfrm>
            <a:off x="8796338" y="1271588"/>
            <a:ext cx="3935412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3068" name="Picture 14" descr="d0_m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5094288"/>
            <a:ext cx="410686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1" name="Rectangle 15"/>
          <p:cNvSpPr>
            <a:spLocks noChangeArrowheads="1"/>
          </p:cNvSpPr>
          <p:nvPr/>
        </p:nvSpPr>
        <p:spPr bwMode="auto">
          <a:xfrm>
            <a:off x="309712" y="7829128"/>
            <a:ext cx="8193087" cy="19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defTabSz="1300163">
              <a:defRPr/>
            </a:pPr>
            <a:r>
              <a:rPr lang="en-US" altLang="zh-CN" sz="2000" b="1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Nucl</a:t>
            </a:r>
            <a:r>
              <a:rPr lang="en-US" altLang="zh-CN" sz="20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-ex/0607011, Chen </a:t>
            </a:r>
            <a:r>
              <a:rPr lang="en-US" altLang="zh-CN" sz="2000" b="1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Zhong</a:t>
            </a:r>
            <a:r>
              <a:rPr lang="en-US" altLang="zh-CN" sz="20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, Y.F. Zhang, </a:t>
            </a:r>
            <a:r>
              <a:rPr lang="en-US" altLang="zh-CN" sz="2000" b="1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Zhangbu</a:t>
            </a:r>
            <a:r>
              <a:rPr lang="en-US" altLang="zh-CN" sz="20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Xu</a:t>
            </a:r>
            <a:r>
              <a:rPr lang="en-US" altLang="zh-CN" sz="20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et al.</a:t>
            </a:r>
          </a:p>
          <a:p>
            <a:pPr defTabSz="1300163">
              <a:defRPr/>
            </a:pPr>
            <a:r>
              <a:rPr lang="en-US" altLang="zh-CN" sz="2000" b="1" dirty="0">
                <a:solidFill>
                  <a:srgbClr val="FF3300"/>
                </a:solidFill>
                <a:latin typeface="Arial" charset="0"/>
                <a:ea typeface="宋体" charset="0"/>
                <a:cs typeface="宋体" charset="0"/>
              </a:rPr>
              <a:t>Significantly reduce the systematic uncertainty on the charm cross section measurement</a:t>
            </a:r>
            <a:r>
              <a:rPr lang="en-US" altLang="zh-CN" sz="2000" b="1" dirty="0" smtClean="0">
                <a:solidFill>
                  <a:srgbClr val="FF3300"/>
                </a:solidFill>
                <a:latin typeface="Arial" charset="0"/>
                <a:ea typeface="宋体" charset="0"/>
                <a:cs typeface="宋体" charset="0"/>
              </a:rPr>
              <a:t>.</a:t>
            </a:r>
          </a:p>
          <a:p>
            <a:pPr defTabSz="1300163">
              <a:defRPr/>
            </a:pPr>
            <a:endParaRPr lang="en-US" altLang="zh-CN" sz="2000" b="1" dirty="0">
              <a:solidFill>
                <a:srgbClr val="3366FF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1300163">
              <a:defRPr/>
            </a:pPr>
            <a:r>
              <a:rPr lang="en-US" altLang="zh-CN" sz="2000" b="1" dirty="0" smtClean="0">
                <a:solidFill>
                  <a:srgbClr val="3366FF"/>
                </a:solidFill>
                <a:latin typeface="Arial" charset="0"/>
                <a:ea typeface="宋体" charset="0"/>
                <a:cs typeface="宋体" charset="0"/>
              </a:rPr>
              <a:t>Now, </a:t>
            </a:r>
            <a:r>
              <a:rPr lang="en-US" altLang="zh-CN" sz="2000" b="1" dirty="0" err="1" smtClean="0">
                <a:solidFill>
                  <a:srgbClr val="3366FF"/>
                </a:solidFill>
                <a:latin typeface="Arial" charset="0"/>
                <a:ea typeface="宋体" charset="0"/>
                <a:cs typeface="宋体" charset="0"/>
              </a:rPr>
              <a:t>Muon</a:t>
            </a:r>
            <a:r>
              <a:rPr lang="en-US" altLang="zh-CN" sz="2000" b="1" dirty="0" smtClean="0">
                <a:solidFill>
                  <a:srgbClr val="3366FF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2000" b="1" dirty="0" err="1" smtClean="0">
                <a:solidFill>
                  <a:srgbClr val="3366FF"/>
                </a:solidFill>
                <a:latin typeface="Arial" charset="0"/>
                <a:ea typeface="宋体" charset="0"/>
                <a:cs typeface="宋体" charset="0"/>
              </a:rPr>
              <a:t>Telsecope</a:t>
            </a:r>
            <a:r>
              <a:rPr lang="en-US" altLang="zh-CN" sz="2000" b="1" dirty="0" smtClean="0">
                <a:solidFill>
                  <a:srgbClr val="3366FF"/>
                </a:solidFill>
                <a:latin typeface="Arial" charset="0"/>
                <a:ea typeface="宋体" charset="0"/>
                <a:cs typeface="宋体" charset="0"/>
              </a:rPr>
              <a:t> Detector (MTD) based on MRPC is in good progress.</a:t>
            </a:r>
            <a:endParaRPr lang="en-US" altLang="zh-CN" sz="2000" b="1" dirty="0">
              <a:solidFill>
                <a:srgbClr val="3366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9069388" y="942975"/>
            <a:ext cx="3567112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defTabSz="1300163">
              <a:defRPr/>
            </a:pPr>
            <a:r>
              <a:rPr lang="en-US" altLang="zh-CN" sz="17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0.15&lt;pT&lt;0.25 GeV/c, DCA &lt; 3 cm</a:t>
            </a:r>
          </a:p>
        </p:txBody>
      </p:sp>
      <p:sp>
        <p:nvSpPr>
          <p:cNvPr id="111633" name="Rectangle 17"/>
          <p:cNvSpPr>
            <a:spLocks/>
          </p:cNvSpPr>
          <p:nvPr/>
        </p:nvSpPr>
        <p:spPr bwMode="auto">
          <a:xfrm>
            <a:off x="2757488" y="795338"/>
            <a:ext cx="6769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chemeClr val="tx1"/>
                </a:solidFill>
                <a:ea typeface="宋体" charset="0"/>
                <a:cs typeface="宋体" charset="0"/>
              </a:rPr>
              <a:t>TPC dE/dx PID:</a:t>
            </a:r>
            <a:r>
              <a:rPr lang="en-US" altLang="zh-CN" sz="1600">
                <a:solidFill>
                  <a:schemeClr val="tx1"/>
                </a:solidFill>
                <a:ea typeface="宋体" charset="0"/>
                <a:cs typeface="宋体" charset="0"/>
              </a:rPr>
              <a:t>     pion/kaon: pT ~ 0.6 GeV/c; proton pT ~ 1.2 GeV/c</a:t>
            </a:r>
          </a:p>
        </p:txBody>
      </p:sp>
    </p:spTree>
    <p:extLst>
      <p:ext uri="{BB962C8B-B14F-4D97-AF65-F5344CB8AC3E}">
        <p14:creationId xmlns:p14="http://schemas.microsoft.com/office/powerpoint/2010/main" val="325929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1315888"/>
            <a:ext cx="5422280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77" name="Text Box 2"/>
          <p:cNvSpPr txBox="1">
            <a:spLocks noChangeArrowheads="1"/>
          </p:cNvSpPr>
          <p:nvPr/>
        </p:nvSpPr>
        <p:spPr bwMode="auto">
          <a:xfrm>
            <a:off x="8806656" y="412304"/>
            <a:ext cx="2384425" cy="5635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rgbClr val="C90F2B"/>
                </a:solidFill>
                <a:ea typeface="MS PGothic" charset="0"/>
                <a:cs typeface="MS PGothic" charset="0"/>
              </a:rPr>
              <a:t>The sQGP</a:t>
            </a:r>
            <a:endParaRPr lang="en-US" altLang="zh-CN" sz="2800">
              <a:ea typeface="MS PGothic" charset="0"/>
              <a:cs typeface="MS PGothic" charset="0"/>
            </a:endParaRPr>
          </a:p>
        </p:txBody>
      </p:sp>
      <p:sp>
        <p:nvSpPr>
          <p:cNvPr id="178181" name="Text Box 6"/>
          <p:cNvSpPr txBox="1">
            <a:spLocks noChangeArrowheads="1"/>
          </p:cNvSpPr>
          <p:nvPr/>
        </p:nvSpPr>
        <p:spPr bwMode="auto">
          <a:xfrm>
            <a:off x="813768" y="8831356"/>
            <a:ext cx="12241360" cy="8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400" dirty="0">
                <a:solidFill>
                  <a:srgbClr val="C90F2B"/>
                </a:solidFill>
                <a:ea typeface="MS PGothic" charset="0"/>
                <a:cs typeface="MS PGothic" charset="0"/>
              </a:rPr>
              <a:t>The evidence is strong that one has made a system of quarks and gluons which is to a good to fair approximation explained by a Quark Gluon Plasma</a:t>
            </a:r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21680" y="36512"/>
            <a:ext cx="8424936" cy="1300867"/>
          </a:xfrm>
          <a:prstGeom prst="rect">
            <a:avLst/>
          </a:prstGeom>
          <a:solidFill>
            <a:srgbClr val="CC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FF3300"/>
                </a:solidFill>
                <a:latin typeface="Comic Sans MS" charset="0"/>
              </a:rPr>
              <a:t>RHIC is </a:t>
            </a:r>
            <a:r>
              <a:rPr lang="en-US" altLang="zh-CN" sz="3600" dirty="0" smtClean="0">
                <a:solidFill>
                  <a:srgbClr val="FF3300"/>
                </a:solidFill>
                <a:latin typeface="Comic Sans MS" charset="0"/>
              </a:rPr>
              <a:t>not only a </a:t>
            </a:r>
            <a:r>
              <a:rPr lang="en-US" altLang="zh-CN" sz="3600" dirty="0">
                <a:solidFill>
                  <a:srgbClr val="FF3300"/>
                </a:solidFill>
                <a:latin typeface="Comic Sans MS" charset="0"/>
              </a:rPr>
              <a:t>machine for </a:t>
            </a:r>
            <a:r>
              <a:rPr lang="en-US" altLang="zh-CN" sz="3600" dirty="0" err="1" smtClean="0">
                <a:solidFill>
                  <a:srgbClr val="FF3300"/>
                </a:solidFill>
                <a:latin typeface="Comic Sans MS" charset="0"/>
              </a:rPr>
              <a:t>sQGP</a:t>
            </a:r>
            <a:endParaRPr lang="en-US" altLang="zh-CN" sz="3600" dirty="0" smtClean="0">
              <a:solidFill>
                <a:srgbClr val="FF3300"/>
              </a:solidFill>
              <a:latin typeface="Comic Sans MS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rgbClr val="FF3300"/>
                </a:solidFill>
                <a:latin typeface="Comic Sans MS" charset="0"/>
              </a:rPr>
              <a:t>(Some talks in this conferences.) </a:t>
            </a:r>
          </a:p>
          <a:p>
            <a:pPr>
              <a:defRPr/>
            </a:pPr>
            <a:endParaRPr lang="en-US" altLang="zh-CN" sz="2000" dirty="0">
              <a:solidFill>
                <a:srgbClr val="FF3300"/>
              </a:solidFill>
              <a:latin typeface="Comic Sans MS" charset="0"/>
            </a:endParaRPr>
          </a:p>
        </p:txBody>
      </p:sp>
      <p:pic>
        <p:nvPicPr>
          <p:cNvPr id="1976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" y="5020816"/>
            <a:ext cx="6132835" cy="396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1433339" y="7534994"/>
            <a:ext cx="38449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CN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Partonic</a:t>
            </a: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collectivity</a:t>
            </a:r>
            <a:endParaRPr lang="en-US" altLang="zh-CN" sz="2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19764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96" y="1420416"/>
            <a:ext cx="4918075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93663" y="9437688"/>
            <a:ext cx="1357312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0000FF"/>
                </a:solidFill>
                <a:latin typeface="Times New Roman" charset="0"/>
              </a:rPr>
              <a:t>McLerran</a:t>
            </a:r>
            <a:r>
              <a:rPr lang="en-US" altLang="zh-CN" dirty="0">
                <a:solidFill>
                  <a:srgbClr val="0000FF"/>
                </a:solidFill>
                <a:latin typeface="Times New Roman" charset="0"/>
              </a:rPr>
              <a:t>, QM06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813768" y="1989435"/>
            <a:ext cx="4320380" cy="43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charset="0"/>
              </a:rPr>
              <a:t>Ideal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</a:rPr>
              <a:t>hydrodynamics flow @ low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charset="0"/>
              </a:rPr>
              <a:t>Pt</a:t>
            </a:r>
            <a:endParaRPr lang="zh-CN" altLang="en-US" sz="2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3982120" y="5596880"/>
            <a:ext cx="1134666" cy="37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en-US" altLang="zh-CN" sz="1600" b="1" u="sng" dirty="0">
                <a:solidFill>
                  <a:srgbClr val="C90F2B"/>
                </a:solidFill>
                <a:latin typeface="Times New Roman" charset="0"/>
              </a:rPr>
              <a:t>Middle </a:t>
            </a:r>
            <a:r>
              <a:rPr lang="en-US" altLang="zh-CN" sz="1600" b="1" u="sng" dirty="0" err="1">
                <a:solidFill>
                  <a:srgbClr val="C90F2B"/>
                </a:solidFill>
                <a:latin typeface="Times New Roman" charset="0"/>
              </a:rPr>
              <a:t>Pt</a:t>
            </a:r>
            <a:endParaRPr lang="en-US" altLang="zh-CN" sz="1600" b="1" u="sng" dirty="0">
              <a:solidFill>
                <a:srgbClr val="C90F2B"/>
              </a:solidFill>
              <a:latin typeface="Times New Roman" charset="0"/>
            </a:endParaRP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6358384" y="1780456"/>
            <a:ext cx="5040313" cy="43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Jet quench: Hot </a:t>
            </a: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dense </a:t>
            </a: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matter</a:t>
            </a:r>
            <a:endParaRPr lang="en-US" altLang="zh-CN" sz="2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44" y="5596880"/>
            <a:ext cx="4320480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70352" y="5164832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CN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       the lowest shear viscosity/entropy</a:t>
            </a:r>
            <a:endParaRPr lang="en-US" altLang="zh-CN" sz="18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34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9320213"/>
            <a:ext cx="2709863" cy="4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Oct 8</a:t>
            </a:r>
            <a:r>
              <a:rPr lang="en-US" baseline="30000"/>
              <a:t>th</a:t>
            </a:r>
            <a:r>
              <a:rPr lang="en-US"/>
              <a:t>, 2003</a:t>
            </a:r>
          </a:p>
        </p:txBody>
      </p:sp>
      <p:sp>
        <p:nvSpPr>
          <p:cNvPr id="18022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4443413" y="9320213"/>
            <a:ext cx="4117975" cy="4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Gerhard Raven</a:t>
            </a:r>
          </a:p>
        </p:txBody>
      </p:sp>
      <p:sp>
        <p:nvSpPr>
          <p:cNvPr id="243720" name="Rectangle 8"/>
          <p:cNvSpPr>
            <a:spLocks noGrp="1" noChangeArrowheads="1"/>
          </p:cNvSpPr>
          <p:nvPr>
            <p:ph type="title"/>
          </p:nvPr>
        </p:nvSpPr>
        <p:spPr>
          <a:xfrm>
            <a:off x="238125" y="0"/>
            <a:ext cx="12457113" cy="106045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  <a:latin typeface="Comic Sans MS" charset="0"/>
              </a:rPr>
              <a:t>But also for </a:t>
            </a:r>
            <a:r>
              <a:rPr lang="en-US" sz="5400" dirty="0" smtClean="0">
                <a:solidFill>
                  <a:srgbClr val="FF0000"/>
                </a:solidFill>
              </a:rPr>
              <a:t>Anti-matter particles 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2437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18143" r="7877" b="13544"/>
          <a:stretch>
            <a:fillRect/>
          </a:stretch>
        </p:blipFill>
        <p:spPr bwMode="auto">
          <a:xfrm>
            <a:off x="6981825" y="7685088"/>
            <a:ext cx="5818188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3723" name="Picture 11" descr="Z:\Mike\inaugural\dir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23950"/>
            <a:ext cx="4087812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6" name="Picture 14" descr="D:\My Briefcase\dirac_plaqu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154738"/>
            <a:ext cx="4243387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7" name="Text Box 15"/>
          <p:cNvSpPr txBox="1">
            <a:spLocks noChangeArrowheads="1"/>
          </p:cNvSpPr>
          <p:nvPr/>
        </p:nvSpPr>
        <p:spPr bwMode="auto">
          <a:xfrm>
            <a:off x="0" y="9091613"/>
            <a:ext cx="3741738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eaLnBrk="0" hangingPunct="0">
              <a:defRPr/>
            </a:pPr>
            <a:r>
              <a:rPr lang="en-GB" sz="3400">
                <a:solidFill>
                  <a:schemeClr val="bg1"/>
                </a:solidFill>
              </a:rPr>
              <a:t>Westminster Abbey</a:t>
            </a:r>
          </a:p>
        </p:txBody>
      </p:sp>
      <p:sp>
        <p:nvSpPr>
          <p:cNvPr id="243724" name="Text Box 12"/>
          <p:cNvSpPr txBox="1">
            <a:spLocks noChangeArrowheads="1"/>
          </p:cNvSpPr>
          <p:nvPr/>
        </p:nvSpPr>
        <p:spPr bwMode="auto">
          <a:xfrm>
            <a:off x="4305300" y="1016000"/>
            <a:ext cx="89662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US" sz="3600" dirty="0"/>
              <a:t>1928</a:t>
            </a:r>
            <a:r>
              <a:rPr lang="en-US" sz="3600" dirty="0" smtClean="0"/>
              <a:t>:  </a:t>
            </a:r>
            <a:r>
              <a:rPr lang="en-US" sz="3600" dirty="0"/>
              <a:t>Dirac equation unifies </a:t>
            </a:r>
          </a:p>
          <a:p>
            <a:pPr>
              <a:defRPr/>
            </a:pPr>
            <a:r>
              <a:rPr lang="en-US" sz="3600" dirty="0"/>
              <a:t>        </a:t>
            </a:r>
            <a:r>
              <a:rPr lang="en-US" sz="3200" dirty="0"/>
              <a:t>Quantum Mechanics and Special Relativity:</a:t>
            </a:r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</p:txBody>
      </p:sp>
      <p:grpSp>
        <p:nvGrpSpPr>
          <p:cNvPr id="243736" name="Group 24"/>
          <p:cNvGrpSpPr>
            <a:grpSpLocks/>
          </p:cNvGrpSpPr>
          <p:nvPr/>
        </p:nvGrpSpPr>
        <p:grpSpPr bwMode="auto">
          <a:xfrm>
            <a:off x="5781675" y="2284413"/>
            <a:ext cx="6240463" cy="1635125"/>
            <a:chOff x="2545" y="1122"/>
            <a:chExt cx="2764" cy="724"/>
          </a:xfrm>
        </p:grpSpPr>
        <p:graphicFrame>
          <p:nvGraphicFramePr>
            <p:cNvPr id="180240" name="Object 13"/>
            <p:cNvGraphicFramePr>
              <a:graphicFrameLocks noChangeAspect="1"/>
            </p:cNvGraphicFramePr>
            <p:nvPr/>
          </p:nvGraphicFramePr>
          <p:xfrm>
            <a:off x="2545" y="1122"/>
            <a:ext cx="178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583" name="Equation" r:id="rId6" imgW="1117600" imgH="279400" progId="Equation.DSMT4">
                    <p:embed/>
                  </p:oleObj>
                </mc:Choice>
                <mc:Fallback>
                  <p:oleObj name="Equation" r:id="rId6" imgW="1117600" imgH="27940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5" y="1122"/>
                          <a:ext cx="1780" cy="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0241" name="Object 16"/>
            <p:cNvGraphicFramePr>
              <a:graphicFrameLocks noChangeAspect="1"/>
            </p:cNvGraphicFramePr>
            <p:nvPr/>
          </p:nvGraphicFramePr>
          <p:xfrm>
            <a:off x="3693" y="1441"/>
            <a:ext cx="1616" cy="4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584" name="Equation" r:id="rId8" imgW="1015559" imgH="253890" progId="Equation.DSMT4">
                    <p:embed/>
                  </p:oleObj>
                </mc:Choice>
                <mc:Fallback>
                  <p:oleObj name="Equation" r:id="rId8" imgW="1015559" imgH="25389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3" y="1441"/>
                          <a:ext cx="1616" cy="4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3729" name="Text Box 17"/>
          <p:cNvSpPr txBox="1">
            <a:spLocks noChangeArrowheads="1"/>
          </p:cNvSpPr>
          <p:nvPr/>
        </p:nvSpPr>
        <p:spPr bwMode="auto">
          <a:xfrm>
            <a:off x="4748213" y="5380038"/>
            <a:ext cx="7113587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300" dirty="0" smtClean="0">
                <a:latin typeface="Comic Sans MS" charset="0"/>
              </a:rPr>
              <a:t>1) </a:t>
            </a:r>
            <a:r>
              <a:rPr lang="en-US" dirty="0" smtClean="0">
                <a:latin typeface="Comic Sans MS" charset="0"/>
              </a:rPr>
              <a:t>Negative energy solutions can be seen as particles traveling backwards in time, equivalent to </a:t>
            </a:r>
            <a:r>
              <a:rPr lang="en-US" i="1" dirty="0" smtClean="0">
                <a:latin typeface="Comic Sans MS" charset="0"/>
              </a:rPr>
              <a:t>anti-particles</a:t>
            </a:r>
            <a:r>
              <a:rPr lang="en-US" dirty="0" smtClean="0">
                <a:latin typeface="Comic Sans MS" charset="0"/>
              </a:rPr>
              <a:t> traveling forward in time (Feynman &amp; </a:t>
            </a:r>
            <a:r>
              <a:rPr lang="en-US" dirty="0" err="1" smtClean="0">
                <a:latin typeface="Comic Sans MS" charset="0"/>
              </a:rPr>
              <a:t>Stückelberg</a:t>
            </a:r>
            <a:r>
              <a:rPr lang="en-US" dirty="0" smtClean="0">
                <a:latin typeface="Comic Sans MS" charset="0"/>
              </a:rPr>
              <a:t>)</a:t>
            </a:r>
            <a:endParaRPr lang="en-US" dirty="0" smtClean="0">
              <a:latin typeface="Comic Sans MS" charset="0"/>
              <a:sym typeface="Wingdings" charset="0"/>
            </a:endParaRPr>
          </a:p>
          <a:p>
            <a:pPr>
              <a:defRPr/>
            </a:pPr>
            <a:r>
              <a:rPr lang="en-US" dirty="0" smtClean="0">
                <a:latin typeface="Comic Sans MS" charset="0"/>
                <a:sym typeface="Wingdings" charset="0"/>
              </a:rPr>
              <a:t>2) </a:t>
            </a:r>
            <a:r>
              <a:rPr lang="en-US" dirty="0" smtClean="0">
                <a:latin typeface="Comic Sans MS" charset="0"/>
              </a:rPr>
              <a:t>The # of particles is NOT conserved but #particles - #antiparticles is conserved)</a:t>
            </a:r>
            <a:endParaRPr lang="en-GB" dirty="0" smtClean="0">
              <a:latin typeface="Comic Sans MS" charset="0"/>
            </a:endParaRPr>
          </a:p>
          <a:p>
            <a:pPr>
              <a:defRPr/>
            </a:pPr>
            <a:endParaRPr lang="en-GB" sz="2300" dirty="0" smtClean="0">
              <a:latin typeface="Comic Sans MS" charset="0"/>
            </a:endParaRPr>
          </a:p>
        </p:txBody>
      </p:sp>
      <p:sp>
        <p:nvSpPr>
          <p:cNvPr id="243730" name="Rectangle 18"/>
          <p:cNvSpPr>
            <a:spLocks noChangeArrowheads="1"/>
          </p:cNvSpPr>
          <p:nvPr/>
        </p:nvSpPr>
        <p:spPr bwMode="auto">
          <a:xfrm>
            <a:off x="1616075" y="4456113"/>
            <a:ext cx="12065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Paul A.M. Dirac</a:t>
            </a:r>
          </a:p>
        </p:txBody>
      </p:sp>
      <p:grpSp>
        <p:nvGrpSpPr>
          <p:cNvPr id="243734" name="Group 22"/>
          <p:cNvGrpSpPr>
            <a:grpSpLocks/>
          </p:cNvGrpSpPr>
          <p:nvPr/>
        </p:nvGrpSpPr>
        <p:grpSpPr bwMode="auto">
          <a:xfrm>
            <a:off x="4414838" y="3868738"/>
            <a:ext cx="7980362" cy="1427162"/>
            <a:chOff x="2005" y="1681"/>
            <a:chExt cx="3535" cy="632"/>
          </a:xfrm>
        </p:grpSpPr>
        <p:graphicFrame>
          <p:nvGraphicFramePr>
            <p:cNvPr id="180237" name="Object 19"/>
            <p:cNvGraphicFramePr>
              <a:graphicFrameLocks noChangeAspect="1"/>
            </p:cNvGraphicFramePr>
            <p:nvPr/>
          </p:nvGraphicFramePr>
          <p:xfrm>
            <a:off x="2005" y="1681"/>
            <a:ext cx="1547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585" name="Equation" r:id="rId10" imgW="1231900" imgH="457200" progId="Equation.DSMT4">
                    <p:embed/>
                  </p:oleObj>
                </mc:Choice>
                <mc:Fallback>
                  <p:oleObj name="Equation" r:id="rId10" imgW="1231900" imgH="457200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5" y="1681"/>
                          <a:ext cx="1547" cy="57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0238" name="Object 20"/>
            <p:cNvGraphicFramePr>
              <a:graphicFrameLocks noChangeAspect="1"/>
            </p:cNvGraphicFramePr>
            <p:nvPr/>
          </p:nvGraphicFramePr>
          <p:xfrm>
            <a:off x="3593" y="1976"/>
            <a:ext cx="366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586" name="Equation" r:id="rId12" imgW="190417" imgH="152334" progId="Equation.DSMT4">
                    <p:embed/>
                  </p:oleObj>
                </mc:Choice>
                <mc:Fallback>
                  <p:oleObj name="Equation" r:id="rId12" imgW="190417" imgH="152334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3" y="1976"/>
                          <a:ext cx="366" cy="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0239" name="Object 21"/>
            <p:cNvGraphicFramePr>
              <a:graphicFrameLocks noChangeAspect="1"/>
            </p:cNvGraphicFramePr>
            <p:nvPr/>
          </p:nvGraphicFramePr>
          <p:xfrm>
            <a:off x="3963" y="1868"/>
            <a:ext cx="1577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587" name="Equation" r:id="rId14" imgW="990170" imgH="279279" progId="Equation.3">
                    <p:embed/>
                  </p:oleObj>
                </mc:Choice>
                <mc:Fallback>
                  <p:oleObj name="Equation" r:id="rId14" imgW="990170" imgH="279279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3" y="1868"/>
                          <a:ext cx="1577" cy="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-92075"/>
            <a:ext cx="11497096" cy="1081088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solidFill>
                  <a:srgbClr val="0000FF"/>
                </a:solidFill>
              </a:rPr>
              <a:t>Discovery of </a:t>
            </a:r>
            <a:r>
              <a:rPr lang="en-US" sz="4400" dirty="0" smtClean="0">
                <a:solidFill>
                  <a:srgbClr val="0000FF"/>
                </a:solidFill>
              </a:rPr>
              <a:t>the first antiparticle:  </a:t>
            </a:r>
            <a:r>
              <a:rPr lang="en-US" sz="4400" dirty="0">
                <a:solidFill>
                  <a:srgbClr val="0000FF"/>
                </a:solidFill>
              </a:rPr>
              <a:t>positron</a:t>
            </a:r>
            <a:endParaRPr lang="en-GB" sz="4400" dirty="0">
              <a:solidFill>
                <a:srgbClr val="0000FF"/>
              </a:solidFill>
            </a:endParaRPr>
          </a:p>
        </p:txBody>
      </p:sp>
      <p:pic>
        <p:nvPicPr>
          <p:cNvPr id="245765" name="Picture 5" descr="D:\My Briefcase\ANDERS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1263" b="2197"/>
          <a:stretch>
            <a:fillRect/>
          </a:stretch>
        </p:blipFill>
        <p:spPr bwMode="auto">
          <a:xfrm>
            <a:off x="6790432" y="2572544"/>
            <a:ext cx="540757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309712" y="1060376"/>
            <a:ext cx="5976663" cy="185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pPr algn="ctr" eaLnBrk="0" hangingPunct="0">
              <a:defRPr/>
            </a:pPr>
            <a:r>
              <a:rPr lang="en-US" sz="2800" dirty="0"/>
              <a:t>In </a:t>
            </a:r>
            <a:r>
              <a:rPr lang="en-US" sz="2800" dirty="0" smtClean="0"/>
              <a:t>1930, C.Y. Chao</a:t>
            </a:r>
            <a:endParaRPr lang="en-US" sz="2800" dirty="0"/>
          </a:p>
          <a:p>
            <a:pPr algn="ctr" eaLnBrk="0" hangingPunct="0">
              <a:defRPr/>
            </a:pPr>
            <a:r>
              <a:rPr lang="en-US" sz="2800" dirty="0" smtClean="0"/>
              <a:t>Observed an “abnormal”-absorption of hard-gamma rays in heavy elements: an indirect evidence of positron</a:t>
            </a:r>
            <a:endParaRPr lang="en-GB" sz="2800" dirty="0"/>
          </a:p>
        </p:txBody>
      </p:sp>
      <p:pic>
        <p:nvPicPr>
          <p:cNvPr id="2457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36" y="6179982"/>
            <a:ext cx="3896717" cy="408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02400" y="1132384"/>
            <a:ext cx="6471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On August, 1932, C. D. Anderson identified 15 </a:t>
            </a:r>
            <a:r>
              <a:rPr lang="en-US" sz="2800" dirty="0" smtClean="0"/>
              <a:t>positive tracks </a:t>
            </a:r>
            <a:r>
              <a:rPr lang="en-US" sz="2800" dirty="0"/>
              <a:t>by photographing the cosmic rays with a </a:t>
            </a:r>
            <a:r>
              <a:rPr lang="en-US" sz="2800" dirty="0" smtClean="0"/>
              <a:t>vertical Wilson chamber.</a:t>
            </a:r>
            <a:endParaRPr lang="en-US" sz="2800" dirty="0"/>
          </a:p>
        </p:txBody>
      </p:sp>
      <p:pic>
        <p:nvPicPr>
          <p:cNvPr id="11" name="图片 1" descr="赵忠尧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60" y="6893024"/>
            <a:ext cx="1873632" cy="265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3940696"/>
            <a:ext cx="48958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34341"/>
              </p:ext>
            </p:extLst>
          </p:nvPr>
        </p:nvGraphicFramePr>
        <p:xfrm>
          <a:off x="2325936" y="2932584"/>
          <a:ext cx="2304256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公式" r:id="rId7" imgW="571500" imgH="241300" progId="Equation.3">
                  <p:embed/>
                </p:oleObj>
              </mc:Choice>
              <mc:Fallback>
                <p:oleObj name="公式" r:id="rId7" imgW="571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936" y="2932584"/>
                        <a:ext cx="2304256" cy="8778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3004800" cy="772344"/>
          </a:xfrm>
        </p:spPr>
        <p:txBody>
          <a:bodyPr/>
          <a:lstStyle/>
          <a:p>
            <a:r>
              <a:rPr lang="en-US" sz="4400" dirty="0" smtClean="0"/>
              <a:t>History of antimatter particles 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" y="1197615"/>
            <a:ext cx="13479231" cy="8575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22080" y="1132384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dirty="0" err="1" smtClean="0"/>
              <a:t>Bevatron</a:t>
            </a:r>
            <a:r>
              <a:rPr lang="de-DE" sz="2400" dirty="0"/>
              <a:t> </a:t>
            </a:r>
            <a:r>
              <a:rPr lang="en-US" sz="2400" dirty="0" smtClean="0"/>
              <a:t>facility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302600" y="988368"/>
            <a:ext cx="1648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IHEP, </a:t>
            </a:r>
            <a:r>
              <a:rPr lang="en-US" sz="2400" dirty="0"/>
              <a:t>Russia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26936" y="7901136"/>
            <a:ext cx="849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CERN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0583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D805C0-7C48-134A-84FB-BC53972A84C8}" type="slidenum">
              <a:rPr lang="zh-CN" altLang="en-US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5791200"/>
            <a:ext cx="72199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defTabSz="1300163">
              <a:defRPr/>
            </a:pPr>
            <a:r>
              <a:rPr lang="en-GB" altLang="zh-CN" sz="23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rPr>
              <a:t>The first hypernucleus was discovered by Danysz and Pniewski in 1952. It was formed in a cosmic ray interaction in a balloon-flown emulsion plate.  </a:t>
            </a:r>
          </a:p>
          <a:p>
            <a:pPr defTabSz="1300163">
              <a:defRPr/>
            </a:pPr>
            <a:r>
              <a:rPr lang="en-GB" altLang="zh-CN" sz="2000" b="1" i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rPr>
              <a:t>        M. Danysz and J. Pniewski, </a:t>
            </a:r>
            <a:r>
              <a:rPr lang="en-GB" altLang="zh-CN" sz="2000" b="1" i="1" u="sng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rPr>
              <a:t>Phil. Mag. 44 (1953) 348</a:t>
            </a:r>
            <a:endParaRPr lang="zh-CN" altLang="en-US" sz="2000" b="1" i="1" u="sng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828800"/>
            <a:ext cx="686276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24" name="TextBox 10"/>
          <p:cNvSpPr txBox="1">
            <a:spLocks noChangeArrowheads="1"/>
          </p:cNvSpPr>
          <p:nvPr/>
        </p:nvSpPr>
        <p:spPr bwMode="auto">
          <a:xfrm>
            <a:off x="428625" y="-92075"/>
            <a:ext cx="45878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altLang="zh-CN" sz="5100" b="1">
                <a:solidFill>
                  <a:srgbClr val="FF0000"/>
                </a:solidFill>
                <a:latin typeface="方正姚体" charset="0"/>
                <a:ea typeface="方正姚体" charset="0"/>
                <a:cs typeface="方正姚体" charset="0"/>
              </a:rPr>
              <a:t>Hypernucleus</a:t>
            </a:r>
            <a:endParaRPr lang="zh-CN" altLang="en-US" sz="5100" b="1">
              <a:solidFill>
                <a:srgbClr val="FF0000"/>
              </a:solidFill>
              <a:latin typeface="方正姚体" charset="0"/>
              <a:ea typeface="方正姚体" charset="0"/>
              <a:cs typeface="方正姚体" charset="0"/>
            </a:endParaRPr>
          </a:p>
        </p:txBody>
      </p:sp>
      <p:sp>
        <p:nvSpPr>
          <p:cNvPr id="184325" name="TextBox 12"/>
          <p:cNvSpPr txBox="1">
            <a:spLocks noChangeArrowheads="1"/>
          </p:cNvSpPr>
          <p:nvPr/>
        </p:nvSpPr>
        <p:spPr bwMode="auto">
          <a:xfrm>
            <a:off x="7797800" y="2284413"/>
            <a:ext cx="43942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0000CC"/>
                </a:solidFill>
                <a:latin typeface="Arial" charset="0"/>
                <a:cs typeface="Arial" charset="0"/>
              </a:rPr>
              <a:t>Hypernuclei of lowest  A</a:t>
            </a:r>
          </a:p>
        </p:txBody>
      </p:sp>
      <p:sp>
        <p:nvSpPr>
          <p:cNvPr id="2057" name="TextBox 13"/>
          <p:cNvSpPr txBox="1">
            <a:spLocks noChangeArrowheads="1"/>
          </p:cNvSpPr>
          <p:nvPr/>
        </p:nvSpPr>
        <p:spPr bwMode="auto">
          <a:xfrm>
            <a:off x="7010400" y="3860800"/>
            <a:ext cx="5994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zh-CN" sz="2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Y-N interaction: a good window to</a:t>
            </a:r>
          </a:p>
          <a:p>
            <a:pPr eaLnBrk="1" hangingPunct="1">
              <a:buFont typeface="Arial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  understand the baryon potential </a:t>
            </a:r>
          </a:p>
          <a:p>
            <a:pPr eaLnBrk="1" hangingPunct="1">
              <a:buFont typeface="Arial" charset="0"/>
              <a:buNone/>
            </a:pPr>
            <a:endParaRPr lang="en-US" altLang="zh-CN" sz="2400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Binding energy and lifetime are </a:t>
            </a:r>
            <a:b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  very sensitive to </a:t>
            </a:r>
            <a:r>
              <a:rPr lang="en-US" altLang="zh-CN" sz="240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Y-N interactions</a:t>
            </a:r>
            <a:r>
              <a:rPr lang="en-US" altLang="zh-CN" sz="2400">
                <a:solidFill>
                  <a:srgbClr val="00B050"/>
                </a:solidFill>
                <a:latin typeface="Arial" charset="0"/>
                <a:ea typeface="宋体" charset="0"/>
                <a:cs typeface="宋体" charset="0"/>
              </a:rPr>
              <a:t/>
            </a:r>
            <a:br>
              <a:rPr lang="en-US" altLang="zh-CN" sz="2400">
                <a:solidFill>
                  <a:srgbClr val="00B050"/>
                </a:solidFill>
                <a:latin typeface="Arial" charset="0"/>
                <a:ea typeface="宋体" charset="0"/>
                <a:cs typeface="宋体" charset="0"/>
              </a:rPr>
            </a:br>
            <a:endParaRPr lang="en-US" altLang="zh-CN" sz="2400">
              <a:solidFill>
                <a:srgbClr val="00B050"/>
              </a:solidFill>
              <a:latin typeface="Arial" charset="0"/>
              <a:ea typeface="宋体" charset="0"/>
              <a:cs typeface="宋体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 Hypertriton: </a:t>
            </a:r>
            <a:r>
              <a:rPr lang="en-US" altLang="zh-CN" sz="2400" b="1">
                <a:solidFill>
                  <a:srgbClr val="0000CC"/>
                </a:solidFill>
                <a:latin typeface="Symbol" charset="0"/>
                <a:ea typeface="宋体" charset="0"/>
                <a:cs typeface="宋体" charset="0"/>
              </a:rPr>
              <a:t>D</a:t>
            </a:r>
            <a:r>
              <a:rPr lang="en-US" altLang="zh-CN" sz="2400" b="1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B=130±50 KeV; r~10fm</a:t>
            </a:r>
            <a:r>
              <a:rPr lang="en-US" altLang="zh-CN" sz="2400">
                <a:solidFill>
                  <a:srgbClr val="00B050"/>
                </a:solidFill>
                <a:latin typeface="Arial" charset="0"/>
                <a:ea typeface="宋体" charset="0"/>
                <a:cs typeface="宋体" charset="0"/>
              </a:rPr>
              <a:t/>
            </a:r>
            <a:br>
              <a:rPr lang="en-US" altLang="zh-CN" sz="2400">
                <a:solidFill>
                  <a:srgbClr val="00B050"/>
                </a:solidFill>
                <a:latin typeface="Arial" charset="0"/>
                <a:ea typeface="宋体" charset="0"/>
                <a:cs typeface="宋体" charset="0"/>
              </a:rPr>
            </a:br>
            <a:endParaRPr lang="en-US" altLang="zh-CN" sz="2400">
              <a:solidFill>
                <a:srgbClr val="00B050"/>
              </a:solidFill>
              <a:latin typeface="Arial" charset="0"/>
              <a:ea typeface="宋体" charset="0"/>
              <a:cs typeface="宋体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 Production rate via </a:t>
            </a:r>
            <a:r>
              <a:rPr lang="en-US" altLang="zh-CN" sz="240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coalescence</a:t>
            </a:r>
            <a:r>
              <a:rPr lang="en-US" altLang="zh-CN" sz="2400">
                <a:solidFill>
                  <a:srgbClr val="00B05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/>
            </a:r>
            <a:b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  at RHIC depends on overlapping wave </a:t>
            </a:r>
            <a:b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  functions of </a:t>
            </a:r>
            <a:r>
              <a:rPr lang="en-US" altLang="zh-CN" sz="2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n+p+</a:t>
            </a:r>
            <a:r>
              <a:rPr lang="en-US" altLang="zh-CN" sz="2400" b="1">
                <a:solidFill>
                  <a:schemeClr val="tx1"/>
                </a:solidFill>
                <a:latin typeface="Symbol" charset="0"/>
                <a:ea typeface="宋体" charset="0"/>
                <a:cs typeface="宋体" charset="0"/>
              </a:rPr>
              <a:t>L </a:t>
            </a:r>
            <a:r>
              <a:rPr lang="en-US" altLang="zh-CN" sz="2400">
                <a:solidFill>
                  <a:schemeClr val="tx1"/>
                </a:solidFill>
                <a:latin typeface="Arial" charset="0"/>
                <a:cs typeface="Arial" charset="0"/>
              </a:rPr>
              <a:t>in final state</a:t>
            </a:r>
            <a:br>
              <a:rPr lang="en-US" altLang="zh-CN" sz="240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altLang="zh-CN" sz="24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zh-CN" sz="2400">
                <a:solidFill>
                  <a:schemeClr val="tx1"/>
                </a:solidFill>
                <a:latin typeface="Arial" charset="0"/>
                <a:cs typeface="Arial" charset="0"/>
              </a:rPr>
              <a:t>  Important first step for searching for</a:t>
            </a:r>
            <a:br>
              <a:rPr lang="en-US" altLang="zh-CN" sz="240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zh-CN" sz="2400">
                <a:solidFill>
                  <a:schemeClr val="tx1"/>
                </a:solidFill>
                <a:latin typeface="Arial" charset="0"/>
                <a:cs typeface="Arial" charset="0"/>
              </a:rPr>
              <a:t>   other </a:t>
            </a:r>
            <a:r>
              <a:rPr lang="en-US" altLang="zh-CN" sz="2400">
                <a:solidFill>
                  <a:srgbClr val="0000CC"/>
                </a:solidFill>
                <a:latin typeface="Arial" charset="0"/>
                <a:cs typeface="Arial" charset="0"/>
              </a:rPr>
              <a:t>exotic</a:t>
            </a:r>
            <a:r>
              <a:rPr lang="en-US" altLang="zh-CN" sz="2400">
                <a:solidFill>
                  <a:schemeClr val="tx1"/>
                </a:solidFill>
                <a:latin typeface="Arial" charset="0"/>
                <a:cs typeface="Arial" charset="0"/>
              </a:rPr>
              <a:t> hypernuclei (double-</a:t>
            </a:r>
            <a:r>
              <a:rPr lang="en-US" altLang="zh-CN" sz="2400">
                <a:solidFill>
                  <a:schemeClr val="tx1"/>
                </a:solidFill>
                <a:latin typeface="Symbol" charset="0"/>
                <a:cs typeface="Arial" charset="0"/>
              </a:rPr>
              <a:t>L</a:t>
            </a:r>
            <a:r>
              <a:rPr lang="en-US" altLang="zh-CN" sz="260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11200" y="7620000"/>
            <a:ext cx="5522913" cy="11811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altLang="zh-CN" sz="3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No one has ever observed </a:t>
            </a:r>
            <a:br>
              <a:rPr lang="en-US" altLang="zh-CN" sz="3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3400" b="1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any</a:t>
            </a:r>
            <a:r>
              <a:rPr lang="en-US" altLang="zh-CN" sz="3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antihypernucleus</a:t>
            </a:r>
          </a:p>
        </p:txBody>
      </p:sp>
      <p:sp>
        <p:nvSpPr>
          <p:cNvPr id="184328" name="TextBox 16"/>
          <p:cNvSpPr txBox="1">
            <a:spLocks noChangeArrowheads="1"/>
          </p:cNvSpPr>
          <p:nvPr/>
        </p:nvSpPr>
        <p:spPr bwMode="auto">
          <a:xfrm>
            <a:off x="0" y="844550"/>
            <a:ext cx="638968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 defTabSz="1300163" eaLnBrk="0" hangingPunct="0"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eaLnBrk="1" hangingPunct="1"/>
            <a:r>
              <a:rPr lang="en-US" altLang="zh-CN" sz="2400">
                <a:solidFill>
                  <a:schemeClr val="tx1"/>
                </a:solidFill>
                <a:latin typeface="方正姚体" charset="0"/>
                <a:ea typeface="方正姚体" charset="0"/>
                <a:cs typeface="方正姚体" charset="0"/>
              </a:rPr>
              <a:t>Nucleus which contains at least one hyperon in addition to nucleons.</a:t>
            </a:r>
          </a:p>
        </p:txBody>
      </p:sp>
      <p:graphicFrame>
        <p:nvGraphicFramePr>
          <p:cNvPr id="184329" name="Object 13"/>
          <p:cNvGraphicFramePr>
            <a:graphicFrameLocks noChangeAspect="1"/>
          </p:cNvGraphicFramePr>
          <p:nvPr/>
        </p:nvGraphicFramePr>
        <p:xfrm>
          <a:off x="8734425" y="2789238"/>
          <a:ext cx="2471738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6" name="公式" r:id="rId5" imgW="964781" imgH="495085" progId="Equation.3">
                  <p:embed/>
                </p:oleObj>
              </mc:Choice>
              <mc:Fallback>
                <p:oleObj name="公式" r:id="rId5" imgW="964781" imgH="495085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4425" y="2789238"/>
                        <a:ext cx="2471738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0"/>
            <a:ext cx="6040437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900" name="Rectangle 12"/>
          <p:cNvSpPr>
            <a:spLocks/>
          </p:cNvSpPr>
          <p:nvPr/>
        </p:nvSpPr>
        <p:spPr bwMode="auto">
          <a:xfrm>
            <a:off x="11542713" y="412750"/>
            <a:ext cx="1073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b="1">
                <a:solidFill>
                  <a:schemeClr val="bg1"/>
                </a:solidFill>
                <a:ea typeface="宋体" charset="0"/>
                <a:cs typeface="宋体" charset="0"/>
              </a:rPr>
              <a:t>含有</a:t>
            </a:r>
            <a:r>
              <a:rPr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: s</a:t>
            </a:r>
            <a:r>
              <a:rPr lang="zh-CN" altLang="en-US" b="1">
                <a:solidFill>
                  <a:schemeClr val="bg1"/>
                </a:solidFill>
                <a:ea typeface="宋体" charset="0"/>
                <a:cs typeface="宋体" charset="0"/>
              </a:rPr>
              <a:t>夸克</a:t>
            </a:r>
            <a:r>
              <a:rPr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)</a:t>
            </a:r>
            <a:endParaRPr lang="zh-CN" altLang="en-US" b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37901" name="Rectangle 13"/>
          <p:cNvSpPr>
            <a:spLocks/>
          </p:cNvSpPr>
          <p:nvPr/>
        </p:nvSpPr>
        <p:spPr bwMode="auto">
          <a:xfrm>
            <a:off x="7581900" y="339725"/>
            <a:ext cx="116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b="1">
                <a:solidFill>
                  <a:schemeClr val="bg1"/>
                </a:solidFill>
                <a:ea typeface="宋体" charset="0"/>
                <a:cs typeface="宋体" charset="0"/>
              </a:rPr>
              <a:t>仅含 </a:t>
            </a:r>
            <a:r>
              <a:rPr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u,d</a:t>
            </a:r>
            <a:r>
              <a:rPr lang="zh-CN" altLang="en-US" b="1">
                <a:solidFill>
                  <a:schemeClr val="bg1"/>
                </a:solidFill>
                <a:ea typeface="宋体" charset="0"/>
                <a:cs typeface="宋体" charset="0"/>
              </a:rPr>
              <a:t>夸克</a:t>
            </a:r>
            <a:r>
              <a:rPr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)</a:t>
            </a:r>
            <a:endParaRPr lang="zh-CN" altLang="en-US" b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3226ED-A8E3-2749-A85B-FA08F7AC9DA1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2375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13004800" cy="8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387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6C7D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AE0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ＭＳ Ｐゴシック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4418</TotalTime>
  <Pages>0</Pages>
  <Words>1380</Words>
  <Characters>0</Characters>
  <Application>Microsoft Office PowerPoint</Application>
  <PresentationFormat>Personalizzato</PresentationFormat>
  <Lines>0</Lines>
  <Paragraphs>258</Paragraphs>
  <Slides>35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14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35</vt:i4>
      </vt:variant>
    </vt:vector>
  </HeadingPairs>
  <TitlesOfParts>
    <vt:vector size="51" baseType="lpstr"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Equation</vt:lpstr>
      <vt:lpstr>公式</vt:lpstr>
      <vt:lpstr> Detecting the Anti-helium 4 and anti-hypertriton from the RHIC</vt:lpstr>
      <vt:lpstr>From Big Bang  to Little Bang</vt:lpstr>
      <vt:lpstr>Key Components of RHIC-STAR detector for this Search</vt:lpstr>
      <vt:lpstr>Presentazione standard di PowerPoint</vt:lpstr>
      <vt:lpstr>But also for Anti-matter particles </vt:lpstr>
      <vt:lpstr>Discovery of the first antiparticle:  positron</vt:lpstr>
      <vt:lpstr>History of antimatter particles </vt:lpstr>
      <vt:lpstr>Presentazione standard di PowerPoint</vt:lpstr>
      <vt:lpstr>Presentazione standard di PowerPoint</vt:lpstr>
      <vt:lpstr>Observation of anti-hypertriton from RHIC-STAR</vt:lpstr>
      <vt:lpstr>Tracks in TPC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dE/dx vs Rigidity</vt:lpstr>
      <vt:lpstr>Combined PID (TPC+TOF)</vt:lpstr>
      <vt:lpstr>Combined PID (TPC+TOF)</vt:lpstr>
      <vt:lpstr>ALICE’s observation for anti-Helium 4</vt:lpstr>
      <vt:lpstr>Production rate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 and outlook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Production Mechanisms</vt:lpstr>
      <vt:lpstr>Thermal model calculation</vt:lpstr>
      <vt:lpstr>Presentazione standard di PowerPoint</vt:lpstr>
      <vt:lpstr>Presentazione standard di PowerPoint</vt:lpstr>
      <vt:lpstr>Presentazione standard di PowerPoint</vt:lpstr>
      <vt:lpstr>Hadron/Electron/muon  PID capability (w/ TOF)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Nuclei, Hypernuclei and anti-matter production at RHIC Energy</dc:title>
  <dc:subject/>
  <dc:creator/>
  <cp:keywords/>
  <dc:description/>
  <cp:lastModifiedBy>tecno</cp:lastModifiedBy>
  <cp:revision>187</cp:revision>
  <dcterms:modified xsi:type="dcterms:W3CDTF">2013-06-04T11:54:51Z</dcterms:modified>
</cp:coreProperties>
</file>