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3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D7B98F-8392-4288-8BE4-24BC78E9CECC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INPC2013, Firenze, Itay,  2-7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851DFA-E70D-430A-9C08-9EE6811F5D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142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9B2F80-0B80-46A5-8F38-2AACE7E280E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INPC2013, Firenze, Itay, 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5B1CD61-8967-4F36-BE3A-0B516A523C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38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INPC2013, Firenze, Itay,  2-7 June 2013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INPC2013, Firenze, Itay,  2-7 June 2013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INPC2013, Firenze, Itay,  2-7 June 2013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2D8A-000A-4DBC-B3E2-CC95DF49A5A5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9AD-A1A8-44A0-9C15-2D602B3F717E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345-44E3-44DF-BD6A-2D5E09D648D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1DB9-01E1-4C1E-A8B0-9738FE39E9B8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5E5B-C02F-4049-ADBA-80FA4E7C381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8E19-1648-49CB-9E7C-BB6BAB4C28CF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C04F-E01D-4FDF-91B9-5D35DC9D1F95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8510-FB70-4C5E-96BF-6994CB2B914E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F8D8-418B-4093-80AD-141219D5E584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FDD1-68C6-4959-90A4-96E8EFFF519B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5891-4C1E-4D09-9302-BDCB625D9702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538C-1044-47DA-B422-202ACE210F8C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INPC2013, Firenze, Italy,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81CC-8DF4-4497-950B-E8C242314C7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New </a:t>
            </a:r>
            <a:r>
              <a:rPr lang="en-US" sz="3600" b="1" i="1" dirty="0">
                <a:solidFill>
                  <a:srgbClr val="FF0000"/>
                </a:solidFill>
              </a:rPr>
              <a:t>Extraction of the </a:t>
            </a:r>
            <a:r>
              <a:rPr lang="en-US" sz="3600" b="1" i="1" dirty="0" smtClean="0">
                <a:solidFill>
                  <a:srgbClr val="FF0000"/>
                </a:solidFill>
              </a:rPr>
              <a:t>Flavor Decomposition </a:t>
            </a:r>
            <a:r>
              <a:rPr lang="en-US" sz="3600" b="1" i="1" dirty="0">
                <a:solidFill>
                  <a:srgbClr val="FF0000"/>
                </a:solidFill>
              </a:rPr>
              <a:t>of </a:t>
            </a:r>
            <a:r>
              <a:rPr lang="en-US" sz="3600" b="1" i="1" dirty="0" smtClean="0">
                <a:solidFill>
                  <a:srgbClr val="FF0000"/>
                </a:solidFill>
              </a:rPr>
              <a:t>the Nucleon Electromagnetic </a:t>
            </a:r>
            <a:r>
              <a:rPr lang="en-US" sz="3600" b="1" i="1" dirty="0">
                <a:solidFill>
                  <a:srgbClr val="FF0000"/>
                </a:solidFill>
              </a:rPr>
              <a:t>Form Factors</a:t>
            </a:r>
            <a:r>
              <a:rPr lang="en-US" sz="3800" b="1" i="1" dirty="0">
                <a:solidFill>
                  <a:srgbClr val="FF0000"/>
                </a:solidFill>
              </a:rPr>
              <a:t/>
            </a:r>
            <a:br>
              <a:rPr lang="en-US" sz="3800" b="1" i="1" dirty="0">
                <a:solidFill>
                  <a:srgbClr val="FF0000"/>
                </a:solidFill>
              </a:rPr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001000" cy="30480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b="1" dirty="0" smtClean="0">
                <a:latin typeface="+mj-lt"/>
              </a:rPr>
              <a:t>                    </a:t>
            </a:r>
            <a:r>
              <a:rPr lang="en-US" sz="11200" b="1" dirty="0" smtClean="0">
                <a:solidFill>
                  <a:schemeClr val="tx1"/>
                </a:solidFill>
                <a:latin typeface="+mj-lt"/>
              </a:rPr>
              <a:t>Issam A. Qattan</a:t>
            </a:r>
            <a:r>
              <a:rPr lang="en-US" sz="11200" b="1" baseline="30000" dirty="0" smtClean="0">
                <a:solidFill>
                  <a:schemeClr val="tx1"/>
                </a:solidFill>
                <a:latin typeface="+mj-lt"/>
              </a:rPr>
              <a:t>(1)</a:t>
            </a:r>
            <a:r>
              <a:rPr lang="en-US" sz="11200" b="1" dirty="0" smtClean="0">
                <a:solidFill>
                  <a:schemeClr val="tx1"/>
                </a:solidFill>
                <a:latin typeface="+mj-lt"/>
              </a:rPr>
              <a:t> and John Arrington</a:t>
            </a:r>
            <a:r>
              <a:rPr lang="en-US" sz="11200" b="1" baseline="30000" dirty="0" smtClean="0">
                <a:solidFill>
                  <a:schemeClr val="tx1"/>
                </a:solidFill>
                <a:latin typeface="+mj-lt"/>
              </a:rPr>
              <a:t>(2)</a:t>
            </a:r>
            <a:endParaRPr lang="en-US" sz="112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12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9600" b="1" baseline="30000" dirty="0" smtClean="0">
                <a:solidFill>
                  <a:schemeClr val="tx1"/>
                </a:solidFill>
                <a:latin typeface="+mj-lt"/>
              </a:rPr>
              <a:t> (1)  </a:t>
            </a:r>
            <a:r>
              <a:rPr lang="en-US" sz="9600" dirty="0" smtClean="0">
                <a:solidFill>
                  <a:schemeClr val="tx1"/>
                </a:solidFill>
                <a:latin typeface="+mj-lt"/>
              </a:rPr>
              <a:t>Department of </a:t>
            </a:r>
            <a:r>
              <a:rPr lang="en-US" sz="9600" dirty="0">
                <a:solidFill>
                  <a:schemeClr val="tx1"/>
                </a:solidFill>
                <a:latin typeface="+mj-lt"/>
              </a:rPr>
              <a:t>Applied Mathematics and </a:t>
            </a:r>
            <a:r>
              <a:rPr lang="en-US" sz="9600" dirty="0" smtClean="0">
                <a:solidFill>
                  <a:schemeClr val="tx1"/>
                </a:solidFill>
                <a:latin typeface="+mj-lt"/>
              </a:rPr>
              <a:t>Sciences</a:t>
            </a:r>
          </a:p>
          <a:p>
            <a:r>
              <a:rPr lang="en-US" sz="9600" dirty="0" err="1" smtClean="0">
                <a:solidFill>
                  <a:schemeClr val="tx1"/>
                </a:solidFill>
                <a:latin typeface="+mj-lt"/>
              </a:rPr>
              <a:t>Khalifa</a:t>
            </a:r>
            <a:r>
              <a:rPr lang="en-US" sz="9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9600" dirty="0">
                <a:solidFill>
                  <a:schemeClr val="tx1"/>
                </a:solidFill>
                <a:latin typeface="+mj-lt"/>
              </a:rPr>
              <a:t>University of Science, Technology and </a:t>
            </a:r>
            <a:r>
              <a:rPr lang="en-US" sz="9600" dirty="0" smtClean="0">
                <a:solidFill>
                  <a:schemeClr val="tx1"/>
                </a:solidFill>
                <a:latin typeface="+mj-lt"/>
              </a:rPr>
              <a:t>Research, 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+mj-lt"/>
              </a:rPr>
              <a:t>P.O. Box 573, </a:t>
            </a:r>
            <a:r>
              <a:rPr lang="en-US" sz="9600" dirty="0" err="1" smtClean="0">
                <a:solidFill>
                  <a:schemeClr val="tx1"/>
                </a:solidFill>
                <a:latin typeface="+mj-lt"/>
              </a:rPr>
              <a:t>Sharjah</a:t>
            </a:r>
            <a:r>
              <a:rPr lang="en-US" sz="9600" dirty="0" smtClean="0">
                <a:solidFill>
                  <a:schemeClr val="tx1"/>
                </a:solidFill>
                <a:latin typeface="+mj-lt"/>
              </a:rPr>
              <a:t>, UAE</a:t>
            </a:r>
            <a:r>
              <a:rPr lang="en-US" sz="9600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9600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fr-FR" sz="96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9600" b="1" baseline="30000" dirty="0" smtClean="0">
                <a:solidFill>
                  <a:schemeClr val="tx1"/>
                </a:solidFill>
                <a:latin typeface="+mj-lt"/>
              </a:rPr>
              <a:t>(2)</a:t>
            </a:r>
            <a:r>
              <a:rPr lang="fr-FR" sz="96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9600" dirty="0" err="1" smtClean="0">
                <a:solidFill>
                  <a:schemeClr val="tx1"/>
                </a:solidFill>
                <a:latin typeface="+mj-lt"/>
              </a:rPr>
              <a:t>Physics</a:t>
            </a:r>
            <a:r>
              <a:rPr lang="fr-FR" sz="9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9600" dirty="0">
                <a:solidFill>
                  <a:schemeClr val="tx1"/>
                </a:solidFill>
                <a:latin typeface="+mj-lt"/>
              </a:rPr>
              <a:t>Division, Argonne National </a:t>
            </a:r>
            <a:r>
              <a:rPr lang="fr-FR" sz="9600" dirty="0" err="1">
                <a:solidFill>
                  <a:schemeClr val="tx1"/>
                </a:solidFill>
                <a:latin typeface="+mj-lt"/>
              </a:rPr>
              <a:t>Laboratory</a:t>
            </a:r>
            <a:r>
              <a:rPr lang="fr-FR" sz="9600" dirty="0">
                <a:solidFill>
                  <a:schemeClr val="tx1"/>
                </a:solidFill>
                <a:latin typeface="+mj-lt"/>
              </a:rPr>
              <a:t>, Argonne, Illinois 60439, </a:t>
            </a:r>
            <a:r>
              <a:rPr lang="fr-FR" sz="9600" dirty="0" smtClean="0">
                <a:solidFill>
                  <a:schemeClr val="tx1"/>
                </a:solidFill>
                <a:latin typeface="+mj-lt"/>
              </a:rPr>
              <a:t>USA.</a:t>
            </a:r>
            <a:endParaRPr lang="en-US" sz="9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0" y="6629400"/>
            <a:ext cx="36576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     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EM FFs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548640"/>
            <a:ext cx="3931920" cy="303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03860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080" y="609600"/>
            <a:ext cx="39319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2672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Small  deviations from </a:t>
            </a:r>
            <a:r>
              <a:rPr lang="en-US" b="1" i="1" dirty="0" smtClean="0"/>
              <a:t>G</a:t>
            </a:r>
            <a:r>
              <a:rPr lang="en-US" b="1" i="1" baseline="-25000" dirty="0" smtClean="0"/>
              <a:t>D</a:t>
            </a:r>
            <a:r>
              <a:rPr lang="en-US" dirty="0" smtClean="0"/>
              <a:t> for both the up and down quarks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At low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</a:t>
            </a:r>
            <a:r>
              <a:rPr lang="en-US" dirty="0" smtClean="0"/>
              <a:t>: Both have slightly increasing behavior  → 10% increase in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p</a:t>
            </a:r>
            <a:r>
              <a:rPr lang="en-US" b="1" i="1" baseline="-25000" dirty="0" err="1" smtClean="0"/>
              <a:t>M</a:t>
            </a:r>
            <a:r>
              <a:rPr lang="en-US" b="1" i="1" baseline="-25000" dirty="0" smtClean="0"/>
              <a:t>  </a:t>
            </a:r>
            <a:r>
              <a:rPr lang="en-US" dirty="0" smtClean="0"/>
              <a:t>(0 &lt;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 </a:t>
            </a:r>
            <a:r>
              <a:rPr lang="en-US" dirty="0" smtClean="0"/>
              <a:t>&lt; 1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Above that: Near-perfect agreement with </a:t>
            </a:r>
            <a:r>
              <a:rPr lang="en-US" b="1" i="1" dirty="0" smtClean="0"/>
              <a:t>G</a:t>
            </a:r>
            <a:r>
              <a:rPr lang="en-US" b="1" i="1" baseline="-25000" dirty="0" smtClean="0"/>
              <a:t>D</a:t>
            </a:r>
            <a:r>
              <a:rPr lang="en-US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Again: The up-quark dominates both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p</a:t>
            </a:r>
            <a:r>
              <a:rPr lang="en-US" b="1" i="1" baseline="-25000" dirty="0" err="1" smtClean="0"/>
              <a:t>E</a:t>
            </a:r>
            <a:r>
              <a:rPr lang="en-US" b="1" i="1" baseline="-25000" dirty="0" smtClean="0"/>
              <a:t> </a:t>
            </a:r>
            <a:r>
              <a:rPr lang="en-US" dirty="0" smtClean="0"/>
              <a:t>and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p</a:t>
            </a:r>
            <a:r>
              <a:rPr lang="en-US" b="1" i="1" baseline="-25000" dirty="0" err="1" smtClean="0"/>
              <a:t>M</a:t>
            </a:r>
            <a:r>
              <a:rPr lang="en-US" b="1" i="1" baseline="-25000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EM FFs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629400"/>
            <a:ext cx="35052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7" y="487680"/>
            <a:ext cx="3852153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931920" cy="30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33400"/>
            <a:ext cx="384048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267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Unlike the proton, both the up- and down -quark have large contributions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Clear deviations from </a:t>
            </a:r>
            <a:r>
              <a:rPr lang="en-US" b="1" i="1" dirty="0" smtClean="0"/>
              <a:t>G</a:t>
            </a:r>
            <a:r>
              <a:rPr lang="en-US" b="1" i="1" baseline="-25000" dirty="0" smtClean="0"/>
              <a:t>D</a:t>
            </a:r>
            <a:r>
              <a:rPr lang="en-US" dirty="0" smtClean="0"/>
              <a:t> for both the up and down quarks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At low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</a:t>
            </a:r>
            <a:r>
              <a:rPr lang="en-US" dirty="0" smtClean="0"/>
              <a:t>: The increasing down-quark, and the relatively flat up-quark contributions → increase in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E</a:t>
            </a:r>
            <a:r>
              <a:rPr lang="en-US" b="1" i="1" baseline="-25000" dirty="0" smtClean="0"/>
              <a:t>  </a:t>
            </a:r>
            <a:endParaRPr lang="en-US" dirty="0" smtClean="0"/>
          </a:p>
          <a:p>
            <a:r>
              <a:rPr lang="en-US" b="1" i="1" baseline="-25000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EM FFs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63625"/>
            <a:ext cx="4023360" cy="31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33800"/>
            <a:ext cx="402336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33400"/>
            <a:ext cx="3928662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267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As with the proton: Small  deviations from </a:t>
            </a:r>
            <a:r>
              <a:rPr lang="en-US" b="1" i="1" dirty="0" smtClean="0"/>
              <a:t>G</a:t>
            </a:r>
            <a:r>
              <a:rPr lang="en-US" b="1" i="1" baseline="-25000" dirty="0" smtClean="0"/>
              <a:t>D</a:t>
            </a:r>
            <a:r>
              <a:rPr lang="en-US" dirty="0" smtClean="0"/>
              <a:t> for both the up- and down-quarks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At large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</a:t>
            </a:r>
            <a:r>
              <a:rPr lang="en-US" dirty="0" smtClean="0"/>
              <a:t>: the down-quark has larger deviation → small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</a:t>
            </a:r>
            <a:r>
              <a:rPr lang="en-US" dirty="0" smtClean="0"/>
              <a:t> dependence in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EM FFs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334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For the up-quark: </a:t>
            </a:r>
            <a:r>
              <a:rPr lang="en-US" sz="1800" dirty="0" smtClean="0"/>
              <a:t>The extractions disagree at </a:t>
            </a:r>
          </a:p>
          <a:p>
            <a:pPr>
              <a:buNone/>
            </a:pPr>
            <a:r>
              <a:rPr lang="en-US" sz="1800" dirty="0" smtClean="0"/>
              <a:t>       low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</a:p>
          <a:p>
            <a:r>
              <a:rPr lang="en-US" sz="1800" dirty="0" smtClean="0"/>
              <a:t>Fits (including complete TPE treatment) agree better with </a:t>
            </a:r>
            <a:r>
              <a:rPr lang="en-US" sz="1800" b="1" i="1" dirty="0" smtClean="0"/>
              <a:t>CJRW</a:t>
            </a:r>
            <a:r>
              <a:rPr lang="en-US" sz="1800" dirty="0" smtClean="0"/>
              <a:t> below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b="1" i="1" dirty="0" smtClean="0"/>
              <a:t> </a:t>
            </a:r>
            <a:r>
              <a:rPr lang="en-US" sz="1800" dirty="0" smtClean="0"/>
              <a:t>≈ 1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and with our results above</a:t>
            </a:r>
          </a:p>
          <a:p>
            <a:r>
              <a:rPr lang="en-US" sz="1800" dirty="0" smtClean="0"/>
              <a:t>At large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dirty="0" smtClean="0"/>
              <a:t>: </a:t>
            </a:r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E </a:t>
            </a:r>
            <a:r>
              <a:rPr lang="en-US" sz="1800" b="1" i="1" dirty="0" smtClean="0"/>
              <a:t>/G</a:t>
            </a:r>
            <a:r>
              <a:rPr lang="en-US" sz="1800" b="1" i="1" baseline="-25000" dirty="0" smtClean="0"/>
              <a:t>M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has a roughly linear falloff (but slower than seen in the proton)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For the down-quark: </a:t>
            </a:r>
            <a:r>
              <a:rPr lang="en-US" sz="1800" dirty="0" smtClean="0"/>
              <a:t>The primary disagreement comes from the difference in the 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n</a:t>
            </a:r>
            <a:r>
              <a:rPr lang="en-US" sz="1800" b="1" i="1" baseline="-25000" dirty="0" err="1" smtClean="0"/>
              <a:t>M</a:t>
            </a:r>
            <a:r>
              <a:rPr lang="en-US" sz="1800" dirty="0" smtClean="0"/>
              <a:t> </a:t>
            </a:r>
            <a:r>
              <a:rPr lang="en-US" sz="1800" dirty="0" err="1" smtClean="0"/>
              <a:t>parametrizations</a:t>
            </a:r>
            <a:r>
              <a:rPr lang="en-US" sz="1800" dirty="0" smtClean="0"/>
              <a:t>  (</a:t>
            </a:r>
            <a:r>
              <a:rPr lang="en-US" sz="1800" b="1" i="1" dirty="0" smtClean="0"/>
              <a:t>VAMZ </a:t>
            </a:r>
            <a:r>
              <a:rPr lang="en-US" sz="1800" dirty="0" smtClean="0"/>
              <a:t>vs. </a:t>
            </a:r>
            <a:r>
              <a:rPr lang="en-US" sz="1800" b="1" i="1" dirty="0" smtClean="0"/>
              <a:t>VAMZ-Kelly</a:t>
            </a:r>
            <a:r>
              <a:rPr lang="en-US" sz="1800" dirty="0" smtClean="0"/>
              <a:t>)</a:t>
            </a:r>
            <a:r>
              <a:rPr lang="en-US" sz="1800" b="1" dirty="0" smtClean="0"/>
              <a:t> </a:t>
            </a:r>
          </a:p>
          <a:p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E </a:t>
            </a:r>
            <a:r>
              <a:rPr lang="en-US" sz="1800" b="1" i="1" dirty="0" smtClean="0"/>
              <a:t>/G</a:t>
            </a:r>
            <a:r>
              <a:rPr lang="en-US" sz="1800" b="1" i="1" baseline="-25000" dirty="0" smtClean="0"/>
              <a:t>M</a:t>
            </a:r>
            <a:r>
              <a:rPr lang="en-US" sz="1800" dirty="0" smtClean="0"/>
              <a:t> increases with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dirty="0" smtClean="0"/>
              <a:t>. Not seen in any of the calculations, except for GPD model. (Sufficiently flexible </a:t>
            </a:r>
            <a:r>
              <a:rPr lang="en-US" sz="1800" dirty="0" err="1" smtClean="0"/>
              <a:t>parametrization</a:t>
            </a:r>
            <a:r>
              <a:rPr lang="en-US" sz="1800" dirty="0" smtClean="0"/>
              <a:t> as it is  mainly a fit to </a:t>
            </a:r>
            <a:r>
              <a:rPr lang="en-US" sz="1800" b="1" i="1" dirty="0" smtClean="0"/>
              <a:t>CJRW</a:t>
            </a:r>
            <a:r>
              <a:rPr lang="en-US" sz="1800" dirty="0" smtClean="0"/>
              <a:t> data)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553200"/>
            <a:ext cx="35052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457200"/>
            <a:ext cx="39776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" y="3596640"/>
            <a:ext cx="402336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914400" y="1584960"/>
            <a:ext cx="0" cy="146304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1600200"/>
            <a:ext cx="0" cy="141732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Structure Functions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402336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3810000"/>
            <a:ext cx="397764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53440"/>
            <a:ext cx="384048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114800" y="4343400"/>
            <a:ext cx="4724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1</a:t>
            </a:r>
            <a:r>
              <a:rPr lang="en-US" sz="1700" b="1" i="1" dirty="0" smtClean="0"/>
              <a:t> </a:t>
            </a:r>
            <a:r>
              <a:rPr lang="en-US" sz="1700" dirty="0" smtClean="0"/>
              <a:t>is falling slightly with respect to the</a:t>
            </a:r>
            <a:r>
              <a:rPr lang="en-US" sz="1700" b="1" i="1" dirty="0" smtClean="0"/>
              <a:t> </a:t>
            </a:r>
            <a:r>
              <a:rPr lang="en-US" sz="1700" b="1" dirty="0" smtClean="0"/>
              <a:t>1/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4</a:t>
            </a:r>
            <a:r>
              <a:rPr lang="en-US" sz="1700" b="1" i="1" dirty="0" smtClean="0"/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 smtClean="0"/>
              <a:t>scaling  behavior reported by </a:t>
            </a:r>
            <a:r>
              <a:rPr lang="en-US" sz="1700" b="1" i="1" dirty="0" smtClean="0"/>
              <a:t>CJRW</a:t>
            </a:r>
            <a:r>
              <a:rPr lang="en-US" sz="1700" dirty="0" smtClean="0"/>
              <a:t> results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 smtClean="0"/>
              <a:t>above 1 GeV</a:t>
            </a:r>
            <a:r>
              <a:rPr lang="en-US" sz="1700" baseline="30000" dirty="0" smtClean="0"/>
              <a:t>2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 smtClean="0"/>
              <a:t>This deviation  or falloff is fairly clear for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1700" dirty="0" smtClean="0"/>
              <a:t>(shown next)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 smtClean="0"/>
              <a:t>However,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1</a:t>
            </a:r>
            <a:r>
              <a:rPr lang="en-US" sz="1700" b="1" i="1" dirty="0" smtClean="0"/>
              <a:t> </a:t>
            </a:r>
            <a:r>
              <a:rPr lang="en-US" sz="1700" dirty="0" smtClean="0"/>
              <a:t>falls more rapidly than</a:t>
            </a:r>
            <a:r>
              <a:rPr lang="en-US" sz="1700" b="1" i="1" dirty="0" smtClean="0"/>
              <a:t> 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 </a:t>
            </a:r>
            <a:r>
              <a:rPr lang="en-US" sz="1700" dirty="0" smtClean="0"/>
              <a:t>at high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endParaRPr lang="en-US" sz="1700" baseline="30000" dirty="0" smtClean="0"/>
          </a:p>
          <a:p>
            <a:pPr marL="342900" lvl="0" indent="-342900">
              <a:spcBef>
                <a:spcPct val="20000"/>
              </a:spcBef>
            </a:pP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Structure Functions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60120"/>
            <a:ext cx="38862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3886200"/>
            <a:ext cx="393192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320" y="929640"/>
            <a:ext cx="384048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45720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700" dirty="0" smtClean="0"/>
              <a:t>Higher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2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 than the </a:t>
            </a:r>
            <a:r>
              <a:rPr lang="en-US" sz="1700" b="1" i="1" dirty="0" smtClean="0"/>
              <a:t>CJRW</a:t>
            </a:r>
            <a:r>
              <a:rPr lang="en-US" sz="1700" dirty="0" smtClean="0"/>
              <a:t> at low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r>
              <a:rPr lang="en-US" sz="1700" dirty="0" smtClean="0"/>
              <a:t> (due in part to different </a:t>
            </a:r>
            <a:r>
              <a:rPr lang="en-US" sz="1700" b="1" i="1" dirty="0" err="1" smtClean="0"/>
              <a:t>G</a:t>
            </a:r>
            <a:r>
              <a:rPr lang="en-US" sz="1700" b="1" i="1" baseline="30000" dirty="0" err="1" smtClean="0"/>
              <a:t>n</a:t>
            </a:r>
            <a:r>
              <a:rPr lang="en-US" sz="1700" b="1" i="1" baseline="-25000" dirty="0" err="1" smtClean="0"/>
              <a:t>M</a:t>
            </a:r>
            <a:r>
              <a:rPr lang="en-US" sz="1700" b="1" i="1" baseline="-25000" dirty="0" smtClean="0"/>
              <a:t> </a:t>
            </a:r>
            <a:r>
              <a:rPr lang="en-US" sz="1700" dirty="0" smtClean="0"/>
              <a:t> but mainly due to TPE effect on proton’s  FFs)</a:t>
            </a:r>
            <a:r>
              <a:rPr lang="en-US" sz="1700" b="1" i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1700" dirty="0" smtClean="0"/>
              <a:t>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</a:t>
            </a:r>
            <a:r>
              <a:rPr lang="en-US" sz="1700" dirty="0" smtClean="0"/>
              <a:t>is falling fairly clearly and does not support the</a:t>
            </a:r>
            <a:r>
              <a:rPr lang="en-US" sz="1700" b="1" i="1" dirty="0" smtClean="0"/>
              <a:t> </a:t>
            </a:r>
            <a:r>
              <a:rPr lang="en-US" sz="1700" b="1" dirty="0" smtClean="0"/>
              <a:t>1/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4 </a:t>
            </a:r>
            <a:r>
              <a:rPr lang="en-US" sz="1700" b="1" i="1" dirty="0" smtClean="0"/>
              <a:t> </a:t>
            </a:r>
            <a:r>
              <a:rPr lang="en-US" sz="1700" dirty="0" smtClean="0"/>
              <a:t>scaling reported by </a:t>
            </a:r>
            <a:r>
              <a:rPr lang="en-US" sz="1700" b="1" i="1" dirty="0" smtClean="0"/>
              <a:t>CJRW</a:t>
            </a:r>
            <a:r>
              <a:rPr lang="en-US" sz="1700" dirty="0" smtClean="0"/>
              <a:t> results above 1 GeV</a:t>
            </a:r>
            <a:r>
              <a:rPr lang="en-US" sz="1700" baseline="30000" dirty="0" smtClean="0"/>
              <a:t>2</a:t>
            </a:r>
          </a:p>
          <a:p>
            <a:pPr algn="just">
              <a:buFont typeface="Arial" pitchFamily="34" charset="0"/>
              <a:buChar char="•"/>
            </a:pPr>
            <a:r>
              <a:rPr lang="en-US" sz="1700" baseline="30000" dirty="0" smtClean="0"/>
              <a:t> </a:t>
            </a:r>
            <a:r>
              <a:rPr lang="en-US" sz="1700" dirty="0" smtClean="0"/>
              <a:t> The impact of higher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2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 at low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r>
              <a:rPr lang="en-US" sz="1700" dirty="0" smtClean="0"/>
              <a:t> is seen in the ratio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/ 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2</a:t>
            </a:r>
            <a:r>
              <a:rPr lang="en-US" sz="1700" baseline="-25000" dirty="0" smtClean="0"/>
              <a:t> </a:t>
            </a:r>
            <a:endParaRPr lang="en-US" sz="1700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Flavor Decomposition of the Nucleon Structure    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  Functions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53200"/>
            <a:ext cx="34290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2062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0" y="1158240"/>
            <a:ext cx="42062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495800"/>
            <a:ext cx="7924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Again,  the </a:t>
            </a:r>
            <a:r>
              <a:rPr lang="en-US" sz="1700" dirty="0" smtClean="0"/>
              <a:t>somewhat larger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2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 values than those obtained in the </a:t>
            </a:r>
            <a:r>
              <a:rPr lang="en-US" sz="1700" b="1" i="1" dirty="0" smtClean="0"/>
              <a:t>CJRW  </a:t>
            </a:r>
            <a:r>
              <a:rPr lang="en-US" sz="1700" dirty="0" smtClean="0"/>
              <a:t>results affect </a:t>
            </a:r>
          </a:p>
          <a:p>
            <a:pPr algn="just"/>
            <a:r>
              <a:rPr lang="en-US" sz="1700" dirty="0" smtClean="0"/>
              <a:t>the ratio </a:t>
            </a:r>
            <a:r>
              <a:rPr lang="en-US" sz="1700" b="1" i="1" dirty="0" smtClean="0"/>
              <a:t>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/ F</a:t>
            </a:r>
            <a:r>
              <a:rPr lang="en-US" sz="1700" b="1" i="1" baseline="30000" dirty="0" smtClean="0"/>
              <a:t>u</a:t>
            </a:r>
            <a:r>
              <a:rPr lang="en-US" sz="1700" b="1" i="1" baseline="-25000" dirty="0" smtClean="0"/>
              <a:t>1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 for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r>
              <a:rPr lang="en-US" sz="1700" dirty="0" smtClean="0"/>
              <a:t> &lt; 1.5 GeV</a:t>
            </a:r>
            <a:r>
              <a:rPr lang="en-US" sz="1700" baseline="30000" dirty="0" smtClean="0"/>
              <a:t>2</a:t>
            </a:r>
            <a:endParaRPr lang="en-US" sz="1700" b="1" i="1" baseline="30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700" b="1" i="1" dirty="0" smtClean="0"/>
              <a:t> </a:t>
            </a:r>
            <a:r>
              <a:rPr lang="en-US" sz="1700" dirty="0" smtClean="0"/>
              <a:t>Consistent results from data and fits</a:t>
            </a:r>
            <a:r>
              <a:rPr lang="en-US" sz="1700" b="1" i="1" dirty="0" smtClean="0"/>
              <a:t> </a:t>
            </a:r>
            <a:r>
              <a:rPr lang="en-US" sz="1700" dirty="0" smtClean="0"/>
              <a:t>for</a:t>
            </a:r>
            <a:r>
              <a:rPr lang="en-US" sz="1700" b="1" i="1" dirty="0" smtClean="0"/>
              <a:t> 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2</a:t>
            </a:r>
            <a:r>
              <a:rPr lang="en-US" sz="1700" b="1" i="1" dirty="0" smtClean="0"/>
              <a:t> / F</a:t>
            </a:r>
            <a:r>
              <a:rPr lang="en-US" sz="1700" b="1" i="1" baseline="30000" dirty="0" smtClean="0"/>
              <a:t>d</a:t>
            </a:r>
            <a:r>
              <a:rPr lang="en-US" sz="1700" b="1" i="1" baseline="-25000" dirty="0" smtClean="0"/>
              <a:t>1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 with a slight increase at low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r>
              <a:rPr lang="en-US" sz="1700" dirty="0" smtClean="0"/>
              <a:t>, and nearly constant (slightly rising !!) above 1 GeV</a:t>
            </a:r>
            <a:r>
              <a:rPr lang="en-US" sz="1700" baseline="30000" dirty="0" smtClean="0"/>
              <a:t>2  </a:t>
            </a:r>
            <a:r>
              <a:rPr lang="en-US" sz="1700" dirty="0" smtClean="0"/>
              <a:t>→ Future </a:t>
            </a:r>
            <a:r>
              <a:rPr lang="en-US" sz="1700" b="1" i="1" dirty="0" err="1" smtClean="0"/>
              <a:t>G</a:t>
            </a:r>
            <a:r>
              <a:rPr lang="en-US" sz="1700" b="1" i="1" baseline="30000" dirty="0" err="1" smtClean="0"/>
              <a:t>n</a:t>
            </a:r>
            <a:r>
              <a:rPr lang="en-US" sz="1700" b="1" i="1" baseline="-25000" dirty="0" err="1" smtClean="0"/>
              <a:t>E</a:t>
            </a:r>
            <a:r>
              <a:rPr lang="en-US" sz="1700" dirty="0" smtClean="0"/>
              <a:t> measurements at higher </a:t>
            </a:r>
            <a:r>
              <a:rPr lang="en-US" sz="1700" b="1" i="1" dirty="0" smtClean="0"/>
              <a:t>Q</a:t>
            </a:r>
            <a:r>
              <a:rPr lang="en-US" sz="1700" b="1" i="1" baseline="30000" dirty="0" smtClean="0"/>
              <a:t>2</a:t>
            </a:r>
            <a:r>
              <a:rPr lang="en-US" sz="1700" b="1" i="1" dirty="0" smtClean="0"/>
              <a:t> </a:t>
            </a:r>
            <a:r>
              <a:rPr lang="en-US" sz="1700" dirty="0" smtClean="0"/>
              <a:t>are crucial  </a:t>
            </a:r>
            <a:endParaRPr lang="en-US" sz="1700" baseline="30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700" dirty="0" smtClean="0"/>
              <a:t> However, all calculations show different behavior 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Summary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We find large differences between the up- and down-quark contributions to </a:t>
            </a:r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E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M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which imply significant flavor dependence in the charge and magnetization distributions.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rapid falloff of 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p</a:t>
            </a:r>
            <a:r>
              <a:rPr lang="en-US" sz="1800" b="1" i="1" baseline="-25000" dirty="0" err="1" smtClean="0"/>
              <a:t>E</a:t>
            </a:r>
            <a:r>
              <a:rPr lang="en-US" sz="1800" dirty="0" smtClean="0"/>
              <a:t> /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p</a:t>
            </a:r>
            <a:r>
              <a:rPr lang="en-US" sz="1800" b="1" i="1" baseline="-25000" dirty="0" err="1" smtClean="0"/>
              <a:t>M</a:t>
            </a:r>
            <a:r>
              <a:rPr lang="en-US" sz="1800" dirty="0" smtClean="0"/>
              <a:t> does not appear in the individual quark FFs, but arises from a cancellation between the up- and down-quark contributions.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We see indications that the down-quark contribution to the Dirac and Pauli FFs (</a:t>
            </a:r>
            <a:r>
              <a:rPr lang="en-US" sz="1800" b="1" i="1" dirty="0" smtClean="0"/>
              <a:t>F</a:t>
            </a:r>
            <a:r>
              <a:rPr lang="en-US" sz="1800" b="1" i="1" baseline="30000" dirty="0" smtClean="0"/>
              <a:t>d</a:t>
            </a:r>
            <a:r>
              <a:rPr lang="en-US" sz="1800" b="1" i="1" baseline="-25000" dirty="0" smtClean="0"/>
              <a:t>1</a:t>
            </a:r>
            <a:r>
              <a:rPr lang="en-US" sz="1800" b="1" i="1" dirty="0" smtClean="0"/>
              <a:t> </a:t>
            </a:r>
            <a:r>
              <a:rPr lang="en-US" sz="1800" dirty="0" smtClean="0"/>
              <a:t>and</a:t>
            </a:r>
            <a:r>
              <a:rPr lang="en-US" sz="1800" b="1" i="1" dirty="0" smtClean="0"/>
              <a:t> F</a:t>
            </a:r>
            <a:r>
              <a:rPr lang="en-US" sz="1800" b="1" i="1" baseline="30000" dirty="0" smtClean="0"/>
              <a:t>d</a:t>
            </a:r>
            <a:r>
              <a:rPr lang="en-US" sz="1800" b="1" i="1" baseline="-25000" dirty="0" smtClean="0"/>
              <a:t>2</a:t>
            </a:r>
            <a:r>
              <a:rPr lang="en-US" sz="1800" b="1" i="1" dirty="0" smtClean="0"/>
              <a:t> </a:t>
            </a:r>
            <a:r>
              <a:rPr lang="en-US" sz="1800" dirty="0" smtClean="0"/>
              <a:t>) deviate from the suggested </a:t>
            </a:r>
            <a:r>
              <a:rPr lang="en-US" sz="1800" b="1" dirty="0" smtClean="0"/>
              <a:t>1/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4</a:t>
            </a:r>
            <a:r>
              <a:rPr lang="en-US" sz="1800" dirty="0" smtClean="0"/>
              <a:t> scaling behavior reported by the </a:t>
            </a:r>
            <a:r>
              <a:rPr lang="en-US" sz="1800" b="1" i="1" dirty="0" smtClean="0"/>
              <a:t>CJRW</a:t>
            </a:r>
            <a:r>
              <a:rPr lang="en-US" sz="1800" dirty="0" smtClean="0"/>
              <a:t> analysis.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Generally, recent models provide good qualitative description of the data, the </a:t>
            </a:r>
            <a:r>
              <a:rPr lang="en-US" sz="1800" smtClean="0"/>
              <a:t>down-quark </a:t>
            </a:r>
            <a:r>
              <a:rPr lang="en-US" sz="1800" smtClean="0"/>
              <a:t>contribution </a:t>
            </a:r>
            <a:r>
              <a:rPr lang="en-US" sz="1800" dirty="0" smtClean="0"/>
              <a:t>to </a:t>
            </a:r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E</a:t>
            </a:r>
            <a:r>
              <a:rPr lang="en-US" sz="1800" dirty="0" smtClean="0"/>
              <a:t>/</a:t>
            </a:r>
            <a:r>
              <a:rPr lang="en-US" sz="1800" b="1" i="1" dirty="0" smtClean="0"/>
              <a:t>G</a:t>
            </a:r>
            <a:r>
              <a:rPr lang="en-US" sz="1800" b="1" i="1" baseline="-25000" dirty="0" smtClean="0"/>
              <a:t>M 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F</a:t>
            </a:r>
            <a:r>
              <a:rPr lang="en-US" sz="1800" b="1" i="1" baseline="-25000" dirty="0" smtClean="0"/>
              <a:t>2 </a:t>
            </a:r>
            <a:r>
              <a:rPr lang="en-US" sz="1800" b="1" i="1" dirty="0" smtClean="0"/>
              <a:t>/F</a:t>
            </a:r>
            <a:r>
              <a:rPr lang="en-US" sz="1800" b="1" i="1" baseline="-25000" dirty="0" smtClean="0"/>
              <a:t>1</a:t>
            </a:r>
            <a:r>
              <a:rPr lang="en-US" sz="1800" b="1" i="1" dirty="0" smtClean="0"/>
              <a:t> </a:t>
            </a:r>
            <a:r>
              <a:rPr lang="en-US" sz="1800" dirty="0" smtClean="0"/>
              <a:t>is not reproduced by any of the models.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Inclusion of 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n</a:t>
            </a:r>
            <a:r>
              <a:rPr lang="en-US" sz="1800" b="1" i="1" baseline="-25000" dirty="0" err="1" smtClean="0"/>
              <a:t>M</a:t>
            </a:r>
            <a:r>
              <a:rPr lang="en-US" sz="1800" dirty="0" smtClean="0"/>
              <a:t> from the </a:t>
            </a:r>
            <a:r>
              <a:rPr lang="en-US" sz="1800" b="1" i="1" dirty="0" smtClean="0"/>
              <a:t>CLAS</a:t>
            </a:r>
            <a:r>
              <a:rPr lang="en-US" sz="1800" dirty="0" smtClean="0"/>
              <a:t> data modifies the high-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dirty="0" smtClean="0"/>
              <a:t> behavior slightly, the </a:t>
            </a:r>
            <a:r>
              <a:rPr lang="en-US" sz="1800" u="sng" dirty="0" smtClean="0"/>
              <a:t>tension </a:t>
            </a:r>
            <a:r>
              <a:rPr lang="en-US" sz="1800" dirty="0" smtClean="0"/>
              <a:t>between these data and previous measurements at lower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dirty="0" smtClean="0"/>
              <a:t> has a more significant impact  suggesting the need for additional data in this region.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553200"/>
            <a:ext cx="34290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Electron Scattering: Brief Introduction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64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The proton EM interactions: 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described in terms of two form</a:t>
            </a:r>
          </a:p>
          <a:p>
            <a:pPr>
              <a:buNone/>
            </a:pPr>
            <a:r>
              <a:rPr lang="en-US" sz="2400" dirty="0" smtClean="0"/>
              <a:t>      factors: </a:t>
            </a:r>
            <a:r>
              <a:rPr lang="en-US" sz="2400" b="1" i="1" dirty="0" smtClean="0"/>
              <a:t>G</a:t>
            </a:r>
            <a:r>
              <a:rPr lang="en-US" sz="2400" b="1" i="1" baseline="-25000" dirty="0" smtClean="0"/>
              <a:t>E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Q</a:t>
            </a:r>
            <a:r>
              <a:rPr lang="en-US" sz="2400" b="1" i="1" baseline="30000" dirty="0" smtClean="0"/>
              <a:t>2</a:t>
            </a:r>
            <a:r>
              <a:rPr lang="en-US" sz="2400" b="1" dirty="0" smtClean="0"/>
              <a:t>) and </a:t>
            </a:r>
            <a:r>
              <a:rPr lang="en-US" sz="2400" b="1" i="1" dirty="0" smtClean="0"/>
              <a:t>G</a:t>
            </a:r>
            <a:r>
              <a:rPr lang="en-US" sz="2400" b="1" i="1" baseline="-25000" dirty="0" smtClean="0"/>
              <a:t>M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Q</a:t>
            </a:r>
            <a:r>
              <a:rPr lang="en-US" sz="2400" b="1" i="1" baseline="30000" dirty="0" smtClean="0"/>
              <a:t>2</a:t>
            </a:r>
            <a:r>
              <a:rPr lang="en-US" sz="2400" b="1" dirty="0" smtClean="0"/>
              <a:t>)</a:t>
            </a:r>
          </a:p>
          <a:p>
            <a:r>
              <a:rPr lang="en-US" sz="2400" dirty="0" smtClean="0"/>
              <a:t> Two methods of extraction:</a:t>
            </a:r>
          </a:p>
          <a:p>
            <a:pPr marL="457200" indent="-457200">
              <a:buAutoNum type="alphaLcParenBoth"/>
            </a:pPr>
            <a:r>
              <a:rPr lang="en-US" sz="2400" dirty="0" err="1" smtClean="0"/>
              <a:t>Rosenbluth</a:t>
            </a:r>
            <a:r>
              <a:rPr lang="en-US" sz="2400" dirty="0" smtClean="0"/>
              <a:t> (LT) Separation in </a:t>
            </a:r>
          </a:p>
          <a:p>
            <a:pPr marL="457200" indent="-457200">
              <a:buNone/>
            </a:pPr>
            <a:r>
              <a:rPr lang="en-US" sz="2400" dirty="0" smtClean="0"/>
              <a:t>       OPE using: </a:t>
            </a:r>
            <a:r>
              <a:rPr lang="en-US" sz="2400" b="1" dirty="0" err="1" smtClean="0"/>
              <a:t>σ</a:t>
            </a:r>
            <a:r>
              <a:rPr lang="en-US" sz="2400" b="1" baseline="-25000" dirty="0" err="1" smtClean="0"/>
              <a:t>R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= </a:t>
            </a:r>
            <a:r>
              <a:rPr lang="en-US" sz="2400" b="1" i="1" dirty="0" smtClean="0">
                <a:cs typeface="Times New Roman" pitchFamily="18" charset="0"/>
              </a:rPr>
              <a:t>τ</a:t>
            </a:r>
            <a:r>
              <a:rPr lang="en-US" sz="2400" b="1" i="1" dirty="0" smtClean="0"/>
              <a:t>G</a:t>
            </a:r>
            <a:r>
              <a:rPr lang="en-US" sz="2400" b="1" i="1" baseline="-25000" dirty="0" smtClean="0"/>
              <a:t>M</a:t>
            </a:r>
            <a:r>
              <a:rPr lang="en-US" sz="2400" b="1" i="1" baseline="30000" dirty="0" smtClean="0"/>
              <a:t>2</a:t>
            </a:r>
            <a:r>
              <a:rPr lang="en-US" sz="2400" b="1" dirty="0" smtClean="0"/>
              <a:t> + </a:t>
            </a:r>
            <a:r>
              <a:rPr lang="en-US" sz="2400" b="1" i="1" dirty="0" smtClean="0">
                <a:cs typeface="Times New Roman" pitchFamily="18" charset="0"/>
              </a:rPr>
              <a:t>ε</a:t>
            </a:r>
            <a:r>
              <a:rPr lang="en-US" sz="2400" b="1" i="1" dirty="0" smtClean="0"/>
              <a:t>G</a:t>
            </a:r>
            <a:r>
              <a:rPr lang="en-US" sz="2400" b="1" i="1" baseline="-25000" dirty="0" smtClean="0"/>
              <a:t>E</a:t>
            </a:r>
            <a:r>
              <a:rPr lang="en-US" sz="2400" b="1" i="1" baseline="30000" dirty="0" smtClean="0"/>
              <a:t>2</a:t>
            </a:r>
          </a:p>
          <a:p>
            <a:pPr>
              <a:buNone/>
            </a:pPr>
            <a:r>
              <a:rPr lang="en-US" sz="2400" dirty="0" smtClean="0"/>
              <a:t>(b)  Recoil Polarization (PT) in OPE</a:t>
            </a:r>
          </a:p>
          <a:p>
            <a:pPr>
              <a:buNone/>
            </a:pPr>
            <a:r>
              <a:rPr lang="en-US" sz="2400" dirty="0" smtClean="0"/>
              <a:t>       using: </a:t>
            </a:r>
            <a:r>
              <a:rPr lang="en-US" sz="2400" b="1" i="1" dirty="0" smtClean="0"/>
              <a:t>G</a:t>
            </a:r>
            <a:r>
              <a:rPr lang="en-US" sz="2400" b="1" i="1" baseline="-25000" dirty="0" smtClean="0"/>
              <a:t>E </a:t>
            </a:r>
            <a:r>
              <a:rPr lang="en-US" sz="2400" b="1" i="1" dirty="0" smtClean="0"/>
              <a:t>/G</a:t>
            </a:r>
            <a:r>
              <a:rPr lang="en-US" sz="2400" b="1" i="1" baseline="-25000" dirty="0" smtClean="0"/>
              <a:t>M</a:t>
            </a:r>
            <a:r>
              <a:rPr lang="en-US" sz="2400" b="1" i="1" dirty="0" smtClean="0"/>
              <a:t> </a:t>
            </a:r>
            <a:r>
              <a:rPr lang="el-GR" sz="2400" b="1" dirty="0" smtClean="0"/>
              <a:t>α</a:t>
            </a:r>
            <a:r>
              <a:rPr lang="en-US" sz="2400" b="1" i="1" baseline="30000" dirty="0" smtClean="0"/>
              <a:t>  </a:t>
            </a:r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T</a:t>
            </a:r>
            <a:r>
              <a:rPr lang="en-US" sz="2400" b="1" i="1" baseline="-25000" dirty="0" smtClean="0"/>
              <a:t> </a:t>
            </a:r>
            <a:r>
              <a:rPr lang="en-US" sz="2400" b="1" i="1" dirty="0" smtClean="0"/>
              <a:t>/</a:t>
            </a:r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L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heir results don’t agree (</a:t>
            </a:r>
            <a:r>
              <a:rPr lang="en-US" sz="2400" b="1" i="1" dirty="0" smtClean="0"/>
              <a:t>Q</a:t>
            </a:r>
            <a:r>
              <a:rPr lang="en-US" sz="2400" b="1" i="1" baseline="30000" dirty="0" smtClean="0"/>
              <a:t>2</a:t>
            </a:r>
            <a:r>
              <a:rPr lang="en-US" sz="2400" dirty="0" smtClean="0"/>
              <a:t> &gt; 1 GeV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Leading candidate is two-photon exchange (TPE)</a:t>
            </a:r>
          </a:p>
          <a:p>
            <a:r>
              <a:rPr lang="en-US" sz="2400" dirty="0" smtClean="0"/>
              <a:t>Negligible (small contributions) of TPE to PT measurements </a:t>
            </a:r>
          </a:p>
          <a:p>
            <a:r>
              <a:rPr lang="en-US" sz="2400" dirty="0" smtClean="0"/>
              <a:t>In general, nucleons EM FFs are expressed in terms of the Dirac and Pauli FFs as:</a:t>
            </a:r>
          </a:p>
          <a:p>
            <a:pPr>
              <a:buNone/>
            </a:pPr>
            <a:r>
              <a:rPr lang="en-US" sz="2400" b="1" i="1" dirty="0" smtClean="0"/>
              <a:t>       G</a:t>
            </a:r>
            <a:r>
              <a:rPr lang="en-US" sz="2400" b="1" i="1" baseline="-25000" dirty="0" smtClean="0"/>
              <a:t>E</a:t>
            </a:r>
            <a:r>
              <a:rPr lang="en-US" sz="2400" b="1" i="1" dirty="0" smtClean="0"/>
              <a:t> = F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(Q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 – </a:t>
            </a:r>
            <a:r>
              <a:rPr lang="en-US" sz="2400" b="1" i="1" dirty="0" smtClean="0">
                <a:cs typeface="Times New Roman" pitchFamily="18" charset="0"/>
              </a:rPr>
              <a:t>τ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(Q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   ,  G</a:t>
            </a:r>
            <a:r>
              <a:rPr lang="en-US" sz="2400" b="1" i="1" baseline="-25000" dirty="0" smtClean="0"/>
              <a:t>M</a:t>
            </a:r>
            <a:r>
              <a:rPr lang="en-US" sz="2400" b="1" i="1" dirty="0" smtClean="0"/>
              <a:t> = F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(Q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 + F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(Q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), </a:t>
            </a:r>
            <a:r>
              <a:rPr lang="en-US" sz="2400" dirty="0" smtClean="0"/>
              <a:t>where</a:t>
            </a:r>
            <a:r>
              <a:rPr lang="en-US" sz="2400" b="1" i="1" dirty="0" smtClean="0"/>
              <a:t>  </a:t>
            </a:r>
            <a:r>
              <a:rPr lang="en-US" sz="2400" b="1" i="1" dirty="0" smtClean="0">
                <a:cs typeface="Times New Roman" pitchFamily="18" charset="0"/>
              </a:rPr>
              <a:t>τ=</a:t>
            </a:r>
            <a:r>
              <a:rPr lang="en-US" sz="2400" b="1" i="1" dirty="0" smtClean="0"/>
              <a:t>Q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/4M</a:t>
            </a:r>
            <a:r>
              <a:rPr lang="en-US" sz="2400" b="1" i="1" baseline="30000" dirty="0" smtClean="0"/>
              <a:t>2</a:t>
            </a:r>
            <a:r>
              <a:rPr lang="en-US" sz="2400" b="1" i="1" baseline="-25000" dirty="0" smtClean="0"/>
              <a:t>N</a:t>
            </a:r>
          </a:p>
          <a:p>
            <a:r>
              <a:rPr lang="en-US" sz="2400" dirty="0" smtClean="0"/>
              <a:t>As </a:t>
            </a:r>
            <a:r>
              <a:rPr lang="en-US" sz="2400" b="1" i="1" dirty="0" smtClean="0"/>
              <a:t>Q</a:t>
            </a:r>
            <a:r>
              <a:rPr lang="en-US" sz="2400" b="1" i="1" baseline="30000" dirty="0" smtClean="0"/>
              <a:t>2 </a:t>
            </a:r>
            <a:r>
              <a:rPr lang="en-US" sz="2400" b="1" i="1" dirty="0" smtClean="0"/>
              <a:t>→ 0:</a:t>
            </a:r>
            <a:r>
              <a:rPr lang="en-US" sz="2400" dirty="0" smtClean="0"/>
              <a:t>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1</a:t>
            </a:r>
            <a:r>
              <a:rPr lang="en-US" sz="2400" b="1" i="1" baseline="30000" dirty="0" smtClean="0"/>
              <a:t>(</a:t>
            </a:r>
            <a:r>
              <a:rPr lang="en-US" sz="2400" b="1" i="1" baseline="30000" dirty="0" err="1" smtClean="0"/>
              <a:t>p,n</a:t>
            </a:r>
            <a:r>
              <a:rPr lang="en-US" sz="2400" b="1" i="1" baseline="30000" dirty="0" smtClean="0"/>
              <a:t>)</a:t>
            </a:r>
            <a:r>
              <a:rPr lang="en-US" sz="2400" b="1" i="1" dirty="0" smtClean="0"/>
              <a:t>(0) = e(0),</a:t>
            </a:r>
            <a:r>
              <a:rPr lang="en-US" sz="2400" dirty="0" smtClean="0"/>
              <a:t>   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2</a:t>
            </a:r>
            <a:r>
              <a:rPr lang="en-US" sz="2400" b="1" i="1" baseline="30000" dirty="0" smtClean="0"/>
              <a:t>(</a:t>
            </a:r>
            <a:r>
              <a:rPr lang="en-US" sz="2400" b="1" i="1" baseline="30000" dirty="0" err="1" smtClean="0"/>
              <a:t>p.n</a:t>
            </a:r>
            <a:r>
              <a:rPr lang="en-US" sz="2400" b="1" i="1" baseline="30000" dirty="0" smtClean="0"/>
              <a:t>)</a:t>
            </a:r>
            <a:r>
              <a:rPr lang="en-US" sz="2400" b="1" i="1" dirty="0" smtClean="0"/>
              <a:t>(0) = </a:t>
            </a:r>
            <a:r>
              <a:rPr lang="el-GR" sz="2400" b="1" i="1" dirty="0" smtClean="0"/>
              <a:t>κ</a:t>
            </a:r>
            <a:r>
              <a:rPr lang="en-US" sz="2400" b="1" i="1" baseline="-25000" dirty="0" smtClean="0"/>
              <a:t>(</a:t>
            </a:r>
            <a:r>
              <a:rPr lang="en-US" sz="2400" b="1" i="1" baseline="-25000" dirty="0" err="1" smtClean="0"/>
              <a:t>p,n</a:t>
            </a:r>
            <a:r>
              <a:rPr lang="en-US" sz="2400" b="1" i="1" baseline="-25000" dirty="0" smtClean="0"/>
              <a:t>)</a:t>
            </a:r>
          </a:p>
          <a:p>
            <a:endParaRPr lang="en-US" sz="24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7" name="Picture 8" descr="DOE04_sr5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278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410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J. Arrington, PRC </a:t>
            </a:r>
            <a:r>
              <a:rPr lang="en-US" sz="1400" b="1" dirty="0" smtClean="0">
                <a:solidFill>
                  <a:srgbClr val="FF0000"/>
                </a:solidFill>
              </a:rPr>
              <a:t>68</a:t>
            </a:r>
            <a:r>
              <a:rPr lang="en-US" sz="1400" dirty="0" smtClean="0">
                <a:solidFill>
                  <a:srgbClr val="FF0000"/>
                </a:solidFill>
              </a:rPr>
              <a:t>, 034325 (2003),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J. Arrington, PRC </a:t>
            </a:r>
            <a:r>
              <a:rPr lang="en-US" sz="1400" b="1" dirty="0" smtClean="0">
                <a:solidFill>
                  <a:srgbClr val="FF0000"/>
                </a:solidFill>
              </a:rPr>
              <a:t>69</a:t>
            </a:r>
            <a:r>
              <a:rPr lang="en-US" sz="1400" dirty="0" smtClean="0">
                <a:solidFill>
                  <a:srgbClr val="FF0000"/>
                </a:solidFill>
              </a:rPr>
              <a:t>, 022201(R) (2004).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Two-Photon Exchange Corrections (2</a:t>
            </a:r>
            <a:r>
              <a:rPr lang="el-GR" sz="3600" b="1" i="1" dirty="0" smtClean="0">
                <a:solidFill>
                  <a:srgbClr val="FF0000"/>
                </a:solidFill>
              </a:rPr>
              <a:t>γ</a:t>
            </a:r>
            <a:r>
              <a:rPr lang="en-US" sz="3600" b="1" i="1" dirty="0" smtClean="0">
                <a:solidFill>
                  <a:srgbClr val="FF0000"/>
                </a:solidFill>
              </a:rPr>
              <a:t>)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Interference of OPE-TPE amplitudes: Is the leading TPE corrections to </a:t>
            </a:r>
            <a:r>
              <a:rPr lang="en-US" sz="2200" b="1" i="1" dirty="0" smtClean="0"/>
              <a:t>e-p </a:t>
            </a:r>
            <a:r>
              <a:rPr lang="en-US" sz="2200" dirty="0" smtClean="0"/>
              <a:t>scattering cross section.</a:t>
            </a:r>
          </a:p>
          <a:p>
            <a:r>
              <a:rPr lang="en-US" sz="2200" dirty="0" smtClean="0"/>
              <a:t>Recoil Polarization: </a:t>
            </a:r>
            <a:r>
              <a:rPr lang="en-US" sz="2200" b="1" i="1" dirty="0" err="1" smtClean="0"/>
              <a:t>R</a:t>
            </a:r>
            <a:r>
              <a:rPr lang="en-US" sz="2200" b="1" i="1" baseline="-25000" dirty="0" err="1" smtClean="0"/>
              <a:t>p</a:t>
            </a:r>
            <a:r>
              <a:rPr lang="en-US" sz="2200" dirty="0" smtClean="0"/>
              <a:t> confirmed experimentally to be essentially independent of </a:t>
            </a:r>
            <a:r>
              <a:rPr lang="el-GR" sz="2200" b="1" i="1" dirty="0" smtClean="0"/>
              <a:t>ε</a:t>
            </a:r>
            <a:r>
              <a:rPr lang="en-US" sz="2200" i="1" dirty="0" smtClean="0"/>
              <a:t>.</a:t>
            </a:r>
          </a:p>
          <a:p>
            <a:pPr>
              <a:buNone/>
            </a:pPr>
            <a:endParaRPr lang="en-US" sz="2200" i="1" dirty="0" smtClean="0"/>
          </a:p>
          <a:p>
            <a:r>
              <a:rPr lang="en-US" sz="2200" dirty="0" smtClean="0"/>
              <a:t>Account for TPE contribution to </a:t>
            </a:r>
            <a:r>
              <a:rPr lang="en-US" sz="2200" b="1" i="1" dirty="0" smtClean="0"/>
              <a:t>e-p</a:t>
            </a:r>
            <a:r>
              <a:rPr lang="en-US" sz="2200" dirty="0" smtClean="0"/>
              <a:t>:  </a:t>
            </a:r>
            <a:r>
              <a:rPr lang="el-GR" sz="2200" b="1" i="1" dirty="0" smtClean="0"/>
              <a:t>σ</a:t>
            </a:r>
            <a:r>
              <a:rPr lang="en-US" sz="2200" b="1" i="1" baseline="-25000" dirty="0" smtClean="0"/>
              <a:t>R </a:t>
            </a:r>
            <a:r>
              <a:rPr lang="en-US" sz="2200" b="1" i="1" dirty="0" smtClean="0"/>
              <a:t>= </a:t>
            </a:r>
            <a:r>
              <a:rPr lang="el-GR" sz="2200" b="1" i="1" dirty="0" smtClean="0"/>
              <a:t>σ</a:t>
            </a:r>
            <a:r>
              <a:rPr lang="en-US" sz="2200" b="1" i="1" baseline="-25000" dirty="0" smtClean="0"/>
              <a:t>1</a:t>
            </a:r>
            <a:r>
              <a:rPr lang="el-GR" sz="2200" b="1" i="1" baseline="-25000" dirty="0" smtClean="0"/>
              <a:t>γ</a:t>
            </a:r>
            <a:r>
              <a:rPr lang="en-US" sz="2200" b="1" i="1" baseline="-25000" dirty="0" smtClean="0"/>
              <a:t> </a:t>
            </a:r>
            <a:r>
              <a:rPr lang="en-US" sz="2200" b="1" i="1" dirty="0" smtClean="0"/>
              <a:t>+ </a:t>
            </a:r>
            <a:r>
              <a:rPr lang="el-GR" sz="2200" b="1" i="1" dirty="0" smtClean="0"/>
              <a:t>σ</a:t>
            </a:r>
            <a:r>
              <a:rPr lang="en-US" sz="2200" b="1" i="1" baseline="-25000" dirty="0" smtClean="0"/>
              <a:t>2</a:t>
            </a:r>
            <a:r>
              <a:rPr lang="el-GR" sz="2200" b="1" i="1" baseline="-25000" dirty="0" smtClean="0"/>
              <a:t>γ</a:t>
            </a:r>
            <a:r>
              <a:rPr lang="en-US" sz="2200" b="1" i="1" baseline="-25000" dirty="0" smtClean="0"/>
              <a:t> </a:t>
            </a:r>
          </a:p>
          <a:p>
            <a:pPr>
              <a:buNone/>
            </a:pPr>
            <a:endParaRPr lang="en-US" sz="2200" b="1" i="1" baseline="-25000" dirty="0" smtClean="0"/>
          </a:p>
          <a:p>
            <a:r>
              <a:rPr lang="en-US" sz="2200" b="1" dirty="0" smtClean="0"/>
              <a:t>Theoretically:</a:t>
            </a:r>
            <a:r>
              <a:rPr lang="en-US" sz="2200" dirty="0" smtClean="0"/>
              <a:t> Several studies estimated the function </a:t>
            </a:r>
            <a:r>
              <a:rPr lang="en-US" sz="2200" b="1" i="1" dirty="0" smtClean="0"/>
              <a:t>F(Q</a:t>
            </a:r>
            <a:r>
              <a:rPr lang="en-US" sz="2200" b="1" i="1" baseline="30000" dirty="0" smtClean="0"/>
              <a:t>2</a:t>
            </a:r>
            <a:r>
              <a:rPr lang="en-US" sz="2200" b="1" i="1" dirty="0" smtClean="0"/>
              <a:t>,</a:t>
            </a:r>
            <a:r>
              <a:rPr lang="el-GR" sz="2200" b="1" i="1" dirty="0" smtClean="0"/>
              <a:t>ε</a:t>
            </a:r>
            <a:r>
              <a:rPr lang="en-US" sz="2200" b="1" i="1" dirty="0" smtClean="0"/>
              <a:t>)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en-US" sz="2200" b="1" dirty="0" smtClean="0"/>
              <a:t>Experimentally:</a:t>
            </a:r>
            <a:r>
              <a:rPr lang="en-US" sz="2200" dirty="0" smtClean="0"/>
              <a:t> Mainly focus on search for nonlinearities of LT plots.</a:t>
            </a:r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en-US" sz="2200" b="1" dirty="0" err="1" smtClean="0"/>
              <a:t>Phenomenologically</a:t>
            </a:r>
            <a:r>
              <a:rPr lang="en-US" sz="2200" b="1" dirty="0" smtClean="0"/>
              <a:t>: </a:t>
            </a:r>
            <a:r>
              <a:rPr lang="en-US" sz="2200" dirty="0" smtClean="0"/>
              <a:t>Reanalyzing experimental data using proposed TPE </a:t>
            </a:r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parametrizations</a:t>
            </a:r>
            <a:r>
              <a:rPr lang="en-US" sz="2200" dirty="0" smtClean="0"/>
              <a:t>.   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In our work, we use </a:t>
            </a:r>
            <a:r>
              <a:rPr lang="en-US" sz="2200" b="1" i="1" dirty="0" err="1" smtClean="0"/>
              <a:t>Borisyuk-Kobushkin</a:t>
            </a:r>
            <a:r>
              <a:rPr lang="en-US" sz="2200" dirty="0" smtClean="0"/>
              <a:t> (</a:t>
            </a:r>
            <a:r>
              <a:rPr lang="en-US" sz="2200" b="1" i="1" dirty="0" smtClean="0"/>
              <a:t>BK</a:t>
            </a:r>
            <a:r>
              <a:rPr lang="en-US" sz="2200" dirty="0" smtClean="0"/>
              <a:t>) </a:t>
            </a:r>
            <a:r>
              <a:rPr lang="en-US" sz="2200" dirty="0" err="1" smtClean="0"/>
              <a:t>parametrization</a:t>
            </a:r>
            <a:r>
              <a:rPr lang="en-US" sz="2200" dirty="0" smtClean="0"/>
              <a:t> (linear in </a:t>
            </a:r>
            <a:r>
              <a:rPr lang="el-GR" sz="2200" b="1" i="1" dirty="0" smtClean="0"/>
              <a:t>ε</a:t>
            </a:r>
            <a:r>
              <a:rPr lang="en-US" sz="2200" i="1" dirty="0" smtClean="0"/>
              <a:t>):</a:t>
            </a:r>
          </a:p>
          <a:p>
            <a:r>
              <a:rPr lang="en-US" sz="2200" b="1" i="1" dirty="0" smtClean="0"/>
              <a:t>F(Q</a:t>
            </a:r>
            <a:r>
              <a:rPr lang="en-US" sz="2200" b="1" i="1" baseline="30000" dirty="0" smtClean="0"/>
              <a:t>2</a:t>
            </a:r>
            <a:r>
              <a:rPr lang="en-US" sz="2200" b="1" i="1" dirty="0" smtClean="0"/>
              <a:t>,</a:t>
            </a:r>
            <a:r>
              <a:rPr lang="el-GR" sz="2200" b="1" i="1" dirty="0" smtClean="0"/>
              <a:t>ε</a:t>
            </a:r>
            <a:r>
              <a:rPr lang="en-US" sz="2200" b="1" i="1" dirty="0" smtClean="0"/>
              <a:t>) </a:t>
            </a:r>
            <a:r>
              <a:rPr lang="en-US" sz="2200" i="1" dirty="0" smtClean="0"/>
              <a:t>→ 0, </a:t>
            </a:r>
            <a:r>
              <a:rPr lang="en-US" sz="2200" dirty="0" smtClean="0"/>
              <a:t>when</a:t>
            </a:r>
            <a:r>
              <a:rPr lang="en-US" sz="2200" i="1" dirty="0" smtClean="0"/>
              <a:t> </a:t>
            </a:r>
            <a:r>
              <a:rPr lang="el-GR" sz="2200" b="1" i="1" dirty="0" smtClean="0"/>
              <a:t>ε</a:t>
            </a:r>
            <a:r>
              <a:rPr lang="en-US" sz="2200" b="1" i="1" dirty="0" smtClean="0"/>
              <a:t> </a:t>
            </a:r>
            <a:r>
              <a:rPr lang="el-GR" sz="2200" i="1" dirty="0" smtClean="0"/>
              <a:t>→</a:t>
            </a:r>
            <a:r>
              <a:rPr lang="en-US" sz="2200" i="1" dirty="0" smtClean="0"/>
              <a:t> </a:t>
            </a:r>
            <a:r>
              <a:rPr lang="en-US" sz="2200" dirty="0" smtClean="0"/>
              <a:t>1 as expected from charge conjugation and crossing symmetry, and as observed in comparisons of </a:t>
            </a:r>
            <a:r>
              <a:rPr lang="en-US" sz="2200" b="1" i="1" dirty="0" smtClean="0"/>
              <a:t>e</a:t>
            </a:r>
            <a:r>
              <a:rPr lang="en-US" sz="2200" b="1" i="1" baseline="30000" dirty="0" smtClean="0"/>
              <a:t>+</a:t>
            </a:r>
            <a:r>
              <a:rPr lang="en-US" sz="2200" b="1" i="1" dirty="0" smtClean="0"/>
              <a:t>-e</a:t>
            </a:r>
            <a:r>
              <a:rPr lang="en-US" sz="2200" b="1" i="1" baseline="30000" dirty="0" smtClean="0"/>
              <a:t>-</a:t>
            </a:r>
            <a:r>
              <a:rPr lang="en-US" sz="2200" b="1" i="1" dirty="0" smtClean="0"/>
              <a:t> </a:t>
            </a:r>
            <a:r>
              <a:rPr lang="en-US" sz="2200" dirty="0" smtClean="0"/>
              <a:t>scattering.</a:t>
            </a:r>
            <a:endParaRPr lang="en-US" sz="2200" b="1" baseline="30000" dirty="0" smtClean="0"/>
          </a:p>
          <a:p>
            <a:pPr>
              <a:buNone/>
            </a:pPr>
            <a:r>
              <a:rPr lang="en-US" sz="2200" i="1" dirty="0" smtClean="0"/>
              <a:t>       </a:t>
            </a:r>
          </a:p>
          <a:p>
            <a:pPr>
              <a:buNone/>
            </a:pPr>
            <a:endParaRPr lang="en-US" sz="22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2057400"/>
            <a:ext cx="241935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43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985736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Extensive Review: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J. Arrington , P. Blunden, and W. </a:t>
            </a:r>
            <a:r>
              <a:rPr lang="en-US" sz="1400" dirty="0" err="1" smtClean="0">
                <a:solidFill>
                  <a:srgbClr val="FF0000"/>
                </a:solidFill>
              </a:rPr>
              <a:t>Melnitchouk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Prog</a:t>
            </a:r>
            <a:r>
              <a:rPr lang="en-US" sz="1400" dirty="0" smtClean="0">
                <a:solidFill>
                  <a:srgbClr val="FF0000"/>
                </a:solidFill>
              </a:rPr>
              <a:t>. Part. </a:t>
            </a:r>
            <a:r>
              <a:rPr lang="en-US" sz="1400" dirty="0" err="1" smtClean="0">
                <a:solidFill>
                  <a:srgbClr val="FF0000"/>
                </a:solidFill>
              </a:rPr>
              <a:t>Nucl</a:t>
            </a:r>
            <a:r>
              <a:rPr lang="en-US" sz="1400" dirty="0" smtClean="0">
                <a:solidFill>
                  <a:srgbClr val="FF0000"/>
                </a:solidFill>
              </a:rPr>
              <a:t>. Phys. </a:t>
            </a:r>
            <a:r>
              <a:rPr lang="en-US" sz="1400" b="1" dirty="0" smtClean="0">
                <a:solidFill>
                  <a:srgbClr val="FF0000"/>
                </a:solidFill>
              </a:rPr>
              <a:t>66</a:t>
            </a:r>
            <a:r>
              <a:rPr lang="en-US" sz="1400" dirty="0" smtClean="0">
                <a:solidFill>
                  <a:srgbClr val="FF0000"/>
                </a:solidFill>
              </a:rPr>
              <a:t>, 782 (2011); C. E. Carlson and M. </a:t>
            </a:r>
            <a:r>
              <a:rPr lang="en-US" sz="1400" dirty="0" err="1" smtClean="0">
                <a:solidFill>
                  <a:srgbClr val="FF0000"/>
                </a:solidFill>
              </a:rPr>
              <a:t>Vanderhaeghen</a:t>
            </a:r>
            <a:r>
              <a:rPr lang="en-US" sz="1400" dirty="0" smtClean="0">
                <a:solidFill>
                  <a:srgbClr val="FF0000"/>
                </a:solidFill>
              </a:rPr>
              <a:t>, Ann Rev. </a:t>
            </a:r>
            <a:r>
              <a:rPr lang="en-US" sz="1400" dirty="0" err="1" smtClean="0">
                <a:solidFill>
                  <a:srgbClr val="FF0000"/>
                </a:solidFill>
              </a:rPr>
              <a:t>Nucl</a:t>
            </a:r>
            <a:r>
              <a:rPr lang="en-US" sz="1400" dirty="0" smtClean="0">
                <a:solidFill>
                  <a:srgbClr val="FF0000"/>
                </a:solidFill>
              </a:rPr>
              <a:t>. Part. Sci. </a:t>
            </a:r>
            <a:r>
              <a:rPr lang="en-US" sz="1400" b="1" dirty="0" smtClean="0">
                <a:solidFill>
                  <a:srgbClr val="FF0000"/>
                </a:solidFill>
              </a:rPr>
              <a:t>57</a:t>
            </a:r>
            <a:r>
              <a:rPr lang="en-US" sz="1400" dirty="0" smtClean="0">
                <a:solidFill>
                  <a:srgbClr val="FF0000"/>
                </a:solidFill>
              </a:rPr>
              <a:t>, 171 (2007); I. A. Qattan, A. </a:t>
            </a:r>
            <a:r>
              <a:rPr lang="en-US" sz="1400" dirty="0" err="1" smtClean="0">
                <a:solidFill>
                  <a:srgbClr val="FF0000"/>
                </a:solidFill>
              </a:rPr>
              <a:t>Alsaad</a:t>
            </a:r>
            <a:r>
              <a:rPr lang="en-US" sz="1400" dirty="0" smtClean="0">
                <a:solidFill>
                  <a:srgbClr val="FF0000"/>
                </a:solidFill>
              </a:rPr>
              <a:t>, and J. Arrington, PRC </a:t>
            </a:r>
            <a:r>
              <a:rPr lang="en-US" sz="1400" b="1" dirty="0" smtClean="0">
                <a:solidFill>
                  <a:srgbClr val="FF0000"/>
                </a:solidFill>
              </a:rPr>
              <a:t>84</a:t>
            </a:r>
            <a:r>
              <a:rPr lang="en-US" sz="1400" dirty="0" smtClean="0">
                <a:solidFill>
                  <a:srgbClr val="FF0000"/>
                </a:solidFill>
              </a:rPr>
              <a:t>, 054317 (2011);  I. A. Qattan and A. </a:t>
            </a:r>
            <a:r>
              <a:rPr lang="en-US" sz="1400" dirty="0" err="1" smtClean="0">
                <a:solidFill>
                  <a:srgbClr val="FF0000"/>
                </a:solidFill>
              </a:rPr>
              <a:t>Alsaad</a:t>
            </a:r>
            <a:r>
              <a:rPr lang="en-US" sz="1400" dirty="0" smtClean="0">
                <a:solidFill>
                  <a:srgbClr val="FF0000"/>
                </a:solidFill>
              </a:rPr>
              <a:t>, PRC </a:t>
            </a:r>
            <a:r>
              <a:rPr lang="en-US" sz="1400" b="1" dirty="0" smtClean="0">
                <a:solidFill>
                  <a:srgbClr val="FF0000"/>
                </a:solidFill>
              </a:rPr>
              <a:t>83</a:t>
            </a:r>
            <a:r>
              <a:rPr lang="en-US" sz="1400" dirty="0" smtClean="0">
                <a:solidFill>
                  <a:srgbClr val="FF0000"/>
                </a:solidFill>
              </a:rPr>
              <a:t>, 054307 (2011).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526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M. </a:t>
            </a:r>
            <a:r>
              <a:rPr lang="en-US" sz="1400" dirty="0" err="1" smtClean="0">
                <a:solidFill>
                  <a:srgbClr val="FF0000"/>
                </a:solidFill>
              </a:rPr>
              <a:t>Meziane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al</a:t>
            </a:r>
            <a:r>
              <a:rPr lang="en-US" sz="1400" dirty="0" smtClean="0">
                <a:solidFill>
                  <a:srgbClr val="FF0000"/>
                </a:solidFill>
              </a:rPr>
              <a:t>., PRL </a:t>
            </a:r>
            <a:r>
              <a:rPr lang="en-US" sz="1400" b="1" dirty="0" smtClean="0">
                <a:solidFill>
                  <a:srgbClr val="FF0000"/>
                </a:solidFill>
              </a:rPr>
              <a:t>106</a:t>
            </a:r>
            <a:r>
              <a:rPr lang="en-US" sz="1400" dirty="0" smtClean="0">
                <a:solidFill>
                  <a:srgbClr val="FF0000"/>
                </a:solidFill>
              </a:rPr>
              <a:t>, 132501 (2011)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D. </a:t>
            </a:r>
            <a:r>
              <a:rPr lang="en-US" sz="1400" dirty="0" err="1" smtClean="0">
                <a:solidFill>
                  <a:srgbClr val="FF0000"/>
                </a:solidFill>
              </a:rPr>
              <a:t>Borisyuk</a:t>
            </a:r>
            <a:r>
              <a:rPr lang="en-US" sz="1400" dirty="0" smtClean="0">
                <a:solidFill>
                  <a:srgbClr val="FF0000"/>
                </a:solidFill>
              </a:rPr>
              <a:t> and A. </a:t>
            </a:r>
            <a:r>
              <a:rPr lang="en-US" sz="1400" dirty="0" err="1" smtClean="0">
                <a:solidFill>
                  <a:srgbClr val="FF0000"/>
                </a:solidFill>
              </a:rPr>
              <a:t>Kobushkin</a:t>
            </a:r>
            <a:r>
              <a:rPr lang="en-US" sz="1400" dirty="0" smtClean="0">
                <a:solidFill>
                  <a:srgbClr val="FF0000"/>
                </a:solidFill>
              </a:rPr>
              <a:t>, PRD </a:t>
            </a:r>
            <a:r>
              <a:rPr lang="en-US" sz="1400" b="1" dirty="0" smtClean="0">
                <a:solidFill>
                  <a:srgbClr val="FF0000"/>
                </a:solidFill>
              </a:rPr>
              <a:t>83</a:t>
            </a:r>
            <a:r>
              <a:rPr lang="en-US" sz="1400" dirty="0" smtClean="0">
                <a:solidFill>
                  <a:srgbClr val="FF0000"/>
                </a:solidFill>
              </a:rPr>
              <a:t>, 057501 (2011)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"/>
            <a:ext cx="8610600" cy="2133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TPE parameter </a:t>
            </a:r>
            <a:r>
              <a:rPr lang="en-US" sz="2200" b="1" i="1" dirty="0" smtClean="0"/>
              <a:t>a(Q</a:t>
            </a:r>
            <a:r>
              <a:rPr lang="en-US" sz="2200" b="1" i="1" baseline="30000" dirty="0" smtClean="0"/>
              <a:t>2</a:t>
            </a:r>
            <a:r>
              <a:rPr lang="en-US" sz="2200" b="1" i="1" dirty="0" smtClean="0"/>
              <a:t>) </a:t>
            </a:r>
            <a:r>
              <a:rPr lang="en-US" sz="2200" dirty="0" smtClean="0"/>
              <a:t>was best fit using:  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I. A. Qattan, A. </a:t>
            </a:r>
            <a:r>
              <a:rPr lang="en-US" sz="1400" dirty="0" err="1" smtClean="0">
                <a:solidFill>
                  <a:srgbClr val="FF0000"/>
                </a:solidFill>
              </a:rPr>
              <a:t>Alsaad</a:t>
            </a:r>
            <a:r>
              <a:rPr lang="en-US" sz="1400" dirty="0" smtClean="0">
                <a:solidFill>
                  <a:srgbClr val="FF0000"/>
                </a:solidFill>
              </a:rPr>
              <a:t>, and J. Arrington, PRC </a:t>
            </a:r>
            <a:r>
              <a:rPr lang="en-US" sz="1400" b="1" dirty="0" smtClean="0">
                <a:solidFill>
                  <a:srgbClr val="FF0000"/>
                </a:solidFill>
              </a:rPr>
              <a:t>84</a:t>
            </a:r>
            <a:r>
              <a:rPr lang="en-US" sz="1400" dirty="0" smtClean="0">
                <a:solidFill>
                  <a:srgbClr val="FF0000"/>
                </a:solidFill>
              </a:rPr>
              <a:t>, 054317 (2011)</a:t>
            </a:r>
            <a:endParaRPr lang="en-US" sz="1400" dirty="0" smtClean="0"/>
          </a:p>
          <a:p>
            <a:r>
              <a:rPr lang="en-US" sz="2200" dirty="0" smtClean="0"/>
              <a:t>The full spread of the fit is below 0.005 for 1 &lt; </a:t>
            </a:r>
            <a:r>
              <a:rPr lang="en-US" sz="2200" b="1" i="1" dirty="0" smtClean="0"/>
              <a:t>Q</a:t>
            </a:r>
            <a:r>
              <a:rPr lang="en-US" sz="2200" b="1" i="1" baseline="30000" dirty="0" smtClean="0"/>
              <a:t>2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&lt; 4 GeV</a:t>
            </a:r>
            <a:r>
              <a:rPr lang="en-US" sz="2200" baseline="30000" dirty="0" smtClean="0"/>
              <a:t>2</a:t>
            </a:r>
          </a:p>
          <a:p>
            <a:r>
              <a:rPr lang="en-US" sz="2200" dirty="0" smtClean="0"/>
              <a:t>However, behavior is largely unconstrained below 1.5 GeV</a:t>
            </a:r>
            <a:r>
              <a:rPr lang="en-US" sz="2200" baseline="30000" dirty="0" smtClean="0"/>
              <a:t>2</a:t>
            </a:r>
          </a:p>
          <a:p>
            <a:r>
              <a:rPr lang="en-US" sz="2200" b="1" i="1" dirty="0" smtClean="0"/>
              <a:t>F(Q</a:t>
            </a:r>
            <a:r>
              <a:rPr lang="en-US" sz="2200" b="1" i="1" baseline="30000" dirty="0" smtClean="0"/>
              <a:t>2</a:t>
            </a:r>
            <a:r>
              <a:rPr lang="en-US" sz="2200" b="1" i="1" dirty="0" smtClean="0"/>
              <a:t>,</a:t>
            </a:r>
            <a:r>
              <a:rPr lang="el-GR" sz="2200" b="1" i="1" dirty="0" smtClean="0"/>
              <a:t>ε</a:t>
            </a:r>
            <a:r>
              <a:rPr lang="en-US" sz="2200" b="1" i="1" dirty="0" smtClean="0"/>
              <a:t>)</a:t>
            </a:r>
            <a:r>
              <a:rPr lang="en-US" sz="2200" dirty="0" smtClean="0"/>
              <a:t>: Increases slowly with </a:t>
            </a:r>
            <a:r>
              <a:rPr lang="en-US" sz="2200" b="1" i="1" dirty="0" smtClean="0"/>
              <a:t>Q</a:t>
            </a:r>
            <a:r>
              <a:rPr lang="en-US" sz="2200" b="1" i="1" baseline="30000" dirty="0" smtClean="0"/>
              <a:t>2</a:t>
            </a:r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651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85800"/>
            <a:ext cx="1228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45720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Extraction of the Nucleon EM FFs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724400" cy="59436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The pioneering work of Cates, de </a:t>
            </a:r>
            <a:r>
              <a:rPr lang="en-US" sz="7200" dirty="0" err="1" smtClean="0"/>
              <a:t>Jager</a:t>
            </a:r>
            <a:r>
              <a:rPr lang="en-US" sz="7200" dirty="0" smtClean="0"/>
              <a:t>, </a:t>
            </a:r>
          </a:p>
          <a:p>
            <a:pPr>
              <a:buNone/>
            </a:pPr>
            <a:r>
              <a:rPr lang="en-US" sz="7200" dirty="0" smtClean="0"/>
              <a:t>Riordan, and </a:t>
            </a:r>
            <a:r>
              <a:rPr lang="en-US" sz="7200" dirty="0" err="1" smtClean="0"/>
              <a:t>Wojteskhowski</a:t>
            </a:r>
            <a:r>
              <a:rPr lang="en-US" sz="7200" dirty="0" smtClean="0"/>
              <a:t> (</a:t>
            </a:r>
            <a:r>
              <a:rPr lang="en-US" sz="7200" b="1" i="1" dirty="0" smtClean="0"/>
              <a:t>CJRW</a:t>
            </a:r>
            <a:r>
              <a:rPr lang="en-US" sz="7200" dirty="0" smtClean="0"/>
              <a:t>) allowed for </a:t>
            </a:r>
          </a:p>
          <a:p>
            <a:pPr>
              <a:buNone/>
            </a:pPr>
            <a:r>
              <a:rPr lang="en-US" sz="7200" dirty="0" smtClean="0"/>
              <a:t>the first time a separation of the up- and down-</a:t>
            </a:r>
          </a:p>
          <a:p>
            <a:pPr>
              <a:buNone/>
            </a:pPr>
            <a:r>
              <a:rPr lang="en-US" sz="7200" dirty="0" smtClean="0"/>
              <a:t>quark contributions to FFs and the ratios </a:t>
            </a:r>
          </a:p>
          <a:p>
            <a:pPr>
              <a:buNone/>
            </a:pPr>
            <a:r>
              <a:rPr lang="en-US" sz="7200" b="1" i="1" dirty="0" smtClean="0"/>
              <a:t>F</a:t>
            </a:r>
            <a:r>
              <a:rPr lang="en-US" sz="7200" b="1" i="1" baseline="-25000" dirty="0" smtClean="0"/>
              <a:t>2</a:t>
            </a:r>
            <a:r>
              <a:rPr lang="en-US" sz="7200" b="1" i="1" baseline="30000" dirty="0" smtClean="0"/>
              <a:t>(</a:t>
            </a:r>
            <a:r>
              <a:rPr lang="en-US" sz="7200" b="1" i="1" baseline="30000" dirty="0" err="1" smtClean="0"/>
              <a:t>p,n</a:t>
            </a:r>
            <a:r>
              <a:rPr lang="en-US" sz="7200" b="1" i="1" baseline="30000" dirty="0" smtClean="0"/>
              <a:t>)</a:t>
            </a:r>
            <a:r>
              <a:rPr lang="en-US" sz="7200" b="1" i="1" dirty="0" smtClean="0"/>
              <a:t>/F</a:t>
            </a:r>
            <a:r>
              <a:rPr lang="en-US" sz="7200" b="1" i="1" baseline="-25000" dirty="0" smtClean="0"/>
              <a:t>1</a:t>
            </a:r>
            <a:r>
              <a:rPr lang="en-US" sz="7200" b="1" i="1" baseline="30000" dirty="0" smtClean="0"/>
              <a:t>(</a:t>
            </a:r>
            <a:r>
              <a:rPr lang="en-US" sz="7200" b="1" i="1" baseline="30000" dirty="0" err="1" smtClean="0"/>
              <a:t>p,n</a:t>
            </a:r>
            <a:r>
              <a:rPr lang="en-US" sz="7200" b="1" i="1" baseline="30000" dirty="0" smtClean="0"/>
              <a:t>)</a:t>
            </a:r>
            <a:endParaRPr lang="en-US" sz="7200" dirty="0" smtClean="0"/>
          </a:p>
          <a:p>
            <a:r>
              <a:rPr lang="en-US" sz="7200" dirty="0" smtClean="0"/>
              <a:t>Motivated by the recent  </a:t>
            </a:r>
            <a:r>
              <a:rPr lang="en-US" sz="7200" b="1" i="1" dirty="0" err="1" smtClean="0"/>
              <a:t>R</a:t>
            </a:r>
            <a:r>
              <a:rPr lang="en-US" sz="7200" b="1" i="1" baseline="-25000" dirty="0" err="1" smtClean="0"/>
              <a:t>n</a:t>
            </a:r>
            <a:r>
              <a:rPr lang="en-US" sz="7200" b="1" i="1" dirty="0" smtClean="0"/>
              <a:t>=</a:t>
            </a:r>
            <a:r>
              <a:rPr lang="el-GR" sz="7200" b="1" i="1" dirty="0" smtClean="0"/>
              <a:t>μ</a:t>
            </a:r>
            <a:r>
              <a:rPr lang="en-US" sz="7200" b="1" i="1" baseline="-25000" dirty="0" smtClean="0"/>
              <a:t>n 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n</a:t>
            </a:r>
            <a:r>
              <a:rPr lang="en-US" sz="7200" b="1" i="1" baseline="-25000" dirty="0" err="1" smtClean="0"/>
              <a:t>E</a:t>
            </a:r>
            <a:r>
              <a:rPr lang="en-US" sz="7200" b="1" i="1" baseline="-25000" dirty="0" smtClean="0"/>
              <a:t> </a:t>
            </a:r>
            <a:r>
              <a:rPr lang="en-US" sz="7200" b="1" i="1" dirty="0" smtClean="0"/>
              <a:t>/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n</a:t>
            </a:r>
            <a:r>
              <a:rPr lang="en-US" sz="7200" b="1" i="1" baseline="-25000" dirty="0" err="1" smtClean="0"/>
              <a:t>M</a:t>
            </a:r>
            <a:r>
              <a:rPr lang="en-US" sz="7200" b="1" i="1" dirty="0" smtClean="0"/>
              <a:t>  </a:t>
            </a:r>
          </a:p>
          <a:p>
            <a:pPr>
              <a:buNone/>
            </a:pPr>
            <a:r>
              <a:rPr lang="en-US" sz="7200" dirty="0" smtClean="0"/>
              <a:t>measurements ranging 0.30 &lt; </a:t>
            </a:r>
            <a:r>
              <a:rPr lang="en-US" sz="7200" b="1" i="1" dirty="0" smtClean="0"/>
              <a:t>Q</a:t>
            </a:r>
            <a:r>
              <a:rPr lang="en-US" sz="7200" b="1" i="1" baseline="30000" dirty="0" smtClean="0"/>
              <a:t>2</a:t>
            </a:r>
            <a:r>
              <a:rPr lang="en-US" sz="7200" dirty="0" smtClean="0"/>
              <a:t> 3.40 GeV</a:t>
            </a:r>
            <a:r>
              <a:rPr lang="en-US" sz="7200" baseline="30000" dirty="0" smtClean="0"/>
              <a:t>2 </a:t>
            </a:r>
          </a:p>
          <a:p>
            <a:pPr>
              <a:buNone/>
            </a:pPr>
            <a:r>
              <a:rPr lang="en-US" sz="5600" dirty="0" smtClean="0">
                <a:solidFill>
                  <a:srgbClr val="FF0000"/>
                </a:solidFill>
              </a:rPr>
              <a:t>S. Riordan </a:t>
            </a:r>
            <a:r>
              <a:rPr lang="en-US" sz="5600" i="1" dirty="0" smtClean="0">
                <a:solidFill>
                  <a:srgbClr val="FF0000"/>
                </a:solidFill>
              </a:rPr>
              <a:t>et</a:t>
            </a:r>
            <a:r>
              <a:rPr lang="en-US" sz="5600" dirty="0" smtClean="0">
                <a:solidFill>
                  <a:srgbClr val="FF0000"/>
                </a:solidFill>
              </a:rPr>
              <a:t> </a:t>
            </a:r>
            <a:r>
              <a:rPr lang="en-US" sz="5600" i="1" dirty="0" smtClean="0">
                <a:solidFill>
                  <a:srgbClr val="FF0000"/>
                </a:solidFill>
              </a:rPr>
              <a:t>al</a:t>
            </a:r>
            <a:r>
              <a:rPr lang="en-US" sz="5600" dirty="0" smtClean="0">
                <a:solidFill>
                  <a:srgbClr val="FF0000"/>
                </a:solidFill>
              </a:rPr>
              <a:t>., PRL  </a:t>
            </a:r>
            <a:r>
              <a:rPr lang="en-US" sz="5600" b="1" dirty="0" smtClean="0">
                <a:solidFill>
                  <a:srgbClr val="FF0000"/>
                </a:solidFill>
              </a:rPr>
              <a:t>105</a:t>
            </a:r>
            <a:r>
              <a:rPr lang="en-US" sz="5600" dirty="0" smtClean="0">
                <a:solidFill>
                  <a:srgbClr val="FF0000"/>
                </a:solidFill>
              </a:rPr>
              <a:t>, 262302 (2010)</a:t>
            </a:r>
            <a:r>
              <a:rPr lang="en-US" sz="5600" dirty="0" smtClean="0"/>
              <a:t>     </a:t>
            </a:r>
          </a:p>
          <a:p>
            <a:r>
              <a:rPr lang="en-US" sz="7200" dirty="0" smtClean="0"/>
              <a:t>Combined with </a:t>
            </a:r>
            <a:r>
              <a:rPr lang="en-US" sz="7200" b="1" i="1" dirty="0" err="1" smtClean="0"/>
              <a:t>R</a:t>
            </a:r>
            <a:r>
              <a:rPr lang="en-US" sz="7200" b="1" i="1" baseline="-25000" dirty="0" err="1" smtClean="0"/>
              <a:t>p</a:t>
            </a:r>
            <a:r>
              <a:rPr lang="en-US" sz="7200" b="1" i="1" dirty="0" smtClean="0"/>
              <a:t> </a:t>
            </a:r>
            <a:r>
              <a:rPr lang="en-US" sz="7200" dirty="0" smtClean="0"/>
              <a:t>data in the same range </a:t>
            </a:r>
          </a:p>
          <a:p>
            <a:pPr>
              <a:buNone/>
            </a:pPr>
            <a:r>
              <a:rPr lang="en-US" sz="7200" dirty="0" smtClean="0"/>
              <a:t>(total of 13 </a:t>
            </a:r>
            <a:r>
              <a:rPr lang="en-US" sz="7200" b="1" i="1" dirty="0" smtClean="0"/>
              <a:t>Q</a:t>
            </a:r>
            <a:r>
              <a:rPr lang="en-US" sz="7200" b="1" i="1" baseline="30000" dirty="0" smtClean="0"/>
              <a:t>2</a:t>
            </a:r>
            <a:r>
              <a:rPr lang="en-US" sz="7200" baseline="30000" dirty="0" smtClean="0"/>
              <a:t> </a:t>
            </a:r>
            <a:r>
              <a:rPr lang="en-US" sz="7200" dirty="0" smtClean="0"/>
              <a:t>points)</a:t>
            </a:r>
            <a:endParaRPr lang="en-US" sz="7200" b="1" u="sng" dirty="0" smtClean="0"/>
          </a:p>
          <a:p>
            <a:r>
              <a:rPr lang="en-US" sz="7200" dirty="0" smtClean="0"/>
              <a:t>Used the Kelly’s </a:t>
            </a:r>
            <a:r>
              <a:rPr lang="en-US" sz="7200" dirty="0" err="1" smtClean="0"/>
              <a:t>parametrizations</a:t>
            </a:r>
            <a:r>
              <a:rPr lang="en-US" sz="7200" dirty="0" smtClean="0"/>
              <a:t> for 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p</a:t>
            </a:r>
            <a:r>
              <a:rPr lang="en-US" sz="7200" b="1" i="1" baseline="-25000" dirty="0" err="1" smtClean="0"/>
              <a:t>E</a:t>
            </a:r>
            <a:r>
              <a:rPr lang="en-US" sz="7200" dirty="0" smtClean="0"/>
              <a:t>, </a:t>
            </a:r>
          </a:p>
          <a:p>
            <a:pPr>
              <a:buNone/>
            </a:pP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p</a:t>
            </a:r>
            <a:r>
              <a:rPr lang="en-US" sz="7200" b="1" i="1" baseline="-25000" dirty="0" err="1" smtClean="0"/>
              <a:t>M</a:t>
            </a:r>
            <a:r>
              <a:rPr lang="en-US" sz="7200" dirty="0" smtClean="0"/>
              <a:t>, and 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n</a:t>
            </a:r>
            <a:r>
              <a:rPr lang="en-US" sz="7200" b="1" i="1" baseline="-25000" dirty="0" err="1" smtClean="0"/>
              <a:t>M</a:t>
            </a:r>
            <a:r>
              <a:rPr lang="en-US" sz="7200" dirty="0" smtClean="0"/>
              <a:t> </a:t>
            </a:r>
          </a:p>
          <a:p>
            <a:pPr>
              <a:buNone/>
            </a:pPr>
            <a:r>
              <a:rPr lang="en-US" sz="7200" b="1" u="sng" dirty="0" smtClean="0">
                <a:solidFill>
                  <a:srgbClr val="FF0000"/>
                </a:solidFill>
              </a:rPr>
              <a:t>However:</a:t>
            </a:r>
            <a:endParaRPr lang="en-US" sz="7200" dirty="0" smtClean="0">
              <a:solidFill>
                <a:srgbClr val="FF0000"/>
              </a:solidFill>
            </a:endParaRPr>
          </a:p>
          <a:p>
            <a:r>
              <a:rPr lang="en-US" sz="7200" u="sng" dirty="0" smtClean="0"/>
              <a:t>Only </a:t>
            </a:r>
            <a:r>
              <a:rPr lang="en-US" sz="7200" dirty="0" smtClean="0"/>
              <a:t>uncertainty from </a:t>
            </a:r>
            <a:r>
              <a:rPr lang="en-US" sz="7200" b="1" i="1" dirty="0" err="1" smtClean="0"/>
              <a:t>R</a:t>
            </a:r>
            <a:r>
              <a:rPr lang="en-US" sz="7200" b="1" i="1" baseline="-25000" dirty="0" err="1" smtClean="0"/>
              <a:t>n</a:t>
            </a:r>
            <a:r>
              <a:rPr lang="en-US" sz="7200" b="1" i="1" dirty="0" smtClean="0"/>
              <a:t> </a:t>
            </a:r>
            <a:r>
              <a:rPr lang="en-US" sz="7200" dirty="0" smtClean="0"/>
              <a:t>was included in the </a:t>
            </a:r>
          </a:p>
          <a:p>
            <a:pPr>
              <a:buNone/>
            </a:pPr>
            <a:r>
              <a:rPr lang="en-US" sz="7200" dirty="0" smtClean="0"/>
              <a:t>analysis (</a:t>
            </a:r>
            <a:r>
              <a:rPr lang="en-US" sz="7200" u="sng" dirty="0" smtClean="0"/>
              <a:t>largest</a:t>
            </a:r>
            <a:r>
              <a:rPr lang="en-US" sz="7200" dirty="0" smtClean="0"/>
              <a:t> source of uncertainty)</a:t>
            </a:r>
          </a:p>
          <a:p>
            <a:r>
              <a:rPr lang="en-US" sz="7200" dirty="0" smtClean="0"/>
              <a:t>Did not account for FFs associated</a:t>
            </a:r>
          </a:p>
          <a:p>
            <a:pPr>
              <a:buNone/>
            </a:pPr>
            <a:r>
              <a:rPr lang="en-US" sz="7200" dirty="0" smtClean="0"/>
              <a:t>uncertainties</a:t>
            </a:r>
          </a:p>
          <a:p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p</a:t>
            </a:r>
            <a:r>
              <a:rPr lang="en-US" sz="7200" b="1" i="1" baseline="-25000" dirty="0" err="1" smtClean="0"/>
              <a:t>E</a:t>
            </a:r>
            <a:r>
              <a:rPr lang="en-US" sz="7200" dirty="0" smtClean="0"/>
              <a:t> and 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p</a:t>
            </a:r>
            <a:r>
              <a:rPr lang="en-US" sz="7200" b="1" i="1" baseline="-25000" dirty="0" err="1" smtClean="0"/>
              <a:t>M</a:t>
            </a:r>
            <a:r>
              <a:rPr lang="en-US" sz="7200" b="1" i="1" dirty="0" smtClean="0"/>
              <a:t> </a:t>
            </a:r>
            <a:r>
              <a:rPr lang="en-US" sz="7200" dirty="0" smtClean="0"/>
              <a:t>were not TPE corrected</a:t>
            </a:r>
          </a:p>
          <a:p>
            <a:r>
              <a:rPr lang="en-US" sz="7200" dirty="0" smtClean="0"/>
              <a:t>Used Kelly’s </a:t>
            </a:r>
            <a:r>
              <a:rPr lang="en-US" sz="7200" b="1" i="1" dirty="0" err="1" smtClean="0"/>
              <a:t>G</a:t>
            </a:r>
            <a:r>
              <a:rPr lang="en-US" sz="7200" b="1" i="1" baseline="30000" dirty="0" err="1" smtClean="0"/>
              <a:t>n</a:t>
            </a:r>
            <a:r>
              <a:rPr lang="en-US" sz="7200" b="1" i="1" baseline="-25000" dirty="0" err="1" smtClean="0"/>
              <a:t>M</a:t>
            </a:r>
            <a:r>
              <a:rPr lang="en-US" sz="7200" dirty="0" smtClean="0"/>
              <a:t>, </a:t>
            </a:r>
            <a:r>
              <a:rPr lang="en-US" sz="7200" b="1" i="1" u="sng" dirty="0" smtClean="0">
                <a:solidFill>
                  <a:srgbClr val="FF0000"/>
                </a:solidFill>
              </a:rPr>
              <a:t>however</a:t>
            </a:r>
            <a:r>
              <a:rPr lang="en-US" sz="7200" dirty="0" smtClean="0"/>
              <a:t>, recent </a:t>
            </a:r>
            <a:r>
              <a:rPr lang="en-US" sz="7200" b="1" i="1" dirty="0" smtClean="0"/>
              <a:t>CLAS </a:t>
            </a:r>
            <a:r>
              <a:rPr lang="en-US" sz="7200" dirty="0" smtClean="0"/>
              <a:t>data </a:t>
            </a:r>
          </a:p>
          <a:p>
            <a:pPr>
              <a:buNone/>
            </a:pPr>
            <a:r>
              <a:rPr lang="en-US" sz="7200" dirty="0" smtClean="0"/>
              <a:t>at high </a:t>
            </a:r>
            <a:r>
              <a:rPr lang="en-US" sz="7200" b="1" i="1" dirty="0" smtClean="0"/>
              <a:t>Q</a:t>
            </a:r>
            <a:r>
              <a:rPr lang="en-US" sz="7200" b="1" i="1" baseline="30000" dirty="0" smtClean="0"/>
              <a:t>2</a:t>
            </a:r>
            <a:r>
              <a:rPr lang="en-US" sz="7200" baseline="30000" dirty="0" smtClean="0"/>
              <a:t> </a:t>
            </a:r>
            <a:r>
              <a:rPr lang="en-US" sz="7200" dirty="0" smtClean="0"/>
              <a:t>showed deviation from the dipole </a:t>
            </a:r>
          </a:p>
          <a:p>
            <a:pPr>
              <a:buNone/>
            </a:pPr>
            <a:r>
              <a:rPr lang="en-US" sz="7200" dirty="0" smtClean="0"/>
              <a:t>form factor </a:t>
            </a:r>
            <a:r>
              <a:rPr lang="en-US" sz="7200" b="1" i="1" dirty="0" smtClean="0"/>
              <a:t>G</a:t>
            </a:r>
            <a:r>
              <a:rPr lang="en-US" sz="7200" b="1" i="1" baseline="-25000" dirty="0" smtClean="0"/>
              <a:t>D</a:t>
            </a:r>
            <a:r>
              <a:rPr lang="en-US" sz="7200" b="1" i="1" dirty="0" smtClean="0"/>
              <a:t>(Q</a:t>
            </a:r>
            <a:r>
              <a:rPr lang="en-US" sz="7200" b="1" i="1" baseline="30000" dirty="0" smtClean="0"/>
              <a:t>2</a:t>
            </a:r>
            <a:r>
              <a:rPr lang="en-US" sz="7200" b="1" i="1" dirty="0" smtClean="0"/>
              <a:t>) = </a:t>
            </a:r>
            <a:r>
              <a:rPr lang="en-US" sz="7200" b="1" dirty="0" smtClean="0"/>
              <a:t>1/</a:t>
            </a:r>
            <a:r>
              <a:rPr lang="en-US" sz="7200" b="1" i="1" dirty="0" smtClean="0"/>
              <a:t>(</a:t>
            </a:r>
            <a:r>
              <a:rPr lang="en-US" sz="7200" b="1" dirty="0" smtClean="0"/>
              <a:t>1</a:t>
            </a:r>
            <a:r>
              <a:rPr lang="en-US" sz="7200" b="1" i="1" dirty="0" smtClean="0"/>
              <a:t>+Q</a:t>
            </a:r>
            <a:r>
              <a:rPr lang="en-US" sz="7200" b="1" i="1" baseline="30000" dirty="0" smtClean="0"/>
              <a:t>2</a:t>
            </a:r>
            <a:r>
              <a:rPr lang="en-US" sz="7200" b="1" dirty="0" smtClean="0"/>
              <a:t>/0.71</a:t>
            </a:r>
            <a:r>
              <a:rPr lang="en-US" sz="7200" b="1" i="1" dirty="0" smtClean="0"/>
              <a:t>)</a:t>
            </a:r>
            <a:r>
              <a:rPr lang="en-US" sz="7200" b="1" i="1" baseline="30000" dirty="0" smtClean="0"/>
              <a:t>2</a:t>
            </a:r>
            <a:endParaRPr lang="en-US" sz="7200" baseline="30000" dirty="0" smtClean="0"/>
          </a:p>
          <a:p>
            <a:endParaRPr lang="en-US" sz="60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629400"/>
            <a:ext cx="3581400" cy="2286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    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560" y="2590799"/>
            <a:ext cx="4206240" cy="36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914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      Cates, de </a:t>
            </a:r>
            <a:r>
              <a:rPr lang="en-US" sz="1400" dirty="0" err="1" smtClean="0">
                <a:solidFill>
                  <a:srgbClr val="FF0000"/>
                </a:solidFill>
              </a:rPr>
              <a:t>Jager</a:t>
            </a:r>
            <a:r>
              <a:rPr lang="en-US" sz="1400" dirty="0" smtClean="0">
                <a:solidFill>
                  <a:srgbClr val="FF0000"/>
                </a:solidFill>
              </a:rPr>
              <a:t>, Riordan, and </a:t>
            </a:r>
            <a:r>
              <a:rPr lang="en-US" sz="1400" dirty="0" err="1" smtClean="0">
                <a:solidFill>
                  <a:srgbClr val="FF0000"/>
                </a:solidFill>
              </a:rPr>
              <a:t>Wojtsekhowski</a:t>
            </a:r>
            <a:r>
              <a:rPr lang="en-US" sz="1400" dirty="0" smtClean="0">
                <a:solidFill>
                  <a:srgbClr val="FF0000"/>
                </a:solidFill>
              </a:rPr>
              <a:t>, PRL  </a:t>
            </a:r>
            <a:r>
              <a:rPr lang="en-US" sz="1400" b="1" dirty="0" smtClean="0">
                <a:solidFill>
                  <a:srgbClr val="FF0000"/>
                </a:solidFill>
              </a:rPr>
              <a:t>106</a:t>
            </a:r>
            <a:r>
              <a:rPr lang="en-US" sz="1400" dirty="0" smtClean="0">
                <a:solidFill>
                  <a:srgbClr val="FF0000"/>
                </a:solidFill>
              </a:rPr>
              <a:t>, 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   252003 (2011)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618238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J. </a:t>
            </a:r>
            <a:r>
              <a:rPr lang="en-US" sz="1400" dirty="0" err="1" smtClean="0">
                <a:solidFill>
                  <a:srgbClr val="FF0000"/>
                </a:solidFill>
              </a:rPr>
              <a:t>Lachniet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al</a:t>
            </a:r>
            <a:r>
              <a:rPr lang="en-US" sz="1400" dirty="0" smtClean="0">
                <a:solidFill>
                  <a:srgbClr val="FF0000"/>
                </a:solidFill>
              </a:rPr>
              <a:t>., (CLAS Collaboration) PRL  </a:t>
            </a:r>
            <a:r>
              <a:rPr lang="en-US" sz="1400" b="1" dirty="0" smtClean="0">
                <a:solidFill>
                  <a:srgbClr val="FF0000"/>
                </a:solidFill>
              </a:rPr>
              <a:t>102</a:t>
            </a:r>
            <a:r>
              <a:rPr lang="en-US" sz="1400" dirty="0" smtClean="0">
                <a:solidFill>
                  <a:srgbClr val="FF0000"/>
                </a:solidFill>
              </a:rPr>
              <a:t>, 192001 (2009)</a:t>
            </a:r>
            <a:r>
              <a:rPr lang="en-US" sz="1400" dirty="0" smtClean="0"/>
              <a:t>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3886200"/>
            <a:ext cx="31242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J. Kelly, PRC </a:t>
            </a:r>
            <a:r>
              <a:rPr lang="en-US" sz="1400" b="1" dirty="0" smtClean="0">
                <a:solidFill>
                  <a:srgbClr val="FF0000"/>
                </a:solidFill>
              </a:rPr>
              <a:t>70</a:t>
            </a:r>
            <a:r>
              <a:rPr lang="en-US" sz="1400" dirty="0" smtClean="0">
                <a:solidFill>
                  <a:srgbClr val="FF0000"/>
                </a:solidFill>
              </a:rPr>
              <a:t>, 068202 (2004)</a:t>
            </a:r>
            <a:r>
              <a:rPr lang="en-US" sz="1400" dirty="0" smtClean="0"/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Extraction of the Nucleon EM FFs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343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We expand on their analysis but account </a:t>
            </a:r>
          </a:p>
          <a:p>
            <a:pPr>
              <a:buNone/>
            </a:pPr>
            <a:r>
              <a:rPr lang="en-US" sz="1800" dirty="0" smtClean="0"/>
              <a:t>for the following: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FF0000"/>
                </a:solidFill>
              </a:rPr>
              <a:t>I. A. Qattan and J. Arrington, PRC               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                                           86</a:t>
            </a:r>
            <a:r>
              <a:rPr lang="en-US" sz="1400" dirty="0" smtClean="0">
                <a:solidFill>
                  <a:srgbClr val="FF0000"/>
                </a:solidFill>
              </a:rPr>
              <a:t>, 065210 (2012) </a:t>
            </a:r>
            <a:endParaRPr lang="en-US" sz="1400" dirty="0" smtClean="0"/>
          </a:p>
          <a:p>
            <a:pPr>
              <a:buNone/>
            </a:pPr>
            <a:r>
              <a:rPr lang="en-US" sz="1800" b="1" i="1" u="sng" dirty="0" smtClean="0">
                <a:solidFill>
                  <a:srgbClr val="FF0000"/>
                </a:solidFill>
              </a:rPr>
              <a:t>For the Proton:</a:t>
            </a:r>
          </a:p>
          <a:p>
            <a:r>
              <a:rPr lang="en-US" sz="1800" dirty="0" smtClean="0"/>
              <a:t>Updated extractions of the proton FFs </a:t>
            </a:r>
          </a:p>
          <a:p>
            <a:pPr>
              <a:buNone/>
            </a:pPr>
            <a:r>
              <a:rPr lang="en-US" sz="1800" dirty="0" smtClean="0"/>
              <a:t>(39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b="1" i="1" dirty="0" smtClean="0"/>
              <a:t> </a:t>
            </a:r>
            <a:r>
              <a:rPr lang="en-US" sz="1800" dirty="0" smtClean="0"/>
              <a:t>data points ranging  0.169 &lt;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4.25</a:t>
            </a:r>
          </a:p>
          <a:p>
            <a:pPr>
              <a:buNone/>
            </a:pPr>
            <a:r>
              <a:rPr lang="en-US" sz="1800" dirty="0" smtClean="0"/>
              <a:t>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were included)</a:t>
            </a:r>
          </a:p>
          <a:p>
            <a:r>
              <a:rPr lang="en-US" sz="1800" dirty="0" smtClean="0"/>
              <a:t>Constraining the low 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dirty="0" smtClean="0"/>
              <a:t> behavior </a:t>
            </a:r>
          </a:p>
          <a:p>
            <a:pPr>
              <a:buNone/>
            </a:pPr>
            <a:r>
              <a:rPr lang="en-US" sz="1800" dirty="0" smtClean="0"/>
              <a:t>by including </a:t>
            </a:r>
            <a:r>
              <a:rPr lang="en-US" sz="1800" dirty="0" err="1" smtClean="0"/>
              <a:t>Janssens</a:t>
            </a:r>
            <a:r>
              <a:rPr lang="en-US" sz="1800" dirty="0" smtClean="0"/>
              <a:t> </a:t>
            </a:r>
            <a:r>
              <a:rPr lang="en-US" sz="1800" i="1" dirty="0" smtClean="0"/>
              <a:t>et al. </a:t>
            </a:r>
            <a:r>
              <a:rPr lang="en-US" sz="1800" dirty="0" smtClean="0"/>
              <a:t>(8 data points)</a:t>
            </a:r>
          </a:p>
          <a:p>
            <a:r>
              <a:rPr lang="en-US" sz="1800" dirty="0" smtClean="0"/>
              <a:t>Constraining the ratio </a:t>
            </a:r>
            <a:r>
              <a:rPr lang="en-US" sz="1800" b="1" i="1" dirty="0" smtClean="0"/>
              <a:t>R=</a:t>
            </a:r>
            <a:r>
              <a:rPr lang="en-US" sz="1800" b="1" i="1" dirty="0" err="1" smtClean="0"/>
              <a:t>R</a:t>
            </a:r>
            <a:r>
              <a:rPr lang="en-US" sz="1800" b="1" i="1" baseline="-25000" dirty="0" err="1" smtClean="0"/>
              <a:t>p</a:t>
            </a:r>
            <a:r>
              <a:rPr lang="en-US" sz="1800" i="1" dirty="0" smtClean="0"/>
              <a:t> </a:t>
            </a:r>
            <a:r>
              <a:rPr lang="en-US" sz="1800" dirty="0" smtClean="0"/>
              <a:t>to </a:t>
            </a:r>
          </a:p>
          <a:p>
            <a:pPr>
              <a:buNone/>
            </a:pPr>
            <a:r>
              <a:rPr lang="en-US" sz="1800" dirty="0" smtClean="0"/>
              <a:t>that of PT:</a:t>
            </a:r>
          </a:p>
          <a:p>
            <a:r>
              <a:rPr lang="en-US" sz="1800" dirty="0" smtClean="0"/>
              <a:t>Fit </a:t>
            </a:r>
            <a:r>
              <a:rPr lang="en-US" sz="1800" b="1" i="1" dirty="0" smtClean="0"/>
              <a:t>e-p</a:t>
            </a:r>
            <a:r>
              <a:rPr lang="en-US" sz="1800" dirty="0" smtClean="0"/>
              <a:t> cross sections to </a:t>
            </a:r>
            <a:r>
              <a:rPr lang="en-US" sz="1800" b="1" i="1" dirty="0" smtClean="0"/>
              <a:t>BK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err="1" smtClean="0"/>
              <a:t>parametrization</a:t>
            </a:r>
            <a:r>
              <a:rPr lang="en-US" sz="1800" dirty="0" smtClean="0"/>
              <a:t> and extract 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p</a:t>
            </a:r>
            <a:r>
              <a:rPr lang="en-US" sz="1800" b="1" i="1" baseline="-25000" dirty="0" err="1" smtClean="0"/>
              <a:t>M</a:t>
            </a:r>
            <a:r>
              <a:rPr lang="en-US" sz="1800" dirty="0" smtClean="0"/>
              <a:t>, </a:t>
            </a:r>
            <a:r>
              <a:rPr lang="en-US" sz="1800" b="1" i="1" dirty="0" err="1" smtClean="0"/>
              <a:t>G</a:t>
            </a:r>
            <a:r>
              <a:rPr lang="en-US" sz="1800" b="1" i="1" baseline="30000" dirty="0" err="1" smtClean="0"/>
              <a:t>p</a:t>
            </a:r>
            <a:r>
              <a:rPr lang="en-US" sz="1800" b="1" i="1" baseline="-25000" dirty="0" err="1" smtClean="0"/>
              <a:t>E</a:t>
            </a:r>
            <a:r>
              <a:rPr lang="en-US" sz="1800" dirty="0" smtClean="0"/>
              <a:t>, and </a:t>
            </a:r>
          </a:p>
          <a:p>
            <a:pPr>
              <a:buNone/>
            </a:pPr>
            <a:r>
              <a:rPr lang="en-US" sz="1800" b="1" i="1" dirty="0" smtClean="0"/>
              <a:t>a(Q</a:t>
            </a:r>
            <a:r>
              <a:rPr lang="en-US" sz="1800" b="1" i="1" baseline="30000" dirty="0" smtClean="0"/>
              <a:t>2</a:t>
            </a:r>
            <a:r>
              <a:rPr lang="en-US" sz="1800" b="1" i="1" dirty="0" smtClean="0"/>
              <a:t>)</a:t>
            </a:r>
            <a:r>
              <a:rPr lang="en-US" sz="1800" dirty="0" smtClean="0"/>
              <a:t> :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Include additional uncertainty of </a:t>
            </a:r>
            <a:r>
              <a:rPr lang="el-GR" sz="1800" b="1" i="1" dirty="0" smtClean="0"/>
              <a:t>δ</a:t>
            </a:r>
            <a:r>
              <a:rPr lang="en-US" sz="1800" b="1" i="1" dirty="0" err="1" smtClean="0"/>
              <a:t>R</a:t>
            </a:r>
            <a:r>
              <a:rPr lang="en-US" sz="1800" b="1" i="1" baseline="-25000" dirty="0" err="1" smtClean="0"/>
              <a:t>p</a:t>
            </a:r>
            <a:r>
              <a:rPr lang="en-US" sz="1800" dirty="0" smtClean="0"/>
              <a:t>= </a:t>
            </a:r>
          </a:p>
          <a:p>
            <a:pPr>
              <a:buNone/>
            </a:pPr>
            <a:r>
              <a:rPr lang="en-US" sz="1800" dirty="0" smtClean="0"/>
              <a:t>0.01</a:t>
            </a:r>
            <a:r>
              <a:rPr lang="en-US" sz="1800" b="1" i="1" dirty="0" smtClean="0"/>
              <a:t>Q</a:t>
            </a:r>
            <a:r>
              <a:rPr lang="en-US" sz="1800" b="1" i="1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in </a:t>
            </a:r>
            <a:r>
              <a:rPr lang="en-US" sz="1800" b="1" i="1" dirty="0" err="1" smtClean="0"/>
              <a:t>R</a:t>
            </a:r>
            <a:r>
              <a:rPr lang="en-US" sz="1800" b="1" i="1" baseline="-25000" dirty="0" err="1" smtClean="0"/>
              <a:t>p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5052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67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257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906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6576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5410200" y="1889760"/>
            <a:ext cx="0" cy="155448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48400" y="2148840"/>
            <a:ext cx="0" cy="128016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Extraction of the Nucleon EM FFs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196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800" b="1" i="1" u="sng" dirty="0" smtClean="0">
                <a:solidFill>
                  <a:srgbClr val="FF0000"/>
                </a:solidFill>
              </a:rPr>
              <a:t>For the Neutron:</a:t>
            </a:r>
          </a:p>
          <a:p>
            <a:r>
              <a:rPr lang="en-US" sz="6800" dirty="0" smtClean="0"/>
              <a:t>Use updated </a:t>
            </a:r>
            <a:r>
              <a:rPr lang="en-US" sz="6800" dirty="0" err="1" smtClean="0"/>
              <a:t>parametrization</a:t>
            </a:r>
            <a:r>
              <a:rPr lang="en-US" sz="6800" dirty="0" smtClean="0"/>
              <a:t> for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M</a:t>
            </a:r>
            <a:r>
              <a:rPr lang="en-US" sz="6800" b="1" i="1" dirty="0" smtClean="0"/>
              <a:t> </a:t>
            </a:r>
            <a:r>
              <a:rPr lang="en-US" sz="6800" dirty="0" smtClean="0"/>
              <a:t>(Fit </a:t>
            </a:r>
          </a:p>
          <a:p>
            <a:pPr>
              <a:buNone/>
            </a:pP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M</a:t>
            </a:r>
            <a:r>
              <a:rPr lang="en-US" sz="6800" b="1" i="1" dirty="0" smtClean="0"/>
              <a:t> </a:t>
            </a:r>
            <a:r>
              <a:rPr lang="en-US" sz="6800" dirty="0" smtClean="0"/>
              <a:t>to the same form as Kelly including world</a:t>
            </a:r>
          </a:p>
          <a:p>
            <a:pPr>
              <a:buNone/>
            </a:pPr>
            <a:r>
              <a:rPr lang="en-US" sz="6800" dirty="0" smtClean="0"/>
              <a:t>data on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M</a:t>
            </a:r>
            <a:r>
              <a:rPr lang="en-US" sz="6800" dirty="0" smtClean="0"/>
              <a:t> </a:t>
            </a:r>
            <a:r>
              <a:rPr lang="en-US" sz="6800" u="sng" dirty="0" smtClean="0"/>
              <a:t>plus </a:t>
            </a:r>
            <a:r>
              <a:rPr lang="en-US" sz="6800" dirty="0" smtClean="0"/>
              <a:t>the </a:t>
            </a:r>
            <a:r>
              <a:rPr lang="en-US" sz="6800" b="1" i="1" dirty="0" smtClean="0"/>
              <a:t>CLAS</a:t>
            </a:r>
            <a:r>
              <a:rPr lang="en-US" sz="6800" dirty="0" smtClean="0"/>
              <a:t> data)</a:t>
            </a:r>
          </a:p>
          <a:p>
            <a:r>
              <a:rPr lang="en-US" sz="6800" dirty="0" smtClean="0"/>
              <a:t>Take uncertainty on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M</a:t>
            </a:r>
            <a:r>
              <a:rPr lang="en-US" sz="6800" b="1" i="1" dirty="0" smtClean="0"/>
              <a:t> </a:t>
            </a:r>
            <a:r>
              <a:rPr lang="en-US" sz="6800" dirty="0" smtClean="0"/>
              <a:t>to be the same as </a:t>
            </a:r>
          </a:p>
          <a:p>
            <a:pPr>
              <a:buNone/>
            </a:pPr>
            <a:r>
              <a:rPr lang="en-US" sz="6800" dirty="0" smtClean="0"/>
              <a:t>in the  Kelly’s original fit</a:t>
            </a:r>
            <a:r>
              <a:rPr lang="en-US" sz="6800" b="1" dirty="0" smtClean="0"/>
              <a:t> (taking full error </a:t>
            </a:r>
          </a:p>
          <a:p>
            <a:pPr>
              <a:buNone/>
            </a:pPr>
            <a:r>
              <a:rPr lang="en-US" sz="6800" b="1" dirty="0" smtClean="0"/>
              <a:t>correlation matrix)</a:t>
            </a:r>
          </a:p>
          <a:p>
            <a:r>
              <a:rPr lang="en-US" sz="6800" dirty="0" smtClean="0"/>
              <a:t>Error band is fairly consistent with the </a:t>
            </a:r>
          </a:p>
          <a:p>
            <a:pPr>
              <a:buNone/>
            </a:pPr>
            <a:r>
              <a:rPr lang="en-US" sz="6800" dirty="0" smtClean="0"/>
              <a:t>experimental uncertainties with the new </a:t>
            </a:r>
            <a:r>
              <a:rPr lang="en-US" sz="6800" b="1" i="1" dirty="0" smtClean="0"/>
              <a:t>CLAS</a:t>
            </a:r>
            <a:r>
              <a:rPr lang="en-US" sz="6800" b="1" dirty="0" smtClean="0"/>
              <a:t> </a:t>
            </a:r>
          </a:p>
          <a:p>
            <a:pPr>
              <a:buNone/>
            </a:pPr>
            <a:r>
              <a:rPr lang="en-US" sz="6800" dirty="0" smtClean="0"/>
              <a:t>data included</a:t>
            </a:r>
          </a:p>
          <a:p>
            <a:r>
              <a:rPr lang="en-US" sz="6800" dirty="0" smtClean="0"/>
              <a:t>Use the new Riordan </a:t>
            </a:r>
            <a:r>
              <a:rPr lang="en-US" sz="6800" i="1" dirty="0" smtClean="0"/>
              <a:t>et al. </a:t>
            </a:r>
            <a:r>
              <a:rPr lang="en-US" sz="6800" dirty="0" smtClean="0"/>
              <a:t>fit for </a:t>
            </a:r>
            <a:r>
              <a:rPr lang="en-US" sz="6800" b="1" i="1" dirty="0" err="1" smtClean="0"/>
              <a:t>R</a:t>
            </a:r>
            <a:r>
              <a:rPr lang="en-US" sz="6800" b="1" i="1" baseline="-25000" dirty="0" err="1" smtClean="0"/>
              <a:t>n</a:t>
            </a:r>
            <a:r>
              <a:rPr lang="en-US" sz="6800" b="1" i="1" dirty="0" smtClean="0"/>
              <a:t> </a:t>
            </a:r>
            <a:r>
              <a:rPr lang="en-US" sz="6800" b="1" dirty="0" smtClean="0"/>
              <a:t>(taking </a:t>
            </a:r>
          </a:p>
          <a:p>
            <a:pPr>
              <a:buNone/>
            </a:pPr>
            <a:r>
              <a:rPr lang="en-US" sz="6800" b="1" dirty="0" smtClean="0"/>
              <a:t>Full error correlation matrix)</a:t>
            </a:r>
            <a:endParaRPr lang="en-US" sz="6800" b="1" i="1" baseline="-25000" dirty="0" smtClean="0"/>
          </a:p>
          <a:p>
            <a:r>
              <a:rPr lang="en-US" sz="6800" dirty="0" smtClean="0"/>
              <a:t>Extract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E</a:t>
            </a:r>
            <a:endParaRPr lang="en-US" sz="6800" b="1" i="1" baseline="-25000" dirty="0" smtClean="0"/>
          </a:p>
          <a:p>
            <a:r>
              <a:rPr lang="en-US" sz="6800" b="1" u="sng" dirty="0" smtClean="0"/>
              <a:t>However</a:t>
            </a:r>
            <a:r>
              <a:rPr lang="en-US" sz="6800" dirty="0" smtClean="0"/>
              <a:t>, uncertainties on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E</a:t>
            </a:r>
            <a:r>
              <a:rPr lang="en-US" sz="6800" dirty="0" smtClean="0"/>
              <a:t> are </a:t>
            </a:r>
          </a:p>
          <a:p>
            <a:pPr>
              <a:buNone/>
            </a:pPr>
            <a:r>
              <a:rPr lang="en-US" sz="6800" dirty="0" smtClean="0"/>
              <a:t>significantly smaller than uncertainties on </a:t>
            </a:r>
          </a:p>
          <a:p>
            <a:pPr>
              <a:buNone/>
            </a:pPr>
            <a:r>
              <a:rPr lang="en-US" sz="6800" dirty="0" smtClean="0"/>
              <a:t>individual  measurements</a:t>
            </a:r>
          </a:p>
          <a:p>
            <a:r>
              <a:rPr lang="en-US" sz="6800" dirty="0" smtClean="0"/>
              <a:t>Scale up the uncertainties on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E</a:t>
            </a:r>
            <a:r>
              <a:rPr lang="en-US" sz="6800" dirty="0" smtClean="0"/>
              <a:t> by a factor </a:t>
            </a:r>
          </a:p>
          <a:p>
            <a:pPr>
              <a:buNone/>
            </a:pPr>
            <a:r>
              <a:rPr lang="en-US" sz="6800" dirty="0" smtClean="0"/>
              <a:t>of </a:t>
            </a:r>
            <a:r>
              <a:rPr lang="en-US" sz="6800" b="1" dirty="0" smtClean="0"/>
              <a:t>2</a:t>
            </a:r>
            <a:r>
              <a:rPr lang="en-US" sz="6800" dirty="0" smtClean="0"/>
              <a:t> (provide more realistic uncertainties in the </a:t>
            </a:r>
          </a:p>
          <a:p>
            <a:pPr>
              <a:buNone/>
            </a:pPr>
            <a:r>
              <a:rPr lang="en-US" sz="6800" dirty="0" smtClean="0"/>
              <a:t>flavor separated results)</a:t>
            </a:r>
          </a:p>
          <a:p>
            <a:r>
              <a:rPr lang="en-US" sz="6800" dirty="0" smtClean="0"/>
              <a:t>For flavor decomposition, include</a:t>
            </a:r>
          </a:p>
          <a:p>
            <a:pPr>
              <a:buNone/>
            </a:pPr>
            <a:r>
              <a:rPr lang="en-US" sz="6800" dirty="0" smtClean="0"/>
              <a:t>uncertainties associated with all of the FFs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53200"/>
            <a:ext cx="34290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1"/>
            <a:ext cx="4572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Extraction of the Nucleon EM FFs</a:t>
            </a:r>
            <a:endParaRPr lang="en-US" sz="3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53200"/>
            <a:ext cx="3429000" cy="3048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I. A. Qattan, INPC2013, Firenze, Italy, 2-7 June 2013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" y="1066800"/>
            <a:ext cx="420624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38912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43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4840069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Our results for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E</a:t>
            </a:r>
            <a:r>
              <a:rPr lang="en-US" b="1" i="1" baseline="-25000" dirty="0" smtClean="0"/>
              <a:t>  </a:t>
            </a:r>
            <a:r>
              <a:rPr lang="en-US" b="1" i="1" dirty="0" smtClean="0"/>
              <a:t> </a:t>
            </a:r>
            <a:r>
              <a:rPr lang="en-US" dirty="0" smtClean="0"/>
              <a:t>and</a:t>
            </a:r>
            <a:r>
              <a:rPr lang="en-US" b="1" i="1" dirty="0" smtClean="0"/>
              <a:t>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M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 </a:t>
            </a:r>
            <a:r>
              <a:rPr lang="en-US" dirty="0" smtClean="0"/>
              <a:t>reflect the values and uncertainties of the FFs from </a:t>
            </a:r>
            <a:r>
              <a:rPr lang="en-US" dirty="0" err="1" smtClean="0"/>
              <a:t>parametrizations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uncertainty on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M</a:t>
            </a:r>
            <a:r>
              <a:rPr lang="en-US" b="1" i="1" baseline="-25000" dirty="0" smtClean="0"/>
              <a:t> </a:t>
            </a:r>
            <a:r>
              <a:rPr lang="en-US" dirty="0" smtClean="0"/>
              <a:t> from </a:t>
            </a:r>
            <a:r>
              <a:rPr lang="en-US" b="1" i="1" dirty="0" smtClean="0"/>
              <a:t>CJRW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Noticed the difference in the </a:t>
            </a:r>
            <a:r>
              <a:rPr lang="en-US" b="1" i="1" dirty="0" smtClean="0"/>
              <a:t>VAMZ</a:t>
            </a:r>
            <a:r>
              <a:rPr lang="en-US" b="1" dirty="0" smtClean="0"/>
              <a:t> </a:t>
            </a:r>
            <a:r>
              <a:rPr lang="en-US" dirty="0" smtClean="0"/>
              <a:t>(including our new </a:t>
            </a:r>
            <a:r>
              <a:rPr lang="en-US" b="1" i="1" dirty="0" err="1" smtClean="0"/>
              <a:t>G</a:t>
            </a:r>
            <a:r>
              <a:rPr lang="en-US" b="1" i="1" baseline="30000" dirty="0" err="1" smtClean="0"/>
              <a:t>n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fit) and </a:t>
            </a:r>
            <a:r>
              <a:rPr lang="en-US" b="1" i="1" dirty="0" smtClean="0"/>
              <a:t>VAMZ-Kelly</a:t>
            </a:r>
            <a:r>
              <a:rPr lang="en-US" b="1" dirty="0" smtClean="0"/>
              <a:t> </a:t>
            </a:r>
            <a:r>
              <a:rPr lang="en-US" dirty="0" smtClean="0"/>
              <a:t>fits for </a:t>
            </a:r>
            <a:r>
              <a:rPr lang="en-US" b="1" i="1" dirty="0" smtClean="0"/>
              <a:t>Q</a:t>
            </a:r>
            <a:r>
              <a:rPr lang="en-US" b="1" i="1" baseline="30000" dirty="0" smtClean="0"/>
              <a:t>2</a:t>
            </a:r>
            <a:r>
              <a:rPr lang="en-US" dirty="0" smtClean="0"/>
              <a:t>&gt; 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Flavor Decomposition of the Nucleon EM FFs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648200" cy="29718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Assuming </a:t>
            </a:r>
            <a:r>
              <a:rPr lang="en-US" sz="7200" dirty="0" err="1" smtClean="0"/>
              <a:t>isospin</a:t>
            </a:r>
            <a:r>
              <a:rPr lang="en-US" sz="7200" dirty="0" smtClean="0"/>
              <a:t> and charge symmetry</a:t>
            </a:r>
          </a:p>
          <a:p>
            <a:pPr>
              <a:buNone/>
            </a:pPr>
            <a:r>
              <a:rPr lang="en-US" sz="7200" dirty="0" smtClean="0"/>
              <a:t>and </a:t>
            </a:r>
            <a:r>
              <a:rPr lang="en-US" sz="7200" b="1" u="sng" dirty="0" smtClean="0">
                <a:solidFill>
                  <a:srgbClr val="FF0000"/>
                </a:solidFill>
              </a:rPr>
              <a:t>neglecting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/>
              <a:t>strange quarks contribution: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b="1" i="1" dirty="0" smtClean="0"/>
              <a:t>    </a:t>
            </a:r>
          </a:p>
          <a:p>
            <a:pPr>
              <a:buNone/>
            </a:pPr>
            <a:r>
              <a:rPr lang="en-US" sz="7200" b="1" i="1" dirty="0" smtClean="0"/>
              <a:t>       </a:t>
            </a:r>
          </a:p>
          <a:p>
            <a:pPr>
              <a:buNone/>
            </a:pPr>
            <a:r>
              <a:rPr lang="en-US" sz="6800" b="1" i="1" dirty="0" smtClean="0"/>
              <a:t>     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p</a:t>
            </a:r>
            <a:r>
              <a:rPr lang="en-US" sz="6800" b="1" i="1" baseline="-25000" dirty="0" err="1" smtClean="0"/>
              <a:t>E,M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(2/3)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u</a:t>
            </a:r>
            <a:r>
              <a:rPr lang="en-US" sz="6800" b="1" i="1" baseline="-25000" dirty="0" err="1" smtClean="0"/>
              <a:t>E,M</a:t>
            </a:r>
            <a:r>
              <a:rPr lang="en-US" sz="6800" b="1" i="1" dirty="0" smtClean="0"/>
              <a:t> – (1/3)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d</a:t>
            </a:r>
            <a:r>
              <a:rPr lang="en-US" sz="6800" b="1" i="1" baseline="-25000" dirty="0" err="1" smtClean="0"/>
              <a:t>E,M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, </a:t>
            </a:r>
          </a:p>
          <a:p>
            <a:pPr>
              <a:buNone/>
            </a:pPr>
            <a:r>
              <a:rPr lang="en-US" sz="6800" b="1" i="1" dirty="0" smtClean="0"/>
              <a:t>     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n</a:t>
            </a:r>
            <a:r>
              <a:rPr lang="en-US" sz="6800" b="1" i="1" baseline="-25000" dirty="0" err="1" smtClean="0"/>
              <a:t>E,M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(2/3)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d</a:t>
            </a:r>
            <a:r>
              <a:rPr lang="en-US" sz="6800" b="1" i="1" baseline="-25000" dirty="0" err="1" smtClean="0"/>
              <a:t>E,M</a:t>
            </a:r>
            <a:r>
              <a:rPr lang="en-US" sz="6800" b="1" i="1" dirty="0" smtClean="0"/>
              <a:t> – (1/3)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u</a:t>
            </a:r>
            <a:r>
              <a:rPr lang="en-US" sz="6800" b="1" i="1" baseline="-25000" dirty="0" err="1" smtClean="0"/>
              <a:t>E,M</a:t>
            </a:r>
            <a:r>
              <a:rPr lang="en-US" sz="6800" dirty="0" smtClean="0"/>
              <a:t> </a:t>
            </a:r>
          </a:p>
          <a:p>
            <a:r>
              <a:rPr lang="en-US" sz="6800" dirty="0" smtClean="0"/>
              <a:t>Similar expressions for </a:t>
            </a:r>
            <a:r>
              <a:rPr lang="en-US" sz="6800" b="1" i="1" dirty="0" smtClean="0"/>
              <a:t>F</a:t>
            </a:r>
            <a:r>
              <a:rPr lang="en-US" sz="6800" b="1" i="1" baseline="30000" dirty="0" smtClean="0"/>
              <a:t>(</a:t>
            </a:r>
            <a:r>
              <a:rPr lang="en-US" sz="6800" b="1" i="1" baseline="30000" dirty="0" err="1" smtClean="0"/>
              <a:t>p,n</a:t>
            </a:r>
            <a:r>
              <a:rPr lang="en-US" sz="6800" b="1" i="1" baseline="30000" dirty="0" smtClean="0"/>
              <a:t>) </a:t>
            </a:r>
            <a:r>
              <a:rPr lang="en-US" sz="5600" b="1" i="1" baseline="-25000" dirty="0" smtClean="0"/>
              <a:t>(1,2) </a:t>
            </a:r>
          </a:p>
          <a:p>
            <a:r>
              <a:rPr lang="en-US" sz="6800" dirty="0" smtClean="0"/>
              <a:t>As </a:t>
            </a:r>
            <a:r>
              <a:rPr lang="en-US" sz="6800" b="1" i="1" dirty="0" smtClean="0"/>
              <a:t>Q</a:t>
            </a:r>
            <a:r>
              <a:rPr lang="en-US" sz="6800" b="1" i="1" baseline="30000" dirty="0" smtClean="0"/>
              <a:t>2 </a:t>
            </a:r>
            <a:r>
              <a:rPr lang="en-US" sz="6800" b="1" i="1" dirty="0" smtClean="0"/>
              <a:t>→0: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u</a:t>
            </a:r>
            <a:r>
              <a:rPr lang="en-US" sz="6800" b="1" i="1" baseline="-25000" dirty="0" err="1" smtClean="0"/>
              <a:t>E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2,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d</a:t>
            </a:r>
            <a:r>
              <a:rPr lang="en-US" sz="6800" b="1" i="1" baseline="-25000" dirty="0" err="1" smtClean="0"/>
              <a:t>E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1,  </a:t>
            </a:r>
          </a:p>
          <a:p>
            <a:pPr>
              <a:buNone/>
            </a:pPr>
            <a:r>
              <a:rPr lang="en-US" sz="6800" b="1" i="1" dirty="0" smtClean="0"/>
              <a:t>    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u</a:t>
            </a:r>
            <a:r>
              <a:rPr lang="en-US" sz="6800" b="1" i="1" baseline="-25000" dirty="0" err="1" smtClean="0"/>
              <a:t>M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u</a:t>
            </a:r>
            <a:r>
              <a:rPr lang="en-US" sz="6800" b="1" i="1" dirty="0" smtClean="0"/>
              <a:t>= (2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p</a:t>
            </a:r>
            <a:r>
              <a:rPr lang="en-US" sz="6800" b="1" i="1" dirty="0" smtClean="0"/>
              <a:t>+</a:t>
            </a:r>
            <a:r>
              <a:rPr lang="el-GR" sz="6800" b="1" i="1" dirty="0" smtClean="0"/>
              <a:t> μ</a:t>
            </a:r>
            <a:r>
              <a:rPr lang="en-US" sz="6800" b="1" i="1" baseline="-25000" dirty="0" smtClean="0"/>
              <a:t>n</a:t>
            </a:r>
            <a:r>
              <a:rPr lang="en-US" sz="6800" b="1" i="1" dirty="0" smtClean="0"/>
              <a:t>) = 3.67</a:t>
            </a:r>
            <a:r>
              <a:rPr lang="el-GR" sz="6800" b="1" i="1" dirty="0" smtClean="0"/>
              <a:t> μ</a:t>
            </a:r>
            <a:r>
              <a:rPr lang="en-US" sz="6800" b="1" i="1" baseline="-25000" dirty="0" smtClean="0"/>
              <a:t>N </a:t>
            </a:r>
            <a:r>
              <a:rPr lang="en-US" sz="6800" b="1" i="1" dirty="0" smtClean="0"/>
              <a:t>, </a:t>
            </a:r>
          </a:p>
          <a:p>
            <a:pPr>
              <a:buNone/>
            </a:pPr>
            <a:r>
              <a:rPr lang="en-US" sz="6800" b="1" i="1" dirty="0" smtClean="0"/>
              <a:t>      </a:t>
            </a:r>
            <a:r>
              <a:rPr lang="en-US" sz="6800" b="1" i="1" dirty="0" err="1" smtClean="0"/>
              <a:t>G</a:t>
            </a:r>
            <a:r>
              <a:rPr lang="en-US" sz="6800" b="1" i="1" baseline="30000" dirty="0" err="1" smtClean="0"/>
              <a:t>d</a:t>
            </a:r>
            <a:r>
              <a:rPr lang="en-US" sz="6800" b="1" i="1" baseline="-25000" dirty="0" err="1" smtClean="0"/>
              <a:t>M</a:t>
            </a:r>
            <a:r>
              <a:rPr lang="en-US" sz="6800" b="1" i="1" baseline="-25000" dirty="0" smtClean="0"/>
              <a:t> </a:t>
            </a:r>
            <a:r>
              <a:rPr lang="en-US" sz="6800" b="1" i="1" dirty="0" smtClean="0"/>
              <a:t>= 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d </a:t>
            </a:r>
            <a:r>
              <a:rPr lang="en-US" sz="6800" b="1" i="1" dirty="0" smtClean="0"/>
              <a:t>= (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p</a:t>
            </a:r>
            <a:r>
              <a:rPr lang="en-US" sz="6800" b="1" i="1" dirty="0" smtClean="0"/>
              <a:t>+</a:t>
            </a:r>
            <a:r>
              <a:rPr lang="el-GR" sz="6800" b="1" i="1" dirty="0" smtClean="0"/>
              <a:t> </a:t>
            </a:r>
            <a:r>
              <a:rPr lang="en-US" sz="6800" b="1" i="1" dirty="0" smtClean="0"/>
              <a:t>2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n</a:t>
            </a:r>
            <a:r>
              <a:rPr lang="en-US" sz="6800" b="1" i="1" dirty="0" smtClean="0"/>
              <a:t>) = – 1.03 </a:t>
            </a:r>
            <a:r>
              <a:rPr lang="el-GR" sz="6800" b="1" i="1" dirty="0" smtClean="0"/>
              <a:t>μ</a:t>
            </a:r>
            <a:r>
              <a:rPr lang="en-US" sz="6800" b="1" i="1" baseline="-25000" dirty="0" smtClean="0"/>
              <a:t>N </a:t>
            </a:r>
          </a:p>
          <a:p>
            <a:r>
              <a:rPr lang="en-US" sz="6800" dirty="0" smtClean="0"/>
              <a:t>Include uncertainties </a:t>
            </a:r>
            <a:r>
              <a:rPr lang="en-US" sz="6800" b="1" u="sng" dirty="0" smtClean="0"/>
              <a:t>on all </a:t>
            </a:r>
            <a:r>
              <a:rPr lang="en-US" sz="6800" dirty="0" smtClean="0"/>
              <a:t>of the FFs</a:t>
            </a:r>
          </a:p>
          <a:p>
            <a:pPr>
              <a:buNone/>
            </a:pPr>
            <a:endParaRPr lang="en-US" sz="72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858000"/>
            <a:ext cx="2895600" cy="365125"/>
          </a:xfrm>
        </p:spPr>
        <p:txBody>
          <a:bodyPr/>
          <a:lstStyle/>
          <a:p>
            <a:r>
              <a:rPr lang="en-US" dirty="0" smtClean="0"/>
              <a:t>INPC2013, Firenze, Italy, 2-7 June 2013</a:t>
            </a:r>
            <a:endParaRPr lang="en-US" dirty="0"/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9319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80" y="609600"/>
            <a:ext cx="39319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640" y="6476999"/>
            <a:ext cx="128016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066801"/>
            <a:ext cx="4648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See:</a:t>
            </a:r>
            <a:r>
              <a:rPr lang="en-US" sz="1300" dirty="0" smtClean="0">
                <a:solidFill>
                  <a:srgbClr val="FF0000"/>
                </a:solidFill>
              </a:rPr>
              <a:t> Cates </a:t>
            </a:r>
            <a:r>
              <a:rPr lang="en-US" sz="1300" i="1" dirty="0" smtClean="0">
                <a:solidFill>
                  <a:srgbClr val="FF0000"/>
                </a:solidFill>
              </a:rPr>
              <a:t>et al., </a:t>
            </a:r>
            <a:r>
              <a:rPr lang="en-US" sz="1300" dirty="0" smtClean="0">
                <a:solidFill>
                  <a:srgbClr val="FF0000"/>
                </a:solidFill>
              </a:rPr>
              <a:t>PRL </a:t>
            </a:r>
            <a:r>
              <a:rPr lang="en-US" sz="1300" b="1" dirty="0" smtClean="0">
                <a:solidFill>
                  <a:srgbClr val="FF0000"/>
                </a:solidFill>
              </a:rPr>
              <a:t>106</a:t>
            </a:r>
            <a:r>
              <a:rPr lang="en-US" sz="1300" dirty="0" smtClean="0">
                <a:solidFill>
                  <a:srgbClr val="FF0000"/>
                </a:solidFill>
              </a:rPr>
              <a:t>, 252003 (2011) and references therein; G. A. Miller </a:t>
            </a:r>
            <a:r>
              <a:rPr lang="en-US" sz="1300" i="1" dirty="0" smtClean="0">
                <a:solidFill>
                  <a:srgbClr val="FF0000"/>
                </a:solidFill>
              </a:rPr>
              <a:t>et al., </a:t>
            </a:r>
            <a:r>
              <a:rPr lang="en-US" sz="1300" dirty="0" smtClean="0">
                <a:solidFill>
                  <a:srgbClr val="FF0000"/>
                </a:solidFill>
              </a:rPr>
              <a:t>Phys. Rep. 194, 1, (1990); D. H. Beck and  R. D. </a:t>
            </a:r>
            <a:r>
              <a:rPr lang="en-US" sz="1300" dirty="0" err="1" smtClean="0">
                <a:solidFill>
                  <a:srgbClr val="FF0000"/>
                </a:solidFill>
              </a:rPr>
              <a:t>McKeown</a:t>
            </a:r>
            <a:r>
              <a:rPr lang="en-US" sz="1300" dirty="0" smtClean="0">
                <a:solidFill>
                  <a:srgbClr val="FF0000"/>
                </a:solidFill>
              </a:rPr>
              <a:t>, </a:t>
            </a:r>
            <a:r>
              <a:rPr lang="en-US" sz="1300" dirty="0" err="1" smtClean="0">
                <a:solidFill>
                  <a:srgbClr val="FF0000"/>
                </a:solidFill>
              </a:rPr>
              <a:t>Annu</a:t>
            </a:r>
            <a:r>
              <a:rPr lang="en-US" sz="1300" dirty="0" smtClean="0">
                <a:solidFill>
                  <a:srgbClr val="FF0000"/>
                </a:solidFill>
              </a:rPr>
              <a:t>. Rev. </a:t>
            </a:r>
            <a:r>
              <a:rPr lang="en-US" sz="1300" dirty="0" err="1" smtClean="0">
                <a:solidFill>
                  <a:srgbClr val="FF0000"/>
                </a:solidFill>
              </a:rPr>
              <a:t>Nucl</a:t>
            </a:r>
            <a:r>
              <a:rPr lang="en-US" sz="1300" dirty="0" smtClean="0">
                <a:solidFill>
                  <a:srgbClr val="FF0000"/>
                </a:solidFill>
              </a:rPr>
              <a:t>, Part. </a:t>
            </a:r>
            <a:r>
              <a:rPr lang="en-US" sz="1300" dirty="0" err="1" smtClean="0">
                <a:solidFill>
                  <a:srgbClr val="FF0000"/>
                </a:solidFill>
              </a:rPr>
              <a:t>Sci</a:t>
            </a:r>
            <a:r>
              <a:rPr lang="en-US" sz="1300" dirty="0" smtClean="0">
                <a:solidFill>
                  <a:srgbClr val="FF0000"/>
                </a:solidFill>
              </a:rPr>
              <a:t>, 51, 189 (2001)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2130</Words>
  <Application>Microsoft Office PowerPoint</Application>
  <PresentationFormat>Presentazione su schermo (4:3)</PresentationFormat>
  <Paragraphs>207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 New Extraction of the Flavor Decomposition of the Nucleon Electromagnetic Form Factors </vt:lpstr>
      <vt:lpstr>Electron Scattering: Brief Introduction</vt:lpstr>
      <vt:lpstr>Two-Photon Exchange Corrections (2γ)</vt:lpstr>
      <vt:lpstr>Presentazione standard di PowerPoint</vt:lpstr>
      <vt:lpstr>Extraction of the Nucleon EM FFs</vt:lpstr>
      <vt:lpstr>Extraction of the Nucleon EM FFs</vt:lpstr>
      <vt:lpstr>Extraction of the Nucleon EM FFs</vt:lpstr>
      <vt:lpstr>Extraction of the Nucleon EM FFs</vt:lpstr>
      <vt:lpstr>Flavor Decomposition of the Nucleon EM FFs</vt:lpstr>
      <vt:lpstr>Flavor Decomposition of the Nucleon EM FFs</vt:lpstr>
      <vt:lpstr>Flavor Decomposition of the Nucleon EM FFs</vt:lpstr>
      <vt:lpstr>Flavor Decomposition of the Nucleon EM FFs</vt:lpstr>
      <vt:lpstr>Flavor Decomposition of the Nucleon EM FFs</vt:lpstr>
      <vt:lpstr>Flavor Decomposition of the Nucleon Structure Functions</vt:lpstr>
      <vt:lpstr>Flavor Decomposition of the Nucleon Structure Functions</vt:lpstr>
      <vt:lpstr>Flavor Decomposition of the Nucleon Structure        Functions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Extraction of the Flavor Decomposition of the Nucleon Electromagnetic Form Factors </dc:title>
  <dc:creator>Kustar</dc:creator>
  <cp:lastModifiedBy>tecno</cp:lastModifiedBy>
  <cp:revision>583</cp:revision>
  <dcterms:created xsi:type="dcterms:W3CDTF">2013-05-17T14:36:48Z</dcterms:created>
  <dcterms:modified xsi:type="dcterms:W3CDTF">2013-06-05T07:35:32Z</dcterms:modified>
</cp:coreProperties>
</file>