
<file path=[Content_Types].xml><?xml version="1.0" encoding="utf-8"?>
<Types xmlns="http://schemas.openxmlformats.org/package/2006/content-types">
  <Default Extension="png" ContentType="image/png"/>
  <Default Extension="bin" ContentType="application/vnd.openxmlformats-officedocument.oleObject"/>
  <Default Extension="mpg" ContentType="video/mpeg"/>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257" r:id="rId2"/>
    <p:sldId id="265" r:id="rId3"/>
    <p:sldId id="493" r:id="rId4"/>
    <p:sldId id="505" r:id="rId5"/>
    <p:sldId id="525" r:id="rId6"/>
    <p:sldId id="495" r:id="rId7"/>
    <p:sldId id="494" r:id="rId8"/>
    <p:sldId id="496" r:id="rId9"/>
    <p:sldId id="497" r:id="rId10"/>
    <p:sldId id="499" r:id="rId11"/>
    <p:sldId id="446" r:id="rId12"/>
    <p:sldId id="445" r:id="rId13"/>
    <p:sldId id="508" r:id="rId14"/>
    <p:sldId id="509" r:id="rId15"/>
    <p:sldId id="510" r:id="rId16"/>
    <p:sldId id="511" r:id="rId17"/>
    <p:sldId id="512" r:id="rId18"/>
    <p:sldId id="423" r:id="rId19"/>
    <p:sldId id="421" r:id="rId20"/>
    <p:sldId id="507" r:id="rId21"/>
    <p:sldId id="520" r:id="rId22"/>
    <p:sldId id="521" r:id="rId23"/>
    <p:sldId id="518" r:id="rId24"/>
    <p:sldId id="519" r:id="rId25"/>
    <p:sldId id="524" r:id="rId26"/>
    <p:sldId id="522" r:id="rId27"/>
    <p:sldId id="526" r:id="rId28"/>
    <p:sldId id="523" r:id="rId29"/>
    <p:sldId id="513" r:id="rId30"/>
    <p:sldId id="516" r:id="rId31"/>
    <p:sldId id="514" r:id="rId32"/>
    <p:sldId id="515" r:id="rId33"/>
    <p:sldId id="517" r:id="rId34"/>
    <p:sldId id="482" r:id="rId35"/>
    <p:sldId id="436" r:id="rId36"/>
    <p:sldId id="486" r:id="rId37"/>
    <p:sldId id="487" r:id="rId38"/>
  </p:sldIdLst>
  <p:sldSz cx="9144000" cy="6858000" type="screen4x3"/>
  <p:notesSz cx="6858000" cy="9945688"/>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Style moyen 4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ferSingleView="1">
    <p:restoredLeft sz="14106" autoAdjust="0"/>
    <p:restoredTop sz="92754" autoAdjust="0"/>
  </p:normalViewPr>
  <p:slideViewPr>
    <p:cSldViewPr snapToGrid="0">
      <p:cViewPr>
        <p:scale>
          <a:sx n="42" d="100"/>
          <a:sy n="42" d="100"/>
        </p:scale>
        <p:origin x="-2268" y="-528"/>
      </p:cViewPr>
      <p:guideLst>
        <p:guide orient="horz" pos="2160"/>
        <p:guide pos="2880"/>
      </p:guideLst>
    </p:cSldViewPr>
  </p:slideViewPr>
  <p:outlineViewPr>
    <p:cViewPr>
      <p:scale>
        <a:sx n="33" d="100"/>
        <a:sy n="33" d="100"/>
      </p:scale>
      <p:origin x="0" y="16502"/>
    </p:cViewPr>
  </p:outlineViewPr>
  <p:notesTextViewPr>
    <p:cViewPr>
      <p:scale>
        <a:sx n="100" d="100"/>
        <a:sy n="100" d="100"/>
      </p:scale>
      <p:origin x="0" y="0"/>
    </p:cViewPr>
  </p:notesTextViewPr>
  <p:sorterViewPr>
    <p:cViewPr>
      <p:scale>
        <a:sx n="90" d="100"/>
        <a:sy n="90" d="100"/>
      </p:scale>
      <p:origin x="0" y="0"/>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6.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emf"/><Relationship Id="rId6" Type="http://schemas.openxmlformats.org/officeDocument/2006/relationships/image" Target="../media/image32.emf"/><Relationship Id="rId5" Type="http://schemas.openxmlformats.org/officeDocument/2006/relationships/image" Target="../media/image31.png"/><Relationship Id="rId4" Type="http://schemas.openxmlformats.org/officeDocument/2006/relationships/image" Target="../media/image30.png"/></Relationships>
</file>

<file path=ppt/drawings/_rels/vmlDrawing6.v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24.png"/><Relationship Id="rId2" Type="http://schemas.openxmlformats.org/officeDocument/2006/relationships/image" Target="../media/image34.png"/><Relationship Id="rId1" Type="http://schemas.openxmlformats.org/officeDocument/2006/relationships/image" Target="../media/image33.png"/><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96888"/>
          </a:xfrm>
          <a:prstGeom prst="rect">
            <a:avLst/>
          </a:prstGeom>
        </p:spPr>
        <p:txBody>
          <a:bodyPr vert="horz" lIns="92065" tIns="46035" rIns="92065" bIns="46035" rtlCol="0"/>
          <a:lstStyle>
            <a:lvl1pPr algn="l">
              <a:defRPr sz="1200">
                <a:latin typeface="Arial" pitchFamily="34" charset="0"/>
              </a:defRPr>
            </a:lvl1pPr>
          </a:lstStyle>
          <a:p>
            <a:pPr>
              <a:defRPr/>
            </a:pPr>
            <a:endParaRPr lang="fr-FR"/>
          </a:p>
        </p:txBody>
      </p:sp>
      <p:sp>
        <p:nvSpPr>
          <p:cNvPr id="3" name="Espace réservé de la date 2"/>
          <p:cNvSpPr>
            <a:spLocks noGrp="1"/>
          </p:cNvSpPr>
          <p:nvPr>
            <p:ph type="dt" sz="quarter" idx="1"/>
          </p:nvPr>
        </p:nvSpPr>
        <p:spPr>
          <a:xfrm>
            <a:off x="3884613" y="0"/>
            <a:ext cx="2971800" cy="496888"/>
          </a:xfrm>
          <a:prstGeom prst="rect">
            <a:avLst/>
          </a:prstGeom>
        </p:spPr>
        <p:txBody>
          <a:bodyPr vert="horz" lIns="92065" tIns="46035" rIns="92065" bIns="46035" rtlCol="0"/>
          <a:lstStyle>
            <a:lvl1pPr algn="r">
              <a:defRPr sz="1200">
                <a:latin typeface="Arial" pitchFamily="34" charset="0"/>
              </a:defRPr>
            </a:lvl1pPr>
          </a:lstStyle>
          <a:p>
            <a:pPr>
              <a:defRPr/>
            </a:pPr>
            <a:fld id="{D4FB1D00-B2EB-4046-BBCC-9B30762D1EBD}" type="datetimeFigureOut">
              <a:rPr lang="fr-FR"/>
              <a:pPr>
                <a:defRPr/>
              </a:pPr>
              <a:t>06/06/2013</a:t>
            </a:fld>
            <a:endParaRPr lang="fr-FR" dirty="0"/>
          </a:p>
        </p:txBody>
      </p:sp>
      <p:sp>
        <p:nvSpPr>
          <p:cNvPr id="4" name="Espace réservé du pied de page 3"/>
          <p:cNvSpPr>
            <a:spLocks noGrp="1"/>
          </p:cNvSpPr>
          <p:nvPr>
            <p:ph type="ftr" sz="quarter" idx="2"/>
          </p:nvPr>
        </p:nvSpPr>
        <p:spPr>
          <a:xfrm>
            <a:off x="0" y="9447213"/>
            <a:ext cx="2971800" cy="496887"/>
          </a:xfrm>
          <a:prstGeom prst="rect">
            <a:avLst/>
          </a:prstGeom>
        </p:spPr>
        <p:txBody>
          <a:bodyPr vert="horz" lIns="92065" tIns="46035" rIns="92065" bIns="46035" rtlCol="0" anchor="b"/>
          <a:lstStyle>
            <a:lvl1pPr algn="l">
              <a:defRPr sz="1200">
                <a:latin typeface="Arial" pitchFamily="34" charset="0"/>
              </a:defRPr>
            </a:lvl1pPr>
          </a:lstStyle>
          <a:p>
            <a:pPr>
              <a:defRPr/>
            </a:pPr>
            <a:endParaRPr lang="fr-FR"/>
          </a:p>
        </p:txBody>
      </p:sp>
      <p:sp>
        <p:nvSpPr>
          <p:cNvPr id="5" name="Espace réservé du numéro de diapositive 4"/>
          <p:cNvSpPr>
            <a:spLocks noGrp="1"/>
          </p:cNvSpPr>
          <p:nvPr>
            <p:ph type="sldNum" sz="quarter" idx="3"/>
          </p:nvPr>
        </p:nvSpPr>
        <p:spPr>
          <a:xfrm>
            <a:off x="3884613" y="9447213"/>
            <a:ext cx="2971800" cy="496887"/>
          </a:xfrm>
          <a:prstGeom prst="rect">
            <a:avLst/>
          </a:prstGeom>
        </p:spPr>
        <p:txBody>
          <a:bodyPr vert="horz" lIns="92065" tIns="46035" rIns="92065" bIns="46035" rtlCol="0" anchor="b"/>
          <a:lstStyle>
            <a:lvl1pPr algn="r">
              <a:defRPr sz="1200">
                <a:latin typeface="Arial" pitchFamily="34" charset="0"/>
              </a:defRPr>
            </a:lvl1pPr>
          </a:lstStyle>
          <a:p>
            <a:pPr>
              <a:defRPr/>
            </a:pPr>
            <a:fld id="{10301B19-B0AD-46C5-BA01-D3AF610ED9EF}" type="slidenum">
              <a:rPr lang="fr-FR"/>
              <a:pPr>
                <a:defRPr/>
              </a:pPr>
              <a:t>‹N›</a:t>
            </a:fld>
            <a:endParaRPr lang="fr-FR" dirty="0"/>
          </a:p>
        </p:txBody>
      </p:sp>
    </p:spTree>
    <p:extLst>
      <p:ext uri="{BB962C8B-B14F-4D97-AF65-F5344CB8AC3E}">
        <p14:creationId xmlns:p14="http://schemas.microsoft.com/office/powerpoint/2010/main" val="13739913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96888"/>
          </a:xfrm>
          <a:prstGeom prst="rect">
            <a:avLst/>
          </a:prstGeom>
        </p:spPr>
        <p:txBody>
          <a:bodyPr vert="horz" lIns="92065" tIns="46035" rIns="92065" bIns="46035" rtlCol="0"/>
          <a:lstStyle>
            <a:lvl1pPr algn="l" fontAlgn="auto">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idx="1"/>
          </p:nvPr>
        </p:nvSpPr>
        <p:spPr>
          <a:xfrm>
            <a:off x="3884613" y="0"/>
            <a:ext cx="2971800" cy="496888"/>
          </a:xfrm>
          <a:prstGeom prst="rect">
            <a:avLst/>
          </a:prstGeom>
        </p:spPr>
        <p:txBody>
          <a:bodyPr vert="horz" lIns="92065" tIns="46035" rIns="92065" bIns="46035" rtlCol="0"/>
          <a:lstStyle>
            <a:lvl1pPr algn="r" fontAlgn="auto">
              <a:spcBef>
                <a:spcPts val="0"/>
              </a:spcBef>
              <a:spcAft>
                <a:spcPts val="0"/>
              </a:spcAft>
              <a:defRPr sz="1200">
                <a:latin typeface="+mn-lt"/>
              </a:defRPr>
            </a:lvl1pPr>
          </a:lstStyle>
          <a:p>
            <a:pPr>
              <a:defRPr/>
            </a:pPr>
            <a:fld id="{D4D448BA-504E-4F00-B5F9-E35D35D20CE4}" type="datetimeFigureOut">
              <a:rPr lang="fr-FR"/>
              <a:pPr>
                <a:defRPr/>
              </a:pPr>
              <a:t>06/06/2013</a:t>
            </a:fld>
            <a:endParaRPr lang="fr-FR" dirty="0"/>
          </a:p>
        </p:txBody>
      </p:sp>
      <p:sp>
        <p:nvSpPr>
          <p:cNvPr id="4" name="Espace réservé de l'image des diapositives 3"/>
          <p:cNvSpPr>
            <a:spLocks noGrp="1" noRot="1" noChangeAspect="1"/>
          </p:cNvSpPr>
          <p:nvPr>
            <p:ph type="sldImg" idx="2"/>
          </p:nvPr>
        </p:nvSpPr>
        <p:spPr>
          <a:xfrm>
            <a:off x="941388" y="744538"/>
            <a:ext cx="4976812" cy="3732212"/>
          </a:xfrm>
          <a:prstGeom prst="rect">
            <a:avLst/>
          </a:prstGeom>
          <a:noFill/>
          <a:ln w="12700">
            <a:solidFill>
              <a:prstClr val="black"/>
            </a:solidFill>
          </a:ln>
        </p:spPr>
        <p:txBody>
          <a:bodyPr vert="horz" lIns="92065" tIns="46035" rIns="92065" bIns="46035" rtlCol="0" anchor="ctr"/>
          <a:lstStyle/>
          <a:p>
            <a:pPr lvl="0"/>
            <a:endParaRPr lang="fr-FR" noProof="0" dirty="0"/>
          </a:p>
        </p:txBody>
      </p:sp>
      <p:sp>
        <p:nvSpPr>
          <p:cNvPr id="5" name="Espace réservé des commentaires 4"/>
          <p:cNvSpPr>
            <a:spLocks noGrp="1"/>
          </p:cNvSpPr>
          <p:nvPr>
            <p:ph type="body" sz="quarter" idx="3"/>
          </p:nvPr>
        </p:nvSpPr>
        <p:spPr>
          <a:xfrm>
            <a:off x="687388" y="4724400"/>
            <a:ext cx="5483225" cy="4476750"/>
          </a:xfrm>
          <a:prstGeom prst="rect">
            <a:avLst/>
          </a:prstGeom>
        </p:spPr>
        <p:txBody>
          <a:bodyPr vert="horz" lIns="92065" tIns="46035" rIns="92065" bIns="46035" rtlCol="0">
            <a:normAutofit/>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a:p>
        </p:txBody>
      </p:sp>
      <p:sp>
        <p:nvSpPr>
          <p:cNvPr id="6" name="Espace réservé du pied de page 5"/>
          <p:cNvSpPr>
            <a:spLocks noGrp="1"/>
          </p:cNvSpPr>
          <p:nvPr>
            <p:ph type="ftr" sz="quarter" idx="4"/>
          </p:nvPr>
        </p:nvSpPr>
        <p:spPr>
          <a:xfrm>
            <a:off x="0" y="9447213"/>
            <a:ext cx="2971800" cy="496887"/>
          </a:xfrm>
          <a:prstGeom prst="rect">
            <a:avLst/>
          </a:prstGeom>
        </p:spPr>
        <p:txBody>
          <a:bodyPr vert="horz" lIns="92065" tIns="46035" rIns="92065" bIns="46035" rtlCol="0" anchor="b"/>
          <a:lstStyle>
            <a:lvl1pPr algn="l" fontAlgn="auto">
              <a:spcBef>
                <a:spcPts val="0"/>
              </a:spcBef>
              <a:spcAft>
                <a:spcPts val="0"/>
              </a:spcAft>
              <a:defRPr sz="1200">
                <a:latin typeface="+mn-lt"/>
              </a:defRPr>
            </a:lvl1pPr>
          </a:lstStyle>
          <a:p>
            <a:pPr>
              <a:defRPr/>
            </a:pPr>
            <a:endParaRPr lang="fr-FR"/>
          </a:p>
        </p:txBody>
      </p:sp>
      <p:sp>
        <p:nvSpPr>
          <p:cNvPr id="7" name="Espace réservé du numéro de diapositive 6"/>
          <p:cNvSpPr>
            <a:spLocks noGrp="1"/>
          </p:cNvSpPr>
          <p:nvPr>
            <p:ph type="sldNum" sz="quarter" idx="5"/>
          </p:nvPr>
        </p:nvSpPr>
        <p:spPr>
          <a:xfrm>
            <a:off x="3884613" y="9447213"/>
            <a:ext cx="2971800" cy="496887"/>
          </a:xfrm>
          <a:prstGeom prst="rect">
            <a:avLst/>
          </a:prstGeom>
        </p:spPr>
        <p:txBody>
          <a:bodyPr vert="horz" lIns="92065" tIns="46035" rIns="92065" bIns="46035" rtlCol="0" anchor="b"/>
          <a:lstStyle>
            <a:lvl1pPr algn="r" fontAlgn="auto">
              <a:spcBef>
                <a:spcPts val="0"/>
              </a:spcBef>
              <a:spcAft>
                <a:spcPts val="0"/>
              </a:spcAft>
              <a:defRPr sz="1200">
                <a:latin typeface="+mn-lt"/>
              </a:defRPr>
            </a:lvl1pPr>
          </a:lstStyle>
          <a:p>
            <a:pPr>
              <a:defRPr/>
            </a:pPr>
            <a:fld id="{9C661E93-CE1E-4782-9F9B-B68687010077}" type="slidenum">
              <a:rPr lang="fr-FR"/>
              <a:pPr>
                <a:defRPr/>
              </a:pPr>
              <a:t>‹N›</a:t>
            </a:fld>
            <a:endParaRPr lang="fr-FR" dirty="0"/>
          </a:p>
        </p:txBody>
      </p:sp>
    </p:spTree>
    <p:extLst>
      <p:ext uri="{BB962C8B-B14F-4D97-AF65-F5344CB8AC3E}">
        <p14:creationId xmlns:p14="http://schemas.microsoft.com/office/powerpoint/2010/main" val="302518842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Thank the organisers.</a:t>
            </a:r>
          </a:p>
        </p:txBody>
      </p:sp>
      <p:sp>
        <p:nvSpPr>
          <p:cNvPr id="4" name="Espace réservé du numéro de diapositive 3"/>
          <p:cNvSpPr>
            <a:spLocks noGrp="1"/>
          </p:cNvSpPr>
          <p:nvPr>
            <p:ph type="sldNum" sz="quarter" idx="5"/>
          </p:nvPr>
        </p:nvSpPr>
        <p:spPr/>
        <p:txBody>
          <a:bodyPr/>
          <a:lstStyle/>
          <a:p>
            <a:pPr>
              <a:defRPr/>
            </a:pPr>
            <a:fld id="{60363809-9D8A-47DA-9968-A180D2F6EBB8}" type="slidenum">
              <a:rPr lang="fr-FR" smtClean="0"/>
              <a:pPr>
                <a:defRPr/>
              </a:pPr>
              <a:t>1</a:t>
            </a:fld>
            <a:endParaRPr lang="fr-F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Potential toxicity of nanoparticles massively employed nowadays in household products, cosmetics, industry, …</a:t>
            </a:r>
          </a:p>
          <a:p>
            <a:r>
              <a:rPr lang="fr-FR" smtClean="0"/>
              <a:t>The impact on the environment is questioned and on long term effect on human beeings. </a:t>
            </a:r>
          </a:p>
          <a:p>
            <a:r>
              <a:rPr lang="fr-FR" smtClean="0"/>
              <a:t>Those particles are employed as vector for drug delivery in situ.</a:t>
            </a:r>
          </a:p>
        </p:txBody>
      </p:sp>
      <p:sp>
        <p:nvSpPr>
          <p:cNvPr id="4" name="Espace réservé du numéro de diapositive 3"/>
          <p:cNvSpPr>
            <a:spLocks noGrp="1"/>
          </p:cNvSpPr>
          <p:nvPr>
            <p:ph type="sldNum" sz="quarter" idx="5"/>
          </p:nvPr>
        </p:nvSpPr>
        <p:spPr/>
        <p:txBody>
          <a:bodyPr/>
          <a:lstStyle/>
          <a:p>
            <a:pPr>
              <a:defRPr/>
            </a:pPr>
            <a:fld id="{7255F15C-F62F-4758-AE0A-E127836A19E1}" type="slidenum">
              <a:rPr lang="fr-FR" smtClean="0"/>
              <a:pPr>
                <a:defRPr/>
              </a:pPr>
              <a:t>12</a:t>
            </a:fld>
            <a:endParaRPr lang="fr-F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p:txBody>
          <a:bodyPr/>
          <a:lstStyle/>
          <a:p>
            <a:pPr>
              <a:defRPr/>
            </a:pPr>
            <a:r>
              <a:rPr lang="fr-FR"/>
              <a:t>Applications Interdisciplinaires des Fiasceaux d'Ions en Région Aquitaine</a:t>
            </a:r>
          </a:p>
        </p:txBody>
      </p:sp>
      <p:sp>
        <p:nvSpPr>
          <p:cNvPr id="501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132" tIns="45066" rIns="90132" bIns="45066" numCol="1" anchor="t" anchorCtr="0" compatLnSpc="1">
            <a:prstTxWarp prst="textNoShape">
              <a:avLst/>
            </a:prstTxWarp>
          </a:bodyPr>
          <a:lstStyle/>
          <a:p>
            <a:r>
              <a:rPr lang="en-GB" smtClean="0"/>
              <a:t>We started in european programme FP5 (Nanoderm) 15 years ago.</a:t>
            </a:r>
          </a:p>
          <a:p>
            <a:r>
              <a:rPr lang="en-GB" smtClean="0"/>
              <a:t>Penetration studies for solar formulation (TiO2 had been perfered to some chemical UV filters) </a:t>
            </a:r>
          </a:p>
          <a:p>
            <a:r>
              <a:rPr lang="en-GB" smtClean="0"/>
              <a:t>Percutaneous penetration ?</a:t>
            </a:r>
          </a:p>
          <a:p>
            <a:r>
              <a:rPr lang="en-GB" smtClean="0"/>
              <a:t>Left : histological section stained with hematoxilin on the right, the STIM image (frozen virgin section - no staining)</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p:txBody>
          <a:bodyPr/>
          <a:lstStyle/>
          <a:p>
            <a:pPr>
              <a:defRPr/>
            </a:pPr>
            <a:r>
              <a:rPr lang="fr-FR"/>
              <a:t>Applications Interdisciplinaires des Fiasceaux d'Ions en Région Aquitaine</a:t>
            </a:r>
          </a:p>
        </p:txBody>
      </p:sp>
      <p:sp>
        <p:nvSpPr>
          <p:cNvPr id="512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132" tIns="45066" rIns="90132" bIns="45066" numCol="1" anchor="t" anchorCtr="0" compatLnSpc="1">
            <a:prstTxWarp prst="textNoShape">
              <a:avLst/>
            </a:prstTxWarp>
          </a:bodyPr>
          <a:lstStyle/>
          <a:p>
            <a:r>
              <a:rPr lang="en-GB" smtClean="0"/>
              <a:t>Zoom with higher resolution. Single corneocytes are visible in stratum corneum. (the highest organic density in srat. Corneum)</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p:txBody>
          <a:bodyPr/>
          <a:lstStyle/>
          <a:p>
            <a:pPr>
              <a:defRPr/>
            </a:pPr>
            <a:r>
              <a:rPr lang="fr-FR"/>
              <a:t>Applications Interdisciplinaires des Fiasceaux d'Ions en Région Aquitaine</a:t>
            </a:r>
          </a:p>
        </p:txBody>
      </p:sp>
      <p:sp>
        <p:nvSpPr>
          <p:cNvPr id="522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132" tIns="45066" rIns="90132" bIns="45066" numCol="1" anchor="t" anchorCtr="0" compatLnSpc="1">
            <a:prstTxWarp prst="textNoShape">
              <a:avLst/>
            </a:prstTxWarp>
          </a:bodyPr>
          <a:lstStyle/>
          <a:p>
            <a:r>
              <a:rPr lang="fr-FR" smtClean="0"/>
              <a:t>The barrier function is one of the most important physiological function. It preserves the body homeostasis by controlling the water loss. </a:t>
            </a:r>
          </a:p>
          <a:p>
            <a:r>
              <a:rPr lang="fr-FR" smtClean="0"/>
              <a:t>The technique allows the measurement of the Ca gradient through he epidermis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Model of animal native skin after exposure to a solar formulation cpntaininf TiO2 nanoparticles. Three scans performed on the epidermis…</a:t>
            </a:r>
          </a:p>
        </p:txBody>
      </p:sp>
      <p:sp>
        <p:nvSpPr>
          <p:cNvPr id="4" name="Espace réservé du numéro de diapositive 3"/>
          <p:cNvSpPr>
            <a:spLocks noGrp="1"/>
          </p:cNvSpPr>
          <p:nvPr>
            <p:ph type="sldNum" sz="quarter" idx="5"/>
          </p:nvPr>
        </p:nvSpPr>
        <p:spPr/>
        <p:txBody>
          <a:bodyPr/>
          <a:lstStyle/>
          <a:p>
            <a:pPr>
              <a:defRPr/>
            </a:pPr>
            <a:fld id="{44724C5D-A8AE-4B2E-862A-B91FCD245790}" type="slidenum">
              <a:rPr lang="fr-FR" smtClean="0"/>
              <a:pPr>
                <a:defRPr/>
              </a:pPr>
              <a:t>16</a:t>
            </a:fld>
            <a:endParaRPr lang="fr-F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TiO2 are detected via their chemical fingerprint (Titatnium) using PIXE. </a:t>
            </a:r>
          </a:p>
          <a:p>
            <a:r>
              <a:rPr lang="fr-FR" smtClean="0"/>
              <a:t>No penetration in depth (at least in the living stratum) in healthy skin. The conclusion of the study was to evaluate skin with imparied barrier function </a:t>
            </a:r>
          </a:p>
        </p:txBody>
      </p:sp>
      <p:sp>
        <p:nvSpPr>
          <p:cNvPr id="4" name="Espace réservé du numéro de diapositive 3"/>
          <p:cNvSpPr>
            <a:spLocks noGrp="1"/>
          </p:cNvSpPr>
          <p:nvPr>
            <p:ph type="sldNum" sz="quarter" idx="5"/>
          </p:nvPr>
        </p:nvSpPr>
        <p:spPr/>
        <p:txBody>
          <a:bodyPr/>
          <a:lstStyle/>
          <a:p>
            <a:pPr>
              <a:defRPr/>
            </a:pPr>
            <a:fld id="{0BB8F0B4-C056-4118-B62D-68CD98104A87}" type="slidenum">
              <a:rPr lang="fr-FR" smtClean="0"/>
              <a:pPr>
                <a:defRPr/>
              </a:pPr>
              <a:t>17</a:t>
            </a:fld>
            <a:endParaRPr lang="fr-F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In vitro studies on cell lines to evaluate the penetration in cells.</a:t>
            </a:r>
          </a:p>
          <a:p>
            <a:r>
              <a:rPr lang="fr-FR" smtClean="0"/>
              <a:t>The HaCat human keratinocyte model and Ti determination after exposure in vitro to TiO2 P25 nanoparticles.</a:t>
            </a:r>
          </a:p>
          <a:p>
            <a:r>
              <a:rPr lang="fr-FR" smtClean="0"/>
              <a:t>Monolayer. </a:t>
            </a:r>
          </a:p>
        </p:txBody>
      </p:sp>
      <p:sp>
        <p:nvSpPr>
          <p:cNvPr id="4" name="Espace réservé du numéro de diapositive 3"/>
          <p:cNvSpPr>
            <a:spLocks noGrp="1"/>
          </p:cNvSpPr>
          <p:nvPr>
            <p:ph type="sldNum" sz="quarter" idx="5"/>
          </p:nvPr>
        </p:nvSpPr>
        <p:spPr/>
        <p:txBody>
          <a:bodyPr/>
          <a:lstStyle/>
          <a:p>
            <a:pPr>
              <a:defRPr/>
            </a:pPr>
            <a:fld id="{5218ACBF-4B88-41F7-834D-8575D107B985}" type="slidenum">
              <a:rPr lang="fr-FR" smtClean="0"/>
              <a:pPr>
                <a:defRPr/>
              </a:pPr>
              <a:t>18</a:t>
            </a:fld>
            <a:endParaRPr lang="fr-F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Quantitative technique (See micro-domains…) :</a:t>
            </a:r>
          </a:p>
          <a:p>
            <a:r>
              <a:rPr lang="fr-FR" smtClean="0"/>
              <a:t>The TiO2 NPs agregates may be observed both in STIM and PIXE mode…</a:t>
            </a:r>
          </a:p>
        </p:txBody>
      </p:sp>
      <p:sp>
        <p:nvSpPr>
          <p:cNvPr id="4" name="Espace réservé du numéro de diapositive 3"/>
          <p:cNvSpPr>
            <a:spLocks noGrp="1"/>
          </p:cNvSpPr>
          <p:nvPr>
            <p:ph type="sldNum" sz="quarter" idx="5"/>
          </p:nvPr>
        </p:nvSpPr>
        <p:spPr/>
        <p:txBody>
          <a:bodyPr/>
          <a:lstStyle/>
          <a:p>
            <a:pPr>
              <a:defRPr/>
            </a:pPr>
            <a:fld id="{45125AD3-FFBF-49CC-BA8E-37844B9F2A17}" type="slidenum">
              <a:rPr lang="fr-FR" smtClean="0"/>
              <a:pPr>
                <a:defRPr/>
              </a:pPr>
              <a:t>19</a:t>
            </a:fld>
            <a:endParaRPr lang="fr-F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p:txBody>
          <a:bodyPr/>
          <a:lstStyle/>
          <a:p>
            <a:pPr>
              <a:defRPr/>
            </a:pPr>
            <a:r>
              <a:rPr lang="fr-FR"/>
              <a:t>Applications Interdisciplinaires des Fiasceaux d'Ions en Région Aquitaine</a:t>
            </a:r>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There are optical fluorescence techniques avalaible via the functionalisation of NPs using fluorescent probes like fluorescin.</a:t>
            </a:r>
          </a:p>
          <a:p>
            <a:r>
              <a:rPr lang="fr-FR" smtClean="0"/>
              <a:t>FITC-NPs could induce different cell response !! Main drwback for this technique!!!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Future : multicellular organisms because of the possibilty to use it as a marker of the environment.</a:t>
            </a:r>
          </a:p>
          <a:p>
            <a:r>
              <a:rPr lang="fr-FR" smtClean="0"/>
              <a:t>We use the C. elegans nematode.</a:t>
            </a:r>
          </a:p>
          <a:p>
            <a:r>
              <a:rPr lang="fr-FR" smtClean="0"/>
              <a:t>To study the translocation in organs at the full body scale.</a:t>
            </a:r>
          </a:p>
        </p:txBody>
      </p:sp>
      <p:sp>
        <p:nvSpPr>
          <p:cNvPr id="4" name="Espace réservé du numéro de diapositive 3"/>
          <p:cNvSpPr>
            <a:spLocks noGrp="1"/>
          </p:cNvSpPr>
          <p:nvPr>
            <p:ph type="sldNum" sz="quarter" idx="5"/>
          </p:nvPr>
        </p:nvSpPr>
        <p:spPr/>
        <p:txBody>
          <a:bodyPr/>
          <a:lstStyle/>
          <a:p>
            <a:pPr>
              <a:defRPr/>
            </a:pPr>
            <a:fld id="{E1BD331C-F0A6-470E-9F28-B9E35D355924}" type="slidenum">
              <a:rPr lang="fr-FR" smtClean="0"/>
              <a:pPr>
                <a:defRPr/>
              </a:pPr>
              <a:t>21</a:t>
            </a:fld>
            <a:endParaRPr lang="fr-F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The aim of this talk is to give you some example of achievements in the biomedical field using nuclear microprobes. Mainly nanotoxicology which is a fast growing field. </a:t>
            </a:r>
          </a:p>
          <a:p>
            <a:r>
              <a:rPr lang="fr-FR" smtClean="0"/>
              <a:t>I’ll start by a brief technical description of the neamlines. </a:t>
            </a:r>
          </a:p>
          <a:p>
            <a:r>
              <a:rPr lang="fr-FR" smtClean="0"/>
              <a:t>I’ll limit the Scope of this talk to analytical appplications of nuclear micrprobes.</a:t>
            </a:r>
          </a:p>
          <a:p>
            <a:endParaRPr lang="fr-FR" smtClean="0"/>
          </a:p>
        </p:txBody>
      </p:sp>
      <p:sp>
        <p:nvSpPr>
          <p:cNvPr id="4" name="Espace réservé du numéro de diapositive 3"/>
          <p:cNvSpPr>
            <a:spLocks noGrp="1"/>
          </p:cNvSpPr>
          <p:nvPr>
            <p:ph type="sldNum" sz="quarter" idx="5"/>
          </p:nvPr>
        </p:nvSpPr>
        <p:spPr/>
        <p:txBody>
          <a:bodyPr/>
          <a:lstStyle/>
          <a:p>
            <a:pPr>
              <a:defRPr/>
            </a:pPr>
            <a:fld id="{04BCFC1B-F7FB-443A-9A3D-6D8D22D7225F}" type="slidenum">
              <a:rPr lang="fr-FR" smtClean="0"/>
              <a:pPr>
                <a:defRPr/>
              </a:pPr>
              <a:t>2</a:t>
            </a:fld>
            <a:endParaRPr lang="fr-F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mtClean="0"/>
              <a:t>The heads of two worms collapsed. You can the two pharynx structures... </a:t>
            </a:r>
          </a:p>
        </p:txBody>
      </p:sp>
      <p:sp>
        <p:nvSpPr>
          <p:cNvPr id="3072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6CA4E65-E5A8-4C7B-9B37-6B436A61990F}" type="slidenum">
              <a:rPr lang="en-US" smtClean="0"/>
              <a:pPr>
                <a:defRPr/>
              </a:pPr>
              <a:t>22</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To obtain the full 3D structure, we have developed a tomography techniques   </a:t>
            </a:r>
          </a:p>
        </p:txBody>
      </p:sp>
      <p:sp>
        <p:nvSpPr>
          <p:cNvPr id="4" name="Espace réservé du numéro de diapositive 3"/>
          <p:cNvSpPr>
            <a:spLocks noGrp="1"/>
          </p:cNvSpPr>
          <p:nvPr>
            <p:ph type="sldNum" sz="quarter" idx="5"/>
          </p:nvPr>
        </p:nvSpPr>
        <p:spPr/>
        <p:txBody>
          <a:bodyPr/>
          <a:lstStyle/>
          <a:p>
            <a:pPr>
              <a:defRPr/>
            </a:pPr>
            <a:fld id="{9F21AE0C-2492-4E1D-8718-806414ECA98C}" type="slidenum">
              <a:rPr lang="fr-FR" smtClean="0"/>
              <a:pPr>
                <a:defRPr/>
              </a:pPr>
              <a:t>23</a:t>
            </a:fld>
            <a:endParaRPr lang="fr-F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The experimental device with the gonometer (4 degrees of freedom) and the sample mmounted on the tip of a capilary/needle</a:t>
            </a:r>
          </a:p>
        </p:txBody>
      </p:sp>
      <p:sp>
        <p:nvSpPr>
          <p:cNvPr id="4" name="Espace réservé du numéro de diapositive 3"/>
          <p:cNvSpPr>
            <a:spLocks noGrp="1"/>
          </p:cNvSpPr>
          <p:nvPr>
            <p:ph type="sldNum" sz="quarter" idx="5"/>
          </p:nvPr>
        </p:nvSpPr>
        <p:spPr/>
        <p:txBody>
          <a:bodyPr/>
          <a:lstStyle/>
          <a:p>
            <a:pPr>
              <a:defRPr/>
            </a:pPr>
            <a:fld id="{B58976EF-918D-40B6-B1FD-0A847F229CA4}" type="slidenum">
              <a:rPr lang="fr-FR" smtClean="0"/>
              <a:pPr>
                <a:defRPr/>
              </a:pPr>
              <a:t>24</a:t>
            </a:fld>
            <a:endParaRPr lang="fr-F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On the right a few slices…</a:t>
            </a:r>
          </a:p>
        </p:txBody>
      </p:sp>
      <p:sp>
        <p:nvSpPr>
          <p:cNvPr id="4" name="Espace réservé du numéro de diapositive 3"/>
          <p:cNvSpPr>
            <a:spLocks noGrp="1"/>
          </p:cNvSpPr>
          <p:nvPr>
            <p:ph type="sldNum" sz="quarter" idx="5"/>
          </p:nvPr>
        </p:nvSpPr>
        <p:spPr/>
        <p:txBody>
          <a:bodyPr/>
          <a:lstStyle/>
          <a:p>
            <a:pPr>
              <a:defRPr/>
            </a:pPr>
            <a:fld id="{7584264D-C244-4BCC-B240-E6031DEC4352}" type="slidenum">
              <a:rPr lang="fr-FR" smtClean="0"/>
              <a:pPr>
                <a:defRPr/>
              </a:pPr>
              <a:t>25</a:t>
            </a:fld>
            <a:endParaRPr lang="fr-F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Differential optical interferometry (left)</a:t>
            </a:r>
          </a:p>
          <a:p>
            <a:r>
              <a:rPr lang="fr-FR" smtClean="0"/>
              <a:t>STIM</a:t>
            </a:r>
          </a:p>
          <a:p>
            <a:endParaRPr lang="fr-FR" smtClean="0"/>
          </a:p>
        </p:txBody>
      </p:sp>
      <p:sp>
        <p:nvSpPr>
          <p:cNvPr id="4" name="Espace réservé du numéro de diapositive 3"/>
          <p:cNvSpPr>
            <a:spLocks noGrp="1"/>
          </p:cNvSpPr>
          <p:nvPr>
            <p:ph type="sldNum" sz="quarter" idx="5"/>
          </p:nvPr>
        </p:nvSpPr>
        <p:spPr/>
        <p:txBody>
          <a:bodyPr/>
          <a:lstStyle/>
          <a:p>
            <a:pPr>
              <a:defRPr/>
            </a:pPr>
            <a:fld id="{B65E50A3-CDBB-4848-B73F-75398E8BCB16}" type="slidenum">
              <a:rPr lang="fr-FR" smtClean="0"/>
              <a:pPr>
                <a:defRPr/>
              </a:pPr>
              <a:t>26</a:t>
            </a:fld>
            <a:endParaRPr lang="fr-F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On the right a few slices…</a:t>
            </a:r>
          </a:p>
        </p:txBody>
      </p:sp>
      <p:sp>
        <p:nvSpPr>
          <p:cNvPr id="4" name="Espace réservé du numéro de diapositive 3"/>
          <p:cNvSpPr>
            <a:spLocks noGrp="1"/>
          </p:cNvSpPr>
          <p:nvPr>
            <p:ph type="sldNum" sz="quarter" idx="5"/>
          </p:nvPr>
        </p:nvSpPr>
        <p:spPr/>
        <p:txBody>
          <a:bodyPr/>
          <a:lstStyle/>
          <a:p>
            <a:pPr>
              <a:defRPr/>
            </a:pPr>
            <a:fld id="{7584264D-C244-4BCC-B240-E6031DEC4352}" type="slidenum">
              <a:rPr lang="fr-FR" smtClean="0">
                <a:solidFill>
                  <a:prstClr val="black"/>
                </a:solidFill>
              </a:rPr>
              <a:pPr>
                <a:defRPr/>
              </a:pPr>
              <a:t>27</a:t>
            </a:fld>
            <a:endParaRPr lang="fr-FR" dirty="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Three slices shown on the previous slide…</a:t>
            </a:r>
          </a:p>
        </p:txBody>
      </p:sp>
      <p:sp>
        <p:nvSpPr>
          <p:cNvPr id="4" name="Espace réservé du numéro de diapositive 3"/>
          <p:cNvSpPr>
            <a:spLocks noGrp="1"/>
          </p:cNvSpPr>
          <p:nvPr>
            <p:ph type="sldNum" sz="quarter" idx="5"/>
          </p:nvPr>
        </p:nvSpPr>
        <p:spPr/>
        <p:txBody>
          <a:bodyPr/>
          <a:lstStyle/>
          <a:p>
            <a:pPr>
              <a:defRPr/>
            </a:pPr>
            <a:fld id="{94715325-F4AC-4C43-BFD5-1484E2BC9A4D}" type="slidenum">
              <a:rPr lang="fr-FR" smtClean="0"/>
              <a:pPr>
                <a:defRPr/>
              </a:pPr>
              <a:t>28</a:t>
            </a:fld>
            <a:endParaRPr lang="fr-F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SNpc : substencia Nigra (pc ?)</a:t>
            </a:r>
          </a:p>
        </p:txBody>
      </p:sp>
      <p:sp>
        <p:nvSpPr>
          <p:cNvPr id="4" name="Espace réservé du numéro de diapositive 3"/>
          <p:cNvSpPr>
            <a:spLocks noGrp="1"/>
          </p:cNvSpPr>
          <p:nvPr>
            <p:ph type="sldNum" sz="quarter" idx="5"/>
          </p:nvPr>
        </p:nvSpPr>
        <p:spPr/>
        <p:txBody>
          <a:bodyPr/>
          <a:lstStyle/>
          <a:p>
            <a:pPr>
              <a:defRPr/>
            </a:pPr>
            <a:fld id="{085FADA7-16AE-43E6-965C-32FDB43ED24F}" type="slidenum">
              <a:rPr lang="fr-FR" smtClean="0"/>
              <a:pPr>
                <a:defRPr/>
              </a:pPr>
              <a:t>30</a:t>
            </a:fld>
            <a:endParaRPr lang="fr-F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Multimodality using SXRF (X-ray fluorescence er Phase Contrats ESRF ID22 and STIM (AIFIRA) for imaging and mass determination</a:t>
            </a:r>
          </a:p>
        </p:txBody>
      </p:sp>
      <p:sp>
        <p:nvSpPr>
          <p:cNvPr id="4" name="Espace réservé du numéro de diapositive 3"/>
          <p:cNvSpPr>
            <a:spLocks noGrp="1"/>
          </p:cNvSpPr>
          <p:nvPr>
            <p:ph type="sldNum" sz="quarter" idx="5"/>
          </p:nvPr>
        </p:nvSpPr>
        <p:spPr/>
        <p:txBody>
          <a:bodyPr/>
          <a:lstStyle/>
          <a:p>
            <a:pPr>
              <a:defRPr/>
            </a:pPr>
            <a:fld id="{B5091666-66E3-43CB-8CFD-3BC1DC0A3249}" type="slidenum">
              <a:rPr lang="fr-FR" smtClean="0"/>
              <a:pPr>
                <a:defRPr/>
              </a:pPr>
              <a:t>31</a:t>
            </a:fld>
            <a:endParaRPr lang="fr-F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Voir report AIFIRA (2011-2)</a:t>
            </a:r>
          </a:p>
        </p:txBody>
      </p:sp>
      <p:sp>
        <p:nvSpPr>
          <p:cNvPr id="4" name="Espace réservé du numéro de diapositive 3"/>
          <p:cNvSpPr>
            <a:spLocks noGrp="1"/>
          </p:cNvSpPr>
          <p:nvPr>
            <p:ph type="sldNum" sz="quarter" idx="5"/>
          </p:nvPr>
        </p:nvSpPr>
        <p:spPr/>
        <p:txBody>
          <a:bodyPr/>
          <a:lstStyle/>
          <a:p>
            <a:pPr>
              <a:defRPr/>
            </a:pPr>
            <a:fld id="{3BC2A016-7DC7-48A5-92B9-EF9183500866}" type="slidenum">
              <a:rPr lang="fr-FR" smtClean="0"/>
              <a:pPr>
                <a:defRPr/>
              </a:pPr>
              <a:t>32</a:t>
            </a:fld>
            <a:endParaRPr lang="fr-F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1st microbeam developed in Bx in the early ninetees</a:t>
            </a:r>
          </a:p>
          <a:p>
            <a:r>
              <a:rPr lang="fr-FR" smtClean="0"/>
              <a:t>AIFIRA facility (small scale commissonned in 2006)</a:t>
            </a:r>
          </a:p>
          <a:p>
            <a:r>
              <a:rPr lang="fr-FR" smtClean="0"/>
              <a:t>View of the experience room</a:t>
            </a:r>
          </a:p>
          <a:p>
            <a:r>
              <a:rPr lang="fr-FR" smtClean="0"/>
              <a:t>Singletron dedicated to such applications (high brigthness/ high enegu stability) </a:t>
            </a:r>
          </a:p>
        </p:txBody>
      </p:sp>
      <p:sp>
        <p:nvSpPr>
          <p:cNvPr id="4" name="Espace réservé du numéro de diapositive 3"/>
          <p:cNvSpPr>
            <a:spLocks noGrp="1"/>
          </p:cNvSpPr>
          <p:nvPr>
            <p:ph type="sldNum" sz="quarter" idx="5"/>
          </p:nvPr>
        </p:nvSpPr>
        <p:spPr/>
        <p:txBody>
          <a:bodyPr/>
          <a:lstStyle/>
          <a:p>
            <a:pPr>
              <a:defRPr/>
            </a:pPr>
            <a:fld id="{4C4B0158-BAF7-4376-8C8A-CCFCFDB4E129}" type="slidenum">
              <a:rPr lang="fr-FR" smtClean="0"/>
              <a:pPr>
                <a:defRPr/>
              </a:pPr>
              <a:t>3</a:t>
            </a:fld>
            <a:endParaRPr lang="fr-F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Typical microbeam line based on a focusing system composed of magnetic quadrupoles.</a:t>
            </a:r>
          </a:p>
          <a:p>
            <a:r>
              <a:rPr lang="fr-FR" smtClean="0"/>
              <a:t>The layout on this scheme (very similar to a centred optical system) object, lens, image and magnification factor.. Aberration..</a:t>
            </a:r>
          </a:p>
          <a:p>
            <a:endParaRPr lang="fr-FR" smtClean="0"/>
          </a:p>
        </p:txBody>
      </p:sp>
      <p:sp>
        <p:nvSpPr>
          <p:cNvPr id="4" name="Espace réservé du numéro de diapositive 3"/>
          <p:cNvSpPr>
            <a:spLocks noGrp="1"/>
          </p:cNvSpPr>
          <p:nvPr>
            <p:ph type="sldNum" sz="quarter" idx="5"/>
          </p:nvPr>
        </p:nvSpPr>
        <p:spPr/>
        <p:txBody>
          <a:bodyPr/>
          <a:lstStyle/>
          <a:p>
            <a:pPr>
              <a:defRPr/>
            </a:pPr>
            <a:fld id="{D81F5C97-71F6-4B10-B913-EBF26FD4823F}" type="slidenum">
              <a:rPr lang="fr-FR" smtClean="0"/>
              <a:pPr>
                <a:defRPr/>
              </a:pPr>
              <a:t>4</a:t>
            </a:fld>
            <a:endParaRPr lang="fr-F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Two stages system</a:t>
            </a:r>
          </a:p>
          <a:p>
            <a:r>
              <a:rPr lang="fr-FR" smtClean="0"/>
              <a:t>Raytracing showing the enveloppe of the beam the horizontal and vertical planes</a:t>
            </a:r>
          </a:p>
          <a:p>
            <a:r>
              <a:rPr lang="fr-FR" smtClean="0"/>
              <a:t>Demagnification 100 and 69 at the price of higher aberartion coefficients</a:t>
            </a:r>
          </a:p>
        </p:txBody>
      </p:sp>
      <p:sp>
        <p:nvSpPr>
          <p:cNvPr id="4" name="Espace réservé du numéro de diapositive 3"/>
          <p:cNvSpPr>
            <a:spLocks noGrp="1"/>
          </p:cNvSpPr>
          <p:nvPr>
            <p:ph type="sldNum" sz="quarter" idx="5"/>
          </p:nvPr>
        </p:nvSpPr>
        <p:spPr/>
        <p:txBody>
          <a:bodyPr/>
          <a:lstStyle/>
          <a:p>
            <a:pPr>
              <a:defRPr/>
            </a:pPr>
            <a:fld id="{A6D70992-4811-4EBE-9671-426BF6AE51AC}" type="slidenum">
              <a:rPr lang="fr-FR" smtClean="0"/>
              <a:pPr>
                <a:defRPr/>
              </a:pPr>
              <a:t>5</a:t>
            </a:fld>
            <a:endParaRPr lang="fr-F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Doublet-Triplet – crossover and diagnostic box</a:t>
            </a:r>
          </a:p>
          <a:p>
            <a:r>
              <a:rPr lang="fr-FR" smtClean="0"/>
              <a:t>Mounted on a standalone granit stone to avoid any vibration </a:t>
            </a:r>
          </a:p>
        </p:txBody>
      </p:sp>
      <p:sp>
        <p:nvSpPr>
          <p:cNvPr id="4" name="Espace réservé du numéro de diapositive 3"/>
          <p:cNvSpPr>
            <a:spLocks noGrp="1"/>
          </p:cNvSpPr>
          <p:nvPr>
            <p:ph type="sldNum" sz="quarter" idx="5"/>
          </p:nvPr>
        </p:nvSpPr>
        <p:spPr/>
        <p:txBody>
          <a:bodyPr/>
          <a:lstStyle/>
          <a:p>
            <a:pPr>
              <a:defRPr/>
            </a:pPr>
            <a:fld id="{FB341869-CABD-4329-9C20-CD4732815729}" type="slidenum">
              <a:rPr lang="fr-FR" smtClean="0"/>
              <a:pPr>
                <a:defRPr/>
              </a:pPr>
              <a:t>6</a:t>
            </a:fld>
            <a:endParaRPr lang="fr-F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The endstation equiped with precision stage to position samples and different kind of detection (X-ray, particle).</a:t>
            </a:r>
          </a:p>
        </p:txBody>
      </p:sp>
      <p:sp>
        <p:nvSpPr>
          <p:cNvPr id="4" name="Espace réservé du numéro de diapositive 3"/>
          <p:cNvSpPr>
            <a:spLocks noGrp="1"/>
          </p:cNvSpPr>
          <p:nvPr>
            <p:ph type="sldNum" sz="quarter" idx="5"/>
          </p:nvPr>
        </p:nvSpPr>
        <p:spPr/>
        <p:txBody>
          <a:bodyPr/>
          <a:lstStyle/>
          <a:p>
            <a:pPr>
              <a:defRPr/>
            </a:pPr>
            <a:fld id="{D764143C-09B3-4688-A2BF-0F557E1E6605}" type="slidenum">
              <a:rPr lang="fr-FR" smtClean="0"/>
              <a:pPr>
                <a:defRPr/>
              </a:pPr>
              <a:t>8</a:t>
            </a:fld>
            <a:endParaRPr lang="fr-F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Performances : two modes of operation triplet (high intensity) or quintuplet (low intensity mode)</a:t>
            </a:r>
          </a:p>
          <a:p>
            <a:r>
              <a:rPr lang="fr-FR" smtClean="0"/>
              <a:t>How to measure the lateral resolution : scan the beam over the sharp edge of a wafer. Deconvolution of the signal using a gaussian shape for the beam FWHM…</a:t>
            </a:r>
          </a:p>
          <a:p>
            <a:r>
              <a:rPr lang="fr-FR" smtClean="0"/>
              <a:t> </a:t>
            </a:r>
          </a:p>
        </p:txBody>
      </p:sp>
      <p:sp>
        <p:nvSpPr>
          <p:cNvPr id="4" name="Espace réservé du numéro de diapositive 3"/>
          <p:cNvSpPr>
            <a:spLocks noGrp="1"/>
          </p:cNvSpPr>
          <p:nvPr>
            <p:ph type="sldNum" sz="quarter" idx="5"/>
          </p:nvPr>
        </p:nvSpPr>
        <p:spPr/>
        <p:txBody>
          <a:bodyPr/>
          <a:lstStyle/>
          <a:p>
            <a:pPr>
              <a:defRPr/>
            </a:pPr>
            <a:fld id="{8D983FB5-DB29-431B-AFB3-824BA10F06B8}" type="slidenum">
              <a:rPr lang="fr-FR" smtClean="0"/>
              <a:pPr>
                <a:defRPr/>
              </a:pPr>
              <a:t>9</a:t>
            </a:fld>
            <a:endParaRPr lang="fr-F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p:txBody>
          <a:bodyPr/>
          <a:lstStyle/>
          <a:p>
            <a:pPr>
              <a:defRPr/>
            </a:pPr>
            <a:r>
              <a:rPr lang="fr-FR"/>
              <a:t>Applications Interdisciplinaires des Fiasceaux d'Ions en Région Aquitaine</a:t>
            </a:r>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Basically There are three main techniques available for working in the biomedical field… and their extension in 3D mode…</a:t>
            </a:r>
          </a:p>
          <a:p>
            <a:r>
              <a:rPr lang="fr-FR" smtClean="0"/>
              <a:t>To study cellular or tissue mechanisms (toxicity, uptake, translocation, accumulation, efflux)</a:t>
            </a:r>
          </a:p>
          <a:p>
            <a:r>
              <a:rPr lang="fr-FR" smtClean="0"/>
              <a:t>Combination of spatial distribution and sensitivity (metal in organic matrix, animal or vegetal), easy to use, few spectral interferences, possibility to quantify in absolute mode, concentrations expressed in terms of overall organic mass of samples… Cryotechniques, cryosection, no contamination of specimens during sample preparation…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fld id="{96CC843C-8425-424F-AEED-97043886C0A7}" type="datetime1">
              <a:rPr lang="fr-FR"/>
              <a:pPr>
                <a:defRPr/>
              </a:pPr>
              <a:t>06/06/2013</a:t>
            </a:fld>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fr-FR"/>
              <a:t>2</a:t>
            </a:r>
          </a:p>
        </p:txBody>
      </p:sp>
      <p:sp>
        <p:nvSpPr>
          <p:cNvPr id="6" name="Espace réservé du numéro de diapositive 5"/>
          <p:cNvSpPr>
            <a:spLocks noGrp="1"/>
          </p:cNvSpPr>
          <p:nvPr>
            <p:ph type="sldNum" sz="quarter" idx="12"/>
          </p:nvPr>
        </p:nvSpPr>
        <p:spPr/>
        <p:txBody>
          <a:bodyPr/>
          <a:lstStyle>
            <a:lvl1pPr>
              <a:defRPr/>
            </a:lvl1pPr>
          </a:lstStyle>
          <a:p>
            <a:pPr>
              <a:defRPr/>
            </a:pPr>
            <a:fld id="{ACF9857E-2923-4350-A980-C5AE97C02C46}" type="slidenum">
              <a:rPr lang="fr-FR"/>
              <a:pPr>
                <a:defRPr/>
              </a:pPr>
              <a:t>‹N›</a:t>
            </a:fld>
            <a:endParaRPr lang="fr-FR" dirty="0"/>
          </a:p>
        </p:txBody>
      </p:sp>
    </p:spTree>
    <p:extLst>
      <p:ext uri="{BB962C8B-B14F-4D97-AF65-F5344CB8AC3E}">
        <p14:creationId xmlns:p14="http://schemas.microsoft.com/office/powerpoint/2010/main" val="3446996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F93CB205-78F0-4CC3-9F48-47CE1F77E661}" type="datetime1">
              <a:rPr lang="fr-FR"/>
              <a:pPr>
                <a:defRPr/>
              </a:pPr>
              <a:t>06/06/2013</a:t>
            </a:fld>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fr-FR"/>
              <a:t>2</a:t>
            </a:r>
          </a:p>
        </p:txBody>
      </p:sp>
      <p:sp>
        <p:nvSpPr>
          <p:cNvPr id="6" name="Espace réservé du numéro de diapositive 5"/>
          <p:cNvSpPr>
            <a:spLocks noGrp="1"/>
          </p:cNvSpPr>
          <p:nvPr>
            <p:ph type="sldNum" sz="quarter" idx="12"/>
          </p:nvPr>
        </p:nvSpPr>
        <p:spPr/>
        <p:txBody>
          <a:bodyPr/>
          <a:lstStyle>
            <a:lvl1pPr>
              <a:defRPr/>
            </a:lvl1pPr>
          </a:lstStyle>
          <a:p>
            <a:pPr>
              <a:defRPr/>
            </a:pPr>
            <a:fld id="{F59E1C65-B3F4-4FB5-AF1C-72FE90274A61}" type="slidenum">
              <a:rPr lang="fr-FR"/>
              <a:pPr>
                <a:defRPr/>
              </a:pPr>
              <a:t>‹N›</a:t>
            </a:fld>
            <a:endParaRPr lang="fr-FR" dirty="0"/>
          </a:p>
        </p:txBody>
      </p:sp>
    </p:spTree>
    <p:extLst>
      <p:ext uri="{BB962C8B-B14F-4D97-AF65-F5344CB8AC3E}">
        <p14:creationId xmlns:p14="http://schemas.microsoft.com/office/powerpoint/2010/main" val="218293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8A5968AF-3FE5-4217-AC29-D2EF122229A4}" type="datetime1">
              <a:rPr lang="fr-FR"/>
              <a:pPr>
                <a:defRPr/>
              </a:pPr>
              <a:t>06/06/2013</a:t>
            </a:fld>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fr-FR"/>
              <a:t>2</a:t>
            </a:r>
          </a:p>
        </p:txBody>
      </p:sp>
      <p:sp>
        <p:nvSpPr>
          <p:cNvPr id="6" name="Espace réservé du numéro de diapositive 5"/>
          <p:cNvSpPr>
            <a:spLocks noGrp="1"/>
          </p:cNvSpPr>
          <p:nvPr>
            <p:ph type="sldNum" sz="quarter" idx="12"/>
          </p:nvPr>
        </p:nvSpPr>
        <p:spPr/>
        <p:txBody>
          <a:bodyPr/>
          <a:lstStyle>
            <a:lvl1pPr>
              <a:defRPr/>
            </a:lvl1pPr>
          </a:lstStyle>
          <a:p>
            <a:pPr>
              <a:defRPr/>
            </a:pPr>
            <a:fld id="{C422782C-2EED-4F12-B950-5BAAC9F44DE1}" type="slidenum">
              <a:rPr lang="fr-FR"/>
              <a:pPr>
                <a:defRPr/>
              </a:pPr>
              <a:t>‹N›</a:t>
            </a:fld>
            <a:endParaRPr lang="fr-FR" dirty="0"/>
          </a:p>
        </p:txBody>
      </p:sp>
    </p:spTree>
    <p:extLst>
      <p:ext uri="{BB962C8B-B14F-4D97-AF65-F5344CB8AC3E}">
        <p14:creationId xmlns:p14="http://schemas.microsoft.com/office/powerpoint/2010/main" val="1055369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E707CD15-BBBF-41BB-BE4A-92AB8B2E825F}" type="datetime1">
              <a:rPr lang="fr-FR"/>
              <a:pPr>
                <a:defRPr/>
              </a:pPr>
              <a:t>06/06/2013</a:t>
            </a:fld>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fr-FR"/>
              <a:t>2</a:t>
            </a:r>
          </a:p>
        </p:txBody>
      </p:sp>
      <p:sp>
        <p:nvSpPr>
          <p:cNvPr id="6" name="Espace réservé du numéro de diapositive 5"/>
          <p:cNvSpPr>
            <a:spLocks noGrp="1"/>
          </p:cNvSpPr>
          <p:nvPr>
            <p:ph type="sldNum" sz="quarter" idx="12"/>
          </p:nvPr>
        </p:nvSpPr>
        <p:spPr/>
        <p:txBody>
          <a:bodyPr/>
          <a:lstStyle>
            <a:lvl1pPr>
              <a:defRPr/>
            </a:lvl1pPr>
          </a:lstStyle>
          <a:p>
            <a:pPr>
              <a:defRPr/>
            </a:pPr>
            <a:fld id="{F2BE5E02-8AD6-4F15-A87E-907F6E9AC0E7}" type="slidenum">
              <a:rPr lang="fr-FR"/>
              <a:pPr>
                <a:defRPr/>
              </a:pPr>
              <a:t>‹N›</a:t>
            </a:fld>
            <a:endParaRPr lang="fr-FR" dirty="0"/>
          </a:p>
        </p:txBody>
      </p:sp>
    </p:spTree>
    <p:extLst>
      <p:ext uri="{BB962C8B-B14F-4D97-AF65-F5344CB8AC3E}">
        <p14:creationId xmlns:p14="http://schemas.microsoft.com/office/powerpoint/2010/main" val="4111746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A9913F41-E42B-4540-A6DA-603ACAAF2DE5}" type="datetime1">
              <a:rPr lang="fr-FR"/>
              <a:pPr>
                <a:defRPr/>
              </a:pPr>
              <a:t>06/06/2013</a:t>
            </a:fld>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fr-FR"/>
              <a:t>2</a:t>
            </a:r>
          </a:p>
        </p:txBody>
      </p:sp>
      <p:sp>
        <p:nvSpPr>
          <p:cNvPr id="6" name="Espace réservé du numéro de diapositive 5"/>
          <p:cNvSpPr>
            <a:spLocks noGrp="1"/>
          </p:cNvSpPr>
          <p:nvPr>
            <p:ph type="sldNum" sz="quarter" idx="12"/>
          </p:nvPr>
        </p:nvSpPr>
        <p:spPr/>
        <p:txBody>
          <a:bodyPr/>
          <a:lstStyle>
            <a:lvl1pPr>
              <a:defRPr/>
            </a:lvl1pPr>
          </a:lstStyle>
          <a:p>
            <a:pPr>
              <a:defRPr/>
            </a:pPr>
            <a:fld id="{6FE77D1F-BBE1-49E0-AD01-EA21A4DF9DD1}" type="slidenum">
              <a:rPr lang="fr-FR"/>
              <a:pPr>
                <a:defRPr/>
              </a:pPr>
              <a:t>‹N›</a:t>
            </a:fld>
            <a:endParaRPr lang="fr-FR" dirty="0"/>
          </a:p>
        </p:txBody>
      </p:sp>
    </p:spTree>
    <p:extLst>
      <p:ext uri="{BB962C8B-B14F-4D97-AF65-F5344CB8AC3E}">
        <p14:creationId xmlns:p14="http://schemas.microsoft.com/office/powerpoint/2010/main" val="1875028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fld id="{131918B4-1ADF-4512-93A6-07BD8C51238E}" type="datetime1">
              <a:rPr lang="fr-FR"/>
              <a:pPr>
                <a:defRPr/>
              </a:pPr>
              <a:t>06/06/2013</a:t>
            </a:fld>
            <a:endParaRPr lang="fr-FR" dirty="0"/>
          </a:p>
        </p:txBody>
      </p:sp>
      <p:sp>
        <p:nvSpPr>
          <p:cNvPr id="6" name="Espace réservé du pied de page 4"/>
          <p:cNvSpPr>
            <a:spLocks noGrp="1"/>
          </p:cNvSpPr>
          <p:nvPr>
            <p:ph type="ftr" sz="quarter" idx="11"/>
          </p:nvPr>
        </p:nvSpPr>
        <p:spPr/>
        <p:txBody>
          <a:bodyPr/>
          <a:lstStyle>
            <a:lvl1pPr>
              <a:defRPr/>
            </a:lvl1pPr>
          </a:lstStyle>
          <a:p>
            <a:pPr>
              <a:defRPr/>
            </a:pPr>
            <a:r>
              <a:rPr lang="fr-FR"/>
              <a:t>2</a:t>
            </a:r>
          </a:p>
        </p:txBody>
      </p:sp>
      <p:sp>
        <p:nvSpPr>
          <p:cNvPr id="7" name="Espace réservé du numéro de diapositive 5"/>
          <p:cNvSpPr>
            <a:spLocks noGrp="1"/>
          </p:cNvSpPr>
          <p:nvPr>
            <p:ph type="sldNum" sz="quarter" idx="12"/>
          </p:nvPr>
        </p:nvSpPr>
        <p:spPr/>
        <p:txBody>
          <a:bodyPr/>
          <a:lstStyle>
            <a:lvl1pPr>
              <a:defRPr/>
            </a:lvl1pPr>
          </a:lstStyle>
          <a:p>
            <a:pPr>
              <a:defRPr/>
            </a:pPr>
            <a:fld id="{4B05668B-19BF-4373-BB6C-5F8A3A9A1C87}" type="slidenum">
              <a:rPr lang="fr-FR"/>
              <a:pPr>
                <a:defRPr/>
              </a:pPr>
              <a:t>‹N›</a:t>
            </a:fld>
            <a:endParaRPr lang="fr-FR" dirty="0"/>
          </a:p>
        </p:txBody>
      </p:sp>
    </p:spTree>
    <p:extLst>
      <p:ext uri="{BB962C8B-B14F-4D97-AF65-F5344CB8AC3E}">
        <p14:creationId xmlns:p14="http://schemas.microsoft.com/office/powerpoint/2010/main" val="637841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fld id="{1A4F32C1-D190-45F6-824A-C25F4CA88773}" type="datetime1">
              <a:rPr lang="fr-FR"/>
              <a:pPr>
                <a:defRPr/>
              </a:pPr>
              <a:t>06/06/2013</a:t>
            </a:fld>
            <a:endParaRPr lang="fr-FR" dirty="0"/>
          </a:p>
        </p:txBody>
      </p:sp>
      <p:sp>
        <p:nvSpPr>
          <p:cNvPr id="8" name="Espace réservé du pied de page 4"/>
          <p:cNvSpPr>
            <a:spLocks noGrp="1"/>
          </p:cNvSpPr>
          <p:nvPr>
            <p:ph type="ftr" sz="quarter" idx="11"/>
          </p:nvPr>
        </p:nvSpPr>
        <p:spPr/>
        <p:txBody>
          <a:bodyPr/>
          <a:lstStyle>
            <a:lvl1pPr>
              <a:defRPr/>
            </a:lvl1pPr>
          </a:lstStyle>
          <a:p>
            <a:pPr>
              <a:defRPr/>
            </a:pPr>
            <a:r>
              <a:rPr lang="fr-FR"/>
              <a:t>2</a:t>
            </a:r>
          </a:p>
        </p:txBody>
      </p:sp>
      <p:sp>
        <p:nvSpPr>
          <p:cNvPr id="9" name="Espace réservé du numéro de diapositive 5"/>
          <p:cNvSpPr>
            <a:spLocks noGrp="1"/>
          </p:cNvSpPr>
          <p:nvPr>
            <p:ph type="sldNum" sz="quarter" idx="12"/>
          </p:nvPr>
        </p:nvSpPr>
        <p:spPr/>
        <p:txBody>
          <a:bodyPr/>
          <a:lstStyle>
            <a:lvl1pPr>
              <a:defRPr/>
            </a:lvl1pPr>
          </a:lstStyle>
          <a:p>
            <a:pPr>
              <a:defRPr/>
            </a:pPr>
            <a:fld id="{E2A7B996-9A98-46BB-A440-6181EB8FE5BE}" type="slidenum">
              <a:rPr lang="fr-FR"/>
              <a:pPr>
                <a:defRPr/>
              </a:pPr>
              <a:t>‹N›</a:t>
            </a:fld>
            <a:endParaRPr lang="fr-FR" dirty="0"/>
          </a:p>
        </p:txBody>
      </p:sp>
    </p:spTree>
    <p:extLst>
      <p:ext uri="{BB962C8B-B14F-4D97-AF65-F5344CB8AC3E}">
        <p14:creationId xmlns:p14="http://schemas.microsoft.com/office/powerpoint/2010/main" val="2420133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fld id="{39BC1FA7-0A71-4206-83F7-B5CF68BC680A}" type="datetime1">
              <a:rPr lang="fr-FR"/>
              <a:pPr>
                <a:defRPr/>
              </a:pPr>
              <a:t>06/06/2013</a:t>
            </a:fld>
            <a:endParaRPr lang="fr-FR" dirty="0"/>
          </a:p>
        </p:txBody>
      </p:sp>
      <p:sp>
        <p:nvSpPr>
          <p:cNvPr id="4" name="Espace réservé du pied de page 4"/>
          <p:cNvSpPr>
            <a:spLocks noGrp="1"/>
          </p:cNvSpPr>
          <p:nvPr>
            <p:ph type="ftr" sz="quarter" idx="11"/>
          </p:nvPr>
        </p:nvSpPr>
        <p:spPr/>
        <p:txBody>
          <a:bodyPr/>
          <a:lstStyle>
            <a:lvl1pPr>
              <a:defRPr/>
            </a:lvl1pPr>
          </a:lstStyle>
          <a:p>
            <a:pPr>
              <a:defRPr/>
            </a:pPr>
            <a:r>
              <a:rPr lang="fr-FR"/>
              <a:t>2</a:t>
            </a:r>
          </a:p>
        </p:txBody>
      </p:sp>
      <p:sp>
        <p:nvSpPr>
          <p:cNvPr id="5" name="Espace réservé du numéro de diapositive 5"/>
          <p:cNvSpPr>
            <a:spLocks noGrp="1"/>
          </p:cNvSpPr>
          <p:nvPr>
            <p:ph type="sldNum" sz="quarter" idx="12"/>
          </p:nvPr>
        </p:nvSpPr>
        <p:spPr/>
        <p:txBody>
          <a:bodyPr/>
          <a:lstStyle>
            <a:lvl1pPr>
              <a:defRPr/>
            </a:lvl1pPr>
          </a:lstStyle>
          <a:p>
            <a:pPr>
              <a:defRPr/>
            </a:pPr>
            <a:fld id="{94B212F8-6EC9-469C-B41B-62B3F336D51E}" type="slidenum">
              <a:rPr lang="fr-FR"/>
              <a:pPr>
                <a:defRPr/>
              </a:pPr>
              <a:t>‹N›</a:t>
            </a:fld>
            <a:endParaRPr lang="fr-FR" dirty="0"/>
          </a:p>
        </p:txBody>
      </p:sp>
    </p:spTree>
    <p:extLst>
      <p:ext uri="{BB962C8B-B14F-4D97-AF65-F5344CB8AC3E}">
        <p14:creationId xmlns:p14="http://schemas.microsoft.com/office/powerpoint/2010/main" val="2290509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FCDECE05-99DA-45A5-8838-4DE01E298976}" type="datetime1">
              <a:rPr lang="fr-FR"/>
              <a:pPr>
                <a:defRPr/>
              </a:pPr>
              <a:t>06/06/2013</a:t>
            </a:fld>
            <a:endParaRPr lang="fr-FR" dirty="0"/>
          </a:p>
        </p:txBody>
      </p:sp>
      <p:sp>
        <p:nvSpPr>
          <p:cNvPr id="3" name="Espace réservé du pied de page 4"/>
          <p:cNvSpPr>
            <a:spLocks noGrp="1"/>
          </p:cNvSpPr>
          <p:nvPr>
            <p:ph type="ftr" sz="quarter" idx="11"/>
          </p:nvPr>
        </p:nvSpPr>
        <p:spPr/>
        <p:txBody>
          <a:bodyPr/>
          <a:lstStyle>
            <a:lvl1pPr>
              <a:defRPr/>
            </a:lvl1pPr>
          </a:lstStyle>
          <a:p>
            <a:pPr>
              <a:defRPr/>
            </a:pPr>
            <a:r>
              <a:rPr lang="fr-FR"/>
              <a:t>2</a:t>
            </a:r>
          </a:p>
        </p:txBody>
      </p:sp>
      <p:sp>
        <p:nvSpPr>
          <p:cNvPr id="4" name="Espace réservé du numéro de diapositive 5"/>
          <p:cNvSpPr>
            <a:spLocks noGrp="1"/>
          </p:cNvSpPr>
          <p:nvPr>
            <p:ph type="sldNum" sz="quarter" idx="12"/>
          </p:nvPr>
        </p:nvSpPr>
        <p:spPr/>
        <p:txBody>
          <a:bodyPr/>
          <a:lstStyle>
            <a:lvl1pPr>
              <a:defRPr/>
            </a:lvl1pPr>
          </a:lstStyle>
          <a:p>
            <a:pPr>
              <a:defRPr/>
            </a:pPr>
            <a:fld id="{6CA676E8-DCC7-48DD-9086-6634B44CF372}" type="slidenum">
              <a:rPr lang="fr-FR"/>
              <a:pPr>
                <a:defRPr/>
              </a:pPr>
              <a:t>‹N›</a:t>
            </a:fld>
            <a:endParaRPr lang="fr-FR" dirty="0"/>
          </a:p>
        </p:txBody>
      </p:sp>
    </p:spTree>
    <p:extLst>
      <p:ext uri="{BB962C8B-B14F-4D97-AF65-F5344CB8AC3E}">
        <p14:creationId xmlns:p14="http://schemas.microsoft.com/office/powerpoint/2010/main" val="497350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5207BD2D-4C8C-494A-A856-F002C7DA6A07}" type="datetime1">
              <a:rPr lang="fr-FR"/>
              <a:pPr>
                <a:defRPr/>
              </a:pPr>
              <a:t>06/06/2013</a:t>
            </a:fld>
            <a:endParaRPr lang="fr-FR" dirty="0"/>
          </a:p>
        </p:txBody>
      </p:sp>
      <p:sp>
        <p:nvSpPr>
          <p:cNvPr id="6" name="Espace réservé du pied de page 4"/>
          <p:cNvSpPr>
            <a:spLocks noGrp="1"/>
          </p:cNvSpPr>
          <p:nvPr>
            <p:ph type="ftr" sz="quarter" idx="11"/>
          </p:nvPr>
        </p:nvSpPr>
        <p:spPr/>
        <p:txBody>
          <a:bodyPr/>
          <a:lstStyle>
            <a:lvl1pPr>
              <a:defRPr/>
            </a:lvl1pPr>
          </a:lstStyle>
          <a:p>
            <a:pPr>
              <a:defRPr/>
            </a:pPr>
            <a:r>
              <a:rPr lang="fr-FR"/>
              <a:t>2</a:t>
            </a:r>
          </a:p>
        </p:txBody>
      </p:sp>
      <p:sp>
        <p:nvSpPr>
          <p:cNvPr id="7" name="Espace réservé du numéro de diapositive 5"/>
          <p:cNvSpPr>
            <a:spLocks noGrp="1"/>
          </p:cNvSpPr>
          <p:nvPr>
            <p:ph type="sldNum" sz="quarter" idx="12"/>
          </p:nvPr>
        </p:nvSpPr>
        <p:spPr/>
        <p:txBody>
          <a:bodyPr/>
          <a:lstStyle>
            <a:lvl1pPr>
              <a:defRPr/>
            </a:lvl1pPr>
          </a:lstStyle>
          <a:p>
            <a:pPr>
              <a:defRPr/>
            </a:pPr>
            <a:fld id="{CDB11DCF-B6BB-49FB-9085-C7EC9274BCEC}" type="slidenum">
              <a:rPr lang="fr-FR"/>
              <a:pPr>
                <a:defRPr/>
              </a:pPr>
              <a:t>‹N›</a:t>
            </a:fld>
            <a:endParaRPr lang="fr-FR" dirty="0"/>
          </a:p>
        </p:txBody>
      </p:sp>
    </p:spTree>
    <p:extLst>
      <p:ext uri="{BB962C8B-B14F-4D97-AF65-F5344CB8AC3E}">
        <p14:creationId xmlns:p14="http://schemas.microsoft.com/office/powerpoint/2010/main" val="2436696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D782ED89-1D4D-454E-B07E-063214407809}" type="datetime1">
              <a:rPr lang="fr-FR"/>
              <a:pPr>
                <a:defRPr/>
              </a:pPr>
              <a:t>06/06/2013</a:t>
            </a:fld>
            <a:endParaRPr lang="fr-FR" dirty="0"/>
          </a:p>
        </p:txBody>
      </p:sp>
      <p:sp>
        <p:nvSpPr>
          <p:cNvPr id="6" name="Espace réservé du pied de page 4"/>
          <p:cNvSpPr>
            <a:spLocks noGrp="1"/>
          </p:cNvSpPr>
          <p:nvPr>
            <p:ph type="ftr" sz="quarter" idx="11"/>
          </p:nvPr>
        </p:nvSpPr>
        <p:spPr/>
        <p:txBody>
          <a:bodyPr/>
          <a:lstStyle>
            <a:lvl1pPr>
              <a:defRPr/>
            </a:lvl1pPr>
          </a:lstStyle>
          <a:p>
            <a:pPr>
              <a:defRPr/>
            </a:pPr>
            <a:r>
              <a:rPr lang="fr-FR"/>
              <a:t>2</a:t>
            </a:r>
          </a:p>
        </p:txBody>
      </p:sp>
      <p:sp>
        <p:nvSpPr>
          <p:cNvPr id="7" name="Espace réservé du numéro de diapositive 5"/>
          <p:cNvSpPr>
            <a:spLocks noGrp="1"/>
          </p:cNvSpPr>
          <p:nvPr>
            <p:ph type="sldNum" sz="quarter" idx="12"/>
          </p:nvPr>
        </p:nvSpPr>
        <p:spPr/>
        <p:txBody>
          <a:bodyPr/>
          <a:lstStyle>
            <a:lvl1pPr>
              <a:defRPr/>
            </a:lvl1pPr>
          </a:lstStyle>
          <a:p>
            <a:pPr>
              <a:defRPr/>
            </a:pPr>
            <a:fld id="{31655D58-7117-4AF8-83F9-14E668D9A4E2}" type="slidenum">
              <a:rPr lang="fr-FR"/>
              <a:pPr>
                <a:defRPr/>
              </a:pPr>
              <a:t>‹N›</a:t>
            </a:fld>
            <a:endParaRPr lang="fr-FR" dirty="0"/>
          </a:p>
        </p:txBody>
      </p:sp>
    </p:spTree>
    <p:extLst>
      <p:ext uri="{BB962C8B-B14F-4D97-AF65-F5344CB8AC3E}">
        <p14:creationId xmlns:p14="http://schemas.microsoft.com/office/powerpoint/2010/main" val="1223798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8195"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85C8D3B-3488-4D61-AEB8-376808453627}" type="datetime1">
              <a:rPr lang="fr-FR"/>
              <a:pPr>
                <a:defRPr/>
              </a:pPr>
              <a:t>06/06/2013</a:t>
            </a:fld>
            <a:endParaRPr lang="fr-FR"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r>
              <a:rPr lang="fr-FR"/>
              <a:t>2</a:t>
            </a: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F818A5C-C081-46D4-A58B-1F7104D6CC8F}" type="slidenum">
              <a:rPr lang="fr-FR"/>
              <a:pPr>
                <a:defRPr/>
              </a:pPr>
              <a:t>‹N›</a:t>
            </a:fld>
            <a:endParaRPr lang="fr-F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5.png"/><Relationship Id="rId5" Type="http://schemas.openxmlformats.org/officeDocument/2006/relationships/image" Target="../media/image21.emf"/><Relationship Id="rId4"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1.xml"/><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oleObject" Target="../embeddings/oleObject3.bin"/><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2.xml"/><Relationship Id="rId7"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5.jpeg"/><Relationship Id="rId5" Type="http://schemas.openxmlformats.org/officeDocument/2006/relationships/image" Target="../media/image26.png"/><Relationship Id="rId4" Type="http://schemas.openxmlformats.org/officeDocument/2006/relationships/oleObject" Target="../embeddings/oleObject5.bin"/><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31.png"/><Relationship Id="rId3" Type="http://schemas.openxmlformats.org/officeDocument/2006/relationships/notesSlide" Target="../notesSlides/notesSlide13.xml"/><Relationship Id="rId7" Type="http://schemas.openxmlformats.org/officeDocument/2006/relationships/image" Target="../media/image28.png"/><Relationship Id="rId12" Type="http://schemas.openxmlformats.org/officeDocument/2006/relationships/oleObject" Target="../embeddings/oleObject11.bin"/><Relationship Id="rId2" Type="http://schemas.openxmlformats.org/officeDocument/2006/relationships/slideLayout" Target="../slideLayouts/slideLayout7.xml"/><Relationship Id="rId16" Type="http://schemas.openxmlformats.org/officeDocument/2006/relationships/image" Target="../media/image5.png"/><Relationship Id="rId1" Type="http://schemas.openxmlformats.org/officeDocument/2006/relationships/vmlDrawing" Target="../drawings/vmlDrawing5.vml"/><Relationship Id="rId6" Type="http://schemas.openxmlformats.org/officeDocument/2006/relationships/oleObject" Target="../embeddings/oleObject8.bin"/><Relationship Id="rId11" Type="http://schemas.openxmlformats.org/officeDocument/2006/relationships/image" Target="../media/image30.png"/><Relationship Id="rId5" Type="http://schemas.openxmlformats.org/officeDocument/2006/relationships/image" Target="../media/image27.emf"/><Relationship Id="rId15" Type="http://schemas.openxmlformats.org/officeDocument/2006/relationships/image" Target="../media/image32.emf"/><Relationship Id="rId10" Type="http://schemas.openxmlformats.org/officeDocument/2006/relationships/oleObject" Target="../embeddings/oleObject10.bin"/><Relationship Id="rId4" Type="http://schemas.openxmlformats.org/officeDocument/2006/relationships/oleObject" Target="../embeddings/oleObject7.bin"/><Relationship Id="rId9" Type="http://schemas.openxmlformats.org/officeDocument/2006/relationships/image" Target="../media/image29.png"/><Relationship Id="rId14" Type="http://schemas.openxmlformats.org/officeDocument/2006/relationships/oleObject" Target="../embeddings/oleObject12.bin"/></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oleObject" Target="../embeddings/oleObject17.bin"/><Relationship Id="rId18" Type="http://schemas.openxmlformats.org/officeDocument/2006/relationships/image" Target="../media/image24.png"/><Relationship Id="rId3" Type="http://schemas.openxmlformats.org/officeDocument/2006/relationships/notesSlide" Target="../notesSlides/notesSlide14.xml"/><Relationship Id="rId7" Type="http://schemas.openxmlformats.org/officeDocument/2006/relationships/oleObject" Target="../embeddings/oleObject14.bin"/><Relationship Id="rId12" Type="http://schemas.openxmlformats.org/officeDocument/2006/relationships/image" Target="../media/image36.png"/><Relationship Id="rId17" Type="http://schemas.openxmlformats.org/officeDocument/2006/relationships/oleObject" Target="../embeddings/oleObject19.bin"/><Relationship Id="rId2" Type="http://schemas.openxmlformats.org/officeDocument/2006/relationships/slideLayout" Target="../slideLayouts/slideLayout7.xml"/><Relationship Id="rId16" Type="http://schemas.openxmlformats.org/officeDocument/2006/relationships/image" Target="../media/image38.png"/><Relationship Id="rId20" Type="http://schemas.openxmlformats.org/officeDocument/2006/relationships/image" Target="../media/image39.png"/><Relationship Id="rId1" Type="http://schemas.openxmlformats.org/officeDocument/2006/relationships/vmlDrawing" Target="../drawings/vmlDrawing6.vml"/><Relationship Id="rId6" Type="http://schemas.openxmlformats.org/officeDocument/2006/relationships/image" Target="../media/image33.png"/><Relationship Id="rId11" Type="http://schemas.openxmlformats.org/officeDocument/2006/relationships/oleObject" Target="../embeddings/oleObject16.bin"/><Relationship Id="rId5" Type="http://schemas.openxmlformats.org/officeDocument/2006/relationships/oleObject" Target="../embeddings/oleObject13.bin"/><Relationship Id="rId15" Type="http://schemas.openxmlformats.org/officeDocument/2006/relationships/oleObject" Target="../embeddings/oleObject18.bin"/><Relationship Id="rId10" Type="http://schemas.openxmlformats.org/officeDocument/2006/relationships/image" Target="../media/image35.png"/><Relationship Id="rId19" Type="http://schemas.openxmlformats.org/officeDocument/2006/relationships/oleObject" Target="../embeddings/oleObject20.bin"/><Relationship Id="rId4" Type="http://schemas.openxmlformats.org/officeDocument/2006/relationships/image" Target="../media/image5.png"/><Relationship Id="rId9" Type="http://schemas.openxmlformats.org/officeDocument/2006/relationships/oleObject" Target="../embeddings/oleObject15.bin"/><Relationship Id="rId1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notesSlide" Target="../notesSlides/notesSlide15.xml"/><Relationship Id="rId21" Type="http://schemas.openxmlformats.org/officeDocument/2006/relationships/image" Target="../media/image44.png"/><Relationship Id="rId7" Type="http://schemas.openxmlformats.org/officeDocument/2006/relationships/image" Target="../media/image33.png"/><Relationship Id="rId12" Type="http://schemas.openxmlformats.org/officeDocument/2006/relationships/oleObject" Target="../embeddings/oleObject24.bin"/><Relationship Id="rId17" Type="http://schemas.openxmlformats.org/officeDocument/2006/relationships/oleObject" Target="../embeddings/oleObject27.bin"/><Relationship Id="rId2" Type="http://schemas.openxmlformats.org/officeDocument/2006/relationships/slideLayout" Target="../slideLayouts/slideLayout7.xml"/><Relationship Id="rId16" Type="http://schemas.openxmlformats.org/officeDocument/2006/relationships/oleObject" Target="../embeddings/oleObject26.bin"/><Relationship Id="rId20" Type="http://schemas.openxmlformats.org/officeDocument/2006/relationships/image" Target="../media/image43.png"/><Relationship Id="rId1" Type="http://schemas.openxmlformats.org/officeDocument/2006/relationships/vmlDrawing" Target="../drawings/vmlDrawing7.vml"/><Relationship Id="rId6" Type="http://schemas.openxmlformats.org/officeDocument/2006/relationships/oleObject" Target="../embeddings/oleObject21.bin"/><Relationship Id="rId11" Type="http://schemas.openxmlformats.org/officeDocument/2006/relationships/image" Target="../media/image35.png"/><Relationship Id="rId24" Type="http://schemas.openxmlformats.org/officeDocument/2006/relationships/image" Target="../media/image38.png"/><Relationship Id="rId5" Type="http://schemas.openxmlformats.org/officeDocument/2006/relationships/image" Target="../media/image40.wmf"/><Relationship Id="rId15" Type="http://schemas.openxmlformats.org/officeDocument/2006/relationships/image" Target="../media/image37.png"/><Relationship Id="rId23" Type="http://schemas.openxmlformats.org/officeDocument/2006/relationships/oleObject" Target="../embeddings/oleObject28.bin"/><Relationship Id="rId10" Type="http://schemas.openxmlformats.org/officeDocument/2006/relationships/oleObject" Target="../embeddings/oleObject23.bin"/><Relationship Id="rId19" Type="http://schemas.openxmlformats.org/officeDocument/2006/relationships/image" Target="../media/image42.png"/><Relationship Id="rId4" Type="http://schemas.openxmlformats.org/officeDocument/2006/relationships/image" Target="../media/image5.png"/><Relationship Id="rId9" Type="http://schemas.openxmlformats.org/officeDocument/2006/relationships/image" Target="../media/image34.png"/><Relationship Id="rId14" Type="http://schemas.openxmlformats.org/officeDocument/2006/relationships/oleObject" Target="../embeddings/oleObject25.bin"/><Relationship Id="rId22"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6.png"/><Relationship Id="rId7"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1.png"/><Relationship Id="rId4" Type="http://schemas.openxmlformats.org/officeDocument/2006/relationships/image" Target="../media/image47.png"/><Relationship Id="rId9"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1.png"/><Relationship Id="rId7" Type="http://schemas.openxmlformats.org/officeDocument/2006/relationships/image" Target="../media/image64.jpeg"/><Relationship Id="rId12" Type="http://schemas.openxmlformats.org/officeDocument/2006/relationships/image" Target="../media/image69.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3.jpeg"/><Relationship Id="rId11" Type="http://schemas.openxmlformats.org/officeDocument/2006/relationships/image" Target="../media/image68.jpeg"/><Relationship Id="rId5" Type="http://schemas.openxmlformats.org/officeDocument/2006/relationships/image" Target="../media/image62.jpeg"/><Relationship Id="rId10" Type="http://schemas.openxmlformats.org/officeDocument/2006/relationships/image" Target="../media/image67.jpeg"/><Relationship Id="rId4" Type="http://schemas.openxmlformats.org/officeDocument/2006/relationships/image" Target="../media/image5.png"/><Relationship Id="rId9" Type="http://schemas.openxmlformats.org/officeDocument/2006/relationships/image" Target="../media/image66.jpeg"/></Relationships>
</file>

<file path=ppt/slides/_rels/slide2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5.png"/><Relationship Id="rId7"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jpeg"/><Relationship Id="rId4" Type="http://schemas.openxmlformats.org/officeDocument/2006/relationships/image" Target="../media/image70.png"/><Relationship Id="rId9"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79.wmf"/></Relationships>
</file>

<file path=ppt/slides/_rels/slide2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82.emf"/><Relationship Id="rId4" Type="http://schemas.openxmlformats.org/officeDocument/2006/relationships/image" Target="../media/image81.emf"/></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slideLayout" Target="../slideLayouts/slideLayout7.xml"/><Relationship Id="rId7" Type="http://schemas.openxmlformats.org/officeDocument/2006/relationships/image" Target="../media/image84.png"/><Relationship Id="rId2" Type="http://schemas.openxmlformats.org/officeDocument/2006/relationships/video" Target="../media/media1.mpg"/><Relationship Id="rId1" Type="http://schemas.microsoft.com/office/2007/relationships/media" Target="../media/media1.mpg"/><Relationship Id="rId6" Type="http://schemas.openxmlformats.org/officeDocument/2006/relationships/image" Target="../media/image83.png"/><Relationship Id="rId5" Type="http://schemas.openxmlformats.org/officeDocument/2006/relationships/image" Target="../media/image5.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51.png"/><Relationship Id="rId4" Type="http://schemas.openxmlformats.org/officeDocument/2006/relationships/image" Target="../media/image89.jpe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1.wmf"/><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4.jpeg"/><Relationship Id="rId5" Type="http://schemas.openxmlformats.org/officeDocument/2006/relationships/image" Target="../media/image5.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re 1"/>
          <p:cNvSpPr>
            <a:spLocks noGrp="1"/>
          </p:cNvSpPr>
          <p:nvPr>
            <p:ph type="ctrTitle"/>
          </p:nvPr>
        </p:nvSpPr>
        <p:spPr/>
        <p:txBody>
          <a:bodyPr/>
          <a:lstStyle/>
          <a:p>
            <a:pPr eaLnBrk="1" hangingPunct="1"/>
            <a:endParaRPr lang="it-IT" smtClean="0"/>
          </a:p>
        </p:txBody>
      </p:sp>
      <p:sp>
        <p:nvSpPr>
          <p:cNvPr id="4" name="Rectangle 3"/>
          <p:cNvSpPr/>
          <p:nvPr/>
        </p:nvSpPr>
        <p:spPr>
          <a:xfrm>
            <a:off x="0" y="0"/>
            <a:ext cx="9144000" cy="5972175"/>
          </a:xfrm>
          <a:prstGeom prst="rect">
            <a:avLst/>
          </a:prstGeom>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8100000" scaled="1"/>
            <a:tileRect/>
          </a:gradFill>
          <a:ln>
            <a:noFill/>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dirty="0"/>
          </a:p>
        </p:txBody>
      </p:sp>
      <p:pic>
        <p:nvPicPr>
          <p:cNvPr id="9220" name="Image 4" descr="IN2P3Filaire-Q_SignV copi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9788" y="6065838"/>
            <a:ext cx="12620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Image 5" descr="logo-UB1-RVB.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72338" y="6048375"/>
            <a:ext cx="6667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Image 6" descr="logo-cenbg-transparent.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53050" y="114300"/>
            <a:ext cx="36195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Image 8" descr="PRES-vert-cartouche-noir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53400" y="6048375"/>
            <a:ext cx="8096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8"/>
          <p:cNvSpPr txBox="1">
            <a:spLocks noChangeArrowheads="1"/>
          </p:cNvSpPr>
          <p:nvPr/>
        </p:nvSpPr>
        <p:spPr bwMode="auto">
          <a:xfrm>
            <a:off x="304800" y="1663700"/>
            <a:ext cx="8839200" cy="4279900"/>
          </a:xfrm>
          <a:prstGeom prst="rect">
            <a:avLst/>
          </a:prstGeom>
          <a:noFill/>
          <a:ln w="22225">
            <a:noFill/>
            <a:miter lim="800000"/>
            <a:headEnd type="none" w="sm" len="sm"/>
            <a:tailEnd type="none" w="sm" len="sm"/>
          </a:ln>
          <a:effectLst/>
        </p:spPr>
        <p:txBody>
          <a:bodyPr lIns="93600" tIns="46800" rIns="93600" bIns="46800" anchor="b">
            <a:spAutoFit/>
          </a:bodyPr>
          <a:lstStyle/>
          <a:p>
            <a:pPr>
              <a:spcBef>
                <a:spcPct val="50000"/>
              </a:spcBef>
              <a:defRPr/>
            </a:pPr>
            <a:r>
              <a:rPr lang="en-GB" sz="2800" b="1" i="1" dirty="0">
                <a:solidFill>
                  <a:schemeClr val="tx2">
                    <a:lumMod val="75000"/>
                  </a:schemeClr>
                </a:solidFill>
                <a:latin typeface="Arial" pitchFamily="34" charset="0"/>
              </a:rPr>
              <a:t>Nuclear microprobes in biomedicine and environment: technical developments and applications</a:t>
            </a:r>
            <a:endParaRPr lang="fr-FR" sz="2800" i="1" dirty="0">
              <a:solidFill>
                <a:schemeClr val="tx2">
                  <a:lumMod val="75000"/>
                </a:schemeClr>
              </a:solidFill>
              <a:latin typeface="Arial" pitchFamily="34" charset="0"/>
            </a:endParaRPr>
          </a:p>
          <a:p>
            <a:pPr>
              <a:spcBef>
                <a:spcPct val="50000"/>
              </a:spcBef>
              <a:defRPr/>
            </a:pPr>
            <a:endParaRPr lang="fr-FR" sz="2400" i="1" dirty="0">
              <a:latin typeface="Arial" pitchFamily="34" charset="0"/>
            </a:endParaRPr>
          </a:p>
          <a:p>
            <a:pPr>
              <a:defRPr/>
            </a:pPr>
            <a:r>
              <a:rPr lang="fr-FR" sz="2400" i="1" dirty="0">
                <a:latin typeface="Arial" pitchFamily="34" charset="0"/>
              </a:rPr>
              <a:t/>
            </a:r>
            <a:br>
              <a:rPr lang="fr-FR" sz="2400" i="1" dirty="0">
                <a:latin typeface="Arial" pitchFamily="34" charset="0"/>
              </a:rPr>
            </a:br>
            <a:r>
              <a:rPr lang="fr-FR" sz="1600" i="1" dirty="0">
                <a:solidFill>
                  <a:srgbClr val="000000"/>
                </a:solidFill>
                <a:latin typeface="Arial" pitchFamily="34" charset="0"/>
              </a:rPr>
              <a:t>Ph. Moretto, </a:t>
            </a:r>
            <a:br>
              <a:rPr lang="fr-FR" sz="1600" i="1" dirty="0">
                <a:solidFill>
                  <a:srgbClr val="000000"/>
                </a:solidFill>
                <a:latin typeface="Arial" pitchFamily="34" charset="0"/>
              </a:rPr>
            </a:br>
            <a:r>
              <a:rPr lang="fr-FR" sz="1600" i="1" dirty="0">
                <a:solidFill>
                  <a:srgbClr val="000000"/>
                </a:solidFill>
                <a:latin typeface="Arial" pitchFamily="34" charset="0"/>
              </a:rPr>
              <a:t>Interface Physique-Chimie pour le Vivant </a:t>
            </a:r>
            <a:br>
              <a:rPr lang="fr-FR" sz="1600" i="1" dirty="0">
                <a:solidFill>
                  <a:srgbClr val="000000"/>
                </a:solidFill>
                <a:latin typeface="Arial" pitchFamily="34" charset="0"/>
              </a:rPr>
            </a:br>
            <a:r>
              <a:rPr lang="fr-FR" sz="1600" i="1" dirty="0">
                <a:solidFill>
                  <a:srgbClr val="000000"/>
                </a:solidFill>
                <a:latin typeface="Arial" pitchFamily="34" charset="0"/>
              </a:rPr>
              <a:t>Centre d'Etudes Nucléaires de Bordeaux-Gradignan</a:t>
            </a:r>
            <a:br>
              <a:rPr lang="fr-FR" sz="1600" i="1" dirty="0">
                <a:solidFill>
                  <a:srgbClr val="000000"/>
                </a:solidFill>
                <a:latin typeface="Arial" pitchFamily="34" charset="0"/>
              </a:rPr>
            </a:br>
            <a:r>
              <a:rPr lang="fr-FR" sz="1600" i="1" dirty="0">
                <a:solidFill>
                  <a:srgbClr val="000000"/>
                </a:solidFill>
                <a:latin typeface="Arial" pitchFamily="34" charset="0"/>
              </a:rPr>
              <a:t>Chemin du Solarium, 33175 Gradignan cedex, FRANCE</a:t>
            </a:r>
            <a:br>
              <a:rPr lang="fr-FR" sz="1600" i="1" dirty="0">
                <a:solidFill>
                  <a:srgbClr val="000000"/>
                </a:solidFill>
                <a:latin typeface="Arial" pitchFamily="34" charset="0"/>
              </a:rPr>
            </a:br>
            <a:r>
              <a:rPr lang="fr-FR" sz="1600" i="1" dirty="0">
                <a:latin typeface="Arial" pitchFamily="34" charset="0"/>
              </a:rPr>
              <a:t/>
            </a:r>
            <a:br>
              <a:rPr lang="fr-FR" sz="1600" i="1" dirty="0">
                <a:latin typeface="Arial" pitchFamily="34" charset="0"/>
              </a:rPr>
            </a:br>
            <a:r>
              <a:rPr lang="fr-FR" sz="1600" i="1" dirty="0">
                <a:latin typeface="Arial" pitchFamily="34" charset="0"/>
              </a:rPr>
              <a:t>INTERNATIONAL </a:t>
            </a:r>
            <a:r>
              <a:rPr lang="en-US" sz="1600" i="1" dirty="0">
                <a:latin typeface="Arial" pitchFamily="34" charset="0"/>
              </a:rPr>
              <a:t>NUCLEAR PHYSICS </a:t>
            </a:r>
            <a:r>
              <a:rPr lang="fr-FR" sz="1600" i="1" dirty="0">
                <a:latin typeface="Arial" pitchFamily="34" charset="0"/>
              </a:rPr>
              <a:t>CONFERENCE</a:t>
            </a:r>
          </a:p>
          <a:p>
            <a:pPr>
              <a:defRPr/>
            </a:pPr>
            <a:r>
              <a:rPr lang="fr-FR" sz="1600" i="1" dirty="0">
                <a:latin typeface="Arial" pitchFamily="34" charset="0"/>
              </a:rPr>
              <a:t>INPC2013</a:t>
            </a:r>
            <a:r>
              <a:rPr lang="en-US" sz="1600" i="1" dirty="0">
                <a:latin typeface="Arial" pitchFamily="34" charset="0"/>
              </a:rPr>
              <a:t>, 2-7 June 2013, Firenze, Italy</a:t>
            </a:r>
            <a:endParaRPr lang="fr-FR" sz="1600" dirty="0">
              <a:latin typeface="Arial" pitchFamily="34" charset="0"/>
            </a:endParaRPr>
          </a:p>
          <a:p>
            <a:pPr>
              <a:defRPr/>
            </a:pPr>
            <a:endParaRPr lang="en-GB" sz="1600" i="1" dirty="0">
              <a:solidFill>
                <a:srgbClr val="000000"/>
              </a:solidFill>
              <a:latin typeface="Arial"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ZoneTexte 4"/>
          <p:cNvSpPr txBox="1">
            <a:spLocks noChangeArrowheads="1"/>
          </p:cNvSpPr>
          <p:nvPr/>
        </p:nvSpPr>
        <p:spPr bwMode="auto">
          <a:xfrm>
            <a:off x="1524000" y="849313"/>
            <a:ext cx="7432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2000">
                <a:latin typeface="Calibri" pitchFamily="34" charset="0"/>
              </a:rPr>
              <a:t>Quintuplet configuration : Low current mode (1.5 MeV protons)</a:t>
            </a:r>
          </a:p>
        </p:txBody>
      </p:sp>
      <p:pic>
        <p:nvPicPr>
          <p:cNvPr id="17411" name="Image 7" descr="mar941b.png"/>
          <p:cNvPicPr>
            <a:picLocks noChangeAspect="1"/>
          </p:cNvPicPr>
          <p:nvPr/>
        </p:nvPicPr>
        <p:blipFill>
          <a:blip r:embed="rId2" cstate="print">
            <a:extLst>
              <a:ext uri="{28A0092B-C50C-407E-A947-70E740481C1C}">
                <a14:useLocalDpi xmlns:a14="http://schemas.microsoft.com/office/drawing/2010/main" val="0"/>
              </a:ext>
            </a:extLst>
          </a:blip>
          <a:srcRect l="1094" t="8751" r="5949" b="1515"/>
          <a:stretch>
            <a:fillRect/>
          </a:stretch>
        </p:blipFill>
        <p:spPr bwMode="auto">
          <a:xfrm>
            <a:off x="968375" y="1319213"/>
            <a:ext cx="3768725" cy="2622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412" name="Image 8" descr="mar942b.png"/>
          <p:cNvPicPr>
            <a:picLocks noChangeAspect="1"/>
          </p:cNvPicPr>
          <p:nvPr/>
        </p:nvPicPr>
        <p:blipFill>
          <a:blip r:embed="rId3" cstate="print">
            <a:extLst>
              <a:ext uri="{28A0092B-C50C-407E-A947-70E740481C1C}">
                <a14:useLocalDpi xmlns:a14="http://schemas.microsoft.com/office/drawing/2010/main" val="0"/>
              </a:ext>
            </a:extLst>
          </a:blip>
          <a:srcRect l="1094" t="8025" r="5949" b="1515"/>
          <a:stretch>
            <a:fillRect/>
          </a:stretch>
        </p:blipFill>
        <p:spPr bwMode="auto">
          <a:xfrm>
            <a:off x="5000625" y="1296988"/>
            <a:ext cx="3767138" cy="2644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413" name="ZoneTexte 6"/>
          <p:cNvSpPr txBox="1">
            <a:spLocks noChangeArrowheads="1"/>
          </p:cNvSpPr>
          <p:nvPr/>
        </p:nvSpPr>
        <p:spPr bwMode="auto">
          <a:xfrm>
            <a:off x="1619250" y="3997325"/>
            <a:ext cx="2828925"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2000">
                <a:latin typeface="Calibri" pitchFamily="34" charset="0"/>
              </a:rPr>
              <a:t>Beam FWHM = 256 nm</a:t>
            </a:r>
          </a:p>
        </p:txBody>
      </p:sp>
      <p:sp>
        <p:nvSpPr>
          <p:cNvPr id="17414" name="ZoneTexte 7"/>
          <p:cNvSpPr txBox="1">
            <a:spLocks noChangeArrowheads="1"/>
          </p:cNvSpPr>
          <p:nvPr/>
        </p:nvSpPr>
        <p:spPr bwMode="auto">
          <a:xfrm>
            <a:off x="5448300" y="4002088"/>
            <a:ext cx="2827338"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2000">
                <a:latin typeface="Calibri" pitchFamily="34" charset="0"/>
              </a:rPr>
              <a:t>Beam FWHM = 187 nm</a:t>
            </a:r>
          </a:p>
        </p:txBody>
      </p:sp>
      <p:sp>
        <p:nvSpPr>
          <p:cNvPr id="17415" name="ZoneTexte 8"/>
          <p:cNvSpPr txBox="1">
            <a:spLocks noChangeArrowheads="1"/>
          </p:cNvSpPr>
          <p:nvPr/>
        </p:nvSpPr>
        <p:spPr bwMode="auto">
          <a:xfrm>
            <a:off x="949325" y="4352925"/>
            <a:ext cx="78470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2000">
                <a:latin typeface="Calibri" pitchFamily="34" charset="0"/>
              </a:rPr>
              <a:t>Object size = 5 µm</a:t>
            </a:r>
          </a:p>
          <a:p>
            <a:pPr eaLnBrk="1" hangingPunct="1"/>
            <a:r>
              <a:rPr lang="fr-FR" sz="2000">
                <a:latin typeface="Calibri" pitchFamily="34" charset="0"/>
              </a:rPr>
              <a:t>Beam current on target ~ 10000 ions / second</a:t>
            </a:r>
          </a:p>
          <a:p>
            <a:pPr eaLnBrk="1" hangingPunct="1"/>
            <a:r>
              <a:rPr lang="fr-FR" sz="2000">
                <a:latin typeface="Calibri" pitchFamily="34" charset="0"/>
              </a:rPr>
              <a:t>Method : linear scanning over the edge of a Si wafer</a:t>
            </a:r>
          </a:p>
        </p:txBody>
      </p:sp>
      <p:sp>
        <p:nvSpPr>
          <p:cNvPr id="17416" name="Flèche droite 11"/>
          <p:cNvSpPr>
            <a:spLocks noChangeArrowheads="1"/>
          </p:cNvSpPr>
          <p:nvPr/>
        </p:nvSpPr>
        <p:spPr bwMode="auto">
          <a:xfrm>
            <a:off x="873125" y="5497513"/>
            <a:ext cx="785813" cy="360362"/>
          </a:xfrm>
          <a:prstGeom prst="rightArrow">
            <a:avLst>
              <a:gd name="adj1" fmla="val 50000"/>
              <a:gd name="adj2" fmla="val 55263"/>
            </a:avLst>
          </a:prstGeom>
          <a:solidFill>
            <a:srgbClr val="FF0000"/>
          </a:solidFill>
          <a:ln w="25400" algn="ctr">
            <a:solidFill>
              <a:srgbClr val="FF0000"/>
            </a:solidFill>
            <a:miter lim="800000"/>
            <a:headEnd/>
            <a:tailEnd/>
          </a:ln>
        </p:spPr>
        <p:txBody>
          <a:bodyPr lIns="91434" tIns="45717" rIns="91434" bIns="45717" anchor="ctr"/>
          <a:lstStyle/>
          <a:p>
            <a:pPr algn="ctr"/>
            <a:endParaRPr lang="it-IT">
              <a:solidFill>
                <a:srgbClr val="FFFFFF"/>
              </a:solidFill>
            </a:endParaRPr>
          </a:p>
        </p:txBody>
      </p:sp>
      <p:sp>
        <p:nvSpPr>
          <p:cNvPr id="17417" name="ZoneTexte 10"/>
          <p:cNvSpPr txBox="1">
            <a:spLocks noChangeArrowheads="1"/>
          </p:cNvSpPr>
          <p:nvPr/>
        </p:nvSpPr>
        <p:spPr bwMode="auto">
          <a:xfrm>
            <a:off x="1755775" y="5407025"/>
            <a:ext cx="7388225"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2400">
                <a:solidFill>
                  <a:srgbClr val="FF0000"/>
                </a:solidFill>
                <a:latin typeface="Calibri" pitchFamily="34" charset="0"/>
              </a:rPr>
              <a:t>Using the quintuplet:</a:t>
            </a:r>
          </a:p>
          <a:p>
            <a:pPr eaLnBrk="1" hangingPunct="1"/>
            <a:r>
              <a:rPr lang="fr-FR" sz="2400">
                <a:solidFill>
                  <a:srgbClr val="FF0000"/>
                </a:solidFill>
                <a:latin typeface="Calibri" pitchFamily="34" charset="0"/>
              </a:rPr>
              <a:t>~ 200x250 nm beam size in typical STIM configuration</a:t>
            </a:r>
          </a:p>
          <a:p>
            <a:pPr eaLnBrk="1" hangingPunct="1"/>
            <a:endParaRPr lang="fr-FR" sz="2400">
              <a:solidFill>
                <a:srgbClr val="FF0000"/>
              </a:solidFill>
              <a:latin typeface="Calibri" pitchFamily="34" charset="0"/>
            </a:endParaRPr>
          </a:p>
        </p:txBody>
      </p:sp>
      <p:sp>
        <p:nvSpPr>
          <p:cNvPr id="17418" name="ZoneTexte 13"/>
          <p:cNvSpPr txBox="1">
            <a:spLocks noChangeArrowheads="1"/>
          </p:cNvSpPr>
          <p:nvPr/>
        </p:nvSpPr>
        <p:spPr bwMode="auto">
          <a:xfrm>
            <a:off x="3030538" y="2371725"/>
            <a:ext cx="3286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2000">
                <a:latin typeface="Calibri" pitchFamily="34" charset="0"/>
              </a:rPr>
              <a:t>X</a:t>
            </a:r>
          </a:p>
        </p:txBody>
      </p:sp>
      <p:sp>
        <p:nvSpPr>
          <p:cNvPr id="17419" name="ZoneTexte 14"/>
          <p:cNvSpPr txBox="1">
            <a:spLocks noChangeArrowheads="1"/>
          </p:cNvSpPr>
          <p:nvPr/>
        </p:nvSpPr>
        <p:spPr bwMode="auto">
          <a:xfrm>
            <a:off x="7116763" y="2343150"/>
            <a:ext cx="330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2000">
                <a:latin typeface="Calibri" pitchFamily="34" charset="0"/>
              </a:rPr>
              <a:t>Y</a:t>
            </a:r>
          </a:p>
        </p:txBody>
      </p:sp>
      <p:grpSp>
        <p:nvGrpSpPr>
          <p:cNvPr id="17420" name="Groupe 8"/>
          <p:cNvGrpSpPr>
            <a:grpSpLocks/>
          </p:cNvGrpSpPr>
          <p:nvPr/>
        </p:nvGrpSpPr>
        <p:grpSpPr bwMode="auto">
          <a:xfrm>
            <a:off x="-900113" y="-747713"/>
            <a:ext cx="3384551" cy="1830388"/>
            <a:chOff x="-900608" y="-747465"/>
            <a:chExt cx="3384376" cy="1830066"/>
          </a:xfrm>
        </p:grpSpPr>
        <p:sp>
          <p:nvSpPr>
            <p:cNvPr id="19" name="Ellipse 18"/>
            <p:cNvSpPr/>
            <p:nvPr/>
          </p:nvSpPr>
          <p:spPr>
            <a:xfrm>
              <a:off x="-103724" y="-747465"/>
              <a:ext cx="1795370" cy="1774514"/>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dirty="0"/>
            </a:p>
          </p:txBody>
        </p:sp>
        <p:sp>
          <p:nvSpPr>
            <p:cNvPr id="20" name="Titre 1"/>
            <p:cNvSpPr txBox="1">
              <a:spLocks/>
            </p:cNvSpPr>
            <p:nvPr/>
          </p:nvSpPr>
          <p:spPr>
            <a:xfrm>
              <a:off x="-900608" y="-387165"/>
              <a:ext cx="3384376" cy="1469766"/>
            </a:xfrm>
            <a:prstGeom prst="rect">
              <a:avLst/>
            </a:prstGeom>
          </p:spPr>
          <p:txBody>
            <a:bodyPr anchor="ctr">
              <a:normAutofit/>
            </a:bodyPr>
            <a:lstStyle/>
            <a:p>
              <a:pPr algn="ctr" fontAlgn="auto">
                <a:spcAft>
                  <a:spcPts val="0"/>
                </a:spcAft>
                <a:defRPr/>
              </a:pPr>
              <a:r>
                <a:rPr lang="fr-FR" sz="3200" dirty="0">
                  <a:solidFill>
                    <a:schemeClr val="accent1">
                      <a:lumMod val="50000"/>
                    </a:schemeClr>
                  </a:solidFill>
                  <a:latin typeface="+mj-lt"/>
                  <a:ea typeface="+mj-ea"/>
                  <a:cs typeface="+mj-cs"/>
                </a:rPr>
                <a:t>1</a:t>
              </a:r>
            </a:p>
          </p:txBody>
        </p:sp>
      </p:grpSp>
      <p:grpSp>
        <p:nvGrpSpPr>
          <p:cNvPr id="17421" name="Groupe 7"/>
          <p:cNvGrpSpPr>
            <a:grpSpLocks/>
          </p:cNvGrpSpPr>
          <p:nvPr/>
        </p:nvGrpSpPr>
        <p:grpSpPr bwMode="auto">
          <a:xfrm>
            <a:off x="0" y="6453188"/>
            <a:ext cx="9144000" cy="431800"/>
            <a:chOff x="0" y="6453322"/>
            <a:chExt cx="9144000" cy="432062"/>
          </a:xfrm>
        </p:grpSpPr>
        <p:sp>
          <p:nvSpPr>
            <p:cNvPr id="22" name="Rectangle 21"/>
            <p:cNvSpPr/>
            <p:nvPr/>
          </p:nvSpPr>
          <p:spPr>
            <a:xfrm>
              <a:off x="0" y="6453322"/>
              <a:ext cx="9144000" cy="432062"/>
            </a:xfrm>
            <a:prstGeom prst="rect">
              <a:avLst/>
            </a:prstGeom>
            <a:ln>
              <a:noFill/>
            </a:ln>
            <a:effectLst>
              <a:outerShdw blurRad="50800" dist="38100" dir="16200000"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dirty="0"/>
            </a:p>
          </p:txBody>
        </p:sp>
        <p:sp>
          <p:nvSpPr>
            <p:cNvPr id="23" name="Sous-titre 2"/>
            <p:cNvSpPr txBox="1">
              <a:spLocks/>
            </p:cNvSpPr>
            <p:nvPr/>
          </p:nvSpPr>
          <p:spPr>
            <a:xfrm>
              <a:off x="312738" y="6500976"/>
              <a:ext cx="3963987" cy="357404"/>
            </a:xfrm>
            <a:prstGeom prst="rect">
              <a:avLst/>
            </a:prstGeom>
          </p:spPr>
          <p:txBody>
            <a:bodyPr/>
            <a:lstStyle/>
            <a:p>
              <a:pPr marL="342900" indent="-342900" fontAlgn="auto">
                <a:spcBef>
                  <a:spcPct val="20000"/>
                </a:spcBef>
                <a:spcAft>
                  <a:spcPts val="0"/>
                </a:spcAft>
                <a:defRPr/>
              </a:pPr>
              <a:r>
                <a:rPr lang="fr-FR" sz="1600" dirty="0">
                  <a:latin typeface="Calibri" pitchFamily="34" charset="0"/>
                  <a:cs typeface="Calibri" pitchFamily="34" charset="0"/>
                </a:rPr>
                <a:t>INPC2013</a:t>
              </a:r>
              <a:r>
                <a:rPr lang="en-US" sz="1600" dirty="0">
                  <a:latin typeface="Calibri" pitchFamily="34" charset="0"/>
                  <a:cs typeface="Calibri" pitchFamily="34" charset="0"/>
                </a:rPr>
                <a:t>, 2-7 June 2013, Firenze, Italy</a:t>
              </a:r>
              <a:endParaRPr lang="fr-FR" sz="1600" dirty="0">
                <a:latin typeface="Calibri" pitchFamily="34" charset="0"/>
                <a:cs typeface="Calibri" pitchFamily="34" charset="0"/>
              </a:endParaRPr>
            </a:p>
            <a:p>
              <a:pPr marL="342900" indent="-342900" fontAlgn="auto">
                <a:spcBef>
                  <a:spcPct val="20000"/>
                </a:spcBef>
                <a:spcAft>
                  <a:spcPts val="0"/>
                </a:spcAft>
                <a:defRPr/>
              </a:pPr>
              <a:endParaRPr lang="fr-FR" sz="1400" dirty="0">
                <a:solidFill>
                  <a:schemeClr val="tx2">
                    <a:lumMod val="75000"/>
                  </a:schemeClr>
                </a:solidFill>
                <a:latin typeface="+mn-lt"/>
              </a:endParaRPr>
            </a:p>
          </p:txBody>
        </p:sp>
        <p:pic>
          <p:nvPicPr>
            <p:cNvPr id="17427" name="Image 6" descr="logo-cenbg-transparent.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92280" y="6453327"/>
              <a:ext cx="1259631" cy="43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422" name="ZoneTexte 17"/>
          <p:cNvSpPr txBox="1">
            <a:spLocks noChangeArrowheads="1"/>
          </p:cNvSpPr>
          <p:nvPr/>
        </p:nvSpPr>
        <p:spPr bwMode="auto">
          <a:xfrm>
            <a:off x="8658225" y="6491288"/>
            <a:ext cx="60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C230B81-252F-4CAA-BC7C-5435BC43DF00}" type="slidenum">
              <a:rPr lang="fr-FR"/>
              <a:pPr eaLnBrk="1" hangingPunct="1"/>
              <a:t>10</a:t>
            </a:fld>
            <a:endParaRPr lang="fr-FR"/>
          </a:p>
        </p:txBody>
      </p:sp>
      <p:sp>
        <p:nvSpPr>
          <p:cNvPr id="24" name="Rectangle 13"/>
          <p:cNvSpPr>
            <a:spLocks noChangeArrowheads="1"/>
          </p:cNvSpPr>
          <p:nvPr/>
        </p:nvSpPr>
        <p:spPr bwMode="auto">
          <a:xfrm>
            <a:off x="2060575" y="33338"/>
            <a:ext cx="5561013" cy="533400"/>
          </a:xfrm>
          <a:prstGeom prst="rect">
            <a:avLst/>
          </a:prstGeom>
          <a:solidFill>
            <a:srgbClr val="FFFFFF"/>
          </a:solidFill>
          <a:ln w="9525">
            <a:noFill/>
            <a:miter lim="800000"/>
            <a:headEnd/>
            <a:tailEnd/>
          </a:ln>
        </p:spPr>
        <p:txBody>
          <a:bodyPr lIns="91434" tIns="45717" rIns="91434" bIns="45717"/>
          <a:lstStyle/>
          <a:p>
            <a:pPr>
              <a:defRPr/>
            </a:pPr>
            <a:r>
              <a:rPr lang="en-GB" sz="2800" dirty="0">
                <a:solidFill>
                  <a:srgbClr val="0000CC"/>
                </a:solidFill>
                <a:effectLst>
                  <a:outerShdw blurRad="38100" dist="38100" dir="2700000" algn="tl">
                    <a:srgbClr val="C0C0C0"/>
                  </a:outerShdw>
                </a:effectLst>
                <a:latin typeface="+mn-lt"/>
              </a:rPr>
              <a:t>Performances </a:t>
            </a:r>
          </a:p>
        </p:txBody>
      </p:sp>
      <p:cxnSp>
        <p:nvCxnSpPr>
          <p:cNvPr id="25" name="Connecteur droit 24"/>
          <p:cNvCxnSpPr/>
          <p:nvPr/>
        </p:nvCxnSpPr>
        <p:spPr>
          <a:xfrm>
            <a:off x="1579563" y="547688"/>
            <a:ext cx="7812087" cy="0"/>
          </a:xfrm>
          <a:prstGeom prst="line">
            <a:avLst/>
          </a:prstGeom>
          <a:ln w="38100">
            <a:solidFill>
              <a:schemeClr val="accent2">
                <a:lumMod val="75000"/>
              </a:schemeClr>
            </a:solidFill>
            <a:prstDash val="sysDot"/>
          </a:ln>
        </p:spPr>
        <p:style>
          <a:lnRef idx="1">
            <a:schemeClr val="accent2"/>
          </a:lnRef>
          <a:fillRef idx="0">
            <a:schemeClr val="accent2"/>
          </a:fillRef>
          <a:effectRef idx="0">
            <a:schemeClr val="accent2"/>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638175" y="1114425"/>
          <a:ext cx="8143875" cy="4429125"/>
        </p:xfrm>
        <a:graphic>
          <a:graphicData uri="http://schemas.openxmlformats.org/presentationml/2006/ole">
            <mc:AlternateContent xmlns:mc="http://schemas.openxmlformats.org/markup-compatibility/2006">
              <mc:Choice xmlns:v="urn:schemas-microsoft-com:vml" Requires="v">
                <p:oleObj spid="_x0000_s2065" name="Document" r:id="rId4" imgW="9869509" imgH="5474830" progId="Word.Document.8">
                  <p:embed/>
                </p:oleObj>
              </mc:Choice>
              <mc:Fallback>
                <p:oleObj name="Document" r:id="rId4" imgW="9869509" imgH="5474830"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175" y="1114425"/>
                        <a:ext cx="8143875" cy="4429125"/>
                      </a:xfrm>
                      <a:prstGeom prst="rect">
                        <a:avLst/>
                      </a:prstGeom>
                      <a:solidFill>
                        <a:srgbClr val="00FFFF"/>
                      </a:solidFill>
                      <a:ln>
                        <a:noFill/>
                      </a:ln>
                      <a:effectLst/>
                      <a:extLst>
                        <a:ext uri="{91240B29-F687-4F45-9708-019B960494DF}">
                          <a14:hiddenLine xmlns:a14="http://schemas.microsoft.com/office/drawing/2010/main" w="222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7" name="Text Box 3"/>
          <p:cNvSpPr txBox="1">
            <a:spLocks noChangeArrowheads="1"/>
          </p:cNvSpPr>
          <p:nvPr/>
        </p:nvSpPr>
        <p:spPr bwMode="auto">
          <a:xfrm>
            <a:off x="1739900" y="-7938"/>
            <a:ext cx="7451725" cy="946151"/>
          </a:xfrm>
          <a:prstGeom prst="rect">
            <a:avLst/>
          </a:prstGeom>
          <a:noFill/>
          <a:ln w="22225">
            <a:noFill/>
            <a:miter lim="800000"/>
            <a:headEnd type="none" w="sm" len="sm"/>
            <a:tailEnd type="none" w="sm" len="sm"/>
          </a:ln>
        </p:spPr>
        <p:txBody>
          <a:bodyPr lIns="83641" tIns="41820" rIns="83641" bIns="41820" anchor="b">
            <a:spAutoFit/>
          </a:bodyPr>
          <a:lstStyle/>
          <a:p>
            <a:pPr>
              <a:spcBef>
                <a:spcPct val="50000"/>
              </a:spcBef>
              <a:defRPr/>
            </a:pPr>
            <a:r>
              <a:rPr lang="fr-FR" sz="2800" b="1" dirty="0" err="1">
                <a:solidFill>
                  <a:schemeClr val="accent1">
                    <a:lumMod val="75000"/>
                  </a:schemeClr>
                </a:solidFill>
                <a:latin typeface="+mn-lt"/>
              </a:rPr>
              <a:t>Analysis</a:t>
            </a:r>
            <a:r>
              <a:rPr lang="fr-FR" sz="2800" b="1" dirty="0">
                <a:solidFill>
                  <a:schemeClr val="accent1">
                    <a:lumMod val="75000"/>
                  </a:schemeClr>
                </a:solidFill>
                <a:latin typeface="+mn-lt"/>
              </a:rPr>
              <a:t> and </a:t>
            </a:r>
            <a:r>
              <a:rPr lang="fr-FR" sz="2800" b="1" dirty="0" err="1">
                <a:solidFill>
                  <a:schemeClr val="accent1">
                    <a:lumMod val="75000"/>
                  </a:schemeClr>
                </a:solidFill>
                <a:latin typeface="+mn-lt"/>
              </a:rPr>
              <a:t>imaging</a:t>
            </a:r>
            <a:r>
              <a:rPr lang="fr-FR" sz="2800" b="1" dirty="0">
                <a:solidFill>
                  <a:schemeClr val="accent1">
                    <a:lumMod val="75000"/>
                  </a:schemeClr>
                </a:solidFill>
                <a:latin typeface="+mn-lt"/>
              </a:rPr>
              <a:t> techniques in </a:t>
            </a:r>
            <a:r>
              <a:rPr lang="fr-FR" sz="2800" b="1" dirty="0" err="1">
                <a:solidFill>
                  <a:schemeClr val="accent1">
                    <a:lumMod val="75000"/>
                  </a:schemeClr>
                </a:solidFill>
                <a:latin typeface="+mn-lt"/>
              </a:rPr>
              <a:t>Biology</a:t>
            </a:r>
            <a:r>
              <a:rPr lang="fr-FR" sz="2800" b="1" dirty="0">
                <a:solidFill>
                  <a:schemeClr val="accent1">
                    <a:lumMod val="75000"/>
                  </a:schemeClr>
                </a:solidFill>
                <a:latin typeface="+mn-lt"/>
              </a:rPr>
              <a:t>, </a:t>
            </a:r>
            <a:r>
              <a:rPr lang="fr-FR" sz="2800" b="1" dirty="0" err="1">
                <a:solidFill>
                  <a:schemeClr val="accent1">
                    <a:lumMod val="75000"/>
                  </a:schemeClr>
                </a:solidFill>
                <a:latin typeface="+mn-lt"/>
              </a:rPr>
              <a:t>Medicine</a:t>
            </a:r>
            <a:r>
              <a:rPr lang="fr-FR" sz="2800" b="1" dirty="0">
                <a:solidFill>
                  <a:schemeClr val="accent1">
                    <a:lumMod val="75000"/>
                  </a:schemeClr>
                </a:solidFill>
                <a:latin typeface="+mn-lt"/>
              </a:rPr>
              <a:t> and </a:t>
            </a:r>
            <a:r>
              <a:rPr lang="fr-FR" sz="2800" b="1" dirty="0" err="1">
                <a:solidFill>
                  <a:schemeClr val="accent1">
                    <a:lumMod val="75000"/>
                  </a:schemeClr>
                </a:solidFill>
                <a:latin typeface="+mn-lt"/>
              </a:rPr>
              <a:t>Environment</a:t>
            </a:r>
            <a:r>
              <a:rPr lang="fr-FR" sz="2800" b="1" dirty="0">
                <a:solidFill>
                  <a:schemeClr val="accent1">
                    <a:lumMod val="75000"/>
                  </a:schemeClr>
                </a:solidFill>
                <a:latin typeface="+mn-lt"/>
              </a:rPr>
              <a:t> </a:t>
            </a:r>
          </a:p>
        </p:txBody>
      </p:sp>
      <p:sp>
        <p:nvSpPr>
          <p:cNvPr id="2052" name="Text Box 8"/>
          <p:cNvSpPr txBox="1">
            <a:spLocks noChangeArrowheads="1"/>
          </p:cNvSpPr>
          <p:nvPr/>
        </p:nvSpPr>
        <p:spPr bwMode="auto">
          <a:xfrm>
            <a:off x="327025" y="5757863"/>
            <a:ext cx="8331200" cy="361950"/>
          </a:xfrm>
          <a:prstGeom prst="rect">
            <a:avLst/>
          </a:prstGeom>
          <a:solidFill>
            <a:schemeClr val="bg1"/>
          </a:solidFill>
          <a:ln>
            <a:noFill/>
          </a:ln>
          <a:extLst>
            <a:ext uri="{91240B29-F687-4F45-9708-019B960494DF}">
              <a14:hiddenLine xmlns:a14="http://schemas.microsoft.com/office/drawing/2010/main" w="22225">
                <a:solidFill>
                  <a:srgbClr val="000000"/>
                </a:solidFill>
                <a:miter lim="800000"/>
                <a:headEnd type="none" w="sm" len="sm"/>
                <a:tailEnd type="none" w="sm" len="sm"/>
              </a14:hiddenLine>
            </a:ext>
          </a:extLst>
        </p:spPr>
        <p:txBody>
          <a:bodyPr lIns="83641" tIns="41820" rIns="83641" bIns="41820" anchor="b">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fr-FR">
                <a:solidFill>
                  <a:srgbClr val="0033CC"/>
                </a:solidFill>
              </a:rPr>
              <a:t>Emerging techniques : MeV-SIMS, Ion Induced fluorescence, Confocal PIXE… </a:t>
            </a:r>
          </a:p>
        </p:txBody>
      </p:sp>
      <p:cxnSp>
        <p:nvCxnSpPr>
          <p:cNvPr id="11" name="Connecteur droit 10"/>
          <p:cNvCxnSpPr/>
          <p:nvPr/>
        </p:nvCxnSpPr>
        <p:spPr>
          <a:xfrm>
            <a:off x="1419225" y="895350"/>
            <a:ext cx="7812088" cy="0"/>
          </a:xfrm>
          <a:prstGeom prst="line">
            <a:avLst/>
          </a:prstGeom>
          <a:ln w="38100">
            <a:solidFill>
              <a:schemeClr val="accent2">
                <a:lumMod val="75000"/>
              </a:schemeClr>
            </a:solidFill>
            <a:prstDash val="sysDot"/>
          </a:ln>
        </p:spPr>
        <p:style>
          <a:lnRef idx="1">
            <a:schemeClr val="accent2"/>
          </a:lnRef>
          <a:fillRef idx="0">
            <a:schemeClr val="accent2"/>
          </a:fillRef>
          <a:effectRef idx="0">
            <a:schemeClr val="accent2"/>
          </a:effectRef>
          <a:fontRef idx="minor">
            <a:schemeClr val="tx1"/>
          </a:fontRef>
        </p:style>
      </p:cxnSp>
      <p:grpSp>
        <p:nvGrpSpPr>
          <p:cNvPr id="2054" name="Groupe 7"/>
          <p:cNvGrpSpPr>
            <a:grpSpLocks/>
          </p:cNvGrpSpPr>
          <p:nvPr/>
        </p:nvGrpSpPr>
        <p:grpSpPr bwMode="auto">
          <a:xfrm>
            <a:off x="-900113" y="-747713"/>
            <a:ext cx="3384551" cy="1830388"/>
            <a:chOff x="-900608" y="-747464"/>
            <a:chExt cx="3384376" cy="1830065"/>
          </a:xfrm>
        </p:grpSpPr>
        <p:sp>
          <p:nvSpPr>
            <p:cNvPr id="14" name="Ellipse 13"/>
            <p:cNvSpPr/>
            <p:nvPr/>
          </p:nvSpPr>
          <p:spPr>
            <a:xfrm>
              <a:off x="-103724" y="-747464"/>
              <a:ext cx="1795370" cy="1774513"/>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p>
          </p:txBody>
        </p:sp>
        <p:sp>
          <p:nvSpPr>
            <p:cNvPr id="15" name="Titre 1"/>
            <p:cNvSpPr txBox="1">
              <a:spLocks/>
            </p:cNvSpPr>
            <p:nvPr/>
          </p:nvSpPr>
          <p:spPr>
            <a:xfrm>
              <a:off x="-900608" y="-387165"/>
              <a:ext cx="3384376" cy="1469766"/>
            </a:xfrm>
            <a:prstGeom prst="rect">
              <a:avLst/>
            </a:prstGeom>
          </p:spPr>
          <p:txBody>
            <a:bodyPr anchor="ctr">
              <a:normAutofit/>
            </a:bodyPr>
            <a:lstStyle/>
            <a:p>
              <a:pPr algn="ctr" fontAlgn="auto">
                <a:spcAft>
                  <a:spcPts val="0"/>
                </a:spcAft>
                <a:defRPr/>
              </a:pPr>
              <a:r>
                <a:rPr lang="fr-FR" sz="3200" dirty="0">
                  <a:solidFill>
                    <a:schemeClr val="accent1">
                      <a:lumMod val="50000"/>
                    </a:schemeClr>
                  </a:solidFill>
                  <a:latin typeface="+mj-lt"/>
                  <a:ea typeface="+mj-ea"/>
                  <a:cs typeface="+mj-cs"/>
                </a:rPr>
                <a:t>2</a:t>
              </a:r>
            </a:p>
          </p:txBody>
        </p:sp>
      </p:grpSp>
      <p:grpSp>
        <p:nvGrpSpPr>
          <p:cNvPr id="2055" name="Groupe 7"/>
          <p:cNvGrpSpPr>
            <a:grpSpLocks/>
          </p:cNvGrpSpPr>
          <p:nvPr/>
        </p:nvGrpSpPr>
        <p:grpSpPr bwMode="auto">
          <a:xfrm>
            <a:off x="0" y="6453188"/>
            <a:ext cx="9144000" cy="431800"/>
            <a:chOff x="0" y="6453322"/>
            <a:chExt cx="9144000" cy="432062"/>
          </a:xfrm>
        </p:grpSpPr>
        <p:sp>
          <p:nvSpPr>
            <p:cNvPr id="17" name="Rectangle 16"/>
            <p:cNvSpPr/>
            <p:nvPr/>
          </p:nvSpPr>
          <p:spPr>
            <a:xfrm>
              <a:off x="0" y="6453322"/>
              <a:ext cx="9144000" cy="432062"/>
            </a:xfrm>
            <a:prstGeom prst="rect">
              <a:avLst/>
            </a:prstGeom>
            <a:ln>
              <a:noFill/>
            </a:ln>
            <a:effectLst>
              <a:outerShdw blurRad="50800" dist="38100" dir="16200000"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dirty="0"/>
            </a:p>
          </p:txBody>
        </p:sp>
        <p:sp>
          <p:nvSpPr>
            <p:cNvPr id="18" name="Sous-titre 2"/>
            <p:cNvSpPr txBox="1">
              <a:spLocks/>
            </p:cNvSpPr>
            <p:nvPr/>
          </p:nvSpPr>
          <p:spPr>
            <a:xfrm>
              <a:off x="312738" y="6500976"/>
              <a:ext cx="3963987" cy="357404"/>
            </a:xfrm>
            <a:prstGeom prst="rect">
              <a:avLst/>
            </a:prstGeom>
          </p:spPr>
          <p:txBody>
            <a:bodyPr/>
            <a:lstStyle/>
            <a:p>
              <a:pPr marL="342900" indent="-342900" fontAlgn="auto">
                <a:spcBef>
                  <a:spcPct val="20000"/>
                </a:spcBef>
                <a:spcAft>
                  <a:spcPts val="0"/>
                </a:spcAft>
                <a:defRPr/>
              </a:pPr>
              <a:r>
                <a:rPr lang="fr-FR" sz="1600" dirty="0">
                  <a:latin typeface="Calibri" pitchFamily="34" charset="0"/>
                  <a:cs typeface="Calibri" pitchFamily="34" charset="0"/>
                </a:rPr>
                <a:t>INPC2013</a:t>
              </a:r>
              <a:r>
                <a:rPr lang="en-US" sz="1600" dirty="0">
                  <a:latin typeface="Calibri" pitchFamily="34" charset="0"/>
                  <a:cs typeface="Calibri" pitchFamily="34" charset="0"/>
                </a:rPr>
                <a:t>, 2-7 June 2013, Firenze, Italy</a:t>
              </a:r>
              <a:endParaRPr lang="fr-FR" sz="1600" dirty="0">
                <a:latin typeface="Calibri" pitchFamily="34" charset="0"/>
                <a:cs typeface="Calibri" pitchFamily="34" charset="0"/>
              </a:endParaRPr>
            </a:p>
            <a:p>
              <a:pPr marL="342900" indent="-342900" fontAlgn="auto">
                <a:spcBef>
                  <a:spcPct val="20000"/>
                </a:spcBef>
                <a:spcAft>
                  <a:spcPts val="0"/>
                </a:spcAft>
                <a:defRPr/>
              </a:pPr>
              <a:endParaRPr lang="fr-FR" sz="1400" dirty="0">
                <a:solidFill>
                  <a:schemeClr val="tx2">
                    <a:lumMod val="75000"/>
                  </a:schemeClr>
                </a:solidFill>
                <a:latin typeface="+mn-lt"/>
              </a:endParaRPr>
            </a:p>
          </p:txBody>
        </p:sp>
        <p:pic>
          <p:nvPicPr>
            <p:cNvPr id="2059" name="Image 6" descr="logo-cenbg-transparent.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92280" y="6453327"/>
              <a:ext cx="1259631" cy="43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6" name="ZoneTexte 17"/>
          <p:cNvSpPr txBox="1">
            <a:spLocks noChangeArrowheads="1"/>
          </p:cNvSpPr>
          <p:nvPr/>
        </p:nvSpPr>
        <p:spPr bwMode="auto">
          <a:xfrm>
            <a:off x="8658225" y="6491288"/>
            <a:ext cx="60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6FB4D1F-D8F0-40E5-968B-BCF20B31F76F}" type="slidenum">
              <a:rPr lang="fr-FR"/>
              <a:pPr eaLnBrk="1" hangingPunct="1"/>
              <a:t>11</a:t>
            </a:fld>
            <a:endParaRPr lang="fr-F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e 7"/>
          <p:cNvGrpSpPr>
            <a:grpSpLocks/>
          </p:cNvGrpSpPr>
          <p:nvPr/>
        </p:nvGrpSpPr>
        <p:grpSpPr bwMode="auto">
          <a:xfrm>
            <a:off x="0" y="6453188"/>
            <a:ext cx="9144000" cy="431800"/>
            <a:chOff x="0" y="6453327"/>
            <a:chExt cx="9144000" cy="432057"/>
          </a:xfrm>
        </p:grpSpPr>
        <p:sp>
          <p:nvSpPr>
            <p:cNvPr id="5" name="Rectangle 4"/>
            <p:cNvSpPr/>
            <p:nvPr/>
          </p:nvSpPr>
          <p:spPr>
            <a:xfrm>
              <a:off x="0" y="6453327"/>
              <a:ext cx="9144000" cy="432057"/>
            </a:xfrm>
            <a:prstGeom prst="rect">
              <a:avLst/>
            </a:prstGeom>
            <a:ln>
              <a:noFill/>
            </a:ln>
            <a:effectLst>
              <a:outerShdw blurRad="50800" dist="38100" dir="16200000"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p>
          </p:txBody>
        </p:sp>
        <p:pic>
          <p:nvPicPr>
            <p:cNvPr id="18447" name="Image 6" descr="logo-cenbg-transparent.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6453327"/>
              <a:ext cx="1259631" cy="43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435" name="Groupe 7"/>
          <p:cNvGrpSpPr>
            <a:grpSpLocks/>
          </p:cNvGrpSpPr>
          <p:nvPr/>
        </p:nvGrpSpPr>
        <p:grpSpPr bwMode="auto">
          <a:xfrm>
            <a:off x="-900113" y="-747713"/>
            <a:ext cx="3384551" cy="1830388"/>
            <a:chOff x="-900608" y="-747464"/>
            <a:chExt cx="3384376" cy="1830065"/>
          </a:xfrm>
        </p:grpSpPr>
        <p:sp>
          <p:nvSpPr>
            <p:cNvPr id="9" name="Ellipse 8"/>
            <p:cNvSpPr/>
            <p:nvPr/>
          </p:nvSpPr>
          <p:spPr>
            <a:xfrm>
              <a:off x="-103724" y="-747464"/>
              <a:ext cx="1795370" cy="1774513"/>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p>
          </p:txBody>
        </p:sp>
        <p:sp>
          <p:nvSpPr>
            <p:cNvPr id="10" name="Titre 1"/>
            <p:cNvSpPr txBox="1">
              <a:spLocks/>
            </p:cNvSpPr>
            <p:nvPr/>
          </p:nvSpPr>
          <p:spPr>
            <a:xfrm>
              <a:off x="-900608" y="-387165"/>
              <a:ext cx="3384376" cy="1469766"/>
            </a:xfrm>
            <a:prstGeom prst="rect">
              <a:avLst/>
            </a:prstGeom>
          </p:spPr>
          <p:txBody>
            <a:bodyPr anchor="ctr">
              <a:normAutofit/>
            </a:bodyPr>
            <a:lstStyle/>
            <a:p>
              <a:pPr algn="ctr" fontAlgn="auto">
                <a:spcAft>
                  <a:spcPts val="0"/>
                </a:spcAft>
                <a:defRPr/>
              </a:pPr>
              <a:r>
                <a:rPr lang="fr-FR" sz="3200" dirty="0">
                  <a:solidFill>
                    <a:schemeClr val="accent1">
                      <a:lumMod val="50000"/>
                    </a:schemeClr>
                  </a:solidFill>
                  <a:latin typeface="+mj-lt"/>
                  <a:ea typeface="+mj-ea"/>
                  <a:cs typeface="+mj-cs"/>
                </a:rPr>
                <a:t>3</a:t>
              </a:r>
            </a:p>
          </p:txBody>
        </p:sp>
      </p:grpSp>
      <p:sp>
        <p:nvSpPr>
          <p:cNvPr id="12" name="Titre 1"/>
          <p:cNvSpPr txBox="1">
            <a:spLocks/>
          </p:cNvSpPr>
          <p:nvPr/>
        </p:nvSpPr>
        <p:spPr>
          <a:xfrm>
            <a:off x="866775" y="2652713"/>
            <a:ext cx="7772400" cy="3829050"/>
          </a:xfrm>
          <a:prstGeom prst="rect">
            <a:avLst/>
          </a:prstGeom>
        </p:spPr>
        <p:txBody>
          <a:bodyPr anchor="ctr">
            <a:normAutofit lnSpcReduction="10000"/>
          </a:bodyPr>
          <a:lstStyle/>
          <a:p>
            <a:pPr algn="ctr" fontAlgn="auto">
              <a:spcAft>
                <a:spcPts val="0"/>
              </a:spcAft>
              <a:defRPr/>
            </a:pPr>
            <a:r>
              <a:rPr lang="fr-FR" sz="3200" dirty="0" err="1">
                <a:solidFill>
                  <a:schemeClr val="accent1">
                    <a:lumMod val="50000"/>
                  </a:schemeClr>
                </a:solidFill>
                <a:latin typeface="+mj-lt"/>
                <a:ea typeface="+mj-ea"/>
                <a:cs typeface="+mj-cs"/>
              </a:rPr>
              <a:t>Nanotoxicology</a:t>
            </a:r>
            <a:endParaRPr lang="fr-FR" sz="3200" dirty="0">
              <a:solidFill>
                <a:schemeClr val="accent1">
                  <a:lumMod val="50000"/>
                </a:schemeClr>
              </a:solidFill>
              <a:latin typeface="+mj-lt"/>
              <a:ea typeface="+mj-ea"/>
              <a:cs typeface="+mj-cs"/>
            </a:endParaRPr>
          </a:p>
          <a:p>
            <a:pPr algn="ctr" fontAlgn="auto">
              <a:spcAft>
                <a:spcPts val="0"/>
              </a:spcAft>
              <a:defRPr/>
            </a:pPr>
            <a:endParaRPr lang="fr-FR" sz="3200" dirty="0">
              <a:solidFill>
                <a:schemeClr val="accent1">
                  <a:lumMod val="50000"/>
                </a:schemeClr>
              </a:solidFill>
              <a:latin typeface="+mj-lt"/>
              <a:ea typeface="+mj-ea"/>
              <a:cs typeface="+mj-cs"/>
            </a:endParaRPr>
          </a:p>
          <a:p>
            <a:pPr algn="ctr" fontAlgn="auto">
              <a:spcAft>
                <a:spcPts val="0"/>
              </a:spcAft>
              <a:defRPr/>
            </a:pPr>
            <a:endParaRPr lang="fr-FR" sz="3200" dirty="0">
              <a:solidFill>
                <a:schemeClr val="accent1">
                  <a:lumMod val="50000"/>
                </a:schemeClr>
              </a:solidFill>
              <a:latin typeface="+mj-lt"/>
              <a:ea typeface="+mj-ea"/>
              <a:cs typeface="+mj-cs"/>
            </a:endParaRPr>
          </a:p>
          <a:p>
            <a:pPr algn="ctr" fontAlgn="auto">
              <a:spcAft>
                <a:spcPts val="0"/>
              </a:spcAft>
              <a:defRPr/>
            </a:pPr>
            <a:endParaRPr lang="fr-FR" sz="3200" dirty="0">
              <a:solidFill>
                <a:schemeClr val="accent1">
                  <a:lumMod val="50000"/>
                </a:schemeClr>
              </a:solidFill>
              <a:latin typeface="+mj-lt"/>
              <a:ea typeface="+mj-ea"/>
              <a:cs typeface="+mj-cs"/>
            </a:endParaRPr>
          </a:p>
          <a:p>
            <a:pPr algn="ctr" fontAlgn="auto">
              <a:spcAft>
                <a:spcPts val="0"/>
              </a:spcAft>
              <a:defRPr/>
            </a:pPr>
            <a:r>
              <a:rPr lang="fr-FR" sz="2400" dirty="0" err="1">
                <a:solidFill>
                  <a:schemeClr val="accent1">
                    <a:lumMod val="50000"/>
                  </a:schemeClr>
                </a:solidFill>
                <a:latin typeface="+mj-lt"/>
                <a:ea typeface="+mj-ea"/>
                <a:cs typeface="+mj-cs"/>
              </a:rPr>
              <a:t>Mechanisms</a:t>
            </a:r>
            <a:r>
              <a:rPr lang="fr-FR" sz="2400" dirty="0">
                <a:solidFill>
                  <a:schemeClr val="accent1">
                    <a:lumMod val="50000"/>
                  </a:schemeClr>
                </a:solidFill>
                <a:latin typeface="+mj-lt"/>
                <a:ea typeface="+mj-ea"/>
                <a:cs typeface="+mj-cs"/>
              </a:rPr>
              <a:t> of translocation in </a:t>
            </a:r>
            <a:r>
              <a:rPr lang="fr-FR" sz="2400" dirty="0" err="1">
                <a:solidFill>
                  <a:schemeClr val="accent1">
                    <a:lumMod val="50000"/>
                  </a:schemeClr>
                </a:solidFill>
                <a:latin typeface="+mj-lt"/>
                <a:ea typeface="+mj-ea"/>
                <a:cs typeface="+mj-cs"/>
              </a:rPr>
              <a:t>cells</a:t>
            </a:r>
            <a:r>
              <a:rPr lang="fr-FR" sz="2400" dirty="0">
                <a:solidFill>
                  <a:schemeClr val="accent1">
                    <a:lumMod val="50000"/>
                  </a:schemeClr>
                </a:solidFill>
                <a:latin typeface="+mj-lt"/>
                <a:ea typeface="+mj-ea"/>
                <a:cs typeface="+mj-cs"/>
              </a:rPr>
              <a:t> and tissues</a:t>
            </a:r>
          </a:p>
          <a:p>
            <a:pPr algn="ctr" fontAlgn="auto">
              <a:spcAft>
                <a:spcPts val="0"/>
              </a:spcAft>
              <a:defRPr/>
            </a:pPr>
            <a:r>
              <a:rPr lang="fr-FR" sz="2400" dirty="0" err="1">
                <a:solidFill>
                  <a:schemeClr val="accent1">
                    <a:lumMod val="50000"/>
                  </a:schemeClr>
                </a:solidFill>
                <a:latin typeface="+mn-lt"/>
              </a:rPr>
              <a:t>Mechanisms</a:t>
            </a:r>
            <a:r>
              <a:rPr lang="fr-FR" sz="2400" dirty="0">
                <a:solidFill>
                  <a:schemeClr val="accent1">
                    <a:lumMod val="50000"/>
                  </a:schemeClr>
                </a:solidFill>
                <a:latin typeface="+mn-lt"/>
              </a:rPr>
              <a:t> of translocation in plants</a:t>
            </a:r>
          </a:p>
          <a:p>
            <a:pPr algn="ctr" fontAlgn="auto">
              <a:spcAft>
                <a:spcPts val="0"/>
              </a:spcAft>
              <a:defRPr/>
            </a:pPr>
            <a:r>
              <a:rPr lang="fr-FR" sz="2400" dirty="0">
                <a:solidFill>
                  <a:schemeClr val="accent1">
                    <a:lumMod val="50000"/>
                  </a:schemeClr>
                </a:solidFill>
                <a:latin typeface="+mn-lt"/>
              </a:rPr>
              <a:t>Bioaccumulation of </a:t>
            </a:r>
            <a:r>
              <a:rPr lang="fr-FR" sz="2400" dirty="0" err="1">
                <a:solidFill>
                  <a:schemeClr val="accent1">
                    <a:lumMod val="50000"/>
                  </a:schemeClr>
                </a:solidFill>
                <a:latin typeface="+mn-lt"/>
              </a:rPr>
              <a:t>nanoparticles</a:t>
            </a:r>
            <a:r>
              <a:rPr lang="fr-FR" sz="2400" dirty="0">
                <a:solidFill>
                  <a:schemeClr val="accent1">
                    <a:lumMod val="50000"/>
                  </a:schemeClr>
                </a:solidFill>
                <a:latin typeface="+mn-lt"/>
              </a:rPr>
              <a:t> in the </a:t>
            </a:r>
            <a:r>
              <a:rPr lang="fr-FR" sz="2400" dirty="0" err="1">
                <a:solidFill>
                  <a:schemeClr val="accent1">
                    <a:lumMod val="50000"/>
                  </a:schemeClr>
                </a:solidFill>
                <a:latin typeface="+mn-lt"/>
              </a:rPr>
              <a:t>environment</a:t>
            </a:r>
            <a:endParaRPr lang="fr-FR" sz="2400" dirty="0">
              <a:solidFill>
                <a:schemeClr val="accent1">
                  <a:lumMod val="50000"/>
                </a:schemeClr>
              </a:solidFill>
              <a:latin typeface="+mn-lt"/>
            </a:endParaRPr>
          </a:p>
          <a:p>
            <a:pPr algn="ctr" fontAlgn="auto">
              <a:spcAft>
                <a:spcPts val="0"/>
              </a:spcAft>
              <a:defRPr/>
            </a:pPr>
            <a:r>
              <a:rPr lang="fr-FR" sz="2400" dirty="0">
                <a:solidFill>
                  <a:schemeClr val="accent1">
                    <a:lumMod val="50000"/>
                  </a:schemeClr>
                </a:solidFill>
                <a:latin typeface="+mn-lt"/>
              </a:rPr>
              <a:t>Imaging techniques and nano-</a:t>
            </a:r>
            <a:r>
              <a:rPr lang="fr-FR" sz="2400" dirty="0" err="1">
                <a:solidFill>
                  <a:schemeClr val="accent1">
                    <a:lumMod val="50000"/>
                  </a:schemeClr>
                </a:solidFill>
                <a:latin typeface="+mn-lt"/>
              </a:rPr>
              <a:t>vectors</a:t>
            </a:r>
            <a:endParaRPr lang="fr-FR" sz="2400" dirty="0">
              <a:solidFill>
                <a:schemeClr val="accent1">
                  <a:lumMod val="50000"/>
                </a:schemeClr>
              </a:solidFill>
              <a:latin typeface="+mn-lt"/>
            </a:endParaRPr>
          </a:p>
          <a:p>
            <a:pPr algn="ctr" fontAlgn="auto">
              <a:spcAft>
                <a:spcPts val="0"/>
              </a:spcAft>
              <a:defRPr/>
            </a:pPr>
            <a:r>
              <a:rPr lang="fr-FR" sz="2400" dirty="0" err="1">
                <a:solidFill>
                  <a:schemeClr val="accent1">
                    <a:lumMod val="50000"/>
                  </a:schemeClr>
                </a:solidFill>
                <a:latin typeface="+mn-lt"/>
              </a:rPr>
              <a:t>Nanoparticles</a:t>
            </a:r>
            <a:r>
              <a:rPr lang="fr-FR" sz="2400" dirty="0">
                <a:solidFill>
                  <a:schemeClr val="accent1">
                    <a:lumMod val="50000"/>
                  </a:schemeClr>
                </a:solidFill>
                <a:latin typeface="+mn-lt"/>
              </a:rPr>
              <a:t> as </a:t>
            </a:r>
            <a:r>
              <a:rPr lang="fr-FR" sz="2400" dirty="0" err="1">
                <a:solidFill>
                  <a:schemeClr val="accent1">
                    <a:lumMod val="50000"/>
                  </a:schemeClr>
                </a:solidFill>
                <a:latin typeface="+mn-lt"/>
              </a:rPr>
              <a:t>sensitisers</a:t>
            </a:r>
            <a:r>
              <a:rPr lang="fr-FR" sz="2400" dirty="0">
                <a:solidFill>
                  <a:schemeClr val="accent1">
                    <a:lumMod val="50000"/>
                  </a:schemeClr>
                </a:solidFill>
                <a:latin typeface="+mn-lt"/>
              </a:rPr>
              <a:t> for radio-</a:t>
            </a:r>
            <a:r>
              <a:rPr lang="fr-FR" sz="2400" dirty="0" err="1">
                <a:solidFill>
                  <a:schemeClr val="accent1">
                    <a:lumMod val="50000"/>
                  </a:schemeClr>
                </a:solidFill>
                <a:latin typeface="+mn-lt"/>
              </a:rPr>
              <a:t>therapy</a:t>
            </a:r>
            <a:endParaRPr lang="fr-FR" sz="2400" dirty="0">
              <a:solidFill>
                <a:schemeClr val="accent1">
                  <a:lumMod val="50000"/>
                </a:schemeClr>
              </a:solidFill>
              <a:latin typeface="+mn-lt"/>
            </a:endParaRPr>
          </a:p>
          <a:p>
            <a:pPr algn="ctr" fontAlgn="auto">
              <a:spcAft>
                <a:spcPts val="0"/>
              </a:spcAft>
              <a:defRPr/>
            </a:pPr>
            <a:endParaRPr lang="fr-FR" sz="2400" dirty="0">
              <a:solidFill>
                <a:schemeClr val="accent1">
                  <a:lumMod val="50000"/>
                </a:schemeClr>
              </a:solidFill>
              <a:latin typeface="+mj-lt"/>
              <a:ea typeface="+mj-ea"/>
              <a:cs typeface="+mj-cs"/>
            </a:endParaRPr>
          </a:p>
          <a:p>
            <a:pPr algn="ctr" fontAlgn="auto">
              <a:spcAft>
                <a:spcPts val="0"/>
              </a:spcAft>
              <a:defRPr/>
            </a:pPr>
            <a:endParaRPr lang="fr-FR" sz="3200" dirty="0">
              <a:solidFill>
                <a:schemeClr val="accent1">
                  <a:lumMod val="50000"/>
                </a:schemeClr>
              </a:solidFill>
              <a:latin typeface="+mj-lt"/>
              <a:ea typeface="+mj-ea"/>
              <a:cs typeface="+mj-cs"/>
            </a:endParaRPr>
          </a:p>
          <a:p>
            <a:pPr algn="ctr" fontAlgn="auto">
              <a:spcAft>
                <a:spcPts val="0"/>
              </a:spcAft>
              <a:defRPr/>
            </a:pPr>
            <a:endParaRPr lang="fr-FR" sz="3200" dirty="0">
              <a:solidFill>
                <a:schemeClr val="accent1">
                  <a:lumMod val="50000"/>
                </a:schemeClr>
              </a:solidFill>
              <a:latin typeface="+mj-lt"/>
              <a:ea typeface="+mj-ea"/>
              <a:cs typeface="+mj-cs"/>
            </a:endParaRPr>
          </a:p>
          <a:p>
            <a:pPr algn="ctr" fontAlgn="auto">
              <a:spcAft>
                <a:spcPts val="0"/>
              </a:spcAft>
              <a:defRPr/>
            </a:pPr>
            <a:endParaRPr lang="fr-FR" sz="3200" dirty="0">
              <a:solidFill>
                <a:schemeClr val="accent1">
                  <a:lumMod val="50000"/>
                </a:schemeClr>
              </a:solidFill>
              <a:latin typeface="+mj-lt"/>
              <a:ea typeface="+mj-ea"/>
              <a:cs typeface="+mj-cs"/>
            </a:endParaRPr>
          </a:p>
        </p:txBody>
      </p:sp>
      <p:sp>
        <p:nvSpPr>
          <p:cNvPr id="18437" name="ZoneTexte 17"/>
          <p:cNvSpPr txBox="1">
            <a:spLocks noChangeArrowheads="1"/>
          </p:cNvSpPr>
          <p:nvPr/>
        </p:nvSpPr>
        <p:spPr bwMode="auto">
          <a:xfrm>
            <a:off x="8697913" y="6491288"/>
            <a:ext cx="627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A418A57-E814-4129-8D3D-B3ED6C1C3C77}" type="slidenum">
              <a:rPr lang="fr-FR"/>
              <a:pPr eaLnBrk="1" hangingPunct="1"/>
              <a:t>12</a:t>
            </a:fld>
            <a:endParaRPr lang="fr-FR"/>
          </a:p>
        </p:txBody>
      </p:sp>
      <p:pic>
        <p:nvPicPr>
          <p:cNvPr id="13" name="Image 12" descr="DSC_0044.JPG"/>
          <p:cNvPicPr>
            <a:picLocks noChangeAspect="1"/>
          </p:cNvPicPr>
          <p:nvPr/>
        </p:nvPicPr>
        <p:blipFill>
          <a:blip r:embed="rId4"/>
          <a:srcRect/>
          <a:stretch>
            <a:fillRect/>
          </a:stretch>
        </p:blipFill>
        <p:spPr>
          <a:xfrm>
            <a:off x="1771650" y="2603500"/>
            <a:ext cx="6057900" cy="1049338"/>
          </a:xfrm>
          <a:prstGeom prst="rect">
            <a:avLst/>
          </a:prstGeom>
          <a:ln>
            <a:noFill/>
          </a:ln>
          <a:effectLst>
            <a:outerShdw blurRad="292100" dist="139700" dir="2700000" algn="tl" rotWithShape="0">
              <a:srgbClr val="333333">
                <a:alpha val="65000"/>
              </a:srgbClr>
            </a:outerShdw>
          </a:effectLst>
        </p:spPr>
      </p:pic>
      <p:grpSp>
        <p:nvGrpSpPr>
          <p:cNvPr id="18439" name="Groupe 7"/>
          <p:cNvGrpSpPr>
            <a:grpSpLocks/>
          </p:cNvGrpSpPr>
          <p:nvPr/>
        </p:nvGrpSpPr>
        <p:grpSpPr bwMode="auto">
          <a:xfrm>
            <a:off x="0" y="6453188"/>
            <a:ext cx="9144000" cy="431800"/>
            <a:chOff x="0" y="6453322"/>
            <a:chExt cx="9144000" cy="432062"/>
          </a:xfrm>
        </p:grpSpPr>
        <p:sp>
          <p:nvSpPr>
            <p:cNvPr id="16" name="Rectangle 15"/>
            <p:cNvSpPr/>
            <p:nvPr/>
          </p:nvSpPr>
          <p:spPr>
            <a:xfrm>
              <a:off x="0" y="6453322"/>
              <a:ext cx="9144000" cy="432062"/>
            </a:xfrm>
            <a:prstGeom prst="rect">
              <a:avLst/>
            </a:prstGeom>
            <a:ln>
              <a:noFill/>
            </a:ln>
            <a:effectLst>
              <a:outerShdw blurRad="50800" dist="38100" dir="16200000"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dirty="0"/>
            </a:p>
          </p:txBody>
        </p:sp>
        <p:sp>
          <p:nvSpPr>
            <p:cNvPr id="17" name="Sous-titre 2"/>
            <p:cNvSpPr txBox="1">
              <a:spLocks/>
            </p:cNvSpPr>
            <p:nvPr/>
          </p:nvSpPr>
          <p:spPr>
            <a:xfrm>
              <a:off x="312738" y="6500976"/>
              <a:ext cx="3963987" cy="357404"/>
            </a:xfrm>
            <a:prstGeom prst="rect">
              <a:avLst/>
            </a:prstGeom>
          </p:spPr>
          <p:txBody>
            <a:bodyPr/>
            <a:lstStyle/>
            <a:p>
              <a:pPr marL="342900" indent="-342900" fontAlgn="auto">
                <a:spcBef>
                  <a:spcPct val="20000"/>
                </a:spcBef>
                <a:spcAft>
                  <a:spcPts val="0"/>
                </a:spcAft>
                <a:defRPr/>
              </a:pPr>
              <a:r>
                <a:rPr lang="fr-FR" sz="1600" dirty="0">
                  <a:latin typeface="Calibri" pitchFamily="34" charset="0"/>
                  <a:cs typeface="Calibri" pitchFamily="34" charset="0"/>
                </a:rPr>
                <a:t>INPC2013</a:t>
              </a:r>
              <a:r>
                <a:rPr lang="en-US" sz="1600" dirty="0">
                  <a:latin typeface="Calibri" pitchFamily="34" charset="0"/>
                  <a:cs typeface="Calibri" pitchFamily="34" charset="0"/>
                </a:rPr>
                <a:t>, 2-7 June 2013, Firenze, Italy</a:t>
              </a:r>
              <a:endParaRPr lang="fr-FR" sz="1600" dirty="0">
                <a:latin typeface="Calibri" pitchFamily="34" charset="0"/>
                <a:cs typeface="Calibri" pitchFamily="34" charset="0"/>
              </a:endParaRPr>
            </a:p>
            <a:p>
              <a:pPr marL="342900" indent="-342900" fontAlgn="auto">
                <a:spcBef>
                  <a:spcPct val="20000"/>
                </a:spcBef>
                <a:spcAft>
                  <a:spcPts val="0"/>
                </a:spcAft>
                <a:defRPr/>
              </a:pPr>
              <a:endParaRPr lang="fr-FR" sz="1400" dirty="0">
                <a:solidFill>
                  <a:schemeClr val="tx2">
                    <a:lumMod val="75000"/>
                  </a:schemeClr>
                </a:solidFill>
                <a:latin typeface="+mn-lt"/>
              </a:endParaRPr>
            </a:p>
          </p:txBody>
        </p:sp>
        <p:pic>
          <p:nvPicPr>
            <p:cNvPr id="18443" name="Image 6" descr="logo-cenbg-transparent.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6453327"/>
              <a:ext cx="1259631" cy="43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40" name="ZoneTexte 17"/>
          <p:cNvSpPr txBox="1">
            <a:spLocks noChangeArrowheads="1"/>
          </p:cNvSpPr>
          <p:nvPr/>
        </p:nvSpPr>
        <p:spPr bwMode="auto">
          <a:xfrm>
            <a:off x="8658225" y="6491288"/>
            <a:ext cx="60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AE75585-57DC-412C-B58C-DA99440641E5}" type="slidenum">
              <a:rPr lang="fr-FR"/>
              <a:pPr eaLnBrk="1" hangingPunct="1"/>
              <a:t>12</a:t>
            </a:fld>
            <a:endParaRPr lang="fr-F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4833938" y="1300163"/>
          <a:ext cx="3657600" cy="4041775"/>
        </p:xfrm>
        <a:graphic>
          <a:graphicData uri="http://schemas.openxmlformats.org/presentationml/2006/ole">
            <mc:AlternateContent xmlns:mc="http://schemas.openxmlformats.org/markup-compatibility/2006">
              <mc:Choice xmlns:v="urn:schemas-microsoft-com:vml" Requires="v">
                <p:oleObj spid="_x0000_s3109" name="Photo Editor Photo" r:id="rId4" imgW="4266667" imgH="4266667" progId="MSPhotoEd.3">
                  <p:embed/>
                </p:oleObj>
              </mc:Choice>
              <mc:Fallback>
                <p:oleObj name="Photo Editor Photo" r:id="rId4" imgW="4266667" imgH="4266667"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3938" y="1300163"/>
                        <a:ext cx="3657600" cy="4041775"/>
                      </a:xfrm>
                      <a:prstGeom prst="rect">
                        <a:avLst/>
                      </a:prstGeom>
                      <a:noFill/>
                      <a:ln w="9525">
                        <a:solidFill>
                          <a:srgbClr val="00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076" name="Group 3"/>
          <p:cNvGrpSpPr>
            <a:grpSpLocks/>
          </p:cNvGrpSpPr>
          <p:nvPr/>
        </p:nvGrpSpPr>
        <p:grpSpPr bwMode="auto">
          <a:xfrm>
            <a:off x="1174750" y="1300163"/>
            <a:ext cx="3397250" cy="4835525"/>
            <a:chOff x="70" y="73"/>
            <a:chExt cx="2257" cy="2951"/>
          </a:xfrm>
        </p:grpSpPr>
        <p:pic>
          <p:nvPicPr>
            <p:cNvPr id="3096" name="Picture 4" descr="his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 y="73"/>
              <a:ext cx="2197" cy="212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097" name="Line 5"/>
            <p:cNvSpPr>
              <a:spLocks noChangeShapeType="1"/>
            </p:cNvSpPr>
            <p:nvPr/>
          </p:nvSpPr>
          <p:spPr bwMode="auto">
            <a:xfrm flipH="1" flipV="1">
              <a:off x="559" y="2205"/>
              <a:ext cx="6" cy="350"/>
            </a:xfrm>
            <a:prstGeom prst="line">
              <a:avLst/>
            </a:prstGeom>
            <a:noFill/>
            <a:ln w="3175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lIns="93600" tIns="46800" rIns="93600" bIns="46800" anchor="ctr"/>
            <a:lstStyle/>
            <a:p>
              <a:endParaRPr lang="it-IT"/>
            </a:p>
          </p:txBody>
        </p:sp>
        <p:sp>
          <p:nvSpPr>
            <p:cNvPr id="3098" name="Line 6"/>
            <p:cNvSpPr>
              <a:spLocks noChangeShapeType="1"/>
            </p:cNvSpPr>
            <p:nvPr/>
          </p:nvSpPr>
          <p:spPr bwMode="auto">
            <a:xfrm flipH="1" flipV="1">
              <a:off x="1411" y="2216"/>
              <a:ext cx="316" cy="335"/>
            </a:xfrm>
            <a:prstGeom prst="line">
              <a:avLst/>
            </a:prstGeom>
            <a:noFill/>
            <a:ln w="3175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lIns="93600" tIns="46800" rIns="93600" bIns="46800" anchor="ctr"/>
            <a:lstStyle/>
            <a:p>
              <a:endParaRPr lang="it-IT"/>
            </a:p>
          </p:txBody>
        </p:sp>
        <p:sp>
          <p:nvSpPr>
            <p:cNvPr id="3099" name="Line 7"/>
            <p:cNvSpPr>
              <a:spLocks noChangeShapeType="1"/>
            </p:cNvSpPr>
            <p:nvPr/>
          </p:nvSpPr>
          <p:spPr bwMode="auto">
            <a:xfrm flipV="1">
              <a:off x="933" y="2222"/>
              <a:ext cx="4" cy="315"/>
            </a:xfrm>
            <a:prstGeom prst="line">
              <a:avLst/>
            </a:prstGeom>
            <a:noFill/>
            <a:ln w="3175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lIns="93600" tIns="46800" rIns="93600" bIns="46800" anchor="ctr"/>
            <a:lstStyle/>
            <a:p>
              <a:endParaRPr lang="it-IT"/>
            </a:p>
          </p:txBody>
        </p:sp>
        <p:sp>
          <p:nvSpPr>
            <p:cNvPr id="3100" name="Text Box 8"/>
            <p:cNvSpPr txBox="1">
              <a:spLocks noChangeArrowheads="1"/>
            </p:cNvSpPr>
            <p:nvPr/>
          </p:nvSpPr>
          <p:spPr bwMode="auto">
            <a:xfrm>
              <a:off x="715" y="2480"/>
              <a:ext cx="837" cy="537"/>
            </a:xfrm>
            <a:prstGeom prst="rect">
              <a:avLst/>
            </a:prstGeom>
            <a:solidFill>
              <a:schemeClr val="bg1"/>
            </a:solidFill>
            <a:ln w="22225">
              <a:solidFill>
                <a:srgbClr val="000000"/>
              </a:solidFill>
              <a:miter lim="800000"/>
              <a:headEnd type="none" w="sm" len="sm"/>
              <a:tailEnd type="none" w="sm" len="sm"/>
            </a:ln>
          </p:spPr>
          <p:txBody>
            <a:bodyPr lIns="93600" tIns="46800" rIns="93600" bIns="46800" anchor="b">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50000"/>
                </a:lnSpc>
                <a:spcBef>
                  <a:spcPct val="50000"/>
                </a:spcBef>
              </a:pPr>
              <a:endParaRPr lang="fr-FR" sz="1400">
                <a:solidFill>
                  <a:srgbClr val="0033CC"/>
                </a:solidFill>
              </a:endParaRPr>
            </a:p>
            <a:p>
              <a:pPr eaLnBrk="1" hangingPunct="1">
                <a:lnSpc>
                  <a:spcPct val="50000"/>
                </a:lnSpc>
                <a:spcBef>
                  <a:spcPct val="50000"/>
                </a:spcBef>
              </a:pPr>
              <a:r>
                <a:rPr lang="fr-FR" sz="1400">
                  <a:solidFill>
                    <a:srgbClr val="0033CC"/>
                  </a:solidFill>
                </a:rPr>
                <a:t>Stratum </a:t>
              </a:r>
            </a:p>
            <a:p>
              <a:pPr eaLnBrk="1" hangingPunct="1">
                <a:lnSpc>
                  <a:spcPct val="50000"/>
                </a:lnSpc>
                <a:spcBef>
                  <a:spcPct val="50000"/>
                </a:spcBef>
              </a:pPr>
              <a:r>
                <a:rPr lang="fr-FR" sz="1400">
                  <a:solidFill>
                    <a:srgbClr val="0033CC"/>
                  </a:solidFill>
                </a:rPr>
                <a:t>Granulosum</a:t>
              </a:r>
            </a:p>
            <a:p>
              <a:pPr eaLnBrk="1" hangingPunct="1">
                <a:lnSpc>
                  <a:spcPct val="50000"/>
                </a:lnSpc>
                <a:spcBef>
                  <a:spcPct val="50000"/>
                </a:spcBef>
              </a:pPr>
              <a:endParaRPr lang="fr-FR" sz="1400">
                <a:solidFill>
                  <a:srgbClr val="0033CC"/>
                </a:solidFill>
              </a:endParaRPr>
            </a:p>
          </p:txBody>
        </p:sp>
        <p:sp>
          <p:nvSpPr>
            <p:cNvPr id="3101" name="Text Box 9"/>
            <p:cNvSpPr txBox="1">
              <a:spLocks noChangeArrowheads="1"/>
            </p:cNvSpPr>
            <p:nvPr/>
          </p:nvSpPr>
          <p:spPr bwMode="auto">
            <a:xfrm>
              <a:off x="1586" y="2484"/>
              <a:ext cx="741" cy="537"/>
            </a:xfrm>
            <a:prstGeom prst="rect">
              <a:avLst/>
            </a:prstGeom>
            <a:solidFill>
              <a:schemeClr val="bg1"/>
            </a:solidFill>
            <a:ln w="22225">
              <a:solidFill>
                <a:srgbClr val="000000"/>
              </a:solidFill>
              <a:miter lim="800000"/>
              <a:headEnd type="none" w="sm" len="sm"/>
              <a:tailEnd type="none" w="sm" len="sm"/>
            </a:ln>
          </p:spPr>
          <p:txBody>
            <a:bodyPr lIns="93600" tIns="46800" rIns="93600" bIns="46800" anchor="b">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50000"/>
                </a:lnSpc>
                <a:spcBef>
                  <a:spcPct val="50000"/>
                </a:spcBef>
              </a:pPr>
              <a:endParaRPr lang="fr-FR" sz="1400">
                <a:solidFill>
                  <a:srgbClr val="0033CC"/>
                </a:solidFill>
              </a:endParaRPr>
            </a:p>
            <a:p>
              <a:pPr eaLnBrk="1" hangingPunct="1">
                <a:lnSpc>
                  <a:spcPct val="50000"/>
                </a:lnSpc>
                <a:spcBef>
                  <a:spcPct val="50000"/>
                </a:spcBef>
              </a:pPr>
              <a:r>
                <a:rPr lang="fr-FR" sz="1400">
                  <a:solidFill>
                    <a:srgbClr val="0033CC"/>
                  </a:solidFill>
                </a:rPr>
                <a:t>Stratum </a:t>
              </a:r>
            </a:p>
            <a:p>
              <a:pPr eaLnBrk="1" hangingPunct="1">
                <a:lnSpc>
                  <a:spcPct val="50000"/>
                </a:lnSpc>
                <a:spcBef>
                  <a:spcPct val="50000"/>
                </a:spcBef>
              </a:pPr>
              <a:r>
                <a:rPr lang="fr-FR" sz="1400">
                  <a:solidFill>
                    <a:srgbClr val="0033CC"/>
                  </a:solidFill>
                </a:rPr>
                <a:t>Spinosum</a:t>
              </a:r>
            </a:p>
            <a:p>
              <a:pPr eaLnBrk="1" hangingPunct="1">
                <a:lnSpc>
                  <a:spcPct val="50000"/>
                </a:lnSpc>
                <a:spcBef>
                  <a:spcPct val="50000"/>
                </a:spcBef>
              </a:pPr>
              <a:endParaRPr lang="fr-FR" sz="1400">
                <a:solidFill>
                  <a:srgbClr val="0033CC"/>
                </a:solidFill>
              </a:endParaRPr>
            </a:p>
          </p:txBody>
        </p:sp>
        <p:sp>
          <p:nvSpPr>
            <p:cNvPr id="3102" name="Text Box 10"/>
            <p:cNvSpPr txBox="1">
              <a:spLocks noChangeArrowheads="1"/>
            </p:cNvSpPr>
            <p:nvPr/>
          </p:nvSpPr>
          <p:spPr bwMode="auto">
            <a:xfrm>
              <a:off x="70" y="2489"/>
              <a:ext cx="621" cy="535"/>
            </a:xfrm>
            <a:prstGeom prst="rect">
              <a:avLst/>
            </a:prstGeom>
            <a:solidFill>
              <a:schemeClr val="bg1"/>
            </a:solidFill>
            <a:ln w="22225">
              <a:solidFill>
                <a:srgbClr val="000000"/>
              </a:solidFill>
              <a:miter lim="800000"/>
              <a:headEnd type="none" w="sm" len="sm"/>
              <a:tailEnd type="none" w="sm" len="sm"/>
            </a:ln>
          </p:spPr>
          <p:txBody>
            <a:bodyPr lIns="93600" tIns="46800" rIns="93600" bIns="46800" anchor="b">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40000"/>
                </a:lnSpc>
                <a:spcBef>
                  <a:spcPct val="50000"/>
                </a:spcBef>
              </a:pPr>
              <a:endParaRPr lang="fr-FR" sz="1400">
                <a:solidFill>
                  <a:srgbClr val="0033CC"/>
                </a:solidFill>
              </a:endParaRPr>
            </a:p>
            <a:p>
              <a:pPr eaLnBrk="1" hangingPunct="1">
                <a:lnSpc>
                  <a:spcPct val="60000"/>
                </a:lnSpc>
                <a:spcBef>
                  <a:spcPct val="50000"/>
                </a:spcBef>
              </a:pPr>
              <a:r>
                <a:rPr lang="fr-FR" sz="1400">
                  <a:solidFill>
                    <a:srgbClr val="0033CC"/>
                  </a:solidFill>
                </a:rPr>
                <a:t>Stratum </a:t>
              </a:r>
            </a:p>
            <a:p>
              <a:pPr eaLnBrk="1" hangingPunct="1">
                <a:lnSpc>
                  <a:spcPct val="60000"/>
                </a:lnSpc>
                <a:spcBef>
                  <a:spcPct val="50000"/>
                </a:spcBef>
              </a:pPr>
              <a:r>
                <a:rPr lang="fr-FR" sz="1400">
                  <a:solidFill>
                    <a:srgbClr val="0033CC"/>
                  </a:solidFill>
                </a:rPr>
                <a:t>Corneum</a:t>
              </a:r>
            </a:p>
            <a:p>
              <a:pPr eaLnBrk="1" hangingPunct="1">
                <a:lnSpc>
                  <a:spcPct val="40000"/>
                </a:lnSpc>
                <a:spcBef>
                  <a:spcPct val="50000"/>
                </a:spcBef>
              </a:pPr>
              <a:endParaRPr lang="fr-FR" sz="1400">
                <a:solidFill>
                  <a:srgbClr val="0033CC"/>
                </a:solidFill>
              </a:endParaRPr>
            </a:p>
          </p:txBody>
        </p:sp>
      </p:grpSp>
      <p:sp>
        <p:nvSpPr>
          <p:cNvPr id="644107" name="Text Box 11"/>
          <p:cNvSpPr txBox="1">
            <a:spLocks noChangeArrowheads="1"/>
          </p:cNvSpPr>
          <p:nvPr/>
        </p:nvSpPr>
        <p:spPr bwMode="auto">
          <a:xfrm>
            <a:off x="1919288" y="134938"/>
            <a:ext cx="5618162" cy="514350"/>
          </a:xfrm>
          <a:prstGeom prst="rect">
            <a:avLst/>
          </a:prstGeom>
          <a:noFill/>
          <a:ln w="22225">
            <a:noFill/>
            <a:miter lim="800000"/>
            <a:headEnd type="none" w="sm" len="sm"/>
            <a:tailEnd type="none" w="sm" len="sm"/>
          </a:ln>
          <a:effectLst/>
        </p:spPr>
        <p:txBody>
          <a:bodyPr lIns="83641" tIns="41820" rIns="83641" bIns="41820" anchor="b">
            <a:spAutoFit/>
          </a:bodyPr>
          <a:lstStyle/>
          <a:p>
            <a:pPr algn="ctr">
              <a:spcBef>
                <a:spcPct val="50000"/>
              </a:spcBef>
              <a:defRPr/>
            </a:pPr>
            <a:r>
              <a:rPr lang="en-GB" sz="2800" dirty="0">
                <a:solidFill>
                  <a:srgbClr val="0033CC"/>
                </a:solidFill>
                <a:effectLst>
                  <a:outerShdw blurRad="38100" dist="38100" dir="2700000" algn="tl">
                    <a:srgbClr val="C0C0C0"/>
                  </a:outerShdw>
                </a:effectLst>
                <a:latin typeface="Calibri" pitchFamily="34" charset="0"/>
                <a:cs typeface="Calibri" pitchFamily="34" charset="0"/>
              </a:rPr>
              <a:t>Human epidermis and STIM imaging</a:t>
            </a:r>
          </a:p>
        </p:txBody>
      </p:sp>
      <p:graphicFrame>
        <p:nvGraphicFramePr>
          <p:cNvPr id="3075" name="Object 3"/>
          <p:cNvGraphicFramePr>
            <a:graphicFrameLocks noChangeAspect="1"/>
          </p:cNvGraphicFramePr>
          <p:nvPr/>
        </p:nvGraphicFramePr>
        <p:xfrm>
          <a:off x="8586788" y="1290638"/>
          <a:ext cx="115887" cy="4051300"/>
        </p:xfrm>
        <a:graphic>
          <a:graphicData uri="http://schemas.openxmlformats.org/presentationml/2006/ole">
            <mc:AlternateContent xmlns:mc="http://schemas.openxmlformats.org/markup-compatibility/2006">
              <mc:Choice xmlns:v="urn:schemas-microsoft-com:vml" Requires="v">
                <p:oleObj spid="_x0000_s3110" name="Photo Editor Photo" r:id="rId7" imgW="152284" imgH="1950889" progId="MSPhotoEd.3">
                  <p:embed/>
                </p:oleObj>
              </mc:Choice>
              <mc:Fallback>
                <p:oleObj name="Photo Editor Photo" r:id="rId7" imgW="152284" imgH="1950889" progId="MSPhotoEd.3">
                  <p:embed/>
                  <p:pic>
                    <p:nvPicPr>
                      <p:cNvPr id="0" name="Object 3"/>
                      <p:cNvPicPr>
                        <a:picLocks noChangeAspect="1" noChangeArrowheads="1"/>
                      </p:cNvPicPr>
                      <p:nvPr/>
                    </p:nvPicPr>
                    <p:blipFill>
                      <a:blip r:embed="rId8">
                        <a:lum bright="12000" contrast="-6000"/>
                        <a:extLst>
                          <a:ext uri="{28A0092B-C50C-407E-A947-70E740481C1C}">
                            <a14:useLocalDpi xmlns:a14="http://schemas.microsoft.com/office/drawing/2010/main" val="0"/>
                          </a:ext>
                        </a:extLst>
                      </a:blip>
                      <a:srcRect/>
                      <a:stretch>
                        <a:fillRect/>
                      </a:stretch>
                    </p:blipFill>
                    <p:spPr bwMode="auto">
                      <a:xfrm>
                        <a:off x="8586788" y="1290638"/>
                        <a:ext cx="115887" cy="4051300"/>
                      </a:xfrm>
                      <a:prstGeom prst="rect">
                        <a:avLst/>
                      </a:prstGeom>
                      <a:noFill/>
                      <a:ln w="12700">
                        <a:solidFill>
                          <a:srgbClr val="00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078" name="Group 17"/>
          <p:cNvGrpSpPr>
            <a:grpSpLocks/>
          </p:cNvGrpSpPr>
          <p:nvPr/>
        </p:nvGrpSpPr>
        <p:grpSpPr bwMode="auto">
          <a:xfrm>
            <a:off x="4833938" y="4837113"/>
            <a:ext cx="1143000" cy="355600"/>
            <a:chOff x="1143" y="1635"/>
            <a:chExt cx="610" cy="237"/>
          </a:xfrm>
        </p:grpSpPr>
        <p:sp>
          <p:nvSpPr>
            <p:cNvPr id="3094" name="Line 18"/>
            <p:cNvSpPr>
              <a:spLocks noChangeAspect="1" noChangeShapeType="1"/>
            </p:cNvSpPr>
            <p:nvPr/>
          </p:nvSpPr>
          <p:spPr bwMode="auto">
            <a:xfrm>
              <a:off x="1254" y="1853"/>
              <a:ext cx="258" cy="1"/>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095" name="Text Box 19"/>
            <p:cNvSpPr txBox="1">
              <a:spLocks noChangeAspect="1" noChangeArrowheads="1"/>
            </p:cNvSpPr>
            <p:nvPr/>
          </p:nvSpPr>
          <p:spPr bwMode="auto">
            <a:xfrm>
              <a:off x="1143" y="1635"/>
              <a:ext cx="610" cy="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321" tIns="51161" rIns="102321" bIns="5116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fr-FR" sz="1600">
                  <a:solidFill>
                    <a:srgbClr val="000000"/>
                  </a:solidFill>
                </a:rPr>
                <a:t>  20µm</a:t>
              </a:r>
            </a:p>
          </p:txBody>
        </p:sp>
      </p:grpSp>
      <p:sp>
        <p:nvSpPr>
          <p:cNvPr id="3079" name="Text Box 20"/>
          <p:cNvSpPr txBox="1">
            <a:spLocks noChangeArrowheads="1"/>
          </p:cNvSpPr>
          <p:nvPr/>
        </p:nvSpPr>
        <p:spPr bwMode="auto">
          <a:xfrm>
            <a:off x="5748338" y="5500688"/>
            <a:ext cx="1471612"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sm" len="sm"/>
                <a:tailEnd type="none" w="sm" len="sm"/>
              </a14:hiddenLine>
            </a:ext>
          </a:extLst>
        </p:spPr>
        <p:txBody>
          <a:bodyPr lIns="83641" tIns="41820" rIns="83641" bIns="41820" anchor="b">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a:solidFill>
                  <a:srgbClr val="000000"/>
                </a:solidFill>
              </a:rPr>
              <a:t>STIM</a:t>
            </a:r>
          </a:p>
        </p:txBody>
      </p:sp>
      <p:grpSp>
        <p:nvGrpSpPr>
          <p:cNvPr id="3080" name="Groupe 7"/>
          <p:cNvGrpSpPr>
            <a:grpSpLocks/>
          </p:cNvGrpSpPr>
          <p:nvPr/>
        </p:nvGrpSpPr>
        <p:grpSpPr bwMode="auto">
          <a:xfrm>
            <a:off x="-900113" y="-747713"/>
            <a:ext cx="3384551" cy="1830388"/>
            <a:chOff x="-900608" y="-747464"/>
            <a:chExt cx="3384376" cy="1830065"/>
          </a:xfrm>
        </p:grpSpPr>
        <p:sp>
          <p:nvSpPr>
            <p:cNvPr id="22" name="Ellipse 21"/>
            <p:cNvSpPr/>
            <p:nvPr/>
          </p:nvSpPr>
          <p:spPr>
            <a:xfrm>
              <a:off x="-103724" y="-747464"/>
              <a:ext cx="1795370" cy="1774513"/>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p>
          </p:txBody>
        </p:sp>
        <p:sp>
          <p:nvSpPr>
            <p:cNvPr id="23" name="Titre 1"/>
            <p:cNvSpPr txBox="1">
              <a:spLocks/>
            </p:cNvSpPr>
            <p:nvPr/>
          </p:nvSpPr>
          <p:spPr>
            <a:xfrm>
              <a:off x="-900608" y="-387165"/>
              <a:ext cx="3384376" cy="1469766"/>
            </a:xfrm>
            <a:prstGeom prst="rect">
              <a:avLst/>
            </a:prstGeom>
          </p:spPr>
          <p:txBody>
            <a:bodyPr anchor="ctr">
              <a:normAutofit/>
            </a:bodyPr>
            <a:lstStyle/>
            <a:p>
              <a:pPr algn="ctr" fontAlgn="auto">
                <a:spcAft>
                  <a:spcPts val="0"/>
                </a:spcAft>
                <a:defRPr/>
              </a:pPr>
              <a:endParaRPr lang="fr-FR" sz="3200" dirty="0">
                <a:solidFill>
                  <a:schemeClr val="accent1">
                    <a:lumMod val="50000"/>
                  </a:schemeClr>
                </a:solidFill>
                <a:latin typeface="+mj-lt"/>
                <a:ea typeface="+mj-ea"/>
                <a:cs typeface="+mj-cs"/>
              </a:endParaRPr>
            </a:p>
          </p:txBody>
        </p:sp>
      </p:grpSp>
      <p:cxnSp>
        <p:nvCxnSpPr>
          <p:cNvPr id="24" name="Connecteur droit 23"/>
          <p:cNvCxnSpPr/>
          <p:nvPr/>
        </p:nvCxnSpPr>
        <p:spPr>
          <a:xfrm>
            <a:off x="1609725" y="695325"/>
            <a:ext cx="7812088" cy="0"/>
          </a:xfrm>
          <a:prstGeom prst="line">
            <a:avLst/>
          </a:prstGeom>
          <a:ln w="38100">
            <a:solidFill>
              <a:schemeClr val="accent2">
                <a:lumMod val="75000"/>
              </a:schemeClr>
            </a:solidFill>
            <a:prstDash val="sysDot"/>
          </a:ln>
        </p:spPr>
        <p:style>
          <a:lnRef idx="1">
            <a:schemeClr val="accent2"/>
          </a:lnRef>
          <a:fillRef idx="0">
            <a:schemeClr val="accent2"/>
          </a:fillRef>
          <a:effectRef idx="0">
            <a:schemeClr val="accent2"/>
          </a:effectRef>
          <a:fontRef idx="minor">
            <a:schemeClr val="tx1"/>
          </a:fontRef>
        </p:style>
      </p:cxnSp>
      <p:sp>
        <p:nvSpPr>
          <p:cNvPr id="29" name="Titre 1"/>
          <p:cNvSpPr txBox="1">
            <a:spLocks/>
          </p:cNvSpPr>
          <p:nvPr/>
        </p:nvSpPr>
        <p:spPr bwMode="auto">
          <a:xfrm>
            <a:off x="-852488" y="-387350"/>
            <a:ext cx="3384551" cy="1470025"/>
          </a:xfrm>
          <a:prstGeom prst="rect">
            <a:avLst/>
          </a:prstGeom>
        </p:spPr>
        <p:txBody>
          <a:bodyPr anchor="ctr">
            <a:normAutofit/>
          </a:bodyPr>
          <a:lstStyle/>
          <a:p>
            <a:pPr algn="ctr" fontAlgn="auto">
              <a:spcAft>
                <a:spcPts val="0"/>
              </a:spcAft>
              <a:defRPr/>
            </a:pPr>
            <a:r>
              <a:rPr lang="fr-FR" sz="3200" dirty="0">
                <a:solidFill>
                  <a:schemeClr val="accent1">
                    <a:lumMod val="50000"/>
                  </a:schemeClr>
                </a:solidFill>
                <a:latin typeface="+mj-lt"/>
                <a:ea typeface="+mj-ea"/>
                <a:cs typeface="+mj-cs"/>
              </a:rPr>
              <a:t>3</a:t>
            </a:r>
          </a:p>
        </p:txBody>
      </p:sp>
      <p:grpSp>
        <p:nvGrpSpPr>
          <p:cNvPr id="3083" name="Groupe 7"/>
          <p:cNvGrpSpPr>
            <a:grpSpLocks/>
          </p:cNvGrpSpPr>
          <p:nvPr/>
        </p:nvGrpSpPr>
        <p:grpSpPr bwMode="auto">
          <a:xfrm>
            <a:off x="0" y="6453188"/>
            <a:ext cx="9144000" cy="431800"/>
            <a:chOff x="0" y="6453327"/>
            <a:chExt cx="9144000" cy="432057"/>
          </a:xfrm>
        </p:grpSpPr>
        <p:sp>
          <p:nvSpPr>
            <p:cNvPr id="31" name="Rectangle 30"/>
            <p:cNvSpPr/>
            <p:nvPr/>
          </p:nvSpPr>
          <p:spPr>
            <a:xfrm>
              <a:off x="0" y="6453327"/>
              <a:ext cx="9144000" cy="432057"/>
            </a:xfrm>
            <a:prstGeom prst="rect">
              <a:avLst/>
            </a:prstGeom>
            <a:ln>
              <a:noFill/>
            </a:ln>
            <a:effectLst>
              <a:outerShdw blurRad="50800" dist="38100" dir="16200000"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p>
          </p:txBody>
        </p:sp>
        <p:pic>
          <p:nvPicPr>
            <p:cNvPr id="3091" name="Image 6" descr="logo-cenbg-transparent.gi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092280" y="6453327"/>
              <a:ext cx="1259631" cy="43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84" name="ZoneTexte 17"/>
          <p:cNvSpPr txBox="1">
            <a:spLocks noChangeArrowheads="1"/>
          </p:cNvSpPr>
          <p:nvPr/>
        </p:nvSpPr>
        <p:spPr bwMode="auto">
          <a:xfrm>
            <a:off x="8697913" y="6491288"/>
            <a:ext cx="627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C64B498-F24A-4373-A0DC-8239197267F1}" type="slidenum">
              <a:rPr lang="fr-FR"/>
              <a:pPr eaLnBrk="1" hangingPunct="1"/>
              <a:t>13</a:t>
            </a:fld>
            <a:endParaRPr lang="fr-FR"/>
          </a:p>
        </p:txBody>
      </p:sp>
      <p:grpSp>
        <p:nvGrpSpPr>
          <p:cNvPr id="3085" name="Groupe 7"/>
          <p:cNvGrpSpPr>
            <a:grpSpLocks/>
          </p:cNvGrpSpPr>
          <p:nvPr/>
        </p:nvGrpSpPr>
        <p:grpSpPr bwMode="auto">
          <a:xfrm>
            <a:off x="0" y="6453188"/>
            <a:ext cx="9144000" cy="431800"/>
            <a:chOff x="0" y="6453322"/>
            <a:chExt cx="9144000" cy="432062"/>
          </a:xfrm>
        </p:grpSpPr>
        <p:sp>
          <p:nvSpPr>
            <p:cNvPr id="35" name="Rectangle 34"/>
            <p:cNvSpPr/>
            <p:nvPr/>
          </p:nvSpPr>
          <p:spPr>
            <a:xfrm>
              <a:off x="0" y="6453322"/>
              <a:ext cx="9144000" cy="432062"/>
            </a:xfrm>
            <a:prstGeom prst="rect">
              <a:avLst/>
            </a:prstGeom>
            <a:ln>
              <a:noFill/>
            </a:ln>
            <a:effectLst>
              <a:outerShdw blurRad="50800" dist="38100" dir="16200000"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dirty="0"/>
            </a:p>
          </p:txBody>
        </p:sp>
        <p:sp>
          <p:nvSpPr>
            <p:cNvPr id="36" name="Sous-titre 2"/>
            <p:cNvSpPr txBox="1">
              <a:spLocks/>
            </p:cNvSpPr>
            <p:nvPr/>
          </p:nvSpPr>
          <p:spPr>
            <a:xfrm>
              <a:off x="312738" y="6500976"/>
              <a:ext cx="3963987" cy="357404"/>
            </a:xfrm>
            <a:prstGeom prst="rect">
              <a:avLst/>
            </a:prstGeom>
          </p:spPr>
          <p:txBody>
            <a:bodyPr/>
            <a:lstStyle/>
            <a:p>
              <a:pPr marL="342900" indent="-342900" fontAlgn="auto">
                <a:spcBef>
                  <a:spcPct val="20000"/>
                </a:spcBef>
                <a:spcAft>
                  <a:spcPts val="0"/>
                </a:spcAft>
                <a:defRPr/>
              </a:pPr>
              <a:r>
                <a:rPr lang="fr-FR" sz="1600" dirty="0">
                  <a:latin typeface="Calibri" pitchFamily="34" charset="0"/>
                  <a:cs typeface="Calibri" pitchFamily="34" charset="0"/>
                </a:rPr>
                <a:t>INPC2013</a:t>
              </a:r>
              <a:r>
                <a:rPr lang="en-US" sz="1600" dirty="0">
                  <a:latin typeface="Calibri" pitchFamily="34" charset="0"/>
                  <a:cs typeface="Calibri" pitchFamily="34" charset="0"/>
                </a:rPr>
                <a:t>, 2-7 June 2013, Firenze, Italy</a:t>
              </a:r>
              <a:endParaRPr lang="fr-FR" sz="1600" dirty="0">
                <a:latin typeface="Calibri" pitchFamily="34" charset="0"/>
                <a:cs typeface="Calibri" pitchFamily="34" charset="0"/>
              </a:endParaRPr>
            </a:p>
            <a:p>
              <a:pPr marL="342900" indent="-342900" fontAlgn="auto">
                <a:spcBef>
                  <a:spcPct val="20000"/>
                </a:spcBef>
                <a:spcAft>
                  <a:spcPts val="0"/>
                </a:spcAft>
                <a:defRPr/>
              </a:pPr>
              <a:endParaRPr lang="fr-FR" sz="1400" dirty="0">
                <a:solidFill>
                  <a:schemeClr val="tx2">
                    <a:lumMod val="75000"/>
                  </a:schemeClr>
                </a:solidFill>
                <a:latin typeface="+mn-lt"/>
              </a:endParaRPr>
            </a:p>
          </p:txBody>
        </p:sp>
        <p:pic>
          <p:nvPicPr>
            <p:cNvPr id="3089" name="Image 6" descr="logo-cenbg-transparent.gi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092280" y="6453327"/>
              <a:ext cx="1259631" cy="43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86" name="ZoneTexte 17"/>
          <p:cNvSpPr txBox="1">
            <a:spLocks noChangeArrowheads="1"/>
          </p:cNvSpPr>
          <p:nvPr/>
        </p:nvSpPr>
        <p:spPr bwMode="auto">
          <a:xfrm>
            <a:off x="8658225" y="6491288"/>
            <a:ext cx="60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59D6B0D-4C87-4313-94E0-554F396C9B58}" type="slidenum">
              <a:rPr lang="fr-FR"/>
              <a:pPr eaLnBrk="1" hangingPunct="1"/>
              <a:t>13</a:t>
            </a:fld>
            <a:endParaRPr lang="fr-F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5224463" y="1290638"/>
          <a:ext cx="3135312" cy="3465512"/>
        </p:xfrm>
        <a:graphic>
          <a:graphicData uri="http://schemas.openxmlformats.org/presentationml/2006/ole">
            <mc:AlternateContent xmlns:mc="http://schemas.openxmlformats.org/markup-compatibility/2006">
              <mc:Choice xmlns:v="urn:schemas-microsoft-com:vml" Requires="v">
                <p:oleObj spid="_x0000_s4135" name="Photo Editor Photo" r:id="rId4" imgW="4877481" imgH="4877481" progId="MSPhotoEd.3">
                  <p:embed/>
                </p:oleObj>
              </mc:Choice>
              <mc:Fallback>
                <p:oleObj name="Photo Editor Photo" r:id="rId4" imgW="4877481" imgH="4877481"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4463" y="1290638"/>
                        <a:ext cx="3135312" cy="3465512"/>
                      </a:xfrm>
                      <a:prstGeom prst="rect">
                        <a:avLst/>
                      </a:prstGeom>
                      <a:noFill/>
                      <a:ln w="9525">
                        <a:solidFill>
                          <a:srgbClr val="00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100" name="Group 3"/>
          <p:cNvGrpSpPr>
            <a:grpSpLocks/>
          </p:cNvGrpSpPr>
          <p:nvPr/>
        </p:nvGrpSpPr>
        <p:grpSpPr bwMode="auto">
          <a:xfrm>
            <a:off x="1174750" y="1300163"/>
            <a:ext cx="3397250" cy="4835525"/>
            <a:chOff x="70" y="73"/>
            <a:chExt cx="2257" cy="2951"/>
          </a:xfrm>
        </p:grpSpPr>
        <p:pic>
          <p:nvPicPr>
            <p:cNvPr id="4122" name="Picture 4" descr="his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 y="73"/>
              <a:ext cx="2197" cy="212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123" name="Line 5"/>
            <p:cNvSpPr>
              <a:spLocks noChangeShapeType="1"/>
            </p:cNvSpPr>
            <p:nvPr/>
          </p:nvSpPr>
          <p:spPr bwMode="auto">
            <a:xfrm flipH="1" flipV="1">
              <a:off x="559" y="2205"/>
              <a:ext cx="6" cy="350"/>
            </a:xfrm>
            <a:prstGeom prst="line">
              <a:avLst/>
            </a:prstGeom>
            <a:noFill/>
            <a:ln w="3175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lIns="93600" tIns="46800" rIns="93600" bIns="46800" anchor="ctr"/>
            <a:lstStyle/>
            <a:p>
              <a:endParaRPr lang="it-IT"/>
            </a:p>
          </p:txBody>
        </p:sp>
        <p:sp>
          <p:nvSpPr>
            <p:cNvPr id="4124" name="Line 6"/>
            <p:cNvSpPr>
              <a:spLocks noChangeShapeType="1"/>
            </p:cNvSpPr>
            <p:nvPr/>
          </p:nvSpPr>
          <p:spPr bwMode="auto">
            <a:xfrm flipH="1" flipV="1">
              <a:off x="1411" y="2216"/>
              <a:ext cx="316" cy="335"/>
            </a:xfrm>
            <a:prstGeom prst="line">
              <a:avLst/>
            </a:prstGeom>
            <a:noFill/>
            <a:ln w="3175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lIns="93600" tIns="46800" rIns="93600" bIns="46800" anchor="ctr"/>
            <a:lstStyle/>
            <a:p>
              <a:endParaRPr lang="it-IT"/>
            </a:p>
          </p:txBody>
        </p:sp>
        <p:sp>
          <p:nvSpPr>
            <p:cNvPr id="4125" name="Line 7"/>
            <p:cNvSpPr>
              <a:spLocks noChangeShapeType="1"/>
            </p:cNvSpPr>
            <p:nvPr/>
          </p:nvSpPr>
          <p:spPr bwMode="auto">
            <a:xfrm flipV="1">
              <a:off x="933" y="2222"/>
              <a:ext cx="4" cy="315"/>
            </a:xfrm>
            <a:prstGeom prst="line">
              <a:avLst/>
            </a:prstGeom>
            <a:noFill/>
            <a:ln w="3175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lIns="93600" tIns="46800" rIns="93600" bIns="46800" anchor="ctr"/>
            <a:lstStyle/>
            <a:p>
              <a:endParaRPr lang="it-IT"/>
            </a:p>
          </p:txBody>
        </p:sp>
        <p:sp>
          <p:nvSpPr>
            <p:cNvPr id="4126" name="Text Box 8"/>
            <p:cNvSpPr txBox="1">
              <a:spLocks noChangeArrowheads="1"/>
            </p:cNvSpPr>
            <p:nvPr/>
          </p:nvSpPr>
          <p:spPr bwMode="auto">
            <a:xfrm>
              <a:off x="715" y="2480"/>
              <a:ext cx="837" cy="537"/>
            </a:xfrm>
            <a:prstGeom prst="rect">
              <a:avLst/>
            </a:prstGeom>
            <a:solidFill>
              <a:schemeClr val="bg1"/>
            </a:solidFill>
            <a:ln w="22225">
              <a:solidFill>
                <a:srgbClr val="000000"/>
              </a:solidFill>
              <a:miter lim="800000"/>
              <a:headEnd type="none" w="sm" len="sm"/>
              <a:tailEnd type="none" w="sm" len="sm"/>
            </a:ln>
          </p:spPr>
          <p:txBody>
            <a:bodyPr lIns="93600" tIns="46800" rIns="93600" bIns="46800" anchor="b">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50000"/>
                </a:lnSpc>
                <a:spcBef>
                  <a:spcPct val="50000"/>
                </a:spcBef>
              </a:pPr>
              <a:endParaRPr lang="fr-FR" sz="1400">
                <a:solidFill>
                  <a:srgbClr val="0033CC"/>
                </a:solidFill>
              </a:endParaRPr>
            </a:p>
            <a:p>
              <a:pPr eaLnBrk="1" hangingPunct="1">
                <a:lnSpc>
                  <a:spcPct val="50000"/>
                </a:lnSpc>
                <a:spcBef>
                  <a:spcPct val="50000"/>
                </a:spcBef>
              </a:pPr>
              <a:r>
                <a:rPr lang="fr-FR" sz="1400">
                  <a:solidFill>
                    <a:srgbClr val="0033CC"/>
                  </a:solidFill>
                </a:rPr>
                <a:t>Stratum </a:t>
              </a:r>
            </a:p>
            <a:p>
              <a:pPr eaLnBrk="1" hangingPunct="1">
                <a:lnSpc>
                  <a:spcPct val="50000"/>
                </a:lnSpc>
                <a:spcBef>
                  <a:spcPct val="50000"/>
                </a:spcBef>
              </a:pPr>
              <a:r>
                <a:rPr lang="fr-FR" sz="1400">
                  <a:solidFill>
                    <a:srgbClr val="0033CC"/>
                  </a:solidFill>
                </a:rPr>
                <a:t>Granulosum</a:t>
              </a:r>
            </a:p>
            <a:p>
              <a:pPr eaLnBrk="1" hangingPunct="1">
                <a:lnSpc>
                  <a:spcPct val="50000"/>
                </a:lnSpc>
                <a:spcBef>
                  <a:spcPct val="50000"/>
                </a:spcBef>
              </a:pPr>
              <a:endParaRPr lang="fr-FR" sz="1400">
                <a:solidFill>
                  <a:srgbClr val="0033CC"/>
                </a:solidFill>
              </a:endParaRPr>
            </a:p>
          </p:txBody>
        </p:sp>
        <p:sp>
          <p:nvSpPr>
            <p:cNvPr id="4127" name="Text Box 9"/>
            <p:cNvSpPr txBox="1">
              <a:spLocks noChangeArrowheads="1"/>
            </p:cNvSpPr>
            <p:nvPr/>
          </p:nvSpPr>
          <p:spPr bwMode="auto">
            <a:xfrm>
              <a:off x="1586" y="2484"/>
              <a:ext cx="741" cy="537"/>
            </a:xfrm>
            <a:prstGeom prst="rect">
              <a:avLst/>
            </a:prstGeom>
            <a:solidFill>
              <a:schemeClr val="bg1"/>
            </a:solidFill>
            <a:ln w="22225">
              <a:solidFill>
                <a:srgbClr val="000000"/>
              </a:solidFill>
              <a:miter lim="800000"/>
              <a:headEnd type="none" w="sm" len="sm"/>
              <a:tailEnd type="none" w="sm" len="sm"/>
            </a:ln>
          </p:spPr>
          <p:txBody>
            <a:bodyPr lIns="93600" tIns="46800" rIns="93600" bIns="46800" anchor="b">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50000"/>
                </a:lnSpc>
                <a:spcBef>
                  <a:spcPct val="50000"/>
                </a:spcBef>
              </a:pPr>
              <a:endParaRPr lang="fr-FR" sz="1400">
                <a:solidFill>
                  <a:srgbClr val="0033CC"/>
                </a:solidFill>
              </a:endParaRPr>
            </a:p>
            <a:p>
              <a:pPr eaLnBrk="1" hangingPunct="1">
                <a:lnSpc>
                  <a:spcPct val="50000"/>
                </a:lnSpc>
                <a:spcBef>
                  <a:spcPct val="50000"/>
                </a:spcBef>
              </a:pPr>
              <a:r>
                <a:rPr lang="fr-FR" sz="1400">
                  <a:solidFill>
                    <a:srgbClr val="0033CC"/>
                  </a:solidFill>
                </a:rPr>
                <a:t>Stratum </a:t>
              </a:r>
            </a:p>
            <a:p>
              <a:pPr eaLnBrk="1" hangingPunct="1">
                <a:lnSpc>
                  <a:spcPct val="50000"/>
                </a:lnSpc>
                <a:spcBef>
                  <a:spcPct val="50000"/>
                </a:spcBef>
              </a:pPr>
              <a:r>
                <a:rPr lang="fr-FR" sz="1400">
                  <a:solidFill>
                    <a:srgbClr val="0033CC"/>
                  </a:solidFill>
                </a:rPr>
                <a:t>Spinosum</a:t>
              </a:r>
            </a:p>
            <a:p>
              <a:pPr eaLnBrk="1" hangingPunct="1">
                <a:lnSpc>
                  <a:spcPct val="50000"/>
                </a:lnSpc>
                <a:spcBef>
                  <a:spcPct val="50000"/>
                </a:spcBef>
              </a:pPr>
              <a:endParaRPr lang="fr-FR" sz="1400">
                <a:solidFill>
                  <a:srgbClr val="0033CC"/>
                </a:solidFill>
              </a:endParaRPr>
            </a:p>
          </p:txBody>
        </p:sp>
        <p:sp>
          <p:nvSpPr>
            <p:cNvPr id="4128" name="Text Box 10"/>
            <p:cNvSpPr txBox="1">
              <a:spLocks noChangeArrowheads="1"/>
            </p:cNvSpPr>
            <p:nvPr/>
          </p:nvSpPr>
          <p:spPr bwMode="auto">
            <a:xfrm>
              <a:off x="70" y="2489"/>
              <a:ext cx="621" cy="535"/>
            </a:xfrm>
            <a:prstGeom prst="rect">
              <a:avLst/>
            </a:prstGeom>
            <a:solidFill>
              <a:schemeClr val="bg1"/>
            </a:solidFill>
            <a:ln w="22225">
              <a:solidFill>
                <a:srgbClr val="000000"/>
              </a:solidFill>
              <a:miter lim="800000"/>
              <a:headEnd type="none" w="sm" len="sm"/>
              <a:tailEnd type="none" w="sm" len="sm"/>
            </a:ln>
          </p:spPr>
          <p:txBody>
            <a:bodyPr lIns="93600" tIns="46800" rIns="93600" bIns="46800" anchor="b">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40000"/>
                </a:lnSpc>
                <a:spcBef>
                  <a:spcPct val="50000"/>
                </a:spcBef>
              </a:pPr>
              <a:endParaRPr lang="fr-FR" sz="1400">
                <a:solidFill>
                  <a:srgbClr val="0033CC"/>
                </a:solidFill>
              </a:endParaRPr>
            </a:p>
            <a:p>
              <a:pPr eaLnBrk="1" hangingPunct="1">
                <a:lnSpc>
                  <a:spcPct val="60000"/>
                </a:lnSpc>
                <a:spcBef>
                  <a:spcPct val="50000"/>
                </a:spcBef>
              </a:pPr>
              <a:r>
                <a:rPr lang="fr-FR" sz="1400">
                  <a:solidFill>
                    <a:srgbClr val="0033CC"/>
                  </a:solidFill>
                </a:rPr>
                <a:t>Stratum </a:t>
              </a:r>
            </a:p>
            <a:p>
              <a:pPr eaLnBrk="1" hangingPunct="1">
                <a:lnSpc>
                  <a:spcPct val="60000"/>
                </a:lnSpc>
                <a:spcBef>
                  <a:spcPct val="50000"/>
                </a:spcBef>
              </a:pPr>
              <a:r>
                <a:rPr lang="fr-FR" sz="1400">
                  <a:solidFill>
                    <a:srgbClr val="0033CC"/>
                  </a:solidFill>
                </a:rPr>
                <a:t>corneum</a:t>
              </a:r>
            </a:p>
            <a:p>
              <a:pPr eaLnBrk="1" hangingPunct="1">
                <a:lnSpc>
                  <a:spcPct val="40000"/>
                </a:lnSpc>
                <a:spcBef>
                  <a:spcPct val="50000"/>
                </a:spcBef>
              </a:pPr>
              <a:endParaRPr lang="fr-FR" sz="1400">
                <a:solidFill>
                  <a:srgbClr val="0033CC"/>
                </a:solidFill>
              </a:endParaRPr>
            </a:p>
          </p:txBody>
        </p:sp>
      </p:grpSp>
      <p:graphicFrame>
        <p:nvGraphicFramePr>
          <p:cNvPr id="4099" name="Object 3"/>
          <p:cNvGraphicFramePr>
            <a:graphicFrameLocks noChangeAspect="1"/>
          </p:cNvGraphicFramePr>
          <p:nvPr/>
        </p:nvGraphicFramePr>
        <p:xfrm>
          <a:off x="8424863" y="1290638"/>
          <a:ext cx="101600" cy="3473450"/>
        </p:xfrm>
        <a:graphic>
          <a:graphicData uri="http://schemas.openxmlformats.org/presentationml/2006/ole">
            <mc:AlternateContent xmlns:mc="http://schemas.openxmlformats.org/markup-compatibility/2006">
              <mc:Choice xmlns:v="urn:schemas-microsoft-com:vml" Requires="v">
                <p:oleObj spid="_x0000_s4136" name="Photo Editor Photo" r:id="rId7" imgW="152284" imgH="1950889" progId="MSPhotoEd.3">
                  <p:embed/>
                </p:oleObj>
              </mc:Choice>
              <mc:Fallback>
                <p:oleObj name="Photo Editor Photo" r:id="rId7" imgW="152284" imgH="1950889" progId="MSPhotoEd.3">
                  <p:embed/>
                  <p:pic>
                    <p:nvPicPr>
                      <p:cNvPr id="0" name="Object 3"/>
                      <p:cNvPicPr>
                        <a:picLocks noChangeAspect="1" noChangeArrowheads="1"/>
                      </p:cNvPicPr>
                      <p:nvPr/>
                    </p:nvPicPr>
                    <p:blipFill>
                      <a:blip r:embed="rId8">
                        <a:lum bright="12000" contrast="-6000"/>
                        <a:extLst>
                          <a:ext uri="{28A0092B-C50C-407E-A947-70E740481C1C}">
                            <a14:useLocalDpi xmlns:a14="http://schemas.microsoft.com/office/drawing/2010/main" val="0"/>
                          </a:ext>
                        </a:extLst>
                      </a:blip>
                      <a:srcRect/>
                      <a:stretch>
                        <a:fillRect/>
                      </a:stretch>
                    </p:blipFill>
                    <p:spPr bwMode="auto">
                      <a:xfrm>
                        <a:off x="8424863" y="1290638"/>
                        <a:ext cx="101600" cy="3473450"/>
                      </a:xfrm>
                      <a:prstGeom prst="rect">
                        <a:avLst/>
                      </a:prstGeom>
                      <a:noFill/>
                      <a:ln w="12700">
                        <a:solidFill>
                          <a:srgbClr val="00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101" name="Group 17"/>
          <p:cNvGrpSpPr>
            <a:grpSpLocks/>
          </p:cNvGrpSpPr>
          <p:nvPr/>
        </p:nvGrpSpPr>
        <p:grpSpPr bwMode="auto">
          <a:xfrm>
            <a:off x="5224463" y="4322763"/>
            <a:ext cx="1144587" cy="355600"/>
            <a:chOff x="1143" y="1635"/>
            <a:chExt cx="610" cy="237"/>
          </a:xfrm>
        </p:grpSpPr>
        <p:sp>
          <p:nvSpPr>
            <p:cNvPr id="4120" name="Line 18"/>
            <p:cNvSpPr>
              <a:spLocks noChangeAspect="1" noChangeShapeType="1"/>
            </p:cNvSpPr>
            <p:nvPr/>
          </p:nvSpPr>
          <p:spPr bwMode="auto">
            <a:xfrm>
              <a:off x="1254" y="1853"/>
              <a:ext cx="258" cy="1"/>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21" name="Text Box 19"/>
            <p:cNvSpPr txBox="1">
              <a:spLocks noChangeAspect="1" noChangeArrowheads="1"/>
            </p:cNvSpPr>
            <p:nvPr/>
          </p:nvSpPr>
          <p:spPr bwMode="auto">
            <a:xfrm>
              <a:off x="1143" y="1635"/>
              <a:ext cx="610" cy="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321" tIns="51161" rIns="102321" bIns="5116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fr-FR" sz="1600">
                  <a:solidFill>
                    <a:srgbClr val="000000"/>
                  </a:solidFill>
                </a:rPr>
                <a:t>  10µm</a:t>
              </a:r>
            </a:p>
          </p:txBody>
        </p:sp>
      </p:grpSp>
      <p:sp>
        <p:nvSpPr>
          <p:cNvPr id="4102" name="Text Box 20"/>
          <p:cNvSpPr txBox="1">
            <a:spLocks noChangeArrowheads="1"/>
          </p:cNvSpPr>
          <p:nvPr/>
        </p:nvSpPr>
        <p:spPr bwMode="auto">
          <a:xfrm>
            <a:off x="6073775" y="4806950"/>
            <a:ext cx="14732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sm" len="sm"/>
                <a:tailEnd type="none" w="sm" len="sm"/>
              </a14:hiddenLine>
            </a:ext>
          </a:extLst>
        </p:spPr>
        <p:txBody>
          <a:bodyPr lIns="83641" tIns="41820" rIns="83641" bIns="41820" anchor="b">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a:solidFill>
                  <a:srgbClr val="000000"/>
                </a:solidFill>
              </a:rPr>
              <a:t>STIM</a:t>
            </a:r>
          </a:p>
        </p:txBody>
      </p:sp>
      <p:sp>
        <p:nvSpPr>
          <p:cNvPr id="4103" name="Text Box 21"/>
          <p:cNvSpPr txBox="1">
            <a:spLocks noChangeArrowheads="1"/>
          </p:cNvSpPr>
          <p:nvPr/>
        </p:nvSpPr>
        <p:spPr bwMode="auto">
          <a:xfrm>
            <a:off x="4848225" y="5594350"/>
            <a:ext cx="4259263"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sm" len="sm"/>
                <a:tailEnd type="none" w="sm" len="sm"/>
              </a14:hiddenLine>
            </a:ext>
          </a:extLst>
        </p:spPr>
        <p:txBody>
          <a:bodyPr lIns="83641" tIns="41820" rIns="83641" bIns="41820" anchor="b">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it-IT" sz="1400">
                <a:solidFill>
                  <a:srgbClr val="000000"/>
                </a:solidFill>
              </a:rPr>
              <a:t>Ref : Skin morphology and layer identification using different STIM geometries, P. Aguer et al. </a:t>
            </a:r>
            <a:br>
              <a:rPr lang="it-IT" sz="1400">
                <a:solidFill>
                  <a:srgbClr val="000000"/>
                </a:solidFill>
              </a:rPr>
            </a:br>
            <a:r>
              <a:rPr lang="it-IT" sz="1400">
                <a:solidFill>
                  <a:srgbClr val="000000"/>
                </a:solidFill>
              </a:rPr>
              <a:t>NIM B 231 (2005) 292-299</a:t>
            </a:r>
            <a:r>
              <a:rPr lang="fr-FR" sz="1400">
                <a:solidFill>
                  <a:srgbClr val="000000"/>
                </a:solidFill>
              </a:rPr>
              <a:t> </a:t>
            </a:r>
          </a:p>
        </p:txBody>
      </p:sp>
      <p:sp>
        <p:nvSpPr>
          <p:cNvPr id="22" name="Text Box 11"/>
          <p:cNvSpPr txBox="1">
            <a:spLocks noChangeArrowheads="1"/>
          </p:cNvSpPr>
          <p:nvPr/>
        </p:nvSpPr>
        <p:spPr bwMode="auto">
          <a:xfrm>
            <a:off x="1919288" y="134938"/>
            <a:ext cx="5618162" cy="514350"/>
          </a:xfrm>
          <a:prstGeom prst="rect">
            <a:avLst/>
          </a:prstGeom>
          <a:noFill/>
          <a:ln w="22225">
            <a:noFill/>
            <a:miter lim="800000"/>
            <a:headEnd type="none" w="sm" len="sm"/>
            <a:tailEnd type="none" w="sm" len="sm"/>
          </a:ln>
          <a:effectLst/>
        </p:spPr>
        <p:txBody>
          <a:bodyPr lIns="83641" tIns="41820" rIns="83641" bIns="41820" anchor="b">
            <a:spAutoFit/>
          </a:bodyPr>
          <a:lstStyle/>
          <a:p>
            <a:pPr algn="ctr">
              <a:spcBef>
                <a:spcPct val="50000"/>
              </a:spcBef>
              <a:defRPr/>
            </a:pPr>
            <a:r>
              <a:rPr lang="en-GB" sz="2800" dirty="0">
                <a:solidFill>
                  <a:srgbClr val="0033CC"/>
                </a:solidFill>
                <a:effectLst>
                  <a:outerShdw blurRad="38100" dist="38100" dir="2700000" algn="tl">
                    <a:srgbClr val="C0C0C0"/>
                  </a:outerShdw>
                </a:effectLst>
                <a:latin typeface="+mn-lt"/>
              </a:rPr>
              <a:t>Human epidermis and STIM imaging</a:t>
            </a:r>
          </a:p>
        </p:txBody>
      </p:sp>
      <p:cxnSp>
        <p:nvCxnSpPr>
          <p:cNvPr id="26" name="Connecteur droit 25"/>
          <p:cNvCxnSpPr/>
          <p:nvPr/>
        </p:nvCxnSpPr>
        <p:spPr>
          <a:xfrm>
            <a:off x="1609725" y="695325"/>
            <a:ext cx="7812088" cy="0"/>
          </a:xfrm>
          <a:prstGeom prst="line">
            <a:avLst/>
          </a:prstGeom>
          <a:ln w="38100">
            <a:solidFill>
              <a:schemeClr val="accent2">
                <a:lumMod val="75000"/>
              </a:schemeClr>
            </a:solidFill>
            <a:prstDash val="sysDot"/>
          </a:ln>
        </p:spPr>
        <p:style>
          <a:lnRef idx="1">
            <a:schemeClr val="accent2"/>
          </a:lnRef>
          <a:fillRef idx="0">
            <a:schemeClr val="accent2"/>
          </a:fillRef>
          <a:effectRef idx="0">
            <a:schemeClr val="accent2"/>
          </a:effectRef>
          <a:fontRef idx="minor">
            <a:schemeClr val="tx1"/>
          </a:fontRef>
        </p:style>
      </p:cxnSp>
      <p:grpSp>
        <p:nvGrpSpPr>
          <p:cNvPr id="4106" name="Groupe 27"/>
          <p:cNvGrpSpPr>
            <a:grpSpLocks/>
          </p:cNvGrpSpPr>
          <p:nvPr/>
        </p:nvGrpSpPr>
        <p:grpSpPr bwMode="auto">
          <a:xfrm>
            <a:off x="-900113" y="-747713"/>
            <a:ext cx="3432176" cy="1830388"/>
            <a:chOff x="-900113" y="-747713"/>
            <a:chExt cx="3432176" cy="1830388"/>
          </a:xfrm>
        </p:grpSpPr>
        <p:grpSp>
          <p:nvGrpSpPr>
            <p:cNvPr id="4116" name="Groupe 7"/>
            <p:cNvGrpSpPr>
              <a:grpSpLocks/>
            </p:cNvGrpSpPr>
            <p:nvPr/>
          </p:nvGrpSpPr>
          <p:grpSpPr bwMode="auto">
            <a:xfrm>
              <a:off x="-900113" y="-747713"/>
              <a:ext cx="3384551" cy="1830388"/>
              <a:chOff x="-900608" y="-747464"/>
              <a:chExt cx="3384376" cy="1830065"/>
            </a:xfrm>
          </p:grpSpPr>
          <p:sp>
            <p:nvSpPr>
              <p:cNvPr id="24" name="Ellipse 23"/>
              <p:cNvSpPr/>
              <p:nvPr/>
            </p:nvSpPr>
            <p:spPr>
              <a:xfrm>
                <a:off x="-103724" y="-747464"/>
                <a:ext cx="1795370" cy="1774513"/>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p>
            </p:txBody>
          </p:sp>
          <p:sp>
            <p:nvSpPr>
              <p:cNvPr id="25" name="Titre 1"/>
              <p:cNvSpPr txBox="1">
                <a:spLocks/>
              </p:cNvSpPr>
              <p:nvPr/>
            </p:nvSpPr>
            <p:spPr>
              <a:xfrm>
                <a:off x="-900608" y="-387165"/>
                <a:ext cx="3384376" cy="1469766"/>
              </a:xfrm>
              <a:prstGeom prst="rect">
                <a:avLst/>
              </a:prstGeom>
            </p:spPr>
            <p:txBody>
              <a:bodyPr anchor="ctr">
                <a:normAutofit/>
              </a:bodyPr>
              <a:lstStyle/>
              <a:p>
                <a:pPr algn="ctr" fontAlgn="auto">
                  <a:spcAft>
                    <a:spcPts val="0"/>
                  </a:spcAft>
                  <a:defRPr/>
                </a:pPr>
                <a:endParaRPr lang="fr-FR" sz="3200" dirty="0">
                  <a:solidFill>
                    <a:schemeClr val="accent1">
                      <a:lumMod val="50000"/>
                    </a:schemeClr>
                  </a:solidFill>
                  <a:latin typeface="+mj-lt"/>
                  <a:ea typeface="+mj-ea"/>
                  <a:cs typeface="+mj-cs"/>
                </a:endParaRPr>
              </a:p>
            </p:txBody>
          </p:sp>
        </p:grpSp>
        <p:sp>
          <p:nvSpPr>
            <p:cNvPr id="27" name="Titre 1"/>
            <p:cNvSpPr txBox="1">
              <a:spLocks/>
            </p:cNvSpPr>
            <p:nvPr/>
          </p:nvSpPr>
          <p:spPr bwMode="auto">
            <a:xfrm>
              <a:off x="-852488" y="-387350"/>
              <a:ext cx="3384551" cy="1470025"/>
            </a:xfrm>
            <a:prstGeom prst="rect">
              <a:avLst/>
            </a:prstGeom>
          </p:spPr>
          <p:txBody>
            <a:bodyPr anchor="ctr">
              <a:normAutofit/>
            </a:bodyPr>
            <a:lstStyle/>
            <a:p>
              <a:pPr algn="ctr" fontAlgn="auto">
                <a:spcAft>
                  <a:spcPts val="0"/>
                </a:spcAft>
                <a:defRPr/>
              </a:pPr>
              <a:r>
                <a:rPr lang="fr-FR" sz="3200" dirty="0">
                  <a:solidFill>
                    <a:schemeClr val="accent1">
                      <a:lumMod val="50000"/>
                    </a:schemeClr>
                  </a:solidFill>
                  <a:latin typeface="+mj-lt"/>
                  <a:ea typeface="+mj-ea"/>
                  <a:cs typeface="+mj-cs"/>
                </a:rPr>
                <a:t>3</a:t>
              </a:r>
            </a:p>
          </p:txBody>
        </p:sp>
      </p:grpSp>
      <p:grpSp>
        <p:nvGrpSpPr>
          <p:cNvPr id="4107" name="Groupe 7"/>
          <p:cNvGrpSpPr>
            <a:grpSpLocks/>
          </p:cNvGrpSpPr>
          <p:nvPr/>
        </p:nvGrpSpPr>
        <p:grpSpPr bwMode="auto">
          <a:xfrm>
            <a:off x="0" y="6453188"/>
            <a:ext cx="9144000" cy="431800"/>
            <a:chOff x="0" y="6453327"/>
            <a:chExt cx="9144000" cy="432057"/>
          </a:xfrm>
        </p:grpSpPr>
        <p:sp>
          <p:nvSpPr>
            <p:cNvPr id="30" name="Rectangle 29"/>
            <p:cNvSpPr/>
            <p:nvPr/>
          </p:nvSpPr>
          <p:spPr>
            <a:xfrm>
              <a:off x="0" y="6453327"/>
              <a:ext cx="9144000" cy="432057"/>
            </a:xfrm>
            <a:prstGeom prst="rect">
              <a:avLst/>
            </a:prstGeom>
            <a:ln>
              <a:noFill/>
            </a:ln>
            <a:effectLst>
              <a:outerShdw blurRad="50800" dist="38100" dir="16200000"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p>
          </p:txBody>
        </p:sp>
        <p:pic>
          <p:nvPicPr>
            <p:cNvPr id="4115" name="Image 6" descr="logo-cenbg-transparent.gi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092280" y="6453327"/>
              <a:ext cx="1259631" cy="43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08" name="ZoneTexte 17"/>
          <p:cNvSpPr txBox="1">
            <a:spLocks noChangeArrowheads="1"/>
          </p:cNvSpPr>
          <p:nvPr/>
        </p:nvSpPr>
        <p:spPr bwMode="auto">
          <a:xfrm>
            <a:off x="8697913" y="6491288"/>
            <a:ext cx="627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5C054A9-15C3-45BC-AB41-8E7E69C4DA42}" type="slidenum">
              <a:rPr lang="fr-FR"/>
              <a:pPr eaLnBrk="1" hangingPunct="1"/>
              <a:t>14</a:t>
            </a:fld>
            <a:endParaRPr lang="fr-FR"/>
          </a:p>
        </p:txBody>
      </p:sp>
      <p:grpSp>
        <p:nvGrpSpPr>
          <p:cNvPr id="4109" name="Groupe 7"/>
          <p:cNvGrpSpPr>
            <a:grpSpLocks/>
          </p:cNvGrpSpPr>
          <p:nvPr/>
        </p:nvGrpSpPr>
        <p:grpSpPr bwMode="auto">
          <a:xfrm>
            <a:off x="0" y="6453188"/>
            <a:ext cx="9144000" cy="431800"/>
            <a:chOff x="0" y="6453322"/>
            <a:chExt cx="9144000" cy="432062"/>
          </a:xfrm>
        </p:grpSpPr>
        <p:sp>
          <p:nvSpPr>
            <p:cNvPr id="34" name="Rectangle 33"/>
            <p:cNvSpPr/>
            <p:nvPr/>
          </p:nvSpPr>
          <p:spPr>
            <a:xfrm>
              <a:off x="0" y="6453322"/>
              <a:ext cx="9144000" cy="432062"/>
            </a:xfrm>
            <a:prstGeom prst="rect">
              <a:avLst/>
            </a:prstGeom>
            <a:ln>
              <a:noFill/>
            </a:ln>
            <a:effectLst>
              <a:outerShdw blurRad="50800" dist="38100" dir="16200000"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dirty="0"/>
            </a:p>
          </p:txBody>
        </p:sp>
        <p:sp>
          <p:nvSpPr>
            <p:cNvPr id="35" name="Sous-titre 2"/>
            <p:cNvSpPr txBox="1">
              <a:spLocks/>
            </p:cNvSpPr>
            <p:nvPr/>
          </p:nvSpPr>
          <p:spPr>
            <a:xfrm>
              <a:off x="312738" y="6500976"/>
              <a:ext cx="3963987" cy="357404"/>
            </a:xfrm>
            <a:prstGeom prst="rect">
              <a:avLst/>
            </a:prstGeom>
          </p:spPr>
          <p:txBody>
            <a:bodyPr/>
            <a:lstStyle/>
            <a:p>
              <a:pPr marL="342900" indent="-342900" fontAlgn="auto">
                <a:spcBef>
                  <a:spcPct val="20000"/>
                </a:spcBef>
                <a:spcAft>
                  <a:spcPts val="0"/>
                </a:spcAft>
                <a:defRPr/>
              </a:pPr>
              <a:r>
                <a:rPr lang="fr-FR" sz="1600" dirty="0">
                  <a:latin typeface="Calibri" pitchFamily="34" charset="0"/>
                  <a:cs typeface="Calibri" pitchFamily="34" charset="0"/>
                </a:rPr>
                <a:t>INPC2013</a:t>
              </a:r>
              <a:r>
                <a:rPr lang="en-US" sz="1600" dirty="0">
                  <a:latin typeface="Calibri" pitchFamily="34" charset="0"/>
                  <a:cs typeface="Calibri" pitchFamily="34" charset="0"/>
                </a:rPr>
                <a:t>, 2-7 June 2013, Firenze, Italy</a:t>
              </a:r>
              <a:endParaRPr lang="fr-FR" sz="1600" dirty="0">
                <a:latin typeface="Calibri" pitchFamily="34" charset="0"/>
                <a:cs typeface="Calibri" pitchFamily="34" charset="0"/>
              </a:endParaRPr>
            </a:p>
            <a:p>
              <a:pPr marL="342900" indent="-342900" fontAlgn="auto">
                <a:spcBef>
                  <a:spcPct val="20000"/>
                </a:spcBef>
                <a:spcAft>
                  <a:spcPts val="0"/>
                </a:spcAft>
                <a:defRPr/>
              </a:pPr>
              <a:endParaRPr lang="fr-FR" sz="1400" dirty="0">
                <a:solidFill>
                  <a:schemeClr val="tx2">
                    <a:lumMod val="75000"/>
                  </a:schemeClr>
                </a:solidFill>
                <a:latin typeface="+mn-lt"/>
              </a:endParaRPr>
            </a:p>
          </p:txBody>
        </p:sp>
        <p:pic>
          <p:nvPicPr>
            <p:cNvPr id="4113" name="Image 6" descr="logo-cenbg-transparent.gi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092280" y="6453327"/>
              <a:ext cx="1259631" cy="43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10" name="ZoneTexte 17"/>
          <p:cNvSpPr txBox="1">
            <a:spLocks noChangeArrowheads="1"/>
          </p:cNvSpPr>
          <p:nvPr/>
        </p:nvSpPr>
        <p:spPr bwMode="auto">
          <a:xfrm>
            <a:off x="8658225" y="6491288"/>
            <a:ext cx="60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6183EBC-5EBF-4552-8CF3-1E22F9297E2C}" type="slidenum">
              <a:rPr lang="fr-FR"/>
              <a:pPr eaLnBrk="1" hangingPunct="1"/>
              <a:t>14</a:t>
            </a:fld>
            <a:endParaRPr lang="fr-F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4763" y="904875"/>
          <a:ext cx="4597400" cy="2735263"/>
        </p:xfrm>
        <a:graphic>
          <a:graphicData uri="http://schemas.openxmlformats.org/presentationml/2006/ole">
            <mc:AlternateContent xmlns:mc="http://schemas.openxmlformats.org/markup-compatibility/2006">
              <mc:Choice xmlns:v="urn:schemas-microsoft-com:vml" Requires="v">
                <p:oleObj spid="_x0000_s5175" name="Feuille de calcul" r:id="rId4" imgW="5363035" imgH="3267336" progId="Excel.Sheet.8">
                  <p:embed/>
                </p:oleObj>
              </mc:Choice>
              <mc:Fallback>
                <p:oleObj name="Feuille de calcul" r:id="rId4" imgW="5363035" imgH="3267336" progId="Excel.Shee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 y="904875"/>
                        <a:ext cx="4597400" cy="273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8" name="Text Box 3"/>
          <p:cNvSpPr txBox="1">
            <a:spLocks noChangeArrowheads="1"/>
          </p:cNvSpPr>
          <p:nvPr/>
        </p:nvSpPr>
        <p:spPr bwMode="auto">
          <a:xfrm>
            <a:off x="1495425" y="5864225"/>
            <a:ext cx="1471613"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sm" len="sm"/>
                <a:tailEnd type="none" w="sm" len="sm"/>
              </a14:hiddenLine>
            </a:ext>
          </a:extLst>
        </p:spPr>
        <p:txBody>
          <a:bodyPr lIns="83641" tIns="41820" rIns="83641" bIns="41820" anchor="b">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a:solidFill>
                  <a:srgbClr val="000000"/>
                </a:solidFill>
              </a:rPr>
              <a:t>STIM</a:t>
            </a:r>
          </a:p>
        </p:txBody>
      </p:sp>
      <p:sp>
        <p:nvSpPr>
          <p:cNvPr id="5129" name="Text Box 9"/>
          <p:cNvSpPr txBox="1">
            <a:spLocks noChangeArrowheads="1"/>
          </p:cNvSpPr>
          <p:nvPr/>
        </p:nvSpPr>
        <p:spPr bwMode="auto">
          <a:xfrm>
            <a:off x="4833938" y="2936875"/>
            <a:ext cx="41687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sm" len="sm"/>
                <a:tailEnd type="none" w="sm" len="sm"/>
              </a14:hiddenLine>
            </a:ext>
          </a:extLst>
        </p:spPr>
        <p:txBody>
          <a:bodyPr lIns="83641" tIns="41820" rIns="83641" bIns="41820" anchor="b">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it-IT" sz="1100"/>
          </a:p>
        </p:txBody>
      </p:sp>
      <p:sp>
        <p:nvSpPr>
          <p:cNvPr id="5130" name="Text Box 10"/>
          <p:cNvSpPr txBox="1">
            <a:spLocks noChangeArrowheads="1"/>
          </p:cNvSpPr>
          <p:nvPr/>
        </p:nvSpPr>
        <p:spPr bwMode="auto">
          <a:xfrm>
            <a:off x="2101850" y="1684338"/>
            <a:ext cx="11557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sm" len="sm"/>
                <a:tailEnd type="none" w="sm" len="sm"/>
              </a14:hiddenLine>
            </a:ext>
          </a:extLst>
        </p:spPr>
        <p:txBody>
          <a:bodyPr lIns="83641" tIns="41820" rIns="83641" bIns="41820" anchor="b">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fr-FR" sz="1600">
                <a:solidFill>
                  <a:srgbClr val="0033CC"/>
                </a:solidFill>
              </a:rPr>
              <a:t>Calcium</a:t>
            </a:r>
          </a:p>
        </p:txBody>
      </p:sp>
      <p:sp>
        <p:nvSpPr>
          <p:cNvPr id="654347" name="Text Box 11"/>
          <p:cNvSpPr txBox="1">
            <a:spLocks noChangeArrowheads="1"/>
          </p:cNvSpPr>
          <p:nvPr/>
        </p:nvSpPr>
        <p:spPr bwMode="auto">
          <a:xfrm>
            <a:off x="1724025" y="117475"/>
            <a:ext cx="7175500" cy="454025"/>
          </a:xfrm>
          <a:prstGeom prst="rect">
            <a:avLst/>
          </a:prstGeom>
          <a:noFill/>
          <a:ln w="22225">
            <a:noFill/>
            <a:miter lim="800000"/>
            <a:headEnd type="none" w="sm" len="sm"/>
            <a:tailEnd type="none" w="sm" len="sm"/>
          </a:ln>
          <a:effectLst/>
        </p:spPr>
        <p:txBody>
          <a:bodyPr lIns="83641" tIns="41820" rIns="83641" bIns="41820" anchor="b">
            <a:spAutoFit/>
          </a:bodyPr>
          <a:lstStyle/>
          <a:p>
            <a:pPr algn="ctr">
              <a:spcBef>
                <a:spcPct val="50000"/>
              </a:spcBef>
              <a:defRPr/>
            </a:pPr>
            <a:r>
              <a:rPr lang="en-GB" sz="2400" dirty="0">
                <a:solidFill>
                  <a:srgbClr val="0033CC"/>
                </a:solidFill>
                <a:effectLst>
                  <a:outerShdw blurRad="38100" dist="38100" dir="2700000" algn="tl">
                    <a:srgbClr val="C0C0C0"/>
                  </a:outerShdw>
                </a:effectLst>
                <a:latin typeface="+mn-lt"/>
              </a:rPr>
              <a:t>The barrier function controlled by ionic concentrations </a:t>
            </a:r>
          </a:p>
        </p:txBody>
      </p:sp>
      <p:grpSp>
        <p:nvGrpSpPr>
          <p:cNvPr id="5132" name="Group 12"/>
          <p:cNvGrpSpPr>
            <a:grpSpLocks/>
          </p:cNvGrpSpPr>
          <p:nvPr/>
        </p:nvGrpSpPr>
        <p:grpSpPr bwMode="auto">
          <a:xfrm>
            <a:off x="66675" y="3752850"/>
            <a:ext cx="5465763" cy="2128838"/>
            <a:chOff x="234" y="2492"/>
            <a:chExt cx="4017" cy="1416"/>
          </a:xfrm>
        </p:grpSpPr>
        <p:graphicFrame>
          <p:nvGraphicFramePr>
            <p:cNvPr id="5124" name="Object 4"/>
            <p:cNvGraphicFramePr>
              <a:graphicFrameLocks noChangeAspect="1"/>
            </p:cNvGraphicFramePr>
            <p:nvPr/>
          </p:nvGraphicFramePr>
          <p:xfrm>
            <a:off x="2784" y="2492"/>
            <a:ext cx="1349" cy="1409"/>
          </p:xfrm>
          <a:graphic>
            <a:graphicData uri="http://schemas.openxmlformats.org/presentationml/2006/ole">
              <mc:AlternateContent xmlns:mc="http://schemas.openxmlformats.org/markup-compatibility/2006">
                <mc:Choice xmlns:v="urn:schemas-microsoft-com:vml" Requires="v">
                  <p:oleObj spid="_x0000_s5176" name="Photo Editor Photo" r:id="rId6" imgW="4632381" imgH="4839119" progId="MSPhotoEd.3">
                    <p:embed/>
                  </p:oleObj>
                </mc:Choice>
                <mc:Fallback>
                  <p:oleObj name="Photo Editor Photo" r:id="rId6" imgW="4632381" imgH="4839119" progId="MSPhotoEd.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84" y="2492"/>
                          <a:ext cx="1349" cy="1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5" name="Object 5"/>
            <p:cNvGraphicFramePr>
              <a:graphicFrameLocks noChangeAspect="1"/>
            </p:cNvGraphicFramePr>
            <p:nvPr/>
          </p:nvGraphicFramePr>
          <p:xfrm>
            <a:off x="234" y="2497"/>
            <a:ext cx="1347" cy="1411"/>
          </p:xfrm>
          <a:graphic>
            <a:graphicData uri="http://schemas.openxmlformats.org/presentationml/2006/ole">
              <mc:AlternateContent xmlns:mc="http://schemas.openxmlformats.org/markup-compatibility/2006">
                <mc:Choice xmlns:v="urn:schemas-microsoft-com:vml" Requires="v">
                  <p:oleObj spid="_x0000_s5177" name="Photo Editor Photo" r:id="rId8" imgW="4778154" imgH="5006774" progId="MSPhotoEd.3">
                    <p:embed/>
                  </p:oleObj>
                </mc:Choice>
                <mc:Fallback>
                  <p:oleObj name="Photo Editor Photo" r:id="rId8" imgW="4778154" imgH="5006774" progId="MSPhotoEd.3">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4" y="2497"/>
                          <a:ext cx="1347" cy="1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6" name="Object 6"/>
            <p:cNvGraphicFramePr>
              <a:graphicFrameLocks noChangeAspect="1"/>
            </p:cNvGraphicFramePr>
            <p:nvPr/>
          </p:nvGraphicFramePr>
          <p:xfrm>
            <a:off x="1435" y="2492"/>
            <a:ext cx="1412" cy="1410"/>
          </p:xfrm>
          <a:graphic>
            <a:graphicData uri="http://schemas.openxmlformats.org/presentationml/2006/ole">
              <mc:AlternateContent xmlns:mc="http://schemas.openxmlformats.org/markup-compatibility/2006">
                <mc:Choice xmlns:v="urn:schemas-microsoft-com:vml" Requires="v">
                  <p:oleObj spid="_x0000_s5178" name="Photo Editor Photo" r:id="rId10" imgW="4998095" imgH="4991533" progId="MSPhotoEd.3">
                    <p:embed/>
                  </p:oleObj>
                </mc:Choice>
                <mc:Fallback>
                  <p:oleObj name="Photo Editor Photo" r:id="rId10" imgW="4998095" imgH="4991533" progId="MSPhotoEd.3">
                    <p:embed/>
                    <p:pic>
                      <p:nvPicPr>
                        <p:cNvPr id="0"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35" y="2492"/>
                          <a:ext cx="1412" cy="1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56" name="Rectangle 16"/>
            <p:cNvSpPr>
              <a:spLocks noChangeArrowheads="1"/>
            </p:cNvSpPr>
            <p:nvPr/>
          </p:nvSpPr>
          <p:spPr bwMode="auto">
            <a:xfrm rot="-5400000">
              <a:off x="1483" y="1251"/>
              <a:ext cx="1406" cy="3897"/>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graphicFrame>
          <p:nvGraphicFramePr>
            <p:cNvPr id="5127" name="Object 7"/>
            <p:cNvGraphicFramePr>
              <a:graphicFrameLocks noChangeAspect="1"/>
            </p:cNvGraphicFramePr>
            <p:nvPr/>
          </p:nvGraphicFramePr>
          <p:xfrm>
            <a:off x="4169" y="2499"/>
            <a:ext cx="82" cy="1395"/>
          </p:xfrm>
          <a:graphic>
            <a:graphicData uri="http://schemas.openxmlformats.org/presentationml/2006/ole">
              <mc:AlternateContent xmlns:mc="http://schemas.openxmlformats.org/markup-compatibility/2006">
                <mc:Choice xmlns:v="urn:schemas-microsoft-com:vml" Requires="v">
                  <p:oleObj spid="_x0000_s5179" name="Photo Editor Photo" r:id="rId12" imgW="152284" imgH="1950889" progId="MSPhotoEd.3">
                    <p:embed/>
                  </p:oleObj>
                </mc:Choice>
                <mc:Fallback>
                  <p:oleObj name="Photo Editor Photo" r:id="rId12" imgW="152284" imgH="1950889" progId="MSPhotoEd.3">
                    <p:embed/>
                    <p:pic>
                      <p:nvPicPr>
                        <p:cNvPr id="0" name="Object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69" y="2499"/>
                          <a:ext cx="82" cy="1395"/>
                        </a:xfrm>
                        <a:prstGeom prst="rect">
                          <a:avLst/>
                        </a:prstGeom>
                        <a:noFill/>
                        <a:ln w="9525">
                          <a:solidFill>
                            <a:srgbClr val="00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5133" name="Text Box 18"/>
          <p:cNvSpPr txBox="1">
            <a:spLocks noChangeArrowheads="1"/>
          </p:cNvSpPr>
          <p:nvPr/>
        </p:nvSpPr>
        <p:spPr bwMode="auto">
          <a:xfrm>
            <a:off x="4481513" y="873125"/>
            <a:ext cx="4567237"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sm" len="sm"/>
                <a:tailEnd type="none" w="sm" len="sm"/>
              </a14:hiddenLine>
            </a:ext>
          </a:extLst>
        </p:spPr>
        <p:txBody>
          <a:bodyPr lIns="83641" tIns="41820" rIns="83641" bIns="41820" anchor="b">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GB">
                <a:solidFill>
                  <a:srgbClr val="0033CC"/>
                </a:solidFill>
                <a:latin typeface="Arial Unicode MS" pitchFamily="34" charset="-128"/>
                <a:cs typeface="Times New Roman" pitchFamily="18" charset="0"/>
              </a:rPr>
              <a:t>The barrier effect is a physiological function that involves also other epidermal strata where complex homeostasic mechanisms regulate mineral ions.</a:t>
            </a:r>
          </a:p>
          <a:p>
            <a:pPr algn="r" eaLnBrk="1" hangingPunct="1">
              <a:spcBef>
                <a:spcPct val="50000"/>
              </a:spcBef>
            </a:pPr>
            <a:r>
              <a:rPr lang="en-GB">
                <a:solidFill>
                  <a:srgbClr val="0033CC"/>
                </a:solidFill>
                <a:latin typeface="Arial Unicode MS" pitchFamily="34" charset="-128"/>
                <a:cs typeface="Times New Roman" pitchFamily="18" charset="0"/>
              </a:rPr>
              <a:t>Any change in the barrier efficiency modify the calcium gradient and is the trigger for barrier repair process</a:t>
            </a:r>
            <a:endParaRPr lang="fr-FR">
              <a:solidFill>
                <a:srgbClr val="0033CC"/>
              </a:solidFill>
              <a:latin typeface="Arial Unicode MS" pitchFamily="34" charset="-128"/>
              <a:cs typeface="Times New Roman" pitchFamily="18" charset="0"/>
            </a:endParaRPr>
          </a:p>
        </p:txBody>
      </p:sp>
      <p:sp>
        <p:nvSpPr>
          <p:cNvPr id="5134" name="Rectangle 19"/>
          <p:cNvSpPr>
            <a:spLocks noChangeArrowheads="1"/>
          </p:cNvSpPr>
          <p:nvPr/>
        </p:nvSpPr>
        <p:spPr bwMode="auto">
          <a:xfrm>
            <a:off x="357188" y="4521200"/>
            <a:ext cx="3392487" cy="477838"/>
          </a:xfrm>
          <a:prstGeom prst="rect">
            <a:avLst/>
          </a:prstGeom>
          <a:noFill/>
          <a:ln w="50800">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83641" tIns="41820" rIns="83641" bIns="41820" anchor="ctr"/>
          <a:lstStyle/>
          <a:p>
            <a:endParaRPr lang="it-IT"/>
          </a:p>
        </p:txBody>
      </p:sp>
      <p:sp>
        <p:nvSpPr>
          <p:cNvPr id="5135" name="Line 20"/>
          <p:cNvSpPr>
            <a:spLocks noChangeShapeType="1"/>
          </p:cNvSpPr>
          <p:nvPr/>
        </p:nvSpPr>
        <p:spPr bwMode="auto">
          <a:xfrm flipV="1">
            <a:off x="1671638" y="3224213"/>
            <a:ext cx="246062" cy="1570037"/>
          </a:xfrm>
          <a:prstGeom prst="line">
            <a:avLst/>
          </a:prstGeom>
          <a:noFill/>
          <a:ln w="38100">
            <a:solidFill>
              <a:srgbClr val="FF0000"/>
            </a:solidFill>
            <a:round/>
            <a:headEnd type="none" w="sm" len="sm"/>
            <a:tailEnd type="stealth" w="lg" len="lg"/>
          </a:ln>
          <a:extLst>
            <a:ext uri="{909E8E84-426E-40DD-AFC4-6F175D3DCCD1}">
              <a14:hiddenFill xmlns:a14="http://schemas.microsoft.com/office/drawing/2010/main">
                <a:noFill/>
              </a14:hiddenFill>
            </a:ext>
          </a:extLst>
        </p:spPr>
        <p:txBody>
          <a:bodyPr lIns="83641" tIns="41820" rIns="83641" bIns="41820" anchor="b"/>
          <a:lstStyle/>
          <a:p>
            <a:endParaRPr lang="it-IT"/>
          </a:p>
        </p:txBody>
      </p:sp>
      <p:graphicFrame>
        <p:nvGraphicFramePr>
          <p:cNvPr id="5123" name="Object 3"/>
          <p:cNvGraphicFramePr>
            <a:graphicFrameLocks noChangeAspect="1"/>
          </p:cNvGraphicFramePr>
          <p:nvPr/>
        </p:nvGraphicFramePr>
        <p:xfrm>
          <a:off x="4316413" y="3529013"/>
          <a:ext cx="4760912" cy="2628900"/>
        </p:xfrm>
        <a:graphic>
          <a:graphicData uri="http://schemas.openxmlformats.org/presentationml/2006/ole">
            <mc:AlternateContent xmlns:mc="http://schemas.openxmlformats.org/markup-compatibility/2006">
              <mc:Choice xmlns:v="urn:schemas-microsoft-com:vml" Requires="v">
                <p:oleObj spid="_x0000_s5180" name="Feuille de calcul" r:id="rId14" imgW="5324743" imgH="2934008" progId="Excel.Sheet.8">
                  <p:embed/>
                </p:oleObj>
              </mc:Choice>
              <mc:Fallback>
                <p:oleObj name="Feuille de calcul" r:id="rId14" imgW="5324743" imgH="2934008" progId="Excel.Sheet.8">
                  <p:embed/>
                  <p:pic>
                    <p:nvPicPr>
                      <p:cNvPr id="0" name="Object 3"/>
                      <p:cNvPicPr>
                        <a:picLocks noChangeAspect="1" noChangeArrowheads="1"/>
                      </p:cNvPicPr>
                      <p:nvPr/>
                    </p:nvPicPr>
                    <p:blipFill>
                      <a:blip r:embed="rId15">
                        <a:extLst>
                          <a:ext uri="{28A0092B-C50C-407E-A947-70E740481C1C}">
                            <a14:useLocalDpi xmlns:a14="http://schemas.microsoft.com/office/drawing/2010/main" val="0"/>
                          </a:ext>
                        </a:extLst>
                      </a:blip>
                      <a:srcRect b="11688"/>
                      <a:stretch>
                        <a:fillRect/>
                      </a:stretch>
                    </p:blipFill>
                    <p:spPr bwMode="auto">
                      <a:xfrm>
                        <a:off x="4316413" y="3529013"/>
                        <a:ext cx="4760912"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36" name="Text Box 22"/>
          <p:cNvSpPr txBox="1">
            <a:spLocks noChangeArrowheads="1"/>
          </p:cNvSpPr>
          <p:nvPr/>
        </p:nvSpPr>
        <p:spPr bwMode="auto">
          <a:xfrm>
            <a:off x="7075488" y="5189538"/>
            <a:ext cx="131127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sm" len="sm"/>
                <a:tailEnd type="none" w="sm" len="sm"/>
              </a14:hiddenLine>
            </a:ext>
          </a:extLst>
        </p:spPr>
        <p:txBody>
          <a:bodyPr lIns="83641" tIns="41820" rIns="83641" bIns="41820" anchor="b">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fr-FR" sz="1600">
                <a:solidFill>
                  <a:srgbClr val="0033CC"/>
                </a:solidFill>
              </a:rPr>
              <a:t>Phosphorus</a:t>
            </a:r>
          </a:p>
        </p:txBody>
      </p:sp>
      <p:sp>
        <p:nvSpPr>
          <p:cNvPr id="5137" name="Line 23"/>
          <p:cNvSpPr>
            <a:spLocks noChangeShapeType="1"/>
          </p:cNvSpPr>
          <p:nvPr/>
        </p:nvSpPr>
        <p:spPr bwMode="auto">
          <a:xfrm>
            <a:off x="3522663" y="4794250"/>
            <a:ext cx="1111250" cy="749300"/>
          </a:xfrm>
          <a:prstGeom prst="line">
            <a:avLst/>
          </a:prstGeom>
          <a:noFill/>
          <a:ln w="38100">
            <a:solidFill>
              <a:srgbClr val="FF0000"/>
            </a:solidFill>
            <a:round/>
            <a:headEnd type="none" w="sm" len="sm"/>
            <a:tailEnd type="stealth" w="lg" len="lg"/>
          </a:ln>
          <a:extLst>
            <a:ext uri="{909E8E84-426E-40DD-AFC4-6F175D3DCCD1}">
              <a14:hiddenFill xmlns:a14="http://schemas.microsoft.com/office/drawing/2010/main">
                <a:noFill/>
              </a14:hiddenFill>
            </a:ext>
          </a:extLst>
        </p:spPr>
        <p:txBody>
          <a:bodyPr lIns="83641" tIns="41820" rIns="83641" bIns="41820" anchor="b"/>
          <a:lstStyle/>
          <a:p>
            <a:endParaRPr lang="it-IT"/>
          </a:p>
        </p:txBody>
      </p:sp>
      <p:sp>
        <p:nvSpPr>
          <p:cNvPr id="5138" name="Text Box 4"/>
          <p:cNvSpPr txBox="1">
            <a:spLocks noChangeArrowheads="1"/>
          </p:cNvSpPr>
          <p:nvPr/>
        </p:nvSpPr>
        <p:spPr bwMode="auto">
          <a:xfrm>
            <a:off x="4818063" y="3511550"/>
            <a:ext cx="14732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sm" len="sm"/>
                <a:tailEnd type="none" w="sm" len="sm"/>
              </a14:hiddenLine>
            </a:ext>
          </a:extLst>
        </p:spPr>
        <p:txBody>
          <a:bodyPr lIns="83641" tIns="41820" rIns="83641" bIns="41820" anchor="b">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a:solidFill>
                  <a:srgbClr val="000000"/>
                </a:solidFill>
              </a:rPr>
              <a:t>PIXE</a:t>
            </a:r>
          </a:p>
        </p:txBody>
      </p:sp>
      <p:sp>
        <p:nvSpPr>
          <p:cNvPr id="5139" name="Text Box 24"/>
          <p:cNvSpPr txBox="1">
            <a:spLocks noChangeArrowheads="1"/>
          </p:cNvSpPr>
          <p:nvPr/>
        </p:nvSpPr>
        <p:spPr bwMode="auto">
          <a:xfrm>
            <a:off x="498475" y="919163"/>
            <a:ext cx="1471613"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sm" len="sm"/>
                <a:tailEnd type="none" w="sm" len="sm"/>
              </a14:hiddenLine>
            </a:ext>
          </a:extLst>
        </p:spPr>
        <p:txBody>
          <a:bodyPr lIns="83641" tIns="41820" rIns="83641" bIns="41820" anchor="b">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a:solidFill>
                  <a:srgbClr val="000000"/>
                </a:solidFill>
              </a:rPr>
              <a:t>PIXE</a:t>
            </a:r>
          </a:p>
        </p:txBody>
      </p:sp>
      <p:sp>
        <p:nvSpPr>
          <p:cNvPr id="5140" name="Text Box 25"/>
          <p:cNvSpPr txBox="1">
            <a:spLocks noChangeArrowheads="1"/>
          </p:cNvSpPr>
          <p:nvPr/>
        </p:nvSpPr>
        <p:spPr bwMode="auto">
          <a:xfrm>
            <a:off x="469900" y="6137275"/>
            <a:ext cx="892175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sm" len="sm"/>
                <a:tailEnd type="none" w="sm" len="sm"/>
              </a14:hiddenLine>
            </a:ext>
          </a:extLst>
        </p:spPr>
        <p:txBody>
          <a:bodyPr lIns="83641" tIns="41820" rIns="83641" bIns="41820" anchor="b">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300">
                <a:solidFill>
                  <a:srgbClr val="000000"/>
                </a:solidFill>
              </a:rPr>
              <a:t>Ref : Simon M. et al., The skin barrier function: a micro-PIXE study, X-Ray Spectrometry, 2009; 38: 132-137 3</a:t>
            </a:r>
            <a:r>
              <a:rPr lang="fr-FR" sz="1300">
                <a:solidFill>
                  <a:srgbClr val="000000"/>
                </a:solidFill>
              </a:rPr>
              <a:t> </a:t>
            </a:r>
          </a:p>
        </p:txBody>
      </p:sp>
      <p:cxnSp>
        <p:nvCxnSpPr>
          <p:cNvPr id="23" name="Connecteur droit 22"/>
          <p:cNvCxnSpPr/>
          <p:nvPr/>
        </p:nvCxnSpPr>
        <p:spPr>
          <a:xfrm>
            <a:off x="1609725" y="695325"/>
            <a:ext cx="7812088" cy="0"/>
          </a:xfrm>
          <a:prstGeom prst="line">
            <a:avLst/>
          </a:prstGeom>
          <a:ln w="38100">
            <a:solidFill>
              <a:schemeClr val="accent2">
                <a:lumMod val="75000"/>
              </a:schemeClr>
            </a:solidFill>
            <a:prstDash val="sysDot"/>
          </a:ln>
        </p:spPr>
        <p:style>
          <a:lnRef idx="1">
            <a:schemeClr val="accent2"/>
          </a:lnRef>
          <a:fillRef idx="0">
            <a:schemeClr val="accent2"/>
          </a:fillRef>
          <a:effectRef idx="0">
            <a:schemeClr val="accent2"/>
          </a:effectRef>
          <a:fontRef idx="minor">
            <a:schemeClr val="tx1"/>
          </a:fontRef>
        </p:style>
      </p:cxnSp>
      <p:grpSp>
        <p:nvGrpSpPr>
          <p:cNvPr id="5142" name="Groupe 23"/>
          <p:cNvGrpSpPr>
            <a:grpSpLocks/>
          </p:cNvGrpSpPr>
          <p:nvPr/>
        </p:nvGrpSpPr>
        <p:grpSpPr bwMode="auto">
          <a:xfrm>
            <a:off x="-900113" y="-747713"/>
            <a:ext cx="3432176" cy="1830388"/>
            <a:chOff x="-900113" y="-747713"/>
            <a:chExt cx="3432176" cy="1830388"/>
          </a:xfrm>
        </p:grpSpPr>
        <p:grpSp>
          <p:nvGrpSpPr>
            <p:cNvPr id="5152" name="Groupe 7"/>
            <p:cNvGrpSpPr>
              <a:grpSpLocks/>
            </p:cNvGrpSpPr>
            <p:nvPr/>
          </p:nvGrpSpPr>
          <p:grpSpPr bwMode="auto">
            <a:xfrm>
              <a:off x="-900113" y="-747713"/>
              <a:ext cx="3384551" cy="1830388"/>
              <a:chOff x="-900608" y="-747464"/>
              <a:chExt cx="3384376" cy="1830065"/>
            </a:xfrm>
          </p:grpSpPr>
          <p:sp>
            <p:nvSpPr>
              <p:cNvPr id="27" name="Ellipse 26"/>
              <p:cNvSpPr/>
              <p:nvPr/>
            </p:nvSpPr>
            <p:spPr>
              <a:xfrm>
                <a:off x="-103724" y="-747464"/>
                <a:ext cx="1795370" cy="1774513"/>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p>
            </p:txBody>
          </p:sp>
          <p:sp>
            <p:nvSpPr>
              <p:cNvPr id="28" name="Titre 1"/>
              <p:cNvSpPr txBox="1">
                <a:spLocks/>
              </p:cNvSpPr>
              <p:nvPr/>
            </p:nvSpPr>
            <p:spPr>
              <a:xfrm>
                <a:off x="-900608" y="-387165"/>
                <a:ext cx="3384376" cy="1469766"/>
              </a:xfrm>
              <a:prstGeom prst="rect">
                <a:avLst/>
              </a:prstGeom>
            </p:spPr>
            <p:txBody>
              <a:bodyPr anchor="ctr">
                <a:normAutofit/>
              </a:bodyPr>
              <a:lstStyle/>
              <a:p>
                <a:pPr algn="ctr" fontAlgn="auto">
                  <a:spcAft>
                    <a:spcPts val="0"/>
                  </a:spcAft>
                  <a:defRPr/>
                </a:pPr>
                <a:endParaRPr lang="fr-FR" sz="3200" dirty="0">
                  <a:solidFill>
                    <a:schemeClr val="accent1">
                      <a:lumMod val="50000"/>
                    </a:schemeClr>
                  </a:solidFill>
                  <a:latin typeface="+mj-lt"/>
                  <a:ea typeface="+mj-ea"/>
                  <a:cs typeface="+mj-cs"/>
                </a:endParaRPr>
              </a:p>
            </p:txBody>
          </p:sp>
        </p:grpSp>
        <p:sp>
          <p:nvSpPr>
            <p:cNvPr id="26" name="Titre 1"/>
            <p:cNvSpPr txBox="1">
              <a:spLocks/>
            </p:cNvSpPr>
            <p:nvPr/>
          </p:nvSpPr>
          <p:spPr bwMode="auto">
            <a:xfrm>
              <a:off x="-852488" y="-387350"/>
              <a:ext cx="3384551" cy="1470025"/>
            </a:xfrm>
            <a:prstGeom prst="rect">
              <a:avLst/>
            </a:prstGeom>
          </p:spPr>
          <p:txBody>
            <a:bodyPr anchor="ctr">
              <a:normAutofit/>
            </a:bodyPr>
            <a:lstStyle/>
            <a:p>
              <a:pPr algn="ctr" fontAlgn="auto">
                <a:spcAft>
                  <a:spcPts val="0"/>
                </a:spcAft>
                <a:defRPr/>
              </a:pPr>
              <a:r>
                <a:rPr lang="fr-FR" sz="3200" dirty="0">
                  <a:solidFill>
                    <a:schemeClr val="accent1">
                      <a:lumMod val="50000"/>
                    </a:schemeClr>
                  </a:solidFill>
                  <a:latin typeface="+mj-lt"/>
                  <a:ea typeface="+mj-ea"/>
                  <a:cs typeface="+mj-cs"/>
                </a:rPr>
                <a:t>3</a:t>
              </a:r>
            </a:p>
          </p:txBody>
        </p:sp>
      </p:grpSp>
      <p:grpSp>
        <p:nvGrpSpPr>
          <p:cNvPr id="5143" name="Groupe 7"/>
          <p:cNvGrpSpPr>
            <a:grpSpLocks/>
          </p:cNvGrpSpPr>
          <p:nvPr/>
        </p:nvGrpSpPr>
        <p:grpSpPr bwMode="auto">
          <a:xfrm>
            <a:off x="0" y="6453188"/>
            <a:ext cx="9144000" cy="431800"/>
            <a:chOff x="0" y="6453327"/>
            <a:chExt cx="9144000" cy="432057"/>
          </a:xfrm>
        </p:grpSpPr>
        <p:sp>
          <p:nvSpPr>
            <p:cNvPr id="30" name="Rectangle 29"/>
            <p:cNvSpPr/>
            <p:nvPr/>
          </p:nvSpPr>
          <p:spPr>
            <a:xfrm>
              <a:off x="0" y="6453327"/>
              <a:ext cx="9144000" cy="432057"/>
            </a:xfrm>
            <a:prstGeom prst="rect">
              <a:avLst/>
            </a:prstGeom>
            <a:ln>
              <a:noFill/>
            </a:ln>
            <a:effectLst>
              <a:outerShdw blurRad="50800" dist="38100" dir="16200000"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p>
          </p:txBody>
        </p:sp>
        <p:pic>
          <p:nvPicPr>
            <p:cNvPr id="5151" name="Image 6" descr="logo-cenbg-transparent.gif"/>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7092280" y="6453327"/>
              <a:ext cx="1259631" cy="43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44" name="ZoneTexte 17"/>
          <p:cNvSpPr txBox="1">
            <a:spLocks noChangeArrowheads="1"/>
          </p:cNvSpPr>
          <p:nvPr/>
        </p:nvSpPr>
        <p:spPr bwMode="auto">
          <a:xfrm>
            <a:off x="8697913" y="6491288"/>
            <a:ext cx="627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B71898C-1AE0-43EA-ACAE-02ACFAE6AA0A}" type="slidenum">
              <a:rPr lang="fr-FR"/>
              <a:pPr eaLnBrk="1" hangingPunct="1"/>
              <a:t>15</a:t>
            </a:fld>
            <a:endParaRPr lang="fr-FR"/>
          </a:p>
        </p:txBody>
      </p:sp>
      <p:grpSp>
        <p:nvGrpSpPr>
          <p:cNvPr id="5145" name="Groupe 7"/>
          <p:cNvGrpSpPr>
            <a:grpSpLocks/>
          </p:cNvGrpSpPr>
          <p:nvPr/>
        </p:nvGrpSpPr>
        <p:grpSpPr bwMode="auto">
          <a:xfrm>
            <a:off x="0" y="6453188"/>
            <a:ext cx="9144000" cy="431800"/>
            <a:chOff x="0" y="6453322"/>
            <a:chExt cx="9144000" cy="432062"/>
          </a:xfrm>
        </p:grpSpPr>
        <p:sp>
          <p:nvSpPr>
            <p:cNvPr id="34" name="Rectangle 33"/>
            <p:cNvSpPr/>
            <p:nvPr/>
          </p:nvSpPr>
          <p:spPr>
            <a:xfrm>
              <a:off x="0" y="6453322"/>
              <a:ext cx="9144000" cy="432062"/>
            </a:xfrm>
            <a:prstGeom prst="rect">
              <a:avLst/>
            </a:prstGeom>
            <a:ln>
              <a:noFill/>
            </a:ln>
            <a:effectLst>
              <a:outerShdw blurRad="50800" dist="38100" dir="16200000"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dirty="0"/>
            </a:p>
          </p:txBody>
        </p:sp>
        <p:sp>
          <p:nvSpPr>
            <p:cNvPr id="35" name="Sous-titre 2"/>
            <p:cNvSpPr txBox="1">
              <a:spLocks/>
            </p:cNvSpPr>
            <p:nvPr/>
          </p:nvSpPr>
          <p:spPr>
            <a:xfrm>
              <a:off x="312738" y="6500976"/>
              <a:ext cx="3963987" cy="357404"/>
            </a:xfrm>
            <a:prstGeom prst="rect">
              <a:avLst/>
            </a:prstGeom>
          </p:spPr>
          <p:txBody>
            <a:bodyPr/>
            <a:lstStyle/>
            <a:p>
              <a:pPr marL="342900" indent="-342900" fontAlgn="auto">
                <a:spcBef>
                  <a:spcPct val="20000"/>
                </a:spcBef>
                <a:spcAft>
                  <a:spcPts val="0"/>
                </a:spcAft>
                <a:defRPr/>
              </a:pPr>
              <a:r>
                <a:rPr lang="fr-FR" sz="1600" dirty="0">
                  <a:latin typeface="Calibri" pitchFamily="34" charset="0"/>
                  <a:cs typeface="Calibri" pitchFamily="34" charset="0"/>
                </a:rPr>
                <a:t>INPC2013</a:t>
              </a:r>
              <a:r>
                <a:rPr lang="en-US" sz="1600" dirty="0">
                  <a:latin typeface="Calibri" pitchFamily="34" charset="0"/>
                  <a:cs typeface="Calibri" pitchFamily="34" charset="0"/>
                </a:rPr>
                <a:t>, 2-7 June 2013, Firenze, Italy</a:t>
              </a:r>
              <a:endParaRPr lang="fr-FR" sz="1600" dirty="0">
                <a:latin typeface="Calibri" pitchFamily="34" charset="0"/>
                <a:cs typeface="Calibri" pitchFamily="34" charset="0"/>
              </a:endParaRPr>
            </a:p>
            <a:p>
              <a:pPr marL="342900" indent="-342900" fontAlgn="auto">
                <a:spcBef>
                  <a:spcPct val="20000"/>
                </a:spcBef>
                <a:spcAft>
                  <a:spcPts val="0"/>
                </a:spcAft>
                <a:defRPr/>
              </a:pPr>
              <a:endParaRPr lang="fr-FR" sz="1400" dirty="0">
                <a:solidFill>
                  <a:schemeClr val="tx2">
                    <a:lumMod val="75000"/>
                  </a:schemeClr>
                </a:solidFill>
                <a:latin typeface="+mn-lt"/>
              </a:endParaRPr>
            </a:p>
          </p:txBody>
        </p:sp>
        <p:pic>
          <p:nvPicPr>
            <p:cNvPr id="5149" name="Image 6" descr="logo-cenbg-transparent.gif"/>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7092280" y="6453327"/>
              <a:ext cx="1259631" cy="43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46" name="ZoneTexte 17"/>
          <p:cNvSpPr txBox="1">
            <a:spLocks noChangeArrowheads="1"/>
          </p:cNvSpPr>
          <p:nvPr/>
        </p:nvSpPr>
        <p:spPr bwMode="auto">
          <a:xfrm>
            <a:off x="8658225" y="6491288"/>
            <a:ext cx="60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F1AADC9-A701-4942-968C-ADD08636AF27}" type="slidenum">
              <a:rPr lang="fr-FR"/>
              <a:pPr eaLnBrk="1" hangingPunct="1"/>
              <a:t>15</a:t>
            </a:fld>
            <a:endParaRPr lang="fr-F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54" name="Groupe 7"/>
          <p:cNvGrpSpPr>
            <a:grpSpLocks/>
          </p:cNvGrpSpPr>
          <p:nvPr/>
        </p:nvGrpSpPr>
        <p:grpSpPr bwMode="auto">
          <a:xfrm>
            <a:off x="0" y="6453188"/>
            <a:ext cx="9144000" cy="431800"/>
            <a:chOff x="0" y="6453327"/>
            <a:chExt cx="9144000" cy="432057"/>
          </a:xfrm>
        </p:grpSpPr>
        <p:sp>
          <p:nvSpPr>
            <p:cNvPr id="25" name="Rectangle 24"/>
            <p:cNvSpPr/>
            <p:nvPr/>
          </p:nvSpPr>
          <p:spPr>
            <a:xfrm>
              <a:off x="0" y="6453327"/>
              <a:ext cx="9144000" cy="432057"/>
            </a:xfrm>
            <a:prstGeom prst="rect">
              <a:avLst/>
            </a:prstGeom>
            <a:ln>
              <a:noFill/>
            </a:ln>
            <a:effectLst>
              <a:outerShdw blurRad="50800" dist="38100" dir="16200000"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p>
          </p:txBody>
        </p:sp>
        <p:pic>
          <p:nvPicPr>
            <p:cNvPr id="6181" name="Image 6" descr="logo-cenbg-transparent.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92280" y="6453327"/>
              <a:ext cx="1259631" cy="43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155" name="Groupe 7"/>
          <p:cNvGrpSpPr>
            <a:grpSpLocks/>
          </p:cNvGrpSpPr>
          <p:nvPr/>
        </p:nvGrpSpPr>
        <p:grpSpPr bwMode="auto">
          <a:xfrm>
            <a:off x="0" y="6453188"/>
            <a:ext cx="9144000" cy="431800"/>
            <a:chOff x="0" y="6453322"/>
            <a:chExt cx="9144000" cy="432062"/>
          </a:xfrm>
        </p:grpSpPr>
        <p:sp>
          <p:nvSpPr>
            <p:cNvPr id="29" name="Rectangle 28"/>
            <p:cNvSpPr/>
            <p:nvPr/>
          </p:nvSpPr>
          <p:spPr>
            <a:xfrm>
              <a:off x="0" y="6453322"/>
              <a:ext cx="9144000" cy="432062"/>
            </a:xfrm>
            <a:prstGeom prst="rect">
              <a:avLst/>
            </a:prstGeom>
            <a:ln>
              <a:noFill/>
            </a:ln>
            <a:effectLst>
              <a:outerShdw blurRad="50800" dist="38100" dir="16200000"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dirty="0"/>
            </a:p>
          </p:txBody>
        </p:sp>
        <p:sp>
          <p:nvSpPr>
            <p:cNvPr id="30" name="Sous-titre 2"/>
            <p:cNvSpPr txBox="1">
              <a:spLocks/>
            </p:cNvSpPr>
            <p:nvPr/>
          </p:nvSpPr>
          <p:spPr>
            <a:xfrm>
              <a:off x="312738" y="6500976"/>
              <a:ext cx="3963987" cy="357404"/>
            </a:xfrm>
            <a:prstGeom prst="rect">
              <a:avLst/>
            </a:prstGeom>
          </p:spPr>
          <p:txBody>
            <a:bodyPr/>
            <a:lstStyle/>
            <a:p>
              <a:pPr marL="342900" indent="-342900" fontAlgn="auto">
                <a:spcBef>
                  <a:spcPct val="20000"/>
                </a:spcBef>
                <a:spcAft>
                  <a:spcPts val="0"/>
                </a:spcAft>
                <a:defRPr/>
              </a:pPr>
              <a:r>
                <a:rPr lang="fr-FR" sz="1600" dirty="0">
                  <a:latin typeface="Calibri" pitchFamily="34" charset="0"/>
                  <a:cs typeface="Calibri" pitchFamily="34" charset="0"/>
                </a:rPr>
                <a:t>INPC2013</a:t>
              </a:r>
              <a:r>
                <a:rPr lang="en-US" sz="1600" dirty="0">
                  <a:latin typeface="Calibri" pitchFamily="34" charset="0"/>
                  <a:cs typeface="Calibri" pitchFamily="34" charset="0"/>
                </a:rPr>
                <a:t>, 2-7 June 2013, Firenze, Italy</a:t>
              </a:r>
              <a:endParaRPr lang="fr-FR" sz="1600" dirty="0">
                <a:latin typeface="Calibri" pitchFamily="34" charset="0"/>
                <a:cs typeface="Calibri" pitchFamily="34" charset="0"/>
              </a:endParaRPr>
            </a:p>
            <a:p>
              <a:pPr marL="342900" indent="-342900" fontAlgn="auto">
                <a:spcBef>
                  <a:spcPct val="20000"/>
                </a:spcBef>
                <a:spcAft>
                  <a:spcPts val="0"/>
                </a:spcAft>
                <a:defRPr/>
              </a:pPr>
              <a:endParaRPr lang="fr-FR" sz="1400" dirty="0">
                <a:solidFill>
                  <a:schemeClr val="tx2">
                    <a:lumMod val="75000"/>
                  </a:schemeClr>
                </a:solidFill>
                <a:latin typeface="+mn-lt"/>
              </a:endParaRPr>
            </a:p>
          </p:txBody>
        </p:sp>
        <p:pic>
          <p:nvPicPr>
            <p:cNvPr id="6179" name="Image 6" descr="logo-cenbg-transparent.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92280" y="6453327"/>
              <a:ext cx="1259631" cy="43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156" name="Group 2"/>
          <p:cNvGrpSpPr>
            <a:grpSpLocks/>
          </p:cNvGrpSpPr>
          <p:nvPr/>
        </p:nvGrpSpPr>
        <p:grpSpPr bwMode="auto">
          <a:xfrm>
            <a:off x="6467475" y="1987550"/>
            <a:ext cx="2589213" cy="1789113"/>
            <a:chOff x="4753" y="1228"/>
            <a:chExt cx="1903" cy="1189"/>
          </a:xfrm>
        </p:grpSpPr>
        <p:graphicFrame>
          <p:nvGraphicFramePr>
            <p:cNvPr id="6152" name="Object 8"/>
            <p:cNvGraphicFramePr>
              <a:graphicFrameLocks noChangeAspect="1"/>
            </p:cNvGraphicFramePr>
            <p:nvPr/>
          </p:nvGraphicFramePr>
          <p:xfrm>
            <a:off x="5468" y="1228"/>
            <a:ext cx="1188" cy="1189"/>
          </p:xfrm>
          <a:graphic>
            <a:graphicData uri="http://schemas.openxmlformats.org/presentationml/2006/ole">
              <mc:AlternateContent xmlns:mc="http://schemas.openxmlformats.org/markup-compatibility/2006">
                <mc:Choice xmlns:v="urn:schemas-microsoft-com:vml" Requires="v">
                  <p:oleObj spid="_x0000_s6206" name="Image" r:id="rId5" imgW="6439799" imgH="6447619" progId="PhotoDeluxe.Image.2">
                    <p:embed/>
                  </p:oleObj>
                </mc:Choice>
                <mc:Fallback>
                  <p:oleObj name="Image" r:id="rId5" imgW="6439799" imgH="6447619" progId="PhotoDeluxe.Image.2">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8" y="1228"/>
                          <a:ext cx="1188" cy="1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3" name="Object 9"/>
            <p:cNvGraphicFramePr>
              <a:graphicFrameLocks noChangeAspect="1"/>
            </p:cNvGraphicFramePr>
            <p:nvPr/>
          </p:nvGraphicFramePr>
          <p:xfrm>
            <a:off x="4753" y="1230"/>
            <a:ext cx="818" cy="973"/>
          </p:xfrm>
          <a:graphic>
            <a:graphicData uri="http://schemas.openxmlformats.org/presentationml/2006/ole">
              <mc:AlternateContent xmlns:mc="http://schemas.openxmlformats.org/markup-compatibility/2006">
                <mc:Choice xmlns:v="urn:schemas-microsoft-com:vml" Requires="v">
                  <p:oleObj spid="_x0000_s6207" name="Image" r:id="rId7" imgW="6428571" imgH="6439799" progId="PhotoDeluxe.Image.2">
                    <p:embed/>
                  </p:oleObj>
                </mc:Choice>
                <mc:Fallback>
                  <p:oleObj name="Image" r:id="rId7" imgW="6428571" imgH="6439799" progId="PhotoDeluxe.Image.2">
                    <p:embed/>
                    <p:pic>
                      <p:nvPicPr>
                        <p:cNvPr id="0" name="Object 9"/>
                        <p:cNvPicPr>
                          <a:picLocks noChangeAspect="1" noChangeArrowheads="1"/>
                        </p:cNvPicPr>
                        <p:nvPr/>
                      </p:nvPicPr>
                      <p:blipFill>
                        <a:blip r:embed="rId8">
                          <a:lum bright="12000" contrast="-18000"/>
                          <a:extLst>
                            <a:ext uri="{28A0092B-C50C-407E-A947-70E740481C1C}">
                              <a14:useLocalDpi xmlns:a14="http://schemas.microsoft.com/office/drawing/2010/main" val="0"/>
                            </a:ext>
                          </a:extLst>
                        </a:blip>
                        <a:srcRect r="20273"/>
                        <a:stretch>
                          <a:fillRect/>
                        </a:stretch>
                      </p:blipFill>
                      <p:spPr bwMode="auto">
                        <a:xfrm>
                          <a:off x="4753" y="1230"/>
                          <a:ext cx="818" cy="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6157" name="Group 5"/>
          <p:cNvGrpSpPr>
            <a:grpSpLocks/>
          </p:cNvGrpSpPr>
          <p:nvPr/>
        </p:nvGrpSpPr>
        <p:grpSpPr bwMode="auto">
          <a:xfrm>
            <a:off x="3328988" y="1817688"/>
            <a:ext cx="2808287" cy="1773237"/>
            <a:chOff x="2447" y="1115"/>
            <a:chExt cx="2063" cy="1179"/>
          </a:xfrm>
        </p:grpSpPr>
        <p:graphicFrame>
          <p:nvGraphicFramePr>
            <p:cNvPr id="6150" name="Object 6"/>
            <p:cNvGraphicFramePr>
              <a:graphicFrameLocks noChangeAspect="1"/>
            </p:cNvGraphicFramePr>
            <p:nvPr/>
          </p:nvGraphicFramePr>
          <p:xfrm>
            <a:off x="2447" y="1215"/>
            <a:ext cx="1021" cy="915"/>
          </p:xfrm>
          <a:graphic>
            <a:graphicData uri="http://schemas.openxmlformats.org/presentationml/2006/ole">
              <mc:AlternateContent xmlns:mc="http://schemas.openxmlformats.org/markup-compatibility/2006">
                <mc:Choice xmlns:v="urn:schemas-microsoft-com:vml" Requires="v">
                  <p:oleObj spid="_x0000_s6208" name="Image" r:id="rId9" imgW="6400000" imgH="6428571" progId="PhotoDeluxe.Image.2">
                    <p:embed/>
                  </p:oleObj>
                </mc:Choice>
                <mc:Fallback>
                  <p:oleObj name="Image" r:id="rId9" imgW="6400000" imgH="6428571" progId="PhotoDeluxe.Image.2">
                    <p:embed/>
                    <p:pic>
                      <p:nvPicPr>
                        <p:cNvPr id="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47" y="1215"/>
                          <a:ext cx="1021" cy="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1" name="Object 7"/>
            <p:cNvGraphicFramePr>
              <a:graphicFrameLocks noChangeAspect="1"/>
            </p:cNvGraphicFramePr>
            <p:nvPr/>
          </p:nvGraphicFramePr>
          <p:xfrm>
            <a:off x="3207" y="1115"/>
            <a:ext cx="1303" cy="1179"/>
          </p:xfrm>
          <a:graphic>
            <a:graphicData uri="http://schemas.openxmlformats.org/presentationml/2006/ole">
              <mc:AlternateContent xmlns:mc="http://schemas.openxmlformats.org/markup-compatibility/2006">
                <mc:Choice xmlns:v="urn:schemas-microsoft-com:vml" Requires="v">
                  <p:oleObj spid="_x0000_s6209" name="Image" r:id="rId11" imgW="6409524" imgH="6400000" progId="PhotoDeluxe.Image.2">
                    <p:embed/>
                  </p:oleObj>
                </mc:Choice>
                <mc:Fallback>
                  <p:oleObj name="Image" r:id="rId11" imgW="6409524" imgH="6400000" progId="PhotoDeluxe.Image.2">
                    <p:embed/>
                    <p:pic>
                      <p:nvPicPr>
                        <p:cNvPr id="0"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07" y="1115"/>
                          <a:ext cx="1303" cy="1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6146" name="Object 2"/>
          <p:cNvGraphicFramePr>
            <a:graphicFrameLocks noChangeAspect="1"/>
          </p:cNvGraphicFramePr>
          <p:nvPr/>
        </p:nvGraphicFramePr>
        <p:xfrm>
          <a:off x="403225" y="1589088"/>
          <a:ext cx="2654300" cy="2932112"/>
        </p:xfrm>
        <a:graphic>
          <a:graphicData uri="http://schemas.openxmlformats.org/presentationml/2006/ole">
            <mc:AlternateContent xmlns:mc="http://schemas.openxmlformats.org/markup-compatibility/2006">
              <mc:Choice xmlns:v="urn:schemas-microsoft-com:vml" Requires="v">
                <p:oleObj spid="_x0000_s6210" name="Image" r:id="rId13" imgW="6380952" imgH="6373115" progId="PhotoDeluxe.Image.2">
                  <p:embed/>
                </p:oleObj>
              </mc:Choice>
              <mc:Fallback>
                <p:oleObj name="Image" r:id="rId13" imgW="6380952" imgH="6373115" progId="PhotoDeluxe.Image.2">
                  <p:embed/>
                  <p:pic>
                    <p:nvPicPr>
                      <p:cNvPr id="0" name="Object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3225" y="1589088"/>
                        <a:ext cx="2654300" cy="293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6158" name="Group 10"/>
          <p:cNvGrpSpPr>
            <a:grpSpLocks/>
          </p:cNvGrpSpPr>
          <p:nvPr/>
        </p:nvGrpSpPr>
        <p:grpSpPr bwMode="auto">
          <a:xfrm>
            <a:off x="3101975" y="3449638"/>
            <a:ext cx="4275138" cy="3300412"/>
            <a:chOff x="2280" y="2294"/>
            <a:chExt cx="3141" cy="2194"/>
          </a:xfrm>
        </p:grpSpPr>
        <p:graphicFrame>
          <p:nvGraphicFramePr>
            <p:cNvPr id="6149" name="Object 5"/>
            <p:cNvGraphicFramePr>
              <a:graphicFrameLocks noChangeAspect="1"/>
            </p:cNvGraphicFramePr>
            <p:nvPr/>
          </p:nvGraphicFramePr>
          <p:xfrm>
            <a:off x="2674" y="2760"/>
            <a:ext cx="2265" cy="1728"/>
          </p:xfrm>
          <a:graphic>
            <a:graphicData uri="http://schemas.openxmlformats.org/presentationml/2006/ole">
              <mc:AlternateContent xmlns:mc="http://schemas.openxmlformats.org/markup-compatibility/2006">
                <mc:Choice xmlns:v="urn:schemas-microsoft-com:vml" Requires="v">
                  <p:oleObj spid="_x0000_s6211" name="Image" r:id="rId15" imgW="6439799" imgH="6439799" progId="PhotoDeluxe.Image.2">
                    <p:embed/>
                  </p:oleObj>
                </mc:Choice>
                <mc:Fallback>
                  <p:oleObj name="Image" r:id="rId15" imgW="6439799" imgH="6439799" progId="PhotoDeluxe.Image.2">
                    <p:embed/>
                    <p:pic>
                      <p:nvPicPr>
                        <p:cNvPr id="0" name="Object 5"/>
                        <p:cNvPicPr>
                          <a:picLocks noChangeAspect="1" noChangeArrowheads="1"/>
                        </p:cNvPicPr>
                        <p:nvPr/>
                      </p:nvPicPr>
                      <p:blipFill>
                        <a:blip r:embed="rId16">
                          <a:extLst>
                            <a:ext uri="{28A0092B-C50C-407E-A947-70E740481C1C}">
                              <a14:useLocalDpi xmlns:a14="http://schemas.microsoft.com/office/drawing/2010/main" val="0"/>
                            </a:ext>
                          </a:extLst>
                        </a:blip>
                        <a:srcRect t="12074"/>
                        <a:stretch>
                          <a:fillRect/>
                        </a:stretch>
                      </p:blipFill>
                      <p:spPr bwMode="auto">
                        <a:xfrm>
                          <a:off x="2674" y="2760"/>
                          <a:ext cx="2265" cy="1728"/>
                        </a:xfrm>
                        <a:prstGeom prst="rect">
                          <a:avLst/>
                        </a:prstGeom>
                        <a:noFill/>
                        <a:ln w="158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71" name="Rectangle 12"/>
            <p:cNvSpPr>
              <a:spLocks noChangeArrowheads="1"/>
            </p:cNvSpPr>
            <p:nvPr/>
          </p:nvSpPr>
          <p:spPr bwMode="auto">
            <a:xfrm>
              <a:off x="2715" y="2779"/>
              <a:ext cx="507" cy="430"/>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6172" name="Rectangle 13"/>
            <p:cNvSpPr>
              <a:spLocks noChangeArrowheads="1"/>
            </p:cNvSpPr>
            <p:nvPr/>
          </p:nvSpPr>
          <p:spPr bwMode="auto">
            <a:xfrm>
              <a:off x="3611" y="2866"/>
              <a:ext cx="578" cy="258"/>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6173" name="Rectangle 14"/>
            <p:cNvSpPr>
              <a:spLocks noChangeArrowheads="1"/>
            </p:cNvSpPr>
            <p:nvPr/>
          </p:nvSpPr>
          <p:spPr bwMode="auto">
            <a:xfrm>
              <a:off x="4513" y="2989"/>
              <a:ext cx="560" cy="281"/>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6174" name="Line 15"/>
            <p:cNvSpPr>
              <a:spLocks noChangeShapeType="1"/>
            </p:cNvSpPr>
            <p:nvPr/>
          </p:nvSpPr>
          <p:spPr bwMode="auto">
            <a:xfrm flipH="1" flipV="1">
              <a:off x="2280" y="2408"/>
              <a:ext cx="442" cy="384"/>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6175" name="Line 16"/>
            <p:cNvSpPr>
              <a:spLocks noChangeShapeType="1"/>
            </p:cNvSpPr>
            <p:nvPr/>
          </p:nvSpPr>
          <p:spPr bwMode="auto">
            <a:xfrm flipV="1">
              <a:off x="3881" y="2364"/>
              <a:ext cx="1" cy="499"/>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6176" name="Line 17"/>
            <p:cNvSpPr>
              <a:spLocks noChangeShapeType="1"/>
            </p:cNvSpPr>
            <p:nvPr/>
          </p:nvSpPr>
          <p:spPr bwMode="auto">
            <a:xfrm flipV="1">
              <a:off x="4826" y="2294"/>
              <a:ext cx="595" cy="692"/>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graphicFrame>
        <p:nvGraphicFramePr>
          <p:cNvPr id="6147" name="Object 3"/>
          <p:cNvGraphicFramePr>
            <a:graphicFrameLocks noChangeAspect="1"/>
          </p:cNvGraphicFramePr>
          <p:nvPr/>
        </p:nvGraphicFramePr>
        <p:xfrm>
          <a:off x="6800850" y="4137025"/>
          <a:ext cx="119063" cy="2592388"/>
        </p:xfrm>
        <a:graphic>
          <a:graphicData uri="http://schemas.openxmlformats.org/presentationml/2006/ole">
            <mc:AlternateContent xmlns:mc="http://schemas.openxmlformats.org/markup-compatibility/2006">
              <mc:Choice xmlns:v="urn:schemas-microsoft-com:vml" Requires="v">
                <p:oleObj spid="_x0000_s6212" name="Photo Editor Photo" r:id="rId17" imgW="152284" imgH="1950889" progId="MSPhotoEd.3">
                  <p:embed/>
                </p:oleObj>
              </mc:Choice>
              <mc:Fallback>
                <p:oleObj name="Photo Editor Photo" r:id="rId17" imgW="152284" imgH="1950889" progId="MSPhotoEd.3">
                  <p:embed/>
                  <p:pic>
                    <p:nvPicPr>
                      <p:cNvPr id="0" name="Object 3"/>
                      <p:cNvPicPr>
                        <a:picLocks noChangeAspect="1" noChangeArrowheads="1"/>
                      </p:cNvPicPr>
                      <p:nvPr/>
                    </p:nvPicPr>
                    <p:blipFill>
                      <a:blip r:embed="rId18">
                        <a:lum contrast="-6000"/>
                        <a:extLst>
                          <a:ext uri="{28A0092B-C50C-407E-A947-70E740481C1C}">
                            <a14:useLocalDpi xmlns:a14="http://schemas.microsoft.com/office/drawing/2010/main" val="0"/>
                          </a:ext>
                        </a:extLst>
                      </a:blip>
                      <a:srcRect/>
                      <a:stretch>
                        <a:fillRect/>
                      </a:stretch>
                    </p:blipFill>
                    <p:spPr bwMode="auto">
                      <a:xfrm>
                        <a:off x="6800850" y="4137025"/>
                        <a:ext cx="119063" cy="2592388"/>
                      </a:xfrm>
                      <a:prstGeom prst="rect">
                        <a:avLst/>
                      </a:prstGeom>
                      <a:noFill/>
                      <a:ln w="12700">
                        <a:solidFill>
                          <a:srgbClr val="00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8" name="Object 4"/>
          <p:cNvGraphicFramePr>
            <a:graphicFrameLocks noChangeAspect="1"/>
          </p:cNvGraphicFramePr>
          <p:nvPr/>
        </p:nvGraphicFramePr>
        <p:xfrm>
          <a:off x="123825" y="4859338"/>
          <a:ext cx="3422650" cy="1516062"/>
        </p:xfrm>
        <a:graphic>
          <a:graphicData uri="http://schemas.openxmlformats.org/presentationml/2006/ole">
            <mc:AlternateContent xmlns:mc="http://schemas.openxmlformats.org/markup-compatibility/2006">
              <mc:Choice xmlns:v="urn:schemas-microsoft-com:vml" Requires="v">
                <p:oleObj spid="_x0000_s6213" name="Image" r:id="rId19" imgW="7133333" imgH="5466667" progId="PhotoDeluxe.Image.2">
                  <p:embed/>
                </p:oleObj>
              </mc:Choice>
              <mc:Fallback>
                <p:oleObj name="Image" r:id="rId19" imgW="7133333" imgH="5466667" progId="PhotoDeluxe.Image.2">
                  <p:embed/>
                  <p:pic>
                    <p:nvPicPr>
                      <p:cNvPr id="0" name="Object 4"/>
                      <p:cNvPicPr>
                        <a:picLocks noChangeAspect="1" noChangeArrowheads="1"/>
                      </p:cNvPicPr>
                      <p:nvPr/>
                    </p:nvPicPr>
                    <p:blipFill>
                      <a:blip r:embed="rId20">
                        <a:lum bright="12000"/>
                        <a:extLst>
                          <a:ext uri="{28A0092B-C50C-407E-A947-70E740481C1C}">
                            <a14:useLocalDpi xmlns:a14="http://schemas.microsoft.com/office/drawing/2010/main" val="0"/>
                          </a:ext>
                        </a:extLst>
                      </a:blip>
                      <a:srcRect r="15089" b="50905"/>
                      <a:stretch>
                        <a:fillRect/>
                      </a:stretch>
                    </p:blipFill>
                    <p:spPr bwMode="auto">
                      <a:xfrm>
                        <a:off x="123825" y="4859338"/>
                        <a:ext cx="3422650" cy="151606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1708" name="Text Box 28"/>
          <p:cNvSpPr txBox="1">
            <a:spLocks noChangeArrowheads="1"/>
          </p:cNvSpPr>
          <p:nvPr/>
        </p:nvSpPr>
        <p:spPr bwMode="auto">
          <a:xfrm>
            <a:off x="1965325" y="63500"/>
            <a:ext cx="6540500" cy="514350"/>
          </a:xfrm>
          <a:prstGeom prst="rect">
            <a:avLst/>
          </a:prstGeom>
          <a:solidFill>
            <a:schemeClr val="bg1"/>
          </a:solidFill>
          <a:ln w="22225">
            <a:noFill/>
            <a:miter lim="800000"/>
            <a:headEnd type="none" w="sm" len="sm"/>
            <a:tailEnd type="none" w="sm" len="sm"/>
          </a:ln>
          <a:effectLst/>
        </p:spPr>
        <p:txBody>
          <a:bodyPr lIns="83641" tIns="41820" rIns="83641" bIns="41820" anchor="b">
            <a:spAutoFit/>
          </a:bodyPr>
          <a:lstStyle/>
          <a:p>
            <a:pPr algn="ctr">
              <a:defRPr/>
            </a:pPr>
            <a:r>
              <a:rPr lang="en-US" sz="2800" dirty="0">
                <a:solidFill>
                  <a:srgbClr val="0033CC"/>
                </a:solidFill>
                <a:effectLst>
                  <a:outerShdw blurRad="38100" dist="38100" dir="2700000" algn="tl">
                    <a:srgbClr val="C0C0C0"/>
                  </a:outerShdw>
                </a:effectLst>
                <a:latin typeface="+mn-lt"/>
              </a:rPr>
              <a:t>Trans-epidermal penetration of TiO</a:t>
            </a:r>
            <a:r>
              <a:rPr lang="en-US" sz="2800" baseline="-25000" dirty="0">
                <a:solidFill>
                  <a:srgbClr val="0033CC"/>
                </a:solidFill>
                <a:effectLst>
                  <a:outerShdw blurRad="38100" dist="38100" dir="2700000" algn="tl">
                    <a:srgbClr val="C0C0C0"/>
                  </a:outerShdw>
                </a:effectLst>
                <a:latin typeface="+mn-lt"/>
              </a:rPr>
              <a:t>2</a:t>
            </a:r>
            <a:endParaRPr lang="en-GB" sz="2800" dirty="0">
              <a:solidFill>
                <a:srgbClr val="0033CC"/>
              </a:solidFill>
              <a:effectLst>
                <a:outerShdw blurRad="38100" dist="38100" dir="2700000" algn="tl">
                  <a:srgbClr val="C0C0C0"/>
                </a:outerShdw>
              </a:effectLst>
              <a:latin typeface="+mn-lt"/>
            </a:endParaRPr>
          </a:p>
        </p:txBody>
      </p:sp>
      <p:grpSp>
        <p:nvGrpSpPr>
          <p:cNvPr id="6160" name="Group 33"/>
          <p:cNvGrpSpPr>
            <a:grpSpLocks/>
          </p:cNvGrpSpPr>
          <p:nvPr/>
        </p:nvGrpSpPr>
        <p:grpSpPr bwMode="auto">
          <a:xfrm>
            <a:off x="498475" y="4451350"/>
            <a:ext cx="2476500" cy="328613"/>
            <a:chOff x="760" y="2948"/>
            <a:chExt cx="1472" cy="218"/>
          </a:xfrm>
        </p:grpSpPr>
        <p:sp>
          <p:nvSpPr>
            <p:cNvPr id="6169" name="Text Box 34"/>
            <p:cNvSpPr txBox="1">
              <a:spLocks noChangeArrowheads="1"/>
            </p:cNvSpPr>
            <p:nvPr/>
          </p:nvSpPr>
          <p:spPr bwMode="auto">
            <a:xfrm>
              <a:off x="1199" y="2948"/>
              <a:ext cx="579"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321" tIns="51161" rIns="102321" bIns="5116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fr-FR" sz="1400"/>
                <a:t>100 µm</a:t>
              </a:r>
            </a:p>
          </p:txBody>
        </p:sp>
        <p:sp>
          <p:nvSpPr>
            <p:cNvPr id="6170" name="Line 35"/>
            <p:cNvSpPr>
              <a:spLocks noChangeShapeType="1"/>
            </p:cNvSpPr>
            <p:nvPr/>
          </p:nvSpPr>
          <p:spPr bwMode="auto">
            <a:xfrm>
              <a:off x="760" y="3154"/>
              <a:ext cx="1472" cy="0"/>
            </a:xfrm>
            <a:prstGeom prst="line">
              <a:avLst/>
            </a:prstGeom>
            <a:noFill/>
            <a:ln w="635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lIns="93600" tIns="46800" rIns="93600" bIns="46800" anchor="b"/>
            <a:lstStyle/>
            <a:p>
              <a:endParaRPr lang="it-IT"/>
            </a:p>
          </p:txBody>
        </p:sp>
      </p:grpSp>
      <p:sp>
        <p:nvSpPr>
          <p:cNvPr id="6161" name="Text Box 36"/>
          <p:cNvSpPr txBox="1">
            <a:spLocks noChangeArrowheads="1"/>
          </p:cNvSpPr>
          <p:nvPr/>
        </p:nvSpPr>
        <p:spPr bwMode="auto">
          <a:xfrm>
            <a:off x="6445250" y="1196975"/>
            <a:ext cx="23653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sz="1600">
                <a:ea typeface="Arial Unicode MS" pitchFamily="34" charset="-128"/>
                <a:cs typeface="Arial Unicode MS" pitchFamily="34" charset="-128"/>
              </a:rPr>
              <a:t>Anthelios XL 60 F / 24H</a:t>
            </a:r>
          </a:p>
        </p:txBody>
      </p:sp>
      <p:sp>
        <p:nvSpPr>
          <p:cNvPr id="6162" name="ZoneTexte 17"/>
          <p:cNvSpPr txBox="1">
            <a:spLocks noChangeArrowheads="1"/>
          </p:cNvSpPr>
          <p:nvPr/>
        </p:nvSpPr>
        <p:spPr bwMode="auto">
          <a:xfrm>
            <a:off x="8697913" y="6491288"/>
            <a:ext cx="627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A638C5E-38CF-4246-97B8-F0BD6DCEAC80}" type="slidenum">
              <a:rPr lang="fr-FR"/>
              <a:pPr eaLnBrk="1" hangingPunct="1"/>
              <a:t>16</a:t>
            </a:fld>
            <a:endParaRPr lang="fr-FR"/>
          </a:p>
        </p:txBody>
      </p:sp>
      <p:cxnSp>
        <p:nvCxnSpPr>
          <p:cNvPr id="33" name="Connecteur droit 32"/>
          <p:cNvCxnSpPr/>
          <p:nvPr/>
        </p:nvCxnSpPr>
        <p:spPr>
          <a:xfrm>
            <a:off x="1609725" y="695325"/>
            <a:ext cx="7812088" cy="0"/>
          </a:xfrm>
          <a:prstGeom prst="line">
            <a:avLst/>
          </a:prstGeom>
          <a:ln w="38100">
            <a:solidFill>
              <a:schemeClr val="accent2">
                <a:lumMod val="75000"/>
              </a:schemeClr>
            </a:solidFill>
            <a:prstDash val="sysDot"/>
          </a:ln>
        </p:spPr>
        <p:style>
          <a:lnRef idx="1">
            <a:schemeClr val="accent2"/>
          </a:lnRef>
          <a:fillRef idx="0">
            <a:schemeClr val="accent2"/>
          </a:fillRef>
          <a:effectRef idx="0">
            <a:schemeClr val="accent2"/>
          </a:effectRef>
          <a:fontRef idx="minor">
            <a:schemeClr val="tx1"/>
          </a:fontRef>
        </p:style>
      </p:cxnSp>
      <p:grpSp>
        <p:nvGrpSpPr>
          <p:cNvPr id="6164" name="Groupe 33"/>
          <p:cNvGrpSpPr>
            <a:grpSpLocks/>
          </p:cNvGrpSpPr>
          <p:nvPr/>
        </p:nvGrpSpPr>
        <p:grpSpPr bwMode="auto">
          <a:xfrm>
            <a:off x="-900113" y="-747713"/>
            <a:ext cx="3432176" cy="1830388"/>
            <a:chOff x="-900113" y="-747713"/>
            <a:chExt cx="3432176" cy="1830388"/>
          </a:xfrm>
        </p:grpSpPr>
        <p:grpSp>
          <p:nvGrpSpPr>
            <p:cNvPr id="6165" name="Groupe 7"/>
            <p:cNvGrpSpPr>
              <a:grpSpLocks/>
            </p:cNvGrpSpPr>
            <p:nvPr/>
          </p:nvGrpSpPr>
          <p:grpSpPr bwMode="auto">
            <a:xfrm>
              <a:off x="-900113" y="-747713"/>
              <a:ext cx="3384551" cy="1830388"/>
              <a:chOff x="-900608" y="-747464"/>
              <a:chExt cx="3384376" cy="1830065"/>
            </a:xfrm>
          </p:grpSpPr>
          <p:sp>
            <p:nvSpPr>
              <p:cNvPr id="37" name="Ellipse 36"/>
              <p:cNvSpPr/>
              <p:nvPr/>
            </p:nvSpPr>
            <p:spPr>
              <a:xfrm>
                <a:off x="-103724" y="-747464"/>
                <a:ext cx="1795370" cy="1774513"/>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p>
            </p:txBody>
          </p:sp>
          <p:sp>
            <p:nvSpPr>
              <p:cNvPr id="38" name="Titre 1"/>
              <p:cNvSpPr txBox="1">
                <a:spLocks/>
              </p:cNvSpPr>
              <p:nvPr/>
            </p:nvSpPr>
            <p:spPr>
              <a:xfrm>
                <a:off x="-900608" y="-387165"/>
                <a:ext cx="3384376" cy="1469766"/>
              </a:xfrm>
              <a:prstGeom prst="rect">
                <a:avLst/>
              </a:prstGeom>
            </p:spPr>
            <p:txBody>
              <a:bodyPr anchor="ctr">
                <a:normAutofit/>
              </a:bodyPr>
              <a:lstStyle/>
              <a:p>
                <a:pPr algn="ctr" fontAlgn="auto">
                  <a:spcAft>
                    <a:spcPts val="0"/>
                  </a:spcAft>
                  <a:defRPr/>
                </a:pPr>
                <a:endParaRPr lang="fr-FR" sz="3200" dirty="0">
                  <a:solidFill>
                    <a:schemeClr val="accent1">
                      <a:lumMod val="50000"/>
                    </a:schemeClr>
                  </a:solidFill>
                  <a:latin typeface="+mj-lt"/>
                  <a:ea typeface="+mj-ea"/>
                  <a:cs typeface="+mj-cs"/>
                </a:endParaRPr>
              </a:p>
            </p:txBody>
          </p:sp>
        </p:grpSp>
        <p:sp>
          <p:nvSpPr>
            <p:cNvPr id="36" name="Titre 1"/>
            <p:cNvSpPr txBox="1">
              <a:spLocks/>
            </p:cNvSpPr>
            <p:nvPr/>
          </p:nvSpPr>
          <p:spPr bwMode="auto">
            <a:xfrm>
              <a:off x="-852488" y="-387350"/>
              <a:ext cx="3384551" cy="1470025"/>
            </a:xfrm>
            <a:prstGeom prst="rect">
              <a:avLst/>
            </a:prstGeom>
          </p:spPr>
          <p:txBody>
            <a:bodyPr anchor="ctr">
              <a:normAutofit/>
            </a:bodyPr>
            <a:lstStyle/>
            <a:p>
              <a:pPr algn="ctr" fontAlgn="auto">
                <a:spcAft>
                  <a:spcPts val="0"/>
                </a:spcAft>
                <a:defRPr/>
              </a:pPr>
              <a:r>
                <a:rPr lang="fr-FR" sz="3200" dirty="0">
                  <a:solidFill>
                    <a:schemeClr val="accent1">
                      <a:lumMod val="50000"/>
                    </a:schemeClr>
                  </a:solidFill>
                  <a:latin typeface="+mj-lt"/>
                  <a:ea typeface="+mj-ea"/>
                  <a:cs typeface="+mj-cs"/>
                </a:rPr>
                <a:t>3</a:t>
              </a: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8" name="Groupe 7"/>
          <p:cNvGrpSpPr>
            <a:grpSpLocks/>
          </p:cNvGrpSpPr>
          <p:nvPr/>
        </p:nvGrpSpPr>
        <p:grpSpPr bwMode="auto">
          <a:xfrm>
            <a:off x="0" y="6453188"/>
            <a:ext cx="9144000" cy="431800"/>
            <a:chOff x="0" y="6453327"/>
            <a:chExt cx="9144000" cy="432057"/>
          </a:xfrm>
        </p:grpSpPr>
        <p:sp>
          <p:nvSpPr>
            <p:cNvPr id="39" name="Rectangle 38"/>
            <p:cNvSpPr/>
            <p:nvPr/>
          </p:nvSpPr>
          <p:spPr>
            <a:xfrm>
              <a:off x="0" y="6453327"/>
              <a:ext cx="9144000" cy="432057"/>
            </a:xfrm>
            <a:prstGeom prst="rect">
              <a:avLst/>
            </a:prstGeom>
            <a:ln>
              <a:noFill/>
            </a:ln>
            <a:effectLst>
              <a:outerShdw blurRad="50800" dist="38100" dir="16200000"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p>
          </p:txBody>
        </p:sp>
        <p:pic>
          <p:nvPicPr>
            <p:cNvPr id="7218" name="Image 6" descr="logo-cenbg-transparent.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92280" y="6453327"/>
              <a:ext cx="1259631" cy="43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79" name="Groupe 7"/>
          <p:cNvGrpSpPr>
            <a:grpSpLocks/>
          </p:cNvGrpSpPr>
          <p:nvPr/>
        </p:nvGrpSpPr>
        <p:grpSpPr bwMode="auto">
          <a:xfrm>
            <a:off x="0" y="6453188"/>
            <a:ext cx="9144000" cy="431800"/>
            <a:chOff x="0" y="6453322"/>
            <a:chExt cx="9144000" cy="432062"/>
          </a:xfrm>
        </p:grpSpPr>
        <p:sp>
          <p:nvSpPr>
            <p:cNvPr id="43" name="Rectangle 42"/>
            <p:cNvSpPr/>
            <p:nvPr/>
          </p:nvSpPr>
          <p:spPr>
            <a:xfrm>
              <a:off x="0" y="6453322"/>
              <a:ext cx="9144000" cy="432062"/>
            </a:xfrm>
            <a:prstGeom prst="rect">
              <a:avLst/>
            </a:prstGeom>
            <a:ln>
              <a:noFill/>
            </a:ln>
            <a:effectLst>
              <a:outerShdw blurRad="50800" dist="38100" dir="16200000"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dirty="0"/>
            </a:p>
          </p:txBody>
        </p:sp>
        <p:sp>
          <p:nvSpPr>
            <p:cNvPr id="44" name="Sous-titre 2"/>
            <p:cNvSpPr txBox="1">
              <a:spLocks/>
            </p:cNvSpPr>
            <p:nvPr/>
          </p:nvSpPr>
          <p:spPr>
            <a:xfrm>
              <a:off x="312738" y="6500976"/>
              <a:ext cx="3963987" cy="357404"/>
            </a:xfrm>
            <a:prstGeom prst="rect">
              <a:avLst/>
            </a:prstGeom>
          </p:spPr>
          <p:txBody>
            <a:bodyPr/>
            <a:lstStyle/>
            <a:p>
              <a:pPr marL="342900" indent="-342900" fontAlgn="auto">
                <a:spcBef>
                  <a:spcPct val="20000"/>
                </a:spcBef>
                <a:spcAft>
                  <a:spcPts val="0"/>
                </a:spcAft>
                <a:defRPr/>
              </a:pPr>
              <a:r>
                <a:rPr lang="fr-FR" sz="1600" dirty="0">
                  <a:latin typeface="Calibri" pitchFamily="34" charset="0"/>
                  <a:cs typeface="Calibri" pitchFamily="34" charset="0"/>
                </a:rPr>
                <a:t>INPC2013</a:t>
              </a:r>
              <a:r>
                <a:rPr lang="en-US" sz="1600" dirty="0">
                  <a:latin typeface="Calibri" pitchFamily="34" charset="0"/>
                  <a:cs typeface="Calibri" pitchFamily="34" charset="0"/>
                </a:rPr>
                <a:t>, 2-7 June 2013, Firenze, Italy</a:t>
              </a:r>
              <a:endParaRPr lang="fr-FR" sz="1600" dirty="0">
                <a:latin typeface="Calibri" pitchFamily="34" charset="0"/>
                <a:cs typeface="Calibri" pitchFamily="34" charset="0"/>
              </a:endParaRPr>
            </a:p>
            <a:p>
              <a:pPr marL="342900" indent="-342900" fontAlgn="auto">
                <a:spcBef>
                  <a:spcPct val="20000"/>
                </a:spcBef>
                <a:spcAft>
                  <a:spcPts val="0"/>
                </a:spcAft>
                <a:defRPr/>
              </a:pPr>
              <a:endParaRPr lang="fr-FR" sz="1400" dirty="0">
                <a:solidFill>
                  <a:schemeClr val="tx2">
                    <a:lumMod val="75000"/>
                  </a:schemeClr>
                </a:solidFill>
                <a:latin typeface="+mn-lt"/>
              </a:endParaRPr>
            </a:p>
          </p:txBody>
        </p:sp>
        <p:pic>
          <p:nvPicPr>
            <p:cNvPr id="7216" name="Image 6" descr="logo-cenbg-transparent.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92280" y="6453327"/>
              <a:ext cx="1259631" cy="43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80"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91400" y="3781425"/>
            <a:ext cx="1049338"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81" name="Group 45"/>
          <p:cNvGrpSpPr>
            <a:grpSpLocks/>
          </p:cNvGrpSpPr>
          <p:nvPr/>
        </p:nvGrpSpPr>
        <p:grpSpPr bwMode="auto">
          <a:xfrm>
            <a:off x="403225" y="973138"/>
            <a:ext cx="8653463" cy="3541712"/>
            <a:chOff x="296" y="557"/>
            <a:chExt cx="6360" cy="2355"/>
          </a:xfrm>
        </p:grpSpPr>
        <p:grpSp>
          <p:nvGrpSpPr>
            <p:cNvPr id="7202" name="Group 2"/>
            <p:cNvGrpSpPr>
              <a:grpSpLocks/>
            </p:cNvGrpSpPr>
            <p:nvPr/>
          </p:nvGrpSpPr>
          <p:grpSpPr bwMode="auto">
            <a:xfrm>
              <a:off x="4753" y="1228"/>
              <a:ext cx="1903" cy="1189"/>
              <a:chOff x="4753" y="1228"/>
              <a:chExt cx="1903" cy="1189"/>
            </a:xfrm>
          </p:grpSpPr>
          <p:graphicFrame>
            <p:nvGraphicFramePr>
              <p:cNvPr id="7176" name="Object 9"/>
              <p:cNvGraphicFramePr>
                <a:graphicFrameLocks noChangeAspect="1"/>
              </p:cNvGraphicFramePr>
              <p:nvPr/>
            </p:nvGraphicFramePr>
            <p:xfrm>
              <a:off x="5468" y="1228"/>
              <a:ext cx="1188" cy="1189"/>
            </p:xfrm>
            <a:graphic>
              <a:graphicData uri="http://schemas.openxmlformats.org/presentationml/2006/ole">
                <mc:AlternateContent xmlns:mc="http://schemas.openxmlformats.org/markup-compatibility/2006">
                  <mc:Choice xmlns:v="urn:schemas-microsoft-com:vml" Requires="v">
                    <p:oleObj spid="_x0000_s7243" name="Image" r:id="rId6" imgW="6439799" imgH="6447619" progId="PhotoDeluxe.Image.2">
                      <p:embed/>
                    </p:oleObj>
                  </mc:Choice>
                  <mc:Fallback>
                    <p:oleObj name="Image" r:id="rId6" imgW="6439799" imgH="6447619" progId="PhotoDeluxe.Image.2">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68" y="1228"/>
                            <a:ext cx="1188" cy="1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7" name="Object 10"/>
              <p:cNvGraphicFramePr>
                <a:graphicFrameLocks noChangeAspect="1"/>
              </p:cNvGraphicFramePr>
              <p:nvPr/>
            </p:nvGraphicFramePr>
            <p:xfrm>
              <a:off x="4753" y="1230"/>
              <a:ext cx="818" cy="973"/>
            </p:xfrm>
            <a:graphic>
              <a:graphicData uri="http://schemas.openxmlformats.org/presentationml/2006/ole">
                <mc:AlternateContent xmlns:mc="http://schemas.openxmlformats.org/markup-compatibility/2006">
                  <mc:Choice xmlns:v="urn:schemas-microsoft-com:vml" Requires="v">
                    <p:oleObj spid="_x0000_s7244" name="Image" r:id="rId8" imgW="6428571" imgH="6439799" progId="PhotoDeluxe.Image.2">
                      <p:embed/>
                    </p:oleObj>
                  </mc:Choice>
                  <mc:Fallback>
                    <p:oleObj name="Image" r:id="rId8" imgW="6428571" imgH="6439799" progId="PhotoDeluxe.Image.2">
                      <p:embed/>
                      <p:pic>
                        <p:nvPicPr>
                          <p:cNvPr id="0" name="Object 10"/>
                          <p:cNvPicPr>
                            <a:picLocks noChangeAspect="1" noChangeArrowheads="1"/>
                          </p:cNvPicPr>
                          <p:nvPr/>
                        </p:nvPicPr>
                        <p:blipFill>
                          <a:blip r:embed="rId9">
                            <a:lum bright="12000" contrast="-18000"/>
                            <a:extLst>
                              <a:ext uri="{28A0092B-C50C-407E-A947-70E740481C1C}">
                                <a14:useLocalDpi xmlns:a14="http://schemas.microsoft.com/office/drawing/2010/main" val="0"/>
                              </a:ext>
                            </a:extLst>
                          </a:blip>
                          <a:srcRect r="20273"/>
                          <a:stretch>
                            <a:fillRect/>
                          </a:stretch>
                        </p:blipFill>
                        <p:spPr bwMode="auto">
                          <a:xfrm>
                            <a:off x="4753" y="1230"/>
                            <a:ext cx="818" cy="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7203" name="Group 5"/>
            <p:cNvGrpSpPr>
              <a:grpSpLocks/>
            </p:cNvGrpSpPr>
            <p:nvPr/>
          </p:nvGrpSpPr>
          <p:grpSpPr bwMode="auto">
            <a:xfrm>
              <a:off x="2447" y="1115"/>
              <a:ext cx="2063" cy="1179"/>
              <a:chOff x="2447" y="1115"/>
              <a:chExt cx="2063" cy="1179"/>
            </a:xfrm>
          </p:grpSpPr>
          <p:graphicFrame>
            <p:nvGraphicFramePr>
              <p:cNvPr id="7174" name="Object 7"/>
              <p:cNvGraphicFramePr>
                <a:graphicFrameLocks noChangeAspect="1"/>
              </p:cNvGraphicFramePr>
              <p:nvPr/>
            </p:nvGraphicFramePr>
            <p:xfrm>
              <a:off x="2447" y="1215"/>
              <a:ext cx="1021" cy="915"/>
            </p:xfrm>
            <a:graphic>
              <a:graphicData uri="http://schemas.openxmlformats.org/presentationml/2006/ole">
                <mc:AlternateContent xmlns:mc="http://schemas.openxmlformats.org/markup-compatibility/2006">
                  <mc:Choice xmlns:v="urn:schemas-microsoft-com:vml" Requires="v">
                    <p:oleObj spid="_x0000_s7245" name="Image" r:id="rId10" imgW="6400000" imgH="6428571" progId="PhotoDeluxe.Image.2">
                      <p:embed/>
                    </p:oleObj>
                  </mc:Choice>
                  <mc:Fallback>
                    <p:oleObj name="Image" r:id="rId10" imgW="6400000" imgH="6428571" progId="PhotoDeluxe.Image.2">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47" y="1215"/>
                            <a:ext cx="1021" cy="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5" name="Object 8"/>
              <p:cNvGraphicFramePr>
                <a:graphicFrameLocks noChangeAspect="1"/>
              </p:cNvGraphicFramePr>
              <p:nvPr/>
            </p:nvGraphicFramePr>
            <p:xfrm>
              <a:off x="3207" y="1115"/>
              <a:ext cx="1303" cy="1179"/>
            </p:xfrm>
            <a:graphic>
              <a:graphicData uri="http://schemas.openxmlformats.org/presentationml/2006/ole">
                <mc:AlternateContent xmlns:mc="http://schemas.openxmlformats.org/markup-compatibility/2006">
                  <mc:Choice xmlns:v="urn:schemas-microsoft-com:vml" Requires="v">
                    <p:oleObj spid="_x0000_s7246" name="Image" r:id="rId12" imgW="6409524" imgH="6400000" progId="PhotoDeluxe.Image.2">
                      <p:embed/>
                    </p:oleObj>
                  </mc:Choice>
                  <mc:Fallback>
                    <p:oleObj name="Image" r:id="rId12" imgW="6409524" imgH="6400000" progId="PhotoDeluxe.Image.2">
                      <p:embed/>
                      <p:pic>
                        <p:nvPicPr>
                          <p:cNvPr id="0" name="Object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07" y="1115"/>
                            <a:ext cx="1303" cy="1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7171" name="Object 4"/>
            <p:cNvGraphicFramePr>
              <a:graphicFrameLocks noChangeAspect="1"/>
            </p:cNvGraphicFramePr>
            <p:nvPr/>
          </p:nvGraphicFramePr>
          <p:xfrm>
            <a:off x="296" y="963"/>
            <a:ext cx="1951" cy="1949"/>
          </p:xfrm>
          <a:graphic>
            <a:graphicData uri="http://schemas.openxmlformats.org/presentationml/2006/ole">
              <mc:AlternateContent xmlns:mc="http://schemas.openxmlformats.org/markup-compatibility/2006">
                <mc:Choice xmlns:v="urn:schemas-microsoft-com:vml" Requires="v">
                  <p:oleObj spid="_x0000_s7247" name="Image" r:id="rId14" imgW="6380952" imgH="6373115" progId="PhotoDeluxe.Image.2">
                    <p:embed/>
                  </p:oleObj>
                </mc:Choice>
                <mc:Fallback>
                  <p:oleObj name="Image" r:id="rId14" imgW="6380952" imgH="6373115" progId="PhotoDeluxe.Image.2">
                    <p:embed/>
                    <p:pic>
                      <p:nvPicPr>
                        <p:cNvPr id="0" name="Object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6" y="963"/>
                          <a:ext cx="1951" cy="1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2" name="Object 5"/>
            <p:cNvGraphicFramePr>
              <a:graphicFrameLocks noChangeAspect="1"/>
            </p:cNvGraphicFramePr>
            <p:nvPr/>
          </p:nvGraphicFramePr>
          <p:xfrm>
            <a:off x="2452" y="1343"/>
            <a:ext cx="1021" cy="787"/>
          </p:xfrm>
          <a:graphic>
            <a:graphicData uri="http://schemas.openxmlformats.org/presentationml/2006/ole">
              <mc:AlternateContent xmlns:mc="http://schemas.openxmlformats.org/markup-compatibility/2006">
                <mc:Choice xmlns:v="urn:schemas-microsoft-com:vml" Requires="v">
                  <p:oleObj spid="_x0000_s7248" name="Image" r:id="rId16" imgW="6400000" imgH="6428571" progId="PhotoDeluxe.Image.2">
                    <p:embed/>
                  </p:oleObj>
                </mc:Choice>
                <mc:Fallback>
                  <p:oleObj name="Image" r:id="rId16" imgW="6400000" imgH="6428571" progId="PhotoDeluxe.Image.2">
                    <p:embed/>
                    <p:pic>
                      <p:nvPicPr>
                        <p:cNvPr id="0" name="Object 5"/>
                        <p:cNvPicPr>
                          <a:picLocks noChangeAspect="1" noChangeArrowheads="1"/>
                        </p:cNvPicPr>
                        <p:nvPr/>
                      </p:nvPicPr>
                      <p:blipFill>
                        <a:blip r:embed="rId11">
                          <a:extLst>
                            <a:ext uri="{28A0092B-C50C-407E-A947-70E740481C1C}">
                              <a14:useLocalDpi xmlns:a14="http://schemas.microsoft.com/office/drawing/2010/main" val="0"/>
                            </a:ext>
                          </a:extLst>
                        </a:blip>
                        <a:srcRect t="14827"/>
                        <a:stretch>
                          <a:fillRect/>
                        </a:stretch>
                      </p:blipFill>
                      <p:spPr bwMode="auto">
                        <a:xfrm>
                          <a:off x="2452" y="1343"/>
                          <a:ext cx="1021" cy="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3" name="Object 6"/>
            <p:cNvGraphicFramePr>
              <a:graphicFrameLocks noChangeAspect="1"/>
            </p:cNvGraphicFramePr>
            <p:nvPr/>
          </p:nvGraphicFramePr>
          <p:xfrm>
            <a:off x="3207" y="1115"/>
            <a:ext cx="1303" cy="1179"/>
          </p:xfrm>
          <a:graphic>
            <a:graphicData uri="http://schemas.openxmlformats.org/presentationml/2006/ole">
              <mc:AlternateContent xmlns:mc="http://schemas.openxmlformats.org/markup-compatibility/2006">
                <mc:Choice xmlns:v="urn:schemas-microsoft-com:vml" Requires="v">
                  <p:oleObj spid="_x0000_s7249" name="Image" r:id="rId17" imgW="6409524" imgH="6400000" progId="PhotoDeluxe.Image.2">
                    <p:embed/>
                  </p:oleObj>
                </mc:Choice>
                <mc:Fallback>
                  <p:oleObj name="Image" r:id="rId17" imgW="6409524" imgH="6400000" progId="PhotoDeluxe.Image.2">
                    <p:embed/>
                    <p:pic>
                      <p:nvPicPr>
                        <p:cNvPr id="0" name="Object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07" y="1115"/>
                          <a:ext cx="1303" cy="1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204" name="Picture 13"/>
            <p:cNvPicPr>
              <a:picLocks noChangeAspect="1" noChangeArrowheads="1"/>
            </p:cNvPicPr>
            <p:nvPr/>
          </p:nvPicPr>
          <p:blipFill>
            <a:blip r:embed="rId18">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297" y="1130"/>
              <a:ext cx="1770" cy="1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5" name="Picture 15"/>
            <p:cNvPicPr>
              <a:picLocks noChangeAspect="1" noChangeArrowheads="1"/>
            </p:cNvPicPr>
            <p:nvPr/>
          </p:nvPicPr>
          <p:blipFill>
            <a:blip r:embed="rId19">
              <a:clrChange>
                <a:clrFrom>
                  <a:srgbClr val="FCFCFC"/>
                </a:clrFrom>
                <a:clrTo>
                  <a:srgbClr val="FCFCFC">
                    <a:alpha val="0"/>
                  </a:srgbClr>
                </a:clrTo>
              </a:clrChange>
              <a:extLst>
                <a:ext uri="{28A0092B-C50C-407E-A947-70E740481C1C}">
                  <a14:useLocalDpi xmlns:a14="http://schemas.microsoft.com/office/drawing/2010/main" val="0"/>
                </a:ext>
              </a:extLst>
            </a:blip>
            <a:srcRect l="35593" t="29651" r="30563" b="25256"/>
            <a:stretch>
              <a:fillRect/>
            </a:stretch>
          </p:blipFill>
          <p:spPr bwMode="auto">
            <a:xfrm>
              <a:off x="2453" y="1351"/>
              <a:ext cx="755"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6" name="Picture 16"/>
            <p:cNvPicPr>
              <a:picLocks noChangeAspect="1" noChangeArrowheads="1"/>
            </p:cNvPicPr>
            <p:nvPr/>
          </p:nvPicPr>
          <p:blipFill>
            <a:blip r:embed="rId20">
              <a:clrChange>
                <a:clrFrom>
                  <a:srgbClr val="FCFCFC"/>
                </a:clrFrom>
                <a:clrTo>
                  <a:srgbClr val="FCFCFC">
                    <a:alpha val="0"/>
                  </a:srgbClr>
                </a:clrTo>
              </a:clrChange>
              <a:extLst>
                <a:ext uri="{28A0092B-C50C-407E-A947-70E740481C1C}">
                  <a14:useLocalDpi xmlns:a14="http://schemas.microsoft.com/office/drawing/2010/main" val="0"/>
                </a:ext>
              </a:extLst>
            </a:blip>
            <a:srcRect l="30943" t="28520" r="30956" b="27290"/>
            <a:stretch>
              <a:fillRect/>
            </a:stretch>
          </p:blipFill>
          <p:spPr bwMode="auto">
            <a:xfrm>
              <a:off x="3184" y="1282"/>
              <a:ext cx="947" cy="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7" name="Picture 18"/>
            <p:cNvPicPr>
              <a:picLocks noChangeAspect="1" noChangeArrowheads="1"/>
            </p:cNvPicPr>
            <p:nvPr/>
          </p:nvPicPr>
          <p:blipFill>
            <a:blip r:embed="rId21">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5247" y="1348"/>
              <a:ext cx="1107" cy="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8" name="Picture 19"/>
            <p:cNvPicPr>
              <a:picLocks noChangeAspect="1" noChangeArrowheads="1"/>
            </p:cNvPicPr>
            <p:nvPr/>
          </p:nvPicPr>
          <p:blipFill>
            <a:blip r:embed="rId22">
              <a:clrChange>
                <a:clrFrom>
                  <a:srgbClr val="FCFCFC"/>
                </a:clrFrom>
                <a:clrTo>
                  <a:srgbClr val="FCFCFC">
                    <a:alpha val="0"/>
                  </a:srgbClr>
                </a:clrTo>
              </a:clrChange>
              <a:extLst>
                <a:ext uri="{28A0092B-C50C-407E-A947-70E740481C1C}">
                  <a14:useLocalDpi xmlns:a14="http://schemas.microsoft.com/office/drawing/2010/main" val="0"/>
                </a:ext>
              </a:extLst>
            </a:blip>
            <a:srcRect l="45415" t="28255" r="31143" b="26949"/>
            <a:stretch>
              <a:fillRect/>
            </a:stretch>
          </p:blipFill>
          <p:spPr bwMode="auto">
            <a:xfrm>
              <a:off x="4766" y="1182"/>
              <a:ext cx="587" cy="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209" name="Group 20"/>
            <p:cNvGrpSpPr>
              <a:grpSpLocks/>
            </p:cNvGrpSpPr>
            <p:nvPr/>
          </p:nvGrpSpPr>
          <p:grpSpPr bwMode="auto">
            <a:xfrm>
              <a:off x="1266" y="557"/>
              <a:ext cx="3246" cy="664"/>
              <a:chOff x="1314" y="557"/>
              <a:chExt cx="3406" cy="664"/>
            </a:xfrm>
          </p:grpSpPr>
          <p:sp>
            <p:nvSpPr>
              <p:cNvPr id="7210" name="Line 21"/>
              <p:cNvSpPr>
                <a:spLocks noChangeShapeType="1"/>
              </p:cNvSpPr>
              <p:nvPr/>
            </p:nvSpPr>
            <p:spPr bwMode="auto">
              <a:xfrm flipH="1">
                <a:off x="1314" y="796"/>
                <a:ext cx="248" cy="357"/>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7211" name="Text Box 22"/>
              <p:cNvSpPr txBox="1">
                <a:spLocks noChangeArrowheads="1"/>
              </p:cNvSpPr>
              <p:nvPr/>
            </p:nvSpPr>
            <p:spPr bwMode="auto">
              <a:xfrm>
                <a:off x="1568" y="557"/>
                <a:ext cx="400" cy="31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102321" tIns="51161" rIns="102321" bIns="5116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sz="2400"/>
                  <a:t>Ti</a:t>
                </a:r>
              </a:p>
            </p:txBody>
          </p:sp>
          <p:sp>
            <p:nvSpPr>
              <p:cNvPr id="7212" name="Line 23"/>
              <p:cNvSpPr>
                <a:spLocks noChangeShapeType="1"/>
              </p:cNvSpPr>
              <p:nvPr/>
            </p:nvSpPr>
            <p:spPr bwMode="auto">
              <a:xfrm>
                <a:off x="1984" y="807"/>
                <a:ext cx="375" cy="36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7213" name="Line 24"/>
              <p:cNvSpPr>
                <a:spLocks noChangeShapeType="1"/>
              </p:cNvSpPr>
              <p:nvPr/>
            </p:nvSpPr>
            <p:spPr bwMode="auto">
              <a:xfrm>
                <a:off x="1989" y="692"/>
                <a:ext cx="2731" cy="529"/>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grpSp>
      <p:grpSp>
        <p:nvGrpSpPr>
          <p:cNvPr id="7182" name="Group 25"/>
          <p:cNvGrpSpPr>
            <a:grpSpLocks/>
          </p:cNvGrpSpPr>
          <p:nvPr/>
        </p:nvGrpSpPr>
        <p:grpSpPr bwMode="auto">
          <a:xfrm>
            <a:off x="498475" y="4433888"/>
            <a:ext cx="2476500" cy="327025"/>
            <a:chOff x="760" y="2948"/>
            <a:chExt cx="1472" cy="218"/>
          </a:xfrm>
        </p:grpSpPr>
        <p:sp>
          <p:nvSpPr>
            <p:cNvPr id="7200" name="Text Box 26"/>
            <p:cNvSpPr txBox="1">
              <a:spLocks noChangeArrowheads="1"/>
            </p:cNvSpPr>
            <p:nvPr/>
          </p:nvSpPr>
          <p:spPr bwMode="auto">
            <a:xfrm>
              <a:off x="1199" y="2948"/>
              <a:ext cx="579"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321" tIns="51161" rIns="102321" bIns="5116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fr-FR" sz="1400"/>
                <a:t>100 µm</a:t>
              </a:r>
            </a:p>
          </p:txBody>
        </p:sp>
        <p:sp>
          <p:nvSpPr>
            <p:cNvPr id="7201" name="Line 27"/>
            <p:cNvSpPr>
              <a:spLocks noChangeShapeType="1"/>
            </p:cNvSpPr>
            <p:nvPr/>
          </p:nvSpPr>
          <p:spPr bwMode="auto">
            <a:xfrm>
              <a:off x="760" y="3154"/>
              <a:ext cx="1472" cy="0"/>
            </a:xfrm>
            <a:prstGeom prst="line">
              <a:avLst/>
            </a:prstGeom>
            <a:noFill/>
            <a:ln w="635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lIns="93600" tIns="46800" rIns="93600" bIns="46800" anchor="b"/>
            <a:lstStyle/>
            <a:p>
              <a:endParaRPr lang="it-IT"/>
            </a:p>
          </p:txBody>
        </p:sp>
      </p:grpSp>
      <p:grpSp>
        <p:nvGrpSpPr>
          <p:cNvPr id="7183" name="Group 28"/>
          <p:cNvGrpSpPr>
            <a:grpSpLocks/>
          </p:cNvGrpSpPr>
          <p:nvPr/>
        </p:nvGrpSpPr>
        <p:grpSpPr bwMode="auto">
          <a:xfrm>
            <a:off x="3101975" y="3449638"/>
            <a:ext cx="4275138" cy="3300412"/>
            <a:chOff x="2280" y="2294"/>
            <a:chExt cx="3141" cy="2194"/>
          </a:xfrm>
        </p:grpSpPr>
        <p:graphicFrame>
          <p:nvGraphicFramePr>
            <p:cNvPr id="7170" name="Object 3"/>
            <p:cNvGraphicFramePr>
              <a:graphicFrameLocks noChangeAspect="1"/>
            </p:cNvGraphicFramePr>
            <p:nvPr/>
          </p:nvGraphicFramePr>
          <p:xfrm>
            <a:off x="2674" y="2760"/>
            <a:ext cx="2265" cy="1728"/>
          </p:xfrm>
          <a:graphic>
            <a:graphicData uri="http://schemas.openxmlformats.org/presentationml/2006/ole">
              <mc:AlternateContent xmlns:mc="http://schemas.openxmlformats.org/markup-compatibility/2006">
                <mc:Choice xmlns:v="urn:schemas-microsoft-com:vml" Requires="v">
                  <p:oleObj spid="_x0000_s7250" name="Image" r:id="rId23" imgW="6439799" imgH="6439799" progId="PhotoDeluxe.Image.2">
                    <p:embed/>
                  </p:oleObj>
                </mc:Choice>
                <mc:Fallback>
                  <p:oleObj name="Image" r:id="rId23" imgW="6439799" imgH="6439799" progId="PhotoDeluxe.Image.2">
                    <p:embed/>
                    <p:pic>
                      <p:nvPicPr>
                        <p:cNvPr id="0" name="Object 3"/>
                        <p:cNvPicPr>
                          <a:picLocks noChangeAspect="1" noChangeArrowheads="1"/>
                        </p:cNvPicPr>
                        <p:nvPr/>
                      </p:nvPicPr>
                      <p:blipFill>
                        <a:blip r:embed="rId24">
                          <a:extLst>
                            <a:ext uri="{28A0092B-C50C-407E-A947-70E740481C1C}">
                              <a14:useLocalDpi xmlns:a14="http://schemas.microsoft.com/office/drawing/2010/main" val="0"/>
                            </a:ext>
                          </a:extLst>
                        </a:blip>
                        <a:srcRect t="12074"/>
                        <a:stretch>
                          <a:fillRect/>
                        </a:stretch>
                      </p:blipFill>
                      <p:spPr bwMode="auto">
                        <a:xfrm>
                          <a:off x="2674" y="2760"/>
                          <a:ext cx="2265" cy="1728"/>
                        </a:xfrm>
                        <a:prstGeom prst="rect">
                          <a:avLst/>
                        </a:prstGeom>
                        <a:noFill/>
                        <a:ln w="158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94" name="Rectangle 30"/>
            <p:cNvSpPr>
              <a:spLocks noChangeArrowheads="1"/>
            </p:cNvSpPr>
            <p:nvPr/>
          </p:nvSpPr>
          <p:spPr bwMode="auto">
            <a:xfrm>
              <a:off x="2715" y="2779"/>
              <a:ext cx="507" cy="430"/>
            </a:xfrm>
            <a:prstGeom prst="rect">
              <a:avLst/>
            </a:prstGeom>
            <a:noFill/>
            <a:ln w="15875">
              <a:solidFill>
                <a:srgbClr val="000000"/>
              </a:solidFill>
              <a:miter lim="800000"/>
              <a:headEnd/>
              <a:tailEnd/>
            </a:ln>
          </p:spPr>
          <p:txBody>
            <a:bodyPr wrap="none" anchor="ctr"/>
            <a:lstStyle/>
            <a:p>
              <a:pPr>
                <a:defRPr/>
              </a:pPr>
              <a:endParaRPr lang="fr-FR"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195" name="Rectangle 31"/>
            <p:cNvSpPr>
              <a:spLocks noChangeArrowheads="1"/>
            </p:cNvSpPr>
            <p:nvPr/>
          </p:nvSpPr>
          <p:spPr bwMode="auto">
            <a:xfrm>
              <a:off x="3611" y="2866"/>
              <a:ext cx="580" cy="261"/>
            </a:xfrm>
            <a:prstGeom prst="rect">
              <a:avLst/>
            </a:prstGeom>
            <a:noFill/>
            <a:ln w="15875">
              <a:solidFill>
                <a:srgbClr val="000000"/>
              </a:solidFill>
              <a:miter lim="800000"/>
              <a:headEnd/>
              <a:tailEnd/>
            </a:ln>
          </p:spPr>
          <p:txBody>
            <a:bodyPr wrap="none" anchor="ctr"/>
            <a:lstStyle/>
            <a:p>
              <a:pPr>
                <a:defRPr/>
              </a:pPr>
              <a:endParaRPr lang="fr-FR"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196" name="Rectangle 32"/>
            <p:cNvSpPr>
              <a:spLocks noChangeArrowheads="1"/>
            </p:cNvSpPr>
            <p:nvPr/>
          </p:nvSpPr>
          <p:spPr bwMode="auto">
            <a:xfrm>
              <a:off x="4514" y="2989"/>
              <a:ext cx="560" cy="281"/>
            </a:xfrm>
            <a:prstGeom prst="rect">
              <a:avLst/>
            </a:prstGeom>
            <a:noFill/>
            <a:ln w="15875">
              <a:solidFill>
                <a:srgbClr val="000000"/>
              </a:solidFill>
              <a:miter lim="800000"/>
              <a:headEnd/>
              <a:tailEnd/>
            </a:ln>
          </p:spPr>
          <p:txBody>
            <a:bodyPr wrap="none" anchor="ctr"/>
            <a:lstStyle/>
            <a:p>
              <a:pPr>
                <a:defRPr/>
              </a:pPr>
              <a:endParaRPr lang="fr-FR"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197" name="Line 33"/>
            <p:cNvSpPr>
              <a:spLocks noChangeShapeType="1"/>
            </p:cNvSpPr>
            <p:nvPr/>
          </p:nvSpPr>
          <p:spPr bwMode="auto">
            <a:xfrm flipH="1" flipV="1">
              <a:off x="2280" y="2408"/>
              <a:ext cx="442" cy="384"/>
            </a:xfrm>
            <a:prstGeom prst="line">
              <a:avLst/>
            </a:prstGeom>
            <a:noFill/>
            <a:ln w="38100">
              <a:solidFill>
                <a:srgbClr val="000000"/>
              </a:solidFill>
              <a:round/>
              <a:headEnd/>
              <a:tailEnd type="triangle" w="med" len="med"/>
            </a:ln>
          </p:spPr>
          <p:txBody>
            <a:bodyPr/>
            <a:lstStyle/>
            <a:p>
              <a:pPr>
                <a:defRPr/>
              </a:pPr>
              <a:endParaRPr lang="fr-FR"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198" name="Line 34"/>
            <p:cNvSpPr>
              <a:spLocks noChangeShapeType="1"/>
            </p:cNvSpPr>
            <p:nvPr/>
          </p:nvSpPr>
          <p:spPr bwMode="auto">
            <a:xfrm flipV="1">
              <a:off x="3881" y="2364"/>
              <a:ext cx="1" cy="499"/>
            </a:xfrm>
            <a:prstGeom prst="line">
              <a:avLst/>
            </a:prstGeom>
            <a:noFill/>
            <a:ln w="38100">
              <a:solidFill>
                <a:srgbClr val="000000"/>
              </a:solidFill>
              <a:round/>
              <a:headEnd/>
              <a:tailEnd type="triangle" w="med" len="med"/>
            </a:ln>
          </p:spPr>
          <p:txBody>
            <a:bodyPr/>
            <a:lstStyle/>
            <a:p>
              <a:pPr>
                <a:defRPr/>
              </a:pPr>
              <a:endParaRPr lang="fr-FR"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199" name="Line 35"/>
            <p:cNvSpPr>
              <a:spLocks noChangeShapeType="1"/>
            </p:cNvSpPr>
            <p:nvPr/>
          </p:nvSpPr>
          <p:spPr bwMode="auto">
            <a:xfrm flipV="1">
              <a:off x="4826" y="2294"/>
              <a:ext cx="595" cy="692"/>
            </a:xfrm>
            <a:prstGeom prst="line">
              <a:avLst/>
            </a:prstGeom>
            <a:noFill/>
            <a:ln w="38100">
              <a:solidFill>
                <a:srgbClr val="000000"/>
              </a:solidFill>
              <a:round/>
              <a:headEnd/>
              <a:tailEnd type="triangle" w="med" len="med"/>
            </a:ln>
          </p:spPr>
          <p:txBody>
            <a:bodyPr/>
            <a:lstStyle/>
            <a:p>
              <a:pPr>
                <a:defRPr/>
              </a:pPr>
              <a:endParaRPr lang="fr-FR"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
        <p:nvSpPr>
          <p:cNvPr id="7184" name="Text Box 47"/>
          <p:cNvSpPr txBox="1">
            <a:spLocks noChangeArrowheads="1"/>
          </p:cNvSpPr>
          <p:nvPr/>
        </p:nvSpPr>
        <p:spPr bwMode="auto">
          <a:xfrm>
            <a:off x="128588" y="4892675"/>
            <a:ext cx="2962275" cy="1317625"/>
          </a:xfrm>
          <a:prstGeom prst="rect">
            <a:avLst/>
          </a:prstGeom>
          <a:solidFill>
            <a:schemeClr val="bg1"/>
          </a:solidFill>
          <a:ln w="22225">
            <a:solidFill>
              <a:srgbClr val="000000"/>
            </a:solidFill>
            <a:miter lim="800000"/>
            <a:headEnd type="none" w="sm" len="sm"/>
            <a:tailEnd type="none" w="sm" len="sm"/>
          </a:ln>
        </p:spPr>
        <p:txBody>
          <a:bodyPr lIns="83641" tIns="41820" rIns="83641" bIns="41820" anchor="b">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300">
                <a:solidFill>
                  <a:srgbClr val="000000"/>
                </a:solidFill>
              </a:rPr>
              <a:t>Ref : Gontier E. et al., Is there penetration of titania nanoparticles in sunscreens through skin? A comparative electron and ion microscopy study. </a:t>
            </a:r>
            <a:br>
              <a:rPr lang="en-GB" sz="1300">
                <a:solidFill>
                  <a:srgbClr val="000000"/>
                </a:solidFill>
              </a:rPr>
            </a:br>
            <a:r>
              <a:rPr lang="en-GB" sz="1300">
                <a:solidFill>
                  <a:srgbClr val="000000"/>
                </a:solidFill>
              </a:rPr>
              <a:t>Nanotoxicology. 2008; 2(4): 218-31. </a:t>
            </a:r>
            <a:endParaRPr lang="fr-FR" sz="1300">
              <a:solidFill>
                <a:srgbClr val="000000"/>
              </a:solidFill>
            </a:endParaRPr>
          </a:p>
        </p:txBody>
      </p:sp>
      <p:sp>
        <p:nvSpPr>
          <p:cNvPr id="7185" name="Text Box 36"/>
          <p:cNvSpPr txBox="1">
            <a:spLocks noChangeArrowheads="1"/>
          </p:cNvSpPr>
          <p:nvPr/>
        </p:nvSpPr>
        <p:spPr bwMode="auto">
          <a:xfrm>
            <a:off x="6445250" y="1196975"/>
            <a:ext cx="23653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sz="1600">
                <a:ea typeface="Arial Unicode MS" pitchFamily="34" charset="-128"/>
                <a:cs typeface="Arial Unicode MS" pitchFamily="34" charset="-128"/>
              </a:rPr>
              <a:t>Anthelios XL 60 F / 24H</a:t>
            </a:r>
          </a:p>
        </p:txBody>
      </p:sp>
      <p:sp>
        <p:nvSpPr>
          <p:cNvPr id="7186" name="ZoneTexte 17"/>
          <p:cNvSpPr txBox="1">
            <a:spLocks noChangeArrowheads="1"/>
          </p:cNvSpPr>
          <p:nvPr/>
        </p:nvSpPr>
        <p:spPr bwMode="auto">
          <a:xfrm>
            <a:off x="8658225" y="6491288"/>
            <a:ext cx="60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C75A2ED-C2BD-49E2-90BA-1AED0A4A047E}" type="slidenum">
              <a:rPr lang="fr-FR"/>
              <a:pPr eaLnBrk="1" hangingPunct="1"/>
              <a:t>17</a:t>
            </a:fld>
            <a:endParaRPr lang="fr-FR"/>
          </a:p>
        </p:txBody>
      </p:sp>
      <p:sp>
        <p:nvSpPr>
          <p:cNvPr id="47" name="Text Box 28"/>
          <p:cNvSpPr txBox="1">
            <a:spLocks noChangeArrowheads="1"/>
          </p:cNvSpPr>
          <p:nvPr/>
        </p:nvSpPr>
        <p:spPr bwMode="auto">
          <a:xfrm>
            <a:off x="1965325" y="63500"/>
            <a:ext cx="6540500" cy="514350"/>
          </a:xfrm>
          <a:prstGeom prst="rect">
            <a:avLst/>
          </a:prstGeom>
          <a:solidFill>
            <a:schemeClr val="bg1"/>
          </a:solidFill>
          <a:ln w="22225">
            <a:noFill/>
            <a:miter lim="800000"/>
            <a:headEnd type="none" w="sm" len="sm"/>
            <a:tailEnd type="none" w="sm" len="sm"/>
          </a:ln>
          <a:effectLst/>
        </p:spPr>
        <p:txBody>
          <a:bodyPr lIns="83641" tIns="41820" rIns="83641" bIns="41820" anchor="b">
            <a:spAutoFit/>
          </a:bodyPr>
          <a:lstStyle/>
          <a:p>
            <a:pPr algn="ctr">
              <a:defRPr/>
            </a:pPr>
            <a:r>
              <a:rPr lang="en-US" sz="2800" dirty="0">
                <a:solidFill>
                  <a:srgbClr val="0033CC"/>
                </a:solidFill>
                <a:effectLst>
                  <a:outerShdw blurRad="38100" dist="38100" dir="2700000" algn="tl">
                    <a:srgbClr val="C0C0C0"/>
                  </a:outerShdw>
                </a:effectLst>
                <a:latin typeface="+mn-lt"/>
              </a:rPr>
              <a:t>Trans-epidermal penetration of TiO</a:t>
            </a:r>
            <a:r>
              <a:rPr lang="en-US" sz="2800" baseline="-25000" dirty="0">
                <a:solidFill>
                  <a:srgbClr val="0033CC"/>
                </a:solidFill>
                <a:effectLst>
                  <a:outerShdw blurRad="38100" dist="38100" dir="2700000" algn="tl">
                    <a:srgbClr val="C0C0C0"/>
                  </a:outerShdw>
                </a:effectLst>
                <a:latin typeface="+mn-lt"/>
              </a:rPr>
              <a:t>2</a:t>
            </a:r>
            <a:endParaRPr lang="en-GB" sz="2800" dirty="0">
              <a:solidFill>
                <a:srgbClr val="0033CC"/>
              </a:solidFill>
              <a:effectLst>
                <a:outerShdw blurRad="38100" dist="38100" dir="2700000" algn="tl">
                  <a:srgbClr val="C0C0C0"/>
                </a:outerShdw>
              </a:effectLst>
              <a:latin typeface="+mn-lt"/>
            </a:endParaRPr>
          </a:p>
        </p:txBody>
      </p:sp>
      <p:cxnSp>
        <p:nvCxnSpPr>
          <p:cNvPr id="48" name="Connecteur droit 47"/>
          <p:cNvCxnSpPr/>
          <p:nvPr/>
        </p:nvCxnSpPr>
        <p:spPr>
          <a:xfrm>
            <a:off x="1609725" y="695325"/>
            <a:ext cx="7812088" cy="0"/>
          </a:xfrm>
          <a:prstGeom prst="line">
            <a:avLst/>
          </a:prstGeom>
          <a:ln w="38100">
            <a:solidFill>
              <a:schemeClr val="accent2">
                <a:lumMod val="75000"/>
              </a:schemeClr>
            </a:solidFill>
            <a:prstDash val="sysDot"/>
          </a:ln>
        </p:spPr>
        <p:style>
          <a:lnRef idx="1">
            <a:schemeClr val="accent2"/>
          </a:lnRef>
          <a:fillRef idx="0">
            <a:schemeClr val="accent2"/>
          </a:fillRef>
          <a:effectRef idx="0">
            <a:schemeClr val="accent2"/>
          </a:effectRef>
          <a:fontRef idx="minor">
            <a:schemeClr val="tx1"/>
          </a:fontRef>
        </p:style>
      </p:cxnSp>
      <p:grpSp>
        <p:nvGrpSpPr>
          <p:cNvPr id="7189" name="Groupe 48"/>
          <p:cNvGrpSpPr>
            <a:grpSpLocks/>
          </p:cNvGrpSpPr>
          <p:nvPr/>
        </p:nvGrpSpPr>
        <p:grpSpPr bwMode="auto">
          <a:xfrm>
            <a:off x="-900113" y="-747713"/>
            <a:ext cx="3432176" cy="1830388"/>
            <a:chOff x="-900113" y="-747713"/>
            <a:chExt cx="3432176" cy="1830388"/>
          </a:xfrm>
        </p:grpSpPr>
        <p:grpSp>
          <p:nvGrpSpPr>
            <p:cNvPr id="7190" name="Groupe 7"/>
            <p:cNvGrpSpPr>
              <a:grpSpLocks/>
            </p:cNvGrpSpPr>
            <p:nvPr/>
          </p:nvGrpSpPr>
          <p:grpSpPr bwMode="auto">
            <a:xfrm>
              <a:off x="-900113" y="-747713"/>
              <a:ext cx="3384551" cy="1830388"/>
              <a:chOff x="-900608" y="-747464"/>
              <a:chExt cx="3384376" cy="1830065"/>
            </a:xfrm>
          </p:grpSpPr>
          <p:sp>
            <p:nvSpPr>
              <p:cNvPr id="52" name="Ellipse 51"/>
              <p:cNvSpPr/>
              <p:nvPr/>
            </p:nvSpPr>
            <p:spPr>
              <a:xfrm>
                <a:off x="-103724" y="-747464"/>
                <a:ext cx="1795370" cy="1774513"/>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p>
            </p:txBody>
          </p:sp>
          <p:sp>
            <p:nvSpPr>
              <p:cNvPr id="53" name="Titre 1"/>
              <p:cNvSpPr txBox="1">
                <a:spLocks/>
              </p:cNvSpPr>
              <p:nvPr/>
            </p:nvSpPr>
            <p:spPr>
              <a:xfrm>
                <a:off x="-900608" y="-387165"/>
                <a:ext cx="3384376" cy="1469766"/>
              </a:xfrm>
              <a:prstGeom prst="rect">
                <a:avLst/>
              </a:prstGeom>
            </p:spPr>
            <p:txBody>
              <a:bodyPr anchor="ctr">
                <a:normAutofit/>
              </a:bodyPr>
              <a:lstStyle/>
              <a:p>
                <a:pPr algn="ctr" fontAlgn="auto">
                  <a:spcAft>
                    <a:spcPts val="0"/>
                  </a:spcAft>
                  <a:defRPr/>
                </a:pPr>
                <a:endParaRPr lang="fr-FR" sz="3200" dirty="0">
                  <a:solidFill>
                    <a:schemeClr val="accent1">
                      <a:lumMod val="50000"/>
                    </a:schemeClr>
                  </a:solidFill>
                  <a:latin typeface="+mj-lt"/>
                  <a:ea typeface="+mj-ea"/>
                  <a:cs typeface="+mj-cs"/>
                </a:endParaRPr>
              </a:p>
            </p:txBody>
          </p:sp>
        </p:grpSp>
        <p:sp>
          <p:nvSpPr>
            <p:cNvPr id="51" name="Titre 1"/>
            <p:cNvSpPr txBox="1">
              <a:spLocks/>
            </p:cNvSpPr>
            <p:nvPr/>
          </p:nvSpPr>
          <p:spPr bwMode="auto">
            <a:xfrm>
              <a:off x="-852488" y="-387350"/>
              <a:ext cx="3384551" cy="1470025"/>
            </a:xfrm>
            <a:prstGeom prst="rect">
              <a:avLst/>
            </a:prstGeom>
          </p:spPr>
          <p:txBody>
            <a:bodyPr anchor="ctr">
              <a:normAutofit/>
            </a:bodyPr>
            <a:lstStyle/>
            <a:p>
              <a:pPr algn="ctr" fontAlgn="auto">
                <a:spcAft>
                  <a:spcPts val="0"/>
                </a:spcAft>
                <a:defRPr/>
              </a:pPr>
              <a:r>
                <a:rPr lang="fr-FR" sz="3200" dirty="0">
                  <a:solidFill>
                    <a:schemeClr val="accent1">
                      <a:lumMod val="50000"/>
                    </a:schemeClr>
                  </a:solidFill>
                  <a:latin typeface="+mj-lt"/>
                  <a:ea typeface="+mj-ea"/>
                  <a:cs typeface="+mj-cs"/>
                </a:rPr>
                <a:t>3</a:t>
              </a: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1" name="Rectangle 5"/>
          <p:cNvSpPr>
            <a:spLocks noChangeArrowheads="1"/>
          </p:cNvSpPr>
          <p:nvPr/>
        </p:nvSpPr>
        <p:spPr bwMode="auto">
          <a:xfrm>
            <a:off x="1714500" y="104775"/>
            <a:ext cx="7534275" cy="512763"/>
          </a:xfrm>
          <a:prstGeom prst="rect">
            <a:avLst/>
          </a:prstGeom>
          <a:noFill/>
          <a:ln w="38100">
            <a:noFill/>
            <a:miter lim="800000"/>
            <a:headEnd/>
            <a:tailEnd/>
          </a:ln>
          <a:effectLst/>
        </p:spPr>
        <p:txBody>
          <a:bodyPr lIns="81711" tIns="40855" rIns="81711" bIns="40855">
            <a:spAutoFit/>
          </a:bodyPr>
          <a:lstStyle/>
          <a:p>
            <a:pPr defTabSz="817563">
              <a:defRPr/>
            </a:pPr>
            <a:r>
              <a:rPr lang="fr-FR" sz="2800" dirty="0" err="1">
                <a:solidFill>
                  <a:srgbClr val="000066"/>
                </a:solidFill>
                <a:latin typeface="+mn-lt"/>
              </a:rPr>
              <a:t>HaCat</a:t>
            </a:r>
            <a:r>
              <a:rPr lang="fr-FR" sz="2800" dirty="0">
                <a:solidFill>
                  <a:srgbClr val="000066"/>
                </a:solidFill>
                <a:latin typeface="+mn-lt"/>
              </a:rPr>
              <a:t> </a:t>
            </a:r>
            <a:r>
              <a:rPr lang="fr-FR" sz="2800" dirty="0" err="1">
                <a:solidFill>
                  <a:srgbClr val="000066"/>
                </a:solidFill>
                <a:latin typeface="+mn-lt"/>
              </a:rPr>
              <a:t>Cells</a:t>
            </a:r>
            <a:r>
              <a:rPr lang="fr-FR" sz="2800" dirty="0">
                <a:solidFill>
                  <a:srgbClr val="000066"/>
                </a:solidFill>
                <a:latin typeface="+mn-lt"/>
              </a:rPr>
              <a:t> </a:t>
            </a:r>
            <a:r>
              <a:rPr lang="fr-FR" sz="2800" dirty="0" err="1">
                <a:solidFill>
                  <a:srgbClr val="000066"/>
                </a:solidFill>
                <a:latin typeface="+mn-lt"/>
              </a:rPr>
              <a:t>exposed</a:t>
            </a:r>
            <a:r>
              <a:rPr lang="fr-FR" sz="2800" dirty="0">
                <a:solidFill>
                  <a:srgbClr val="000066"/>
                </a:solidFill>
                <a:latin typeface="+mn-lt"/>
              </a:rPr>
              <a:t> to </a:t>
            </a:r>
            <a:r>
              <a:rPr kumimoji="1" lang="en-US" sz="2800" dirty="0">
                <a:solidFill>
                  <a:schemeClr val="tx2">
                    <a:lumMod val="75000"/>
                  </a:schemeClr>
                </a:solidFill>
                <a:latin typeface="+mn-lt"/>
              </a:rPr>
              <a:t>TiO</a:t>
            </a:r>
            <a:r>
              <a:rPr kumimoji="1" lang="en-US" sz="2800" baseline="-25000" dirty="0">
                <a:solidFill>
                  <a:schemeClr val="tx2">
                    <a:lumMod val="75000"/>
                  </a:schemeClr>
                </a:solidFill>
                <a:latin typeface="+mn-lt"/>
              </a:rPr>
              <a:t>2</a:t>
            </a:r>
            <a:r>
              <a:rPr kumimoji="1" lang="en-US" sz="2800" dirty="0">
                <a:solidFill>
                  <a:schemeClr val="tx2">
                    <a:lumMod val="75000"/>
                  </a:schemeClr>
                </a:solidFill>
                <a:latin typeface="+mn-lt"/>
              </a:rPr>
              <a:t> </a:t>
            </a:r>
            <a:r>
              <a:rPr kumimoji="1" lang="en-US" sz="2800" dirty="0" err="1">
                <a:solidFill>
                  <a:schemeClr val="tx2">
                    <a:lumMod val="75000"/>
                  </a:schemeClr>
                </a:solidFill>
                <a:latin typeface="+mn-lt"/>
              </a:rPr>
              <a:t>Nanoparticles</a:t>
            </a:r>
            <a:r>
              <a:rPr kumimoji="1" lang="en-US" sz="2800" dirty="0">
                <a:solidFill>
                  <a:schemeClr val="tx2">
                    <a:lumMod val="75000"/>
                  </a:schemeClr>
                </a:solidFill>
                <a:latin typeface="+mn-lt"/>
              </a:rPr>
              <a:t> </a:t>
            </a:r>
            <a:r>
              <a:rPr kumimoji="1" lang="en-US" sz="2800" i="1" dirty="0">
                <a:solidFill>
                  <a:schemeClr val="tx2">
                    <a:lumMod val="75000"/>
                  </a:schemeClr>
                </a:solidFill>
                <a:latin typeface="+mn-lt"/>
              </a:rPr>
              <a:t>in vitro</a:t>
            </a:r>
          </a:p>
        </p:txBody>
      </p:sp>
      <p:sp>
        <p:nvSpPr>
          <p:cNvPr id="19459" name="Text Box 6"/>
          <p:cNvSpPr txBox="1">
            <a:spLocks noChangeArrowheads="1"/>
          </p:cNvSpPr>
          <p:nvPr/>
        </p:nvSpPr>
        <p:spPr bwMode="auto">
          <a:xfrm>
            <a:off x="390525" y="6080125"/>
            <a:ext cx="22479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9928" tIns="59965" rIns="119928" bIns="59965">
            <a:spAutoFit/>
          </a:bodyPr>
          <a:lstStyle>
            <a:lvl1pPr defTabSz="958850" eaLnBrk="0" hangingPunct="0">
              <a:defRPr>
                <a:solidFill>
                  <a:schemeClr val="tx1"/>
                </a:solidFill>
                <a:latin typeface="Arial" charset="0"/>
              </a:defRPr>
            </a:lvl1pPr>
            <a:lvl2pPr marL="742950" indent="-285750" defTabSz="958850" eaLnBrk="0" hangingPunct="0">
              <a:defRPr>
                <a:solidFill>
                  <a:schemeClr val="tx1"/>
                </a:solidFill>
                <a:latin typeface="Arial" charset="0"/>
              </a:defRPr>
            </a:lvl2pPr>
            <a:lvl3pPr marL="1143000" indent="-228600" defTabSz="958850" eaLnBrk="0" hangingPunct="0">
              <a:defRPr>
                <a:solidFill>
                  <a:schemeClr val="tx1"/>
                </a:solidFill>
                <a:latin typeface="Arial" charset="0"/>
              </a:defRPr>
            </a:lvl3pPr>
            <a:lvl4pPr marL="1600200" indent="-228600" defTabSz="958850" eaLnBrk="0" hangingPunct="0">
              <a:defRPr>
                <a:solidFill>
                  <a:schemeClr val="tx1"/>
                </a:solidFill>
                <a:latin typeface="Arial" charset="0"/>
              </a:defRPr>
            </a:lvl4pPr>
            <a:lvl5pPr marL="2057400" indent="-228600" defTabSz="958850" eaLnBrk="0" hangingPunct="0">
              <a:defRPr>
                <a:solidFill>
                  <a:schemeClr val="tx1"/>
                </a:solidFill>
                <a:latin typeface="Arial" charset="0"/>
              </a:defRPr>
            </a:lvl5pPr>
            <a:lvl6pPr marL="2514600" indent="-228600" defTabSz="958850" eaLnBrk="0" fontAlgn="base" hangingPunct="0">
              <a:spcBef>
                <a:spcPct val="0"/>
              </a:spcBef>
              <a:spcAft>
                <a:spcPct val="0"/>
              </a:spcAft>
              <a:defRPr>
                <a:solidFill>
                  <a:schemeClr val="tx1"/>
                </a:solidFill>
                <a:latin typeface="Arial" charset="0"/>
              </a:defRPr>
            </a:lvl6pPr>
            <a:lvl7pPr marL="2971800" indent="-228600" defTabSz="958850" eaLnBrk="0" fontAlgn="base" hangingPunct="0">
              <a:spcBef>
                <a:spcPct val="0"/>
              </a:spcBef>
              <a:spcAft>
                <a:spcPct val="0"/>
              </a:spcAft>
              <a:defRPr>
                <a:solidFill>
                  <a:schemeClr val="tx1"/>
                </a:solidFill>
                <a:latin typeface="Arial" charset="0"/>
              </a:defRPr>
            </a:lvl7pPr>
            <a:lvl8pPr marL="3429000" indent="-228600" defTabSz="958850" eaLnBrk="0" fontAlgn="base" hangingPunct="0">
              <a:spcBef>
                <a:spcPct val="0"/>
              </a:spcBef>
              <a:spcAft>
                <a:spcPct val="0"/>
              </a:spcAft>
              <a:defRPr>
                <a:solidFill>
                  <a:schemeClr val="tx1"/>
                </a:solidFill>
                <a:latin typeface="Arial" charset="0"/>
              </a:defRPr>
            </a:lvl8pPr>
            <a:lvl9pPr marL="3886200" indent="-228600" defTabSz="958850" eaLnBrk="0" fontAlgn="base" hangingPunct="0">
              <a:spcBef>
                <a:spcPct val="0"/>
              </a:spcBef>
              <a:spcAft>
                <a:spcPct val="0"/>
              </a:spcAft>
              <a:defRPr>
                <a:solidFill>
                  <a:schemeClr val="tx1"/>
                </a:solidFill>
                <a:latin typeface="Arial" charset="0"/>
              </a:defRPr>
            </a:lvl9pPr>
          </a:lstStyle>
          <a:p>
            <a:pPr algn="r" eaLnBrk="1" hangingPunct="1"/>
            <a:r>
              <a:rPr lang="fr-FR" sz="900" b="1">
                <a:solidFill>
                  <a:srgbClr val="003366"/>
                </a:solidFill>
                <a:latin typeface="Arial Unicode MS" pitchFamily="34" charset="-128"/>
              </a:rPr>
              <a:t>IPCV/Seznec H., AIFIRA/TITANIUMS</a:t>
            </a:r>
          </a:p>
        </p:txBody>
      </p:sp>
      <p:grpSp>
        <p:nvGrpSpPr>
          <p:cNvPr id="2" name="Group 103"/>
          <p:cNvGrpSpPr>
            <a:grpSpLocks/>
          </p:cNvGrpSpPr>
          <p:nvPr/>
        </p:nvGrpSpPr>
        <p:grpSpPr bwMode="auto">
          <a:xfrm>
            <a:off x="3781424" y="1009650"/>
            <a:ext cx="5190561" cy="4870821"/>
            <a:chOff x="1153" y="1216"/>
            <a:chExt cx="1812" cy="1670"/>
          </a:xfrm>
          <a:effectLst>
            <a:outerShdw blurRad="139700" dist="139700" dir="2700000" algn="tl" rotWithShape="0">
              <a:prstClr val="black">
                <a:alpha val="40000"/>
              </a:prstClr>
            </a:outerShdw>
          </a:effectLst>
        </p:grpSpPr>
        <p:pic>
          <p:nvPicPr>
            <p:cNvPr id="23562" name="Picture 3" descr="G:\Temp_Mars2011\STIM\STIM_03-2011_020.medMap.tif"/>
            <p:cNvPicPr>
              <a:picLocks noChangeAspect="1" noChangeArrowheads="1"/>
            </p:cNvPicPr>
            <p:nvPr/>
          </p:nvPicPr>
          <p:blipFill>
            <a:blip r:embed="rId3" cstate="screen">
              <a:lum bright="-18000" contrast="18000"/>
            </a:blip>
            <a:srcRect/>
            <a:stretch>
              <a:fillRect/>
            </a:stretch>
          </p:blipFill>
          <p:spPr bwMode="auto">
            <a:xfrm>
              <a:off x="1153" y="1221"/>
              <a:ext cx="903" cy="818"/>
            </a:xfrm>
            <a:prstGeom prst="rect">
              <a:avLst/>
            </a:prstGeom>
            <a:noFill/>
            <a:ln w="9525">
              <a:noFill/>
              <a:miter lim="800000"/>
              <a:headEnd/>
              <a:tailEnd/>
            </a:ln>
          </p:spPr>
        </p:pic>
        <p:pic>
          <p:nvPicPr>
            <p:cNvPr id="23564" name="Picture 5" descr="G:\Temp_Mars2011\PIXE\somme-PIXE\fire\Result of PIXE_03-2011_014_ADC1mov.P.tif"/>
            <p:cNvPicPr>
              <a:picLocks noChangeAspect="1" noChangeArrowheads="1"/>
            </p:cNvPicPr>
            <p:nvPr/>
          </p:nvPicPr>
          <p:blipFill>
            <a:blip r:embed="rId4" cstate="screen"/>
            <a:srcRect/>
            <a:stretch>
              <a:fillRect/>
            </a:stretch>
          </p:blipFill>
          <p:spPr bwMode="auto">
            <a:xfrm>
              <a:off x="2087" y="1216"/>
              <a:ext cx="878" cy="820"/>
            </a:xfrm>
            <a:prstGeom prst="rect">
              <a:avLst/>
            </a:prstGeom>
            <a:noFill/>
            <a:ln w="9525">
              <a:noFill/>
              <a:miter lim="800000"/>
              <a:headEnd/>
              <a:tailEnd/>
            </a:ln>
          </p:spPr>
        </p:pic>
        <p:pic>
          <p:nvPicPr>
            <p:cNvPr id="23566" name="Picture 7" descr="G:\Temp_Mars2011\PIXE\somme-PIXE\fire\Result of PIXE_03-2011_014_ADC1mov.Ti.tif"/>
            <p:cNvPicPr>
              <a:picLocks noChangeAspect="1" noChangeArrowheads="1"/>
            </p:cNvPicPr>
            <p:nvPr/>
          </p:nvPicPr>
          <p:blipFill>
            <a:blip r:embed="rId5" cstate="screen"/>
            <a:srcRect/>
            <a:stretch>
              <a:fillRect/>
            </a:stretch>
          </p:blipFill>
          <p:spPr bwMode="auto">
            <a:xfrm>
              <a:off x="2084" y="2066"/>
              <a:ext cx="878" cy="820"/>
            </a:xfrm>
            <a:prstGeom prst="rect">
              <a:avLst/>
            </a:prstGeom>
            <a:noFill/>
            <a:ln w="9525">
              <a:noFill/>
              <a:miter lim="800000"/>
              <a:headEnd/>
              <a:tailEnd/>
            </a:ln>
          </p:spPr>
        </p:pic>
        <p:pic>
          <p:nvPicPr>
            <p:cNvPr id="23567" name="Picture 9" descr="G:\Temp_Mars2011\PIXE\somme-PIXE\fire\Result of PIXE_03-2011_014_ADC1mov.K.tif"/>
            <p:cNvPicPr>
              <a:picLocks noChangeAspect="1" noChangeArrowheads="1"/>
            </p:cNvPicPr>
            <p:nvPr/>
          </p:nvPicPr>
          <p:blipFill>
            <a:blip r:embed="rId6" cstate="screen"/>
            <a:srcRect/>
            <a:stretch>
              <a:fillRect/>
            </a:stretch>
          </p:blipFill>
          <p:spPr bwMode="auto">
            <a:xfrm>
              <a:off x="1177" y="2066"/>
              <a:ext cx="877" cy="820"/>
            </a:xfrm>
            <a:prstGeom prst="rect">
              <a:avLst/>
            </a:prstGeom>
            <a:noFill/>
            <a:ln w="9525">
              <a:noFill/>
              <a:miter lim="800000"/>
              <a:headEnd/>
              <a:tailEnd/>
            </a:ln>
          </p:spPr>
        </p:pic>
        <p:sp>
          <p:nvSpPr>
            <p:cNvPr id="23570" name="Rectangle 89"/>
            <p:cNvSpPr>
              <a:spLocks noChangeArrowheads="1"/>
            </p:cNvSpPr>
            <p:nvPr/>
          </p:nvSpPr>
          <p:spPr bwMode="auto">
            <a:xfrm>
              <a:off x="2109" y="1222"/>
              <a:ext cx="376" cy="100"/>
            </a:xfrm>
            <a:prstGeom prst="rect">
              <a:avLst/>
            </a:prstGeom>
            <a:noFill/>
            <a:ln w="9525">
              <a:noFill/>
              <a:miter lim="800000"/>
              <a:headEnd/>
              <a:tailEnd/>
            </a:ln>
          </p:spPr>
          <p:txBody>
            <a:bodyPr wrap="none">
              <a:spAutoFit/>
            </a:bodyPr>
            <a:lstStyle/>
            <a:p>
              <a:pPr algn="ctr">
                <a:defRPr/>
              </a:pPr>
              <a:r>
                <a:rPr lang="fr-FR" sz="1200" b="1" dirty="0" err="1">
                  <a:solidFill>
                    <a:schemeClr val="bg1"/>
                  </a:solidFill>
                  <a:latin typeface="Arial Unicode MS" pitchFamily="34" charset="-128"/>
                </a:rPr>
                <a:t>Phosphorus</a:t>
              </a:r>
              <a:endParaRPr lang="en-US" sz="1200" b="1" dirty="0">
                <a:solidFill>
                  <a:schemeClr val="bg1"/>
                </a:solidFill>
                <a:latin typeface="Arial Unicode MS" pitchFamily="34" charset="-128"/>
              </a:endParaRPr>
            </a:p>
          </p:txBody>
        </p:sp>
        <p:sp>
          <p:nvSpPr>
            <p:cNvPr id="23572" name="ZoneTexte 18"/>
            <p:cNvSpPr txBox="1">
              <a:spLocks noChangeArrowheads="1"/>
            </p:cNvSpPr>
            <p:nvPr/>
          </p:nvSpPr>
          <p:spPr bwMode="auto">
            <a:xfrm>
              <a:off x="1164" y="1222"/>
              <a:ext cx="257" cy="100"/>
            </a:xfrm>
            <a:prstGeom prst="rect">
              <a:avLst/>
            </a:prstGeom>
            <a:noFill/>
            <a:ln w="9525">
              <a:noFill/>
              <a:miter lim="800000"/>
              <a:headEnd/>
              <a:tailEnd/>
            </a:ln>
          </p:spPr>
          <p:txBody>
            <a:bodyPr>
              <a:spAutoFit/>
            </a:bodyPr>
            <a:lstStyle/>
            <a:p>
              <a:pPr algn="ctr">
                <a:defRPr/>
              </a:pPr>
              <a:r>
                <a:rPr lang="fr-FR" sz="1200" b="1" dirty="0">
                  <a:solidFill>
                    <a:schemeClr val="bg1"/>
                  </a:solidFill>
                  <a:latin typeface="Arial" pitchFamily="34" charset="0"/>
                </a:rPr>
                <a:t>STIM</a:t>
              </a:r>
            </a:p>
          </p:txBody>
        </p:sp>
        <p:sp>
          <p:nvSpPr>
            <p:cNvPr id="23573" name="Rectangle 94"/>
            <p:cNvSpPr>
              <a:spLocks noChangeArrowheads="1"/>
            </p:cNvSpPr>
            <p:nvPr/>
          </p:nvSpPr>
          <p:spPr bwMode="auto">
            <a:xfrm>
              <a:off x="1211" y="2088"/>
              <a:ext cx="338" cy="100"/>
            </a:xfrm>
            <a:prstGeom prst="rect">
              <a:avLst/>
            </a:prstGeom>
            <a:noFill/>
            <a:ln w="9525">
              <a:noFill/>
              <a:miter lim="800000"/>
              <a:headEnd/>
              <a:tailEnd/>
            </a:ln>
          </p:spPr>
          <p:txBody>
            <a:bodyPr wrap="none">
              <a:spAutoFit/>
            </a:bodyPr>
            <a:lstStyle/>
            <a:p>
              <a:pPr>
                <a:defRPr/>
              </a:pPr>
              <a:r>
                <a:rPr lang="fr-FR" sz="1200" b="1" dirty="0">
                  <a:solidFill>
                    <a:schemeClr val="bg1"/>
                  </a:solidFill>
                  <a:latin typeface="Arial Unicode MS" pitchFamily="34" charset="-128"/>
                </a:rPr>
                <a:t>Potassium</a:t>
              </a:r>
              <a:endParaRPr lang="en-US" sz="1200" b="1" dirty="0">
                <a:solidFill>
                  <a:schemeClr val="bg1"/>
                </a:solidFill>
                <a:latin typeface="Arial Unicode MS" pitchFamily="34" charset="-128"/>
              </a:endParaRPr>
            </a:p>
          </p:txBody>
        </p:sp>
        <p:sp>
          <p:nvSpPr>
            <p:cNvPr id="23574" name="Rectangle 95"/>
            <p:cNvSpPr>
              <a:spLocks noChangeArrowheads="1"/>
            </p:cNvSpPr>
            <p:nvPr/>
          </p:nvSpPr>
          <p:spPr bwMode="auto">
            <a:xfrm>
              <a:off x="2113" y="2094"/>
              <a:ext cx="290" cy="100"/>
            </a:xfrm>
            <a:prstGeom prst="rect">
              <a:avLst/>
            </a:prstGeom>
            <a:noFill/>
            <a:ln w="9525">
              <a:noFill/>
              <a:miter lim="800000"/>
              <a:headEnd/>
              <a:tailEnd/>
            </a:ln>
          </p:spPr>
          <p:txBody>
            <a:bodyPr wrap="none">
              <a:spAutoFit/>
            </a:bodyPr>
            <a:lstStyle/>
            <a:p>
              <a:pPr algn="ctr">
                <a:defRPr/>
              </a:pPr>
              <a:r>
                <a:rPr lang="fr-FR" sz="1200" b="1" dirty="0" err="1">
                  <a:solidFill>
                    <a:schemeClr val="bg1"/>
                  </a:solidFill>
                  <a:latin typeface="Arial Unicode MS" pitchFamily="34" charset="-128"/>
                </a:rPr>
                <a:t>Titanium</a:t>
              </a:r>
              <a:endParaRPr lang="en-US" sz="1200" b="1" dirty="0">
                <a:solidFill>
                  <a:schemeClr val="bg1"/>
                </a:solidFill>
                <a:latin typeface="Arial Unicode MS" pitchFamily="34" charset="-128"/>
              </a:endParaRPr>
            </a:p>
          </p:txBody>
        </p:sp>
      </p:grpSp>
      <p:sp>
        <p:nvSpPr>
          <p:cNvPr id="142440" name="Rectangle 104"/>
          <p:cNvSpPr>
            <a:spLocks noChangeArrowheads="1"/>
          </p:cNvSpPr>
          <p:nvPr/>
        </p:nvSpPr>
        <p:spPr bwMode="auto">
          <a:xfrm>
            <a:off x="366713" y="5467350"/>
            <a:ext cx="2863850" cy="400050"/>
          </a:xfrm>
          <a:prstGeom prst="rect">
            <a:avLst/>
          </a:prstGeom>
          <a:noFill/>
          <a:ln w="9525">
            <a:noFill/>
            <a:miter lim="800000"/>
            <a:headEnd/>
            <a:tailEnd/>
          </a:ln>
          <a:effectLst/>
        </p:spPr>
        <p:txBody>
          <a:bodyPr wrap="none">
            <a:spAutoFit/>
          </a:bodyPr>
          <a:lstStyle/>
          <a:p>
            <a:pPr eaLnBrk="0" hangingPunct="0">
              <a:spcBef>
                <a:spcPct val="50000"/>
              </a:spcBef>
              <a:defRPr/>
            </a:pPr>
            <a:r>
              <a:rPr lang="fr-FR" sz="2000" dirty="0">
                <a:solidFill>
                  <a:srgbClr val="003366"/>
                </a:solidFill>
                <a:effectLst>
                  <a:outerShdw blurRad="38100" dist="38100" dir="2700000" algn="tl">
                    <a:srgbClr val="C0C0C0"/>
                  </a:outerShdw>
                </a:effectLst>
                <a:latin typeface="Arial" pitchFamily="34" charset="0"/>
              </a:rPr>
              <a:t>Multi-detectors </a:t>
            </a:r>
            <a:r>
              <a:rPr lang="fr-FR" sz="2000" dirty="0" err="1">
                <a:solidFill>
                  <a:srgbClr val="003366"/>
                </a:solidFill>
                <a:effectLst>
                  <a:outerShdw blurRad="38100" dist="38100" dir="2700000" algn="tl">
                    <a:srgbClr val="C0C0C0"/>
                  </a:outerShdw>
                </a:effectLst>
                <a:latin typeface="Arial" pitchFamily="34" charset="0"/>
              </a:rPr>
              <a:t>analysis</a:t>
            </a:r>
            <a:endParaRPr lang="fr-FR" sz="2000" dirty="0">
              <a:solidFill>
                <a:srgbClr val="003366"/>
              </a:solidFill>
              <a:effectLst>
                <a:outerShdw blurRad="38100" dist="38100" dir="2700000" algn="tl">
                  <a:srgbClr val="C0C0C0"/>
                </a:outerShdw>
              </a:effectLst>
              <a:latin typeface="Arial" pitchFamily="34" charset="0"/>
            </a:endParaRPr>
          </a:p>
        </p:txBody>
      </p:sp>
      <p:sp>
        <p:nvSpPr>
          <p:cNvPr id="19462" name="Rectangle 105"/>
          <p:cNvSpPr>
            <a:spLocks noChangeArrowheads="1"/>
          </p:cNvSpPr>
          <p:nvPr/>
        </p:nvSpPr>
        <p:spPr bwMode="auto">
          <a:xfrm>
            <a:off x="3843338" y="5938838"/>
            <a:ext cx="2519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solidFill>
                  <a:srgbClr val="000066"/>
                </a:solidFill>
              </a:rPr>
              <a:t>HaCat Cells / P25 NPs</a:t>
            </a:r>
          </a:p>
        </p:txBody>
      </p:sp>
      <p:pic>
        <p:nvPicPr>
          <p:cNvPr id="19463" name="Picture 2" descr="Vue3dCouleurChambreNano"/>
          <p:cNvPicPr>
            <a:picLocks noChangeAspect="1" noChangeArrowheads="1"/>
          </p:cNvPicPr>
          <p:nvPr/>
        </p:nvPicPr>
        <p:blipFill>
          <a:blip r:embed="rId7" cstate="print">
            <a:extLst>
              <a:ext uri="{28A0092B-C50C-407E-A947-70E740481C1C}">
                <a14:useLocalDpi xmlns:a14="http://schemas.microsoft.com/office/drawing/2010/main" val="0"/>
              </a:ext>
            </a:extLst>
          </a:blip>
          <a:srcRect l="13580" r="13547" b="2263"/>
          <a:stretch>
            <a:fillRect/>
          </a:stretch>
        </p:blipFill>
        <p:spPr bwMode="auto">
          <a:xfrm>
            <a:off x="457200" y="3457575"/>
            <a:ext cx="2747963"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64" name="Groupe 7"/>
          <p:cNvGrpSpPr>
            <a:grpSpLocks/>
          </p:cNvGrpSpPr>
          <p:nvPr/>
        </p:nvGrpSpPr>
        <p:grpSpPr bwMode="auto">
          <a:xfrm>
            <a:off x="0" y="6453188"/>
            <a:ext cx="9144000" cy="431800"/>
            <a:chOff x="0" y="6453327"/>
            <a:chExt cx="9144000" cy="432057"/>
          </a:xfrm>
        </p:grpSpPr>
        <p:sp>
          <p:nvSpPr>
            <p:cNvPr id="25" name="Rectangle 24"/>
            <p:cNvSpPr/>
            <p:nvPr/>
          </p:nvSpPr>
          <p:spPr>
            <a:xfrm>
              <a:off x="0" y="6453327"/>
              <a:ext cx="9144000" cy="432057"/>
            </a:xfrm>
            <a:prstGeom prst="rect">
              <a:avLst/>
            </a:prstGeom>
            <a:ln>
              <a:noFill/>
            </a:ln>
            <a:effectLst>
              <a:outerShdw blurRad="50800" dist="38100" dir="16200000"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p>
          </p:txBody>
        </p:sp>
        <p:pic>
          <p:nvPicPr>
            <p:cNvPr id="19474" name="Image 6" descr="logo-cenbg-transparent.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092280" y="6453327"/>
              <a:ext cx="1259631" cy="43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465" name="ZoneTexte 17"/>
          <p:cNvSpPr txBox="1">
            <a:spLocks noChangeArrowheads="1"/>
          </p:cNvSpPr>
          <p:nvPr/>
        </p:nvSpPr>
        <p:spPr bwMode="auto">
          <a:xfrm>
            <a:off x="8697913" y="6491288"/>
            <a:ext cx="446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9BBCABA-497C-47FB-AF43-C62844433988}" type="slidenum">
              <a:rPr lang="fr-FR"/>
              <a:pPr eaLnBrk="1" hangingPunct="1"/>
              <a:t>18</a:t>
            </a:fld>
            <a:endParaRPr lang="fr-FR"/>
          </a:p>
        </p:txBody>
      </p:sp>
      <p:grpSp>
        <p:nvGrpSpPr>
          <p:cNvPr id="19466" name="Groupe 7"/>
          <p:cNvGrpSpPr>
            <a:grpSpLocks/>
          </p:cNvGrpSpPr>
          <p:nvPr/>
        </p:nvGrpSpPr>
        <p:grpSpPr bwMode="auto">
          <a:xfrm>
            <a:off x="-900113" y="-747713"/>
            <a:ext cx="3384551" cy="1830388"/>
            <a:chOff x="-900608" y="-747464"/>
            <a:chExt cx="3384376" cy="1830065"/>
          </a:xfrm>
        </p:grpSpPr>
        <p:sp>
          <p:nvSpPr>
            <p:cNvPr id="30" name="Ellipse 29"/>
            <p:cNvSpPr/>
            <p:nvPr/>
          </p:nvSpPr>
          <p:spPr>
            <a:xfrm>
              <a:off x="-103724" y="-747464"/>
              <a:ext cx="1795370" cy="1774513"/>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p>
          </p:txBody>
        </p:sp>
        <p:sp>
          <p:nvSpPr>
            <p:cNvPr id="31" name="Titre 1"/>
            <p:cNvSpPr txBox="1">
              <a:spLocks/>
            </p:cNvSpPr>
            <p:nvPr/>
          </p:nvSpPr>
          <p:spPr>
            <a:xfrm>
              <a:off x="-900608" y="-387165"/>
              <a:ext cx="3384376" cy="1469766"/>
            </a:xfrm>
            <a:prstGeom prst="rect">
              <a:avLst/>
            </a:prstGeom>
          </p:spPr>
          <p:txBody>
            <a:bodyPr anchor="ctr">
              <a:normAutofit/>
            </a:bodyPr>
            <a:lstStyle/>
            <a:p>
              <a:pPr algn="ctr" fontAlgn="auto">
                <a:spcAft>
                  <a:spcPts val="0"/>
                </a:spcAft>
                <a:defRPr/>
              </a:pPr>
              <a:r>
                <a:rPr lang="fr-FR" sz="3200" dirty="0">
                  <a:solidFill>
                    <a:schemeClr val="accent1">
                      <a:lumMod val="50000"/>
                    </a:schemeClr>
                  </a:solidFill>
                  <a:latin typeface="+mj-lt"/>
                  <a:ea typeface="+mj-ea"/>
                  <a:cs typeface="+mj-cs"/>
                </a:rPr>
                <a:t>3</a:t>
              </a:r>
            </a:p>
          </p:txBody>
        </p:sp>
      </p:grpSp>
      <p:cxnSp>
        <p:nvCxnSpPr>
          <p:cNvPr id="32" name="Connecteur droit 31"/>
          <p:cNvCxnSpPr/>
          <p:nvPr/>
        </p:nvCxnSpPr>
        <p:spPr>
          <a:xfrm>
            <a:off x="1590675" y="685800"/>
            <a:ext cx="7812088" cy="0"/>
          </a:xfrm>
          <a:prstGeom prst="line">
            <a:avLst/>
          </a:prstGeom>
          <a:ln w="38100">
            <a:solidFill>
              <a:schemeClr val="accent2">
                <a:lumMod val="75000"/>
              </a:schemeClr>
            </a:solidFill>
            <a:prstDash val="sysDot"/>
          </a:ln>
        </p:spPr>
        <p:style>
          <a:lnRef idx="1">
            <a:schemeClr val="accent2"/>
          </a:lnRef>
          <a:fillRef idx="0">
            <a:schemeClr val="accent2"/>
          </a:fillRef>
          <a:effectRef idx="0">
            <a:schemeClr val="accent2"/>
          </a:effectRef>
          <a:fontRef idx="minor">
            <a:schemeClr val="tx1"/>
          </a:fontRef>
        </p:style>
      </p:cxnSp>
      <p:pic>
        <p:nvPicPr>
          <p:cNvPr id="33" name="Image 87" descr="01102011074.jpg"/>
          <p:cNvPicPr>
            <a:picLocks noChangeAspect="1" noChangeArrowheads="1"/>
          </p:cNvPicPr>
          <p:nvPr/>
        </p:nvPicPr>
        <p:blipFill>
          <a:blip r:embed="rId9"/>
          <a:srcRect/>
          <a:stretch>
            <a:fillRect/>
          </a:stretch>
        </p:blipFill>
        <p:spPr bwMode="auto">
          <a:xfrm>
            <a:off x="225425" y="1182688"/>
            <a:ext cx="3213100" cy="2027237"/>
          </a:xfrm>
          <a:prstGeom prst="rect">
            <a:avLst/>
          </a:prstGeom>
          <a:noFill/>
          <a:ln w="9525">
            <a:noFill/>
            <a:miter lim="800000"/>
            <a:headEnd/>
            <a:tailEnd/>
          </a:ln>
          <a:effectLst>
            <a:outerShdw blurRad="114300" dist="114300" dir="2700000" algn="tl" rotWithShape="0">
              <a:prstClr val="black">
                <a:alpha val="40000"/>
              </a:prstClr>
            </a:outerShdw>
          </a:effectLst>
        </p:spPr>
      </p:pic>
      <p:pic>
        <p:nvPicPr>
          <p:cNvPr id="26" name="Picture 15"/>
          <p:cNvPicPr>
            <a:picLocks noChangeAspect="1" noChangeArrowheads="1"/>
          </p:cNvPicPr>
          <p:nvPr/>
        </p:nvPicPr>
        <p:blipFill>
          <a:blip r:embed="rId10"/>
          <a:srcRect/>
          <a:stretch>
            <a:fillRect/>
          </a:stretch>
        </p:blipFill>
        <p:spPr bwMode="auto">
          <a:xfrm>
            <a:off x="8191500" y="5938838"/>
            <a:ext cx="742950" cy="414337"/>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9" name="Sous-titre 2"/>
          <p:cNvSpPr txBox="1">
            <a:spLocks/>
          </p:cNvSpPr>
          <p:nvPr/>
        </p:nvSpPr>
        <p:spPr bwMode="auto">
          <a:xfrm>
            <a:off x="312738" y="6500813"/>
            <a:ext cx="3963987" cy="357187"/>
          </a:xfrm>
          <a:prstGeom prst="rect">
            <a:avLst/>
          </a:prstGeom>
        </p:spPr>
        <p:txBody>
          <a:bodyPr/>
          <a:lstStyle/>
          <a:p>
            <a:pPr marL="342900" indent="-342900" fontAlgn="auto">
              <a:spcBef>
                <a:spcPct val="20000"/>
              </a:spcBef>
              <a:spcAft>
                <a:spcPts val="0"/>
              </a:spcAft>
              <a:defRPr/>
            </a:pPr>
            <a:r>
              <a:rPr lang="fr-FR" sz="1600" dirty="0">
                <a:latin typeface="Calibri" pitchFamily="34" charset="0"/>
                <a:cs typeface="Calibri" pitchFamily="34" charset="0"/>
              </a:rPr>
              <a:t>INPC2013</a:t>
            </a:r>
            <a:r>
              <a:rPr lang="en-US" sz="1600" dirty="0">
                <a:latin typeface="Calibri" pitchFamily="34" charset="0"/>
                <a:cs typeface="Calibri" pitchFamily="34" charset="0"/>
              </a:rPr>
              <a:t>, 2-7 June 2013, Firenze, Italy</a:t>
            </a:r>
            <a:endParaRPr lang="fr-FR" sz="1600" dirty="0">
              <a:latin typeface="Calibri" pitchFamily="34" charset="0"/>
              <a:cs typeface="Calibri" pitchFamily="34" charset="0"/>
            </a:endParaRPr>
          </a:p>
          <a:p>
            <a:pPr marL="342900" indent="-342900" fontAlgn="auto">
              <a:spcBef>
                <a:spcPct val="20000"/>
              </a:spcBef>
              <a:spcAft>
                <a:spcPts val="0"/>
              </a:spcAft>
              <a:defRPr/>
            </a:pPr>
            <a:endParaRPr lang="fr-FR" sz="1400" dirty="0">
              <a:solidFill>
                <a:schemeClr val="tx2">
                  <a:lumMod val="75000"/>
                </a:schemeClr>
              </a:solidFill>
              <a:latin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12"/>
          <p:cNvSpPr txBox="1">
            <a:spLocks noChangeArrowheads="1"/>
          </p:cNvSpPr>
          <p:nvPr/>
        </p:nvSpPr>
        <p:spPr bwMode="auto">
          <a:xfrm>
            <a:off x="152400" y="6084888"/>
            <a:ext cx="22320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9928" tIns="59965" rIns="119928" bIns="59965">
            <a:spAutoFit/>
          </a:bodyPr>
          <a:lstStyle>
            <a:lvl1pPr defTabSz="958850" eaLnBrk="0" hangingPunct="0">
              <a:defRPr>
                <a:solidFill>
                  <a:schemeClr val="tx1"/>
                </a:solidFill>
                <a:latin typeface="Arial" charset="0"/>
              </a:defRPr>
            </a:lvl1pPr>
            <a:lvl2pPr marL="742950" indent="-285750" defTabSz="958850" eaLnBrk="0" hangingPunct="0">
              <a:defRPr>
                <a:solidFill>
                  <a:schemeClr val="tx1"/>
                </a:solidFill>
                <a:latin typeface="Arial" charset="0"/>
              </a:defRPr>
            </a:lvl2pPr>
            <a:lvl3pPr marL="1143000" indent="-228600" defTabSz="958850" eaLnBrk="0" hangingPunct="0">
              <a:defRPr>
                <a:solidFill>
                  <a:schemeClr val="tx1"/>
                </a:solidFill>
                <a:latin typeface="Arial" charset="0"/>
              </a:defRPr>
            </a:lvl3pPr>
            <a:lvl4pPr marL="1600200" indent="-228600" defTabSz="958850" eaLnBrk="0" hangingPunct="0">
              <a:defRPr>
                <a:solidFill>
                  <a:schemeClr val="tx1"/>
                </a:solidFill>
                <a:latin typeface="Arial" charset="0"/>
              </a:defRPr>
            </a:lvl4pPr>
            <a:lvl5pPr marL="2057400" indent="-228600" defTabSz="958850" eaLnBrk="0" hangingPunct="0">
              <a:defRPr>
                <a:solidFill>
                  <a:schemeClr val="tx1"/>
                </a:solidFill>
                <a:latin typeface="Arial" charset="0"/>
              </a:defRPr>
            </a:lvl5pPr>
            <a:lvl6pPr marL="2514600" indent="-228600" defTabSz="958850" eaLnBrk="0" fontAlgn="base" hangingPunct="0">
              <a:spcBef>
                <a:spcPct val="0"/>
              </a:spcBef>
              <a:spcAft>
                <a:spcPct val="0"/>
              </a:spcAft>
              <a:defRPr>
                <a:solidFill>
                  <a:schemeClr val="tx1"/>
                </a:solidFill>
                <a:latin typeface="Arial" charset="0"/>
              </a:defRPr>
            </a:lvl6pPr>
            <a:lvl7pPr marL="2971800" indent="-228600" defTabSz="958850" eaLnBrk="0" fontAlgn="base" hangingPunct="0">
              <a:spcBef>
                <a:spcPct val="0"/>
              </a:spcBef>
              <a:spcAft>
                <a:spcPct val="0"/>
              </a:spcAft>
              <a:defRPr>
                <a:solidFill>
                  <a:schemeClr val="tx1"/>
                </a:solidFill>
                <a:latin typeface="Arial" charset="0"/>
              </a:defRPr>
            </a:lvl7pPr>
            <a:lvl8pPr marL="3429000" indent="-228600" defTabSz="958850" eaLnBrk="0" fontAlgn="base" hangingPunct="0">
              <a:spcBef>
                <a:spcPct val="0"/>
              </a:spcBef>
              <a:spcAft>
                <a:spcPct val="0"/>
              </a:spcAft>
              <a:defRPr>
                <a:solidFill>
                  <a:schemeClr val="tx1"/>
                </a:solidFill>
                <a:latin typeface="Arial" charset="0"/>
              </a:defRPr>
            </a:lvl8pPr>
            <a:lvl9pPr marL="3886200" indent="-228600" defTabSz="958850" eaLnBrk="0" fontAlgn="base" hangingPunct="0">
              <a:spcBef>
                <a:spcPct val="0"/>
              </a:spcBef>
              <a:spcAft>
                <a:spcPct val="0"/>
              </a:spcAft>
              <a:defRPr>
                <a:solidFill>
                  <a:schemeClr val="tx1"/>
                </a:solidFill>
                <a:latin typeface="Arial" charset="0"/>
              </a:defRPr>
            </a:lvl9pPr>
          </a:lstStyle>
          <a:p>
            <a:pPr algn="r" eaLnBrk="1" hangingPunct="1"/>
            <a:r>
              <a:rPr lang="fr-FR" sz="800" b="1">
                <a:solidFill>
                  <a:srgbClr val="003366"/>
                </a:solidFill>
                <a:latin typeface="Arial Unicode MS" pitchFamily="34" charset="-128"/>
              </a:rPr>
              <a:t>IPCV/Seznec H., AIFIRA/TITANIUMS</a:t>
            </a:r>
          </a:p>
        </p:txBody>
      </p:sp>
      <p:grpSp>
        <p:nvGrpSpPr>
          <p:cNvPr id="20483" name="Groupe 83"/>
          <p:cNvGrpSpPr>
            <a:grpSpLocks/>
          </p:cNvGrpSpPr>
          <p:nvPr/>
        </p:nvGrpSpPr>
        <p:grpSpPr bwMode="auto">
          <a:xfrm>
            <a:off x="292100" y="3575050"/>
            <a:ext cx="3094038" cy="2532063"/>
            <a:chOff x="445944" y="3927253"/>
            <a:chExt cx="2427595" cy="2074629"/>
          </a:xfrm>
        </p:grpSpPr>
        <p:sp>
          <p:nvSpPr>
            <p:cNvPr id="20529" name="ZoneTexte 14"/>
            <p:cNvSpPr txBox="1">
              <a:spLocks noChangeArrowheads="1"/>
            </p:cNvSpPr>
            <p:nvPr/>
          </p:nvSpPr>
          <p:spPr bwMode="auto">
            <a:xfrm>
              <a:off x="2361643" y="5724791"/>
              <a:ext cx="511896" cy="27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800">
                  <a:latin typeface="Calibri" pitchFamily="34" charset="0"/>
                </a:rPr>
                <a:t>min</a:t>
              </a:r>
            </a:p>
          </p:txBody>
        </p:sp>
        <p:sp>
          <p:nvSpPr>
            <p:cNvPr id="20530" name="ZoneTexte 15"/>
            <p:cNvSpPr txBox="1">
              <a:spLocks noChangeArrowheads="1"/>
            </p:cNvSpPr>
            <p:nvPr/>
          </p:nvSpPr>
          <p:spPr bwMode="auto">
            <a:xfrm>
              <a:off x="2361643" y="3927253"/>
              <a:ext cx="511896" cy="278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800">
                  <a:latin typeface="Calibri" pitchFamily="34" charset="0"/>
                </a:rPr>
                <a:t>max</a:t>
              </a:r>
            </a:p>
          </p:txBody>
        </p:sp>
        <p:pic>
          <p:nvPicPr>
            <p:cNvPr id="20531" name="Picture 2" descr="C:\Documents and Settings\barberet\Bureau\images-cellules-P25-Marina\jan910.STIM.tif"/>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461101" y="4037379"/>
              <a:ext cx="1724975" cy="1854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2" name="ZoneTexte 17"/>
            <p:cNvSpPr txBox="1">
              <a:spLocks noChangeArrowheads="1"/>
            </p:cNvSpPr>
            <p:nvPr/>
          </p:nvSpPr>
          <p:spPr bwMode="auto">
            <a:xfrm rot="5400000">
              <a:off x="1741144" y="4770639"/>
              <a:ext cx="1497357" cy="30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800">
                  <a:latin typeface="Calibri" pitchFamily="34" charset="0"/>
                </a:rPr>
                <a:t>Density</a:t>
              </a:r>
            </a:p>
          </p:txBody>
        </p:sp>
        <p:sp>
          <p:nvSpPr>
            <p:cNvPr id="20533" name="Oval 274"/>
            <p:cNvSpPr>
              <a:spLocks noChangeArrowheads="1"/>
            </p:cNvSpPr>
            <p:nvPr/>
          </p:nvSpPr>
          <p:spPr bwMode="auto">
            <a:xfrm>
              <a:off x="1119145" y="4719449"/>
              <a:ext cx="299566" cy="280643"/>
            </a:xfrm>
            <a:prstGeom prst="ellipse">
              <a:avLst/>
            </a:prstGeom>
            <a:noFill/>
            <a:ln w="127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20534" name="Freeform 280"/>
            <p:cNvSpPr>
              <a:spLocks/>
            </p:cNvSpPr>
            <p:nvPr/>
          </p:nvSpPr>
          <p:spPr bwMode="auto">
            <a:xfrm>
              <a:off x="696131" y="4264735"/>
              <a:ext cx="1051774" cy="1158098"/>
            </a:xfrm>
            <a:custGeom>
              <a:avLst/>
              <a:gdLst>
                <a:gd name="T0" fmla="*/ 2147483647 w 779"/>
                <a:gd name="T1" fmla="*/ 2147483647 h 820"/>
                <a:gd name="T2" fmla="*/ 2147483647 w 779"/>
                <a:gd name="T3" fmla="*/ 2147483647 h 820"/>
                <a:gd name="T4" fmla="*/ 2147483647 w 779"/>
                <a:gd name="T5" fmla="*/ 2147483647 h 820"/>
                <a:gd name="T6" fmla="*/ 2147483647 w 779"/>
                <a:gd name="T7" fmla="*/ 2147483647 h 820"/>
                <a:gd name="T8" fmla="*/ 2147483647 w 779"/>
                <a:gd name="T9" fmla="*/ 2147483647 h 820"/>
                <a:gd name="T10" fmla="*/ 2147483647 w 779"/>
                <a:gd name="T11" fmla="*/ 2147483647 h 820"/>
                <a:gd name="T12" fmla="*/ 2147483647 w 779"/>
                <a:gd name="T13" fmla="*/ 2147483647 h 820"/>
                <a:gd name="T14" fmla="*/ 2147483647 w 779"/>
                <a:gd name="T15" fmla="*/ 2147483647 h 820"/>
                <a:gd name="T16" fmla="*/ 2147483647 w 779"/>
                <a:gd name="T17" fmla="*/ 2147483647 h 820"/>
                <a:gd name="T18" fmla="*/ 2147483647 w 779"/>
                <a:gd name="T19" fmla="*/ 2147483647 h 820"/>
                <a:gd name="T20" fmla="*/ 2147483647 w 779"/>
                <a:gd name="T21" fmla="*/ 2147483647 h 820"/>
                <a:gd name="T22" fmla="*/ 2147483647 w 779"/>
                <a:gd name="T23" fmla="*/ 2147483647 h 820"/>
                <a:gd name="T24" fmla="*/ 2147483647 w 779"/>
                <a:gd name="T25" fmla="*/ 2147483647 h 820"/>
                <a:gd name="T26" fmla="*/ 2147483647 w 779"/>
                <a:gd name="T27" fmla="*/ 2147483647 h 820"/>
                <a:gd name="T28" fmla="*/ 2147483647 w 779"/>
                <a:gd name="T29" fmla="*/ 2147483647 h 8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79"/>
                <a:gd name="T46" fmla="*/ 0 h 820"/>
                <a:gd name="T47" fmla="*/ 779 w 779"/>
                <a:gd name="T48" fmla="*/ 820 h 8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79" h="820">
                  <a:moveTo>
                    <a:pt x="378" y="15"/>
                  </a:moveTo>
                  <a:cubicBezTo>
                    <a:pt x="335" y="0"/>
                    <a:pt x="298" y="47"/>
                    <a:pt x="267" y="71"/>
                  </a:cubicBezTo>
                  <a:cubicBezTo>
                    <a:pt x="236" y="95"/>
                    <a:pt x="219" y="127"/>
                    <a:pt x="192" y="160"/>
                  </a:cubicBezTo>
                  <a:cubicBezTo>
                    <a:pt x="165" y="193"/>
                    <a:pt x="136" y="227"/>
                    <a:pt x="107" y="267"/>
                  </a:cubicBezTo>
                  <a:cubicBezTo>
                    <a:pt x="78" y="307"/>
                    <a:pt x="31" y="335"/>
                    <a:pt x="17" y="397"/>
                  </a:cubicBezTo>
                  <a:cubicBezTo>
                    <a:pt x="3" y="459"/>
                    <a:pt x="0" y="581"/>
                    <a:pt x="22" y="642"/>
                  </a:cubicBezTo>
                  <a:cubicBezTo>
                    <a:pt x="44" y="703"/>
                    <a:pt x="101" y="734"/>
                    <a:pt x="151" y="763"/>
                  </a:cubicBezTo>
                  <a:cubicBezTo>
                    <a:pt x="201" y="792"/>
                    <a:pt x="266" y="820"/>
                    <a:pt x="321" y="816"/>
                  </a:cubicBezTo>
                  <a:cubicBezTo>
                    <a:pt x="376" y="812"/>
                    <a:pt x="455" y="764"/>
                    <a:pt x="482" y="741"/>
                  </a:cubicBezTo>
                  <a:cubicBezTo>
                    <a:pt x="509" y="718"/>
                    <a:pt x="440" y="717"/>
                    <a:pt x="482" y="678"/>
                  </a:cubicBezTo>
                  <a:cubicBezTo>
                    <a:pt x="524" y="639"/>
                    <a:pt x="685" y="549"/>
                    <a:pt x="732" y="504"/>
                  </a:cubicBezTo>
                  <a:cubicBezTo>
                    <a:pt x="779" y="459"/>
                    <a:pt x="765" y="436"/>
                    <a:pt x="763" y="406"/>
                  </a:cubicBezTo>
                  <a:cubicBezTo>
                    <a:pt x="761" y="376"/>
                    <a:pt x="758" y="362"/>
                    <a:pt x="718" y="321"/>
                  </a:cubicBezTo>
                  <a:cubicBezTo>
                    <a:pt x="678" y="280"/>
                    <a:pt x="582" y="213"/>
                    <a:pt x="526" y="160"/>
                  </a:cubicBezTo>
                  <a:cubicBezTo>
                    <a:pt x="470" y="107"/>
                    <a:pt x="421" y="30"/>
                    <a:pt x="378" y="15"/>
                  </a:cubicBezTo>
                  <a:close/>
                </a:path>
              </a:pathLst>
            </a:custGeom>
            <a:noFill/>
            <a:ln w="12700" cap="flat" cmpd="sng">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0535" name="Freeform 281"/>
            <p:cNvSpPr>
              <a:spLocks/>
            </p:cNvSpPr>
            <p:nvPr/>
          </p:nvSpPr>
          <p:spPr bwMode="auto">
            <a:xfrm>
              <a:off x="1275512" y="4964568"/>
              <a:ext cx="911867" cy="856140"/>
            </a:xfrm>
            <a:custGeom>
              <a:avLst/>
              <a:gdLst>
                <a:gd name="T0" fmla="*/ 2147483647 w 675"/>
                <a:gd name="T1" fmla="*/ 2147483647 h 607"/>
                <a:gd name="T2" fmla="*/ 2147483647 w 675"/>
                <a:gd name="T3" fmla="*/ 2147483647 h 607"/>
                <a:gd name="T4" fmla="*/ 2147483647 w 675"/>
                <a:gd name="T5" fmla="*/ 2147483647 h 607"/>
                <a:gd name="T6" fmla="*/ 2147483647 w 675"/>
                <a:gd name="T7" fmla="*/ 2147483647 h 607"/>
                <a:gd name="T8" fmla="*/ 2147483647 w 675"/>
                <a:gd name="T9" fmla="*/ 2147483647 h 607"/>
                <a:gd name="T10" fmla="*/ 2147483647 w 675"/>
                <a:gd name="T11" fmla="*/ 2147483647 h 607"/>
                <a:gd name="T12" fmla="*/ 2147483647 w 675"/>
                <a:gd name="T13" fmla="*/ 2147483647 h 607"/>
                <a:gd name="T14" fmla="*/ 2147483647 w 675"/>
                <a:gd name="T15" fmla="*/ 2147483647 h 607"/>
                <a:gd name="T16" fmla="*/ 2147483647 w 675"/>
                <a:gd name="T17" fmla="*/ 2147483647 h 607"/>
                <a:gd name="T18" fmla="*/ 2147483647 w 675"/>
                <a:gd name="T19" fmla="*/ 2147483647 h 607"/>
                <a:gd name="T20" fmla="*/ 2147483647 w 675"/>
                <a:gd name="T21" fmla="*/ 2147483647 h 607"/>
                <a:gd name="T22" fmla="*/ 2147483647 w 675"/>
                <a:gd name="T23" fmla="*/ 2147483647 h 607"/>
                <a:gd name="T24" fmla="*/ 2147483647 w 675"/>
                <a:gd name="T25" fmla="*/ 2147483647 h 607"/>
                <a:gd name="T26" fmla="*/ 2147483647 w 675"/>
                <a:gd name="T27" fmla="*/ 2147483647 h 607"/>
                <a:gd name="T28" fmla="*/ 2147483647 w 675"/>
                <a:gd name="T29" fmla="*/ 2147483647 h 607"/>
                <a:gd name="T30" fmla="*/ 2147483647 w 675"/>
                <a:gd name="T31" fmla="*/ 2147483647 h 607"/>
                <a:gd name="T32" fmla="*/ 2147483647 w 675"/>
                <a:gd name="T33" fmla="*/ 2147483647 h 607"/>
                <a:gd name="T34" fmla="*/ 2147483647 w 675"/>
                <a:gd name="T35" fmla="*/ 2147483647 h 607"/>
                <a:gd name="T36" fmla="*/ 2147483647 w 675"/>
                <a:gd name="T37" fmla="*/ 2147483647 h 607"/>
                <a:gd name="T38" fmla="*/ 2147483647 w 675"/>
                <a:gd name="T39" fmla="*/ 2147483647 h 60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75"/>
                <a:gd name="T61" fmla="*/ 0 h 607"/>
                <a:gd name="T62" fmla="*/ 675 w 675"/>
                <a:gd name="T63" fmla="*/ 607 h 60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75" h="607">
                  <a:moveTo>
                    <a:pt x="14" y="321"/>
                  </a:moveTo>
                  <a:cubicBezTo>
                    <a:pt x="28" y="307"/>
                    <a:pt x="60" y="278"/>
                    <a:pt x="94" y="251"/>
                  </a:cubicBezTo>
                  <a:cubicBezTo>
                    <a:pt x="128" y="224"/>
                    <a:pt x="171" y="194"/>
                    <a:pt x="218" y="161"/>
                  </a:cubicBezTo>
                  <a:cubicBezTo>
                    <a:pt x="265" y="128"/>
                    <a:pt x="331" y="77"/>
                    <a:pt x="376" y="51"/>
                  </a:cubicBezTo>
                  <a:cubicBezTo>
                    <a:pt x="421" y="25"/>
                    <a:pt x="452" y="0"/>
                    <a:pt x="488" y="3"/>
                  </a:cubicBezTo>
                  <a:cubicBezTo>
                    <a:pt x="524" y="6"/>
                    <a:pt x="560" y="49"/>
                    <a:pt x="590" y="69"/>
                  </a:cubicBezTo>
                  <a:cubicBezTo>
                    <a:pt x="620" y="89"/>
                    <a:pt x="665" y="95"/>
                    <a:pt x="670" y="125"/>
                  </a:cubicBezTo>
                  <a:cubicBezTo>
                    <a:pt x="675" y="155"/>
                    <a:pt x="628" y="210"/>
                    <a:pt x="618" y="249"/>
                  </a:cubicBezTo>
                  <a:cubicBezTo>
                    <a:pt x="608" y="288"/>
                    <a:pt x="607" y="318"/>
                    <a:pt x="610" y="361"/>
                  </a:cubicBezTo>
                  <a:cubicBezTo>
                    <a:pt x="613" y="404"/>
                    <a:pt x="632" y="470"/>
                    <a:pt x="636" y="509"/>
                  </a:cubicBezTo>
                  <a:cubicBezTo>
                    <a:pt x="640" y="548"/>
                    <a:pt x="651" y="579"/>
                    <a:pt x="636" y="593"/>
                  </a:cubicBezTo>
                  <a:cubicBezTo>
                    <a:pt x="621" y="607"/>
                    <a:pt x="574" y="597"/>
                    <a:pt x="542" y="597"/>
                  </a:cubicBezTo>
                  <a:cubicBezTo>
                    <a:pt x="510" y="597"/>
                    <a:pt x="469" y="607"/>
                    <a:pt x="442" y="591"/>
                  </a:cubicBezTo>
                  <a:cubicBezTo>
                    <a:pt x="415" y="575"/>
                    <a:pt x="399" y="528"/>
                    <a:pt x="378" y="503"/>
                  </a:cubicBezTo>
                  <a:cubicBezTo>
                    <a:pt x="357" y="478"/>
                    <a:pt x="348" y="452"/>
                    <a:pt x="318" y="439"/>
                  </a:cubicBezTo>
                  <a:cubicBezTo>
                    <a:pt x="288" y="426"/>
                    <a:pt x="244" y="427"/>
                    <a:pt x="200" y="423"/>
                  </a:cubicBezTo>
                  <a:cubicBezTo>
                    <a:pt x="156" y="419"/>
                    <a:pt x="86" y="422"/>
                    <a:pt x="56" y="413"/>
                  </a:cubicBezTo>
                  <a:cubicBezTo>
                    <a:pt x="26" y="404"/>
                    <a:pt x="28" y="384"/>
                    <a:pt x="20" y="371"/>
                  </a:cubicBezTo>
                  <a:cubicBezTo>
                    <a:pt x="12" y="358"/>
                    <a:pt x="11" y="341"/>
                    <a:pt x="10" y="333"/>
                  </a:cubicBezTo>
                  <a:cubicBezTo>
                    <a:pt x="9" y="325"/>
                    <a:pt x="0" y="335"/>
                    <a:pt x="14" y="321"/>
                  </a:cubicBezTo>
                  <a:close/>
                </a:path>
              </a:pathLst>
            </a:custGeom>
            <a:noFill/>
            <a:ln w="12700" cap="flat" cmpd="sng">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0536" name="Freeform 282"/>
            <p:cNvSpPr>
              <a:spLocks/>
            </p:cNvSpPr>
            <p:nvPr/>
          </p:nvSpPr>
          <p:spPr bwMode="auto">
            <a:xfrm>
              <a:off x="1380854" y="4101323"/>
              <a:ext cx="962892" cy="671413"/>
            </a:xfrm>
            <a:custGeom>
              <a:avLst/>
              <a:gdLst>
                <a:gd name="T0" fmla="*/ 2147483647 w 712"/>
                <a:gd name="T1" fmla="*/ 2147483647 h 475"/>
                <a:gd name="T2" fmla="*/ 2147483647 w 712"/>
                <a:gd name="T3" fmla="*/ 2147483647 h 475"/>
                <a:gd name="T4" fmla="*/ 2147483647 w 712"/>
                <a:gd name="T5" fmla="*/ 2147483647 h 475"/>
                <a:gd name="T6" fmla="*/ 2147483647 w 712"/>
                <a:gd name="T7" fmla="*/ 2147483647 h 475"/>
                <a:gd name="T8" fmla="*/ 2147483647 w 712"/>
                <a:gd name="T9" fmla="*/ 2147483647 h 475"/>
                <a:gd name="T10" fmla="*/ 2147483647 w 712"/>
                <a:gd name="T11" fmla="*/ 2147483647 h 475"/>
                <a:gd name="T12" fmla="*/ 2147483647 w 712"/>
                <a:gd name="T13" fmla="*/ 2147483647 h 475"/>
                <a:gd name="T14" fmla="*/ 2147483647 w 712"/>
                <a:gd name="T15" fmla="*/ 2147483647 h 475"/>
                <a:gd name="T16" fmla="*/ 2147483647 w 712"/>
                <a:gd name="T17" fmla="*/ 2147483647 h 475"/>
                <a:gd name="T18" fmla="*/ 2147483647 w 712"/>
                <a:gd name="T19" fmla="*/ 2147483647 h 475"/>
                <a:gd name="T20" fmla="*/ 2147483647 w 712"/>
                <a:gd name="T21" fmla="*/ 2147483647 h 475"/>
                <a:gd name="T22" fmla="*/ 2147483647 w 712"/>
                <a:gd name="T23" fmla="*/ 2147483647 h 475"/>
                <a:gd name="T24" fmla="*/ 2147483647 w 712"/>
                <a:gd name="T25" fmla="*/ 2147483647 h 4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2"/>
                <a:gd name="T40" fmla="*/ 0 h 475"/>
                <a:gd name="T41" fmla="*/ 712 w 712"/>
                <a:gd name="T42" fmla="*/ 475 h 4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2" h="475">
                  <a:moveTo>
                    <a:pt x="32" y="20"/>
                  </a:moveTo>
                  <a:cubicBezTo>
                    <a:pt x="4" y="40"/>
                    <a:pt x="0" y="92"/>
                    <a:pt x="8" y="128"/>
                  </a:cubicBezTo>
                  <a:cubicBezTo>
                    <a:pt x="16" y="164"/>
                    <a:pt x="34" y="193"/>
                    <a:pt x="80" y="238"/>
                  </a:cubicBezTo>
                  <a:cubicBezTo>
                    <a:pt x="126" y="283"/>
                    <a:pt x="216" y="357"/>
                    <a:pt x="284" y="396"/>
                  </a:cubicBezTo>
                  <a:cubicBezTo>
                    <a:pt x="352" y="435"/>
                    <a:pt x="425" y="475"/>
                    <a:pt x="486" y="472"/>
                  </a:cubicBezTo>
                  <a:cubicBezTo>
                    <a:pt x="547" y="469"/>
                    <a:pt x="613" y="423"/>
                    <a:pt x="650" y="380"/>
                  </a:cubicBezTo>
                  <a:cubicBezTo>
                    <a:pt x="687" y="337"/>
                    <a:pt x="700" y="255"/>
                    <a:pt x="706" y="214"/>
                  </a:cubicBezTo>
                  <a:cubicBezTo>
                    <a:pt x="712" y="173"/>
                    <a:pt x="704" y="159"/>
                    <a:pt x="688" y="136"/>
                  </a:cubicBezTo>
                  <a:cubicBezTo>
                    <a:pt x="672" y="113"/>
                    <a:pt x="656" y="95"/>
                    <a:pt x="610" y="78"/>
                  </a:cubicBezTo>
                  <a:cubicBezTo>
                    <a:pt x="564" y="61"/>
                    <a:pt x="466" y="40"/>
                    <a:pt x="412" y="32"/>
                  </a:cubicBezTo>
                  <a:cubicBezTo>
                    <a:pt x="358" y="24"/>
                    <a:pt x="325" y="36"/>
                    <a:pt x="286" y="32"/>
                  </a:cubicBezTo>
                  <a:cubicBezTo>
                    <a:pt x="247" y="28"/>
                    <a:pt x="219" y="9"/>
                    <a:pt x="178" y="6"/>
                  </a:cubicBezTo>
                  <a:cubicBezTo>
                    <a:pt x="137" y="3"/>
                    <a:pt x="60" y="0"/>
                    <a:pt x="32" y="20"/>
                  </a:cubicBezTo>
                  <a:close/>
                </a:path>
              </a:pathLst>
            </a:custGeom>
            <a:noFill/>
            <a:ln w="12700" cap="flat" cmpd="sng">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0537" name="Freeform 283"/>
            <p:cNvSpPr>
              <a:spLocks/>
            </p:cNvSpPr>
            <p:nvPr/>
          </p:nvSpPr>
          <p:spPr bwMode="auto">
            <a:xfrm>
              <a:off x="445944" y="5634204"/>
              <a:ext cx="1259166" cy="277091"/>
            </a:xfrm>
            <a:custGeom>
              <a:avLst/>
              <a:gdLst>
                <a:gd name="T0" fmla="*/ 2147483647 w 982"/>
                <a:gd name="T1" fmla="*/ 0 h 353"/>
                <a:gd name="T2" fmla="*/ 2147483647 w 982"/>
                <a:gd name="T3" fmla="*/ 0 h 353"/>
                <a:gd name="T4" fmla="*/ 2147483647 w 982"/>
                <a:gd name="T5" fmla="*/ 0 h 353"/>
                <a:gd name="T6" fmla="*/ 2147483647 w 982"/>
                <a:gd name="T7" fmla="*/ 0 h 353"/>
                <a:gd name="T8" fmla="*/ 2147483647 w 982"/>
                <a:gd name="T9" fmla="*/ 0 h 353"/>
                <a:gd name="T10" fmla="*/ 2147483647 w 982"/>
                <a:gd name="T11" fmla="*/ 0 h 353"/>
                <a:gd name="T12" fmla="*/ 2147483647 w 982"/>
                <a:gd name="T13" fmla="*/ 0 h 353"/>
                <a:gd name="T14" fmla="*/ 2147483647 w 982"/>
                <a:gd name="T15" fmla="*/ 0 h 353"/>
                <a:gd name="T16" fmla="*/ 2147483647 w 982"/>
                <a:gd name="T17" fmla="*/ 0 h 353"/>
                <a:gd name="T18" fmla="*/ 2147483647 w 982"/>
                <a:gd name="T19" fmla="*/ 0 h 353"/>
                <a:gd name="T20" fmla="*/ 2147483647 w 982"/>
                <a:gd name="T21" fmla="*/ 0 h 3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82"/>
                <a:gd name="T34" fmla="*/ 0 h 353"/>
                <a:gd name="T35" fmla="*/ 982 w 982"/>
                <a:gd name="T36" fmla="*/ 353 h 3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82" h="353">
                  <a:moveTo>
                    <a:pt x="6" y="319"/>
                  </a:moveTo>
                  <a:cubicBezTo>
                    <a:pt x="3" y="316"/>
                    <a:pt x="0" y="313"/>
                    <a:pt x="4" y="305"/>
                  </a:cubicBezTo>
                  <a:cubicBezTo>
                    <a:pt x="8" y="297"/>
                    <a:pt x="5" y="294"/>
                    <a:pt x="32" y="269"/>
                  </a:cubicBezTo>
                  <a:cubicBezTo>
                    <a:pt x="59" y="244"/>
                    <a:pt x="103" y="187"/>
                    <a:pt x="164" y="153"/>
                  </a:cubicBezTo>
                  <a:cubicBezTo>
                    <a:pt x="225" y="119"/>
                    <a:pt x="327" y="90"/>
                    <a:pt x="398" y="65"/>
                  </a:cubicBezTo>
                  <a:cubicBezTo>
                    <a:pt x="469" y="40"/>
                    <a:pt x="513" y="0"/>
                    <a:pt x="588" y="5"/>
                  </a:cubicBezTo>
                  <a:cubicBezTo>
                    <a:pt x="663" y="10"/>
                    <a:pt x="785" y="71"/>
                    <a:pt x="848" y="95"/>
                  </a:cubicBezTo>
                  <a:cubicBezTo>
                    <a:pt x="911" y="119"/>
                    <a:pt x="954" y="125"/>
                    <a:pt x="968" y="149"/>
                  </a:cubicBezTo>
                  <a:cubicBezTo>
                    <a:pt x="982" y="173"/>
                    <a:pt x="958" y="205"/>
                    <a:pt x="934" y="237"/>
                  </a:cubicBezTo>
                  <a:cubicBezTo>
                    <a:pt x="910" y="269"/>
                    <a:pt x="843" y="325"/>
                    <a:pt x="824" y="339"/>
                  </a:cubicBezTo>
                  <a:cubicBezTo>
                    <a:pt x="805" y="353"/>
                    <a:pt x="813" y="336"/>
                    <a:pt x="822" y="319"/>
                  </a:cubicBezTo>
                </a:path>
              </a:pathLst>
            </a:custGeom>
            <a:noFill/>
            <a:ln w="12700" cap="flat" cmpd="sng">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pic>
          <p:nvPicPr>
            <p:cNvPr id="20538" name="Picture 5" descr="C:\Documents and Settings\barberet\Bureau\images-cellules-P25-Marina\grays.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4988" y="4023169"/>
              <a:ext cx="116068" cy="18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9" name="Oval 285"/>
            <p:cNvSpPr>
              <a:spLocks noChangeArrowheads="1"/>
            </p:cNvSpPr>
            <p:nvPr/>
          </p:nvSpPr>
          <p:spPr bwMode="auto">
            <a:xfrm>
              <a:off x="1751197" y="4163491"/>
              <a:ext cx="381865" cy="339259"/>
            </a:xfrm>
            <a:prstGeom prst="ellipse">
              <a:avLst/>
            </a:prstGeom>
            <a:noFill/>
            <a:ln w="127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20540" name="Oval 286"/>
            <p:cNvSpPr>
              <a:spLocks noChangeArrowheads="1"/>
            </p:cNvSpPr>
            <p:nvPr/>
          </p:nvSpPr>
          <p:spPr bwMode="auto">
            <a:xfrm>
              <a:off x="1708402" y="5231001"/>
              <a:ext cx="319318" cy="291301"/>
            </a:xfrm>
            <a:prstGeom prst="ellipse">
              <a:avLst/>
            </a:prstGeom>
            <a:noFill/>
            <a:ln w="127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20541" name="Oval 296"/>
            <p:cNvSpPr>
              <a:spLocks noChangeArrowheads="1"/>
            </p:cNvSpPr>
            <p:nvPr/>
          </p:nvSpPr>
          <p:spPr bwMode="auto">
            <a:xfrm>
              <a:off x="524951" y="4053365"/>
              <a:ext cx="355529" cy="367678"/>
            </a:xfrm>
            <a:prstGeom prst="ellipse">
              <a:avLst/>
            </a:prstGeom>
            <a:noFill/>
            <a:ln w="127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20542" name="Freeform 297"/>
            <p:cNvSpPr>
              <a:spLocks/>
            </p:cNvSpPr>
            <p:nvPr/>
          </p:nvSpPr>
          <p:spPr bwMode="auto">
            <a:xfrm>
              <a:off x="454174" y="4048036"/>
              <a:ext cx="941494" cy="758448"/>
            </a:xfrm>
            <a:custGeom>
              <a:avLst/>
              <a:gdLst>
                <a:gd name="T0" fmla="*/ 0 w 697"/>
                <a:gd name="T1" fmla="*/ 2147483647 h 538"/>
                <a:gd name="T2" fmla="*/ 2147483647 w 697"/>
                <a:gd name="T3" fmla="*/ 2147483647 h 538"/>
                <a:gd name="T4" fmla="*/ 2147483647 w 697"/>
                <a:gd name="T5" fmla="*/ 2147483647 h 538"/>
                <a:gd name="T6" fmla="*/ 2147483647 w 697"/>
                <a:gd name="T7" fmla="*/ 2147483647 h 538"/>
                <a:gd name="T8" fmla="*/ 2147483647 w 697"/>
                <a:gd name="T9" fmla="*/ 2147483647 h 538"/>
                <a:gd name="T10" fmla="*/ 2147483647 w 697"/>
                <a:gd name="T11" fmla="*/ 2147483647 h 538"/>
                <a:gd name="T12" fmla="*/ 2147483647 w 697"/>
                <a:gd name="T13" fmla="*/ 2147483647 h 538"/>
                <a:gd name="T14" fmla="*/ 2147483647 w 697"/>
                <a:gd name="T15" fmla="*/ 2147483647 h 538"/>
                <a:gd name="T16" fmla="*/ 2147483647 w 697"/>
                <a:gd name="T17" fmla="*/ 2147483647 h 538"/>
                <a:gd name="T18" fmla="*/ 2147483647 w 697"/>
                <a:gd name="T19" fmla="*/ 2147483647 h 538"/>
                <a:gd name="T20" fmla="*/ 2147483647 w 697"/>
                <a:gd name="T21" fmla="*/ 2147483647 h 538"/>
                <a:gd name="T22" fmla="*/ 2147483647 w 697"/>
                <a:gd name="T23" fmla="*/ 2147483647 h 538"/>
                <a:gd name="T24" fmla="*/ 2147483647 w 697"/>
                <a:gd name="T25" fmla="*/ 0 h 5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97"/>
                <a:gd name="T40" fmla="*/ 0 h 538"/>
                <a:gd name="T41" fmla="*/ 697 w 697"/>
                <a:gd name="T42" fmla="*/ 538 h 53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97" h="538">
                  <a:moveTo>
                    <a:pt x="0" y="440"/>
                  </a:moveTo>
                  <a:cubicBezTo>
                    <a:pt x="40" y="452"/>
                    <a:pt x="81" y="464"/>
                    <a:pt x="100" y="476"/>
                  </a:cubicBezTo>
                  <a:cubicBezTo>
                    <a:pt x="119" y="488"/>
                    <a:pt x="98" y="503"/>
                    <a:pt x="112" y="512"/>
                  </a:cubicBezTo>
                  <a:cubicBezTo>
                    <a:pt x="126" y="521"/>
                    <a:pt x="166" y="538"/>
                    <a:pt x="184" y="532"/>
                  </a:cubicBezTo>
                  <a:cubicBezTo>
                    <a:pt x="202" y="526"/>
                    <a:pt x="213" y="502"/>
                    <a:pt x="220" y="476"/>
                  </a:cubicBezTo>
                  <a:cubicBezTo>
                    <a:pt x="227" y="450"/>
                    <a:pt x="211" y="406"/>
                    <a:pt x="224" y="376"/>
                  </a:cubicBezTo>
                  <a:cubicBezTo>
                    <a:pt x="237" y="346"/>
                    <a:pt x="271" y="322"/>
                    <a:pt x="296" y="296"/>
                  </a:cubicBezTo>
                  <a:cubicBezTo>
                    <a:pt x="321" y="270"/>
                    <a:pt x="345" y="239"/>
                    <a:pt x="372" y="220"/>
                  </a:cubicBezTo>
                  <a:cubicBezTo>
                    <a:pt x="399" y="201"/>
                    <a:pt x="426" y="191"/>
                    <a:pt x="460" y="180"/>
                  </a:cubicBezTo>
                  <a:cubicBezTo>
                    <a:pt x="494" y="169"/>
                    <a:pt x="551" y="167"/>
                    <a:pt x="576" y="152"/>
                  </a:cubicBezTo>
                  <a:cubicBezTo>
                    <a:pt x="601" y="137"/>
                    <a:pt x="590" y="108"/>
                    <a:pt x="608" y="88"/>
                  </a:cubicBezTo>
                  <a:cubicBezTo>
                    <a:pt x="626" y="68"/>
                    <a:pt x="671" y="47"/>
                    <a:pt x="684" y="32"/>
                  </a:cubicBezTo>
                  <a:cubicBezTo>
                    <a:pt x="697" y="17"/>
                    <a:pt x="687" y="5"/>
                    <a:pt x="688" y="0"/>
                  </a:cubicBezTo>
                </a:path>
              </a:pathLst>
            </a:custGeom>
            <a:noFill/>
            <a:ln w="12700" cap="flat" cmpd="sng">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0543" name="Rectangle 305"/>
            <p:cNvSpPr>
              <a:spLocks noChangeArrowheads="1"/>
            </p:cNvSpPr>
            <p:nvPr/>
          </p:nvSpPr>
          <p:spPr bwMode="auto">
            <a:xfrm>
              <a:off x="1150419" y="4797603"/>
              <a:ext cx="353883" cy="259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700"/>
                <a:t>N</a:t>
              </a:r>
              <a:endParaRPr lang="en-US" sz="700"/>
            </a:p>
          </p:txBody>
        </p:sp>
        <p:sp>
          <p:nvSpPr>
            <p:cNvPr id="20544" name="Rectangle 306"/>
            <p:cNvSpPr>
              <a:spLocks noChangeArrowheads="1"/>
            </p:cNvSpPr>
            <p:nvPr/>
          </p:nvSpPr>
          <p:spPr bwMode="auto">
            <a:xfrm>
              <a:off x="498615" y="4504526"/>
              <a:ext cx="353883" cy="259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700"/>
                <a:t>C</a:t>
              </a:r>
              <a:endParaRPr lang="en-US" sz="700"/>
            </a:p>
          </p:txBody>
        </p:sp>
        <p:sp>
          <p:nvSpPr>
            <p:cNvPr id="20545" name="Rectangle 307"/>
            <p:cNvSpPr>
              <a:spLocks noChangeArrowheads="1"/>
            </p:cNvSpPr>
            <p:nvPr/>
          </p:nvSpPr>
          <p:spPr bwMode="auto">
            <a:xfrm>
              <a:off x="913399" y="5158176"/>
              <a:ext cx="353883" cy="259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700"/>
                <a:t>C</a:t>
              </a:r>
              <a:endParaRPr lang="en-US" sz="700"/>
            </a:p>
          </p:txBody>
        </p:sp>
        <p:sp>
          <p:nvSpPr>
            <p:cNvPr id="20546" name="Rectangle 308"/>
            <p:cNvSpPr>
              <a:spLocks noChangeArrowheads="1"/>
            </p:cNvSpPr>
            <p:nvPr/>
          </p:nvSpPr>
          <p:spPr bwMode="auto">
            <a:xfrm>
              <a:off x="1417066" y="5330470"/>
              <a:ext cx="353883" cy="259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700"/>
                <a:t>C</a:t>
              </a:r>
              <a:endParaRPr lang="en-US" sz="700"/>
            </a:p>
          </p:txBody>
        </p:sp>
        <p:sp>
          <p:nvSpPr>
            <p:cNvPr id="20547" name="Rectangle 309"/>
            <p:cNvSpPr>
              <a:spLocks noChangeArrowheads="1"/>
            </p:cNvSpPr>
            <p:nvPr/>
          </p:nvSpPr>
          <p:spPr bwMode="auto">
            <a:xfrm>
              <a:off x="1352873" y="4243421"/>
              <a:ext cx="353883" cy="259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700"/>
                <a:t>C</a:t>
              </a:r>
              <a:endParaRPr lang="en-US" sz="700"/>
            </a:p>
          </p:txBody>
        </p:sp>
        <p:sp>
          <p:nvSpPr>
            <p:cNvPr id="20548" name="Rectangle 310"/>
            <p:cNvSpPr>
              <a:spLocks noChangeArrowheads="1"/>
            </p:cNvSpPr>
            <p:nvPr/>
          </p:nvSpPr>
          <p:spPr bwMode="auto">
            <a:xfrm>
              <a:off x="572684" y="4175924"/>
              <a:ext cx="353883" cy="259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700"/>
                <a:t>N</a:t>
              </a:r>
              <a:endParaRPr lang="en-US" sz="700"/>
            </a:p>
          </p:txBody>
        </p:sp>
        <p:sp>
          <p:nvSpPr>
            <p:cNvPr id="20549" name="Rectangle 311"/>
            <p:cNvSpPr>
              <a:spLocks noChangeArrowheads="1"/>
            </p:cNvSpPr>
            <p:nvPr/>
          </p:nvSpPr>
          <p:spPr bwMode="auto">
            <a:xfrm>
              <a:off x="1741322" y="4310917"/>
              <a:ext cx="353883" cy="259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700"/>
                <a:t>N</a:t>
              </a:r>
              <a:endParaRPr lang="en-US" sz="700"/>
            </a:p>
          </p:txBody>
        </p:sp>
        <p:sp>
          <p:nvSpPr>
            <p:cNvPr id="20550" name="Rectangle 312"/>
            <p:cNvSpPr>
              <a:spLocks noChangeArrowheads="1"/>
            </p:cNvSpPr>
            <p:nvPr/>
          </p:nvSpPr>
          <p:spPr bwMode="auto">
            <a:xfrm>
              <a:off x="1803868" y="5261197"/>
              <a:ext cx="353883" cy="259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700"/>
                <a:t>N</a:t>
              </a:r>
              <a:endParaRPr lang="en-US" sz="700"/>
            </a:p>
          </p:txBody>
        </p:sp>
        <p:sp>
          <p:nvSpPr>
            <p:cNvPr id="20551" name="AutoShape 313"/>
            <p:cNvSpPr>
              <a:spLocks noChangeArrowheads="1"/>
            </p:cNvSpPr>
            <p:nvPr/>
          </p:nvSpPr>
          <p:spPr bwMode="auto">
            <a:xfrm rot="4158273">
              <a:off x="898982" y="4956983"/>
              <a:ext cx="168741" cy="212330"/>
            </a:xfrm>
            <a:prstGeom prst="triangle">
              <a:avLst>
                <a:gd name="adj" fmla="val 50000"/>
              </a:avLst>
            </a:prstGeom>
            <a:solidFill>
              <a:schemeClr val="tx1"/>
            </a:solidFill>
            <a:ln w="9525">
              <a:solidFill>
                <a:schemeClr val="tx1"/>
              </a:solidFill>
              <a:miter lim="800000"/>
              <a:headEnd/>
              <a:tailEnd/>
            </a:ln>
          </p:spPr>
          <p:txBody>
            <a:bodyPr wrap="none" anchor="ctr"/>
            <a:lstStyle/>
            <a:p>
              <a:endParaRPr lang="it-IT"/>
            </a:p>
          </p:txBody>
        </p:sp>
        <p:sp>
          <p:nvSpPr>
            <p:cNvPr id="20552" name="AutoShape 314"/>
            <p:cNvSpPr>
              <a:spLocks noChangeArrowheads="1"/>
            </p:cNvSpPr>
            <p:nvPr/>
          </p:nvSpPr>
          <p:spPr bwMode="auto">
            <a:xfrm rot="-5086630">
              <a:off x="2140108" y="5370843"/>
              <a:ext cx="166965" cy="212330"/>
            </a:xfrm>
            <a:prstGeom prst="triangle">
              <a:avLst>
                <a:gd name="adj" fmla="val 50000"/>
              </a:avLst>
            </a:prstGeom>
            <a:solidFill>
              <a:schemeClr val="tx1"/>
            </a:solidFill>
            <a:ln w="9525">
              <a:solidFill>
                <a:schemeClr val="tx1"/>
              </a:solidFill>
              <a:miter lim="800000"/>
              <a:headEnd/>
              <a:tailEnd/>
            </a:ln>
          </p:spPr>
          <p:txBody>
            <a:bodyPr wrap="none" anchor="ctr"/>
            <a:lstStyle/>
            <a:p>
              <a:endParaRPr lang="it-IT"/>
            </a:p>
          </p:txBody>
        </p:sp>
      </p:grpSp>
      <p:grpSp>
        <p:nvGrpSpPr>
          <p:cNvPr id="20484" name="Groupe 84"/>
          <p:cNvGrpSpPr>
            <a:grpSpLocks/>
          </p:cNvGrpSpPr>
          <p:nvPr/>
        </p:nvGrpSpPr>
        <p:grpSpPr bwMode="auto">
          <a:xfrm>
            <a:off x="261938" y="1111250"/>
            <a:ext cx="2524125" cy="2535238"/>
            <a:chOff x="5241681" y="3772722"/>
            <a:chExt cx="2111778" cy="2271790"/>
          </a:xfrm>
        </p:grpSpPr>
        <p:pic>
          <p:nvPicPr>
            <p:cNvPr id="20517" name="Picture 4" descr="C:\Documents and Settings\barberet\Bureau\images-cellules-P25-Marina\jan911.Ti.tif"/>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7768" y="3815351"/>
              <a:ext cx="2065691" cy="222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8" name="Freeform 289"/>
            <p:cNvSpPr>
              <a:spLocks/>
            </p:cNvSpPr>
            <p:nvPr/>
          </p:nvSpPr>
          <p:spPr bwMode="auto">
            <a:xfrm>
              <a:off x="5684447" y="4232763"/>
              <a:ext cx="1050128" cy="1159874"/>
            </a:xfrm>
            <a:custGeom>
              <a:avLst/>
              <a:gdLst>
                <a:gd name="T0" fmla="*/ 2147483647 w 779"/>
                <a:gd name="T1" fmla="*/ 2147483647 h 820"/>
                <a:gd name="T2" fmla="*/ 2147483647 w 779"/>
                <a:gd name="T3" fmla="*/ 2147483647 h 820"/>
                <a:gd name="T4" fmla="*/ 2147483647 w 779"/>
                <a:gd name="T5" fmla="*/ 2147483647 h 820"/>
                <a:gd name="T6" fmla="*/ 2147483647 w 779"/>
                <a:gd name="T7" fmla="*/ 2147483647 h 820"/>
                <a:gd name="T8" fmla="*/ 2147483647 w 779"/>
                <a:gd name="T9" fmla="*/ 2147483647 h 820"/>
                <a:gd name="T10" fmla="*/ 2147483647 w 779"/>
                <a:gd name="T11" fmla="*/ 2147483647 h 820"/>
                <a:gd name="T12" fmla="*/ 2147483647 w 779"/>
                <a:gd name="T13" fmla="*/ 2147483647 h 820"/>
                <a:gd name="T14" fmla="*/ 2147483647 w 779"/>
                <a:gd name="T15" fmla="*/ 2147483647 h 820"/>
                <a:gd name="T16" fmla="*/ 2147483647 w 779"/>
                <a:gd name="T17" fmla="*/ 2147483647 h 820"/>
                <a:gd name="T18" fmla="*/ 2147483647 w 779"/>
                <a:gd name="T19" fmla="*/ 2147483647 h 820"/>
                <a:gd name="T20" fmla="*/ 2147483647 w 779"/>
                <a:gd name="T21" fmla="*/ 2147483647 h 820"/>
                <a:gd name="T22" fmla="*/ 2147483647 w 779"/>
                <a:gd name="T23" fmla="*/ 2147483647 h 820"/>
                <a:gd name="T24" fmla="*/ 2147483647 w 779"/>
                <a:gd name="T25" fmla="*/ 2147483647 h 820"/>
                <a:gd name="T26" fmla="*/ 2147483647 w 779"/>
                <a:gd name="T27" fmla="*/ 2147483647 h 820"/>
                <a:gd name="T28" fmla="*/ 2147483647 w 779"/>
                <a:gd name="T29" fmla="*/ 2147483647 h 8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79"/>
                <a:gd name="T46" fmla="*/ 0 h 820"/>
                <a:gd name="T47" fmla="*/ 779 w 779"/>
                <a:gd name="T48" fmla="*/ 820 h 8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79" h="820">
                  <a:moveTo>
                    <a:pt x="378" y="15"/>
                  </a:moveTo>
                  <a:cubicBezTo>
                    <a:pt x="335" y="0"/>
                    <a:pt x="298" y="47"/>
                    <a:pt x="267" y="71"/>
                  </a:cubicBezTo>
                  <a:cubicBezTo>
                    <a:pt x="236" y="95"/>
                    <a:pt x="219" y="127"/>
                    <a:pt x="192" y="160"/>
                  </a:cubicBezTo>
                  <a:cubicBezTo>
                    <a:pt x="165" y="193"/>
                    <a:pt x="136" y="227"/>
                    <a:pt x="107" y="267"/>
                  </a:cubicBezTo>
                  <a:cubicBezTo>
                    <a:pt x="78" y="307"/>
                    <a:pt x="31" y="335"/>
                    <a:pt x="17" y="397"/>
                  </a:cubicBezTo>
                  <a:cubicBezTo>
                    <a:pt x="3" y="459"/>
                    <a:pt x="0" y="581"/>
                    <a:pt x="22" y="642"/>
                  </a:cubicBezTo>
                  <a:cubicBezTo>
                    <a:pt x="44" y="703"/>
                    <a:pt x="101" y="734"/>
                    <a:pt x="151" y="763"/>
                  </a:cubicBezTo>
                  <a:cubicBezTo>
                    <a:pt x="201" y="792"/>
                    <a:pt x="266" y="820"/>
                    <a:pt x="321" y="816"/>
                  </a:cubicBezTo>
                  <a:cubicBezTo>
                    <a:pt x="376" y="812"/>
                    <a:pt x="455" y="764"/>
                    <a:pt x="482" y="741"/>
                  </a:cubicBezTo>
                  <a:cubicBezTo>
                    <a:pt x="509" y="718"/>
                    <a:pt x="440" y="717"/>
                    <a:pt x="482" y="678"/>
                  </a:cubicBezTo>
                  <a:cubicBezTo>
                    <a:pt x="524" y="639"/>
                    <a:pt x="685" y="549"/>
                    <a:pt x="732" y="504"/>
                  </a:cubicBezTo>
                  <a:cubicBezTo>
                    <a:pt x="779" y="459"/>
                    <a:pt x="765" y="436"/>
                    <a:pt x="763" y="406"/>
                  </a:cubicBezTo>
                  <a:cubicBezTo>
                    <a:pt x="761" y="376"/>
                    <a:pt x="758" y="362"/>
                    <a:pt x="718" y="321"/>
                  </a:cubicBezTo>
                  <a:cubicBezTo>
                    <a:pt x="678" y="280"/>
                    <a:pt x="582" y="213"/>
                    <a:pt x="526" y="160"/>
                  </a:cubicBezTo>
                  <a:cubicBezTo>
                    <a:pt x="470" y="107"/>
                    <a:pt x="421" y="30"/>
                    <a:pt x="378" y="15"/>
                  </a:cubicBezTo>
                  <a:close/>
                </a:path>
              </a:pathLst>
            </a:custGeom>
            <a:noFill/>
            <a:ln w="12700" cap="flat" cmpd="sng">
              <a:solidFill>
                <a:schemeClr val="bg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0519" name="Oval 290"/>
            <p:cNvSpPr>
              <a:spLocks noChangeArrowheads="1"/>
            </p:cNvSpPr>
            <p:nvPr/>
          </p:nvSpPr>
          <p:spPr bwMode="auto">
            <a:xfrm>
              <a:off x="6063019" y="4712344"/>
              <a:ext cx="299566" cy="280643"/>
            </a:xfrm>
            <a:prstGeom prst="ellipse">
              <a:avLst/>
            </a:prstGeom>
            <a:noFill/>
            <a:ln w="12700">
              <a:solidFill>
                <a:schemeClr val="bg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20520" name="Freeform 291"/>
            <p:cNvSpPr>
              <a:spLocks/>
            </p:cNvSpPr>
            <p:nvPr/>
          </p:nvSpPr>
          <p:spPr bwMode="auto">
            <a:xfrm>
              <a:off x="6265474" y="4932596"/>
              <a:ext cx="908575" cy="857916"/>
            </a:xfrm>
            <a:custGeom>
              <a:avLst/>
              <a:gdLst>
                <a:gd name="T0" fmla="*/ 2147483647 w 675"/>
                <a:gd name="T1" fmla="*/ 2147483647 h 607"/>
                <a:gd name="T2" fmla="*/ 2147483647 w 675"/>
                <a:gd name="T3" fmla="*/ 2147483647 h 607"/>
                <a:gd name="T4" fmla="*/ 2147483647 w 675"/>
                <a:gd name="T5" fmla="*/ 2147483647 h 607"/>
                <a:gd name="T6" fmla="*/ 2147483647 w 675"/>
                <a:gd name="T7" fmla="*/ 2147483647 h 607"/>
                <a:gd name="T8" fmla="*/ 2147483647 w 675"/>
                <a:gd name="T9" fmla="*/ 2147483647 h 607"/>
                <a:gd name="T10" fmla="*/ 2147483647 w 675"/>
                <a:gd name="T11" fmla="*/ 2147483647 h 607"/>
                <a:gd name="T12" fmla="*/ 2147483647 w 675"/>
                <a:gd name="T13" fmla="*/ 2147483647 h 607"/>
                <a:gd name="T14" fmla="*/ 2147483647 w 675"/>
                <a:gd name="T15" fmla="*/ 2147483647 h 607"/>
                <a:gd name="T16" fmla="*/ 2147483647 w 675"/>
                <a:gd name="T17" fmla="*/ 2147483647 h 607"/>
                <a:gd name="T18" fmla="*/ 2147483647 w 675"/>
                <a:gd name="T19" fmla="*/ 2147483647 h 607"/>
                <a:gd name="T20" fmla="*/ 2147483647 w 675"/>
                <a:gd name="T21" fmla="*/ 2147483647 h 607"/>
                <a:gd name="T22" fmla="*/ 2147483647 w 675"/>
                <a:gd name="T23" fmla="*/ 2147483647 h 607"/>
                <a:gd name="T24" fmla="*/ 2147483647 w 675"/>
                <a:gd name="T25" fmla="*/ 2147483647 h 607"/>
                <a:gd name="T26" fmla="*/ 2147483647 w 675"/>
                <a:gd name="T27" fmla="*/ 2147483647 h 607"/>
                <a:gd name="T28" fmla="*/ 2147483647 w 675"/>
                <a:gd name="T29" fmla="*/ 2147483647 h 607"/>
                <a:gd name="T30" fmla="*/ 2147483647 w 675"/>
                <a:gd name="T31" fmla="*/ 2147483647 h 607"/>
                <a:gd name="T32" fmla="*/ 2147483647 w 675"/>
                <a:gd name="T33" fmla="*/ 2147483647 h 607"/>
                <a:gd name="T34" fmla="*/ 2147483647 w 675"/>
                <a:gd name="T35" fmla="*/ 2147483647 h 607"/>
                <a:gd name="T36" fmla="*/ 2147483647 w 675"/>
                <a:gd name="T37" fmla="*/ 2147483647 h 607"/>
                <a:gd name="T38" fmla="*/ 2147483647 w 675"/>
                <a:gd name="T39" fmla="*/ 2147483647 h 60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75"/>
                <a:gd name="T61" fmla="*/ 0 h 607"/>
                <a:gd name="T62" fmla="*/ 675 w 675"/>
                <a:gd name="T63" fmla="*/ 607 h 60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75" h="607">
                  <a:moveTo>
                    <a:pt x="14" y="321"/>
                  </a:moveTo>
                  <a:cubicBezTo>
                    <a:pt x="28" y="307"/>
                    <a:pt x="60" y="278"/>
                    <a:pt x="94" y="251"/>
                  </a:cubicBezTo>
                  <a:cubicBezTo>
                    <a:pt x="128" y="224"/>
                    <a:pt x="171" y="194"/>
                    <a:pt x="218" y="161"/>
                  </a:cubicBezTo>
                  <a:cubicBezTo>
                    <a:pt x="265" y="128"/>
                    <a:pt x="331" y="77"/>
                    <a:pt x="376" y="51"/>
                  </a:cubicBezTo>
                  <a:cubicBezTo>
                    <a:pt x="421" y="25"/>
                    <a:pt x="452" y="0"/>
                    <a:pt x="488" y="3"/>
                  </a:cubicBezTo>
                  <a:cubicBezTo>
                    <a:pt x="524" y="6"/>
                    <a:pt x="560" y="49"/>
                    <a:pt x="590" y="69"/>
                  </a:cubicBezTo>
                  <a:cubicBezTo>
                    <a:pt x="620" y="89"/>
                    <a:pt x="665" y="95"/>
                    <a:pt x="670" y="125"/>
                  </a:cubicBezTo>
                  <a:cubicBezTo>
                    <a:pt x="675" y="155"/>
                    <a:pt x="628" y="210"/>
                    <a:pt x="618" y="249"/>
                  </a:cubicBezTo>
                  <a:cubicBezTo>
                    <a:pt x="608" y="288"/>
                    <a:pt x="607" y="318"/>
                    <a:pt x="610" y="361"/>
                  </a:cubicBezTo>
                  <a:cubicBezTo>
                    <a:pt x="613" y="404"/>
                    <a:pt x="632" y="470"/>
                    <a:pt x="636" y="509"/>
                  </a:cubicBezTo>
                  <a:cubicBezTo>
                    <a:pt x="640" y="548"/>
                    <a:pt x="651" y="579"/>
                    <a:pt x="636" y="593"/>
                  </a:cubicBezTo>
                  <a:cubicBezTo>
                    <a:pt x="621" y="607"/>
                    <a:pt x="574" y="597"/>
                    <a:pt x="542" y="597"/>
                  </a:cubicBezTo>
                  <a:cubicBezTo>
                    <a:pt x="510" y="597"/>
                    <a:pt x="469" y="607"/>
                    <a:pt x="442" y="591"/>
                  </a:cubicBezTo>
                  <a:cubicBezTo>
                    <a:pt x="415" y="575"/>
                    <a:pt x="399" y="528"/>
                    <a:pt x="378" y="503"/>
                  </a:cubicBezTo>
                  <a:cubicBezTo>
                    <a:pt x="357" y="478"/>
                    <a:pt x="348" y="452"/>
                    <a:pt x="318" y="439"/>
                  </a:cubicBezTo>
                  <a:cubicBezTo>
                    <a:pt x="288" y="426"/>
                    <a:pt x="244" y="427"/>
                    <a:pt x="200" y="423"/>
                  </a:cubicBezTo>
                  <a:cubicBezTo>
                    <a:pt x="156" y="419"/>
                    <a:pt x="86" y="422"/>
                    <a:pt x="56" y="413"/>
                  </a:cubicBezTo>
                  <a:cubicBezTo>
                    <a:pt x="26" y="404"/>
                    <a:pt x="28" y="384"/>
                    <a:pt x="20" y="371"/>
                  </a:cubicBezTo>
                  <a:cubicBezTo>
                    <a:pt x="12" y="358"/>
                    <a:pt x="11" y="341"/>
                    <a:pt x="10" y="333"/>
                  </a:cubicBezTo>
                  <a:cubicBezTo>
                    <a:pt x="9" y="325"/>
                    <a:pt x="0" y="335"/>
                    <a:pt x="14" y="321"/>
                  </a:cubicBezTo>
                  <a:close/>
                </a:path>
              </a:pathLst>
            </a:custGeom>
            <a:noFill/>
            <a:ln w="12700" cap="flat" cmpd="sng">
              <a:solidFill>
                <a:schemeClr val="bg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0521" name="Freeform 292"/>
            <p:cNvSpPr>
              <a:spLocks/>
            </p:cNvSpPr>
            <p:nvPr/>
          </p:nvSpPr>
          <p:spPr bwMode="auto">
            <a:xfrm>
              <a:off x="6370816" y="4058694"/>
              <a:ext cx="957954" cy="671413"/>
            </a:xfrm>
            <a:custGeom>
              <a:avLst/>
              <a:gdLst>
                <a:gd name="T0" fmla="*/ 2147483647 w 712"/>
                <a:gd name="T1" fmla="*/ 2147483647 h 475"/>
                <a:gd name="T2" fmla="*/ 2147483647 w 712"/>
                <a:gd name="T3" fmla="*/ 2147483647 h 475"/>
                <a:gd name="T4" fmla="*/ 2147483647 w 712"/>
                <a:gd name="T5" fmla="*/ 2147483647 h 475"/>
                <a:gd name="T6" fmla="*/ 2147483647 w 712"/>
                <a:gd name="T7" fmla="*/ 2147483647 h 475"/>
                <a:gd name="T8" fmla="*/ 2147483647 w 712"/>
                <a:gd name="T9" fmla="*/ 2147483647 h 475"/>
                <a:gd name="T10" fmla="*/ 2147483647 w 712"/>
                <a:gd name="T11" fmla="*/ 2147483647 h 475"/>
                <a:gd name="T12" fmla="*/ 2147483647 w 712"/>
                <a:gd name="T13" fmla="*/ 2147483647 h 475"/>
                <a:gd name="T14" fmla="*/ 2147483647 w 712"/>
                <a:gd name="T15" fmla="*/ 2147483647 h 475"/>
                <a:gd name="T16" fmla="*/ 2147483647 w 712"/>
                <a:gd name="T17" fmla="*/ 2147483647 h 475"/>
                <a:gd name="T18" fmla="*/ 2147483647 w 712"/>
                <a:gd name="T19" fmla="*/ 2147483647 h 475"/>
                <a:gd name="T20" fmla="*/ 2147483647 w 712"/>
                <a:gd name="T21" fmla="*/ 2147483647 h 475"/>
                <a:gd name="T22" fmla="*/ 2147483647 w 712"/>
                <a:gd name="T23" fmla="*/ 2147483647 h 475"/>
                <a:gd name="T24" fmla="*/ 2147483647 w 712"/>
                <a:gd name="T25" fmla="*/ 2147483647 h 4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2"/>
                <a:gd name="T40" fmla="*/ 0 h 475"/>
                <a:gd name="T41" fmla="*/ 712 w 712"/>
                <a:gd name="T42" fmla="*/ 475 h 4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2" h="475">
                  <a:moveTo>
                    <a:pt x="32" y="20"/>
                  </a:moveTo>
                  <a:cubicBezTo>
                    <a:pt x="4" y="40"/>
                    <a:pt x="0" y="92"/>
                    <a:pt x="8" y="128"/>
                  </a:cubicBezTo>
                  <a:cubicBezTo>
                    <a:pt x="16" y="164"/>
                    <a:pt x="34" y="193"/>
                    <a:pt x="80" y="238"/>
                  </a:cubicBezTo>
                  <a:cubicBezTo>
                    <a:pt x="126" y="283"/>
                    <a:pt x="216" y="357"/>
                    <a:pt x="284" y="396"/>
                  </a:cubicBezTo>
                  <a:cubicBezTo>
                    <a:pt x="352" y="435"/>
                    <a:pt x="425" y="475"/>
                    <a:pt x="486" y="472"/>
                  </a:cubicBezTo>
                  <a:cubicBezTo>
                    <a:pt x="547" y="469"/>
                    <a:pt x="613" y="423"/>
                    <a:pt x="650" y="380"/>
                  </a:cubicBezTo>
                  <a:cubicBezTo>
                    <a:pt x="687" y="337"/>
                    <a:pt x="700" y="255"/>
                    <a:pt x="706" y="214"/>
                  </a:cubicBezTo>
                  <a:cubicBezTo>
                    <a:pt x="712" y="173"/>
                    <a:pt x="704" y="159"/>
                    <a:pt x="688" y="136"/>
                  </a:cubicBezTo>
                  <a:cubicBezTo>
                    <a:pt x="672" y="113"/>
                    <a:pt x="656" y="95"/>
                    <a:pt x="610" y="78"/>
                  </a:cubicBezTo>
                  <a:cubicBezTo>
                    <a:pt x="564" y="61"/>
                    <a:pt x="466" y="40"/>
                    <a:pt x="412" y="32"/>
                  </a:cubicBezTo>
                  <a:cubicBezTo>
                    <a:pt x="358" y="24"/>
                    <a:pt x="325" y="36"/>
                    <a:pt x="286" y="32"/>
                  </a:cubicBezTo>
                  <a:cubicBezTo>
                    <a:pt x="247" y="28"/>
                    <a:pt x="219" y="9"/>
                    <a:pt x="178" y="6"/>
                  </a:cubicBezTo>
                  <a:cubicBezTo>
                    <a:pt x="137" y="3"/>
                    <a:pt x="60" y="0"/>
                    <a:pt x="32" y="20"/>
                  </a:cubicBezTo>
                  <a:close/>
                </a:path>
              </a:pathLst>
            </a:custGeom>
            <a:noFill/>
            <a:ln w="12700" cap="flat" cmpd="sng">
              <a:solidFill>
                <a:schemeClr val="bg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0522" name="Freeform 293"/>
            <p:cNvSpPr>
              <a:spLocks/>
            </p:cNvSpPr>
            <p:nvPr/>
          </p:nvSpPr>
          <p:spPr bwMode="auto">
            <a:xfrm>
              <a:off x="5368421" y="5545393"/>
              <a:ext cx="1323359" cy="499119"/>
            </a:xfrm>
            <a:custGeom>
              <a:avLst/>
              <a:gdLst>
                <a:gd name="T0" fmla="*/ 2147483647 w 982"/>
                <a:gd name="T1" fmla="*/ 2147483647 h 353"/>
                <a:gd name="T2" fmla="*/ 2147483647 w 982"/>
                <a:gd name="T3" fmla="*/ 2147483647 h 353"/>
                <a:gd name="T4" fmla="*/ 2147483647 w 982"/>
                <a:gd name="T5" fmla="*/ 2147483647 h 353"/>
                <a:gd name="T6" fmla="*/ 2147483647 w 982"/>
                <a:gd name="T7" fmla="*/ 2147483647 h 353"/>
                <a:gd name="T8" fmla="*/ 2147483647 w 982"/>
                <a:gd name="T9" fmla="*/ 2147483647 h 353"/>
                <a:gd name="T10" fmla="*/ 2147483647 w 982"/>
                <a:gd name="T11" fmla="*/ 2147483647 h 353"/>
                <a:gd name="T12" fmla="*/ 2147483647 w 982"/>
                <a:gd name="T13" fmla="*/ 2147483647 h 353"/>
                <a:gd name="T14" fmla="*/ 2147483647 w 982"/>
                <a:gd name="T15" fmla="*/ 2147483647 h 353"/>
                <a:gd name="T16" fmla="*/ 2147483647 w 982"/>
                <a:gd name="T17" fmla="*/ 2147483647 h 353"/>
                <a:gd name="T18" fmla="*/ 2147483647 w 982"/>
                <a:gd name="T19" fmla="*/ 2147483647 h 353"/>
                <a:gd name="T20" fmla="*/ 2147483647 w 982"/>
                <a:gd name="T21" fmla="*/ 2147483647 h 3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82"/>
                <a:gd name="T34" fmla="*/ 0 h 353"/>
                <a:gd name="T35" fmla="*/ 982 w 982"/>
                <a:gd name="T36" fmla="*/ 353 h 3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82" h="353">
                  <a:moveTo>
                    <a:pt x="6" y="319"/>
                  </a:moveTo>
                  <a:cubicBezTo>
                    <a:pt x="3" y="316"/>
                    <a:pt x="0" y="313"/>
                    <a:pt x="4" y="305"/>
                  </a:cubicBezTo>
                  <a:cubicBezTo>
                    <a:pt x="8" y="297"/>
                    <a:pt x="5" y="294"/>
                    <a:pt x="32" y="269"/>
                  </a:cubicBezTo>
                  <a:cubicBezTo>
                    <a:pt x="59" y="244"/>
                    <a:pt x="103" y="187"/>
                    <a:pt x="164" y="153"/>
                  </a:cubicBezTo>
                  <a:cubicBezTo>
                    <a:pt x="225" y="119"/>
                    <a:pt x="327" y="90"/>
                    <a:pt x="398" y="65"/>
                  </a:cubicBezTo>
                  <a:cubicBezTo>
                    <a:pt x="469" y="40"/>
                    <a:pt x="513" y="0"/>
                    <a:pt x="588" y="5"/>
                  </a:cubicBezTo>
                  <a:cubicBezTo>
                    <a:pt x="663" y="10"/>
                    <a:pt x="785" y="71"/>
                    <a:pt x="848" y="95"/>
                  </a:cubicBezTo>
                  <a:cubicBezTo>
                    <a:pt x="911" y="119"/>
                    <a:pt x="954" y="125"/>
                    <a:pt x="968" y="149"/>
                  </a:cubicBezTo>
                  <a:cubicBezTo>
                    <a:pt x="982" y="173"/>
                    <a:pt x="958" y="205"/>
                    <a:pt x="934" y="237"/>
                  </a:cubicBezTo>
                  <a:cubicBezTo>
                    <a:pt x="910" y="269"/>
                    <a:pt x="843" y="325"/>
                    <a:pt x="824" y="339"/>
                  </a:cubicBezTo>
                  <a:cubicBezTo>
                    <a:pt x="805" y="353"/>
                    <a:pt x="813" y="336"/>
                    <a:pt x="822" y="319"/>
                  </a:cubicBezTo>
                </a:path>
              </a:pathLst>
            </a:custGeom>
            <a:noFill/>
            <a:ln w="12700" cap="flat" cmpd="sng">
              <a:solidFill>
                <a:schemeClr val="bg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0523" name="Oval 294"/>
            <p:cNvSpPr>
              <a:spLocks noChangeArrowheads="1"/>
            </p:cNvSpPr>
            <p:nvPr/>
          </p:nvSpPr>
          <p:spPr bwMode="auto">
            <a:xfrm>
              <a:off x="6741159" y="4156386"/>
              <a:ext cx="380219" cy="339259"/>
            </a:xfrm>
            <a:prstGeom prst="ellipse">
              <a:avLst/>
            </a:prstGeom>
            <a:noFill/>
            <a:ln w="12700">
              <a:solidFill>
                <a:schemeClr val="bg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20524" name="Oval 295"/>
            <p:cNvSpPr>
              <a:spLocks noChangeArrowheads="1"/>
            </p:cNvSpPr>
            <p:nvPr/>
          </p:nvSpPr>
          <p:spPr bwMode="auto">
            <a:xfrm>
              <a:off x="6698363" y="5236330"/>
              <a:ext cx="317672" cy="291301"/>
            </a:xfrm>
            <a:prstGeom prst="ellipse">
              <a:avLst/>
            </a:prstGeom>
            <a:noFill/>
            <a:ln w="12700">
              <a:solidFill>
                <a:schemeClr val="bg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20525" name="Oval 300"/>
            <p:cNvSpPr>
              <a:spLocks noChangeArrowheads="1"/>
            </p:cNvSpPr>
            <p:nvPr/>
          </p:nvSpPr>
          <p:spPr bwMode="auto">
            <a:xfrm>
              <a:off x="5376650" y="3968106"/>
              <a:ext cx="355529" cy="367678"/>
            </a:xfrm>
            <a:prstGeom prst="ellipse">
              <a:avLst/>
            </a:prstGeom>
            <a:noFill/>
            <a:ln w="12700">
              <a:solidFill>
                <a:schemeClr val="bg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20526" name="Freeform 301"/>
            <p:cNvSpPr>
              <a:spLocks/>
            </p:cNvSpPr>
            <p:nvPr/>
          </p:nvSpPr>
          <p:spPr bwMode="auto">
            <a:xfrm>
              <a:off x="5241681" y="3772722"/>
              <a:ext cx="799941" cy="838378"/>
            </a:xfrm>
            <a:custGeom>
              <a:avLst/>
              <a:gdLst>
                <a:gd name="T0" fmla="*/ 0 w 593"/>
                <a:gd name="T1" fmla="*/ 2147483647 h 593"/>
                <a:gd name="T2" fmla="*/ 2147483647 w 593"/>
                <a:gd name="T3" fmla="*/ 2147483647 h 593"/>
                <a:gd name="T4" fmla="*/ 2147483647 w 593"/>
                <a:gd name="T5" fmla="*/ 2147483647 h 593"/>
                <a:gd name="T6" fmla="*/ 2147483647 w 593"/>
                <a:gd name="T7" fmla="*/ 2147483647 h 593"/>
                <a:gd name="T8" fmla="*/ 2147483647 w 593"/>
                <a:gd name="T9" fmla="*/ 2147483647 h 593"/>
                <a:gd name="T10" fmla="*/ 2147483647 w 593"/>
                <a:gd name="T11" fmla="*/ 2147483647 h 593"/>
                <a:gd name="T12" fmla="*/ 2147483647 w 593"/>
                <a:gd name="T13" fmla="*/ 2147483647 h 593"/>
                <a:gd name="T14" fmla="*/ 2147483647 w 593"/>
                <a:gd name="T15" fmla="*/ 2147483647 h 593"/>
                <a:gd name="T16" fmla="*/ 2147483647 w 593"/>
                <a:gd name="T17" fmla="*/ 2147483647 h 5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3"/>
                <a:gd name="T28" fmla="*/ 0 h 593"/>
                <a:gd name="T29" fmla="*/ 593 w 593"/>
                <a:gd name="T30" fmla="*/ 593 h 5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3" h="593">
                  <a:moveTo>
                    <a:pt x="0" y="548"/>
                  </a:moveTo>
                  <a:cubicBezTo>
                    <a:pt x="31" y="547"/>
                    <a:pt x="63" y="547"/>
                    <a:pt x="96" y="552"/>
                  </a:cubicBezTo>
                  <a:cubicBezTo>
                    <a:pt x="129" y="557"/>
                    <a:pt x="171" y="593"/>
                    <a:pt x="200" y="580"/>
                  </a:cubicBezTo>
                  <a:cubicBezTo>
                    <a:pt x="229" y="567"/>
                    <a:pt x="244" y="507"/>
                    <a:pt x="272" y="472"/>
                  </a:cubicBezTo>
                  <a:cubicBezTo>
                    <a:pt x="300" y="437"/>
                    <a:pt x="336" y="399"/>
                    <a:pt x="368" y="372"/>
                  </a:cubicBezTo>
                  <a:cubicBezTo>
                    <a:pt x="400" y="345"/>
                    <a:pt x="429" y="333"/>
                    <a:pt x="464" y="312"/>
                  </a:cubicBezTo>
                  <a:cubicBezTo>
                    <a:pt x="499" y="291"/>
                    <a:pt x="559" y="289"/>
                    <a:pt x="576" y="244"/>
                  </a:cubicBezTo>
                  <a:cubicBezTo>
                    <a:pt x="593" y="199"/>
                    <a:pt x="574" y="80"/>
                    <a:pt x="568" y="40"/>
                  </a:cubicBezTo>
                  <a:cubicBezTo>
                    <a:pt x="562" y="0"/>
                    <a:pt x="551" y="2"/>
                    <a:pt x="540" y="4"/>
                  </a:cubicBezTo>
                </a:path>
              </a:pathLst>
            </a:custGeom>
            <a:noFill/>
            <a:ln w="12700" cap="flat" cmpd="sng">
              <a:solidFill>
                <a:schemeClr val="bg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0527" name="AutoShape 315"/>
            <p:cNvSpPr>
              <a:spLocks noChangeArrowheads="1"/>
            </p:cNvSpPr>
            <p:nvPr/>
          </p:nvSpPr>
          <p:spPr bwMode="auto">
            <a:xfrm rot="4158273">
              <a:off x="5816521" y="4932116"/>
              <a:ext cx="168741" cy="212330"/>
            </a:xfrm>
            <a:prstGeom prst="triangle">
              <a:avLst>
                <a:gd name="adj" fmla="val 50000"/>
              </a:avLst>
            </a:prstGeom>
            <a:solidFill>
              <a:schemeClr val="bg1"/>
            </a:solidFill>
            <a:ln w="9525">
              <a:solidFill>
                <a:schemeClr val="bg1"/>
              </a:solidFill>
              <a:miter lim="800000"/>
              <a:headEnd/>
              <a:tailEnd/>
            </a:ln>
          </p:spPr>
          <p:txBody>
            <a:bodyPr wrap="none" anchor="ctr"/>
            <a:lstStyle/>
            <a:p>
              <a:endParaRPr lang="it-IT"/>
            </a:p>
          </p:txBody>
        </p:sp>
        <p:sp>
          <p:nvSpPr>
            <p:cNvPr id="20528" name="AutoShape 316"/>
            <p:cNvSpPr>
              <a:spLocks noChangeArrowheads="1"/>
            </p:cNvSpPr>
            <p:nvPr/>
          </p:nvSpPr>
          <p:spPr bwMode="auto">
            <a:xfrm rot="-5086630">
              <a:off x="7054290" y="5345976"/>
              <a:ext cx="168741" cy="212330"/>
            </a:xfrm>
            <a:prstGeom prst="triangle">
              <a:avLst>
                <a:gd name="adj" fmla="val 50000"/>
              </a:avLst>
            </a:prstGeom>
            <a:solidFill>
              <a:schemeClr val="bg1"/>
            </a:solidFill>
            <a:ln w="9525">
              <a:solidFill>
                <a:schemeClr val="bg1"/>
              </a:solidFill>
              <a:miter lim="800000"/>
              <a:headEnd/>
              <a:tailEnd/>
            </a:ln>
          </p:spPr>
          <p:txBody>
            <a:bodyPr wrap="none" anchor="ctr"/>
            <a:lstStyle/>
            <a:p>
              <a:endParaRPr lang="it-IT"/>
            </a:p>
          </p:txBody>
        </p:sp>
      </p:grpSp>
      <p:sp>
        <p:nvSpPr>
          <p:cNvPr id="20485" name="ZoneTexte 15"/>
          <p:cNvSpPr txBox="1">
            <a:spLocks noChangeArrowheads="1"/>
          </p:cNvSpPr>
          <p:nvPr/>
        </p:nvSpPr>
        <p:spPr bwMode="auto">
          <a:xfrm>
            <a:off x="6761163" y="682625"/>
            <a:ext cx="6826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800"/>
              <a:t>max</a:t>
            </a:r>
          </a:p>
        </p:txBody>
      </p:sp>
      <p:sp>
        <p:nvSpPr>
          <p:cNvPr id="77" name="Rectangle 5"/>
          <p:cNvSpPr>
            <a:spLocks noChangeArrowheads="1"/>
          </p:cNvSpPr>
          <p:nvPr/>
        </p:nvSpPr>
        <p:spPr bwMode="auto">
          <a:xfrm>
            <a:off x="1714500" y="190500"/>
            <a:ext cx="7534275" cy="512763"/>
          </a:xfrm>
          <a:prstGeom prst="rect">
            <a:avLst/>
          </a:prstGeom>
          <a:noFill/>
          <a:ln w="38100">
            <a:noFill/>
            <a:miter lim="800000"/>
            <a:headEnd/>
            <a:tailEnd/>
          </a:ln>
          <a:effectLst/>
        </p:spPr>
        <p:txBody>
          <a:bodyPr lIns="81711" tIns="40855" rIns="81711" bIns="40855">
            <a:spAutoFit/>
          </a:bodyPr>
          <a:lstStyle/>
          <a:p>
            <a:pPr defTabSz="817563">
              <a:defRPr/>
            </a:pPr>
            <a:r>
              <a:rPr lang="fr-FR" sz="2800" dirty="0" err="1">
                <a:solidFill>
                  <a:srgbClr val="000066"/>
                </a:solidFill>
                <a:latin typeface="+mn-lt"/>
              </a:rPr>
              <a:t>HaCat</a:t>
            </a:r>
            <a:r>
              <a:rPr lang="fr-FR" sz="2800" dirty="0">
                <a:solidFill>
                  <a:srgbClr val="000066"/>
                </a:solidFill>
                <a:latin typeface="+mn-lt"/>
              </a:rPr>
              <a:t> </a:t>
            </a:r>
            <a:r>
              <a:rPr lang="fr-FR" sz="2800" dirty="0" err="1">
                <a:solidFill>
                  <a:srgbClr val="000066"/>
                </a:solidFill>
                <a:latin typeface="+mn-lt"/>
              </a:rPr>
              <a:t>Cells</a:t>
            </a:r>
            <a:r>
              <a:rPr lang="fr-FR" sz="2800" dirty="0">
                <a:solidFill>
                  <a:srgbClr val="000066"/>
                </a:solidFill>
                <a:latin typeface="+mn-lt"/>
              </a:rPr>
              <a:t> </a:t>
            </a:r>
            <a:r>
              <a:rPr lang="fr-FR" sz="2800" dirty="0" err="1">
                <a:solidFill>
                  <a:srgbClr val="000066"/>
                </a:solidFill>
                <a:latin typeface="+mn-lt"/>
              </a:rPr>
              <a:t>exposed</a:t>
            </a:r>
            <a:r>
              <a:rPr lang="fr-FR" sz="2800" dirty="0">
                <a:solidFill>
                  <a:srgbClr val="000066"/>
                </a:solidFill>
                <a:latin typeface="+mn-lt"/>
              </a:rPr>
              <a:t> to </a:t>
            </a:r>
            <a:r>
              <a:rPr kumimoji="1" lang="en-US" sz="2800" dirty="0">
                <a:solidFill>
                  <a:schemeClr val="tx2">
                    <a:lumMod val="75000"/>
                  </a:schemeClr>
                </a:solidFill>
                <a:latin typeface="+mn-lt"/>
              </a:rPr>
              <a:t>TiO</a:t>
            </a:r>
            <a:r>
              <a:rPr kumimoji="1" lang="en-US" sz="2800" baseline="-25000" dirty="0">
                <a:solidFill>
                  <a:schemeClr val="tx2">
                    <a:lumMod val="75000"/>
                  </a:schemeClr>
                </a:solidFill>
                <a:latin typeface="+mn-lt"/>
              </a:rPr>
              <a:t>2</a:t>
            </a:r>
            <a:r>
              <a:rPr kumimoji="1" lang="en-US" sz="2800" dirty="0">
                <a:solidFill>
                  <a:schemeClr val="tx2">
                    <a:lumMod val="75000"/>
                  </a:schemeClr>
                </a:solidFill>
                <a:latin typeface="+mn-lt"/>
              </a:rPr>
              <a:t> </a:t>
            </a:r>
            <a:r>
              <a:rPr kumimoji="1" lang="en-US" sz="2800" dirty="0" err="1">
                <a:solidFill>
                  <a:schemeClr val="tx2">
                    <a:lumMod val="75000"/>
                  </a:schemeClr>
                </a:solidFill>
                <a:latin typeface="+mn-lt"/>
              </a:rPr>
              <a:t>Nanoparticles</a:t>
            </a:r>
            <a:r>
              <a:rPr kumimoji="1" lang="en-US" sz="2800" dirty="0">
                <a:solidFill>
                  <a:schemeClr val="tx2">
                    <a:lumMod val="75000"/>
                  </a:schemeClr>
                </a:solidFill>
                <a:latin typeface="+mn-lt"/>
              </a:rPr>
              <a:t> </a:t>
            </a:r>
            <a:r>
              <a:rPr kumimoji="1" lang="en-US" sz="2800" i="1" dirty="0">
                <a:solidFill>
                  <a:schemeClr val="tx2">
                    <a:lumMod val="75000"/>
                  </a:schemeClr>
                </a:solidFill>
                <a:latin typeface="+mn-lt"/>
              </a:rPr>
              <a:t>in vitro</a:t>
            </a:r>
          </a:p>
        </p:txBody>
      </p:sp>
      <p:grpSp>
        <p:nvGrpSpPr>
          <p:cNvPr id="20487" name="Groupe 7"/>
          <p:cNvGrpSpPr>
            <a:grpSpLocks/>
          </p:cNvGrpSpPr>
          <p:nvPr/>
        </p:nvGrpSpPr>
        <p:grpSpPr bwMode="auto">
          <a:xfrm>
            <a:off x="-900113" y="-747713"/>
            <a:ext cx="3384551" cy="1830388"/>
            <a:chOff x="-900608" y="-747464"/>
            <a:chExt cx="3384376" cy="1830065"/>
          </a:xfrm>
        </p:grpSpPr>
        <p:sp>
          <p:nvSpPr>
            <p:cNvPr id="79" name="Ellipse 78"/>
            <p:cNvSpPr/>
            <p:nvPr/>
          </p:nvSpPr>
          <p:spPr>
            <a:xfrm>
              <a:off x="-103724" y="-747464"/>
              <a:ext cx="1795370" cy="1774513"/>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p>
          </p:txBody>
        </p:sp>
        <p:sp>
          <p:nvSpPr>
            <p:cNvPr id="80" name="Titre 1"/>
            <p:cNvSpPr txBox="1">
              <a:spLocks/>
            </p:cNvSpPr>
            <p:nvPr/>
          </p:nvSpPr>
          <p:spPr>
            <a:xfrm>
              <a:off x="-900608" y="-387165"/>
              <a:ext cx="3384376" cy="1469766"/>
            </a:xfrm>
            <a:prstGeom prst="rect">
              <a:avLst/>
            </a:prstGeom>
          </p:spPr>
          <p:txBody>
            <a:bodyPr anchor="ctr">
              <a:normAutofit/>
            </a:bodyPr>
            <a:lstStyle/>
            <a:p>
              <a:pPr algn="ctr" fontAlgn="auto">
                <a:spcAft>
                  <a:spcPts val="0"/>
                </a:spcAft>
                <a:defRPr/>
              </a:pPr>
              <a:r>
                <a:rPr lang="fr-FR" sz="3200" dirty="0">
                  <a:solidFill>
                    <a:schemeClr val="accent1">
                      <a:lumMod val="50000"/>
                    </a:schemeClr>
                  </a:solidFill>
                  <a:latin typeface="+mj-lt"/>
                  <a:ea typeface="+mj-ea"/>
                  <a:cs typeface="+mj-cs"/>
                </a:rPr>
                <a:t>3</a:t>
              </a:r>
            </a:p>
          </p:txBody>
        </p:sp>
      </p:grpSp>
      <p:cxnSp>
        <p:nvCxnSpPr>
          <p:cNvPr id="81" name="Connecteur droit 80"/>
          <p:cNvCxnSpPr/>
          <p:nvPr/>
        </p:nvCxnSpPr>
        <p:spPr>
          <a:xfrm>
            <a:off x="1590675" y="685800"/>
            <a:ext cx="7812088" cy="0"/>
          </a:xfrm>
          <a:prstGeom prst="line">
            <a:avLst/>
          </a:prstGeom>
          <a:ln w="38100">
            <a:solidFill>
              <a:schemeClr val="accent2">
                <a:lumMod val="75000"/>
              </a:schemeClr>
            </a:solidFill>
            <a:prstDash val="sysDot"/>
          </a:ln>
        </p:spPr>
        <p:style>
          <a:lnRef idx="1">
            <a:schemeClr val="accent2"/>
          </a:lnRef>
          <a:fillRef idx="0">
            <a:schemeClr val="accent2"/>
          </a:fillRef>
          <a:effectRef idx="0">
            <a:schemeClr val="accent2"/>
          </a:effectRef>
          <a:fontRef idx="minor">
            <a:schemeClr val="tx1"/>
          </a:fontRef>
        </p:style>
      </p:cxnSp>
      <p:grpSp>
        <p:nvGrpSpPr>
          <p:cNvPr id="20489" name="Groupe 97"/>
          <p:cNvGrpSpPr>
            <a:grpSpLocks/>
          </p:cNvGrpSpPr>
          <p:nvPr/>
        </p:nvGrpSpPr>
        <p:grpSpPr bwMode="auto">
          <a:xfrm>
            <a:off x="3190875" y="896938"/>
            <a:ext cx="5614988" cy="5337175"/>
            <a:chOff x="5839555" y="1387476"/>
            <a:chExt cx="1967804" cy="2119690"/>
          </a:xfrm>
        </p:grpSpPr>
        <p:pic>
          <p:nvPicPr>
            <p:cNvPr id="20501" name="Picture 317" descr="STIM_016_0"/>
            <p:cNvPicPr>
              <a:picLocks noChangeAspect="1" noChangeArrowheads="1"/>
            </p:cNvPicPr>
            <p:nvPr/>
          </p:nvPicPr>
          <p:blipFill>
            <a:blip r:embed="rId6">
              <a:lum bright="-12000" contrast="24000"/>
              <a:extLst>
                <a:ext uri="{28A0092B-C50C-407E-A947-70E740481C1C}">
                  <a14:useLocalDpi xmlns:a14="http://schemas.microsoft.com/office/drawing/2010/main" val="0"/>
                </a:ext>
              </a:extLst>
            </a:blip>
            <a:srcRect/>
            <a:stretch>
              <a:fillRect/>
            </a:stretch>
          </p:blipFill>
          <p:spPr bwMode="auto">
            <a:xfrm>
              <a:off x="5855677" y="1387476"/>
              <a:ext cx="1863969"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0502" name="Freeform 318"/>
            <p:cNvSpPr>
              <a:spLocks/>
            </p:cNvSpPr>
            <p:nvPr/>
          </p:nvSpPr>
          <p:spPr bwMode="auto">
            <a:xfrm>
              <a:off x="5839558" y="2611439"/>
              <a:ext cx="643303" cy="592137"/>
            </a:xfrm>
            <a:custGeom>
              <a:avLst/>
              <a:gdLst>
                <a:gd name="T0" fmla="*/ 0 w 311"/>
                <a:gd name="T1" fmla="*/ 2147483647 h 270"/>
                <a:gd name="T2" fmla="*/ 2147483647 w 311"/>
                <a:gd name="T3" fmla="*/ 0 h 270"/>
                <a:gd name="T4" fmla="*/ 2147483647 w 311"/>
                <a:gd name="T5" fmla="*/ 2147483647 h 270"/>
                <a:gd name="T6" fmla="*/ 2147483647 w 311"/>
                <a:gd name="T7" fmla="*/ 2147483647 h 270"/>
                <a:gd name="T8" fmla="*/ 2147483647 w 311"/>
                <a:gd name="T9" fmla="*/ 2147483647 h 270"/>
                <a:gd name="T10" fmla="*/ 2147483647 w 311"/>
                <a:gd name="T11" fmla="*/ 2147483647 h 270"/>
                <a:gd name="T12" fmla="*/ 2147483647 w 311"/>
                <a:gd name="T13" fmla="*/ 2147483647 h 270"/>
                <a:gd name="T14" fmla="*/ 2147483647 w 311"/>
                <a:gd name="T15" fmla="*/ 2147483647 h 270"/>
                <a:gd name="T16" fmla="*/ 2147483647 w 311"/>
                <a:gd name="T17" fmla="*/ 2147483647 h 270"/>
                <a:gd name="T18" fmla="*/ 2147483647 w 311"/>
                <a:gd name="T19" fmla="*/ 2147483647 h 270"/>
                <a:gd name="T20" fmla="*/ 2147483647 w 311"/>
                <a:gd name="T21" fmla="*/ 2147483647 h 270"/>
                <a:gd name="T22" fmla="*/ 2147483647 w 311"/>
                <a:gd name="T23" fmla="*/ 2147483647 h 270"/>
                <a:gd name="T24" fmla="*/ 2147483647 w 311"/>
                <a:gd name="T25" fmla="*/ 2147483647 h 270"/>
                <a:gd name="T26" fmla="*/ 2147483647 w 311"/>
                <a:gd name="T27" fmla="*/ 2147483647 h 270"/>
                <a:gd name="T28" fmla="*/ 2147483647 w 311"/>
                <a:gd name="T29" fmla="*/ 2147483647 h 270"/>
                <a:gd name="T30" fmla="*/ 0 w 311"/>
                <a:gd name="T31" fmla="*/ 2147483647 h 2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1"/>
                <a:gd name="T49" fmla="*/ 0 h 270"/>
                <a:gd name="T50" fmla="*/ 311 w 311"/>
                <a:gd name="T51" fmla="*/ 270 h 27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1" h="270">
                  <a:moveTo>
                    <a:pt x="0" y="2"/>
                  </a:moveTo>
                  <a:lnTo>
                    <a:pt x="14" y="0"/>
                  </a:lnTo>
                  <a:cubicBezTo>
                    <a:pt x="20" y="3"/>
                    <a:pt x="27" y="18"/>
                    <a:pt x="36" y="22"/>
                  </a:cubicBezTo>
                  <a:cubicBezTo>
                    <a:pt x="45" y="26"/>
                    <a:pt x="54" y="21"/>
                    <a:pt x="70" y="24"/>
                  </a:cubicBezTo>
                  <a:cubicBezTo>
                    <a:pt x="86" y="27"/>
                    <a:pt x="114" y="32"/>
                    <a:pt x="134" y="38"/>
                  </a:cubicBezTo>
                  <a:cubicBezTo>
                    <a:pt x="154" y="44"/>
                    <a:pt x="170" y="47"/>
                    <a:pt x="192" y="58"/>
                  </a:cubicBezTo>
                  <a:cubicBezTo>
                    <a:pt x="214" y="69"/>
                    <a:pt x="249" y="83"/>
                    <a:pt x="268" y="104"/>
                  </a:cubicBezTo>
                  <a:cubicBezTo>
                    <a:pt x="287" y="125"/>
                    <a:pt x="305" y="164"/>
                    <a:pt x="308" y="186"/>
                  </a:cubicBezTo>
                  <a:cubicBezTo>
                    <a:pt x="311" y="208"/>
                    <a:pt x="303" y="224"/>
                    <a:pt x="286" y="238"/>
                  </a:cubicBezTo>
                  <a:cubicBezTo>
                    <a:pt x="269" y="252"/>
                    <a:pt x="234" y="266"/>
                    <a:pt x="206" y="268"/>
                  </a:cubicBezTo>
                  <a:cubicBezTo>
                    <a:pt x="178" y="270"/>
                    <a:pt x="139" y="261"/>
                    <a:pt x="118" y="250"/>
                  </a:cubicBezTo>
                  <a:cubicBezTo>
                    <a:pt x="97" y="239"/>
                    <a:pt x="92" y="222"/>
                    <a:pt x="80" y="204"/>
                  </a:cubicBezTo>
                  <a:cubicBezTo>
                    <a:pt x="68" y="186"/>
                    <a:pt x="55" y="164"/>
                    <a:pt x="44" y="144"/>
                  </a:cubicBezTo>
                  <a:cubicBezTo>
                    <a:pt x="33" y="124"/>
                    <a:pt x="20" y="100"/>
                    <a:pt x="14" y="84"/>
                  </a:cubicBezTo>
                  <a:cubicBezTo>
                    <a:pt x="8" y="68"/>
                    <a:pt x="8" y="64"/>
                    <a:pt x="6" y="50"/>
                  </a:cubicBezTo>
                  <a:cubicBezTo>
                    <a:pt x="4" y="36"/>
                    <a:pt x="2" y="19"/>
                    <a:pt x="0" y="2"/>
                  </a:cubicBezTo>
                  <a:close/>
                </a:path>
              </a:pathLst>
            </a:custGeom>
            <a:noFill/>
            <a:ln w="12700" cap="flat" cmpd="sng">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0503" name="Freeform 319"/>
            <p:cNvSpPr>
              <a:spLocks/>
            </p:cNvSpPr>
            <p:nvPr/>
          </p:nvSpPr>
          <p:spPr bwMode="auto">
            <a:xfrm>
              <a:off x="6301155" y="2568576"/>
              <a:ext cx="489438" cy="619125"/>
            </a:xfrm>
            <a:custGeom>
              <a:avLst/>
              <a:gdLst>
                <a:gd name="T0" fmla="*/ 2147483647 w 236"/>
                <a:gd name="T1" fmla="*/ 2147483647 h 282"/>
                <a:gd name="T2" fmla="*/ 2147483647 w 236"/>
                <a:gd name="T3" fmla="*/ 2147483647 h 282"/>
                <a:gd name="T4" fmla="*/ 2147483647 w 236"/>
                <a:gd name="T5" fmla="*/ 2147483647 h 282"/>
                <a:gd name="T6" fmla="*/ 2147483647 w 236"/>
                <a:gd name="T7" fmla="*/ 2147483647 h 282"/>
                <a:gd name="T8" fmla="*/ 2147483647 w 236"/>
                <a:gd name="T9" fmla="*/ 2147483647 h 282"/>
                <a:gd name="T10" fmla="*/ 2147483647 w 236"/>
                <a:gd name="T11" fmla="*/ 2147483647 h 282"/>
                <a:gd name="T12" fmla="*/ 2147483647 w 236"/>
                <a:gd name="T13" fmla="*/ 2147483647 h 282"/>
                <a:gd name="T14" fmla="*/ 2147483647 w 236"/>
                <a:gd name="T15" fmla="*/ 2147483647 h 282"/>
                <a:gd name="T16" fmla="*/ 2147483647 w 236"/>
                <a:gd name="T17" fmla="*/ 2147483647 h 282"/>
                <a:gd name="T18" fmla="*/ 2147483647 w 236"/>
                <a:gd name="T19" fmla="*/ 2147483647 h 282"/>
                <a:gd name="T20" fmla="*/ 2147483647 w 236"/>
                <a:gd name="T21" fmla="*/ 2147483647 h 282"/>
                <a:gd name="T22" fmla="*/ 2147483647 w 236"/>
                <a:gd name="T23" fmla="*/ 2147483647 h 282"/>
                <a:gd name="T24" fmla="*/ 2147483647 w 236"/>
                <a:gd name="T25" fmla="*/ 2147483647 h 282"/>
                <a:gd name="T26" fmla="*/ 2147483647 w 236"/>
                <a:gd name="T27" fmla="*/ 2147483647 h 282"/>
                <a:gd name="T28" fmla="*/ 2147483647 w 236"/>
                <a:gd name="T29" fmla="*/ 2147483647 h 282"/>
                <a:gd name="T30" fmla="*/ 2147483647 w 236"/>
                <a:gd name="T31" fmla="*/ 2147483647 h 282"/>
                <a:gd name="T32" fmla="*/ 2147483647 w 236"/>
                <a:gd name="T33" fmla="*/ 2147483647 h 2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6"/>
                <a:gd name="T52" fmla="*/ 0 h 282"/>
                <a:gd name="T53" fmla="*/ 236 w 236"/>
                <a:gd name="T54" fmla="*/ 282 h 2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6" h="282">
                  <a:moveTo>
                    <a:pt x="65" y="21"/>
                  </a:moveTo>
                  <a:lnTo>
                    <a:pt x="45" y="9"/>
                  </a:lnTo>
                  <a:cubicBezTo>
                    <a:pt x="39" y="12"/>
                    <a:pt x="38" y="27"/>
                    <a:pt x="31" y="37"/>
                  </a:cubicBezTo>
                  <a:cubicBezTo>
                    <a:pt x="24" y="47"/>
                    <a:pt x="2" y="57"/>
                    <a:pt x="1" y="67"/>
                  </a:cubicBezTo>
                  <a:cubicBezTo>
                    <a:pt x="0" y="77"/>
                    <a:pt x="13" y="85"/>
                    <a:pt x="23" y="95"/>
                  </a:cubicBezTo>
                  <a:cubicBezTo>
                    <a:pt x="33" y="105"/>
                    <a:pt x="46" y="108"/>
                    <a:pt x="59" y="129"/>
                  </a:cubicBezTo>
                  <a:cubicBezTo>
                    <a:pt x="72" y="150"/>
                    <a:pt x="88" y="196"/>
                    <a:pt x="101" y="219"/>
                  </a:cubicBezTo>
                  <a:cubicBezTo>
                    <a:pt x="114" y="242"/>
                    <a:pt x="127" y="257"/>
                    <a:pt x="139" y="267"/>
                  </a:cubicBezTo>
                  <a:cubicBezTo>
                    <a:pt x="151" y="277"/>
                    <a:pt x="162" y="282"/>
                    <a:pt x="171" y="277"/>
                  </a:cubicBezTo>
                  <a:cubicBezTo>
                    <a:pt x="180" y="272"/>
                    <a:pt x="183" y="256"/>
                    <a:pt x="193" y="237"/>
                  </a:cubicBezTo>
                  <a:cubicBezTo>
                    <a:pt x="203" y="218"/>
                    <a:pt x="230" y="190"/>
                    <a:pt x="233" y="163"/>
                  </a:cubicBezTo>
                  <a:cubicBezTo>
                    <a:pt x="236" y="136"/>
                    <a:pt x="216" y="97"/>
                    <a:pt x="211" y="75"/>
                  </a:cubicBezTo>
                  <a:cubicBezTo>
                    <a:pt x="206" y="53"/>
                    <a:pt x="214" y="45"/>
                    <a:pt x="205" y="33"/>
                  </a:cubicBezTo>
                  <a:cubicBezTo>
                    <a:pt x="196" y="21"/>
                    <a:pt x="170" y="10"/>
                    <a:pt x="155" y="5"/>
                  </a:cubicBezTo>
                  <a:cubicBezTo>
                    <a:pt x="140" y="0"/>
                    <a:pt x="132" y="0"/>
                    <a:pt x="115" y="1"/>
                  </a:cubicBezTo>
                  <a:cubicBezTo>
                    <a:pt x="98" y="2"/>
                    <a:pt x="59" y="8"/>
                    <a:pt x="51" y="11"/>
                  </a:cubicBezTo>
                  <a:cubicBezTo>
                    <a:pt x="43" y="14"/>
                    <a:pt x="54" y="17"/>
                    <a:pt x="65" y="21"/>
                  </a:cubicBezTo>
                  <a:close/>
                </a:path>
              </a:pathLst>
            </a:custGeom>
            <a:noFill/>
            <a:ln w="12700" cap="flat" cmpd="sng">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0504" name="Freeform 320"/>
            <p:cNvSpPr>
              <a:spLocks/>
            </p:cNvSpPr>
            <p:nvPr/>
          </p:nvSpPr>
          <p:spPr bwMode="auto">
            <a:xfrm>
              <a:off x="5883520" y="1481139"/>
              <a:ext cx="684334" cy="820737"/>
            </a:xfrm>
            <a:custGeom>
              <a:avLst/>
              <a:gdLst>
                <a:gd name="T0" fmla="*/ 2147483647 w 331"/>
                <a:gd name="T1" fmla="*/ 2147483647 h 373"/>
                <a:gd name="T2" fmla="*/ 2147483647 w 331"/>
                <a:gd name="T3" fmla="*/ 2147483647 h 373"/>
                <a:gd name="T4" fmla="*/ 2147483647 w 331"/>
                <a:gd name="T5" fmla="*/ 2147483647 h 373"/>
                <a:gd name="T6" fmla="*/ 2147483647 w 331"/>
                <a:gd name="T7" fmla="*/ 2147483647 h 373"/>
                <a:gd name="T8" fmla="*/ 2147483647 w 331"/>
                <a:gd name="T9" fmla="*/ 2147483647 h 373"/>
                <a:gd name="T10" fmla="*/ 2147483647 w 331"/>
                <a:gd name="T11" fmla="*/ 2147483647 h 373"/>
                <a:gd name="T12" fmla="*/ 2147483647 w 331"/>
                <a:gd name="T13" fmla="*/ 2147483647 h 373"/>
                <a:gd name="T14" fmla="*/ 2147483647 w 331"/>
                <a:gd name="T15" fmla="*/ 2147483647 h 373"/>
                <a:gd name="T16" fmla="*/ 2147483647 w 331"/>
                <a:gd name="T17" fmla="*/ 2147483647 h 373"/>
                <a:gd name="T18" fmla="*/ 2147483647 w 331"/>
                <a:gd name="T19" fmla="*/ 2147483647 h 373"/>
                <a:gd name="T20" fmla="*/ 2147483647 w 331"/>
                <a:gd name="T21" fmla="*/ 2147483647 h 373"/>
                <a:gd name="T22" fmla="*/ 2147483647 w 331"/>
                <a:gd name="T23" fmla="*/ 2147483647 h 373"/>
                <a:gd name="T24" fmla="*/ 2147483647 w 331"/>
                <a:gd name="T25" fmla="*/ 2147483647 h 373"/>
                <a:gd name="T26" fmla="*/ 2147483647 w 331"/>
                <a:gd name="T27" fmla="*/ 2147483647 h 373"/>
                <a:gd name="T28" fmla="*/ 2147483647 w 331"/>
                <a:gd name="T29" fmla="*/ 2147483647 h 373"/>
                <a:gd name="T30" fmla="*/ 2147483647 w 331"/>
                <a:gd name="T31" fmla="*/ 2147483647 h 373"/>
                <a:gd name="T32" fmla="*/ 2147483647 w 331"/>
                <a:gd name="T33" fmla="*/ 2147483647 h 37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1"/>
                <a:gd name="T52" fmla="*/ 0 h 373"/>
                <a:gd name="T53" fmla="*/ 331 w 331"/>
                <a:gd name="T54" fmla="*/ 373 h 37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1" h="373">
                  <a:moveTo>
                    <a:pt x="75" y="36"/>
                  </a:moveTo>
                  <a:lnTo>
                    <a:pt x="63" y="44"/>
                  </a:lnTo>
                  <a:cubicBezTo>
                    <a:pt x="60" y="58"/>
                    <a:pt x="65" y="95"/>
                    <a:pt x="59" y="118"/>
                  </a:cubicBezTo>
                  <a:cubicBezTo>
                    <a:pt x="53" y="141"/>
                    <a:pt x="34" y="168"/>
                    <a:pt x="25" y="184"/>
                  </a:cubicBezTo>
                  <a:cubicBezTo>
                    <a:pt x="16" y="200"/>
                    <a:pt x="6" y="202"/>
                    <a:pt x="3" y="214"/>
                  </a:cubicBezTo>
                  <a:cubicBezTo>
                    <a:pt x="0" y="226"/>
                    <a:pt x="2" y="245"/>
                    <a:pt x="9" y="258"/>
                  </a:cubicBezTo>
                  <a:cubicBezTo>
                    <a:pt x="16" y="271"/>
                    <a:pt x="29" y="279"/>
                    <a:pt x="43" y="294"/>
                  </a:cubicBezTo>
                  <a:cubicBezTo>
                    <a:pt x="57" y="309"/>
                    <a:pt x="76" y="336"/>
                    <a:pt x="91" y="348"/>
                  </a:cubicBezTo>
                  <a:cubicBezTo>
                    <a:pt x="106" y="360"/>
                    <a:pt x="118" y="373"/>
                    <a:pt x="135" y="368"/>
                  </a:cubicBezTo>
                  <a:cubicBezTo>
                    <a:pt x="152" y="363"/>
                    <a:pt x="179" y="334"/>
                    <a:pt x="195" y="318"/>
                  </a:cubicBezTo>
                  <a:cubicBezTo>
                    <a:pt x="211" y="302"/>
                    <a:pt x="217" y="292"/>
                    <a:pt x="231" y="274"/>
                  </a:cubicBezTo>
                  <a:cubicBezTo>
                    <a:pt x="245" y="256"/>
                    <a:pt x="265" y="233"/>
                    <a:pt x="281" y="210"/>
                  </a:cubicBezTo>
                  <a:cubicBezTo>
                    <a:pt x="297" y="187"/>
                    <a:pt x="331" y="157"/>
                    <a:pt x="327" y="134"/>
                  </a:cubicBezTo>
                  <a:cubicBezTo>
                    <a:pt x="323" y="111"/>
                    <a:pt x="277" y="91"/>
                    <a:pt x="259" y="72"/>
                  </a:cubicBezTo>
                  <a:cubicBezTo>
                    <a:pt x="241" y="53"/>
                    <a:pt x="232" y="34"/>
                    <a:pt x="217" y="22"/>
                  </a:cubicBezTo>
                  <a:cubicBezTo>
                    <a:pt x="202" y="10"/>
                    <a:pt x="192" y="0"/>
                    <a:pt x="169" y="2"/>
                  </a:cubicBezTo>
                  <a:cubicBezTo>
                    <a:pt x="146" y="4"/>
                    <a:pt x="111" y="18"/>
                    <a:pt x="75" y="36"/>
                  </a:cubicBezTo>
                  <a:close/>
                </a:path>
              </a:pathLst>
            </a:custGeom>
            <a:noFill/>
            <a:ln w="12700" cap="flat" cmpd="sng">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0505" name="Freeform 321"/>
            <p:cNvSpPr>
              <a:spLocks/>
            </p:cNvSpPr>
            <p:nvPr/>
          </p:nvSpPr>
          <p:spPr bwMode="auto">
            <a:xfrm>
              <a:off x="6185389" y="1416051"/>
              <a:ext cx="776654" cy="1203325"/>
            </a:xfrm>
            <a:custGeom>
              <a:avLst/>
              <a:gdLst>
                <a:gd name="T0" fmla="*/ 2147483647 w 375"/>
                <a:gd name="T1" fmla="*/ 2147483647 h 548"/>
                <a:gd name="T2" fmla="*/ 2147483647 w 375"/>
                <a:gd name="T3" fmla="*/ 0 h 548"/>
                <a:gd name="T4" fmla="*/ 2147483647 w 375"/>
                <a:gd name="T5" fmla="*/ 2147483647 h 548"/>
                <a:gd name="T6" fmla="*/ 2147483647 w 375"/>
                <a:gd name="T7" fmla="*/ 2147483647 h 548"/>
                <a:gd name="T8" fmla="*/ 2147483647 w 375"/>
                <a:gd name="T9" fmla="*/ 2147483647 h 548"/>
                <a:gd name="T10" fmla="*/ 2147483647 w 375"/>
                <a:gd name="T11" fmla="*/ 2147483647 h 548"/>
                <a:gd name="T12" fmla="*/ 2147483647 w 375"/>
                <a:gd name="T13" fmla="*/ 2147483647 h 548"/>
                <a:gd name="T14" fmla="*/ 2147483647 w 375"/>
                <a:gd name="T15" fmla="*/ 2147483647 h 548"/>
                <a:gd name="T16" fmla="*/ 2147483647 w 375"/>
                <a:gd name="T17" fmla="*/ 2147483647 h 548"/>
                <a:gd name="T18" fmla="*/ 2147483647 w 375"/>
                <a:gd name="T19" fmla="*/ 2147483647 h 548"/>
                <a:gd name="T20" fmla="*/ 2147483647 w 375"/>
                <a:gd name="T21" fmla="*/ 2147483647 h 548"/>
                <a:gd name="T22" fmla="*/ 2147483647 w 375"/>
                <a:gd name="T23" fmla="*/ 2147483647 h 548"/>
                <a:gd name="T24" fmla="*/ 2147483647 w 375"/>
                <a:gd name="T25" fmla="*/ 2147483647 h 548"/>
                <a:gd name="T26" fmla="*/ 2147483647 w 375"/>
                <a:gd name="T27" fmla="*/ 2147483647 h 548"/>
                <a:gd name="T28" fmla="*/ 2147483647 w 375"/>
                <a:gd name="T29" fmla="*/ 2147483647 h 548"/>
                <a:gd name="T30" fmla="*/ 2147483647 w 375"/>
                <a:gd name="T31" fmla="*/ 2147483647 h 548"/>
                <a:gd name="T32" fmla="*/ 2147483647 w 375"/>
                <a:gd name="T33" fmla="*/ 2147483647 h 5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5"/>
                <a:gd name="T52" fmla="*/ 0 h 548"/>
                <a:gd name="T53" fmla="*/ 375 w 375"/>
                <a:gd name="T54" fmla="*/ 548 h 5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5" h="548">
                  <a:moveTo>
                    <a:pt x="361" y="18"/>
                  </a:moveTo>
                  <a:lnTo>
                    <a:pt x="365" y="0"/>
                  </a:lnTo>
                  <a:cubicBezTo>
                    <a:pt x="353" y="5"/>
                    <a:pt x="314" y="26"/>
                    <a:pt x="289" y="48"/>
                  </a:cubicBezTo>
                  <a:cubicBezTo>
                    <a:pt x="264" y="70"/>
                    <a:pt x="238" y="104"/>
                    <a:pt x="215" y="134"/>
                  </a:cubicBezTo>
                  <a:cubicBezTo>
                    <a:pt x="192" y="164"/>
                    <a:pt x="170" y="199"/>
                    <a:pt x="149" y="230"/>
                  </a:cubicBezTo>
                  <a:cubicBezTo>
                    <a:pt x="128" y="261"/>
                    <a:pt x="111" y="286"/>
                    <a:pt x="87" y="318"/>
                  </a:cubicBezTo>
                  <a:cubicBezTo>
                    <a:pt x="63" y="350"/>
                    <a:pt x="6" y="389"/>
                    <a:pt x="3" y="420"/>
                  </a:cubicBezTo>
                  <a:cubicBezTo>
                    <a:pt x="0" y="451"/>
                    <a:pt x="52" y="488"/>
                    <a:pt x="67" y="504"/>
                  </a:cubicBezTo>
                  <a:cubicBezTo>
                    <a:pt x="82" y="520"/>
                    <a:pt x="80" y="516"/>
                    <a:pt x="93" y="516"/>
                  </a:cubicBezTo>
                  <a:cubicBezTo>
                    <a:pt x="106" y="516"/>
                    <a:pt x="124" y="505"/>
                    <a:pt x="147" y="506"/>
                  </a:cubicBezTo>
                  <a:cubicBezTo>
                    <a:pt x="170" y="507"/>
                    <a:pt x="210" y="519"/>
                    <a:pt x="231" y="524"/>
                  </a:cubicBezTo>
                  <a:cubicBezTo>
                    <a:pt x="252" y="529"/>
                    <a:pt x="265" y="548"/>
                    <a:pt x="273" y="538"/>
                  </a:cubicBezTo>
                  <a:cubicBezTo>
                    <a:pt x="281" y="528"/>
                    <a:pt x="277" y="493"/>
                    <a:pt x="279" y="462"/>
                  </a:cubicBezTo>
                  <a:cubicBezTo>
                    <a:pt x="281" y="431"/>
                    <a:pt x="277" y="386"/>
                    <a:pt x="283" y="354"/>
                  </a:cubicBezTo>
                  <a:cubicBezTo>
                    <a:pt x="289" y="322"/>
                    <a:pt x="303" y="308"/>
                    <a:pt x="317" y="268"/>
                  </a:cubicBezTo>
                  <a:cubicBezTo>
                    <a:pt x="331" y="228"/>
                    <a:pt x="359" y="154"/>
                    <a:pt x="367" y="112"/>
                  </a:cubicBezTo>
                  <a:cubicBezTo>
                    <a:pt x="375" y="70"/>
                    <a:pt x="369" y="43"/>
                    <a:pt x="361" y="18"/>
                  </a:cubicBezTo>
                  <a:close/>
                </a:path>
              </a:pathLst>
            </a:custGeom>
            <a:noFill/>
            <a:ln w="12700" cap="flat" cmpd="sng">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0506" name="Freeform 322"/>
            <p:cNvSpPr>
              <a:spLocks/>
            </p:cNvSpPr>
            <p:nvPr/>
          </p:nvSpPr>
          <p:spPr bwMode="auto">
            <a:xfrm>
              <a:off x="5858608" y="2193926"/>
              <a:ext cx="512885" cy="498475"/>
            </a:xfrm>
            <a:custGeom>
              <a:avLst/>
              <a:gdLst>
                <a:gd name="T0" fmla="*/ 2147483647 w 248"/>
                <a:gd name="T1" fmla="*/ 0 h 227"/>
                <a:gd name="T2" fmla="*/ 2147483647 w 248"/>
                <a:gd name="T3" fmla="*/ 2147483647 h 227"/>
                <a:gd name="T4" fmla="*/ 2147483647 w 248"/>
                <a:gd name="T5" fmla="*/ 2147483647 h 227"/>
                <a:gd name="T6" fmla="*/ 2147483647 w 248"/>
                <a:gd name="T7" fmla="*/ 2147483647 h 227"/>
                <a:gd name="T8" fmla="*/ 2147483647 w 248"/>
                <a:gd name="T9" fmla="*/ 2147483647 h 227"/>
                <a:gd name="T10" fmla="*/ 2147483647 w 248"/>
                <a:gd name="T11" fmla="*/ 2147483647 h 227"/>
                <a:gd name="T12" fmla="*/ 2147483647 w 248"/>
                <a:gd name="T13" fmla="*/ 2147483647 h 227"/>
                <a:gd name="T14" fmla="*/ 2147483647 w 248"/>
                <a:gd name="T15" fmla="*/ 2147483647 h 227"/>
                <a:gd name="T16" fmla="*/ 2147483647 w 248"/>
                <a:gd name="T17" fmla="*/ 2147483647 h 227"/>
                <a:gd name="T18" fmla="*/ 2147483647 w 248"/>
                <a:gd name="T19" fmla="*/ 2147483647 h 227"/>
                <a:gd name="T20" fmla="*/ 2147483647 w 248"/>
                <a:gd name="T21" fmla="*/ 2147483647 h 227"/>
                <a:gd name="T22" fmla="*/ 2147483647 w 248"/>
                <a:gd name="T23" fmla="*/ 2147483647 h 227"/>
                <a:gd name="T24" fmla="*/ 2147483647 w 248"/>
                <a:gd name="T25" fmla="*/ 2147483647 h 227"/>
                <a:gd name="T26" fmla="*/ 2147483647 w 248"/>
                <a:gd name="T27" fmla="*/ 2147483647 h 227"/>
                <a:gd name="T28" fmla="*/ 2147483647 w 248"/>
                <a:gd name="T29" fmla="*/ 2147483647 h 227"/>
                <a:gd name="T30" fmla="*/ 2147483647 w 248"/>
                <a:gd name="T31" fmla="*/ 2147483647 h 227"/>
                <a:gd name="T32" fmla="*/ 2147483647 w 248"/>
                <a:gd name="T33" fmla="*/ 0 h 2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8"/>
                <a:gd name="T52" fmla="*/ 0 h 227"/>
                <a:gd name="T53" fmla="*/ 248 w 248"/>
                <a:gd name="T54" fmla="*/ 227 h 2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8" h="227">
                  <a:moveTo>
                    <a:pt x="39" y="0"/>
                  </a:moveTo>
                  <a:lnTo>
                    <a:pt x="37" y="16"/>
                  </a:lnTo>
                  <a:cubicBezTo>
                    <a:pt x="34" y="24"/>
                    <a:pt x="22" y="36"/>
                    <a:pt x="19" y="46"/>
                  </a:cubicBezTo>
                  <a:cubicBezTo>
                    <a:pt x="16" y="56"/>
                    <a:pt x="22" y="65"/>
                    <a:pt x="19" y="76"/>
                  </a:cubicBezTo>
                  <a:cubicBezTo>
                    <a:pt x="16" y="87"/>
                    <a:pt x="6" y="97"/>
                    <a:pt x="3" y="110"/>
                  </a:cubicBezTo>
                  <a:cubicBezTo>
                    <a:pt x="0" y="123"/>
                    <a:pt x="0" y="140"/>
                    <a:pt x="3" y="154"/>
                  </a:cubicBezTo>
                  <a:cubicBezTo>
                    <a:pt x="6" y="168"/>
                    <a:pt x="9" y="184"/>
                    <a:pt x="21" y="194"/>
                  </a:cubicBezTo>
                  <a:cubicBezTo>
                    <a:pt x="33" y="204"/>
                    <a:pt x="56" y="208"/>
                    <a:pt x="77" y="212"/>
                  </a:cubicBezTo>
                  <a:cubicBezTo>
                    <a:pt x="98" y="216"/>
                    <a:pt x="125" y="214"/>
                    <a:pt x="147" y="216"/>
                  </a:cubicBezTo>
                  <a:cubicBezTo>
                    <a:pt x="169" y="218"/>
                    <a:pt x="195" y="227"/>
                    <a:pt x="211" y="224"/>
                  </a:cubicBezTo>
                  <a:cubicBezTo>
                    <a:pt x="227" y="221"/>
                    <a:pt x="238" y="207"/>
                    <a:pt x="243" y="200"/>
                  </a:cubicBezTo>
                  <a:cubicBezTo>
                    <a:pt x="248" y="193"/>
                    <a:pt x="248" y="193"/>
                    <a:pt x="243" y="184"/>
                  </a:cubicBezTo>
                  <a:cubicBezTo>
                    <a:pt x="238" y="175"/>
                    <a:pt x="223" y="159"/>
                    <a:pt x="211" y="144"/>
                  </a:cubicBezTo>
                  <a:cubicBezTo>
                    <a:pt x="199" y="129"/>
                    <a:pt x="184" y="110"/>
                    <a:pt x="171" y="96"/>
                  </a:cubicBezTo>
                  <a:cubicBezTo>
                    <a:pt x="158" y="82"/>
                    <a:pt x="146" y="73"/>
                    <a:pt x="131" y="60"/>
                  </a:cubicBezTo>
                  <a:cubicBezTo>
                    <a:pt x="116" y="47"/>
                    <a:pt x="95" y="27"/>
                    <a:pt x="81" y="16"/>
                  </a:cubicBezTo>
                  <a:cubicBezTo>
                    <a:pt x="67" y="5"/>
                    <a:pt x="56" y="0"/>
                    <a:pt x="39" y="0"/>
                  </a:cubicBezTo>
                  <a:close/>
                </a:path>
              </a:pathLst>
            </a:custGeom>
            <a:noFill/>
            <a:ln w="12700" cap="flat" cmpd="sng">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0507" name="Freeform 323"/>
            <p:cNvSpPr>
              <a:spLocks/>
            </p:cNvSpPr>
            <p:nvPr/>
          </p:nvSpPr>
          <p:spPr bwMode="auto">
            <a:xfrm>
              <a:off x="6821366" y="1628776"/>
              <a:ext cx="744415" cy="619125"/>
            </a:xfrm>
            <a:custGeom>
              <a:avLst/>
              <a:gdLst>
                <a:gd name="T0" fmla="*/ 2147483647 w 360"/>
                <a:gd name="T1" fmla="*/ 2147483647 h 282"/>
                <a:gd name="T2" fmla="*/ 2147483647 w 360"/>
                <a:gd name="T3" fmla="*/ 2147483647 h 282"/>
                <a:gd name="T4" fmla="*/ 2147483647 w 360"/>
                <a:gd name="T5" fmla="*/ 2147483647 h 282"/>
                <a:gd name="T6" fmla="*/ 2147483647 w 360"/>
                <a:gd name="T7" fmla="*/ 2147483647 h 282"/>
                <a:gd name="T8" fmla="*/ 2147483647 w 360"/>
                <a:gd name="T9" fmla="*/ 2147483647 h 282"/>
                <a:gd name="T10" fmla="*/ 2147483647 w 360"/>
                <a:gd name="T11" fmla="*/ 2147483647 h 282"/>
                <a:gd name="T12" fmla="*/ 2147483647 w 360"/>
                <a:gd name="T13" fmla="*/ 2147483647 h 282"/>
                <a:gd name="T14" fmla="*/ 2147483647 w 360"/>
                <a:gd name="T15" fmla="*/ 2147483647 h 282"/>
                <a:gd name="T16" fmla="*/ 2147483647 w 360"/>
                <a:gd name="T17" fmla="*/ 2147483647 h 282"/>
                <a:gd name="T18" fmla="*/ 2147483647 w 360"/>
                <a:gd name="T19" fmla="*/ 2147483647 h 282"/>
                <a:gd name="T20" fmla="*/ 2147483647 w 360"/>
                <a:gd name="T21" fmla="*/ 2147483647 h 282"/>
                <a:gd name="T22" fmla="*/ 2147483647 w 360"/>
                <a:gd name="T23" fmla="*/ 2147483647 h 282"/>
                <a:gd name="T24" fmla="*/ 2147483647 w 360"/>
                <a:gd name="T25" fmla="*/ 2147483647 h 282"/>
                <a:gd name="T26" fmla="*/ 2147483647 w 360"/>
                <a:gd name="T27" fmla="*/ 2147483647 h 282"/>
                <a:gd name="T28" fmla="*/ 2147483647 w 360"/>
                <a:gd name="T29" fmla="*/ 2147483647 h 282"/>
                <a:gd name="T30" fmla="*/ 2147483647 w 360"/>
                <a:gd name="T31" fmla="*/ 2147483647 h 28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0"/>
                <a:gd name="T49" fmla="*/ 0 h 282"/>
                <a:gd name="T50" fmla="*/ 360 w 360"/>
                <a:gd name="T51" fmla="*/ 282 h 28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0" h="282">
                  <a:moveTo>
                    <a:pt x="246" y="17"/>
                  </a:moveTo>
                  <a:lnTo>
                    <a:pt x="240" y="1"/>
                  </a:lnTo>
                  <a:cubicBezTo>
                    <a:pt x="226" y="0"/>
                    <a:pt x="185" y="4"/>
                    <a:pt x="162" y="11"/>
                  </a:cubicBezTo>
                  <a:cubicBezTo>
                    <a:pt x="139" y="18"/>
                    <a:pt x="122" y="32"/>
                    <a:pt x="104" y="41"/>
                  </a:cubicBezTo>
                  <a:cubicBezTo>
                    <a:pt x="86" y="50"/>
                    <a:pt x="68" y="51"/>
                    <a:pt x="56" y="65"/>
                  </a:cubicBezTo>
                  <a:cubicBezTo>
                    <a:pt x="44" y="79"/>
                    <a:pt x="37" y="103"/>
                    <a:pt x="30" y="125"/>
                  </a:cubicBezTo>
                  <a:cubicBezTo>
                    <a:pt x="23" y="147"/>
                    <a:pt x="18" y="176"/>
                    <a:pt x="14" y="197"/>
                  </a:cubicBezTo>
                  <a:cubicBezTo>
                    <a:pt x="10" y="218"/>
                    <a:pt x="0" y="237"/>
                    <a:pt x="8" y="251"/>
                  </a:cubicBezTo>
                  <a:cubicBezTo>
                    <a:pt x="16" y="265"/>
                    <a:pt x="33" y="276"/>
                    <a:pt x="62" y="279"/>
                  </a:cubicBezTo>
                  <a:cubicBezTo>
                    <a:pt x="91" y="282"/>
                    <a:pt x="155" y="280"/>
                    <a:pt x="182" y="271"/>
                  </a:cubicBezTo>
                  <a:cubicBezTo>
                    <a:pt x="209" y="262"/>
                    <a:pt x="209" y="243"/>
                    <a:pt x="224" y="223"/>
                  </a:cubicBezTo>
                  <a:cubicBezTo>
                    <a:pt x="239" y="203"/>
                    <a:pt x="257" y="170"/>
                    <a:pt x="272" y="149"/>
                  </a:cubicBezTo>
                  <a:cubicBezTo>
                    <a:pt x="287" y="128"/>
                    <a:pt x="304" y="112"/>
                    <a:pt x="316" y="99"/>
                  </a:cubicBezTo>
                  <a:cubicBezTo>
                    <a:pt x="328" y="86"/>
                    <a:pt x="340" y="86"/>
                    <a:pt x="344" y="73"/>
                  </a:cubicBezTo>
                  <a:cubicBezTo>
                    <a:pt x="348" y="60"/>
                    <a:pt x="360" y="32"/>
                    <a:pt x="342" y="21"/>
                  </a:cubicBezTo>
                  <a:cubicBezTo>
                    <a:pt x="324" y="10"/>
                    <a:pt x="281" y="9"/>
                    <a:pt x="246" y="17"/>
                  </a:cubicBezTo>
                  <a:close/>
                </a:path>
              </a:pathLst>
            </a:custGeom>
            <a:noFill/>
            <a:ln w="12700" cap="flat" cmpd="sng">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0508" name="Freeform 324"/>
            <p:cNvSpPr>
              <a:spLocks/>
            </p:cNvSpPr>
            <p:nvPr/>
          </p:nvSpPr>
          <p:spPr bwMode="auto">
            <a:xfrm>
              <a:off x="6730513" y="2382838"/>
              <a:ext cx="465992" cy="654050"/>
            </a:xfrm>
            <a:custGeom>
              <a:avLst/>
              <a:gdLst>
                <a:gd name="T0" fmla="*/ 2147483647 w 225"/>
                <a:gd name="T1" fmla="*/ 2147483647 h 298"/>
                <a:gd name="T2" fmla="*/ 2147483647 w 225"/>
                <a:gd name="T3" fmla="*/ 2147483647 h 298"/>
                <a:gd name="T4" fmla="*/ 2147483647 w 225"/>
                <a:gd name="T5" fmla="*/ 2147483647 h 298"/>
                <a:gd name="T6" fmla="*/ 2147483647 w 225"/>
                <a:gd name="T7" fmla="*/ 2147483647 h 298"/>
                <a:gd name="T8" fmla="*/ 2147483647 w 225"/>
                <a:gd name="T9" fmla="*/ 2147483647 h 298"/>
                <a:gd name="T10" fmla="*/ 2147483647 w 225"/>
                <a:gd name="T11" fmla="*/ 2147483647 h 298"/>
                <a:gd name="T12" fmla="*/ 2147483647 w 225"/>
                <a:gd name="T13" fmla="*/ 2147483647 h 298"/>
                <a:gd name="T14" fmla="*/ 2147483647 w 225"/>
                <a:gd name="T15" fmla="*/ 2147483647 h 298"/>
                <a:gd name="T16" fmla="*/ 2147483647 w 225"/>
                <a:gd name="T17" fmla="*/ 2147483647 h 298"/>
                <a:gd name="T18" fmla="*/ 2147483647 w 225"/>
                <a:gd name="T19" fmla="*/ 2147483647 h 298"/>
                <a:gd name="T20" fmla="*/ 2147483647 w 225"/>
                <a:gd name="T21" fmla="*/ 2147483647 h 298"/>
                <a:gd name="T22" fmla="*/ 2147483647 w 225"/>
                <a:gd name="T23" fmla="*/ 2147483647 h 298"/>
                <a:gd name="T24" fmla="*/ 2147483647 w 225"/>
                <a:gd name="T25" fmla="*/ 2147483647 h 298"/>
                <a:gd name="T26" fmla="*/ 2147483647 w 225"/>
                <a:gd name="T27" fmla="*/ 2147483647 h 298"/>
                <a:gd name="T28" fmla="*/ 2147483647 w 225"/>
                <a:gd name="T29" fmla="*/ 2147483647 h 298"/>
                <a:gd name="T30" fmla="*/ 2147483647 w 225"/>
                <a:gd name="T31" fmla="*/ 2147483647 h 298"/>
                <a:gd name="T32" fmla="*/ 2147483647 w 225"/>
                <a:gd name="T33" fmla="*/ 2147483647 h 298"/>
                <a:gd name="T34" fmla="*/ 2147483647 w 225"/>
                <a:gd name="T35" fmla="*/ 2147483647 h 2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5"/>
                <a:gd name="T55" fmla="*/ 0 h 298"/>
                <a:gd name="T56" fmla="*/ 225 w 225"/>
                <a:gd name="T57" fmla="*/ 298 h 2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5" h="298">
                  <a:moveTo>
                    <a:pt x="146" y="10"/>
                  </a:moveTo>
                  <a:lnTo>
                    <a:pt x="136" y="22"/>
                  </a:lnTo>
                  <a:cubicBezTo>
                    <a:pt x="127" y="28"/>
                    <a:pt x="102" y="39"/>
                    <a:pt x="90" y="46"/>
                  </a:cubicBezTo>
                  <a:cubicBezTo>
                    <a:pt x="78" y="53"/>
                    <a:pt x="72" y="56"/>
                    <a:pt x="62" y="64"/>
                  </a:cubicBezTo>
                  <a:cubicBezTo>
                    <a:pt x="52" y="72"/>
                    <a:pt x="40" y="89"/>
                    <a:pt x="30" y="96"/>
                  </a:cubicBezTo>
                  <a:cubicBezTo>
                    <a:pt x="20" y="103"/>
                    <a:pt x="8" y="97"/>
                    <a:pt x="4" y="108"/>
                  </a:cubicBezTo>
                  <a:cubicBezTo>
                    <a:pt x="0" y="119"/>
                    <a:pt x="4" y="146"/>
                    <a:pt x="8" y="162"/>
                  </a:cubicBezTo>
                  <a:cubicBezTo>
                    <a:pt x="12" y="178"/>
                    <a:pt x="23" y="186"/>
                    <a:pt x="26" y="204"/>
                  </a:cubicBezTo>
                  <a:cubicBezTo>
                    <a:pt x="29" y="222"/>
                    <a:pt x="19" y="255"/>
                    <a:pt x="26" y="270"/>
                  </a:cubicBezTo>
                  <a:cubicBezTo>
                    <a:pt x="33" y="285"/>
                    <a:pt x="46" y="290"/>
                    <a:pt x="70" y="294"/>
                  </a:cubicBezTo>
                  <a:cubicBezTo>
                    <a:pt x="94" y="298"/>
                    <a:pt x="145" y="297"/>
                    <a:pt x="170" y="292"/>
                  </a:cubicBezTo>
                  <a:cubicBezTo>
                    <a:pt x="195" y="287"/>
                    <a:pt x="211" y="274"/>
                    <a:pt x="218" y="262"/>
                  </a:cubicBezTo>
                  <a:cubicBezTo>
                    <a:pt x="225" y="250"/>
                    <a:pt x="213" y="235"/>
                    <a:pt x="212" y="222"/>
                  </a:cubicBezTo>
                  <a:cubicBezTo>
                    <a:pt x="211" y="209"/>
                    <a:pt x="214" y="200"/>
                    <a:pt x="210" y="184"/>
                  </a:cubicBezTo>
                  <a:cubicBezTo>
                    <a:pt x="206" y="168"/>
                    <a:pt x="193" y="141"/>
                    <a:pt x="188" y="124"/>
                  </a:cubicBezTo>
                  <a:cubicBezTo>
                    <a:pt x="183" y="107"/>
                    <a:pt x="185" y="100"/>
                    <a:pt x="180" y="82"/>
                  </a:cubicBezTo>
                  <a:cubicBezTo>
                    <a:pt x="175" y="64"/>
                    <a:pt x="165" y="28"/>
                    <a:pt x="160" y="14"/>
                  </a:cubicBezTo>
                  <a:cubicBezTo>
                    <a:pt x="155" y="0"/>
                    <a:pt x="152" y="0"/>
                    <a:pt x="146" y="10"/>
                  </a:cubicBezTo>
                  <a:close/>
                </a:path>
              </a:pathLst>
            </a:custGeom>
            <a:noFill/>
            <a:ln w="12700" cap="flat" cmpd="sng">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0509" name="Freeform 325"/>
            <p:cNvSpPr>
              <a:spLocks/>
            </p:cNvSpPr>
            <p:nvPr/>
          </p:nvSpPr>
          <p:spPr bwMode="auto">
            <a:xfrm>
              <a:off x="7032381" y="2281239"/>
              <a:ext cx="602273" cy="865187"/>
            </a:xfrm>
            <a:custGeom>
              <a:avLst/>
              <a:gdLst>
                <a:gd name="T0" fmla="*/ 0 w 291"/>
                <a:gd name="T1" fmla="*/ 2147483647 h 394"/>
                <a:gd name="T2" fmla="*/ 2147483647 w 291"/>
                <a:gd name="T3" fmla="*/ 2147483647 h 394"/>
                <a:gd name="T4" fmla="*/ 2147483647 w 291"/>
                <a:gd name="T5" fmla="*/ 2147483647 h 394"/>
                <a:gd name="T6" fmla="*/ 2147483647 w 291"/>
                <a:gd name="T7" fmla="*/ 2147483647 h 394"/>
                <a:gd name="T8" fmla="*/ 2147483647 w 291"/>
                <a:gd name="T9" fmla="*/ 2147483647 h 394"/>
                <a:gd name="T10" fmla="*/ 2147483647 w 291"/>
                <a:gd name="T11" fmla="*/ 2147483647 h 394"/>
                <a:gd name="T12" fmla="*/ 2147483647 w 291"/>
                <a:gd name="T13" fmla="*/ 2147483647 h 394"/>
                <a:gd name="T14" fmla="*/ 2147483647 w 291"/>
                <a:gd name="T15" fmla="*/ 2147483647 h 394"/>
                <a:gd name="T16" fmla="*/ 2147483647 w 291"/>
                <a:gd name="T17" fmla="*/ 2147483647 h 394"/>
                <a:gd name="T18" fmla="*/ 2147483647 w 291"/>
                <a:gd name="T19" fmla="*/ 2147483647 h 394"/>
                <a:gd name="T20" fmla="*/ 2147483647 w 291"/>
                <a:gd name="T21" fmla="*/ 2147483647 h 394"/>
                <a:gd name="T22" fmla="*/ 2147483647 w 291"/>
                <a:gd name="T23" fmla="*/ 2147483647 h 394"/>
                <a:gd name="T24" fmla="*/ 2147483647 w 291"/>
                <a:gd name="T25" fmla="*/ 2147483647 h 394"/>
                <a:gd name="T26" fmla="*/ 2147483647 w 291"/>
                <a:gd name="T27" fmla="*/ 2147483647 h 394"/>
                <a:gd name="T28" fmla="*/ 2147483647 w 291"/>
                <a:gd name="T29" fmla="*/ 2147483647 h 394"/>
                <a:gd name="T30" fmla="*/ 2147483647 w 291"/>
                <a:gd name="T31" fmla="*/ 2147483647 h 394"/>
                <a:gd name="T32" fmla="*/ 2147483647 w 291"/>
                <a:gd name="T33" fmla="*/ 2147483647 h 394"/>
                <a:gd name="T34" fmla="*/ 2147483647 w 291"/>
                <a:gd name="T35" fmla="*/ 2147483647 h 394"/>
                <a:gd name="T36" fmla="*/ 2147483647 w 291"/>
                <a:gd name="T37" fmla="*/ 2147483647 h 394"/>
                <a:gd name="T38" fmla="*/ 2147483647 w 291"/>
                <a:gd name="T39" fmla="*/ 2147483647 h 394"/>
                <a:gd name="T40" fmla="*/ 0 w 291"/>
                <a:gd name="T41" fmla="*/ 2147483647 h 3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91"/>
                <a:gd name="T64" fmla="*/ 0 h 394"/>
                <a:gd name="T65" fmla="*/ 291 w 291"/>
                <a:gd name="T66" fmla="*/ 394 h 3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91" h="394">
                  <a:moveTo>
                    <a:pt x="0" y="56"/>
                  </a:moveTo>
                  <a:lnTo>
                    <a:pt x="22" y="42"/>
                  </a:lnTo>
                  <a:cubicBezTo>
                    <a:pt x="32" y="34"/>
                    <a:pt x="46" y="16"/>
                    <a:pt x="58" y="10"/>
                  </a:cubicBezTo>
                  <a:cubicBezTo>
                    <a:pt x="70" y="4"/>
                    <a:pt x="81" y="0"/>
                    <a:pt x="92" y="4"/>
                  </a:cubicBezTo>
                  <a:cubicBezTo>
                    <a:pt x="103" y="8"/>
                    <a:pt x="115" y="20"/>
                    <a:pt x="122" y="34"/>
                  </a:cubicBezTo>
                  <a:cubicBezTo>
                    <a:pt x="129" y="48"/>
                    <a:pt x="121" y="72"/>
                    <a:pt x="136" y="88"/>
                  </a:cubicBezTo>
                  <a:cubicBezTo>
                    <a:pt x="151" y="104"/>
                    <a:pt x="197" y="118"/>
                    <a:pt x="212" y="128"/>
                  </a:cubicBezTo>
                  <a:cubicBezTo>
                    <a:pt x="227" y="138"/>
                    <a:pt x="218" y="134"/>
                    <a:pt x="228" y="146"/>
                  </a:cubicBezTo>
                  <a:cubicBezTo>
                    <a:pt x="238" y="158"/>
                    <a:pt x="261" y="184"/>
                    <a:pt x="270" y="202"/>
                  </a:cubicBezTo>
                  <a:cubicBezTo>
                    <a:pt x="279" y="220"/>
                    <a:pt x="291" y="237"/>
                    <a:pt x="284" y="256"/>
                  </a:cubicBezTo>
                  <a:cubicBezTo>
                    <a:pt x="277" y="275"/>
                    <a:pt x="246" y="304"/>
                    <a:pt x="230" y="320"/>
                  </a:cubicBezTo>
                  <a:cubicBezTo>
                    <a:pt x="214" y="336"/>
                    <a:pt x="202" y="340"/>
                    <a:pt x="190" y="352"/>
                  </a:cubicBezTo>
                  <a:cubicBezTo>
                    <a:pt x="178" y="364"/>
                    <a:pt x="170" y="386"/>
                    <a:pt x="158" y="390"/>
                  </a:cubicBezTo>
                  <a:cubicBezTo>
                    <a:pt x="146" y="394"/>
                    <a:pt x="127" y="384"/>
                    <a:pt x="116" y="376"/>
                  </a:cubicBezTo>
                  <a:cubicBezTo>
                    <a:pt x="105" y="368"/>
                    <a:pt x="95" y="357"/>
                    <a:pt x="90" y="340"/>
                  </a:cubicBezTo>
                  <a:cubicBezTo>
                    <a:pt x="85" y="323"/>
                    <a:pt x="87" y="295"/>
                    <a:pt x="84" y="274"/>
                  </a:cubicBezTo>
                  <a:cubicBezTo>
                    <a:pt x="81" y="253"/>
                    <a:pt x="79" y="236"/>
                    <a:pt x="74" y="216"/>
                  </a:cubicBezTo>
                  <a:cubicBezTo>
                    <a:pt x="69" y="196"/>
                    <a:pt x="58" y="177"/>
                    <a:pt x="52" y="154"/>
                  </a:cubicBezTo>
                  <a:cubicBezTo>
                    <a:pt x="46" y="131"/>
                    <a:pt x="47" y="97"/>
                    <a:pt x="40" y="80"/>
                  </a:cubicBezTo>
                  <a:cubicBezTo>
                    <a:pt x="33" y="63"/>
                    <a:pt x="19" y="56"/>
                    <a:pt x="12" y="52"/>
                  </a:cubicBezTo>
                  <a:cubicBezTo>
                    <a:pt x="5" y="48"/>
                    <a:pt x="2" y="52"/>
                    <a:pt x="0" y="56"/>
                  </a:cubicBezTo>
                  <a:close/>
                </a:path>
              </a:pathLst>
            </a:custGeom>
            <a:noFill/>
            <a:ln w="12700" cap="flat" cmpd="sng">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0510" name="Text Box 336"/>
            <p:cNvSpPr txBox="1">
              <a:spLocks noChangeArrowheads="1"/>
            </p:cNvSpPr>
            <p:nvPr/>
          </p:nvSpPr>
          <p:spPr bwMode="auto">
            <a:xfrm>
              <a:off x="5839555" y="3376613"/>
              <a:ext cx="410770" cy="9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000" b="1"/>
                <a:t>STIM: 2 Mev He</a:t>
              </a:r>
              <a:r>
                <a:rPr lang="fr-FR" sz="1000" b="1" baseline="30000"/>
                <a:t>+</a:t>
              </a:r>
              <a:endParaRPr lang="en-US" sz="1000" b="1" baseline="30000"/>
            </a:p>
          </p:txBody>
        </p:sp>
        <p:sp>
          <p:nvSpPr>
            <p:cNvPr id="20511" name="Rectangle 337"/>
            <p:cNvSpPr>
              <a:spLocks noChangeArrowheads="1"/>
            </p:cNvSpPr>
            <p:nvPr/>
          </p:nvSpPr>
          <p:spPr bwMode="auto">
            <a:xfrm>
              <a:off x="5854136" y="1411446"/>
              <a:ext cx="289566" cy="13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800" b="1">
                  <a:solidFill>
                    <a:schemeClr val="bg1"/>
                  </a:solidFill>
                </a:rPr>
                <a:t>HaCaT</a:t>
              </a:r>
              <a:endParaRPr lang="en-US" sz="800" b="1">
                <a:solidFill>
                  <a:schemeClr val="bg1"/>
                </a:solidFill>
              </a:endParaRPr>
            </a:p>
          </p:txBody>
        </p:sp>
        <p:sp>
          <p:nvSpPr>
            <p:cNvPr id="20512" name="Line 339"/>
            <p:cNvSpPr>
              <a:spLocks noChangeShapeType="1"/>
            </p:cNvSpPr>
            <p:nvPr/>
          </p:nvSpPr>
          <p:spPr bwMode="auto">
            <a:xfrm>
              <a:off x="6763668" y="3458435"/>
              <a:ext cx="8953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pic>
          <p:nvPicPr>
            <p:cNvPr id="20513" name="Picture 5" descr="C:\Documents and Settings\barberet\Bureau\images-cellules-P25-Marina\grays.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6678" y="1389499"/>
              <a:ext cx="70681" cy="198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4" name="Rectangle 338"/>
            <p:cNvSpPr>
              <a:spLocks noChangeArrowheads="1"/>
            </p:cNvSpPr>
            <p:nvPr/>
          </p:nvSpPr>
          <p:spPr bwMode="auto">
            <a:xfrm>
              <a:off x="7108038" y="3409358"/>
              <a:ext cx="245346" cy="978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1000" b="1"/>
                <a:t>50 µm</a:t>
              </a:r>
              <a:endParaRPr lang="en-US" sz="1000" b="1"/>
            </a:p>
          </p:txBody>
        </p:sp>
      </p:grpSp>
      <p:sp>
        <p:nvSpPr>
          <p:cNvPr id="20490" name="Rectangle 304"/>
          <p:cNvSpPr>
            <a:spLocks noChangeArrowheads="1"/>
          </p:cNvSpPr>
          <p:nvPr/>
        </p:nvSpPr>
        <p:spPr bwMode="auto">
          <a:xfrm>
            <a:off x="1401763" y="1143000"/>
            <a:ext cx="1436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900" b="1">
                <a:solidFill>
                  <a:schemeClr val="bg1"/>
                </a:solidFill>
              </a:rPr>
              <a:t>Titanium map</a:t>
            </a:r>
          </a:p>
          <a:p>
            <a:r>
              <a:rPr lang="fr-FR" sz="900" b="1">
                <a:solidFill>
                  <a:schemeClr val="bg1"/>
                </a:solidFill>
              </a:rPr>
              <a:t>Scan size: : 70 x 70 µm</a:t>
            </a:r>
            <a:endParaRPr lang="en-US" sz="900" b="1">
              <a:solidFill>
                <a:schemeClr val="bg1"/>
              </a:solidFill>
            </a:endParaRPr>
          </a:p>
        </p:txBody>
      </p:sp>
      <p:sp>
        <p:nvSpPr>
          <p:cNvPr id="20491" name="Rectangle 303"/>
          <p:cNvSpPr>
            <a:spLocks noChangeArrowheads="1"/>
          </p:cNvSpPr>
          <p:nvPr/>
        </p:nvSpPr>
        <p:spPr bwMode="auto">
          <a:xfrm>
            <a:off x="354013" y="5607050"/>
            <a:ext cx="13668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900" b="1"/>
              <a:t>STIM </a:t>
            </a:r>
          </a:p>
          <a:p>
            <a:r>
              <a:rPr lang="fr-FR" sz="900" b="1"/>
              <a:t>Scan size: 58 x 58 µm</a:t>
            </a:r>
          </a:p>
        </p:txBody>
      </p:sp>
      <p:grpSp>
        <p:nvGrpSpPr>
          <p:cNvPr id="20492" name="Groupe 7"/>
          <p:cNvGrpSpPr>
            <a:grpSpLocks/>
          </p:cNvGrpSpPr>
          <p:nvPr/>
        </p:nvGrpSpPr>
        <p:grpSpPr bwMode="auto">
          <a:xfrm>
            <a:off x="0" y="6453188"/>
            <a:ext cx="9144000" cy="431800"/>
            <a:chOff x="0" y="6453327"/>
            <a:chExt cx="9144000" cy="432057"/>
          </a:xfrm>
        </p:grpSpPr>
        <p:sp>
          <p:nvSpPr>
            <p:cNvPr id="89" name="Rectangle 88"/>
            <p:cNvSpPr/>
            <p:nvPr/>
          </p:nvSpPr>
          <p:spPr>
            <a:xfrm>
              <a:off x="0" y="6453327"/>
              <a:ext cx="9144000" cy="432057"/>
            </a:xfrm>
            <a:prstGeom prst="rect">
              <a:avLst/>
            </a:prstGeom>
            <a:ln>
              <a:noFill/>
            </a:ln>
            <a:effectLst>
              <a:outerShdw blurRad="50800" dist="38100" dir="16200000"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p>
          </p:txBody>
        </p:sp>
        <p:pic>
          <p:nvPicPr>
            <p:cNvPr id="20500" name="Image 6" descr="logo-cenbg-transparent.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92280" y="6453327"/>
              <a:ext cx="1259631" cy="43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493" name="ZoneTexte 17"/>
          <p:cNvSpPr txBox="1">
            <a:spLocks noChangeArrowheads="1"/>
          </p:cNvSpPr>
          <p:nvPr/>
        </p:nvSpPr>
        <p:spPr bwMode="auto">
          <a:xfrm>
            <a:off x="8697913" y="6491288"/>
            <a:ext cx="446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206B03A-5B93-4A6D-8BC5-9EF0D302252F}" type="slidenum">
              <a:rPr lang="fr-FR"/>
              <a:pPr eaLnBrk="1" hangingPunct="1"/>
              <a:t>19</a:t>
            </a:fld>
            <a:endParaRPr lang="fr-FR"/>
          </a:p>
        </p:txBody>
      </p:sp>
      <p:cxnSp>
        <p:nvCxnSpPr>
          <p:cNvPr id="71" name="Connecteur droit avec flèche 70"/>
          <p:cNvCxnSpPr/>
          <p:nvPr/>
        </p:nvCxnSpPr>
        <p:spPr>
          <a:xfrm flipH="1" flipV="1">
            <a:off x="2405063" y="2979738"/>
            <a:ext cx="1057275" cy="85725"/>
          </a:xfrm>
          <a:prstGeom prst="straightConnector1">
            <a:avLst/>
          </a:prstGeom>
          <a:ln w="476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3" name="Connecteur droit avec flèche 72"/>
          <p:cNvCxnSpPr/>
          <p:nvPr/>
        </p:nvCxnSpPr>
        <p:spPr>
          <a:xfrm flipV="1">
            <a:off x="42863" y="2489200"/>
            <a:ext cx="1117600" cy="322263"/>
          </a:xfrm>
          <a:prstGeom prst="straightConnector1">
            <a:avLst/>
          </a:prstGeom>
          <a:ln w="476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5" name="Connecteur droit avec flèche 74"/>
          <p:cNvCxnSpPr/>
          <p:nvPr/>
        </p:nvCxnSpPr>
        <p:spPr>
          <a:xfrm flipH="1" flipV="1">
            <a:off x="2438400" y="5453063"/>
            <a:ext cx="1058863" cy="84137"/>
          </a:xfrm>
          <a:prstGeom prst="straightConnector1">
            <a:avLst/>
          </a:prstGeom>
          <a:ln w="476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8" name="Connecteur droit avec flèche 77"/>
          <p:cNvCxnSpPr/>
          <p:nvPr/>
        </p:nvCxnSpPr>
        <p:spPr>
          <a:xfrm flipV="1">
            <a:off x="-25400" y="4927600"/>
            <a:ext cx="1117600" cy="322263"/>
          </a:xfrm>
          <a:prstGeom prst="straightConnector1">
            <a:avLst/>
          </a:prstGeom>
          <a:ln w="476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74" name="Sous-titre 2"/>
          <p:cNvSpPr txBox="1">
            <a:spLocks/>
          </p:cNvSpPr>
          <p:nvPr/>
        </p:nvSpPr>
        <p:spPr bwMode="auto">
          <a:xfrm>
            <a:off x="312738" y="6500813"/>
            <a:ext cx="3963987" cy="357187"/>
          </a:xfrm>
          <a:prstGeom prst="rect">
            <a:avLst/>
          </a:prstGeom>
        </p:spPr>
        <p:txBody>
          <a:bodyPr/>
          <a:lstStyle/>
          <a:p>
            <a:pPr marL="342900" indent="-342900" fontAlgn="auto">
              <a:spcBef>
                <a:spcPct val="20000"/>
              </a:spcBef>
              <a:spcAft>
                <a:spcPts val="0"/>
              </a:spcAft>
              <a:defRPr/>
            </a:pPr>
            <a:r>
              <a:rPr lang="fr-FR" sz="1600" dirty="0">
                <a:latin typeface="Calibri" pitchFamily="34" charset="0"/>
                <a:cs typeface="Calibri" pitchFamily="34" charset="0"/>
              </a:rPr>
              <a:t>INPC2013</a:t>
            </a:r>
            <a:r>
              <a:rPr lang="en-US" sz="1600" dirty="0">
                <a:latin typeface="Calibri" pitchFamily="34" charset="0"/>
                <a:cs typeface="Calibri" pitchFamily="34" charset="0"/>
              </a:rPr>
              <a:t>, 2-7 June 2013, Firenze, Italy</a:t>
            </a:r>
            <a:endParaRPr lang="fr-FR" sz="1600" dirty="0">
              <a:latin typeface="Calibri" pitchFamily="34" charset="0"/>
              <a:cs typeface="Calibri" pitchFamily="34" charset="0"/>
            </a:endParaRPr>
          </a:p>
          <a:p>
            <a:pPr marL="342900" indent="-342900" fontAlgn="auto">
              <a:spcBef>
                <a:spcPct val="20000"/>
              </a:spcBef>
              <a:spcAft>
                <a:spcPts val="0"/>
              </a:spcAft>
              <a:defRPr/>
            </a:pPr>
            <a:endParaRPr lang="fr-FR" sz="1400" dirty="0">
              <a:solidFill>
                <a:schemeClr val="tx2">
                  <a:lumMod val="75000"/>
                </a:schemeClr>
              </a:solidFill>
              <a:latin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e 7"/>
          <p:cNvGrpSpPr>
            <a:grpSpLocks/>
          </p:cNvGrpSpPr>
          <p:nvPr/>
        </p:nvGrpSpPr>
        <p:grpSpPr bwMode="auto">
          <a:xfrm>
            <a:off x="0" y="6453188"/>
            <a:ext cx="9144000" cy="431800"/>
            <a:chOff x="0" y="6453322"/>
            <a:chExt cx="9144000" cy="432062"/>
          </a:xfrm>
        </p:grpSpPr>
        <p:sp>
          <p:nvSpPr>
            <p:cNvPr id="5" name="Rectangle 4"/>
            <p:cNvSpPr/>
            <p:nvPr/>
          </p:nvSpPr>
          <p:spPr>
            <a:xfrm>
              <a:off x="0" y="6453322"/>
              <a:ext cx="9144000" cy="432062"/>
            </a:xfrm>
            <a:prstGeom prst="rect">
              <a:avLst/>
            </a:prstGeom>
            <a:ln>
              <a:noFill/>
            </a:ln>
            <a:effectLst>
              <a:outerShdw blurRad="50800" dist="38100" dir="16200000"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dirty="0"/>
            </a:p>
          </p:txBody>
        </p:sp>
        <p:sp>
          <p:nvSpPr>
            <p:cNvPr id="6" name="Sous-titre 2"/>
            <p:cNvSpPr txBox="1">
              <a:spLocks/>
            </p:cNvSpPr>
            <p:nvPr/>
          </p:nvSpPr>
          <p:spPr>
            <a:xfrm>
              <a:off x="312738" y="6500976"/>
              <a:ext cx="3963987" cy="357404"/>
            </a:xfrm>
            <a:prstGeom prst="rect">
              <a:avLst/>
            </a:prstGeom>
          </p:spPr>
          <p:txBody>
            <a:bodyPr/>
            <a:lstStyle/>
            <a:p>
              <a:pPr marL="342900" indent="-342900" fontAlgn="auto">
                <a:spcBef>
                  <a:spcPct val="20000"/>
                </a:spcBef>
                <a:spcAft>
                  <a:spcPts val="0"/>
                </a:spcAft>
                <a:defRPr/>
              </a:pPr>
              <a:r>
                <a:rPr lang="fr-FR" sz="1600" dirty="0">
                  <a:latin typeface="Calibri" pitchFamily="34" charset="0"/>
                  <a:cs typeface="Calibri" pitchFamily="34" charset="0"/>
                </a:rPr>
                <a:t>INPC2013</a:t>
              </a:r>
              <a:r>
                <a:rPr lang="en-US" sz="1600" dirty="0">
                  <a:latin typeface="Calibri" pitchFamily="34" charset="0"/>
                  <a:cs typeface="Calibri" pitchFamily="34" charset="0"/>
                </a:rPr>
                <a:t>, 2-7 June 2013, Firenze, Italy</a:t>
              </a:r>
              <a:endParaRPr lang="fr-FR" sz="1600" dirty="0">
                <a:latin typeface="Calibri" pitchFamily="34" charset="0"/>
                <a:cs typeface="Calibri" pitchFamily="34" charset="0"/>
              </a:endParaRPr>
            </a:p>
            <a:p>
              <a:pPr marL="342900" indent="-342900" fontAlgn="auto">
                <a:spcBef>
                  <a:spcPct val="20000"/>
                </a:spcBef>
                <a:spcAft>
                  <a:spcPts val="0"/>
                </a:spcAft>
                <a:defRPr/>
              </a:pPr>
              <a:endParaRPr lang="fr-FR" sz="1400" dirty="0">
                <a:solidFill>
                  <a:schemeClr val="tx2">
                    <a:lumMod val="75000"/>
                  </a:schemeClr>
                </a:solidFill>
                <a:latin typeface="+mn-lt"/>
              </a:endParaRPr>
            </a:p>
          </p:txBody>
        </p:sp>
        <p:pic>
          <p:nvPicPr>
            <p:cNvPr id="10252" name="Image 6" descr="logo-cenbg-transparent.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6453327"/>
              <a:ext cx="1259631" cy="43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43" name="Groupe 8"/>
          <p:cNvGrpSpPr>
            <a:grpSpLocks/>
          </p:cNvGrpSpPr>
          <p:nvPr/>
        </p:nvGrpSpPr>
        <p:grpSpPr bwMode="auto">
          <a:xfrm>
            <a:off x="-900113" y="-747713"/>
            <a:ext cx="3384551" cy="1830388"/>
            <a:chOff x="-900608" y="-747465"/>
            <a:chExt cx="3384376" cy="1830066"/>
          </a:xfrm>
        </p:grpSpPr>
        <p:sp>
          <p:nvSpPr>
            <p:cNvPr id="10" name="Ellipse 9"/>
            <p:cNvSpPr/>
            <p:nvPr/>
          </p:nvSpPr>
          <p:spPr>
            <a:xfrm>
              <a:off x="-103724" y="-747465"/>
              <a:ext cx="1795370" cy="1774514"/>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dirty="0"/>
            </a:p>
          </p:txBody>
        </p:sp>
        <p:sp>
          <p:nvSpPr>
            <p:cNvPr id="11" name="Titre 1"/>
            <p:cNvSpPr txBox="1">
              <a:spLocks/>
            </p:cNvSpPr>
            <p:nvPr/>
          </p:nvSpPr>
          <p:spPr>
            <a:xfrm>
              <a:off x="-900608" y="-387165"/>
              <a:ext cx="3384376" cy="1469766"/>
            </a:xfrm>
            <a:prstGeom prst="rect">
              <a:avLst/>
            </a:prstGeom>
          </p:spPr>
          <p:txBody>
            <a:bodyPr anchor="ctr">
              <a:normAutofit/>
            </a:bodyPr>
            <a:lstStyle/>
            <a:p>
              <a:pPr algn="ctr" fontAlgn="auto">
                <a:spcAft>
                  <a:spcPts val="0"/>
                </a:spcAft>
                <a:defRPr/>
              </a:pPr>
              <a:r>
                <a:rPr lang="fr-FR" sz="3200" dirty="0">
                  <a:solidFill>
                    <a:schemeClr val="accent1">
                      <a:lumMod val="50000"/>
                    </a:schemeClr>
                  </a:solidFill>
                  <a:latin typeface="+mj-lt"/>
                  <a:ea typeface="+mj-ea"/>
                  <a:cs typeface="+mj-cs"/>
                </a:rPr>
                <a:t>0</a:t>
              </a:r>
            </a:p>
          </p:txBody>
        </p:sp>
      </p:grpSp>
      <p:cxnSp>
        <p:nvCxnSpPr>
          <p:cNvPr id="12" name="Connecteur droit 11"/>
          <p:cNvCxnSpPr/>
          <p:nvPr/>
        </p:nvCxnSpPr>
        <p:spPr>
          <a:xfrm>
            <a:off x="1571625" y="714375"/>
            <a:ext cx="7812088" cy="0"/>
          </a:xfrm>
          <a:prstGeom prst="line">
            <a:avLst/>
          </a:prstGeom>
          <a:ln w="38100">
            <a:solidFill>
              <a:schemeClr val="accent2">
                <a:lumMod val="75000"/>
              </a:schemeClr>
            </a:solidFill>
            <a:prstDash val="sysDot"/>
          </a:ln>
        </p:spPr>
        <p:style>
          <a:lnRef idx="1">
            <a:schemeClr val="accent2"/>
          </a:lnRef>
          <a:fillRef idx="0">
            <a:schemeClr val="accent2"/>
          </a:fillRef>
          <a:effectRef idx="0">
            <a:schemeClr val="accent2"/>
          </a:effectRef>
          <a:fontRef idx="minor">
            <a:schemeClr val="tx1"/>
          </a:fontRef>
        </p:style>
      </p:cxnSp>
      <p:sp>
        <p:nvSpPr>
          <p:cNvPr id="13" name="Titre 1"/>
          <p:cNvSpPr txBox="1">
            <a:spLocks/>
          </p:cNvSpPr>
          <p:nvPr/>
        </p:nvSpPr>
        <p:spPr>
          <a:xfrm>
            <a:off x="831850" y="-357188"/>
            <a:ext cx="7772400" cy="1470026"/>
          </a:xfrm>
          <a:prstGeom prst="rect">
            <a:avLst/>
          </a:prstGeom>
        </p:spPr>
        <p:txBody>
          <a:bodyPr anchor="ctr">
            <a:normAutofit/>
          </a:bodyPr>
          <a:lstStyle/>
          <a:p>
            <a:pPr algn="ctr" fontAlgn="auto">
              <a:spcAft>
                <a:spcPts val="0"/>
              </a:spcAft>
              <a:defRPr/>
            </a:pPr>
            <a:r>
              <a:rPr lang="fr-FR" sz="3200" dirty="0" err="1">
                <a:solidFill>
                  <a:schemeClr val="accent1">
                    <a:lumMod val="50000"/>
                  </a:schemeClr>
                </a:solidFill>
                <a:latin typeface="+mj-lt"/>
                <a:ea typeface="+mj-ea"/>
                <a:cs typeface="+mj-cs"/>
              </a:rPr>
              <a:t>Outline</a:t>
            </a:r>
            <a:endParaRPr lang="fr-FR" sz="3200" dirty="0">
              <a:solidFill>
                <a:schemeClr val="accent1">
                  <a:lumMod val="50000"/>
                </a:schemeClr>
              </a:solidFill>
              <a:latin typeface="+mj-lt"/>
              <a:ea typeface="+mj-ea"/>
              <a:cs typeface="+mj-cs"/>
            </a:endParaRPr>
          </a:p>
        </p:txBody>
      </p:sp>
      <p:sp>
        <p:nvSpPr>
          <p:cNvPr id="14" name="Titre 1"/>
          <p:cNvSpPr txBox="1">
            <a:spLocks/>
          </p:cNvSpPr>
          <p:nvPr/>
        </p:nvSpPr>
        <p:spPr>
          <a:xfrm>
            <a:off x="895350" y="1447800"/>
            <a:ext cx="7772400" cy="4076700"/>
          </a:xfrm>
          <a:prstGeom prst="rect">
            <a:avLst/>
          </a:prstGeom>
        </p:spPr>
        <p:txBody>
          <a:bodyPr anchor="ctr"/>
          <a:lstStyle/>
          <a:p>
            <a:pPr fontAlgn="auto">
              <a:spcAft>
                <a:spcPts val="600"/>
              </a:spcAft>
              <a:defRPr/>
            </a:pPr>
            <a:r>
              <a:rPr lang="fr-FR" sz="2400" dirty="0">
                <a:solidFill>
                  <a:srgbClr val="002060"/>
                </a:solidFill>
                <a:latin typeface="+mn-lt"/>
                <a:ea typeface="+mj-ea"/>
                <a:cs typeface="+mj-cs"/>
              </a:rPr>
              <a:t>	</a:t>
            </a:r>
          </a:p>
          <a:p>
            <a:pPr marL="895350" indent="-895350" fontAlgn="auto">
              <a:spcAft>
                <a:spcPts val="600"/>
              </a:spcAft>
              <a:buFont typeface="+mj-lt"/>
              <a:buAutoNum type="arabicPeriod"/>
              <a:defRPr/>
            </a:pPr>
            <a:r>
              <a:rPr lang="fr-FR" sz="2400" dirty="0" err="1">
                <a:solidFill>
                  <a:srgbClr val="002060"/>
                </a:solidFill>
                <a:latin typeface="+mn-lt"/>
              </a:rPr>
              <a:t>Microbeam</a:t>
            </a:r>
            <a:r>
              <a:rPr lang="fr-FR" sz="2400" dirty="0">
                <a:solidFill>
                  <a:srgbClr val="002060"/>
                </a:solidFill>
                <a:latin typeface="+mn-lt"/>
              </a:rPr>
              <a:t> </a:t>
            </a:r>
            <a:r>
              <a:rPr lang="fr-FR" sz="2400" dirty="0" err="1">
                <a:solidFill>
                  <a:srgbClr val="002060"/>
                </a:solidFill>
                <a:latin typeface="+mn-lt"/>
              </a:rPr>
              <a:t>lines</a:t>
            </a:r>
            <a:r>
              <a:rPr lang="fr-FR" sz="2400" dirty="0">
                <a:solidFill>
                  <a:srgbClr val="002060"/>
                </a:solidFill>
                <a:latin typeface="+mn-lt"/>
              </a:rPr>
              <a:t> @ AIFIRA</a:t>
            </a:r>
          </a:p>
          <a:p>
            <a:pPr marL="895350" indent="-895350" fontAlgn="auto">
              <a:spcAft>
                <a:spcPts val="600"/>
              </a:spcAft>
              <a:buFont typeface="+mj-lt"/>
              <a:buAutoNum type="arabicPeriod"/>
              <a:defRPr/>
            </a:pPr>
            <a:r>
              <a:rPr lang="fr-FR" sz="2400" dirty="0" err="1">
                <a:solidFill>
                  <a:srgbClr val="002060"/>
                </a:solidFill>
                <a:latin typeface="+mn-lt"/>
              </a:rPr>
              <a:t>Analysis</a:t>
            </a:r>
            <a:r>
              <a:rPr lang="fr-FR" sz="2400" dirty="0">
                <a:solidFill>
                  <a:srgbClr val="002060"/>
                </a:solidFill>
                <a:latin typeface="+mn-lt"/>
              </a:rPr>
              <a:t> techniques and </a:t>
            </a:r>
            <a:r>
              <a:rPr lang="fr-FR" sz="2400" dirty="0" err="1">
                <a:solidFill>
                  <a:srgbClr val="002060"/>
                </a:solidFill>
                <a:latin typeface="+mn-lt"/>
              </a:rPr>
              <a:t>elemental</a:t>
            </a:r>
            <a:r>
              <a:rPr lang="fr-FR" sz="2400" dirty="0">
                <a:solidFill>
                  <a:srgbClr val="002060"/>
                </a:solidFill>
                <a:latin typeface="+mn-lt"/>
              </a:rPr>
              <a:t> </a:t>
            </a:r>
            <a:r>
              <a:rPr lang="fr-FR" sz="2400" dirty="0" err="1">
                <a:solidFill>
                  <a:srgbClr val="002060"/>
                </a:solidFill>
                <a:latin typeface="+mn-lt"/>
              </a:rPr>
              <a:t>mapping</a:t>
            </a:r>
            <a:r>
              <a:rPr lang="fr-FR" sz="2400" dirty="0">
                <a:solidFill>
                  <a:srgbClr val="002060"/>
                </a:solidFill>
                <a:latin typeface="+mn-lt"/>
              </a:rPr>
              <a:t> 		</a:t>
            </a:r>
          </a:p>
          <a:p>
            <a:pPr marL="457200" indent="-457200" fontAlgn="auto">
              <a:spcAft>
                <a:spcPts val="600"/>
              </a:spcAft>
              <a:buFont typeface="+mj-lt"/>
              <a:buAutoNum type="arabicPeriod"/>
              <a:defRPr/>
            </a:pPr>
            <a:r>
              <a:rPr lang="fr-FR" sz="2400" dirty="0">
                <a:solidFill>
                  <a:srgbClr val="002060"/>
                </a:solidFill>
                <a:latin typeface="+mn-lt"/>
              </a:rPr>
              <a:t>  	</a:t>
            </a:r>
            <a:r>
              <a:rPr lang="fr-FR" sz="2400" dirty="0" err="1">
                <a:solidFill>
                  <a:srgbClr val="002060"/>
                </a:solidFill>
                <a:latin typeface="+mn-lt"/>
              </a:rPr>
              <a:t>Nanotoxicology</a:t>
            </a:r>
            <a:endParaRPr lang="fr-FR" sz="2400" dirty="0">
              <a:solidFill>
                <a:srgbClr val="002060"/>
              </a:solidFill>
              <a:latin typeface="+mn-lt"/>
            </a:endParaRPr>
          </a:p>
          <a:p>
            <a:pPr marL="895350" indent="-895350" fontAlgn="auto">
              <a:spcAft>
                <a:spcPts val="600"/>
              </a:spcAft>
              <a:buFont typeface="+mj-lt"/>
              <a:buAutoNum type="arabicPeriod"/>
              <a:defRPr/>
            </a:pPr>
            <a:r>
              <a:rPr lang="fr-FR" sz="2400" dirty="0">
                <a:solidFill>
                  <a:srgbClr val="002060"/>
                </a:solidFill>
                <a:latin typeface="+mn-lt"/>
              </a:rPr>
              <a:t>STIM-PIXE </a:t>
            </a:r>
            <a:r>
              <a:rPr lang="fr-FR" sz="2400" dirty="0" err="1">
                <a:solidFill>
                  <a:srgbClr val="002060"/>
                </a:solidFill>
                <a:latin typeface="+mn-lt"/>
              </a:rPr>
              <a:t>Tomography</a:t>
            </a:r>
            <a:endParaRPr lang="fr-FR" sz="2400" dirty="0">
              <a:solidFill>
                <a:srgbClr val="002060"/>
              </a:solidFill>
              <a:latin typeface="+mn-lt"/>
            </a:endParaRPr>
          </a:p>
          <a:p>
            <a:pPr marL="892175" indent="-892175" fontAlgn="auto">
              <a:spcAft>
                <a:spcPts val="600"/>
              </a:spcAft>
              <a:buFont typeface="+mj-lt"/>
              <a:buAutoNum type="arabicPeriod"/>
              <a:defRPr/>
            </a:pPr>
            <a:r>
              <a:rPr lang="fr-FR" sz="2400" dirty="0" err="1">
                <a:solidFill>
                  <a:srgbClr val="002060"/>
                </a:solidFill>
                <a:latin typeface="+mn-lt"/>
              </a:rPr>
              <a:t>Neurobiology</a:t>
            </a:r>
            <a:r>
              <a:rPr lang="fr-FR" sz="2400" dirty="0">
                <a:solidFill>
                  <a:srgbClr val="002060"/>
                </a:solidFill>
                <a:latin typeface="+mn-lt"/>
              </a:rPr>
              <a:t>			</a:t>
            </a:r>
          </a:p>
          <a:p>
            <a:pPr marL="895350" indent="-895350" fontAlgn="auto">
              <a:spcAft>
                <a:spcPts val="600"/>
              </a:spcAft>
              <a:buFont typeface="+mj-lt"/>
              <a:buAutoNum type="arabicPeriod"/>
              <a:defRPr/>
            </a:pPr>
            <a:r>
              <a:rPr lang="fr-FR" sz="2400" dirty="0">
                <a:solidFill>
                  <a:srgbClr val="002060"/>
                </a:solidFill>
                <a:latin typeface="+mn-lt"/>
              </a:rPr>
              <a:t>Conclusions	</a:t>
            </a:r>
          </a:p>
        </p:txBody>
      </p:sp>
      <p:sp>
        <p:nvSpPr>
          <p:cNvPr id="10247" name="ZoneTexte 18"/>
          <p:cNvSpPr txBox="1">
            <a:spLocks noChangeArrowheads="1"/>
          </p:cNvSpPr>
          <p:nvPr/>
        </p:nvSpPr>
        <p:spPr bwMode="auto">
          <a:xfrm>
            <a:off x="8697913" y="6491288"/>
            <a:ext cx="365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06B8FB9-A5CA-4AFB-A361-142C02789850}" type="slidenum">
              <a:rPr lang="fr-FR"/>
              <a:pPr eaLnBrk="1" hangingPunct="1"/>
              <a:t>2</a:t>
            </a:fld>
            <a:endParaRPr lang="fr-F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0" y="0"/>
            <a:ext cx="1054100" cy="6858000"/>
          </a:xfrm>
          <a:prstGeom prst="rect">
            <a:avLst/>
          </a:prstGeom>
          <a:solidFill>
            <a:schemeClr val="bg1"/>
          </a:solidFill>
          <a:ln>
            <a:noFill/>
          </a:ln>
          <a:extLst>
            <a:ext uri="{91240B29-F687-4F45-9708-019B960494DF}">
              <a14:hiddenLine xmlns:a14="http://schemas.microsoft.com/office/drawing/2010/main" w="22225">
                <a:solidFill>
                  <a:srgbClr val="000000"/>
                </a:solidFill>
                <a:miter lim="800000"/>
                <a:headEnd type="none" w="sm" len="sm"/>
                <a:tailEnd type="none" w="sm" len="sm"/>
              </a14:hiddenLine>
            </a:ext>
          </a:extLst>
        </p:spPr>
        <p:txBody>
          <a:bodyPr wrap="none" lIns="83641" tIns="41820" rIns="83641" bIns="41820" anchor="ctr"/>
          <a:lstStyle/>
          <a:p>
            <a:endParaRPr lang="it-IT"/>
          </a:p>
        </p:txBody>
      </p:sp>
      <p:sp>
        <p:nvSpPr>
          <p:cNvPr id="769029" name="Text Box 5"/>
          <p:cNvSpPr txBox="1">
            <a:spLocks noChangeArrowheads="1"/>
          </p:cNvSpPr>
          <p:nvPr/>
        </p:nvSpPr>
        <p:spPr bwMode="auto">
          <a:xfrm>
            <a:off x="1952625" y="66675"/>
            <a:ext cx="6696075" cy="438150"/>
          </a:xfrm>
          <a:prstGeom prst="rect">
            <a:avLst/>
          </a:prstGeom>
          <a:noFill/>
          <a:ln w="9525">
            <a:noFill/>
            <a:miter lim="800000"/>
            <a:headEnd/>
            <a:tailEnd/>
          </a:ln>
          <a:effectLst/>
        </p:spPr>
        <p:txBody>
          <a:bodyPr lIns="114476" tIns="57239" rIns="114476" bIns="57239">
            <a:spAutoFit/>
          </a:bodyPr>
          <a:lstStyle/>
          <a:p>
            <a:pPr defTabSz="914991">
              <a:defRPr/>
            </a:pPr>
            <a:r>
              <a:rPr lang="en-US" sz="2100" dirty="0">
                <a:effectLst>
                  <a:outerShdw blurRad="38100" dist="38100" dir="2700000" algn="tl">
                    <a:srgbClr val="C0C0C0"/>
                  </a:outerShdw>
                </a:effectLst>
                <a:sym typeface="AGA Arabesque Desktop" pitchFamily="2" charset="2"/>
              </a:rPr>
              <a:t>Increase of Ca in cells exposed to uncoated nano-TiO</a:t>
            </a:r>
            <a:r>
              <a:rPr lang="en-US" sz="2100" baseline="-25000" dirty="0">
                <a:effectLst>
                  <a:outerShdw blurRad="38100" dist="38100" dir="2700000" algn="tl">
                    <a:srgbClr val="C0C0C0"/>
                  </a:outerShdw>
                </a:effectLst>
                <a:sym typeface="AGA Arabesque Desktop" pitchFamily="2" charset="2"/>
              </a:rPr>
              <a:t>2</a:t>
            </a:r>
          </a:p>
        </p:txBody>
      </p:sp>
      <p:sp>
        <p:nvSpPr>
          <p:cNvPr id="21508" name="Line 6"/>
          <p:cNvSpPr>
            <a:spLocks noChangeShapeType="1"/>
          </p:cNvSpPr>
          <p:nvPr/>
        </p:nvSpPr>
        <p:spPr bwMode="auto">
          <a:xfrm flipV="1">
            <a:off x="2033588" y="4000500"/>
            <a:ext cx="0" cy="3333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175">
                <a:solidFill>
                  <a:srgbClr val="000000"/>
                </a:solidFill>
                <a:round/>
                <a:headEnd/>
                <a:tailEnd/>
              </a14:hiddenLine>
            </a:ext>
          </a:extLst>
        </p:spPr>
        <p:txBody>
          <a:bodyPr lIns="81711" tIns="40855" rIns="81711" bIns="40855"/>
          <a:lstStyle/>
          <a:p>
            <a:endParaRPr lang="it-IT"/>
          </a:p>
        </p:txBody>
      </p:sp>
      <p:sp>
        <p:nvSpPr>
          <p:cNvPr id="21509" name="Line 7"/>
          <p:cNvSpPr>
            <a:spLocks noChangeShapeType="1"/>
          </p:cNvSpPr>
          <p:nvPr/>
        </p:nvSpPr>
        <p:spPr bwMode="auto">
          <a:xfrm>
            <a:off x="2024063" y="4000500"/>
            <a:ext cx="23812"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175">
                <a:solidFill>
                  <a:srgbClr val="000000"/>
                </a:solidFill>
                <a:round/>
                <a:headEnd/>
                <a:tailEnd/>
              </a14:hiddenLine>
            </a:ext>
          </a:extLst>
        </p:spPr>
        <p:txBody>
          <a:bodyPr lIns="81711" tIns="40855" rIns="81711" bIns="40855"/>
          <a:lstStyle/>
          <a:p>
            <a:endParaRPr lang="it-IT"/>
          </a:p>
        </p:txBody>
      </p:sp>
      <p:sp>
        <p:nvSpPr>
          <p:cNvPr id="21510" name="Line 8"/>
          <p:cNvSpPr>
            <a:spLocks noChangeShapeType="1"/>
          </p:cNvSpPr>
          <p:nvPr/>
        </p:nvSpPr>
        <p:spPr bwMode="auto">
          <a:xfrm>
            <a:off x="2033588" y="4033838"/>
            <a:ext cx="0" cy="3333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175">
                <a:solidFill>
                  <a:srgbClr val="000000"/>
                </a:solidFill>
                <a:round/>
                <a:headEnd/>
                <a:tailEnd/>
              </a14:hiddenLine>
            </a:ext>
          </a:extLst>
        </p:spPr>
        <p:txBody>
          <a:bodyPr lIns="81711" tIns="40855" rIns="81711" bIns="40855"/>
          <a:lstStyle/>
          <a:p>
            <a:endParaRPr lang="it-IT"/>
          </a:p>
        </p:txBody>
      </p:sp>
      <p:sp>
        <p:nvSpPr>
          <p:cNvPr id="21511" name="Line 9"/>
          <p:cNvSpPr>
            <a:spLocks noChangeShapeType="1"/>
          </p:cNvSpPr>
          <p:nvPr/>
        </p:nvSpPr>
        <p:spPr bwMode="auto">
          <a:xfrm>
            <a:off x="2024063" y="4067175"/>
            <a:ext cx="23812"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175">
                <a:solidFill>
                  <a:srgbClr val="000000"/>
                </a:solidFill>
                <a:round/>
                <a:headEnd/>
                <a:tailEnd/>
              </a14:hiddenLine>
            </a:ext>
          </a:extLst>
        </p:spPr>
        <p:txBody>
          <a:bodyPr lIns="81711" tIns="40855" rIns="81711" bIns="40855"/>
          <a:lstStyle/>
          <a:p>
            <a:endParaRPr lang="it-IT"/>
          </a:p>
        </p:txBody>
      </p:sp>
      <p:grpSp>
        <p:nvGrpSpPr>
          <p:cNvPr id="21512" name="Group 201"/>
          <p:cNvGrpSpPr>
            <a:grpSpLocks/>
          </p:cNvGrpSpPr>
          <p:nvPr/>
        </p:nvGrpSpPr>
        <p:grpSpPr bwMode="auto">
          <a:xfrm>
            <a:off x="2506663" y="563563"/>
            <a:ext cx="6632575" cy="2120900"/>
            <a:chOff x="3612" y="2685"/>
            <a:chExt cx="1380" cy="474"/>
          </a:xfrm>
        </p:grpSpPr>
        <p:pic>
          <p:nvPicPr>
            <p:cNvPr id="21716" name="Picture 467"/>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4290" y="2779"/>
              <a:ext cx="295" cy="35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717" name="Picture 46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2" y="2779"/>
              <a:ext cx="307" cy="35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718" name="Picture 4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6" y="2779"/>
              <a:ext cx="308" cy="35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719" name="Picture 47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1" y="2779"/>
              <a:ext cx="295" cy="35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720" name="Rectangle 501"/>
            <p:cNvSpPr>
              <a:spLocks noChangeArrowheads="1"/>
            </p:cNvSpPr>
            <p:nvPr/>
          </p:nvSpPr>
          <p:spPr bwMode="auto">
            <a:xfrm>
              <a:off x="3647" y="2685"/>
              <a:ext cx="244"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5" rIns="91429" bIns="45715">
              <a:spAutoFit/>
            </a:bodyPr>
            <a:lstStyle/>
            <a:p>
              <a:pPr algn="ctr"/>
              <a:r>
                <a:rPr lang="fr-FR" sz="1400">
                  <a:cs typeface="Arial" charset="0"/>
                </a:rPr>
                <a:t>Phosphorus</a:t>
              </a:r>
              <a:endParaRPr lang="en-US" sz="1400">
                <a:cs typeface="Arial" charset="0"/>
              </a:endParaRPr>
            </a:p>
          </p:txBody>
        </p:sp>
        <p:sp>
          <p:nvSpPr>
            <p:cNvPr id="21721" name="Rectangle 502"/>
            <p:cNvSpPr>
              <a:spLocks noChangeArrowheads="1"/>
            </p:cNvSpPr>
            <p:nvPr/>
          </p:nvSpPr>
          <p:spPr bwMode="auto">
            <a:xfrm>
              <a:off x="3996" y="2693"/>
              <a:ext cx="21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5" rIns="91429" bIns="45715">
              <a:spAutoFit/>
            </a:bodyPr>
            <a:lstStyle/>
            <a:p>
              <a:pPr algn="ctr"/>
              <a:r>
                <a:rPr lang="fr-FR" sz="1400">
                  <a:cs typeface="Arial" charset="0"/>
                </a:rPr>
                <a:t>Potassium</a:t>
              </a:r>
              <a:endParaRPr lang="en-US" sz="1400">
                <a:cs typeface="Arial" charset="0"/>
              </a:endParaRPr>
            </a:p>
          </p:txBody>
        </p:sp>
        <p:sp>
          <p:nvSpPr>
            <p:cNvPr id="21722" name="Rectangle 504"/>
            <p:cNvSpPr>
              <a:spLocks noChangeArrowheads="1"/>
            </p:cNvSpPr>
            <p:nvPr/>
          </p:nvSpPr>
          <p:spPr bwMode="auto">
            <a:xfrm>
              <a:off x="4340" y="2695"/>
              <a:ext cx="184"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5" rIns="91429" bIns="45715">
              <a:spAutoFit/>
            </a:bodyPr>
            <a:lstStyle/>
            <a:p>
              <a:pPr algn="ctr"/>
              <a:r>
                <a:rPr lang="fr-FR" sz="1400">
                  <a:cs typeface="Arial" charset="0"/>
                </a:rPr>
                <a:t>Titanium</a:t>
              </a:r>
              <a:endParaRPr lang="en-US" sz="1400">
                <a:cs typeface="Arial" charset="0"/>
              </a:endParaRPr>
            </a:p>
          </p:txBody>
        </p:sp>
        <p:sp>
          <p:nvSpPr>
            <p:cNvPr id="21723" name="Rectangle 505"/>
            <p:cNvSpPr>
              <a:spLocks noChangeArrowheads="1"/>
            </p:cNvSpPr>
            <p:nvPr/>
          </p:nvSpPr>
          <p:spPr bwMode="auto">
            <a:xfrm>
              <a:off x="4687" y="2699"/>
              <a:ext cx="105"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5" rIns="91429" bIns="45715">
              <a:spAutoFit/>
            </a:bodyPr>
            <a:lstStyle/>
            <a:p>
              <a:pPr algn="ctr"/>
              <a:r>
                <a:rPr lang="fr-FR" sz="1400">
                  <a:cs typeface="Arial" charset="0"/>
                </a:rPr>
                <a:t>ROI</a:t>
              </a:r>
              <a:endParaRPr lang="en-US" sz="1400">
                <a:cs typeface="Arial" charset="0"/>
              </a:endParaRPr>
            </a:p>
          </p:txBody>
        </p:sp>
        <p:pic>
          <p:nvPicPr>
            <p:cNvPr id="21724" name="Picture 4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4" y="2769"/>
              <a:ext cx="68"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13" name="Group 582"/>
          <p:cNvGrpSpPr>
            <a:grpSpLocks/>
          </p:cNvGrpSpPr>
          <p:nvPr/>
        </p:nvGrpSpPr>
        <p:grpSpPr bwMode="auto">
          <a:xfrm>
            <a:off x="119063" y="1955800"/>
            <a:ext cx="8648700" cy="3835400"/>
            <a:chOff x="1350" y="2883"/>
            <a:chExt cx="3979" cy="1339"/>
          </a:xfrm>
        </p:grpSpPr>
        <p:sp>
          <p:nvSpPr>
            <p:cNvPr id="21528" name="Rectangle 583"/>
            <p:cNvSpPr>
              <a:spLocks noChangeArrowheads="1"/>
            </p:cNvSpPr>
            <p:nvPr/>
          </p:nvSpPr>
          <p:spPr bwMode="auto">
            <a:xfrm>
              <a:off x="1693" y="3945"/>
              <a:ext cx="68" cy="114"/>
            </a:xfrm>
            <a:prstGeom prst="rect">
              <a:avLst/>
            </a:prstGeom>
            <a:solidFill>
              <a:srgbClr val="000000"/>
            </a:solidFill>
            <a:ln w="3175">
              <a:solidFill>
                <a:srgbClr val="000000"/>
              </a:solidFill>
              <a:miter lim="800000"/>
              <a:headEnd/>
              <a:tailEnd/>
            </a:ln>
          </p:spPr>
          <p:txBody>
            <a:bodyPr/>
            <a:lstStyle/>
            <a:p>
              <a:endParaRPr lang="it-IT"/>
            </a:p>
          </p:txBody>
        </p:sp>
        <p:sp>
          <p:nvSpPr>
            <p:cNvPr id="21529" name="Rectangle 584"/>
            <p:cNvSpPr>
              <a:spLocks noChangeArrowheads="1"/>
            </p:cNvSpPr>
            <p:nvPr/>
          </p:nvSpPr>
          <p:spPr bwMode="auto">
            <a:xfrm>
              <a:off x="2004" y="4011"/>
              <a:ext cx="67" cy="48"/>
            </a:xfrm>
            <a:prstGeom prst="rect">
              <a:avLst/>
            </a:prstGeom>
            <a:solidFill>
              <a:srgbClr val="000000"/>
            </a:solidFill>
            <a:ln w="3175">
              <a:solidFill>
                <a:srgbClr val="000000"/>
              </a:solidFill>
              <a:miter lim="800000"/>
              <a:headEnd/>
              <a:tailEnd/>
            </a:ln>
          </p:spPr>
          <p:txBody>
            <a:bodyPr/>
            <a:lstStyle/>
            <a:p>
              <a:endParaRPr lang="it-IT"/>
            </a:p>
          </p:txBody>
        </p:sp>
        <p:sp>
          <p:nvSpPr>
            <p:cNvPr id="21530" name="Rectangle 585"/>
            <p:cNvSpPr>
              <a:spLocks noChangeArrowheads="1"/>
            </p:cNvSpPr>
            <p:nvPr/>
          </p:nvSpPr>
          <p:spPr bwMode="auto">
            <a:xfrm>
              <a:off x="2314" y="3569"/>
              <a:ext cx="68" cy="490"/>
            </a:xfrm>
            <a:prstGeom prst="rect">
              <a:avLst/>
            </a:prstGeom>
            <a:solidFill>
              <a:srgbClr val="000000"/>
            </a:solidFill>
            <a:ln w="3175">
              <a:solidFill>
                <a:srgbClr val="000000"/>
              </a:solidFill>
              <a:miter lim="800000"/>
              <a:headEnd/>
              <a:tailEnd/>
            </a:ln>
          </p:spPr>
          <p:txBody>
            <a:bodyPr/>
            <a:lstStyle/>
            <a:p>
              <a:endParaRPr lang="it-IT"/>
            </a:p>
          </p:txBody>
        </p:sp>
        <p:sp>
          <p:nvSpPr>
            <p:cNvPr id="21531" name="Rectangle 586"/>
            <p:cNvSpPr>
              <a:spLocks noChangeArrowheads="1"/>
            </p:cNvSpPr>
            <p:nvPr/>
          </p:nvSpPr>
          <p:spPr bwMode="auto">
            <a:xfrm>
              <a:off x="2624" y="3941"/>
              <a:ext cx="72" cy="118"/>
            </a:xfrm>
            <a:prstGeom prst="rect">
              <a:avLst/>
            </a:prstGeom>
            <a:solidFill>
              <a:srgbClr val="000000"/>
            </a:solidFill>
            <a:ln w="3175">
              <a:solidFill>
                <a:srgbClr val="000000"/>
              </a:solidFill>
              <a:miter lim="800000"/>
              <a:headEnd/>
              <a:tailEnd/>
            </a:ln>
          </p:spPr>
          <p:txBody>
            <a:bodyPr/>
            <a:lstStyle/>
            <a:p>
              <a:endParaRPr lang="it-IT"/>
            </a:p>
          </p:txBody>
        </p:sp>
        <p:sp>
          <p:nvSpPr>
            <p:cNvPr id="21532" name="Rectangle 587"/>
            <p:cNvSpPr>
              <a:spLocks noChangeArrowheads="1"/>
            </p:cNvSpPr>
            <p:nvPr/>
          </p:nvSpPr>
          <p:spPr bwMode="auto">
            <a:xfrm>
              <a:off x="2938" y="3858"/>
              <a:ext cx="69" cy="201"/>
            </a:xfrm>
            <a:prstGeom prst="rect">
              <a:avLst/>
            </a:prstGeom>
            <a:solidFill>
              <a:srgbClr val="000000"/>
            </a:solidFill>
            <a:ln w="3175">
              <a:solidFill>
                <a:srgbClr val="000000"/>
              </a:solidFill>
              <a:miter lim="800000"/>
              <a:headEnd/>
              <a:tailEnd/>
            </a:ln>
          </p:spPr>
          <p:txBody>
            <a:bodyPr/>
            <a:lstStyle/>
            <a:p>
              <a:endParaRPr lang="it-IT"/>
            </a:p>
          </p:txBody>
        </p:sp>
        <p:sp>
          <p:nvSpPr>
            <p:cNvPr id="21533" name="Rectangle 588"/>
            <p:cNvSpPr>
              <a:spLocks noChangeArrowheads="1"/>
            </p:cNvSpPr>
            <p:nvPr/>
          </p:nvSpPr>
          <p:spPr bwMode="auto">
            <a:xfrm>
              <a:off x="3248" y="3399"/>
              <a:ext cx="68" cy="660"/>
            </a:xfrm>
            <a:prstGeom prst="rect">
              <a:avLst/>
            </a:prstGeom>
            <a:solidFill>
              <a:srgbClr val="000000"/>
            </a:solidFill>
            <a:ln w="3175">
              <a:solidFill>
                <a:srgbClr val="000000"/>
              </a:solidFill>
              <a:miter lim="800000"/>
              <a:headEnd/>
              <a:tailEnd/>
            </a:ln>
          </p:spPr>
          <p:txBody>
            <a:bodyPr/>
            <a:lstStyle/>
            <a:p>
              <a:endParaRPr lang="it-IT"/>
            </a:p>
          </p:txBody>
        </p:sp>
        <p:sp>
          <p:nvSpPr>
            <p:cNvPr id="21534" name="Rectangle 589"/>
            <p:cNvSpPr>
              <a:spLocks noChangeArrowheads="1"/>
            </p:cNvSpPr>
            <p:nvPr/>
          </p:nvSpPr>
          <p:spPr bwMode="auto">
            <a:xfrm>
              <a:off x="3560" y="4055"/>
              <a:ext cx="67" cy="4"/>
            </a:xfrm>
            <a:prstGeom prst="rect">
              <a:avLst/>
            </a:prstGeom>
            <a:solidFill>
              <a:srgbClr val="000000"/>
            </a:solidFill>
            <a:ln w="3175">
              <a:solidFill>
                <a:srgbClr val="000000"/>
              </a:solidFill>
              <a:miter lim="800000"/>
              <a:headEnd/>
              <a:tailEnd/>
            </a:ln>
          </p:spPr>
          <p:txBody>
            <a:bodyPr/>
            <a:lstStyle/>
            <a:p>
              <a:endParaRPr lang="it-IT"/>
            </a:p>
          </p:txBody>
        </p:sp>
        <p:sp>
          <p:nvSpPr>
            <p:cNvPr id="21535" name="Rectangle 590"/>
            <p:cNvSpPr>
              <a:spLocks noChangeArrowheads="1"/>
            </p:cNvSpPr>
            <p:nvPr/>
          </p:nvSpPr>
          <p:spPr bwMode="auto">
            <a:xfrm>
              <a:off x="1761" y="3972"/>
              <a:ext cx="72" cy="87"/>
            </a:xfrm>
            <a:prstGeom prst="rect">
              <a:avLst/>
            </a:prstGeom>
            <a:solidFill>
              <a:srgbClr val="C0C0C0"/>
            </a:solidFill>
            <a:ln w="3175">
              <a:solidFill>
                <a:srgbClr val="000000"/>
              </a:solidFill>
              <a:miter lim="800000"/>
              <a:headEnd/>
              <a:tailEnd/>
            </a:ln>
          </p:spPr>
          <p:txBody>
            <a:bodyPr/>
            <a:lstStyle/>
            <a:p>
              <a:endParaRPr lang="it-IT"/>
            </a:p>
          </p:txBody>
        </p:sp>
        <p:sp>
          <p:nvSpPr>
            <p:cNvPr id="21536" name="Rectangle 591"/>
            <p:cNvSpPr>
              <a:spLocks noChangeArrowheads="1"/>
            </p:cNvSpPr>
            <p:nvPr/>
          </p:nvSpPr>
          <p:spPr bwMode="auto">
            <a:xfrm>
              <a:off x="2071" y="4015"/>
              <a:ext cx="72" cy="44"/>
            </a:xfrm>
            <a:prstGeom prst="rect">
              <a:avLst/>
            </a:prstGeom>
            <a:solidFill>
              <a:srgbClr val="C0C0C0"/>
            </a:solidFill>
            <a:ln w="3175">
              <a:solidFill>
                <a:srgbClr val="000000"/>
              </a:solidFill>
              <a:miter lim="800000"/>
              <a:headEnd/>
              <a:tailEnd/>
            </a:ln>
          </p:spPr>
          <p:txBody>
            <a:bodyPr/>
            <a:lstStyle/>
            <a:p>
              <a:endParaRPr lang="it-IT"/>
            </a:p>
          </p:txBody>
        </p:sp>
        <p:sp>
          <p:nvSpPr>
            <p:cNvPr id="21537" name="Rectangle 592"/>
            <p:cNvSpPr>
              <a:spLocks noChangeArrowheads="1"/>
            </p:cNvSpPr>
            <p:nvPr/>
          </p:nvSpPr>
          <p:spPr bwMode="auto">
            <a:xfrm>
              <a:off x="2382" y="3583"/>
              <a:ext cx="72" cy="476"/>
            </a:xfrm>
            <a:prstGeom prst="rect">
              <a:avLst/>
            </a:prstGeom>
            <a:solidFill>
              <a:srgbClr val="C0C0C0"/>
            </a:solidFill>
            <a:ln w="3175">
              <a:solidFill>
                <a:srgbClr val="000000"/>
              </a:solidFill>
              <a:miter lim="800000"/>
              <a:headEnd/>
              <a:tailEnd/>
            </a:ln>
          </p:spPr>
          <p:txBody>
            <a:bodyPr/>
            <a:lstStyle/>
            <a:p>
              <a:endParaRPr lang="it-IT"/>
            </a:p>
          </p:txBody>
        </p:sp>
        <p:sp>
          <p:nvSpPr>
            <p:cNvPr id="21538" name="Rectangle 593"/>
            <p:cNvSpPr>
              <a:spLocks noChangeArrowheads="1"/>
            </p:cNvSpPr>
            <p:nvPr/>
          </p:nvSpPr>
          <p:spPr bwMode="auto">
            <a:xfrm>
              <a:off x="2696" y="3963"/>
              <a:ext cx="67" cy="96"/>
            </a:xfrm>
            <a:prstGeom prst="rect">
              <a:avLst/>
            </a:prstGeom>
            <a:solidFill>
              <a:srgbClr val="C0C0C0"/>
            </a:solidFill>
            <a:ln w="3175">
              <a:solidFill>
                <a:srgbClr val="000000"/>
              </a:solidFill>
              <a:miter lim="800000"/>
              <a:headEnd/>
              <a:tailEnd/>
            </a:ln>
          </p:spPr>
          <p:txBody>
            <a:bodyPr/>
            <a:lstStyle/>
            <a:p>
              <a:endParaRPr lang="it-IT"/>
            </a:p>
          </p:txBody>
        </p:sp>
        <p:sp>
          <p:nvSpPr>
            <p:cNvPr id="21539" name="Rectangle 594"/>
            <p:cNvSpPr>
              <a:spLocks noChangeArrowheads="1"/>
            </p:cNvSpPr>
            <p:nvPr/>
          </p:nvSpPr>
          <p:spPr bwMode="auto">
            <a:xfrm>
              <a:off x="3007" y="3871"/>
              <a:ext cx="70" cy="188"/>
            </a:xfrm>
            <a:prstGeom prst="rect">
              <a:avLst/>
            </a:prstGeom>
            <a:solidFill>
              <a:srgbClr val="C0C0C0"/>
            </a:solidFill>
            <a:ln w="3175">
              <a:solidFill>
                <a:srgbClr val="000000"/>
              </a:solidFill>
              <a:miter lim="800000"/>
              <a:headEnd/>
              <a:tailEnd/>
            </a:ln>
          </p:spPr>
          <p:txBody>
            <a:bodyPr/>
            <a:lstStyle/>
            <a:p>
              <a:endParaRPr lang="it-IT"/>
            </a:p>
          </p:txBody>
        </p:sp>
        <p:sp>
          <p:nvSpPr>
            <p:cNvPr id="21540" name="Rectangle 595"/>
            <p:cNvSpPr>
              <a:spLocks noChangeArrowheads="1"/>
            </p:cNvSpPr>
            <p:nvPr/>
          </p:nvSpPr>
          <p:spPr bwMode="auto">
            <a:xfrm>
              <a:off x="3316" y="3430"/>
              <a:ext cx="73" cy="629"/>
            </a:xfrm>
            <a:prstGeom prst="rect">
              <a:avLst/>
            </a:prstGeom>
            <a:solidFill>
              <a:srgbClr val="C0C0C0"/>
            </a:solidFill>
            <a:ln w="3175">
              <a:solidFill>
                <a:srgbClr val="000000"/>
              </a:solidFill>
              <a:miter lim="800000"/>
              <a:headEnd/>
              <a:tailEnd/>
            </a:ln>
          </p:spPr>
          <p:txBody>
            <a:bodyPr/>
            <a:lstStyle/>
            <a:p>
              <a:endParaRPr lang="it-IT"/>
            </a:p>
          </p:txBody>
        </p:sp>
        <p:sp>
          <p:nvSpPr>
            <p:cNvPr id="21541" name="Rectangle 596"/>
            <p:cNvSpPr>
              <a:spLocks noChangeArrowheads="1"/>
            </p:cNvSpPr>
            <p:nvPr/>
          </p:nvSpPr>
          <p:spPr bwMode="auto">
            <a:xfrm>
              <a:off x="3627" y="4046"/>
              <a:ext cx="72" cy="13"/>
            </a:xfrm>
            <a:prstGeom prst="rect">
              <a:avLst/>
            </a:prstGeom>
            <a:solidFill>
              <a:srgbClr val="C0C0C0"/>
            </a:solidFill>
            <a:ln w="3175">
              <a:solidFill>
                <a:srgbClr val="000000"/>
              </a:solidFill>
              <a:miter lim="800000"/>
              <a:headEnd/>
              <a:tailEnd/>
            </a:ln>
          </p:spPr>
          <p:txBody>
            <a:bodyPr/>
            <a:lstStyle/>
            <a:p>
              <a:endParaRPr lang="it-IT"/>
            </a:p>
          </p:txBody>
        </p:sp>
        <p:sp>
          <p:nvSpPr>
            <p:cNvPr id="21542" name="Rectangle 597"/>
            <p:cNvSpPr>
              <a:spLocks noChangeArrowheads="1"/>
            </p:cNvSpPr>
            <p:nvPr/>
          </p:nvSpPr>
          <p:spPr bwMode="auto">
            <a:xfrm>
              <a:off x="3937" y="3766"/>
              <a:ext cx="72" cy="293"/>
            </a:xfrm>
            <a:prstGeom prst="rect">
              <a:avLst/>
            </a:prstGeom>
            <a:solidFill>
              <a:srgbClr val="C0C0C0"/>
            </a:solidFill>
            <a:ln w="3175">
              <a:solidFill>
                <a:srgbClr val="000000"/>
              </a:solidFill>
              <a:miter lim="800000"/>
              <a:headEnd/>
              <a:tailEnd/>
            </a:ln>
          </p:spPr>
          <p:txBody>
            <a:bodyPr/>
            <a:lstStyle/>
            <a:p>
              <a:endParaRPr lang="it-IT"/>
            </a:p>
          </p:txBody>
        </p:sp>
        <p:sp>
          <p:nvSpPr>
            <p:cNvPr id="21543" name="Rectangle 598"/>
            <p:cNvSpPr>
              <a:spLocks noChangeArrowheads="1"/>
            </p:cNvSpPr>
            <p:nvPr/>
          </p:nvSpPr>
          <p:spPr bwMode="auto">
            <a:xfrm>
              <a:off x="1833" y="3954"/>
              <a:ext cx="67" cy="105"/>
            </a:xfrm>
            <a:prstGeom prst="rect">
              <a:avLst/>
            </a:prstGeom>
            <a:solidFill>
              <a:srgbClr val="00FF00"/>
            </a:solidFill>
            <a:ln w="3175">
              <a:solidFill>
                <a:srgbClr val="000000"/>
              </a:solidFill>
              <a:miter lim="800000"/>
              <a:headEnd/>
              <a:tailEnd/>
            </a:ln>
          </p:spPr>
          <p:txBody>
            <a:bodyPr/>
            <a:lstStyle/>
            <a:p>
              <a:endParaRPr lang="it-IT"/>
            </a:p>
          </p:txBody>
        </p:sp>
        <p:sp>
          <p:nvSpPr>
            <p:cNvPr id="21544" name="Rectangle 599"/>
            <p:cNvSpPr>
              <a:spLocks noChangeArrowheads="1"/>
            </p:cNvSpPr>
            <p:nvPr/>
          </p:nvSpPr>
          <p:spPr bwMode="auto">
            <a:xfrm>
              <a:off x="2143" y="4007"/>
              <a:ext cx="67" cy="52"/>
            </a:xfrm>
            <a:prstGeom prst="rect">
              <a:avLst/>
            </a:prstGeom>
            <a:solidFill>
              <a:srgbClr val="00FF00"/>
            </a:solidFill>
            <a:ln w="3175">
              <a:solidFill>
                <a:srgbClr val="000000"/>
              </a:solidFill>
              <a:miter lim="800000"/>
              <a:headEnd/>
              <a:tailEnd/>
            </a:ln>
          </p:spPr>
          <p:txBody>
            <a:bodyPr/>
            <a:lstStyle/>
            <a:p>
              <a:endParaRPr lang="it-IT"/>
            </a:p>
          </p:txBody>
        </p:sp>
        <p:sp>
          <p:nvSpPr>
            <p:cNvPr id="21545" name="Rectangle 600"/>
            <p:cNvSpPr>
              <a:spLocks noChangeArrowheads="1"/>
            </p:cNvSpPr>
            <p:nvPr/>
          </p:nvSpPr>
          <p:spPr bwMode="auto">
            <a:xfrm>
              <a:off x="2454" y="3451"/>
              <a:ext cx="67" cy="608"/>
            </a:xfrm>
            <a:prstGeom prst="rect">
              <a:avLst/>
            </a:prstGeom>
            <a:solidFill>
              <a:srgbClr val="00FF00"/>
            </a:solidFill>
            <a:ln w="3175">
              <a:solidFill>
                <a:srgbClr val="000000"/>
              </a:solidFill>
              <a:miter lim="800000"/>
              <a:headEnd/>
              <a:tailEnd/>
            </a:ln>
          </p:spPr>
          <p:txBody>
            <a:bodyPr/>
            <a:lstStyle/>
            <a:p>
              <a:endParaRPr lang="it-IT"/>
            </a:p>
          </p:txBody>
        </p:sp>
        <p:sp>
          <p:nvSpPr>
            <p:cNvPr id="21546" name="Rectangle 601"/>
            <p:cNvSpPr>
              <a:spLocks noChangeArrowheads="1"/>
            </p:cNvSpPr>
            <p:nvPr/>
          </p:nvSpPr>
          <p:spPr bwMode="auto">
            <a:xfrm>
              <a:off x="2763" y="3924"/>
              <a:ext cx="72" cy="135"/>
            </a:xfrm>
            <a:prstGeom prst="rect">
              <a:avLst/>
            </a:prstGeom>
            <a:solidFill>
              <a:srgbClr val="00FF00"/>
            </a:solidFill>
            <a:ln w="3175">
              <a:solidFill>
                <a:srgbClr val="000000"/>
              </a:solidFill>
              <a:miter lim="800000"/>
              <a:headEnd/>
              <a:tailEnd/>
            </a:ln>
          </p:spPr>
          <p:txBody>
            <a:bodyPr/>
            <a:lstStyle/>
            <a:p>
              <a:endParaRPr lang="it-IT"/>
            </a:p>
          </p:txBody>
        </p:sp>
        <p:sp>
          <p:nvSpPr>
            <p:cNvPr id="21547" name="Rectangle 602"/>
            <p:cNvSpPr>
              <a:spLocks noChangeArrowheads="1"/>
            </p:cNvSpPr>
            <p:nvPr/>
          </p:nvSpPr>
          <p:spPr bwMode="auto">
            <a:xfrm>
              <a:off x="3077" y="3858"/>
              <a:ext cx="68" cy="201"/>
            </a:xfrm>
            <a:prstGeom prst="rect">
              <a:avLst/>
            </a:prstGeom>
            <a:solidFill>
              <a:srgbClr val="00FF00"/>
            </a:solidFill>
            <a:ln w="3175">
              <a:solidFill>
                <a:srgbClr val="000000"/>
              </a:solidFill>
              <a:miter lim="800000"/>
              <a:headEnd/>
              <a:tailEnd/>
            </a:ln>
          </p:spPr>
          <p:txBody>
            <a:bodyPr/>
            <a:lstStyle/>
            <a:p>
              <a:endParaRPr lang="it-IT"/>
            </a:p>
          </p:txBody>
        </p:sp>
        <p:sp>
          <p:nvSpPr>
            <p:cNvPr id="21548" name="Rectangle 603"/>
            <p:cNvSpPr>
              <a:spLocks noChangeArrowheads="1"/>
            </p:cNvSpPr>
            <p:nvPr/>
          </p:nvSpPr>
          <p:spPr bwMode="auto">
            <a:xfrm>
              <a:off x="3389" y="3298"/>
              <a:ext cx="67" cy="761"/>
            </a:xfrm>
            <a:prstGeom prst="rect">
              <a:avLst/>
            </a:prstGeom>
            <a:solidFill>
              <a:srgbClr val="00FF00"/>
            </a:solidFill>
            <a:ln w="3175">
              <a:solidFill>
                <a:srgbClr val="000000"/>
              </a:solidFill>
              <a:miter lim="800000"/>
              <a:headEnd/>
              <a:tailEnd/>
            </a:ln>
          </p:spPr>
          <p:txBody>
            <a:bodyPr/>
            <a:lstStyle/>
            <a:p>
              <a:endParaRPr lang="it-IT"/>
            </a:p>
          </p:txBody>
        </p:sp>
        <p:sp>
          <p:nvSpPr>
            <p:cNvPr id="21549" name="Rectangle 604"/>
            <p:cNvSpPr>
              <a:spLocks noChangeArrowheads="1"/>
            </p:cNvSpPr>
            <p:nvPr/>
          </p:nvSpPr>
          <p:spPr bwMode="auto">
            <a:xfrm>
              <a:off x="3699" y="4055"/>
              <a:ext cx="67" cy="4"/>
            </a:xfrm>
            <a:prstGeom prst="rect">
              <a:avLst/>
            </a:prstGeom>
            <a:solidFill>
              <a:srgbClr val="00FF00"/>
            </a:solidFill>
            <a:ln w="3175">
              <a:solidFill>
                <a:srgbClr val="000000"/>
              </a:solidFill>
              <a:miter lim="800000"/>
              <a:headEnd/>
              <a:tailEnd/>
            </a:ln>
          </p:spPr>
          <p:txBody>
            <a:bodyPr/>
            <a:lstStyle/>
            <a:p>
              <a:endParaRPr lang="it-IT"/>
            </a:p>
          </p:txBody>
        </p:sp>
        <p:sp>
          <p:nvSpPr>
            <p:cNvPr id="21550" name="Rectangle 605"/>
            <p:cNvSpPr>
              <a:spLocks noChangeArrowheads="1"/>
            </p:cNvSpPr>
            <p:nvPr/>
          </p:nvSpPr>
          <p:spPr bwMode="auto">
            <a:xfrm>
              <a:off x="4116" y="3832"/>
              <a:ext cx="68" cy="227"/>
            </a:xfrm>
            <a:prstGeom prst="rect">
              <a:avLst/>
            </a:prstGeom>
            <a:solidFill>
              <a:srgbClr val="00FF00"/>
            </a:solidFill>
            <a:ln w="3175">
              <a:solidFill>
                <a:srgbClr val="000000"/>
              </a:solidFill>
              <a:miter lim="800000"/>
              <a:headEnd/>
              <a:tailEnd/>
            </a:ln>
          </p:spPr>
          <p:txBody>
            <a:bodyPr/>
            <a:lstStyle/>
            <a:p>
              <a:endParaRPr lang="it-IT"/>
            </a:p>
          </p:txBody>
        </p:sp>
        <p:sp>
          <p:nvSpPr>
            <p:cNvPr id="21551" name="Line 606"/>
            <p:cNvSpPr>
              <a:spLocks noChangeShapeType="1"/>
            </p:cNvSpPr>
            <p:nvPr/>
          </p:nvSpPr>
          <p:spPr bwMode="auto">
            <a:xfrm flipV="1">
              <a:off x="1726" y="3919"/>
              <a:ext cx="0" cy="2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52" name="Line 607"/>
            <p:cNvSpPr>
              <a:spLocks noChangeShapeType="1"/>
            </p:cNvSpPr>
            <p:nvPr/>
          </p:nvSpPr>
          <p:spPr bwMode="auto">
            <a:xfrm>
              <a:off x="1713" y="3919"/>
              <a:ext cx="28"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53" name="Line 608"/>
            <p:cNvSpPr>
              <a:spLocks noChangeShapeType="1"/>
            </p:cNvSpPr>
            <p:nvPr/>
          </p:nvSpPr>
          <p:spPr bwMode="auto">
            <a:xfrm flipV="1">
              <a:off x="2035" y="4002"/>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54" name="Line 609"/>
            <p:cNvSpPr>
              <a:spLocks noChangeShapeType="1"/>
            </p:cNvSpPr>
            <p:nvPr/>
          </p:nvSpPr>
          <p:spPr bwMode="auto">
            <a:xfrm>
              <a:off x="2023" y="4002"/>
              <a:ext cx="28"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55" name="Line 610"/>
            <p:cNvSpPr>
              <a:spLocks noChangeShapeType="1"/>
            </p:cNvSpPr>
            <p:nvPr/>
          </p:nvSpPr>
          <p:spPr bwMode="auto">
            <a:xfrm flipV="1">
              <a:off x="2346" y="3478"/>
              <a:ext cx="0" cy="9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56" name="Line 611"/>
            <p:cNvSpPr>
              <a:spLocks noChangeShapeType="1"/>
            </p:cNvSpPr>
            <p:nvPr/>
          </p:nvSpPr>
          <p:spPr bwMode="auto">
            <a:xfrm>
              <a:off x="2335" y="3478"/>
              <a:ext cx="26"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57" name="Line 612"/>
            <p:cNvSpPr>
              <a:spLocks noChangeShapeType="1"/>
            </p:cNvSpPr>
            <p:nvPr/>
          </p:nvSpPr>
          <p:spPr bwMode="auto">
            <a:xfrm flipV="1">
              <a:off x="2660" y="3902"/>
              <a:ext cx="0" cy="3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58" name="Line 613"/>
            <p:cNvSpPr>
              <a:spLocks noChangeShapeType="1"/>
            </p:cNvSpPr>
            <p:nvPr/>
          </p:nvSpPr>
          <p:spPr bwMode="auto">
            <a:xfrm>
              <a:off x="2648" y="3902"/>
              <a:ext cx="28"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59" name="Line 614"/>
            <p:cNvSpPr>
              <a:spLocks noChangeShapeType="1"/>
            </p:cNvSpPr>
            <p:nvPr/>
          </p:nvSpPr>
          <p:spPr bwMode="auto">
            <a:xfrm flipV="1">
              <a:off x="2970" y="3849"/>
              <a:ext cx="0"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60" name="Line 615"/>
            <p:cNvSpPr>
              <a:spLocks noChangeShapeType="1"/>
            </p:cNvSpPr>
            <p:nvPr/>
          </p:nvSpPr>
          <p:spPr bwMode="auto">
            <a:xfrm>
              <a:off x="2958" y="3849"/>
              <a:ext cx="28"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61" name="Line 616"/>
            <p:cNvSpPr>
              <a:spLocks noChangeShapeType="1"/>
            </p:cNvSpPr>
            <p:nvPr/>
          </p:nvSpPr>
          <p:spPr bwMode="auto">
            <a:xfrm flipV="1">
              <a:off x="3280" y="3198"/>
              <a:ext cx="0" cy="20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62" name="Line 617"/>
            <p:cNvSpPr>
              <a:spLocks noChangeShapeType="1"/>
            </p:cNvSpPr>
            <p:nvPr/>
          </p:nvSpPr>
          <p:spPr bwMode="auto">
            <a:xfrm>
              <a:off x="3268" y="3198"/>
              <a:ext cx="28"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63" name="Line 618"/>
            <p:cNvSpPr>
              <a:spLocks noChangeShapeType="1"/>
            </p:cNvSpPr>
            <p:nvPr/>
          </p:nvSpPr>
          <p:spPr bwMode="auto">
            <a:xfrm>
              <a:off x="3592" y="4055"/>
              <a:ext cx="0"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64" name="Line 619"/>
            <p:cNvSpPr>
              <a:spLocks noChangeShapeType="1"/>
            </p:cNvSpPr>
            <p:nvPr/>
          </p:nvSpPr>
          <p:spPr bwMode="auto">
            <a:xfrm>
              <a:off x="3581" y="4055"/>
              <a:ext cx="27"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65" name="Line 620"/>
            <p:cNvSpPr>
              <a:spLocks noChangeShapeType="1"/>
            </p:cNvSpPr>
            <p:nvPr/>
          </p:nvSpPr>
          <p:spPr bwMode="auto">
            <a:xfrm>
              <a:off x="3902" y="4059"/>
              <a:ext cx="0"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66" name="Line 621"/>
            <p:cNvSpPr>
              <a:spLocks noChangeShapeType="1"/>
            </p:cNvSpPr>
            <p:nvPr/>
          </p:nvSpPr>
          <p:spPr bwMode="auto">
            <a:xfrm>
              <a:off x="3890" y="4059"/>
              <a:ext cx="28"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67" name="Line 622"/>
            <p:cNvSpPr>
              <a:spLocks noChangeShapeType="1"/>
            </p:cNvSpPr>
            <p:nvPr/>
          </p:nvSpPr>
          <p:spPr bwMode="auto">
            <a:xfrm>
              <a:off x="1726" y="3945"/>
              <a:ext cx="0" cy="3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68" name="Line 623"/>
            <p:cNvSpPr>
              <a:spLocks noChangeShapeType="1"/>
            </p:cNvSpPr>
            <p:nvPr/>
          </p:nvSpPr>
          <p:spPr bwMode="auto">
            <a:xfrm>
              <a:off x="1713" y="3976"/>
              <a:ext cx="28"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69" name="Line 624"/>
            <p:cNvSpPr>
              <a:spLocks noChangeShapeType="1"/>
            </p:cNvSpPr>
            <p:nvPr/>
          </p:nvSpPr>
          <p:spPr bwMode="auto">
            <a:xfrm>
              <a:off x="2035" y="4011"/>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70" name="Line 625"/>
            <p:cNvSpPr>
              <a:spLocks noChangeShapeType="1"/>
            </p:cNvSpPr>
            <p:nvPr/>
          </p:nvSpPr>
          <p:spPr bwMode="auto">
            <a:xfrm>
              <a:off x="2023" y="4020"/>
              <a:ext cx="28"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71" name="Line 626"/>
            <p:cNvSpPr>
              <a:spLocks noChangeShapeType="1"/>
            </p:cNvSpPr>
            <p:nvPr/>
          </p:nvSpPr>
          <p:spPr bwMode="auto">
            <a:xfrm>
              <a:off x="2346" y="3569"/>
              <a:ext cx="0" cy="8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72" name="Line 627"/>
            <p:cNvSpPr>
              <a:spLocks noChangeShapeType="1"/>
            </p:cNvSpPr>
            <p:nvPr/>
          </p:nvSpPr>
          <p:spPr bwMode="auto">
            <a:xfrm>
              <a:off x="2335" y="3658"/>
              <a:ext cx="26"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73" name="Line 628"/>
            <p:cNvSpPr>
              <a:spLocks noChangeShapeType="1"/>
            </p:cNvSpPr>
            <p:nvPr/>
          </p:nvSpPr>
          <p:spPr bwMode="auto">
            <a:xfrm>
              <a:off x="2660" y="3941"/>
              <a:ext cx="0" cy="4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74" name="Line 629"/>
            <p:cNvSpPr>
              <a:spLocks noChangeShapeType="1"/>
            </p:cNvSpPr>
            <p:nvPr/>
          </p:nvSpPr>
          <p:spPr bwMode="auto">
            <a:xfrm>
              <a:off x="2648" y="3985"/>
              <a:ext cx="28"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75" name="Line 630"/>
            <p:cNvSpPr>
              <a:spLocks noChangeShapeType="1"/>
            </p:cNvSpPr>
            <p:nvPr/>
          </p:nvSpPr>
          <p:spPr bwMode="auto">
            <a:xfrm>
              <a:off x="2970" y="3858"/>
              <a:ext cx="0"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76" name="Line 631"/>
            <p:cNvSpPr>
              <a:spLocks noChangeShapeType="1"/>
            </p:cNvSpPr>
            <p:nvPr/>
          </p:nvSpPr>
          <p:spPr bwMode="auto">
            <a:xfrm>
              <a:off x="2958" y="3867"/>
              <a:ext cx="28"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77" name="Line 632"/>
            <p:cNvSpPr>
              <a:spLocks noChangeShapeType="1"/>
            </p:cNvSpPr>
            <p:nvPr/>
          </p:nvSpPr>
          <p:spPr bwMode="auto">
            <a:xfrm>
              <a:off x="3280" y="3399"/>
              <a:ext cx="0" cy="20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78" name="Line 633"/>
            <p:cNvSpPr>
              <a:spLocks noChangeShapeType="1"/>
            </p:cNvSpPr>
            <p:nvPr/>
          </p:nvSpPr>
          <p:spPr bwMode="auto">
            <a:xfrm>
              <a:off x="3268" y="3601"/>
              <a:ext cx="28"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79" name="Line 634"/>
            <p:cNvSpPr>
              <a:spLocks noChangeShapeType="1"/>
            </p:cNvSpPr>
            <p:nvPr/>
          </p:nvSpPr>
          <p:spPr bwMode="auto">
            <a:xfrm>
              <a:off x="3592" y="4055"/>
              <a:ext cx="0"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80" name="Line 635"/>
            <p:cNvSpPr>
              <a:spLocks noChangeShapeType="1"/>
            </p:cNvSpPr>
            <p:nvPr/>
          </p:nvSpPr>
          <p:spPr bwMode="auto">
            <a:xfrm>
              <a:off x="3581" y="4055"/>
              <a:ext cx="27"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81" name="Line 636"/>
            <p:cNvSpPr>
              <a:spLocks noChangeShapeType="1"/>
            </p:cNvSpPr>
            <p:nvPr/>
          </p:nvSpPr>
          <p:spPr bwMode="auto">
            <a:xfrm>
              <a:off x="3902" y="4059"/>
              <a:ext cx="0"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82" name="Line 637"/>
            <p:cNvSpPr>
              <a:spLocks noChangeShapeType="1"/>
            </p:cNvSpPr>
            <p:nvPr/>
          </p:nvSpPr>
          <p:spPr bwMode="auto">
            <a:xfrm>
              <a:off x="3890" y="4059"/>
              <a:ext cx="28"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83" name="Line 638"/>
            <p:cNvSpPr>
              <a:spLocks noChangeShapeType="1"/>
            </p:cNvSpPr>
            <p:nvPr/>
          </p:nvSpPr>
          <p:spPr bwMode="auto">
            <a:xfrm>
              <a:off x="1797" y="3972"/>
              <a:ext cx="0"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84" name="Line 639"/>
            <p:cNvSpPr>
              <a:spLocks noChangeShapeType="1"/>
            </p:cNvSpPr>
            <p:nvPr/>
          </p:nvSpPr>
          <p:spPr bwMode="auto">
            <a:xfrm>
              <a:off x="1785" y="3972"/>
              <a:ext cx="28"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85" name="Line 640"/>
            <p:cNvSpPr>
              <a:spLocks noChangeShapeType="1"/>
            </p:cNvSpPr>
            <p:nvPr/>
          </p:nvSpPr>
          <p:spPr bwMode="auto">
            <a:xfrm flipV="1">
              <a:off x="2107" y="4011"/>
              <a:ext cx="0"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86" name="Line 641"/>
            <p:cNvSpPr>
              <a:spLocks noChangeShapeType="1"/>
            </p:cNvSpPr>
            <p:nvPr/>
          </p:nvSpPr>
          <p:spPr bwMode="auto">
            <a:xfrm>
              <a:off x="2095" y="4011"/>
              <a:ext cx="28"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87" name="Line 642"/>
            <p:cNvSpPr>
              <a:spLocks noChangeShapeType="1"/>
            </p:cNvSpPr>
            <p:nvPr/>
          </p:nvSpPr>
          <p:spPr bwMode="auto">
            <a:xfrm flipV="1">
              <a:off x="2417" y="3539"/>
              <a:ext cx="2" cy="4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88" name="Line 643"/>
            <p:cNvSpPr>
              <a:spLocks noChangeShapeType="1"/>
            </p:cNvSpPr>
            <p:nvPr/>
          </p:nvSpPr>
          <p:spPr bwMode="auto">
            <a:xfrm>
              <a:off x="2405" y="3539"/>
              <a:ext cx="28"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89" name="Line 644"/>
            <p:cNvSpPr>
              <a:spLocks noChangeShapeType="1"/>
            </p:cNvSpPr>
            <p:nvPr/>
          </p:nvSpPr>
          <p:spPr bwMode="auto">
            <a:xfrm flipV="1">
              <a:off x="2727" y="3945"/>
              <a:ext cx="1" cy="1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90" name="Line 645"/>
            <p:cNvSpPr>
              <a:spLocks noChangeShapeType="1"/>
            </p:cNvSpPr>
            <p:nvPr/>
          </p:nvSpPr>
          <p:spPr bwMode="auto">
            <a:xfrm>
              <a:off x="2716" y="3945"/>
              <a:ext cx="27"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91" name="Line 646"/>
            <p:cNvSpPr>
              <a:spLocks noChangeShapeType="1"/>
            </p:cNvSpPr>
            <p:nvPr/>
          </p:nvSpPr>
          <p:spPr bwMode="auto">
            <a:xfrm>
              <a:off x="3042" y="3871"/>
              <a:ext cx="0"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92" name="Line 647"/>
            <p:cNvSpPr>
              <a:spLocks noChangeShapeType="1"/>
            </p:cNvSpPr>
            <p:nvPr/>
          </p:nvSpPr>
          <p:spPr bwMode="auto">
            <a:xfrm>
              <a:off x="3030" y="3871"/>
              <a:ext cx="28"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93" name="Line 648"/>
            <p:cNvSpPr>
              <a:spLocks noChangeShapeType="1"/>
            </p:cNvSpPr>
            <p:nvPr/>
          </p:nvSpPr>
          <p:spPr bwMode="auto">
            <a:xfrm flipV="1">
              <a:off x="3352" y="3368"/>
              <a:ext cx="0" cy="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94" name="Line 649"/>
            <p:cNvSpPr>
              <a:spLocks noChangeShapeType="1"/>
            </p:cNvSpPr>
            <p:nvPr/>
          </p:nvSpPr>
          <p:spPr bwMode="auto">
            <a:xfrm>
              <a:off x="3340" y="3368"/>
              <a:ext cx="29"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95" name="Line 650"/>
            <p:cNvSpPr>
              <a:spLocks noChangeShapeType="1"/>
            </p:cNvSpPr>
            <p:nvPr/>
          </p:nvSpPr>
          <p:spPr bwMode="auto">
            <a:xfrm>
              <a:off x="3663" y="4046"/>
              <a:ext cx="0"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96" name="Line 651"/>
            <p:cNvSpPr>
              <a:spLocks noChangeShapeType="1"/>
            </p:cNvSpPr>
            <p:nvPr/>
          </p:nvSpPr>
          <p:spPr bwMode="auto">
            <a:xfrm>
              <a:off x="3650" y="4046"/>
              <a:ext cx="28"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97" name="Line 652"/>
            <p:cNvSpPr>
              <a:spLocks noChangeShapeType="1"/>
            </p:cNvSpPr>
            <p:nvPr/>
          </p:nvSpPr>
          <p:spPr bwMode="auto">
            <a:xfrm flipV="1">
              <a:off x="3972" y="3718"/>
              <a:ext cx="2" cy="4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98" name="Line 653"/>
            <p:cNvSpPr>
              <a:spLocks noChangeShapeType="1"/>
            </p:cNvSpPr>
            <p:nvPr/>
          </p:nvSpPr>
          <p:spPr bwMode="auto">
            <a:xfrm>
              <a:off x="3961" y="3718"/>
              <a:ext cx="28"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99" name="Line 654"/>
            <p:cNvSpPr>
              <a:spLocks noChangeShapeType="1"/>
            </p:cNvSpPr>
            <p:nvPr/>
          </p:nvSpPr>
          <p:spPr bwMode="auto">
            <a:xfrm>
              <a:off x="1797" y="3972"/>
              <a:ext cx="0"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00" name="Line 655"/>
            <p:cNvSpPr>
              <a:spLocks noChangeShapeType="1"/>
            </p:cNvSpPr>
            <p:nvPr/>
          </p:nvSpPr>
          <p:spPr bwMode="auto">
            <a:xfrm>
              <a:off x="1785" y="3976"/>
              <a:ext cx="28"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01" name="Line 656"/>
            <p:cNvSpPr>
              <a:spLocks noChangeShapeType="1"/>
            </p:cNvSpPr>
            <p:nvPr/>
          </p:nvSpPr>
          <p:spPr bwMode="auto">
            <a:xfrm>
              <a:off x="2107" y="4015"/>
              <a:ext cx="0"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02" name="Line 657"/>
            <p:cNvSpPr>
              <a:spLocks noChangeShapeType="1"/>
            </p:cNvSpPr>
            <p:nvPr/>
          </p:nvSpPr>
          <p:spPr bwMode="auto">
            <a:xfrm>
              <a:off x="2095" y="4020"/>
              <a:ext cx="28"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03" name="Line 658"/>
            <p:cNvSpPr>
              <a:spLocks noChangeShapeType="1"/>
            </p:cNvSpPr>
            <p:nvPr/>
          </p:nvSpPr>
          <p:spPr bwMode="auto">
            <a:xfrm>
              <a:off x="2417" y="3583"/>
              <a:ext cx="2" cy="3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04" name="Line 659"/>
            <p:cNvSpPr>
              <a:spLocks noChangeShapeType="1"/>
            </p:cNvSpPr>
            <p:nvPr/>
          </p:nvSpPr>
          <p:spPr bwMode="auto">
            <a:xfrm>
              <a:off x="2405" y="3622"/>
              <a:ext cx="28"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05" name="Line 660"/>
            <p:cNvSpPr>
              <a:spLocks noChangeShapeType="1"/>
            </p:cNvSpPr>
            <p:nvPr/>
          </p:nvSpPr>
          <p:spPr bwMode="auto">
            <a:xfrm>
              <a:off x="2727" y="3963"/>
              <a:ext cx="1" cy="1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06" name="Line 661"/>
            <p:cNvSpPr>
              <a:spLocks noChangeShapeType="1"/>
            </p:cNvSpPr>
            <p:nvPr/>
          </p:nvSpPr>
          <p:spPr bwMode="auto">
            <a:xfrm>
              <a:off x="2716" y="3976"/>
              <a:ext cx="27"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07" name="Line 662"/>
            <p:cNvSpPr>
              <a:spLocks noChangeShapeType="1"/>
            </p:cNvSpPr>
            <p:nvPr/>
          </p:nvSpPr>
          <p:spPr bwMode="auto">
            <a:xfrm>
              <a:off x="3042" y="3871"/>
              <a:ext cx="0"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08" name="Line 663"/>
            <p:cNvSpPr>
              <a:spLocks noChangeShapeType="1"/>
            </p:cNvSpPr>
            <p:nvPr/>
          </p:nvSpPr>
          <p:spPr bwMode="auto">
            <a:xfrm>
              <a:off x="3030" y="3871"/>
              <a:ext cx="28"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09" name="Line 664"/>
            <p:cNvSpPr>
              <a:spLocks noChangeShapeType="1"/>
            </p:cNvSpPr>
            <p:nvPr/>
          </p:nvSpPr>
          <p:spPr bwMode="auto">
            <a:xfrm>
              <a:off x="3352" y="3430"/>
              <a:ext cx="0" cy="5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10" name="Line 665"/>
            <p:cNvSpPr>
              <a:spLocks noChangeShapeType="1"/>
            </p:cNvSpPr>
            <p:nvPr/>
          </p:nvSpPr>
          <p:spPr bwMode="auto">
            <a:xfrm>
              <a:off x="3340" y="3487"/>
              <a:ext cx="29"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11" name="Line 666"/>
            <p:cNvSpPr>
              <a:spLocks noChangeShapeType="1"/>
            </p:cNvSpPr>
            <p:nvPr/>
          </p:nvSpPr>
          <p:spPr bwMode="auto">
            <a:xfrm>
              <a:off x="3663" y="4046"/>
              <a:ext cx="0"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12" name="Line 667"/>
            <p:cNvSpPr>
              <a:spLocks noChangeShapeType="1"/>
            </p:cNvSpPr>
            <p:nvPr/>
          </p:nvSpPr>
          <p:spPr bwMode="auto">
            <a:xfrm>
              <a:off x="3650" y="4051"/>
              <a:ext cx="28"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13" name="Line 668"/>
            <p:cNvSpPr>
              <a:spLocks noChangeShapeType="1"/>
            </p:cNvSpPr>
            <p:nvPr/>
          </p:nvSpPr>
          <p:spPr bwMode="auto">
            <a:xfrm>
              <a:off x="3972" y="3766"/>
              <a:ext cx="2" cy="5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14" name="Line 669"/>
            <p:cNvSpPr>
              <a:spLocks noChangeShapeType="1"/>
            </p:cNvSpPr>
            <p:nvPr/>
          </p:nvSpPr>
          <p:spPr bwMode="auto">
            <a:xfrm>
              <a:off x="3961" y="3819"/>
              <a:ext cx="28"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15" name="Line 670"/>
            <p:cNvSpPr>
              <a:spLocks noChangeShapeType="1"/>
            </p:cNvSpPr>
            <p:nvPr/>
          </p:nvSpPr>
          <p:spPr bwMode="auto">
            <a:xfrm flipV="1">
              <a:off x="1864" y="3937"/>
              <a:ext cx="1" cy="1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16" name="Line 671"/>
            <p:cNvSpPr>
              <a:spLocks noChangeShapeType="1"/>
            </p:cNvSpPr>
            <p:nvPr/>
          </p:nvSpPr>
          <p:spPr bwMode="auto">
            <a:xfrm>
              <a:off x="1851" y="3937"/>
              <a:ext cx="28"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17" name="Line 672"/>
            <p:cNvSpPr>
              <a:spLocks noChangeShapeType="1"/>
            </p:cNvSpPr>
            <p:nvPr/>
          </p:nvSpPr>
          <p:spPr bwMode="auto">
            <a:xfrm flipV="1">
              <a:off x="2175" y="3994"/>
              <a:ext cx="0" cy="1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18" name="Line 673"/>
            <p:cNvSpPr>
              <a:spLocks noChangeShapeType="1"/>
            </p:cNvSpPr>
            <p:nvPr/>
          </p:nvSpPr>
          <p:spPr bwMode="auto">
            <a:xfrm>
              <a:off x="2163" y="3994"/>
              <a:ext cx="27"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19" name="Line 674"/>
            <p:cNvSpPr>
              <a:spLocks noChangeShapeType="1"/>
            </p:cNvSpPr>
            <p:nvPr/>
          </p:nvSpPr>
          <p:spPr bwMode="auto">
            <a:xfrm flipV="1">
              <a:off x="2485" y="3320"/>
              <a:ext cx="0" cy="13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20" name="Line 675"/>
            <p:cNvSpPr>
              <a:spLocks noChangeShapeType="1"/>
            </p:cNvSpPr>
            <p:nvPr/>
          </p:nvSpPr>
          <p:spPr bwMode="auto">
            <a:xfrm>
              <a:off x="2473" y="3320"/>
              <a:ext cx="28"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21" name="Line 676"/>
            <p:cNvSpPr>
              <a:spLocks noChangeShapeType="1"/>
            </p:cNvSpPr>
            <p:nvPr/>
          </p:nvSpPr>
          <p:spPr bwMode="auto">
            <a:xfrm flipV="1">
              <a:off x="2799" y="3884"/>
              <a:ext cx="0" cy="4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22" name="Line 677"/>
            <p:cNvSpPr>
              <a:spLocks noChangeShapeType="1"/>
            </p:cNvSpPr>
            <p:nvPr/>
          </p:nvSpPr>
          <p:spPr bwMode="auto">
            <a:xfrm>
              <a:off x="2787" y="3884"/>
              <a:ext cx="28"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23" name="Line 678"/>
            <p:cNvSpPr>
              <a:spLocks noChangeShapeType="1"/>
            </p:cNvSpPr>
            <p:nvPr/>
          </p:nvSpPr>
          <p:spPr bwMode="auto">
            <a:xfrm flipV="1">
              <a:off x="3109" y="3823"/>
              <a:ext cx="0" cy="3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24" name="Line 679"/>
            <p:cNvSpPr>
              <a:spLocks noChangeShapeType="1"/>
            </p:cNvSpPr>
            <p:nvPr/>
          </p:nvSpPr>
          <p:spPr bwMode="auto">
            <a:xfrm>
              <a:off x="3098" y="3823"/>
              <a:ext cx="28"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25" name="Line 680"/>
            <p:cNvSpPr>
              <a:spLocks noChangeShapeType="1"/>
            </p:cNvSpPr>
            <p:nvPr/>
          </p:nvSpPr>
          <p:spPr bwMode="auto">
            <a:xfrm flipV="1">
              <a:off x="3421" y="3154"/>
              <a:ext cx="0" cy="14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26" name="Line 681"/>
            <p:cNvSpPr>
              <a:spLocks noChangeShapeType="1"/>
            </p:cNvSpPr>
            <p:nvPr/>
          </p:nvSpPr>
          <p:spPr bwMode="auto">
            <a:xfrm>
              <a:off x="3409" y="3154"/>
              <a:ext cx="28"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27" name="Line 682"/>
            <p:cNvSpPr>
              <a:spLocks noChangeShapeType="1"/>
            </p:cNvSpPr>
            <p:nvPr/>
          </p:nvSpPr>
          <p:spPr bwMode="auto">
            <a:xfrm flipV="1">
              <a:off x="3731" y="4051"/>
              <a:ext cx="0"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28" name="Line 683"/>
            <p:cNvSpPr>
              <a:spLocks noChangeShapeType="1"/>
            </p:cNvSpPr>
            <p:nvPr/>
          </p:nvSpPr>
          <p:spPr bwMode="auto">
            <a:xfrm>
              <a:off x="3719" y="4051"/>
              <a:ext cx="28"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29" name="Line 684"/>
            <p:cNvSpPr>
              <a:spLocks noChangeShapeType="1"/>
            </p:cNvSpPr>
            <p:nvPr/>
          </p:nvSpPr>
          <p:spPr bwMode="auto">
            <a:xfrm flipV="1">
              <a:off x="4148" y="3784"/>
              <a:ext cx="0" cy="4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30" name="Line 685"/>
            <p:cNvSpPr>
              <a:spLocks noChangeShapeType="1"/>
            </p:cNvSpPr>
            <p:nvPr/>
          </p:nvSpPr>
          <p:spPr bwMode="auto">
            <a:xfrm>
              <a:off x="4136" y="3784"/>
              <a:ext cx="28"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31" name="Line 686"/>
            <p:cNvSpPr>
              <a:spLocks noChangeShapeType="1"/>
            </p:cNvSpPr>
            <p:nvPr/>
          </p:nvSpPr>
          <p:spPr bwMode="auto">
            <a:xfrm>
              <a:off x="1864" y="3954"/>
              <a:ext cx="1" cy="1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32" name="Line 687"/>
            <p:cNvSpPr>
              <a:spLocks noChangeShapeType="1"/>
            </p:cNvSpPr>
            <p:nvPr/>
          </p:nvSpPr>
          <p:spPr bwMode="auto">
            <a:xfrm>
              <a:off x="1851" y="3972"/>
              <a:ext cx="28"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33" name="Line 688"/>
            <p:cNvSpPr>
              <a:spLocks noChangeShapeType="1"/>
            </p:cNvSpPr>
            <p:nvPr/>
          </p:nvSpPr>
          <p:spPr bwMode="auto">
            <a:xfrm>
              <a:off x="2175" y="4007"/>
              <a:ext cx="0" cy="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34" name="Line 689"/>
            <p:cNvSpPr>
              <a:spLocks noChangeShapeType="1"/>
            </p:cNvSpPr>
            <p:nvPr/>
          </p:nvSpPr>
          <p:spPr bwMode="auto">
            <a:xfrm>
              <a:off x="2163" y="4015"/>
              <a:ext cx="27"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35" name="Line 690"/>
            <p:cNvSpPr>
              <a:spLocks noChangeShapeType="1"/>
            </p:cNvSpPr>
            <p:nvPr/>
          </p:nvSpPr>
          <p:spPr bwMode="auto">
            <a:xfrm>
              <a:off x="2485" y="3451"/>
              <a:ext cx="0" cy="12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36" name="Line 691"/>
            <p:cNvSpPr>
              <a:spLocks noChangeShapeType="1"/>
            </p:cNvSpPr>
            <p:nvPr/>
          </p:nvSpPr>
          <p:spPr bwMode="auto">
            <a:xfrm>
              <a:off x="2473" y="3578"/>
              <a:ext cx="28"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37" name="Line 692"/>
            <p:cNvSpPr>
              <a:spLocks noChangeShapeType="1"/>
            </p:cNvSpPr>
            <p:nvPr/>
          </p:nvSpPr>
          <p:spPr bwMode="auto">
            <a:xfrm>
              <a:off x="2799" y="3924"/>
              <a:ext cx="0" cy="3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38" name="Line 693"/>
            <p:cNvSpPr>
              <a:spLocks noChangeShapeType="1"/>
            </p:cNvSpPr>
            <p:nvPr/>
          </p:nvSpPr>
          <p:spPr bwMode="auto">
            <a:xfrm>
              <a:off x="2787" y="3959"/>
              <a:ext cx="28"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39" name="Line 694"/>
            <p:cNvSpPr>
              <a:spLocks noChangeShapeType="1"/>
            </p:cNvSpPr>
            <p:nvPr/>
          </p:nvSpPr>
          <p:spPr bwMode="auto">
            <a:xfrm>
              <a:off x="3109" y="3858"/>
              <a:ext cx="0" cy="3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40" name="Line 695"/>
            <p:cNvSpPr>
              <a:spLocks noChangeShapeType="1"/>
            </p:cNvSpPr>
            <p:nvPr/>
          </p:nvSpPr>
          <p:spPr bwMode="auto">
            <a:xfrm>
              <a:off x="3098" y="3893"/>
              <a:ext cx="28"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41" name="Line 696"/>
            <p:cNvSpPr>
              <a:spLocks noChangeShapeType="1"/>
            </p:cNvSpPr>
            <p:nvPr/>
          </p:nvSpPr>
          <p:spPr bwMode="auto">
            <a:xfrm>
              <a:off x="3421" y="3298"/>
              <a:ext cx="0" cy="14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42" name="Line 697"/>
            <p:cNvSpPr>
              <a:spLocks noChangeShapeType="1"/>
            </p:cNvSpPr>
            <p:nvPr/>
          </p:nvSpPr>
          <p:spPr bwMode="auto">
            <a:xfrm>
              <a:off x="3409" y="3443"/>
              <a:ext cx="28"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43" name="Line 698"/>
            <p:cNvSpPr>
              <a:spLocks noChangeShapeType="1"/>
            </p:cNvSpPr>
            <p:nvPr/>
          </p:nvSpPr>
          <p:spPr bwMode="auto">
            <a:xfrm>
              <a:off x="3731" y="4055"/>
              <a:ext cx="0"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44" name="Line 699"/>
            <p:cNvSpPr>
              <a:spLocks noChangeShapeType="1"/>
            </p:cNvSpPr>
            <p:nvPr/>
          </p:nvSpPr>
          <p:spPr bwMode="auto">
            <a:xfrm>
              <a:off x="3719" y="4055"/>
              <a:ext cx="28"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45" name="Line 700"/>
            <p:cNvSpPr>
              <a:spLocks noChangeShapeType="1"/>
            </p:cNvSpPr>
            <p:nvPr/>
          </p:nvSpPr>
          <p:spPr bwMode="auto">
            <a:xfrm>
              <a:off x="4148" y="3832"/>
              <a:ext cx="0" cy="4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46" name="Line 701"/>
            <p:cNvSpPr>
              <a:spLocks noChangeShapeType="1"/>
            </p:cNvSpPr>
            <p:nvPr/>
          </p:nvSpPr>
          <p:spPr bwMode="auto">
            <a:xfrm>
              <a:off x="4136" y="3880"/>
              <a:ext cx="28"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47" name="Line 702"/>
            <p:cNvSpPr>
              <a:spLocks noChangeShapeType="1"/>
            </p:cNvSpPr>
            <p:nvPr/>
          </p:nvSpPr>
          <p:spPr bwMode="auto">
            <a:xfrm>
              <a:off x="1642" y="2931"/>
              <a:ext cx="0" cy="11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48" name="Line 703"/>
            <p:cNvSpPr>
              <a:spLocks noChangeShapeType="1"/>
            </p:cNvSpPr>
            <p:nvPr/>
          </p:nvSpPr>
          <p:spPr bwMode="auto">
            <a:xfrm>
              <a:off x="1618" y="4059"/>
              <a:ext cx="24"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49" name="Line 704"/>
            <p:cNvSpPr>
              <a:spLocks noChangeShapeType="1"/>
            </p:cNvSpPr>
            <p:nvPr/>
          </p:nvSpPr>
          <p:spPr bwMode="auto">
            <a:xfrm>
              <a:off x="1618" y="3871"/>
              <a:ext cx="24"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50" name="Line 705"/>
            <p:cNvSpPr>
              <a:spLocks noChangeShapeType="1"/>
            </p:cNvSpPr>
            <p:nvPr/>
          </p:nvSpPr>
          <p:spPr bwMode="auto">
            <a:xfrm>
              <a:off x="1618" y="3683"/>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51" name="Line 706"/>
            <p:cNvSpPr>
              <a:spLocks noChangeShapeType="1"/>
            </p:cNvSpPr>
            <p:nvPr/>
          </p:nvSpPr>
          <p:spPr bwMode="auto">
            <a:xfrm>
              <a:off x="1618" y="3495"/>
              <a:ext cx="24"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52" name="Line 707"/>
            <p:cNvSpPr>
              <a:spLocks noChangeShapeType="1"/>
            </p:cNvSpPr>
            <p:nvPr/>
          </p:nvSpPr>
          <p:spPr bwMode="auto">
            <a:xfrm>
              <a:off x="1618" y="3307"/>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53" name="Line 708"/>
            <p:cNvSpPr>
              <a:spLocks noChangeShapeType="1"/>
            </p:cNvSpPr>
            <p:nvPr/>
          </p:nvSpPr>
          <p:spPr bwMode="auto">
            <a:xfrm>
              <a:off x="1618" y="3119"/>
              <a:ext cx="24"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54" name="Line 709"/>
            <p:cNvSpPr>
              <a:spLocks noChangeShapeType="1"/>
            </p:cNvSpPr>
            <p:nvPr/>
          </p:nvSpPr>
          <p:spPr bwMode="auto">
            <a:xfrm>
              <a:off x="1618" y="293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55" name="Line 710"/>
            <p:cNvSpPr>
              <a:spLocks noChangeShapeType="1"/>
            </p:cNvSpPr>
            <p:nvPr/>
          </p:nvSpPr>
          <p:spPr bwMode="auto">
            <a:xfrm>
              <a:off x="1642" y="4059"/>
              <a:ext cx="2487"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56" name="Line 711"/>
            <p:cNvSpPr>
              <a:spLocks noChangeShapeType="1"/>
            </p:cNvSpPr>
            <p:nvPr/>
          </p:nvSpPr>
          <p:spPr bwMode="auto">
            <a:xfrm flipV="1">
              <a:off x="1642" y="4059"/>
              <a:ext cx="0"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57" name="Line 712"/>
            <p:cNvSpPr>
              <a:spLocks noChangeShapeType="1"/>
            </p:cNvSpPr>
            <p:nvPr/>
          </p:nvSpPr>
          <p:spPr bwMode="auto">
            <a:xfrm flipV="1">
              <a:off x="1952" y="4059"/>
              <a:ext cx="0" cy="2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58" name="Line 713"/>
            <p:cNvSpPr>
              <a:spLocks noChangeShapeType="1"/>
            </p:cNvSpPr>
            <p:nvPr/>
          </p:nvSpPr>
          <p:spPr bwMode="auto">
            <a:xfrm flipV="1">
              <a:off x="2262" y="4059"/>
              <a:ext cx="0" cy="2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59" name="Line 714"/>
            <p:cNvSpPr>
              <a:spLocks noChangeShapeType="1"/>
            </p:cNvSpPr>
            <p:nvPr/>
          </p:nvSpPr>
          <p:spPr bwMode="auto">
            <a:xfrm flipV="1">
              <a:off x="2573" y="4059"/>
              <a:ext cx="0" cy="2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60" name="Line 715"/>
            <p:cNvSpPr>
              <a:spLocks noChangeShapeType="1"/>
            </p:cNvSpPr>
            <p:nvPr/>
          </p:nvSpPr>
          <p:spPr bwMode="auto">
            <a:xfrm flipV="1">
              <a:off x="2888" y="4059"/>
              <a:ext cx="0" cy="2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61" name="Line 716"/>
            <p:cNvSpPr>
              <a:spLocks noChangeShapeType="1"/>
            </p:cNvSpPr>
            <p:nvPr/>
          </p:nvSpPr>
          <p:spPr bwMode="auto">
            <a:xfrm flipV="1">
              <a:off x="3197" y="4059"/>
              <a:ext cx="0" cy="2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62" name="Line 717"/>
            <p:cNvSpPr>
              <a:spLocks noChangeShapeType="1"/>
            </p:cNvSpPr>
            <p:nvPr/>
          </p:nvSpPr>
          <p:spPr bwMode="auto">
            <a:xfrm flipV="1">
              <a:off x="3508" y="4059"/>
              <a:ext cx="0" cy="2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63" name="Line 718"/>
            <p:cNvSpPr>
              <a:spLocks noChangeShapeType="1"/>
            </p:cNvSpPr>
            <p:nvPr/>
          </p:nvSpPr>
          <p:spPr bwMode="auto">
            <a:xfrm flipV="1">
              <a:off x="3818" y="4059"/>
              <a:ext cx="0" cy="2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64" name="Line 719"/>
            <p:cNvSpPr>
              <a:spLocks noChangeShapeType="1"/>
            </p:cNvSpPr>
            <p:nvPr/>
          </p:nvSpPr>
          <p:spPr bwMode="auto">
            <a:xfrm flipV="1">
              <a:off x="4177" y="4059"/>
              <a:ext cx="0"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65" name="Rectangle 720"/>
            <p:cNvSpPr>
              <a:spLocks noChangeArrowheads="1"/>
            </p:cNvSpPr>
            <p:nvPr/>
          </p:nvSpPr>
          <p:spPr bwMode="auto">
            <a:xfrm>
              <a:off x="1539" y="4011"/>
              <a:ext cx="46"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0</a:t>
              </a:r>
              <a:endParaRPr lang="en-US" sz="1400"/>
            </a:p>
          </p:txBody>
        </p:sp>
        <p:sp>
          <p:nvSpPr>
            <p:cNvPr id="21666" name="Rectangle 721"/>
            <p:cNvSpPr>
              <a:spLocks noChangeArrowheads="1"/>
            </p:cNvSpPr>
            <p:nvPr/>
          </p:nvSpPr>
          <p:spPr bwMode="auto">
            <a:xfrm>
              <a:off x="1495" y="3823"/>
              <a:ext cx="91"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20</a:t>
              </a:r>
              <a:endParaRPr lang="en-US" sz="1400"/>
            </a:p>
          </p:txBody>
        </p:sp>
        <p:sp>
          <p:nvSpPr>
            <p:cNvPr id="21667" name="Rectangle 722"/>
            <p:cNvSpPr>
              <a:spLocks noChangeArrowheads="1"/>
            </p:cNvSpPr>
            <p:nvPr/>
          </p:nvSpPr>
          <p:spPr bwMode="auto">
            <a:xfrm>
              <a:off x="1495" y="3635"/>
              <a:ext cx="91"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40</a:t>
              </a:r>
              <a:endParaRPr lang="en-US" sz="1400"/>
            </a:p>
          </p:txBody>
        </p:sp>
        <p:sp>
          <p:nvSpPr>
            <p:cNvPr id="21668" name="Rectangle 723"/>
            <p:cNvSpPr>
              <a:spLocks noChangeArrowheads="1"/>
            </p:cNvSpPr>
            <p:nvPr/>
          </p:nvSpPr>
          <p:spPr bwMode="auto">
            <a:xfrm>
              <a:off x="1495" y="3447"/>
              <a:ext cx="91"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60</a:t>
              </a:r>
              <a:endParaRPr lang="en-US" sz="1400"/>
            </a:p>
          </p:txBody>
        </p:sp>
        <p:sp>
          <p:nvSpPr>
            <p:cNvPr id="21669" name="Rectangle 724"/>
            <p:cNvSpPr>
              <a:spLocks noChangeArrowheads="1"/>
            </p:cNvSpPr>
            <p:nvPr/>
          </p:nvSpPr>
          <p:spPr bwMode="auto">
            <a:xfrm>
              <a:off x="1495" y="3259"/>
              <a:ext cx="91"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80</a:t>
              </a:r>
              <a:endParaRPr lang="en-US" sz="1400"/>
            </a:p>
          </p:txBody>
        </p:sp>
        <p:sp>
          <p:nvSpPr>
            <p:cNvPr id="21670" name="Rectangle 725"/>
            <p:cNvSpPr>
              <a:spLocks noChangeArrowheads="1"/>
            </p:cNvSpPr>
            <p:nvPr/>
          </p:nvSpPr>
          <p:spPr bwMode="auto">
            <a:xfrm>
              <a:off x="1453" y="3072"/>
              <a:ext cx="137"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100</a:t>
              </a:r>
              <a:endParaRPr lang="en-US" sz="1400"/>
            </a:p>
          </p:txBody>
        </p:sp>
        <p:sp>
          <p:nvSpPr>
            <p:cNvPr id="21671" name="Rectangle 726"/>
            <p:cNvSpPr>
              <a:spLocks noChangeArrowheads="1"/>
            </p:cNvSpPr>
            <p:nvPr/>
          </p:nvSpPr>
          <p:spPr bwMode="auto">
            <a:xfrm>
              <a:off x="1453" y="2883"/>
              <a:ext cx="137"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120</a:t>
              </a:r>
              <a:endParaRPr lang="en-US" sz="1400"/>
            </a:p>
          </p:txBody>
        </p:sp>
        <p:sp>
          <p:nvSpPr>
            <p:cNvPr id="21672" name="Rectangle 727"/>
            <p:cNvSpPr>
              <a:spLocks noChangeArrowheads="1"/>
            </p:cNvSpPr>
            <p:nvPr/>
          </p:nvSpPr>
          <p:spPr bwMode="auto">
            <a:xfrm>
              <a:off x="1749" y="4134"/>
              <a:ext cx="105"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Na</a:t>
              </a:r>
              <a:endParaRPr lang="en-US" sz="1400"/>
            </a:p>
          </p:txBody>
        </p:sp>
        <p:sp>
          <p:nvSpPr>
            <p:cNvPr id="21673" name="Rectangle 728"/>
            <p:cNvSpPr>
              <a:spLocks noChangeArrowheads="1"/>
            </p:cNvSpPr>
            <p:nvPr/>
          </p:nvSpPr>
          <p:spPr bwMode="auto">
            <a:xfrm>
              <a:off x="2051" y="4134"/>
              <a:ext cx="11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Mg</a:t>
              </a:r>
              <a:endParaRPr lang="en-US" sz="1400"/>
            </a:p>
          </p:txBody>
        </p:sp>
        <p:sp>
          <p:nvSpPr>
            <p:cNvPr id="21674" name="Rectangle 729"/>
            <p:cNvSpPr>
              <a:spLocks noChangeArrowheads="1"/>
            </p:cNvSpPr>
            <p:nvPr/>
          </p:nvSpPr>
          <p:spPr bwMode="auto">
            <a:xfrm>
              <a:off x="2393" y="4134"/>
              <a:ext cx="55"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P</a:t>
              </a:r>
              <a:endParaRPr lang="en-US" sz="1400"/>
            </a:p>
          </p:txBody>
        </p:sp>
        <p:sp>
          <p:nvSpPr>
            <p:cNvPr id="21675" name="Rectangle 730"/>
            <p:cNvSpPr>
              <a:spLocks noChangeArrowheads="1"/>
            </p:cNvSpPr>
            <p:nvPr/>
          </p:nvSpPr>
          <p:spPr bwMode="auto">
            <a:xfrm>
              <a:off x="2703" y="4134"/>
              <a:ext cx="55"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S</a:t>
              </a:r>
              <a:endParaRPr lang="en-US" sz="1400"/>
            </a:p>
          </p:txBody>
        </p:sp>
        <p:sp>
          <p:nvSpPr>
            <p:cNvPr id="21676" name="Rectangle 731"/>
            <p:cNvSpPr>
              <a:spLocks noChangeArrowheads="1"/>
            </p:cNvSpPr>
            <p:nvPr/>
          </p:nvSpPr>
          <p:spPr bwMode="auto">
            <a:xfrm>
              <a:off x="3007" y="4134"/>
              <a:ext cx="78"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Cl</a:t>
              </a:r>
              <a:endParaRPr lang="en-US" sz="1400"/>
            </a:p>
          </p:txBody>
        </p:sp>
        <p:sp>
          <p:nvSpPr>
            <p:cNvPr id="21677" name="Rectangle 732"/>
            <p:cNvSpPr>
              <a:spLocks noChangeArrowheads="1"/>
            </p:cNvSpPr>
            <p:nvPr/>
          </p:nvSpPr>
          <p:spPr bwMode="auto">
            <a:xfrm>
              <a:off x="3324" y="4134"/>
              <a:ext cx="55"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K</a:t>
              </a:r>
              <a:endParaRPr lang="en-US" sz="1400"/>
            </a:p>
          </p:txBody>
        </p:sp>
        <p:sp>
          <p:nvSpPr>
            <p:cNvPr id="21678" name="Rectangle 733"/>
            <p:cNvSpPr>
              <a:spLocks noChangeArrowheads="1"/>
            </p:cNvSpPr>
            <p:nvPr/>
          </p:nvSpPr>
          <p:spPr bwMode="auto">
            <a:xfrm>
              <a:off x="3615" y="4134"/>
              <a:ext cx="105"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Ca</a:t>
              </a:r>
              <a:endParaRPr lang="en-US" sz="1400"/>
            </a:p>
          </p:txBody>
        </p:sp>
        <p:sp>
          <p:nvSpPr>
            <p:cNvPr id="21679" name="Rectangle 734"/>
            <p:cNvSpPr>
              <a:spLocks noChangeArrowheads="1"/>
            </p:cNvSpPr>
            <p:nvPr/>
          </p:nvSpPr>
          <p:spPr bwMode="auto">
            <a:xfrm>
              <a:off x="3937" y="4134"/>
              <a:ext cx="66"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Ti</a:t>
              </a:r>
              <a:endParaRPr lang="en-US" sz="1400"/>
            </a:p>
          </p:txBody>
        </p:sp>
        <p:sp>
          <p:nvSpPr>
            <p:cNvPr id="21680" name="Rectangle 735"/>
            <p:cNvSpPr>
              <a:spLocks noChangeArrowheads="1"/>
            </p:cNvSpPr>
            <p:nvPr/>
          </p:nvSpPr>
          <p:spPr bwMode="auto">
            <a:xfrm>
              <a:off x="1956" y="3075"/>
              <a:ext cx="35" cy="40"/>
            </a:xfrm>
            <a:prstGeom prst="rect">
              <a:avLst/>
            </a:prstGeom>
            <a:solidFill>
              <a:srgbClr val="000000"/>
            </a:solidFill>
            <a:ln w="3175">
              <a:solidFill>
                <a:srgbClr val="000000"/>
              </a:solidFill>
              <a:miter lim="800000"/>
              <a:headEnd/>
              <a:tailEnd/>
            </a:ln>
          </p:spPr>
          <p:txBody>
            <a:bodyPr/>
            <a:lstStyle/>
            <a:p>
              <a:endParaRPr lang="it-IT"/>
            </a:p>
          </p:txBody>
        </p:sp>
        <p:sp>
          <p:nvSpPr>
            <p:cNvPr id="21681" name="Rectangle 736"/>
            <p:cNvSpPr>
              <a:spLocks noChangeArrowheads="1"/>
            </p:cNvSpPr>
            <p:nvPr/>
          </p:nvSpPr>
          <p:spPr bwMode="auto">
            <a:xfrm>
              <a:off x="2012" y="3054"/>
              <a:ext cx="265"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0" tIns="0" rIns="0" bIns="0">
              <a:spAutoFit/>
            </a:bodyPr>
            <a:lstStyle/>
            <a:p>
              <a:r>
                <a:rPr lang="en-US" sz="1400">
                  <a:solidFill>
                    <a:srgbClr val="000000"/>
                  </a:solidFill>
                </a:rPr>
                <a:t>Control</a:t>
              </a:r>
              <a:endParaRPr lang="en-US" sz="1400"/>
            </a:p>
          </p:txBody>
        </p:sp>
        <p:sp>
          <p:nvSpPr>
            <p:cNvPr id="21682" name="Rectangle 737"/>
            <p:cNvSpPr>
              <a:spLocks noChangeArrowheads="1"/>
            </p:cNvSpPr>
            <p:nvPr/>
          </p:nvSpPr>
          <p:spPr bwMode="auto">
            <a:xfrm>
              <a:off x="1956" y="3180"/>
              <a:ext cx="35" cy="41"/>
            </a:xfrm>
            <a:prstGeom prst="rect">
              <a:avLst/>
            </a:prstGeom>
            <a:solidFill>
              <a:srgbClr val="C0C0C0"/>
            </a:solidFill>
            <a:ln w="3175">
              <a:solidFill>
                <a:srgbClr val="000000"/>
              </a:solidFill>
              <a:miter lim="800000"/>
              <a:headEnd/>
              <a:tailEnd/>
            </a:ln>
          </p:spPr>
          <p:txBody>
            <a:bodyPr/>
            <a:lstStyle/>
            <a:p>
              <a:endParaRPr lang="it-IT"/>
            </a:p>
          </p:txBody>
        </p:sp>
        <p:sp>
          <p:nvSpPr>
            <p:cNvPr id="21683" name="Rectangle 738"/>
            <p:cNvSpPr>
              <a:spLocks noChangeArrowheads="1"/>
            </p:cNvSpPr>
            <p:nvPr/>
          </p:nvSpPr>
          <p:spPr bwMode="auto">
            <a:xfrm>
              <a:off x="2024" y="3176"/>
              <a:ext cx="338"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0" tIns="0" rIns="0" bIns="0">
              <a:spAutoFit/>
            </a:bodyPr>
            <a:lstStyle/>
            <a:p>
              <a:r>
                <a:rPr lang="fr-FR" sz="1400">
                  <a:latin typeface="Arial Unicode MS" pitchFamily="34" charset="-128"/>
                  <a:cs typeface="Arial" charset="0"/>
                </a:rPr>
                <a:t>TiO</a:t>
              </a:r>
              <a:r>
                <a:rPr lang="fr-FR" sz="1400" baseline="-25000">
                  <a:latin typeface="Arial Unicode MS" pitchFamily="34" charset="-128"/>
                  <a:cs typeface="Arial" charset="0"/>
                </a:rPr>
                <a:t>2</a:t>
              </a:r>
              <a:r>
                <a:rPr lang="fr-FR" sz="1400">
                  <a:latin typeface="Arial Unicode MS" pitchFamily="34" charset="-128"/>
                  <a:cs typeface="Arial" charset="0"/>
                </a:rPr>
                <a:t>-</a:t>
              </a:r>
              <a:r>
                <a:rPr lang="en-US" sz="1400">
                  <a:latin typeface="Arial Unicode MS" pitchFamily="34" charset="-128"/>
                  <a:cs typeface="Arial" charset="0"/>
                </a:rPr>
                <a:t>P25</a:t>
              </a:r>
            </a:p>
          </p:txBody>
        </p:sp>
        <p:sp>
          <p:nvSpPr>
            <p:cNvPr id="21684" name="Rectangle 739"/>
            <p:cNvSpPr>
              <a:spLocks noChangeArrowheads="1"/>
            </p:cNvSpPr>
            <p:nvPr/>
          </p:nvSpPr>
          <p:spPr bwMode="auto">
            <a:xfrm>
              <a:off x="1956" y="3285"/>
              <a:ext cx="35" cy="40"/>
            </a:xfrm>
            <a:prstGeom prst="rect">
              <a:avLst/>
            </a:prstGeom>
            <a:solidFill>
              <a:srgbClr val="00FF00"/>
            </a:solidFill>
            <a:ln w="3175">
              <a:solidFill>
                <a:srgbClr val="000000"/>
              </a:solidFill>
              <a:miter lim="800000"/>
              <a:headEnd/>
              <a:tailEnd/>
            </a:ln>
          </p:spPr>
          <p:txBody>
            <a:bodyPr/>
            <a:lstStyle/>
            <a:p>
              <a:endParaRPr lang="it-IT"/>
            </a:p>
          </p:txBody>
        </p:sp>
        <p:sp>
          <p:nvSpPr>
            <p:cNvPr id="21685" name="Rectangle 740"/>
            <p:cNvSpPr>
              <a:spLocks noChangeArrowheads="1"/>
            </p:cNvSpPr>
            <p:nvPr/>
          </p:nvSpPr>
          <p:spPr bwMode="auto">
            <a:xfrm>
              <a:off x="2018" y="3276"/>
              <a:ext cx="548"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0" tIns="0" rIns="0" bIns="0">
              <a:spAutoFit/>
            </a:bodyPr>
            <a:lstStyle/>
            <a:p>
              <a:r>
                <a:rPr lang="en-US" sz="1400">
                  <a:solidFill>
                    <a:srgbClr val="00FF00"/>
                  </a:solidFill>
                  <a:latin typeface="Arial Unicode MS" pitchFamily="34" charset="-128"/>
                  <a:cs typeface="Arial" charset="0"/>
                </a:rPr>
                <a:t>FITC</a:t>
              </a:r>
              <a:r>
                <a:rPr lang="fr-FR" sz="1400">
                  <a:solidFill>
                    <a:srgbClr val="00FF00"/>
                  </a:solidFill>
                  <a:latin typeface="Arial Unicode MS" pitchFamily="34" charset="-128"/>
                  <a:cs typeface="Arial" charset="0"/>
                </a:rPr>
                <a:t>-TiO</a:t>
              </a:r>
              <a:r>
                <a:rPr lang="fr-FR" sz="1400" baseline="-25000">
                  <a:solidFill>
                    <a:srgbClr val="00FF00"/>
                  </a:solidFill>
                  <a:latin typeface="Arial Unicode MS" pitchFamily="34" charset="-128"/>
                  <a:cs typeface="Arial" charset="0"/>
                </a:rPr>
                <a:t>2</a:t>
              </a:r>
              <a:r>
                <a:rPr lang="fr-FR" sz="1400">
                  <a:solidFill>
                    <a:srgbClr val="00FF00"/>
                  </a:solidFill>
                  <a:latin typeface="Arial Unicode MS" pitchFamily="34" charset="-128"/>
                  <a:cs typeface="Arial" charset="0"/>
                </a:rPr>
                <a:t>-</a:t>
              </a:r>
              <a:r>
                <a:rPr lang="en-US" sz="1400">
                  <a:solidFill>
                    <a:srgbClr val="00FF00"/>
                  </a:solidFill>
                  <a:latin typeface="Arial Unicode MS" pitchFamily="34" charset="-128"/>
                  <a:cs typeface="Arial" charset="0"/>
                </a:rPr>
                <a:t>P25</a:t>
              </a:r>
              <a:endParaRPr lang="en-US" sz="1400">
                <a:latin typeface="Arial Unicode MS" pitchFamily="34" charset="-128"/>
                <a:cs typeface="Arial" charset="0"/>
              </a:endParaRPr>
            </a:p>
          </p:txBody>
        </p:sp>
        <p:sp>
          <p:nvSpPr>
            <p:cNvPr id="21686" name="Rectangle 741"/>
            <p:cNvSpPr>
              <a:spLocks noChangeArrowheads="1"/>
            </p:cNvSpPr>
            <p:nvPr/>
          </p:nvSpPr>
          <p:spPr bwMode="auto">
            <a:xfrm>
              <a:off x="4751" y="4003"/>
              <a:ext cx="153" cy="59"/>
            </a:xfrm>
            <a:prstGeom prst="rect">
              <a:avLst/>
            </a:prstGeom>
            <a:solidFill>
              <a:srgbClr val="000000"/>
            </a:solidFill>
            <a:ln w="3175">
              <a:solidFill>
                <a:srgbClr val="000000"/>
              </a:solidFill>
              <a:miter lim="800000"/>
              <a:headEnd/>
              <a:tailEnd/>
            </a:ln>
          </p:spPr>
          <p:txBody>
            <a:bodyPr/>
            <a:lstStyle/>
            <a:p>
              <a:endParaRPr lang="it-IT"/>
            </a:p>
          </p:txBody>
        </p:sp>
        <p:sp>
          <p:nvSpPr>
            <p:cNvPr id="21687" name="Rectangle 742"/>
            <p:cNvSpPr>
              <a:spLocks noChangeArrowheads="1"/>
            </p:cNvSpPr>
            <p:nvPr/>
          </p:nvSpPr>
          <p:spPr bwMode="auto">
            <a:xfrm>
              <a:off x="4904" y="3825"/>
              <a:ext cx="154" cy="237"/>
            </a:xfrm>
            <a:prstGeom prst="rect">
              <a:avLst/>
            </a:prstGeom>
            <a:solidFill>
              <a:srgbClr val="C0C0C0"/>
            </a:solidFill>
            <a:ln w="3175">
              <a:solidFill>
                <a:srgbClr val="000000"/>
              </a:solidFill>
              <a:miter lim="800000"/>
              <a:headEnd/>
              <a:tailEnd/>
            </a:ln>
          </p:spPr>
          <p:txBody>
            <a:bodyPr/>
            <a:lstStyle/>
            <a:p>
              <a:endParaRPr lang="it-IT"/>
            </a:p>
          </p:txBody>
        </p:sp>
        <p:sp>
          <p:nvSpPr>
            <p:cNvPr id="21688" name="Rectangle 743"/>
            <p:cNvSpPr>
              <a:spLocks noChangeArrowheads="1"/>
            </p:cNvSpPr>
            <p:nvPr/>
          </p:nvSpPr>
          <p:spPr bwMode="auto">
            <a:xfrm>
              <a:off x="5058" y="3944"/>
              <a:ext cx="154" cy="118"/>
            </a:xfrm>
            <a:prstGeom prst="rect">
              <a:avLst/>
            </a:prstGeom>
            <a:solidFill>
              <a:srgbClr val="00FF00"/>
            </a:solidFill>
            <a:ln w="3175">
              <a:solidFill>
                <a:srgbClr val="000000"/>
              </a:solidFill>
              <a:miter lim="800000"/>
              <a:headEnd/>
              <a:tailEnd/>
            </a:ln>
          </p:spPr>
          <p:txBody>
            <a:bodyPr/>
            <a:lstStyle/>
            <a:p>
              <a:endParaRPr lang="it-IT"/>
            </a:p>
          </p:txBody>
        </p:sp>
        <p:sp>
          <p:nvSpPr>
            <p:cNvPr id="21689" name="Line 744"/>
            <p:cNvSpPr>
              <a:spLocks noChangeShapeType="1"/>
            </p:cNvSpPr>
            <p:nvPr/>
          </p:nvSpPr>
          <p:spPr bwMode="auto">
            <a:xfrm flipV="1">
              <a:off x="4825" y="3998"/>
              <a:ext cx="2"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90" name="Line 745"/>
            <p:cNvSpPr>
              <a:spLocks noChangeShapeType="1"/>
            </p:cNvSpPr>
            <p:nvPr/>
          </p:nvSpPr>
          <p:spPr bwMode="auto">
            <a:xfrm>
              <a:off x="4813" y="3998"/>
              <a:ext cx="30"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91" name="Line 746"/>
            <p:cNvSpPr>
              <a:spLocks noChangeShapeType="1"/>
            </p:cNvSpPr>
            <p:nvPr/>
          </p:nvSpPr>
          <p:spPr bwMode="auto">
            <a:xfrm>
              <a:off x="4825" y="4003"/>
              <a:ext cx="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92" name="Line 747"/>
            <p:cNvSpPr>
              <a:spLocks noChangeShapeType="1"/>
            </p:cNvSpPr>
            <p:nvPr/>
          </p:nvSpPr>
          <p:spPr bwMode="auto">
            <a:xfrm>
              <a:off x="4813" y="4003"/>
              <a:ext cx="30"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93" name="Line 748"/>
            <p:cNvSpPr>
              <a:spLocks noChangeShapeType="1"/>
            </p:cNvSpPr>
            <p:nvPr/>
          </p:nvSpPr>
          <p:spPr bwMode="auto">
            <a:xfrm flipV="1">
              <a:off x="4979" y="3805"/>
              <a:ext cx="0" cy="2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94" name="Line 749"/>
            <p:cNvSpPr>
              <a:spLocks noChangeShapeType="1"/>
            </p:cNvSpPr>
            <p:nvPr/>
          </p:nvSpPr>
          <p:spPr bwMode="auto">
            <a:xfrm>
              <a:off x="4967" y="3805"/>
              <a:ext cx="29"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95" name="Line 750"/>
            <p:cNvSpPr>
              <a:spLocks noChangeShapeType="1"/>
            </p:cNvSpPr>
            <p:nvPr/>
          </p:nvSpPr>
          <p:spPr bwMode="auto">
            <a:xfrm>
              <a:off x="4979" y="3825"/>
              <a:ext cx="0" cy="2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96" name="Line 751"/>
            <p:cNvSpPr>
              <a:spLocks noChangeShapeType="1"/>
            </p:cNvSpPr>
            <p:nvPr/>
          </p:nvSpPr>
          <p:spPr bwMode="auto">
            <a:xfrm>
              <a:off x="4967" y="3850"/>
              <a:ext cx="29"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97" name="Line 752"/>
            <p:cNvSpPr>
              <a:spLocks noChangeShapeType="1"/>
            </p:cNvSpPr>
            <p:nvPr/>
          </p:nvSpPr>
          <p:spPr bwMode="auto">
            <a:xfrm flipV="1">
              <a:off x="5132" y="3914"/>
              <a:ext cx="0" cy="3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98" name="Line 753"/>
            <p:cNvSpPr>
              <a:spLocks noChangeShapeType="1"/>
            </p:cNvSpPr>
            <p:nvPr/>
          </p:nvSpPr>
          <p:spPr bwMode="auto">
            <a:xfrm>
              <a:off x="5119" y="3914"/>
              <a:ext cx="30"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99" name="Line 754"/>
            <p:cNvSpPr>
              <a:spLocks noChangeShapeType="1"/>
            </p:cNvSpPr>
            <p:nvPr/>
          </p:nvSpPr>
          <p:spPr bwMode="auto">
            <a:xfrm>
              <a:off x="5132" y="3944"/>
              <a:ext cx="0" cy="3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700" name="Line 755"/>
            <p:cNvSpPr>
              <a:spLocks noChangeShapeType="1"/>
            </p:cNvSpPr>
            <p:nvPr/>
          </p:nvSpPr>
          <p:spPr bwMode="auto">
            <a:xfrm>
              <a:off x="5119" y="3978"/>
              <a:ext cx="3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701" name="Line 756"/>
            <p:cNvSpPr>
              <a:spLocks noChangeShapeType="1"/>
            </p:cNvSpPr>
            <p:nvPr/>
          </p:nvSpPr>
          <p:spPr bwMode="auto">
            <a:xfrm>
              <a:off x="4638" y="3469"/>
              <a:ext cx="0" cy="59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702" name="Line 757"/>
            <p:cNvSpPr>
              <a:spLocks noChangeShapeType="1"/>
            </p:cNvSpPr>
            <p:nvPr/>
          </p:nvSpPr>
          <p:spPr bwMode="auto">
            <a:xfrm>
              <a:off x="4611" y="4062"/>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703" name="Line 758"/>
            <p:cNvSpPr>
              <a:spLocks noChangeShapeType="1"/>
            </p:cNvSpPr>
            <p:nvPr/>
          </p:nvSpPr>
          <p:spPr bwMode="auto">
            <a:xfrm>
              <a:off x="4611" y="3865"/>
              <a:ext cx="27"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704" name="Line 759"/>
            <p:cNvSpPr>
              <a:spLocks noChangeShapeType="1"/>
            </p:cNvSpPr>
            <p:nvPr/>
          </p:nvSpPr>
          <p:spPr bwMode="auto">
            <a:xfrm>
              <a:off x="4611" y="3667"/>
              <a:ext cx="27"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705" name="Line 760"/>
            <p:cNvSpPr>
              <a:spLocks noChangeShapeType="1"/>
            </p:cNvSpPr>
            <p:nvPr/>
          </p:nvSpPr>
          <p:spPr bwMode="auto">
            <a:xfrm>
              <a:off x="4611" y="3469"/>
              <a:ext cx="27"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706" name="Line 761"/>
            <p:cNvSpPr>
              <a:spLocks noChangeShapeType="1"/>
            </p:cNvSpPr>
            <p:nvPr/>
          </p:nvSpPr>
          <p:spPr bwMode="auto">
            <a:xfrm>
              <a:off x="4638" y="4062"/>
              <a:ext cx="69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707" name="Line 762"/>
            <p:cNvSpPr>
              <a:spLocks noChangeShapeType="1"/>
            </p:cNvSpPr>
            <p:nvPr/>
          </p:nvSpPr>
          <p:spPr bwMode="auto">
            <a:xfrm flipV="1">
              <a:off x="4638" y="4062"/>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708" name="Line 763"/>
            <p:cNvSpPr>
              <a:spLocks noChangeShapeType="1"/>
            </p:cNvSpPr>
            <p:nvPr/>
          </p:nvSpPr>
          <p:spPr bwMode="auto">
            <a:xfrm flipV="1">
              <a:off x="5329" y="4062"/>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709" name="Rectangle 764"/>
            <p:cNvSpPr>
              <a:spLocks noChangeArrowheads="1"/>
            </p:cNvSpPr>
            <p:nvPr/>
          </p:nvSpPr>
          <p:spPr bwMode="auto">
            <a:xfrm>
              <a:off x="4524" y="4008"/>
              <a:ext cx="46"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0</a:t>
              </a:r>
              <a:endParaRPr lang="en-US" sz="1400"/>
            </a:p>
          </p:txBody>
        </p:sp>
        <p:sp>
          <p:nvSpPr>
            <p:cNvPr id="21710" name="Rectangle 765"/>
            <p:cNvSpPr>
              <a:spLocks noChangeArrowheads="1"/>
            </p:cNvSpPr>
            <p:nvPr/>
          </p:nvSpPr>
          <p:spPr bwMode="auto">
            <a:xfrm>
              <a:off x="4524" y="3810"/>
              <a:ext cx="46"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1</a:t>
              </a:r>
              <a:endParaRPr lang="en-US" sz="1400"/>
            </a:p>
          </p:txBody>
        </p:sp>
        <p:sp>
          <p:nvSpPr>
            <p:cNvPr id="21711" name="Rectangle 766"/>
            <p:cNvSpPr>
              <a:spLocks noChangeArrowheads="1"/>
            </p:cNvSpPr>
            <p:nvPr/>
          </p:nvSpPr>
          <p:spPr bwMode="auto">
            <a:xfrm>
              <a:off x="4524" y="3612"/>
              <a:ext cx="46"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2</a:t>
              </a:r>
              <a:endParaRPr lang="en-US" sz="1400"/>
            </a:p>
          </p:txBody>
        </p:sp>
        <p:sp>
          <p:nvSpPr>
            <p:cNvPr id="21712" name="Rectangle 767"/>
            <p:cNvSpPr>
              <a:spLocks noChangeArrowheads="1"/>
            </p:cNvSpPr>
            <p:nvPr/>
          </p:nvSpPr>
          <p:spPr bwMode="auto">
            <a:xfrm>
              <a:off x="4524" y="3414"/>
              <a:ext cx="46"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3</a:t>
              </a:r>
              <a:endParaRPr lang="en-US" sz="1400"/>
            </a:p>
          </p:txBody>
        </p:sp>
        <p:sp>
          <p:nvSpPr>
            <p:cNvPr id="21713" name="Rectangle 768"/>
            <p:cNvSpPr>
              <a:spLocks noChangeArrowheads="1"/>
            </p:cNvSpPr>
            <p:nvPr/>
          </p:nvSpPr>
          <p:spPr bwMode="auto">
            <a:xfrm>
              <a:off x="4930" y="4147"/>
              <a:ext cx="105"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Ca</a:t>
              </a:r>
              <a:endParaRPr lang="en-US" sz="1400"/>
            </a:p>
          </p:txBody>
        </p:sp>
        <p:sp>
          <p:nvSpPr>
            <p:cNvPr id="21714" name="Text Box 464"/>
            <p:cNvSpPr txBox="1">
              <a:spLocks noChangeArrowheads="1"/>
            </p:cNvSpPr>
            <p:nvPr/>
          </p:nvSpPr>
          <p:spPr bwMode="auto">
            <a:xfrm rot="-5400000">
              <a:off x="885" y="3483"/>
              <a:ext cx="1071"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sz="1400">
                  <a:cs typeface="Arial" charset="0"/>
                </a:rPr>
                <a:t>mg/g Dry Mass</a:t>
              </a:r>
            </a:p>
          </p:txBody>
        </p:sp>
        <p:sp>
          <p:nvSpPr>
            <p:cNvPr id="21715" name="Text Box 464"/>
            <p:cNvSpPr txBox="1">
              <a:spLocks noChangeArrowheads="1"/>
            </p:cNvSpPr>
            <p:nvPr/>
          </p:nvSpPr>
          <p:spPr bwMode="auto">
            <a:xfrm rot="-5400000">
              <a:off x="3995" y="3667"/>
              <a:ext cx="90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sz="1400">
                  <a:cs typeface="Arial" charset="0"/>
                </a:rPr>
                <a:t>mg/g D.M</a:t>
              </a:r>
            </a:p>
          </p:txBody>
        </p:sp>
      </p:grpSp>
      <p:sp>
        <p:nvSpPr>
          <p:cNvPr id="21514" name="Line 771"/>
          <p:cNvSpPr>
            <a:spLocks noChangeShapeType="1"/>
          </p:cNvSpPr>
          <p:nvPr/>
        </p:nvSpPr>
        <p:spPr bwMode="auto">
          <a:xfrm flipH="1">
            <a:off x="5929313" y="1928813"/>
            <a:ext cx="2284412" cy="1976437"/>
          </a:xfrm>
          <a:prstGeom prst="line">
            <a:avLst/>
          </a:prstGeom>
          <a:noFill/>
          <a:ln w="38100">
            <a:solidFill>
              <a:srgbClr val="FF0000"/>
            </a:solidFill>
            <a:round/>
            <a:headEnd type="none" w="sm" len="sm"/>
            <a:tailEnd type="stealth" w="lg" len="lg"/>
          </a:ln>
          <a:extLst>
            <a:ext uri="{909E8E84-426E-40DD-AFC4-6F175D3DCCD1}">
              <a14:hiddenFill xmlns:a14="http://schemas.microsoft.com/office/drawing/2010/main">
                <a:noFill/>
              </a14:hiddenFill>
            </a:ext>
          </a:extLst>
        </p:spPr>
        <p:txBody>
          <a:bodyPr lIns="83641" tIns="41820" rIns="83641" bIns="41820" anchor="b"/>
          <a:lstStyle/>
          <a:p>
            <a:endParaRPr lang="it-IT"/>
          </a:p>
        </p:txBody>
      </p:sp>
      <p:sp>
        <p:nvSpPr>
          <p:cNvPr id="21515" name="ZoneTexte 22"/>
          <p:cNvSpPr txBox="1">
            <a:spLocks noChangeArrowheads="1"/>
          </p:cNvSpPr>
          <p:nvPr/>
        </p:nvSpPr>
        <p:spPr bwMode="auto">
          <a:xfrm>
            <a:off x="7040563" y="2951163"/>
            <a:ext cx="1974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solidFill>
                  <a:srgbClr val="000000"/>
                </a:solidFill>
                <a:latin typeface="Calibri" pitchFamily="34" charset="0"/>
              </a:rPr>
              <a:t>Region of Interest</a:t>
            </a:r>
          </a:p>
        </p:txBody>
      </p:sp>
      <p:sp>
        <p:nvSpPr>
          <p:cNvPr id="21516" name="Oval 773"/>
          <p:cNvSpPr>
            <a:spLocks noChangeArrowheads="1"/>
          </p:cNvSpPr>
          <p:nvPr/>
        </p:nvSpPr>
        <p:spPr bwMode="auto">
          <a:xfrm rot="1957155">
            <a:off x="7548563" y="3743325"/>
            <a:ext cx="1358900" cy="2320925"/>
          </a:xfrm>
          <a:prstGeom prst="ellipse">
            <a:avLst/>
          </a:prstGeom>
          <a:noFill/>
          <a:ln w="381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83641" tIns="41820" rIns="83641" bIns="41820" anchor="ctr"/>
          <a:lstStyle/>
          <a:p>
            <a:endParaRPr lang="it-IT"/>
          </a:p>
        </p:txBody>
      </p:sp>
      <p:sp>
        <p:nvSpPr>
          <p:cNvPr id="21517" name="Flèche vers le bas 32"/>
          <p:cNvSpPr>
            <a:spLocks noChangeArrowheads="1"/>
          </p:cNvSpPr>
          <p:nvPr/>
        </p:nvSpPr>
        <p:spPr bwMode="auto">
          <a:xfrm>
            <a:off x="7904163" y="3357563"/>
            <a:ext cx="185737" cy="706437"/>
          </a:xfrm>
          <a:prstGeom prst="downArrow">
            <a:avLst>
              <a:gd name="adj1" fmla="val 50000"/>
              <a:gd name="adj2" fmla="val 57351"/>
            </a:avLst>
          </a:prstGeom>
          <a:solidFill>
            <a:srgbClr val="FF0000"/>
          </a:solidFill>
          <a:ln w="25400" algn="ctr">
            <a:solidFill>
              <a:srgbClr val="FF0000"/>
            </a:solidFill>
            <a:miter lim="800000"/>
            <a:headEnd/>
            <a:tailEnd/>
          </a:ln>
        </p:spPr>
        <p:txBody>
          <a:bodyPr lIns="91434" tIns="45717" rIns="91434" bIns="45717" anchor="ctr"/>
          <a:lstStyle/>
          <a:p>
            <a:pPr algn="ctr"/>
            <a:endParaRPr lang="it-IT">
              <a:solidFill>
                <a:srgbClr val="FFFFFF"/>
              </a:solidFill>
            </a:endParaRPr>
          </a:p>
        </p:txBody>
      </p:sp>
      <p:sp>
        <p:nvSpPr>
          <p:cNvPr id="21518" name="Text Box 775"/>
          <p:cNvSpPr txBox="1">
            <a:spLocks noChangeArrowheads="1"/>
          </p:cNvSpPr>
          <p:nvPr/>
        </p:nvSpPr>
        <p:spPr bwMode="auto">
          <a:xfrm>
            <a:off x="57150" y="5873750"/>
            <a:ext cx="91440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sm" len="sm"/>
                <a:tailEnd type="none" w="sm" len="sm"/>
              </a14:hiddenLine>
            </a:ext>
          </a:extLst>
        </p:spPr>
        <p:txBody>
          <a:bodyPr lIns="83641" tIns="41820" rIns="83641" bIns="41820" anchor="b">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fr-FR" sz="1300">
                <a:solidFill>
                  <a:srgbClr val="000000"/>
                </a:solidFill>
              </a:rPr>
              <a:t>Ref: TiO2 nanoparticles induced intracellular calcium homeostasis modification in primary human keratinocytes. Towards an in vitro explanation of TiO2 nanoparticles toxicity, Marina Simon et al., Nanotoxicology, </a:t>
            </a:r>
            <a:r>
              <a:rPr lang="en-US" sz="1300"/>
              <a:t>5,2 (2011) 125-139.</a:t>
            </a:r>
            <a:endParaRPr lang="fr-FR" sz="1300">
              <a:solidFill>
                <a:srgbClr val="000000"/>
              </a:solidFill>
            </a:endParaRPr>
          </a:p>
        </p:txBody>
      </p:sp>
      <p:grpSp>
        <p:nvGrpSpPr>
          <p:cNvPr id="21519" name="Groupe 7"/>
          <p:cNvGrpSpPr>
            <a:grpSpLocks/>
          </p:cNvGrpSpPr>
          <p:nvPr/>
        </p:nvGrpSpPr>
        <p:grpSpPr bwMode="auto">
          <a:xfrm>
            <a:off x="-900113" y="-747713"/>
            <a:ext cx="3384551" cy="1830388"/>
            <a:chOff x="-900608" y="-747464"/>
            <a:chExt cx="3384376" cy="1830065"/>
          </a:xfrm>
        </p:grpSpPr>
        <p:sp>
          <p:nvSpPr>
            <p:cNvPr id="213" name="Ellipse 212"/>
            <p:cNvSpPr/>
            <p:nvPr/>
          </p:nvSpPr>
          <p:spPr>
            <a:xfrm>
              <a:off x="-103724" y="-747464"/>
              <a:ext cx="1795370" cy="1774513"/>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p>
          </p:txBody>
        </p:sp>
        <p:sp>
          <p:nvSpPr>
            <p:cNvPr id="214" name="Titre 1"/>
            <p:cNvSpPr txBox="1">
              <a:spLocks/>
            </p:cNvSpPr>
            <p:nvPr/>
          </p:nvSpPr>
          <p:spPr>
            <a:xfrm>
              <a:off x="-900608" y="-387165"/>
              <a:ext cx="3384376" cy="1469766"/>
            </a:xfrm>
            <a:prstGeom prst="rect">
              <a:avLst/>
            </a:prstGeom>
          </p:spPr>
          <p:txBody>
            <a:bodyPr anchor="ctr">
              <a:normAutofit/>
            </a:bodyPr>
            <a:lstStyle/>
            <a:p>
              <a:pPr algn="ctr" fontAlgn="auto">
                <a:spcAft>
                  <a:spcPts val="0"/>
                </a:spcAft>
                <a:defRPr/>
              </a:pPr>
              <a:r>
                <a:rPr lang="fr-FR" sz="3200" dirty="0">
                  <a:solidFill>
                    <a:schemeClr val="accent1">
                      <a:lumMod val="50000"/>
                    </a:schemeClr>
                  </a:solidFill>
                  <a:latin typeface="+mj-lt"/>
                  <a:ea typeface="+mj-ea"/>
                  <a:cs typeface="+mj-cs"/>
                </a:rPr>
                <a:t>3</a:t>
              </a:r>
            </a:p>
          </p:txBody>
        </p:sp>
      </p:grpSp>
      <p:cxnSp>
        <p:nvCxnSpPr>
          <p:cNvPr id="215" name="Connecteur droit 214"/>
          <p:cNvCxnSpPr/>
          <p:nvPr/>
        </p:nvCxnSpPr>
        <p:spPr>
          <a:xfrm>
            <a:off x="1590675" y="552450"/>
            <a:ext cx="7812088" cy="0"/>
          </a:xfrm>
          <a:prstGeom prst="line">
            <a:avLst/>
          </a:prstGeom>
          <a:ln w="38100">
            <a:solidFill>
              <a:schemeClr val="accent2">
                <a:lumMod val="75000"/>
              </a:schemeClr>
            </a:solidFill>
            <a:prstDash val="sysDot"/>
          </a:ln>
        </p:spPr>
        <p:style>
          <a:lnRef idx="1">
            <a:schemeClr val="accent2"/>
          </a:lnRef>
          <a:fillRef idx="0">
            <a:schemeClr val="accent2"/>
          </a:fillRef>
          <a:effectRef idx="0">
            <a:schemeClr val="accent2"/>
          </a:effectRef>
          <a:fontRef idx="minor">
            <a:schemeClr val="tx1"/>
          </a:fontRef>
        </p:style>
      </p:cxnSp>
      <p:grpSp>
        <p:nvGrpSpPr>
          <p:cNvPr id="21521" name="Groupe 7"/>
          <p:cNvGrpSpPr>
            <a:grpSpLocks/>
          </p:cNvGrpSpPr>
          <p:nvPr/>
        </p:nvGrpSpPr>
        <p:grpSpPr bwMode="auto">
          <a:xfrm>
            <a:off x="0" y="6453188"/>
            <a:ext cx="9144000" cy="431800"/>
            <a:chOff x="0" y="6453327"/>
            <a:chExt cx="9144000" cy="432057"/>
          </a:xfrm>
        </p:grpSpPr>
        <p:sp>
          <p:nvSpPr>
            <p:cNvPr id="217" name="Rectangle 216"/>
            <p:cNvSpPr/>
            <p:nvPr/>
          </p:nvSpPr>
          <p:spPr>
            <a:xfrm>
              <a:off x="0" y="6453327"/>
              <a:ext cx="9144000" cy="432057"/>
            </a:xfrm>
            <a:prstGeom prst="rect">
              <a:avLst/>
            </a:prstGeom>
            <a:ln>
              <a:noFill/>
            </a:ln>
            <a:effectLst>
              <a:outerShdw blurRad="50800" dist="38100" dir="16200000"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p>
          </p:txBody>
        </p:sp>
        <p:pic>
          <p:nvPicPr>
            <p:cNvPr id="21525" name="Image 6" descr="logo-cenbg-transparent.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092280" y="6453327"/>
              <a:ext cx="1259631" cy="43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522" name="ZoneTexte 17"/>
          <p:cNvSpPr txBox="1">
            <a:spLocks noChangeArrowheads="1"/>
          </p:cNvSpPr>
          <p:nvPr/>
        </p:nvSpPr>
        <p:spPr bwMode="auto">
          <a:xfrm>
            <a:off x="8697913" y="6491288"/>
            <a:ext cx="446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CD95D21-1731-4770-9481-8E75A7A4ED96}" type="slidenum">
              <a:rPr lang="fr-FR"/>
              <a:pPr eaLnBrk="1" hangingPunct="1"/>
              <a:t>20</a:t>
            </a:fld>
            <a:endParaRPr lang="fr-FR"/>
          </a:p>
        </p:txBody>
      </p:sp>
      <p:sp>
        <p:nvSpPr>
          <p:cNvPr id="221" name="Sous-titre 2"/>
          <p:cNvSpPr txBox="1">
            <a:spLocks/>
          </p:cNvSpPr>
          <p:nvPr/>
        </p:nvSpPr>
        <p:spPr bwMode="auto">
          <a:xfrm>
            <a:off x="312738" y="6500813"/>
            <a:ext cx="3963987" cy="357187"/>
          </a:xfrm>
          <a:prstGeom prst="rect">
            <a:avLst/>
          </a:prstGeom>
        </p:spPr>
        <p:txBody>
          <a:bodyPr/>
          <a:lstStyle/>
          <a:p>
            <a:pPr marL="342900" indent="-342900" fontAlgn="auto">
              <a:spcBef>
                <a:spcPct val="20000"/>
              </a:spcBef>
              <a:spcAft>
                <a:spcPts val="0"/>
              </a:spcAft>
              <a:defRPr/>
            </a:pPr>
            <a:r>
              <a:rPr lang="fr-FR" sz="1600" dirty="0">
                <a:latin typeface="Calibri" pitchFamily="34" charset="0"/>
                <a:cs typeface="Calibri" pitchFamily="34" charset="0"/>
              </a:rPr>
              <a:t>INPC2013</a:t>
            </a:r>
            <a:r>
              <a:rPr lang="en-US" sz="1600" dirty="0">
                <a:latin typeface="Calibri" pitchFamily="34" charset="0"/>
                <a:cs typeface="Calibri" pitchFamily="34" charset="0"/>
              </a:rPr>
              <a:t>, 2-7 June 2013, Firenze, Italy</a:t>
            </a:r>
            <a:endParaRPr lang="fr-FR" sz="1600" dirty="0">
              <a:latin typeface="Calibri" pitchFamily="34" charset="0"/>
              <a:cs typeface="Calibri" pitchFamily="34" charset="0"/>
            </a:endParaRPr>
          </a:p>
          <a:p>
            <a:pPr marL="342900" indent="-342900" fontAlgn="auto">
              <a:spcBef>
                <a:spcPct val="20000"/>
              </a:spcBef>
              <a:spcAft>
                <a:spcPts val="0"/>
              </a:spcAft>
              <a:defRPr/>
            </a:pPr>
            <a:endParaRPr lang="fr-FR" sz="1400" dirty="0">
              <a:solidFill>
                <a:schemeClr val="tx2">
                  <a:lumMod val="75000"/>
                </a:schemeClr>
              </a:solidFill>
              <a:latin typeface="+mn-lt"/>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Image 3"/>
          <p:cNvPicPr>
            <a:picLocks noChangeAspect="1" noChangeArrowheads="1"/>
          </p:cNvPicPr>
          <p:nvPr/>
        </p:nvPicPr>
        <p:blipFill>
          <a:blip r:embed="rId3">
            <a:lum bright="-18000" contrast="30000"/>
          </a:blip>
          <a:srcRect/>
          <a:stretch>
            <a:fillRect/>
          </a:stretch>
        </p:blipFill>
        <p:spPr bwMode="auto">
          <a:xfrm>
            <a:off x="-28575" y="866775"/>
            <a:ext cx="6469063" cy="1733550"/>
          </a:xfrm>
          <a:prstGeom prst="rect">
            <a:avLst/>
          </a:prstGeom>
          <a:noFill/>
          <a:ln w="9525">
            <a:noFill/>
            <a:miter lim="800000"/>
            <a:headEnd/>
            <a:tailEnd/>
          </a:ln>
          <a:effectLst>
            <a:outerShdw blurRad="114300" dist="114300" dir="2700000" algn="tl" rotWithShape="0">
              <a:prstClr val="black">
                <a:alpha val="40000"/>
              </a:prstClr>
            </a:outerShdw>
          </a:effectLst>
        </p:spPr>
      </p:pic>
      <p:grpSp>
        <p:nvGrpSpPr>
          <p:cNvPr id="22531" name="Groupe 7"/>
          <p:cNvGrpSpPr>
            <a:grpSpLocks/>
          </p:cNvGrpSpPr>
          <p:nvPr/>
        </p:nvGrpSpPr>
        <p:grpSpPr bwMode="auto">
          <a:xfrm>
            <a:off x="0" y="6453188"/>
            <a:ext cx="9144000" cy="431800"/>
            <a:chOff x="0" y="6453327"/>
            <a:chExt cx="9144000" cy="432057"/>
          </a:xfrm>
        </p:grpSpPr>
        <p:sp>
          <p:nvSpPr>
            <p:cNvPr id="38" name="Rectangle 37"/>
            <p:cNvSpPr/>
            <p:nvPr/>
          </p:nvSpPr>
          <p:spPr>
            <a:xfrm>
              <a:off x="0" y="6453327"/>
              <a:ext cx="9144000" cy="432057"/>
            </a:xfrm>
            <a:prstGeom prst="rect">
              <a:avLst/>
            </a:prstGeom>
            <a:ln>
              <a:noFill/>
            </a:ln>
            <a:effectLst>
              <a:outerShdw blurRad="50800" dist="38100" dir="16200000"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p>
          </p:txBody>
        </p:sp>
        <p:pic>
          <p:nvPicPr>
            <p:cNvPr id="22561" name="Image 6" descr="logo-cenbg-transparent.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92280" y="6453327"/>
              <a:ext cx="1259631" cy="43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532" name="Groupe 35"/>
          <p:cNvGrpSpPr>
            <a:grpSpLocks/>
          </p:cNvGrpSpPr>
          <p:nvPr/>
        </p:nvGrpSpPr>
        <p:grpSpPr bwMode="auto">
          <a:xfrm>
            <a:off x="6218238" y="1381125"/>
            <a:ext cx="2890837" cy="2500313"/>
            <a:chOff x="3265488" y="1155700"/>
            <a:chExt cx="2890837" cy="2500313"/>
          </a:xfrm>
        </p:grpSpPr>
        <p:pic>
          <p:nvPicPr>
            <p:cNvPr id="22558" name="Picture 9" descr="nov915"/>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3265488" y="1155700"/>
              <a:ext cx="2486025" cy="2500313"/>
            </a:xfrm>
            <a:prstGeom prst="rect">
              <a:avLst/>
            </a:prstGeom>
            <a:noFill/>
            <a:ln w="9525">
              <a:solidFill>
                <a:srgbClr val="003366"/>
              </a:solidFill>
              <a:miter lim="800000"/>
              <a:headEnd/>
              <a:tailEnd/>
            </a:ln>
            <a:extLst>
              <a:ext uri="{909E8E84-426E-40DD-AFC4-6F175D3DCCD1}">
                <a14:hiddenFill xmlns:a14="http://schemas.microsoft.com/office/drawing/2010/main">
                  <a:solidFill>
                    <a:srgbClr val="FFFFFF"/>
                  </a:solidFill>
                </a14:hiddenFill>
              </a:ext>
            </a:extLst>
          </p:spPr>
        </p:pic>
        <p:pic>
          <p:nvPicPr>
            <p:cNvPr id="22559" name="Picture 10" descr="nov9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5963" y="1155700"/>
              <a:ext cx="360362"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533" name="Rectangle 24"/>
          <p:cNvSpPr>
            <a:spLocks noChangeArrowheads="1"/>
          </p:cNvSpPr>
          <p:nvPr/>
        </p:nvSpPr>
        <p:spPr bwMode="auto">
          <a:xfrm>
            <a:off x="390525" y="2773363"/>
            <a:ext cx="3070225" cy="298450"/>
          </a:xfrm>
          <a:prstGeom prst="rect">
            <a:avLst/>
          </a:prstGeom>
          <a:solidFill>
            <a:schemeClr val="bg1"/>
          </a:solidFill>
          <a:ln w="9525">
            <a:solidFill>
              <a:srgbClr val="0000FF"/>
            </a:solidFill>
            <a:miter lim="800000"/>
            <a:headEnd/>
            <a:tailEnd/>
          </a:ln>
        </p:spPr>
        <p:txBody>
          <a:bodyPr lIns="81711" tIns="40855" rIns="81711" bIns="40855">
            <a:spAutoFit/>
          </a:bodyPr>
          <a:lstStyle/>
          <a:p>
            <a:pPr>
              <a:spcBef>
                <a:spcPct val="50000"/>
              </a:spcBef>
            </a:pPr>
            <a:r>
              <a:rPr lang="en-US" sz="1400">
                <a:solidFill>
                  <a:srgbClr val="003366"/>
                </a:solidFill>
                <a:latin typeface="Arial Unicode MS" pitchFamily="34" charset="-128"/>
              </a:rPr>
              <a:t>Anatomy of an adult hermaphrodite</a:t>
            </a:r>
            <a:r>
              <a:rPr lang="fr-FR" sz="1300">
                <a:solidFill>
                  <a:srgbClr val="003366"/>
                </a:solidFill>
                <a:latin typeface="Arial Unicode MS" pitchFamily="34" charset="-128"/>
              </a:rPr>
              <a:t> </a:t>
            </a:r>
          </a:p>
        </p:txBody>
      </p:sp>
      <p:sp>
        <p:nvSpPr>
          <p:cNvPr id="22534" name="Rectangle 28"/>
          <p:cNvSpPr>
            <a:spLocks noChangeArrowheads="1"/>
          </p:cNvSpPr>
          <p:nvPr/>
        </p:nvSpPr>
        <p:spPr bwMode="auto">
          <a:xfrm>
            <a:off x="4048125" y="3203575"/>
            <a:ext cx="1943100" cy="758825"/>
          </a:xfrm>
          <a:prstGeom prst="rect">
            <a:avLst/>
          </a:prstGeom>
          <a:solidFill>
            <a:schemeClr val="bg1"/>
          </a:solidFill>
          <a:ln w="19050">
            <a:solidFill>
              <a:srgbClr val="003366"/>
            </a:solidFill>
            <a:miter lim="800000"/>
            <a:headEnd/>
            <a:tailEnd/>
          </a:ln>
        </p:spPr>
        <p:txBody>
          <a:bodyPr lIns="81711" tIns="40855" rIns="81711" bIns="40855">
            <a:spAutoFit/>
          </a:bodyPr>
          <a:lstStyle/>
          <a:p>
            <a:pPr algn="r">
              <a:spcBef>
                <a:spcPct val="50000"/>
              </a:spcBef>
            </a:pPr>
            <a:r>
              <a:rPr lang="fr-FR" sz="1100">
                <a:solidFill>
                  <a:srgbClr val="000066"/>
                </a:solidFill>
                <a:latin typeface="Arial Unicode MS" pitchFamily="34" charset="-128"/>
              </a:rPr>
              <a:t>1.5 MeV  H</a:t>
            </a:r>
            <a:r>
              <a:rPr lang="fr-FR" sz="1100" baseline="30000">
                <a:solidFill>
                  <a:srgbClr val="000066"/>
                </a:solidFill>
                <a:latin typeface="Arial Unicode MS" pitchFamily="34" charset="-128"/>
              </a:rPr>
              <a:t>+  </a:t>
            </a:r>
            <a:r>
              <a:rPr lang="fr-FR" sz="1100" u="sng">
                <a:solidFill>
                  <a:srgbClr val="000066"/>
                </a:solidFill>
                <a:latin typeface="Arial Unicode MS" pitchFamily="34" charset="-128"/>
              </a:rPr>
              <a:t>MICROBEAM</a:t>
            </a:r>
            <a:endParaRPr lang="fr-FR" sz="1100">
              <a:solidFill>
                <a:srgbClr val="000066"/>
              </a:solidFill>
              <a:latin typeface="Arial Unicode MS" pitchFamily="34" charset="-128"/>
            </a:endParaRPr>
          </a:p>
          <a:p>
            <a:pPr algn="r">
              <a:spcBef>
                <a:spcPct val="50000"/>
              </a:spcBef>
            </a:pPr>
            <a:r>
              <a:rPr lang="fr-FR" sz="1100">
                <a:solidFill>
                  <a:srgbClr val="000066"/>
                </a:solidFill>
                <a:latin typeface="Arial Unicode MS" pitchFamily="34" charset="-128"/>
              </a:rPr>
              <a:t>256 x 256 pixels</a:t>
            </a:r>
          </a:p>
          <a:p>
            <a:pPr algn="r">
              <a:spcBef>
                <a:spcPct val="50000"/>
              </a:spcBef>
            </a:pPr>
            <a:r>
              <a:rPr lang="en-US" sz="1100">
                <a:solidFill>
                  <a:srgbClr val="003366"/>
                </a:solidFill>
                <a:latin typeface="Arial Unicode MS" pitchFamily="34" charset="-128"/>
              </a:rPr>
              <a:t>Scale bar </a:t>
            </a:r>
            <a:r>
              <a:rPr lang="fr-FR" sz="1100">
                <a:solidFill>
                  <a:srgbClr val="003366"/>
                </a:solidFill>
                <a:latin typeface="Arial Unicode MS" pitchFamily="34" charset="-128"/>
              </a:rPr>
              <a:t>10 µm</a:t>
            </a:r>
            <a:endParaRPr lang="fr-FR" sz="1100">
              <a:solidFill>
                <a:srgbClr val="000066"/>
              </a:solidFill>
              <a:latin typeface="Arial Unicode MS" pitchFamily="34" charset="-128"/>
            </a:endParaRPr>
          </a:p>
        </p:txBody>
      </p:sp>
      <p:sp>
        <p:nvSpPr>
          <p:cNvPr id="22535" name="Rectangle 30"/>
          <p:cNvSpPr>
            <a:spLocks noChangeArrowheads="1"/>
          </p:cNvSpPr>
          <p:nvPr/>
        </p:nvSpPr>
        <p:spPr bwMode="auto">
          <a:xfrm>
            <a:off x="3290888" y="1152525"/>
            <a:ext cx="320675"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711" tIns="40855" rIns="81711" bIns="40855">
            <a:spAutoFit/>
          </a:bodyPr>
          <a:lstStyle/>
          <a:p>
            <a:r>
              <a:rPr lang="fr-FR" sz="1300">
                <a:solidFill>
                  <a:srgbClr val="003366"/>
                </a:solidFill>
                <a:latin typeface="Arial Unicode MS" pitchFamily="34" charset="-128"/>
              </a:rPr>
              <a:t>B.</a:t>
            </a:r>
            <a:endParaRPr lang="en-US" sz="1300">
              <a:solidFill>
                <a:srgbClr val="003366"/>
              </a:solidFill>
              <a:latin typeface="Arial Unicode MS" pitchFamily="34" charset="-128"/>
            </a:endParaRPr>
          </a:p>
        </p:txBody>
      </p:sp>
      <p:sp>
        <p:nvSpPr>
          <p:cNvPr id="767010" name="Rectangle 34"/>
          <p:cNvSpPr>
            <a:spLocks noChangeArrowheads="1"/>
          </p:cNvSpPr>
          <p:nvPr/>
        </p:nvSpPr>
        <p:spPr bwMode="auto">
          <a:xfrm>
            <a:off x="806450" y="85725"/>
            <a:ext cx="8205788" cy="533400"/>
          </a:xfrm>
          <a:prstGeom prst="rect">
            <a:avLst/>
          </a:prstGeom>
          <a:solidFill>
            <a:srgbClr val="FFFFFF"/>
          </a:solidFill>
          <a:ln w="9525">
            <a:noFill/>
            <a:miter lim="800000"/>
            <a:headEnd/>
            <a:tailEnd/>
          </a:ln>
        </p:spPr>
        <p:txBody>
          <a:bodyPr lIns="91434" tIns="45717" rIns="91434" bIns="45717"/>
          <a:lstStyle/>
          <a:p>
            <a:pPr algn="ctr">
              <a:defRPr/>
            </a:pPr>
            <a:r>
              <a:rPr lang="en-US" sz="2800" dirty="0" err="1">
                <a:solidFill>
                  <a:srgbClr val="0000CC"/>
                </a:solidFill>
                <a:effectLst>
                  <a:outerShdw blurRad="38100" dist="38100" dir="2700000" algn="tl">
                    <a:srgbClr val="C0C0C0"/>
                  </a:outerShdw>
                </a:effectLst>
                <a:latin typeface="+mn-lt"/>
              </a:rPr>
              <a:t>C.Elegans</a:t>
            </a:r>
            <a:r>
              <a:rPr lang="en-US" sz="2800" dirty="0">
                <a:solidFill>
                  <a:srgbClr val="0000CC"/>
                </a:solidFill>
                <a:effectLst>
                  <a:outerShdw blurRad="38100" dist="38100" dir="2700000" algn="tl">
                    <a:srgbClr val="C0C0C0"/>
                  </a:outerShdw>
                </a:effectLst>
                <a:latin typeface="+mn-lt"/>
              </a:rPr>
              <a:t> : STIM-PIXE microanalysis</a:t>
            </a:r>
          </a:p>
        </p:txBody>
      </p:sp>
      <p:cxnSp>
        <p:nvCxnSpPr>
          <p:cNvPr id="29" name="Connecteur droit 28"/>
          <p:cNvCxnSpPr/>
          <p:nvPr/>
        </p:nvCxnSpPr>
        <p:spPr>
          <a:xfrm>
            <a:off x="1552575" y="692150"/>
            <a:ext cx="7812088" cy="0"/>
          </a:xfrm>
          <a:prstGeom prst="line">
            <a:avLst/>
          </a:prstGeom>
          <a:ln w="38100">
            <a:solidFill>
              <a:schemeClr val="accent2">
                <a:lumMod val="75000"/>
              </a:schemeClr>
            </a:solidFill>
            <a:prstDash val="sysDot"/>
          </a:ln>
        </p:spPr>
        <p:style>
          <a:lnRef idx="1">
            <a:schemeClr val="accent2"/>
          </a:lnRef>
          <a:fillRef idx="0">
            <a:schemeClr val="accent2"/>
          </a:fillRef>
          <a:effectRef idx="0">
            <a:schemeClr val="accent2"/>
          </a:effectRef>
          <a:fontRef idx="minor">
            <a:schemeClr val="tx1"/>
          </a:fontRef>
        </p:style>
      </p:cxnSp>
      <p:grpSp>
        <p:nvGrpSpPr>
          <p:cNvPr id="22538" name="Groupe 29"/>
          <p:cNvGrpSpPr>
            <a:grpSpLocks/>
          </p:cNvGrpSpPr>
          <p:nvPr/>
        </p:nvGrpSpPr>
        <p:grpSpPr bwMode="auto">
          <a:xfrm>
            <a:off x="-900113" y="-747713"/>
            <a:ext cx="3432176" cy="1830388"/>
            <a:chOff x="-900113" y="-747713"/>
            <a:chExt cx="3432176" cy="1830388"/>
          </a:xfrm>
        </p:grpSpPr>
        <p:grpSp>
          <p:nvGrpSpPr>
            <p:cNvPr id="22554" name="Groupe 7"/>
            <p:cNvGrpSpPr>
              <a:grpSpLocks/>
            </p:cNvGrpSpPr>
            <p:nvPr/>
          </p:nvGrpSpPr>
          <p:grpSpPr bwMode="auto">
            <a:xfrm>
              <a:off x="-900113" y="-747713"/>
              <a:ext cx="3384551" cy="1830388"/>
              <a:chOff x="-900608" y="-747464"/>
              <a:chExt cx="3384376" cy="1830065"/>
            </a:xfrm>
          </p:grpSpPr>
          <p:sp>
            <p:nvSpPr>
              <p:cNvPr id="33" name="Ellipse 32"/>
              <p:cNvSpPr/>
              <p:nvPr/>
            </p:nvSpPr>
            <p:spPr>
              <a:xfrm>
                <a:off x="-103724" y="-747464"/>
                <a:ext cx="1795370" cy="1774513"/>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p>
            </p:txBody>
          </p:sp>
          <p:sp>
            <p:nvSpPr>
              <p:cNvPr id="34" name="Titre 1"/>
              <p:cNvSpPr txBox="1">
                <a:spLocks/>
              </p:cNvSpPr>
              <p:nvPr/>
            </p:nvSpPr>
            <p:spPr>
              <a:xfrm>
                <a:off x="-900608" y="-387165"/>
                <a:ext cx="3384376" cy="1469766"/>
              </a:xfrm>
              <a:prstGeom prst="rect">
                <a:avLst/>
              </a:prstGeom>
            </p:spPr>
            <p:txBody>
              <a:bodyPr anchor="ctr">
                <a:normAutofit/>
              </a:bodyPr>
              <a:lstStyle/>
              <a:p>
                <a:pPr algn="ctr" fontAlgn="auto">
                  <a:spcAft>
                    <a:spcPts val="0"/>
                  </a:spcAft>
                  <a:defRPr/>
                </a:pPr>
                <a:endParaRPr lang="fr-FR" sz="3200" dirty="0">
                  <a:solidFill>
                    <a:schemeClr val="accent1">
                      <a:lumMod val="50000"/>
                    </a:schemeClr>
                  </a:solidFill>
                  <a:latin typeface="+mj-lt"/>
                  <a:ea typeface="+mj-ea"/>
                  <a:cs typeface="+mj-cs"/>
                </a:endParaRPr>
              </a:p>
            </p:txBody>
          </p:sp>
        </p:grpSp>
        <p:sp>
          <p:nvSpPr>
            <p:cNvPr id="32" name="Titre 1"/>
            <p:cNvSpPr txBox="1">
              <a:spLocks/>
            </p:cNvSpPr>
            <p:nvPr/>
          </p:nvSpPr>
          <p:spPr bwMode="auto">
            <a:xfrm>
              <a:off x="-852488" y="-387350"/>
              <a:ext cx="3384551" cy="1470025"/>
            </a:xfrm>
            <a:prstGeom prst="rect">
              <a:avLst/>
            </a:prstGeom>
          </p:spPr>
          <p:txBody>
            <a:bodyPr anchor="ctr">
              <a:normAutofit/>
            </a:bodyPr>
            <a:lstStyle/>
            <a:p>
              <a:pPr algn="ctr" fontAlgn="auto">
                <a:spcAft>
                  <a:spcPts val="0"/>
                </a:spcAft>
                <a:defRPr/>
              </a:pPr>
              <a:r>
                <a:rPr lang="fr-FR" sz="3200" dirty="0">
                  <a:solidFill>
                    <a:schemeClr val="accent1">
                      <a:lumMod val="50000"/>
                    </a:schemeClr>
                  </a:solidFill>
                  <a:latin typeface="+mj-lt"/>
                  <a:ea typeface="+mj-ea"/>
                  <a:cs typeface="+mj-cs"/>
                </a:rPr>
                <a:t>3</a:t>
              </a:r>
            </a:p>
          </p:txBody>
        </p:sp>
      </p:grpSp>
      <p:sp>
        <p:nvSpPr>
          <p:cNvPr id="22539" name="ZoneTexte 17"/>
          <p:cNvSpPr txBox="1">
            <a:spLocks noChangeArrowheads="1"/>
          </p:cNvSpPr>
          <p:nvPr/>
        </p:nvSpPr>
        <p:spPr bwMode="auto">
          <a:xfrm>
            <a:off x="8697913" y="6488113"/>
            <a:ext cx="446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A4B84B8-D0DD-4044-BA85-A1823EB16E97}" type="slidenum">
              <a:rPr lang="fr-FR"/>
              <a:pPr eaLnBrk="1" hangingPunct="1"/>
              <a:t>21</a:t>
            </a:fld>
            <a:endParaRPr lang="fr-FR"/>
          </a:p>
        </p:txBody>
      </p:sp>
      <p:sp>
        <p:nvSpPr>
          <p:cNvPr id="41" name="Sous-titre 2"/>
          <p:cNvSpPr txBox="1">
            <a:spLocks/>
          </p:cNvSpPr>
          <p:nvPr/>
        </p:nvSpPr>
        <p:spPr bwMode="auto">
          <a:xfrm>
            <a:off x="312738" y="6500813"/>
            <a:ext cx="3963987" cy="357187"/>
          </a:xfrm>
          <a:prstGeom prst="rect">
            <a:avLst/>
          </a:prstGeom>
        </p:spPr>
        <p:txBody>
          <a:bodyPr/>
          <a:lstStyle/>
          <a:p>
            <a:pPr marL="342900" indent="-342900" fontAlgn="auto">
              <a:spcBef>
                <a:spcPct val="20000"/>
              </a:spcBef>
              <a:spcAft>
                <a:spcPts val="0"/>
              </a:spcAft>
              <a:defRPr/>
            </a:pPr>
            <a:r>
              <a:rPr lang="fr-FR" sz="1600" dirty="0">
                <a:latin typeface="Calibri" pitchFamily="34" charset="0"/>
                <a:cs typeface="Calibri" pitchFamily="34" charset="0"/>
              </a:rPr>
              <a:t>INPC2013</a:t>
            </a:r>
            <a:r>
              <a:rPr lang="en-US" sz="1600" dirty="0">
                <a:latin typeface="Calibri" pitchFamily="34" charset="0"/>
                <a:cs typeface="Calibri" pitchFamily="34" charset="0"/>
              </a:rPr>
              <a:t>, 2-7 June 2013, Firenze, Italy</a:t>
            </a:r>
            <a:endParaRPr lang="fr-FR" sz="1600" dirty="0">
              <a:latin typeface="Calibri" pitchFamily="34" charset="0"/>
              <a:cs typeface="Calibri" pitchFamily="34" charset="0"/>
            </a:endParaRPr>
          </a:p>
          <a:p>
            <a:pPr marL="342900" indent="-342900" fontAlgn="auto">
              <a:spcBef>
                <a:spcPct val="20000"/>
              </a:spcBef>
              <a:spcAft>
                <a:spcPts val="0"/>
              </a:spcAft>
              <a:defRPr/>
            </a:pPr>
            <a:endParaRPr lang="fr-FR" sz="1400" dirty="0">
              <a:solidFill>
                <a:schemeClr val="tx2">
                  <a:lumMod val="75000"/>
                </a:schemeClr>
              </a:solidFill>
              <a:latin typeface="+mn-lt"/>
            </a:endParaRPr>
          </a:p>
        </p:txBody>
      </p:sp>
      <p:grpSp>
        <p:nvGrpSpPr>
          <p:cNvPr id="22541" name="Group 14"/>
          <p:cNvGrpSpPr>
            <a:grpSpLocks/>
          </p:cNvGrpSpPr>
          <p:nvPr/>
        </p:nvGrpSpPr>
        <p:grpSpPr bwMode="auto">
          <a:xfrm>
            <a:off x="452438" y="4060825"/>
            <a:ext cx="2881312" cy="2501900"/>
            <a:chOff x="1830" y="750"/>
            <a:chExt cx="3546" cy="3060"/>
          </a:xfrm>
        </p:grpSpPr>
        <p:pic>
          <p:nvPicPr>
            <p:cNvPr id="22552" name="Picture 15" descr="nov9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0" y="750"/>
              <a:ext cx="3060" cy="3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3" name="Picture 16" descr="nov9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2" y="750"/>
              <a:ext cx="444" cy="3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542" name="Group 11"/>
          <p:cNvGrpSpPr>
            <a:grpSpLocks/>
          </p:cNvGrpSpPr>
          <p:nvPr/>
        </p:nvGrpSpPr>
        <p:grpSpPr bwMode="auto">
          <a:xfrm>
            <a:off x="3382963" y="4056063"/>
            <a:ext cx="2798762" cy="2501900"/>
            <a:chOff x="2395" y="2648"/>
            <a:chExt cx="2117" cy="1664"/>
          </a:xfrm>
        </p:grpSpPr>
        <p:pic>
          <p:nvPicPr>
            <p:cNvPr id="22550" name="Picture 12" descr="nov9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95" y="2648"/>
              <a:ext cx="1827" cy="1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1" name="Picture 13" descr="nov9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47" y="2648"/>
              <a:ext cx="265" cy="1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543" name="Group 17"/>
          <p:cNvGrpSpPr>
            <a:grpSpLocks/>
          </p:cNvGrpSpPr>
          <p:nvPr/>
        </p:nvGrpSpPr>
        <p:grpSpPr bwMode="auto">
          <a:xfrm>
            <a:off x="6215063" y="4052888"/>
            <a:ext cx="2881312" cy="2501900"/>
            <a:chOff x="1830" y="750"/>
            <a:chExt cx="3546" cy="3060"/>
          </a:xfrm>
        </p:grpSpPr>
        <p:pic>
          <p:nvPicPr>
            <p:cNvPr id="22548" name="Picture 18" descr="nov9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30" y="750"/>
              <a:ext cx="3060" cy="3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9" name="Picture 19" descr="nov9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32" y="750"/>
              <a:ext cx="444" cy="3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544" name="Text Box 20"/>
          <p:cNvSpPr txBox="1">
            <a:spLocks noChangeArrowheads="1"/>
          </p:cNvSpPr>
          <p:nvPr/>
        </p:nvSpPr>
        <p:spPr bwMode="auto">
          <a:xfrm>
            <a:off x="6756400" y="1481138"/>
            <a:ext cx="563563"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711" tIns="40855" rIns="81711" bIns="4085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300">
                <a:latin typeface="Arial Unicode MS" pitchFamily="34" charset="-128"/>
              </a:rPr>
              <a:t>STIM</a:t>
            </a:r>
            <a:endParaRPr lang="en-US" sz="1300">
              <a:latin typeface="Arial Unicode MS" pitchFamily="34" charset="-128"/>
            </a:endParaRPr>
          </a:p>
        </p:txBody>
      </p:sp>
      <p:sp>
        <p:nvSpPr>
          <p:cNvPr id="22545" name="Text Box 21"/>
          <p:cNvSpPr txBox="1">
            <a:spLocks noChangeArrowheads="1"/>
          </p:cNvSpPr>
          <p:nvPr/>
        </p:nvSpPr>
        <p:spPr bwMode="auto">
          <a:xfrm>
            <a:off x="1765300" y="6137275"/>
            <a:ext cx="1055688"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711" tIns="40855" rIns="81711" bIns="4085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300">
                <a:solidFill>
                  <a:schemeClr val="bg1"/>
                </a:solidFill>
                <a:latin typeface="Arial Unicode MS" pitchFamily="34" charset="-128"/>
              </a:rPr>
              <a:t>Phosphorus</a:t>
            </a:r>
            <a:endParaRPr lang="en-US" sz="1300">
              <a:solidFill>
                <a:schemeClr val="bg1"/>
              </a:solidFill>
              <a:latin typeface="Arial Unicode MS" pitchFamily="34" charset="-128"/>
            </a:endParaRPr>
          </a:p>
        </p:txBody>
      </p:sp>
      <p:sp>
        <p:nvSpPr>
          <p:cNvPr id="22546" name="Text Box 22"/>
          <p:cNvSpPr txBox="1">
            <a:spLocks noChangeArrowheads="1"/>
          </p:cNvSpPr>
          <p:nvPr/>
        </p:nvSpPr>
        <p:spPr bwMode="auto">
          <a:xfrm>
            <a:off x="4694238" y="6118225"/>
            <a:ext cx="76835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711" tIns="40855" rIns="81711" bIns="4085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300">
                <a:solidFill>
                  <a:schemeClr val="bg1"/>
                </a:solidFill>
                <a:latin typeface="Arial Unicode MS" pitchFamily="34" charset="-128"/>
              </a:rPr>
              <a:t>Calcium</a:t>
            </a:r>
            <a:endParaRPr lang="en-US" sz="1300">
              <a:solidFill>
                <a:schemeClr val="bg1"/>
              </a:solidFill>
              <a:latin typeface="Arial Unicode MS" pitchFamily="34" charset="-128"/>
            </a:endParaRPr>
          </a:p>
        </p:txBody>
      </p:sp>
      <p:sp>
        <p:nvSpPr>
          <p:cNvPr id="22547" name="Text Box 23"/>
          <p:cNvSpPr txBox="1">
            <a:spLocks noChangeArrowheads="1"/>
          </p:cNvSpPr>
          <p:nvPr/>
        </p:nvSpPr>
        <p:spPr bwMode="auto">
          <a:xfrm>
            <a:off x="7712075" y="6146800"/>
            <a:ext cx="601663"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711" tIns="40855" rIns="81711" bIns="4085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300">
                <a:solidFill>
                  <a:schemeClr val="bg1"/>
                </a:solidFill>
                <a:latin typeface="Arial Unicode MS" pitchFamily="34" charset="-128"/>
              </a:rPr>
              <a:t>Sulfur</a:t>
            </a:r>
            <a:endParaRPr lang="en-US" sz="1300">
              <a:solidFill>
                <a:schemeClr val="bg1"/>
              </a:solidFill>
              <a:latin typeface="Arial Unicode MS" pitchFamily="34" charset="-128"/>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Connecteur droit 23"/>
          <p:cNvCxnSpPr/>
          <p:nvPr/>
        </p:nvCxnSpPr>
        <p:spPr>
          <a:xfrm>
            <a:off x="1504950" y="638175"/>
            <a:ext cx="7812088" cy="0"/>
          </a:xfrm>
          <a:prstGeom prst="line">
            <a:avLst/>
          </a:prstGeom>
          <a:ln w="38100">
            <a:solidFill>
              <a:schemeClr val="accent2">
                <a:lumMod val="75000"/>
              </a:schemeClr>
            </a:solidFill>
            <a:prstDash val="sysDot"/>
          </a:ln>
        </p:spPr>
        <p:style>
          <a:lnRef idx="1">
            <a:schemeClr val="accent2"/>
          </a:lnRef>
          <a:fillRef idx="0">
            <a:schemeClr val="accent2"/>
          </a:fillRef>
          <a:effectRef idx="0">
            <a:schemeClr val="accent2"/>
          </a:effectRef>
          <a:fontRef idx="minor">
            <a:schemeClr val="tx1"/>
          </a:fontRef>
        </p:style>
      </p:cxnSp>
      <p:sp>
        <p:nvSpPr>
          <p:cNvPr id="29" name="Rectangle 28"/>
          <p:cNvSpPr/>
          <p:nvPr/>
        </p:nvSpPr>
        <p:spPr>
          <a:xfrm>
            <a:off x="1733550" y="61913"/>
            <a:ext cx="8058150" cy="461962"/>
          </a:xfrm>
          <a:prstGeom prst="rect">
            <a:avLst/>
          </a:prstGeom>
          <a:noFill/>
          <a:ln>
            <a:noFill/>
          </a:ln>
        </p:spPr>
        <p:txBody>
          <a:bodyPr lIns="91434" tIns="45717" rIns="91434" bIns="45717">
            <a:spAutoFit/>
          </a:bodyPr>
          <a:lstStyle/>
          <a:p>
            <a:pPr>
              <a:defRPr/>
            </a:pPr>
            <a:r>
              <a:rPr lang="en-US" sz="2400" dirty="0" err="1">
                <a:solidFill>
                  <a:schemeClr val="tx2">
                    <a:lumMod val="75000"/>
                  </a:schemeClr>
                </a:solidFill>
                <a:latin typeface="+mn-lt"/>
                <a:cs typeface="Arial" pitchFamily="34" charset="0"/>
              </a:rPr>
              <a:t>C.Elegans</a:t>
            </a:r>
            <a:r>
              <a:rPr lang="en-US" sz="2400" dirty="0">
                <a:solidFill>
                  <a:schemeClr val="tx2">
                    <a:lumMod val="75000"/>
                  </a:schemeClr>
                </a:solidFill>
                <a:latin typeface="+mn-lt"/>
                <a:cs typeface="Arial" pitchFamily="34" charset="0"/>
              </a:rPr>
              <a:t> exposed to TiO2 </a:t>
            </a:r>
            <a:r>
              <a:rPr lang="en-US" sz="2400" dirty="0" err="1">
                <a:solidFill>
                  <a:schemeClr val="tx2">
                    <a:lumMod val="75000"/>
                  </a:schemeClr>
                </a:solidFill>
                <a:latin typeface="+mn-lt"/>
                <a:cs typeface="Arial" pitchFamily="34" charset="0"/>
              </a:rPr>
              <a:t>nanoparticles</a:t>
            </a:r>
            <a:r>
              <a:rPr lang="en-US" sz="2400" dirty="0">
                <a:solidFill>
                  <a:schemeClr val="tx2">
                    <a:lumMod val="75000"/>
                  </a:schemeClr>
                </a:solidFill>
                <a:latin typeface="+mn-lt"/>
                <a:cs typeface="Arial" pitchFamily="34" charset="0"/>
              </a:rPr>
              <a:t>: </a:t>
            </a:r>
            <a:r>
              <a:rPr lang="fr-FR" sz="2400" dirty="0" err="1">
                <a:solidFill>
                  <a:schemeClr val="tx2">
                    <a:lumMod val="75000"/>
                  </a:schemeClr>
                </a:solidFill>
                <a:latin typeface="+mn-lt"/>
                <a:cs typeface="Arial" pitchFamily="34" charset="0"/>
              </a:rPr>
              <a:t>head</a:t>
            </a:r>
            <a:r>
              <a:rPr lang="fr-FR" sz="2400" dirty="0">
                <a:solidFill>
                  <a:schemeClr val="tx2">
                    <a:lumMod val="75000"/>
                  </a:schemeClr>
                </a:solidFill>
                <a:latin typeface="+mn-lt"/>
                <a:cs typeface="Arial" pitchFamily="34" charset="0"/>
              </a:rPr>
              <a:t>/pharynx</a:t>
            </a:r>
            <a:endParaRPr lang="en-US" sz="2400" dirty="0">
              <a:solidFill>
                <a:schemeClr val="tx2">
                  <a:lumMod val="75000"/>
                </a:schemeClr>
              </a:solidFill>
              <a:latin typeface="+mn-lt"/>
              <a:cs typeface="Arial" pitchFamily="34" charset="0"/>
            </a:endParaRPr>
          </a:p>
        </p:txBody>
      </p:sp>
      <p:grpSp>
        <p:nvGrpSpPr>
          <p:cNvPr id="23556" name="Groupe 7"/>
          <p:cNvGrpSpPr>
            <a:grpSpLocks/>
          </p:cNvGrpSpPr>
          <p:nvPr/>
        </p:nvGrpSpPr>
        <p:grpSpPr bwMode="auto">
          <a:xfrm>
            <a:off x="0" y="6453188"/>
            <a:ext cx="9144000" cy="431800"/>
            <a:chOff x="0" y="6453327"/>
            <a:chExt cx="9144000" cy="432057"/>
          </a:xfrm>
        </p:grpSpPr>
        <p:sp>
          <p:nvSpPr>
            <p:cNvPr id="22" name="Rectangle 21"/>
            <p:cNvSpPr/>
            <p:nvPr/>
          </p:nvSpPr>
          <p:spPr>
            <a:xfrm>
              <a:off x="0" y="6453327"/>
              <a:ext cx="9144000" cy="432057"/>
            </a:xfrm>
            <a:prstGeom prst="rect">
              <a:avLst/>
            </a:prstGeom>
            <a:ln>
              <a:noFill/>
            </a:ln>
            <a:effectLst>
              <a:outerShdw blurRad="50800" dist="38100" dir="16200000"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p>
          </p:txBody>
        </p:sp>
        <p:pic>
          <p:nvPicPr>
            <p:cNvPr id="23594" name="Image 6" descr="logo-cenbg-transparent.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6453327"/>
              <a:ext cx="1259631" cy="43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557" name="ZoneTexte 17"/>
          <p:cNvSpPr txBox="1">
            <a:spLocks noChangeArrowheads="1"/>
          </p:cNvSpPr>
          <p:nvPr/>
        </p:nvSpPr>
        <p:spPr bwMode="auto">
          <a:xfrm>
            <a:off x="8697913" y="6491288"/>
            <a:ext cx="446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A5D3859-B138-4F40-A103-9A5B6D4F4991}" type="slidenum">
              <a:rPr lang="fr-FR"/>
              <a:pPr eaLnBrk="1" hangingPunct="1"/>
              <a:t>22</a:t>
            </a:fld>
            <a:endParaRPr lang="fr-FR"/>
          </a:p>
        </p:txBody>
      </p:sp>
      <p:grpSp>
        <p:nvGrpSpPr>
          <p:cNvPr id="23558" name="Groupe 7"/>
          <p:cNvGrpSpPr>
            <a:grpSpLocks/>
          </p:cNvGrpSpPr>
          <p:nvPr/>
        </p:nvGrpSpPr>
        <p:grpSpPr bwMode="auto">
          <a:xfrm>
            <a:off x="-900113" y="-747713"/>
            <a:ext cx="3384551" cy="1830388"/>
            <a:chOff x="-900608" y="-747464"/>
            <a:chExt cx="3384376" cy="1830065"/>
          </a:xfrm>
        </p:grpSpPr>
        <p:sp>
          <p:nvSpPr>
            <p:cNvPr id="32" name="Ellipse 31"/>
            <p:cNvSpPr/>
            <p:nvPr/>
          </p:nvSpPr>
          <p:spPr>
            <a:xfrm>
              <a:off x="-103724" y="-747464"/>
              <a:ext cx="1795370" cy="1774513"/>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p>
          </p:txBody>
        </p:sp>
        <p:sp>
          <p:nvSpPr>
            <p:cNvPr id="33" name="Titre 1"/>
            <p:cNvSpPr txBox="1">
              <a:spLocks/>
            </p:cNvSpPr>
            <p:nvPr/>
          </p:nvSpPr>
          <p:spPr>
            <a:xfrm>
              <a:off x="-900608" y="-387165"/>
              <a:ext cx="3384376" cy="1469766"/>
            </a:xfrm>
            <a:prstGeom prst="rect">
              <a:avLst/>
            </a:prstGeom>
          </p:spPr>
          <p:txBody>
            <a:bodyPr anchor="ctr">
              <a:normAutofit/>
            </a:bodyPr>
            <a:lstStyle/>
            <a:p>
              <a:pPr algn="ctr" fontAlgn="auto">
                <a:spcAft>
                  <a:spcPts val="0"/>
                </a:spcAft>
                <a:defRPr/>
              </a:pPr>
              <a:r>
                <a:rPr lang="fr-FR" sz="3200" dirty="0">
                  <a:solidFill>
                    <a:schemeClr val="accent1">
                      <a:lumMod val="50000"/>
                    </a:schemeClr>
                  </a:solidFill>
                  <a:latin typeface="+mj-lt"/>
                  <a:ea typeface="+mj-ea"/>
                  <a:cs typeface="+mj-cs"/>
                </a:rPr>
                <a:t>3</a:t>
              </a:r>
            </a:p>
          </p:txBody>
        </p:sp>
      </p:grpSp>
      <p:sp>
        <p:nvSpPr>
          <p:cNvPr id="23559" name="Rectangle 95"/>
          <p:cNvSpPr>
            <a:spLocks noChangeArrowheads="1"/>
          </p:cNvSpPr>
          <p:nvPr/>
        </p:nvSpPr>
        <p:spPr bwMode="auto">
          <a:xfrm>
            <a:off x="704850" y="5813425"/>
            <a:ext cx="79629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81706" tIns="40853" rIns="81706" bIns="40853">
            <a:spAutoFit/>
          </a:bodyPr>
          <a:lstStyle/>
          <a:p>
            <a:pPr algn="ctr">
              <a:spcBef>
                <a:spcPct val="50000"/>
              </a:spcBef>
            </a:pPr>
            <a:r>
              <a:rPr lang="en-US" u="sng">
                <a:solidFill>
                  <a:srgbClr val="000066"/>
                </a:solidFill>
                <a:latin typeface="Arial Unicode MS" pitchFamily="34" charset="-128"/>
                <a:ea typeface="Arial Unicode MS" pitchFamily="34" charset="-128"/>
                <a:cs typeface="Arial Unicode MS" pitchFamily="34" charset="-128"/>
              </a:rPr>
              <a:t>Experimental</a:t>
            </a:r>
            <a:r>
              <a:rPr lang="fr-FR" u="sng">
                <a:solidFill>
                  <a:srgbClr val="000066"/>
                </a:solidFill>
                <a:latin typeface="Arial Unicode MS" pitchFamily="34" charset="-128"/>
                <a:ea typeface="Arial Unicode MS" pitchFamily="34" charset="-128"/>
                <a:cs typeface="Arial Unicode MS" pitchFamily="34" charset="-128"/>
              </a:rPr>
              <a:t> Conditions: </a:t>
            </a:r>
            <a:r>
              <a:rPr lang="fr-FR">
                <a:solidFill>
                  <a:srgbClr val="000066"/>
                </a:solidFill>
                <a:latin typeface="Arial Unicode MS" pitchFamily="34" charset="-128"/>
              </a:rPr>
              <a:t>   1.5 MeV  H</a:t>
            </a:r>
            <a:r>
              <a:rPr lang="fr-FR" baseline="30000">
                <a:solidFill>
                  <a:srgbClr val="000066"/>
                </a:solidFill>
                <a:latin typeface="Arial Unicode MS" pitchFamily="34" charset="-128"/>
              </a:rPr>
              <a:t>+  </a:t>
            </a:r>
            <a:r>
              <a:rPr lang="fr-FR">
                <a:solidFill>
                  <a:srgbClr val="000066"/>
                </a:solidFill>
                <a:latin typeface="Arial Unicode MS" pitchFamily="34" charset="-128"/>
              </a:rPr>
              <a:t> -   STIM : 15 min,   PIXE : 1h00</a:t>
            </a:r>
          </a:p>
        </p:txBody>
      </p:sp>
      <p:sp>
        <p:nvSpPr>
          <p:cNvPr id="28" name="Sous-titre 2"/>
          <p:cNvSpPr txBox="1">
            <a:spLocks/>
          </p:cNvSpPr>
          <p:nvPr/>
        </p:nvSpPr>
        <p:spPr bwMode="auto">
          <a:xfrm>
            <a:off x="312738" y="6500813"/>
            <a:ext cx="3963987" cy="357187"/>
          </a:xfrm>
          <a:prstGeom prst="rect">
            <a:avLst/>
          </a:prstGeom>
        </p:spPr>
        <p:txBody>
          <a:bodyPr/>
          <a:lstStyle/>
          <a:p>
            <a:pPr marL="342900" indent="-342900" fontAlgn="auto">
              <a:spcBef>
                <a:spcPct val="20000"/>
              </a:spcBef>
              <a:spcAft>
                <a:spcPts val="0"/>
              </a:spcAft>
              <a:defRPr/>
            </a:pPr>
            <a:r>
              <a:rPr lang="fr-FR" sz="1600" dirty="0">
                <a:latin typeface="Calibri" pitchFamily="34" charset="0"/>
                <a:cs typeface="Calibri" pitchFamily="34" charset="0"/>
              </a:rPr>
              <a:t>INPC2013</a:t>
            </a:r>
            <a:r>
              <a:rPr lang="en-US" sz="1600" dirty="0">
                <a:latin typeface="Calibri" pitchFamily="34" charset="0"/>
                <a:cs typeface="Calibri" pitchFamily="34" charset="0"/>
              </a:rPr>
              <a:t>, 2-7 June 2013, Firenze, Italy</a:t>
            </a:r>
            <a:endParaRPr lang="fr-FR" sz="1600" dirty="0">
              <a:latin typeface="Calibri" pitchFamily="34" charset="0"/>
              <a:cs typeface="Calibri" pitchFamily="34" charset="0"/>
            </a:endParaRPr>
          </a:p>
          <a:p>
            <a:pPr marL="342900" indent="-342900" fontAlgn="auto">
              <a:spcBef>
                <a:spcPct val="20000"/>
              </a:spcBef>
              <a:spcAft>
                <a:spcPts val="0"/>
              </a:spcAft>
              <a:defRPr/>
            </a:pPr>
            <a:endParaRPr lang="fr-FR" sz="1400" dirty="0">
              <a:solidFill>
                <a:schemeClr val="tx2">
                  <a:lumMod val="75000"/>
                </a:schemeClr>
              </a:solidFill>
              <a:latin typeface="+mn-lt"/>
            </a:endParaRPr>
          </a:p>
        </p:txBody>
      </p:sp>
      <p:grpSp>
        <p:nvGrpSpPr>
          <p:cNvPr id="23561" name="Groupe 127"/>
          <p:cNvGrpSpPr>
            <a:grpSpLocks/>
          </p:cNvGrpSpPr>
          <p:nvPr/>
        </p:nvGrpSpPr>
        <p:grpSpPr bwMode="auto">
          <a:xfrm>
            <a:off x="209550" y="1114425"/>
            <a:ext cx="8486775" cy="4638675"/>
            <a:chOff x="3495675" y="1436688"/>
            <a:chExt cx="3759200" cy="1887537"/>
          </a:xfrm>
        </p:grpSpPr>
        <p:sp>
          <p:nvSpPr>
            <p:cNvPr id="23562" name="Rectangle 170"/>
            <p:cNvSpPr>
              <a:spLocks noChangeArrowheads="1"/>
            </p:cNvSpPr>
            <p:nvPr/>
          </p:nvSpPr>
          <p:spPr bwMode="auto">
            <a:xfrm>
              <a:off x="3495675" y="1436688"/>
              <a:ext cx="3759200" cy="1870075"/>
            </a:xfrm>
            <a:prstGeom prst="rect">
              <a:avLst/>
            </a:prstGeom>
            <a:solidFill>
              <a:schemeClr val="tx1"/>
            </a:solidFill>
            <a:ln w="9525" algn="ctr">
              <a:solidFill>
                <a:schemeClr val="tx1"/>
              </a:solidFill>
              <a:round/>
              <a:headEnd/>
              <a:tailEnd/>
            </a:ln>
          </p:spPr>
          <p:txBody>
            <a:bodyPr/>
            <a:lstStyle/>
            <a:p>
              <a:endParaRPr lang="it-IT" sz="800" b="1" i="1">
                <a:latin typeface="Times New Roman" pitchFamily="18" charset="0"/>
              </a:endParaRPr>
            </a:p>
          </p:txBody>
        </p:sp>
        <p:pic>
          <p:nvPicPr>
            <p:cNvPr id="34" name="Picture 2" descr="D:\PhBarberet\Données Manips\Analyse\PIXE sur ligne nano\Février-2011\TOMO\prueba\images\treated\a+b.P.tif"/>
            <p:cNvPicPr>
              <a:picLocks noChangeAspect="1" noChangeArrowheads="1"/>
            </p:cNvPicPr>
            <p:nvPr/>
          </p:nvPicPr>
          <p:blipFill>
            <a:blip r:embed="rId4"/>
            <a:srcRect/>
            <a:stretch>
              <a:fillRect/>
            </a:stretch>
          </p:blipFill>
          <p:spPr bwMode="auto">
            <a:xfrm>
              <a:off x="4231905" y="1744172"/>
              <a:ext cx="538636" cy="1508996"/>
            </a:xfrm>
            <a:prstGeom prst="rect">
              <a:avLst/>
            </a:prstGeom>
            <a:ln>
              <a:noFill/>
            </a:ln>
            <a:effectLst>
              <a:outerShdw blurRad="292100" dist="139700" dir="2700000" algn="tl" rotWithShape="0">
                <a:srgbClr val="333333">
                  <a:alpha val="65000"/>
                </a:srgbClr>
              </a:outerShdw>
            </a:effectLst>
          </p:spPr>
        </p:pic>
        <p:pic>
          <p:nvPicPr>
            <p:cNvPr id="35" name="Picture 3" descr="D:\PhBarberet\Données Manips\Analyse\PIXE sur ligne nano\Février-2011\TOMO\prueba\images\treated\a+b.S.tif"/>
            <p:cNvPicPr>
              <a:picLocks noChangeAspect="1" noChangeArrowheads="1"/>
            </p:cNvPicPr>
            <p:nvPr/>
          </p:nvPicPr>
          <p:blipFill>
            <a:blip r:embed="rId5"/>
            <a:srcRect/>
            <a:stretch>
              <a:fillRect/>
            </a:stretch>
          </p:blipFill>
          <p:spPr bwMode="auto">
            <a:xfrm>
              <a:off x="4800074" y="1744172"/>
              <a:ext cx="538636" cy="1508996"/>
            </a:xfrm>
            <a:prstGeom prst="rect">
              <a:avLst/>
            </a:prstGeom>
            <a:ln>
              <a:noFill/>
            </a:ln>
            <a:effectLst>
              <a:outerShdw blurRad="292100" dist="139700" dir="2700000" algn="tl" rotWithShape="0">
                <a:srgbClr val="333333">
                  <a:alpha val="65000"/>
                </a:srgbClr>
              </a:outerShdw>
            </a:effectLst>
          </p:spPr>
        </p:pic>
        <p:pic>
          <p:nvPicPr>
            <p:cNvPr id="36" name="Picture 4" descr="D:\PhBarberet\Données Manips\Analyse\PIXE sur ligne nano\Février-2011\TOMO\prueba\images\treated\a+b.K.tif"/>
            <p:cNvPicPr>
              <a:picLocks noChangeAspect="1" noChangeArrowheads="1"/>
            </p:cNvPicPr>
            <p:nvPr/>
          </p:nvPicPr>
          <p:blipFill>
            <a:blip r:embed="rId6"/>
            <a:srcRect/>
            <a:stretch>
              <a:fillRect/>
            </a:stretch>
          </p:blipFill>
          <p:spPr bwMode="auto">
            <a:xfrm>
              <a:off x="5368243" y="1742880"/>
              <a:ext cx="540042" cy="1507704"/>
            </a:xfrm>
            <a:prstGeom prst="rect">
              <a:avLst/>
            </a:prstGeom>
            <a:ln>
              <a:noFill/>
            </a:ln>
            <a:effectLst>
              <a:outerShdw blurRad="292100" dist="139700" dir="2700000" algn="tl" rotWithShape="0">
                <a:srgbClr val="333333">
                  <a:alpha val="65000"/>
                </a:srgbClr>
              </a:outerShdw>
            </a:effectLst>
          </p:spPr>
        </p:pic>
        <p:pic>
          <p:nvPicPr>
            <p:cNvPr id="37" name="Picture 5" descr="D:\PhBarberet\Données Manips\Analyse\PIXE sur ligne nano\Février-2011\TOMO\prueba\images\treated\a+b.Ca.tif"/>
            <p:cNvPicPr>
              <a:picLocks noChangeAspect="1" noChangeArrowheads="1"/>
            </p:cNvPicPr>
            <p:nvPr/>
          </p:nvPicPr>
          <p:blipFill>
            <a:blip r:embed="rId7"/>
            <a:srcRect/>
            <a:stretch>
              <a:fillRect/>
            </a:stretch>
          </p:blipFill>
          <p:spPr bwMode="auto">
            <a:xfrm>
              <a:off x="5939226" y="1742880"/>
              <a:ext cx="536526" cy="1507704"/>
            </a:xfrm>
            <a:prstGeom prst="rect">
              <a:avLst/>
            </a:prstGeom>
            <a:ln>
              <a:noFill/>
            </a:ln>
            <a:effectLst>
              <a:outerShdw blurRad="292100" dist="139700" dir="2700000" algn="tl" rotWithShape="0">
                <a:srgbClr val="333333">
                  <a:alpha val="65000"/>
                </a:srgbClr>
              </a:outerShdw>
            </a:effectLst>
          </p:spPr>
        </p:pic>
        <p:pic>
          <p:nvPicPr>
            <p:cNvPr id="38" name="Picture 6" descr="D:\PhBarberet\Données Manips\Analyse\PIXE sur ligne nano\Février-2011\TOMO\prueba\images\treated\a+b.Ti.tif"/>
            <p:cNvPicPr>
              <a:picLocks noChangeAspect="1" noChangeArrowheads="1"/>
            </p:cNvPicPr>
            <p:nvPr/>
          </p:nvPicPr>
          <p:blipFill>
            <a:blip r:embed="rId8"/>
            <a:srcRect/>
            <a:stretch>
              <a:fillRect/>
            </a:stretch>
          </p:blipFill>
          <p:spPr bwMode="auto">
            <a:xfrm>
              <a:off x="6505285" y="1742880"/>
              <a:ext cx="537229" cy="1507704"/>
            </a:xfrm>
            <a:prstGeom prst="rect">
              <a:avLst/>
            </a:prstGeom>
            <a:ln>
              <a:noFill/>
            </a:ln>
            <a:effectLst>
              <a:outerShdw blurRad="292100" dist="139700" dir="2700000" algn="tl" rotWithShape="0">
                <a:srgbClr val="333333">
                  <a:alpha val="65000"/>
                </a:srgbClr>
              </a:outerShdw>
            </a:effectLst>
          </p:spPr>
        </p:pic>
        <p:pic>
          <p:nvPicPr>
            <p:cNvPr id="39" name="Picture 7" descr="D:\PhBarberet\Données Manips\Analyse\PIXE sur ligne nano\Février-2011\TOMO\110217_Tomo\STIM\2nd-Worm\STIM2D-Head\STIM_2D001_0.STIM.tif"/>
            <p:cNvPicPr>
              <a:picLocks noChangeAspect="1" noChangeArrowheads="1"/>
            </p:cNvPicPr>
            <p:nvPr/>
          </p:nvPicPr>
          <p:blipFill>
            <a:blip r:embed="rId9">
              <a:lum bright="-12000" contrast="18000"/>
            </a:blip>
            <a:srcRect/>
            <a:stretch>
              <a:fillRect/>
            </a:stretch>
          </p:blipFill>
          <p:spPr bwMode="auto">
            <a:xfrm>
              <a:off x="3578650" y="1744172"/>
              <a:ext cx="536527" cy="1502536"/>
            </a:xfrm>
            <a:prstGeom prst="rect">
              <a:avLst/>
            </a:prstGeom>
            <a:ln>
              <a:noFill/>
            </a:ln>
            <a:effectLst>
              <a:outerShdw blurRad="292100" dist="139700" dir="2700000" algn="tl" rotWithShape="0">
                <a:srgbClr val="333333">
                  <a:alpha val="65000"/>
                </a:srgbClr>
              </a:outerShdw>
            </a:effectLst>
          </p:spPr>
        </p:pic>
        <p:pic>
          <p:nvPicPr>
            <p:cNvPr id="40" name="Picture 8" descr="D:\PhBarberet\Données Manips\Analyse\PIXE sur ligne nano\Février-2011\TOMO\110217_Tomo\STIM\2nd-Worm\STIM2D-Head\STIM_2D001_0.STIM.scale.jpg"/>
            <p:cNvPicPr>
              <a:picLocks noChangeAspect="1" noChangeArrowheads="1"/>
            </p:cNvPicPr>
            <p:nvPr/>
          </p:nvPicPr>
          <p:blipFill>
            <a:blip r:embed="rId10"/>
            <a:srcRect/>
            <a:stretch>
              <a:fillRect/>
            </a:stretch>
          </p:blipFill>
          <p:spPr bwMode="auto">
            <a:xfrm>
              <a:off x="4153851" y="1758383"/>
              <a:ext cx="47113" cy="1476697"/>
            </a:xfrm>
            <a:prstGeom prst="rect">
              <a:avLst/>
            </a:prstGeom>
            <a:ln>
              <a:noFill/>
            </a:ln>
            <a:effectLst>
              <a:outerShdw blurRad="292100" dist="139700" dir="2700000" algn="tl" rotWithShape="0">
                <a:srgbClr val="333333">
                  <a:alpha val="65000"/>
                </a:srgbClr>
              </a:outerShdw>
            </a:effectLst>
          </p:spPr>
        </p:pic>
        <p:pic>
          <p:nvPicPr>
            <p:cNvPr id="41" name="Image 12" descr="fire.tif"/>
            <p:cNvPicPr>
              <a:picLocks noChangeAspect="1"/>
            </p:cNvPicPr>
            <p:nvPr/>
          </p:nvPicPr>
          <p:blipFill>
            <a:blip r:embed="rId11"/>
            <a:srcRect/>
            <a:stretch>
              <a:fillRect/>
            </a:stretch>
          </p:blipFill>
          <p:spPr bwMode="auto">
            <a:xfrm>
              <a:off x="7166274" y="1695078"/>
              <a:ext cx="45004" cy="1506412"/>
            </a:xfrm>
            <a:prstGeom prst="rect">
              <a:avLst/>
            </a:prstGeom>
            <a:ln>
              <a:noFill/>
            </a:ln>
            <a:effectLst>
              <a:outerShdw blurRad="292100" dist="139700" dir="2700000" algn="tl" rotWithShape="0">
                <a:srgbClr val="333333">
                  <a:alpha val="65000"/>
                </a:srgbClr>
              </a:outerShdw>
            </a:effectLst>
          </p:spPr>
        </p:pic>
        <p:sp>
          <p:nvSpPr>
            <p:cNvPr id="23571" name="Freeform 44"/>
            <p:cNvSpPr>
              <a:spLocks/>
            </p:cNvSpPr>
            <p:nvPr/>
          </p:nvSpPr>
          <p:spPr bwMode="auto">
            <a:xfrm>
              <a:off x="5062538" y="1928813"/>
              <a:ext cx="144462" cy="900112"/>
            </a:xfrm>
            <a:custGeom>
              <a:avLst/>
              <a:gdLst>
                <a:gd name="T0" fmla="*/ 2147483647 w 238"/>
                <a:gd name="T1" fmla="*/ 2147483647 h 1208"/>
                <a:gd name="T2" fmla="*/ 2147483647 w 238"/>
                <a:gd name="T3" fmla="*/ 2147483647 h 1208"/>
                <a:gd name="T4" fmla="*/ 2147483647 w 238"/>
                <a:gd name="T5" fmla="*/ 2147483647 h 1208"/>
                <a:gd name="T6" fmla="*/ 2147483647 w 238"/>
                <a:gd name="T7" fmla="*/ 2147483647 h 1208"/>
                <a:gd name="T8" fmla="*/ 2147483647 w 238"/>
                <a:gd name="T9" fmla="*/ 2147483647 h 1208"/>
                <a:gd name="T10" fmla="*/ 2147483647 w 238"/>
                <a:gd name="T11" fmla="*/ 2147483647 h 1208"/>
                <a:gd name="T12" fmla="*/ 2147483647 w 238"/>
                <a:gd name="T13" fmla="*/ 2147483647 h 1208"/>
                <a:gd name="T14" fmla="*/ 2147483647 w 238"/>
                <a:gd name="T15" fmla="*/ 2147483647 h 1208"/>
                <a:gd name="T16" fmla="*/ 2147483647 w 238"/>
                <a:gd name="T17" fmla="*/ 2147483647 h 1208"/>
                <a:gd name="T18" fmla="*/ 2147483647 w 238"/>
                <a:gd name="T19" fmla="*/ 2147483647 h 1208"/>
                <a:gd name="T20" fmla="*/ 2147483647 w 238"/>
                <a:gd name="T21" fmla="*/ 2147483647 h 1208"/>
                <a:gd name="T22" fmla="*/ 2147483647 w 238"/>
                <a:gd name="T23" fmla="*/ 2147483647 h 1208"/>
                <a:gd name="T24" fmla="*/ 2147483647 w 238"/>
                <a:gd name="T25" fmla="*/ 2147483647 h 1208"/>
                <a:gd name="T26" fmla="*/ 2147483647 w 238"/>
                <a:gd name="T27" fmla="*/ 2147483647 h 1208"/>
                <a:gd name="T28" fmla="*/ 2147483647 w 238"/>
                <a:gd name="T29" fmla="*/ 2147483647 h 1208"/>
                <a:gd name="T30" fmla="*/ 2147483647 w 238"/>
                <a:gd name="T31" fmla="*/ 2147483647 h 1208"/>
                <a:gd name="T32" fmla="*/ 2147483647 w 238"/>
                <a:gd name="T33" fmla="*/ 2147483647 h 1208"/>
                <a:gd name="T34" fmla="*/ 2147483647 w 238"/>
                <a:gd name="T35" fmla="*/ 2147483647 h 1208"/>
                <a:gd name="T36" fmla="*/ 2147483647 w 238"/>
                <a:gd name="T37" fmla="*/ 2147483647 h 1208"/>
                <a:gd name="T38" fmla="*/ 2147483647 w 238"/>
                <a:gd name="T39" fmla="*/ 2147483647 h 1208"/>
                <a:gd name="T40" fmla="*/ 2147483647 w 238"/>
                <a:gd name="T41" fmla="*/ 2147483647 h 1208"/>
                <a:gd name="T42" fmla="*/ 2147483647 w 238"/>
                <a:gd name="T43" fmla="*/ 2147483647 h 1208"/>
                <a:gd name="T44" fmla="*/ 2147483647 w 238"/>
                <a:gd name="T45" fmla="*/ 2147483647 h 1208"/>
                <a:gd name="T46" fmla="*/ 2147483647 w 238"/>
                <a:gd name="T47" fmla="*/ 2147483647 h 1208"/>
                <a:gd name="T48" fmla="*/ 2147483647 w 238"/>
                <a:gd name="T49" fmla="*/ 2147483647 h 1208"/>
                <a:gd name="T50" fmla="*/ 2147483647 w 238"/>
                <a:gd name="T51" fmla="*/ 2147483647 h 1208"/>
                <a:gd name="T52" fmla="*/ 2147483647 w 238"/>
                <a:gd name="T53" fmla="*/ 2147483647 h 1208"/>
                <a:gd name="T54" fmla="*/ 2147483647 w 238"/>
                <a:gd name="T55" fmla="*/ 2147483647 h 1208"/>
                <a:gd name="T56" fmla="*/ 2147483647 w 238"/>
                <a:gd name="T57" fmla="*/ 2147483647 h 1208"/>
                <a:gd name="T58" fmla="*/ 2147483647 w 238"/>
                <a:gd name="T59" fmla="*/ 2147483647 h 1208"/>
                <a:gd name="T60" fmla="*/ 2147483647 w 238"/>
                <a:gd name="T61" fmla="*/ 2147483647 h 1208"/>
                <a:gd name="T62" fmla="*/ 2147483647 w 238"/>
                <a:gd name="T63" fmla="*/ 2147483647 h 1208"/>
                <a:gd name="T64" fmla="*/ 2147483647 w 238"/>
                <a:gd name="T65" fmla="*/ 2147483647 h 12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1208"/>
                <a:gd name="T101" fmla="*/ 238 w 238"/>
                <a:gd name="T102" fmla="*/ 1208 h 12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1208">
                  <a:moveTo>
                    <a:pt x="39" y="25"/>
                  </a:moveTo>
                  <a:lnTo>
                    <a:pt x="49" y="7"/>
                  </a:lnTo>
                  <a:cubicBezTo>
                    <a:pt x="48" y="19"/>
                    <a:pt x="36" y="63"/>
                    <a:pt x="34" y="100"/>
                  </a:cubicBezTo>
                  <a:cubicBezTo>
                    <a:pt x="32" y="137"/>
                    <a:pt x="34" y="180"/>
                    <a:pt x="34" y="232"/>
                  </a:cubicBezTo>
                  <a:cubicBezTo>
                    <a:pt x="34" y="284"/>
                    <a:pt x="32" y="367"/>
                    <a:pt x="31" y="415"/>
                  </a:cubicBezTo>
                  <a:cubicBezTo>
                    <a:pt x="30" y="463"/>
                    <a:pt x="32" y="495"/>
                    <a:pt x="28" y="523"/>
                  </a:cubicBezTo>
                  <a:cubicBezTo>
                    <a:pt x="24" y="551"/>
                    <a:pt x="8" y="569"/>
                    <a:pt x="7" y="586"/>
                  </a:cubicBezTo>
                  <a:cubicBezTo>
                    <a:pt x="6" y="603"/>
                    <a:pt x="11" y="610"/>
                    <a:pt x="22" y="628"/>
                  </a:cubicBezTo>
                  <a:cubicBezTo>
                    <a:pt x="33" y="646"/>
                    <a:pt x="61" y="668"/>
                    <a:pt x="70" y="694"/>
                  </a:cubicBezTo>
                  <a:cubicBezTo>
                    <a:pt x="79" y="720"/>
                    <a:pt x="80" y="750"/>
                    <a:pt x="79" y="781"/>
                  </a:cubicBezTo>
                  <a:cubicBezTo>
                    <a:pt x="78" y="812"/>
                    <a:pt x="65" y="854"/>
                    <a:pt x="61" y="883"/>
                  </a:cubicBezTo>
                  <a:cubicBezTo>
                    <a:pt x="57" y="912"/>
                    <a:pt x="62" y="936"/>
                    <a:pt x="55" y="958"/>
                  </a:cubicBezTo>
                  <a:cubicBezTo>
                    <a:pt x="48" y="980"/>
                    <a:pt x="28" y="997"/>
                    <a:pt x="19" y="1018"/>
                  </a:cubicBezTo>
                  <a:cubicBezTo>
                    <a:pt x="10" y="1039"/>
                    <a:pt x="0" y="1053"/>
                    <a:pt x="1" y="1081"/>
                  </a:cubicBezTo>
                  <a:cubicBezTo>
                    <a:pt x="2" y="1109"/>
                    <a:pt x="1" y="1165"/>
                    <a:pt x="25" y="1186"/>
                  </a:cubicBezTo>
                  <a:cubicBezTo>
                    <a:pt x="49" y="1207"/>
                    <a:pt x="118" y="1208"/>
                    <a:pt x="148" y="1207"/>
                  </a:cubicBezTo>
                  <a:cubicBezTo>
                    <a:pt x="178" y="1206"/>
                    <a:pt x="192" y="1199"/>
                    <a:pt x="205" y="1183"/>
                  </a:cubicBezTo>
                  <a:cubicBezTo>
                    <a:pt x="218" y="1167"/>
                    <a:pt x="225" y="1132"/>
                    <a:pt x="229" y="1108"/>
                  </a:cubicBezTo>
                  <a:cubicBezTo>
                    <a:pt x="233" y="1084"/>
                    <a:pt x="238" y="1057"/>
                    <a:pt x="232" y="1036"/>
                  </a:cubicBezTo>
                  <a:cubicBezTo>
                    <a:pt x="226" y="1015"/>
                    <a:pt x="202" y="997"/>
                    <a:pt x="190" y="979"/>
                  </a:cubicBezTo>
                  <a:cubicBezTo>
                    <a:pt x="178" y="961"/>
                    <a:pt x="167" y="946"/>
                    <a:pt x="160" y="928"/>
                  </a:cubicBezTo>
                  <a:cubicBezTo>
                    <a:pt x="153" y="910"/>
                    <a:pt x="147" y="897"/>
                    <a:pt x="145" y="868"/>
                  </a:cubicBezTo>
                  <a:cubicBezTo>
                    <a:pt x="143" y="839"/>
                    <a:pt x="145" y="777"/>
                    <a:pt x="145" y="751"/>
                  </a:cubicBezTo>
                  <a:cubicBezTo>
                    <a:pt x="145" y="725"/>
                    <a:pt x="143" y="722"/>
                    <a:pt x="148" y="709"/>
                  </a:cubicBezTo>
                  <a:cubicBezTo>
                    <a:pt x="153" y="696"/>
                    <a:pt x="164" y="691"/>
                    <a:pt x="172" y="673"/>
                  </a:cubicBezTo>
                  <a:cubicBezTo>
                    <a:pt x="180" y="655"/>
                    <a:pt x="194" y="626"/>
                    <a:pt x="196" y="601"/>
                  </a:cubicBezTo>
                  <a:cubicBezTo>
                    <a:pt x="198" y="576"/>
                    <a:pt x="189" y="552"/>
                    <a:pt x="184" y="523"/>
                  </a:cubicBezTo>
                  <a:cubicBezTo>
                    <a:pt x="179" y="494"/>
                    <a:pt x="173" y="465"/>
                    <a:pt x="169" y="427"/>
                  </a:cubicBezTo>
                  <a:cubicBezTo>
                    <a:pt x="165" y="389"/>
                    <a:pt x="164" y="339"/>
                    <a:pt x="157" y="295"/>
                  </a:cubicBezTo>
                  <a:cubicBezTo>
                    <a:pt x="150" y="251"/>
                    <a:pt x="137" y="207"/>
                    <a:pt x="127" y="163"/>
                  </a:cubicBezTo>
                  <a:cubicBezTo>
                    <a:pt x="117" y="119"/>
                    <a:pt x="106" y="55"/>
                    <a:pt x="97" y="28"/>
                  </a:cubicBezTo>
                  <a:cubicBezTo>
                    <a:pt x="88" y="1"/>
                    <a:pt x="79" y="2"/>
                    <a:pt x="70" y="1"/>
                  </a:cubicBezTo>
                  <a:cubicBezTo>
                    <a:pt x="61" y="0"/>
                    <a:pt x="53" y="9"/>
                    <a:pt x="39" y="25"/>
                  </a:cubicBezTo>
                  <a:close/>
                </a:path>
              </a:pathLst>
            </a:custGeom>
            <a:noFill/>
            <a:ln w="6350">
              <a:solidFill>
                <a:schemeClr val="bg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3572" name="Freeform 45"/>
            <p:cNvSpPr>
              <a:spLocks/>
            </p:cNvSpPr>
            <p:nvPr/>
          </p:nvSpPr>
          <p:spPr bwMode="auto">
            <a:xfrm>
              <a:off x="4941888" y="1947863"/>
              <a:ext cx="128587" cy="814387"/>
            </a:xfrm>
            <a:custGeom>
              <a:avLst/>
              <a:gdLst>
                <a:gd name="T0" fmla="*/ 2147483647 w 216"/>
                <a:gd name="T1" fmla="*/ 0 h 1093"/>
                <a:gd name="T2" fmla="*/ 2147483647 w 216"/>
                <a:gd name="T3" fmla="*/ 2147483647 h 1093"/>
                <a:gd name="T4" fmla="*/ 2147483647 w 216"/>
                <a:gd name="T5" fmla="*/ 2147483647 h 1093"/>
                <a:gd name="T6" fmla="*/ 2147483647 w 216"/>
                <a:gd name="T7" fmla="*/ 2147483647 h 1093"/>
                <a:gd name="T8" fmla="*/ 2147483647 w 216"/>
                <a:gd name="T9" fmla="*/ 2147483647 h 1093"/>
                <a:gd name="T10" fmla="*/ 2147483647 w 216"/>
                <a:gd name="T11" fmla="*/ 2147483647 h 1093"/>
                <a:gd name="T12" fmla="*/ 2147483647 w 216"/>
                <a:gd name="T13" fmla="*/ 2147483647 h 1093"/>
                <a:gd name="T14" fmla="*/ 2147483647 w 216"/>
                <a:gd name="T15" fmla="*/ 2147483647 h 1093"/>
                <a:gd name="T16" fmla="*/ 2147483647 w 216"/>
                <a:gd name="T17" fmla="*/ 2147483647 h 1093"/>
                <a:gd name="T18" fmla="*/ 2147483647 w 216"/>
                <a:gd name="T19" fmla="*/ 2147483647 h 1093"/>
                <a:gd name="T20" fmla="*/ 2147483647 w 216"/>
                <a:gd name="T21" fmla="*/ 2147483647 h 1093"/>
                <a:gd name="T22" fmla="*/ 2147483647 w 216"/>
                <a:gd name="T23" fmla="*/ 2147483647 h 1093"/>
                <a:gd name="T24" fmla="*/ 0 w 216"/>
                <a:gd name="T25" fmla="*/ 2147483647 h 1093"/>
                <a:gd name="T26" fmla="*/ 2147483647 w 216"/>
                <a:gd name="T27" fmla="*/ 2147483647 h 1093"/>
                <a:gd name="T28" fmla="*/ 2147483647 w 216"/>
                <a:gd name="T29" fmla="*/ 2147483647 h 1093"/>
                <a:gd name="T30" fmla="*/ 2147483647 w 216"/>
                <a:gd name="T31" fmla="*/ 2147483647 h 1093"/>
                <a:gd name="T32" fmla="*/ 2147483647 w 216"/>
                <a:gd name="T33" fmla="*/ 2147483647 h 1093"/>
                <a:gd name="T34" fmla="*/ 2147483647 w 216"/>
                <a:gd name="T35" fmla="*/ 2147483647 h 1093"/>
                <a:gd name="T36" fmla="*/ 2147483647 w 216"/>
                <a:gd name="T37" fmla="*/ 2147483647 h 1093"/>
                <a:gd name="T38" fmla="*/ 2147483647 w 216"/>
                <a:gd name="T39" fmla="*/ 2147483647 h 1093"/>
                <a:gd name="T40" fmla="*/ 2147483647 w 216"/>
                <a:gd name="T41" fmla="*/ 2147483647 h 1093"/>
                <a:gd name="T42" fmla="*/ 2147483647 w 216"/>
                <a:gd name="T43" fmla="*/ 2147483647 h 1093"/>
                <a:gd name="T44" fmla="*/ 2147483647 w 216"/>
                <a:gd name="T45" fmla="*/ 2147483647 h 1093"/>
                <a:gd name="T46" fmla="*/ 2147483647 w 216"/>
                <a:gd name="T47" fmla="*/ 2147483647 h 1093"/>
                <a:gd name="T48" fmla="*/ 2147483647 w 216"/>
                <a:gd name="T49" fmla="*/ 2147483647 h 1093"/>
                <a:gd name="T50" fmla="*/ 2147483647 w 216"/>
                <a:gd name="T51" fmla="*/ 2147483647 h 1093"/>
                <a:gd name="T52" fmla="*/ 2147483647 w 216"/>
                <a:gd name="T53" fmla="*/ 2147483647 h 1093"/>
                <a:gd name="T54" fmla="*/ 2147483647 w 216"/>
                <a:gd name="T55" fmla="*/ 2147483647 h 1093"/>
                <a:gd name="T56" fmla="*/ 2147483647 w 216"/>
                <a:gd name="T57" fmla="*/ 0 h 109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6"/>
                <a:gd name="T88" fmla="*/ 0 h 1093"/>
                <a:gd name="T89" fmla="*/ 216 w 216"/>
                <a:gd name="T90" fmla="*/ 1093 h 109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6" h="1093">
                  <a:moveTo>
                    <a:pt x="197" y="0"/>
                  </a:moveTo>
                  <a:lnTo>
                    <a:pt x="213" y="9"/>
                  </a:lnTo>
                  <a:cubicBezTo>
                    <a:pt x="209" y="28"/>
                    <a:pt x="181" y="83"/>
                    <a:pt x="171" y="117"/>
                  </a:cubicBezTo>
                  <a:cubicBezTo>
                    <a:pt x="161" y="151"/>
                    <a:pt x="159" y="171"/>
                    <a:pt x="150" y="213"/>
                  </a:cubicBezTo>
                  <a:cubicBezTo>
                    <a:pt x="141" y="255"/>
                    <a:pt x="124" y="337"/>
                    <a:pt x="114" y="372"/>
                  </a:cubicBezTo>
                  <a:cubicBezTo>
                    <a:pt x="104" y="407"/>
                    <a:pt x="94" y="399"/>
                    <a:pt x="87" y="426"/>
                  </a:cubicBezTo>
                  <a:cubicBezTo>
                    <a:pt x="80" y="453"/>
                    <a:pt x="71" y="515"/>
                    <a:pt x="69" y="537"/>
                  </a:cubicBezTo>
                  <a:cubicBezTo>
                    <a:pt x="67" y="559"/>
                    <a:pt x="70" y="551"/>
                    <a:pt x="75" y="561"/>
                  </a:cubicBezTo>
                  <a:cubicBezTo>
                    <a:pt x="80" y="571"/>
                    <a:pt x="98" y="577"/>
                    <a:pt x="99" y="600"/>
                  </a:cubicBezTo>
                  <a:cubicBezTo>
                    <a:pt x="100" y="623"/>
                    <a:pt x="89" y="659"/>
                    <a:pt x="84" y="702"/>
                  </a:cubicBezTo>
                  <a:cubicBezTo>
                    <a:pt x="79" y="745"/>
                    <a:pt x="79" y="821"/>
                    <a:pt x="69" y="855"/>
                  </a:cubicBezTo>
                  <a:cubicBezTo>
                    <a:pt x="59" y="889"/>
                    <a:pt x="32" y="887"/>
                    <a:pt x="21" y="906"/>
                  </a:cubicBezTo>
                  <a:cubicBezTo>
                    <a:pt x="10" y="925"/>
                    <a:pt x="0" y="946"/>
                    <a:pt x="0" y="969"/>
                  </a:cubicBezTo>
                  <a:cubicBezTo>
                    <a:pt x="0" y="992"/>
                    <a:pt x="9" y="1029"/>
                    <a:pt x="21" y="1047"/>
                  </a:cubicBezTo>
                  <a:cubicBezTo>
                    <a:pt x="33" y="1065"/>
                    <a:pt x="45" y="1070"/>
                    <a:pt x="69" y="1074"/>
                  </a:cubicBezTo>
                  <a:cubicBezTo>
                    <a:pt x="93" y="1078"/>
                    <a:pt x="149" y="1093"/>
                    <a:pt x="168" y="1074"/>
                  </a:cubicBezTo>
                  <a:cubicBezTo>
                    <a:pt x="187" y="1055"/>
                    <a:pt x="184" y="993"/>
                    <a:pt x="183" y="960"/>
                  </a:cubicBezTo>
                  <a:cubicBezTo>
                    <a:pt x="182" y="927"/>
                    <a:pt x="167" y="899"/>
                    <a:pt x="159" y="876"/>
                  </a:cubicBezTo>
                  <a:cubicBezTo>
                    <a:pt x="151" y="853"/>
                    <a:pt x="139" y="844"/>
                    <a:pt x="135" y="819"/>
                  </a:cubicBezTo>
                  <a:cubicBezTo>
                    <a:pt x="131" y="794"/>
                    <a:pt x="133" y="748"/>
                    <a:pt x="132" y="723"/>
                  </a:cubicBezTo>
                  <a:cubicBezTo>
                    <a:pt x="131" y="698"/>
                    <a:pt x="122" y="686"/>
                    <a:pt x="126" y="666"/>
                  </a:cubicBezTo>
                  <a:cubicBezTo>
                    <a:pt x="130" y="646"/>
                    <a:pt x="146" y="618"/>
                    <a:pt x="156" y="603"/>
                  </a:cubicBezTo>
                  <a:cubicBezTo>
                    <a:pt x="166" y="588"/>
                    <a:pt x="181" y="586"/>
                    <a:pt x="186" y="576"/>
                  </a:cubicBezTo>
                  <a:cubicBezTo>
                    <a:pt x="191" y="566"/>
                    <a:pt x="186" y="561"/>
                    <a:pt x="189" y="540"/>
                  </a:cubicBezTo>
                  <a:cubicBezTo>
                    <a:pt x="192" y="519"/>
                    <a:pt x="203" y="467"/>
                    <a:pt x="201" y="447"/>
                  </a:cubicBezTo>
                  <a:cubicBezTo>
                    <a:pt x="199" y="427"/>
                    <a:pt x="182" y="433"/>
                    <a:pt x="177" y="420"/>
                  </a:cubicBezTo>
                  <a:cubicBezTo>
                    <a:pt x="172" y="407"/>
                    <a:pt x="172" y="406"/>
                    <a:pt x="174" y="369"/>
                  </a:cubicBezTo>
                  <a:cubicBezTo>
                    <a:pt x="176" y="332"/>
                    <a:pt x="185" y="259"/>
                    <a:pt x="192" y="198"/>
                  </a:cubicBezTo>
                  <a:cubicBezTo>
                    <a:pt x="199" y="137"/>
                    <a:pt x="207" y="68"/>
                    <a:pt x="216" y="0"/>
                  </a:cubicBezTo>
                </a:path>
              </a:pathLst>
            </a:custGeom>
            <a:noFill/>
            <a:ln w="6350">
              <a:solidFill>
                <a:schemeClr val="bg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3573" name="Freeform 48"/>
            <p:cNvSpPr>
              <a:spLocks/>
            </p:cNvSpPr>
            <p:nvPr/>
          </p:nvSpPr>
          <p:spPr bwMode="auto">
            <a:xfrm>
              <a:off x="3805238" y="1836738"/>
              <a:ext cx="165100" cy="1008062"/>
            </a:xfrm>
            <a:custGeom>
              <a:avLst/>
              <a:gdLst>
                <a:gd name="T0" fmla="*/ 2147483647 w 238"/>
                <a:gd name="T1" fmla="*/ 2147483647 h 1208"/>
                <a:gd name="T2" fmla="*/ 2147483647 w 238"/>
                <a:gd name="T3" fmla="*/ 2147483647 h 1208"/>
                <a:gd name="T4" fmla="*/ 2147483647 w 238"/>
                <a:gd name="T5" fmla="*/ 2147483647 h 1208"/>
                <a:gd name="T6" fmla="*/ 2147483647 w 238"/>
                <a:gd name="T7" fmla="*/ 2147483647 h 1208"/>
                <a:gd name="T8" fmla="*/ 2147483647 w 238"/>
                <a:gd name="T9" fmla="*/ 2147483647 h 1208"/>
                <a:gd name="T10" fmla="*/ 2147483647 w 238"/>
                <a:gd name="T11" fmla="*/ 2147483647 h 1208"/>
                <a:gd name="T12" fmla="*/ 2147483647 w 238"/>
                <a:gd name="T13" fmla="*/ 2147483647 h 1208"/>
                <a:gd name="T14" fmla="*/ 2147483647 w 238"/>
                <a:gd name="T15" fmla="*/ 2147483647 h 1208"/>
                <a:gd name="T16" fmla="*/ 2147483647 w 238"/>
                <a:gd name="T17" fmla="*/ 2147483647 h 1208"/>
                <a:gd name="T18" fmla="*/ 2147483647 w 238"/>
                <a:gd name="T19" fmla="*/ 2147483647 h 1208"/>
                <a:gd name="T20" fmla="*/ 2147483647 w 238"/>
                <a:gd name="T21" fmla="*/ 2147483647 h 1208"/>
                <a:gd name="T22" fmla="*/ 2147483647 w 238"/>
                <a:gd name="T23" fmla="*/ 2147483647 h 1208"/>
                <a:gd name="T24" fmla="*/ 2147483647 w 238"/>
                <a:gd name="T25" fmla="*/ 2147483647 h 1208"/>
                <a:gd name="T26" fmla="*/ 2147483647 w 238"/>
                <a:gd name="T27" fmla="*/ 2147483647 h 1208"/>
                <a:gd name="T28" fmla="*/ 2147483647 w 238"/>
                <a:gd name="T29" fmla="*/ 2147483647 h 1208"/>
                <a:gd name="T30" fmla="*/ 2147483647 w 238"/>
                <a:gd name="T31" fmla="*/ 2147483647 h 1208"/>
                <a:gd name="T32" fmla="*/ 2147483647 w 238"/>
                <a:gd name="T33" fmla="*/ 2147483647 h 1208"/>
                <a:gd name="T34" fmla="*/ 2147483647 w 238"/>
                <a:gd name="T35" fmla="*/ 2147483647 h 1208"/>
                <a:gd name="T36" fmla="*/ 2147483647 w 238"/>
                <a:gd name="T37" fmla="*/ 2147483647 h 1208"/>
                <a:gd name="T38" fmla="*/ 2147483647 w 238"/>
                <a:gd name="T39" fmla="*/ 2147483647 h 1208"/>
                <a:gd name="T40" fmla="*/ 2147483647 w 238"/>
                <a:gd name="T41" fmla="*/ 2147483647 h 1208"/>
                <a:gd name="T42" fmla="*/ 2147483647 w 238"/>
                <a:gd name="T43" fmla="*/ 2147483647 h 1208"/>
                <a:gd name="T44" fmla="*/ 2147483647 w 238"/>
                <a:gd name="T45" fmla="*/ 2147483647 h 1208"/>
                <a:gd name="T46" fmla="*/ 2147483647 w 238"/>
                <a:gd name="T47" fmla="*/ 2147483647 h 1208"/>
                <a:gd name="T48" fmla="*/ 2147483647 w 238"/>
                <a:gd name="T49" fmla="*/ 2147483647 h 1208"/>
                <a:gd name="T50" fmla="*/ 2147483647 w 238"/>
                <a:gd name="T51" fmla="*/ 2147483647 h 1208"/>
                <a:gd name="T52" fmla="*/ 2147483647 w 238"/>
                <a:gd name="T53" fmla="*/ 2147483647 h 1208"/>
                <a:gd name="T54" fmla="*/ 2147483647 w 238"/>
                <a:gd name="T55" fmla="*/ 2147483647 h 1208"/>
                <a:gd name="T56" fmla="*/ 2147483647 w 238"/>
                <a:gd name="T57" fmla="*/ 2147483647 h 1208"/>
                <a:gd name="T58" fmla="*/ 2147483647 w 238"/>
                <a:gd name="T59" fmla="*/ 2147483647 h 1208"/>
                <a:gd name="T60" fmla="*/ 2147483647 w 238"/>
                <a:gd name="T61" fmla="*/ 2147483647 h 1208"/>
                <a:gd name="T62" fmla="*/ 2147483647 w 238"/>
                <a:gd name="T63" fmla="*/ 2147483647 h 1208"/>
                <a:gd name="T64" fmla="*/ 2147483647 w 238"/>
                <a:gd name="T65" fmla="*/ 2147483647 h 12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1208"/>
                <a:gd name="T101" fmla="*/ 238 w 238"/>
                <a:gd name="T102" fmla="*/ 1208 h 12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1208">
                  <a:moveTo>
                    <a:pt x="39" y="25"/>
                  </a:moveTo>
                  <a:lnTo>
                    <a:pt x="49" y="7"/>
                  </a:lnTo>
                  <a:cubicBezTo>
                    <a:pt x="48" y="19"/>
                    <a:pt x="36" y="63"/>
                    <a:pt x="34" y="100"/>
                  </a:cubicBezTo>
                  <a:cubicBezTo>
                    <a:pt x="32" y="137"/>
                    <a:pt x="34" y="180"/>
                    <a:pt x="34" y="232"/>
                  </a:cubicBezTo>
                  <a:cubicBezTo>
                    <a:pt x="34" y="284"/>
                    <a:pt x="32" y="367"/>
                    <a:pt x="31" y="415"/>
                  </a:cubicBezTo>
                  <a:cubicBezTo>
                    <a:pt x="30" y="463"/>
                    <a:pt x="32" y="495"/>
                    <a:pt x="28" y="523"/>
                  </a:cubicBezTo>
                  <a:cubicBezTo>
                    <a:pt x="24" y="551"/>
                    <a:pt x="8" y="569"/>
                    <a:pt x="7" y="586"/>
                  </a:cubicBezTo>
                  <a:cubicBezTo>
                    <a:pt x="6" y="603"/>
                    <a:pt x="11" y="610"/>
                    <a:pt x="22" y="628"/>
                  </a:cubicBezTo>
                  <a:cubicBezTo>
                    <a:pt x="33" y="646"/>
                    <a:pt x="61" y="668"/>
                    <a:pt x="70" y="694"/>
                  </a:cubicBezTo>
                  <a:cubicBezTo>
                    <a:pt x="79" y="720"/>
                    <a:pt x="80" y="750"/>
                    <a:pt x="79" y="781"/>
                  </a:cubicBezTo>
                  <a:cubicBezTo>
                    <a:pt x="78" y="812"/>
                    <a:pt x="65" y="854"/>
                    <a:pt x="61" y="883"/>
                  </a:cubicBezTo>
                  <a:cubicBezTo>
                    <a:pt x="57" y="912"/>
                    <a:pt x="62" y="936"/>
                    <a:pt x="55" y="958"/>
                  </a:cubicBezTo>
                  <a:cubicBezTo>
                    <a:pt x="48" y="980"/>
                    <a:pt x="28" y="997"/>
                    <a:pt x="19" y="1018"/>
                  </a:cubicBezTo>
                  <a:cubicBezTo>
                    <a:pt x="10" y="1039"/>
                    <a:pt x="0" y="1053"/>
                    <a:pt x="1" y="1081"/>
                  </a:cubicBezTo>
                  <a:cubicBezTo>
                    <a:pt x="2" y="1109"/>
                    <a:pt x="1" y="1165"/>
                    <a:pt x="25" y="1186"/>
                  </a:cubicBezTo>
                  <a:cubicBezTo>
                    <a:pt x="49" y="1207"/>
                    <a:pt x="118" y="1208"/>
                    <a:pt x="148" y="1207"/>
                  </a:cubicBezTo>
                  <a:cubicBezTo>
                    <a:pt x="178" y="1206"/>
                    <a:pt x="192" y="1199"/>
                    <a:pt x="205" y="1183"/>
                  </a:cubicBezTo>
                  <a:cubicBezTo>
                    <a:pt x="218" y="1167"/>
                    <a:pt x="225" y="1132"/>
                    <a:pt x="229" y="1108"/>
                  </a:cubicBezTo>
                  <a:cubicBezTo>
                    <a:pt x="233" y="1084"/>
                    <a:pt x="238" y="1057"/>
                    <a:pt x="232" y="1036"/>
                  </a:cubicBezTo>
                  <a:cubicBezTo>
                    <a:pt x="226" y="1015"/>
                    <a:pt x="202" y="997"/>
                    <a:pt x="190" y="979"/>
                  </a:cubicBezTo>
                  <a:cubicBezTo>
                    <a:pt x="178" y="961"/>
                    <a:pt x="167" y="946"/>
                    <a:pt x="160" y="928"/>
                  </a:cubicBezTo>
                  <a:cubicBezTo>
                    <a:pt x="153" y="910"/>
                    <a:pt x="147" y="897"/>
                    <a:pt x="145" y="868"/>
                  </a:cubicBezTo>
                  <a:cubicBezTo>
                    <a:pt x="143" y="839"/>
                    <a:pt x="145" y="777"/>
                    <a:pt x="145" y="751"/>
                  </a:cubicBezTo>
                  <a:cubicBezTo>
                    <a:pt x="145" y="725"/>
                    <a:pt x="143" y="722"/>
                    <a:pt x="148" y="709"/>
                  </a:cubicBezTo>
                  <a:cubicBezTo>
                    <a:pt x="153" y="696"/>
                    <a:pt x="164" y="691"/>
                    <a:pt x="172" y="673"/>
                  </a:cubicBezTo>
                  <a:cubicBezTo>
                    <a:pt x="180" y="655"/>
                    <a:pt x="194" y="626"/>
                    <a:pt x="196" y="601"/>
                  </a:cubicBezTo>
                  <a:cubicBezTo>
                    <a:pt x="198" y="576"/>
                    <a:pt x="189" y="552"/>
                    <a:pt x="184" y="523"/>
                  </a:cubicBezTo>
                  <a:cubicBezTo>
                    <a:pt x="179" y="494"/>
                    <a:pt x="173" y="465"/>
                    <a:pt x="169" y="427"/>
                  </a:cubicBezTo>
                  <a:cubicBezTo>
                    <a:pt x="165" y="389"/>
                    <a:pt x="164" y="339"/>
                    <a:pt x="157" y="295"/>
                  </a:cubicBezTo>
                  <a:cubicBezTo>
                    <a:pt x="150" y="251"/>
                    <a:pt x="137" y="207"/>
                    <a:pt x="127" y="163"/>
                  </a:cubicBezTo>
                  <a:cubicBezTo>
                    <a:pt x="117" y="119"/>
                    <a:pt x="106" y="55"/>
                    <a:pt x="97" y="28"/>
                  </a:cubicBezTo>
                  <a:cubicBezTo>
                    <a:pt x="88" y="1"/>
                    <a:pt x="79" y="2"/>
                    <a:pt x="70" y="1"/>
                  </a:cubicBezTo>
                  <a:cubicBezTo>
                    <a:pt x="61" y="0"/>
                    <a:pt x="53" y="9"/>
                    <a:pt x="39" y="25"/>
                  </a:cubicBezTo>
                  <a:close/>
                </a:path>
              </a:pathLst>
            </a:custGeom>
            <a:noFill/>
            <a:ln w="6350">
              <a:solidFill>
                <a:schemeClr val="bg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3574" name="Freeform 49"/>
            <p:cNvSpPr>
              <a:spLocks/>
            </p:cNvSpPr>
            <p:nvPr/>
          </p:nvSpPr>
          <p:spPr bwMode="auto">
            <a:xfrm>
              <a:off x="3635375" y="1819275"/>
              <a:ext cx="171450" cy="1028700"/>
            </a:xfrm>
            <a:custGeom>
              <a:avLst/>
              <a:gdLst>
                <a:gd name="T0" fmla="*/ 2147483647 w 216"/>
                <a:gd name="T1" fmla="*/ 0 h 1093"/>
                <a:gd name="T2" fmla="*/ 2147483647 w 216"/>
                <a:gd name="T3" fmla="*/ 2147483647 h 1093"/>
                <a:gd name="T4" fmla="*/ 2147483647 w 216"/>
                <a:gd name="T5" fmla="*/ 2147483647 h 1093"/>
                <a:gd name="T6" fmla="*/ 2147483647 w 216"/>
                <a:gd name="T7" fmla="*/ 2147483647 h 1093"/>
                <a:gd name="T8" fmla="*/ 2147483647 w 216"/>
                <a:gd name="T9" fmla="*/ 2147483647 h 1093"/>
                <a:gd name="T10" fmla="*/ 2147483647 w 216"/>
                <a:gd name="T11" fmla="*/ 2147483647 h 1093"/>
                <a:gd name="T12" fmla="*/ 2147483647 w 216"/>
                <a:gd name="T13" fmla="*/ 2147483647 h 1093"/>
                <a:gd name="T14" fmla="*/ 2147483647 w 216"/>
                <a:gd name="T15" fmla="*/ 2147483647 h 1093"/>
                <a:gd name="T16" fmla="*/ 2147483647 w 216"/>
                <a:gd name="T17" fmla="*/ 2147483647 h 1093"/>
                <a:gd name="T18" fmla="*/ 2147483647 w 216"/>
                <a:gd name="T19" fmla="*/ 2147483647 h 1093"/>
                <a:gd name="T20" fmla="*/ 2147483647 w 216"/>
                <a:gd name="T21" fmla="*/ 2147483647 h 1093"/>
                <a:gd name="T22" fmla="*/ 2147483647 w 216"/>
                <a:gd name="T23" fmla="*/ 2147483647 h 1093"/>
                <a:gd name="T24" fmla="*/ 0 w 216"/>
                <a:gd name="T25" fmla="*/ 2147483647 h 1093"/>
                <a:gd name="T26" fmla="*/ 2147483647 w 216"/>
                <a:gd name="T27" fmla="*/ 2147483647 h 1093"/>
                <a:gd name="T28" fmla="*/ 2147483647 w 216"/>
                <a:gd name="T29" fmla="*/ 2147483647 h 1093"/>
                <a:gd name="T30" fmla="*/ 2147483647 w 216"/>
                <a:gd name="T31" fmla="*/ 2147483647 h 1093"/>
                <a:gd name="T32" fmla="*/ 2147483647 w 216"/>
                <a:gd name="T33" fmla="*/ 2147483647 h 1093"/>
                <a:gd name="T34" fmla="*/ 2147483647 w 216"/>
                <a:gd name="T35" fmla="*/ 2147483647 h 1093"/>
                <a:gd name="T36" fmla="*/ 2147483647 w 216"/>
                <a:gd name="T37" fmla="*/ 2147483647 h 1093"/>
                <a:gd name="T38" fmla="*/ 2147483647 w 216"/>
                <a:gd name="T39" fmla="*/ 2147483647 h 1093"/>
                <a:gd name="T40" fmla="*/ 2147483647 w 216"/>
                <a:gd name="T41" fmla="*/ 2147483647 h 1093"/>
                <a:gd name="T42" fmla="*/ 2147483647 w 216"/>
                <a:gd name="T43" fmla="*/ 2147483647 h 1093"/>
                <a:gd name="T44" fmla="*/ 2147483647 w 216"/>
                <a:gd name="T45" fmla="*/ 2147483647 h 1093"/>
                <a:gd name="T46" fmla="*/ 2147483647 w 216"/>
                <a:gd name="T47" fmla="*/ 2147483647 h 1093"/>
                <a:gd name="T48" fmla="*/ 2147483647 w 216"/>
                <a:gd name="T49" fmla="*/ 2147483647 h 1093"/>
                <a:gd name="T50" fmla="*/ 2147483647 w 216"/>
                <a:gd name="T51" fmla="*/ 2147483647 h 1093"/>
                <a:gd name="T52" fmla="*/ 2147483647 w 216"/>
                <a:gd name="T53" fmla="*/ 2147483647 h 1093"/>
                <a:gd name="T54" fmla="*/ 2147483647 w 216"/>
                <a:gd name="T55" fmla="*/ 2147483647 h 1093"/>
                <a:gd name="T56" fmla="*/ 2147483647 w 216"/>
                <a:gd name="T57" fmla="*/ 0 h 109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6"/>
                <a:gd name="T88" fmla="*/ 0 h 1093"/>
                <a:gd name="T89" fmla="*/ 216 w 216"/>
                <a:gd name="T90" fmla="*/ 1093 h 109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6" h="1093">
                  <a:moveTo>
                    <a:pt x="197" y="0"/>
                  </a:moveTo>
                  <a:lnTo>
                    <a:pt x="213" y="9"/>
                  </a:lnTo>
                  <a:cubicBezTo>
                    <a:pt x="209" y="28"/>
                    <a:pt x="181" y="83"/>
                    <a:pt x="171" y="117"/>
                  </a:cubicBezTo>
                  <a:cubicBezTo>
                    <a:pt x="161" y="151"/>
                    <a:pt x="159" y="171"/>
                    <a:pt x="150" y="213"/>
                  </a:cubicBezTo>
                  <a:cubicBezTo>
                    <a:pt x="141" y="255"/>
                    <a:pt x="124" y="337"/>
                    <a:pt x="114" y="372"/>
                  </a:cubicBezTo>
                  <a:cubicBezTo>
                    <a:pt x="104" y="407"/>
                    <a:pt x="94" y="399"/>
                    <a:pt x="87" y="426"/>
                  </a:cubicBezTo>
                  <a:cubicBezTo>
                    <a:pt x="80" y="453"/>
                    <a:pt x="71" y="515"/>
                    <a:pt x="69" y="537"/>
                  </a:cubicBezTo>
                  <a:cubicBezTo>
                    <a:pt x="67" y="559"/>
                    <a:pt x="70" y="551"/>
                    <a:pt x="75" y="561"/>
                  </a:cubicBezTo>
                  <a:cubicBezTo>
                    <a:pt x="80" y="571"/>
                    <a:pt x="98" y="577"/>
                    <a:pt x="99" y="600"/>
                  </a:cubicBezTo>
                  <a:cubicBezTo>
                    <a:pt x="100" y="623"/>
                    <a:pt x="89" y="659"/>
                    <a:pt x="84" y="702"/>
                  </a:cubicBezTo>
                  <a:cubicBezTo>
                    <a:pt x="79" y="745"/>
                    <a:pt x="79" y="821"/>
                    <a:pt x="69" y="855"/>
                  </a:cubicBezTo>
                  <a:cubicBezTo>
                    <a:pt x="59" y="889"/>
                    <a:pt x="32" y="887"/>
                    <a:pt x="21" y="906"/>
                  </a:cubicBezTo>
                  <a:cubicBezTo>
                    <a:pt x="10" y="925"/>
                    <a:pt x="0" y="946"/>
                    <a:pt x="0" y="969"/>
                  </a:cubicBezTo>
                  <a:cubicBezTo>
                    <a:pt x="0" y="992"/>
                    <a:pt x="9" y="1029"/>
                    <a:pt x="21" y="1047"/>
                  </a:cubicBezTo>
                  <a:cubicBezTo>
                    <a:pt x="33" y="1065"/>
                    <a:pt x="45" y="1070"/>
                    <a:pt x="69" y="1074"/>
                  </a:cubicBezTo>
                  <a:cubicBezTo>
                    <a:pt x="93" y="1078"/>
                    <a:pt x="149" y="1093"/>
                    <a:pt x="168" y="1074"/>
                  </a:cubicBezTo>
                  <a:cubicBezTo>
                    <a:pt x="187" y="1055"/>
                    <a:pt x="184" y="993"/>
                    <a:pt x="183" y="960"/>
                  </a:cubicBezTo>
                  <a:cubicBezTo>
                    <a:pt x="182" y="927"/>
                    <a:pt x="167" y="899"/>
                    <a:pt x="159" y="876"/>
                  </a:cubicBezTo>
                  <a:cubicBezTo>
                    <a:pt x="151" y="853"/>
                    <a:pt x="139" y="844"/>
                    <a:pt x="135" y="819"/>
                  </a:cubicBezTo>
                  <a:cubicBezTo>
                    <a:pt x="131" y="794"/>
                    <a:pt x="133" y="748"/>
                    <a:pt x="132" y="723"/>
                  </a:cubicBezTo>
                  <a:cubicBezTo>
                    <a:pt x="131" y="698"/>
                    <a:pt x="122" y="686"/>
                    <a:pt x="126" y="666"/>
                  </a:cubicBezTo>
                  <a:cubicBezTo>
                    <a:pt x="130" y="646"/>
                    <a:pt x="146" y="618"/>
                    <a:pt x="156" y="603"/>
                  </a:cubicBezTo>
                  <a:cubicBezTo>
                    <a:pt x="166" y="588"/>
                    <a:pt x="181" y="586"/>
                    <a:pt x="186" y="576"/>
                  </a:cubicBezTo>
                  <a:cubicBezTo>
                    <a:pt x="191" y="566"/>
                    <a:pt x="186" y="561"/>
                    <a:pt x="189" y="540"/>
                  </a:cubicBezTo>
                  <a:cubicBezTo>
                    <a:pt x="192" y="519"/>
                    <a:pt x="203" y="467"/>
                    <a:pt x="201" y="447"/>
                  </a:cubicBezTo>
                  <a:cubicBezTo>
                    <a:pt x="199" y="427"/>
                    <a:pt x="182" y="433"/>
                    <a:pt x="177" y="420"/>
                  </a:cubicBezTo>
                  <a:cubicBezTo>
                    <a:pt x="172" y="407"/>
                    <a:pt x="172" y="406"/>
                    <a:pt x="174" y="369"/>
                  </a:cubicBezTo>
                  <a:cubicBezTo>
                    <a:pt x="176" y="332"/>
                    <a:pt x="185" y="259"/>
                    <a:pt x="192" y="198"/>
                  </a:cubicBezTo>
                  <a:cubicBezTo>
                    <a:pt x="199" y="137"/>
                    <a:pt x="207" y="68"/>
                    <a:pt x="216" y="0"/>
                  </a:cubicBezTo>
                </a:path>
              </a:pathLst>
            </a:custGeom>
            <a:noFill/>
            <a:ln w="6350">
              <a:solidFill>
                <a:schemeClr val="bg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3575" name="Freeform 51"/>
            <p:cNvSpPr>
              <a:spLocks/>
            </p:cNvSpPr>
            <p:nvPr/>
          </p:nvSpPr>
          <p:spPr bwMode="auto">
            <a:xfrm>
              <a:off x="4492625" y="1928813"/>
              <a:ext cx="142875" cy="900112"/>
            </a:xfrm>
            <a:custGeom>
              <a:avLst/>
              <a:gdLst>
                <a:gd name="T0" fmla="*/ 2147483647 w 238"/>
                <a:gd name="T1" fmla="*/ 2147483647 h 1208"/>
                <a:gd name="T2" fmla="*/ 2147483647 w 238"/>
                <a:gd name="T3" fmla="*/ 2147483647 h 1208"/>
                <a:gd name="T4" fmla="*/ 2147483647 w 238"/>
                <a:gd name="T5" fmla="*/ 2147483647 h 1208"/>
                <a:gd name="T6" fmla="*/ 2147483647 w 238"/>
                <a:gd name="T7" fmla="*/ 2147483647 h 1208"/>
                <a:gd name="T8" fmla="*/ 2147483647 w 238"/>
                <a:gd name="T9" fmla="*/ 2147483647 h 1208"/>
                <a:gd name="T10" fmla="*/ 2147483647 w 238"/>
                <a:gd name="T11" fmla="*/ 2147483647 h 1208"/>
                <a:gd name="T12" fmla="*/ 2147483647 w 238"/>
                <a:gd name="T13" fmla="*/ 2147483647 h 1208"/>
                <a:gd name="T14" fmla="*/ 2147483647 w 238"/>
                <a:gd name="T15" fmla="*/ 2147483647 h 1208"/>
                <a:gd name="T16" fmla="*/ 2147483647 w 238"/>
                <a:gd name="T17" fmla="*/ 2147483647 h 1208"/>
                <a:gd name="T18" fmla="*/ 2147483647 w 238"/>
                <a:gd name="T19" fmla="*/ 2147483647 h 1208"/>
                <a:gd name="T20" fmla="*/ 2147483647 w 238"/>
                <a:gd name="T21" fmla="*/ 2147483647 h 1208"/>
                <a:gd name="T22" fmla="*/ 2147483647 w 238"/>
                <a:gd name="T23" fmla="*/ 2147483647 h 1208"/>
                <a:gd name="T24" fmla="*/ 2147483647 w 238"/>
                <a:gd name="T25" fmla="*/ 2147483647 h 1208"/>
                <a:gd name="T26" fmla="*/ 2147483647 w 238"/>
                <a:gd name="T27" fmla="*/ 2147483647 h 1208"/>
                <a:gd name="T28" fmla="*/ 2147483647 w 238"/>
                <a:gd name="T29" fmla="*/ 2147483647 h 1208"/>
                <a:gd name="T30" fmla="*/ 2147483647 w 238"/>
                <a:gd name="T31" fmla="*/ 2147483647 h 1208"/>
                <a:gd name="T32" fmla="*/ 2147483647 w 238"/>
                <a:gd name="T33" fmla="*/ 2147483647 h 1208"/>
                <a:gd name="T34" fmla="*/ 2147483647 w 238"/>
                <a:gd name="T35" fmla="*/ 2147483647 h 1208"/>
                <a:gd name="T36" fmla="*/ 2147483647 w 238"/>
                <a:gd name="T37" fmla="*/ 2147483647 h 1208"/>
                <a:gd name="T38" fmla="*/ 2147483647 w 238"/>
                <a:gd name="T39" fmla="*/ 2147483647 h 1208"/>
                <a:gd name="T40" fmla="*/ 2147483647 w 238"/>
                <a:gd name="T41" fmla="*/ 2147483647 h 1208"/>
                <a:gd name="T42" fmla="*/ 2147483647 w 238"/>
                <a:gd name="T43" fmla="*/ 2147483647 h 1208"/>
                <a:gd name="T44" fmla="*/ 2147483647 w 238"/>
                <a:gd name="T45" fmla="*/ 2147483647 h 1208"/>
                <a:gd name="T46" fmla="*/ 2147483647 w 238"/>
                <a:gd name="T47" fmla="*/ 2147483647 h 1208"/>
                <a:gd name="T48" fmla="*/ 2147483647 w 238"/>
                <a:gd name="T49" fmla="*/ 2147483647 h 1208"/>
                <a:gd name="T50" fmla="*/ 2147483647 w 238"/>
                <a:gd name="T51" fmla="*/ 2147483647 h 1208"/>
                <a:gd name="T52" fmla="*/ 2147483647 w 238"/>
                <a:gd name="T53" fmla="*/ 2147483647 h 1208"/>
                <a:gd name="T54" fmla="*/ 2147483647 w 238"/>
                <a:gd name="T55" fmla="*/ 2147483647 h 1208"/>
                <a:gd name="T56" fmla="*/ 2147483647 w 238"/>
                <a:gd name="T57" fmla="*/ 2147483647 h 1208"/>
                <a:gd name="T58" fmla="*/ 2147483647 w 238"/>
                <a:gd name="T59" fmla="*/ 2147483647 h 1208"/>
                <a:gd name="T60" fmla="*/ 2147483647 w 238"/>
                <a:gd name="T61" fmla="*/ 2147483647 h 1208"/>
                <a:gd name="T62" fmla="*/ 2147483647 w 238"/>
                <a:gd name="T63" fmla="*/ 2147483647 h 1208"/>
                <a:gd name="T64" fmla="*/ 2147483647 w 238"/>
                <a:gd name="T65" fmla="*/ 2147483647 h 12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1208"/>
                <a:gd name="T101" fmla="*/ 238 w 238"/>
                <a:gd name="T102" fmla="*/ 1208 h 12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1208">
                  <a:moveTo>
                    <a:pt x="39" y="25"/>
                  </a:moveTo>
                  <a:lnTo>
                    <a:pt x="49" y="7"/>
                  </a:lnTo>
                  <a:cubicBezTo>
                    <a:pt x="48" y="19"/>
                    <a:pt x="36" y="63"/>
                    <a:pt x="34" y="100"/>
                  </a:cubicBezTo>
                  <a:cubicBezTo>
                    <a:pt x="32" y="137"/>
                    <a:pt x="34" y="180"/>
                    <a:pt x="34" y="232"/>
                  </a:cubicBezTo>
                  <a:cubicBezTo>
                    <a:pt x="34" y="284"/>
                    <a:pt x="32" y="367"/>
                    <a:pt x="31" y="415"/>
                  </a:cubicBezTo>
                  <a:cubicBezTo>
                    <a:pt x="30" y="463"/>
                    <a:pt x="32" y="495"/>
                    <a:pt x="28" y="523"/>
                  </a:cubicBezTo>
                  <a:cubicBezTo>
                    <a:pt x="24" y="551"/>
                    <a:pt x="8" y="569"/>
                    <a:pt x="7" y="586"/>
                  </a:cubicBezTo>
                  <a:cubicBezTo>
                    <a:pt x="6" y="603"/>
                    <a:pt x="11" y="610"/>
                    <a:pt x="22" y="628"/>
                  </a:cubicBezTo>
                  <a:cubicBezTo>
                    <a:pt x="33" y="646"/>
                    <a:pt x="61" y="668"/>
                    <a:pt x="70" y="694"/>
                  </a:cubicBezTo>
                  <a:cubicBezTo>
                    <a:pt x="79" y="720"/>
                    <a:pt x="80" y="750"/>
                    <a:pt x="79" y="781"/>
                  </a:cubicBezTo>
                  <a:cubicBezTo>
                    <a:pt x="78" y="812"/>
                    <a:pt x="65" y="854"/>
                    <a:pt x="61" y="883"/>
                  </a:cubicBezTo>
                  <a:cubicBezTo>
                    <a:pt x="57" y="912"/>
                    <a:pt x="62" y="936"/>
                    <a:pt x="55" y="958"/>
                  </a:cubicBezTo>
                  <a:cubicBezTo>
                    <a:pt x="48" y="980"/>
                    <a:pt x="28" y="997"/>
                    <a:pt x="19" y="1018"/>
                  </a:cubicBezTo>
                  <a:cubicBezTo>
                    <a:pt x="10" y="1039"/>
                    <a:pt x="0" y="1053"/>
                    <a:pt x="1" y="1081"/>
                  </a:cubicBezTo>
                  <a:cubicBezTo>
                    <a:pt x="2" y="1109"/>
                    <a:pt x="1" y="1165"/>
                    <a:pt x="25" y="1186"/>
                  </a:cubicBezTo>
                  <a:cubicBezTo>
                    <a:pt x="49" y="1207"/>
                    <a:pt x="118" y="1208"/>
                    <a:pt x="148" y="1207"/>
                  </a:cubicBezTo>
                  <a:cubicBezTo>
                    <a:pt x="178" y="1206"/>
                    <a:pt x="192" y="1199"/>
                    <a:pt x="205" y="1183"/>
                  </a:cubicBezTo>
                  <a:cubicBezTo>
                    <a:pt x="218" y="1167"/>
                    <a:pt x="225" y="1132"/>
                    <a:pt x="229" y="1108"/>
                  </a:cubicBezTo>
                  <a:cubicBezTo>
                    <a:pt x="233" y="1084"/>
                    <a:pt x="238" y="1057"/>
                    <a:pt x="232" y="1036"/>
                  </a:cubicBezTo>
                  <a:cubicBezTo>
                    <a:pt x="226" y="1015"/>
                    <a:pt x="202" y="997"/>
                    <a:pt x="190" y="979"/>
                  </a:cubicBezTo>
                  <a:cubicBezTo>
                    <a:pt x="178" y="961"/>
                    <a:pt x="167" y="946"/>
                    <a:pt x="160" y="928"/>
                  </a:cubicBezTo>
                  <a:cubicBezTo>
                    <a:pt x="153" y="910"/>
                    <a:pt x="147" y="897"/>
                    <a:pt x="145" y="868"/>
                  </a:cubicBezTo>
                  <a:cubicBezTo>
                    <a:pt x="143" y="839"/>
                    <a:pt x="145" y="777"/>
                    <a:pt x="145" y="751"/>
                  </a:cubicBezTo>
                  <a:cubicBezTo>
                    <a:pt x="145" y="725"/>
                    <a:pt x="143" y="722"/>
                    <a:pt x="148" y="709"/>
                  </a:cubicBezTo>
                  <a:cubicBezTo>
                    <a:pt x="153" y="696"/>
                    <a:pt x="164" y="691"/>
                    <a:pt x="172" y="673"/>
                  </a:cubicBezTo>
                  <a:cubicBezTo>
                    <a:pt x="180" y="655"/>
                    <a:pt x="194" y="626"/>
                    <a:pt x="196" y="601"/>
                  </a:cubicBezTo>
                  <a:cubicBezTo>
                    <a:pt x="198" y="576"/>
                    <a:pt x="189" y="552"/>
                    <a:pt x="184" y="523"/>
                  </a:cubicBezTo>
                  <a:cubicBezTo>
                    <a:pt x="179" y="494"/>
                    <a:pt x="173" y="465"/>
                    <a:pt x="169" y="427"/>
                  </a:cubicBezTo>
                  <a:cubicBezTo>
                    <a:pt x="165" y="389"/>
                    <a:pt x="164" y="339"/>
                    <a:pt x="157" y="295"/>
                  </a:cubicBezTo>
                  <a:cubicBezTo>
                    <a:pt x="150" y="251"/>
                    <a:pt x="137" y="207"/>
                    <a:pt x="127" y="163"/>
                  </a:cubicBezTo>
                  <a:cubicBezTo>
                    <a:pt x="117" y="119"/>
                    <a:pt x="106" y="55"/>
                    <a:pt x="97" y="28"/>
                  </a:cubicBezTo>
                  <a:cubicBezTo>
                    <a:pt x="88" y="1"/>
                    <a:pt x="79" y="2"/>
                    <a:pt x="70" y="1"/>
                  </a:cubicBezTo>
                  <a:cubicBezTo>
                    <a:pt x="61" y="0"/>
                    <a:pt x="53" y="9"/>
                    <a:pt x="39" y="25"/>
                  </a:cubicBezTo>
                  <a:close/>
                </a:path>
              </a:pathLst>
            </a:custGeom>
            <a:noFill/>
            <a:ln w="6350">
              <a:solidFill>
                <a:schemeClr val="bg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3576" name="Freeform 52"/>
            <p:cNvSpPr>
              <a:spLocks/>
            </p:cNvSpPr>
            <p:nvPr/>
          </p:nvSpPr>
          <p:spPr bwMode="auto">
            <a:xfrm>
              <a:off x="4370388" y="1947863"/>
              <a:ext cx="130175" cy="814387"/>
            </a:xfrm>
            <a:custGeom>
              <a:avLst/>
              <a:gdLst>
                <a:gd name="T0" fmla="*/ 2147483647 w 216"/>
                <a:gd name="T1" fmla="*/ 0 h 1093"/>
                <a:gd name="T2" fmla="*/ 2147483647 w 216"/>
                <a:gd name="T3" fmla="*/ 2147483647 h 1093"/>
                <a:gd name="T4" fmla="*/ 2147483647 w 216"/>
                <a:gd name="T5" fmla="*/ 2147483647 h 1093"/>
                <a:gd name="T6" fmla="*/ 2147483647 w 216"/>
                <a:gd name="T7" fmla="*/ 2147483647 h 1093"/>
                <a:gd name="T8" fmla="*/ 2147483647 w 216"/>
                <a:gd name="T9" fmla="*/ 2147483647 h 1093"/>
                <a:gd name="T10" fmla="*/ 2147483647 w 216"/>
                <a:gd name="T11" fmla="*/ 2147483647 h 1093"/>
                <a:gd name="T12" fmla="*/ 2147483647 w 216"/>
                <a:gd name="T13" fmla="*/ 2147483647 h 1093"/>
                <a:gd name="T14" fmla="*/ 2147483647 w 216"/>
                <a:gd name="T15" fmla="*/ 2147483647 h 1093"/>
                <a:gd name="T16" fmla="*/ 2147483647 w 216"/>
                <a:gd name="T17" fmla="*/ 2147483647 h 1093"/>
                <a:gd name="T18" fmla="*/ 2147483647 w 216"/>
                <a:gd name="T19" fmla="*/ 2147483647 h 1093"/>
                <a:gd name="T20" fmla="*/ 2147483647 w 216"/>
                <a:gd name="T21" fmla="*/ 2147483647 h 1093"/>
                <a:gd name="T22" fmla="*/ 2147483647 w 216"/>
                <a:gd name="T23" fmla="*/ 2147483647 h 1093"/>
                <a:gd name="T24" fmla="*/ 0 w 216"/>
                <a:gd name="T25" fmla="*/ 2147483647 h 1093"/>
                <a:gd name="T26" fmla="*/ 2147483647 w 216"/>
                <a:gd name="T27" fmla="*/ 2147483647 h 1093"/>
                <a:gd name="T28" fmla="*/ 2147483647 w 216"/>
                <a:gd name="T29" fmla="*/ 2147483647 h 1093"/>
                <a:gd name="T30" fmla="*/ 2147483647 w 216"/>
                <a:gd name="T31" fmla="*/ 2147483647 h 1093"/>
                <a:gd name="T32" fmla="*/ 2147483647 w 216"/>
                <a:gd name="T33" fmla="*/ 2147483647 h 1093"/>
                <a:gd name="T34" fmla="*/ 2147483647 w 216"/>
                <a:gd name="T35" fmla="*/ 2147483647 h 1093"/>
                <a:gd name="T36" fmla="*/ 2147483647 w 216"/>
                <a:gd name="T37" fmla="*/ 2147483647 h 1093"/>
                <a:gd name="T38" fmla="*/ 2147483647 w 216"/>
                <a:gd name="T39" fmla="*/ 2147483647 h 1093"/>
                <a:gd name="T40" fmla="*/ 2147483647 w 216"/>
                <a:gd name="T41" fmla="*/ 2147483647 h 1093"/>
                <a:gd name="T42" fmla="*/ 2147483647 w 216"/>
                <a:gd name="T43" fmla="*/ 2147483647 h 1093"/>
                <a:gd name="T44" fmla="*/ 2147483647 w 216"/>
                <a:gd name="T45" fmla="*/ 2147483647 h 1093"/>
                <a:gd name="T46" fmla="*/ 2147483647 w 216"/>
                <a:gd name="T47" fmla="*/ 2147483647 h 1093"/>
                <a:gd name="T48" fmla="*/ 2147483647 w 216"/>
                <a:gd name="T49" fmla="*/ 2147483647 h 1093"/>
                <a:gd name="T50" fmla="*/ 2147483647 w 216"/>
                <a:gd name="T51" fmla="*/ 2147483647 h 1093"/>
                <a:gd name="T52" fmla="*/ 2147483647 w 216"/>
                <a:gd name="T53" fmla="*/ 2147483647 h 1093"/>
                <a:gd name="T54" fmla="*/ 2147483647 w 216"/>
                <a:gd name="T55" fmla="*/ 2147483647 h 1093"/>
                <a:gd name="T56" fmla="*/ 2147483647 w 216"/>
                <a:gd name="T57" fmla="*/ 0 h 109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6"/>
                <a:gd name="T88" fmla="*/ 0 h 1093"/>
                <a:gd name="T89" fmla="*/ 216 w 216"/>
                <a:gd name="T90" fmla="*/ 1093 h 109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6" h="1093">
                  <a:moveTo>
                    <a:pt x="197" y="0"/>
                  </a:moveTo>
                  <a:lnTo>
                    <a:pt x="213" y="9"/>
                  </a:lnTo>
                  <a:cubicBezTo>
                    <a:pt x="209" y="28"/>
                    <a:pt x="181" y="83"/>
                    <a:pt x="171" y="117"/>
                  </a:cubicBezTo>
                  <a:cubicBezTo>
                    <a:pt x="161" y="151"/>
                    <a:pt x="159" y="171"/>
                    <a:pt x="150" y="213"/>
                  </a:cubicBezTo>
                  <a:cubicBezTo>
                    <a:pt x="141" y="255"/>
                    <a:pt x="124" y="337"/>
                    <a:pt x="114" y="372"/>
                  </a:cubicBezTo>
                  <a:cubicBezTo>
                    <a:pt x="104" y="407"/>
                    <a:pt x="94" y="399"/>
                    <a:pt x="87" y="426"/>
                  </a:cubicBezTo>
                  <a:cubicBezTo>
                    <a:pt x="80" y="453"/>
                    <a:pt x="71" y="515"/>
                    <a:pt x="69" y="537"/>
                  </a:cubicBezTo>
                  <a:cubicBezTo>
                    <a:pt x="67" y="559"/>
                    <a:pt x="70" y="551"/>
                    <a:pt x="75" y="561"/>
                  </a:cubicBezTo>
                  <a:cubicBezTo>
                    <a:pt x="80" y="571"/>
                    <a:pt x="98" y="577"/>
                    <a:pt x="99" y="600"/>
                  </a:cubicBezTo>
                  <a:cubicBezTo>
                    <a:pt x="100" y="623"/>
                    <a:pt x="89" y="659"/>
                    <a:pt x="84" y="702"/>
                  </a:cubicBezTo>
                  <a:cubicBezTo>
                    <a:pt x="79" y="745"/>
                    <a:pt x="79" y="821"/>
                    <a:pt x="69" y="855"/>
                  </a:cubicBezTo>
                  <a:cubicBezTo>
                    <a:pt x="59" y="889"/>
                    <a:pt x="32" y="887"/>
                    <a:pt x="21" y="906"/>
                  </a:cubicBezTo>
                  <a:cubicBezTo>
                    <a:pt x="10" y="925"/>
                    <a:pt x="0" y="946"/>
                    <a:pt x="0" y="969"/>
                  </a:cubicBezTo>
                  <a:cubicBezTo>
                    <a:pt x="0" y="992"/>
                    <a:pt x="9" y="1029"/>
                    <a:pt x="21" y="1047"/>
                  </a:cubicBezTo>
                  <a:cubicBezTo>
                    <a:pt x="33" y="1065"/>
                    <a:pt x="45" y="1070"/>
                    <a:pt x="69" y="1074"/>
                  </a:cubicBezTo>
                  <a:cubicBezTo>
                    <a:pt x="93" y="1078"/>
                    <a:pt x="149" y="1093"/>
                    <a:pt x="168" y="1074"/>
                  </a:cubicBezTo>
                  <a:cubicBezTo>
                    <a:pt x="187" y="1055"/>
                    <a:pt x="184" y="993"/>
                    <a:pt x="183" y="960"/>
                  </a:cubicBezTo>
                  <a:cubicBezTo>
                    <a:pt x="182" y="927"/>
                    <a:pt x="167" y="899"/>
                    <a:pt x="159" y="876"/>
                  </a:cubicBezTo>
                  <a:cubicBezTo>
                    <a:pt x="151" y="853"/>
                    <a:pt x="139" y="844"/>
                    <a:pt x="135" y="819"/>
                  </a:cubicBezTo>
                  <a:cubicBezTo>
                    <a:pt x="131" y="794"/>
                    <a:pt x="133" y="748"/>
                    <a:pt x="132" y="723"/>
                  </a:cubicBezTo>
                  <a:cubicBezTo>
                    <a:pt x="131" y="698"/>
                    <a:pt x="122" y="686"/>
                    <a:pt x="126" y="666"/>
                  </a:cubicBezTo>
                  <a:cubicBezTo>
                    <a:pt x="130" y="646"/>
                    <a:pt x="146" y="618"/>
                    <a:pt x="156" y="603"/>
                  </a:cubicBezTo>
                  <a:cubicBezTo>
                    <a:pt x="166" y="588"/>
                    <a:pt x="181" y="586"/>
                    <a:pt x="186" y="576"/>
                  </a:cubicBezTo>
                  <a:cubicBezTo>
                    <a:pt x="191" y="566"/>
                    <a:pt x="186" y="561"/>
                    <a:pt x="189" y="540"/>
                  </a:cubicBezTo>
                  <a:cubicBezTo>
                    <a:pt x="192" y="519"/>
                    <a:pt x="203" y="467"/>
                    <a:pt x="201" y="447"/>
                  </a:cubicBezTo>
                  <a:cubicBezTo>
                    <a:pt x="199" y="427"/>
                    <a:pt x="182" y="433"/>
                    <a:pt x="177" y="420"/>
                  </a:cubicBezTo>
                  <a:cubicBezTo>
                    <a:pt x="172" y="407"/>
                    <a:pt x="172" y="406"/>
                    <a:pt x="174" y="369"/>
                  </a:cubicBezTo>
                  <a:cubicBezTo>
                    <a:pt x="176" y="332"/>
                    <a:pt x="185" y="259"/>
                    <a:pt x="192" y="198"/>
                  </a:cubicBezTo>
                  <a:cubicBezTo>
                    <a:pt x="199" y="137"/>
                    <a:pt x="207" y="68"/>
                    <a:pt x="216" y="0"/>
                  </a:cubicBezTo>
                </a:path>
              </a:pathLst>
            </a:custGeom>
            <a:noFill/>
            <a:ln w="6350">
              <a:solidFill>
                <a:schemeClr val="bg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3577" name="Freeform 54"/>
            <p:cNvSpPr>
              <a:spLocks/>
            </p:cNvSpPr>
            <p:nvPr/>
          </p:nvSpPr>
          <p:spPr bwMode="auto">
            <a:xfrm>
              <a:off x="6208713" y="1928813"/>
              <a:ext cx="142875" cy="900112"/>
            </a:xfrm>
            <a:custGeom>
              <a:avLst/>
              <a:gdLst>
                <a:gd name="T0" fmla="*/ 2147483647 w 238"/>
                <a:gd name="T1" fmla="*/ 2147483647 h 1208"/>
                <a:gd name="T2" fmla="*/ 2147483647 w 238"/>
                <a:gd name="T3" fmla="*/ 2147483647 h 1208"/>
                <a:gd name="T4" fmla="*/ 2147483647 w 238"/>
                <a:gd name="T5" fmla="*/ 2147483647 h 1208"/>
                <a:gd name="T6" fmla="*/ 2147483647 w 238"/>
                <a:gd name="T7" fmla="*/ 2147483647 h 1208"/>
                <a:gd name="T8" fmla="*/ 2147483647 w 238"/>
                <a:gd name="T9" fmla="*/ 2147483647 h 1208"/>
                <a:gd name="T10" fmla="*/ 2147483647 w 238"/>
                <a:gd name="T11" fmla="*/ 2147483647 h 1208"/>
                <a:gd name="T12" fmla="*/ 2147483647 w 238"/>
                <a:gd name="T13" fmla="*/ 2147483647 h 1208"/>
                <a:gd name="T14" fmla="*/ 2147483647 w 238"/>
                <a:gd name="T15" fmla="*/ 2147483647 h 1208"/>
                <a:gd name="T16" fmla="*/ 2147483647 w 238"/>
                <a:gd name="T17" fmla="*/ 2147483647 h 1208"/>
                <a:gd name="T18" fmla="*/ 2147483647 w 238"/>
                <a:gd name="T19" fmla="*/ 2147483647 h 1208"/>
                <a:gd name="T20" fmla="*/ 2147483647 w 238"/>
                <a:gd name="T21" fmla="*/ 2147483647 h 1208"/>
                <a:gd name="T22" fmla="*/ 2147483647 w 238"/>
                <a:gd name="T23" fmla="*/ 2147483647 h 1208"/>
                <a:gd name="T24" fmla="*/ 2147483647 w 238"/>
                <a:gd name="T25" fmla="*/ 2147483647 h 1208"/>
                <a:gd name="T26" fmla="*/ 2147483647 w 238"/>
                <a:gd name="T27" fmla="*/ 2147483647 h 1208"/>
                <a:gd name="T28" fmla="*/ 2147483647 w 238"/>
                <a:gd name="T29" fmla="*/ 2147483647 h 1208"/>
                <a:gd name="T30" fmla="*/ 2147483647 w 238"/>
                <a:gd name="T31" fmla="*/ 2147483647 h 1208"/>
                <a:gd name="T32" fmla="*/ 2147483647 w 238"/>
                <a:gd name="T33" fmla="*/ 2147483647 h 1208"/>
                <a:gd name="T34" fmla="*/ 2147483647 w 238"/>
                <a:gd name="T35" fmla="*/ 2147483647 h 1208"/>
                <a:gd name="T36" fmla="*/ 2147483647 w 238"/>
                <a:gd name="T37" fmla="*/ 2147483647 h 1208"/>
                <a:gd name="T38" fmla="*/ 2147483647 w 238"/>
                <a:gd name="T39" fmla="*/ 2147483647 h 1208"/>
                <a:gd name="T40" fmla="*/ 2147483647 w 238"/>
                <a:gd name="T41" fmla="*/ 2147483647 h 1208"/>
                <a:gd name="T42" fmla="*/ 2147483647 w 238"/>
                <a:gd name="T43" fmla="*/ 2147483647 h 1208"/>
                <a:gd name="T44" fmla="*/ 2147483647 w 238"/>
                <a:gd name="T45" fmla="*/ 2147483647 h 1208"/>
                <a:gd name="T46" fmla="*/ 2147483647 w 238"/>
                <a:gd name="T47" fmla="*/ 2147483647 h 1208"/>
                <a:gd name="T48" fmla="*/ 2147483647 w 238"/>
                <a:gd name="T49" fmla="*/ 2147483647 h 1208"/>
                <a:gd name="T50" fmla="*/ 2147483647 w 238"/>
                <a:gd name="T51" fmla="*/ 2147483647 h 1208"/>
                <a:gd name="T52" fmla="*/ 2147483647 w 238"/>
                <a:gd name="T53" fmla="*/ 2147483647 h 1208"/>
                <a:gd name="T54" fmla="*/ 2147483647 w 238"/>
                <a:gd name="T55" fmla="*/ 2147483647 h 1208"/>
                <a:gd name="T56" fmla="*/ 2147483647 w 238"/>
                <a:gd name="T57" fmla="*/ 2147483647 h 1208"/>
                <a:gd name="T58" fmla="*/ 2147483647 w 238"/>
                <a:gd name="T59" fmla="*/ 2147483647 h 1208"/>
                <a:gd name="T60" fmla="*/ 2147483647 w 238"/>
                <a:gd name="T61" fmla="*/ 2147483647 h 1208"/>
                <a:gd name="T62" fmla="*/ 2147483647 w 238"/>
                <a:gd name="T63" fmla="*/ 2147483647 h 1208"/>
                <a:gd name="T64" fmla="*/ 2147483647 w 238"/>
                <a:gd name="T65" fmla="*/ 2147483647 h 12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1208"/>
                <a:gd name="T101" fmla="*/ 238 w 238"/>
                <a:gd name="T102" fmla="*/ 1208 h 12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1208">
                  <a:moveTo>
                    <a:pt x="39" y="25"/>
                  </a:moveTo>
                  <a:lnTo>
                    <a:pt x="49" y="7"/>
                  </a:lnTo>
                  <a:cubicBezTo>
                    <a:pt x="48" y="19"/>
                    <a:pt x="36" y="63"/>
                    <a:pt x="34" y="100"/>
                  </a:cubicBezTo>
                  <a:cubicBezTo>
                    <a:pt x="32" y="137"/>
                    <a:pt x="34" y="180"/>
                    <a:pt x="34" y="232"/>
                  </a:cubicBezTo>
                  <a:cubicBezTo>
                    <a:pt x="34" y="284"/>
                    <a:pt x="32" y="367"/>
                    <a:pt x="31" y="415"/>
                  </a:cubicBezTo>
                  <a:cubicBezTo>
                    <a:pt x="30" y="463"/>
                    <a:pt x="32" y="495"/>
                    <a:pt x="28" y="523"/>
                  </a:cubicBezTo>
                  <a:cubicBezTo>
                    <a:pt x="24" y="551"/>
                    <a:pt x="8" y="569"/>
                    <a:pt x="7" y="586"/>
                  </a:cubicBezTo>
                  <a:cubicBezTo>
                    <a:pt x="6" y="603"/>
                    <a:pt x="11" y="610"/>
                    <a:pt x="22" y="628"/>
                  </a:cubicBezTo>
                  <a:cubicBezTo>
                    <a:pt x="33" y="646"/>
                    <a:pt x="61" y="668"/>
                    <a:pt x="70" y="694"/>
                  </a:cubicBezTo>
                  <a:cubicBezTo>
                    <a:pt x="79" y="720"/>
                    <a:pt x="80" y="750"/>
                    <a:pt x="79" y="781"/>
                  </a:cubicBezTo>
                  <a:cubicBezTo>
                    <a:pt x="78" y="812"/>
                    <a:pt x="65" y="854"/>
                    <a:pt x="61" y="883"/>
                  </a:cubicBezTo>
                  <a:cubicBezTo>
                    <a:pt x="57" y="912"/>
                    <a:pt x="62" y="936"/>
                    <a:pt x="55" y="958"/>
                  </a:cubicBezTo>
                  <a:cubicBezTo>
                    <a:pt x="48" y="980"/>
                    <a:pt x="28" y="997"/>
                    <a:pt x="19" y="1018"/>
                  </a:cubicBezTo>
                  <a:cubicBezTo>
                    <a:pt x="10" y="1039"/>
                    <a:pt x="0" y="1053"/>
                    <a:pt x="1" y="1081"/>
                  </a:cubicBezTo>
                  <a:cubicBezTo>
                    <a:pt x="2" y="1109"/>
                    <a:pt x="1" y="1165"/>
                    <a:pt x="25" y="1186"/>
                  </a:cubicBezTo>
                  <a:cubicBezTo>
                    <a:pt x="49" y="1207"/>
                    <a:pt x="118" y="1208"/>
                    <a:pt x="148" y="1207"/>
                  </a:cubicBezTo>
                  <a:cubicBezTo>
                    <a:pt x="178" y="1206"/>
                    <a:pt x="192" y="1199"/>
                    <a:pt x="205" y="1183"/>
                  </a:cubicBezTo>
                  <a:cubicBezTo>
                    <a:pt x="218" y="1167"/>
                    <a:pt x="225" y="1132"/>
                    <a:pt x="229" y="1108"/>
                  </a:cubicBezTo>
                  <a:cubicBezTo>
                    <a:pt x="233" y="1084"/>
                    <a:pt x="238" y="1057"/>
                    <a:pt x="232" y="1036"/>
                  </a:cubicBezTo>
                  <a:cubicBezTo>
                    <a:pt x="226" y="1015"/>
                    <a:pt x="202" y="997"/>
                    <a:pt x="190" y="979"/>
                  </a:cubicBezTo>
                  <a:cubicBezTo>
                    <a:pt x="178" y="961"/>
                    <a:pt x="167" y="946"/>
                    <a:pt x="160" y="928"/>
                  </a:cubicBezTo>
                  <a:cubicBezTo>
                    <a:pt x="153" y="910"/>
                    <a:pt x="147" y="897"/>
                    <a:pt x="145" y="868"/>
                  </a:cubicBezTo>
                  <a:cubicBezTo>
                    <a:pt x="143" y="839"/>
                    <a:pt x="145" y="777"/>
                    <a:pt x="145" y="751"/>
                  </a:cubicBezTo>
                  <a:cubicBezTo>
                    <a:pt x="145" y="725"/>
                    <a:pt x="143" y="722"/>
                    <a:pt x="148" y="709"/>
                  </a:cubicBezTo>
                  <a:cubicBezTo>
                    <a:pt x="153" y="696"/>
                    <a:pt x="164" y="691"/>
                    <a:pt x="172" y="673"/>
                  </a:cubicBezTo>
                  <a:cubicBezTo>
                    <a:pt x="180" y="655"/>
                    <a:pt x="194" y="626"/>
                    <a:pt x="196" y="601"/>
                  </a:cubicBezTo>
                  <a:cubicBezTo>
                    <a:pt x="198" y="576"/>
                    <a:pt x="189" y="552"/>
                    <a:pt x="184" y="523"/>
                  </a:cubicBezTo>
                  <a:cubicBezTo>
                    <a:pt x="179" y="494"/>
                    <a:pt x="173" y="465"/>
                    <a:pt x="169" y="427"/>
                  </a:cubicBezTo>
                  <a:cubicBezTo>
                    <a:pt x="165" y="389"/>
                    <a:pt x="164" y="339"/>
                    <a:pt x="157" y="295"/>
                  </a:cubicBezTo>
                  <a:cubicBezTo>
                    <a:pt x="150" y="251"/>
                    <a:pt x="137" y="207"/>
                    <a:pt x="127" y="163"/>
                  </a:cubicBezTo>
                  <a:cubicBezTo>
                    <a:pt x="117" y="119"/>
                    <a:pt x="106" y="55"/>
                    <a:pt x="97" y="28"/>
                  </a:cubicBezTo>
                  <a:cubicBezTo>
                    <a:pt x="88" y="1"/>
                    <a:pt x="79" y="2"/>
                    <a:pt x="70" y="1"/>
                  </a:cubicBezTo>
                  <a:cubicBezTo>
                    <a:pt x="61" y="0"/>
                    <a:pt x="53" y="9"/>
                    <a:pt x="39" y="25"/>
                  </a:cubicBezTo>
                  <a:close/>
                </a:path>
              </a:pathLst>
            </a:custGeom>
            <a:noFill/>
            <a:ln w="6350">
              <a:solidFill>
                <a:schemeClr val="bg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3578" name="Freeform 55"/>
            <p:cNvSpPr>
              <a:spLocks/>
            </p:cNvSpPr>
            <p:nvPr/>
          </p:nvSpPr>
          <p:spPr bwMode="auto">
            <a:xfrm>
              <a:off x="6086475" y="1947863"/>
              <a:ext cx="130175" cy="814387"/>
            </a:xfrm>
            <a:custGeom>
              <a:avLst/>
              <a:gdLst>
                <a:gd name="T0" fmla="*/ 2147483647 w 216"/>
                <a:gd name="T1" fmla="*/ 0 h 1093"/>
                <a:gd name="T2" fmla="*/ 2147483647 w 216"/>
                <a:gd name="T3" fmla="*/ 2147483647 h 1093"/>
                <a:gd name="T4" fmla="*/ 2147483647 w 216"/>
                <a:gd name="T5" fmla="*/ 2147483647 h 1093"/>
                <a:gd name="T6" fmla="*/ 2147483647 w 216"/>
                <a:gd name="T7" fmla="*/ 2147483647 h 1093"/>
                <a:gd name="T8" fmla="*/ 2147483647 w 216"/>
                <a:gd name="T9" fmla="*/ 2147483647 h 1093"/>
                <a:gd name="T10" fmla="*/ 2147483647 w 216"/>
                <a:gd name="T11" fmla="*/ 2147483647 h 1093"/>
                <a:gd name="T12" fmla="*/ 2147483647 w 216"/>
                <a:gd name="T13" fmla="*/ 2147483647 h 1093"/>
                <a:gd name="T14" fmla="*/ 2147483647 w 216"/>
                <a:gd name="T15" fmla="*/ 2147483647 h 1093"/>
                <a:gd name="T16" fmla="*/ 2147483647 w 216"/>
                <a:gd name="T17" fmla="*/ 2147483647 h 1093"/>
                <a:gd name="T18" fmla="*/ 2147483647 w 216"/>
                <a:gd name="T19" fmla="*/ 2147483647 h 1093"/>
                <a:gd name="T20" fmla="*/ 2147483647 w 216"/>
                <a:gd name="T21" fmla="*/ 2147483647 h 1093"/>
                <a:gd name="T22" fmla="*/ 2147483647 w 216"/>
                <a:gd name="T23" fmla="*/ 2147483647 h 1093"/>
                <a:gd name="T24" fmla="*/ 0 w 216"/>
                <a:gd name="T25" fmla="*/ 2147483647 h 1093"/>
                <a:gd name="T26" fmla="*/ 2147483647 w 216"/>
                <a:gd name="T27" fmla="*/ 2147483647 h 1093"/>
                <a:gd name="T28" fmla="*/ 2147483647 w 216"/>
                <a:gd name="T29" fmla="*/ 2147483647 h 1093"/>
                <a:gd name="T30" fmla="*/ 2147483647 w 216"/>
                <a:gd name="T31" fmla="*/ 2147483647 h 1093"/>
                <a:gd name="T32" fmla="*/ 2147483647 w 216"/>
                <a:gd name="T33" fmla="*/ 2147483647 h 1093"/>
                <a:gd name="T34" fmla="*/ 2147483647 w 216"/>
                <a:gd name="T35" fmla="*/ 2147483647 h 1093"/>
                <a:gd name="T36" fmla="*/ 2147483647 w 216"/>
                <a:gd name="T37" fmla="*/ 2147483647 h 1093"/>
                <a:gd name="T38" fmla="*/ 2147483647 w 216"/>
                <a:gd name="T39" fmla="*/ 2147483647 h 1093"/>
                <a:gd name="T40" fmla="*/ 2147483647 w 216"/>
                <a:gd name="T41" fmla="*/ 2147483647 h 1093"/>
                <a:gd name="T42" fmla="*/ 2147483647 w 216"/>
                <a:gd name="T43" fmla="*/ 2147483647 h 1093"/>
                <a:gd name="T44" fmla="*/ 2147483647 w 216"/>
                <a:gd name="T45" fmla="*/ 2147483647 h 1093"/>
                <a:gd name="T46" fmla="*/ 2147483647 w 216"/>
                <a:gd name="T47" fmla="*/ 2147483647 h 1093"/>
                <a:gd name="T48" fmla="*/ 2147483647 w 216"/>
                <a:gd name="T49" fmla="*/ 2147483647 h 1093"/>
                <a:gd name="T50" fmla="*/ 2147483647 w 216"/>
                <a:gd name="T51" fmla="*/ 2147483647 h 1093"/>
                <a:gd name="T52" fmla="*/ 2147483647 w 216"/>
                <a:gd name="T53" fmla="*/ 2147483647 h 1093"/>
                <a:gd name="T54" fmla="*/ 2147483647 w 216"/>
                <a:gd name="T55" fmla="*/ 2147483647 h 1093"/>
                <a:gd name="T56" fmla="*/ 2147483647 w 216"/>
                <a:gd name="T57" fmla="*/ 0 h 109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6"/>
                <a:gd name="T88" fmla="*/ 0 h 1093"/>
                <a:gd name="T89" fmla="*/ 216 w 216"/>
                <a:gd name="T90" fmla="*/ 1093 h 109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6" h="1093">
                  <a:moveTo>
                    <a:pt x="197" y="0"/>
                  </a:moveTo>
                  <a:lnTo>
                    <a:pt x="213" y="9"/>
                  </a:lnTo>
                  <a:cubicBezTo>
                    <a:pt x="209" y="28"/>
                    <a:pt x="181" y="83"/>
                    <a:pt x="171" y="117"/>
                  </a:cubicBezTo>
                  <a:cubicBezTo>
                    <a:pt x="161" y="151"/>
                    <a:pt x="159" y="171"/>
                    <a:pt x="150" y="213"/>
                  </a:cubicBezTo>
                  <a:cubicBezTo>
                    <a:pt x="141" y="255"/>
                    <a:pt x="124" y="337"/>
                    <a:pt x="114" y="372"/>
                  </a:cubicBezTo>
                  <a:cubicBezTo>
                    <a:pt x="104" y="407"/>
                    <a:pt x="94" y="399"/>
                    <a:pt x="87" y="426"/>
                  </a:cubicBezTo>
                  <a:cubicBezTo>
                    <a:pt x="80" y="453"/>
                    <a:pt x="71" y="515"/>
                    <a:pt x="69" y="537"/>
                  </a:cubicBezTo>
                  <a:cubicBezTo>
                    <a:pt x="67" y="559"/>
                    <a:pt x="70" y="551"/>
                    <a:pt x="75" y="561"/>
                  </a:cubicBezTo>
                  <a:cubicBezTo>
                    <a:pt x="80" y="571"/>
                    <a:pt x="98" y="577"/>
                    <a:pt x="99" y="600"/>
                  </a:cubicBezTo>
                  <a:cubicBezTo>
                    <a:pt x="100" y="623"/>
                    <a:pt x="89" y="659"/>
                    <a:pt x="84" y="702"/>
                  </a:cubicBezTo>
                  <a:cubicBezTo>
                    <a:pt x="79" y="745"/>
                    <a:pt x="79" y="821"/>
                    <a:pt x="69" y="855"/>
                  </a:cubicBezTo>
                  <a:cubicBezTo>
                    <a:pt x="59" y="889"/>
                    <a:pt x="32" y="887"/>
                    <a:pt x="21" y="906"/>
                  </a:cubicBezTo>
                  <a:cubicBezTo>
                    <a:pt x="10" y="925"/>
                    <a:pt x="0" y="946"/>
                    <a:pt x="0" y="969"/>
                  </a:cubicBezTo>
                  <a:cubicBezTo>
                    <a:pt x="0" y="992"/>
                    <a:pt x="9" y="1029"/>
                    <a:pt x="21" y="1047"/>
                  </a:cubicBezTo>
                  <a:cubicBezTo>
                    <a:pt x="33" y="1065"/>
                    <a:pt x="45" y="1070"/>
                    <a:pt x="69" y="1074"/>
                  </a:cubicBezTo>
                  <a:cubicBezTo>
                    <a:pt x="93" y="1078"/>
                    <a:pt x="149" y="1093"/>
                    <a:pt x="168" y="1074"/>
                  </a:cubicBezTo>
                  <a:cubicBezTo>
                    <a:pt x="187" y="1055"/>
                    <a:pt x="184" y="993"/>
                    <a:pt x="183" y="960"/>
                  </a:cubicBezTo>
                  <a:cubicBezTo>
                    <a:pt x="182" y="927"/>
                    <a:pt x="167" y="899"/>
                    <a:pt x="159" y="876"/>
                  </a:cubicBezTo>
                  <a:cubicBezTo>
                    <a:pt x="151" y="853"/>
                    <a:pt x="139" y="844"/>
                    <a:pt x="135" y="819"/>
                  </a:cubicBezTo>
                  <a:cubicBezTo>
                    <a:pt x="131" y="794"/>
                    <a:pt x="133" y="748"/>
                    <a:pt x="132" y="723"/>
                  </a:cubicBezTo>
                  <a:cubicBezTo>
                    <a:pt x="131" y="698"/>
                    <a:pt x="122" y="686"/>
                    <a:pt x="126" y="666"/>
                  </a:cubicBezTo>
                  <a:cubicBezTo>
                    <a:pt x="130" y="646"/>
                    <a:pt x="146" y="618"/>
                    <a:pt x="156" y="603"/>
                  </a:cubicBezTo>
                  <a:cubicBezTo>
                    <a:pt x="166" y="588"/>
                    <a:pt x="181" y="586"/>
                    <a:pt x="186" y="576"/>
                  </a:cubicBezTo>
                  <a:cubicBezTo>
                    <a:pt x="191" y="566"/>
                    <a:pt x="186" y="561"/>
                    <a:pt x="189" y="540"/>
                  </a:cubicBezTo>
                  <a:cubicBezTo>
                    <a:pt x="192" y="519"/>
                    <a:pt x="203" y="467"/>
                    <a:pt x="201" y="447"/>
                  </a:cubicBezTo>
                  <a:cubicBezTo>
                    <a:pt x="199" y="427"/>
                    <a:pt x="182" y="433"/>
                    <a:pt x="177" y="420"/>
                  </a:cubicBezTo>
                  <a:cubicBezTo>
                    <a:pt x="172" y="407"/>
                    <a:pt x="172" y="406"/>
                    <a:pt x="174" y="369"/>
                  </a:cubicBezTo>
                  <a:cubicBezTo>
                    <a:pt x="176" y="332"/>
                    <a:pt x="185" y="259"/>
                    <a:pt x="192" y="198"/>
                  </a:cubicBezTo>
                  <a:cubicBezTo>
                    <a:pt x="199" y="137"/>
                    <a:pt x="207" y="68"/>
                    <a:pt x="216" y="0"/>
                  </a:cubicBezTo>
                </a:path>
              </a:pathLst>
            </a:custGeom>
            <a:noFill/>
            <a:ln w="6350">
              <a:solidFill>
                <a:schemeClr val="bg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3579" name="Freeform 57"/>
            <p:cNvSpPr>
              <a:spLocks/>
            </p:cNvSpPr>
            <p:nvPr/>
          </p:nvSpPr>
          <p:spPr bwMode="auto">
            <a:xfrm>
              <a:off x="5637213" y="1928813"/>
              <a:ext cx="142875" cy="900112"/>
            </a:xfrm>
            <a:custGeom>
              <a:avLst/>
              <a:gdLst>
                <a:gd name="T0" fmla="*/ 2147483647 w 238"/>
                <a:gd name="T1" fmla="*/ 2147483647 h 1208"/>
                <a:gd name="T2" fmla="*/ 2147483647 w 238"/>
                <a:gd name="T3" fmla="*/ 2147483647 h 1208"/>
                <a:gd name="T4" fmla="*/ 2147483647 w 238"/>
                <a:gd name="T5" fmla="*/ 2147483647 h 1208"/>
                <a:gd name="T6" fmla="*/ 2147483647 w 238"/>
                <a:gd name="T7" fmla="*/ 2147483647 h 1208"/>
                <a:gd name="T8" fmla="*/ 2147483647 w 238"/>
                <a:gd name="T9" fmla="*/ 2147483647 h 1208"/>
                <a:gd name="T10" fmla="*/ 2147483647 w 238"/>
                <a:gd name="T11" fmla="*/ 2147483647 h 1208"/>
                <a:gd name="T12" fmla="*/ 2147483647 w 238"/>
                <a:gd name="T13" fmla="*/ 2147483647 h 1208"/>
                <a:gd name="T14" fmla="*/ 2147483647 w 238"/>
                <a:gd name="T15" fmla="*/ 2147483647 h 1208"/>
                <a:gd name="T16" fmla="*/ 2147483647 w 238"/>
                <a:gd name="T17" fmla="*/ 2147483647 h 1208"/>
                <a:gd name="T18" fmla="*/ 2147483647 w 238"/>
                <a:gd name="T19" fmla="*/ 2147483647 h 1208"/>
                <a:gd name="T20" fmla="*/ 2147483647 w 238"/>
                <a:gd name="T21" fmla="*/ 2147483647 h 1208"/>
                <a:gd name="T22" fmla="*/ 2147483647 w 238"/>
                <a:gd name="T23" fmla="*/ 2147483647 h 1208"/>
                <a:gd name="T24" fmla="*/ 2147483647 w 238"/>
                <a:gd name="T25" fmla="*/ 2147483647 h 1208"/>
                <a:gd name="T26" fmla="*/ 2147483647 w 238"/>
                <a:gd name="T27" fmla="*/ 2147483647 h 1208"/>
                <a:gd name="T28" fmla="*/ 2147483647 w 238"/>
                <a:gd name="T29" fmla="*/ 2147483647 h 1208"/>
                <a:gd name="T30" fmla="*/ 2147483647 w 238"/>
                <a:gd name="T31" fmla="*/ 2147483647 h 1208"/>
                <a:gd name="T32" fmla="*/ 2147483647 w 238"/>
                <a:gd name="T33" fmla="*/ 2147483647 h 1208"/>
                <a:gd name="T34" fmla="*/ 2147483647 w 238"/>
                <a:gd name="T35" fmla="*/ 2147483647 h 1208"/>
                <a:gd name="T36" fmla="*/ 2147483647 w 238"/>
                <a:gd name="T37" fmla="*/ 2147483647 h 1208"/>
                <a:gd name="T38" fmla="*/ 2147483647 w 238"/>
                <a:gd name="T39" fmla="*/ 2147483647 h 1208"/>
                <a:gd name="T40" fmla="*/ 2147483647 w 238"/>
                <a:gd name="T41" fmla="*/ 2147483647 h 1208"/>
                <a:gd name="T42" fmla="*/ 2147483647 w 238"/>
                <a:gd name="T43" fmla="*/ 2147483647 h 1208"/>
                <a:gd name="T44" fmla="*/ 2147483647 w 238"/>
                <a:gd name="T45" fmla="*/ 2147483647 h 1208"/>
                <a:gd name="T46" fmla="*/ 2147483647 w 238"/>
                <a:gd name="T47" fmla="*/ 2147483647 h 1208"/>
                <a:gd name="T48" fmla="*/ 2147483647 w 238"/>
                <a:gd name="T49" fmla="*/ 2147483647 h 1208"/>
                <a:gd name="T50" fmla="*/ 2147483647 w 238"/>
                <a:gd name="T51" fmla="*/ 2147483647 h 1208"/>
                <a:gd name="T52" fmla="*/ 2147483647 w 238"/>
                <a:gd name="T53" fmla="*/ 2147483647 h 1208"/>
                <a:gd name="T54" fmla="*/ 2147483647 w 238"/>
                <a:gd name="T55" fmla="*/ 2147483647 h 1208"/>
                <a:gd name="T56" fmla="*/ 2147483647 w 238"/>
                <a:gd name="T57" fmla="*/ 2147483647 h 1208"/>
                <a:gd name="T58" fmla="*/ 2147483647 w 238"/>
                <a:gd name="T59" fmla="*/ 2147483647 h 1208"/>
                <a:gd name="T60" fmla="*/ 2147483647 w 238"/>
                <a:gd name="T61" fmla="*/ 2147483647 h 1208"/>
                <a:gd name="T62" fmla="*/ 2147483647 w 238"/>
                <a:gd name="T63" fmla="*/ 2147483647 h 1208"/>
                <a:gd name="T64" fmla="*/ 2147483647 w 238"/>
                <a:gd name="T65" fmla="*/ 2147483647 h 12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1208"/>
                <a:gd name="T101" fmla="*/ 238 w 238"/>
                <a:gd name="T102" fmla="*/ 1208 h 12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1208">
                  <a:moveTo>
                    <a:pt x="39" y="25"/>
                  </a:moveTo>
                  <a:lnTo>
                    <a:pt x="49" y="7"/>
                  </a:lnTo>
                  <a:cubicBezTo>
                    <a:pt x="48" y="19"/>
                    <a:pt x="36" y="63"/>
                    <a:pt x="34" y="100"/>
                  </a:cubicBezTo>
                  <a:cubicBezTo>
                    <a:pt x="32" y="137"/>
                    <a:pt x="34" y="180"/>
                    <a:pt x="34" y="232"/>
                  </a:cubicBezTo>
                  <a:cubicBezTo>
                    <a:pt x="34" y="284"/>
                    <a:pt x="32" y="367"/>
                    <a:pt x="31" y="415"/>
                  </a:cubicBezTo>
                  <a:cubicBezTo>
                    <a:pt x="30" y="463"/>
                    <a:pt x="32" y="495"/>
                    <a:pt x="28" y="523"/>
                  </a:cubicBezTo>
                  <a:cubicBezTo>
                    <a:pt x="24" y="551"/>
                    <a:pt x="8" y="569"/>
                    <a:pt x="7" y="586"/>
                  </a:cubicBezTo>
                  <a:cubicBezTo>
                    <a:pt x="6" y="603"/>
                    <a:pt x="11" y="610"/>
                    <a:pt x="22" y="628"/>
                  </a:cubicBezTo>
                  <a:cubicBezTo>
                    <a:pt x="33" y="646"/>
                    <a:pt x="61" y="668"/>
                    <a:pt x="70" y="694"/>
                  </a:cubicBezTo>
                  <a:cubicBezTo>
                    <a:pt x="79" y="720"/>
                    <a:pt x="80" y="750"/>
                    <a:pt x="79" y="781"/>
                  </a:cubicBezTo>
                  <a:cubicBezTo>
                    <a:pt x="78" y="812"/>
                    <a:pt x="65" y="854"/>
                    <a:pt x="61" y="883"/>
                  </a:cubicBezTo>
                  <a:cubicBezTo>
                    <a:pt x="57" y="912"/>
                    <a:pt x="62" y="936"/>
                    <a:pt x="55" y="958"/>
                  </a:cubicBezTo>
                  <a:cubicBezTo>
                    <a:pt x="48" y="980"/>
                    <a:pt x="28" y="997"/>
                    <a:pt x="19" y="1018"/>
                  </a:cubicBezTo>
                  <a:cubicBezTo>
                    <a:pt x="10" y="1039"/>
                    <a:pt x="0" y="1053"/>
                    <a:pt x="1" y="1081"/>
                  </a:cubicBezTo>
                  <a:cubicBezTo>
                    <a:pt x="2" y="1109"/>
                    <a:pt x="1" y="1165"/>
                    <a:pt x="25" y="1186"/>
                  </a:cubicBezTo>
                  <a:cubicBezTo>
                    <a:pt x="49" y="1207"/>
                    <a:pt x="118" y="1208"/>
                    <a:pt x="148" y="1207"/>
                  </a:cubicBezTo>
                  <a:cubicBezTo>
                    <a:pt x="178" y="1206"/>
                    <a:pt x="192" y="1199"/>
                    <a:pt x="205" y="1183"/>
                  </a:cubicBezTo>
                  <a:cubicBezTo>
                    <a:pt x="218" y="1167"/>
                    <a:pt x="225" y="1132"/>
                    <a:pt x="229" y="1108"/>
                  </a:cubicBezTo>
                  <a:cubicBezTo>
                    <a:pt x="233" y="1084"/>
                    <a:pt x="238" y="1057"/>
                    <a:pt x="232" y="1036"/>
                  </a:cubicBezTo>
                  <a:cubicBezTo>
                    <a:pt x="226" y="1015"/>
                    <a:pt x="202" y="997"/>
                    <a:pt x="190" y="979"/>
                  </a:cubicBezTo>
                  <a:cubicBezTo>
                    <a:pt x="178" y="961"/>
                    <a:pt x="167" y="946"/>
                    <a:pt x="160" y="928"/>
                  </a:cubicBezTo>
                  <a:cubicBezTo>
                    <a:pt x="153" y="910"/>
                    <a:pt x="147" y="897"/>
                    <a:pt x="145" y="868"/>
                  </a:cubicBezTo>
                  <a:cubicBezTo>
                    <a:pt x="143" y="839"/>
                    <a:pt x="145" y="777"/>
                    <a:pt x="145" y="751"/>
                  </a:cubicBezTo>
                  <a:cubicBezTo>
                    <a:pt x="145" y="725"/>
                    <a:pt x="143" y="722"/>
                    <a:pt x="148" y="709"/>
                  </a:cubicBezTo>
                  <a:cubicBezTo>
                    <a:pt x="153" y="696"/>
                    <a:pt x="164" y="691"/>
                    <a:pt x="172" y="673"/>
                  </a:cubicBezTo>
                  <a:cubicBezTo>
                    <a:pt x="180" y="655"/>
                    <a:pt x="194" y="626"/>
                    <a:pt x="196" y="601"/>
                  </a:cubicBezTo>
                  <a:cubicBezTo>
                    <a:pt x="198" y="576"/>
                    <a:pt x="189" y="552"/>
                    <a:pt x="184" y="523"/>
                  </a:cubicBezTo>
                  <a:cubicBezTo>
                    <a:pt x="179" y="494"/>
                    <a:pt x="173" y="465"/>
                    <a:pt x="169" y="427"/>
                  </a:cubicBezTo>
                  <a:cubicBezTo>
                    <a:pt x="165" y="389"/>
                    <a:pt x="164" y="339"/>
                    <a:pt x="157" y="295"/>
                  </a:cubicBezTo>
                  <a:cubicBezTo>
                    <a:pt x="150" y="251"/>
                    <a:pt x="137" y="207"/>
                    <a:pt x="127" y="163"/>
                  </a:cubicBezTo>
                  <a:cubicBezTo>
                    <a:pt x="117" y="119"/>
                    <a:pt x="106" y="55"/>
                    <a:pt x="97" y="28"/>
                  </a:cubicBezTo>
                  <a:cubicBezTo>
                    <a:pt x="88" y="1"/>
                    <a:pt x="79" y="2"/>
                    <a:pt x="70" y="1"/>
                  </a:cubicBezTo>
                  <a:cubicBezTo>
                    <a:pt x="61" y="0"/>
                    <a:pt x="53" y="9"/>
                    <a:pt x="39" y="25"/>
                  </a:cubicBezTo>
                  <a:close/>
                </a:path>
              </a:pathLst>
            </a:custGeom>
            <a:noFill/>
            <a:ln w="6350">
              <a:solidFill>
                <a:schemeClr val="bg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3580" name="Freeform 58"/>
            <p:cNvSpPr>
              <a:spLocks/>
            </p:cNvSpPr>
            <p:nvPr/>
          </p:nvSpPr>
          <p:spPr bwMode="auto">
            <a:xfrm>
              <a:off x="5514975" y="1947863"/>
              <a:ext cx="130175" cy="814387"/>
            </a:xfrm>
            <a:custGeom>
              <a:avLst/>
              <a:gdLst>
                <a:gd name="T0" fmla="*/ 2147483647 w 216"/>
                <a:gd name="T1" fmla="*/ 0 h 1093"/>
                <a:gd name="T2" fmla="*/ 2147483647 w 216"/>
                <a:gd name="T3" fmla="*/ 2147483647 h 1093"/>
                <a:gd name="T4" fmla="*/ 2147483647 w 216"/>
                <a:gd name="T5" fmla="*/ 2147483647 h 1093"/>
                <a:gd name="T6" fmla="*/ 2147483647 w 216"/>
                <a:gd name="T7" fmla="*/ 2147483647 h 1093"/>
                <a:gd name="T8" fmla="*/ 2147483647 w 216"/>
                <a:gd name="T9" fmla="*/ 2147483647 h 1093"/>
                <a:gd name="T10" fmla="*/ 2147483647 w 216"/>
                <a:gd name="T11" fmla="*/ 2147483647 h 1093"/>
                <a:gd name="T12" fmla="*/ 2147483647 w 216"/>
                <a:gd name="T13" fmla="*/ 2147483647 h 1093"/>
                <a:gd name="T14" fmla="*/ 2147483647 w 216"/>
                <a:gd name="T15" fmla="*/ 2147483647 h 1093"/>
                <a:gd name="T16" fmla="*/ 2147483647 w 216"/>
                <a:gd name="T17" fmla="*/ 2147483647 h 1093"/>
                <a:gd name="T18" fmla="*/ 2147483647 w 216"/>
                <a:gd name="T19" fmla="*/ 2147483647 h 1093"/>
                <a:gd name="T20" fmla="*/ 2147483647 w 216"/>
                <a:gd name="T21" fmla="*/ 2147483647 h 1093"/>
                <a:gd name="T22" fmla="*/ 2147483647 w 216"/>
                <a:gd name="T23" fmla="*/ 2147483647 h 1093"/>
                <a:gd name="T24" fmla="*/ 0 w 216"/>
                <a:gd name="T25" fmla="*/ 2147483647 h 1093"/>
                <a:gd name="T26" fmla="*/ 2147483647 w 216"/>
                <a:gd name="T27" fmla="*/ 2147483647 h 1093"/>
                <a:gd name="T28" fmla="*/ 2147483647 w 216"/>
                <a:gd name="T29" fmla="*/ 2147483647 h 1093"/>
                <a:gd name="T30" fmla="*/ 2147483647 w 216"/>
                <a:gd name="T31" fmla="*/ 2147483647 h 1093"/>
                <a:gd name="T32" fmla="*/ 2147483647 w 216"/>
                <a:gd name="T33" fmla="*/ 2147483647 h 1093"/>
                <a:gd name="T34" fmla="*/ 2147483647 w 216"/>
                <a:gd name="T35" fmla="*/ 2147483647 h 1093"/>
                <a:gd name="T36" fmla="*/ 2147483647 w 216"/>
                <a:gd name="T37" fmla="*/ 2147483647 h 1093"/>
                <a:gd name="T38" fmla="*/ 2147483647 w 216"/>
                <a:gd name="T39" fmla="*/ 2147483647 h 1093"/>
                <a:gd name="T40" fmla="*/ 2147483647 w 216"/>
                <a:gd name="T41" fmla="*/ 2147483647 h 1093"/>
                <a:gd name="T42" fmla="*/ 2147483647 w 216"/>
                <a:gd name="T43" fmla="*/ 2147483647 h 1093"/>
                <a:gd name="T44" fmla="*/ 2147483647 w 216"/>
                <a:gd name="T45" fmla="*/ 2147483647 h 1093"/>
                <a:gd name="T46" fmla="*/ 2147483647 w 216"/>
                <a:gd name="T47" fmla="*/ 2147483647 h 1093"/>
                <a:gd name="T48" fmla="*/ 2147483647 w 216"/>
                <a:gd name="T49" fmla="*/ 2147483647 h 1093"/>
                <a:gd name="T50" fmla="*/ 2147483647 w 216"/>
                <a:gd name="T51" fmla="*/ 2147483647 h 1093"/>
                <a:gd name="T52" fmla="*/ 2147483647 w 216"/>
                <a:gd name="T53" fmla="*/ 2147483647 h 1093"/>
                <a:gd name="T54" fmla="*/ 2147483647 w 216"/>
                <a:gd name="T55" fmla="*/ 2147483647 h 1093"/>
                <a:gd name="T56" fmla="*/ 2147483647 w 216"/>
                <a:gd name="T57" fmla="*/ 0 h 109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6"/>
                <a:gd name="T88" fmla="*/ 0 h 1093"/>
                <a:gd name="T89" fmla="*/ 216 w 216"/>
                <a:gd name="T90" fmla="*/ 1093 h 109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6" h="1093">
                  <a:moveTo>
                    <a:pt x="197" y="0"/>
                  </a:moveTo>
                  <a:lnTo>
                    <a:pt x="213" y="9"/>
                  </a:lnTo>
                  <a:cubicBezTo>
                    <a:pt x="209" y="28"/>
                    <a:pt x="181" y="83"/>
                    <a:pt x="171" y="117"/>
                  </a:cubicBezTo>
                  <a:cubicBezTo>
                    <a:pt x="161" y="151"/>
                    <a:pt x="159" y="171"/>
                    <a:pt x="150" y="213"/>
                  </a:cubicBezTo>
                  <a:cubicBezTo>
                    <a:pt x="141" y="255"/>
                    <a:pt x="124" y="337"/>
                    <a:pt x="114" y="372"/>
                  </a:cubicBezTo>
                  <a:cubicBezTo>
                    <a:pt x="104" y="407"/>
                    <a:pt x="94" y="399"/>
                    <a:pt x="87" y="426"/>
                  </a:cubicBezTo>
                  <a:cubicBezTo>
                    <a:pt x="80" y="453"/>
                    <a:pt x="71" y="515"/>
                    <a:pt x="69" y="537"/>
                  </a:cubicBezTo>
                  <a:cubicBezTo>
                    <a:pt x="67" y="559"/>
                    <a:pt x="70" y="551"/>
                    <a:pt x="75" y="561"/>
                  </a:cubicBezTo>
                  <a:cubicBezTo>
                    <a:pt x="80" y="571"/>
                    <a:pt x="98" y="577"/>
                    <a:pt x="99" y="600"/>
                  </a:cubicBezTo>
                  <a:cubicBezTo>
                    <a:pt x="100" y="623"/>
                    <a:pt x="89" y="659"/>
                    <a:pt x="84" y="702"/>
                  </a:cubicBezTo>
                  <a:cubicBezTo>
                    <a:pt x="79" y="745"/>
                    <a:pt x="79" y="821"/>
                    <a:pt x="69" y="855"/>
                  </a:cubicBezTo>
                  <a:cubicBezTo>
                    <a:pt x="59" y="889"/>
                    <a:pt x="32" y="887"/>
                    <a:pt x="21" y="906"/>
                  </a:cubicBezTo>
                  <a:cubicBezTo>
                    <a:pt x="10" y="925"/>
                    <a:pt x="0" y="946"/>
                    <a:pt x="0" y="969"/>
                  </a:cubicBezTo>
                  <a:cubicBezTo>
                    <a:pt x="0" y="992"/>
                    <a:pt x="9" y="1029"/>
                    <a:pt x="21" y="1047"/>
                  </a:cubicBezTo>
                  <a:cubicBezTo>
                    <a:pt x="33" y="1065"/>
                    <a:pt x="45" y="1070"/>
                    <a:pt x="69" y="1074"/>
                  </a:cubicBezTo>
                  <a:cubicBezTo>
                    <a:pt x="93" y="1078"/>
                    <a:pt x="149" y="1093"/>
                    <a:pt x="168" y="1074"/>
                  </a:cubicBezTo>
                  <a:cubicBezTo>
                    <a:pt x="187" y="1055"/>
                    <a:pt x="184" y="993"/>
                    <a:pt x="183" y="960"/>
                  </a:cubicBezTo>
                  <a:cubicBezTo>
                    <a:pt x="182" y="927"/>
                    <a:pt x="167" y="899"/>
                    <a:pt x="159" y="876"/>
                  </a:cubicBezTo>
                  <a:cubicBezTo>
                    <a:pt x="151" y="853"/>
                    <a:pt x="139" y="844"/>
                    <a:pt x="135" y="819"/>
                  </a:cubicBezTo>
                  <a:cubicBezTo>
                    <a:pt x="131" y="794"/>
                    <a:pt x="133" y="748"/>
                    <a:pt x="132" y="723"/>
                  </a:cubicBezTo>
                  <a:cubicBezTo>
                    <a:pt x="131" y="698"/>
                    <a:pt x="122" y="686"/>
                    <a:pt x="126" y="666"/>
                  </a:cubicBezTo>
                  <a:cubicBezTo>
                    <a:pt x="130" y="646"/>
                    <a:pt x="146" y="618"/>
                    <a:pt x="156" y="603"/>
                  </a:cubicBezTo>
                  <a:cubicBezTo>
                    <a:pt x="166" y="588"/>
                    <a:pt x="181" y="586"/>
                    <a:pt x="186" y="576"/>
                  </a:cubicBezTo>
                  <a:cubicBezTo>
                    <a:pt x="191" y="566"/>
                    <a:pt x="186" y="561"/>
                    <a:pt x="189" y="540"/>
                  </a:cubicBezTo>
                  <a:cubicBezTo>
                    <a:pt x="192" y="519"/>
                    <a:pt x="203" y="467"/>
                    <a:pt x="201" y="447"/>
                  </a:cubicBezTo>
                  <a:cubicBezTo>
                    <a:pt x="199" y="427"/>
                    <a:pt x="182" y="433"/>
                    <a:pt x="177" y="420"/>
                  </a:cubicBezTo>
                  <a:cubicBezTo>
                    <a:pt x="172" y="407"/>
                    <a:pt x="172" y="406"/>
                    <a:pt x="174" y="369"/>
                  </a:cubicBezTo>
                  <a:cubicBezTo>
                    <a:pt x="176" y="332"/>
                    <a:pt x="185" y="259"/>
                    <a:pt x="192" y="198"/>
                  </a:cubicBezTo>
                  <a:cubicBezTo>
                    <a:pt x="199" y="137"/>
                    <a:pt x="207" y="68"/>
                    <a:pt x="216" y="0"/>
                  </a:cubicBezTo>
                </a:path>
              </a:pathLst>
            </a:custGeom>
            <a:noFill/>
            <a:ln w="6350">
              <a:solidFill>
                <a:schemeClr val="bg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3581" name="Freeform 60"/>
            <p:cNvSpPr>
              <a:spLocks/>
            </p:cNvSpPr>
            <p:nvPr/>
          </p:nvSpPr>
          <p:spPr bwMode="auto">
            <a:xfrm>
              <a:off x="6783388" y="1928813"/>
              <a:ext cx="158750" cy="900112"/>
            </a:xfrm>
            <a:custGeom>
              <a:avLst/>
              <a:gdLst>
                <a:gd name="T0" fmla="*/ 2147483647 w 238"/>
                <a:gd name="T1" fmla="*/ 2147483647 h 1208"/>
                <a:gd name="T2" fmla="*/ 2147483647 w 238"/>
                <a:gd name="T3" fmla="*/ 2147483647 h 1208"/>
                <a:gd name="T4" fmla="*/ 2147483647 w 238"/>
                <a:gd name="T5" fmla="*/ 2147483647 h 1208"/>
                <a:gd name="T6" fmla="*/ 2147483647 w 238"/>
                <a:gd name="T7" fmla="*/ 2147483647 h 1208"/>
                <a:gd name="T8" fmla="*/ 2147483647 w 238"/>
                <a:gd name="T9" fmla="*/ 2147483647 h 1208"/>
                <a:gd name="T10" fmla="*/ 2147483647 w 238"/>
                <a:gd name="T11" fmla="*/ 2147483647 h 1208"/>
                <a:gd name="T12" fmla="*/ 2147483647 w 238"/>
                <a:gd name="T13" fmla="*/ 2147483647 h 1208"/>
                <a:gd name="T14" fmla="*/ 2147483647 w 238"/>
                <a:gd name="T15" fmla="*/ 2147483647 h 1208"/>
                <a:gd name="T16" fmla="*/ 2147483647 w 238"/>
                <a:gd name="T17" fmla="*/ 2147483647 h 1208"/>
                <a:gd name="T18" fmla="*/ 2147483647 w 238"/>
                <a:gd name="T19" fmla="*/ 2147483647 h 1208"/>
                <a:gd name="T20" fmla="*/ 2147483647 w 238"/>
                <a:gd name="T21" fmla="*/ 2147483647 h 1208"/>
                <a:gd name="T22" fmla="*/ 2147483647 w 238"/>
                <a:gd name="T23" fmla="*/ 2147483647 h 1208"/>
                <a:gd name="T24" fmla="*/ 2147483647 w 238"/>
                <a:gd name="T25" fmla="*/ 2147483647 h 1208"/>
                <a:gd name="T26" fmla="*/ 2147483647 w 238"/>
                <a:gd name="T27" fmla="*/ 2147483647 h 1208"/>
                <a:gd name="T28" fmla="*/ 2147483647 w 238"/>
                <a:gd name="T29" fmla="*/ 2147483647 h 1208"/>
                <a:gd name="T30" fmla="*/ 2147483647 w 238"/>
                <a:gd name="T31" fmla="*/ 2147483647 h 1208"/>
                <a:gd name="T32" fmla="*/ 2147483647 w 238"/>
                <a:gd name="T33" fmla="*/ 2147483647 h 1208"/>
                <a:gd name="T34" fmla="*/ 2147483647 w 238"/>
                <a:gd name="T35" fmla="*/ 2147483647 h 1208"/>
                <a:gd name="T36" fmla="*/ 2147483647 w 238"/>
                <a:gd name="T37" fmla="*/ 2147483647 h 1208"/>
                <a:gd name="T38" fmla="*/ 2147483647 w 238"/>
                <a:gd name="T39" fmla="*/ 2147483647 h 1208"/>
                <a:gd name="T40" fmla="*/ 2147483647 w 238"/>
                <a:gd name="T41" fmla="*/ 2147483647 h 1208"/>
                <a:gd name="T42" fmla="*/ 2147483647 w 238"/>
                <a:gd name="T43" fmla="*/ 2147483647 h 1208"/>
                <a:gd name="T44" fmla="*/ 2147483647 w 238"/>
                <a:gd name="T45" fmla="*/ 2147483647 h 1208"/>
                <a:gd name="T46" fmla="*/ 2147483647 w 238"/>
                <a:gd name="T47" fmla="*/ 2147483647 h 1208"/>
                <a:gd name="T48" fmla="*/ 2147483647 w 238"/>
                <a:gd name="T49" fmla="*/ 2147483647 h 1208"/>
                <a:gd name="T50" fmla="*/ 2147483647 w 238"/>
                <a:gd name="T51" fmla="*/ 2147483647 h 1208"/>
                <a:gd name="T52" fmla="*/ 2147483647 w 238"/>
                <a:gd name="T53" fmla="*/ 2147483647 h 1208"/>
                <a:gd name="T54" fmla="*/ 2147483647 w 238"/>
                <a:gd name="T55" fmla="*/ 2147483647 h 1208"/>
                <a:gd name="T56" fmla="*/ 2147483647 w 238"/>
                <a:gd name="T57" fmla="*/ 2147483647 h 1208"/>
                <a:gd name="T58" fmla="*/ 2147483647 w 238"/>
                <a:gd name="T59" fmla="*/ 2147483647 h 1208"/>
                <a:gd name="T60" fmla="*/ 2147483647 w 238"/>
                <a:gd name="T61" fmla="*/ 2147483647 h 1208"/>
                <a:gd name="T62" fmla="*/ 2147483647 w 238"/>
                <a:gd name="T63" fmla="*/ 2147483647 h 1208"/>
                <a:gd name="T64" fmla="*/ 2147483647 w 238"/>
                <a:gd name="T65" fmla="*/ 2147483647 h 12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1208"/>
                <a:gd name="T101" fmla="*/ 238 w 238"/>
                <a:gd name="T102" fmla="*/ 1208 h 12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1208">
                  <a:moveTo>
                    <a:pt x="39" y="25"/>
                  </a:moveTo>
                  <a:lnTo>
                    <a:pt x="49" y="7"/>
                  </a:lnTo>
                  <a:cubicBezTo>
                    <a:pt x="48" y="19"/>
                    <a:pt x="36" y="63"/>
                    <a:pt x="34" y="100"/>
                  </a:cubicBezTo>
                  <a:cubicBezTo>
                    <a:pt x="32" y="137"/>
                    <a:pt x="34" y="180"/>
                    <a:pt x="34" y="232"/>
                  </a:cubicBezTo>
                  <a:cubicBezTo>
                    <a:pt x="34" y="284"/>
                    <a:pt x="32" y="367"/>
                    <a:pt x="31" y="415"/>
                  </a:cubicBezTo>
                  <a:cubicBezTo>
                    <a:pt x="30" y="463"/>
                    <a:pt x="32" y="495"/>
                    <a:pt x="28" y="523"/>
                  </a:cubicBezTo>
                  <a:cubicBezTo>
                    <a:pt x="24" y="551"/>
                    <a:pt x="8" y="569"/>
                    <a:pt x="7" y="586"/>
                  </a:cubicBezTo>
                  <a:cubicBezTo>
                    <a:pt x="6" y="603"/>
                    <a:pt x="11" y="610"/>
                    <a:pt x="22" y="628"/>
                  </a:cubicBezTo>
                  <a:cubicBezTo>
                    <a:pt x="33" y="646"/>
                    <a:pt x="61" y="668"/>
                    <a:pt x="70" y="694"/>
                  </a:cubicBezTo>
                  <a:cubicBezTo>
                    <a:pt x="79" y="720"/>
                    <a:pt x="80" y="750"/>
                    <a:pt x="79" y="781"/>
                  </a:cubicBezTo>
                  <a:cubicBezTo>
                    <a:pt x="78" y="812"/>
                    <a:pt x="65" y="854"/>
                    <a:pt x="61" y="883"/>
                  </a:cubicBezTo>
                  <a:cubicBezTo>
                    <a:pt x="57" y="912"/>
                    <a:pt x="62" y="936"/>
                    <a:pt x="55" y="958"/>
                  </a:cubicBezTo>
                  <a:cubicBezTo>
                    <a:pt x="48" y="980"/>
                    <a:pt x="28" y="997"/>
                    <a:pt x="19" y="1018"/>
                  </a:cubicBezTo>
                  <a:cubicBezTo>
                    <a:pt x="10" y="1039"/>
                    <a:pt x="0" y="1053"/>
                    <a:pt x="1" y="1081"/>
                  </a:cubicBezTo>
                  <a:cubicBezTo>
                    <a:pt x="2" y="1109"/>
                    <a:pt x="1" y="1165"/>
                    <a:pt x="25" y="1186"/>
                  </a:cubicBezTo>
                  <a:cubicBezTo>
                    <a:pt x="49" y="1207"/>
                    <a:pt x="118" y="1208"/>
                    <a:pt x="148" y="1207"/>
                  </a:cubicBezTo>
                  <a:cubicBezTo>
                    <a:pt x="178" y="1206"/>
                    <a:pt x="192" y="1199"/>
                    <a:pt x="205" y="1183"/>
                  </a:cubicBezTo>
                  <a:cubicBezTo>
                    <a:pt x="218" y="1167"/>
                    <a:pt x="225" y="1132"/>
                    <a:pt x="229" y="1108"/>
                  </a:cubicBezTo>
                  <a:cubicBezTo>
                    <a:pt x="233" y="1084"/>
                    <a:pt x="238" y="1057"/>
                    <a:pt x="232" y="1036"/>
                  </a:cubicBezTo>
                  <a:cubicBezTo>
                    <a:pt x="226" y="1015"/>
                    <a:pt x="202" y="997"/>
                    <a:pt x="190" y="979"/>
                  </a:cubicBezTo>
                  <a:cubicBezTo>
                    <a:pt x="178" y="961"/>
                    <a:pt x="167" y="946"/>
                    <a:pt x="160" y="928"/>
                  </a:cubicBezTo>
                  <a:cubicBezTo>
                    <a:pt x="153" y="910"/>
                    <a:pt x="147" y="897"/>
                    <a:pt x="145" y="868"/>
                  </a:cubicBezTo>
                  <a:cubicBezTo>
                    <a:pt x="143" y="839"/>
                    <a:pt x="145" y="777"/>
                    <a:pt x="145" y="751"/>
                  </a:cubicBezTo>
                  <a:cubicBezTo>
                    <a:pt x="145" y="725"/>
                    <a:pt x="143" y="722"/>
                    <a:pt x="148" y="709"/>
                  </a:cubicBezTo>
                  <a:cubicBezTo>
                    <a:pt x="153" y="696"/>
                    <a:pt x="164" y="691"/>
                    <a:pt x="172" y="673"/>
                  </a:cubicBezTo>
                  <a:cubicBezTo>
                    <a:pt x="180" y="655"/>
                    <a:pt x="194" y="626"/>
                    <a:pt x="196" y="601"/>
                  </a:cubicBezTo>
                  <a:cubicBezTo>
                    <a:pt x="198" y="576"/>
                    <a:pt x="189" y="552"/>
                    <a:pt x="184" y="523"/>
                  </a:cubicBezTo>
                  <a:cubicBezTo>
                    <a:pt x="179" y="494"/>
                    <a:pt x="173" y="465"/>
                    <a:pt x="169" y="427"/>
                  </a:cubicBezTo>
                  <a:cubicBezTo>
                    <a:pt x="165" y="389"/>
                    <a:pt x="164" y="339"/>
                    <a:pt x="157" y="295"/>
                  </a:cubicBezTo>
                  <a:cubicBezTo>
                    <a:pt x="150" y="251"/>
                    <a:pt x="137" y="207"/>
                    <a:pt x="127" y="163"/>
                  </a:cubicBezTo>
                  <a:cubicBezTo>
                    <a:pt x="117" y="119"/>
                    <a:pt x="106" y="55"/>
                    <a:pt x="97" y="28"/>
                  </a:cubicBezTo>
                  <a:cubicBezTo>
                    <a:pt x="88" y="1"/>
                    <a:pt x="79" y="2"/>
                    <a:pt x="70" y="1"/>
                  </a:cubicBezTo>
                  <a:cubicBezTo>
                    <a:pt x="61" y="0"/>
                    <a:pt x="53" y="9"/>
                    <a:pt x="39" y="25"/>
                  </a:cubicBezTo>
                  <a:close/>
                </a:path>
              </a:pathLst>
            </a:custGeom>
            <a:noFill/>
            <a:ln w="6350">
              <a:solidFill>
                <a:schemeClr val="bg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3582" name="Freeform 61"/>
            <p:cNvSpPr>
              <a:spLocks/>
            </p:cNvSpPr>
            <p:nvPr/>
          </p:nvSpPr>
          <p:spPr bwMode="auto">
            <a:xfrm>
              <a:off x="6646863" y="1947863"/>
              <a:ext cx="144462" cy="814387"/>
            </a:xfrm>
            <a:custGeom>
              <a:avLst/>
              <a:gdLst>
                <a:gd name="T0" fmla="*/ 2147483647 w 216"/>
                <a:gd name="T1" fmla="*/ 0 h 1093"/>
                <a:gd name="T2" fmla="*/ 2147483647 w 216"/>
                <a:gd name="T3" fmla="*/ 2147483647 h 1093"/>
                <a:gd name="T4" fmla="*/ 2147483647 w 216"/>
                <a:gd name="T5" fmla="*/ 2147483647 h 1093"/>
                <a:gd name="T6" fmla="*/ 2147483647 w 216"/>
                <a:gd name="T7" fmla="*/ 2147483647 h 1093"/>
                <a:gd name="T8" fmla="*/ 2147483647 w 216"/>
                <a:gd name="T9" fmla="*/ 2147483647 h 1093"/>
                <a:gd name="T10" fmla="*/ 2147483647 w 216"/>
                <a:gd name="T11" fmla="*/ 2147483647 h 1093"/>
                <a:gd name="T12" fmla="*/ 2147483647 w 216"/>
                <a:gd name="T13" fmla="*/ 2147483647 h 1093"/>
                <a:gd name="T14" fmla="*/ 2147483647 w 216"/>
                <a:gd name="T15" fmla="*/ 2147483647 h 1093"/>
                <a:gd name="T16" fmla="*/ 2147483647 w 216"/>
                <a:gd name="T17" fmla="*/ 2147483647 h 1093"/>
                <a:gd name="T18" fmla="*/ 2147483647 w 216"/>
                <a:gd name="T19" fmla="*/ 2147483647 h 1093"/>
                <a:gd name="T20" fmla="*/ 2147483647 w 216"/>
                <a:gd name="T21" fmla="*/ 2147483647 h 1093"/>
                <a:gd name="T22" fmla="*/ 2147483647 w 216"/>
                <a:gd name="T23" fmla="*/ 2147483647 h 1093"/>
                <a:gd name="T24" fmla="*/ 0 w 216"/>
                <a:gd name="T25" fmla="*/ 2147483647 h 1093"/>
                <a:gd name="T26" fmla="*/ 2147483647 w 216"/>
                <a:gd name="T27" fmla="*/ 2147483647 h 1093"/>
                <a:gd name="T28" fmla="*/ 2147483647 w 216"/>
                <a:gd name="T29" fmla="*/ 2147483647 h 1093"/>
                <a:gd name="T30" fmla="*/ 2147483647 w 216"/>
                <a:gd name="T31" fmla="*/ 2147483647 h 1093"/>
                <a:gd name="T32" fmla="*/ 2147483647 w 216"/>
                <a:gd name="T33" fmla="*/ 2147483647 h 1093"/>
                <a:gd name="T34" fmla="*/ 2147483647 w 216"/>
                <a:gd name="T35" fmla="*/ 2147483647 h 1093"/>
                <a:gd name="T36" fmla="*/ 2147483647 w 216"/>
                <a:gd name="T37" fmla="*/ 2147483647 h 1093"/>
                <a:gd name="T38" fmla="*/ 2147483647 w 216"/>
                <a:gd name="T39" fmla="*/ 2147483647 h 1093"/>
                <a:gd name="T40" fmla="*/ 2147483647 w 216"/>
                <a:gd name="T41" fmla="*/ 2147483647 h 1093"/>
                <a:gd name="T42" fmla="*/ 2147483647 w 216"/>
                <a:gd name="T43" fmla="*/ 2147483647 h 1093"/>
                <a:gd name="T44" fmla="*/ 2147483647 w 216"/>
                <a:gd name="T45" fmla="*/ 2147483647 h 1093"/>
                <a:gd name="T46" fmla="*/ 2147483647 w 216"/>
                <a:gd name="T47" fmla="*/ 2147483647 h 1093"/>
                <a:gd name="T48" fmla="*/ 2147483647 w 216"/>
                <a:gd name="T49" fmla="*/ 2147483647 h 1093"/>
                <a:gd name="T50" fmla="*/ 2147483647 w 216"/>
                <a:gd name="T51" fmla="*/ 2147483647 h 1093"/>
                <a:gd name="T52" fmla="*/ 2147483647 w 216"/>
                <a:gd name="T53" fmla="*/ 2147483647 h 1093"/>
                <a:gd name="T54" fmla="*/ 2147483647 w 216"/>
                <a:gd name="T55" fmla="*/ 2147483647 h 1093"/>
                <a:gd name="T56" fmla="*/ 2147483647 w 216"/>
                <a:gd name="T57" fmla="*/ 0 h 109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6"/>
                <a:gd name="T88" fmla="*/ 0 h 1093"/>
                <a:gd name="T89" fmla="*/ 216 w 216"/>
                <a:gd name="T90" fmla="*/ 1093 h 109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6" h="1093">
                  <a:moveTo>
                    <a:pt x="197" y="0"/>
                  </a:moveTo>
                  <a:lnTo>
                    <a:pt x="213" y="9"/>
                  </a:lnTo>
                  <a:cubicBezTo>
                    <a:pt x="209" y="28"/>
                    <a:pt x="181" y="83"/>
                    <a:pt x="171" y="117"/>
                  </a:cubicBezTo>
                  <a:cubicBezTo>
                    <a:pt x="161" y="151"/>
                    <a:pt x="159" y="171"/>
                    <a:pt x="150" y="213"/>
                  </a:cubicBezTo>
                  <a:cubicBezTo>
                    <a:pt x="141" y="255"/>
                    <a:pt x="124" y="337"/>
                    <a:pt x="114" y="372"/>
                  </a:cubicBezTo>
                  <a:cubicBezTo>
                    <a:pt x="104" y="407"/>
                    <a:pt x="94" y="399"/>
                    <a:pt x="87" y="426"/>
                  </a:cubicBezTo>
                  <a:cubicBezTo>
                    <a:pt x="80" y="453"/>
                    <a:pt x="71" y="515"/>
                    <a:pt x="69" y="537"/>
                  </a:cubicBezTo>
                  <a:cubicBezTo>
                    <a:pt x="67" y="559"/>
                    <a:pt x="70" y="551"/>
                    <a:pt x="75" y="561"/>
                  </a:cubicBezTo>
                  <a:cubicBezTo>
                    <a:pt x="80" y="571"/>
                    <a:pt x="98" y="577"/>
                    <a:pt x="99" y="600"/>
                  </a:cubicBezTo>
                  <a:cubicBezTo>
                    <a:pt x="100" y="623"/>
                    <a:pt x="89" y="659"/>
                    <a:pt x="84" y="702"/>
                  </a:cubicBezTo>
                  <a:cubicBezTo>
                    <a:pt x="79" y="745"/>
                    <a:pt x="79" y="821"/>
                    <a:pt x="69" y="855"/>
                  </a:cubicBezTo>
                  <a:cubicBezTo>
                    <a:pt x="59" y="889"/>
                    <a:pt x="32" y="887"/>
                    <a:pt x="21" y="906"/>
                  </a:cubicBezTo>
                  <a:cubicBezTo>
                    <a:pt x="10" y="925"/>
                    <a:pt x="0" y="946"/>
                    <a:pt x="0" y="969"/>
                  </a:cubicBezTo>
                  <a:cubicBezTo>
                    <a:pt x="0" y="992"/>
                    <a:pt x="9" y="1029"/>
                    <a:pt x="21" y="1047"/>
                  </a:cubicBezTo>
                  <a:cubicBezTo>
                    <a:pt x="33" y="1065"/>
                    <a:pt x="45" y="1070"/>
                    <a:pt x="69" y="1074"/>
                  </a:cubicBezTo>
                  <a:cubicBezTo>
                    <a:pt x="93" y="1078"/>
                    <a:pt x="149" y="1093"/>
                    <a:pt x="168" y="1074"/>
                  </a:cubicBezTo>
                  <a:cubicBezTo>
                    <a:pt x="187" y="1055"/>
                    <a:pt x="184" y="993"/>
                    <a:pt x="183" y="960"/>
                  </a:cubicBezTo>
                  <a:cubicBezTo>
                    <a:pt x="182" y="927"/>
                    <a:pt x="167" y="899"/>
                    <a:pt x="159" y="876"/>
                  </a:cubicBezTo>
                  <a:cubicBezTo>
                    <a:pt x="151" y="853"/>
                    <a:pt x="139" y="844"/>
                    <a:pt x="135" y="819"/>
                  </a:cubicBezTo>
                  <a:cubicBezTo>
                    <a:pt x="131" y="794"/>
                    <a:pt x="133" y="748"/>
                    <a:pt x="132" y="723"/>
                  </a:cubicBezTo>
                  <a:cubicBezTo>
                    <a:pt x="131" y="698"/>
                    <a:pt x="122" y="686"/>
                    <a:pt x="126" y="666"/>
                  </a:cubicBezTo>
                  <a:cubicBezTo>
                    <a:pt x="130" y="646"/>
                    <a:pt x="146" y="618"/>
                    <a:pt x="156" y="603"/>
                  </a:cubicBezTo>
                  <a:cubicBezTo>
                    <a:pt x="166" y="588"/>
                    <a:pt x="181" y="586"/>
                    <a:pt x="186" y="576"/>
                  </a:cubicBezTo>
                  <a:cubicBezTo>
                    <a:pt x="191" y="566"/>
                    <a:pt x="186" y="561"/>
                    <a:pt x="189" y="540"/>
                  </a:cubicBezTo>
                  <a:cubicBezTo>
                    <a:pt x="192" y="519"/>
                    <a:pt x="203" y="467"/>
                    <a:pt x="201" y="447"/>
                  </a:cubicBezTo>
                  <a:cubicBezTo>
                    <a:pt x="199" y="427"/>
                    <a:pt x="182" y="433"/>
                    <a:pt x="177" y="420"/>
                  </a:cubicBezTo>
                  <a:cubicBezTo>
                    <a:pt x="172" y="407"/>
                    <a:pt x="172" y="406"/>
                    <a:pt x="174" y="369"/>
                  </a:cubicBezTo>
                  <a:cubicBezTo>
                    <a:pt x="176" y="332"/>
                    <a:pt x="185" y="259"/>
                    <a:pt x="192" y="198"/>
                  </a:cubicBezTo>
                  <a:cubicBezTo>
                    <a:pt x="199" y="137"/>
                    <a:pt x="207" y="68"/>
                    <a:pt x="216" y="0"/>
                  </a:cubicBezTo>
                </a:path>
              </a:pathLst>
            </a:custGeom>
            <a:noFill/>
            <a:ln w="6350">
              <a:solidFill>
                <a:schemeClr val="bg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3583" name="Rectangle 17"/>
            <p:cNvSpPr>
              <a:spLocks noChangeArrowheads="1"/>
            </p:cNvSpPr>
            <p:nvPr/>
          </p:nvSpPr>
          <p:spPr bwMode="auto">
            <a:xfrm>
              <a:off x="5967413" y="1463675"/>
              <a:ext cx="5857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sz="800">
                  <a:solidFill>
                    <a:schemeClr val="bg1"/>
                  </a:solidFill>
                  <a:cs typeface="Arial" charset="0"/>
                </a:rPr>
                <a:t>PIXE-3D</a:t>
              </a:r>
            </a:p>
            <a:p>
              <a:pPr algn="ctr"/>
              <a:r>
                <a:rPr lang="fr-FR" sz="800">
                  <a:solidFill>
                    <a:schemeClr val="bg1"/>
                  </a:solidFill>
                  <a:cs typeface="Arial" charset="0"/>
                </a:rPr>
                <a:t> Calcium</a:t>
              </a:r>
              <a:endParaRPr lang="en-US" sz="800">
                <a:solidFill>
                  <a:schemeClr val="bg1"/>
                </a:solidFill>
                <a:cs typeface="Arial" charset="0"/>
              </a:endParaRPr>
            </a:p>
          </p:txBody>
        </p:sp>
        <p:sp>
          <p:nvSpPr>
            <p:cNvPr id="23584" name="Rectangle 18"/>
            <p:cNvSpPr>
              <a:spLocks noChangeArrowheads="1"/>
            </p:cNvSpPr>
            <p:nvPr/>
          </p:nvSpPr>
          <p:spPr bwMode="auto">
            <a:xfrm>
              <a:off x="4198938" y="1463675"/>
              <a:ext cx="736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sz="800">
                  <a:solidFill>
                    <a:schemeClr val="bg1"/>
                  </a:solidFill>
                  <a:cs typeface="Arial" charset="0"/>
                </a:rPr>
                <a:t>PIXE-3D</a:t>
              </a:r>
            </a:p>
            <a:p>
              <a:pPr algn="ctr"/>
              <a:r>
                <a:rPr lang="fr-FR" sz="800">
                  <a:solidFill>
                    <a:schemeClr val="bg1"/>
                  </a:solidFill>
                  <a:cs typeface="Arial" charset="0"/>
                </a:rPr>
                <a:t>Phosphorus</a:t>
              </a:r>
              <a:endParaRPr lang="en-US" sz="800">
                <a:solidFill>
                  <a:schemeClr val="bg1"/>
                </a:solidFill>
                <a:cs typeface="Arial" charset="0"/>
              </a:endParaRPr>
            </a:p>
          </p:txBody>
        </p:sp>
        <p:sp>
          <p:nvSpPr>
            <p:cNvPr id="23585" name="Rectangle 19"/>
            <p:cNvSpPr>
              <a:spLocks noChangeArrowheads="1"/>
            </p:cNvSpPr>
            <p:nvPr/>
          </p:nvSpPr>
          <p:spPr bwMode="auto">
            <a:xfrm>
              <a:off x="4867275" y="1463675"/>
              <a:ext cx="5857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sz="800">
                  <a:solidFill>
                    <a:schemeClr val="bg1"/>
                  </a:solidFill>
                  <a:cs typeface="Arial" charset="0"/>
                </a:rPr>
                <a:t>PIXE-3D</a:t>
              </a:r>
            </a:p>
            <a:p>
              <a:pPr algn="ctr"/>
              <a:r>
                <a:rPr lang="fr-FR" sz="800">
                  <a:solidFill>
                    <a:schemeClr val="bg1"/>
                  </a:solidFill>
                  <a:cs typeface="Arial" charset="0"/>
                </a:rPr>
                <a:t>Sulfur</a:t>
              </a:r>
              <a:endParaRPr lang="en-US" sz="800">
                <a:solidFill>
                  <a:schemeClr val="bg1"/>
                </a:solidFill>
                <a:cs typeface="Arial" charset="0"/>
              </a:endParaRPr>
            </a:p>
          </p:txBody>
        </p:sp>
        <p:sp>
          <p:nvSpPr>
            <p:cNvPr id="23586" name="Rectangle 20"/>
            <p:cNvSpPr>
              <a:spLocks noChangeArrowheads="1"/>
            </p:cNvSpPr>
            <p:nvPr/>
          </p:nvSpPr>
          <p:spPr bwMode="auto">
            <a:xfrm>
              <a:off x="6521450" y="1463675"/>
              <a:ext cx="5857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sz="800">
                  <a:solidFill>
                    <a:schemeClr val="bg1"/>
                  </a:solidFill>
                  <a:cs typeface="Arial" charset="0"/>
                </a:rPr>
                <a:t>PIXE-3D</a:t>
              </a:r>
            </a:p>
            <a:p>
              <a:pPr algn="ctr"/>
              <a:r>
                <a:rPr lang="fr-FR" sz="800">
                  <a:solidFill>
                    <a:schemeClr val="bg1"/>
                  </a:solidFill>
                  <a:cs typeface="Arial" charset="0"/>
                </a:rPr>
                <a:t>Titanium</a:t>
              </a:r>
              <a:endParaRPr lang="en-US" sz="800">
                <a:solidFill>
                  <a:schemeClr val="bg1"/>
                </a:solidFill>
                <a:cs typeface="Arial" charset="0"/>
              </a:endParaRPr>
            </a:p>
          </p:txBody>
        </p:sp>
        <p:sp>
          <p:nvSpPr>
            <p:cNvPr id="23587" name="Rectangle 21"/>
            <p:cNvSpPr>
              <a:spLocks noChangeArrowheads="1"/>
            </p:cNvSpPr>
            <p:nvPr/>
          </p:nvSpPr>
          <p:spPr bwMode="auto">
            <a:xfrm>
              <a:off x="5386388" y="1463675"/>
              <a:ext cx="666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sz="800">
                  <a:solidFill>
                    <a:schemeClr val="bg1"/>
                  </a:solidFill>
                  <a:cs typeface="Arial" charset="0"/>
                </a:rPr>
                <a:t>PIXE-3D</a:t>
              </a:r>
            </a:p>
            <a:p>
              <a:pPr algn="ctr"/>
              <a:r>
                <a:rPr lang="fr-FR" sz="800">
                  <a:solidFill>
                    <a:schemeClr val="bg1"/>
                  </a:solidFill>
                  <a:cs typeface="Arial" charset="0"/>
                </a:rPr>
                <a:t>Potassium</a:t>
              </a:r>
              <a:endParaRPr lang="en-US" sz="800">
                <a:solidFill>
                  <a:schemeClr val="bg1"/>
                </a:solidFill>
                <a:cs typeface="Arial" charset="0"/>
              </a:endParaRPr>
            </a:p>
          </p:txBody>
        </p:sp>
        <p:sp>
          <p:nvSpPr>
            <p:cNvPr id="23588" name="ZoneTexte 18"/>
            <p:cNvSpPr txBox="1">
              <a:spLocks noChangeArrowheads="1"/>
            </p:cNvSpPr>
            <p:nvPr/>
          </p:nvSpPr>
          <p:spPr bwMode="auto">
            <a:xfrm>
              <a:off x="3554413" y="1463675"/>
              <a:ext cx="7223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800">
                  <a:solidFill>
                    <a:schemeClr val="bg1"/>
                  </a:solidFill>
                  <a:cs typeface="Arial" charset="0"/>
                </a:rPr>
                <a:t>STIM-3D</a:t>
              </a:r>
            </a:p>
          </p:txBody>
        </p:sp>
        <p:sp>
          <p:nvSpPr>
            <p:cNvPr id="23589" name="Rectangle 211"/>
            <p:cNvSpPr>
              <a:spLocks noChangeArrowheads="1"/>
            </p:cNvSpPr>
            <p:nvPr/>
          </p:nvSpPr>
          <p:spPr bwMode="auto">
            <a:xfrm rot="-5400000">
              <a:off x="6812756" y="2169320"/>
              <a:ext cx="52387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800">
                  <a:solidFill>
                    <a:schemeClr val="bg1"/>
                  </a:solidFill>
                  <a:latin typeface="Calibri" pitchFamily="34" charset="0"/>
                </a:rPr>
                <a:t>pharynx</a:t>
              </a:r>
            </a:p>
          </p:txBody>
        </p:sp>
        <p:sp>
          <p:nvSpPr>
            <p:cNvPr id="23590" name="Rectangle 213"/>
            <p:cNvSpPr>
              <a:spLocks noChangeArrowheads="1"/>
            </p:cNvSpPr>
            <p:nvPr/>
          </p:nvSpPr>
          <p:spPr bwMode="auto">
            <a:xfrm rot="-5400000">
              <a:off x="6824663" y="2967038"/>
              <a:ext cx="500062"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800">
                  <a:solidFill>
                    <a:schemeClr val="bg1"/>
                  </a:solidFill>
                  <a:latin typeface="Calibri" pitchFamily="34" charset="0"/>
                </a:rPr>
                <a:t>intestin</a:t>
              </a: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4"/>
          <p:cNvGrpSpPr>
            <a:grpSpLocks/>
          </p:cNvGrpSpPr>
          <p:nvPr/>
        </p:nvGrpSpPr>
        <p:grpSpPr bwMode="auto">
          <a:xfrm>
            <a:off x="1500188" y="792163"/>
            <a:ext cx="7713662" cy="4041775"/>
            <a:chOff x="679" y="694"/>
            <a:chExt cx="4308" cy="1652"/>
          </a:xfrm>
        </p:grpSpPr>
        <p:sp>
          <p:nvSpPr>
            <p:cNvPr id="18434" name="Oval 2"/>
            <p:cNvSpPr>
              <a:spLocks noChangeAspect="1" noChangeArrowheads="1"/>
            </p:cNvSpPr>
            <p:nvPr/>
          </p:nvSpPr>
          <p:spPr bwMode="auto">
            <a:xfrm>
              <a:off x="1943" y="1695"/>
              <a:ext cx="685" cy="651"/>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sz="1600" dirty="0"/>
            </a:p>
          </p:txBody>
        </p:sp>
        <p:sp>
          <p:nvSpPr>
            <p:cNvPr id="18435" name="AutoShape 3"/>
            <p:cNvSpPr>
              <a:spLocks noChangeAspect="1" noChangeArrowheads="1"/>
            </p:cNvSpPr>
            <p:nvPr/>
          </p:nvSpPr>
          <p:spPr bwMode="auto">
            <a:xfrm>
              <a:off x="3155" y="1897"/>
              <a:ext cx="298" cy="198"/>
            </a:xfrm>
            <a:prstGeom prst="curvedRightArrow">
              <a:avLst>
                <a:gd name="adj1" fmla="val 20000"/>
                <a:gd name="adj2" fmla="val 40000"/>
                <a:gd name="adj3" fmla="val 50168"/>
              </a:avLst>
            </a:prstGeom>
            <a:solidFill>
              <a:srgbClr val="008080"/>
            </a:solidFill>
            <a:ln w="22225">
              <a:noFill/>
              <a:miter lim="800000"/>
              <a:headEnd type="none" w="sm" len="sm"/>
              <a:tailEnd type="none" w="sm" len="sm"/>
            </a:ln>
            <a:effectLst/>
          </p:spPr>
          <p:txBody>
            <a:bodyPr wrap="none" lIns="93600" tIns="46800" rIns="93600" bIns="46800" anchor="ctr"/>
            <a:lstStyle/>
            <a:p>
              <a:pPr>
                <a:defRPr/>
              </a:pPr>
              <a:endParaRPr lang="en-US" sz="1600" dirty="0">
                <a:latin typeface="+mn-lt"/>
              </a:endParaRPr>
            </a:p>
          </p:txBody>
        </p:sp>
        <p:grpSp>
          <p:nvGrpSpPr>
            <p:cNvPr id="24601" name="Group 4"/>
            <p:cNvGrpSpPr>
              <a:grpSpLocks noChangeAspect="1"/>
            </p:cNvGrpSpPr>
            <p:nvPr/>
          </p:nvGrpSpPr>
          <p:grpSpPr bwMode="auto">
            <a:xfrm>
              <a:off x="3285" y="1488"/>
              <a:ext cx="88" cy="476"/>
              <a:chOff x="8382" y="3732"/>
              <a:chExt cx="84" cy="462"/>
            </a:xfrm>
          </p:grpSpPr>
          <p:sp>
            <p:nvSpPr>
              <p:cNvPr id="18437" name="Freeform 5"/>
              <p:cNvSpPr>
                <a:spLocks noChangeAspect="1"/>
              </p:cNvSpPr>
              <p:nvPr/>
            </p:nvSpPr>
            <p:spPr bwMode="auto">
              <a:xfrm>
                <a:off x="8382" y="3732"/>
                <a:ext cx="85" cy="462"/>
              </a:xfrm>
              <a:custGeom>
                <a:avLst/>
                <a:gdLst/>
                <a:ahLst/>
                <a:cxnLst>
                  <a:cxn ang="0">
                    <a:pos x="0" y="462"/>
                  </a:cxn>
                  <a:cxn ang="0">
                    <a:pos x="24" y="0"/>
                  </a:cxn>
                  <a:cxn ang="0">
                    <a:pos x="66" y="0"/>
                  </a:cxn>
                  <a:cxn ang="0">
                    <a:pos x="84" y="462"/>
                  </a:cxn>
                  <a:cxn ang="0">
                    <a:pos x="0" y="462"/>
                  </a:cxn>
                </a:cxnLst>
                <a:rect l="0" t="0" r="r" b="b"/>
                <a:pathLst>
                  <a:path w="84" h="462">
                    <a:moveTo>
                      <a:pt x="0" y="462"/>
                    </a:moveTo>
                    <a:lnTo>
                      <a:pt x="24" y="0"/>
                    </a:lnTo>
                    <a:lnTo>
                      <a:pt x="66" y="0"/>
                    </a:lnTo>
                    <a:lnTo>
                      <a:pt x="84" y="462"/>
                    </a:lnTo>
                    <a:lnTo>
                      <a:pt x="0" y="462"/>
                    </a:lnTo>
                    <a:close/>
                  </a:path>
                </a:pathLst>
              </a:custGeom>
              <a:blipFill dpi="0" rotWithShape="0">
                <a:blip r:embed="rId3" cstate="screen"/>
                <a:srcRect/>
                <a:tile tx="0" ty="0" sx="100000" sy="100000" flip="none" algn="tl"/>
              </a:blipFill>
              <a:ln w="9525">
                <a:noFill/>
                <a:round/>
                <a:headEnd/>
                <a:tailEnd/>
              </a:ln>
            </p:spPr>
            <p:txBody>
              <a:bodyPr/>
              <a:lstStyle/>
              <a:p>
                <a:pPr>
                  <a:defRPr/>
                </a:pPr>
                <a:endParaRPr lang="en-US" sz="1600" dirty="0">
                  <a:latin typeface="+mn-lt"/>
                </a:endParaRPr>
              </a:p>
            </p:txBody>
          </p:sp>
          <p:sp>
            <p:nvSpPr>
              <p:cNvPr id="18438" name="Freeform 6"/>
              <p:cNvSpPr>
                <a:spLocks noChangeAspect="1"/>
              </p:cNvSpPr>
              <p:nvPr/>
            </p:nvSpPr>
            <p:spPr bwMode="auto">
              <a:xfrm>
                <a:off x="8382" y="3732"/>
                <a:ext cx="85" cy="462"/>
              </a:xfrm>
              <a:custGeom>
                <a:avLst/>
                <a:gdLst/>
                <a:ahLst/>
                <a:cxnLst>
                  <a:cxn ang="0">
                    <a:pos x="0" y="462"/>
                  </a:cxn>
                  <a:cxn ang="0">
                    <a:pos x="24" y="0"/>
                  </a:cxn>
                  <a:cxn ang="0">
                    <a:pos x="66" y="0"/>
                  </a:cxn>
                  <a:cxn ang="0">
                    <a:pos x="84" y="462"/>
                  </a:cxn>
                  <a:cxn ang="0">
                    <a:pos x="0" y="462"/>
                  </a:cxn>
                </a:cxnLst>
                <a:rect l="0" t="0" r="r" b="b"/>
                <a:pathLst>
                  <a:path w="84" h="462">
                    <a:moveTo>
                      <a:pt x="0" y="462"/>
                    </a:moveTo>
                    <a:lnTo>
                      <a:pt x="24" y="0"/>
                    </a:lnTo>
                    <a:lnTo>
                      <a:pt x="66" y="0"/>
                    </a:lnTo>
                    <a:lnTo>
                      <a:pt x="84" y="462"/>
                    </a:lnTo>
                    <a:lnTo>
                      <a:pt x="0" y="462"/>
                    </a:lnTo>
                    <a:close/>
                  </a:path>
                </a:pathLst>
              </a:custGeom>
              <a:noFill/>
              <a:ln w="9525">
                <a:solidFill>
                  <a:srgbClr val="000000"/>
                </a:solidFill>
                <a:prstDash val="solid"/>
                <a:round/>
                <a:headEnd/>
                <a:tailEnd/>
              </a:ln>
            </p:spPr>
            <p:txBody>
              <a:bodyPr/>
              <a:lstStyle/>
              <a:p>
                <a:pPr>
                  <a:defRPr/>
                </a:pPr>
                <a:endParaRPr lang="en-US" sz="1600" dirty="0">
                  <a:latin typeface="+mn-lt"/>
                </a:endParaRPr>
              </a:p>
            </p:txBody>
          </p:sp>
        </p:grpSp>
        <p:sp>
          <p:nvSpPr>
            <p:cNvPr id="3" name="Rectangle 7"/>
            <p:cNvSpPr>
              <a:spLocks noChangeAspect="1" noChangeArrowheads="1"/>
            </p:cNvSpPr>
            <p:nvPr/>
          </p:nvSpPr>
          <p:spPr bwMode="auto">
            <a:xfrm>
              <a:off x="1249" y="1135"/>
              <a:ext cx="929" cy="173"/>
            </a:xfrm>
            <a:prstGeom prst="rect">
              <a:avLst/>
            </a:prstGeom>
            <a:noFill/>
            <a:ln w="9525">
              <a:noFill/>
              <a:miter lim="800000"/>
              <a:headEnd/>
              <a:tailEnd/>
            </a:ln>
          </p:spPr>
          <p:txBody>
            <a:bodyPr/>
            <a:lstStyle/>
            <a:p>
              <a:pPr>
                <a:defRPr/>
              </a:pPr>
              <a:endParaRPr lang="en-US" sz="1600" dirty="0">
                <a:latin typeface="+mn-lt"/>
              </a:endParaRPr>
            </a:p>
          </p:txBody>
        </p:sp>
        <p:sp>
          <p:nvSpPr>
            <p:cNvPr id="18440" name="Rectangle 8"/>
            <p:cNvSpPr>
              <a:spLocks noChangeAspect="1" noChangeArrowheads="1"/>
            </p:cNvSpPr>
            <p:nvPr/>
          </p:nvSpPr>
          <p:spPr bwMode="auto">
            <a:xfrm>
              <a:off x="1261" y="1068"/>
              <a:ext cx="1477" cy="101"/>
            </a:xfrm>
            <a:prstGeom prst="rect">
              <a:avLst/>
            </a:prstGeom>
            <a:noFill/>
            <a:ln w="9525">
              <a:noFill/>
              <a:miter lim="800000"/>
              <a:headEnd/>
              <a:tailEnd/>
            </a:ln>
          </p:spPr>
          <p:txBody>
            <a:bodyPr lIns="0" tIns="0" rIns="0" bIns="0">
              <a:spAutoFit/>
            </a:bodyPr>
            <a:lstStyle/>
            <a:p>
              <a:pPr algn="ctr">
                <a:defRPr/>
              </a:pPr>
              <a:r>
                <a:rPr lang="en-GB" sz="1600" i="1" dirty="0">
                  <a:solidFill>
                    <a:srgbClr val="0000FF"/>
                  </a:solidFill>
                  <a:latin typeface="+mn-lt"/>
                </a:rPr>
                <a:t>H</a:t>
              </a:r>
              <a:r>
                <a:rPr lang="en-GB" sz="1600" i="1" baseline="30000" dirty="0">
                  <a:solidFill>
                    <a:srgbClr val="0000FF"/>
                  </a:solidFill>
                  <a:latin typeface="+mn-lt"/>
                </a:rPr>
                <a:t>+</a:t>
              </a:r>
              <a:r>
                <a:rPr lang="en-GB" sz="1600" i="1" dirty="0">
                  <a:solidFill>
                    <a:srgbClr val="0000FF"/>
                  </a:solidFill>
                  <a:latin typeface="+mn-lt"/>
                </a:rPr>
                <a:t>, He</a:t>
              </a:r>
              <a:r>
                <a:rPr lang="en-GB" sz="1600" i="1" baseline="30000" dirty="0">
                  <a:solidFill>
                    <a:srgbClr val="0000FF"/>
                  </a:solidFill>
                  <a:latin typeface="+mn-lt"/>
                </a:rPr>
                <a:t>+</a:t>
              </a:r>
              <a:r>
                <a:rPr lang="en-GB" sz="1600" i="1" dirty="0">
                  <a:solidFill>
                    <a:srgbClr val="0000FF"/>
                  </a:solidFill>
                  <a:latin typeface="+mn-lt"/>
                </a:rPr>
                <a:t> beam</a:t>
              </a:r>
              <a:endParaRPr lang="fr-FR" sz="1600" dirty="0">
                <a:latin typeface="+mn-lt"/>
              </a:endParaRPr>
            </a:p>
          </p:txBody>
        </p:sp>
        <p:sp>
          <p:nvSpPr>
            <p:cNvPr id="18441" name="Rectangle 9"/>
            <p:cNvSpPr>
              <a:spLocks noChangeAspect="1" noChangeArrowheads="1"/>
            </p:cNvSpPr>
            <p:nvPr/>
          </p:nvSpPr>
          <p:spPr bwMode="auto">
            <a:xfrm>
              <a:off x="2122" y="1147"/>
              <a:ext cx="20" cy="82"/>
            </a:xfrm>
            <a:prstGeom prst="rect">
              <a:avLst/>
            </a:prstGeom>
            <a:noFill/>
            <a:ln w="9525">
              <a:noFill/>
              <a:miter lim="800000"/>
              <a:headEnd/>
              <a:tailEnd/>
            </a:ln>
          </p:spPr>
          <p:txBody>
            <a:bodyPr wrap="none" lIns="0" tIns="0" rIns="0" bIns="0">
              <a:spAutoFit/>
            </a:bodyPr>
            <a:lstStyle/>
            <a:p>
              <a:pPr>
                <a:defRPr/>
              </a:pPr>
              <a:r>
                <a:rPr lang="en-GB" sz="1300" i="1" dirty="0">
                  <a:solidFill>
                    <a:srgbClr val="FF0000"/>
                  </a:solidFill>
                  <a:latin typeface="+mn-lt"/>
                </a:rPr>
                <a:t> </a:t>
              </a:r>
              <a:endParaRPr lang="fr-FR" sz="1600" dirty="0">
                <a:latin typeface="+mn-lt"/>
              </a:endParaRPr>
            </a:p>
          </p:txBody>
        </p:sp>
        <p:sp>
          <p:nvSpPr>
            <p:cNvPr id="18442" name="Rectangle 10"/>
            <p:cNvSpPr>
              <a:spLocks noChangeAspect="1" noChangeArrowheads="1"/>
            </p:cNvSpPr>
            <p:nvPr/>
          </p:nvSpPr>
          <p:spPr bwMode="auto">
            <a:xfrm>
              <a:off x="3880" y="1147"/>
              <a:ext cx="638" cy="551"/>
            </a:xfrm>
            <a:prstGeom prst="rect">
              <a:avLst/>
            </a:prstGeom>
            <a:noFill/>
            <a:ln w="9525">
              <a:noFill/>
              <a:miter lim="800000"/>
              <a:headEnd/>
              <a:tailEnd/>
            </a:ln>
          </p:spPr>
          <p:txBody>
            <a:bodyPr/>
            <a:lstStyle/>
            <a:p>
              <a:pPr>
                <a:defRPr/>
              </a:pPr>
              <a:endParaRPr lang="en-US" sz="1600" dirty="0">
                <a:latin typeface="+mn-lt"/>
              </a:endParaRPr>
            </a:p>
          </p:txBody>
        </p:sp>
        <p:sp>
          <p:nvSpPr>
            <p:cNvPr id="18443" name="Rectangle 11"/>
            <p:cNvSpPr>
              <a:spLocks noChangeAspect="1" noChangeArrowheads="1"/>
            </p:cNvSpPr>
            <p:nvPr/>
          </p:nvSpPr>
          <p:spPr bwMode="auto">
            <a:xfrm>
              <a:off x="4505" y="1351"/>
              <a:ext cx="21" cy="82"/>
            </a:xfrm>
            <a:prstGeom prst="rect">
              <a:avLst/>
            </a:prstGeom>
            <a:noFill/>
            <a:ln w="9525">
              <a:noFill/>
              <a:miter lim="800000"/>
              <a:headEnd/>
              <a:tailEnd/>
            </a:ln>
          </p:spPr>
          <p:txBody>
            <a:bodyPr wrap="none" lIns="0" tIns="0" rIns="0" bIns="0">
              <a:spAutoFit/>
            </a:bodyPr>
            <a:lstStyle/>
            <a:p>
              <a:pPr>
                <a:defRPr/>
              </a:pPr>
              <a:r>
                <a:rPr lang="en-GB" sz="1300" dirty="0">
                  <a:solidFill>
                    <a:srgbClr val="000080"/>
                  </a:solidFill>
                  <a:latin typeface="+mn-lt"/>
                </a:rPr>
                <a:t> </a:t>
              </a:r>
              <a:endParaRPr lang="fr-FR" sz="1600" dirty="0">
                <a:latin typeface="+mn-lt"/>
              </a:endParaRPr>
            </a:p>
          </p:txBody>
        </p:sp>
        <p:sp>
          <p:nvSpPr>
            <p:cNvPr id="18444" name="Rectangle 12"/>
            <p:cNvSpPr>
              <a:spLocks noChangeAspect="1" noChangeArrowheads="1"/>
            </p:cNvSpPr>
            <p:nvPr/>
          </p:nvSpPr>
          <p:spPr bwMode="auto">
            <a:xfrm>
              <a:off x="3892" y="1562"/>
              <a:ext cx="30" cy="113"/>
            </a:xfrm>
            <a:prstGeom prst="rect">
              <a:avLst/>
            </a:prstGeom>
            <a:noFill/>
            <a:ln w="9525">
              <a:noFill/>
              <a:miter lim="800000"/>
              <a:headEnd/>
              <a:tailEnd/>
            </a:ln>
          </p:spPr>
          <p:txBody>
            <a:bodyPr wrap="none" lIns="0" tIns="0" rIns="0" bIns="0">
              <a:spAutoFit/>
            </a:bodyPr>
            <a:lstStyle/>
            <a:p>
              <a:pPr>
                <a:defRPr/>
              </a:pPr>
              <a:r>
                <a:rPr lang="en-GB" i="1" dirty="0">
                  <a:solidFill>
                    <a:srgbClr val="000080"/>
                  </a:solidFill>
                  <a:latin typeface="+mn-lt"/>
                </a:rPr>
                <a:t> </a:t>
              </a:r>
              <a:endParaRPr lang="fr-FR" sz="1600" dirty="0">
                <a:latin typeface="+mn-lt"/>
              </a:endParaRPr>
            </a:p>
          </p:txBody>
        </p:sp>
        <p:grpSp>
          <p:nvGrpSpPr>
            <p:cNvPr id="24608" name="Group 13"/>
            <p:cNvGrpSpPr>
              <a:grpSpLocks noChangeAspect="1"/>
            </p:cNvGrpSpPr>
            <p:nvPr/>
          </p:nvGrpSpPr>
          <p:grpSpPr bwMode="auto">
            <a:xfrm>
              <a:off x="865" y="1240"/>
              <a:ext cx="2928" cy="81"/>
              <a:chOff x="6006" y="3492"/>
              <a:chExt cx="2838" cy="78"/>
            </a:xfrm>
          </p:grpSpPr>
          <p:sp>
            <p:nvSpPr>
              <p:cNvPr id="4" name="Rectangle 14"/>
              <p:cNvSpPr>
                <a:spLocks noChangeAspect="1" noChangeArrowheads="1"/>
              </p:cNvSpPr>
              <p:nvPr/>
            </p:nvSpPr>
            <p:spPr bwMode="auto">
              <a:xfrm>
                <a:off x="6006" y="3522"/>
                <a:ext cx="2777" cy="13"/>
              </a:xfrm>
              <a:prstGeom prst="rect">
                <a:avLst/>
              </a:prstGeom>
              <a:solidFill>
                <a:srgbClr val="0000FF"/>
              </a:solidFill>
              <a:ln w="28575">
                <a:solidFill>
                  <a:srgbClr val="0000FF"/>
                </a:solidFill>
                <a:miter lim="800000"/>
                <a:headEnd/>
                <a:tailEnd/>
              </a:ln>
            </p:spPr>
            <p:txBody>
              <a:bodyPr/>
              <a:lstStyle/>
              <a:p>
                <a:pPr>
                  <a:defRPr/>
                </a:pPr>
                <a:endParaRPr lang="en-US" sz="1600" dirty="0">
                  <a:latin typeface="+mn-lt"/>
                </a:endParaRPr>
              </a:p>
            </p:txBody>
          </p:sp>
          <p:sp>
            <p:nvSpPr>
              <p:cNvPr id="5" name="Freeform 15"/>
              <p:cNvSpPr>
                <a:spLocks noChangeAspect="1"/>
              </p:cNvSpPr>
              <p:nvPr/>
            </p:nvSpPr>
            <p:spPr bwMode="auto">
              <a:xfrm>
                <a:off x="8772" y="3492"/>
                <a:ext cx="72" cy="78"/>
              </a:xfrm>
              <a:custGeom>
                <a:avLst/>
                <a:gdLst/>
                <a:ahLst/>
                <a:cxnLst>
                  <a:cxn ang="0">
                    <a:pos x="0" y="78"/>
                  </a:cxn>
                  <a:cxn ang="0">
                    <a:pos x="72" y="36"/>
                  </a:cxn>
                  <a:cxn ang="0">
                    <a:pos x="0" y="0"/>
                  </a:cxn>
                  <a:cxn ang="0">
                    <a:pos x="0" y="78"/>
                  </a:cxn>
                </a:cxnLst>
                <a:rect l="0" t="0" r="r" b="b"/>
                <a:pathLst>
                  <a:path w="72" h="78">
                    <a:moveTo>
                      <a:pt x="0" y="78"/>
                    </a:moveTo>
                    <a:lnTo>
                      <a:pt x="72" y="36"/>
                    </a:lnTo>
                    <a:lnTo>
                      <a:pt x="0" y="0"/>
                    </a:lnTo>
                    <a:lnTo>
                      <a:pt x="0" y="78"/>
                    </a:lnTo>
                    <a:close/>
                  </a:path>
                </a:pathLst>
              </a:custGeom>
              <a:solidFill>
                <a:srgbClr val="0000FF"/>
              </a:solidFill>
              <a:ln w="28575">
                <a:solidFill>
                  <a:srgbClr val="0000FF"/>
                </a:solidFill>
                <a:round/>
                <a:headEnd/>
                <a:tailEnd/>
              </a:ln>
            </p:spPr>
            <p:txBody>
              <a:bodyPr/>
              <a:lstStyle/>
              <a:p>
                <a:pPr>
                  <a:defRPr/>
                </a:pPr>
                <a:endParaRPr lang="en-US" sz="1600" dirty="0">
                  <a:latin typeface="+mn-lt"/>
                </a:endParaRPr>
              </a:p>
            </p:txBody>
          </p:sp>
        </p:grpSp>
        <p:grpSp>
          <p:nvGrpSpPr>
            <p:cNvPr id="24609" name="Group 16"/>
            <p:cNvGrpSpPr>
              <a:grpSpLocks noChangeAspect="1"/>
            </p:cNvGrpSpPr>
            <p:nvPr/>
          </p:nvGrpSpPr>
          <p:grpSpPr bwMode="auto">
            <a:xfrm>
              <a:off x="2016" y="1240"/>
              <a:ext cx="205" cy="81"/>
              <a:chOff x="7122" y="3492"/>
              <a:chExt cx="198" cy="78"/>
            </a:xfrm>
          </p:grpSpPr>
          <p:sp>
            <p:nvSpPr>
              <p:cNvPr id="18449" name="Rectangle 17"/>
              <p:cNvSpPr>
                <a:spLocks noChangeAspect="1" noChangeArrowheads="1"/>
              </p:cNvSpPr>
              <p:nvPr/>
            </p:nvSpPr>
            <p:spPr bwMode="auto">
              <a:xfrm>
                <a:off x="7122" y="3522"/>
                <a:ext cx="138" cy="13"/>
              </a:xfrm>
              <a:prstGeom prst="rect">
                <a:avLst/>
              </a:prstGeom>
              <a:solidFill>
                <a:srgbClr val="0000FF"/>
              </a:solidFill>
              <a:ln w="28575">
                <a:solidFill>
                  <a:srgbClr val="0000FF"/>
                </a:solidFill>
                <a:miter lim="800000"/>
                <a:headEnd/>
                <a:tailEnd/>
              </a:ln>
            </p:spPr>
            <p:txBody>
              <a:bodyPr/>
              <a:lstStyle/>
              <a:p>
                <a:pPr>
                  <a:defRPr/>
                </a:pPr>
                <a:endParaRPr lang="en-US" sz="1600" dirty="0">
                  <a:latin typeface="+mn-lt"/>
                </a:endParaRPr>
              </a:p>
            </p:txBody>
          </p:sp>
          <p:sp>
            <p:nvSpPr>
              <p:cNvPr id="18450" name="Freeform 18"/>
              <p:cNvSpPr>
                <a:spLocks noChangeAspect="1"/>
              </p:cNvSpPr>
              <p:nvPr/>
            </p:nvSpPr>
            <p:spPr bwMode="auto">
              <a:xfrm>
                <a:off x="7248" y="3492"/>
                <a:ext cx="72" cy="78"/>
              </a:xfrm>
              <a:custGeom>
                <a:avLst/>
                <a:gdLst/>
                <a:ahLst/>
                <a:cxnLst>
                  <a:cxn ang="0">
                    <a:pos x="0" y="78"/>
                  </a:cxn>
                  <a:cxn ang="0">
                    <a:pos x="72" y="36"/>
                  </a:cxn>
                  <a:cxn ang="0">
                    <a:pos x="0" y="0"/>
                  </a:cxn>
                  <a:cxn ang="0">
                    <a:pos x="0" y="78"/>
                  </a:cxn>
                </a:cxnLst>
                <a:rect l="0" t="0" r="r" b="b"/>
                <a:pathLst>
                  <a:path w="72" h="78">
                    <a:moveTo>
                      <a:pt x="0" y="78"/>
                    </a:moveTo>
                    <a:lnTo>
                      <a:pt x="72" y="36"/>
                    </a:lnTo>
                    <a:lnTo>
                      <a:pt x="0" y="0"/>
                    </a:lnTo>
                    <a:lnTo>
                      <a:pt x="0" y="78"/>
                    </a:lnTo>
                    <a:close/>
                  </a:path>
                </a:pathLst>
              </a:custGeom>
              <a:solidFill>
                <a:srgbClr val="0000FF"/>
              </a:solidFill>
              <a:ln w="28575">
                <a:solidFill>
                  <a:srgbClr val="0000FF"/>
                </a:solidFill>
                <a:round/>
                <a:headEnd/>
                <a:tailEnd/>
              </a:ln>
            </p:spPr>
            <p:txBody>
              <a:bodyPr/>
              <a:lstStyle/>
              <a:p>
                <a:pPr>
                  <a:defRPr/>
                </a:pPr>
                <a:endParaRPr lang="en-US" sz="1600" dirty="0">
                  <a:latin typeface="+mn-lt"/>
                </a:endParaRPr>
              </a:p>
            </p:txBody>
          </p:sp>
        </p:grpSp>
        <p:sp>
          <p:nvSpPr>
            <p:cNvPr id="18451" name="Rectangle 19"/>
            <p:cNvSpPr>
              <a:spLocks noChangeAspect="1" noChangeArrowheads="1"/>
            </p:cNvSpPr>
            <p:nvPr/>
          </p:nvSpPr>
          <p:spPr bwMode="auto">
            <a:xfrm>
              <a:off x="3459" y="1759"/>
              <a:ext cx="121" cy="138"/>
            </a:xfrm>
            <a:prstGeom prst="rect">
              <a:avLst/>
            </a:prstGeom>
            <a:noFill/>
            <a:ln w="9525">
              <a:noFill/>
              <a:miter lim="800000"/>
              <a:headEnd/>
              <a:tailEnd/>
            </a:ln>
          </p:spPr>
          <p:txBody>
            <a:bodyPr/>
            <a:lstStyle/>
            <a:p>
              <a:pPr>
                <a:defRPr/>
              </a:pPr>
              <a:endParaRPr lang="en-US" sz="1600" dirty="0">
                <a:latin typeface="+mn-lt"/>
              </a:endParaRPr>
            </a:p>
          </p:txBody>
        </p:sp>
        <p:sp>
          <p:nvSpPr>
            <p:cNvPr id="18452" name="Rectangle 20"/>
            <p:cNvSpPr>
              <a:spLocks noChangeAspect="1" noChangeArrowheads="1"/>
            </p:cNvSpPr>
            <p:nvPr/>
          </p:nvSpPr>
          <p:spPr bwMode="auto">
            <a:xfrm>
              <a:off x="3533" y="1778"/>
              <a:ext cx="20" cy="75"/>
            </a:xfrm>
            <a:prstGeom prst="rect">
              <a:avLst/>
            </a:prstGeom>
            <a:noFill/>
            <a:ln w="9525">
              <a:noFill/>
              <a:miter lim="800000"/>
              <a:headEnd/>
              <a:tailEnd/>
            </a:ln>
          </p:spPr>
          <p:txBody>
            <a:bodyPr wrap="none" lIns="0" tIns="0" rIns="0" bIns="0">
              <a:spAutoFit/>
            </a:bodyPr>
            <a:lstStyle/>
            <a:p>
              <a:pPr>
                <a:defRPr/>
              </a:pPr>
              <a:r>
                <a:rPr lang="en-GB" sz="1200" dirty="0">
                  <a:solidFill>
                    <a:srgbClr val="FF0000"/>
                  </a:solidFill>
                  <a:latin typeface="+mn-lt"/>
                </a:rPr>
                <a:t> </a:t>
              </a:r>
              <a:endParaRPr lang="fr-FR" sz="1600" dirty="0">
                <a:latin typeface="+mn-lt"/>
              </a:endParaRPr>
            </a:p>
          </p:txBody>
        </p:sp>
        <p:sp>
          <p:nvSpPr>
            <p:cNvPr id="18453" name="Freeform 21"/>
            <p:cNvSpPr>
              <a:spLocks noChangeAspect="1"/>
            </p:cNvSpPr>
            <p:nvPr/>
          </p:nvSpPr>
          <p:spPr bwMode="auto">
            <a:xfrm>
              <a:off x="3175" y="957"/>
              <a:ext cx="304" cy="545"/>
            </a:xfrm>
            <a:custGeom>
              <a:avLst/>
              <a:gdLst/>
              <a:ahLst/>
              <a:cxnLst>
                <a:cxn ang="0">
                  <a:pos x="288" y="0"/>
                </a:cxn>
                <a:cxn ang="0">
                  <a:pos x="192" y="0"/>
                </a:cxn>
                <a:cxn ang="0">
                  <a:pos x="96" y="48"/>
                </a:cxn>
                <a:cxn ang="0">
                  <a:pos x="48" y="144"/>
                </a:cxn>
                <a:cxn ang="0">
                  <a:pos x="0" y="192"/>
                </a:cxn>
                <a:cxn ang="0">
                  <a:pos x="0" y="288"/>
                </a:cxn>
                <a:cxn ang="0">
                  <a:pos x="48" y="384"/>
                </a:cxn>
                <a:cxn ang="0">
                  <a:pos x="84" y="450"/>
                </a:cxn>
                <a:cxn ang="0">
                  <a:pos x="144" y="480"/>
                </a:cxn>
                <a:cxn ang="0">
                  <a:pos x="240" y="528"/>
                </a:cxn>
                <a:cxn ang="0">
                  <a:pos x="336" y="528"/>
                </a:cxn>
                <a:cxn ang="0">
                  <a:pos x="432" y="480"/>
                </a:cxn>
                <a:cxn ang="0">
                  <a:pos x="480" y="432"/>
                </a:cxn>
                <a:cxn ang="0">
                  <a:pos x="522" y="360"/>
                </a:cxn>
                <a:cxn ang="0">
                  <a:pos x="528" y="288"/>
                </a:cxn>
                <a:cxn ang="0">
                  <a:pos x="480" y="144"/>
                </a:cxn>
                <a:cxn ang="0">
                  <a:pos x="480" y="48"/>
                </a:cxn>
                <a:cxn ang="0">
                  <a:pos x="384" y="0"/>
                </a:cxn>
                <a:cxn ang="0">
                  <a:pos x="288" y="0"/>
                </a:cxn>
              </a:cxnLst>
              <a:rect l="0" t="0" r="r" b="b"/>
              <a:pathLst>
                <a:path w="528" h="528">
                  <a:moveTo>
                    <a:pt x="288" y="0"/>
                  </a:moveTo>
                  <a:lnTo>
                    <a:pt x="192" y="0"/>
                  </a:lnTo>
                  <a:lnTo>
                    <a:pt x="96" y="48"/>
                  </a:lnTo>
                  <a:lnTo>
                    <a:pt x="48" y="144"/>
                  </a:lnTo>
                  <a:lnTo>
                    <a:pt x="0" y="192"/>
                  </a:lnTo>
                  <a:lnTo>
                    <a:pt x="0" y="288"/>
                  </a:lnTo>
                  <a:lnTo>
                    <a:pt x="48" y="384"/>
                  </a:lnTo>
                  <a:lnTo>
                    <a:pt x="84" y="450"/>
                  </a:lnTo>
                  <a:lnTo>
                    <a:pt x="144" y="480"/>
                  </a:lnTo>
                  <a:lnTo>
                    <a:pt x="240" y="528"/>
                  </a:lnTo>
                  <a:lnTo>
                    <a:pt x="336" y="528"/>
                  </a:lnTo>
                  <a:lnTo>
                    <a:pt x="432" y="480"/>
                  </a:lnTo>
                  <a:lnTo>
                    <a:pt x="480" y="432"/>
                  </a:lnTo>
                  <a:lnTo>
                    <a:pt x="522" y="360"/>
                  </a:lnTo>
                  <a:lnTo>
                    <a:pt x="528" y="288"/>
                  </a:lnTo>
                  <a:lnTo>
                    <a:pt x="480" y="144"/>
                  </a:lnTo>
                  <a:lnTo>
                    <a:pt x="480" y="48"/>
                  </a:lnTo>
                  <a:lnTo>
                    <a:pt x="384" y="0"/>
                  </a:lnTo>
                  <a:lnTo>
                    <a:pt x="288" y="0"/>
                  </a:lnTo>
                  <a:close/>
                </a:path>
              </a:pathLst>
            </a:custGeom>
            <a:gradFill rotWithShape="0">
              <a:gsLst>
                <a:gs pos="0">
                  <a:srgbClr val="FF9933"/>
                </a:gs>
                <a:gs pos="50000">
                  <a:srgbClr val="FF9933">
                    <a:gamma/>
                    <a:tint val="38039"/>
                    <a:invGamma/>
                  </a:srgbClr>
                </a:gs>
                <a:gs pos="100000">
                  <a:srgbClr val="FF9933"/>
                </a:gs>
              </a:gsLst>
              <a:lin ang="5400000" scaled="1"/>
            </a:gradFill>
            <a:ln w="22225" cap="flat" cmpd="sng">
              <a:solidFill>
                <a:srgbClr val="CC6600"/>
              </a:solidFill>
              <a:prstDash val="solid"/>
              <a:round/>
              <a:headEnd type="none" w="sm" len="sm"/>
              <a:tailEnd type="none" w="sm" len="sm"/>
            </a:ln>
            <a:effectLst/>
          </p:spPr>
          <p:txBody>
            <a:bodyPr lIns="93600" tIns="46800" rIns="93600" bIns="46800" anchor="b"/>
            <a:lstStyle/>
            <a:p>
              <a:pPr>
                <a:defRPr/>
              </a:pPr>
              <a:endParaRPr lang="en-US" sz="1600" dirty="0">
                <a:latin typeface="+mn-lt"/>
              </a:endParaRPr>
            </a:p>
          </p:txBody>
        </p:sp>
        <p:sp>
          <p:nvSpPr>
            <p:cNvPr id="18454" name="Line 22"/>
            <p:cNvSpPr>
              <a:spLocks noChangeAspect="1" noChangeShapeType="1"/>
            </p:cNvSpPr>
            <p:nvPr/>
          </p:nvSpPr>
          <p:spPr bwMode="auto">
            <a:xfrm>
              <a:off x="3334" y="771"/>
              <a:ext cx="0" cy="729"/>
            </a:xfrm>
            <a:prstGeom prst="line">
              <a:avLst/>
            </a:prstGeom>
            <a:noFill/>
            <a:ln w="25400">
              <a:solidFill>
                <a:schemeClr val="tx1"/>
              </a:solidFill>
              <a:prstDash val="sysDot"/>
              <a:round/>
              <a:headEnd type="none" w="sm" len="sm"/>
              <a:tailEnd type="none" w="sm" len="sm"/>
            </a:ln>
            <a:effectLst/>
          </p:spPr>
          <p:txBody>
            <a:bodyPr lIns="93600" tIns="46800" rIns="93600" bIns="46800" anchor="b"/>
            <a:lstStyle/>
            <a:p>
              <a:pPr>
                <a:defRPr/>
              </a:pPr>
              <a:endParaRPr lang="en-US" sz="1600" dirty="0">
                <a:latin typeface="+mn-lt"/>
              </a:endParaRPr>
            </a:p>
          </p:txBody>
        </p:sp>
        <p:sp>
          <p:nvSpPr>
            <p:cNvPr id="18455" name="Text Box 23"/>
            <p:cNvSpPr txBox="1">
              <a:spLocks noChangeAspect="1" noChangeArrowheads="1"/>
            </p:cNvSpPr>
            <p:nvPr/>
          </p:nvSpPr>
          <p:spPr bwMode="auto">
            <a:xfrm>
              <a:off x="2475" y="787"/>
              <a:ext cx="1138" cy="131"/>
            </a:xfrm>
            <a:prstGeom prst="rect">
              <a:avLst/>
            </a:prstGeom>
            <a:noFill/>
            <a:ln w="22225">
              <a:noFill/>
              <a:miter lim="800000"/>
              <a:headEnd type="none" w="sm" len="sm"/>
              <a:tailEnd type="none" w="sm" len="sm"/>
            </a:ln>
            <a:effectLst/>
          </p:spPr>
          <p:txBody>
            <a:bodyPr lIns="93600" tIns="46800" rIns="93600" bIns="46800" anchor="b">
              <a:spAutoFit/>
            </a:bodyPr>
            <a:lstStyle/>
            <a:p>
              <a:pPr algn="ctr">
                <a:defRPr/>
              </a:pPr>
              <a:r>
                <a:rPr lang="en-GB" sz="1400" dirty="0">
                  <a:latin typeface="+mn-lt"/>
                </a:rPr>
                <a:t>SAMPLE</a:t>
              </a:r>
              <a:endParaRPr lang="fr-FR" sz="1600" dirty="0">
                <a:latin typeface="+mn-lt"/>
              </a:endParaRPr>
            </a:p>
          </p:txBody>
        </p:sp>
        <p:sp>
          <p:nvSpPr>
            <p:cNvPr id="18456" name="Oval 24"/>
            <p:cNvSpPr>
              <a:spLocks noChangeAspect="1" noChangeArrowheads="1"/>
            </p:cNvSpPr>
            <p:nvPr/>
          </p:nvSpPr>
          <p:spPr bwMode="auto">
            <a:xfrm>
              <a:off x="3907" y="847"/>
              <a:ext cx="866" cy="867"/>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sz="1600" dirty="0"/>
            </a:p>
          </p:txBody>
        </p:sp>
        <p:sp>
          <p:nvSpPr>
            <p:cNvPr id="18457" name="Rectangle 25"/>
            <p:cNvSpPr>
              <a:spLocks noChangeAspect="1" noChangeArrowheads="1"/>
            </p:cNvSpPr>
            <p:nvPr/>
          </p:nvSpPr>
          <p:spPr bwMode="auto">
            <a:xfrm>
              <a:off x="3812" y="1087"/>
              <a:ext cx="1123" cy="340"/>
            </a:xfrm>
            <a:prstGeom prst="rect">
              <a:avLst/>
            </a:prstGeom>
            <a:noFill/>
            <a:ln w="9525" algn="ctr">
              <a:noFill/>
              <a:miter lim="800000"/>
              <a:headEnd/>
              <a:tailEnd/>
            </a:ln>
            <a:effectLst/>
          </p:spPr>
          <p:txBody>
            <a:bodyPr>
              <a:spAutoFit/>
            </a:bodyPr>
            <a:lstStyle/>
            <a:p>
              <a:pPr algn="ctr">
                <a:defRPr/>
              </a:pPr>
              <a:r>
                <a:rPr lang="en-GB" sz="1600" spc="45" dirty="0">
                  <a:ln w="13500">
                    <a:solidFill>
                      <a:schemeClr val="accent1">
                        <a:shade val="2500"/>
                        <a:alpha val="6500"/>
                      </a:schemeClr>
                    </a:solidFill>
                    <a:prstDash val="solid"/>
                  </a:ln>
                  <a:effectLst>
                    <a:innerShdw blurRad="50900" dist="38500" dir="13500000">
                      <a:srgbClr val="000000">
                        <a:alpha val="60000"/>
                      </a:srgbClr>
                    </a:innerShdw>
                  </a:effectLst>
                  <a:latin typeface="+mn-lt"/>
                </a:rPr>
                <a:t>Energy of transmitted </a:t>
              </a:r>
            </a:p>
            <a:p>
              <a:pPr algn="ctr">
                <a:defRPr/>
              </a:pPr>
              <a:r>
                <a:rPr lang="en-GB" sz="1600" spc="45" dirty="0">
                  <a:ln w="13500">
                    <a:solidFill>
                      <a:schemeClr val="accent1">
                        <a:shade val="2500"/>
                        <a:alpha val="6500"/>
                      </a:schemeClr>
                    </a:solidFill>
                    <a:prstDash val="solid"/>
                  </a:ln>
                  <a:effectLst>
                    <a:innerShdw blurRad="50900" dist="38500" dir="13500000">
                      <a:srgbClr val="000000">
                        <a:alpha val="60000"/>
                      </a:srgbClr>
                    </a:innerShdw>
                  </a:effectLst>
                  <a:latin typeface="+mn-lt"/>
                </a:rPr>
                <a:t>protons</a:t>
              </a:r>
              <a:endParaRPr lang="fr-FR" sz="1600" spc="45" dirty="0">
                <a:ln w="13500">
                  <a:solidFill>
                    <a:schemeClr val="accent1">
                      <a:shade val="2500"/>
                      <a:alpha val="6500"/>
                    </a:schemeClr>
                  </a:solidFill>
                  <a:prstDash val="solid"/>
                </a:ln>
                <a:effectLst>
                  <a:innerShdw blurRad="50900" dist="38500" dir="13500000">
                    <a:srgbClr val="000000">
                      <a:alpha val="60000"/>
                    </a:srgbClr>
                  </a:innerShdw>
                </a:effectLst>
                <a:latin typeface="+mn-lt"/>
              </a:endParaRPr>
            </a:p>
          </p:txBody>
        </p:sp>
        <p:sp>
          <p:nvSpPr>
            <p:cNvPr id="18458" name="Rectangle 26"/>
            <p:cNvSpPr>
              <a:spLocks noChangeAspect="1" noChangeArrowheads="1"/>
            </p:cNvSpPr>
            <p:nvPr/>
          </p:nvSpPr>
          <p:spPr bwMode="auto">
            <a:xfrm>
              <a:off x="1794" y="1842"/>
              <a:ext cx="966" cy="239"/>
            </a:xfrm>
            <a:prstGeom prst="rect">
              <a:avLst/>
            </a:prstGeom>
            <a:noFill/>
            <a:ln w="9525" algn="ctr">
              <a:noFill/>
              <a:miter lim="800000"/>
              <a:headEnd/>
              <a:tailEnd/>
            </a:ln>
            <a:effectLst/>
          </p:spPr>
          <p:txBody>
            <a:bodyPr>
              <a:spAutoFit/>
            </a:bodyPr>
            <a:lstStyle/>
            <a:p>
              <a:pPr algn="ctr">
                <a:defRPr/>
              </a:pPr>
              <a:r>
                <a:rPr lang="en-GB" sz="1600" spc="45" dirty="0">
                  <a:ln w="13500">
                    <a:solidFill>
                      <a:schemeClr val="accent1">
                        <a:shade val="2500"/>
                        <a:alpha val="6500"/>
                      </a:schemeClr>
                    </a:solidFill>
                    <a:prstDash val="solid"/>
                  </a:ln>
                  <a:effectLst>
                    <a:innerShdw blurRad="50900" dist="38500" dir="13500000">
                      <a:srgbClr val="000000">
                        <a:alpha val="60000"/>
                      </a:srgbClr>
                    </a:innerShdw>
                  </a:effectLst>
                  <a:latin typeface="+mn-lt"/>
                </a:rPr>
                <a:t>X-ray </a:t>
              </a:r>
            </a:p>
            <a:p>
              <a:pPr algn="ctr">
                <a:defRPr/>
              </a:pPr>
              <a:r>
                <a:rPr lang="en-GB" sz="1600" spc="45" dirty="0">
                  <a:ln w="13500">
                    <a:solidFill>
                      <a:schemeClr val="accent1">
                        <a:shade val="2500"/>
                        <a:alpha val="6500"/>
                      </a:schemeClr>
                    </a:solidFill>
                    <a:prstDash val="solid"/>
                  </a:ln>
                  <a:effectLst>
                    <a:innerShdw blurRad="50900" dist="38500" dir="13500000">
                      <a:srgbClr val="000000">
                        <a:alpha val="60000"/>
                      </a:srgbClr>
                    </a:innerShdw>
                  </a:effectLst>
                  <a:latin typeface="+mn-lt"/>
                </a:rPr>
                <a:t>detector</a:t>
              </a:r>
              <a:endParaRPr lang="fr-FR" sz="1600" spc="45" dirty="0">
                <a:ln w="13500">
                  <a:solidFill>
                    <a:schemeClr val="accent1">
                      <a:shade val="2500"/>
                      <a:alpha val="6500"/>
                    </a:schemeClr>
                  </a:solidFill>
                  <a:prstDash val="solid"/>
                </a:ln>
                <a:effectLst>
                  <a:innerShdw blurRad="50900" dist="38500" dir="13500000">
                    <a:srgbClr val="000000">
                      <a:alpha val="60000"/>
                    </a:srgbClr>
                  </a:innerShdw>
                </a:effectLst>
                <a:latin typeface="+mn-lt"/>
              </a:endParaRPr>
            </a:p>
          </p:txBody>
        </p:sp>
        <p:sp>
          <p:nvSpPr>
            <p:cNvPr id="18459" name="Text Box 27"/>
            <p:cNvSpPr txBox="1">
              <a:spLocks noChangeAspect="1" noChangeArrowheads="1"/>
            </p:cNvSpPr>
            <p:nvPr/>
          </p:nvSpPr>
          <p:spPr bwMode="auto">
            <a:xfrm>
              <a:off x="3425" y="1968"/>
              <a:ext cx="297" cy="177"/>
            </a:xfrm>
            <a:prstGeom prst="rect">
              <a:avLst/>
            </a:prstGeom>
            <a:noFill/>
            <a:ln w="22225">
              <a:noFill/>
              <a:miter lim="800000"/>
              <a:headEnd type="none" w="sm" len="sm"/>
              <a:tailEnd type="none" w="sm" len="sm"/>
            </a:ln>
            <a:effectLst/>
          </p:spPr>
          <p:txBody>
            <a:bodyPr lIns="93600" tIns="46800" rIns="93600" bIns="46800" anchor="b">
              <a:spAutoFit/>
            </a:bodyPr>
            <a:lstStyle/>
            <a:p>
              <a:pPr>
                <a:defRPr/>
              </a:pPr>
              <a:r>
                <a:rPr lang="fr-FR" sz="2100" dirty="0">
                  <a:solidFill>
                    <a:srgbClr val="006699"/>
                  </a:solidFill>
                  <a:effectLst>
                    <a:outerShdw blurRad="38100" dist="38100" dir="2700000" algn="tl">
                      <a:srgbClr val="C0C0C0"/>
                    </a:outerShdw>
                  </a:effectLst>
                  <a:latin typeface="+mn-lt"/>
                  <a:sym typeface="Symbol" pitchFamily="18" charset="2"/>
                </a:rPr>
                <a:t></a:t>
              </a:r>
              <a:endParaRPr lang="fr-FR" sz="1600" dirty="0">
                <a:latin typeface="+mn-lt"/>
              </a:endParaRPr>
            </a:p>
          </p:txBody>
        </p:sp>
        <p:sp>
          <p:nvSpPr>
            <p:cNvPr id="18460" name="Line 28"/>
            <p:cNvSpPr>
              <a:spLocks noChangeAspect="1" noChangeShapeType="1"/>
            </p:cNvSpPr>
            <p:nvPr/>
          </p:nvSpPr>
          <p:spPr bwMode="auto">
            <a:xfrm rot="21420000" flipH="1">
              <a:off x="2578" y="1340"/>
              <a:ext cx="723" cy="481"/>
            </a:xfrm>
            <a:prstGeom prst="line">
              <a:avLst/>
            </a:prstGeom>
            <a:noFill/>
            <a:ln w="12700">
              <a:solidFill>
                <a:srgbClr val="FF0000"/>
              </a:solidFill>
              <a:prstDash val="dash"/>
              <a:round/>
              <a:headEnd/>
              <a:tailEnd type="triangle" w="med" len="med"/>
            </a:ln>
            <a:effectLst/>
          </p:spPr>
          <p:txBody>
            <a:bodyPr/>
            <a:lstStyle/>
            <a:p>
              <a:pPr>
                <a:defRPr/>
              </a:pPr>
              <a:endParaRPr lang="en-US" sz="1600" dirty="0">
                <a:latin typeface="+mn-lt"/>
              </a:endParaRPr>
            </a:p>
          </p:txBody>
        </p:sp>
        <p:sp>
          <p:nvSpPr>
            <p:cNvPr id="18461" name="Text Box 29"/>
            <p:cNvSpPr txBox="1">
              <a:spLocks noChangeAspect="1" noChangeArrowheads="1"/>
            </p:cNvSpPr>
            <p:nvPr/>
          </p:nvSpPr>
          <p:spPr bwMode="auto">
            <a:xfrm rot="18578811">
              <a:off x="2658" y="1617"/>
              <a:ext cx="843" cy="189"/>
            </a:xfrm>
            <a:prstGeom prst="rect">
              <a:avLst/>
            </a:prstGeom>
            <a:noFill/>
            <a:ln w="9525" algn="ctr">
              <a:noFill/>
              <a:miter lim="800000"/>
              <a:headEnd/>
              <a:tailEnd/>
            </a:ln>
            <a:effectLst/>
          </p:spPr>
          <p:txBody>
            <a:bodyPr>
              <a:spAutoFit/>
            </a:bodyPr>
            <a:lstStyle/>
            <a:p>
              <a:pPr>
                <a:defRPr/>
              </a:pPr>
              <a:r>
                <a:rPr lang="fr-FR" sz="1600" dirty="0">
                  <a:solidFill>
                    <a:srgbClr val="FF0000"/>
                  </a:solidFill>
                  <a:latin typeface="+mn-lt"/>
                </a:rPr>
                <a:t>X rays</a:t>
              </a:r>
              <a:endParaRPr lang="fr-FR" sz="1600" dirty="0">
                <a:latin typeface="+mn-lt"/>
              </a:endParaRPr>
            </a:p>
          </p:txBody>
        </p:sp>
        <p:grpSp>
          <p:nvGrpSpPr>
            <p:cNvPr id="24623" name="Group 30"/>
            <p:cNvGrpSpPr>
              <a:grpSpLocks noChangeAspect="1"/>
            </p:cNvGrpSpPr>
            <p:nvPr/>
          </p:nvGrpSpPr>
          <p:grpSpPr bwMode="auto">
            <a:xfrm>
              <a:off x="679" y="694"/>
              <a:ext cx="609" cy="949"/>
              <a:chOff x="657" y="1434"/>
              <a:chExt cx="590" cy="919"/>
            </a:xfrm>
          </p:grpSpPr>
          <p:sp>
            <p:nvSpPr>
              <p:cNvPr id="18463" name="Rectangle 31"/>
              <p:cNvSpPr>
                <a:spLocks noChangeAspect="1" noChangeArrowheads="1"/>
              </p:cNvSpPr>
              <p:nvPr/>
            </p:nvSpPr>
            <p:spPr bwMode="auto">
              <a:xfrm>
                <a:off x="657" y="2131"/>
                <a:ext cx="19" cy="73"/>
              </a:xfrm>
              <a:prstGeom prst="rect">
                <a:avLst/>
              </a:prstGeom>
              <a:noFill/>
              <a:ln w="9525">
                <a:noFill/>
                <a:miter lim="800000"/>
                <a:headEnd/>
                <a:tailEnd/>
              </a:ln>
            </p:spPr>
            <p:txBody>
              <a:bodyPr wrap="none" lIns="0" tIns="0" rIns="0" bIns="0">
                <a:spAutoFit/>
              </a:bodyPr>
              <a:lstStyle/>
              <a:p>
                <a:pPr>
                  <a:defRPr/>
                </a:pPr>
                <a:r>
                  <a:rPr lang="en-GB" sz="1200" i="1" dirty="0">
                    <a:solidFill>
                      <a:srgbClr val="010000"/>
                    </a:solidFill>
                    <a:latin typeface="+mn-lt"/>
                  </a:rPr>
                  <a:t> </a:t>
                </a:r>
                <a:endParaRPr lang="fr-FR" sz="1600" dirty="0">
                  <a:latin typeface="+mn-lt"/>
                </a:endParaRPr>
              </a:p>
            </p:txBody>
          </p:sp>
          <p:grpSp>
            <p:nvGrpSpPr>
              <p:cNvPr id="24628" name="Group 32"/>
              <p:cNvGrpSpPr>
                <a:grpSpLocks noChangeAspect="1"/>
              </p:cNvGrpSpPr>
              <p:nvPr/>
            </p:nvGrpSpPr>
            <p:grpSpPr bwMode="auto">
              <a:xfrm>
                <a:off x="711" y="1885"/>
                <a:ext cx="504" cy="306"/>
                <a:chOff x="5880" y="3414"/>
                <a:chExt cx="504" cy="306"/>
              </a:xfrm>
            </p:grpSpPr>
            <p:sp>
              <p:nvSpPr>
                <p:cNvPr id="18465" name="Line 33"/>
                <p:cNvSpPr>
                  <a:spLocks noChangeAspect="1" noChangeShapeType="1"/>
                </p:cNvSpPr>
                <p:nvPr/>
              </p:nvSpPr>
              <p:spPr bwMode="auto">
                <a:xfrm flipV="1">
                  <a:off x="5892" y="3414"/>
                  <a:ext cx="493" cy="295"/>
                </a:xfrm>
                <a:prstGeom prst="line">
                  <a:avLst/>
                </a:prstGeom>
                <a:noFill/>
                <a:ln w="9525">
                  <a:solidFill>
                    <a:srgbClr val="000080"/>
                  </a:solidFill>
                  <a:round/>
                  <a:headEnd/>
                  <a:tailEnd/>
                </a:ln>
              </p:spPr>
              <p:txBody>
                <a:bodyPr/>
                <a:lstStyle/>
                <a:p>
                  <a:pPr>
                    <a:defRPr/>
                  </a:pPr>
                  <a:endParaRPr lang="en-US" sz="1600" dirty="0">
                    <a:latin typeface="+mn-lt"/>
                  </a:endParaRPr>
                </a:p>
              </p:txBody>
            </p:sp>
            <p:sp>
              <p:nvSpPr>
                <p:cNvPr id="18466" name="Freeform 34"/>
                <p:cNvSpPr>
                  <a:spLocks noChangeAspect="1"/>
                </p:cNvSpPr>
                <p:nvPr/>
              </p:nvSpPr>
              <p:spPr bwMode="auto">
                <a:xfrm>
                  <a:off x="5880" y="3685"/>
                  <a:ext cx="42" cy="36"/>
                </a:xfrm>
                <a:custGeom>
                  <a:avLst/>
                  <a:gdLst/>
                  <a:ahLst/>
                  <a:cxnLst>
                    <a:cxn ang="0">
                      <a:pos x="24" y="0"/>
                    </a:cxn>
                    <a:cxn ang="0">
                      <a:pos x="0" y="36"/>
                    </a:cxn>
                    <a:cxn ang="0">
                      <a:pos x="42" y="36"/>
                    </a:cxn>
                    <a:cxn ang="0">
                      <a:pos x="24" y="0"/>
                    </a:cxn>
                  </a:cxnLst>
                  <a:rect l="0" t="0" r="r" b="b"/>
                  <a:pathLst>
                    <a:path w="42" h="36">
                      <a:moveTo>
                        <a:pt x="24" y="0"/>
                      </a:moveTo>
                      <a:lnTo>
                        <a:pt x="0" y="36"/>
                      </a:lnTo>
                      <a:lnTo>
                        <a:pt x="42" y="36"/>
                      </a:lnTo>
                      <a:lnTo>
                        <a:pt x="24" y="0"/>
                      </a:lnTo>
                      <a:close/>
                    </a:path>
                  </a:pathLst>
                </a:custGeom>
                <a:solidFill>
                  <a:srgbClr val="000080"/>
                </a:solidFill>
                <a:ln w="9525">
                  <a:noFill/>
                  <a:round/>
                  <a:headEnd/>
                  <a:tailEnd/>
                </a:ln>
              </p:spPr>
              <p:txBody>
                <a:bodyPr/>
                <a:lstStyle/>
                <a:p>
                  <a:pPr>
                    <a:defRPr/>
                  </a:pPr>
                  <a:endParaRPr lang="en-US" sz="1600" dirty="0">
                    <a:latin typeface="+mn-lt"/>
                  </a:endParaRPr>
                </a:p>
              </p:txBody>
            </p:sp>
          </p:grpSp>
          <p:grpSp>
            <p:nvGrpSpPr>
              <p:cNvPr id="24629" name="Group 35"/>
              <p:cNvGrpSpPr>
                <a:grpSpLocks noChangeAspect="1"/>
              </p:cNvGrpSpPr>
              <p:nvPr/>
            </p:nvGrpSpPr>
            <p:grpSpPr bwMode="auto">
              <a:xfrm>
                <a:off x="1005" y="1603"/>
                <a:ext cx="42" cy="750"/>
                <a:chOff x="6174" y="3132"/>
                <a:chExt cx="42" cy="750"/>
              </a:xfrm>
            </p:grpSpPr>
            <p:sp>
              <p:nvSpPr>
                <p:cNvPr id="7" name="Line 36"/>
                <p:cNvSpPr>
                  <a:spLocks noChangeAspect="1" noChangeShapeType="1"/>
                </p:cNvSpPr>
                <p:nvPr/>
              </p:nvSpPr>
              <p:spPr bwMode="auto">
                <a:xfrm flipV="1">
                  <a:off x="6191" y="3156"/>
                  <a:ext cx="1" cy="730"/>
                </a:xfrm>
                <a:prstGeom prst="line">
                  <a:avLst/>
                </a:prstGeom>
                <a:noFill/>
                <a:ln w="9525">
                  <a:solidFill>
                    <a:srgbClr val="000080"/>
                  </a:solidFill>
                  <a:round/>
                  <a:headEnd/>
                  <a:tailEnd/>
                </a:ln>
              </p:spPr>
              <p:txBody>
                <a:bodyPr/>
                <a:lstStyle/>
                <a:p>
                  <a:pPr>
                    <a:defRPr/>
                  </a:pPr>
                  <a:endParaRPr lang="en-US" sz="1600" dirty="0">
                    <a:latin typeface="+mn-lt"/>
                  </a:endParaRPr>
                </a:p>
              </p:txBody>
            </p:sp>
            <p:sp>
              <p:nvSpPr>
                <p:cNvPr id="18469" name="Freeform 37"/>
                <p:cNvSpPr>
                  <a:spLocks noChangeAspect="1"/>
                </p:cNvSpPr>
                <p:nvPr/>
              </p:nvSpPr>
              <p:spPr bwMode="auto">
                <a:xfrm>
                  <a:off x="6174" y="3132"/>
                  <a:ext cx="47" cy="42"/>
                </a:xfrm>
                <a:custGeom>
                  <a:avLst/>
                  <a:gdLst/>
                  <a:ahLst/>
                  <a:cxnLst>
                    <a:cxn ang="0">
                      <a:pos x="42" y="42"/>
                    </a:cxn>
                    <a:cxn ang="0">
                      <a:pos x="18" y="0"/>
                    </a:cxn>
                    <a:cxn ang="0">
                      <a:pos x="0" y="42"/>
                    </a:cxn>
                    <a:cxn ang="0">
                      <a:pos x="42" y="42"/>
                    </a:cxn>
                  </a:cxnLst>
                  <a:rect l="0" t="0" r="r" b="b"/>
                  <a:pathLst>
                    <a:path w="42" h="42">
                      <a:moveTo>
                        <a:pt x="42" y="42"/>
                      </a:moveTo>
                      <a:lnTo>
                        <a:pt x="18" y="0"/>
                      </a:lnTo>
                      <a:lnTo>
                        <a:pt x="0" y="42"/>
                      </a:lnTo>
                      <a:lnTo>
                        <a:pt x="42" y="42"/>
                      </a:lnTo>
                      <a:close/>
                    </a:path>
                  </a:pathLst>
                </a:custGeom>
                <a:solidFill>
                  <a:srgbClr val="000080"/>
                </a:solidFill>
                <a:ln w="9525">
                  <a:noFill/>
                  <a:round/>
                  <a:headEnd/>
                  <a:tailEnd/>
                </a:ln>
              </p:spPr>
              <p:txBody>
                <a:bodyPr/>
                <a:lstStyle/>
                <a:p>
                  <a:pPr>
                    <a:defRPr/>
                  </a:pPr>
                  <a:endParaRPr lang="en-US" sz="1600" dirty="0">
                    <a:latin typeface="+mn-lt"/>
                  </a:endParaRPr>
                </a:p>
              </p:txBody>
            </p:sp>
          </p:grpSp>
          <p:sp>
            <p:nvSpPr>
              <p:cNvPr id="18470" name="Text Box 38"/>
              <p:cNvSpPr txBox="1">
                <a:spLocks noChangeAspect="1" noChangeArrowheads="1"/>
              </p:cNvSpPr>
              <p:nvPr/>
            </p:nvSpPr>
            <p:spPr bwMode="auto">
              <a:xfrm>
                <a:off x="1020" y="1434"/>
                <a:ext cx="227" cy="126"/>
              </a:xfrm>
              <a:prstGeom prst="rect">
                <a:avLst/>
              </a:prstGeom>
              <a:noFill/>
              <a:ln w="9525" algn="ctr">
                <a:noFill/>
                <a:miter lim="800000"/>
                <a:headEnd/>
                <a:tailEnd/>
              </a:ln>
              <a:effectLst/>
            </p:spPr>
            <p:txBody>
              <a:bodyPr>
                <a:spAutoFit/>
              </a:bodyPr>
              <a:lstStyle/>
              <a:p>
                <a:pPr>
                  <a:defRPr/>
                </a:pPr>
                <a:r>
                  <a:rPr lang="fr-FR" sz="1400" dirty="0">
                    <a:latin typeface="+mn-lt"/>
                  </a:rPr>
                  <a:t>z</a:t>
                </a:r>
                <a:endParaRPr lang="fr-FR" sz="1600" dirty="0">
                  <a:latin typeface="+mn-lt"/>
                </a:endParaRPr>
              </a:p>
            </p:txBody>
          </p:sp>
          <p:sp>
            <p:nvSpPr>
              <p:cNvPr id="18471" name="Text Box 39"/>
              <p:cNvSpPr txBox="1">
                <a:spLocks noChangeAspect="1" noChangeArrowheads="1"/>
              </p:cNvSpPr>
              <p:nvPr/>
            </p:nvSpPr>
            <p:spPr bwMode="auto">
              <a:xfrm>
                <a:off x="703" y="2160"/>
                <a:ext cx="233" cy="126"/>
              </a:xfrm>
              <a:prstGeom prst="rect">
                <a:avLst/>
              </a:prstGeom>
              <a:noFill/>
              <a:ln w="9525" algn="ctr">
                <a:noFill/>
                <a:miter lim="800000"/>
                <a:headEnd/>
                <a:tailEnd/>
              </a:ln>
              <a:effectLst/>
            </p:spPr>
            <p:txBody>
              <a:bodyPr>
                <a:spAutoFit/>
              </a:bodyPr>
              <a:lstStyle/>
              <a:p>
                <a:pPr>
                  <a:defRPr/>
                </a:pPr>
                <a:r>
                  <a:rPr lang="fr-FR" sz="1400" dirty="0">
                    <a:latin typeface="+mn-lt"/>
                  </a:rPr>
                  <a:t>x</a:t>
                </a:r>
                <a:endParaRPr lang="fr-FR" sz="1600" dirty="0">
                  <a:latin typeface="+mn-lt"/>
                </a:endParaRPr>
              </a:p>
            </p:txBody>
          </p:sp>
        </p:grpSp>
        <p:sp>
          <p:nvSpPr>
            <p:cNvPr id="18472" name="Line 40"/>
            <p:cNvSpPr>
              <a:spLocks noChangeAspect="1" noChangeShapeType="1"/>
            </p:cNvSpPr>
            <p:nvPr/>
          </p:nvSpPr>
          <p:spPr bwMode="auto">
            <a:xfrm flipH="1">
              <a:off x="2413" y="1296"/>
              <a:ext cx="907" cy="372"/>
            </a:xfrm>
            <a:prstGeom prst="line">
              <a:avLst/>
            </a:prstGeom>
            <a:noFill/>
            <a:ln w="9525">
              <a:solidFill>
                <a:srgbClr val="FF0000"/>
              </a:solidFill>
              <a:prstDash val="dash"/>
              <a:round/>
              <a:headEnd/>
              <a:tailEnd type="triangle" w="med" len="med"/>
            </a:ln>
            <a:effectLst/>
          </p:spPr>
          <p:txBody>
            <a:bodyPr/>
            <a:lstStyle/>
            <a:p>
              <a:pPr>
                <a:defRPr/>
              </a:pPr>
              <a:endParaRPr lang="en-US" sz="1600" dirty="0">
                <a:latin typeface="+mn-lt"/>
              </a:endParaRPr>
            </a:p>
          </p:txBody>
        </p:sp>
        <p:sp>
          <p:nvSpPr>
            <p:cNvPr id="18473" name="Line 41"/>
            <p:cNvSpPr>
              <a:spLocks noChangeAspect="1" noChangeShapeType="1"/>
            </p:cNvSpPr>
            <p:nvPr/>
          </p:nvSpPr>
          <p:spPr bwMode="auto">
            <a:xfrm flipH="1">
              <a:off x="2702" y="1299"/>
              <a:ext cx="619" cy="742"/>
            </a:xfrm>
            <a:prstGeom prst="line">
              <a:avLst/>
            </a:prstGeom>
            <a:noFill/>
            <a:ln w="9525">
              <a:solidFill>
                <a:srgbClr val="FF0000"/>
              </a:solidFill>
              <a:prstDash val="dash"/>
              <a:round/>
              <a:headEnd/>
              <a:tailEnd type="triangle" w="med" len="med"/>
            </a:ln>
            <a:effectLst/>
          </p:spPr>
          <p:txBody>
            <a:bodyPr/>
            <a:lstStyle/>
            <a:p>
              <a:pPr>
                <a:defRPr/>
              </a:pPr>
              <a:endParaRPr lang="en-US" sz="1600" dirty="0">
                <a:latin typeface="+mn-lt"/>
              </a:endParaRPr>
            </a:p>
          </p:txBody>
        </p:sp>
        <p:sp>
          <p:nvSpPr>
            <p:cNvPr id="51" name="Rectangle 50"/>
            <p:cNvSpPr/>
            <p:nvPr/>
          </p:nvSpPr>
          <p:spPr>
            <a:xfrm>
              <a:off x="3867" y="1805"/>
              <a:ext cx="1120" cy="126"/>
            </a:xfrm>
            <a:prstGeom prst="rect">
              <a:avLst/>
            </a:prstGeom>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GB" sz="14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mn-lt"/>
                </a:rPr>
                <a:t>On axis STIM detector </a:t>
              </a:r>
              <a:endParaRPr lang="en-US" sz="14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mn-lt"/>
              </a:endParaRPr>
            </a:p>
          </p:txBody>
        </p:sp>
      </p:grpSp>
      <p:grpSp>
        <p:nvGrpSpPr>
          <p:cNvPr id="24579" name="Groupe 62"/>
          <p:cNvGrpSpPr>
            <a:grpSpLocks/>
          </p:cNvGrpSpPr>
          <p:nvPr/>
        </p:nvGrpSpPr>
        <p:grpSpPr bwMode="auto">
          <a:xfrm>
            <a:off x="130175" y="2994025"/>
            <a:ext cx="2776538" cy="2139950"/>
            <a:chOff x="489865" y="3189514"/>
            <a:chExt cx="2775849" cy="2140645"/>
          </a:xfrm>
        </p:grpSpPr>
        <p:sp>
          <p:nvSpPr>
            <p:cNvPr id="61" name="Rectangle 60"/>
            <p:cNvSpPr/>
            <p:nvPr/>
          </p:nvSpPr>
          <p:spPr>
            <a:xfrm>
              <a:off x="532717" y="3189514"/>
              <a:ext cx="2690144" cy="2123177"/>
            </a:xfrm>
            <a:prstGeom prst="rect">
              <a:avLst/>
            </a:prstGeom>
            <a:solidFill>
              <a:schemeClr val="bg1"/>
            </a:solidFill>
            <a:ln w="6350"/>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nvGrpSpPr>
            <p:cNvPr id="24588" name="Group 3"/>
            <p:cNvGrpSpPr>
              <a:grpSpLocks/>
            </p:cNvGrpSpPr>
            <p:nvPr/>
          </p:nvGrpSpPr>
          <p:grpSpPr bwMode="auto">
            <a:xfrm>
              <a:off x="489865" y="3237834"/>
              <a:ext cx="2775849" cy="2092325"/>
              <a:chOff x="4795" y="2688"/>
              <a:chExt cx="1733" cy="1392"/>
            </a:xfrm>
          </p:grpSpPr>
          <p:sp>
            <p:nvSpPr>
              <p:cNvPr id="24589" name="Text Box 4"/>
              <p:cNvSpPr txBox="1">
                <a:spLocks noChangeArrowheads="1"/>
              </p:cNvSpPr>
              <p:nvPr/>
            </p:nvSpPr>
            <p:spPr bwMode="auto">
              <a:xfrm>
                <a:off x="5136" y="3144"/>
                <a:ext cx="2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fr-FR" sz="1600" i="1">
                    <a:solidFill>
                      <a:srgbClr val="FF3300"/>
                    </a:solidFill>
                  </a:rPr>
                  <a:t>y</a:t>
                </a:r>
                <a:endParaRPr lang="fr-FR" sz="2100"/>
              </a:p>
            </p:txBody>
          </p:sp>
          <p:sp>
            <p:nvSpPr>
              <p:cNvPr id="24590" name="Text Box 5"/>
              <p:cNvSpPr txBox="1">
                <a:spLocks noChangeArrowheads="1"/>
              </p:cNvSpPr>
              <p:nvPr/>
            </p:nvSpPr>
            <p:spPr bwMode="auto">
              <a:xfrm>
                <a:off x="5808" y="3849"/>
                <a:ext cx="3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fr-FR" sz="1600" i="1">
                    <a:solidFill>
                      <a:srgbClr val="FF3300"/>
                    </a:solidFill>
                  </a:rPr>
                  <a:t>x</a:t>
                </a:r>
                <a:endParaRPr lang="fr-FR" sz="2100"/>
              </a:p>
            </p:txBody>
          </p:sp>
          <p:grpSp>
            <p:nvGrpSpPr>
              <p:cNvPr id="24591" name="Group 6"/>
              <p:cNvGrpSpPr>
                <a:grpSpLocks/>
              </p:cNvGrpSpPr>
              <p:nvPr/>
            </p:nvGrpSpPr>
            <p:grpSpPr bwMode="auto">
              <a:xfrm>
                <a:off x="5305" y="3192"/>
                <a:ext cx="695" cy="718"/>
                <a:chOff x="5065" y="2208"/>
                <a:chExt cx="695" cy="718"/>
              </a:xfrm>
            </p:grpSpPr>
            <p:sp>
              <p:nvSpPr>
                <p:cNvPr id="24593" name="Rectangle 7" descr="Grands carreaux"/>
                <p:cNvSpPr>
                  <a:spLocks noChangeArrowheads="1"/>
                </p:cNvSpPr>
                <p:nvPr/>
              </p:nvSpPr>
              <p:spPr bwMode="auto">
                <a:xfrm>
                  <a:off x="5065" y="2362"/>
                  <a:ext cx="564" cy="564"/>
                </a:xfrm>
                <a:prstGeom prst="rect">
                  <a:avLst/>
                </a:prstGeom>
                <a:pattFill prst="lgGrid">
                  <a:fgClr>
                    <a:srgbClr val="FF3300"/>
                  </a:fgClr>
                  <a:bgClr>
                    <a:schemeClr val="bg1"/>
                  </a:bgClr>
                </a:pattFill>
                <a:ln w="9525">
                  <a:solidFill>
                    <a:srgbClr val="FF3300"/>
                  </a:solidFill>
                  <a:miter lim="800000"/>
                  <a:headEnd/>
                  <a:tailEnd/>
                </a:ln>
              </p:spPr>
              <p:txBody>
                <a:bodyPr wrap="none" anchor="ctr"/>
                <a:lstStyle/>
                <a:p>
                  <a:endParaRPr lang="it-IT"/>
                </a:p>
              </p:txBody>
            </p:sp>
            <p:sp>
              <p:nvSpPr>
                <p:cNvPr id="24594" name="Line 8"/>
                <p:cNvSpPr>
                  <a:spLocks noChangeShapeType="1"/>
                </p:cNvSpPr>
                <p:nvPr/>
              </p:nvSpPr>
              <p:spPr bwMode="auto">
                <a:xfrm>
                  <a:off x="5065" y="2208"/>
                  <a:ext cx="0" cy="206"/>
                </a:xfrm>
                <a:prstGeom prst="line">
                  <a:avLst/>
                </a:prstGeom>
                <a:noFill/>
                <a:ln w="9525">
                  <a:solidFill>
                    <a:srgbClr val="FF3300"/>
                  </a:solidFill>
                  <a:round/>
                  <a:headEnd type="triangle" w="sm" len="sm"/>
                  <a:tailEnd/>
                </a:ln>
                <a:extLst>
                  <a:ext uri="{909E8E84-426E-40DD-AFC4-6F175D3DCCD1}">
                    <a14:hiddenFill xmlns:a14="http://schemas.microsoft.com/office/drawing/2010/main">
                      <a:noFill/>
                    </a14:hiddenFill>
                  </a:ext>
                </a:extLst>
              </p:spPr>
              <p:txBody>
                <a:bodyPr wrap="none" anchor="ctr"/>
                <a:lstStyle/>
                <a:p>
                  <a:endParaRPr lang="it-IT"/>
                </a:p>
              </p:txBody>
            </p:sp>
            <p:sp>
              <p:nvSpPr>
                <p:cNvPr id="24595" name="Line 9"/>
                <p:cNvSpPr>
                  <a:spLocks noChangeShapeType="1"/>
                </p:cNvSpPr>
                <p:nvPr/>
              </p:nvSpPr>
              <p:spPr bwMode="auto">
                <a:xfrm rot="5400000">
                  <a:off x="5657" y="2822"/>
                  <a:ext cx="0" cy="206"/>
                </a:xfrm>
                <a:prstGeom prst="line">
                  <a:avLst/>
                </a:prstGeom>
                <a:noFill/>
                <a:ln w="9525">
                  <a:solidFill>
                    <a:srgbClr val="FF3300"/>
                  </a:solidFill>
                  <a:round/>
                  <a:headEnd type="triangle" w="sm" len="sm"/>
                  <a:tailEnd/>
                </a:ln>
                <a:extLst>
                  <a:ext uri="{909E8E84-426E-40DD-AFC4-6F175D3DCCD1}">
                    <a14:hiddenFill xmlns:a14="http://schemas.microsoft.com/office/drawing/2010/main">
                      <a:noFill/>
                    </a14:hiddenFill>
                  </a:ext>
                </a:extLst>
              </p:spPr>
              <p:txBody>
                <a:bodyPr wrap="none" anchor="ctr"/>
                <a:lstStyle/>
                <a:p>
                  <a:endParaRPr lang="it-IT"/>
                </a:p>
              </p:txBody>
            </p:sp>
            <p:sp>
              <p:nvSpPr>
                <p:cNvPr id="24596" name="Freeform 10"/>
                <p:cNvSpPr>
                  <a:spLocks/>
                </p:cNvSpPr>
                <p:nvPr/>
              </p:nvSpPr>
              <p:spPr bwMode="auto">
                <a:xfrm>
                  <a:off x="5153" y="2463"/>
                  <a:ext cx="380" cy="377"/>
                </a:xfrm>
                <a:custGeom>
                  <a:avLst/>
                  <a:gdLst>
                    <a:gd name="T0" fmla="*/ 354 w 354"/>
                    <a:gd name="T1" fmla="*/ 30 h 352"/>
                    <a:gd name="T2" fmla="*/ 200 w 354"/>
                    <a:gd name="T3" fmla="*/ 192 h 352"/>
                    <a:gd name="T4" fmla="*/ 31 w 354"/>
                    <a:gd name="T5" fmla="*/ 358 h 352"/>
                    <a:gd name="T6" fmla="*/ 31 w 354"/>
                    <a:gd name="T7" fmla="*/ 521 h 352"/>
                    <a:gd name="T8" fmla="*/ 31 w 354"/>
                    <a:gd name="T9" fmla="*/ 857 h 352"/>
                    <a:gd name="T10" fmla="*/ 200 w 354"/>
                    <a:gd name="T11" fmla="*/ 1021 h 352"/>
                    <a:gd name="T12" fmla="*/ 720 w 354"/>
                    <a:gd name="T13" fmla="*/ 1178 h 352"/>
                    <a:gd name="T14" fmla="*/ 891 w 354"/>
                    <a:gd name="T15" fmla="*/ 1178 h 352"/>
                    <a:gd name="T16" fmla="*/ 1061 w 354"/>
                    <a:gd name="T17" fmla="*/ 1021 h 352"/>
                    <a:gd name="T18" fmla="*/ 1228 w 354"/>
                    <a:gd name="T19" fmla="*/ 857 h 352"/>
                    <a:gd name="T20" fmla="*/ 1228 w 354"/>
                    <a:gd name="T21" fmla="*/ 521 h 352"/>
                    <a:gd name="T22" fmla="*/ 1228 w 354"/>
                    <a:gd name="T23" fmla="*/ 358 h 352"/>
                    <a:gd name="T24" fmla="*/ 1228 w 354"/>
                    <a:gd name="T25" fmla="*/ 192 h 352"/>
                    <a:gd name="T26" fmla="*/ 1020 w 354"/>
                    <a:gd name="T27" fmla="*/ 108 h 352"/>
                    <a:gd name="T28" fmla="*/ 720 w 354"/>
                    <a:gd name="T29" fmla="*/ 30 h 352"/>
                    <a:gd name="T30" fmla="*/ 544 w 354"/>
                    <a:gd name="T31" fmla="*/ 30 h 352"/>
                    <a:gd name="T32" fmla="*/ 376 w 354"/>
                    <a:gd name="T33" fmla="*/ 30 h 352"/>
                    <a:gd name="T34" fmla="*/ 200 w 354"/>
                    <a:gd name="T35" fmla="*/ 192 h 3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4"/>
                    <a:gd name="T55" fmla="*/ 0 h 352"/>
                    <a:gd name="T56" fmla="*/ 354 w 354"/>
                    <a:gd name="T57" fmla="*/ 352 h 35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4" h="352">
                      <a:moveTo>
                        <a:pt x="98" y="8"/>
                      </a:moveTo>
                      <a:cubicBezTo>
                        <a:pt x="91" y="15"/>
                        <a:pt x="71" y="40"/>
                        <a:pt x="56" y="56"/>
                      </a:cubicBezTo>
                      <a:cubicBezTo>
                        <a:pt x="41" y="72"/>
                        <a:pt x="16" y="88"/>
                        <a:pt x="8" y="104"/>
                      </a:cubicBezTo>
                      <a:cubicBezTo>
                        <a:pt x="0" y="120"/>
                        <a:pt x="8" y="128"/>
                        <a:pt x="8" y="152"/>
                      </a:cubicBezTo>
                      <a:cubicBezTo>
                        <a:pt x="8" y="176"/>
                        <a:pt x="0" y="224"/>
                        <a:pt x="8" y="248"/>
                      </a:cubicBezTo>
                      <a:cubicBezTo>
                        <a:pt x="16" y="272"/>
                        <a:pt x="24" y="280"/>
                        <a:pt x="56" y="296"/>
                      </a:cubicBezTo>
                      <a:cubicBezTo>
                        <a:pt x="88" y="312"/>
                        <a:pt x="168" y="336"/>
                        <a:pt x="200" y="344"/>
                      </a:cubicBezTo>
                      <a:cubicBezTo>
                        <a:pt x="232" y="352"/>
                        <a:pt x="232" y="352"/>
                        <a:pt x="248" y="344"/>
                      </a:cubicBezTo>
                      <a:cubicBezTo>
                        <a:pt x="264" y="336"/>
                        <a:pt x="280" y="312"/>
                        <a:pt x="296" y="296"/>
                      </a:cubicBezTo>
                      <a:cubicBezTo>
                        <a:pt x="312" y="280"/>
                        <a:pt x="336" y="272"/>
                        <a:pt x="344" y="248"/>
                      </a:cubicBezTo>
                      <a:cubicBezTo>
                        <a:pt x="352" y="224"/>
                        <a:pt x="344" y="176"/>
                        <a:pt x="344" y="152"/>
                      </a:cubicBezTo>
                      <a:cubicBezTo>
                        <a:pt x="344" y="128"/>
                        <a:pt x="344" y="120"/>
                        <a:pt x="344" y="104"/>
                      </a:cubicBezTo>
                      <a:cubicBezTo>
                        <a:pt x="344" y="88"/>
                        <a:pt x="354" y="68"/>
                        <a:pt x="344" y="56"/>
                      </a:cubicBezTo>
                      <a:cubicBezTo>
                        <a:pt x="334" y="44"/>
                        <a:pt x="308" y="40"/>
                        <a:pt x="284" y="32"/>
                      </a:cubicBezTo>
                      <a:cubicBezTo>
                        <a:pt x="260" y="24"/>
                        <a:pt x="222" y="12"/>
                        <a:pt x="200" y="8"/>
                      </a:cubicBezTo>
                      <a:cubicBezTo>
                        <a:pt x="178" y="4"/>
                        <a:pt x="168" y="8"/>
                        <a:pt x="152" y="8"/>
                      </a:cubicBezTo>
                      <a:cubicBezTo>
                        <a:pt x="136" y="8"/>
                        <a:pt x="120" y="0"/>
                        <a:pt x="104" y="8"/>
                      </a:cubicBezTo>
                      <a:cubicBezTo>
                        <a:pt x="88" y="16"/>
                        <a:pt x="64" y="48"/>
                        <a:pt x="56" y="56"/>
                      </a:cubicBezTo>
                    </a:path>
                  </a:pathLst>
                </a:custGeom>
                <a:solidFill>
                  <a:srgbClr val="0099FF">
                    <a:alpha val="50195"/>
                  </a:srgbClr>
                </a:solidFill>
                <a:ln w="9525">
                  <a:solidFill>
                    <a:schemeClr val="accent2"/>
                  </a:solidFill>
                  <a:round/>
                  <a:headEnd/>
                  <a:tailEnd/>
                </a:ln>
              </p:spPr>
              <p:txBody>
                <a:bodyPr wrap="none" anchor="ctr"/>
                <a:lstStyle/>
                <a:p>
                  <a:endParaRPr lang="it-IT"/>
                </a:p>
              </p:txBody>
            </p:sp>
          </p:grpSp>
          <p:sp>
            <p:nvSpPr>
              <p:cNvPr id="24592" name="Text Box 11"/>
              <p:cNvSpPr txBox="1">
                <a:spLocks noChangeArrowheads="1"/>
              </p:cNvSpPr>
              <p:nvPr/>
            </p:nvSpPr>
            <p:spPr bwMode="auto">
              <a:xfrm>
                <a:off x="4795" y="2688"/>
                <a:ext cx="1733" cy="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1300" i="1">
                    <a:solidFill>
                      <a:srgbClr val="FF3300"/>
                    </a:solidFill>
                  </a:rPr>
                  <a:t>Horizontal line scan </a:t>
                </a:r>
              </a:p>
              <a:p>
                <a:pPr algn="ctr" eaLnBrk="1" hangingPunct="1"/>
                <a:r>
                  <a:rPr lang="en-GB" sz="1300" i="1">
                    <a:solidFill>
                      <a:srgbClr val="FF3300"/>
                    </a:solidFill>
                    <a:sym typeface="Symbol" pitchFamily="18" charset="2"/>
                  </a:rPr>
                  <a:t>  Horizontal t</a:t>
                </a:r>
                <a:r>
                  <a:rPr lang="en-GB" sz="1300" i="1">
                    <a:solidFill>
                      <a:srgbClr val="FF3300"/>
                    </a:solidFill>
                  </a:rPr>
                  <a:t>omographic slice</a:t>
                </a:r>
              </a:p>
              <a:p>
                <a:pPr algn="ctr" eaLnBrk="1" hangingPunct="1"/>
                <a:r>
                  <a:rPr lang="en-GB" sz="1300" i="1">
                    <a:solidFill>
                      <a:srgbClr val="FF3300"/>
                    </a:solidFill>
                  </a:rPr>
                  <a:t>across the specimen</a:t>
                </a:r>
                <a:endParaRPr lang="fr-FR" sz="1200" i="1">
                  <a:solidFill>
                    <a:srgbClr val="FF3300"/>
                  </a:solidFill>
                </a:endParaRPr>
              </a:p>
            </p:txBody>
          </p:sp>
        </p:grpSp>
      </p:grpSp>
      <p:pic>
        <p:nvPicPr>
          <p:cNvPr id="55" name="Picture 2"/>
          <p:cNvPicPr>
            <a:picLocks noChangeArrowheads="1"/>
          </p:cNvPicPr>
          <p:nvPr/>
        </p:nvPicPr>
        <p:blipFill>
          <a:blip r:embed="rId4"/>
          <a:srcRect/>
          <a:stretch>
            <a:fillRect/>
          </a:stretch>
        </p:blipFill>
        <p:spPr bwMode="auto">
          <a:xfrm>
            <a:off x="163513" y="1176338"/>
            <a:ext cx="1273175" cy="1741487"/>
          </a:xfrm>
          <a:prstGeom prst="rect">
            <a:avLst/>
          </a:prstGeom>
          <a:noFill/>
          <a:ln w="9525">
            <a:solidFill>
              <a:srgbClr val="000000"/>
            </a:solidFill>
            <a:miter lim="800000"/>
            <a:headEnd/>
            <a:tailEnd/>
          </a:ln>
          <a:effectLst>
            <a:outerShdw blurRad="50800" dist="63500" dir="2700000" algn="tl" rotWithShape="0">
              <a:prstClr val="black">
                <a:alpha val="40000"/>
              </a:prstClr>
            </a:outerShdw>
          </a:effectLst>
        </p:spPr>
      </p:pic>
      <p:sp>
        <p:nvSpPr>
          <p:cNvPr id="56" name="Text Box 51"/>
          <p:cNvSpPr txBox="1">
            <a:spLocks noChangeArrowheads="1"/>
          </p:cNvSpPr>
          <p:nvPr/>
        </p:nvSpPr>
        <p:spPr bwMode="auto">
          <a:xfrm>
            <a:off x="1095375" y="55563"/>
            <a:ext cx="7537450" cy="515937"/>
          </a:xfrm>
          <a:prstGeom prst="rect">
            <a:avLst/>
          </a:prstGeom>
          <a:noFill/>
          <a:ln w="22225">
            <a:noFill/>
            <a:miter lim="800000"/>
            <a:headEnd type="none" w="sm" len="sm"/>
            <a:tailEnd type="none" w="sm" len="sm"/>
          </a:ln>
          <a:effectLst/>
        </p:spPr>
        <p:txBody>
          <a:bodyPr lIns="83641" tIns="41820" rIns="83641" bIns="41820" anchor="b">
            <a:spAutoFit/>
          </a:bodyPr>
          <a:lstStyle/>
          <a:p>
            <a:pPr algn="ctr">
              <a:spcBef>
                <a:spcPct val="50000"/>
              </a:spcBef>
              <a:defRPr/>
            </a:pPr>
            <a:r>
              <a:rPr lang="fr-FR" sz="2800" dirty="0" err="1">
                <a:solidFill>
                  <a:schemeClr val="accent1">
                    <a:lumMod val="75000"/>
                  </a:schemeClr>
                </a:solidFill>
                <a:latin typeface="+mn-lt"/>
              </a:rPr>
              <a:t>Principle</a:t>
            </a:r>
            <a:r>
              <a:rPr lang="fr-FR" sz="2800" dirty="0">
                <a:solidFill>
                  <a:schemeClr val="accent1">
                    <a:lumMod val="75000"/>
                  </a:schemeClr>
                </a:solidFill>
                <a:latin typeface="+mn-lt"/>
              </a:rPr>
              <a:t> of STIM- and PIXE-</a:t>
            </a:r>
            <a:r>
              <a:rPr lang="fr-FR" sz="2800" dirty="0" err="1">
                <a:solidFill>
                  <a:schemeClr val="accent1">
                    <a:lumMod val="75000"/>
                  </a:schemeClr>
                </a:solidFill>
                <a:latin typeface="+mn-lt"/>
              </a:rPr>
              <a:t>Tomography</a:t>
            </a:r>
            <a:endParaRPr lang="fr-FR" sz="2800" dirty="0">
              <a:solidFill>
                <a:schemeClr val="accent1">
                  <a:lumMod val="75000"/>
                </a:schemeClr>
              </a:solidFill>
              <a:latin typeface="+mn-lt"/>
            </a:endParaRPr>
          </a:p>
        </p:txBody>
      </p:sp>
      <p:cxnSp>
        <p:nvCxnSpPr>
          <p:cNvPr id="57" name="Connecteur droit 56"/>
          <p:cNvCxnSpPr/>
          <p:nvPr/>
        </p:nvCxnSpPr>
        <p:spPr>
          <a:xfrm>
            <a:off x="1504950" y="638175"/>
            <a:ext cx="7812088" cy="0"/>
          </a:xfrm>
          <a:prstGeom prst="line">
            <a:avLst/>
          </a:prstGeom>
          <a:ln w="38100">
            <a:solidFill>
              <a:schemeClr val="accent2">
                <a:lumMod val="75000"/>
              </a:schemeClr>
            </a:solidFill>
            <a:prstDash val="sysDot"/>
          </a:ln>
        </p:spPr>
        <p:style>
          <a:lnRef idx="1">
            <a:schemeClr val="accent2"/>
          </a:lnRef>
          <a:fillRef idx="0">
            <a:schemeClr val="accent2"/>
          </a:fillRef>
          <a:effectRef idx="0">
            <a:schemeClr val="accent2"/>
          </a:effectRef>
          <a:fontRef idx="minor">
            <a:schemeClr val="tx1"/>
          </a:fontRef>
        </p:style>
      </p:cxnSp>
      <p:grpSp>
        <p:nvGrpSpPr>
          <p:cNvPr id="24583" name="Groupe 7"/>
          <p:cNvGrpSpPr>
            <a:grpSpLocks/>
          </p:cNvGrpSpPr>
          <p:nvPr/>
        </p:nvGrpSpPr>
        <p:grpSpPr bwMode="auto">
          <a:xfrm>
            <a:off x="-900113" y="-747713"/>
            <a:ext cx="3384551" cy="1830388"/>
            <a:chOff x="-900608" y="-747464"/>
            <a:chExt cx="3384376" cy="1830065"/>
          </a:xfrm>
        </p:grpSpPr>
        <p:sp>
          <p:nvSpPr>
            <p:cNvPr id="59" name="Ellipse 58"/>
            <p:cNvSpPr/>
            <p:nvPr/>
          </p:nvSpPr>
          <p:spPr>
            <a:xfrm>
              <a:off x="-103724" y="-747464"/>
              <a:ext cx="1795370" cy="1774513"/>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p>
          </p:txBody>
        </p:sp>
        <p:sp>
          <p:nvSpPr>
            <p:cNvPr id="60" name="Titre 1"/>
            <p:cNvSpPr txBox="1">
              <a:spLocks/>
            </p:cNvSpPr>
            <p:nvPr/>
          </p:nvSpPr>
          <p:spPr>
            <a:xfrm>
              <a:off x="-900608" y="-387165"/>
              <a:ext cx="3384376" cy="1469766"/>
            </a:xfrm>
            <a:prstGeom prst="rect">
              <a:avLst/>
            </a:prstGeom>
          </p:spPr>
          <p:txBody>
            <a:bodyPr anchor="ctr">
              <a:normAutofit/>
            </a:bodyPr>
            <a:lstStyle/>
            <a:p>
              <a:pPr algn="ctr" fontAlgn="auto">
                <a:spcAft>
                  <a:spcPts val="0"/>
                </a:spcAft>
                <a:defRPr/>
              </a:pPr>
              <a:r>
                <a:rPr lang="fr-FR" sz="3200" dirty="0">
                  <a:solidFill>
                    <a:schemeClr val="accent1">
                      <a:lumMod val="50000"/>
                    </a:schemeClr>
                  </a:solidFill>
                  <a:latin typeface="+mj-lt"/>
                  <a:ea typeface="+mj-ea"/>
                  <a:cs typeface="+mj-cs"/>
                </a:rPr>
                <a:t>4</a:t>
              </a:r>
            </a:p>
          </p:txBody>
        </p:sp>
      </p:grpSp>
      <p:sp>
        <p:nvSpPr>
          <p:cNvPr id="24584" name="Rectangle 52"/>
          <p:cNvSpPr>
            <a:spLocks noChangeArrowheads="1"/>
          </p:cNvSpPr>
          <p:nvPr/>
        </p:nvSpPr>
        <p:spPr bwMode="auto">
          <a:xfrm>
            <a:off x="0" y="5257800"/>
            <a:ext cx="10558463" cy="160020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91434" tIns="45717" rIns="91434" bIns="45717">
            <a:spAutoFit/>
          </a:bodyPr>
          <a:lstStyle/>
          <a:p>
            <a:pPr marL="339725" indent="-339725" algn="just">
              <a:buFont typeface="Wingdings" pitchFamily="2" charset="2"/>
              <a:buChar char="Ø"/>
            </a:pPr>
            <a:r>
              <a:rPr lang="en-GB" sz="1600"/>
              <a:t>To reconstruct an horizontal slice, scan the beam along the transverse horizontal axis </a:t>
            </a:r>
          </a:p>
          <a:p>
            <a:pPr marL="339725" indent="-339725" algn="just"/>
            <a:r>
              <a:rPr lang="en-GB" sz="1600" i="1">
                <a:sym typeface="Symbol" pitchFamily="18" charset="2"/>
              </a:rPr>
              <a:t>		  </a:t>
            </a:r>
            <a:r>
              <a:rPr lang="en-GB" sz="1600" i="1"/>
              <a:t>Linear projection : </a:t>
            </a:r>
            <a:r>
              <a:rPr lang="en-GB" sz="1600"/>
              <a:t>to determine the local</a:t>
            </a:r>
            <a:r>
              <a:rPr lang="en-GB" sz="1600" i="1"/>
              <a:t> </a:t>
            </a:r>
            <a:r>
              <a:rPr lang="en-GB" sz="1600"/>
              <a:t>sample thicknesss (areal density in g/cm</a:t>
            </a:r>
            <a:r>
              <a:rPr lang="en-GB" sz="1600" baseline="30000"/>
              <a:t>2</a:t>
            </a:r>
            <a:r>
              <a:rPr lang="en-GB" sz="1600"/>
              <a:t>)</a:t>
            </a:r>
          </a:p>
          <a:p>
            <a:pPr marL="339725" indent="-339725" algn="just">
              <a:buFont typeface="Wingdings" pitchFamily="2" charset="2"/>
              <a:buChar char="Ø"/>
            </a:pPr>
            <a:r>
              <a:rPr lang="en-GB" sz="1600"/>
              <a:t>Repeat the same measurements at different angles </a:t>
            </a:r>
            <a:r>
              <a:rPr lang="en-GB" sz="1600" i="1">
                <a:sym typeface="Symbol" pitchFamily="18" charset="2"/>
              </a:rPr>
              <a:t>  set of </a:t>
            </a:r>
            <a:r>
              <a:rPr lang="en-GB" sz="1600" i="1"/>
              <a:t>linear projections</a:t>
            </a:r>
          </a:p>
          <a:p>
            <a:pPr marL="339725" indent="-339725" algn="just">
              <a:buFont typeface="Wingdings" pitchFamily="2" charset="2"/>
              <a:buChar char="Ø"/>
            </a:pPr>
            <a:r>
              <a:rPr lang="en-GB" sz="1600">
                <a:sym typeface="Wingdings" pitchFamily="2" charset="2"/>
              </a:rPr>
              <a:t>R</a:t>
            </a:r>
            <a:r>
              <a:rPr lang="en-GB" sz="1600"/>
              <a:t>econstruct the distribution of the mass density (g/cm</a:t>
            </a:r>
            <a:r>
              <a:rPr lang="en-GB" sz="1600" baseline="30000"/>
              <a:t>3</a:t>
            </a:r>
            <a:r>
              <a:rPr lang="en-GB" sz="1600"/>
              <a:t>) using analytical or algebraic  </a:t>
            </a:r>
          </a:p>
          <a:p>
            <a:pPr marL="339725" indent="-339725" algn="just"/>
            <a:r>
              <a:rPr lang="en-GB" sz="1600"/>
              <a:t>		reconstruction algorithm (filtered backprojection , ART, ...). </a:t>
            </a:r>
          </a:p>
          <a:p>
            <a:pPr marL="339725" indent="-339725" algn="just">
              <a:buFont typeface="Wingdings" pitchFamily="2" charset="2"/>
              <a:buChar char="Ø"/>
            </a:pPr>
            <a:r>
              <a:rPr lang="en-GB" sz="1600"/>
              <a:t>Reconstruction performed slice by slice. Slices are numerically stacked for 3D map</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Image 2" descr="PositionObjx20_x20aupointsurcapilaire.JPG"/>
          <p:cNvPicPr>
            <a:picLocks noChangeAspect="1"/>
          </p:cNvPicPr>
          <p:nvPr/>
        </p:nvPicPr>
        <p:blipFill>
          <a:blip r:embed="rId3"/>
          <a:srcRect/>
          <a:stretch>
            <a:fillRect/>
          </a:stretch>
        </p:blipFill>
        <p:spPr bwMode="auto">
          <a:xfrm>
            <a:off x="5627688" y="3546475"/>
            <a:ext cx="2630487" cy="1935163"/>
          </a:xfrm>
          <a:prstGeom prst="rect">
            <a:avLst/>
          </a:prstGeom>
          <a:noFill/>
          <a:ln w="19050">
            <a:solidFill>
              <a:schemeClr val="accent6"/>
            </a:solidFill>
            <a:miter lim="800000"/>
            <a:headEnd/>
            <a:tailEnd/>
          </a:ln>
        </p:spPr>
      </p:pic>
      <p:pic>
        <p:nvPicPr>
          <p:cNvPr id="21509" name="Image 4" descr="Image2.emf"/>
          <p:cNvPicPr>
            <a:picLocks noChangeAspect="1"/>
          </p:cNvPicPr>
          <p:nvPr/>
        </p:nvPicPr>
        <p:blipFill>
          <a:blip r:embed="rId4"/>
          <a:srcRect/>
          <a:stretch>
            <a:fillRect/>
          </a:stretch>
        </p:blipFill>
        <p:spPr bwMode="auto">
          <a:xfrm>
            <a:off x="5605463" y="706438"/>
            <a:ext cx="3392487" cy="2767012"/>
          </a:xfrm>
          <a:prstGeom prst="rect">
            <a:avLst/>
          </a:prstGeom>
          <a:noFill/>
          <a:ln w="19050">
            <a:solidFill>
              <a:schemeClr val="accent6"/>
            </a:solidFill>
            <a:miter lim="800000"/>
            <a:headEnd/>
            <a:tailEnd/>
          </a:ln>
        </p:spPr>
      </p:pic>
      <p:grpSp>
        <p:nvGrpSpPr>
          <p:cNvPr id="25604" name="Groupe 25"/>
          <p:cNvGrpSpPr>
            <a:grpSpLocks/>
          </p:cNvGrpSpPr>
          <p:nvPr/>
        </p:nvGrpSpPr>
        <p:grpSpPr bwMode="auto">
          <a:xfrm>
            <a:off x="976313" y="706438"/>
            <a:ext cx="4565650" cy="4745037"/>
            <a:chOff x="5003800" y="2802367"/>
            <a:chExt cx="3438525" cy="3443288"/>
          </a:xfrm>
        </p:grpSpPr>
        <p:pic>
          <p:nvPicPr>
            <p:cNvPr id="21520" name="Picture 15"/>
            <p:cNvPicPr>
              <a:picLocks noChangeAspect="1" noChangeArrowheads="1"/>
            </p:cNvPicPr>
            <p:nvPr/>
          </p:nvPicPr>
          <p:blipFill>
            <a:blip r:embed="rId5"/>
            <a:srcRect/>
            <a:stretch>
              <a:fillRect/>
            </a:stretch>
          </p:blipFill>
          <p:spPr bwMode="auto">
            <a:xfrm>
              <a:off x="5003800" y="2802367"/>
              <a:ext cx="3417004" cy="3443288"/>
            </a:xfrm>
            <a:prstGeom prst="rect">
              <a:avLst/>
            </a:prstGeom>
            <a:noFill/>
            <a:ln w="19050">
              <a:solidFill>
                <a:schemeClr val="accent6"/>
              </a:solidFill>
              <a:miter lim="800000"/>
              <a:headEnd/>
              <a:tailEnd/>
            </a:ln>
          </p:spPr>
        </p:pic>
        <p:cxnSp>
          <p:nvCxnSpPr>
            <p:cNvPr id="10" name="7 Conector recto"/>
            <p:cNvCxnSpPr/>
            <p:nvPr/>
          </p:nvCxnSpPr>
          <p:spPr bwMode="auto">
            <a:xfrm rot="5400000">
              <a:off x="4983853" y="4460617"/>
              <a:ext cx="3241691" cy="33477"/>
            </a:xfrm>
            <a:prstGeom prst="line">
              <a:avLst/>
            </a:prstGeom>
            <a:ln w="22225">
              <a:solidFill>
                <a:schemeClr val="bg1"/>
              </a:solidFill>
              <a:prstDash val="dash"/>
              <a:headEnd type="stealth"/>
              <a:tailEnd type="none"/>
            </a:ln>
          </p:spPr>
          <p:style>
            <a:lnRef idx="1">
              <a:schemeClr val="accent1"/>
            </a:lnRef>
            <a:fillRef idx="0">
              <a:schemeClr val="accent1"/>
            </a:fillRef>
            <a:effectRef idx="0">
              <a:schemeClr val="accent1"/>
            </a:effectRef>
            <a:fontRef idx="minor">
              <a:schemeClr val="tx1"/>
            </a:fontRef>
          </p:style>
        </p:cxnSp>
        <p:sp>
          <p:nvSpPr>
            <p:cNvPr id="25618" name="6 CuadroTexto"/>
            <p:cNvSpPr txBox="1">
              <a:spLocks noChangeArrowheads="1"/>
            </p:cNvSpPr>
            <p:nvPr/>
          </p:nvSpPr>
          <p:spPr bwMode="auto">
            <a:xfrm>
              <a:off x="7313839" y="5247047"/>
              <a:ext cx="1128486" cy="387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321" tIns="51161" rIns="102321" bIns="5116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solidFill>
                    <a:schemeClr val="bg1"/>
                  </a:solidFill>
                </a:rPr>
                <a:t>Micrometric screws</a:t>
              </a:r>
              <a:endParaRPr lang="fr-FR"/>
            </a:p>
          </p:txBody>
        </p:sp>
        <p:cxnSp>
          <p:nvCxnSpPr>
            <p:cNvPr id="11" name="17 Conector recto de flecha"/>
            <p:cNvCxnSpPr/>
            <p:nvPr/>
          </p:nvCxnSpPr>
          <p:spPr bwMode="auto">
            <a:xfrm rot="16200000" flipV="1">
              <a:off x="7523006" y="5014445"/>
              <a:ext cx="289149" cy="143471"/>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18 Conector recto de flecha"/>
            <p:cNvCxnSpPr/>
            <p:nvPr/>
          </p:nvCxnSpPr>
          <p:spPr bwMode="auto">
            <a:xfrm rot="10800000">
              <a:off x="5867018" y="4293038"/>
              <a:ext cx="1872298" cy="93771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 name="23 Conector recto de flecha"/>
            <p:cNvCxnSpPr/>
            <p:nvPr/>
          </p:nvCxnSpPr>
          <p:spPr bwMode="auto">
            <a:xfrm rot="10800000" flipV="1">
              <a:off x="7164236" y="5230755"/>
              <a:ext cx="575081" cy="141694"/>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5622" name="6 CuadroTexto"/>
            <p:cNvSpPr txBox="1">
              <a:spLocks noChangeArrowheads="1"/>
            </p:cNvSpPr>
            <p:nvPr/>
          </p:nvSpPr>
          <p:spPr bwMode="auto">
            <a:xfrm>
              <a:off x="6549241" y="5921517"/>
              <a:ext cx="1128486" cy="23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321" tIns="51161" rIns="102321" bIns="5116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400">
                  <a:solidFill>
                    <a:schemeClr val="bg1"/>
                  </a:solidFill>
                </a:rPr>
                <a:t>Rotation axis</a:t>
              </a:r>
              <a:endParaRPr lang="fr-FR"/>
            </a:p>
          </p:txBody>
        </p:sp>
        <p:sp>
          <p:nvSpPr>
            <p:cNvPr id="25623" name="6 CuadroTexto"/>
            <p:cNvSpPr txBox="1">
              <a:spLocks noChangeArrowheads="1"/>
            </p:cNvSpPr>
            <p:nvPr/>
          </p:nvSpPr>
          <p:spPr bwMode="auto">
            <a:xfrm>
              <a:off x="7090741" y="3069754"/>
              <a:ext cx="1297434" cy="387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321" tIns="51161" rIns="102321" bIns="5116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400">
                  <a:solidFill>
                    <a:schemeClr val="bg1"/>
                  </a:solidFill>
                </a:rPr>
                <a:t>Sample</a:t>
              </a:r>
            </a:p>
            <a:p>
              <a:pPr eaLnBrk="1" hangingPunct="1"/>
              <a:r>
                <a:rPr lang="en-GB" sz="1400">
                  <a:solidFill>
                    <a:schemeClr val="bg1"/>
                  </a:solidFill>
                </a:rPr>
                <a:t>Sample holder</a:t>
              </a:r>
              <a:endParaRPr lang="fr-FR"/>
            </a:p>
          </p:txBody>
        </p:sp>
        <p:cxnSp>
          <p:nvCxnSpPr>
            <p:cNvPr id="14" name="30 Conector recto de flecha"/>
            <p:cNvCxnSpPr/>
            <p:nvPr/>
          </p:nvCxnSpPr>
          <p:spPr bwMode="auto">
            <a:xfrm rot="10800000">
              <a:off x="6733822" y="3213626"/>
              <a:ext cx="430413" cy="1152"/>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31 Conector recto de flecha"/>
            <p:cNvCxnSpPr/>
            <p:nvPr/>
          </p:nvCxnSpPr>
          <p:spPr bwMode="auto">
            <a:xfrm rot="10800000">
              <a:off x="6733822" y="3430199"/>
              <a:ext cx="430413" cy="1152"/>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nvGrpSpPr>
            <p:cNvPr id="25626" name="13 Grupo"/>
            <p:cNvGrpSpPr>
              <a:grpSpLocks noChangeAspect="1"/>
            </p:cNvGrpSpPr>
            <p:nvPr/>
          </p:nvGrpSpPr>
          <p:grpSpPr bwMode="auto">
            <a:xfrm>
              <a:off x="5073115" y="3126741"/>
              <a:ext cx="933903" cy="664710"/>
              <a:chOff x="7021357" y="1271667"/>
              <a:chExt cx="1435694" cy="992149"/>
            </a:xfrm>
          </p:grpSpPr>
          <p:cxnSp>
            <p:nvCxnSpPr>
              <p:cNvPr id="6" name="7 Conector recto de flecha"/>
              <p:cNvCxnSpPr/>
              <p:nvPr/>
            </p:nvCxnSpPr>
            <p:spPr>
              <a:xfrm rot="21420000">
                <a:off x="7797034" y="1941262"/>
                <a:ext cx="659838" cy="323259"/>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 name="8 Conector recto de flecha"/>
              <p:cNvCxnSpPr/>
              <p:nvPr/>
            </p:nvCxnSpPr>
            <p:spPr>
              <a:xfrm rot="11520000" flipV="1">
                <a:off x="7021402" y="1889679"/>
                <a:ext cx="773794" cy="161629"/>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 name="9 Conector recto de flecha"/>
              <p:cNvCxnSpPr/>
              <p:nvPr/>
            </p:nvCxnSpPr>
            <p:spPr>
              <a:xfrm rot="5400000" flipH="1" flipV="1">
                <a:off x="7457589" y="1626542"/>
                <a:ext cx="710137" cy="1837"/>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25627" name="16 CuadroTexto"/>
            <p:cNvSpPr txBox="1">
              <a:spLocks noChangeArrowheads="1"/>
            </p:cNvSpPr>
            <p:nvPr/>
          </p:nvSpPr>
          <p:spPr bwMode="auto">
            <a:xfrm>
              <a:off x="5562202" y="3152698"/>
              <a:ext cx="232846" cy="208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2321" tIns="51161" rIns="102321" bIns="5116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200">
                  <a:solidFill>
                    <a:schemeClr val="bg1"/>
                  </a:solidFill>
                </a:rPr>
                <a:t>Y</a:t>
              </a:r>
              <a:endParaRPr lang="fr-FR"/>
            </a:p>
          </p:txBody>
        </p:sp>
        <p:sp>
          <p:nvSpPr>
            <p:cNvPr id="25628" name="17 CuadroTexto"/>
            <p:cNvSpPr txBox="1">
              <a:spLocks noChangeArrowheads="1"/>
            </p:cNvSpPr>
            <p:nvPr/>
          </p:nvSpPr>
          <p:spPr bwMode="auto">
            <a:xfrm>
              <a:off x="5651341" y="3692929"/>
              <a:ext cx="226811" cy="208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2321" tIns="51161" rIns="102321" bIns="5116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200">
                  <a:solidFill>
                    <a:schemeClr val="bg1"/>
                  </a:solidFill>
                </a:rPr>
                <a:t>Z</a:t>
              </a:r>
              <a:endParaRPr lang="fr-FR"/>
            </a:p>
          </p:txBody>
        </p:sp>
        <p:sp>
          <p:nvSpPr>
            <p:cNvPr id="25629" name="18 CuadroTexto"/>
            <p:cNvSpPr txBox="1">
              <a:spLocks noChangeArrowheads="1"/>
            </p:cNvSpPr>
            <p:nvPr/>
          </p:nvSpPr>
          <p:spPr bwMode="auto">
            <a:xfrm>
              <a:off x="5067325" y="3306582"/>
              <a:ext cx="232846" cy="208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2321" tIns="51161" rIns="102321" bIns="5116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200">
                  <a:solidFill>
                    <a:schemeClr val="bg1"/>
                  </a:solidFill>
                </a:rPr>
                <a:t>X</a:t>
              </a:r>
              <a:endParaRPr lang="fr-FR"/>
            </a:p>
          </p:txBody>
        </p:sp>
      </p:grpSp>
      <p:sp>
        <p:nvSpPr>
          <p:cNvPr id="23" name="ZoneTexte 22"/>
          <p:cNvSpPr txBox="1"/>
          <p:nvPr/>
        </p:nvSpPr>
        <p:spPr>
          <a:xfrm>
            <a:off x="1790700" y="0"/>
            <a:ext cx="7924800" cy="523875"/>
          </a:xfrm>
          <a:prstGeom prst="rect">
            <a:avLst/>
          </a:prstGeom>
          <a:noFill/>
        </p:spPr>
        <p:txBody>
          <a:bodyPr>
            <a:spAutoFit/>
          </a:bodyPr>
          <a:lstStyle/>
          <a:p>
            <a:pPr>
              <a:defRPr/>
            </a:pPr>
            <a:r>
              <a:rPr lang="fr-FR" sz="2800" dirty="0" err="1">
                <a:solidFill>
                  <a:schemeClr val="tx2">
                    <a:lumMod val="75000"/>
                  </a:schemeClr>
                </a:solidFill>
                <a:latin typeface="+mn-lt"/>
              </a:rPr>
              <a:t>Experimental</a:t>
            </a:r>
            <a:r>
              <a:rPr lang="fr-FR" sz="2800" dirty="0">
                <a:solidFill>
                  <a:schemeClr val="tx2">
                    <a:lumMod val="75000"/>
                  </a:schemeClr>
                </a:solidFill>
                <a:latin typeface="+mn-lt"/>
              </a:rPr>
              <a:t> conditions</a:t>
            </a:r>
          </a:p>
        </p:txBody>
      </p:sp>
      <p:cxnSp>
        <p:nvCxnSpPr>
          <p:cNvPr id="24" name="Connecteur droit 23"/>
          <p:cNvCxnSpPr/>
          <p:nvPr/>
        </p:nvCxnSpPr>
        <p:spPr>
          <a:xfrm>
            <a:off x="1504950" y="590550"/>
            <a:ext cx="7812088" cy="0"/>
          </a:xfrm>
          <a:prstGeom prst="line">
            <a:avLst/>
          </a:prstGeom>
          <a:ln w="38100">
            <a:solidFill>
              <a:schemeClr val="accent2">
                <a:lumMod val="75000"/>
              </a:schemeClr>
            </a:solidFill>
            <a:prstDash val="sysDot"/>
          </a:ln>
        </p:spPr>
        <p:style>
          <a:lnRef idx="1">
            <a:schemeClr val="accent2"/>
          </a:lnRef>
          <a:fillRef idx="0">
            <a:schemeClr val="accent2"/>
          </a:fillRef>
          <a:effectRef idx="0">
            <a:schemeClr val="accent2"/>
          </a:effectRef>
          <a:fontRef idx="minor">
            <a:schemeClr val="tx1"/>
          </a:fontRef>
        </p:style>
      </p:cxnSp>
      <p:grpSp>
        <p:nvGrpSpPr>
          <p:cNvPr id="25607" name="Groupe 7"/>
          <p:cNvGrpSpPr>
            <a:grpSpLocks/>
          </p:cNvGrpSpPr>
          <p:nvPr/>
        </p:nvGrpSpPr>
        <p:grpSpPr bwMode="auto">
          <a:xfrm>
            <a:off x="-900113" y="-747713"/>
            <a:ext cx="3384551" cy="1830388"/>
            <a:chOff x="-900608" y="-747464"/>
            <a:chExt cx="3384376" cy="1830065"/>
          </a:xfrm>
        </p:grpSpPr>
        <p:sp>
          <p:nvSpPr>
            <p:cNvPr id="26" name="Ellipse 25"/>
            <p:cNvSpPr/>
            <p:nvPr/>
          </p:nvSpPr>
          <p:spPr>
            <a:xfrm>
              <a:off x="-103724" y="-747464"/>
              <a:ext cx="1795370" cy="1774513"/>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p>
          </p:txBody>
        </p:sp>
        <p:sp>
          <p:nvSpPr>
            <p:cNvPr id="27" name="Titre 1"/>
            <p:cNvSpPr txBox="1">
              <a:spLocks/>
            </p:cNvSpPr>
            <p:nvPr/>
          </p:nvSpPr>
          <p:spPr>
            <a:xfrm>
              <a:off x="-900608" y="-387165"/>
              <a:ext cx="3384376" cy="1469766"/>
            </a:xfrm>
            <a:prstGeom prst="rect">
              <a:avLst/>
            </a:prstGeom>
          </p:spPr>
          <p:txBody>
            <a:bodyPr anchor="ctr">
              <a:normAutofit/>
            </a:bodyPr>
            <a:lstStyle/>
            <a:p>
              <a:pPr algn="ctr" fontAlgn="auto">
                <a:spcAft>
                  <a:spcPts val="0"/>
                </a:spcAft>
                <a:defRPr/>
              </a:pPr>
              <a:r>
                <a:rPr lang="fr-FR" sz="3200" dirty="0">
                  <a:solidFill>
                    <a:schemeClr val="accent1">
                      <a:lumMod val="50000"/>
                    </a:schemeClr>
                  </a:solidFill>
                  <a:latin typeface="+mj-lt"/>
                  <a:ea typeface="+mj-ea"/>
                  <a:cs typeface="+mj-cs"/>
                </a:rPr>
                <a:t>4</a:t>
              </a:r>
            </a:p>
          </p:txBody>
        </p:sp>
      </p:grpSp>
      <p:sp>
        <p:nvSpPr>
          <p:cNvPr id="25608" name="Rectangle 33"/>
          <p:cNvSpPr>
            <a:spLocks noChangeArrowheads="1"/>
          </p:cNvSpPr>
          <p:nvPr/>
        </p:nvSpPr>
        <p:spPr bwMode="auto">
          <a:xfrm>
            <a:off x="130175" y="5514975"/>
            <a:ext cx="8774113" cy="930275"/>
          </a:xfrm>
          <a:prstGeom prst="rect">
            <a:avLst/>
          </a:prstGeom>
          <a:solidFill>
            <a:schemeClr val="bg1"/>
          </a:solidFill>
          <a:ln w="22225">
            <a:solidFill>
              <a:schemeClr val="tx1"/>
            </a:solidFill>
            <a:miter lim="800000"/>
            <a:headEnd type="none" w="sm" len="sm"/>
            <a:tailEnd type="none" w="sm" len="sm"/>
          </a:ln>
        </p:spPr>
        <p:txBody>
          <a:bodyPr lIns="83641" tIns="41820" rIns="83641" bIns="41820" anchor="b">
            <a:spAutoFit/>
          </a:bodyPr>
          <a:lstStyle/>
          <a:p>
            <a:r>
              <a:rPr lang="fr-FR" i="1"/>
              <a:t>EXP. CONDITIONS (STIM): 	</a:t>
            </a:r>
            <a:r>
              <a:rPr lang="fr-FR" sz="1600"/>
              <a:t>Very low beam intensity  (&lt; 1 fA)</a:t>
            </a:r>
          </a:p>
          <a:p>
            <a:r>
              <a:rPr lang="fr-FR" sz="1600"/>
              <a:t>				Spatial resolution  &lt;  1 </a:t>
            </a:r>
            <a:r>
              <a:rPr lang="fr-FR" sz="1600">
                <a:latin typeface="Symbol" pitchFamily="18" charset="2"/>
              </a:rPr>
              <a:t>m</a:t>
            </a:r>
            <a:r>
              <a:rPr lang="fr-FR" sz="1600"/>
              <a:t>m</a:t>
            </a:r>
          </a:p>
          <a:p>
            <a:r>
              <a:rPr lang="fr-FR" sz="1600"/>
              <a:t>				Non destructive  (no section, no radiation damage)	</a:t>
            </a:r>
            <a:r>
              <a:rPr lang="fr-FR" sz="1300"/>
              <a:t> </a:t>
            </a:r>
          </a:p>
          <a:p>
            <a:r>
              <a:rPr lang="fr-FR" sz="500">
                <a:solidFill>
                  <a:srgbClr val="000099"/>
                </a:solidFill>
              </a:rPr>
              <a:t>	</a:t>
            </a:r>
          </a:p>
        </p:txBody>
      </p:sp>
      <p:grpSp>
        <p:nvGrpSpPr>
          <p:cNvPr id="25609" name="Groupe 7"/>
          <p:cNvGrpSpPr>
            <a:grpSpLocks/>
          </p:cNvGrpSpPr>
          <p:nvPr/>
        </p:nvGrpSpPr>
        <p:grpSpPr bwMode="auto">
          <a:xfrm>
            <a:off x="0" y="6453188"/>
            <a:ext cx="9144000" cy="431800"/>
            <a:chOff x="0" y="6453327"/>
            <a:chExt cx="9144000" cy="432057"/>
          </a:xfrm>
        </p:grpSpPr>
        <p:sp>
          <p:nvSpPr>
            <p:cNvPr id="30" name="Rectangle 29"/>
            <p:cNvSpPr/>
            <p:nvPr/>
          </p:nvSpPr>
          <p:spPr>
            <a:xfrm>
              <a:off x="0" y="6453327"/>
              <a:ext cx="9144000" cy="432057"/>
            </a:xfrm>
            <a:prstGeom prst="rect">
              <a:avLst/>
            </a:prstGeom>
            <a:ln>
              <a:noFill/>
            </a:ln>
            <a:effectLst>
              <a:outerShdw blurRad="50800" dist="38100" dir="16200000"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p>
          </p:txBody>
        </p:sp>
        <p:pic>
          <p:nvPicPr>
            <p:cNvPr id="25613" name="Image 6" descr="logo-cenbg-transparent.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92280" y="6453327"/>
              <a:ext cx="1259631" cy="43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610" name="ZoneTexte 17"/>
          <p:cNvSpPr txBox="1">
            <a:spLocks noChangeArrowheads="1"/>
          </p:cNvSpPr>
          <p:nvPr/>
        </p:nvSpPr>
        <p:spPr bwMode="auto">
          <a:xfrm>
            <a:off x="8697913" y="6491288"/>
            <a:ext cx="446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93BB058-0B25-4B03-9A66-C6FDEFCACFFC}" type="slidenum">
              <a:rPr lang="fr-FR"/>
              <a:pPr eaLnBrk="1" hangingPunct="1"/>
              <a:t>24</a:t>
            </a:fld>
            <a:endParaRPr lang="fr-FR"/>
          </a:p>
        </p:txBody>
      </p:sp>
      <p:sp>
        <p:nvSpPr>
          <p:cNvPr id="33" name="Sous-titre 2"/>
          <p:cNvSpPr txBox="1">
            <a:spLocks/>
          </p:cNvSpPr>
          <p:nvPr/>
        </p:nvSpPr>
        <p:spPr bwMode="auto">
          <a:xfrm>
            <a:off x="312738" y="6500813"/>
            <a:ext cx="3963987" cy="357187"/>
          </a:xfrm>
          <a:prstGeom prst="rect">
            <a:avLst/>
          </a:prstGeom>
        </p:spPr>
        <p:txBody>
          <a:bodyPr/>
          <a:lstStyle/>
          <a:p>
            <a:pPr marL="342900" indent="-342900" fontAlgn="auto">
              <a:spcBef>
                <a:spcPct val="20000"/>
              </a:spcBef>
              <a:spcAft>
                <a:spcPts val="0"/>
              </a:spcAft>
              <a:defRPr/>
            </a:pPr>
            <a:r>
              <a:rPr lang="fr-FR" sz="1600" dirty="0">
                <a:latin typeface="Calibri" pitchFamily="34" charset="0"/>
                <a:cs typeface="Calibri" pitchFamily="34" charset="0"/>
              </a:rPr>
              <a:t>INPC2013</a:t>
            </a:r>
            <a:r>
              <a:rPr lang="en-US" sz="1600" dirty="0">
                <a:latin typeface="Calibri" pitchFamily="34" charset="0"/>
                <a:cs typeface="Calibri" pitchFamily="34" charset="0"/>
              </a:rPr>
              <a:t>, 2-7 June 2013, Firenze, Italy</a:t>
            </a:r>
            <a:endParaRPr lang="fr-FR" sz="1600" dirty="0">
              <a:latin typeface="Calibri" pitchFamily="34" charset="0"/>
              <a:cs typeface="Calibri" pitchFamily="34" charset="0"/>
            </a:endParaRPr>
          </a:p>
          <a:p>
            <a:pPr marL="342900" indent="-342900" fontAlgn="auto">
              <a:spcBef>
                <a:spcPct val="20000"/>
              </a:spcBef>
              <a:spcAft>
                <a:spcPts val="0"/>
              </a:spcAft>
              <a:defRPr/>
            </a:pPr>
            <a:endParaRPr lang="fr-FR" sz="1400" dirty="0">
              <a:solidFill>
                <a:schemeClr val="tx2">
                  <a:lumMod val="75000"/>
                </a:schemeClr>
              </a:solidFill>
              <a:latin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1" name="Groupe 7"/>
          <p:cNvGrpSpPr>
            <a:grpSpLocks/>
          </p:cNvGrpSpPr>
          <p:nvPr/>
        </p:nvGrpSpPr>
        <p:grpSpPr bwMode="auto">
          <a:xfrm>
            <a:off x="0" y="6453188"/>
            <a:ext cx="9144000" cy="431800"/>
            <a:chOff x="0" y="6453327"/>
            <a:chExt cx="9144000" cy="432057"/>
          </a:xfrm>
        </p:grpSpPr>
        <p:sp>
          <p:nvSpPr>
            <p:cNvPr id="5" name="Rectangle 4"/>
            <p:cNvSpPr/>
            <p:nvPr/>
          </p:nvSpPr>
          <p:spPr>
            <a:xfrm>
              <a:off x="0" y="6453327"/>
              <a:ext cx="9144000" cy="432057"/>
            </a:xfrm>
            <a:prstGeom prst="rect">
              <a:avLst/>
            </a:prstGeom>
            <a:ln>
              <a:noFill/>
            </a:ln>
            <a:effectLst>
              <a:outerShdw blurRad="50800" dist="38100" dir="16200000"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p>
          </p:txBody>
        </p:sp>
        <p:pic>
          <p:nvPicPr>
            <p:cNvPr id="27664" name="Image 6" descr="logo-cenbg-transparent.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6453327"/>
              <a:ext cx="1259631" cy="43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1" name="Connecteur droit 10"/>
          <p:cNvCxnSpPr/>
          <p:nvPr/>
        </p:nvCxnSpPr>
        <p:spPr>
          <a:xfrm>
            <a:off x="1571625" y="714375"/>
            <a:ext cx="7812088" cy="0"/>
          </a:xfrm>
          <a:prstGeom prst="line">
            <a:avLst/>
          </a:prstGeom>
          <a:ln w="38100">
            <a:solidFill>
              <a:schemeClr val="accent2">
                <a:lumMod val="75000"/>
              </a:schemeClr>
            </a:solidFill>
            <a:prstDash val="sysDot"/>
          </a:ln>
        </p:spPr>
        <p:style>
          <a:lnRef idx="1">
            <a:schemeClr val="accent2"/>
          </a:lnRef>
          <a:fillRef idx="0">
            <a:schemeClr val="accent2"/>
          </a:fillRef>
          <a:effectRef idx="0">
            <a:schemeClr val="accent2"/>
          </a:effectRef>
          <a:fontRef idx="minor">
            <a:schemeClr val="tx1"/>
          </a:fontRef>
        </p:style>
      </p:cxnSp>
      <p:sp>
        <p:nvSpPr>
          <p:cNvPr id="27653" name="ZoneTexte 18"/>
          <p:cNvSpPr txBox="1">
            <a:spLocks noChangeArrowheads="1"/>
          </p:cNvSpPr>
          <p:nvPr/>
        </p:nvSpPr>
        <p:spPr bwMode="auto">
          <a:xfrm>
            <a:off x="8616950" y="6459538"/>
            <a:ext cx="665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6B7837F-F61F-4F29-829F-7A60E78AD2BD}" type="slidenum">
              <a:rPr lang="fr-FR"/>
              <a:pPr eaLnBrk="1" hangingPunct="1"/>
              <a:t>25</a:t>
            </a:fld>
            <a:endParaRPr lang="fr-FR"/>
          </a:p>
        </p:txBody>
      </p:sp>
      <p:sp>
        <p:nvSpPr>
          <p:cNvPr id="27654" name="Text Box 16"/>
          <p:cNvSpPr txBox="1">
            <a:spLocks noChangeArrowheads="1"/>
          </p:cNvSpPr>
          <p:nvPr/>
        </p:nvSpPr>
        <p:spPr bwMode="auto">
          <a:xfrm>
            <a:off x="6626225" y="5095875"/>
            <a:ext cx="216058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a:cs typeface="Arial" charset="0"/>
              </a:rPr>
              <a:t>3D</a:t>
            </a:r>
            <a:r>
              <a:rPr lang="fr-FR" sz="1600">
                <a:cs typeface="Arial" charset="0"/>
              </a:rPr>
              <a:t> STIM</a:t>
            </a:r>
          </a:p>
          <a:p>
            <a:pPr algn="ctr" eaLnBrk="1" hangingPunct="1"/>
            <a:r>
              <a:rPr lang="fr-FR" sz="1600">
                <a:cs typeface="Arial" charset="0"/>
              </a:rPr>
              <a:t>1.5 Mev H</a:t>
            </a:r>
            <a:r>
              <a:rPr lang="fr-FR" sz="1600" baseline="30000">
                <a:cs typeface="Arial" charset="0"/>
              </a:rPr>
              <a:t>+</a:t>
            </a:r>
            <a:endParaRPr lang="en-US" sz="1600" baseline="30000">
              <a:cs typeface="Arial" charset="0"/>
            </a:endParaRPr>
          </a:p>
          <a:p>
            <a:pPr algn="ctr" eaLnBrk="1" hangingPunct="1"/>
            <a:r>
              <a:rPr lang="en-US" sz="1600">
                <a:cs typeface="Arial" charset="0"/>
              </a:rPr>
              <a:t>Scan: 2</a:t>
            </a:r>
            <a:r>
              <a:rPr lang="fr-FR" sz="1600">
                <a:cs typeface="Arial" charset="0"/>
              </a:rPr>
              <a:t>0</a:t>
            </a:r>
            <a:r>
              <a:rPr lang="en-US" sz="1600">
                <a:cs typeface="Arial" charset="0"/>
              </a:rPr>
              <a:t>0 x 1</a:t>
            </a:r>
            <a:r>
              <a:rPr lang="fr-FR" sz="1600">
                <a:cs typeface="Arial" charset="0"/>
              </a:rPr>
              <a:t>00</a:t>
            </a:r>
            <a:r>
              <a:rPr lang="en-US" sz="1600">
                <a:cs typeface="Arial" charset="0"/>
              </a:rPr>
              <a:t> μm</a:t>
            </a:r>
            <a:endParaRPr lang="fr-FR" sz="1600">
              <a:cs typeface="Arial" charset="0"/>
            </a:endParaRPr>
          </a:p>
          <a:p>
            <a:pPr algn="ctr" eaLnBrk="1" hangingPunct="1"/>
            <a:r>
              <a:rPr lang="fr-FR" sz="1600">
                <a:cs typeface="Arial" charset="0"/>
              </a:rPr>
              <a:t>3D projections</a:t>
            </a:r>
            <a:endParaRPr lang="en-US" sz="1600">
              <a:cs typeface="Arial" charset="0"/>
            </a:endParaRPr>
          </a:p>
        </p:txBody>
      </p:sp>
      <p:grpSp>
        <p:nvGrpSpPr>
          <p:cNvPr id="27655" name="Groupe 7"/>
          <p:cNvGrpSpPr>
            <a:grpSpLocks/>
          </p:cNvGrpSpPr>
          <p:nvPr/>
        </p:nvGrpSpPr>
        <p:grpSpPr bwMode="auto">
          <a:xfrm>
            <a:off x="-900113" y="-747713"/>
            <a:ext cx="3384551" cy="1830388"/>
            <a:chOff x="-900608" y="-747464"/>
            <a:chExt cx="3384376" cy="1830065"/>
          </a:xfrm>
        </p:grpSpPr>
        <p:sp>
          <p:nvSpPr>
            <p:cNvPr id="21" name="Ellipse 20"/>
            <p:cNvSpPr/>
            <p:nvPr/>
          </p:nvSpPr>
          <p:spPr>
            <a:xfrm>
              <a:off x="-103724" y="-747464"/>
              <a:ext cx="1795370" cy="1774513"/>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p>
          </p:txBody>
        </p:sp>
        <p:sp>
          <p:nvSpPr>
            <p:cNvPr id="22" name="Titre 1"/>
            <p:cNvSpPr txBox="1">
              <a:spLocks/>
            </p:cNvSpPr>
            <p:nvPr/>
          </p:nvSpPr>
          <p:spPr>
            <a:xfrm>
              <a:off x="-900608" y="-387165"/>
              <a:ext cx="3384376" cy="1469766"/>
            </a:xfrm>
            <a:prstGeom prst="rect">
              <a:avLst/>
            </a:prstGeom>
          </p:spPr>
          <p:txBody>
            <a:bodyPr anchor="ctr">
              <a:normAutofit/>
            </a:bodyPr>
            <a:lstStyle/>
            <a:p>
              <a:pPr algn="ctr" fontAlgn="auto">
                <a:spcAft>
                  <a:spcPts val="0"/>
                </a:spcAft>
                <a:defRPr/>
              </a:pPr>
              <a:r>
                <a:rPr lang="fr-FR" sz="3200" dirty="0">
                  <a:solidFill>
                    <a:schemeClr val="accent1">
                      <a:lumMod val="50000"/>
                    </a:schemeClr>
                  </a:solidFill>
                  <a:latin typeface="+mj-lt"/>
                  <a:ea typeface="+mj-ea"/>
                  <a:cs typeface="+mj-cs"/>
                </a:rPr>
                <a:t>4</a:t>
              </a:r>
            </a:p>
          </p:txBody>
        </p:sp>
      </p:grpSp>
      <p:sp>
        <p:nvSpPr>
          <p:cNvPr id="15" name="Sous-titre 2"/>
          <p:cNvSpPr txBox="1">
            <a:spLocks/>
          </p:cNvSpPr>
          <p:nvPr/>
        </p:nvSpPr>
        <p:spPr bwMode="auto">
          <a:xfrm>
            <a:off x="312738" y="6500813"/>
            <a:ext cx="3963987" cy="357187"/>
          </a:xfrm>
          <a:prstGeom prst="rect">
            <a:avLst/>
          </a:prstGeom>
        </p:spPr>
        <p:txBody>
          <a:bodyPr/>
          <a:lstStyle/>
          <a:p>
            <a:pPr marL="342900" indent="-342900" fontAlgn="auto">
              <a:spcBef>
                <a:spcPct val="20000"/>
              </a:spcBef>
              <a:spcAft>
                <a:spcPts val="0"/>
              </a:spcAft>
              <a:defRPr/>
            </a:pPr>
            <a:r>
              <a:rPr lang="fr-FR" sz="1600" dirty="0">
                <a:latin typeface="Calibri" pitchFamily="34" charset="0"/>
                <a:cs typeface="Calibri" pitchFamily="34" charset="0"/>
              </a:rPr>
              <a:t>INPC2013</a:t>
            </a:r>
            <a:r>
              <a:rPr lang="en-US" sz="1600" dirty="0">
                <a:latin typeface="Calibri" pitchFamily="34" charset="0"/>
                <a:cs typeface="Calibri" pitchFamily="34" charset="0"/>
              </a:rPr>
              <a:t>, 2-7 June 2013, Firenze, Italy</a:t>
            </a:r>
            <a:endParaRPr lang="fr-FR" sz="1600" dirty="0">
              <a:latin typeface="Calibri" pitchFamily="34" charset="0"/>
              <a:cs typeface="Calibri" pitchFamily="34" charset="0"/>
            </a:endParaRPr>
          </a:p>
          <a:p>
            <a:pPr marL="342900" indent="-342900" fontAlgn="auto">
              <a:spcBef>
                <a:spcPct val="20000"/>
              </a:spcBef>
              <a:spcAft>
                <a:spcPts val="0"/>
              </a:spcAft>
              <a:defRPr/>
            </a:pPr>
            <a:endParaRPr lang="fr-FR" sz="1400" dirty="0">
              <a:solidFill>
                <a:schemeClr val="tx2">
                  <a:lumMod val="75000"/>
                </a:schemeClr>
              </a:solidFill>
              <a:latin typeface="+mn-lt"/>
            </a:endParaRPr>
          </a:p>
        </p:txBody>
      </p:sp>
      <p:pic>
        <p:nvPicPr>
          <p:cNvPr id="27657" name="Picture 109" descr="C:\Documents and Settings\seznech\Bureau\introfig1-bis.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775" y="1260475"/>
            <a:ext cx="1265238" cy="4365625"/>
          </a:xfrm>
          <a:prstGeom prst="rect">
            <a:avLst/>
          </a:prstGeom>
          <a:noFill/>
          <a:ln w="9525">
            <a:solidFill>
              <a:srgbClr val="002776"/>
            </a:solidFill>
            <a:miter lim="800000"/>
            <a:headEnd/>
            <a:tailEnd/>
          </a:ln>
          <a:extLst>
            <a:ext uri="{909E8E84-426E-40DD-AFC4-6F175D3DCCD1}">
              <a14:hiddenFill xmlns:a14="http://schemas.microsoft.com/office/drawing/2010/main">
                <a:solidFill>
                  <a:srgbClr val="FFFFFF"/>
                </a:solidFill>
              </a14:hiddenFill>
            </a:ext>
          </a:extLst>
        </p:spPr>
      </p:pic>
      <p:sp>
        <p:nvSpPr>
          <p:cNvPr id="27658" name="Text Box 16"/>
          <p:cNvSpPr txBox="1">
            <a:spLocks noChangeArrowheads="1"/>
          </p:cNvSpPr>
          <p:nvPr/>
        </p:nvSpPr>
        <p:spPr bwMode="auto">
          <a:xfrm>
            <a:off x="254000" y="5686425"/>
            <a:ext cx="21605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a:cs typeface="Arial" charset="0"/>
              </a:rPr>
              <a:t>DIC optical microscopy</a:t>
            </a:r>
            <a:endParaRPr lang="en-US" sz="1600" baseline="30000">
              <a:cs typeface="Arial" charset="0"/>
            </a:endParaRPr>
          </a:p>
        </p:txBody>
      </p:sp>
      <p:sp>
        <p:nvSpPr>
          <p:cNvPr id="18" name="Rectangle 17"/>
          <p:cNvSpPr/>
          <p:nvPr/>
        </p:nvSpPr>
        <p:spPr>
          <a:xfrm>
            <a:off x="917575" y="176213"/>
            <a:ext cx="8769350" cy="461962"/>
          </a:xfrm>
          <a:prstGeom prst="rect">
            <a:avLst/>
          </a:prstGeom>
          <a:noFill/>
          <a:ln>
            <a:noFill/>
          </a:ln>
        </p:spPr>
        <p:txBody>
          <a:bodyPr lIns="91434" tIns="45717" rIns="91434" bIns="45717">
            <a:spAutoFit/>
          </a:bodyPr>
          <a:lstStyle/>
          <a:p>
            <a:pPr algn="ctr">
              <a:defRPr/>
            </a:pPr>
            <a:r>
              <a:rPr lang="en-US" sz="2400" dirty="0" err="1">
                <a:solidFill>
                  <a:schemeClr val="accent1">
                    <a:lumMod val="75000"/>
                  </a:schemeClr>
                </a:solidFill>
                <a:latin typeface="+mn-lt"/>
                <a:cs typeface="Arial" pitchFamily="34" charset="0"/>
              </a:rPr>
              <a:t>C.Elegans</a:t>
            </a:r>
            <a:r>
              <a:rPr lang="en-US" sz="2400" dirty="0">
                <a:solidFill>
                  <a:schemeClr val="accent1">
                    <a:lumMod val="75000"/>
                  </a:schemeClr>
                </a:solidFill>
                <a:latin typeface="+mn-lt"/>
                <a:cs typeface="Arial" pitchFamily="34" charset="0"/>
              </a:rPr>
              <a:t> nematode : Tomography  of adult  worms</a:t>
            </a:r>
          </a:p>
        </p:txBody>
      </p:sp>
      <p:pic>
        <p:nvPicPr>
          <p:cNvPr id="27660" name="Picture 26" descr="hervé_position_of_slic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8613" y="1900238"/>
            <a:ext cx="1916112"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5"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8750" y="815976"/>
            <a:ext cx="3500933" cy="533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7" name="Groupe 7"/>
          <p:cNvGrpSpPr>
            <a:grpSpLocks/>
          </p:cNvGrpSpPr>
          <p:nvPr/>
        </p:nvGrpSpPr>
        <p:grpSpPr bwMode="auto">
          <a:xfrm>
            <a:off x="0" y="6453188"/>
            <a:ext cx="9144000" cy="431800"/>
            <a:chOff x="0" y="6453327"/>
            <a:chExt cx="9144000" cy="432057"/>
          </a:xfrm>
        </p:grpSpPr>
        <p:sp>
          <p:nvSpPr>
            <p:cNvPr id="5" name="Rectangle 4"/>
            <p:cNvSpPr/>
            <p:nvPr/>
          </p:nvSpPr>
          <p:spPr>
            <a:xfrm>
              <a:off x="0" y="6453327"/>
              <a:ext cx="9144000" cy="432057"/>
            </a:xfrm>
            <a:prstGeom prst="rect">
              <a:avLst/>
            </a:prstGeom>
            <a:ln>
              <a:noFill/>
            </a:ln>
            <a:effectLst>
              <a:outerShdw blurRad="50800" dist="38100" dir="16200000"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p>
          </p:txBody>
        </p:sp>
        <p:pic>
          <p:nvPicPr>
            <p:cNvPr id="26640" name="Image 6" descr="logo-cenbg-transparent.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92280" y="6453327"/>
              <a:ext cx="1259631" cy="43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1" name="Connecteur droit 10"/>
          <p:cNvCxnSpPr/>
          <p:nvPr/>
        </p:nvCxnSpPr>
        <p:spPr>
          <a:xfrm>
            <a:off x="1571625" y="714375"/>
            <a:ext cx="7812088" cy="0"/>
          </a:xfrm>
          <a:prstGeom prst="line">
            <a:avLst/>
          </a:prstGeom>
          <a:ln w="38100">
            <a:solidFill>
              <a:schemeClr val="accent2">
                <a:lumMod val="75000"/>
              </a:schemeClr>
            </a:solidFill>
            <a:prstDash val="sysDot"/>
          </a:ln>
        </p:spPr>
        <p:style>
          <a:lnRef idx="1">
            <a:schemeClr val="accent2"/>
          </a:lnRef>
          <a:fillRef idx="0">
            <a:schemeClr val="accent2"/>
          </a:fillRef>
          <a:effectRef idx="0">
            <a:schemeClr val="accent2"/>
          </a:effectRef>
          <a:fontRef idx="minor">
            <a:schemeClr val="tx1"/>
          </a:fontRef>
        </p:style>
      </p:cxnSp>
      <p:sp>
        <p:nvSpPr>
          <p:cNvPr id="26629" name="ZoneTexte 18"/>
          <p:cNvSpPr txBox="1">
            <a:spLocks noChangeArrowheads="1"/>
          </p:cNvSpPr>
          <p:nvPr/>
        </p:nvSpPr>
        <p:spPr bwMode="auto">
          <a:xfrm>
            <a:off x="8616950" y="6459538"/>
            <a:ext cx="665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0AAA978-8477-40EA-913C-33278ACE13CC}" type="slidenum">
              <a:rPr lang="fr-FR"/>
              <a:pPr eaLnBrk="1" hangingPunct="1"/>
              <a:t>26</a:t>
            </a:fld>
            <a:endParaRPr lang="fr-FR"/>
          </a:p>
        </p:txBody>
      </p:sp>
      <p:sp>
        <p:nvSpPr>
          <p:cNvPr id="26630" name="Text Box 16"/>
          <p:cNvSpPr txBox="1">
            <a:spLocks noChangeArrowheads="1"/>
          </p:cNvSpPr>
          <p:nvPr/>
        </p:nvSpPr>
        <p:spPr bwMode="auto">
          <a:xfrm>
            <a:off x="6626225" y="5095875"/>
            <a:ext cx="216058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a:cs typeface="Arial" charset="0"/>
              </a:rPr>
              <a:t>3D</a:t>
            </a:r>
            <a:r>
              <a:rPr lang="fr-FR" sz="1600">
                <a:cs typeface="Arial" charset="0"/>
              </a:rPr>
              <a:t> STIM</a:t>
            </a:r>
          </a:p>
          <a:p>
            <a:pPr algn="ctr" eaLnBrk="1" hangingPunct="1"/>
            <a:r>
              <a:rPr lang="fr-FR" sz="1600">
                <a:cs typeface="Arial" charset="0"/>
              </a:rPr>
              <a:t>1.5 Mev H</a:t>
            </a:r>
            <a:r>
              <a:rPr lang="fr-FR" sz="1600" baseline="30000">
                <a:cs typeface="Arial" charset="0"/>
              </a:rPr>
              <a:t>+</a:t>
            </a:r>
            <a:endParaRPr lang="en-US" sz="1600" baseline="30000">
              <a:cs typeface="Arial" charset="0"/>
            </a:endParaRPr>
          </a:p>
          <a:p>
            <a:pPr algn="ctr" eaLnBrk="1" hangingPunct="1"/>
            <a:r>
              <a:rPr lang="en-US" sz="1600">
                <a:cs typeface="Arial" charset="0"/>
              </a:rPr>
              <a:t>Scan: 2</a:t>
            </a:r>
            <a:r>
              <a:rPr lang="fr-FR" sz="1600">
                <a:cs typeface="Arial" charset="0"/>
              </a:rPr>
              <a:t>0</a:t>
            </a:r>
            <a:r>
              <a:rPr lang="en-US" sz="1600">
                <a:cs typeface="Arial" charset="0"/>
              </a:rPr>
              <a:t>0 x 1</a:t>
            </a:r>
            <a:r>
              <a:rPr lang="fr-FR" sz="1600">
                <a:cs typeface="Arial" charset="0"/>
              </a:rPr>
              <a:t>00</a:t>
            </a:r>
            <a:r>
              <a:rPr lang="en-US" sz="1600">
                <a:cs typeface="Arial" charset="0"/>
              </a:rPr>
              <a:t> μm</a:t>
            </a:r>
            <a:endParaRPr lang="fr-FR" sz="1600">
              <a:cs typeface="Arial" charset="0"/>
            </a:endParaRPr>
          </a:p>
          <a:p>
            <a:pPr algn="ctr" eaLnBrk="1" hangingPunct="1"/>
            <a:r>
              <a:rPr lang="fr-FR" sz="1600">
                <a:cs typeface="Arial" charset="0"/>
              </a:rPr>
              <a:t>3D projections</a:t>
            </a:r>
            <a:endParaRPr lang="en-US" sz="1600">
              <a:cs typeface="Arial" charset="0"/>
            </a:endParaRPr>
          </a:p>
        </p:txBody>
      </p:sp>
      <p:grpSp>
        <p:nvGrpSpPr>
          <p:cNvPr id="26631" name="Groupe 7"/>
          <p:cNvGrpSpPr>
            <a:grpSpLocks/>
          </p:cNvGrpSpPr>
          <p:nvPr/>
        </p:nvGrpSpPr>
        <p:grpSpPr bwMode="auto">
          <a:xfrm>
            <a:off x="-900113" y="-747713"/>
            <a:ext cx="3384551" cy="1830388"/>
            <a:chOff x="-900608" y="-747464"/>
            <a:chExt cx="3384376" cy="1830065"/>
          </a:xfrm>
        </p:grpSpPr>
        <p:sp>
          <p:nvSpPr>
            <p:cNvPr id="21" name="Ellipse 20"/>
            <p:cNvSpPr/>
            <p:nvPr/>
          </p:nvSpPr>
          <p:spPr>
            <a:xfrm>
              <a:off x="-103724" y="-747464"/>
              <a:ext cx="1795370" cy="1774513"/>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p>
          </p:txBody>
        </p:sp>
        <p:sp>
          <p:nvSpPr>
            <p:cNvPr id="22" name="Titre 1"/>
            <p:cNvSpPr txBox="1">
              <a:spLocks/>
            </p:cNvSpPr>
            <p:nvPr/>
          </p:nvSpPr>
          <p:spPr>
            <a:xfrm>
              <a:off x="-900608" y="-387165"/>
              <a:ext cx="3384376" cy="1469766"/>
            </a:xfrm>
            <a:prstGeom prst="rect">
              <a:avLst/>
            </a:prstGeom>
          </p:spPr>
          <p:txBody>
            <a:bodyPr anchor="ctr">
              <a:normAutofit/>
            </a:bodyPr>
            <a:lstStyle/>
            <a:p>
              <a:pPr algn="ctr" fontAlgn="auto">
                <a:spcAft>
                  <a:spcPts val="0"/>
                </a:spcAft>
                <a:defRPr/>
              </a:pPr>
              <a:r>
                <a:rPr lang="fr-FR" sz="3200" dirty="0">
                  <a:solidFill>
                    <a:schemeClr val="accent1">
                      <a:lumMod val="50000"/>
                    </a:schemeClr>
                  </a:solidFill>
                  <a:latin typeface="+mj-lt"/>
                  <a:ea typeface="+mj-ea"/>
                  <a:cs typeface="+mj-cs"/>
                </a:rPr>
                <a:t>4</a:t>
              </a:r>
            </a:p>
          </p:txBody>
        </p:sp>
      </p:grpSp>
      <p:sp>
        <p:nvSpPr>
          <p:cNvPr id="15" name="Sous-titre 2"/>
          <p:cNvSpPr txBox="1">
            <a:spLocks/>
          </p:cNvSpPr>
          <p:nvPr/>
        </p:nvSpPr>
        <p:spPr bwMode="auto">
          <a:xfrm>
            <a:off x="312738" y="6500813"/>
            <a:ext cx="3963987" cy="357187"/>
          </a:xfrm>
          <a:prstGeom prst="rect">
            <a:avLst/>
          </a:prstGeom>
        </p:spPr>
        <p:txBody>
          <a:bodyPr/>
          <a:lstStyle/>
          <a:p>
            <a:pPr marL="342900" indent="-342900" fontAlgn="auto">
              <a:spcBef>
                <a:spcPct val="20000"/>
              </a:spcBef>
              <a:spcAft>
                <a:spcPts val="0"/>
              </a:spcAft>
              <a:defRPr/>
            </a:pPr>
            <a:r>
              <a:rPr lang="fr-FR" sz="1600" dirty="0">
                <a:latin typeface="Calibri" pitchFamily="34" charset="0"/>
                <a:cs typeface="Calibri" pitchFamily="34" charset="0"/>
              </a:rPr>
              <a:t>INPC2013</a:t>
            </a:r>
            <a:r>
              <a:rPr lang="en-US" sz="1600" dirty="0">
                <a:latin typeface="Calibri" pitchFamily="34" charset="0"/>
                <a:cs typeface="Calibri" pitchFamily="34" charset="0"/>
              </a:rPr>
              <a:t>, 2-7 June 2013, Firenze, Italy</a:t>
            </a:r>
            <a:endParaRPr lang="fr-FR" sz="1600" dirty="0">
              <a:latin typeface="Calibri" pitchFamily="34" charset="0"/>
              <a:cs typeface="Calibri" pitchFamily="34" charset="0"/>
            </a:endParaRPr>
          </a:p>
          <a:p>
            <a:pPr marL="342900" indent="-342900" fontAlgn="auto">
              <a:spcBef>
                <a:spcPct val="20000"/>
              </a:spcBef>
              <a:spcAft>
                <a:spcPts val="0"/>
              </a:spcAft>
              <a:defRPr/>
            </a:pPr>
            <a:endParaRPr lang="fr-FR" sz="1400" dirty="0">
              <a:solidFill>
                <a:schemeClr val="tx2">
                  <a:lumMod val="75000"/>
                </a:schemeClr>
              </a:solidFill>
              <a:latin typeface="+mn-lt"/>
            </a:endParaRPr>
          </a:p>
        </p:txBody>
      </p:sp>
      <p:pic>
        <p:nvPicPr>
          <p:cNvPr id="26633" name="Picture 109" descr="C:\Documents and Settings\seznech\Bureau\introfig1-bis.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775" y="1260475"/>
            <a:ext cx="1265238" cy="4365625"/>
          </a:xfrm>
          <a:prstGeom prst="rect">
            <a:avLst/>
          </a:prstGeom>
          <a:noFill/>
          <a:ln w="9525">
            <a:solidFill>
              <a:srgbClr val="002776"/>
            </a:solidFill>
            <a:miter lim="800000"/>
            <a:headEnd/>
            <a:tailEnd/>
          </a:ln>
          <a:extLst>
            <a:ext uri="{909E8E84-426E-40DD-AFC4-6F175D3DCCD1}">
              <a14:hiddenFill xmlns:a14="http://schemas.microsoft.com/office/drawing/2010/main">
                <a:solidFill>
                  <a:srgbClr val="FFFFFF"/>
                </a:solidFill>
              </a14:hiddenFill>
            </a:ext>
          </a:extLst>
        </p:spPr>
      </p:pic>
      <p:sp>
        <p:nvSpPr>
          <p:cNvPr id="26634" name="Text Box 16"/>
          <p:cNvSpPr txBox="1">
            <a:spLocks noChangeArrowheads="1"/>
          </p:cNvSpPr>
          <p:nvPr/>
        </p:nvSpPr>
        <p:spPr bwMode="auto">
          <a:xfrm>
            <a:off x="254000" y="5686425"/>
            <a:ext cx="21605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a:cs typeface="Arial" charset="0"/>
              </a:rPr>
              <a:t>DIC optical microscopy</a:t>
            </a:r>
            <a:endParaRPr lang="en-US" sz="1600" baseline="30000">
              <a:cs typeface="Arial" charset="0"/>
            </a:endParaRPr>
          </a:p>
        </p:txBody>
      </p:sp>
      <p:sp>
        <p:nvSpPr>
          <p:cNvPr id="18" name="Rectangle 17"/>
          <p:cNvSpPr/>
          <p:nvPr/>
        </p:nvSpPr>
        <p:spPr>
          <a:xfrm>
            <a:off x="917575" y="176213"/>
            <a:ext cx="8769350" cy="461962"/>
          </a:xfrm>
          <a:prstGeom prst="rect">
            <a:avLst/>
          </a:prstGeom>
          <a:noFill/>
          <a:ln>
            <a:noFill/>
          </a:ln>
        </p:spPr>
        <p:txBody>
          <a:bodyPr lIns="91434" tIns="45717" rIns="91434" bIns="45717">
            <a:spAutoFit/>
          </a:bodyPr>
          <a:lstStyle/>
          <a:p>
            <a:pPr algn="ctr">
              <a:defRPr/>
            </a:pPr>
            <a:r>
              <a:rPr lang="en-US" sz="2400" dirty="0" err="1">
                <a:solidFill>
                  <a:schemeClr val="accent1">
                    <a:lumMod val="75000"/>
                  </a:schemeClr>
                </a:solidFill>
                <a:latin typeface="+mn-lt"/>
                <a:cs typeface="Arial" pitchFamily="34" charset="0"/>
              </a:rPr>
              <a:t>C.Elegans</a:t>
            </a:r>
            <a:r>
              <a:rPr lang="en-US" sz="2400" dirty="0">
                <a:solidFill>
                  <a:schemeClr val="accent1">
                    <a:lumMod val="75000"/>
                  </a:schemeClr>
                </a:solidFill>
                <a:latin typeface="+mn-lt"/>
                <a:cs typeface="Arial" pitchFamily="34" charset="0"/>
              </a:rPr>
              <a:t> nematode : Tomography  of adult  worms</a:t>
            </a:r>
          </a:p>
        </p:txBody>
      </p:sp>
      <p:pic>
        <p:nvPicPr>
          <p:cNvPr id="26636" name="Picture 26" descr="hervé_position_of_slic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78613" y="1900238"/>
            <a:ext cx="1916112"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movie_head_9..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584450" y="1082674"/>
            <a:ext cx="3975100" cy="45434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1" name="Groupe 7"/>
          <p:cNvGrpSpPr>
            <a:grpSpLocks/>
          </p:cNvGrpSpPr>
          <p:nvPr/>
        </p:nvGrpSpPr>
        <p:grpSpPr bwMode="auto">
          <a:xfrm>
            <a:off x="0" y="6453188"/>
            <a:ext cx="9144000" cy="431800"/>
            <a:chOff x="0" y="6453327"/>
            <a:chExt cx="9144000" cy="432057"/>
          </a:xfrm>
        </p:grpSpPr>
        <p:sp>
          <p:nvSpPr>
            <p:cNvPr id="5" name="Rectangle 4"/>
            <p:cNvSpPr/>
            <p:nvPr/>
          </p:nvSpPr>
          <p:spPr>
            <a:xfrm>
              <a:off x="0" y="6453327"/>
              <a:ext cx="9144000" cy="432057"/>
            </a:xfrm>
            <a:prstGeom prst="rect">
              <a:avLst/>
            </a:prstGeom>
            <a:ln>
              <a:noFill/>
            </a:ln>
            <a:effectLst>
              <a:outerShdw blurRad="50800" dist="38100" dir="16200000"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solidFill>
                  <a:prstClr val="black"/>
                </a:solidFill>
              </a:endParaRPr>
            </a:p>
          </p:txBody>
        </p:sp>
        <p:pic>
          <p:nvPicPr>
            <p:cNvPr id="27664" name="Image 6" descr="logo-cenbg-transparent.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6453327"/>
              <a:ext cx="1259631" cy="43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1" name="Connecteur droit 10"/>
          <p:cNvCxnSpPr/>
          <p:nvPr/>
        </p:nvCxnSpPr>
        <p:spPr>
          <a:xfrm>
            <a:off x="1571625" y="714375"/>
            <a:ext cx="7812088" cy="0"/>
          </a:xfrm>
          <a:prstGeom prst="line">
            <a:avLst/>
          </a:prstGeom>
          <a:ln w="38100">
            <a:solidFill>
              <a:schemeClr val="accent2">
                <a:lumMod val="75000"/>
              </a:schemeClr>
            </a:solidFill>
            <a:prstDash val="sysDot"/>
          </a:ln>
        </p:spPr>
        <p:style>
          <a:lnRef idx="1">
            <a:schemeClr val="accent2"/>
          </a:lnRef>
          <a:fillRef idx="0">
            <a:schemeClr val="accent2"/>
          </a:fillRef>
          <a:effectRef idx="0">
            <a:schemeClr val="accent2"/>
          </a:effectRef>
          <a:fontRef idx="minor">
            <a:schemeClr val="tx1"/>
          </a:fontRef>
        </p:style>
      </p:cxnSp>
      <p:sp>
        <p:nvSpPr>
          <p:cNvPr id="27653" name="ZoneTexte 18"/>
          <p:cNvSpPr txBox="1">
            <a:spLocks noChangeArrowheads="1"/>
          </p:cNvSpPr>
          <p:nvPr/>
        </p:nvSpPr>
        <p:spPr bwMode="auto">
          <a:xfrm>
            <a:off x="8616950" y="6459538"/>
            <a:ext cx="665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6B7837F-F61F-4F29-829F-7A60E78AD2BD}" type="slidenum">
              <a:rPr lang="fr-FR">
                <a:solidFill>
                  <a:prstClr val="black"/>
                </a:solidFill>
              </a:rPr>
              <a:pPr eaLnBrk="1" hangingPunct="1"/>
              <a:t>27</a:t>
            </a:fld>
            <a:endParaRPr lang="fr-FR">
              <a:solidFill>
                <a:prstClr val="black"/>
              </a:solidFill>
            </a:endParaRPr>
          </a:p>
        </p:txBody>
      </p:sp>
      <p:sp>
        <p:nvSpPr>
          <p:cNvPr id="27654" name="Text Box 16"/>
          <p:cNvSpPr txBox="1">
            <a:spLocks noChangeArrowheads="1"/>
          </p:cNvSpPr>
          <p:nvPr/>
        </p:nvSpPr>
        <p:spPr bwMode="auto">
          <a:xfrm>
            <a:off x="6626225" y="5095875"/>
            <a:ext cx="216058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a:solidFill>
                  <a:prstClr val="black"/>
                </a:solidFill>
                <a:cs typeface="Arial" charset="0"/>
              </a:rPr>
              <a:t>3D</a:t>
            </a:r>
            <a:r>
              <a:rPr lang="fr-FR" sz="1600">
                <a:solidFill>
                  <a:prstClr val="black"/>
                </a:solidFill>
                <a:cs typeface="Arial" charset="0"/>
              </a:rPr>
              <a:t> STIM</a:t>
            </a:r>
          </a:p>
          <a:p>
            <a:pPr algn="ctr" eaLnBrk="1" hangingPunct="1"/>
            <a:r>
              <a:rPr lang="fr-FR" sz="1600">
                <a:solidFill>
                  <a:prstClr val="black"/>
                </a:solidFill>
                <a:cs typeface="Arial" charset="0"/>
              </a:rPr>
              <a:t>1.5 Mev H</a:t>
            </a:r>
            <a:r>
              <a:rPr lang="fr-FR" sz="1600" baseline="30000">
                <a:solidFill>
                  <a:prstClr val="black"/>
                </a:solidFill>
                <a:cs typeface="Arial" charset="0"/>
              </a:rPr>
              <a:t>+</a:t>
            </a:r>
            <a:endParaRPr lang="en-US" sz="1600" baseline="30000">
              <a:solidFill>
                <a:prstClr val="black"/>
              </a:solidFill>
              <a:cs typeface="Arial" charset="0"/>
            </a:endParaRPr>
          </a:p>
          <a:p>
            <a:pPr algn="ctr" eaLnBrk="1" hangingPunct="1"/>
            <a:r>
              <a:rPr lang="en-US" sz="1600">
                <a:solidFill>
                  <a:prstClr val="black"/>
                </a:solidFill>
                <a:cs typeface="Arial" charset="0"/>
              </a:rPr>
              <a:t>Scan: 2</a:t>
            </a:r>
            <a:r>
              <a:rPr lang="fr-FR" sz="1600">
                <a:solidFill>
                  <a:prstClr val="black"/>
                </a:solidFill>
                <a:cs typeface="Arial" charset="0"/>
              </a:rPr>
              <a:t>0</a:t>
            </a:r>
            <a:r>
              <a:rPr lang="en-US" sz="1600">
                <a:solidFill>
                  <a:prstClr val="black"/>
                </a:solidFill>
                <a:cs typeface="Arial" charset="0"/>
              </a:rPr>
              <a:t>0 x 1</a:t>
            </a:r>
            <a:r>
              <a:rPr lang="fr-FR" sz="1600">
                <a:solidFill>
                  <a:prstClr val="black"/>
                </a:solidFill>
                <a:cs typeface="Arial" charset="0"/>
              </a:rPr>
              <a:t>00</a:t>
            </a:r>
            <a:r>
              <a:rPr lang="en-US" sz="1600">
                <a:solidFill>
                  <a:prstClr val="black"/>
                </a:solidFill>
                <a:cs typeface="Arial" charset="0"/>
              </a:rPr>
              <a:t> μm</a:t>
            </a:r>
            <a:endParaRPr lang="fr-FR" sz="1600">
              <a:solidFill>
                <a:prstClr val="black"/>
              </a:solidFill>
              <a:cs typeface="Arial" charset="0"/>
            </a:endParaRPr>
          </a:p>
          <a:p>
            <a:pPr algn="ctr" eaLnBrk="1" hangingPunct="1"/>
            <a:r>
              <a:rPr lang="fr-FR" sz="1600">
                <a:solidFill>
                  <a:prstClr val="black"/>
                </a:solidFill>
                <a:cs typeface="Arial" charset="0"/>
              </a:rPr>
              <a:t>3D projections</a:t>
            </a:r>
            <a:endParaRPr lang="en-US" sz="1600">
              <a:solidFill>
                <a:prstClr val="black"/>
              </a:solidFill>
              <a:cs typeface="Arial" charset="0"/>
            </a:endParaRPr>
          </a:p>
        </p:txBody>
      </p:sp>
      <p:grpSp>
        <p:nvGrpSpPr>
          <p:cNvPr id="27655" name="Groupe 7"/>
          <p:cNvGrpSpPr>
            <a:grpSpLocks/>
          </p:cNvGrpSpPr>
          <p:nvPr/>
        </p:nvGrpSpPr>
        <p:grpSpPr bwMode="auto">
          <a:xfrm>
            <a:off x="-900113" y="-747713"/>
            <a:ext cx="3384551" cy="1830388"/>
            <a:chOff x="-900608" y="-747464"/>
            <a:chExt cx="3384376" cy="1830065"/>
          </a:xfrm>
        </p:grpSpPr>
        <p:sp>
          <p:nvSpPr>
            <p:cNvPr id="21" name="Ellipse 20"/>
            <p:cNvSpPr/>
            <p:nvPr/>
          </p:nvSpPr>
          <p:spPr>
            <a:xfrm>
              <a:off x="-103724" y="-747464"/>
              <a:ext cx="1795370" cy="1774513"/>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solidFill>
                  <a:prstClr val="black"/>
                </a:solidFill>
              </a:endParaRPr>
            </a:p>
          </p:txBody>
        </p:sp>
        <p:sp>
          <p:nvSpPr>
            <p:cNvPr id="22" name="Titre 1"/>
            <p:cNvSpPr txBox="1">
              <a:spLocks/>
            </p:cNvSpPr>
            <p:nvPr/>
          </p:nvSpPr>
          <p:spPr>
            <a:xfrm>
              <a:off x="-900608" y="-387165"/>
              <a:ext cx="3384376" cy="1469766"/>
            </a:xfrm>
            <a:prstGeom prst="rect">
              <a:avLst/>
            </a:prstGeom>
          </p:spPr>
          <p:txBody>
            <a:bodyPr anchor="ctr">
              <a:normAutofit/>
            </a:bodyPr>
            <a:lstStyle/>
            <a:p>
              <a:pPr algn="ctr" fontAlgn="auto">
                <a:spcAft>
                  <a:spcPts val="0"/>
                </a:spcAft>
                <a:defRPr/>
              </a:pPr>
              <a:r>
                <a:rPr lang="fr-FR" sz="3200" dirty="0">
                  <a:solidFill>
                    <a:srgbClr val="4F81BD">
                      <a:lumMod val="50000"/>
                    </a:srgbClr>
                  </a:solidFill>
                  <a:latin typeface="Calibri"/>
                </a:rPr>
                <a:t>4</a:t>
              </a:r>
            </a:p>
          </p:txBody>
        </p:sp>
      </p:grpSp>
      <p:sp>
        <p:nvSpPr>
          <p:cNvPr id="15" name="Sous-titre 2"/>
          <p:cNvSpPr txBox="1">
            <a:spLocks/>
          </p:cNvSpPr>
          <p:nvPr/>
        </p:nvSpPr>
        <p:spPr bwMode="auto">
          <a:xfrm>
            <a:off x="312738" y="6500813"/>
            <a:ext cx="3963987" cy="357187"/>
          </a:xfrm>
          <a:prstGeom prst="rect">
            <a:avLst/>
          </a:prstGeom>
        </p:spPr>
        <p:txBody>
          <a:bodyPr/>
          <a:lstStyle/>
          <a:p>
            <a:pPr marL="342900" indent="-342900" fontAlgn="auto">
              <a:spcBef>
                <a:spcPct val="20000"/>
              </a:spcBef>
              <a:spcAft>
                <a:spcPts val="0"/>
              </a:spcAft>
              <a:defRPr/>
            </a:pPr>
            <a:r>
              <a:rPr lang="fr-FR" sz="1600" dirty="0">
                <a:solidFill>
                  <a:prstClr val="black"/>
                </a:solidFill>
                <a:latin typeface="Calibri" pitchFamily="34" charset="0"/>
                <a:cs typeface="Calibri" pitchFamily="34" charset="0"/>
              </a:rPr>
              <a:t>INPC2013</a:t>
            </a:r>
            <a:r>
              <a:rPr lang="en-US" sz="1600" dirty="0">
                <a:solidFill>
                  <a:prstClr val="black"/>
                </a:solidFill>
                <a:latin typeface="Calibri" pitchFamily="34" charset="0"/>
                <a:cs typeface="Calibri" pitchFamily="34" charset="0"/>
              </a:rPr>
              <a:t>, 2-7 June 2013, Firenze, Italy</a:t>
            </a:r>
            <a:endParaRPr lang="fr-FR" sz="1600" dirty="0">
              <a:solidFill>
                <a:prstClr val="black"/>
              </a:solidFill>
              <a:latin typeface="Calibri" pitchFamily="34" charset="0"/>
              <a:cs typeface="Calibri" pitchFamily="34" charset="0"/>
            </a:endParaRPr>
          </a:p>
          <a:p>
            <a:pPr marL="342900" indent="-342900" fontAlgn="auto">
              <a:spcBef>
                <a:spcPct val="20000"/>
              </a:spcBef>
              <a:spcAft>
                <a:spcPts val="0"/>
              </a:spcAft>
              <a:defRPr/>
            </a:pPr>
            <a:endParaRPr lang="fr-FR" sz="1400" dirty="0">
              <a:solidFill>
                <a:srgbClr val="1F497D">
                  <a:lumMod val="75000"/>
                </a:srgbClr>
              </a:solidFill>
              <a:latin typeface="Calibri"/>
            </a:endParaRPr>
          </a:p>
        </p:txBody>
      </p:sp>
      <p:pic>
        <p:nvPicPr>
          <p:cNvPr id="27657" name="Picture 109" descr="C:\Documents and Settings\seznech\Bureau\introfig1-bis.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775" y="1260475"/>
            <a:ext cx="1265238" cy="4365625"/>
          </a:xfrm>
          <a:prstGeom prst="rect">
            <a:avLst/>
          </a:prstGeom>
          <a:noFill/>
          <a:ln w="9525">
            <a:solidFill>
              <a:srgbClr val="002776"/>
            </a:solidFill>
            <a:miter lim="800000"/>
            <a:headEnd/>
            <a:tailEnd/>
          </a:ln>
          <a:extLst>
            <a:ext uri="{909E8E84-426E-40DD-AFC4-6F175D3DCCD1}">
              <a14:hiddenFill xmlns:a14="http://schemas.microsoft.com/office/drawing/2010/main">
                <a:solidFill>
                  <a:srgbClr val="FFFFFF"/>
                </a:solidFill>
              </a14:hiddenFill>
            </a:ext>
          </a:extLst>
        </p:spPr>
      </p:pic>
      <p:sp>
        <p:nvSpPr>
          <p:cNvPr id="27658" name="Text Box 16"/>
          <p:cNvSpPr txBox="1">
            <a:spLocks noChangeArrowheads="1"/>
          </p:cNvSpPr>
          <p:nvPr/>
        </p:nvSpPr>
        <p:spPr bwMode="auto">
          <a:xfrm>
            <a:off x="254000" y="5686425"/>
            <a:ext cx="21605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a:solidFill>
                  <a:prstClr val="black"/>
                </a:solidFill>
                <a:cs typeface="Arial" charset="0"/>
              </a:rPr>
              <a:t>DIC optical microscopy</a:t>
            </a:r>
            <a:endParaRPr lang="en-US" sz="1600" baseline="30000">
              <a:solidFill>
                <a:prstClr val="black"/>
              </a:solidFill>
              <a:cs typeface="Arial" charset="0"/>
            </a:endParaRPr>
          </a:p>
        </p:txBody>
      </p:sp>
      <p:sp>
        <p:nvSpPr>
          <p:cNvPr id="18" name="Rectangle 17"/>
          <p:cNvSpPr/>
          <p:nvPr/>
        </p:nvSpPr>
        <p:spPr>
          <a:xfrm>
            <a:off x="917575" y="176213"/>
            <a:ext cx="8769350" cy="461962"/>
          </a:xfrm>
          <a:prstGeom prst="rect">
            <a:avLst/>
          </a:prstGeom>
          <a:noFill/>
          <a:ln>
            <a:noFill/>
          </a:ln>
        </p:spPr>
        <p:txBody>
          <a:bodyPr lIns="91434" tIns="45717" rIns="91434" bIns="45717">
            <a:spAutoFit/>
          </a:bodyPr>
          <a:lstStyle/>
          <a:p>
            <a:pPr algn="ctr">
              <a:defRPr/>
            </a:pPr>
            <a:r>
              <a:rPr lang="en-US" sz="2400" dirty="0" err="1">
                <a:solidFill>
                  <a:srgbClr val="4F81BD">
                    <a:lumMod val="75000"/>
                  </a:srgbClr>
                </a:solidFill>
                <a:latin typeface="Calibri"/>
                <a:cs typeface="Arial" pitchFamily="34" charset="0"/>
              </a:rPr>
              <a:t>C.Elegans</a:t>
            </a:r>
            <a:r>
              <a:rPr lang="en-US" sz="2400" dirty="0">
                <a:solidFill>
                  <a:srgbClr val="4F81BD">
                    <a:lumMod val="75000"/>
                  </a:srgbClr>
                </a:solidFill>
                <a:latin typeface="Calibri"/>
                <a:cs typeface="Arial" pitchFamily="34" charset="0"/>
              </a:rPr>
              <a:t> nematode : Tomography  of adult  worms</a:t>
            </a:r>
          </a:p>
        </p:txBody>
      </p:sp>
      <p:pic>
        <p:nvPicPr>
          <p:cNvPr id="27660" name="Picture 26" descr="hervé_position_of_slic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8613" y="1900238"/>
            <a:ext cx="1916112"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5"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8750" y="815976"/>
            <a:ext cx="3500933" cy="533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36988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8" descr="Montage_afterRot-1"/>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l="16185"/>
          <a:stretch>
            <a:fillRect/>
          </a:stretch>
        </p:blipFill>
        <p:spPr>
          <a:xfrm>
            <a:off x="71438" y="868363"/>
            <a:ext cx="8964612" cy="5426075"/>
          </a:xfrm>
        </p:spPr>
      </p:pic>
      <p:sp>
        <p:nvSpPr>
          <p:cNvPr id="28675" name="Text Box 10"/>
          <p:cNvSpPr txBox="1">
            <a:spLocks noChangeArrowheads="1"/>
          </p:cNvSpPr>
          <p:nvPr/>
        </p:nvSpPr>
        <p:spPr bwMode="auto">
          <a:xfrm>
            <a:off x="0" y="5953125"/>
            <a:ext cx="1933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solidFill>
                  <a:schemeClr val="bg1"/>
                </a:solidFill>
              </a:rPr>
              <a:t>Scale bar: 10 µm</a:t>
            </a:r>
          </a:p>
        </p:txBody>
      </p:sp>
      <p:grpSp>
        <p:nvGrpSpPr>
          <p:cNvPr id="28676" name="Group 23"/>
          <p:cNvGrpSpPr>
            <a:grpSpLocks/>
          </p:cNvGrpSpPr>
          <p:nvPr/>
        </p:nvGrpSpPr>
        <p:grpSpPr bwMode="auto">
          <a:xfrm>
            <a:off x="930275" y="973138"/>
            <a:ext cx="7486650" cy="369887"/>
            <a:chOff x="1927" y="731"/>
            <a:chExt cx="3674" cy="213"/>
          </a:xfrm>
        </p:grpSpPr>
        <p:sp>
          <p:nvSpPr>
            <p:cNvPr id="28703" name="Text Box 18"/>
            <p:cNvSpPr txBox="1">
              <a:spLocks noChangeArrowheads="1"/>
            </p:cNvSpPr>
            <p:nvPr/>
          </p:nvSpPr>
          <p:spPr bwMode="auto">
            <a:xfrm>
              <a:off x="1927" y="731"/>
              <a:ext cx="16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solidFill>
                    <a:schemeClr val="bg1"/>
                  </a:solidFill>
                </a:rPr>
                <a:t>P</a:t>
              </a:r>
            </a:p>
          </p:txBody>
        </p:sp>
        <p:sp>
          <p:nvSpPr>
            <p:cNvPr id="28704" name="Text Box 19"/>
            <p:cNvSpPr txBox="1">
              <a:spLocks noChangeArrowheads="1"/>
            </p:cNvSpPr>
            <p:nvPr/>
          </p:nvSpPr>
          <p:spPr bwMode="auto">
            <a:xfrm>
              <a:off x="2788" y="731"/>
              <a:ext cx="16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solidFill>
                    <a:schemeClr val="bg1"/>
                  </a:solidFill>
                </a:rPr>
                <a:t>S</a:t>
              </a:r>
            </a:p>
          </p:txBody>
        </p:sp>
        <p:sp>
          <p:nvSpPr>
            <p:cNvPr id="28705" name="Text Box 20"/>
            <p:cNvSpPr txBox="1">
              <a:spLocks noChangeArrowheads="1"/>
            </p:cNvSpPr>
            <p:nvPr/>
          </p:nvSpPr>
          <p:spPr bwMode="auto">
            <a:xfrm>
              <a:off x="3649" y="732"/>
              <a:ext cx="16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solidFill>
                    <a:schemeClr val="bg1"/>
                  </a:solidFill>
                </a:rPr>
                <a:t>K</a:t>
              </a:r>
            </a:p>
          </p:txBody>
        </p:sp>
        <p:sp>
          <p:nvSpPr>
            <p:cNvPr id="28706" name="Text Box 21"/>
            <p:cNvSpPr txBox="1">
              <a:spLocks noChangeArrowheads="1"/>
            </p:cNvSpPr>
            <p:nvPr/>
          </p:nvSpPr>
          <p:spPr bwMode="auto">
            <a:xfrm>
              <a:off x="4510" y="732"/>
              <a:ext cx="23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solidFill>
                    <a:schemeClr val="bg1"/>
                  </a:solidFill>
                </a:rPr>
                <a:t>Ca</a:t>
              </a:r>
            </a:p>
          </p:txBody>
        </p:sp>
        <p:sp>
          <p:nvSpPr>
            <p:cNvPr id="28707" name="Text Box 22"/>
            <p:cNvSpPr txBox="1">
              <a:spLocks noChangeArrowheads="1"/>
            </p:cNvSpPr>
            <p:nvPr/>
          </p:nvSpPr>
          <p:spPr bwMode="auto">
            <a:xfrm>
              <a:off x="5420" y="731"/>
              <a:ext cx="18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solidFill>
                    <a:schemeClr val="bg1"/>
                  </a:solidFill>
                </a:rPr>
                <a:t>Ti</a:t>
              </a:r>
            </a:p>
          </p:txBody>
        </p:sp>
      </p:grpSp>
      <p:sp>
        <p:nvSpPr>
          <p:cNvPr id="28677" name="Text Box 49"/>
          <p:cNvSpPr txBox="1">
            <a:spLocks noChangeArrowheads="1"/>
          </p:cNvSpPr>
          <p:nvPr/>
        </p:nvSpPr>
        <p:spPr bwMode="auto">
          <a:xfrm>
            <a:off x="190500" y="4521200"/>
            <a:ext cx="5667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000">
                <a:solidFill>
                  <a:schemeClr val="bg1"/>
                </a:solidFill>
              </a:rPr>
              <a:t>Slice 3</a:t>
            </a:r>
          </a:p>
        </p:txBody>
      </p:sp>
      <p:sp>
        <p:nvSpPr>
          <p:cNvPr id="28678" name="Text Box 50"/>
          <p:cNvSpPr txBox="1">
            <a:spLocks noChangeArrowheads="1"/>
          </p:cNvSpPr>
          <p:nvPr/>
        </p:nvSpPr>
        <p:spPr bwMode="auto">
          <a:xfrm>
            <a:off x="128588" y="2746375"/>
            <a:ext cx="5667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000">
                <a:solidFill>
                  <a:schemeClr val="bg1"/>
                </a:solidFill>
              </a:rPr>
              <a:t>Slice 2</a:t>
            </a:r>
          </a:p>
        </p:txBody>
      </p:sp>
      <p:sp>
        <p:nvSpPr>
          <p:cNvPr id="28679" name="Text Box 51"/>
          <p:cNvSpPr txBox="1">
            <a:spLocks noChangeArrowheads="1"/>
          </p:cNvSpPr>
          <p:nvPr/>
        </p:nvSpPr>
        <p:spPr bwMode="auto">
          <a:xfrm>
            <a:off x="128588" y="904875"/>
            <a:ext cx="5667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000">
                <a:solidFill>
                  <a:schemeClr val="bg1"/>
                </a:solidFill>
              </a:rPr>
              <a:t>Slice 1</a:t>
            </a:r>
          </a:p>
        </p:txBody>
      </p:sp>
      <p:sp>
        <p:nvSpPr>
          <p:cNvPr id="55" name="Rectangle 54"/>
          <p:cNvSpPr/>
          <p:nvPr/>
        </p:nvSpPr>
        <p:spPr>
          <a:xfrm>
            <a:off x="993775" y="185738"/>
            <a:ext cx="8769350" cy="461962"/>
          </a:xfrm>
          <a:prstGeom prst="rect">
            <a:avLst/>
          </a:prstGeom>
          <a:noFill/>
          <a:ln>
            <a:noFill/>
          </a:ln>
        </p:spPr>
        <p:txBody>
          <a:bodyPr lIns="91434" tIns="45717" rIns="91434" bIns="45717">
            <a:spAutoFit/>
          </a:bodyPr>
          <a:lstStyle/>
          <a:p>
            <a:pPr algn="ctr">
              <a:defRPr/>
            </a:pPr>
            <a:r>
              <a:rPr lang="en-US" sz="2400" dirty="0" err="1">
                <a:solidFill>
                  <a:schemeClr val="accent1">
                    <a:lumMod val="75000"/>
                  </a:schemeClr>
                </a:solidFill>
                <a:latin typeface="+mn-lt"/>
                <a:cs typeface="Arial" pitchFamily="34" charset="0"/>
              </a:rPr>
              <a:t>C.Elegans</a:t>
            </a:r>
            <a:r>
              <a:rPr lang="en-US" sz="2400" dirty="0">
                <a:solidFill>
                  <a:schemeClr val="accent1">
                    <a:lumMod val="75000"/>
                  </a:schemeClr>
                </a:solidFill>
                <a:latin typeface="+mn-lt"/>
                <a:cs typeface="Arial" pitchFamily="34" charset="0"/>
              </a:rPr>
              <a:t> nematode : PIXE-Tomography  of adult  worms</a:t>
            </a:r>
          </a:p>
        </p:txBody>
      </p:sp>
      <p:grpSp>
        <p:nvGrpSpPr>
          <p:cNvPr id="28681" name="Group 23"/>
          <p:cNvGrpSpPr>
            <a:grpSpLocks/>
          </p:cNvGrpSpPr>
          <p:nvPr/>
        </p:nvGrpSpPr>
        <p:grpSpPr bwMode="auto">
          <a:xfrm>
            <a:off x="930275" y="2541588"/>
            <a:ext cx="7486650" cy="371475"/>
            <a:chOff x="1927" y="731"/>
            <a:chExt cx="3674" cy="213"/>
          </a:xfrm>
        </p:grpSpPr>
        <p:sp>
          <p:nvSpPr>
            <p:cNvPr id="28698" name="Text Box 18"/>
            <p:cNvSpPr txBox="1">
              <a:spLocks noChangeArrowheads="1"/>
            </p:cNvSpPr>
            <p:nvPr/>
          </p:nvSpPr>
          <p:spPr bwMode="auto">
            <a:xfrm>
              <a:off x="1927" y="731"/>
              <a:ext cx="16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solidFill>
                    <a:schemeClr val="bg1"/>
                  </a:solidFill>
                </a:rPr>
                <a:t>P</a:t>
              </a:r>
            </a:p>
          </p:txBody>
        </p:sp>
        <p:sp>
          <p:nvSpPr>
            <p:cNvPr id="28699" name="Text Box 19"/>
            <p:cNvSpPr txBox="1">
              <a:spLocks noChangeArrowheads="1"/>
            </p:cNvSpPr>
            <p:nvPr/>
          </p:nvSpPr>
          <p:spPr bwMode="auto">
            <a:xfrm>
              <a:off x="2788" y="731"/>
              <a:ext cx="16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solidFill>
                    <a:schemeClr val="bg1"/>
                  </a:solidFill>
                </a:rPr>
                <a:t>S</a:t>
              </a:r>
            </a:p>
          </p:txBody>
        </p:sp>
        <p:sp>
          <p:nvSpPr>
            <p:cNvPr id="28700" name="Text Box 20"/>
            <p:cNvSpPr txBox="1">
              <a:spLocks noChangeArrowheads="1"/>
            </p:cNvSpPr>
            <p:nvPr/>
          </p:nvSpPr>
          <p:spPr bwMode="auto">
            <a:xfrm>
              <a:off x="3649" y="732"/>
              <a:ext cx="16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solidFill>
                    <a:schemeClr val="bg1"/>
                  </a:solidFill>
                </a:rPr>
                <a:t>K</a:t>
              </a:r>
            </a:p>
          </p:txBody>
        </p:sp>
        <p:sp>
          <p:nvSpPr>
            <p:cNvPr id="28701" name="Text Box 21"/>
            <p:cNvSpPr txBox="1">
              <a:spLocks noChangeArrowheads="1"/>
            </p:cNvSpPr>
            <p:nvPr/>
          </p:nvSpPr>
          <p:spPr bwMode="auto">
            <a:xfrm>
              <a:off x="4510" y="732"/>
              <a:ext cx="23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solidFill>
                    <a:schemeClr val="bg1"/>
                  </a:solidFill>
                </a:rPr>
                <a:t>Ca</a:t>
              </a:r>
            </a:p>
          </p:txBody>
        </p:sp>
        <p:sp>
          <p:nvSpPr>
            <p:cNvPr id="28702" name="Text Box 22"/>
            <p:cNvSpPr txBox="1">
              <a:spLocks noChangeArrowheads="1"/>
            </p:cNvSpPr>
            <p:nvPr/>
          </p:nvSpPr>
          <p:spPr bwMode="auto">
            <a:xfrm>
              <a:off x="5420" y="731"/>
              <a:ext cx="18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solidFill>
                    <a:schemeClr val="bg1"/>
                  </a:solidFill>
                </a:rPr>
                <a:t>Ti</a:t>
              </a:r>
            </a:p>
          </p:txBody>
        </p:sp>
      </p:grpSp>
      <p:grpSp>
        <p:nvGrpSpPr>
          <p:cNvPr id="28682" name="Group 23"/>
          <p:cNvGrpSpPr>
            <a:grpSpLocks/>
          </p:cNvGrpSpPr>
          <p:nvPr/>
        </p:nvGrpSpPr>
        <p:grpSpPr bwMode="auto">
          <a:xfrm>
            <a:off x="930275" y="4481513"/>
            <a:ext cx="7486650" cy="369887"/>
            <a:chOff x="1927" y="731"/>
            <a:chExt cx="3674" cy="213"/>
          </a:xfrm>
        </p:grpSpPr>
        <p:sp>
          <p:nvSpPr>
            <p:cNvPr id="28693" name="Text Box 18"/>
            <p:cNvSpPr txBox="1">
              <a:spLocks noChangeArrowheads="1"/>
            </p:cNvSpPr>
            <p:nvPr/>
          </p:nvSpPr>
          <p:spPr bwMode="auto">
            <a:xfrm>
              <a:off x="1927" y="731"/>
              <a:ext cx="16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solidFill>
                    <a:schemeClr val="bg1"/>
                  </a:solidFill>
                </a:rPr>
                <a:t>P</a:t>
              </a:r>
            </a:p>
          </p:txBody>
        </p:sp>
        <p:sp>
          <p:nvSpPr>
            <p:cNvPr id="28694" name="Text Box 19"/>
            <p:cNvSpPr txBox="1">
              <a:spLocks noChangeArrowheads="1"/>
            </p:cNvSpPr>
            <p:nvPr/>
          </p:nvSpPr>
          <p:spPr bwMode="auto">
            <a:xfrm>
              <a:off x="2788" y="731"/>
              <a:ext cx="16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solidFill>
                    <a:schemeClr val="bg1"/>
                  </a:solidFill>
                </a:rPr>
                <a:t>S</a:t>
              </a:r>
            </a:p>
          </p:txBody>
        </p:sp>
        <p:sp>
          <p:nvSpPr>
            <p:cNvPr id="28695" name="Text Box 20"/>
            <p:cNvSpPr txBox="1">
              <a:spLocks noChangeArrowheads="1"/>
            </p:cNvSpPr>
            <p:nvPr/>
          </p:nvSpPr>
          <p:spPr bwMode="auto">
            <a:xfrm>
              <a:off x="3649" y="732"/>
              <a:ext cx="16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solidFill>
                    <a:schemeClr val="bg1"/>
                  </a:solidFill>
                </a:rPr>
                <a:t>K</a:t>
              </a:r>
            </a:p>
          </p:txBody>
        </p:sp>
        <p:sp>
          <p:nvSpPr>
            <p:cNvPr id="28696" name="Text Box 21"/>
            <p:cNvSpPr txBox="1">
              <a:spLocks noChangeArrowheads="1"/>
            </p:cNvSpPr>
            <p:nvPr/>
          </p:nvSpPr>
          <p:spPr bwMode="auto">
            <a:xfrm>
              <a:off x="4510" y="732"/>
              <a:ext cx="23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solidFill>
                    <a:schemeClr val="bg1"/>
                  </a:solidFill>
                </a:rPr>
                <a:t>Ca</a:t>
              </a:r>
            </a:p>
          </p:txBody>
        </p:sp>
        <p:sp>
          <p:nvSpPr>
            <p:cNvPr id="28697" name="Text Box 22"/>
            <p:cNvSpPr txBox="1">
              <a:spLocks noChangeArrowheads="1"/>
            </p:cNvSpPr>
            <p:nvPr/>
          </p:nvSpPr>
          <p:spPr bwMode="auto">
            <a:xfrm>
              <a:off x="5420" y="731"/>
              <a:ext cx="18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solidFill>
                    <a:schemeClr val="bg1"/>
                  </a:solidFill>
                </a:rPr>
                <a:t>Ti</a:t>
              </a:r>
            </a:p>
          </p:txBody>
        </p:sp>
      </p:grpSp>
      <p:cxnSp>
        <p:nvCxnSpPr>
          <p:cNvPr id="28683" name="Connecteur droit avec flèche 68"/>
          <p:cNvCxnSpPr>
            <a:cxnSpLocks noChangeShapeType="1"/>
          </p:cNvCxnSpPr>
          <p:nvPr/>
        </p:nvCxnSpPr>
        <p:spPr bwMode="auto">
          <a:xfrm flipH="1">
            <a:off x="7742238" y="1439863"/>
            <a:ext cx="927100" cy="477837"/>
          </a:xfrm>
          <a:prstGeom prst="straightConnector1">
            <a:avLst/>
          </a:prstGeom>
          <a:noFill/>
          <a:ln w="41275" algn="ctr">
            <a:solidFill>
              <a:schemeClr val="bg1"/>
            </a:solidFill>
            <a:round/>
            <a:headEnd type="none" w="sm" len="sm"/>
            <a:tailEnd type="arrow" w="med" len="med"/>
          </a:ln>
          <a:extLst>
            <a:ext uri="{909E8E84-426E-40DD-AFC4-6F175D3DCCD1}">
              <a14:hiddenFill xmlns:a14="http://schemas.microsoft.com/office/drawing/2010/main">
                <a:noFill/>
              </a14:hiddenFill>
            </a:ext>
          </a:extLst>
        </p:spPr>
      </p:cxnSp>
      <p:grpSp>
        <p:nvGrpSpPr>
          <p:cNvPr id="28684" name="Groupe 7"/>
          <p:cNvGrpSpPr>
            <a:grpSpLocks/>
          </p:cNvGrpSpPr>
          <p:nvPr/>
        </p:nvGrpSpPr>
        <p:grpSpPr bwMode="auto">
          <a:xfrm>
            <a:off x="0" y="6453188"/>
            <a:ext cx="9144000" cy="431800"/>
            <a:chOff x="0" y="6453327"/>
            <a:chExt cx="9144000" cy="432057"/>
          </a:xfrm>
        </p:grpSpPr>
        <p:sp>
          <p:nvSpPr>
            <p:cNvPr id="28" name="Rectangle 27"/>
            <p:cNvSpPr/>
            <p:nvPr/>
          </p:nvSpPr>
          <p:spPr>
            <a:xfrm>
              <a:off x="0" y="6453327"/>
              <a:ext cx="9144000" cy="432057"/>
            </a:xfrm>
            <a:prstGeom prst="rect">
              <a:avLst/>
            </a:prstGeom>
            <a:ln>
              <a:noFill/>
            </a:ln>
            <a:effectLst>
              <a:outerShdw blurRad="50800" dist="38100" dir="16200000"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p>
          </p:txBody>
        </p:sp>
        <p:pic>
          <p:nvPicPr>
            <p:cNvPr id="28692" name="Image 6" descr="logo-cenbg-transparent.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92280" y="6453327"/>
              <a:ext cx="1259631" cy="43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685" name="ZoneTexte 17"/>
          <p:cNvSpPr txBox="1">
            <a:spLocks noChangeArrowheads="1"/>
          </p:cNvSpPr>
          <p:nvPr/>
        </p:nvSpPr>
        <p:spPr bwMode="auto">
          <a:xfrm>
            <a:off x="8697913" y="6491288"/>
            <a:ext cx="446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315EFF7-ABC7-415B-9821-361B5E3298D9}" type="slidenum">
              <a:rPr lang="fr-FR"/>
              <a:pPr eaLnBrk="1" hangingPunct="1"/>
              <a:t>28</a:t>
            </a:fld>
            <a:endParaRPr lang="fr-FR"/>
          </a:p>
        </p:txBody>
      </p:sp>
      <p:grpSp>
        <p:nvGrpSpPr>
          <p:cNvPr id="28686" name="Groupe 7"/>
          <p:cNvGrpSpPr>
            <a:grpSpLocks/>
          </p:cNvGrpSpPr>
          <p:nvPr/>
        </p:nvGrpSpPr>
        <p:grpSpPr bwMode="auto">
          <a:xfrm>
            <a:off x="-900113" y="-747713"/>
            <a:ext cx="3384551" cy="1830388"/>
            <a:chOff x="-900608" y="-747464"/>
            <a:chExt cx="3384376" cy="1830065"/>
          </a:xfrm>
        </p:grpSpPr>
        <p:sp>
          <p:nvSpPr>
            <p:cNvPr id="33" name="Ellipse 32"/>
            <p:cNvSpPr/>
            <p:nvPr/>
          </p:nvSpPr>
          <p:spPr>
            <a:xfrm>
              <a:off x="-103724" y="-747464"/>
              <a:ext cx="1795370" cy="1774513"/>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p>
          </p:txBody>
        </p:sp>
        <p:sp>
          <p:nvSpPr>
            <p:cNvPr id="34" name="Titre 1"/>
            <p:cNvSpPr txBox="1">
              <a:spLocks/>
            </p:cNvSpPr>
            <p:nvPr/>
          </p:nvSpPr>
          <p:spPr>
            <a:xfrm>
              <a:off x="-900608" y="-387165"/>
              <a:ext cx="3384376" cy="1469766"/>
            </a:xfrm>
            <a:prstGeom prst="rect">
              <a:avLst/>
            </a:prstGeom>
          </p:spPr>
          <p:txBody>
            <a:bodyPr anchor="ctr">
              <a:normAutofit/>
            </a:bodyPr>
            <a:lstStyle/>
            <a:p>
              <a:pPr algn="ctr" fontAlgn="auto">
                <a:spcAft>
                  <a:spcPts val="0"/>
                </a:spcAft>
                <a:defRPr/>
              </a:pPr>
              <a:r>
                <a:rPr lang="fr-FR" sz="3200" dirty="0">
                  <a:solidFill>
                    <a:schemeClr val="accent1">
                      <a:lumMod val="50000"/>
                    </a:schemeClr>
                  </a:solidFill>
                  <a:latin typeface="+mj-lt"/>
                  <a:ea typeface="+mj-ea"/>
                  <a:cs typeface="+mj-cs"/>
                </a:rPr>
                <a:t>4</a:t>
              </a:r>
            </a:p>
          </p:txBody>
        </p:sp>
      </p:grpSp>
      <p:cxnSp>
        <p:nvCxnSpPr>
          <p:cNvPr id="36" name="Connecteur droit 35"/>
          <p:cNvCxnSpPr/>
          <p:nvPr/>
        </p:nvCxnSpPr>
        <p:spPr>
          <a:xfrm>
            <a:off x="1552575" y="742950"/>
            <a:ext cx="7812088" cy="0"/>
          </a:xfrm>
          <a:prstGeom prst="line">
            <a:avLst/>
          </a:prstGeom>
          <a:ln w="38100">
            <a:solidFill>
              <a:schemeClr val="accent2">
                <a:lumMod val="75000"/>
              </a:schemeClr>
            </a:solidFill>
            <a:prstDash val="sysDot"/>
          </a:ln>
        </p:spPr>
        <p:style>
          <a:lnRef idx="1">
            <a:schemeClr val="accent2"/>
          </a:lnRef>
          <a:fillRef idx="0">
            <a:schemeClr val="accent2"/>
          </a:fillRef>
          <a:effectRef idx="0">
            <a:schemeClr val="accent2"/>
          </a:effectRef>
          <a:fontRef idx="minor">
            <a:schemeClr val="tx1"/>
          </a:fontRef>
        </p:style>
      </p:cxnSp>
      <p:sp>
        <p:nvSpPr>
          <p:cNvPr id="37" name="Sous-titre 2"/>
          <p:cNvSpPr txBox="1">
            <a:spLocks/>
          </p:cNvSpPr>
          <p:nvPr/>
        </p:nvSpPr>
        <p:spPr bwMode="auto">
          <a:xfrm>
            <a:off x="312738" y="6500813"/>
            <a:ext cx="3963987" cy="357187"/>
          </a:xfrm>
          <a:prstGeom prst="rect">
            <a:avLst/>
          </a:prstGeom>
        </p:spPr>
        <p:txBody>
          <a:bodyPr/>
          <a:lstStyle/>
          <a:p>
            <a:pPr marL="342900" indent="-342900" fontAlgn="auto">
              <a:spcBef>
                <a:spcPct val="20000"/>
              </a:spcBef>
              <a:spcAft>
                <a:spcPts val="0"/>
              </a:spcAft>
              <a:defRPr/>
            </a:pPr>
            <a:r>
              <a:rPr lang="fr-FR" sz="1600" dirty="0">
                <a:latin typeface="Calibri" pitchFamily="34" charset="0"/>
                <a:cs typeface="Calibri" pitchFamily="34" charset="0"/>
              </a:rPr>
              <a:t>INPC2013</a:t>
            </a:r>
            <a:r>
              <a:rPr lang="en-US" sz="1600" dirty="0">
                <a:latin typeface="Calibri" pitchFamily="34" charset="0"/>
                <a:cs typeface="Calibri" pitchFamily="34" charset="0"/>
              </a:rPr>
              <a:t>, 2-7 June 2013, Firenze, Italy</a:t>
            </a:r>
            <a:endParaRPr lang="fr-FR" sz="1600" dirty="0">
              <a:latin typeface="Calibri" pitchFamily="34" charset="0"/>
              <a:cs typeface="Calibri" pitchFamily="34" charset="0"/>
            </a:endParaRPr>
          </a:p>
          <a:p>
            <a:pPr marL="342900" indent="-342900" fontAlgn="auto">
              <a:spcBef>
                <a:spcPct val="20000"/>
              </a:spcBef>
              <a:spcAft>
                <a:spcPts val="0"/>
              </a:spcAft>
              <a:defRPr/>
            </a:pPr>
            <a:endParaRPr lang="fr-FR" sz="1400" dirty="0">
              <a:solidFill>
                <a:schemeClr val="tx2">
                  <a:lumMod val="75000"/>
                </a:schemeClr>
              </a:solidFill>
              <a:latin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e 7"/>
          <p:cNvGrpSpPr>
            <a:grpSpLocks/>
          </p:cNvGrpSpPr>
          <p:nvPr/>
        </p:nvGrpSpPr>
        <p:grpSpPr bwMode="auto">
          <a:xfrm>
            <a:off x="-900113" y="-747713"/>
            <a:ext cx="3384551" cy="1830388"/>
            <a:chOff x="-900608" y="-747464"/>
            <a:chExt cx="3384376" cy="1830065"/>
          </a:xfrm>
        </p:grpSpPr>
        <p:sp>
          <p:nvSpPr>
            <p:cNvPr id="9" name="Ellipse 8"/>
            <p:cNvSpPr/>
            <p:nvPr/>
          </p:nvSpPr>
          <p:spPr>
            <a:xfrm>
              <a:off x="-103724" y="-747464"/>
              <a:ext cx="1795370" cy="1774513"/>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p>
          </p:txBody>
        </p:sp>
        <p:sp>
          <p:nvSpPr>
            <p:cNvPr id="10" name="Titre 1"/>
            <p:cNvSpPr txBox="1">
              <a:spLocks/>
            </p:cNvSpPr>
            <p:nvPr/>
          </p:nvSpPr>
          <p:spPr>
            <a:xfrm>
              <a:off x="-900608" y="-387165"/>
              <a:ext cx="3384376" cy="1469766"/>
            </a:xfrm>
            <a:prstGeom prst="rect">
              <a:avLst/>
            </a:prstGeom>
          </p:spPr>
          <p:txBody>
            <a:bodyPr anchor="ctr">
              <a:normAutofit/>
            </a:bodyPr>
            <a:lstStyle/>
            <a:p>
              <a:pPr algn="ctr" fontAlgn="auto">
                <a:spcAft>
                  <a:spcPts val="0"/>
                </a:spcAft>
                <a:defRPr/>
              </a:pPr>
              <a:r>
                <a:rPr lang="fr-FR" sz="3200" dirty="0">
                  <a:solidFill>
                    <a:schemeClr val="accent1">
                      <a:lumMod val="50000"/>
                    </a:schemeClr>
                  </a:solidFill>
                  <a:latin typeface="+mj-lt"/>
                  <a:ea typeface="+mj-ea"/>
                  <a:cs typeface="+mj-cs"/>
                </a:rPr>
                <a:t>5</a:t>
              </a:r>
            </a:p>
          </p:txBody>
        </p:sp>
      </p:grpSp>
      <p:sp>
        <p:nvSpPr>
          <p:cNvPr id="12" name="Titre 1"/>
          <p:cNvSpPr txBox="1">
            <a:spLocks/>
          </p:cNvSpPr>
          <p:nvPr/>
        </p:nvSpPr>
        <p:spPr>
          <a:xfrm>
            <a:off x="762000" y="2354263"/>
            <a:ext cx="7772400" cy="3290887"/>
          </a:xfrm>
          <a:prstGeom prst="rect">
            <a:avLst/>
          </a:prstGeom>
        </p:spPr>
        <p:txBody>
          <a:bodyPr anchor="ctr">
            <a:normAutofit/>
          </a:bodyPr>
          <a:lstStyle/>
          <a:p>
            <a:pPr algn="ctr" fontAlgn="auto">
              <a:spcAft>
                <a:spcPts val="0"/>
              </a:spcAft>
              <a:defRPr/>
            </a:pPr>
            <a:r>
              <a:rPr lang="fr-FR" sz="3200" dirty="0" err="1">
                <a:solidFill>
                  <a:schemeClr val="accent1">
                    <a:lumMod val="50000"/>
                  </a:schemeClr>
                </a:solidFill>
                <a:latin typeface="+mj-lt"/>
                <a:ea typeface="+mj-ea"/>
                <a:cs typeface="+mj-cs"/>
              </a:rPr>
              <a:t>Neurobiology</a:t>
            </a:r>
            <a:endParaRPr lang="fr-FR" sz="3200" dirty="0">
              <a:solidFill>
                <a:schemeClr val="accent1">
                  <a:lumMod val="50000"/>
                </a:schemeClr>
              </a:solidFill>
              <a:latin typeface="+mj-lt"/>
              <a:ea typeface="+mj-ea"/>
              <a:cs typeface="+mj-cs"/>
            </a:endParaRPr>
          </a:p>
          <a:p>
            <a:pPr algn="ctr" fontAlgn="auto">
              <a:spcAft>
                <a:spcPts val="0"/>
              </a:spcAft>
              <a:defRPr/>
            </a:pPr>
            <a:endParaRPr lang="fr-FR" sz="3200" dirty="0">
              <a:solidFill>
                <a:schemeClr val="accent1">
                  <a:lumMod val="50000"/>
                </a:schemeClr>
              </a:solidFill>
              <a:latin typeface="+mj-lt"/>
              <a:ea typeface="+mj-ea"/>
              <a:cs typeface="+mj-cs"/>
            </a:endParaRPr>
          </a:p>
          <a:p>
            <a:pPr algn="ctr" fontAlgn="auto">
              <a:spcAft>
                <a:spcPts val="0"/>
              </a:spcAft>
              <a:defRPr/>
            </a:pPr>
            <a:endParaRPr lang="fr-FR" sz="3200" dirty="0">
              <a:solidFill>
                <a:schemeClr val="accent1">
                  <a:lumMod val="50000"/>
                </a:schemeClr>
              </a:solidFill>
              <a:latin typeface="+mj-lt"/>
              <a:ea typeface="+mj-ea"/>
              <a:cs typeface="+mj-cs"/>
            </a:endParaRPr>
          </a:p>
          <a:p>
            <a:pPr algn="ctr" fontAlgn="auto">
              <a:spcAft>
                <a:spcPts val="0"/>
              </a:spcAft>
              <a:defRPr/>
            </a:pPr>
            <a:endParaRPr lang="fr-FR" sz="3200" dirty="0">
              <a:solidFill>
                <a:schemeClr val="accent1">
                  <a:lumMod val="50000"/>
                </a:schemeClr>
              </a:solidFill>
              <a:latin typeface="+mj-lt"/>
              <a:ea typeface="+mj-ea"/>
              <a:cs typeface="+mj-cs"/>
            </a:endParaRPr>
          </a:p>
          <a:p>
            <a:pPr algn="ctr" fontAlgn="auto">
              <a:spcAft>
                <a:spcPts val="0"/>
              </a:spcAft>
              <a:defRPr/>
            </a:pPr>
            <a:r>
              <a:rPr lang="fr-FR" sz="2400" dirty="0" err="1">
                <a:solidFill>
                  <a:schemeClr val="accent1">
                    <a:lumMod val="50000"/>
                  </a:schemeClr>
                </a:solidFill>
                <a:latin typeface="+mj-lt"/>
                <a:ea typeface="+mj-ea"/>
                <a:cs typeface="+mj-cs"/>
              </a:rPr>
              <a:t>Role</a:t>
            </a:r>
            <a:r>
              <a:rPr lang="fr-FR" sz="2400" dirty="0">
                <a:solidFill>
                  <a:schemeClr val="accent1">
                    <a:lumMod val="50000"/>
                  </a:schemeClr>
                </a:solidFill>
                <a:latin typeface="+mj-lt"/>
                <a:ea typeface="+mj-ea"/>
                <a:cs typeface="+mj-cs"/>
              </a:rPr>
              <a:t> of </a:t>
            </a:r>
            <a:r>
              <a:rPr lang="fr-FR" sz="2400" dirty="0" err="1">
                <a:solidFill>
                  <a:schemeClr val="accent1">
                    <a:lumMod val="50000"/>
                  </a:schemeClr>
                </a:solidFill>
                <a:latin typeface="+mj-lt"/>
                <a:ea typeface="+mj-ea"/>
                <a:cs typeface="+mj-cs"/>
              </a:rPr>
              <a:t>metals</a:t>
            </a:r>
            <a:r>
              <a:rPr lang="fr-FR" sz="2400" dirty="0">
                <a:solidFill>
                  <a:schemeClr val="accent1">
                    <a:lumMod val="50000"/>
                  </a:schemeClr>
                </a:solidFill>
                <a:latin typeface="+mj-lt"/>
                <a:ea typeface="+mj-ea"/>
                <a:cs typeface="+mj-cs"/>
              </a:rPr>
              <a:t> in </a:t>
            </a:r>
            <a:r>
              <a:rPr lang="fr-FR" sz="2400" dirty="0" err="1">
                <a:solidFill>
                  <a:schemeClr val="accent1">
                    <a:lumMod val="50000"/>
                  </a:schemeClr>
                </a:solidFill>
                <a:latin typeface="+mj-lt"/>
                <a:ea typeface="+mj-ea"/>
                <a:cs typeface="+mj-cs"/>
              </a:rPr>
              <a:t>neurodegenerative</a:t>
            </a:r>
            <a:r>
              <a:rPr lang="fr-FR" sz="2400" dirty="0">
                <a:solidFill>
                  <a:schemeClr val="accent1">
                    <a:lumMod val="50000"/>
                  </a:schemeClr>
                </a:solidFill>
                <a:latin typeface="+mj-lt"/>
                <a:ea typeface="+mj-ea"/>
                <a:cs typeface="+mj-cs"/>
              </a:rPr>
              <a:t> </a:t>
            </a:r>
            <a:r>
              <a:rPr lang="fr-FR" sz="2400" dirty="0" err="1">
                <a:solidFill>
                  <a:schemeClr val="accent1">
                    <a:lumMod val="50000"/>
                  </a:schemeClr>
                </a:solidFill>
                <a:latin typeface="+mj-lt"/>
                <a:ea typeface="+mj-ea"/>
                <a:cs typeface="+mj-cs"/>
              </a:rPr>
              <a:t>diseases</a:t>
            </a:r>
            <a:endParaRPr lang="fr-FR" sz="2400" dirty="0">
              <a:solidFill>
                <a:schemeClr val="accent1">
                  <a:lumMod val="50000"/>
                </a:schemeClr>
              </a:solidFill>
              <a:latin typeface="+mj-lt"/>
              <a:ea typeface="+mj-ea"/>
              <a:cs typeface="+mj-cs"/>
            </a:endParaRPr>
          </a:p>
          <a:p>
            <a:pPr algn="ctr" fontAlgn="auto">
              <a:spcAft>
                <a:spcPts val="0"/>
              </a:spcAft>
              <a:defRPr/>
            </a:pPr>
            <a:r>
              <a:rPr lang="fr-FR" sz="2400" dirty="0" err="1">
                <a:solidFill>
                  <a:schemeClr val="accent1">
                    <a:lumMod val="50000"/>
                  </a:schemeClr>
                </a:solidFill>
                <a:latin typeface="+mj-lt"/>
                <a:ea typeface="+mj-ea"/>
                <a:cs typeface="+mj-cs"/>
              </a:rPr>
              <a:t>Altered</a:t>
            </a:r>
            <a:r>
              <a:rPr lang="fr-FR" sz="2400" dirty="0">
                <a:solidFill>
                  <a:schemeClr val="accent1">
                    <a:lumMod val="50000"/>
                  </a:schemeClr>
                </a:solidFill>
                <a:latin typeface="+mj-lt"/>
                <a:ea typeface="+mj-ea"/>
                <a:cs typeface="+mj-cs"/>
              </a:rPr>
              <a:t> </a:t>
            </a:r>
            <a:r>
              <a:rPr lang="fr-FR" sz="2400" dirty="0" err="1">
                <a:solidFill>
                  <a:schemeClr val="accent1">
                    <a:lumMod val="50000"/>
                  </a:schemeClr>
                </a:solidFill>
                <a:latin typeface="+mj-lt"/>
                <a:ea typeface="+mj-ea"/>
                <a:cs typeface="+mj-cs"/>
              </a:rPr>
              <a:t>brain</a:t>
            </a:r>
            <a:r>
              <a:rPr lang="fr-FR" sz="2400" dirty="0">
                <a:solidFill>
                  <a:schemeClr val="accent1">
                    <a:lumMod val="50000"/>
                  </a:schemeClr>
                </a:solidFill>
                <a:latin typeface="+mj-lt"/>
                <a:ea typeface="+mj-ea"/>
                <a:cs typeface="+mj-cs"/>
              </a:rPr>
              <a:t> </a:t>
            </a:r>
            <a:r>
              <a:rPr lang="fr-FR" sz="2400" dirty="0" err="1">
                <a:solidFill>
                  <a:schemeClr val="accent1">
                    <a:lumMod val="50000"/>
                  </a:schemeClr>
                </a:solidFill>
                <a:latin typeface="+mj-lt"/>
                <a:ea typeface="+mj-ea"/>
                <a:cs typeface="+mj-cs"/>
              </a:rPr>
              <a:t>functions</a:t>
            </a:r>
            <a:r>
              <a:rPr lang="fr-FR" sz="2400" dirty="0">
                <a:solidFill>
                  <a:schemeClr val="accent1">
                    <a:lumMod val="50000"/>
                  </a:schemeClr>
                </a:solidFill>
                <a:latin typeface="+mj-lt"/>
                <a:ea typeface="+mj-ea"/>
                <a:cs typeface="+mj-cs"/>
              </a:rPr>
              <a:t> and </a:t>
            </a:r>
            <a:r>
              <a:rPr lang="fr-FR" sz="2400" dirty="0" err="1">
                <a:solidFill>
                  <a:schemeClr val="accent1">
                    <a:lumMod val="50000"/>
                  </a:schemeClr>
                </a:solidFill>
                <a:latin typeface="+mj-lt"/>
                <a:ea typeface="+mj-ea"/>
                <a:cs typeface="+mj-cs"/>
              </a:rPr>
              <a:t>cerebral</a:t>
            </a:r>
            <a:r>
              <a:rPr lang="fr-FR" sz="2400" dirty="0">
                <a:solidFill>
                  <a:schemeClr val="accent1">
                    <a:lumMod val="50000"/>
                  </a:schemeClr>
                </a:solidFill>
                <a:latin typeface="+mj-lt"/>
                <a:ea typeface="+mj-ea"/>
                <a:cs typeface="+mj-cs"/>
              </a:rPr>
              <a:t> </a:t>
            </a:r>
            <a:r>
              <a:rPr lang="fr-FR" sz="2400" dirty="0" err="1">
                <a:solidFill>
                  <a:schemeClr val="accent1">
                    <a:lumMod val="50000"/>
                  </a:schemeClr>
                </a:solidFill>
                <a:latin typeface="+mj-lt"/>
                <a:ea typeface="+mj-ea"/>
                <a:cs typeface="+mj-cs"/>
              </a:rPr>
              <a:t>biochemistry</a:t>
            </a:r>
            <a:r>
              <a:rPr lang="fr-FR" sz="2400" dirty="0">
                <a:solidFill>
                  <a:schemeClr val="accent1">
                    <a:lumMod val="50000"/>
                  </a:schemeClr>
                </a:solidFill>
                <a:latin typeface="+mj-lt"/>
                <a:ea typeface="+mj-ea"/>
                <a:cs typeface="+mj-cs"/>
              </a:rPr>
              <a:t> </a:t>
            </a:r>
          </a:p>
          <a:p>
            <a:pPr algn="ctr" fontAlgn="auto">
              <a:spcAft>
                <a:spcPts val="0"/>
              </a:spcAft>
              <a:defRPr/>
            </a:pPr>
            <a:r>
              <a:rPr lang="fr-FR" sz="2400" dirty="0" err="1">
                <a:solidFill>
                  <a:schemeClr val="accent1">
                    <a:lumMod val="50000"/>
                  </a:schemeClr>
                </a:solidFill>
                <a:latin typeface="+mj-lt"/>
                <a:ea typeface="+mj-ea"/>
                <a:cs typeface="+mj-cs"/>
              </a:rPr>
              <a:t>Anatomy</a:t>
            </a:r>
            <a:r>
              <a:rPr lang="fr-FR" sz="2400" dirty="0">
                <a:solidFill>
                  <a:schemeClr val="accent1">
                    <a:lumMod val="50000"/>
                  </a:schemeClr>
                </a:solidFill>
                <a:latin typeface="+mj-lt"/>
                <a:ea typeface="+mj-ea"/>
                <a:cs typeface="+mj-cs"/>
              </a:rPr>
              <a:t> of the </a:t>
            </a:r>
            <a:r>
              <a:rPr lang="fr-FR" sz="2400" dirty="0" err="1">
                <a:solidFill>
                  <a:schemeClr val="accent1">
                    <a:lumMod val="50000"/>
                  </a:schemeClr>
                </a:solidFill>
                <a:latin typeface="+mj-lt"/>
                <a:ea typeface="+mj-ea"/>
                <a:cs typeface="+mj-cs"/>
              </a:rPr>
              <a:t>brain</a:t>
            </a:r>
            <a:r>
              <a:rPr lang="fr-FR" sz="2400" dirty="0">
                <a:solidFill>
                  <a:schemeClr val="accent1">
                    <a:lumMod val="50000"/>
                  </a:schemeClr>
                </a:solidFill>
                <a:latin typeface="+mj-lt"/>
                <a:ea typeface="+mj-ea"/>
                <a:cs typeface="+mj-cs"/>
              </a:rPr>
              <a:t> and trace </a:t>
            </a:r>
            <a:r>
              <a:rPr lang="fr-FR" sz="2400" dirty="0" err="1">
                <a:solidFill>
                  <a:schemeClr val="accent1">
                    <a:lumMod val="50000"/>
                  </a:schemeClr>
                </a:solidFill>
                <a:latin typeface="+mj-lt"/>
                <a:ea typeface="+mj-ea"/>
                <a:cs typeface="+mj-cs"/>
              </a:rPr>
              <a:t>elements</a:t>
            </a:r>
            <a:r>
              <a:rPr lang="fr-FR" sz="2400" dirty="0">
                <a:solidFill>
                  <a:schemeClr val="accent1">
                    <a:lumMod val="50000"/>
                  </a:schemeClr>
                </a:solidFill>
                <a:latin typeface="+mj-lt"/>
                <a:ea typeface="+mj-ea"/>
                <a:cs typeface="+mj-cs"/>
              </a:rPr>
              <a:t>…</a:t>
            </a:r>
          </a:p>
          <a:p>
            <a:pPr algn="ctr" fontAlgn="auto">
              <a:spcAft>
                <a:spcPts val="0"/>
              </a:spcAft>
              <a:defRPr/>
            </a:pPr>
            <a:endParaRPr lang="fr-FR" sz="2400" dirty="0">
              <a:solidFill>
                <a:schemeClr val="accent1">
                  <a:lumMod val="50000"/>
                </a:schemeClr>
              </a:solidFill>
              <a:latin typeface="+mj-lt"/>
              <a:ea typeface="+mj-ea"/>
              <a:cs typeface="+mj-cs"/>
            </a:endParaRPr>
          </a:p>
          <a:p>
            <a:pPr algn="ctr" fontAlgn="auto">
              <a:spcAft>
                <a:spcPts val="0"/>
              </a:spcAft>
              <a:defRPr/>
            </a:pPr>
            <a:endParaRPr lang="fr-FR" sz="2400" dirty="0">
              <a:solidFill>
                <a:schemeClr val="accent1">
                  <a:lumMod val="50000"/>
                </a:schemeClr>
              </a:solidFill>
              <a:latin typeface="+mj-lt"/>
              <a:ea typeface="+mj-ea"/>
              <a:cs typeface="+mj-cs"/>
            </a:endParaRPr>
          </a:p>
        </p:txBody>
      </p:sp>
      <p:pic>
        <p:nvPicPr>
          <p:cNvPr id="13" name="Image 12" descr="DSC_0044.JPG"/>
          <p:cNvPicPr>
            <a:picLocks noChangeAspect="1"/>
          </p:cNvPicPr>
          <p:nvPr/>
        </p:nvPicPr>
        <p:blipFill>
          <a:blip r:embed="rId2"/>
          <a:srcRect/>
          <a:stretch>
            <a:fillRect/>
          </a:stretch>
        </p:blipFill>
        <p:spPr>
          <a:xfrm>
            <a:off x="1676400" y="2862263"/>
            <a:ext cx="6057900" cy="1049337"/>
          </a:xfrm>
          <a:prstGeom prst="rect">
            <a:avLst/>
          </a:prstGeom>
          <a:ln>
            <a:noFill/>
          </a:ln>
          <a:effectLst>
            <a:outerShdw blurRad="292100" dist="139700" dir="2700000" algn="tl" rotWithShape="0">
              <a:srgbClr val="333333">
                <a:alpha val="65000"/>
              </a:srgbClr>
            </a:outerShdw>
          </a:effectLst>
        </p:spPr>
      </p:pic>
      <p:grpSp>
        <p:nvGrpSpPr>
          <p:cNvPr id="29701" name="Groupe 7"/>
          <p:cNvGrpSpPr>
            <a:grpSpLocks/>
          </p:cNvGrpSpPr>
          <p:nvPr/>
        </p:nvGrpSpPr>
        <p:grpSpPr bwMode="auto">
          <a:xfrm>
            <a:off x="0" y="6453188"/>
            <a:ext cx="9144000" cy="431800"/>
            <a:chOff x="0" y="6453322"/>
            <a:chExt cx="9144000" cy="432062"/>
          </a:xfrm>
        </p:grpSpPr>
        <p:sp>
          <p:nvSpPr>
            <p:cNvPr id="16" name="Rectangle 15"/>
            <p:cNvSpPr/>
            <p:nvPr/>
          </p:nvSpPr>
          <p:spPr>
            <a:xfrm>
              <a:off x="0" y="6453322"/>
              <a:ext cx="9144000" cy="432062"/>
            </a:xfrm>
            <a:prstGeom prst="rect">
              <a:avLst/>
            </a:prstGeom>
            <a:ln>
              <a:noFill/>
            </a:ln>
            <a:effectLst>
              <a:outerShdw blurRad="50800" dist="38100" dir="16200000"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dirty="0"/>
            </a:p>
          </p:txBody>
        </p:sp>
        <p:pic>
          <p:nvPicPr>
            <p:cNvPr id="29705" name="Image 6" descr="logo-cenbg-transparent.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6453327"/>
              <a:ext cx="1259631" cy="43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702" name="ZoneTexte 17"/>
          <p:cNvSpPr txBox="1">
            <a:spLocks noChangeArrowheads="1"/>
          </p:cNvSpPr>
          <p:nvPr/>
        </p:nvSpPr>
        <p:spPr bwMode="auto">
          <a:xfrm>
            <a:off x="8658225" y="6491288"/>
            <a:ext cx="60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8709902-CEFB-412C-B163-557A29EC9484}" type="slidenum">
              <a:rPr lang="fr-FR"/>
              <a:pPr eaLnBrk="1" hangingPunct="1"/>
              <a:t>29</a:t>
            </a:fld>
            <a:endParaRPr lang="fr-FR"/>
          </a:p>
        </p:txBody>
      </p:sp>
      <p:sp>
        <p:nvSpPr>
          <p:cNvPr id="11" name="Sous-titre 2"/>
          <p:cNvSpPr txBox="1">
            <a:spLocks/>
          </p:cNvSpPr>
          <p:nvPr/>
        </p:nvSpPr>
        <p:spPr bwMode="auto">
          <a:xfrm>
            <a:off x="312738" y="6500813"/>
            <a:ext cx="3963987" cy="357187"/>
          </a:xfrm>
          <a:prstGeom prst="rect">
            <a:avLst/>
          </a:prstGeom>
        </p:spPr>
        <p:txBody>
          <a:bodyPr/>
          <a:lstStyle/>
          <a:p>
            <a:pPr marL="342900" indent="-342900" fontAlgn="auto">
              <a:spcBef>
                <a:spcPct val="20000"/>
              </a:spcBef>
              <a:spcAft>
                <a:spcPts val="0"/>
              </a:spcAft>
              <a:defRPr/>
            </a:pPr>
            <a:r>
              <a:rPr lang="fr-FR" sz="1600" dirty="0">
                <a:latin typeface="Calibri" pitchFamily="34" charset="0"/>
                <a:cs typeface="Calibri" pitchFamily="34" charset="0"/>
              </a:rPr>
              <a:t>INPC2013</a:t>
            </a:r>
            <a:r>
              <a:rPr lang="en-US" sz="1600" dirty="0">
                <a:latin typeface="Calibri" pitchFamily="34" charset="0"/>
                <a:cs typeface="Calibri" pitchFamily="34" charset="0"/>
              </a:rPr>
              <a:t>, 2-7 June 2013, Firenze, Italy</a:t>
            </a:r>
            <a:endParaRPr lang="fr-FR" sz="1600" dirty="0">
              <a:latin typeface="Calibri" pitchFamily="34" charset="0"/>
              <a:cs typeface="Calibri" pitchFamily="34" charset="0"/>
            </a:endParaRPr>
          </a:p>
          <a:p>
            <a:pPr marL="342900" indent="-342900" fontAlgn="auto">
              <a:spcBef>
                <a:spcPct val="20000"/>
              </a:spcBef>
              <a:spcAft>
                <a:spcPts val="0"/>
              </a:spcAft>
              <a:defRPr/>
            </a:pPr>
            <a:endParaRPr lang="fr-FR" sz="1400" dirty="0">
              <a:solidFill>
                <a:schemeClr val="tx2">
                  <a:lumMod val="75000"/>
                </a:schemeClr>
              </a:solidFill>
              <a:latin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descr="DSC_00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217488"/>
            <a:ext cx="7102475" cy="525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6263" name="Rectangle 7"/>
          <p:cNvSpPr>
            <a:spLocks noChangeArrowheads="1"/>
          </p:cNvSpPr>
          <p:nvPr/>
        </p:nvSpPr>
        <p:spPr bwMode="auto">
          <a:xfrm>
            <a:off x="188913" y="5614988"/>
            <a:ext cx="6049962" cy="885825"/>
          </a:xfrm>
          <a:prstGeom prst="rect">
            <a:avLst/>
          </a:prstGeom>
          <a:solidFill>
            <a:schemeClr val="bg1"/>
          </a:solidFill>
          <a:ln w="9525">
            <a:noFill/>
            <a:miter lim="800000"/>
            <a:headEnd/>
            <a:tailEnd/>
          </a:ln>
        </p:spPr>
        <p:txBody>
          <a:bodyPr lIns="91434" tIns="45717" rIns="91434" bIns="45717"/>
          <a:lstStyle/>
          <a:p>
            <a:pPr>
              <a:defRPr/>
            </a:pPr>
            <a:r>
              <a:rPr lang="en-GB" sz="2100" i="1" dirty="0">
                <a:solidFill>
                  <a:srgbClr val="0000CC"/>
                </a:solidFill>
                <a:effectLst>
                  <a:outerShdw blurRad="38100" dist="38100" dir="2700000" algn="tl">
                    <a:srgbClr val="C0C0C0"/>
                  </a:outerShdw>
                </a:effectLst>
              </a:rPr>
              <a:t>The AIFIRA facility : experience room and </a:t>
            </a:r>
            <a:br>
              <a:rPr lang="en-GB" sz="2100" i="1" dirty="0">
                <a:solidFill>
                  <a:srgbClr val="0000CC"/>
                </a:solidFill>
                <a:effectLst>
                  <a:outerShdw blurRad="38100" dist="38100" dir="2700000" algn="tl">
                    <a:srgbClr val="C0C0C0"/>
                  </a:outerShdw>
                </a:effectLst>
              </a:rPr>
            </a:br>
            <a:r>
              <a:rPr lang="en-GB" sz="2100" i="1" dirty="0">
                <a:solidFill>
                  <a:srgbClr val="0000CC"/>
                </a:solidFill>
                <a:effectLst>
                  <a:outerShdw blurRad="38100" dist="38100" dir="2700000" algn="tl">
                    <a:srgbClr val="C0C0C0"/>
                  </a:outerShdw>
                </a:effectLst>
              </a:rPr>
              <a:t>HVEE 3.5 MV In Line </a:t>
            </a:r>
            <a:r>
              <a:rPr lang="en-GB" sz="2100" i="1" dirty="0" err="1">
                <a:solidFill>
                  <a:srgbClr val="0000CC"/>
                </a:solidFill>
                <a:effectLst>
                  <a:outerShdw blurRad="38100" dist="38100" dir="2700000" algn="tl">
                    <a:srgbClr val="C0C0C0"/>
                  </a:outerShdw>
                </a:effectLst>
              </a:rPr>
              <a:t>Singletron</a:t>
            </a:r>
            <a:r>
              <a:rPr lang="en-GB" sz="2100" i="1" dirty="0">
                <a:solidFill>
                  <a:srgbClr val="0000CC"/>
                </a:solidFill>
                <a:effectLst>
                  <a:outerShdw blurRad="38100" dist="38100" dir="2700000" algn="tl">
                    <a:srgbClr val="C0C0C0"/>
                  </a:outerShdw>
                </a:effectLst>
              </a:rPr>
              <a:t> Accelerator</a:t>
            </a:r>
          </a:p>
        </p:txBody>
      </p:sp>
      <p:grpSp>
        <p:nvGrpSpPr>
          <p:cNvPr id="11268" name="Groupe 8"/>
          <p:cNvGrpSpPr>
            <a:grpSpLocks/>
          </p:cNvGrpSpPr>
          <p:nvPr/>
        </p:nvGrpSpPr>
        <p:grpSpPr bwMode="auto">
          <a:xfrm>
            <a:off x="-900113" y="-747713"/>
            <a:ext cx="3384551" cy="1830388"/>
            <a:chOff x="-900608" y="-747465"/>
            <a:chExt cx="3384376" cy="1830066"/>
          </a:xfrm>
        </p:grpSpPr>
        <p:sp>
          <p:nvSpPr>
            <p:cNvPr id="6" name="Ellipse 5"/>
            <p:cNvSpPr/>
            <p:nvPr/>
          </p:nvSpPr>
          <p:spPr>
            <a:xfrm>
              <a:off x="-103724" y="-747465"/>
              <a:ext cx="1795370" cy="1774514"/>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dirty="0"/>
            </a:p>
          </p:txBody>
        </p:sp>
        <p:sp>
          <p:nvSpPr>
            <p:cNvPr id="7" name="Titre 1"/>
            <p:cNvSpPr txBox="1">
              <a:spLocks/>
            </p:cNvSpPr>
            <p:nvPr/>
          </p:nvSpPr>
          <p:spPr>
            <a:xfrm>
              <a:off x="-900608" y="-387165"/>
              <a:ext cx="3384376" cy="1469766"/>
            </a:xfrm>
            <a:prstGeom prst="rect">
              <a:avLst/>
            </a:prstGeom>
          </p:spPr>
          <p:txBody>
            <a:bodyPr anchor="ctr">
              <a:normAutofit/>
            </a:bodyPr>
            <a:lstStyle/>
            <a:p>
              <a:pPr algn="ctr" fontAlgn="auto">
                <a:spcAft>
                  <a:spcPts val="0"/>
                </a:spcAft>
                <a:defRPr/>
              </a:pPr>
              <a:r>
                <a:rPr lang="fr-FR" sz="3200" dirty="0">
                  <a:solidFill>
                    <a:schemeClr val="accent1">
                      <a:lumMod val="50000"/>
                    </a:schemeClr>
                  </a:solidFill>
                  <a:latin typeface="+mj-lt"/>
                  <a:ea typeface="+mj-ea"/>
                  <a:cs typeface="+mj-cs"/>
                </a:rPr>
                <a:t>1</a:t>
              </a:r>
            </a:p>
          </p:txBody>
        </p:sp>
      </p:grpSp>
      <p:grpSp>
        <p:nvGrpSpPr>
          <p:cNvPr id="11269" name="Groupe 7"/>
          <p:cNvGrpSpPr>
            <a:grpSpLocks/>
          </p:cNvGrpSpPr>
          <p:nvPr/>
        </p:nvGrpSpPr>
        <p:grpSpPr bwMode="auto">
          <a:xfrm>
            <a:off x="0" y="6453188"/>
            <a:ext cx="9144000" cy="431800"/>
            <a:chOff x="0" y="6453322"/>
            <a:chExt cx="9144000" cy="432062"/>
          </a:xfrm>
        </p:grpSpPr>
        <p:sp>
          <p:nvSpPr>
            <p:cNvPr id="9" name="Rectangle 8"/>
            <p:cNvSpPr/>
            <p:nvPr/>
          </p:nvSpPr>
          <p:spPr>
            <a:xfrm>
              <a:off x="0" y="6453322"/>
              <a:ext cx="9144000" cy="432062"/>
            </a:xfrm>
            <a:prstGeom prst="rect">
              <a:avLst/>
            </a:prstGeom>
            <a:ln>
              <a:noFill/>
            </a:ln>
            <a:effectLst>
              <a:outerShdw blurRad="50800" dist="38100" dir="16200000"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dirty="0"/>
            </a:p>
          </p:txBody>
        </p:sp>
        <p:sp>
          <p:nvSpPr>
            <p:cNvPr id="10" name="Sous-titre 2"/>
            <p:cNvSpPr txBox="1">
              <a:spLocks/>
            </p:cNvSpPr>
            <p:nvPr/>
          </p:nvSpPr>
          <p:spPr>
            <a:xfrm>
              <a:off x="312738" y="6500976"/>
              <a:ext cx="3963987" cy="357404"/>
            </a:xfrm>
            <a:prstGeom prst="rect">
              <a:avLst/>
            </a:prstGeom>
          </p:spPr>
          <p:txBody>
            <a:bodyPr/>
            <a:lstStyle/>
            <a:p>
              <a:pPr marL="342900" indent="-342900" fontAlgn="auto">
                <a:spcBef>
                  <a:spcPct val="20000"/>
                </a:spcBef>
                <a:spcAft>
                  <a:spcPts val="0"/>
                </a:spcAft>
                <a:defRPr/>
              </a:pPr>
              <a:r>
                <a:rPr lang="fr-FR" sz="1600" dirty="0">
                  <a:latin typeface="Calibri" pitchFamily="34" charset="0"/>
                  <a:cs typeface="Calibri" pitchFamily="34" charset="0"/>
                </a:rPr>
                <a:t>INPC2013</a:t>
              </a:r>
              <a:r>
                <a:rPr lang="en-US" sz="1600" dirty="0">
                  <a:latin typeface="Calibri" pitchFamily="34" charset="0"/>
                  <a:cs typeface="Calibri" pitchFamily="34" charset="0"/>
                </a:rPr>
                <a:t>, 2-7 June 2013, Firenze, Italy</a:t>
              </a:r>
              <a:endParaRPr lang="fr-FR" sz="1600" dirty="0">
                <a:latin typeface="Calibri" pitchFamily="34" charset="0"/>
                <a:cs typeface="Calibri" pitchFamily="34" charset="0"/>
              </a:endParaRPr>
            </a:p>
            <a:p>
              <a:pPr marL="342900" indent="-342900" fontAlgn="auto">
                <a:spcBef>
                  <a:spcPct val="20000"/>
                </a:spcBef>
                <a:spcAft>
                  <a:spcPts val="0"/>
                </a:spcAft>
                <a:defRPr/>
              </a:pPr>
              <a:endParaRPr lang="fr-FR" sz="1400" dirty="0">
                <a:solidFill>
                  <a:schemeClr val="tx2">
                    <a:lumMod val="75000"/>
                  </a:schemeClr>
                </a:solidFill>
                <a:latin typeface="+mn-lt"/>
              </a:endParaRPr>
            </a:p>
          </p:txBody>
        </p:sp>
        <p:pic>
          <p:nvPicPr>
            <p:cNvPr id="11274" name="Image 6" descr="logo-cenbg-transparent.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92280" y="6453327"/>
              <a:ext cx="1259631" cy="43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27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4613" y="2566988"/>
            <a:ext cx="2697162" cy="399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ZoneTexte 17"/>
          <p:cNvSpPr txBox="1">
            <a:spLocks noChangeArrowheads="1"/>
          </p:cNvSpPr>
          <p:nvPr/>
        </p:nvSpPr>
        <p:spPr bwMode="auto">
          <a:xfrm>
            <a:off x="8658225" y="6491288"/>
            <a:ext cx="60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84ECDDF-AC67-491A-82F0-D70AC19D1FAB}" type="slidenum">
              <a:rPr lang="fr-FR"/>
              <a:pPr eaLnBrk="1" hangingPunct="1"/>
              <a:t>3</a:t>
            </a:fld>
            <a:endParaRPr lang="fr-F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ChangeArrowheads="1"/>
          </p:cNvSpPr>
          <p:nvPr/>
        </p:nvSpPr>
        <p:spPr bwMode="auto">
          <a:xfrm>
            <a:off x="742950" y="238125"/>
            <a:ext cx="8572500" cy="523875"/>
          </a:xfrm>
          <a:prstGeom prst="rect">
            <a:avLst/>
          </a:prstGeom>
          <a:noFill/>
          <a:ln w="19050">
            <a:noFill/>
            <a:miter lim="800000"/>
            <a:headEnd/>
            <a:tailEnd/>
          </a:ln>
        </p:spPr>
        <p:txBody>
          <a:bodyPr anchor="ctr">
            <a:spAutoFit/>
          </a:bodyPr>
          <a:lstStyle/>
          <a:p>
            <a:pPr algn="ctr">
              <a:defRPr/>
            </a:pPr>
            <a:r>
              <a:rPr lang="en-US" sz="2800" dirty="0">
                <a:solidFill>
                  <a:schemeClr val="accent1">
                    <a:lumMod val="75000"/>
                  </a:schemeClr>
                </a:solidFill>
                <a:latin typeface="+mn-lt"/>
              </a:rPr>
              <a:t>Parkinson’s disease and </a:t>
            </a:r>
            <a:r>
              <a:rPr lang="en-US" sz="2800" dirty="0" err="1">
                <a:solidFill>
                  <a:schemeClr val="accent1">
                    <a:lumMod val="75000"/>
                  </a:schemeClr>
                </a:solidFill>
                <a:latin typeface="+mn-lt"/>
              </a:rPr>
              <a:t>dopaminergic</a:t>
            </a:r>
            <a:r>
              <a:rPr lang="en-US" sz="2800" dirty="0">
                <a:solidFill>
                  <a:schemeClr val="accent1">
                    <a:lumMod val="75000"/>
                  </a:schemeClr>
                </a:solidFill>
                <a:latin typeface="+mn-lt"/>
              </a:rPr>
              <a:t> Cell</a:t>
            </a:r>
          </a:p>
        </p:txBody>
      </p:sp>
      <p:sp>
        <p:nvSpPr>
          <p:cNvPr id="4" name="Text Box 5"/>
          <p:cNvSpPr txBox="1">
            <a:spLocks noChangeArrowheads="1"/>
          </p:cNvSpPr>
          <p:nvPr/>
        </p:nvSpPr>
        <p:spPr bwMode="auto">
          <a:xfrm>
            <a:off x="285749" y="1182688"/>
            <a:ext cx="8688918" cy="5016758"/>
          </a:xfrm>
          <a:prstGeom prst="rect">
            <a:avLst/>
          </a:prstGeom>
          <a:noFill/>
          <a:ln w="9525">
            <a:noFill/>
            <a:miter lim="800000"/>
            <a:headEnd/>
            <a:tailEnd/>
          </a:ln>
        </p:spPr>
        <p:txBody>
          <a:bodyPr>
            <a:spAutoFit/>
          </a:bodyPr>
          <a:lstStyle/>
          <a:p>
            <a:pPr>
              <a:spcBef>
                <a:spcPts val="600"/>
              </a:spcBef>
              <a:defRPr/>
            </a:pPr>
            <a:r>
              <a:rPr lang="fr-FR" b="1" dirty="0">
                <a:solidFill>
                  <a:schemeClr val="accent1">
                    <a:lumMod val="75000"/>
                  </a:schemeClr>
                </a:solidFill>
                <a:latin typeface="+mn-lt"/>
              </a:rPr>
              <a:t>Background - </a:t>
            </a:r>
            <a:r>
              <a:rPr lang="fr-FR" dirty="0">
                <a:solidFill>
                  <a:schemeClr val="accent1">
                    <a:lumMod val="75000"/>
                  </a:schemeClr>
                </a:solidFill>
                <a:latin typeface="+mn-lt"/>
              </a:rPr>
              <a:t>In </a:t>
            </a:r>
            <a:r>
              <a:rPr lang="fr-FR" dirty="0" err="1">
                <a:solidFill>
                  <a:schemeClr val="accent1">
                    <a:lumMod val="75000"/>
                  </a:schemeClr>
                </a:solidFill>
                <a:latin typeface="+mn-lt"/>
              </a:rPr>
              <a:t>Parkinson’s</a:t>
            </a:r>
            <a:r>
              <a:rPr lang="fr-FR" dirty="0">
                <a:solidFill>
                  <a:schemeClr val="accent1">
                    <a:lumMod val="75000"/>
                  </a:schemeClr>
                </a:solidFill>
                <a:latin typeface="+mn-lt"/>
              </a:rPr>
              <a:t> </a:t>
            </a:r>
            <a:r>
              <a:rPr lang="fr-FR" dirty="0" err="1">
                <a:solidFill>
                  <a:schemeClr val="accent1">
                    <a:lumMod val="75000"/>
                  </a:schemeClr>
                </a:solidFill>
                <a:latin typeface="+mn-lt"/>
              </a:rPr>
              <a:t>disease</a:t>
            </a:r>
            <a:r>
              <a:rPr lang="fr-FR" dirty="0">
                <a:solidFill>
                  <a:schemeClr val="accent1">
                    <a:lumMod val="75000"/>
                  </a:schemeClr>
                </a:solidFill>
                <a:latin typeface="+mn-lt"/>
              </a:rPr>
              <a:t> (PD): </a:t>
            </a:r>
          </a:p>
          <a:p>
            <a:pPr>
              <a:spcBef>
                <a:spcPts val="600"/>
              </a:spcBef>
              <a:defRPr/>
            </a:pPr>
            <a:r>
              <a:rPr lang="fr-FR" dirty="0">
                <a:solidFill>
                  <a:schemeClr val="accent1">
                    <a:lumMod val="75000"/>
                  </a:schemeClr>
                </a:solidFill>
                <a:latin typeface="+mn-lt"/>
              </a:rPr>
              <a:t>- </a:t>
            </a:r>
            <a:r>
              <a:rPr lang="fr-FR" dirty="0" err="1">
                <a:solidFill>
                  <a:schemeClr val="accent1">
                    <a:lumMod val="75000"/>
                  </a:schemeClr>
                </a:solidFill>
                <a:latin typeface="+mn-lt"/>
              </a:rPr>
              <a:t>selective</a:t>
            </a:r>
            <a:r>
              <a:rPr lang="fr-FR" dirty="0">
                <a:solidFill>
                  <a:schemeClr val="accent1">
                    <a:lumMod val="75000"/>
                  </a:schemeClr>
                </a:solidFill>
                <a:latin typeface="+mn-lt"/>
              </a:rPr>
              <a:t> </a:t>
            </a:r>
            <a:r>
              <a:rPr lang="fr-FR" dirty="0" err="1">
                <a:solidFill>
                  <a:schemeClr val="accent1">
                    <a:lumMod val="75000"/>
                  </a:schemeClr>
                </a:solidFill>
                <a:latin typeface="+mn-lt"/>
              </a:rPr>
              <a:t>loss</a:t>
            </a:r>
            <a:r>
              <a:rPr lang="fr-FR" dirty="0">
                <a:solidFill>
                  <a:schemeClr val="accent1">
                    <a:lumMod val="75000"/>
                  </a:schemeClr>
                </a:solidFill>
                <a:latin typeface="+mn-lt"/>
              </a:rPr>
              <a:t> of </a:t>
            </a:r>
            <a:r>
              <a:rPr lang="fr-FR" dirty="0" err="1">
                <a:solidFill>
                  <a:schemeClr val="accent1">
                    <a:lumMod val="75000"/>
                  </a:schemeClr>
                </a:solidFill>
                <a:latin typeface="+mn-lt"/>
              </a:rPr>
              <a:t>dopaminergic</a:t>
            </a:r>
            <a:r>
              <a:rPr lang="fr-FR" dirty="0">
                <a:solidFill>
                  <a:schemeClr val="accent1">
                    <a:lumMod val="75000"/>
                  </a:schemeClr>
                </a:solidFill>
                <a:latin typeface="+mn-lt"/>
              </a:rPr>
              <a:t> </a:t>
            </a:r>
            <a:r>
              <a:rPr lang="fr-FR" dirty="0" err="1">
                <a:solidFill>
                  <a:schemeClr val="accent1">
                    <a:lumMod val="75000"/>
                  </a:schemeClr>
                </a:solidFill>
                <a:latin typeface="+mn-lt"/>
              </a:rPr>
              <a:t>neurons</a:t>
            </a:r>
            <a:r>
              <a:rPr lang="fr-FR" dirty="0">
                <a:solidFill>
                  <a:schemeClr val="accent1">
                    <a:lumMod val="75000"/>
                  </a:schemeClr>
                </a:solidFill>
                <a:latin typeface="+mn-lt"/>
              </a:rPr>
              <a:t> </a:t>
            </a:r>
            <a:r>
              <a:rPr lang="fr-FR" dirty="0" err="1">
                <a:solidFill>
                  <a:schemeClr val="accent1">
                    <a:lumMod val="75000"/>
                  </a:schemeClr>
                </a:solidFill>
                <a:latin typeface="+mn-lt"/>
              </a:rPr>
              <a:t>from</a:t>
            </a:r>
            <a:r>
              <a:rPr lang="fr-FR" dirty="0">
                <a:solidFill>
                  <a:schemeClr val="accent1">
                    <a:lumMod val="75000"/>
                  </a:schemeClr>
                </a:solidFill>
                <a:latin typeface="+mn-lt"/>
              </a:rPr>
              <a:t> </a:t>
            </a:r>
            <a:r>
              <a:rPr lang="fr-FR" dirty="0" err="1">
                <a:solidFill>
                  <a:schemeClr val="accent1">
                    <a:lumMod val="75000"/>
                  </a:schemeClr>
                </a:solidFill>
                <a:latin typeface="+mn-lt"/>
              </a:rPr>
              <a:t>Substantia</a:t>
            </a:r>
            <a:r>
              <a:rPr lang="fr-FR" dirty="0">
                <a:solidFill>
                  <a:schemeClr val="accent1">
                    <a:lumMod val="75000"/>
                  </a:schemeClr>
                </a:solidFill>
                <a:latin typeface="+mn-lt"/>
              </a:rPr>
              <a:t> </a:t>
            </a:r>
            <a:r>
              <a:rPr lang="fr-FR" dirty="0" err="1">
                <a:solidFill>
                  <a:schemeClr val="accent1">
                    <a:lumMod val="75000"/>
                  </a:schemeClr>
                </a:solidFill>
                <a:latin typeface="+mn-lt"/>
              </a:rPr>
              <a:t>Nigra</a:t>
            </a:r>
            <a:r>
              <a:rPr lang="fr-FR" dirty="0">
                <a:solidFill>
                  <a:schemeClr val="accent1">
                    <a:lumMod val="75000"/>
                  </a:schemeClr>
                </a:solidFill>
                <a:latin typeface="+mn-lt"/>
              </a:rPr>
              <a:t> pars compacta (</a:t>
            </a:r>
            <a:r>
              <a:rPr lang="fr-FR" dirty="0" err="1">
                <a:solidFill>
                  <a:schemeClr val="accent1">
                    <a:lumMod val="75000"/>
                  </a:schemeClr>
                </a:solidFill>
                <a:latin typeface="+mn-lt"/>
              </a:rPr>
              <a:t>SNpc</a:t>
            </a:r>
            <a:r>
              <a:rPr lang="fr-FR" dirty="0">
                <a:solidFill>
                  <a:schemeClr val="accent1">
                    <a:lumMod val="75000"/>
                  </a:schemeClr>
                </a:solidFill>
                <a:latin typeface="+mn-lt"/>
              </a:rPr>
              <a:t>)</a:t>
            </a:r>
          </a:p>
          <a:p>
            <a:pPr>
              <a:spcBef>
                <a:spcPts val="600"/>
              </a:spcBef>
              <a:buFontTx/>
              <a:buChar char="-"/>
              <a:defRPr/>
            </a:pPr>
            <a:r>
              <a:rPr lang="fr-FR" dirty="0">
                <a:solidFill>
                  <a:schemeClr val="accent1">
                    <a:lumMod val="75000"/>
                  </a:schemeClr>
                </a:solidFill>
                <a:latin typeface="+mn-lt"/>
              </a:rPr>
              <a:t> </a:t>
            </a:r>
            <a:r>
              <a:rPr lang="fr-FR" dirty="0" err="1">
                <a:solidFill>
                  <a:schemeClr val="accent1">
                    <a:lumMod val="75000"/>
                  </a:schemeClr>
                </a:solidFill>
                <a:latin typeface="+mn-lt"/>
              </a:rPr>
              <a:t>Loss</a:t>
            </a:r>
            <a:r>
              <a:rPr lang="fr-FR" dirty="0">
                <a:solidFill>
                  <a:schemeClr val="accent1">
                    <a:lumMod val="75000"/>
                  </a:schemeClr>
                </a:solidFill>
                <a:latin typeface="+mn-lt"/>
              </a:rPr>
              <a:t> of the enzyme Tyrosine </a:t>
            </a:r>
            <a:r>
              <a:rPr lang="fr-FR" dirty="0" err="1">
                <a:solidFill>
                  <a:schemeClr val="accent1">
                    <a:lumMod val="75000"/>
                  </a:schemeClr>
                </a:solidFill>
                <a:latin typeface="+mn-lt"/>
              </a:rPr>
              <a:t>Hydroxylase</a:t>
            </a:r>
            <a:r>
              <a:rPr lang="fr-FR" dirty="0">
                <a:solidFill>
                  <a:schemeClr val="accent1">
                    <a:lumMod val="75000"/>
                  </a:schemeClr>
                </a:solidFill>
                <a:latin typeface="+mn-lt"/>
              </a:rPr>
              <a:t> (TH) </a:t>
            </a:r>
            <a:r>
              <a:rPr lang="fr-FR" dirty="0" err="1">
                <a:solidFill>
                  <a:schemeClr val="accent1">
                    <a:lumMod val="75000"/>
                  </a:schemeClr>
                </a:solidFill>
                <a:latin typeface="+mn-lt"/>
              </a:rPr>
              <a:t>activity</a:t>
            </a:r>
            <a:r>
              <a:rPr lang="fr-FR" dirty="0">
                <a:solidFill>
                  <a:schemeClr val="accent1">
                    <a:lumMod val="75000"/>
                  </a:schemeClr>
                </a:solidFill>
                <a:latin typeface="+mn-lt"/>
              </a:rPr>
              <a:t> (</a:t>
            </a:r>
            <a:r>
              <a:rPr lang="fr-FR" dirty="0" err="1">
                <a:solidFill>
                  <a:schemeClr val="accent1">
                    <a:lumMod val="75000"/>
                  </a:schemeClr>
                </a:solidFill>
                <a:latin typeface="+mn-lt"/>
              </a:rPr>
              <a:t>involved</a:t>
            </a:r>
            <a:r>
              <a:rPr lang="fr-FR" dirty="0">
                <a:solidFill>
                  <a:schemeClr val="accent1">
                    <a:lumMod val="75000"/>
                  </a:schemeClr>
                </a:solidFill>
                <a:latin typeface="+mn-lt"/>
              </a:rPr>
              <a:t> in dopamine </a:t>
            </a:r>
            <a:r>
              <a:rPr lang="fr-FR" dirty="0" err="1">
                <a:solidFill>
                  <a:schemeClr val="accent1">
                    <a:lumMod val="75000"/>
                  </a:schemeClr>
                </a:solidFill>
                <a:latin typeface="+mn-lt"/>
              </a:rPr>
              <a:t>biosynthesis</a:t>
            </a:r>
            <a:r>
              <a:rPr lang="fr-FR" dirty="0">
                <a:solidFill>
                  <a:schemeClr val="accent1">
                    <a:lumMod val="75000"/>
                  </a:schemeClr>
                </a:solidFill>
                <a:latin typeface="+mn-lt"/>
              </a:rPr>
              <a:t>)</a:t>
            </a:r>
          </a:p>
          <a:p>
            <a:pPr>
              <a:spcBef>
                <a:spcPts val="600"/>
              </a:spcBef>
              <a:buFontTx/>
              <a:buChar char="-"/>
              <a:defRPr/>
            </a:pPr>
            <a:r>
              <a:rPr lang="fr-FR" dirty="0">
                <a:solidFill>
                  <a:schemeClr val="accent1">
                    <a:lumMod val="75000"/>
                  </a:schemeClr>
                </a:solidFill>
                <a:latin typeface="+mn-lt"/>
              </a:rPr>
              <a:t> Fe </a:t>
            </a:r>
            <a:r>
              <a:rPr lang="fr-FR" dirty="0" err="1">
                <a:solidFill>
                  <a:schemeClr val="accent1">
                    <a:lumMod val="75000"/>
                  </a:schemeClr>
                </a:solidFill>
                <a:latin typeface="+mn-lt"/>
              </a:rPr>
              <a:t>is</a:t>
            </a:r>
            <a:r>
              <a:rPr lang="fr-FR" dirty="0">
                <a:solidFill>
                  <a:schemeClr val="accent1">
                    <a:lumMod val="75000"/>
                  </a:schemeClr>
                </a:solidFill>
                <a:latin typeface="+mn-lt"/>
              </a:rPr>
              <a:t> </a:t>
            </a:r>
            <a:r>
              <a:rPr lang="fr-FR" dirty="0" err="1">
                <a:solidFill>
                  <a:schemeClr val="accent1">
                    <a:lumMod val="75000"/>
                  </a:schemeClr>
                </a:solidFill>
                <a:latin typeface="+mn-lt"/>
              </a:rPr>
              <a:t>increased</a:t>
            </a:r>
            <a:r>
              <a:rPr lang="fr-FR" dirty="0">
                <a:solidFill>
                  <a:schemeClr val="accent1">
                    <a:lumMod val="75000"/>
                  </a:schemeClr>
                </a:solidFill>
                <a:latin typeface="+mn-lt"/>
              </a:rPr>
              <a:t> in </a:t>
            </a:r>
            <a:r>
              <a:rPr lang="fr-FR" dirty="0" err="1">
                <a:solidFill>
                  <a:schemeClr val="accent1">
                    <a:lumMod val="75000"/>
                  </a:schemeClr>
                </a:solidFill>
                <a:latin typeface="+mn-lt"/>
              </a:rPr>
              <a:t>dopaminergic</a:t>
            </a:r>
            <a:r>
              <a:rPr lang="fr-FR" dirty="0">
                <a:solidFill>
                  <a:schemeClr val="accent1">
                    <a:lumMod val="75000"/>
                  </a:schemeClr>
                </a:solidFill>
                <a:latin typeface="+mn-lt"/>
              </a:rPr>
              <a:t> </a:t>
            </a:r>
            <a:r>
              <a:rPr lang="fr-FR" dirty="0" err="1">
                <a:solidFill>
                  <a:schemeClr val="accent1">
                    <a:lumMod val="75000"/>
                  </a:schemeClr>
                </a:solidFill>
                <a:latin typeface="+mn-lt"/>
              </a:rPr>
              <a:t>neurons</a:t>
            </a:r>
            <a:r>
              <a:rPr lang="fr-FR" dirty="0">
                <a:solidFill>
                  <a:schemeClr val="accent1">
                    <a:lumMod val="75000"/>
                  </a:schemeClr>
                </a:solidFill>
                <a:latin typeface="+mn-lt"/>
              </a:rPr>
              <a:t> of the </a:t>
            </a:r>
            <a:r>
              <a:rPr lang="fr-FR" dirty="0" err="1">
                <a:solidFill>
                  <a:schemeClr val="accent1">
                    <a:lumMod val="75000"/>
                  </a:schemeClr>
                </a:solidFill>
                <a:latin typeface="+mn-lt"/>
              </a:rPr>
              <a:t>SNpc</a:t>
            </a:r>
            <a:endParaRPr lang="fr-FR" dirty="0">
              <a:solidFill>
                <a:schemeClr val="accent1">
                  <a:lumMod val="75000"/>
                </a:schemeClr>
              </a:solidFill>
              <a:latin typeface="+mn-lt"/>
            </a:endParaRPr>
          </a:p>
          <a:p>
            <a:pPr>
              <a:spcBef>
                <a:spcPts val="600"/>
              </a:spcBef>
              <a:defRPr/>
            </a:pPr>
            <a:r>
              <a:rPr lang="fr-FR" b="1" dirty="0">
                <a:solidFill>
                  <a:schemeClr val="accent1">
                    <a:lumMod val="75000"/>
                  </a:schemeClr>
                </a:solidFill>
                <a:latin typeface="+mn-lt"/>
              </a:rPr>
              <a:t>Is </a:t>
            </a:r>
            <a:r>
              <a:rPr lang="fr-FR" b="1" dirty="0" err="1">
                <a:solidFill>
                  <a:schemeClr val="accent1">
                    <a:lumMod val="75000"/>
                  </a:schemeClr>
                </a:solidFill>
                <a:latin typeface="+mn-lt"/>
              </a:rPr>
              <a:t>iron</a:t>
            </a:r>
            <a:r>
              <a:rPr lang="fr-FR" b="1" dirty="0">
                <a:solidFill>
                  <a:schemeClr val="accent1">
                    <a:lumMod val="75000"/>
                  </a:schemeClr>
                </a:solidFill>
                <a:latin typeface="+mn-lt"/>
              </a:rPr>
              <a:t> </a:t>
            </a:r>
            <a:r>
              <a:rPr lang="fr-FR" b="1" dirty="0" err="1">
                <a:solidFill>
                  <a:schemeClr val="accent1">
                    <a:lumMod val="75000"/>
                  </a:schemeClr>
                </a:solidFill>
                <a:latin typeface="+mn-lt"/>
              </a:rPr>
              <a:t>involved</a:t>
            </a:r>
            <a:r>
              <a:rPr lang="fr-FR" b="1" dirty="0">
                <a:solidFill>
                  <a:schemeClr val="accent1">
                    <a:lumMod val="75000"/>
                  </a:schemeClr>
                </a:solidFill>
                <a:latin typeface="+mn-lt"/>
              </a:rPr>
              <a:t> in the </a:t>
            </a:r>
            <a:r>
              <a:rPr lang="fr-FR" b="1" dirty="0" err="1">
                <a:solidFill>
                  <a:schemeClr val="accent1">
                    <a:lumMod val="75000"/>
                  </a:schemeClr>
                </a:solidFill>
                <a:latin typeface="+mn-lt"/>
              </a:rPr>
              <a:t>aetiology</a:t>
            </a:r>
            <a:r>
              <a:rPr lang="fr-FR" b="1" dirty="0">
                <a:solidFill>
                  <a:schemeClr val="accent1">
                    <a:lumMod val="75000"/>
                  </a:schemeClr>
                </a:solidFill>
                <a:latin typeface="+mn-lt"/>
              </a:rPr>
              <a:t> of PD ?</a:t>
            </a:r>
          </a:p>
          <a:p>
            <a:pPr>
              <a:spcBef>
                <a:spcPts val="600"/>
              </a:spcBef>
              <a:buFontTx/>
              <a:buChar char="-"/>
              <a:defRPr/>
            </a:pPr>
            <a:r>
              <a:rPr lang="en-US" dirty="0">
                <a:solidFill>
                  <a:schemeClr val="accent1">
                    <a:lumMod val="75000"/>
                  </a:schemeClr>
                </a:solidFill>
                <a:latin typeface="+mn-lt"/>
              </a:rPr>
              <a:t> </a:t>
            </a:r>
            <a:r>
              <a:rPr lang="en-US" dirty="0" err="1">
                <a:solidFill>
                  <a:schemeClr val="accent1">
                    <a:lumMod val="75000"/>
                  </a:schemeClr>
                </a:solidFill>
                <a:latin typeface="+mn-lt"/>
              </a:rPr>
              <a:t>Hydroxydopamine</a:t>
            </a:r>
            <a:r>
              <a:rPr lang="en-US" dirty="0">
                <a:solidFill>
                  <a:schemeClr val="accent1">
                    <a:lumMod val="75000"/>
                  </a:schemeClr>
                </a:solidFill>
                <a:latin typeface="+mn-lt"/>
              </a:rPr>
              <a:t> </a:t>
            </a:r>
            <a:r>
              <a:rPr lang="fr-FR" dirty="0">
                <a:solidFill>
                  <a:schemeClr val="accent1">
                    <a:lumMod val="75000"/>
                  </a:schemeClr>
                </a:solidFill>
                <a:latin typeface="+mn-lt"/>
              </a:rPr>
              <a:t>(6-OHDA) </a:t>
            </a:r>
            <a:r>
              <a:rPr lang="en-US" dirty="0">
                <a:solidFill>
                  <a:schemeClr val="accent1">
                    <a:lumMod val="75000"/>
                  </a:schemeClr>
                </a:solidFill>
                <a:latin typeface="+mn-lt"/>
              </a:rPr>
              <a:t>is a neurotoxin known to selectively kill </a:t>
            </a:r>
            <a:r>
              <a:rPr lang="en-US" dirty="0" err="1">
                <a:solidFill>
                  <a:schemeClr val="accent1">
                    <a:lumMod val="75000"/>
                  </a:schemeClr>
                </a:solidFill>
                <a:latin typeface="+mn-lt"/>
              </a:rPr>
              <a:t>dopaminergic</a:t>
            </a:r>
            <a:r>
              <a:rPr lang="en-US" dirty="0">
                <a:solidFill>
                  <a:schemeClr val="accent1">
                    <a:lumMod val="75000"/>
                  </a:schemeClr>
                </a:solidFill>
                <a:latin typeface="+mn-lt"/>
              </a:rPr>
              <a:t>   </a:t>
            </a:r>
            <a:br>
              <a:rPr lang="en-US" dirty="0">
                <a:solidFill>
                  <a:schemeClr val="accent1">
                    <a:lumMod val="75000"/>
                  </a:schemeClr>
                </a:solidFill>
                <a:latin typeface="+mn-lt"/>
              </a:rPr>
            </a:br>
            <a:r>
              <a:rPr lang="en-US" dirty="0">
                <a:solidFill>
                  <a:schemeClr val="accent1">
                    <a:lumMod val="75000"/>
                  </a:schemeClr>
                </a:solidFill>
                <a:latin typeface="+mn-lt"/>
              </a:rPr>
              <a:t>   neurons. </a:t>
            </a:r>
            <a:endParaRPr lang="fr-FR" dirty="0">
              <a:solidFill>
                <a:schemeClr val="accent1">
                  <a:lumMod val="75000"/>
                </a:schemeClr>
              </a:solidFill>
              <a:latin typeface="+mn-lt"/>
            </a:endParaRPr>
          </a:p>
          <a:p>
            <a:pPr>
              <a:spcBef>
                <a:spcPts val="600"/>
              </a:spcBef>
              <a:buFontTx/>
              <a:buChar char="-"/>
              <a:defRPr/>
            </a:pPr>
            <a:r>
              <a:rPr lang="en-US" dirty="0">
                <a:solidFill>
                  <a:schemeClr val="accent1">
                    <a:lumMod val="75000"/>
                  </a:schemeClr>
                </a:solidFill>
                <a:latin typeface="+mn-lt"/>
              </a:rPr>
              <a:t> Experimental models : 	- </a:t>
            </a:r>
            <a:r>
              <a:rPr lang="fr-FR" dirty="0">
                <a:solidFill>
                  <a:schemeClr val="accent1">
                    <a:lumMod val="75000"/>
                  </a:schemeClr>
                </a:solidFill>
                <a:latin typeface="+mn-lt"/>
              </a:rPr>
              <a:t>Rats </a:t>
            </a:r>
            <a:r>
              <a:rPr lang="fr-FR" dirty="0" err="1">
                <a:solidFill>
                  <a:schemeClr val="accent1">
                    <a:lumMod val="75000"/>
                  </a:schemeClr>
                </a:solidFill>
                <a:latin typeface="+mn-lt"/>
              </a:rPr>
              <a:t>treated</a:t>
            </a:r>
            <a:r>
              <a:rPr lang="fr-FR" dirty="0">
                <a:solidFill>
                  <a:schemeClr val="accent1">
                    <a:lumMod val="75000"/>
                  </a:schemeClr>
                </a:solidFill>
                <a:latin typeface="+mn-lt"/>
              </a:rPr>
              <a:t> </a:t>
            </a:r>
            <a:r>
              <a:rPr lang="fr-FR" dirty="0" err="1">
                <a:solidFill>
                  <a:schemeClr val="accent1">
                    <a:lumMod val="75000"/>
                  </a:schemeClr>
                </a:solidFill>
                <a:latin typeface="+mn-lt"/>
              </a:rPr>
              <a:t>with</a:t>
            </a:r>
            <a:r>
              <a:rPr lang="fr-FR" dirty="0">
                <a:solidFill>
                  <a:schemeClr val="accent1">
                    <a:lumMod val="75000"/>
                  </a:schemeClr>
                </a:solidFill>
                <a:latin typeface="+mn-lt"/>
              </a:rPr>
              <a:t> 6-</a:t>
            </a:r>
            <a:r>
              <a:rPr lang="fr-FR" dirty="0" err="1">
                <a:solidFill>
                  <a:schemeClr val="accent1">
                    <a:lumMod val="75000"/>
                  </a:schemeClr>
                </a:solidFill>
                <a:latin typeface="+mn-lt"/>
              </a:rPr>
              <a:t>hydroxydopamine</a:t>
            </a:r>
            <a:r>
              <a:rPr lang="fr-FR" dirty="0">
                <a:solidFill>
                  <a:schemeClr val="accent1">
                    <a:lumMod val="75000"/>
                  </a:schemeClr>
                </a:solidFill>
                <a:latin typeface="+mn-lt"/>
              </a:rPr>
              <a:t> (6-OHDA)</a:t>
            </a:r>
          </a:p>
          <a:p>
            <a:pPr lvl="6">
              <a:spcBef>
                <a:spcPts val="600"/>
              </a:spcBef>
              <a:defRPr/>
            </a:pPr>
            <a:r>
              <a:rPr lang="fr-FR" dirty="0">
                <a:solidFill>
                  <a:schemeClr val="accent1">
                    <a:lumMod val="75000"/>
                  </a:schemeClr>
                </a:solidFill>
                <a:latin typeface="+mn-lt"/>
              </a:rPr>
              <a:t>- PC12 </a:t>
            </a:r>
            <a:r>
              <a:rPr lang="fr-FR" dirty="0" err="1">
                <a:solidFill>
                  <a:schemeClr val="accent1">
                    <a:lumMod val="75000"/>
                  </a:schemeClr>
                </a:solidFill>
                <a:latin typeface="+mn-lt"/>
              </a:rPr>
              <a:t>dopaminergic</a:t>
            </a:r>
            <a:r>
              <a:rPr lang="fr-FR" dirty="0">
                <a:solidFill>
                  <a:schemeClr val="accent1">
                    <a:lumMod val="75000"/>
                  </a:schemeClr>
                </a:solidFill>
                <a:latin typeface="+mn-lt"/>
              </a:rPr>
              <a:t> </a:t>
            </a:r>
            <a:r>
              <a:rPr lang="fr-FR" dirty="0" err="1">
                <a:solidFill>
                  <a:schemeClr val="accent1">
                    <a:lumMod val="75000"/>
                  </a:schemeClr>
                </a:solidFill>
                <a:latin typeface="+mn-lt"/>
              </a:rPr>
              <a:t>cultured</a:t>
            </a:r>
            <a:r>
              <a:rPr lang="fr-FR" dirty="0">
                <a:solidFill>
                  <a:schemeClr val="accent1">
                    <a:lumMod val="75000"/>
                  </a:schemeClr>
                </a:solidFill>
                <a:latin typeface="+mn-lt"/>
              </a:rPr>
              <a:t> </a:t>
            </a:r>
            <a:r>
              <a:rPr lang="fr-FR" dirty="0" err="1">
                <a:solidFill>
                  <a:schemeClr val="accent1">
                    <a:lumMod val="75000"/>
                  </a:schemeClr>
                </a:solidFill>
                <a:latin typeface="+mn-lt"/>
              </a:rPr>
              <a:t>cells</a:t>
            </a:r>
            <a:r>
              <a:rPr lang="fr-FR" dirty="0">
                <a:solidFill>
                  <a:schemeClr val="accent1">
                    <a:lumMod val="75000"/>
                  </a:schemeClr>
                </a:solidFill>
                <a:latin typeface="+mn-lt"/>
              </a:rPr>
              <a:t> </a:t>
            </a:r>
            <a:r>
              <a:rPr lang="fr-FR" dirty="0" err="1">
                <a:solidFill>
                  <a:schemeClr val="accent1">
                    <a:lumMod val="75000"/>
                  </a:schemeClr>
                </a:solidFill>
                <a:latin typeface="+mn-lt"/>
              </a:rPr>
              <a:t>treated</a:t>
            </a:r>
            <a:r>
              <a:rPr lang="fr-FR" dirty="0">
                <a:solidFill>
                  <a:schemeClr val="accent1">
                    <a:lumMod val="75000"/>
                  </a:schemeClr>
                </a:solidFill>
                <a:latin typeface="+mn-lt"/>
              </a:rPr>
              <a:t> </a:t>
            </a:r>
            <a:r>
              <a:rPr lang="fr-FR" dirty="0" err="1">
                <a:solidFill>
                  <a:schemeClr val="accent1">
                    <a:lumMod val="75000"/>
                  </a:schemeClr>
                </a:solidFill>
                <a:latin typeface="+mn-lt"/>
              </a:rPr>
              <a:t>with</a:t>
            </a:r>
            <a:r>
              <a:rPr lang="fr-FR" dirty="0">
                <a:solidFill>
                  <a:schemeClr val="accent1">
                    <a:lumMod val="75000"/>
                  </a:schemeClr>
                </a:solidFill>
                <a:latin typeface="+mn-lt"/>
              </a:rPr>
              <a:t> 6-OHDA</a:t>
            </a:r>
          </a:p>
          <a:p>
            <a:pPr>
              <a:spcBef>
                <a:spcPts val="600"/>
              </a:spcBef>
              <a:defRPr/>
            </a:pPr>
            <a:r>
              <a:rPr lang="fr-FR" dirty="0">
                <a:solidFill>
                  <a:schemeClr val="accent1">
                    <a:lumMod val="75000"/>
                  </a:schemeClr>
                </a:solidFill>
                <a:latin typeface="+mn-lt"/>
              </a:rPr>
              <a:t> </a:t>
            </a:r>
            <a:r>
              <a:rPr lang="fr-FR" b="1" dirty="0">
                <a:solidFill>
                  <a:schemeClr val="accent1">
                    <a:lumMod val="75000"/>
                  </a:schemeClr>
                </a:solidFill>
                <a:latin typeface="+mn-lt"/>
              </a:rPr>
              <a:t>Main objectives:</a:t>
            </a:r>
          </a:p>
          <a:p>
            <a:pPr marL="342900" indent="-342900">
              <a:spcBef>
                <a:spcPts val="600"/>
              </a:spcBef>
              <a:buFontTx/>
              <a:buAutoNum type="arabicParenR"/>
              <a:defRPr/>
            </a:pPr>
            <a:r>
              <a:rPr lang="fr-FR" dirty="0">
                <a:solidFill>
                  <a:schemeClr val="accent1">
                    <a:lumMod val="75000"/>
                  </a:schemeClr>
                </a:solidFill>
                <a:latin typeface="+mn-lt"/>
              </a:rPr>
              <a:t>to </a:t>
            </a:r>
            <a:r>
              <a:rPr lang="fr-FR" dirty="0" err="1">
                <a:solidFill>
                  <a:schemeClr val="accent1">
                    <a:lumMod val="75000"/>
                  </a:schemeClr>
                </a:solidFill>
                <a:latin typeface="+mn-lt"/>
              </a:rPr>
              <a:t>establish</a:t>
            </a:r>
            <a:r>
              <a:rPr lang="fr-FR" dirty="0">
                <a:solidFill>
                  <a:schemeClr val="accent1">
                    <a:lumMod val="75000"/>
                  </a:schemeClr>
                </a:solidFill>
                <a:latin typeface="+mn-lt"/>
              </a:rPr>
              <a:t> </a:t>
            </a:r>
            <a:r>
              <a:rPr lang="fr-FR" dirty="0" err="1">
                <a:solidFill>
                  <a:schemeClr val="accent1">
                    <a:lumMod val="75000"/>
                  </a:schemeClr>
                </a:solidFill>
                <a:latin typeface="+mn-lt"/>
              </a:rPr>
              <a:t>whether</a:t>
            </a:r>
            <a:r>
              <a:rPr lang="fr-FR" dirty="0">
                <a:solidFill>
                  <a:schemeClr val="accent1">
                    <a:lumMod val="75000"/>
                  </a:schemeClr>
                </a:solidFill>
                <a:latin typeface="+mn-lt"/>
              </a:rPr>
              <a:t> the </a:t>
            </a:r>
            <a:r>
              <a:rPr lang="fr-FR" dirty="0" err="1">
                <a:solidFill>
                  <a:schemeClr val="accent1">
                    <a:lumMod val="75000"/>
                  </a:schemeClr>
                </a:solidFill>
                <a:latin typeface="+mn-lt"/>
              </a:rPr>
              <a:t>experimental</a:t>
            </a:r>
            <a:r>
              <a:rPr lang="fr-FR" dirty="0">
                <a:solidFill>
                  <a:schemeClr val="accent1">
                    <a:lumMod val="75000"/>
                  </a:schemeClr>
                </a:solidFill>
                <a:latin typeface="+mn-lt"/>
              </a:rPr>
              <a:t> </a:t>
            </a:r>
            <a:r>
              <a:rPr lang="fr-FR" dirty="0" err="1">
                <a:solidFill>
                  <a:schemeClr val="accent1">
                    <a:lumMod val="75000"/>
                  </a:schemeClr>
                </a:solidFill>
                <a:latin typeface="+mn-lt"/>
              </a:rPr>
              <a:t>models</a:t>
            </a:r>
            <a:r>
              <a:rPr lang="fr-FR" dirty="0">
                <a:solidFill>
                  <a:schemeClr val="accent1">
                    <a:lumMod val="75000"/>
                  </a:schemeClr>
                </a:solidFill>
                <a:latin typeface="+mn-lt"/>
              </a:rPr>
              <a:t> of PD (</a:t>
            </a:r>
            <a:r>
              <a:rPr lang="fr-FR" dirty="0" err="1">
                <a:solidFill>
                  <a:schemeClr val="accent1">
                    <a:lumMod val="75000"/>
                  </a:schemeClr>
                </a:solidFill>
                <a:latin typeface="+mn-lt"/>
              </a:rPr>
              <a:t>known</a:t>
            </a:r>
            <a:r>
              <a:rPr lang="fr-FR" dirty="0">
                <a:solidFill>
                  <a:schemeClr val="accent1">
                    <a:lumMod val="75000"/>
                  </a:schemeClr>
                </a:solidFill>
                <a:latin typeface="+mn-lt"/>
              </a:rPr>
              <a:t> to </a:t>
            </a:r>
            <a:r>
              <a:rPr lang="fr-FR" dirty="0" err="1">
                <a:solidFill>
                  <a:schemeClr val="accent1">
                    <a:lumMod val="75000"/>
                  </a:schemeClr>
                </a:solidFill>
                <a:latin typeface="+mn-lt"/>
              </a:rPr>
              <a:t>present</a:t>
            </a:r>
            <a:r>
              <a:rPr lang="fr-FR" dirty="0">
                <a:solidFill>
                  <a:schemeClr val="accent1">
                    <a:lumMod val="75000"/>
                  </a:schemeClr>
                </a:solidFill>
                <a:latin typeface="+mn-lt"/>
              </a:rPr>
              <a:t> a </a:t>
            </a:r>
            <a:r>
              <a:rPr lang="fr-FR" dirty="0" err="1">
                <a:solidFill>
                  <a:schemeClr val="accent1">
                    <a:lumMod val="75000"/>
                  </a:schemeClr>
                </a:solidFill>
                <a:latin typeface="+mn-lt"/>
              </a:rPr>
              <a:t>decreased</a:t>
            </a:r>
            <a:r>
              <a:rPr lang="fr-FR" dirty="0">
                <a:solidFill>
                  <a:schemeClr val="accent1">
                    <a:lumMod val="75000"/>
                  </a:schemeClr>
                </a:solidFill>
                <a:latin typeface="+mn-lt"/>
              </a:rPr>
              <a:t> TH </a:t>
            </a:r>
            <a:r>
              <a:rPr lang="fr-FR" dirty="0" err="1">
                <a:solidFill>
                  <a:schemeClr val="accent1">
                    <a:lumMod val="75000"/>
                  </a:schemeClr>
                </a:solidFill>
                <a:latin typeface="+mn-lt"/>
              </a:rPr>
              <a:t>activity</a:t>
            </a:r>
            <a:r>
              <a:rPr lang="fr-FR" dirty="0">
                <a:solidFill>
                  <a:schemeClr val="accent1">
                    <a:lumMod val="75000"/>
                  </a:schemeClr>
                </a:solidFill>
                <a:latin typeface="+mn-lt"/>
              </a:rPr>
              <a:t>) </a:t>
            </a:r>
            <a:r>
              <a:rPr lang="fr-FR" dirty="0" err="1">
                <a:solidFill>
                  <a:schemeClr val="accent1">
                    <a:lumMod val="75000"/>
                  </a:schemeClr>
                </a:solidFill>
                <a:latin typeface="+mn-lt"/>
              </a:rPr>
              <a:t>would</a:t>
            </a:r>
            <a:r>
              <a:rPr lang="fr-FR" dirty="0">
                <a:solidFill>
                  <a:schemeClr val="accent1">
                    <a:lumMod val="75000"/>
                  </a:schemeClr>
                </a:solidFill>
                <a:latin typeface="+mn-lt"/>
              </a:rPr>
              <a:t> </a:t>
            </a:r>
            <a:r>
              <a:rPr lang="fr-FR" dirty="0" err="1">
                <a:solidFill>
                  <a:schemeClr val="accent1">
                    <a:lumMod val="75000"/>
                  </a:schemeClr>
                </a:solidFill>
                <a:latin typeface="+mn-lt"/>
              </a:rPr>
              <a:t>also</a:t>
            </a:r>
            <a:r>
              <a:rPr lang="fr-FR" dirty="0">
                <a:solidFill>
                  <a:schemeClr val="accent1">
                    <a:lumMod val="75000"/>
                  </a:schemeClr>
                </a:solidFill>
                <a:latin typeface="+mn-lt"/>
              </a:rPr>
              <a:t> show an </a:t>
            </a:r>
            <a:r>
              <a:rPr lang="fr-FR" dirty="0" err="1">
                <a:solidFill>
                  <a:schemeClr val="accent1">
                    <a:lumMod val="75000"/>
                  </a:schemeClr>
                </a:solidFill>
                <a:latin typeface="+mn-lt"/>
              </a:rPr>
              <a:t>increased</a:t>
            </a:r>
            <a:r>
              <a:rPr lang="fr-FR" dirty="0">
                <a:solidFill>
                  <a:schemeClr val="accent1">
                    <a:lumMod val="75000"/>
                  </a:schemeClr>
                </a:solidFill>
                <a:latin typeface="+mn-lt"/>
              </a:rPr>
              <a:t> Fe content ?</a:t>
            </a:r>
          </a:p>
          <a:p>
            <a:pPr marL="342900" indent="-342900">
              <a:spcBef>
                <a:spcPts val="600"/>
              </a:spcBef>
              <a:buFontTx/>
              <a:buAutoNum type="arabicParenR"/>
              <a:defRPr/>
            </a:pPr>
            <a:r>
              <a:rPr lang="fr-FR" dirty="0">
                <a:solidFill>
                  <a:schemeClr val="accent1">
                    <a:lumMod val="75000"/>
                  </a:schemeClr>
                </a:solidFill>
                <a:latin typeface="+mn-lt"/>
              </a:rPr>
              <a:t>to </a:t>
            </a:r>
            <a:r>
              <a:rPr lang="fr-FR" dirty="0" err="1">
                <a:solidFill>
                  <a:schemeClr val="accent1">
                    <a:lumMod val="75000"/>
                  </a:schemeClr>
                </a:solidFill>
                <a:latin typeface="+mn-lt"/>
              </a:rPr>
              <a:t>determine</a:t>
            </a:r>
            <a:r>
              <a:rPr lang="fr-FR" dirty="0">
                <a:solidFill>
                  <a:schemeClr val="accent1">
                    <a:lumMod val="75000"/>
                  </a:schemeClr>
                </a:solidFill>
                <a:latin typeface="+mn-lt"/>
              </a:rPr>
              <a:t> the </a:t>
            </a:r>
            <a:r>
              <a:rPr lang="fr-FR" dirty="0" err="1">
                <a:solidFill>
                  <a:schemeClr val="accent1">
                    <a:lumMod val="75000"/>
                  </a:schemeClr>
                </a:solidFill>
                <a:latin typeface="+mn-lt"/>
              </a:rPr>
              <a:t>subcellular</a:t>
            </a:r>
            <a:r>
              <a:rPr lang="fr-FR" dirty="0">
                <a:solidFill>
                  <a:schemeClr val="accent1">
                    <a:lumMod val="75000"/>
                  </a:schemeClr>
                </a:solidFill>
                <a:latin typeface="+mn-lt"/>
              </a:rPr>
              <a:t> distribution of </a:t>
            </a:r>
            <a:r>
              <a:rPr lang="fr-FR" dirty="0" err="1">
                <a:solidFill>
                  <a:schemeClr val="accent1">
                    <a:lumMod val="75000"/>
                  </a:schemeClr>
                </a:solidFill>
                <a:latin typeface="+mn-lt"/>
              </a:rPr>
              <a:t>iron</a:t>
            </a:r>
            <a:r>
              <a:rPr lang="fr-FR" dirty="0">
                <a:solidFill>
                  <a:schemeClr val="accent1">
                    <a:lumMod val="75000"/>
                  </a:schemeClr>
                </a:solidFill>
                <a:latin typeface="+mn-lt"/>
              </a:rPr>
              <a:t>, </a:t>
            </a:r>
            <a:r>
              <a:rPr lang="fr-FR" dirty="0" err="1">
                <a:solidFill>
                  <a:schemeClr val="accent1">
                    <a:lumMod val="75000"/>
                  </a:schemeClr>
                </a:solidFill>
                <a:latin typeface="+mn-lt"/>
              </a:rPr>
              <a:t>iron</a:t>
            </a:r>
            <a:r>
              <a:rPr lang="fr-FR" dirty="0">
                <a:solidFill>
                  <a:schemeClr val="accent1">
                    <a:lumMod val="75000"/>
                  </a:schemeClr>
                </a:solidFill>
                <a:latin typeface="+mn-lt"/>
              </a:rPr>
              <a:t> </a:t>
            </a:r>
            <a:r>
              <a:rPr lang="fr-FR" dirty="0" err="1">
                <a:solidFill>
                  <a:schemeClr val="accent1">
                    <a:lumMod val="75000"/>
                  </a:schemeClr>
                </a:solidFill>
                <a:latin typeface="+mn-lt"/>
              </a:rPr>
              <a:t>proteins</a:t>
            </a:r>
            <a:r>
              <a:rPr lang="fr-FR" dirty="0">
                <a:solidFill>
                  <a:schemeClr val="accent1">
                    <a:lumMod val="75000"/>
                  </a:schemeClr>
                </a:solidFill>
                <a:latin typeface="+mn-lt"/>
              </a:rPr>
              <a:t> (</a:t>
            </a:r>
            <a:r>
              <a:rPr lang="fr-FR" dirty="0" err="1">
                <a:solidFill>
                  <a:schemeClr val="accent1">
                    <a:lumMod val="75000"/>
                  </a:schemeClr>
                </a:solidFill>
                <a:latin typeface="+mn-lt"/>
              </a:rPr>
              <a:t>transferrin</a:t>
            </a:r>
            <a:r>
              <a:rPr lang="fr-FR" dirty="0">
                <a:solidFill>
                  <a:schemeClr val="accent1">
                    <a:lumMod val="75000"/>
                  </a:schemeClr>
                </a:solidFill>
                <a:latin typeface="+mn-lt"/>
              </a:rPr>
              <a:t>,…) and dopamine </a:t>
            </a:r>
            <a:r>
              <a:rPr lang="fr-FR" dirty="0" err="1">
                <a:solidFill>
                  <a:schemeClr val="accent1">
                    <a:lumMod val="75000"/>
                  </a:schemeClr>
                </a:solidFill>
                <a:latin typeface="+mn-lt"/>
              </a:rPr>
              <a:t>related</a:t>
            </a:r>
            <a:r>
              <a:rPr lang="fr-FR" dirty="0">
                <a:solidFill>
                  <a:schemeClr val="accent1">
                    <a:lumMod val="75000"/>
                  </a:schemeClr>
                </a:solidFill>
                <a:latin typeface="+mn-lt"/>
              </a:rPr>
              <a:t> </a:t>
            </a:r>
            <a:r>
              <a:rPr lang="fr-FR" dirty="0" err="1">
                <a:solidFill>
                  <a:schemeClr val="accent1">
                    <a:lumMod val="75000"/>
                  </a:schemeClr>
                </a:solidFill>
                <a:latin typeface="+mn-lt"/>
              </a:rPr>
              <a:t>proteins</a:t>
            </a:r>
            <a:r>
              <a:rPr lang="fr-FR" dirty="0">
                <a:solidFill>
                  <a:schemeClr val="accent1">
                    <a:lumMod val="75000"/>
                  </a:schemeClr>
                </a:solidFill>
                <a:latin typeface="+mn-lt"/>
              </a:rPr>
              <a:t> (TH, …) and if </a:t>
            </a:r>
            <a:r>
              <a:rPr lang="fr-FR" dirty="0" err="1">
                <a:solidFill>
                  <a:schemeClr val="accent1">
                    <a:lumMod val="75000"/>
                  </a:schemeClr>
                </a:solidFill>
                <a:latin typeface="+mn-lt"/>
              </a:rPr>
              <a:t>these</a:t>
            </a:r>
            <a:r>
              <a:rPr lang="fr-FR" dirty="0">
                <a:solidFill>
                  <a:schemeClr val="accent1">
                    <a:lumMod val="75000"/>
                  </a:schemeClr>
                </a:solidFill>
                <a:latin typeface="+mn-lt"/>
              </a:rPr>
              <a:t> distributions are </a:t>
            </a:r>
            <a:r>
              <a:rPr lang="fr-FR" dirty="0" err="1">
                <a:solidFill>
                  <a:schemeClr val="accent1">
                    <a:lumMod val="75000"/>
                  </a:schemeClr>
                </a:solidFill>
                <a:latin typeface="+mn-lt"/>
              </a:rPr>
              <a:t>modified</a:t>
            </a:r>
            <a:r>
              <a:rPr lang="fr-FR" dirty="0">
                <a:solidFill>
                  <a:schemeClr val="accent1">
                    <a:lumMod val="75000"/>
                  </a:schemeClr>
                </a:solidFill>
                <a:latin typeface="+mn-lt"/>
              </a:rPr>
              <a:t> in </a:t>
            </a:r>
            <a:r>
              <a:rPr lang="fr-FR" dirty="0" err="1">
                <a:solidFill>
                  <a:schemeClr val="accent1">
                    <a:lumMod val="75000"/>
                  </a:schemeClr>
                </a:solidFill>
                <a:latin typeface="+mn-lt"/>
              </a:rPr>
              <a:t>experimental</a:t>
            </a:r>
            <a:r>
              <a:rPr lang="fr-FR" dirty="0">
                <a:solidFill>
                  <a:schemeClr val="accent1">
                    <a:lumMod val="75000"/>
                  </a:schemeClr>
                </a:solidFill>
                <a:latin typeface="+mn-lt"/>
              </a:rPr>
              <a:t> </a:t>
            </a:r>
            <a:r>
              <a:rPr lang="fr-FR" dirty="0" err="1">
                <a:solidFill>
                  <a:schemeClr val="accent1">
                    <a:lumMod val="75000"/>
                  </a:schemeClr>
                </a:solidFill>
                <a:latin typeface="+mn-lt"/>
              </a:rPr>
              <a:t>models</a:t>
            </a:r>
            <a:r>
              <a:rPr lang="fr-FR" dirty="0">
                <a:solidFill>
                  <a:schemeClr val="accent1">
                    <a:lumMod val="75000"/>
                  </a:schemeClr>
                </a:solidFill>
                <a:latin typeface="+mn-lt"/>
              </a:rPr>
              <a:t> of PD ?</a:t>
            </a:r>
          </a:p>
        </p:txBody>
      </p:sp>
      <p:sp>
        <p:nvSpPr>
          <p:cNvPr id="5" name="Ellipse 4"/>
          <p:cNvSpPr/>
          <p:nvPr/>
        </p:nvSpPr>
        <p:spPr bwMode="auto">
          <a:xfrm>
            <a:off x="-103188" y="-747713"/>
            <a:ext cx="1795463" cy="1774826"/>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p>
        </p:txBody>
      </p:sp>
      <p:sp>
        <p:nvSpPr>
          <p:cNvPr id="6" name="Titre 1"/>
          <p:cNvSpPr txBox="1">
            <a:spLocks/>
          </p:cNvSpPr>
          <p:nvPr/>
        </p:nvSpPr>
        <p:spPr bwMode="auto">
          <a:xfrm>
            <a:off x="-900113" y="-387350"/>
            <a:ext cx="3384551" cy="1470025"/>
          </a:xfrm>
          <a:prstGeom prst="rect">
            <a:avLst/>
          </a:prstGeom>
        </p:spPr>
        <p:txBody>
          <a:bodyPr anchor="ctr">
            <a:normAutofit/>
          </a:bodyPr>
          <a:lstStyle/>
          <a:p>
            <a:pPr algn="ctr" fontAlgn="auto">
              <a:spcAft>
                <a:spcPts val="0"/>
              </a:spcAft>
              <a:defRPr/>
            </a:pPr>
            <a:r>
              <a:rPr lang="fr-FR" sz="3200" dirty="0">
                <a:solidFill>
                  <a:schemeClr val="accent1">
                    <a:lumMod val="50000"/>
                  </a:schemeClr>
                </a:solidFill>
                <a:latin typeface="+mj-lt"/>
                <a:ea typeface="+mj-ea"/>
                <a:cs typeface="+mj-cs"/>
              </a:rPr>
              <a:t>5</a:t>
            </a:r>
          </a:p>
        </p:txBody>
      </p:sp>
      <p:cxnSp>
        <p:nvCxnSpPr>
          <p:cNvPr id="7" name="Connecteur droit 6"/>
          <p:cNvCxnSpPr/>
          <p:nvPr/>
        </p:nvCxnSpPr>
        <p:spPr>
          <a:xfrm>
            <a:off x="1466850" y="857250"/>
            <a:ext cx="7812088" cy="0"/>
          </a:xfrm>
          <a:prstGeom prst="line">
            <a:avLst/>
          </a:prstGeom>
          <a:ln w="38100">
            <a:solidFill>
              <a:schemeClr val="accent2">
                <a:lumMod val="75000"/>
              </a:schemeClr>
            </a:solidFill>
            <a:prstDash val="sysDot"/>
          </a:ln>
        </p:spPr>
        <p:style>
          <a:lnRef idx="1">
            <a:schemeClr val="accent2"/>
          </a:lnRef>
          <a:fillRef idx="0">
            <a:schemeClr val="accent2"/>
          </a:fillRef>
          <a:effectRef idx="0">
            <a:schemeClr val="accent2"/>
          </a:effectRef>
          <a:fontRef idx="minor">
            <a:schemeClr val="tx1"/>
          </a:fontRef>
        </p:style>
      </p:cxnSp>
      <p:grpSp>
        <p:nvGrpSpPr>
          <p:cNvPr id="30727" name="Groupe 7"/>
          <p:cNvGrpSpPr>
            <a:grpSpLocks/>
          </p:cNvGrpSpPr>
          <p:nvPr/>
        </p:nvGrpSpPr>
        <p:grpSpPr bwMode="auto">
          <a:xfrm>
            <a:off x="0" y="6453188"/>
            <a:ext cx="9144000" cy="431800"/>
            <a:chOff x="0" y="6453327"/>
            <a:chExt cx="9144000" cy="432057"/>
          </a:xfrm>
        </p:grpSpPr>
        <p:sp>
          <p:nvSpPr>
            <p:cNvPr id="9" name="Rectangle 8"/>
            <p:cNvSpPr/>
            <p:nvPr/>
          </p:nvSpPr>
          <p:spPr>
            <a:xfrm>
              <a:off x="0" y="6453327"/>
              <a:ext cx="9144000" cy="432057"/>
            </a:xfrm>
            <a:prstGeom prst="rect">
              <a:avLst/>
            </a:prstGeom>
            <a:ln>
              <a:noFill/>
            </a:ln>
            <a:effectLst>
              <a:outerShdw blurRad="50800" dist="38100" dir="16200000"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p>
          </p:txBody>
        </p:sp>
        <p:pic>
          <p:nvPicPr>
            <p:cNvPr id="30735" name="Image 6" descr="logo-cenbg-transparent.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6453327"/>
              <a:ext cx="1259631" cy="43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28" name="ZoneTexte 17"/>
          <p:cNvSpPr txBox="1">
            <a:spLocks noChangeArrowheads="1"/>
          </p:cNvSpPr>
          <p:nvPr/>
        </p:nvSpPr>
        <p:spPr bwMode="auto">
          <a:xfrm>
            <a:off x="8697913" y="6491288"/>
            <a:ext cx="598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8F83233-A29D-4D59-8BB3-5BD5885262A7}" type="slidenum">
              <a:rPr lang="fr-FR"/>
              <a:pPr eaLnBrk="1" hangingPunct="1"/>
              <a:t>30</a:t>
            </a:fld>
            <a:endParaRPr lang="fr-FR"/>
          </a:p>
        </p:txBody>
      </p:sp>
      <p:grpSp>
        <p:nvGrpSpPr>
          <p:cNvPr id="30729" name="Groupe 7"/>
          <p:cNvGrpSpPr>
            <a:grpSpLocks/>
          </p:cNvGrpSpPr>
          <p:nvPr/>
        </p:nvGrpSpPr>
        <p:grpSpPr bwMode="auto">
          <a:xfrm>
            <a:off x="0" y="6453188"/>
            <a:ext cx="9144000" cy="431800"/>
            <a:chOff x="0" y="6453322"/>
            <a:chExt cx="9144000" cy="432062"/>
          </a:xfrm>
        </p:grpSpPr>
        <p:sp>
          <p:nvSpPr>
            <p:cNvPr id="14" name="Rectangle 13"/>
            <p:cNvSpPr/>
            <p:nvPr/>
          </p:nvSpPr>
          <p:spPr>
            <a:xfrm>
              <a:off x="0" y="6453322"/>
              <a:ext cx="9144000" cy="432062"/>
            </a:xfrm>
            <a:prstGeom prst="rect">
              <a:avLst/>
            </a:prstGeom>
            <a:ln>
              <a:noFill/>
            </a:ln>
            <a:effectLst>
              <a:outerShdw blurRad="50800" dist="38100" dir="16200000"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dirty="0"/>
            </a:p>
          </p:txBody>
        </p:sp>
        <p:sp>
          <p:nvSpPr>
            <p:cNvPr id="15" name="Sous-titre 2"/>
            <p:cNvSpPr txBox="1">
              <a:spLocks/>
            </p:cNvSpPr>
            <p:nvPr/>
          </p:nvSpPr>
          <p:spPr>
            <a:xfrm>
              <a:off x="312738" y="6500976"/>
              <a:ext cx="3963987" cy="357404"/>
            </a:xfrm>
            <a:prstGeom prst="rect">
              <a:avLst/>
            </a:prstGeom>
          </p:spPr>
          <p:txBody>
            <a:bodyPr/>
            <a:lstStyle/>
            <a:p>
              <a:pPr marL="342900" indent="-342900" fontAlgn="auto">
                <a:spcBef>
                  <a:spcPct val="20000"/>
                </a:spcBef>
                <a:spcAft>
                  <a:spcPts val="0"/>
                </a:spcAft>
                <a:defRPr/>
              </a:pPr>
              <a:r>
                <a:rPr lang="fr-FR" sz="1600" dirty="0">
                  <a:latin typeface="Calibri" pitchFamily="34" charset="0"/>
                  <a:cs typeface="Calibri" pitchFamily="34" charset="0"/>
                </a:rPr>
                <a:t>INPC2013</a:t>
              </a:r>
              <a:r>
                <a:rPr lang="en-US" sz="1600" dirty="0">
                  <a:latin typeface="Calibri" pitchFamily="34" charset="0"/>
                  <a:cs typeface="Calibri" pitchFamily="34" charset="0"/>
                </a:rPr>
                <a:t>, 2-7 June 2013, Firenze, Italy</a:t>
              </a:r>
              <a:endParaRPr lang="fr-FR" sz="1600" dirty="0">
                <a:latin typeface="Calibri" pitchFamily="34" charset="0"/>
                <a:cs typeface="Calibri" pitchFamily="34" charset="0"/>
              </a:endParaRPr>
            </a:p>
            <a:p>
              <a:pPr marL="342900" indent="-342900" fontAlgn="auto">
                <a:spcBef>
                  <a:spcPct val="20000"/>
                </a:spcBef>
                <a:spcAft>
                  <a:spcPts val="0"/>
                </a:spcAft>
                <a:defRPr/>
              </a:pPr>
              <a:endParaRPr lang="fr-FR" sz="1400" dirty="0">
                <a:solidFill>
                  <a:schemeClr val="tx2">
                    <a:lumMod val="75000"/>
                  </a:schemeClr>
                </a:solidFill>
                <a:latin typeface="+mn-lt"/>
              </a:endParaRPr>
            </a:p>
          </p:txBody>
        </p:sp>
        <p:pic>
          <p:nvPicPr>
            <p:cNvPr id="30733" name="Image 6" descr="logo-cenbg-transparent.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6453327"/>
              <a:ext cx="1259631" cy="43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30" name="ZoneTexte 17"/>
          <p:cNvSpPr txBox="1">
            <a:spLocks noChangeArrowheads="1"/>
          </p:cNvSpPr>
          <p:nvPr/>
        </p:nvSpPr>
        <p:spPr bwMode="auto">
          <a:xfrm>
            <a:off x="8658225" y="6491288"/>
            <a:ext cx="60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E864DFB-95F3-412B-9BF9-396F53A50100}" type="slidenum">
              <a:rPr lang="fr-FR"/>
              <a:pPr eaLnBrk="1" hangingPunct="1"/>
              <a:t>30</a:t>
            </a:fld>
            <a:endParaRPr lang="fr-F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9100" y="1181100"/>
            <a:ext cx="8353425" cy="830263"/>
          </a:xfrm>
          <a:prstGeom prst="rect">
            <a:avLst/>
          </a:prstGeom>
        </p:spPr>
        <p:txBody>
          <a:bodyPr>
            <a:spAutoFit/>
          </a:bodyPr>
          <a:lstStyle/>
          <a:p>
            <a:pPr>
              <a:defRPr/>
            </a:pPr>
            <a:r>
              <a:rPr lang="en-US" sz="1600" b="1" i="1" dirty="0">
                <a:solidFill>
                  <a:schemeClr val="tx2">
                    <a:lumMod val="75000"/>
                  </a:schemeClr>
                </a:solidFill>
                <a:latin typeface="+mn-lt"/>
              </a:rPr>
              <a:t>Combined use of hard X-ray phase contrast imaging and X-ray fluorescence </a:t>
            </a:r>
            <a:r>
              <a:rPr lang="pt-BR" sz="1600" b="1" i="1" dirty="0">
                <a:solidFill>
                  <a:schemeClr val="tx2">
                    <a:lumMod val="75000"/>
                  </a:schemeClr>
                </a:solidFill>
                <a:latin typeface="+mn-lt"/>
              </a:rPr>
              <a:t>microscopy for sub-cellular metal quantification, </a:t>
            </a:r>
            <a:r>
              <a:rPr lang="fr-FR" sz="1600" b="1" i="1" dirty="0" err="1">
                <a:solidFill>
                  <a:schemeClr val="tx2">
                    <a:lumMod val="75000"/>
                  </a:schemeClr>
                </a:solidFill>
                <a:latin typeface="+mn-lt"/>
              </a:rPr>
              <a:t>E.Kosior</a:t>
            </a:r>
            <a:r>
              <a:rPr lang="fr-FR" sz="1600" b="1" i="1" dirty="0">
                <a:solidFill>
                  <a:schemeClr val="tx2">
                    <a:lumMod val="75000"/>
                  </a:schemeClr>
                </a:solidFill>
                <a:latin typeface="+mn-lt"/>
              </a:rPr>
              <a:t>, </a:t>
            </a:r>
            <a:r>
              <a:rPr lang="fr-FR" sz="1600" b="1" i="1" dirty="0" err="1">
                <a:solidFill>
                  <a:schemeClr val="tx2">
                    <a:lumMod val="75000"/>
                  </a:schemeClr>
                </a:solidFill>
                <a:latin typeface="+mn-lt"/>
              </a:rPr>
              <a:t>S.Bohic</a:t>
            </a:r>
            <a:r>
              <a:rPr lang="fr-FR" sz="1600" b="1" i="1" dirty="0">
                <a:solidFill>
                  <a:schemeClr val="tx2">
                    <a:lumMod val="75000"/>
                  </a:schemeClr>
                </a:solidFill>
                <a:latin typeface="+mn-lt"/>
              </a:rPr>
              <a:t>, </a:t>
            </a:r>
            <a:r>
              <a:rPr lang="fr-FR" sz="1600" b="1" i="1" dirty="0" err="1">
                <a:solidFill>
                  <a:schemeClr val="tx2">
                    <a:lumMod val="75000"/>
                  </a:schemeClr>
                </a:solidFill>
                <a:latin typeface="+mn-lt"/>
              </a:rPr>
              <a:t>H.Suhonen</a:t>
            </a:r>
            <a:r>
              <a:rPr lang="fr-FR" sz="1600" b="1" i="1" dirty="0">
                <a:solidFill>
                  <a:schemeClr val="tx2">
                    <a:lumMod val="75000"/>
                  </a:schemeClr>
                </a:solidFill>
                <a:latin typeface="+mn-lt"/>
              </a:rPr>
              <a:t>, </a:t>
            </a:r>
            <a:r>
              <a:rPr lang="fr-FR" sz="1600" b="1" i="1" dirty="0" err="1">
                <a:solidFill>
                  <a:schemeClr val="tx2">
                    <a:lumMod val="75000"/>
                  </a:schemeClr>
                </a:solidFill>
                <a:latin typeface="+mn-lt"/>
              </a:rPr>
              <a:t>R.Ortega</a:t>
            </a:r>
            <a:r>
              <a:rPr lang="fr-FR" sz="1600" b="1" i="1" dirty="0">
                <a:solidFill>
                  <a:schemeClr val="tx2">
                    <a:lumMod val="75000"/>
                  </a:schemeClr>
                </a:solidFill>
                <a:latin typeface="+mn-lt"/>
              </a:rPr>
              <a:t> et al., J</a:t>
            </a:r>
            <a:r>
              <a:rPr lang="en-US" sz="1600" b="1" i="1" dirty="0" err="1">
                <a:solidFill>
                  <a:schemeClr val="tx2">
                    <a:lumMod val="75000"/>
                  </a:schemeClr>
                </a:solidFill>
                <a:latin typeface="+mn-lt"/>
              </a:rPr>
              <a:t>ournal</a:t>
            </a:r>
            <a:r>
              <a:rPr lang="en-US" sz="1600" b="1" i="1" dirty="0">
                <a:solidFill>
                  <a:schemeClr val="tx2">
                    <a:lumMod val="75000"/>
                  </a:schemeClr>
                </a:solidFill>
                <a:latin typeface="+mn-lt"/>
              </a:rPr>
              <a:t> of Structural Biology 2012;177(2):239-47</a:t>
            </a:r>
            <a:endParaRPr lang="fr-FR" sz="1600" b="1" i="1" dirty="0">
              <a:solidFill>
                <a:schemeClr val="tx2">
                  <a:lumMod val="75000"/>
                </a:schemeClr>
              </a:solidFill>
              <a:latin typeface="+mn-lt"/>
            </a:endParaRPr>
          </a:p>
        </p:txBody>
      </p:sp>
      <p:sp>
        <p:nvSpPr>
          <p:cNvPr id="31747" name="Rectangle 5"/>
          <p:cNvSpPr>
            <a:spLocks noChangeArrowheads="1"/>
          </p:cNvSpPr>
          <p:nvPr/>
        </p:nvSpPr>
        <p:spPr bwMode="auto">
          <a:xfrm>
            <a:off x="5753100" y="2227263"/>
            <a:ext cx="33909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t>- X-ray fluorescence (a) – ID22/ESRF </a:t>
            </a:r>
          </a:p>
          <a:p>
            <a:r>
              <a:rPr lang="en-US" sz="1400"/>
              <a:t>- X-ray Phase contrast (b) – ID22/ESRF </a:t>
            </a:r>
          </a:p>
          <a:p>
            <a:r>
              <a:rPr lang="en-US" sz="1400"/>
              <a:t>- STIM (c) map of the cell C – AIFIRA</a:t>
            </a:r>
          </a:p>
          <a:p>
            <a:endParaRPr lang="en-US" sz="1400"/>
          </a:p>
          <a:p>
            <a:r>
              <a:rPr lang="en-US" sz="1400"/>
              <a:t>The cell nucleus is highlighted in red. </a:t>
            </a:r>
          </a:p>
          <a:p>
            <a:endParaRPr lang="en-US" sz="1400"/>
          </a:p>
          <a:p>
            <a:r>
              <a:rPr lang="en-US" sz="1400"/>
              <a:t>On the phase map there are 2 areas selected for thickness calculation</a:t>
            </a:r>
          </a:p>
          <a:p>
            <a:endParaRPr lang="en-US" sz="1400"/>
          </a:p>
          <a:p>
            <a:r>
              <a:rPr lang="en-US" sz="1400"/>
              <a:t>On the STIM map there are 3 selected areas X, Y, Z, which were chosen to calculate the areal mass. </a:t>
            </a:r>
            <a:endParaRPr lang="fr-FR" sz="1400"/>
          </a:p>
        </p:txBody>
      </p:sp>
      <p:grpSp>
        <p:nvGrpSpPr>
          <p:cNvPr id="31748" name="Groupe 7"/>
          <p:cNvGrpSpPr>
            <a:grpSpLocks/>
          </p:cNvGrpSpPr>
          <p:nvPr/>
        </p:nvGrpSpPr>
        <p:grpSpPr bwMode="auto">
          <a:xfrm>
            <a:off x="0" y="6453188"/>
            <a:ext cx="9144000" cy="431800"/>
            <a:chOff x="0" y="6453327"/>
            <a:chExt cx="9144000" cy="432057"/>
          </a:xfrm>
        </p:grpSpPr>
        <p:sp>
          <p:nvSpPr>
            <p:cNvPr id="8" name="Rectangle 7"/>
            <p:cNvSpPr/>
            <p:nvPr/>
          </p:nvSpPr>
          <p:spPr>
            <a:xfrm>
              <a:off x="0" y="6453327"/>
              <a:ext cx="9144000" cy="432057"/>
            </a:xfrm>
            <a:prstGeom prst="rect">
              <a:avLst/>
            </a:prstGeom>
            <a:ln>
              <a:noFill/>
            </a:ln>
            <a:effectLst>
              <a:outerShdw blurRad="50800" dist="38100" dir="16200000"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p>
          </p:txBody>
        </p:sp>
        <p:pic>
          <p:nvPicPr>
            <p:cNvPr id="31764" name="Image 6" descr="logo-cenbg-transparent.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6453327"/>
              <a:ext cx="1259631" cy="43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749" name="ZoneTexte 17"/>
          <p:cNvSpPr txBox="1">
            <a:spLocks noChangeArrowheads="1"/>
          </p:cNvSpPr>
          <p:nvPr/>
        </p:nvSpPr>
        <p:spPr bwMode="auto">
          <a:xfrm>
            <a:off x="8697913" y="6491288"/>
            <a:ext cx="598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6D6CF44-5D79-469E-8540-ED74EDB392BA}" type="slidenum">
              <a:rPr lang="fr-FR"/>
              <a:pPr eaLnBrk="1" hangingPunct="1"/>
              <a:t>31</a:t>
            </a:fld>
            <a:endParaRPr lang="fr-FR"/>
          </a:p>
        </p:txBody>
      </p:sp>
      <p:sp>
        <p:nvSpPr>
          <p:cNvPr id="12" name="Rectangle 4"/>
          <p:cNvSpPr>
            <a:spLocks noChangeArrowheads="1"/>
          </p:cNvSpPr>
          <p:nvPr/>
        </p:nvSpPr>
        <p:spPr bwMode="auto">
          <a:xfrm>
            <a:off x="742950" y="161925"/>
            <a:ext cx="8572500" cy="523875"/>
          </a:xfrm>
          <a:prstGeom prst="rect">
            <a:avLst/>
          </a:prstGeom>
          <a:noFill/>
          <a:ln w="19050">
            <a:noFill/>
            <a:miter lim="800000"/>
            <a:headEnd/>
            <a:tailEnd/>
          </a:ln>
        </p:spPr>
        <p:txBody>
          <a:bodyPr anchor="ctr">
            <a:spAutoFit/>
          </a:bodyPr>
          <a:lstStyle/>
          <a:p>
            <a:pPr algn="ctr">
              <a:defRPr/>
            </a:pPr>
            <a:r>
              <a:rPr lang="en-US" sz="2800" dirty="0">
                <a:solidFill>
                  <a:schemeClr val="accent1">
                    <a:lumMod val="75000"/>
                  </a:schemeClr>
                </a:solidFill>
                <a:latin typeface="+mn-lt"/>
              </a:rPr>
              <a:t>Chemical Imaging of the </a:t>
            </a:r>
            <a:r>
              <a:rPr lang="en-US" sz="2800" dirty="0" err="1">
                <a:solidFill>
                  <a:schemeClr val="accent1">
                    <a:lumMod val="75000"/>
                  </a:schemeClr>
                </a:solidFill>
                <a:latin typeface="+mn-lt"/>
              </a:rPr>
              <a:t>Dopaminergic</a:t>
            </a:r>
            <a:r>
              <a:rPr lang="en-US" sz="2800" dirty="0">
                <a:solidFill>
                  <a:schemeClr val="accent1">
                    <a:lumMod val="75000"/>
                  </a:schemeClr>
                </a:solidFill>
                <a:latin typeface="+mn-lt"/>
              </a:rPr>
              <a:t> Cell</a:t>
            </a:r>
          </a:p>
        </p:txBody>
      </p:sp>
      <p:sp>
        <p:nvSpPr>
          <p:cNvPr id="13" name="Ellipse 12"/>
          <p:cNvSpPr/>
          <p:nvPr/>
        </p:nvSpPr>
        <p:spPr bwMode="auto">
          <a:xfrm>
            <a:off x="-103188" y="-747713"/>
            <a:ext cx="1795463" cy="1774826"/>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p>
        </p:txBody>
      </p:sp>
      <p:cxnSp>
        <p:nvCxnSpPr>
          <p:cNvPr id="14" name="Connecteur droit 13"/>
          <p:cNvCxnSpPr/>
          <p:nvPr/>
        </p:nvCxnSpPr>
        <p:spPr>
          <a:xfrm>
            <a:off x="1600200" y="742950"/>
            <a:ext cx="7812088" cy="0"/>
          </a:xfrm>
          <a:prstGeom prst="line">
            <a:avLst/>
          </a:prstGeom>
          <a:ln w="38100">
            <a:solidFill>
              <a:schemeClr val="accent2">
                <a:lumMod val="75000"/>
              </a:schemeClr>
            </a:solidFill>
            <a:prstDash val="sysDot"/>
          </a:ln>
        </p:spPr>
        <p:style>
          <a:lnRef idx="1">
            <a:schemeClr val="accent2"/>
          </a:lnRef>
          <a:fillRef idx="0">
            <a:schemeClr val="accent2"/>
          </a:fillRef>
          <a:effectRef idx="0">
            <a:schemeClr val="accent2"/>
          </a:effectRef>
          <a:fontRef idx="minor">
            <a:schemeClr val="tx1"/>
          </a:fontRef>
        </p:style>
      </p:cxnSp>
      <p:sp>
        <p:nvSpPr>
          <p:cNvPr id="15" name="Titre 1"/>
          <p:cNvSpPr txBox="1">
            <a:spLocks/>
          </p:cNvSpPr>
          <p:nvPr/>
        </p:nvSpPr>
        <p:spPr bwMode="auto">
          <a:xfrm>
            <a:off x="-900113" y="-387350"/>
            <a:ext cx="3384551" cy="1470025"/>
          </a:xfrm>
          <a:prstGeom prst="rect">
            <a:avLst/>
          </a:prstGeom>
        </p:spPr>
        <p:txBody>
          <a:bodyPr anchor="ctr">
            <a:normAutofit/>
          </a:bodyPr>
          <a:lstStyle/>
          <a:p>
            <a:pPr algn="ctr" fontAlgn="auto">
              <a:spcAft>
                <a:spcPts val="0"/>
              </a:spcAft>
              <a:defRPr/>
            </a:pPr>
            <a:r>
              <a:rPr lang="fr-FR" sz="3200" dirty="0">
                <a:solidFill>
                  <a:schemeClr val="accent1">
                    <a:lumMod val="50000"/>
                  </a:schemeClr>
                </a:solidFill>
                <a:latin typeface="+mj-lt"/>
                <a:ea typeface="+mj-ea"/>
                <a:cs typeface="+mj-cs"/>
              </a:rPr>
              <a:t>5</a:t>
            </a:r>
          </a:p>
        </p:txBody>
      </p:sp>
      <p:pic>
        <p:nvPicPr>
          <p:cNvPr id="75778" name="Picture 2"/>
          <p:cNvPicPr>
            <a:picLocks noChangeAspect="1" noChangeArrowheads="1"/>
          </p:cNvPicPr>
          <p:nvPr/>
        </p:nvPicPr>
        <p:blipFill>
          <a:blip r:embed="rId4"/>
          <a:srcRect/>
          <a:stretch>
            <a:fillRect/>
          </a:stretch>
        </p:blipFill>
        <p:spPr bwMode="auto">
          <a:xfrm>
            <a:off x="238125" y="2238375"/>
            <a:ext cx="5343525" cy="4276725"/>
          </a:xfrm>
          <a:prstGeom prst="rect">
            <a:avLst/>
          </a:prstGeom>
          <a:noFill/>
          <a:ln w="9525">
            <a:noFill/>
            <a:miter lim="800000"/>
            <a:headEnd/>
            <a:tailEnd/>
          </a:ln>
          <a:effectLst>
            <a:outerShdw blurRad="139700" dist="139700" dir="2700000" algn="tl" rotWithShape="0">
              <a:prstClr val="black">
                <a:alpha val="40000"/>
              </a:prstClr>
            </a:outerShdw>
          </a:effectLst>
        </p:spPr>
      </p:pic>
      <p:sp>
        <p:nvSpPr>
          <p:cNvPr id="31755" name="ZoneTexte 15"/>
          <p:cNvSpPr txBox="1">
            <a:spLocks noChangeArrowheads="1"/>
          </p:cNvSpPr>
          <p:nvPr/>
        </p:nvSpPr>
        <p:spPr bwMode="auto">
          <a:xfrm>
            <a:off x="330200" y="4462463"/>
            <a:ext cx="4238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b="1"/>
              <a:t>b</a:t>
            </a:r>
          </a:p>
        </p:txBody>
      </p:sp>
      <p:sp>
        <p:nvSpPr>
          <p:cNvPr id="31756" name="ZoneTexte 16"/>
          <p:cNvSpPr txBox="1">
            <a:spLocks noChangeArrowheads="1"/>
          </p:cNvSpPr>
          <p:nvPr/>
        </p:nvSpPr>
        <p:spPr bwMode="auto">
          <a:xfrm>
            <a:off x="3309938" y="4452938"/>
            <a:ext cx="4238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b="1"/>
              <a:t>C</a:t>
            </a:r>
          </a:p>
        </p:txBody>
      </p:sp>
      <p:sp>
        <p:nvSpPr>
          <p:cNvPr id="31757" name="ZoneTexte 17"/>
          <p:cNvSpPr txBox="1">
            <a:spLocks noChangeArrowheads="1"/>
          </p:cNvSpPr>
          <p:nvPr/>
        </p:nvSpPr>
        <p:spPr bwMode="auto">
          <a:xfrm>
            <a:off x="2760663" y="4564063"/>
            <a:ext cx="42227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b="1"/>
              <a:t> </a:t>
            </a:r>
          </a:p>
        </p:txBody>
      </p:sp>
      <p:grpSp>
        <p:nvGrpSpPr>
          <p:cNvPr id="31758" name="Groupe 7"/>
          <p:cNvGrpSpPr>
            <a:grpSpLocks/>
          </p:cNvGrpSpPr>
          <p:nvPr/>
        </p:nvGrpSpPr>
        <p:grpSpPr bwMode="auto">
          <a:xfrm>
            <a:off x="0" y="6453188"/>
            <a:ext cx="9144000" cy="431800"/>
            <a:chOff x="0" y="6453322"/>
            <a:chExt cx="9144000" cy="432062"/>
          </a:xfrm>
        </p:grpSpPr>
        <p:sp>
          <p:nvSpPr>
            <p:cNvPr id="18" name="Rectangle 17"/>
            <p:cNvSpPr/>
            <p:nvPr/>
          </p:nvSpPr>
          <p:spPr>
            <a:xfrm>
              <a:off x="0" y="6453322"/>
              <a:ext cx="9144000" cy="432062"/>
            </a:xfrm>
            <a:prstGeom prst="rect">
              <a:avLst/>
            </a:prstGeom>
            <a:ln>
              <a:noFill/>
            </a:ln>
            <a:effectLst>
              <a:outerShdw blurRad="50800" dist="38100" dir="16200000"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dirty="0"/>
            </a:p>
          </p:txBody>
        </p:sp>
        <p:sp>
          <p:nvSpPr>
            <p:cNvPr id="19" name="Sous-titre 2"/>
            <p:cNvSpPr txBox="1">
              <a:spLocks/>
            </p:cNvSpPr>
            <p:nvPr/>
          </p:nvSpPr>
          <p:spPr>
            <a:xfrm>
              <a:off x="312738" y="6500976"/>
              <a:ext cx="3963987" cy="357404"/>
            </a:xfrm>
            <a:prstGeom prst="rect">
              <a:avLst/>
            </a:prstGeom>
          </p:spPr>
          <p:txBody>
            <a:bodyPr/>
            <a:lstStyle/>
            <a:p>
              <a:pPr marL="342900" indent="-342900" fontAlgn="auto">
                <a:spcBef>
                  <a:spcPct val="20000"/>
                </a:spcBef>
                <a:spcAft>
                  <a:spcPts val="0"/>
                </a:spcAft>
                <a:defRPr/>
              </a:pPr>
              <a:r>
                <a:rPr lang="fr-FR" sz="1600" dirty="0">
                  <a:latin typeface="Calibri" pitchFamily="34" charset="0"/>
                  <a:cs typeface="Calibri" pitchFamily="34" charset="0"/>
                </a:rPr>
                <a:t>INPC2013</a:t>
              </a:r>
              <a:r>
                <a:rPr lang="en-US" sz="1600" dirty="0">
                  <a:latin typeface="Calibri" pitchFamily="34" charset="0"/>
                  <a:cs typeface="Calibri" pitchFamily="34" charset="0"/>
                </a:rPr>
                <a:t>, 2-7 June 2013, Firenze, Italy</a:t>
              </a:r>
              <a:endParaRPr lang="fr-FR" sz="1600" dirty="0">
                <a:latin typeface="Calibri" pitchFamily="34" charset="0"/>
                <a:cs typeface="Calibri" pitchFamily="34" charset="0"/>
              </a:endParaRPr>
            </a:p>
            <a:p>
              <a:pPr marL="342900" indent="-342900" fontAlgn="auto">
                <a:spcBef>
                  <a:spcPct val="20000"/>
                </a:spcBef>
                <a:spcAft>
                  <a:spcPts val="0"/>
                </a:spcAft>
                <a:defRPr/>
              </a:pPr>
              <a:endParaRPr lang="fr-FR" sz="1400" dirty="0">
                <a:solidFill>
                  <a:schemeClr val="tx2">
                    <a:lumMod val="75000"/>
                  </a:schemeClr>
                </a:solidFill>
                <a:latin typeface="+mn-lt"/>
              </a:endParaRPr>
            </a:p>
          </p:txBody>
        </p:sp>
        <p:pic>
          <p:nvPicPr>
            <p:cNvPr id="31762" name="Image 6" descr="logo-cenbg-transparent.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6453327"/>
              <a:ext cx="1259631" cy="43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759" name="ZoneTexte 17"/>
          <p:cNvSpPr txBox="1">
            <a:spLocks noChangeArrowheads="1"/>
          </p:cNvSpPr>
          <p:nvPr/>
        </p:nvSpPr>
        <p:spPr bwMode="auto">
          <a:xfrm>
            <a:off x="8658225" y="6491288"/>
            <a:ext cx="60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258BAB8-E2F9-4D63-A70E-2913A0B3E2E3}" type="slidenum">
              <a:rPr lang="fr-FR"/>
              <a:pPr eaLnBrk="1" hangingPunct="1"/>
              <a:t>31</a:t>
            </a:fld>
            <a:endParaRPr lang="fr-F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0" name="Groupe 7"/>
          <p:cNvGrpSpPr>
            <a:grpSpLocks/>
          </p:cNvGrpSpPr>
          <p:nvPr/>
        </p:nvGrpSpPr>
        <p:grpSpPr bwMode="auto">
          <a:xfrm>
            <a:off x="0" y="6453188"/>
            <a:ext cx="9144000" cy="431800"/>
            <a:chOff x="0" y="6453327"/>
            <a:chExt cx="9144000" cy="432057"/>
          </a:xfrm>
        </p:grpSpPr>
        <p:sp>
          <p:nvSpPr>
            <p:cNvPr id="5" name="Rectangle 4"/>
            <p:cNvSpPr/>
            <p:nvPr/>
          </p:nvSpPr>
          <p:spPr>
            <a:xfrm>
              <a:off x="0" y="6453327"/>
              <a:ext cx="9144000" cy="432057"/>
            </a:xfrm>
            <a:prstGeom prst="rect">
              <a:avLst/>
            </a:prstGeom>
            <a:ln>
              <a:noFill/>
            </a:ln>
            <a:effectLst>
              <a:outerShdw blurRad="50800" dist="38100" dir="16200000"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p>
          </p:txBody>
        </p:sp>
        <p:pic>
          <p:nvPicPr>
            <p:cNvPr id="32792" name="Image 6" descr="logo-cenbg-transparent.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6453327"/>
              <a:ext cx="1259631" cy="43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771" name="Groupe 7"/>
          <p:cNvGrpSpPr>
            <a:grpSpLocks/>
          </p:cNvGrpSpPr>
          <p:nvPr/>
        </p:nvGrpSpPr>
        <p:grpSpPr bwMode="auto">
          <a:xfrm>
            <a:off x="-900113" y="-747713"/>
            <a:ext cx="3384551" cy="1830388"/>
            <a:chOff x="-900608" y="-747464"/>
            <a:chExt cx="3384376" cy="1830065"/>
          </a:xfrm>
        </p:grpSpPr>
        <p:sp>
          <p:nvSpPr>
            <p:cNvPr id="9" name="Ellipse 8"/>
            <p:cNvSpPr/>
            <p:nvPr/>
          </p:nvSpPr>
          <p:spPr>
            <a:xfrm>
              <a:off x="-103724" y="-747464"/>
              <a:ext cx="1795370" cy="1774513"/>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p>
          </p:txBody>
        </p:sp>
        <p:sp>
          <p:nvSpPr>
            <p:cNvPr id="10" name="Titre 1"/>
            <p:cNvSpPr txBox="1">
              <a:spLocks/>
            </p:cNvSpPr>
            <p:nvPr/>
          </p:nvSpPr>
          <p:spPr>
            <a:xfrm>
              <a:off x="-900608" y="-387165"/>
              <a:ext cx="3384376" cy="1469766"/>
            </a:xfrm>
            <a:prstGeom prst="rect">
              <a:avLst/>
            </a:prstGeom>
          </p:spPr>
          <p:txBody>
            <a:bodyPr anchor="ctr">
              <a:normAutofit/>
            </a:bodyPr>
            <a:lstStyle/>
            <a:p>
              <a:pPr algn="ctr" fontAlgn="auto">
                <a:spcAft>
                  <a:spcPts val="0"/>
                </a:spcAft>
                <a:defRPr/>
              </a:pPr>
              <a:r>
                <a:rPr lang="fr-FR" sz="3200" dirty="0">
                  <a:solidFill>
                    <a:schemeClr val="accent1">
                      <a:lumMod val="50000"/>
                    </a:schemeClr>
                  </a:solidFill>
                  <a:latin typeface="+mj-lt"/>
                  <a:ea typeface="+mj-ea"/>
                  <a:cs typeface="+mj-cs"/>
                </a:rPr>
                <a:t>5</a:t>
              </a:r>
            </a:p>
          </p:txBody>
        </p:sp>
      </p:grpSp>
      <p:sp>
        <p:nvSpPr>
          <p:cNvPr id="32772" name="ZoneTexte 17"/>
          <p:cNvSpPr txBox="1">
            <a:spLocks noChangeArrowheads="1"/>
          </p:cNvSpPr>
          <p:nvPr/>
        </p:nvSpPr>
        <p:spPr bwMode="auto">
          <a:xfrm>
            <a:off x="8697913" y="6491288"/>
            <a:ext cx="6080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C254F6D-204B-4F01-A543-BA82F1CD621A}" type="slidenum">
              <a:rPr lang="fr-FR"/>
              <a:pPr eaLnBrk="1" hangingPunct="1"/>
              <a:t>32</a:t>
            </a:fld>
            <a:endParaRPr lang="fr-FR"/>
          </a:p>
        </p:txBody>
      </p:sp>
      <p:pic>
        <p:nvPicPr>
          <p:cNvPr id="17414" name="Picture 13"/>
          <p:cNvPicPr>
            <a:picLocks noChangeAspect="1" noChangeArrowheads="1"/>
          </p:cNvPicPr>
          <p:nvPr/>
        </p:nvPicPr>
        <p:blipFill>
          <a:blip r:embed="rId4"/>
          <a:srcRect/>
          <a:stretch>
            <a:fillRect/>
          </a:stretch>
        </p:blipFill>
        <p:spPr bwMode="auto">
          <a:xfrm>
            <a:off x="1419225" y="1428750"/>
            <a:ext cx="3152775" cy="3273425"/>
          </a:xfrm>
          <a:prstGeom prst="rect">
            <a:avLst/>
          </a:prstGeom>
          <a:noFill/>
          <a:ln w="9525">
            <a:noFill/>
            <a:miter lim="800000"/>
            <a:headEnd/>
            <a:tailEnd/>
          </a:ln>
          <a:effectLst>
            <a:outerShdw blurRad="139700" dist="152400" dir="2700000" algn="tl" rotWithShape="0">
              <a:prstClr val="black">
                <a:alpha val="40000"/>
              </a:prstClr>
            </a:outerShdw>
          </a:effectLst>
        </p:spPr>
      </p:pic>
      <p:sp>
        <p:nvSpPr>
          <p:cNvPr id="32774" name="ZoneTexte 14"/>
          <p:cNvSpPr txBox="1">
            <a:spLocks noChangeArrowheads="1"/>
          </p:cNvSpPr>
          <p:nvPr/>
        </p:nvSpPr>
        <p:spPr bwMode="auto">
          <a:xfrm>
            <a:off x="352425" y="5657850"/>
            <a:ext cx="8393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t>STIM and PIXE analysis of a single PC12 cell exposed 100 μM  FeSO4.</a:t>
            </a:r>
            <a:endParaRPr lang="fr-FR"/>
          </a:p>
        </p:txBody>
      </p:sp>
      <p:sp>
        <p:nvSpPr>
          <p:cNvPr id="12" name="Rectangle 4"/>
          <p:cNvSpPr>
            <a:spLocks noChangeArrowheads="1"/>
          </p:cNvSpPr>
          <p:nvPr/>
        </p:nvSpPr>
        <p:spPr bwMode="auto">
          <a:xfrm>
            <a:off x="158750" y="95250"/>
            <a:ext cx="8572500" cy="523875"/>
          </a:xfrm>
          <a:prstGeom prst="rect">
            <a:avLst/>
          </a:prstGeom>
          <a:noFill/>
          <a:ln w="19050">
            <a:noFill/>
            <a:miter lim="800000"/>
            <a:headEnd/>
            <a:tailEnd/>
          </a:ln>
        </p:spPr>
        <p:txBody>
          <a:bodyPr anchor="ctr">
            <a:spAutoFit/>
          </a:bodyPr>
          <a:lstStyle/>
          <a:p>
            <a:pPr algn="ctr">
              <a:defRPr/>
            </a:pPr>
            <a:r>
              <a:rPr lang="fr-FR" sz="2800" dirty="0">
                <a:solidFill>
                  <a:schemeClr val="accent1">
                    <a:lumMod val="75000"/>
                  </a:schemeClr>
                </a:solidFill>
                <a:latin typeface="+mn-lt"/>
              </a:rPr>
              <a:t>	Quantification of </a:t>
            </a:r>
            <a:r>
              <a:rPr lang="fr-FR" sz="2800" dirty="0" err="1">
                <a:solidFill>
                  <a:schemeClr val="accent1">
                    <a:lumMod val="75000"/>
                  </a:schemeClr>
                </a:solidFill>
                <a:latin typeface="+mn-lt"/>
              </a:rPr>
              <a:t>iron</a:t>
            </a:r>
            <a:r>
              <a:rPr lang="fr-FR" sz="2800" dirty="0">
                <a:solidFill>
                  <a:schemeClr val="accent1">
                    <a:lumMod val="75000"/>
                  </a:schemeClr>
                </a:solidFill>
                <a:latin typeface="+mn-lt"/>
              </a:rPr>
              <a:t> in </a:t>
            </a:r>
            <a:r>
              <a:rPr lang="fr-FR" sz="2800" dirty="0" err="1">
                <a:solidFill>
                  <a:schemeClr val="accent1">
                    <a:lumMod val="75000"/>
                  </a:schemeClr>
                </a:solidFill>
                <a:latin typeface="+mn-lt"/>
              </a:rPr>
              <a:t>dopaminergic</a:t>
            </a:r>
            <a:r>
              <a:rPr lang="fr-FR" sz="2800" dirty="0">
                <a:solidFill>
                  <a:schemeClr val="accent1">
                    <a:lumMod val="75000"/>
                  </a:schemeClr>
                </a:solidFill>
                <a:latin typeface="+mn-lt"/>
              </a:rPr>
              <a:t> </a:t>
            </a:r>
            <a:r>
              <a:rPr lang="fr-FR" sz="2800" dirty="0" err="1">
                <a:solidFill>
                  <a:schemeClr val="accent1">
                    <a:lumMod val="75000"/>
                  </a:schemeClr>
                </a:solidFill>
                <a:latin typeface="+mn-lt"/>
              </a:rPr>
              <a:t>cells</a:t>
            </a:r>
            <a:endParaRPr lang="en-US" sz="2800" i="1" dirty="0">
              <a:solidFill>
                <a:schemeClr val="accent1">
                  <a:lumMod val="75000"/>
                </a:schemeClr>
              </a:solidFill>
              <a:latin typeface="+mn-lt"/>
            </a:endParaRPr>
          </a:p>
        </p:txBody>
      </p:sp>
      <p:cxnSp>
        <p:nvCxnSpPr>
          <p:cNvPr id="13" name="Connecteur droit 12"/>
          <p:cNvCxnSpPr/>
          <p:nvPr/>
        </p:nvCxnSpPr>
        <p:spPr>
          <a:xfrm>
            <a:off x="1609725" y="695325"/>
            <a:ext cx="7812088" cy="0"/>
          </a:xfrm>
          <a:prstGeom prst="line">
            <a:avLst/>
          </a:prstGeom>
          <a:ln w="38100">
            <a:solidFill>
              <a:schemeClr val="accent2">
                <a:lumMod val="75000"/>
              </a:schemeClr>
            </a:solidFill>
            <a:prstDash val="sysDot"/>
          </a:ln>
        </p:spPr>
        <p:style>
          <a:lnRef idx="1">
            <a:schemeClr val="accent2"/>
          </a:lnRef>
          <a:fillRef idx="0">
            <a:schemeClr val="accent2"/>
          </a:fillRef>
          <a:effectRef idx="0">
            <a:schemeClr val="accent2"/>
          </a:effectRef>
          <a:fontRef idx="minor">
            <a:schemeClr val="tx1"/>
          </a:fontRef>
        </p:style>
      </p:cxnSp>
      <p:pic>
        <p:nvPicPr>
          <p:cNvPr id="16" name="Picture 15"/>
          <p:cNvPicPr>
            <a:picLocks noChangeAspect="1" noChangeArrowheads="1"/>
          </p:cNvPicPr>
          <p:nvPr/>
        </p:nvPicPr>
        <p:blipFill>
          <a:blip r:embed="rId5"/>
          <a:srcRect/>
          <a:stretch>
            <a:fillRect/>
          </a:stretch>
        </p:blipFill>
        <p:spPr bwMode="auto">
          <a:xfrm>
            <a:off x="8264525" y="142875"/>
            <a:ext cx="742950" cy="414338"/>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7" name="ZoneTexte 14"/>
          <p:cNvSpPr txBox="1">
            <a:spLocks noChangeArrowheads="1"/>
          </p:cNvSpPr>
          <p:nvPr/>
        </p:nvSpPr>
        <p:spPr bwMode="auto">
          <a:xfrm>
            <a:off x="-114300" y="1304925"/>
            <a:ext cx="1524000" cy="1323975"/>
          </a:xfrm>
          <a:prstGeom prst="rect">
            <a:avLst/>
          </a:prstGeom>
          <a:noFill/>
          <a:ln w="9525">
            <a:noFill/>
            <a:miter lim="800000"/>
            <a:headEnd/>
            <a:tailEnd/>
          </a:ln>
        </p:spPr>
        <p:txBody>
          <a:bodyPr>
            <a:spAutoFit/>
          </a:bodyPr>
          <a:lstStyle/>
          <a:p>
            <a:pPr algn="r">
              <a:defRPr/>
            </a:pPr>
            <a:r>
              <a:rPr lang="en-US" sz="1600" b="1" i="1" dirty="0">
                <a:latin typeface="+mn-lt"/>
              </a:rPr>
              <a:t>C: cytoplasm</a:t>
            </a:r>
          </a:p>
          <a:p>
            <a:pPr algn="r">
              <a:defRPr/>
            </a:pPr>
            <a:r>
              <a:rPr lang="en-US" sz="1600" b="1" i="1" dirty="0">
                <a:latin typeface="+mn-lt"/>
              </a:rPr>
              <a:t>N: nucleus</a:t>
            </a:r>
          </a:p>
          <a:p>
            <a:pPr algn="r">
              <a:defRPr/>
            </a:pPr>
            <a:r>
              <a:rPr lang="en-US" sz="1600" b="1" i="1" dirty="0">
                <a:latin typeface="+mn-lt"/>
              </a:rPr>
              <a:t>Nu: nucleoli</a:t>
            </a:r>
          </a:p>
          <a:p>
            <a:pPr algn="r">
              <a:defRPr/>
            </a:pPr>
            <a:r>
              <a:rPr lang="en-US" sz="1600" b="1" i="1" dirty="0">
                <a:latin typeface="+mn-lt"/>
              </a:rPr>
              <a:t>Pr: </a:t>
            </a:r>
            <a:r>
              <a:rPr lang="en-US" sz="1600" b="1" i="1" dirty="0" err="1">
                <a:latin typeface="+mn-lt"/>
              </a:rPr>
              <a:t>perinuclear</a:t>
            </a:r>
            <a:r>
              <a:rPr lang="en-US" sz="1600" b="1" i="1" dirty="0">
                <a:latin typeface="+mn-lt"/>
              </a:rPr>
              <a:t> region</a:t>
            </a:r>
            <a:endParaRPr lang="fr-FR" sz="1600" b="1" i="1" dirty="0">
              <a:latin typeface="+mn-lt"/>
            </a:endParaRPr>
          </a:p>
        </p:txBody>
      </p:sp>
      <p:pic>
        <p:nvPicPr>
          <p:cNvPr id="18" name="Picture 13"/>
          <p:cNvPicPr>
            <a:picLocks noChangeAspect="1" noChangeArrowheads="1"/>
          </p:cNvPicPr>
          <p:nvPr/>
        </p:nvPicPr>
        <p:blipFill>
          <a:blip r:embed="rId6"/>
          <a:srcRect/>
          <a:stretch>
            <a:fillRect/>
          </a:stretch>
        </p:blipFill>
        <p:spPr bwMode="auto">
          <a:xfrm>
            <a:off x="4857750" y="1447800"/>
            <a:ext cx="3695700" cy="3835400"/>
          </a:xfrm>
          <a:prstGeom prst="rect">
            <a:avLst/>
          </a:prstGeom>
          <a:noFill/>
          <a:ln w="9525">
            <a:solidFill>
              <a:schemeClr val="tx1"/>
            </a:solidFill>
            <a:miter lim="800000"/>
            <a:headEnd/>
            <a:tailEnd/>
          </a:ln>
          <a:effectLst>
            <a:outerShdw blurRad="139700" dist="139700" dir="2700000" algn="tl" rotWithShape="0">
              <a:prstClr val="black">
                <a:alpha val="40000"/>
              </a:prstClr>
            </a:outerShdw>
          </a:effectLst>
        </p:spPr>
      </p:pic>
      <p:grpSp>
        <p:nvGrpSpPr>
          <p:cNvPr id="32780" name="Groupe 23"/>
          <p:cNvGrpSpPr>
            <a:grpSpLocks/>
          </p:cNvGrpSpPr>
          <p:nvPr/>
        </p:nvGrpSpPr>
        <p:grpSpPr bwMode="auto">
          <a:xfrm>
            <a:off x="1400175" y="4848225"/>
            <a:ext cx="3028950" cy="307975"/>
            <a:chOff x="933450" y="4791075"/>
            <a:chExt cx="3028950" cy="307777"/>
          </a:xfrm>
        </p:grpSpPr>
        <p:cxnSp>
          <p:nvCxnSpPr>
            <p:cNvPr id="21" name="Connecteur droit avec flèche 20"/>
            <p:cNvCxnSpPr/>
            <p:nvPr/>
          </p:nvCxnSpPr>
          <p:spPr>
            <a:xfrm>
              <a:off x="933450" y="4943377"/>
              <a:ext cx="3028950" cy="0"/>
            </a:xfrm>
            <a:prstGeom prst="straightConnector1">
              <a:avLst/>
            </a:prstGeom>
            <a:ln w="2540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32788" name="ZoneTexte 18"/>
            <p:cNvSpPr txBox="1">
              <a:spLocks noChangeArrowheads="1"/>
            </p:cNvSpPr>
            <p:nvPr/>
          </p:nvSpPr>
          <p:spPr bwMode="auto">
            <a:xfrm>
              <a:off x="1914525" y="4791075"/>
              <a:ext cx="904875"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400"/>
                <a:t>17,5 µm</a:t>
              </a:r>
            </a:p>
          </p:txBody>
        </p:sp>
      </p:grpSp>
      <p:sp>
        <p:nvSpPr>
          <p:cNvPr id="32781" name="ZoneTexte 14"/>
          <p:cNvSpPr txBox="1">
            <a:spLocks noChangeArrowheads="1"/>
          </p:cNvSpPr>
          <p:nvPr/>
        </p:nvSpPr>
        <p:spPr bwMode="auto">
          <a:xfrm>
            <a:off x="2514600" y="1019175"/>
            <a:ext cx="5591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t>STIM 				  PIXE</a:t>
            </a:r>
            <a:endParaRPr lang="fr-FR"/>
          </a:p>
        </p:txBody>
      </p:sp>
      <p:grpSp>
        <p:nvGrpSpPr>
          <p:cNvPr id="32782" name="Groupe 7"/>
          <p:cNvGrpSpPr>
            <a:grpSpLocks/>
          </p:cNvGrpSpPr>
          <p:nvPr/>
        </p:nvGrpSpPr>
        <p:grpSpPr bwMode="auto">
          <a:xfrm>
            <a:off x="0" y="6453188"/>
            <a:ext cx="9144000" cy="431800"/>
            <a:chOff x="0" y="6453322"/>
            <a:chExt cx="9144000" cy="432062"/>
          </a:xfrm>
        </p:grpSpPr>
        <p:sp>
          <p:nvSpPr>
            <p:cNvPr id="23" name="Rectangle 22"/>
            <p:cNvSpPr/>
            <p:nvPr/>
          </p:nvSpPr>
          <p:spPr>
            <a:xfrm>
              <a:off x="0" y="6453322"/>
              <a:ext cx="9144000" cy="432062"/>
            </a:xfrm>
            <a:prstGeom prst="rect">
              <a:avLst/>
            </a:prstGeom>
            <a:ln>
              <a:noFill/>
            </a:ln>
            <a:effectLst>
              <a:outerShdw blurRad="50800" dist="38100" dir="16200000"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dirty="0"/>
            </a:p>
          </p:txBody>
        </p:sp>
        <p:sp>
          <p:nvSpPr>
            <p:cNvPr id="24" name="Sous-titre 2"/>
            <p:cNvSpPr txBox="1">
              <a:spLocks/>
            </p:cNvSpPr>
            <p:nvPr/>
          </p:nvSpPr>
          <p:spPr>
            <a:xfrm>
              <a:off x="312738" y="6500976"/>
              <a:ext cx="3963987" cy="357404"/>
            </a:xfrm>
            <a:prstGeom prst="rect">
              <a:avLst/>
            </a:prstGeom>
          </p:spPr>
          <p:txBody>
            <a:bodyPr/>
            <a:lstStyle/>
            <a:p>
              <a:pPr marL="342900" indent="-342900" fontAlgn="auto">
                <a:spcBef>
                  <a:spcPct val="20000"/>
                </a:spcBef>
                <a:spcAft>
                  <a:spcPts val="0"/>
                </a:spcAft>
                <a:defRPr/>
              </a:pPr>
              <a:r>
                <a:rPr lang="fr-FR" sz="1600" dirty="0">
                  <a:latin typeface="Calibri" pitchFamily="34" charset="0"/>
                  <a:cs typeface="Calibri" pitchFamily="34" charset="0"/>
                </a:rPr>
                <a:t>INPC2013</a:t>
              </a:r>
              <a:r>
                <a:rPr lang="en-US" sz="1600" dirty="0">
                  <a:latin typeface="Calibri" pitchFamily="34" charset="0"/>
                  <a:cs typeface="Calibri" pitchFamily="34" charset="0"/>
                </a:rPr>
                <a:t>, 2-7 June 2013, Firenze, Italy</a:t>
              </a:r>
              <a:endParaRPr lang="fr-FR" sz="1600" dirty="0">
                <a:latin typeface="Calibri" pitchFamily="34" charset="0"/>
                <a:cs typeface="Calibri" pitchFamily="34" charset="0"/>
              </a:endParaRPr>
            </a:p>
            <a:p>
              <a:pPr marL="342900" indent="-342900" fontAlgn="auto">
                <a:spcBef>
                  <a:spcPct val="20000"/>
                </a:spcBef>
                <a:spcAft>
                  <a:spcPts val="0"/>
                </a:spcAft>
                <a:defRPr/>
              </a:pPr>
              <a:endParaRPr lang="fr-FR" sz="1400" dirty="0">
                <a:solidFill>
                  <a:schemeClr val="tx2">
                    <a:lumMod val="75000"/>
                  </a:schemeClr>
                </a:solidFill>
                <a:latin typeface="+mn-lt"/>
              </a:endParaRPr>
            </a:p>
          </p:txBody>
        </p:sp>
        <p:pic>
          <p:nvPicPr>
            <p:cNvPr id="32786" name="Image 6" descr="logo-cenbg-transparent.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6453327"/>
              <a:ext cx="1259631" cy="43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783" name="ZoneTexte 17"/>
          <p:cNvSpPr txBox="1">
            <a:spLocks noChangeArrowheads="1"/>
          </p:cNvSpPr>
          <p:nvPr/>
        </p:nvSpPr>
        <p:spPr bwMode="auto">
          <a:xfrm>
            <a:off x="8658225" y="6491288"/>
            <a:ext cx="60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906984C-FC46-4ABE-B0E1-07D47F73C0C8}" type="slidenum">
              <a:rPr lang="fr-FR"/>
              <a:pPr eaLnBrk="1" hangingPunct="1"/>
              <a:t>32</a:t>
            </a:fld>
            <a:endParaRPr lang="fr-F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noChangeArrowheads="1"/>
          </p:cNvPicPr>
          <p:nvPr/>
        </p:nvPicPr>
        <p:blipFill>
          <a:blip r:embed="rId2"/>
          <a:srcRect/>
          <a:stretch>
            <a:fillRect/>
          </a:stretch>
        </p:blipFill>
        <p:spPr bwMode="auto">
          <a:xfrm>
            <a:off x="1781175" y="966788"/>
            <a:ext cx="5083175" cy="3143250"/>
          </a:xfrm>
          <a:prstGeom prst="rect">
            <a:avLst/>
          </a:prstGeom>
          <a:noFill/>
          <a:ln w="9525">
            <a:noFill/>
            <a:miter lim="800000"/>
            <a:headEnd/>
            <a:tailEnd/>
          </a:ln>
          <a:effectLst>
            <a:outerShdw blurRad="127000" dist="139700" dir="2700000" algn="tl" rotWithShape="0">
              <a:prstClr val="black">
                <a:alpha val="40000"/>
              </a:prstClr>
            </a:outerShdw>
          </a:effectLst>
        </p:spPr>
      </p:pic>
      <p:sp>
        <p:nvSpPr>
          <p:cNvPr id="19459" name="Rectangle 2"/>
          <p:cNvSpPr>
            <a:spLocks noChangeArrowheads="1"/>
          </p:cNvSpPr>
          <p:nvPr/>
        </p:nvSpPr>
        <p:spPr bwMode="auto">
          <a:xfrm>
            <a:off x="596900" y="4403725"/>
            <a:ext cx="8143875" cy="1755775"/>
          </a:xfrm>
          <a:prstGeom prst="rect">
            <a:avLst/>
          </a:prstGeom>
          <a:noFill/>
          <a:ln w="9525">
            <a:noFill/>
            <a:miter lim="800000"/>
            <a:headEnd/>
            <a:tailEnd/>
          </a:ln>
        </p:spPr>
        <p:txBody>
          <a:bodyPr anchor="ctr">
            <a:spAutoFit/>
          </a:bodyPr>
          <a:lstStyle/>
          <a:p>
            <a:pPr eaLnBrk="0" hangingPunct="0">
              <a:defRPr/>
            </a:pPr>
            <a:r>
              <a:rPr lang="en-GB" dirty="0">
                <a:solidFill>
                  <a:schemeClr val="accent1">
                    <a:lumMod val="75000"/>
                  </a:schemeClr>
                </a:solidFill>
                <a:latin typeface="+mn-lt"/>
                <a:ea typeface="Calibri" pitchFamily="34" charset="0"/>
                <a:cs typeface="Arial" pitchFamily="34" charset="0"/>
              </a:rPr>
              <a:t>Trace element concentration in PC12 </a:t>
            </a:r>
            <a:r>
              <a:rPr lang="en-GB" dirty="0" err="1">
                <a:solidFill>
                  <a:schemeClr val="accent1">
                    <a:lumMod val="75000"/>
                  </a:schemeClr>
                </a:solidFill>
                <a:latin typeface="+mn-lt"/>
                <a:ea typeface="Calibri" pitchFamily="34" charset="0"/>
                <a:cs typeface="Arial" pitchFamily="34" charset="0"/>
              </a:rPr>
              <a:t>dopaminergic</a:t>
            </a:r>
            <a:r>
              <a:rPr lang="en-GB" dirty="0">
                <a:solidFill>
                  <a:schemeClr val="accent1">
                    <a:lumMod val="75000"/>
                  </a:schemeClr>
                </a:solidFill>
                <a:latin typeface="+mn-lt"/>
                <a:ea typeface="Calibri" pitchFamily="34" charset="0"/>
                <a:cs typeface="Arial" pitchFamily="34" charset="0"/>
              </a:rPr>
              <a:t> cells (preliminary results)</a:t>
            </a:r>
          </a:p>
          <a:p>
            <a:pPr eaLnBrk="0" hangingPunct="0">
              <a:defRPr/>
            </a:pPr>
            <a:r>
              <a:rPr lang="en-GB" dirty="0">
                <a:solidFill>
                  <a:schemeClr val="accent1">
                    <a:lumMod val="75000"/>
                  </a:schemeClr>
                </a:solidFill>
                <a:latin typeface="+mn-lt"/>
                <a:ea typeface="Calibri" pitchFamily="34" charset="0"/>
                <a:cs typeface="Arial" pitchFamily="34" charset="0"/>
              </a:rPr>
              <a:t>The number of analyses for each condition were respectively N= 6, 8, 5 and 4. Each analysis corresponds to a cell monolayer of about 200 cells.</a:t>
            </a:r>
          </a:p>
          <a:p>
            <a:pPr eaLnBrk="0" hangingPunct="0">
              <a:defRPr/>
            </a:pPr>
            <a:endParaRPr lang="en-GB" dirty="0">
              <a:solidFill>
                <a:schemeClr val="accent1">
                  <a:lumMod val="75000"/>
                </a:schemeClr>
              </a:solidFill>
              <a:latin typeface="+mn-lt"/>
              <a:ea typeface="Calibri" pitchFamily="34" charset="0"/>
              <a:cs typeface="Arial" pitchFamily="34" charset="0"/>
            </a:endParaRPr>
          </a:p>
          <a:p>
            <a:pPr eaLnBrk="0" hangingPunct="0">
              <a:defRPr/>
            </a:pPr>
            <a:r>
              <a:rPr lang="en-GB" dirty="0">
                <a:solidFill>
                  <a:schemeClr val="accent1">
                    <a:lumMod val="75000"/>
                  </a:schemeClr>
                </a:solidFill>
                <a:latin typeface="+mn-lt"/>
                <a:ea typeface="Calibri" pitchFamily="34" charset="0"/>
                <a:cs typeface="Arial" pitchFamily="34" charset="0"/>
              </a:rPr>
              <a:t>In order to evaluate whether differences are statistically significant, 15 analyses for each condition are required</a:t>
            </a:r>
          </a:p>
        </p:txBody>
      </p:sp>
      <p:grpSp>
        <p:nvGrpSpPr>
          <p:cNvPr id="33796" name="Groupe 7"/>
          <p:cNvGrpSpPr>
            <a:grpSpLocks/>
          </p:cNvGrpSpPr>
          <p:nvPr/>
        </p:nvGrpSpPr>
        <p:grpSpPr bwMode="auto">
          <a:xfrm>
            <a:off x="0" y="6453188"/>
            <a:ext cx="9144000" cy="431800"/>
            <a:chOff x="0" y="6453327"/>
            <a:chExt cx="9144000" cy="432057"/>
          </a:xfrm>
        </p:grpSpPr>
        <p:sp>
          <p:nvSpPr>
            <p:cNvPr id="6" name="Rectangle 5"/>
            <p:cNvSpPr/>
            <p:nvPr/>
          </p:nvSpPr>
          <p:spPr>
            <a:xfrm>
              <a:off x="0" y="6453327"/>
              <a:ext cx="9144000" cy="432057"/>
            </a:xfrm>
            <a:prstGeom prst="rect">
              <a:avLst/>
            </a:prstGeom>
            <a:ln>
              <a:noFill/>
            </a:ln>
            <a:effectLst>
              <a:outerShdw blurRad="50800" dist="38100" dir="16200000"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p>
          </p:txBody>
        </p:sp>
        <p:pic>
          <p:nvPicPr>
            <p:cNvPr id="33811" name="Image 6" descr="logo-cenbg-transparent.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6453327"/>
              <a:ext cx="1259631" cy="43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797" name="ZoneTexte 17"/>
          <p:cNvSpPr txBox="1">
            <a:spLocks noChangeArrowheads="1"/>
          </p:cNvSpPr>
          <p:nvPr/>
        </p:nvSpPr>
        <p:spPr bwMode="auto">
          <a:xfrm>
            <a:off x="8697913" y="6491288"/>
            <a:ext cx="446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7EC5250-679C-43D8-922E-2E7240413D5B}" type="slidenum">
              <a:rPr lang="fr-FR"/>
              <a:pPr eaLnBrk="1" hangingPunct="1"/>
              <a:t>33</a:t>
            </a:fld>
            <a:endParaRPr lang="fr-FR"/>
          </a:p>
        </p:txBody>
      </p:sp>
      <p:grpSp>
        <p:nvGrpSpPr>
          <p:cNvPr id="33798" name="Groupe 7"/>
          <p:cNvGrpSpPr>
            <a:grpSpLocks/>
          </p:cNvGrpSpPr>
          <p:nvPr/>
        </p:nvGrpSpPr>
        <p:grpSpPr bwMode="auto">
          <a:xfrm>
            <a:off x="-900113" y="-747713"/>
            <a:ext cx="3384551" cy="1830388"/>
            <a:chOff x="-900608" y="-747464"/>
            <a:chExt cx="3384376" cy="1830065"/>
          </a:xfrm>
        </p:grpSpPr>
        <p:sp>
          <p:nvSpPr>
            <p:cNvPr id="11" name="Ellipse 10"/>
            <p:cNvSpPr/>
            <p:nvPr/>
          </p:nvSpPr>
          <p:spPr>
            <a:xfrm>
              <a:off x="-103724" y="-747464"/>
              <a:ext cx="1795370" cy="1774513"/>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p>
          </p:txBody>
        </p:sp>
        <p:sp>
          <p:nvSpPr>
            <p:cNvPr id="12" name="Titre 1"/>
            <p:cNvSpPr txBox="1">
              <a:spLocks/>
            </p:cNvSpPr>
            <p:nvPr/>
          </p:nvSpPr>
          <p:spPr>
            <a:xfrm>
              <a:off x="-900608" y="-387165"/>
              <a:ext cx="3384376" cy="1469766"/>
            </a:xfrm>
            <a:prstGeom prst="rect">
              <a:avLst/>
            </a:prstGeom>
          </p:spPr>
          <p:txBody>
            <a:bodyPr anchor="ctr">
              <a:normAutofit/>
            </a:bodyPr>
            <a:lstStyle/>
            <a:p>
              <a:pPr algn="ctr" fontAlgn="auto">
                <a:spcAft>
                  <a:spcPts val="0"/>
                </a:spcAft>
                <a:defRPr/>
              </a:pPr>
              <a:endParaRPr lang="fr-FR" sz="3200" dirty="0">
                <a:solidFill>
                  <a:schemeClr val="accent1">
                    <a:lumMod val="50000"/>
                  </a:schemeClr>
                </a:solidFill>
                <a:latin typeface="+mj-lt"/>
                <a:ea typeface="+mj-ea"/>
                <a:cs typeface="+mj-cs"/>
              </a:endParaRPr>
            </a:p>
          </p:txBody>
        </p:sp>
      </p:grpSp>
      <p:sp>
        <p:nvSpPr>
          <p:cNvPr id="15" name="Rectangle 4"/>
          <p:cNvSpPr>
            <a:spLocks noChangeArrowheads="1"/>
          </p:cNvSpPr>
          <p:nvPr/>
        </p:nvSpPr>
        <p:spPr bwMode="auto">
          <a:xfrm>
            <a:off x="285750" y="95250"/>
            <a:ext cx="8572500" cy="523875"/>
          </a:xfrm>
          <a:prstGeom prst="rect">
            <a:avLst/>
          </a:prstGeom>
          <a:noFill/>
          <a:ln w="19050">
            <a:noFill/>
            <a:miter lim="800000"/>
            <a:headEnd/>
            <a:tailEnd/>
          </a:ln>
        </p:spPr>
        <p:txBody>
          <a:bodyPr anchor="ctr">
            <a:spAutoFit/>
          </a:bodyPr>
          <a:lstStyle/>
          <a:p>
            <a:pPr algn="ctr">
              <a:defRPr/>
            </a:pPr>
            <a:r>
              <a:rPr lang="fr-FR" sz="2800" dirty="0">
                <a:solidFill>
                  <a:schemeClr val="accent1">
                    <a:lumMod val="75000"/>
                  </a:schemeClr>
                </a:solidFill>
                <a:latin typeface="+mn-lt"/>
              </a:rPr>
              <a:t>	Quantification of </a:t>
            </a:r>
            <a:r>
              <a:rPr lang="fr-FR" sz="2800" dirty="0" err="1">
                <a:solidFill>
                  <a:schemeClr val="accent1">
                    <a:lumMod val="75000"/>
                  </a:schemeClr>
                </a:solidFill>
                <a:latin typeface="+mn-lt"/>
              </a:rPr>
              <a:t>iron</a:t>
            </a:r>
            <a:r>
              <a:rPr lang="fr-FR" sz="2800" dirty="0">
                <a:solidFill>
                  <a:schemeClr val="accent1">
                    <a:lumMod val="75000"/>
                  </a:schemeClr>
                </a:solidFill>
                <a:latin typeface="+mn-lt"/>
              </a:rPr>
              <a:t> in </a:t>
            </a:r>
            <a:r>
              <a:rPr lang="fr-FR" sz="2800" dirty="0" err="1">
                <a:solidFill>
                  <a:schemeClr val="accent1">
                    <a:lumMod val="75000"/>
                  </a:schemeClr>
                </a:solidFill>
                <a:latin typeface="+mn-lt"/>
              </a:rPr>
              <a:t>dopaminergic</a:t>
            </a:r>
            <a:r>
              <a:rPr lang="fr-FR" sz="2800" dirty="0">
                <a:solidFill>
                  <a:schemeClr val="accent1">
                    <a:lumMod val="75000"/>
                  </a:schemeClr>
                </a:solidFill>
                <a:latin typeface="+mn-lt"/>
              </a:rPr>
              <a:t> </a:t>
            </a:r>
            <a:r>
              <a:rPr lang="fr-FR" sz="2800" dirty="0" err="1">
                <a:solidFill>
                  <a:schemeClr val="accent1">
                    <a:lumMod val="75000"/>
                  </a:schemeClr>
                </a:solidFill>
                <a:latin typeface="+mn-lt"/>
              </a:rPr>
              <a:t>cells</a:t>
            </a:r>
            <a:endParaRPr lang="en-US" sz="2800" i="1" dirty="0">
              <a:solidFill>
                <a:schemeClr val="accent1">
                  <a:lumMod val="75000"/>
                </a:schemeClr>
              </a:solidFill>
              <a:latin typeface="+mn-lt"/>
            </a:endParaRPr>
          </a:p>
        </p:txBody>
      </p:sp>
      <p:cxnSp>
        <p:nvCxnSpPr>
          <p:cNvPr id="16" name="Connecteur droit 15"/>
          <p:cNvCxnSpPr/>
          <p:nvPr/>
        </p:nvCxnSpPr>
        <p:spPr>
          <a:xfrm>
            <a:off x="1609725" y="695325"/>
            <a:ext cx="7812088" cy="0"/>
          </a:xfrm>
          <a:prstGeom prst="line">
            <a:avLst/>
          </a:prstGeom>
          <a:ln w="38100">
            <a:solidFill>
              <a:schemeClr val="accent2">
                <a:lumMod val="75000"/>
              </a:schemeClr>
            </a:solidFill>
            <a:prstDash val="sysDot"/>
          </a:ln>
        </p:spPr>
        <p:style>
          <a:lnRef idx="1">
            <a:schemeClr val="accent2"/>
          </a:lnRef>
          <a:fillRef idx="0">
            <a:schemeClr val="accent2"/>
          </a:fillRef>
          <a:effectRef idx="0">
            <a:schemeClr val="accent2"/>
          </a:effectRef>
          <a:fontRef idx="minor">
            <a:schemeClr val="tx1"/>
          </a:fontRef>
        </p:style>
      </p:cxnSp>
      <p:sp>
        <p:nvSpPr>
          <p:cNvPr id="17" name="Titre 1"/>
          <p:cNvSpPr txBox="1">
            <a:spLocks/>
          </p:cNvSpPr>
          <p:nvPr/>
        </p:nvSpPr>
        <p:spPr bwMode="auto">
          <a:xfrm>
            <a:off x="-852488" y="-387350"/>
            <a:ext cx="3384551" cy="1470025"/>
          </a:xfrm>
          <a:prstGeom prst="rect">
            <a:avLst/>
          </a:prstGeom>
        </p:spPr>
        <p:txBody>
          <a:bodyPr anchor="ctr">
            <a:normAutofit/>
          </a:bodyPr>
          <a:lstStyle/>
          <a:p>
            <a:pPr algn="ctr" fontAlgn="auto">
              <a:spcAft>
                <a:spcPts val="0"/>
              </a:spcAft>
              <a:defRPr/>
            </a:pPr>
            <a:r>
              <a:rPr lang="fr-FR" sz="3200" dirty="0">
                <a:solidFill>
                  <a:schemeClr val="accent1">
                    <a:lumMod val="50000"/>
                  </a:schemeClr>
                </a:solidFill>
                <a:latin typeface="+mj-lt"/>
                <a:ea typeface="+mj-ea"/>
                <a:cs typeface="+mj-cs"/>
              </a:rPr>
              <a:t>5</a:t>
            </a:r>
          </a:p>
        </p:txBody>
      </p:sp>
      <p:pic>
        <p:nvPicPr>
          <p:cNvPr id="18" name="Picture 15"/>
          <p:cNvPicPr>
            <a:picLocks noChangeAspect="1" noChangeArrowheads="1"/>
          </p:cNvPicPr>
          <p:nvPr/>
        </p:nvPicPr>
        <p:blipFill>
          <a:blip r:embed="rId4"/>
          <a:srcRect/>
          <a:stretch>
            <a:fillRect/>
          </a:stretch>
        </p:blipFill>
        <p:spPr bwMode="auto">
          <a:xfrm>
            <a:off x="8294688" y="141288"/>
            <a:ext cx="742950" cy="414337"/>
          </a:xfrm>
          <a:prstGeom prst="rect">
            <a:avLst/>
          </a:prstGeom>
          <a:noFill/>
          <a:ln w="9525">
            <a:noFill/>
            <a:miter lim="800000"/>
            <a:headEnd/>
            <a:tailEnd/>
          </a:ln>
          <a:effectLst>
            <a:outerShdw blurRad="50800" dist="38100" dir="2700000" algn="tl" rotWithShape="0">
              <a:prstClr val="black">
                <a:alpha val="40000"/>
              </a:prstClr>
            </a:outerShdw>
          </a:effectLst>
        </p:spPr>
      </p:pic>
      <p:grpSp>
        <p:nvGrpSpPr>
          <p:cNvPr id="33803" name="Groupe 7"/>
          <p:cNvGrpSpPr>
            <a:grpSpLocks/>
          </p:cNvGrpSpPr>
          <p:nvPr/>
        </p:nvGrpSpPr>
        <p:grpSpPr bwMode="auto">
          <a:xfrm>
            <a:off x="0" y="6453188"/>
            <a:ext cx="9144000" cy="431800"/>
            <a:chOff x="0" y="6453322"/>
            <a:chExt cx="9144000" cy="432062"/>
          </a:xfrm>
        </p:grpSpPr>
        <p:sp>
          <p:nvSpPr>
            <p:cNvPr id="20" name="Rectangle 19"/>
            <p:cNvSpPr/>
            <p:nvPr/>
          </p:nvSpPr>
          <p:spPr>
            <a:xfrm>
              <a:off x="0" y="6453322"/>
              <a:ext cx="9144000" cy="432062"/>
            </a:xfrm>
            <a:prstGeom prst="rect">
              <a:avLst/>
            </a:prstGeom>
            <a:ln>
              <a:noFill/>
            </a:ln>
            <a:effectLst>
              <a:outerShdw blurRad="50800" dist="38100" dir="16200000"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dirty="0"/>
            </a:p>
          </p:txBody>
        </p:sp>
        <p:sp>
          <p:nvSpPr>
            <p:cNvPr id="21" name="Sous-titre 2"/>
            <p:cNvSpPr txBox="1">
              <a:spLocks/>
            </p:cNvSpPr>
            <p:nvPr/>
          </p:nvSpPr>
          <p:spPr>
            <a:xfrm>
              <a:off x="312738" y="6500976"/>
              <a:ext cx="3963987" cy="357404"/>
            </a:xfrm>
            <a:prstGeom prst="rect">
              <a:avLst/>
            </a:prstGeom>
          </p:spPr>
          <p:txBody>
            <a:bodyPr/>
            <a:lstStyle/>
            <a:p>
              <a:pPr marL="342900" indent="-342900" fontAlgn="auto">
                <a:spcBef>
                  <a:spcPct val="20000"/>
                </a:spcBef>
                <a:spcAft>
                  <a:spcPts val="0"/>
                </a:spcAft>
                <a:defRPr/>
              </a:pPr>
              <a:r>
                <a:rPr lang="fr-FR" sz="1600" dirty="0">
                  <a:latin typeface="Calibri" pitchFamily="34" charset="0"/>
                  <a:cs typeface="Calibri" pitchFamily="34" charset="0"/>
                </a:rPr>
                <a:t>INPC2013</a:t>
              </a:r>
              <a:r>
                <a:rPr lang="en-US" sz="1600" dirty="0">
                  <a:latin typeface="Calibri" pitchFamily="34" charset="0"/>
                  <a:cs typeface="Calibri" pitchFamily="34" charset="0"/>
                </a:rPr>
                <a:t>, 2-7 June 2013, Firenze, Italy</a:t>
              </a:r>
              <a:endParaRPr lang="fr-FR" sz="1600" dirty="0">
                <a:latin typeface="Calibri" pitchFamily="34" charset="0"/>
                <a:cs typeface="Calibri" pitchFamily="34" charset="0"/>
              </a:endParaRPr>
            </a:p>
            <a:p>
              <a:pPr marL="342900" indent="-342900" fontAlgn="auto">
                <a:spcBef>
                  <a:spcPct val="20000"/>
                </a:spcBef>
                <a:spcAft>
                  <a:spcPts val="0"/>
                </a:spcAft>
                <a:defRPr/>
              </a:pPr>
              <a:endParaRPr lang="fr-FR" sz="1400" dirty="0">
                <a:solidFill>
                  <a:schemeClr val="tx2">
                    <a:lumMod val="75000"/>
                  </a:schemeClr>
                </a:solidFill>
                <a:latin typeface="+mn-lt"/>
              </a:endParaRPr>
            </a:p>
          </p:txBody>
        </p:sp>
        <p:pic>
          <p:nvPicPr>
            <p:cNvPr id="33807" name="Image 6" descr="logo-cenbg-transparent.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6453327"/>
              <a:ext cx="1259631" cy="43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804" name="ZoneTexte 17"/>
          <p:cNvSpPr txBox="1">
            <a:spLocks noChangeArrowheads="1"/>
          </p:cNvSpPr>
          <p:nvPr/>
        </p:nvSpPr>
        <p:spPr bwMode="auto">
          <a:xfrm>
            <a:off x="8658225" y="6491288"/>
            <a:ext cx="60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53C1A83-C480-4CAC-A31C-83E596051E91}" type="slidenum">
              <a:rPr lang="fr-FR"/>
              <a:pPr eaLnBrk="1" hangingPunct="1"/>
              <a:t>33</a:t>
            </a:fld>
            <a:endParaRPr lang="fr-F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e 7"/>
          <p:cNvGrpSpPr>
            <a:grpSpLocks/>
          </p:cNvGrpSpPr>
          <p:nvPr/>
        </p:nvGrpSpPr>
        <p:grpSpPr bwMode="auto">
          <a:xfrm>
            <a:off x="0" y="6453188"/>
            <a:ext cx="9144000" cy="431800"/>
            <a:chOff x="0" y="6453327"/>
            <a:chExt cx="9144000" cy="432057"/>
          </a:xfrm>
        </p:grpSpPr>
        <p:sp>
          <p:nvSpPr>
            <p:cNvPr id="5" name="Rectangle 4"/>
            <p:cNvSpPr/>
            <p:nvPr/>
          </p:nvSpPr>
          <p:spPr>
            <a:xfrm>
              <a:off x="0" y="6453327"/>
              <a:ext cx="9144000" cy="432057"/>
            </a:xfrm>
            <a:prstGeom prst="rect">
              <a:avLst/>
            </a:prstGeom>
            <a:ln>
              <a:noFill/>
            </a:ln>
            <a:effectLst>
              <a:outerShdw blurRad="50800" dist="38100" dir="16200000"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p>
          </p:txBody>
        </p:sp>
        <p:pic>
          <p:nvPicPr>
            <p:cNvPr id="34828" name="Image 6" descr="logo-cenbg-transparent.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92280" y="6453327"/>
              <a:ext cx="1259631" cy="43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819" name="ZoneTexte 17"/>
          <p:cNvSpPr txBox="1">
            <a:spLocks noChangeArrowheads="1"/>
          </p:cNvSpPr>
          <p:nvPr/>
        </p:nvSpPr>
        <p:spPr bwMode="auto">
          <a:xfrm>
            <a:off x="8697913" y="6491288"/>
            <a:ext cx="446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9FB7CEB-F9C2-4DFF-A703-BB3175377407}" type="slidenum">
              <a:rPr lang="fr-FR"/>
              <a:pPr eaLnBrk="1" hangingPunct="1"/>
              <a:t>34</a:t>
            </a:fld>
            <a:endParaRPr lang="fr-FR"/>
          </a:p>
        </p:txBody>
      </p:sp>
      <p:grpSp>
        <p:nvGrpSpPr>
          <p:cNvPr id="34820" name="Groupe 7"/>
          <p:cNvGrpSpPr>
            <a:grpSpLocks/>
          </p:cNvGrpSpPr>
          <p:nvPr/>
        </p:nvGrpSpPr>
        <p:grpSpPr bwMode="auto">
          <a:xfrm>
            <a:off x="-900113" y="-747713"/>
            <a:ext cx="3384551" cy="1830388"/>
            <a:chOff x="-900608" y="-747464"/>
            <a:chExt cx="3384376" cy="1830065"/>
          </a:xfrm>
        </p:grpSpPr>
        <p:sp>
          <p:nvSpPr>
            <p:cNvPr id="12" name="Ellipse 11"/>
            <p:cNvSpPr/>
            <p:nvPr/>
          </p:nvSpPr>
          <p:spPr>
            <a:xfrm>
              <a:off x="-103724" y="-747464"/>
              <a:ext cx="1795370" cy="1774513"/>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p>
          </p:txBody>
        </p:sp>
        <p:sp>
          <p:nvSpPr>
            <p:cNvPr id="13" name="Titre 1"/>
            <p:cNvSpPr txBox="1">
              <a:spLocks/>
            </p:cNvSpPr>
            <p:nvPr/>
          </p:nvSpPr>
          <p:spPr>
            <a:xfrm>
              <a:off x="-900608" y="-387165"/>
              <a:ext cx="3384376" cy="1469766"/>
            </a:xfrm>
            <a:prstGeom prst="rect">
              <a:avLst/>
            </a:prstGeom>
          </p:spPr>
          <p:txBody>
            <a:bodyPr anchor="ctr">
              <a:normAutofit/>
            </a:bodyPr>
            <a:lstStyle/>
            <a:p>
              <a:pPr algn="ctr" fontAlgn="auto">
                <a:spcAft>
                  <a:spcPts val="0"/>
                </a:spcAft>
                <a:defRPr/>
              </a:pPr>
              <a:r>
                <a:rPr lang="fr-FR" sz="3200" dirty="0">
                  <a:solidFill>
                    <a:schemeClr val="accent1">
                      <a:lumMod val="50000"/>
                    </a:schemeClr>
                  </a:solidFill>
                  <a:latin typeface="+mj-lt"/>
                  <a:ea typeface="+mj-ea"/>
                  <a:cs typeface="+mj-cs"/>
                </a:rPr>
                <a:t>7</a:t>
              </a:r>
            </a:p>
          </p:txBody>
        </p:sp>
      </p:grpSp>
      <p:sp>
        <p:nvSpPr>
          <p:cNvPr id="15" name="Rectangle 14"/>
          <p:cNvSpPr/>
          <p:nvPr/>
        </p:nvSpPr>
        <p:spPr>
          <a:xfrm>
            <a:off x="2773363" y="114300"/>
            <a:ext cx="3503612" cy="584200"/>
          </a:xfrm>
          <a:prstGeom prst="rect">
            <a:avLst/>
          </a:prstGeom>
        </p:spPr>
        <p:txBody>
          <a:bodyPr>
            <a:spAutoFit/>
          </a:bodyPr>
          <a:lstStyle/>
          <a:p>
            <a:pPr>
              <a:defRPr/>
            </a:pPr>
            <a:r>
              <a:rPr lang="fr-FR" sz="3200" dirty="0">
                <a:solidFill>
                  <a:schemeClr val="tx2">
                    <a:lumMod val="75000"/>
                  </a:schemeClr>
                </a:solidFill>
                <a:latin typeface="+mn-lt"/>
              </a:rPr>
              <a:t>Conclusions</a:t>
            </a:r>
          </a:p>
        </p:txBody>
      </p:sp>
      <p:cxnSp>
        <p:nvCxnSpPr>
          <p:cNvPr id="16" name="Connecteur droit 15"/>
          <p:cNvCxnSpPr/>
          <p:nvPr/>
        </p:nvCxnSpPr>
        <p:spPr>
          <a:xfrm>
            <a:off x="1504950" y="828675"/>
            <a:ext cx="7812088" cy="0"/>
          </a:xfrm>
          <a:prstGeom prst="line">
            <a:avLst/>
          </a:prstGeom>
          <a:ln w="38100">
            <a:solidFill>
              <a:schemeClr val="accent2">
                <a:lumMod val="75000"/>
              </a:schemeClr>
            </a:solidFill>
            <a:prstDash val="sysDot"/>
          </a:ln>
        </p:spPr>
        <p:style>
          <a:lnRef idx="1">
            <a:schemeClr val="accent2"/>
          </a:lnRef>
          <a:fillRef idx="0">
            <a:schemeClr val="accent2"/>
          </a:fillRef>
          <a:effectRef idx="0">
            <a:schemeClr val="accent2"/>
          </a:effectRef>
          <a:fontRef idx="minor">
            <a:schemeClr val="tx1"/>
          </a:fontRef>
        </p:style>
      </p:cxnSp>
      <p:sp>
        <p:nvSpPr>
          <p:cNvPr id="17" name="Titre 1"/>
          <p:cNvSpPr txBox="1">
            <a:spLocks/>
          </p:cNvSpPr>
          <p:nvPr/>
        </p:nvSpPr>
        <p:spPr>
          <a:xfrm>
            <a:off x="420688" y="1363663"/>
            <a:ext cx="8399462" cy="4486275"/>
          </a:xfrm>
          <a:prstGeom prst="rect">
            <a:avLst/>
          </a:prstGeom>
        </p:spPr>
        <p:txBody>
          <a:bodyPr anchor="ctr">
            <a:normAutofit fontScale="92500" lnSpcReduction="20000"/>
          </a:bodyPr>
          <a:lstStyle/>
          <a:p>
            <a:pPr fontAlgn="auto">
              <a:spcAft>
                <a:spcPts val="0"/>
              </a:spcAft>
              <a:defRPr/>
            </a:pPr>
            <a:endParaRPr lang="fr-FR" sz="2000" dirty="0">
              <a:solidFill>
                <a:schemeClr val="accent1">
                  <a:lumMod val="50000"/>
                </a:schemeClr>
              </a:solidFill>
              <a:latin typeface="+mj-lt"/>
              <a:ea typeface="+mj-ea"/>
              <a:cs typeface="+mj-cs"/>
            </a:endParaRPr>
          </a:p>
          <a:p>
            <a:pPr marL="447675" indent="-447675" fontAlgn="auto">
              <a:lnSpc>
                <a:spcPct val="120000"/>
              </a:lnSpc>
              <a:spcAft>
                <a:spcPts val="1200"/>
              </a:spcAft>
              <a:buFont typeface="Arial" pitchFamily="34" charset="0"/>
              <a:buChar char="•"/>
              <a:defRPr/>
            </a:pPr>
            <a:r>
              <a:rPr lang="fr-FR" sz="2000" b="1" dirty="0" err="1">
                <a:solidFill>
                  <a:schemeClr val="accent1">
                    <a:lumMod val="50000"/>
                  </a:schemeClr>
                </a:solidFill>
                <a:latin typeface="+mj-lt"/>
                <a:ea typeface="+mj-ea"/>
                <a:cs typeface="+mj-cs"/>
              </a:rPr>
              <a:t>Nowadays</a:t>
            </a:r>
            <a:r>
              <a:rPr lang="fr-FR" sz="2000" b="1" dirty="0">
                <a:solidFill>
                  <a:schemeClr val="accent1">
                    <a:lumMod val="50000"/>
                  </a:schemeClr>
                </a:solidFill>
                <a:latin typeface="+mj-lt"/>
                <a:ea typeface="+mj-ea"/>
                <a:cs typeface="+mj-cs"/>
              </a:rPr>
              <a:t>, </a:t>
            </a:r>
            <a:r>
              <a:rPr lang="fr-FR" sz="2000" b="1" dirty="0" err="1">
                <a:solidFill>
                  <a:schemeClr val="accent1">
                    <a:lumMod val="50000"/>
                  </a:schemeClr>
                </a:solidFill>
                <a:latin typeface="+mj-lt"/>
                <a:ea typeface="+mj-ea"/>
                <a:cs typeface="+mj-cs"/>
              </a:rPr>
              <a:t>most</a:t>
            </a:r>
            <a:r>
              <a:rPr lang="fr-FR" sz="2000" b="1" dirty="0">
                <a:solidFill>
                  <a:schemeClr val="accent1">
                    <a:lumMod val="50000"/>
                  </a:schemeClr>
                </a:solidFill>
                <a:latin typeface="+mj-lt"/>
                <a:ea typeface="+mj-ea"/>
                <a:cs typeface="+mj-cs"/>
              </a:rPr>
              <a:t> relevant </a:t>
            </a:r>
            <a:r>
              <a:rPr lang="fr-FR" sz="2000" b="1" dirty="0" err="1">
                <a:solidFill>
                  <a:schemeClr val="accent1">
                    <a:lumMod val="50000"/>
                  </a:schemeClr>
                </a:solidFill>
                <a:latin typeface="+mj-lt"/>
                <a:ea typeface="+mj-ea"/>
                <a:cs typeface="+mj-cs"/>
              </a:rPr>
              <a:t>experiments</a:t>
            </a:r>
            <a:r>
              <a:rPr lang="fr-FR" sz="2000" b="1" dirty="0">
                <a:solidFill>
                  <a:schemeClr val="accent1">
                    <a:lumMod val="50000"/>
                  </a:schemeClr>
                </a:solidFill>
                <a:latin typeface="+mj-lt"/>
                <a:ea typeface="+mj-ea"/>
                <a:cs typeface="+mj-cs"/>
              </a:rPr>
              <a:t> are </a:t>
            </a:r>
            <a:r>
              <a:rPr lang="fr-FR" sz="2000" b="1" dirty="0" err="1">
                <a:solidFill>
                  <a:schemeClr val="accent1">
                    <a:lumMod val="50000"/>
                  </a:schemeClr>
                </a:solidFill>
                <a:latin typeface="+mj-lt"/>
                <a:ea typeface="+mj-ea"/>
                <a:cs typeface="+mj-cs"/>
              </a:rPr>
              <a:t>conducted</a:t>
            </a:r>
            <a:r>
              <a:rPr lang="fr-FR" sz="2000" b="1" dirty="0">
                <a:solidFill>
                  <a:schemeClr val="accent1">
                    <a:lumMod val="50000"/>
                  </a:schemeClr>
                </a:solidFill>
                <a:latin typeface="+mj-lt"/>
                <a:ea typeface="+mj-ea"/>
                <a:cs typeface="+mj-cs"/>
              </a:rPr>
              <a:t> </a:t>
            </a:r>
            <a:r>
              <a:rPr lang="fr-FR" sz="2000" b="1" dirty="0" err="1">
                <a:solidFill>
                  <a:schemeClr val="accent1">
                    <a:lumMod val="50000"/>
                  </a:schemeClr>
                </a:solidFill>
                <a:latin typeface="+mj-lt"/>
                <a:ea typeface="+mj-ea"/>
                <a:cs typeface="+mj-cs"/>
              </a:rPr>
              <a:t>using</a:t>
            </a:r>
            <a:r>
              <a:rPr lang="fr-FR" sz="2000" b="1" dirty="0">
                <a:solidFill>
                  <a:schemeClr val="accent1">
                    <a:lumMod val="50000"/>
                  </a:schemeClr>
                </a:solidFill>
                <a:latin typeface="+mj-lt"/>
                <a:ea typeface="+mj-ea"/>
                <a:cs typeface="+mj-cs"/>
              </a:rPr>
              <a:t> a multimodal </a:t>
            </a:r>
            <a:r>
              <a:rPr lang="fr-FR" sz="2000" b="1" dirty="0" err="1">
                <a:solidFill>
                  <a:schemeClr val="accent1">
                    <a:lumMod val="50000"/>
                  </a:schemeClr>
                </a:solidFill>
                <a:latin typeface="+mj-lt"/>
                <a:ea typeface="+mj-ea"/>
                <a:cs typeface="+mj-cs"/>
              </a:rPr>
              <a:t>approach</a:t>
            </a:r>
            <a:r>
              <a:rPr lang="fr-FR" sz="2000" b="1" dirty="0">
                <a:solidFill>
                  <a:schemeClr val="accent1">
                    <a:lumMod val="50000"/>
                  </a:schemeClr>
                </a:solidFill>
                <a:latin typeface="+mj-lt"/>
                <a:ea typeface="+mj-ea"/>
                <a:cs typeface="+mj-cs"/>
              </a:rPr>
              <a:t>, </a:t>
            </a:r>
            <a:r>
              <a:rPr lang="fr-FR" sz="2000" b="1" dirty="0" err="1">
                <a:solidFill>
                  <a:schemeClr val="accent1">
                    <a:lumMod val="50000"/>
                  </a:schemeClr>
                </a:solidFill>
                <a:latin typeface="+mj-lt"/>
                <a:ea typeface="+mj-ea"/>
                <a:cs typeface="+mj-cs"/>
              </a:rPr>
              <a:t>combining</a:t>
            </a:r>
            <a:r>
              <a:rPr lang="fr-FR" sz="2000" b="1" dirty="0">
                <a:solidFill>
                  <a:schemeClr val="accent1">
                    <a:lumMod val="50000"/>
                  </a:schemeClr>
                </a:solidFill>
                <a:latin typeface="+mj-lt"/>
                <a:ea typeface="+mj-ea"/>
                <a:cs typeface="+mj-cs"/>
              </a:rPr>
              <a:t> </a:t>
            </a:r>
            <a:r>
              <a:rPr lang="fr-FR" sz="2000" b="1" dirty="0" err="1">
                <a:solidFill>
                  <a:schemeClr val="accent1">
                    <a:lumMod val="50000"/>
                  </a:schemeClr>
                </a:solidFill>
                <a:latin typeface="+mj-lt"/>
                <a:ea typeface="+mj-ea"/>
                <a:cs typeface="+mj-cs"/>
              </a:rPr>
              <a:t>tabletop</a:t>
            </a:r>
            <a:r>
              <a:rPr lang="fr-FR" sz="2000" b="1" dirty="0">
                <a:solidFill>
                  <a:schemeClr val="accent1">
                    <a:lumMod val="50000"/>
                  </a:schemeClr>
                </a:solidFill>
                <a:latin typeface="+mj-lt"/>
                <a:ea typeface="+mj-ea"/>
                <a:cs typeface="+mj-cs"/>
              </a:rPr>
              <a:t> techniques </a:t>
            </a:r>
            <a:r>
              <a:rPr lang="fr-FR" sz="2000" b="1" dirty="0" err="1">
                <a:solidFill>
                  <a:schemeClr val="accent1">
                    <a:lumMod val="50000"/>
                  </a:schemeClr>
                </a:solidFill>
                <a:latin typeface="+mj-lt"/>
                <a:ea typeface="+mj-ea"/>
                <a:cs typeface="+mj-cs"/>
              </a:rPr>
              <a:t>usually</a:t>
            </a:r>
            <a:r>
              <a:rPr lang="fr-FR" sz="2000" b="1" dirty="0">
                <a:solidFill>
                  <a:schemeClr val="accent1">
                    <a:lumMod val="50000"/>
                  </a:schemeClr>
                </a:solidFill>
                <a:latin typeface="+mj-lt"/>
                <a:ea typeface="+mj-ea"/>
                <a:cs typeface="+mj-cs"/>
              </a:rPr>
              <a:t> </a:t>
            </a:r>
            <a:r>
              <a:rPr lang="fr-FR" sz="2000" b="1" dirty="0" err="1">
                <a:solidFill>
                  <a:schemeClr val="accent1">
                    <a:lumMod val="50000"/>
                  </a:schemeClr>
                </a:solidFill>
                <a:latin typeface="+mj-lt"/>
                <a:ea typeface="+mj-ea"/>
                <a:cs typeface="+mj-cs"/>
              </a:rPr>
              <a:t>employed</a:t>
            </a:r>
            <a:r>
              <a:rPr lang="fr-FR" sz="2000" b="1" dirty="0">
                <a:solidFill>
                  <a:schemeClr val="accent1">
                    <a:lumMod val="50000"/>
                  </a:schemeClr>
                </a:solidFill>
                <a:latin typeface="+mj-lt"/>
                <a:ea typeface="+mj-ea"/>
                <a:cs typeface="+mj-cs"/>
              </a:rPr>
              <a:t> in cellular or </a:t>
            </a:r>
            <a:r>
              <a:rPr lang="fr-FR" sz="2000" b="1" dirty="0" err="1">
                <a:solidFill>
                  <a:schemeClr val="accent1">
                    <a:lumMod val="50000"/>
                  </a:schemeClr>
                </a:solidFill>
                <a:latin typeface="+mj-lt"/>
                <a:ea typeface="+mj-ea"/>
                <a:cs typeface="+mj-cs"/>
              </a:rPr>
              <a:t>molecular</a:t>
            </a:r>
            <a:r>
              <a:rPr lang="fr-FR" sz="2000" b="1" dirty="0">
                <a:solidFill>
                  <a:schemeClr val="accent1">
                    <a:lumMod val="50000"/>
                  </a:schemeClr>
                </a:solidFill>
                <a:latin typeface="+mj-lt"/>
                <a:ea typeface="+mj-ea"/>
                <a:cs typeface="+mj-cs"/>
              </a:rPr>
              <a:t> </a:t>
            </a:r>
            <a:r>
              <a:rPr lang="fr-FR" sz="2000" b="1" dirty="0" err="1">
                <a:solidFill>
                  <a:schemeClr val="accent1">
                    <a:lumMod val="50000"/>
                  </a:schemeClr>
                </a:solidFill>
                <a:latin typeface="+mj-lt"/>
                <a:ea typeface="+mj-ea"/>
                <a:cs typeface="+mj-cs"/>
              </a:rPr>
              <a:t>biology</a:t>
            </a:r>
            <a:r>
              <a:rPr lang="fr-FR" sz="2000" b="1" dirty="0">
                <a:solidFill>
                  <a:schemeClr val="accent1">
                    <a:lumMod val="50000"/>
                  </a:schemeClr>
                </a:solidFill>
                <a:latin typeface="+mj-lt"/>
                <a:ea typeface="+mj-ea"/>
                <a:cs typeface="+mj-cs"/>
              </a:rPr>
              <a:t>, </a:t>
            </a:r>
            <a:r>
              <a:rPr lang="fr-FR" sz="2000" b="1" dirty="0" err="1">
                <a:solidFill>
                  <a:schemeClr val="accent1">
                    <a:lumMod val="50000"/>
                  </a:schemeClr>
                </a:solidFill>
                <a:latin typeface="+mj-lt"/>
                <a:ea typeface="+mj-ea"/>
                <a:cs typeface="+mj-cs"/>
              </a:rPr>
              <a:t>advanced</a:t>
            </a:r>
            <a:r>
              <a:rPr lang="fr-FR" sz="2000" b="1" dirty="0">
                <a:solidFill>
                  <a:schemeClr val="accent1">
                    <a:lumMod val="50000"/>
                  </a:schemeClr>
                </a:solidFill>
                <a:latin typeface="+mj-lt"/>
                <a:ea typeface="+mj-ea"/>
                <a:cs typeface="+mj-cs"/>
              </a:rPr>
              <a:t> </a:t>
            </a:r>
            <a:r>
              <a:rPr lang="fr-FR" sz="2000" b="1" dirty="0" err="1">
                <a:solidFill>
                  <a:schemeClr val="accent1">
                    <a:lumMod val="50000"/>
                  </a:schemeClr>
                </a:solidFill>
                <a:latin typeface="+mj-lt"/>
                <a:ea typeface="+mj-ea"/>
                <a:cs typeface="+mj-cs"/>
              </a:rPr>
              <a:t>optical</a:t>
            </a:r>
            <a:r>
              <a:rPr lang="fr-FR" sz="2000" b="1" dirty="0">
                <a:solidFill>
                  <a:schemeClr val="accent1">
                    <a:lumMod val="50000"/>
                  </a:schemeClr>
                </a:solidFill>
                <a:latin typeface="+mj-lt"/>
                <a:ea typeface="+mj-ea"/>
                <a:cs typeface="+mj-cs"/>
              </a:rPr>
              <a:t> </a:t>
            </a:r>
            <a:r>
              <a:rPr lang="fr-FR" sz="2000" b="1" dirty="0" err="1">
                <a:solidFill>
                  <a:schemeClr val="accent1">
                    <a:lumMod val="50000"/>
                  </a:schemeClr>
                </a:solidFill>
                <a:latin typeface="+mj-lt"/>
                <a:ea typeface="+mj-ea"/>
                <a:cs typeface="+mj-cs"/>
              </a:rPr>
              <a:t>microscopy</a:t>
            </a:r>
            <a:r>
              <a:rPr lang="fr-FR" sz="2000" b="1" dirty="0">
                <a:solidFill>
                  <a:schemeClr val="accent1">
                    <a:lumMod val="50000"/>
                  </a:schemeClr>
                </a:solidFill>
                <a:latin typeface="+mj-lt"/>
                <a:ea typeface="+mj-ea"/>
                <a:cs typeface="+mj-cs"/>
              </a:rPr>
              <a:t>  (fluorescence, </a:t>
            </a:r>
            <a:r>
              <a:rPr lang="fr-FR" sz="2000" b="1" dirty="0" err="1">
                <a:solidFill>
                  <a:schemeClr val="accent1">
                    <a:lumMod val="50000"/>
                  </a:schemeClr>
                </a:solidFill>
                <a:latin typeface="+mj-lt"/>
                <a:ea typeface="+mj-ea"/>
                <a:cs typeface="+mj-cs"/>
              </a:rPr>
              <a:t>confocal</a:t>
            </a:r>
            <a:r>
              <a:rPr lang="fr-FR" sz="2000" b="1" dirty="0">
                <a:solidFill>
                  <a:schemeClr val="accent1">
                    <a:lumMod val="50000"/>
                  </a:schemeClr>
                </a:solidFill>
                <a:latin typeface="+mj-lt"/>
                <a:ea typeface="+mj-ea"/>
                <a:cs typeface="+mj-cs"/>
              </a:rPr>
              <a:t>,…) and </a:t>
            </a:r>
            <a:r>
              <a:rPr lang="fr-FR" sz="2000" b="1" dirty="0" err="1">
                <a:solidFill>
                  <a:schemeClr val="accent1">
                    <a:lumMod val="50000"/>
                  </a:schemeClr>
                </a:solidFill>
                <a:latin typeface="+mj-lt"/>
                <a:ea typeface="+mj-ea"/>
                <a:cs typeface="+mj-cs"/>
              </a:rPr>
              <a:t>bulk</a:t>
            </a:r>
            <a:r>
              <a:rPr lang="fr-FR" sz="2000" b="1" dirty="0">
                <a:solidFill>
                  <a:schemeClr val="accent1">
                    <a:lumMod val="50000"/>
                  </a:schemeClr>
                </a:solidFill>
                <a:latin typeface="+mj-lt"/>
                <a:ea typeface="+mj-ea"/>
                <a:cs typeface="+mj-cs"/>
              </a:rPr>
              <a:t> </a:t>
            </a:r>
            <a:r>
              <a:rPr lang="fr-FR" sz="2000" b="1" dirty="0" err="1">
                <a:solidFill>
                  <a:schemeClr val="accent1">
                    <a:lumMod val="50000"/>
                  </a:schemeClr>
                </a:solidFill>
                <a:latin typeface="+mj-lt"/>
                <a:ea typeface="+mj-ea"/>
                <a:cs typeface="+mj-cs"/>
              </a:rPr>
              <a:t>analytical</a:t>
            </a:r>
            <a:r>
              <a:rPr lang="fr-FR" sz="2000" b="1" dirty="0">
                <a:solidFill>
                  <a:schemeClr val="accent1">
                    <a:lumMod val="50000"/>
                  </a:schemeClr>
                </a:solidFill>
                <a:latin typeface="+mj-lt"/>
                <a:ea typeface="+mj-ea"/>
                <a:cs typeface="+mj-cs"/>
              </a:rPr>
              <a:t> techniques  (ICP-MS,…).</a:t>
            </a:r>
          </a:p>
          <a:p>
            <a:pPr marL="447675" indent="-447675" fontAlgn="auto">
              <a:lnSpc>
                <a:spcPct val="120000"/>
              </a:lnSpc>
              <a:spcAft>
                <a:spcPts val="1200"/>
              </a:spcAft>
              <a:buFont typeface="Arial" pitchFamily="34" charset="0"/>
              <a:buChar char="•"/>
              <a:defRPr/>
            </a:pPr>
            <a:r>
              <a:rPr lang="fr-FR" sz="2000" b="1" dirty="0" err="1">
                <a:solidFill>
                  <a:schemeClr val="accent1">
                    <a:lumMod val="50000"/>
                  </a:schemeClr>
                </a:solidFill>
                <a:latin typeface="+mj-lt"/>
                <a:ea typeface="+mj-ea"/>
                <a:cs typeface="+mj-cs"/>
              </a:rPr>
              <a:t>When</a:t>
            </a:r>
            <a:r>
              <a:rPr lang="fr-FR" sz="2000" b="1" dirty="0">
                <a:solidFill>
                  <a:schemeClr val="accent1">
                    <a:lumMod val="50000"/>
                  </a:schemeClr>
                </a:solidFill>
                <a:latin typeface="+mj-lt"/>
                <a:ea typeface="+mj-ea"/>
                <a:cs typeface="+mj-cs"/>
              </a:rPr>
              <a:t> trace </a:t>
            </a:r>
            <a:r>
              <a:rPr lang="fr-FR" sz="2000" b="1" dirty="0" err="1">
                <a:solidFill>
                  <a:schemeClr val="accent1">
                    <a:lumMod val="50000"/>
                  </a:schemeClr>
                </a:solidFill>
                <a:latin typeface="+mj-lt"/>
                <a:ea typeface="+mj-ea"/>
                <a:cs typeface="+mj-cs"/>
              </a:rPr>
              <a:t>element</a:t>
            </a:r>
            <a:r>
              <a:rPr lang="fr-FR" sz="2000" b="1" dirty="0">
                <a:solidFill>
                  <a:schemeClr val="accent1">
                    <a:lumMod val="50000"/>
                  </a:schemeClr>
                </a:solidFill>
                <a:latin typeface="+mj-lt"/>
                <a:ea typeface="+mj-ea"/>
                <a:cs typeface="+mj-cs"/>
              </a:rPr>
              <a:t> distribution </a:t>
            </a:r>
            <a:r>
              <a:rPr lang="fr-FR" sz="2000" b="1" dirty="0" err="1">
                <a:solidFill>
                  <a:schemeClr val="accent1">
                    <a:lumMod val="50000"/>
                  </a:schemeClr>
                </a:solidFill>
                <a:latin typeface="+mj-lt"/>
                <a:ea typeface="+mj-ea"/>
                <a:cs typeface="+mj-cs"/>
              </a:rPr>
              <a:t>is</a:t>
            </a:r>
            <a:r>
              <a:rPr lang="fr-FR" sz="2000" b="1" dirty="0">
                <a:solidFill>
                  <a:schemeClr val="accent1">
                    <a:lumMod val="50000"/>
                  </a:schemeClr>
                </a:solidFill>
                <a:latin typeface="+mj-lt"/>
                <a:ea typeface="+mj-ea"/>
                <a:cs typeface="+mj-cs"/>
              </a:rPr>
              <a:t> </a:t>
            </a:r>
            <a:r>
              <a:rPr lang="fr-FR" sz="2000" b="1" dirty="0" err="1">
                <a:solidFill>
                  <a:schemeClr val="accent1">
                    <a:lumMod val="50000"/>
                  </a:schemeClr>
                </a:solidFill>
                <a:latin typeface="+mj-lt"/>
                <a:ea typeface="+mj-ea"/>
                <a:cs typeface="+mj-cs"/>
              </a:rPr>
              <a:t>concerned</a:t>
            </a:r>
            <a:r>
              <a:rPr lang="fr-FR" sz="2000" b="1" dirty="0">
                <a:solidFill>
                  <a:schemeClr val="accent1">
                    <a:lumMod val="50000"/>
                  </a:schemeClr>
                </a:solidFill>
                <a:latin typeface="+mj-lt"/>
                <a:ea typeface="+mj-ea"/>
                <a:cs typeface="+mj-cs"/>
              </a:rPr>
              <a:t> on a </a:t>
            </a:r>
            <a:r>
              <a:rPr lang="fr-FR" sz="2000" b="1" dirty="0" err="1">
                <a:solidFill>
                  <a:schemeClr val="accent1">
                    <a:lumMod val="50000"/>
                  </a:schemeClr>
                </a:solidFill>
                <a:latin typeface="+mj-lt"/>
                <a:ea typeface="+mj-ea"/>
                <a:cs typeface="+mj-cs"/>
              </a:rPr>
              <a:t>microscopic</a:t>
            </a:r>
            <a:r>
              <a:rPr lang="fr-FR" sz="2000" b="1" dirty="0">
                <a:solidFill>
                  <a:schemeClr val="accent1">
                    <a:lumMod val="50000"/>
                  </a:schemeClr>
                </a:solidFill>
                <a:latin typeface="+mj-lt"/>
                <a:ea typeface="+mj-ea"/>
                <a:cs typeface="+mj-cs"/>
              </a:rPr>
              <a:t> </a:t>
            </a:r>
            <a:r>
              <a:rPr lang="fr-FR" sz="2000" b="1" dirty="0" err="1">
                <a:solidFill>
                  <a:schemeClr val="accent1">
                    <a:lumMod val="50000"/>
                  </a:schemeClr>
                </a:solidFill>
                <a:latin typeface="+mj-lt"/>
                <a:ea typeface="+mj-ea"/>
                <a:cs typeface="+mj-cs"/>
              </a:rPr>
              <a:t>scale</a:t>
            </a:r>
            <a:r>
              <a:rPr lang="fr-FR" sz="2000" b="1" dirty="0">
                <a:solidFill>
                  <a:schemeClr val="accent1">
                    <a:lumMod val="50000"/>
                  </a:schemeClr>
                </a:solidFill>
                <a:latin typeface="+mj-lt"/>
                <a:ea typeface="+mj-ea"/>
                <a:cs typeface="+mj-cs"/>
              </a:rPr>
              <a:t> in </a:t>
            </a:r>
            <a:r>
              <a:rPr lang="fr-FR" sz="2000" b="1" dirty="0" err="1">
                <a:solidFill>
                  <a:schemeClr val="accent1">
                    <a:lumMod val="50000"/>
                  </a:schemeClr>
                </a:solidFill>
                <a:latin typeface="+mj-lt"/>
                <a:ea typeface="+mj-ea"/>
                <a:cs typeface="+mj-cs"/>
              </a:rPr>
              <a:t>biological</a:t>
            </a:r>
            <a:r>
              <a:rPr lang="fr-FR" sz="2000" b="1" dirty="0">
                <a:solidFill>
                  <a:schemeClr val="accent1">
                    <a:lumMod val="50000"/>
                  </a:schemeClr>
                </a:solidFill>
                <a:latin typeface="+mj-lt"/>
                <a:ea typeface="+mj-ea"/>
                <a:cs typeface="+mj-cs"/>
              </a:rPr>
              <a:t> </a:t>
            </a:r>
            <a:r>
              <a:rPr lang="fr-FR" sz="2000" b="1" dirty="0" err="1">
                <a:solidFill>
                  <a:schemeClr val="accent1">
                    <a:lumMod val="50000"/>
                  </a:schemeClr>
                </a:solidFill>
                <a:latin typeface="+mj-lt"/>
                <a:ea typeface="+mj-ea"/>
                <a:cs typeface="+mj-cs"/>
              </a:rPr>
              <a:t>matrix</a:t>
            </a:r>
            <a:r>
              <a:rPr lang="fr-FR" sz="2000" b="1" dirty="0">
                <a:solidFill>
                  <a:schemeClr val="accent1">
                    <a:lumMod val="50000"/>
                  </a:schemeClr>
                </a:solidFill>
                <a:latin typeface="+mj-lt"/>
                <a:ea typeface="+mj-ea"/>
                <a:cs typeface="+mj-cs"/>
              </a:rPr>
              <a:t>, </a:t>
            </a:r>
            <a:r>
              <a:rPr lang="fr-FR" sz="2000" b="1" dirty="0" err="1">
                <a:solidFill>
                  <a:schemeClr val="accent1">
                    <a:lumMod val="50000"/>
                  </a:schemeClr>
                </a:solidFill>
                <a:latin typeface="+mj-lt"/>
                <a:ea typeface="+mj-ea"/>
                <a:cs typeface="+mj-cs"/>
              </a:rPr>
              <a:t>Nuclear</a:t>
            </a:r>
            <a:r>
              <a:rPr lang="fr-FR" sz="2000" b="1" dirty="0">
                <a:solidFill>
                  <a:schemeClr val="accent1">
                    <a:lumMod val="50000"/>
                  </a:schemeClr>
                </a:solidFill>
                <a:latin typeface="+mj-lt"/>
                <a:ea typeface="+mj-ea"/>
                <a:cs typeface="+mj-cs"/>
              </a:rPr>
              <a:t> </a:t>
            </a:r>
            <a:r>
              <a:rPr lang="fr-FR" sz="2000" b="1" dirty="0" err="1">
                <a:solidFill>
                  <a:schemeClr val="accent1">
                    <a:lumMod val="50000"/>
                  </a:schemeClr>
                </a:solidFill>
                <a:latin typeface="+mj-lt"/>
                <a:ea typeface="+mj-ea"/>
                <a:cs typeface="+mj-cs"/>
              </a:rPr>
              <a:t>Microscopy</a:t>
            </a:r>
            <a:r>
              <a:rPr lang="fr-FR" sz="2000" b="1" dirty="0">
                <a:solidFill>
                  <a:schemeClr val="accent1">
                    <a:lumMod val="50000"/>
                  </a:schemeClr>
                </a:solidFill>
                <a:latin typeface="+mj-lt"/>
                <a:ea typeface="+mj-ea"/>
                <a:cs typeface="+mj-cs"/>
              </a:rPr>
              <a:t> </a:t>
            </a:r>
            <a:r>
              <a:rPr lang="fr-FR" sz="2000" b="1" dirty="0" err="1">
                <a:solidFill>
                  <a:schemeClr val="accent1">
                    <a:lumMod val="50000"/>
                  </a:schemeClr>
                </a:solidFill>
                <a:latin typeface="+mj-lt"/>
                <a:ea typeface="+mj-ea"/>
                <a:cs typeface="+mj-cs"/>
              </a:rPr>
              <a:t>is</a:t>
            </a:r>
            <a:r>
              <a:rPr lang="fr-FR" sz="2000" b="1" dirty="0">
                <a:solidFill>
                  <a:schemeClr val="accent1">
                    <a:lumMod val="50000"/>
                  </a:schemeClr>
                </a:solidFill>
                <a:latin typeface="+mj-lt"/>
                <a:ea typeface="+mj-ea"/>
                <a:cs typeface="+mj-cs"/>
              </a:rPr>
              <a:t> a versatile technique </a:t>
            </a:r>
            <a:r>
              <a:rPr lang="fr-FR" sz="2000" b="1" dirty="0" err="1">
                <a:solidFill>
                  <a:schemeClr val="accent1">
                    <a:lumMod val="50000"/>
                  </a:schemeClr>
                </a:solidFill>
                <a:latin typeface="+mj-lt"/>
                <a:ea typeface="+mj-ea"/>
                <a:cs typeface="+mj-cs"/>
              </a:rPr>
              <a:t>that</a:t>
            </a:r>
            <a:r>
              <a:rPr lang="fr-FR" sz="2000" b="1" dirty="0">
                <a:solidFill>
                  <a:schemeClr val="accent1">
                    <a:lumMod val="50000"/>
                  </a:schemeClr>
                </a:solidFill>
                <a:latin typeface="+mj-lt"/>
                <a:ea typeface="+mj-ea"/>
                <a:cs typeface="+mj-cs"/>
              </a:rPr>
              <a:t> </a:t>
            </a:r>
            <a:r>
              <a:rPr lang="fr-FR" sz="2000" b="1" dirty="0" err="1">
                <a:solidFill>
                  <a:schemeClr val="accent1">
                    <a:lumMod val="50000"/>
                  </a:schemeClr>
                </a:solidFill>
                <a:latin typeface="+mj-lt"/>
                <a:ea typeface="+mj-ea"/>
                <a:cs typeface="+mj-cs"/>
              </a:rPr>
              <a:t>easily</a:t>
            </a:r>
            <a:r>
              <a:rPr lang="fr-FR" sz="2000" b="1" dirty="0">
                <a:solidFill>
                  <a:schemeClr val="accent1">
                    <a:lumMod val="50000"/>
                  </a:schemeClr>
                </a:solidFill>
                <a:latin typeface="+mj-lt"/>
                <a:ea typeface="+mj-ea"/>
                <a:cs typeface="+mj-cs"/>
              </a:rPr>
              <a:t> </a:t>
            </a:r>
            <a:r>
              <a:rPr lang="fr-FR" sz="2000" b="1" dirty="0" err="1">
                <a:solidFill>
                  <a:schemeClr val="accent1">
                    <a:lumMod val="50000"/>
                  </a:schemeClr>
                </a:solidFill>
                <a:latin typeface="+mj-lt"/>
                <a:ea typeface="+mj-ea"/>
                <a:cs typeface="+mj-cs"/>
              </a:rPr>
              <a:t>takes</a:t>
            </a:r>
            <a:r>
              <a:rPr lang="fr-FR" sz="2000" b="1" dirty="0">
                <a:solidFill>
                  <a:schemeClr val="accent1">
                    <a:lumMod val="50000"/>
                  </a:schemeClr>
                </a:solidFill>
                <a:latin typeface="+mj-lt"/>
                <a:ea typeface="+mj-ea"/>
                <a:cs typeface="+mj-cs"/>
              </a:rPr>
              <a:t> place in the panel of the </a:t>
            </a:r>
            <a:r>
              <a:rPr lang="fr-FR" sz="2000" b="1" dirty="0" err="1">
                <a:solidFill>
                  <a:schemeClr val="accent1">
                    <a:lumMod val="50000"/>
                  </a:schemeClr>
                </a:solidFill>
                <a:latin typeface="+mj-lt"/>
                <a:ea typeface="+mj-ea"/>
                <a:cs typeface="+mj-cs"/>
              </a:rPr>
              <a:t>high</a:t>
            </a:r>
            <a:r>
              <a:rPr lang="fr-FR" sz="2000" b="1" dirty="0">
                <a:solidFill>
                  <a:schemeClr val="accent1">
                    <a:lumMod val="50000"/>
                  </a:schemeClr>
                </a:solidFill>
                <a:latin typeface="+mj-lt"/>
                <a:ea typeface="+mj-ea"/>
                <a:cs typeface="+mj-cs"/>
              </a:rPr>
              <a:t> </a:t>
            </a:r>
            <a:r>
              <a:rPr lang="fr-FR" sz="2000" b="1" dirty="0" err="1">
                <a:solidFill>
                  <a:schemeClr val="accent1">
                    <a:lumMod val="50000"/>
                  </a:schemeClr>
                </a:solidFill>
                <a:latin typeface="+mj-lt"/>
                <a:ea typeface="+mj-ea"/>
                <a:cs typeface="+mj-cs"/>
              </a:rPr>
              <a:t>resolution</a:t>
            </a:r>
            <a:r>
              <a:rPr lang="fr-FR" sz="2000" b="1" dirty="0">
                <a:solidFill>
                  <a:schemeClr val="accent1">
                    <a:lumMod val="50000"/>
                  </a:schemeClr>
                </a:solidFill>
                <a:latin typeface="+mj-lt"/>
                <a:ea typeface="+mj-ea"/>
                <a:cs typeface="+mj-cs"/>
              </a:rPr>
              <a:t> </a:t>
            </a:r>
            <a:r>
              <a:rPr lang="fr-FR" sz="2000" b="1" dirty="0" err="1">
                <a:solidFill>
                  <a:schemeClr val="accent1">
                    <a:lumMod val="50000"/>
                  </a:schemeClr>
                </a:solidFill>
                <a:latin typeface="+mj-lt"/>
                <a:ea typeface="+mj-ea"/>
                <a:cs typeface="+mj-cs"/>
              </a:rPr>
              <a:t>methods</a:t>
            </a:r>
            <a:r>
              <a:rPr lang="fr-FR" sz="2000" b="1" dirty="0">
                <a:solidFill>
                  <a:schemeClr val="accent1">
                    <a:lumMod val="50000"/>
                  </a:schemeClr>
                </a:solidFill>
                <a:latin typeface="+mj-lt"/>
                <a:ea typeface="+mj-ea"/>
                <a:cs typeface="+mj-cs"/>
              </a:rPr>
              <a:t> </a:t>
            </a:r>
            <a:r>
              <a:rPr lang="fr-FR" sz="2000" b="1" dirty="0" err="1">
                <a:solidFill>
                  <a:schemeClr val="accent1">
                    <a:lumMod val="50000"/>
                  </a:schemeClr>
                </a:solidFill>
                <a:latin typeface="+mj-lt"/>
                <a:ea typeface="+mj-ea"/>
                <a:cs typeface="+mj-cs"/>
              </a:rPr>
              <a:t>such</a:t>
            </a:r>
            <a:r>
              <a:rPr lang="fr-FR" sz="2000" b="1" dirty="0">
                <a:solidFill>
                  <a:schemeClr val="accent1">
                    <a:lumMod val="50000"/>
                  </a:schemeClr>
                </a:solidFill>
                <a:latin typeface="+mj-lt"/>
                <a:ea typeface="+mj-ea"/>
                <a:cs typeface="+mj-cs"/>
              </a:rPr>
              <a:t> as SIMS or SXRF.</a:t>
            </a:r>
          </a:p>
          <a:p>
            <a:pPr marL="447675" indent="-447675" fontAlgn="auto">
              <a:lnSpc>
                <a:spcPct val="120000"/>
              </a:lnSpc>
              <a:spcAft>
                <a:spcPts val="1200"/>
              </a:spcAft>
              <a:buFont typeface="Arial" pitchFamily="34" charset="0"/>
              <a:buChar char="•"/>
              <a:defRPr/>
            </a:pPr>
            <a:r>
              <a:rPr lang="fr-FR" sz="2000" b="1" dirty="0">
                <a:solidFill>
                  <a:schemeClr val="accent1">
                    <a:lumMod val="50000"/>
                  </a:schemeClr>
                </a:solidFill>
                <a:latin typeface="+mj-lt"/>
                <a:ea typeface="+mj-ea"/>
                <a:cs typeface="+mj-cs"/>
              </a:rPr>
              <a:t>The </a:t>
            </a:r>
            <a:r>
              <a:rPr lang="fr-FR" sz="2000" b="1" dirty="0" err="1">
                <a:solidFill>
                  <a:schemeClr val="accent1">
                    <a:lumMod val="50000"/>
                  </a:schemeClr>
                </a:solidFill>
                <a:latin typeface="+mj-lt"/>
                <a:ea typeface="+mj-ea"/>
                <a:cs typeface="+mj-cs"/>
              </a:rPr>
              <a:t>number</a:t>
            </a:r>
            <a:r>
              <a:rPr lang="fr-FR" sz="2000" b="1" dirty="0">
                <a:solidFill>
                  <a:schemeClr val="accent1">
                    <a:lumMod val="50000"/>
                  </a:schemeClr>
                </a:solidFill>
                <a:latin typeface="+mj-lt"/>
                <a:ea typeface="+mj-ea"/>
                <a:cs typeface="+mj-cs"/>
              </a:rPr>
              <a:t> of </a:t>
            </a:r>
            <a:r>
              <a:rPr lang="fr-FR" sz="2000" b="1" dirty="0" err="1">
                <a:solidFill>
                  <a:schemeClr val="accent1">
                    <a:lumMod val="50000"/>
                  </a:schemeClr>
                </a:solidFill>
                <a:latin typeface="+mj-lt"/>
                <a:ea typeface="+mj-ea"/>
                <a:cs typeface="+mj-cs"/>
              </a:rPr>
              <a:t>papers</a:t>
            </a:r>
            <a:r>
              <a:rPr lang="fr-FR" sz="2000" b="1" dirty="0">
                <a:solidFill>
                  <a:schemeClr val="accent1">
                    <a:lumMod val="50000"/>
                  </a:schemeClr>
                </a:solidFill>
                <a:latin typeface="+mj-lt"/>
                <a:ea typeface="+mj-ea"/>
                <a:cs typeface="+mj-cs"/>
              </a:rPr>
              <a:t> in </a:t>
            </a:r>
            <a:r>
              <a:rPr lang="fr-FR" sz="2000" b="1" dirty="0" err="1">
                <a:solidFill>
                  <a:schemeClr val="accent1">
                    <a:lumMod val="50000"/>
                  </a:schemeClr>
                </a:solidFill>
                <a:latin typeface="+mj-lt"/>
                <a:ea typeface="+mj-ea"/>
                <a:cs typeface="+mj-cs"/>
              </a:rPr>
              <a:t>dedicated</a:t>
            </a:r>
            <a:r>
              <a:rPr lang="fr-FR" sz="2000" b="1" dirty="0">
                <a:solidFill>
                  <a:schemeClr val="accent1">
                    <a:lumMod val="50000"/>
                  </a:schemeClr>
                </a:solidFill>
                <a:latin typeface="+mj-lt"/>
                <a:ea typeface="+mj-ea"/>
                <a:cs typeface="+mj-cs"/>
              </a:rPr>
              <a:t> Bio-</a:t>
            </a:r>
            <a:r>
              <a:rPr lang="fr-FR" sz="2000" b="1" dirty="0" err="1">
                <a:solidFill>
                  <a:schemeClr val="accent1">
                    <a:lumMod val="50000"/>
                  </a:schemeClr>
                </a:solidFill>
                <a:latin typeface="+mj-lt"/>
                <a:ea typeface="+mj-ea"/>
                <a:cs typeface="+mj-cs"/>
              </a:rPr>
              <a:t>Journals</a:t>
            </a:r>
            <a:r>
              <a:rPr lang="fr-FR" sz="2000" b="1" dirty="0">
                <a:solidFill>
                  <a:schemeClr val="accent1">
                    <a:lumMod val="50000"/>
                  </a:schemeClr>
                </a:solidFill>
                <a:latin typeface="+mj-lt"/>
                <a:ea typeface="+mj-ea"/>
                <a:cs typeface="+mj-cs"/>
              </a:rPr>
              <a:t> </a:t>
            </a:r>
            <a:r>
              <a:rPr lang="fr-FR" sz="2000" b="1" dirty="0" err="1">
                <a:solidFill>
                  <a:schemeClr val="accent1">
                    <a:lumMod val="50000"/>
                  </a:schemeClr>
                </a:solidFill>
                <a:latin typeface="+mj-lt"/>
                <a:ea typeface="+mj-ea"/>
                <a:cs typeface="+mj-cs"/>
              </a:rPr>
              <a:t>is</a:t>
            </a:r>
            <a:r>
              <a:rPr lang="fr-FR" sz="2000" b="1" dirty="0">
                <a:solidFill>
                  <a:schemeClr val="accent1">
                    <a:lumMod val="50000"/>
                  </a:schemeClr>
                </a:solidFill>
                <a:latin typeface="+mj-lt"/>
                <a:ea typeface="+mj-ea"/>
                <a:cs typeface="+mj-cs"/>
              </a:rPr>
              <a:t> </a:t>
            </a:r>
            <a:r>
              <a:rPr lang="fr-FR" sz="2000" b="1" dirty="0" err="1">
                <a:solidFill>
                  <a:schemeClr val="accent1">
                    <a:lumMod val="50000"/>
                  </a:schemeClr>
                </a:solidFill>
                <a:latin typeface="+mj-lt"/>
                <a:ea typeface="+mj-ea"/>
                <a:cs typeface="+mj-cs"/>
              </a:rPr>
              <a:t>increasing</a:t>
            </a:r>
            <a:r>
              <a:rPr lang="fr-FR" sz="2000" b="1" dirty="0">
                <a:solidFill>
                  <a:schemeClr val="accent1">
                    <a:lumMod val="50000"/>
                  </a:schemeClr>
                </a:solidFill>
                <a:latin typeface="+mj-lt"/>
                <a:ea typeface="+mj-ea"/>
                <a:cs typeface="+mj-cs"/>
              </a:rPr>
              <a:t> . The use of </a:t>
            </a:r>
            <a:r>
              <a:rPr lang="fr-FR" sz="2000" b="1" dirty="0" err="1">
                <a:solidFill>
                  <a:schemeClr val="accent1">
                    <a:lumMod val="50000"/>
                  </a:schemeClr>
                </a:solidFill>
                <a:latin typeface="+mj-lt"/>
                <a:ea typeface="+mj-ea"/>
                <a:cs typeface="+mj-cs"/>
              </a:rPr>
              <a:t>our</a:t>
            </a:r>
            <a:r>
              <a:rPr lang="fr-FR" sz="2000" b="1" dirty="0">
                <a:solidFill>
                  <a:schemeClr val="accent1">
                    <a:lumMod val="50000"/>
                  </a:schemeClr>
                </a:solidFill>
                <a:latin typeface="+mj-lt"/>
                <a:ea typeface="+mj-ea"/>
                <a:cs typeface="+mj-cs"/>
              </a:rPr>
              <a:t> techniques by the « bio » </a:t>
            </a:r>
            <a:r>
              <a:rPr lang="fr-FR" sz="2000" b="1" dirty="0" err="1">
                <a:solidFill>
                  <a:schemeClr val="accent1">
                    <a:lumMod val="50000"/>
                  </a:schemeClr>
                </a:solidFill>
                <a:latin typeface="+mj-lt"/>
                <a:ea typeface="+mj-ea"/>
                <a:cs typeface="+mj-cs"/>
              </a:rPr>
              <a:t>community</a:t>
            </a:r>
            <a:r>
              <a:rPr lang="fr-FR" sz="2000" b="1" dirty="0">
                <a:solidFill>
                  <a:schemeClr val="accent1">
                    <a:lumMod val="50000"/>
                  </a:schemeClr>
                </a:solidFill>
                <a:latin typeface="+mj-lt"/>
                <a:ea typeface="+mj-ea"/>
                <a:cs typeface="+mj-cs"/>
              </a:rPr>
              <a:t> </a:t>
            </a:r>
            <a:r>
              <a:rPr lang="fr-FR" sz="2000" b="1" dirty="0" err="1">
                <a:solidFill>
                  <a:schemeClr val="accent1">
                    <a:lumMod val="50000"/>
                  </a:schemeClr>
                </a:solidFill>
                <a:latin typeface="+mj-lt"/>
                <a:ea typeface="+mj-ea"/>
                <a:cs typeface="+mj-cs"/>
              </a:rPr>
              <a:t>is</a:t>
            </a:r>
            <a:r>
              <a:rPr lang="fr-FR" sz="2000" b="1" dirty="0">
                <a:solidFill>
                  <a:schemeClr val="accent1">
                    <a:lumMod val="50000"/>
                  </a:schemeClr>
                </a:solidFill>
                <a:latin typeface="+mj-lt"/>
                <a:ea typeface="+mj-ea"/>
                <a:cs typeface="+mj-cs"/>
              </a:rPr>
              <a:t> </a:t>
            </a:r>
            <a:r>
              <a:rPr lang="fr-FR" sz="2000" b="1" dirty="0" err="1">
                <a:solidFill>
                  <a:schemeClr val="accent1">
                    <a:lumMod val="50000"/>
                  </a:schemeClr>
                </a:solidFill>
                <a:latin typeface="+mj-lt"/>
                <a:ea typeface="+mj-ea"/>
                <a:cs typeface="+mj-cs"/>
              </a:rPr>
              <a:t>slowly</a:t>
            </a:r>
            <a:r>
              <a:rPr lang="fr-FR" sz="2000" b="1" dirty="0">
                <a:solidFill>
                  <a:schemeClr val="accent1">
                    <a:lumMod val="50000"/>
                  </a:schemeClr>
                </a:solidFill>
                <a:latin typeface="+mj-lt"/>
                <a:ea typeface="+mj-ea"/>
                <a:cs typeface="+mj-cs"/>
              </a:rPr>
              <a:t> </a:t>
            </a:r>
            <a:r>
              <a:rPr lang="fr-FR" sz="2000" b="1" dirty="0" err="1">
                <a:solidFill>
                  <a:schemeClr val="accent1">
                    <a:lumMod val="50000"/>
                  </a:schemeClr>
                </a:solidFill>
                <a:latin typeface="+mj-lt"/>
                <a:ea typeface="+mj-ea"/>
                <a:cs typeface="+mj-cs"/>
              </a:rPr>
              <a:t>progressing</a:t>
            </a:r>
            <a:r>
              <a:rPr lang="fr-FR" sz="2000" b="1" dirty="0">
                <a:solidFill>
                  <a:schemeClr val="accent1">
                    <a:lumMod val="50000"/>
                  </a:schemeClr>
                </a:solidFill>
                <a:latin typeface="+mj-lt"/>
                <a:ea typeface="+mj-ea"/>
                <a:cs typeface="+mj-cs"/>
              </a:rPr>
              <a:t> </a:t>
            </a:r>
            <a:r>
              <a:rPr lang="fr-FR" sz="2000" b="1" dirty="0" err="1">
                <a:solidFill>
                  <a:schemeClr val="accent1">
                    <a:lumMod val="50000"/>
                  </a:schemeClr>
                </a:solidFill>
                <a:latin typeface="+mj-lt"/>
                <a:ea typeface="+mj-ea"/>
                <a:cs typeface="+mj-cs"/>
              </a:rPr>
              <a:t>together</a:t>
            </a:r>
            <a:r>
              <a:rPr lang="fr-FR" sz="2000" b="1" dirty="0">
                <a:solidFill>
                  <a:schemeClr val="accent1">
                    <a:lumMod val="50000"/>
                  </a:schemeClr>
                </a:solidFill>
                <a:latin typeface="+mj-lt"/>
                <a:ea typeface="+mj-ea"/>
                <a:cs typeface="+mj-cs"/>
              </a:rPr>
              <a:t> </a:t>
            </a:r>
            <a:r>
              <a:rPr lang="fr-FR" sz="2000" b="1" dirty="0" err="1">
                <a:solidFill>
                  <a:schemeClr val="accent1">
                    <a:lumMod val="50000"/>
                  </a:schemeClr>
                </a:solidFill>
                <a:latin typeface="+mj-lt"/>
                <a:ea typeface="+mj-ea"/>
                <a:cs typeface="+mj-cs"/>
              </a:rPr>
              <a:t>with</a:t>
            </a:r>
            <a:r>
              <a:rPr lang="fr-FR" sz="2000" b="1" dirty="0">
                <a:solidFill>
                  <a:schemeClr val="accent1">
                    <a:lumMod val="50000"/>
                  </a:schemeClr>
                </a:solidFill>
                <a:latin typeface="+mj-lt"/>
                <a:ea typeface="+mj-ea"/>
                <a:cs typeface="+mj-cs"/>
              </a:rPr>
              <a:t> the expertise of the IBA groups.</a:t>
            </a:r>
          </a:p>
          <a:p>
            <a:pPr marL="447675" indent="-447675" fontAlgn="auto">
              <a:lnSpc>
                <a:spcPct val="120000"/>
              </a:lnSpc>
              <a:spcAft>
                <a:spcPts val="1200"/>
              </a:spcAft>
              <a:buFont typeface="Arial" pitchFamily="34" charset="0"/>
              <a:buChar char="•"/>
              <a:defRPr/>
            </a:pPr>
            <a:r>
              <a:rPr lang="fr-FR" sz="2000" b="1" dirty="0" err="1">
                <a:solidFill>
                  <a:schemeClr val="accent1">
                    <a:lumMod val="50000"/>
                  </a:schemeClr>
                </a:solidFill>
                <a:latin typeface="+mj-lt"/>
                <a:ea typeface="+mj-ea"/>
                <a:cs typeface="+mj-cs"/>
              </a:rPr>
              <a:t>European</a:t>
            </a:r>
            <a:r>
              <a:rPr lang="fr-FR" sz="2000" b="1" dirty="0">
                <a:solidFill>
                  <a:schemeClr val="accent1">
                    <a:lumMod val="50000"/>
                  </a:schemeClr>
                </a:solidFill>
                <a:latin typeface="+mj-lt"/>
                <a:ea typeface="+mj-ea"/>
                <a:cs typeface="+mj-cs"/>
              </a:rPr>
              <a:t> networks and programmes  : NANODERM (FP5), CELLION (FP6), SPIRIT (FP7), SPRITE(FP7),… </a:t>
            </a:r>
            <a:r>
              <a:rPr lang="fr-FR" sz="2000" b="1" dirty="0" err="1">
                <a:solidFill>
                  <a:schemeClr val="accent1">
                    <a:lumMod val="50000"/>
                  </a:schemeClr>
                </a:solidFill>
                <a:latin typeface="+mj-lt"/>
                <a:ea typeface="+mj-ea"/>
                <a:cs typeface="+mj-cs"/>
              </a:rPr>
              <a:t>Possibility</a:t>
            </a:r>
            <a:r>
              <a:rPr lang="fr-FR" sz="2000" b="1" dirty="0">
                <a:solidFill>
                  <a:schemeClr val="accent1">
                    <a:lumMod val="50000"/>
                  </a:schemeClr>
                </a:solidFill>
                <a:latin typeface="+mj-lt"/>
                <a:ea typeface="+mj-ea"/>
                <a:cs typeface="+mj-cs"/>
              </a:rPr>
              <a:t> of TNA</a:t>
            </a:r>
          </a:p>
          <a:p>
            <a:pPr fontAlgn="auto">
              <a:spcAft>
                <a:spcPts val="0"/>
              </a:spcAft>
              <a:defRPr/>
            </a:pPr>
            <a:endParaRPr lang="fr-FR" sz="2000" dirty="0">
              <a:solidFill>
                <a:schemeClr val="accent1">
                  <a:lumMod val="50000"/>
                </a:schemeClr>
              </a:solidFill>
              <a:latin typeface="+mj-lt"/>
              <a:ea typeface="+mj-ea"/>
              <a:cs typeface="+mj-cs"/>
            </a:endParaRPr>
          </a:p>
        </p:txBody>
      </p:sp>
      <p:sp>
        <p:nvSpPr>
          <p:cNvPr id="18" name="Sous-titre 2"/>
          <p:cNvSpPr txBox="1">
            <a:spLocks/>
          </p:cNvSpPr>
          <p:nvPr/>
        </p:nvSpPr>
        <p:spPr bwMode="auto">
          <a:xfrm>
            <a:off x="312738" y="6500813"/>
            <a:ext cx="3963987" cy="357187"/>
          </a:xfrm>
          <a:prstGeom prst="rect">
            <a:avLst/>
          </a:prstGeom>
        </p:spPr>
        <p:txBody>
          <a:bodyPr/>
          <a:lstStyle/>
          <a:p>
            <a:pPr marL="342900" indent="-342900" fontAlgn="auto">
              <a:spcBef>
                <a:spcPct val="20000"/>
              </a:spcBef>
              <a:spcAft>
                <a:spcPts val="0"/>
              </a:spcAft>
              <a:defRPr/>
            </a:pPr>
            <a:r>
              <a:rPr lang="fr-FR" sz="1600" dirty="0">
                <a:latin typeface="Calibri" pitchFamily="34" charset="0"/>
                <a:cs typeface="Calibri" pitchFamily="34" charset="0"/>
              </a:rPr>
              <a:t>INPC2013</a:t>
            </a:r>
            <a:r>
              <a:rPr lang="en-US" sz="1600" dirty="0">
                <a:latin typeface="Calibri" pitchFamily="34" charset="0"/>
                <a:cs typeface="Calibri" pitchFamily="34" charset="0"/>
              </a:rPr>
              <a:t>, 2-7 June 2013, Firenze, Italy</a:t>
            </a:r>
            <a:endParaRPr lang="fr-FR" sz="1600" dirty="0">
              <a:latin typeface="Calibri" pitchFamily="34" charset="0"/>
              <a:cs typeface="Calibri" pitchFamily="34" charset="0"/>
            </a:endParaRPr>
          </a:p>
          <a:p>
            <a:pPr marL="342900" indent="-342900" fontAlgn="auto">
              <a:spcBef>
                <a:spcPct val="20000"/>
              </a:spcBef>
              <a:spcAft>
                <a:spcPts val="0"/>
              </a:spcAft>
              <a:defRPr/>
            </a:pPr>
            <a:endParaRPr lang="fr-FR" sz="1400" dirty="0">
              <a:solidFill>
                <a:schemeClr val="tx2">
                  <a:lumMod val="75000"/>
                </a:schemeClr>
              </a:solidFill>
              <a:latin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oupe 7"/>
          <p:cNvGrpSpPr>
            <a:grpSpLocks/>
          </p:cNvGrpSpPr>
          <p:nvPr/>
        </p:nvGrpSpPr>
        <p:grpSpPr bwMode="auto">
          <a:xfrm>
            <a:off x="0" y="6453188"/>
            <a:ext cx="9144000" cy="431800"/>
            <a:chOff x="0" y="6453327"/>
            <a:chExt cx="9144000" cy="432057"/>
          </a:xfrm>
        </p:grpSpPr>
        <p:sp>
          <p:nvSpPr>
            <p:cNvPr id="5" name="Rectangle 4"/>
            <p:cNvSpPr/>
            <p:nvPr/>
          </p:nvSpPr>
          <p:spPr>
            <a:xfrm>
              <a:off x="0" y="6453327"/>
              <a:ext cx="9144000" cy="432057"/>
            </a:xfrm>
            <a:prstGeom prst="rect">
              <a:avLst/>
            </a:prstGeom>
            <a:ln>
              <a:noFill/>
            </a:ln>
            <a:effectLst>
              <a:outerShdw blurRad="50800" dist="38100" dir="16200000"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p>
          </p:txBody>
        </p:sp>
        <p:pic>
          <p:nvPicPr>
            <p:cNvPr id="35851" name="Image 6" descr="logo-cenbg-transparent.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92280" y="6453327"/>
              <a:ext cx="1259631" cy="43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5843" name="Groupe 7"/>
          <p:cNvGrpSpPr>
            <a:grpSpLocks/>
          </p:cNvGrpSpPr>
          <p:nvPr/>
        </p:nvGrpSpPr>
        <p:grpSpPr bwMode="auto">
          <a:xfrm>
            <a:off x="-900113" y="-747713"/>
            <a:ext cx="3384551" cy="1830388"/>
            <a:chOff x="-900608" y="-747464"/>
            <a:chExt cx="3384376" cy="1830065"/>
          </a:xfrm>
        </p:grpSpPr>
        <p:sp>
          <p:nvSpPr>
            <p:cNvPr id="9" name="Ellipse 8"/>
            <p:cNvSpPr/>
            <p:nvPr/>
          </p:nvSpPr>
          <p:spPr>
            <a:xfrm>
              <a:off x="-103724" y="-747464"/>
              <a:ext cx="1795370" cy="1774513"/>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p>
          </p:txBody>
        </p:sp>
        <p:sp>
          <p:nvSpPr>
            <p:cNvPr id="10" name="Titre 1"/>
            <p:cNvSpPr txBox="1">
              <a:spLocks/>
            </p:cNvSpPr>
            <p:nvPr/>
          </p:nvSpPr>
          <p:spPr>
            <a:xfrm>
              <a:off x="-900608" y="-387165"/>
              <a:ext cx="3384376" cy="1469766"/>
            </a:xfrm>
            <a:prstGeom prst="rect">
              <a:avLst/>
            </a:prstGeom>
          </p:spPr>
          <p:txBody>
            <a:bodyPr anchor="ctr">
              <a:normAutofit/>
            </a:bodyPr>
            <a:lstStyle/>
            <a:p>
              <a:pPr algn="ctr" fontAlgn="auto">
                <a:spcAft>
                  <a:spcPts val="0"/>
                </a:spcAft>
                <a:defRPr/>
              </a:pPr>
              <a:r>
                <a:rPr lang="fr-FR" sz="3200" dirty="0">
                  <a:solidFill>
                    <a:schemeClr val="accent1">
                      <a:lumMod val="50000"/>
                    </a:schemeClr>
                  </a:solidFill>
                  <a:latin typeface="+mj-lt"/>
                  <a:ea typeface="+mj-ea"/>
                  <a:cs typeface="+mj-cs"/>
                </a:rPr>
                <a:t>7</a:t>
              </a:r>
            </a:p>
          </p:txBody>
        </p:sp>
      </p:grpSp>
      <p:sp>
        <p:nvSpPr>
          <p:cNvPr id="12" name="Titre 1"/>
          <p:cNvSpPr txBox="1">
            <a:spLocks/>
          </p:cNvSpPr>
          <p:nvPr/>
        </p:nvSpPr>
        <p:spPr>
          <a:xfrm>
            <a:off x="836613" y="1450975"/>
            <a:ext cx="7772400" cy="1470025"/>
          </a:xfrm>
          <a:prstGeom prst="rect">
            <a:avLst/>
          </a:prstGeom>
        </p:spPr>
        <p:txBody>
          <a:bodyPr anchor="ctr">
            <a:normAutofit/>
          </a:bodyPr>
          <a:lstStyle/>
          <a:p>
            <a:pPr algn="ctr" fontAlgn="auto">
              <a:spcAft>
                <a:spcPts val="0"/>
              </a:spcAft>
              <a:defRPr/>
            </a:pPr>
            <a:r>
              <a:rPr lang="fr-FR" sz="3200" dirty="0" err="1">
                <a:solidFill>
                  <a:schemeClr val="accent1">
                    <a:lumMod val="50000"/>
                  </a:schemeClr>
                </a:solidFill>
                <a:latin typeface="+mj-lt"/>
                <a:ea typeface="+mj-ea"/>
                <a:cs typeface="+mj-cs"/>
              </a:rPr>
              <a:t>Thank</a:t>
            </a:r>
            <a:r>
              <a:rPr lang="fr-FR" sz="3200" dirty="0">
                <a:solidFill>
                  <a:schemeClr val="accent1">
                    <a:lumMod val="50000"/>
                  </a:schemeClr>
                </a:solidFill>
                <a:latin typeface="+mj-lt"/>
                <a:ea typeface="+mj-ea"/>
                <a:cs typeface="+mj-cs"/>
              </a:rPr>
              <a:t> </a:t>
            </a:r>
            <a:r>
              <a:rPr lang="fr-FR" sz="3200" dirty="0" err="1">
                <a:solidFill>
                  <a:schemeClr val="accent1">
                    <a:lumMod val="50000"/>
                  </a:schemeClr>
                </a:solidFill>
                <a:latin typeface="+mj-lt"/>
                <a:ea typeface="+mj-ea"/>
                <a:cs typeface="+mj-cs"/>
              </a:rPr>
              <a:t>you</a:t>
            </a:r>
            <a:r>
              <a:rPr lang="fr-FR" sz="3200" dirty="0">
                <a:solidFill>
                  <a:schemeClr val="accent1">
                    <a:lumMod val="50000"/>
                  </a:schemeClr>
                </a:solidFill>
                <a:latin typeface="+mj-lt"/>
                <a:ea typeface="+mj-ea"/>
                <a:cs typeface="+mj-cs"/>
              </a:rPr>
              <a:t> for </a:t>
            </a:r>
            <a:r>
              <a:rPr lang="fr-FR" sz="3200" dirty="0" err="1">
                <a:solidFill>
                  <a:schemeClr val="accent1">
                    <a:lumMod val="50000"/>
                  </a:schemeClr>
                </a:solidFill>
                <a:latin typeface="+mj-lt"/>
                <a:ea typeface="+mj-ea"/>
                <a:cs typeface="+mj-cs"/>
              </a:rPr>
              <a:t>your</a:t>
            </a:r>
            <a:r>
              <a:rPr lang="fr-FR" sz="3200" dirty="0">
                <a:solidFill>
                  <a:schemeClr val="accent1">
                    <a:lumMod val="50000"/>
                  </a:schemeClr>
                </a:solidFill>
                <a:latin typeface="+mj-lt"/>
                <a:ea typeface="+mj-ea"/>
                <a:cs typeface="+mj-cs"/>
              </a:rPr>
              <a:t> attention …</a:t>
            </a:r>
          </a:p>
        </p:txBody>
      </p:sp>
      <p:sp>
        <p:nvSpPr>
          <p:cNvPr id="35845" name="ZoneTexte 17"/>
          <p:cNvSpPr txBox="1">
            <a:spLocks noChangeArrowheads="1"/>
          </p:cNvSpPr>
          <p:nvPr/>
        </p:nvSpPr>
        <p:spPr bwMode="auto">
          <a:xfrm>
            <a:off x="8697913" y="6491288"/>
            <a:ext cx="446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7081E61-96B8-419A-8715-60F144DD9F67}" type="slidenum">
              <a:rPr lang="fr-FR"/>
              <a:pPr eaLnBrk="1" hangingPunct="1"/>
              <a:t>35</a:t>
            </a:fld>
            <a:endParaRPr lang="fr-FR"/>
          </a:p>
        </p:txBody>
      </p:sp>
      <p:pic>
        <p:nvPicPr>
          <p:cNvPr id="35846" name="Image 12" descr="800px-Ponte_Vecchio_0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0138" y="2700338"/>
            <a:ext cx="6799262" cy="270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ous-titre 2"/>
          <p:cNvSpPr txBox="1">
            <a:spLocks/>
          </p:cNvSpPr>
          <p:nvPr/>
        </p:nvSpPr>
        <p:spPr bwMode="auto">
          <a:xfrm>
            <a:off x="312738" y="6500813"/>
            <a:ext cx="3963987" cy="357187"/>
          </a:xfrm>
          <a:prstGeom prst="rect">
            <a:avLst/>
          </a:prstGeom>
        </p:spPr>
        <p:txBody>
          <a:bodyPr/>
          <a:lstStyle/>
          <a:p>
            <a:pPr marL="342900" indent="-342900" fontAlgn="auto">
              <a:spcBef>
                <a:spcPct val="20000"/>
              </a:spcBef>
              <a:spcAft>
                <a:spcPts val="0"/>
              </a:spcAft>
              <a:defRPr/>
            </a:pPr>
            <a:r>
              <a:rPr lang="fr-FR" sz="1600" dirty="0">
                <a:latin typeface="Calibri" pitchFamily="34" charset="0"/>
                <a:cs typeface="Calibri" pitchFamily="34" charset="0"/>
              </a:rPr>
              <a:t>INPC2013</a:t>
            </a:r>
            <a:r>
              <a:rPr lang="en-US" sz="1600" dirty="0">
                <a:latin typeface="Calibri" pitchFamily="34" charset="0"/>
                <a:cs typeface="Calibri" pitchFamily="34" charset="0"/>
              </a:rPr>
              <a:t>, 2-7 June 2013, Firenze, Italy</a:t>
            </a:r>
            <a:endParaRPr lang="fr-FR" sz="1600" dirty="0">
              <a:latin typeface="Calibri" pitchFamily="34" charset="0"/>
              <a:cs typeface="Calibri" pitchFamily="34" charset="0"/>
            </a:endParaRPr>
          </a:p>
          <a:p>
            <a:pPr marL="342900" indent="-342900" fontAlgn="auto">
              <a:spcBef>
                <a:spcPct val="20000"/>
              </a:spcBef>
              <a:spcAft>
                <a:spcPts val="0"/>
              </a:spcAft>
              <a:defRPr/>
            </a:pPr>
            <a:endParaRPr lang="fr-FR" sz="1400" dirty="0">
              <a:solidFill>
                <a:schemeClr val="tx2">
                  <a:lumMod val="75000"/>
                </a:schemeClr>
              </a:solidFill>
              <a:latin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llipse 13"/>
          <p:cNvSpPr/>
          <p:nvPr/>
        </p:nvSpPr>
        <p:spPr bwMode="auto">
          <a:xfrm>
            <a:off x="-103188" y="-747713"/>
            <a:ext cx="1795463" cy="1774826"/>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p>
        </p:txBody>
      </p:sp>
      <p:grpSp>
        <p:nvGrpSpPr>
          <p:cNvPr id="36867" name="Groupe 7"/>
          <p:cNvGrpSpPr>
            <a:grpSpLocks/>
          </p:cNvGrpSpPr>
          <p:nvPr/>
        </p:nvGrpSpPr>
        <p:grpSpPr bwMode="auto">
          <a:xfrm>
            <a:off x="0" y="6453188"/>
            <a:ext cx="9144000" cy="431800"/>
            <a:chOff x="0" y="6453327"/>
            <a:chExt cx="9144000" cy="432057"/>
          </a:xfrm>
        </p:grpSpPr>
        <p:sp>
          <p:nvSpPr>
            <p:cNvPr id="5" name="Rectangle 4"/>
            <p:cNvSpPr/>
            <p:nvPr/>
          </p:nvSpPr>
          <p:spPr>
            <a:xfrm>
              <a:off x="0" y="6453327"/>
              <a:ext cx="9144000" cy="432057"/>
            </a:xfrm>
            <a:prstGeom prst="rect">
              <a:avLst/>
            </a:prstGeom>
            <a:ln>
              <a:noFill/>
            </a:ln>
            <a:effectLst>
              <a:outerShdw blurRad="50800" dist="38100" dir="16200000"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p>
          </p:txBody>
        </p:sp>
        <p:pic>
          <p:nvPicPr>
            <p:cNvPr id="36875" name="Image 6" descr="logo-cenbg-transparent.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92280" y="6453327"/>
              <a:ext cx="1259631" cy="43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868" name="ZoneTexte 17"/>
          <p:cNvSpPr txBox="1">
            <a:spLocks noChangeArrowheads="1"/>
          </p:cNvSpPr>
          <p:nvPr/>
        </p:nvSpPr>
        <p:spPr bwMode="auto">
          <a:xfrm>
            <a:off x="8697913" y="6491288"/>
            <a:ext cx="446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B053BC6-369C-4378-BFFF-CAC8E2A3F6CE}" type="slidenum">
              <a:rPr lang="fr-FR"/>
              <a:pPr eaLnBrk="1" hangingPunct="1"/>
              <a:t>36</a:t>
            </a:fld>
            <a:endParaRPr lang="fr-FR"/>
          </a:p>
        </p:txBody>
      </p:sp>
      <p:sp>
        <p:nvSpPr>
          <p:cNvPr id="36869" name="Titre 1"/>
          <p:cNvSpPr>
            <a:spLocks noGrp="1"/>
          </p:cNvSpPr>
          <p:nvPr>
            <p:ph type="title"/>
          </p:nvPr>
        </p:nvSpPr>
        <p:spPr>
          <a:xfrm>
            <a:off x="1390650" y="177800"/>
            <a:ext cx="7431088" cy="1143000"/>
          </a:xfrm>
        </p:spPr>
        <p:txBody>
          <a:bodyPr/>
          <a:lstStyle/>
          <a:p>
            <a:pPr algn="r"/>
            <a:r>
              <a:rPr lang="fr-FR" sz="2800" b="1" smtClean="0"/>
              <a:t>Geant4 Intern. Conference at the Physics-</a:t>
            </a:r>
            <a:br>
              <a:rPr lang="fr-FR" sz="2800" b="1" smtClean="0"/>
            </a:br>
            <a:r>
              <a:rPr lang="fr-FR" sz="2800" b="1" smtClean="0"/>
              <a:t>Medicine-Biology frontier </a:t>
            </a:r>
            <a:r>
              <a:rPr lang="fr-FR" sz="2400" b="1" smtClean="0"/>
              <a:t>(7-11 Octobre, Bordeaux)</a:t>
            </a:r>
            <a:r>
              <a:rPr lang="fr-FR" sz="2800" smtClean="0">
                <a:solidFill>
                  <a:srgbClr val="FF6FCF"/>
                </a:solidFill>
              </a:rPr>
              <a:t/>
            </a:r>
            <a:br>
              <a:rPr lang="fr-FR" sz="2800" smtClean="0">
                <a:solidFill>
                  <a:srgbClr val="FF6FCF"/>
                </a:solidFill>
              </a:rPr>
            </a:br>
            <a:endParaRPr lang="fr-FR" sz="2800" b="1" smtClean="0"/>
          </a:p>
        </p:txBody>
      </p:sp>
      <p:sp>
        <p:nvSpPr>
          <p:cNvPr id="17" name="Rectangle 16"/>
          <p:cNvSpPr/>
          <p:nvPr/>
        </p:nvSpPr>
        <p:spPr>
          <a:xfrm rot="21145588">
            <a:off x="6170613" y="1422400"/>
            <a:ext cx="2962275" cy="368300"/>
          </a:xfrm>
          <a:prstGeom prst="rect">
            <a:avLst/>
          </a:prstGeom>
          <a:solidFill>
            <a:schemeClr val="accent1"/>
          </a:solidFill>
          <a:effectLst>
            <a:outerShdw blurRad="101600" dist="88900" dir="2700000" algn="tl" rotWithShape="0">
              <a:prstClr val="black">
                <a:alpha val="40000"/>
              </a:prstClr>
            </a:outerShdw>
          </a:effectLst>
        </p:spPr>
        <p:txBody>
          <a:bodyPr>
            <a:spAutoFit/>
          </a:bodyPr>
          <a:lstStyle/>
          <a:p>
            <a:pPr>
              <a:defRPr/>
            </a:pPr>
            <a:r>
              <a:rPr lang="pl-PL" dirty="0">
                <a:solidFill>
                  <a:srgbClr val="66FFFF"/>
                </a:solidFill>
                <a:latin typeface="Arial" pitchFamily="34" charset="0"/>
              </a:rPr>
              <a:t>http://geant4.in2p3.fr/2013/</a:t>
            </a:r>
            <a:endParaRPr lang="fr-FR" dirty="0">
              <a:solidFill>
                <a:srgbClr val="66FFFF"/>
              </a:solidFill>
              <a:latin typeface="Arial" pitchFamily="34" charset="0"/>
            </a:endParaRPr>
          </a:p>
        </p:txBody>
      </p:sp>
      <p:sp>
        <p:nvSpPr>
          <p:cNvPr id="13" name="Sous-titre 2"/>
          <p:cNvSpPr txBox="1">
            <a:spLocks/>
          </p:cNvSpPr>
          <p:nvPr/>
        </p:nvSpPr>
        <p:spPr bwMode="auto">
          <a:xfrm>
            <a:off x="312738" y="6500813"/>
            <a:ext cx="3963987" cy="357187"/>
          </a:xfrm>
          <a:prstGeom prst="rect">
            <a:avLst/>
          </a:prstGeom>
        </p:spPr>
        <p:txBody>
          <a:bodyPr/>
          <a:lstStyle/>
          <a:p>
            <a:pPr marL="342900" indent="-342900" fontAlgn="auto">
              <a:spcBef>
                <a:spcPct val="20000"/>
              </a:spcBef>
              <a:spcAft>
                <a:spcPts val="0"/>
              </a:spcAft>
              <a:defRPr/>
            </a:pPr>
            <a:r>
              <a:rPr lang="fr-FR" sz="1600" dirty="0">
                <a:latin typeface="Calibri" pitchFamily="34" charset="0"/>
                <a:cs typeface="Calibri" pitchFamily="34" charset="0"/>
              </a:rPr>
              <a:t>INPC2013</a:t>
            </a:r>
            <a:r>
              <a:rPr lang="en-US" sz="1600" dirty="0">
                <a:latin typeface="Calibri" pitchFamily="34" charset="0"/>
                <a:cs typeface="Calibri" pitchFamily="34" charset="0"/>
              </a:rPr>
              <a:t>, 2-7 June 2013, Firenze, Italy</a:t>
            </a:r>
            <a:endParaRPr lang="fr-FR" sz="1600" dirty="0">
              <a:latin typeface="Calibri" pitchFamily="34" charset="0"/>
              <a:cs typeface="Calibri" pitchFamily="34" charset="0"/>
            </a:endParaRPr>
          </a:p>
          <a:p>
            <a:pPr marL="342900" indent="-342900" fontAlgn="auto">
              <a:spcBef>
                <a:spcPct val="20000"/>
              </a:spcBef>
              <a:spcAft>
                <a:spcPts val="0"/>
              </a:spcAft>
              <a:defRPr/>
            </a:pPr>
            <a:endParaRPr lang="fr-FR" sz="1400" dirty="0">
              <a:solidFill>
                <a:schemeClr val="tx2">
                  <a:lumMod val="75000"/>
                </a:schemeClr>
              </a:solidFill>
              <a:latin typeface="+mn-lt"/>
            </a:endParaRPr>
          </a:p>
        </p:txBody>
      </p:sp>
      <p:pic>
        <p:nvPicPr>
          <p:cNvPr id="15" name="Image 14"/>
          <p:cNvPicPr>
            <a:picLocks noChangeAspect="1"/>
          </p:cNvPicPr>
          <p:nvPr/>
        </p:nvPicPr>
        <p:blipFill rotWithShape="1">
          <a:blip r:embed="rId3" cstate="screen"/>
          <a:srcRect/>
          <a:stretch/>
        </p:blipFill>
        <p:spPr>
          <a:xfrm>
            <a:off x="570653" y="1331106"/>
            <a:ext cx="7565814" cy="52527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itre 1"/>
          <p:cNvSpPr txBox="1">
            <a:spLocks/>
          </p:cNvSpPr>
          <p:nvPr/>
        </p:nvSpPr>
        <p:spPr bwMode="auto">
          <a:xfrm>
            <a:off x="-900113" y="-387350"/>
            <a:ext cx="3384551" cy="1470025"/>
          </a:xfrm>
          <a:prstGeom prst="rect">
            <a:avLst/>
          </a:prstGeom>
        </p:spPr>
        <p:txBody>
          <a:bodyPr anchor="ctr">
            <a:normAutofit/>
          </a:bodyPr>
          <a:lstStyle/>
          <a:p>
            <a:pPr algn="ctr" fontAlgn="auto">
              <a:spcAft>
                <a:spcPts val="0"/>
              </a:spcAft>
              <a:defRPr/>
            </a:pPr>
            <a:r>
              <a:rPr lang="fr-FR" sz="3200" dirty="0">
                <a:solidFill>
                  <a:schemeClr val="accent1">
                    <a:lumMod val="50000"/>
                  </a:schemeClr>
                </a:solidFill>
                <a:latin typeface="+mj-lt"/>
                <a:ea typeface="+mj-ea"/>
                <a:cs typeface="+mj-cs"/>
              </a:rPr>
              <a:t>8</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oupe 7"/>
          <p:cNvGrpSpPr>
            <a:grpSpLocks/>
          </p:cNvGrpSpPr>
          <p:nvPr/>
        </p:nvGrpSpPr>
        <p:grpSpPr bwMode="auto">
          <a:xfrm>
            <a:off x="0" y="6453188"/>
            <a:ext cx="9144000" cy="431800"/>
            <a:chOff x="0" y="6453327"/>
            <a:chExt cx="9144000" cy="432057"/>
          </a:xfrm>
        </p:grpSpPr>
        <p:sp>
          <p:nvSpPr>
            <p:cNvPr id="5" name="Rectangle 4"/>
            <p:cNvSpPr/>
            <p:nvPr/>
          </p:nvSpPr>
          <p:spPr>
            <a:xfrm>
              <a:off x="0" y="6453327"/>
              <a:ext cx="9144000" cy="432057"/>
            </a:xfrm>
            <a:prstGeom prst="rect">
              <a:avLst/>
            </a:prstGeom>
            <a:ln>
              <a:noFill/>
            </a:ln>
            <a:effectLst>
              <a:outerShdw blurRad="50800" dist="38100" dir="16200000"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p>
          </p:txBody>
        </p:sp>
        <p:pic>
          <p:nvPicPr>
            <p:cNvPr id="37900" name="Image 6" descr="logo-cenbg-transparent.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92280" y="6453327"/>
              <a:ext cx="1259631" cy="43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891" name="Groupe 7"/>
          <p:cNvGrpSpPr>
            <a:grpSpLocks/>
          </p:cNvGrpSpPr>
          <p:nvPr/>
        </p:nvGrpSpPr>
        <p:grpSpPr bwMode="auto">
          <a:xfrm>
            <a:off x="-900113" y="-747713"/>
            <a:ext cx="3384551" cy="1830388"/>
            <a:chOff x="-900608" y="-747464"/>
            <a:chExt cx="3384376" cy="1830065"/>
          </a:xfrm>
        </p:grpSpPr>
        <p:sp>
          <p:nvSpPr>
            <p:cNvPr id="9" name="Ellipse 8"/>
            <p:cNvSpPr/>
            <p:nvPr/>
          </p:nvSpPr>
          <p:spPr>
            <a:xfrm>
              <a:off x="-103724" y="-747464"/>
              <a:ext cx="1795370" cy="1774513"/>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p>
          </p:txBody>
        </p:sp>
        <p:sp>
          <p:nvSpPr>
            <p:cNvPr id="10" name="Titre 1"/>
            <p:cNvSpPr txBox="1">
              <a:spLocks/>
            </p:cNvSpPr>
            <p:nvPr/>
          </p:nvSpPr>
          <p:spPr>
            <a:xfrm>
              <a:off x="-900608" y="-387165"/>
              <a:ext cx="3384376" cy="1469766"/>
            </a:xfrm>
            <a:prstGeom prst="rect">
              <a:avLst/>
            </a:prstGeom>
          </p:spPr>
          <p:txBody>
            <a:bodyPr anchor="ctr">
              <a:normAutofit/>
            </a:bodyPr>
            <a:lstStyle/>
            <a:p>
              <a:pPr algn="ctr" fontAlgn="auto">
                <a:spcAft>
                  <a:spcPts val="0"/>
                </a:spcAft>
                <a:defRPr/>
              </a:pPr>
              <a:r>
                <a:rPr lang="fr-FR" sz="3200" dirty="0">
                  <a:solidFill>
                    <a:schemeClr val="accent1">
                      <a:lumMod val="50000"/>
                    </a:schemeClr>
                  </a:solidFill>
                  <a:latin typeface="+mj-lt"/>
                  <a:ea typeface="+mj-ea"/>
                  <a:cs typeface="+mj-cs"/>
                </a:rPr>
                <a:t>8</a:t>
              </a:r>
            </a:p>
          </p:txBody>
        </p:sp>
      </p:grpSp>
      <p:sp>
        <p:nvSpPr>
          <p:cNvPr id="37892" name="ZoneTexte 17"/>
          <p:cNvSpPr txBox="1">
            <a:spLocks noChangeArrowheads="1"/>
          </p:cNvSpPr>
          <p:nvPr/>
        </p:nvSpPr>
        <p:spPr bwMode="auto">
          <a:xfrm>
            <a:off x="8697913" y="6491288"/>
            <a:ext cx="446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9A88288-50D0-47C0-8931-3C6C54FCA838}" type="slidenum">
              <a:rPr lang="fr-FR"/>
              <a:pPr eaLnBrk="1" hangingPunct="1"/>
              <a:t>37</a:t>
            </a:fld>
            <a:endParaRPr lang="fr-FR"/>
          </a:p>
        </p:txBody>
      </p:sp>
      <p:sp>
        <p:nvSpPr>
          <p:cNvPr id="37893" name="Titre 1"/>
          <p:cNvSpPr>
            <a:spLocks noGrp="1"/>
          </p:cNvSpPr>
          <p:nvPr>
            <p:ph type="title"/>
          </p:nvPr>
        </p:nvSpPr>
        <p:spPr>
          <a:xfrm>
            <a:off x="-515938" y="1938338"/>
            <a:ext cx="4241801" cy="1143000"/>
          </a:xfrm>
        </p:spPr>
        <p:txBody>
          <a:bodyPr/>
          <a:lstStyle/>
          <a:p>
            <a:pPr algn="r"/>
            <a:r>
              <a:rPr lang="fr-FR" sz="2800" b="1" smtClean="0"/>
              <a:t>Microbeam Workshop 2013</a:t>
            </a:r>
            <a:br>
              <a:rPr lang="fr-FR" sz="2800" b="1" smtClean="0"/>
            </a:br>
            <a:r>
              <a:rPr lang="fr-FR" sz="2800" b="1" smtClean="0"/>
              <a:t>October 3-4, 2013</a:t>
            </a:r>
            <a:br>
              <a:rPr lang="fr-FR" sz="2800" b="1" smtClean="0"/>
            </a:br>
            <a:r>
              <a:rPr lang="fr-FR" sz="2800" b="1" smtClean="0"/>
              <a:t>Bordeaux</a:t>
            </a:r>
            <a:r>
              <a:rPr lang="fr-FR" sz="2800" smtClean="0">
                <a:solidFill>
                  <a:srgbClr val="FF6FCF"/>
                </a:solidFill>
              </a:rPr>
              <a:t/>
            </a:r>
            <a:br>
              <a:rPr lang="fr-FR" sz="2800" smtClean="0">
                <a:solidFill>
                  <a:srgbClr val="FF6FCF"/>
                </a:solidFill>
              </a:rPr>
            </a:br>
            <a:endParaRPr lang="fr-FR" sz="2800" b="1" smtClean="0"/>
          </a:p>
        </p:txBody>
      </p:sp>
      <p:sp>
        <p:nvSpPr>
          <p:cNvPr id="17" name="Rectangle 16"/>
          <p:cNvSpPr/>
          <p:nvPr/>
        </p:nvSpPr>
        <p:spPr>
          <a:xfrm rot="20129297">
            <a:off x="-103188" y="4384675"/>
            <a:ext cx="4002088" cy="369888"/>
          </a:xfrm>
          <a:prstGeom prst="rect">
            <a:avLst/>
          </a:prstGeom>
          <a:solidFill>
            <a:schemeClr val="accent1"/>
          </a:solidFill>
          <a:effectLst>
            <a:outerShdw blurRad="101600" dist="88900" dir="2700000" algn="tl" rotWithShape="0">
              <a:prstClr val="black">
                <a:alpha val="40000"/>
              </a:prstClr>
            </a:outerShdw>
          </a:effectLst>
        </p:spPr>
        <p:txBody>
          <a:bodyPr>
            <a:spAutoFit/>
          </a:bodyPr>
          <a:lstStyle/>
          <a:p>
            <a:pPr>
              <a:defRPr/>
            </a:pPr>
            <a:r>
              <a:rPr lang="fr-FR" dirty="0">
                <a:solidFill>
                  <a:srgbClr val="66FFFF"/>
                </a:solidFill>
                <a:latin typeface="Arial" pitchFamily="34" charset="0"/>
              </a:rPr>
              <a:t>www.cenbg.in2p3.fr/microbeam2013/</a:t>
            </a:r>
          </a:p>
        </p:txBody>
      </p:sp>
      <p:pic>
        <p:nvPicPr>
          <p:cNvPr id="13" name="Image 12" descr="11th_microbeam.jpg"/>
          <p:cNvPicPr>
            <a:picLocks noChangeAspect="1"/>
          </p:cNvPicPr>
          <p:nvPr/>
        </p:nvPicPr>
        <p:blipFill>
          <a:blip r:embed="rId3"/>
          <a:stretch>
            <a:fillRect/>
          </a:stretch>
        </p:blipFill>
        <p:spPr>
          <a:xfrm>
            <a:off x="3927475" y="246063"/>
            <a:ext cx="4610100" cy="6502400"/>
          </a:xfrm>
          <a:prstGeom prst="rect">
            <a:avLst/>
          </a:prstGeom>
          <a:effectLst>
            <a:outerShdw blurRad="101600" dist="139700" dir="2700000" algn="tl" rotWithShape="0">
              <a:prstClr val="black">
                <a:alpha val="40000"/>
              </a:prstClr>
            </a:outerShdw>
          </a:effectLst>
        </p:spPr>
      </p:pic>
      <p:sp>
        <p:nvSpPr>
          <p:cNvPr id="15" name="Sous-titre 2"/>
          <p:cNvSpPr txBox="1">
            <a:spLocks/>
          </p:cNvSpPr>
          <p:nvPr/>
        </p:nvSpPr>
        <p:spPr bwMode="auto">
          <a:xfrm>
            <a:off x="312738" y="6500813"/>
            <a:ext cx="3963987" cy="357187"/>
          </a:xfrm>
          <a:prstGeom prst="rect">
            <a:avLst/>
          </a:prstGeom>
        </p:spPr>
        <p:txBody>
          <a:bodyPr/>
          <a:lstStyle/>
          <a:p>
            <a:pPr marL="342900" indent="-342900" fontAlgn="auto">
              <a:spcBef>
                <a:spcPct val="20000"/>
              </a:spcBef>
              <a:spcAft>
                <a:spcPts val="0"/>
              </a:spcAft>
              <a:defRPr/>
            </a:pPr>
            <a:r>
              <a:rPr lang="fr-FR" sz="1600" dirty="0">
                <a:latin typeface="Calibri" pitchFamily="34" charset="0"/>
                <a:cs typeface="Calibri" pitchFamily="34" charset="0"/>
              </a:rPr>
              <a:t>INPC2013</a:t>
            </a:r>
            <a:r>
              <a:rPr lang="en-US" sz="1600" dirty="0">
                <a:latin typeface="Calibri" pitchFamily="34" charset="0"/>
                <a:cs typeface="Calibri" pitchFamily="34" charset="0"/>
              </a:rPr>
              <a:t>, 2-7 June 2013, Firenze, Italy</a:t>
            </a:r>
            <a:endParaRPr lang="fr-FR" sz="1600" dirty="0">
              <a:latin typeface="Calibri" pitchFamily="34" charset="0"/>
              <a:cs typeface="Calibri" pitchFamily="34" charset="0"/>
            </a:endParaRPr>
          </a:p>
          <a:p>
            <a:pPr marL="342900" indent="-342900" fontAlgn="auto">
              <a:spcBef>
                <a:spcPct val="20000"/>
              </a:spcBef>
              <a:spcAft>
                <a:spcPts val="0"/>
              </a:spcAft>
              <a:defRPr/>
            </a:pPr>
            <a:endParaRPr lang="fr-FR" sz="1400" dirty="0">
              <a:solidFill>
                <a:schemeClr val="tx2">
                  <a:lumMod val="75000"/>
                </a:schemeClr>
              </a:solidFill>
              <a:latin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Microson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25" y="2667000"/>
            <a:ext cx="8308975"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91" name="Group 3"/>
          <p:cNvGrpSpPr>
            <a:grpSpLocks/>
          </p:cNvGrpSpPr>
          <p:nvPr/>
        </p:nvGrpSpPr>
        <p:grpSpPr bwMode="auto">
          <a:xfrm>
            <a:off x="652463" y="5181600"/>
            <a:ext cx="8229600" cy="587375"/>
            <a:chOff x="480" y="3168"/>
            <a:chExt cx="6048" cy="390"/>
          </a:xfrm>
        </p:grpSpPr>
        <p:sp>
          <p:nvSpPr>
            <p:cNvPr id="12306" name="Text Box 4"/>
            <p:cNvSpPr txBox="1">
              <a:spLocks noChangeArrowheads="1"/>
            </p:cNvSpPr>
            <p:nvPr/>
          </p:nvSpPr>
          <p:spPr bwMode="auto">
            <a:xfrm>
              <a:off x="4944" y="3216"/>
              <a:ext cx="1008"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sm" len="sm"/>
                  <a:tailEnd type="none" w="sm" len="sm"/>
                </a14:hiddenLine>
              </a:ext>
            </a:extLst>
          </p:spPr>
          <p:txBody>
            <a:bodyPr lIns="83641" tIns="41820" rIns="83641" bIns="41820">
              <a:spAutoFit/>
            </a:bodyPr>
            <a:lstStyle>
              <a:lvl1pPr defTabSz="817563" eaLnBrk="0" hangingPunct="0">
                <a:defRPr>
                  <a:solidFill>
                    <a:schemeClr val="tx1"/>
                  </a:solidFill>
                  <a:latin typeface="Arial" charset="0"/>
                </a:defRPr>
              </a:lvl1pPr>
              <a:lvl2pPr marL="742950" indent="-285750" defTabSz="817563" eaLnBrk="0" hangingPunct="0">
                <a:defRPr>
                  <a:solidFill>
                    <a:schemeClr val="tx1"/>
                  </a:solidFill>
                  <a:latin typeface="Arial" charset="0"/>
                </a:defRPr>
              </a:lvl2pPr>
              <a:lvl3pPr marL="1143000" indent="-228600" defTabSz="817563" eaLnBrk="0" hangingPunct="0">
                <a:defRPr>
                  <a:solidFill>
                    <a:schemeClr val="tx1"/>
                  </a:solidFill>
                  <a:latin typeface="Arial" charset="0"/>
                </a:defRPr>
              </a:lvl3pPr>
              <a:lvl4pPr marL="1600200" indent="-228600" defTabSz="817563" eaLnBrk="0" hangingPunct="0">
                <a:defRPr>
                  <a:solidFill>
                    <a:schemeClr val="tx1"/>
                  </a:solidFill>
                  <a:latin typeface="Arial" charset="0"/>
                </a:defRPr>
              </a:lvl4pPr>
              <a:lvl5pPr marL="2057400" indent="-228600" defTabSz="817563" eaLnBrk="0" hangingPunct="0">
                <a:defRPr>
                  <a:solidFill>
                    <a:schemeClr val="tx1"/>
                  </a:solidFill>
                  <a:latin typeface="Arial" charset="0"/>
                </a:defRPr>
              </a:lvl5pPr>
              <a:lvl6pPr marL="2514600" indent="-228600" defTabSz="817563" eaLnBrk="0" fontAlgn="base" hangingPunct="0">
                <a:spcBef>
                  <a:spcPct val="0"/>
                </a:spcBef>
                <a:spcAft>
                  <a:spcPct val="0"/>
                </a:spcAft>
                <a:defRPr>
                  <a:solidFill>
                    <a:schemeClr val="tx1"/>
                  </a:solidFill>
                  <a:latin typeface="Arial" charset="0"/>
                </a:defRPr>
              </a:lvl6pPr>
              <a:lvl7pPr marL="2971800" indent="-228600" defTabSz="817563" eaLnBrk="0" fontAlgn="base" hangingPunct="0">
                <a:spcBef>
                  <a:spcPct val="0"/>
                </a:spcBef>
                <a:spcAft>
                  <a:spcPct val="0"/>
                </a:spcAft>
                <a:defRPr>
                  <a:solidFill>
                    <a:schemeClr val="tx1"/>
                  </a:solidFill>
                  <a:latin typeface="Arial" charset="0"/>
                </a:defRPr>
              </a:lvl7pPr>
              <a:lvl8pPr marL="3429000" indent="-228600" defTabSz="817563" eaLnBrk="0" fontAlgn="base" hangingPunct="0">
                <a:spcBef>
                  <a:spcPct val="0"/>
                </a:spcBef>
                <a:spcAft>
                  <a:spcPct val="0"/>
                </a:spcAft>
                <a:defRPr>
                  <a:solidFill>
                    <a:schemeClr val="tx1"/>
                  </a:solidFill>
                  <a:latin typeface="Arial" charset="0"/>
                </a:defRPr>
              </a:lvl8pPr>
              <a:lvl9pPr marL="3886200" indent="-228600" defTabSz="817563"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kumimoji="1" lang="en-GB" sz="1400" b="1" i="1">
                  <a:solidFill>
                    <a:srgbClr val="000000"/>
                  </a:solidFill>
                  <a:latin typeface="Times New Roman" pitchFamily="18" charset="0"/>
                </a:rPr>
                <a:t>Electrostatic deflexion plates</a:t>
              </a:r>
              <a:r>
                <a:rPr kumimoji="1" lang="fr-FR" sz="1400" b="1" i="1">
                  <a:solidFill>
                    <a:srgbClr val="000000"/>
                  </a:solidFill>
                  <a:latin typeface="Times New Roman" pitchFamily="18" charset="0"/>
                </a:rPr>
                <a:t> </a:t>
              </a:r>
            </a:p>
          </p:txBody>
        </p:sp>
        <p:sp>
          <p:nvSpPr>
            <p:cNvPr id="12307" name="Text Box 5"/>
            <p:cNvSpPr txBox="1">
              <a:spLocks noChangeArrowheads="1"/>
            </p:cNvSpPr>
            <p:nvPr/>
          </p:nvSpPr>
          <p:spPr bwMode="auto">
            <a:xfrm>
              <a:off x="480" y="3168"/>
              <a:ext cx="1008"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sm" len="sm"/>
                  <a:tailEnd type="none" w="sm" len="sm"/>
                </a14:hiddenLine>
              </a:ext>
            </a:extLst>
          </p:spPr>
          <p:txBody>
            <a:bodyPr lIns="83641" tIns="41820" rIns="83641" bIns="41820">
              <a:spAutoFit/>
            </a:bodyPr>
            <a:lstStyle>
              <a:lvl1pPr defTabSz="817563" eaLnBrk="0" hangingPunct="0">
                <a:defRPr>
                  <a:solidFill>
                    <a:schemeClr val="tx1"/>
                  </a:solidFill>
                  <a:latin typeface="Arial" charset="0"/>
                </a:defRPr>
              </a:lvl1pPr>
              <a:lvl2pPr marL="742950" indent="-285750" defTabSz="817563" eaLnBrk="0" hangingPunct="0">
                <a:defRPr>
                  <a:solidFill>
                    <a:schemeClr val="tx1"/>
                  </a:solidFill>
                  <a:latin typeface="Arial" charset="0"/>
                </a:defRPr>
              </a:lvl2pPr>
              <a:lvl3pPr marL="1143000" indent="-228600" defTabSz="817563" eaLnBrk="0" hangingPunct="0">
                <a:defRPr>
                  <a:solidFill>
                    <a:schemeClr val="tx1"/>
                  </a:solidFill>
                  <a:latin typeface="Arial" charset="0"/>
                </a:defRPr>
              </a:lvl3pPr>
              <a:lvl4pPr marL="1600200" indent="-228600" defTabSz="817563" eaLnBrk="0" hangingPunct="0">
                <a:defRPr>
                  <a:solidFill>
                    <a:schemeClr val="tx1"/>
                  </a:solidFill>
                  <a:latin typeface="Arial" charset="0"/>
                </a:defRPr>
              </a:lvl4pPr>
              <a:lvl5pPr marL="2057400" indent="-228600" defTabSz="817563" eaLnBrk="0" hangingPunct="0">
                <a:defRPr>
                  <a:solidFill>
                    <a:schemeClr val="tx1"/>
                  </a:solidFill>
                  <a:latin typeface="Arial" charset="0"/>
                </a:defRPr>
              </a:lvl5pPr>
              <a:lvl6pPr marL="2514600" indent="-228600" defTabSz="817563" eaLnBrk="0" fontAlgn="base" hangingPunct="0">
                <a:spcBef>
                  <a:spcPct val="0"/>
                </a:spcBef>
                <a:spcAft>
                  <a:spcPct val="0"/>
                </a:spcAft>
                <a:defRPr>
                  <a:solidFill>
                    <a:schemeClr val="tx1"/>
                  </a:solidFill>
                  <a:latin typeface="Arial" charset="0"/>
                </a:defRPr>
              </a:lvl6pPr>
              <a:lvl7pPr marL="2971800" indent="-228600" defTabSz="817563" eaLnBrk="0" fontAlgn="base" hangingPunct="0">
                <a:spcBef>
                  <a:spcPct val="0"/>
                </a:spcBef>
                <a:spcAft>
                  <a:spcPct val="0"/>
                </a:spcAft>
                <a:defRPr>
                  <a:solidFill>
                    <a:schemeClr val="tx1"/>
                  </a:solidFill>
                  <a:latin typeface="Arial" charset="0"/>
                </a:defRPr>
              </a:lvl7pPr>
              <a:lvl8pPr marL="3429000" indent="-228600" defTabSz="817563" eaLnBrk="0" fontAlgn="base" hangingPunct="0">
                <a:spcBef>
                  <a:spcPct val="0"/>
                </a:spcBef>
                <a:spcAft>
                  <a:spcPct val="0"/>
                </a:spcAft>
                <a:defRPr>
                  <a:solidFill>
                    <a:schemeClr val="tx1"/>
                  </a:solidFill>
                  <a:latin typeface="Arial" charset="0"/>
                </a:defRPr>
              </a:lvl8pPr>
              <a:lvl9pPr marL="3886200" indent="-228600" defTabSz="817563"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kumimoji="1" lang="fr-FR" sz="1400" b="1" i="1">
                  <a:solidFill>
                    <a:srgbClr val="000000"/>
                  </a:solidFill>
                  <a:latin typeface="Times New Roman" pitchFamily="18" charset="0"/>
                </a:rPr>
                <a:t>Object Collimator </a:t>
              </a:r>
            </a:p>
          </p:txBody>
        </p:sp>
        <p:sp>
          <p:nvSpPr>
            <p:cNvPr id="12308" name="Text Box 6"/>
            <p:cNvSpPr txBox="1">
              <a:spLocks noChangeArrowheads="1"/>
            </p:cNvSpPr>
            <p:nvPr/>
          </p:nvSpPr>
          <p:spPr bwMode="auto">
            <a:xfrm>
              <a:off x="2832" y="3216"/>
              <a:ext cx="1008"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sm" len="sm"/>
                  <a:tailEnd type="none" w="sm" len="sm"/>
                </a14:hiddenLine>
              </a:ext>
            </a:extLst>
          </p:spPr>
          <p:txBody>
            <a:bodyPr lIns="83641" tIns="41820" rIns="83641" bIns="41820">
              <a:spAutoFit/>
            </a:bodyPr>
            <a:lstStyle>
              <a:lvl1pPr defTabSz="817563" eaLnBrk="0" hangingPunct="0">
                <a:defRPr>
                  <a:solidFill>
                    <a:schemeClr val="tx1"/>
                  </a:solidFill>
                  <a:latin typeface="Arial" charset="0"/>
                </a:defRPr>
              </a:lvl1pPr>
              <a:lvl2pPr marL="742950" indent="-285750" defTabSz="817563" eaLnBrk="0" hangingPunct="0">
                <a:defRPr>
                  <a:solidFill>
                    <a:schemeClr val="tx1"/>
                  </a:solidFill>
                  <a:latin typeface="Arial" charset="0"/>
                </a:defRPr>
              </a:lvl2pPr>
              <a:lvl3pPr marL="1143000" indent="-228600" defTabSz="817563" eaLnBrk="0" hangingPunct="0">
                <a:defRPr>
                  <a:solidFill>
                    <a:schemeClr val="tx1"/>
                  </a:solidFill>
                  <a:latin typeface="Arial" charset="0"/>
                </a:defRPr>
              </a:lvl3pPr>
              <a:lvl4pPr marL="1600200" indent="-228600" defTabSz="817563" eaLnBrk="0" hangingPunct="0">
                <a:defRPr>
                  <a:solidFill>
                    <a:schemeClr val="tx1"/>
                  </a:solidFill>
                  <a:latin typeface="Arial" charset="0"/>
                </a:defRPr>
              </a:lvl4pPr>
              <a:lvl5pPr marL="2057400" indent="-228600" defTabSz="817563" eaLnBrk="0" hangingPunct="0">
                <a:defRPr>
                  <a:solidFill>
                    <a:schemeClr val="tx1"/>
                  </a:solidFill>
                  <a:latin typeface="Arial" charset="0"/>
                </a:defRPr>
              </a:lvl5pPr>
              <a:lvl6pPr marL="2514600" indent="-228600" defTabSz="817563" eaLnBrk="0" fontAlgn="base" hangingPunct="0">
                <a:spcBef>
                  <a:spcPct val="0"/>
                </a:spcBef>
                <a:spcAft>
                  <a:spcPct val="0"/>
                </a:spcAft>
                <a:defRPr>
                  <a:solidFill>
                    <a:schemeClr val="tx1"/>
                  </a:solidFill>
                  <a:latin typeface="Arial" charset="0"/>
                </a:defRPr>
              </a:lvl6pPr>
              <a:lvl7pPr marL="2971800" indent="-228600" defTabSz="817563" eaLnBrk="0" fontAlgn="base" hangingPunct="0">
                <a:spcBef>
                  <a:spcPct val="0"/>
                </a:spcBef>
                <a:spcAft>
                  <a:spcPct val="0"/>
                </a:spcAft>
                <a:defRPr>
                  <a:solidFill>
                    <a:schemeClr val="tx1"/>
                  </a:solidFill>
                  <a:latin typeface="Arial" charset="0"/>
                </a:defRPr>
              </a:lvl7pPr>
              <a:lvl8pPr marL="3429000" indent="-228600" defTabSz="817563" eaLnBrk="0" fontAlgn="base" hangingPunct="0">
                <a:spcBef>
                  <a:spcPct val="0"/>
                </a:spcBef>
                <a:spcAft>
                  <a:spcPct val="0"/>
                </a:spcAft>
                <a:defRPr>
                  <a:solidFill>
                    <a:schemeClr val="tx1"/>
                  </a:solidFill>
                  <a:latin typeface="Arial" charset="0"/>
                </a:defRPr>
              </a:lvl8pPr>
              <a:lvl9pPr marL="3886200" indent="-228600" defTabSz="817563"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kumimoji="1" lang="fr-FR" sz="1400" b="1" i="1">
                  <a:solidFill>
                    <a:srgbClr val="000000"/>
                  </a:solidFill>
                  <a:latin typeface="Times New Roman" pitchFamily="18" charset="0"/>
                </a:rPr>
                <a:t>Aperture diaphragm</a:t>
              </a:r>
              <a:r>
                <a:rPr kumimoji="1" lang="fr-FR" sz="1400" i="1">
                  <a:solidFill>
                    <a:srgbClr val="000000"/>
                  </a:solidFill>
                  <a:latin typeface="Times New Roman" pitchFamily="18" charset="0"/>
                </a:rPr>
                <a:t> </a:t>
              </a:r>
            </a:p>
          </p:txBody>
        </p:sp>
        <p:sp>
          <p:nvSpPr>
            <p:cNvPr id="12309" name="Text Box 7"/>
            <p:cNvSpPr txBox="1">
              <a:spLocks noChangeArrowheads="1"/>
            </p:cNvSpPr>
            <p:nvPr/>
          </p:nvSpPr>
          <p:spPr bwMode="auto">
            <a:xfrm>
              <a:off x="5952" y="3216"/>
              <a:ext cx="576"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sm" len="sm"/>
                  <a:tailEnd type="none" w="sm" len="sm"/>
                </a14:hiddenLine>
              </a:ext>
            </a:extLst>
          </p:spPr>
          <p:txBody>
            <a:bodyPr lIns="83641" tIns="41820" rIns="83641" bIns="41820">
              <a:spAutoFit/>
            </a:bodyPr>
            <a:lstStyle>
              <a:lvl1pPr defTabSz="817563" eaLnBrk="0" hangingPunct="0">
                <a:defRPr>
                  <a:solidFill>
                    <a:schemeClr val="tx1"/>
                  </a:solidFill>
                  <a:latin typeface="Arial" charset="0"/>
                </a:defRPr>
              </a:lvl1pPr>
              <a:lvl2pPr marL="742950" indent="-285750" defTabSz="817563" eaLnBrk="0" hangingPunct="0">
                <a:defRPr>
                  <a:solidFill>
                    <a:schemeClr val="tx1"/>
                  </a:solidFill>
                  <a:latin typeface="Arial" charset="0"/>
                </a:defRPr>
              </a:lvl2pPr>
              <a:lvl3pPr marL="1143000" indent="-228600" defTabSz="817563" eaLnBrk="0" hangingPunct="0">
                <a:defRPr>
                  <a:solidFill>
                    <a:schemeClr val="tx1"/>
                  </a:solidFill>
                  <a:latin typeface="Arial" charset="0"/>
                </a:defRPr>
              </a:lvl3pPr>
              <a:lvl4pPr marL="1600200" indent="-228600" defTabSz="817563" eaLnBrk="0" hangingPunct="0">
                <a:defRPr>
                  <a:solidFill>
                    <a:schemeClr val="tx1"/>
                  </a:solidFill>
                  <a:latin typeface="Arial" charset="0"/>
                </a:defRPr>
              </a:lvl4pPr>
              <a:lvl5pPr marL="2057400" indent="-228600" defTabSz="817563" eaLnBrk="0" hangingPunct="0">
                <a:defRPr>
                  <a:solidFill>
                    <a:schemeClr val="tx1"/>
                  </a:solidFill>
                  <a:latin typeface="Arial" charset="0"/>
                </a:defRPr>
              </a:lvl5pPr>
              <a:lvl6pPr marL="2514600" indent="-228600" defTabSz="817563" eaLnBrk="0" fontAlgn="base" hangingPunct="0">
                <a:spcBef>
                  <a:spcPct val="0"/>
                </a:spcBef>
                <a:spcAft>
                  <a:spcPct val="0"/>
                </a:spcAft>
                <a:defRPr>
                  <a:solidFill>
                    <a:schemeClr val="tx1"/>
                  </a:solidFill>
                  <a:latin typeface="Arial" charset="0"/>
                </a:defRPr>
              </a:lvl6pPr>
              <a:lvl7pPr marL="2971800" indent="-228600" defTabSz="817563" eaLnBrk="0" fontAlgn="base" hangingPunct="0">
                <a:spcBef>
                  <a:spcPct val="0"/>
                </a:spcBef>
                <a:spcAft>
                  <a:spcPct val="0"/>
                </a:spcAft>
                <a:defRPr>
                  <a:solidFill>
                    <a:schemeClr val="tx1"/>
                  </a:solidFill>
                  <a:latin typeface="Arial" charset="0"/>
                </a:defRPr>
              </a:lvl7pPr>
              <a:lvl8pPr marL="3429000" indent="-228600" defTabSz="817563" eaLnBrk="0" fontAlgn="base" hangingPunct="0">
                <a:spcBef>
                  <a:spcPct val="0"/>
                </a:spcBef>
                <a:spcAft>
                  <a:spcPct val="0"/>
                </a:spcAft>
                <a:defRPr>
                  <a:solidFill>
                    <a:schemeClr val="tx1"/>
                  </a:solidFill>
                  <a:latin typeface="Arial" charset="0"/>
                </a:defRPr>
              </a:lvl8pPr>
              <a:lvl9pPr marL="3886200" indent="-228600" defTabSz="817563"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kumimoji="1" lang="fr-FR" sz="1400" b="1" i="1">
                  <a:solidFill>
                    <a:srgbClr val="000000"/>
                  </a:solidFill>
                  <a:latin typeface="Times New Roman" pitchFamily="18" charset="0"/>
                </a:rPr>
                <a:t>Sample </a:t>
              </a:r>
            </a:p>
          </p:txBody>
        </p:sp>
        <p:sp>
          <p:nvSpPr>
            <p:cNvPr id="12310" name="Text Box 8"/>
            <p:cNvSpPr txBox="1">
              <a:spLocks noChangeArrowheads="1"/>
            </p:cNvSpPr>
            <p:nvPr/>
          </p:nvSpPr>
          <p:spPr bwMode="auto">
            <a:xfrm>
              <a:off x="4033" y="3216"/>
              <a:ext cx="1008"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sm" len="sm"/>
                  <a:tailEnd type="none" w="sm" len="sm"/>
                </a14:hiddenLine>
              </a:ext>
            </a:extLst>
          </p:spPr>
          <p:txBody>
            <a:bodyPr lIns="83641" tIns="41820" rIns="83641" bIns="41820">
              <a:spAutoFit/>
            </a:bodyPr>
            <a:lstStyle>
              <a:lvl1pPr defTabSz="817563" eaLnBrk="0" hangingPunct="0">
                <a:defRPr>
                  <a:solidFill>
                    <a:schemeClr val="tx1"/>
                  </a:solidFill>
                  <a:latin typeface="Arial" charset="0"/>
                </a:defRPr>
              </a:lvl1pPr>
              <a:lvl2pPr marL="742950" indent="-285750" defTabSz="817563" eaLnBrk="0" hangingPunct="0">
                <a:defRPr>
                  <a:solidFill>
                    <a:schemeClr val="tx1"/>
                  </a:solidFill>
                  <a:latin typeface="Arial" charset="0"/>
                </a:defRPr>
              </a:lvl2pPr>
              <a:lvl3pPr marL="1143000" indent="-228600" defTabSz="817563" eaLnBrk="0" hangingPunct="0">
                <a:defRPr>
                  <a:solidFill>
                    <a:schemeClr val="tx1"/>
                  </a:solidFill>
                  <a:latin typeface="Arial" charset="0"/>
                </a:defRPr>
              </a:lvl3pPr>
              <a:lvl4pPr marL="1600200" indent="-228600" defTabSz="817563" eaLnBrk="0" hangingPunct="0">
                <a:defRPr>
                  <a:solidFill>
                    <a:schemeClr val="tx1"/>
                  </a:solidFill>
                  <a:latin typeface="Arial" charset="0"/>
                </a:defRPr>
              </a:lvl4pPr>
              <a:lvl5pPr marL="2057400" indent="-228600" defTabSz="817563" eaLnBrk="0" hangingPunct="0">
                <a:defRPr>
                  <a:solidFill>
                    <a:schemeClr val="tx1"/>
                  </a:solidFill>
                  <a:latin typeface="Arial" charset="0"/>
                </a:defRPr>
              </a:lvl5pPr>
              <a:lvl6pPr marL="2514600" indent="-228600" defTabSz="817563" eaLnBrk="0" fontAlgn="base" hangingPunct="0">
                <a:spcBef>
                  <a:spcPct val="0"/>
                </a:spcBef>
                <a:spcAft>
                  <a:spcPct val="0"/>
                </a:spcAft>
                <a:defRPr>
                  <a:solidFill>
                    <a:schemeClr val="tx1"/>
                  </a:solidFill>
                  <a:latin typeface="Arial" charset="0"/>
                </a:defRPr>
              </a:lvl6pPr>
              <a:lvl7pPr marL="2971800" indent="-228600" defTabSz="817563" eaLnBrk="0" fontAlgn="base" hangingPunct="0">
                <a:spcBef>
                  <a:spcPct val="0"/>
                </a:spcBef>
                <a:spcAft>
                  <a:spcPct val="0"/>
                </a:spcAft>
                <a:defRPr>
                  <a:solidFill>
                    <a:schemeClr val="tx1"/>
                  </a:solidFill>
                  <a:latin typeface="Arial" charset="0"/>
                </a:defRPr>
              </a:lvl7pPr>
              <a:lvl8pPr marL="3429000" indent="-228600" defTabSz="817563" eaLnBrk="0" fontAlgn="base" hangingPunct="0">
                <a:spcBef>
                  <a:spcPct val="0"/>
                </a:spcBef>
                <a:spcAft>
                  <a:spcPct val="0"/>
                </a:spcAft>
                <a:defRPr>
                  <a:solidFill>
                    <a:schemeClr val="tx1"/>
                  </a:solidFill>
                  <a:latin typeface="Arial" charset="0"/>
                </a:defRPr>
              </a:lvl8pPr>
              <a:lvl9pPr marL="3886200" indent="-228600" defTabSz="817563"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kumimoji="1" lang="fr-FR" sz="1400" b="1" i="1">
                  <a:solidFill>
                    <a:srgbClr val="000000"/>
                  </a:solidFill>
                  <a:latin typeface="Times New Roman" pitchFamily="18" charset="0"/>
                </a:rPr>
                <a:t>Magnetic quadrupoles</a:t>
              </a:r>
            </a:p>
          </p:txBody>
        </p:sp>
      </p:grpSp>
      <p:sp>
        <p:nvSpPr>
          <p:cNvPr id="87049" name="Text Box 9"/>
          <p:cNvSpPr txBox="1">
            <a:spLocks noChangeArrowheads="1"/>
          </p:cNvSpPr>
          <p:nvPr/>
        </p:nvSpPr>
        <p:spPr bwMode="auto">
          <a:xfrm>
            <a:off x="1800225" y="-1588"/>
            <a:ext cx="3933825" cy="823913"/>
          </a:xfrm>
          <a:prstGeom prst="rect">
            <a:avLst/>
          </a:prstGeom>
          <a:noFill/>
          <a:ln w="22225">
            <a:noFill/>
            <a:miter lim="800000"/>
            <a:headEnd type="none" w="sm" len="sm"/>
            <a:tailEnd type="none" w="sm" len="sm"/>
          </a:ln>
          <a:effectLst/>
        </p:spPr>
        <p:txBody>
          <a:bodyPr lIns="83641" tIns="41820" rIns="83641" bIns="41820" anchor="b">
            <a:spAutoFit/>
          </a:bodyPr>
          <a:lstStyle/>
          <a:p>
            <a:pPr defTabSz="817563">
              <a:spcBef>
                <a:spcPct val="50000"/>
              </a:spcBef>
              <a:defRPr/>
            </a:pPr>
            <a:r>
              <a:rPr kumimoji="1" lang="fr-FR" sz="2400" dirty="0" err="1">
                <a:solidFill>
                  <a:schemeClr val="tx2"/>
                </a:solidFill>
                <a:effectLst>
                  <a:outerShdw blurRad="38100" dist="38100" dir="2700000" algn="tl">
                    <a:srgbClr val="C0C0C0"/>
                  </a:outerShdw>
                </a:effectLst>
                <a:latin typeface="+mn-lt"/>
              </a:rPr>
              <a:t>Microbeam</a:t>
            </a:r>
            <a:r>
              <a:rPr kumimoji="1" lang="fr-FR" sz="2400" dirty="0">
                <a:solidFill>
                  <a:schemeClr val="tx2"/>
                </a:solidFill>
                <a:effectLst>
                  <a:outerShdw blurRad="38100" dist="38100" dir="2700000" algn="tl">
                    <a:srgbClr val="C0C0C0"/>
                  </a:outerShdw>
                </a:effectLst>
                <a:latin typeface="+mn-lt"/>
              </a:rPr>
              <a:t> line for micron </a:t>
            </a:r>
            <a:r>
              <a:rPr kumimoji="1" lang="fr-FR" sz="2400" dirty="0" err="1">
                <a:solidFill>
                  <a:schemeClr val="tx2"/>
                </a:solidFill>
                <a:effectLst>
                  <a:outerShdw blurRad="38100" dist="38100" dir="2700000" algn="tl">
                    <a:srgbClr val="C0C0C0"/>
                  </a:outerShdw>
                </a:effectLst>
                <a:latin typeface="+mn-lt"/>
              </a:rPr>
              <a:t>lateral</a:t>
            </a:r>
            <a:r>
              <a:rPr kumimoji="1" lang="fr-FR" sz="2400" dirty="0">
                <a:solidFill>
                  <a:schemeClr val="tx2"/>
                </a:solidFill>
                <a:effectLst>
                  <a:outerShdw blurRad="38100" dist="38100" dir="2700000" algn="tl">
                    <a:srgbClr val="C0C0C0"/>
                  </a:outerShdw>
                </a:effectLst>
                <a:latin typeface="+mn-lt"/>
              </a:rPr>
              <a:t> </a:t>
            </a:r>
            <a:r>
              <a:rPr kumimoji="1" lang="fr-FR" sz="2400" dirty="0" err="1">
                <a:solidFill>
                  <a:schemeClr val="tx2"/>
                </a:solidFill>
                <a:effectLst>
                  <a:outerShdw blurRad="38100" dist="38100" dir="2700000" algn="tl">
                    <a:srgbClr val="C0C0C0"/>
                  </a:outerShdw>
                </a:effectLst>
                <a:latin typeface="+mn-lt"/>
              </a:rPr>
              <a:t>resolution</a:t>
            </a:r>
            <a:endParaRPr kumimoji="1" lang="fr-FR" sz="2400" i="1" dirty="0">
              <a:solidFill>
                <a:schemeClr val="tx2"/>
              </a:solidFill>
              <a:latin typeface="+mn-lt"/>
            </a:endParaRPr>
          </a:p>
        </p:txBody>
      </p:sp>
      <p:sp>
        <p:nvSpPr>
          <p:cNvPr id="87050" name="Text Box 10"/>
          <p:cNvSpPr txBox="1">
            <a:spLocks noChangeArrowheads="1"/>
          </p:cNvSpPr>
          <p:nvPr/>
        </p:nvSpPr>
        <p:spPr bwMode="auto">
          <a:xfrm>
            <a:off x="381000" y="1447800"/>
            <a:ext cx="4833938" cy="571500"/>
          </a:xfrm>
          <a:prstGeom prst="rect">
            <a:avLst/>
          </a:prstGeom>
          <a:noFill/>
          <a:ln w="22225">
            <a:noFill/>
            <a:miter lim="800000"/>
            <a:headEnd type="none" w="sm" len="sm"/>
            <a:tailEnd type="none" w="sm" len="sm"/>
          </a:ln>
          <a:effectLst/>
        </p:spPr>
        <p:txBody>
          <a:bodyPr lIns="83641" tIns="41820" rIns="83641" bIns="41820" anchor="b">
            <a:spAutoFit/>
          </a:bodyPr>
          <a:lstStyle/>
          <a:p>
            <a:pPr algn="ctr" defTabSz="817563">
              <a:defRPr/>
            </a:pPr>
            <a:r>
              <a:rPr kumimoji="1" lang="fr-FR" sz="1600" b="1" dirty="0">
                <a:solidFill>
                  <a:schemeClr val="tx2"/>
                </a:solidFill>
                <a:effectLst>
                  <a:outerShdw blurRad="38100" dist="38100" dir="2700000" algn="tl">
                    <a:srgbClr val="C0C0C0"/>
                  </a:outerShdw>
                </a:effectLst>
                <a:latin typeface="Times New Roman" pitchFamily="18" charset="0"/>
              </a:rPr>
              <a:t>The first </a:t>
            </a:r>
            <a:r>
              <a:rPr kumimoji="1" lang="fr-FR" sz="1600" b="1" dirty="0" err="1">
                <a:solidFill>
                  <a:schemeClr val="tx2"/>
                </a:solidFill>
                <a:effectLst>
                  <a:outerShdw blurRad="38100" dist="38100" dir="2700000" algn="tl">
                    <a:srgbClr val="C0C0C0"/>
                  </a:outerShdw>
                </a:effectLst>
                <a:latin typeface="Times New Roman" pitchFamily="18" charset="0"/>
              </a:rPr>
              <a:t>microbeam</a:t>
            </a:r>
            <a:r>
              <a:rPr kumimoji="1" lang="fr-FR" sz="1600" b="1" dirty="0">
                <a:solidFill>
                  <a:schemeClr val="tx2"/>
                </a:solidFill>
                <a:effectLst>
                  <a:outerShdw blurRad="38100" dist="38100" dir="2700000" algn="tl">
                    <a:srgbClr val="C0C0C0"/>
                  </a:outerShdw>
                </a:effectLst>
                <a:latin typeface="Times New Roman" pitchFamily="18" charset="0"/>
              </a:rPr>
              <a:t> line </a:t>
            </a:r>
            <a:r>
              <a:rPr kumimoji="1" lang="fr-FR" sz="1600" b="1" dirty="0" err="1">
                <a:solidFill>
                  <a:schemeClr val="tx2"/>
                </a:solidFill>
                <a:effectLst>
                  <a:outerShdw blurRad="38100" dist="38100" dir="2700000" algn="tl">
                    <a:srgbClr val="C0C0C0"/>
                  </a:outerShdw>
                </a:effectLst>
                <a:latin typeface="Times New Roman" pitchFamily="18" charset="0"/>
              </a:rPr>
              <a:t>at</a:t>
            </a:r>
            <a:r>
              <a:rPr kumimoji="1" lang="fr-FR" sz="1600" b="1" dirty="0">
                <a:solidFill>
                  <a:schemeClr val="tx2"/>
                </a:solidFill>
                <a:effectLst>
                  <a:outerShdw blurRad="38100" dist="38100" dir="2700000" algn="tl">
                    <a:srgbClr val="C0C0C0"/>
                  </a:outerShdw>
                </a:effectLst>
                <a:latin typeface="Times New Roman" pitchFamily="18" charset="0"/>
              </a:rPr>
              <a:t> CENBG</a:t>
            </a:r>
          </a:p>
          <a:p>
            <a:pPr algn="ctr" defTabSz="817563">
              <a:defRPr/>
            </a:pPr>
            <a:r>
              <a:rPr kumimoji="1" lang="fr-FR" sz="1300" b="1" dirty="0" err="1">
                <a:latin typeface="Times New Roman" pitchFamily="18" charset="0"/>
              </a:rPr>
              <a:t>Demagnification</a:t>
            </a:r>
            <a:r>
              <a:rPr kumimoji="1" lang="fr-FR" sz="1300" b="1" dirty="0">
                <a:latin typeface="Times New Roman" pitchFamily="18" charset="0"/>
              </a:rPr>
              <a:t> </a:t>
            </a:r>
            <a:r>
              <a:rPr kumimoji="1" lang="fr-FR" sz="1300" b="1" dirty="0" err="1">
                <a:latin typeface="Times New Roman" pitchFamily="18" charset="0"/>
              </a:rPr>
              <a:t>factors</a:t>
            </a:r>
            <a:r>
              <a:rPr kumimoji="1" lang="fr-FR" sz="1300" b="1" dirty="0">
                <a:latin typeface="Times New Roman" pitchFamily="18" charset="0"/>
              </a:rPr>
              <a:t> (1/10)</a:t>
            </a:r>
            <a:r>
              <a:rPr kumimoji="1" lang="fr-FR" sz="1600" b="1" dirty="0">
                <a:solidFill>
                  <a:schemeClr val="tx2"/>
                </a:solidFill>
                <a:effectLst>
                  <a:outerShdw blurRad="38100" dist="38100" dir="2700000" algn="tl">
                    <a:srgbClr val="C0C0C0"/>
                  </a:outerShdw>
                </a:effectLst>
                <a:latin typeface="Times New Roman" pitchFamily="18" charset="0"/>
              </a:rPr>
              <a:t> </a:t>
            </a:r>
            <a:endParaRPr kumimoji="1" lang="fr-FR" sz="2100" b="1" i="1" dirty="0">
              <a:latin typeface="Times New Roman" pitchFamily="18" charset="0"/>
            </a:endParaRPr>
          </a:p>
        </p:txBody>
      </p:sp>
      <p:grpSp>
        <p:nvGrpSpPr>
          <p:cNvPr id="12294" name="Groupe 7"/>
          <p:cNvGrpSpPr>
            <a:grpSpLocks/>
          </p:cNvGrpSpPr>
          <p:nvPr/>
        </p:nvGrpSpPr>
        <p:grpSpPr bwMode="auto">
          <a:xfrm>
            <a:off x="0" y="6453188"/>
            <a:ext cx="9144000" cy="431800"/>
            <a:chOff x="0" y="6453322"/>
            <a:chExt cx="9144000" cy="432062"/>
          </a:xfrm>
        </p:grpSpPr>
        <p:sp>
          <p:nvSpPr>
            <p:cNvPr id="17" name="Rectangle 16"/>
            <p:cNvSpPr/>
            <p:nvPr/>
          </p:nvSpPr>
          <p:spPr>
            <a:xfrm>
              <a:off x="0" y="6453322"/>
              <a:ext cx="9144000" cy="432062"/>
            </a:xfrm>
            <a:prstGeom prst="rect">
              <a:avLst/>
            </a:prstGeom>
            <a:ln>
              <a:noFill/>
            </a:ln>
            <a:effectLst>
              <a:outerShdw blurRad="50800" dist="38100" dir="16200000"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dirty="0"/>
            </a:p>
          </p:txBody>
        </p:sp>
        <p:sp>
          <p:nvSpPr>
            <p:cNvPr id="18" name="Sous-titre 2"/>
            <p:cNvSpPr txBox="1">
              <a:spLocks/>
            </p:cNvSpPr>
            <p:nvPr/>
          </p:nvSpPr>
          <p:spPr>
            <a:xfrm>
              <a:off x="312738" y="6500976"/>
              <a:ext cx="3963987" cy="357404"/>
            </a:xfrm>
            <a:prstGeom prst="rect">
              <a:avLst/>
            </a:prstGeom>
          </p:spPr>
          <p:txBody>
            <a:bodyPr/>
            <a:lstStyle/>
            <a:p>
              <a:pPr marL="342900" indent="-342900" fontAlgn="auto">
                <a:spcBef>
                  <a:spcPct val="20000"/>
                </a:spcBef>
                <a:spcAft>
                  <a:spcPts val="0"/>
                </a:spcAft>
                <a:defRPr/>
              </a:pPr>
              <a:r>
                <a:rPr lang="fr-FR" sz="1600" dirty="0">
                  <a:latin typeface="Calibri" pitchFamily="34" charset="0"/>
                  <a:cs typeface="Calibri" pitchFamily="34" charset="0"/>
                </a:rPr>
                <a:t>INPC2013</a:t>
              </a:r>
              <a:r>
                <a:rPr lang="en-US" sz="1600" dirty="0">
                  <a:latin typeface="Calibri" pitchFamily="34" charset="0"/>
                  <a:cs typeface="Calibri" pitchFamily="34" charset="0"/>
                </a:rPr>
                <a:t>, 2-7 June 2013, Firenze, Italy</a:t>
              </a:r>
              <a:endParaRPr lang="fr-FR" sz="1600" dirty="0">
                <a:latin typeface="Calibri" pitchFamily="34" charset="0"/>
                <a:cs typeface="Calibri" pitchFamily="34" charset="0"/>
              </a:endParaRPr>
            </a:p>
            <a:p>
              <a:pPr marL="342900" indent="-342900" fontAlgn="auto">
                <a:spcBef>
                  <a:spcPct val="20000"/>
                </a:spcBef>
                <a:spcAft>
                  <a:spcPts val="0"/>
                </a:spcAft>
                <a:defRPr/>
              </a:pPr>
              <a:endParaRPr lang="fr-FR" sz="1400" dirty="0">
                <a:solidFill>
                  <a:schemeClr val="tx2">
                    <a:lumMod val="75000"/>
                  </a:schemeClr>
                </a:solidFill>
                <a:latin typeface="+mn-lt"/>
              </a:endParaRPr>
            </a:p>
          </p:txBody>
        </p:sp>
        <p:pic>
          <p:nvPicPr>
            <p:cNvPr id="12305" name="Image 6" descr="logo-cenbg-transparent.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92280" y="6453327"/>
              <a:ext cx="1259631" cy="43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295" name="ZoneTexte 17"/>
          <p:cNvSpPr txBox="1">
            <a:spLocks noChangeArrowheads="1"/>
          </p:cNvSpPr>
          <p:nvPr/>
        </p:nvSpPr>
        <p:spPr bwMode="auto">
          <a:xfrm>
            <a:off x="8658225" y="6491288"/>
            <a:ext cx="60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D7DE15E-D476-49DB-9D88-FDC46A450C19}" type="slidenum">
              <a:rPr lang="fr-FR"/>
              <a:pPr eaLnBrk="1" hangingPunct="1"/>
              <a:t>4</a:t>
            </a:fld>
            <a:endParaRPr lang="fr-FR"/>
          </a:p>
        </p:txBody>
      </p:sp>
      <p:cxnSp>
        <p:nvCxnSpPr>
          <p:cNvPr id="19" name="Connecteur droit 18"/>
          <p:cNvCxnSpPr/>
          <p:nvPr/>
        </p:nvCxnSpPr>
        <p:spPr>
          <a:xfrm>
            <a:off x="1328738" y="895350"/>
            <a:ext cx="7812087" cy="0"/>
          </a:xfrm>
          <a:prstGeom prst="line">
            <a:avLst/>
          </a:prstGeom>
          <a:ln w="38100">
            <a:solidFill>
              <a:schemeClr val="accent2">
                <a:lumMod val="75000"/>
              </a:schemeClr>
            </a:solidFill>
            <a:prstDash val="sysDot"/>
          </a:ln>
        </p:spPr>
        <p:style>
          <a:lnRef idx="1">
            <a:schemeClr val="accent2"/>
          </a:lnRef>
          <a:fillRef idx="0">
            <a:schemeClr val="accent2"/>
          </a:fillRef>
          <a:effectRef idx="0">
            <a:schemeClr val="accent2"/>
          </a:effectRef>
          <a:fontRef idx="minor">
            <a:schemeClr val="tx1"/>
          </a:fontRef>
        </p:style>
      </p:cxnSp>
      <p:grpSp>
        <p:nvGrpSpPr>
          <p:cNvPr id="12297" name="Groupe 19"/>
          <p:cNvGrpSpPr>
            <a:grpSpLocks/>
          </p:cNvGrpSpPr>
          <p:nvPr/>
        </p:nvGrpSpPr>
        <p:grpSpPr bwMode="auto">
          <a:xfrm>
            <a:off x="-900113" y="-747713"/>
            <a:ext cx="3432176" cy="1830388"/>
            <a:chOff x="-900113" y="-747713"/>
            <a:chExt cx="3432176" cy="1830388"/>
          </a:xfrm>
        </p:grpSpPr>
        <p:grpSp>
          <p:nvGrpSpPr>
            <p:cNvPr id="12299" name="Groupe 7"/>
            <p:cNvGrpSpPr>
              <a:grpSpLocks/>
            </p:cNvGrpSpPr>
            <p:nvPr/>
          </p:nvGrpSpPr>
          <p:grpSpPr bwMode="auto">
            <a:xfrm>
              <a:off x="-900113" y="-747713"/>
              <a:ext cx="3384551" cy="1830388"/>
              <a:chOff x="-900608" y="-747464"/>
              <a:chExt cx="3384376" cy="1830065"/>
            </a:xfrm>
          </p:grpSpPr>
          <p:sp>
            <p:nvSpPr>
              <p:cNvPr id="23" name="Ellipse 22"/>
              <p:cNvSpPr/>
              <p:nvPr/>
            </p:nvSpPr>
            <p:spPr>
              <a:xfrm>
                <a:off x="-103724" y="-747464"/>
                <a:ext cx="1795370" cy="1774513"/>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a:p>
            </p:txBody>
          </p:sp>
          <p:sp>
            <p:nvSpPr>
              <p:cNvPr id="24" name="Titre 1"/>
              <p:cNvSpPr txBox="1">
                <a:spLocks/>
              </p:cNvSpPr>
              <p:nvPr/>
            </p:nvSpPr>
            <p:spPr>
              <a:xfrm>
                <a:off x="-900608" y="-387165"/>
                <a:ext cx="3384376" cy="1469766"/>
              </a:xfrm>
              <a:prstGeom prst="rect">
                <a:avLst/>
              </a:prstGeom>
            </p:spPr>
            <p:txBody>
              <a:bodyPr anchor="ctr">
                <a:normAutofit/>
              </a:bodyPr>
              <a:lstStyle/>
              <a:p>
                <a:pPr algn="ctr" fontAlgn="auto">
                  <a:spcAft>
                    <a:spcPts val="0"/>
                  </a:spcAft>
                  <a:defRPr/>
                </a:pPr>
                <a:endParaRPr lang="fr-FR" sz="3200" dirty="0">
                  <a:solidFill>
                    <a:schemeClr val="accent1">
                      <a:lumMod val="50000"/>
                    </a:schemeClr>
                  </a:solidFill>
                  <a:latin typeface="+mj-lt"/>
                  <a:ea typeface="+mj-ea"/>
                  <a:cs typeface="+mj-cs"/>
                </a:endParaRPr>
              </a:p>
            </p:txBody>
          </p:sp>
        </p:grpSp>
        <p:sp>
          <p:nvSpPr>
            <p:cNvPr id="22" name="Titre 1"/>
            <p:cNvSpPr txBox="1">
              <a:spLocks/>
            </p:cNvSpPr>
            <p:nvPr/>
          </p:nvSpPr>
          <p:spPr bwMode="auto">
            <a:xfrm>
              <a:off x="-852488" y="-387350"/>
              <a:ext cx="3384551" cy="1470025"/>
            </a:xfrm>
            <a:prstGeom prst="rect">
              <a:avLst/>
            </a:prstGeom>
          </p:spPr>
          <p:txBody>
            <a:bodyPr anchor="ctr">
              <a:normAutofit/>
            </a:bodyPr>
            <a:lstStyle/>
            <a:p>
              <a:pPr algn="ctr" fontAlgn="auto">
                <a:spcAft>
                  <a:spcPts val="0"/>
                </a:spcAft>
                <a:defRPr/>
              </a:pPr>
              <a:r>
                <a:rPr lang="fr-FR" sz="3200" dirty="0">
                  <a:solidFill>
                    <a:schemeClr val="accent1">
                      <a:lumMod val="50000"/>
                    </a:schemeClr>
                  </a:solidFill>
                  <a:latin typeface="+mj-lt"/>
                  <a:ea typeface="+mj-ea"/>
                  <a:cs typeface="+mj-cs"/>
                </a:rPr>
                <a:t>1</a:t>
              </a:r>
            </a:p>
          </p:txBody>
        </p:sp>
      </p:grpSp>
      <p:pic>
        <p:nvPicPr>
          <p:cNvPr id="15" name="Picture 2" descr="image-micros"/>
          <p:cNvPicPr>
            <a:picLocks noChangeAspect="1" noChangeArrowheads="1"/>
          </p:cNvPicPr>
          <p:nvPr/>
        </p:nvPicPr>
        <p:blipFill>
          <a:blip r:embed="rId5"/>
          <a:srcRect/>
          <a:stretch>
            <a:fillRect/>
          </a:stretch>
        </p:blipFill>
        <p:spPr bwMode="auto">
          <a:xfrm>
            <a:off x="5783263" y="47625"/>
            <a:ext cx="3170237" cy="3171825"/>
          </a:xfrm>
          <a:prstGeom prst="rect">
            <a:avLst/>
          </a:prstGeom>
          <a:noFill/>
          <a:effectLst>
            <a:outerShdw blurRad="139700" dist="1270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314" name="AutoShape 19"/>
          <p:cNvCxnSpPr>
            <a:cxnSpLocks noChangeShapeType="1"/>
          </p:cNvCxnSpPr>
          <p:nvPr/>
        </p:nvCxnSpPr>
        <p:spPr bwMode="auto">
          <a:xfrm rot="-5400000">
            <a:off x="6472238" y="87313"/>
            <a:ext cx="34925" cy="1736725"/>
          </a:xfrm>
          <a:prstGeom prst="bentConnector3">
            <a:avLst>
              <a:gd name="adj1" fmla="val 600000"/>
            </a:avLst>
          </a:prstGeom>
          <a:noFill/>
          <a:ln w="19050">
            <a:solidFill>
              <a:srgbClr val="FF3300"/>
            </a:solidFill>
            <a:miter lim="800000"/>
            <a:headEnd/>
            <a:tailEnd/>
          </a:ln>
          <a:extLst>
            <a:ext uri="{909E8E84-426E-40DD-AFC4-6F175D3DCCD1}">
              <a14:hiddenFill xmlns:a14="http://schemas.microsoft.com/office/drawing/2010/main">
                <a:noFill/>
              </a14:hiddenFill>
            </a:ext>
          </a:extLst>
        </p:spPr>
      </p:cxnSp>
      <p:grpSp>
        <p:nvGrpSpPr>
          <p:cNvPr id="13315" name="Group 2"/>
          <p:cNvGrpSpPr>
            <a:grpSpLocks/>
          </p:cNvGrpSpPr>
          <p:nvPr/>
        </p:nvGrpSpPr>
        <p:grpSpPr bwMode="auto">
          <a:xfrm>
            <a:off x="381000" y="612775"/>
            <a:ext cx="8763000" cy="725488"/>
            <a:chOff x="288" y="3233"/>
            <a:chExt cx="5520" cy="457"/>
          </a:xfrm>
        </p:grpSpPr>
        <p:sp>
          <p:nvSpPr>
            <p:cNvPr id="13328" name="Line 3"/>
            <p:cNvSpPr>
              <a:spLocks noChangeShapeType="1"/>
            </p:cNvSpPr>
            <p:nvPr/>
          </p:nvSpPr>
          <p:spPr bwMode="auto">
            <a:xfrm flipV="1">
              <a:off x="705" y="3558"/>
              <a:ext cx="5055" cy="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77156" name="Rectangle 4"/>
            <p:cNvSpPr>
              <a:spLocks noChangeArrowheads="1"/>
            </p:cNvSpPr>
            <p:nvPr/>
          </p:nvSpPr>
          <p:spPr bwMode="auto">
            <a:xfrm>
              <a:off x="1347" y="3433"/>
              <a:ext cx="429" cy="257"/>
            </a:xfrm>
            <a:prstGeom prst="rect">
              <a:avLst/>
            </a:prstGeom>
            <a:gradFill rotWithShape="0">
              <a:gsLst>
                <a:gs pos="0">
                  <a:schemeClr val="tx1"/>
                </a:gs>
                <a:gs pos="50000">
                  <a:schemeClr val="hlink"/>
                </a:gs>
                <a:gs pos="100000">
                  <a:schemeClr val="tx1"/>
                </a:gs>
              </a:gsLst>
              <a:lin ang="5400000" scaled="1"/>
            </a:gradFill>
            <a:ln w="9525">
              <a:solidFill>
                <a:schemeClr val="tx1"/>
              </a:solidFill>
              <a:miter lim="800000"/>
              <a:headEnd/>
              <a:tailEnd/>
            </a:ln>
            <a:effectLst/>
          </p:spPr>
          <p:txBody>
            <a:bodyPr wrap="none" anchor="ctr"/>
            <a:lstStyle/>
            <a:p>
              <a:pPr>
                <a:defRPr/>
              </a:pPr>
              <a:endParaRPr lang="fr-FR"/>
            </a:p>
          </p:txBody>
        </p:sp>
        <p:sp>
          <p:nvSpPr>
            <p:cNvPr id="177157" name="Rectangle 5"/>
            <p:cNvSpPr>
              <a:spLocks noChangeArrowheads="1"/>
            </p:cNvSpPr>
            <p:nvPr/>
          </p:nvSpPr>
          <p:spPr bwMode="auto">
            <a:xfrm>
              <a:off x="1947" y="3433"/>
              <a:ext cx="428" cy="257"/>
            </a:xfrm>
            <a:prstGeom prst="rect">
              <a:avLst/>
            </a:prstGeom>
            <a:gradFill rotWithShape="0">
              <a:gsLst>
                <a:gs pos="0">
                  <a:schemeClr val="tx1"/>
                </a:gs>
                <a:gs pos="50000">
                  <a:schemeClr val="hlink"/>
                </a:gs>
                <a:gs pos="100000">
                  <a:schemeClr val="tx1"/>
                </a:gs>
              </a:gsLst>
              <a:lin ang="5400000" scaled="1"/>
            </a:gradFill>
            <a:ln w="9525">
              <a:solidFill>
                <a:schemeClr val="tx1"/>
              </a:solidFill>
              <a:miter lim="800000"/>
              <a:headEnd/>
              <a:tailEnd/>
            </a:ln>
            <a:effectLst/>
          </p:spPr>
          <p:txBody>
            <a:bodyPr wrap="none" anchor="ctr"/>
            <a:lstStyle/>
            <a:p>
              <a:pPr>
                <a:defRPr/>
              </a:pPr>
              <a:endParaRPr lang="fr-FR"/>
            </a:p>
          </p:txBody>
        </p:sp>
        <p:sp>
          <p:nvSpPr>
            <p:cNvPr id="13331" name="Line 6"/>
            <p:cNvSpPr>
              <a:spLocks noChangeShapeType="1"/>
            </p:cNvSpPr>
            <p:nvPr/>
          </p:nvSpPr>
          <p:spPr bwMode="auto">
            <a:xfrm>
              <a:off x="705" y="3472"/>
              <a:ext cx="0" cy="168"/>
            </a:xfrm>
            <a:prstGeom prst="line">
              <a:avLst/>
            </a:prstGeom>
            <a:noFill/>
            <a:ln w="1270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it-IT"/>
            </a:p>
          </p:txBody>
        </p:sp>
        <p:sp>
          <p:nvSpPr>
            <p:cNvPr id="177159" name="Rectangle 7"/>
            <p:cNvSpPr>
              <a:spLocks noChangeArrowheads="1"/>
            </p:cNvSpPr>
            <p:nvPr/>
          </p:nvSpPr>
          <p:spPr bwMode="auto">
            <a:xfrm>
              <a:off x="3961" y="3433"/>
              <a:ext cx="428" cy="257"/>
            </a:xfrm>
            <a:prstGeom prst="rect">
              <a:avLst/>
            </a:prstGeom>
            <a:gradFill rotWithShape="0">
              <a:gsLst>
                <a:gs pos="0">
                  <a:schemeClr val="tx1"/>
                </a:gs>
                <a:gs pos="50000">
                  <a:schemeClr val="hlink"/>
                </a:gs>
                <a:gs pos="100000">
                  <a:schemeClr val="tx1"/>
                </a:gs>
              </a:gsLst>
              <a:lin ang="5400000" scaled="1"/>
            </a:gradFill>
            <a:ln w="9525">
              <a:solidFill>
                <a:schemeClr val="tx1"/>
              </a:solidFill>
              <a:miter lim="800000"/>
              <a:headEnd/>
              <a:tailEnd/>
            </a:ln>
            <a:effectLst/>
          </p:spPr>
          <p:txBody>
            <a:bodyPr wrap="none" anchor="ctr"/>
            <a:lstStyle/>
            <a:p>
              <a:pPr>
                <a:defRPr/>
              </a:pPr>
              <a:endParaRPr lang="fr-FR"/>
            </a:p>
          </p:txBody>
        </p:sp>
        <p:sp>
          <p:nvSpPr>
            <p:cNvPr id="177160" name="Rectangle 8"/>
            <p:cNvSpPr>
              <a:spLocks noChangeArrowheads="1"/>
            </p:cNvSpPr>
            <p:nvPr/>
          </p:nvSpPr>
          <p:spPr bwMode="auto">
            <a:xfrm>
              <a:off x="4560" y="3433"/>
              <a:ext cx="429" cy="257"/>
            </a:xfrm>
            <a:prstGeom prst="rect">
              <a:avLst/>
            </a:prstGeom>
            <a:gradFill rotWithShape="0">
              <a:gsLst>
                <a:gs pos="0">
                  <a:schemeClr val="tx1"/>
                </a:gs>
                <a:gs pos="50000">
                  <a:schemeClr val="hlink"/>
                </a:gs>
                <a:gs pos="100000">
                  <a:schemeClr val="tx1"/>
                </a:gs>
              </a:gsLst>
              <a:lin ang="5400000" scaled="1"/>
            </a:gradFill>
            <a:ln w="9525">
              <a:solidFill>
                <a:schemeClr val="tx1"/>
              </a:solidFill>
              <a:miter lim="800000"/>
              <a:headEnd/>
              <a:tailEnd/>
            </a:ln>
            <a:effectLst/>
          </p:spPr>
          <p:txBody>
            <a:bodyPr wrap="none" anchor="ctr"/>
            <a:lstStyle/>
            <a:p>
              <a:pPr>
                <a:defRPr/>
              </a:pPr>
              <a:endParaRPr lang="fr-FR"/>
            </a:p>
          </p:txBody>
        </p:sp>
        <p:sp>
          <p:nvSpPr>
            <p:cNvPr id="13334" name="Text Box 9"/>
            <p:cNvSpPr txBox="1">
              <a:spLocks noChangeArrowheads="1"/>
            </p:cNvSpPr>
            <p:nvPr/>
          </p:nvSpPr>
          <p:spPr bwMode="auto">
            <a:xfrm>
              <a:off x="288" y="3233"/>
              <a:ext cx="62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t>object</a:t>
              </a:r>
            </a:p>
          </p:txBody>
        </p:sp>
        <p:sp>
          <p:nvSpPr>
            <p:cNvPr id="13335" name="Text Box 10"/>
            <p:cNvSpPr txBox="1">
              <a:spLocks noChangeArrowheads="1"/>
            </p:cNvSpPr>
            <p:nvPr/>
          </p:nvSpPr>
          <p:spPr bwMode="auto">
            <a:xfrm>
              <a:off x="5298" y="3245"/>
              <a:ext cx="51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t>image</a:t>
              </a:r>
            </a:p>
          </p:txBody>
        </p:sp>
        <p:sp>
          <p:nvSpPr>
            <p:cNvPr id="177163" name="Rectangle 11"/>
            <p:cNvSpPr>
              <a:spLocks noChangeArrowheads="1"/>
            </p:cNvSpPr>
            <p:nvPr/>
          </p:nvSpPr>
          <p:spPr bwMode="auto">
            <a:xfrm>
              <a:off x="3363" y="3432"/>
              <a:ext cx="428" cy="257"/>
            </a:xfrm>
            <a:prstGeom prst="rect">
              <a:avLst/>
            </a:prstGeom>
            <a:gradFill rotWithShape="0">
              <a:gsLst>
                <a:gs pos="0">
                  <a:schemeClr val="tx1"/>
                </a:gs>
                <a:gs pos="50000">
                  <a:schemeClr val="hlink"/>
                </a:gs>
                <a:gs pos="100000">
                  <a:schemeClr val="tx1"/>
                </a:gs>
              </a:gsLst>
              <a:lin ang="5400000" scaled="1"/>
            </a:gradFill>
            <a:ln w="9525">
              <a:solidFill>
                <a:schemeClr val="tx1"/>
              </a:solidFill>
              <a:miter lim="800000"/>
              <a:headEnd/>
              <a:tailEnd/>
            </a:ln>
            <a:effectLst/>
          </p:spPr>
          <p:txBody>
            <a:bodyPr wrap="none" anchor="ctr"/>
            <a:lstStyle/>
            <a:p>
              <a:pPr>
                <a:defRPr/>
              </a:pPr>
              <a:endParaRPr lang="fr-FR"/>
            </a:p>
          </p:txBody>
        </p:sp>
        <p:sp>
          <p:nvSpPr>
            <p:cNvPr id="13337" name="Line 12"/>
            <p:cNvSpPr>
              <a:spLocks noChangeShapeType="1"/>
            </p:cNvSpPr>
            <p:nvPr/>
          </p:nvSpPr>
          <p:spPr bwMode="auto">
            <a:xfrm>
              <a:off x="5546" y="3472"/>
              <a:ext cx="0" cy="168"/>
            </a:xfrm>
            <a:prstGeom prst="line">
              <a:avLst/>
            </a:prstGeom>
            <a:noFill/>
            <a:ln w="1270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it-IT"/>
            </a:p>
          </p:txBody>
        </p:sp>
        <p:sp>
          <p:nvSpPr>
            <p:cNvPr id="13338" name="Text Box 13"/>
            <p:cNvSpPr txBox="1">
              <a:spLocks noChangeArrowheads="1"/>
            </p:cNvSpPr>
            <p:nvPr/>
          </p:nvSpPr>
          <p:spPr bwMode="auto">
            <a:xfrm>
              <a:off x="790" y="3430"/>
              <a:ext cx="448"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900"/>
                <a:t>beam axis</a:t>
              </a:r>
            </a:p>
          </p:txBody>
        </p:sp>
        <p:sp>
          <p:nvSpPr>
            <p:cNvPr id="13339" name="Text Box 14"/>
            <p:cNvSpPr txBox="1">
              <a:spLocks noChangeArrowheads="1"/>
            </p:cNvSpPr>
            <p:nvPr/>
          </p:nvSpPr>
          <p:spPr bwMode="auto">
            <a:xfrm>
              <a:off x="1433" y="3455"/>
              <a:ext cx="254"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700"/>
                <a:t>-A</a:t>
              </a:r>
            </a:p>
          </p:txBody>
        </p:sp>
        <p:sp>
          <p:nvSpPr>
            <p:cNvPr id="13340" name="Text Box 15"/>
            <p:cNvSpPr txBox="1">
              <a:spLocks noChangeArrowheads="1"/>
            </p:cNvSpPr>
            <p:nvPr/>
          </p:nvSpPr>
          <p:spPr bwMode="auto">
            <a:xfrm>
              <a:off x="2059" y="3456"/>
              <a:ext cx="208"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700"/>
                <a:t>B</a:t>
              </a:r>
            </a:p>
          </p:txBody>
        </p:sp>
        <p:sp>
          <p:nvSpPr>
            <p:cNvPr id="13341" name="Text Box 16"/>
            <p:cNvSpPr txBox="1">
              <a:spLocks noChangeArrowheads="1"/>
            </p:cNvSpPr>
            <p:nvPr/>
          </p:nvSpPr>
          <p:spPr bwMode="auto">
            <a:xfrm>
              <a:off x="3480" y="3455"/>
              <a:ext cx="215"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700"/>
                <a:t>C</a:t>
              </a:r>
            </a:p>
          </p:txBody>
        </p:sp>
        <p:sp>
          <p:nvSpPr>
            <p:cNvPr id="13342" name="Text Box 17"/>
            <p:cNvSpPr txBox="1">
              <a:spLocks noChangeArrowheads="1"/>
            </p:cNvSpPr>
            <p:nvPr/>
          </p:nvSpPr>
          <p:spPr bwMode="auto">
            <a:xfrm>
              <a:off x="4045" y="3456"/>
              <a:ext cx="261"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700"/>
                <a:t>-D</a:t>
              </a:r>
            </a:p>
          </p:txBody>
        </p:sp>
        <p:sp>
          <p:nvSpPr>
            <p:cNvPr id="13343" name="Text Box 18"/>
            <p:cNvSpPr txBox="1">
              <a:spLocks noChangeArrowheads="1"/>
            </p:cNvSpPr>
            <p:nvPr/>
          </p:nvSpPr>
          <p:spPr bwMode="auto">
            <a:xfrm>
              <a:off x="4655" y="3455"/>
              <a:ext cx="261"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700"/>
                <a:t>-C</a:t>
              </a:r>
            </a:p>
          </p:txBody>
        </p:sp>
      </p:grpSp>
      <p:sp>
        <p:nvSpPr>
          <p:cNvPr id="177173" name="Text Box 21"/>
          <p:cNvSpPr txBox="1">
            <a:spLocks noChangeArrowheads="1"/>
          </p:cNvSpPr>
          <p:nvPr/>
        </p:nvSpPr>
        <p:spPr bwMode="auto">
          <a:xfrm>
            <a:off x="1752600" y="77788"/>
            <a:ext cx="7005638" cy="473075"/>
          </a:xfrm>
          <a:prstGeom prst="rect">
            <a:avLst/>
          </a:prstGeom>
          <a:noFill/>
          <a:ln w="9525">
            <a:noFill/>
            <a:miter lim="800000"/>
            <a:headEnd/>
            <a:tailEnd/>
          </a:ln>
          <a:effectLst/>
        </p:spPr>
        <p:txBody>
          <a:bodyPr lIns="87275" tIns="43638" rIns="87275" bIns="43638">
            <a:spAutoFit/>
          </a:bodyPr>
          <a:lstStyle/>
          <a:p>
            <a:pPr>
              <a:spcBef>
                <a:spcPct val="50000"/>
              </a:spcBef>
              <a:defRPr/>
            </a:pPr>
            <a:r>
              <a:rPr lang="fr-FR" sz="2400" dirty="0">
                <a:solidFill>
                  <a:schemeClr val="tx2">
                    <a:lumMod val="75000"/>
                  </a:schemeClr>
                </a:solidFill>
                <a:effectLst>
                  <a:outerShdw blurRad="38100" dist="38100" dir="2700000" algn="tl">
                    <a:srgbClr val="000000">
                      <a:alpha val="43137"/>
                    </a:srgbClr>
                  </a:outerShdw>
                </a:effectLst>
              </a:rPr>
              <a:t>The </a:t>
            </a:r>
            <a:r>
              <a:rPr lang="fr-FR" sz="2400" dirty="0" err="1">
                <a:solidFill>
                  <a:schemeClr val="tx2">
                    <a:lumMod val="75000"/>
                  </a:schemeClr>
                </a:solidFill>
                <a:effectLst>
                  <a:outerShdw blurRad="38100" dist="38100" dir="2700000" algn="tl">
                    <a:srgbClr val="000000">
                      <a:alpha val="43137"/>
                    </a:srgbClr>
                  </a:outerShdw>
                </a:effectLst>
              </a:rPr>
              <a:t>high</a:t>
            </a:r>
            <a:r>
              <a:rPr lang="fr-FR" sz="2400" dirty="0">
                <a:solidFill>
                  <a:schemeClr val="tx2">
                    <a:lumMod val="75000"/>
                  </a:schemeClr>
                </a:solidFill>
                <a:effectLst>
                  <a:outerShdw blurRad="38100" dist="38100" dir="2700000" algn="tl">
                    <a:srgbClr val="000000">
                      <a:alpha val="43137"/>
                    </a:srgbClr>
                  </a:outerShdw>
                </a:effectLst>
              </a:rPr>
              <a:t> </a:t>
            </a:r>
            <a:r>
              <a:rPr lang="fr-FR" sz="2400" dirty="0" err="1">
                <a:solidFill>
                  <a:schemeClr val="tx2">
                    <a:lumMod val="75000"/>
                  </a:schemeClr>
                </a:solidFill>
                <a:effectLst>
                  <a:outerShdw blurRad="38100" dist="38100" dir="2700000" algn="tl">
                    <a:srgbClr val="000000">
                      <a:alpha val="43137"/>
                    </a:srgbClr>
                  </a:outerShdw>
                </a:effectLst>
              </a:rPr>
              <a:t>resolution</a:t>
            </a:r>
            <a:r>
              <a:rPr lang="fr-FR" sz="2400" dirty="0">
                <a:solidFill>
                  <a:schemeClr val="tx2">
                    <a:lumMod val="75000"/>
                  </a:schemeClr>
                </a:solidFill>
                <a:effectLst>
                  <a:outerShdw blurRad="38100" dist="38100" dir="2700000" algn="tl">
                    <a:srgbClr val="000000">
                      <a:alpha val="43137"/>
                    </a:srgbClr>
                  </a:outerShdw>
                </a:effectLst>
              </a:rPr>
              <a:t> CENBG </a:t>
            </a:r>
            <a:r>
              <a:rPr lang="fr-FR" sz="2400" dirty="0" err="1">
                <a:solidFill>
                  <a:schemeClr val="tx2">
                    <a:lumMod val="75000"/>
                  </a:schemeClr>
                </a:solidFill>
                <a:effectLst>
                  <a:outerShdw blurRad="38100" dist="38100" dir="2700000" algn="tl">
                    <a:srgbClr val="000000">
                      <a:alpha val="43137"/>
                    </a:srgbClr>
                  </a:outerShdw>
                </a:effectLst>
              </a:rPr>
              <a:t>microbeam</a:t>
            </a:r>
            <a:r>
              <a:rPr lang="fr-FR" sz="2400" dirty="0">
                <a:solidFill>
                  <a:schemeClr val="tx2">
                    <a:lumMod val="75000"/>
                  </a:schemeClr>
                </a:solidFill>
                <a:effectLst>
                  <a:outerShdw blurRad="38100" dist="38100" dir="2700000" algn="tl">
                    <a:srgbClr val="000000">
                      <a:alpha val="43137"/>
                    </a:srgbClr>
                  </a:outerShdw>
                </a:effectLst>
              </a:rPr>
              <a:t> line</a:t>
            </a:r>
          </a:p>
        </p:txBody>
      </p:sp>
      <p:grpSp>
        <p:nvGrpSpPr>
          <p:cNvPr id="13317" name="Groupe 15"/>
          <p:cNvGrpSpPr>
            <a:grpSpLocks/>
          </p:cNvGrpSpPr>
          <p:nvPr/>
        </p:nvGrpSpPr>
        <p:grpSpPr bwMode="auto">
          <a:xfrm>
            <a:off x="-900113" y="-747713"/>
            <a:ext cx="3384551" cy="1830388"/>
            <a:chOff x="-900608" y="-747465"/>
            <a:chExt cx="3384376" cy="1830066"/>
          </a:xfrm>
        </p:grpSpPr>
        <p:sp>
          <p:nvSpPr>
            <p:cNvPr id="24" name="Ellipse 23"/>
            <p:cNvSpPr/>
            <p:nvPr/>
          </p:nvSpPr>
          <p:spPr>
            <a:xfrm>
              <a:off x="-103724" y="-747465"/>
              <a:ext cx="1795370" cy="1774514"/>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dirty="0"/>
            </a:p>
          </p:txBody>
        </p:sp>
        <p:sp>
          <p:nvSpPr>
            <p:cNvPr id="25" name="Titre 1"/>
            <p:cNvSpPr txBox="1">
              <a:spLocks/>
            </p:cNvSpPr>
            <p:nvPr/>
          </p:nvSpPr>
          <p:spPr>
            <a:xfrm>
              <a:off x="-900608" y="-387165"/>
              <a:ext cx="3384376" cy="1469766"/>
            </a:xfrm>
            <a:prstGeom prst="rect">
              <a:avLst/>
            </a:prstGeom>
          </p:spPr>
          <p:txBody>
            <a:bodyPr anchor="ctr">
              <a:normAutofit/>
            </a:bodyPr>
            <a:lstStyle/>
            <a:p>
              <a:pPr algn="ctr" fontAlgn="auto">
                <a:spcAft>
                  <a:spcPts val="0"/>
                </a:spcAft>
                <a:defRPr/>
              </a:pPr>
              <a:r>
                <a:rPr lang="fr-FR" sz="3200" dirty="0">
                  <a:solidFill>
                    <a:schemeClr val="accent1">
                      <a:lumMod val="50000"/>
                    </a:schemeClr>
                  </a:solidFill>
                  <a:latin typeface="+mj-lt"/>
                  <a:ea typeface="+mj-ea"/>
                  <a:cs typeface="+mj-cs"/>
                </a:rPr>
                <a:t>1</a:t>
              </a:r>
            </a:p>
          </p:txBody>
        </p:sp>
      </p:grpSp>
      <p:cxnSp>
        <p:nvCxnSpPr>
          <p:cNvPr id="26" name="Connecteur droit 25"/>
          <p:cNvCxnSpPr/>
          <p:nvPr/>
        </p:nvCxnSpPr>
        <p:spPr>
          <a:xfrm>
            <a:off x="1331913" y="608013"/>
            <a:ext cx="7812087" cy="0"/>
          </a:xfrm>
          <a:prstGeom prst="line">
            <a:avLst/>
          </a:prstGeom>
          <a:ln w="38100">
            <a:solidFill>
              <a:schemeClr val="accent2">
                <a:lumMod val="75000"/>
              </a:schemeClr>
            </a:solidFill>
            <a:prstDash val="sysDot"/>
          </a:ln>
        </p:spPr>
        <p:style>
          <a:lnRef idx="1">
            <a:schemeClr val="accent2"/>
          </a:lnRef>
          <a:fillRef idx="0">
            <a:schemeClr val="accent2"/>
          </a:fillRef>
          <a:effectRef idx="0">
            <a:schemeClr val="accent2"/>
          </a:effectRef>
          <a:fontRef idx="minor">
            <a:schemeClr val="tx1"/>
          </a:fontRef>
        </p:style>
      </p:cxnSp>
      <p:pic>
        <p:nvPicPr>
          <p:cNvPr id="12311" name="Picture 23"/>
          <p:cNvPicPr>
            <a:picLocks noChangeAspect="1" noChangeArrowheads="1"/>
          </p:cNvPicPr>
          <p:nvPr/>
        </p:nvPicPr>
        <p:blipFill>
          <a:blip r:embed="rId3"/>
          <a:srcRect/>
          <a:stretch>
            <a:fillRect/>
          </a:stretch>
        </p:blipFill>
        <p:spPr bwMode="auto">
          <a:xfrm>
            <a:off x="566738" y="1546225"/>
            <a:ext cx="8253412" cy="4532313"/>
          </a:xfrm>
          <a:prstGeom prst="rect">
            <a:avLst/>
          </a:prstGeom>
          <a:noFill/>
          <a:ln w="9525">
            <a:noFill/>
            <a:miter lim="800000"/>
            <a:headEnd/>
            <a:tailEnd/>
          </a:ln>
          <a:effectLst>
            <a:outerShdw blurRad="139700" dist="139700" dir="2700000" algn="tl" rotWithShape="0">
              <a:prstClr val="black">
                <a:alpha val="40000"/>
              </a:prstClr>
            </a:outerShdw>
          </a:effectLst>
        </p:spPr>
      </p:pic>
      <p:pic>
        <p:nvPicPr>
          <p:cNvPr id="12294" name="Picture 22" descr="focus"/>
          <p:cNvPicPr>
            <a:picLocks noChangeAspect="1" noChangeArrowheads="1"/>
          </p:cNvPicPr>
          <p:nvPr/>
        </p:nvPicPr>
        <p:blipFill>
          <a:blip r:embed="rId4"/>
          <a:srcRect/>
          <a:stretch>
            <a:fillRect/>
          </a:stretch>
        </p:blipFill>
        <p:spPr bwMode="auto">
          <a:xfrm>
            <a:off x="109538" y="4138613"/>
            <a:ext cx="2090737" cy="2197100"/>
          </a:xfrm>
          <a:prstGeom prst="rect">
            <a:avLst/>
          </a:prstGeom>
          <a:noFill/>
          <a:ln w="9525">
            <a:noFill/>
            <a:miter lim="800000"/>
            <a:headEnd/>
            <a:tailEnd/>
          </a:ln>
          <a:effectLst>
            <a:outerShdw blurRad="101600" dist="101600" dir="2700000" algn="tl" rotWithShape="0">
              <a:prstClr val="black">
                <a:alpha val="40000"/>
              </a:prstClr>
            </a:outerShdw>
          </a:effectLst>
        </p:spPr>
      </p:pic>
      <p:grpSp>
        <p:nvGrpSpPr>
          <p:cNvPr id="13321" name="Groupe 7"/>
          <p:cNvGrpSpPr>
            <a:grpSpLocks/>
          </p:cNvGrpSpPr>
          <p:nvPr/>
        </p:nvGrpSpPr>
        <p:grpSpPr bwMode="auto">
          <a:xfrm>
            <a:off x="0" y="6453188"/>
            <a:ext cx="9144000" cy="431800"/>
            <a:chOff x="0" y="6453322"/>
            <a:chExt cx="9144000" cy="432062"/>
          </a:xfrm>
        </p:grpSpPr>
        <p:sp>
          <p:nvSpPr>
            <p:cNvPr id="29" name="Rectangle 28"/>
            <p:cNvSpPr/>
            <p:nvPr/>
          </p:nvSpPr>
          <p:spPr>
            <a:xfrm>
              <a:off x="0" y="6453322"/>
              <a:ext cx="9144000" cy="432062"/>
            </a:xfrm>
            <a:prstGeom prst="rect">
              <a:avLst/>
            </a:prstGeom>
            <a:ln>
              <a:noFill/>
            </a:ln>
            <a:effectLst>
              <a:outerShdw blurRad="50800" dist="38100" dir="16200000"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dirty="0"/>
            </a:p>
          </p:txBody>
        </p:sp>
        <p:pic>
          <p:nvPicPr>
            <p:cNvPr id="13325" name="Image 6" descr="logo-cenbg-transparent.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92280" y="6453327"/>
              <a:ext cx="1259631" cy="43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22" name="ZoneTexte 18"/>
          <p:cNvSpPr txBox="1">
            <a:spLocks noChangeArrowheads="1"/>
          </p:cNvSpPr>
          <p:nvPr/>
        </p:nvSpPr>
        <p:spPr bwMode="auto">
          <a:xfrm>
            <a:off x="8648700" y="6491288"/>
            <a:ext cx="5857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4C4EB6F-0C63-4912-82B5-F999B8EEF95A}" type="slidenum">
              <a:rPr lang="fr-FR"/>
              <a:pPr eaLnBrk="1" hangingPunct="1"/>
              <a:t>5</a:t>
            </a:fld>
            <a:endParaRPr lang="fr-FR"/>
          </a:p>
        </p:txBody>
      </p:sp>
      <p:sp>
        <p:nvSpPr>
          <p:cNvPr id="32" name="Sous-titre 2"/>
          <p:cNvSpPr txBox="1">
            <a:spLocks/>
          </p:cNvSpPr>
          <p:nvPr/>
        </p:nvSpPr>
        <p:spPr bwMode="auto">
          <a:xfrm>
            <a:off x="312738" y="6500813"/>
            <a:ext cx="3963987" cy="357187"/>
          </a:xfrm>
          <a:prstGeom prst="rect">
            <a:avLst/>
          </a:prstGeom>
        </p:spPr>
        <p:txBody>
          <a:bodyPr/>
          <a:lstStyle/>
          <a:p>
            <a:pPr marL="342900" indent="-342900" fontAlgn="auto">
              <a:spcBef>
                <a:spcPct val="20000"/>
              </a:spcBef>
              <a:spcAft>
                <a:spcPts val="0"/>
              </a:spcAft>
              <a:defRPr/>
            </a:pPr>
            <a:r>
              <a:rPr lang="fr-FR" sz="1600" dirty="0">
                <a:latin typeface="Calibri" pitchFamily="34" charset="0"/>
                <a:cs typeface="Calibri" pitchFamily="34" charset="0"/>
              </a:rPr>
              <a:t>INPC2013</a:t>
            </a:r>
            <a:r>
              <a:rPr lang="en-US" sz="1600" dirty="0">
                <a:latin typeface="Calibri" pitchFamily="34" charset="0"/>
                <a:cs typeface="Calibri" pitchFamily="34" charset="0"/>
              </a:rPr>
              <a:t>, 2-7 June 2013, Firenze, Italy</a:t>
            </a:r>
            <a:endParaRPr lang="fr-FR" sz="1600" dirty="0">
              <a:latin typeface="Calibri" pitchFamily="34" charset="0"/>
              <a:cs typeface="Calibri" pitchFamily="34" charset="0"/>
            </a:endParaRPr>
          </a:p>
          <a:p>
            <a:pPr marL="342900" indent="-342900" fontAlgn="auto">
              <a:spcBef>
                <a:spcPct val="20000"/>
              </a:spcBef>
              <a:spcAft>
                <a:spcPts val="0"/>
              </a:spcAft>
              <a:defRPr/>
            </a:pPr>
            <a:endParaRPr lang="fr-FR" sz="1400" dirty="0">
              <a:solidFill>
                <a:schemeClr val="tx2">
                  <a:lumMod val="75000"/>
                </a:schemeClr>
              </a:solidFill>
              <a:latin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95" descr="Photo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97"/>
          <p:cNvSpPr txBox="1">
            <a:spLocks noChangeArrowheads="1"/>
          </p:cNvSpPr>
          <p:nvPr/>
        </p:nvSpPr>
        <p:spPr bwMode="auto">
          <a:xfrm>
            <a:off x="6985000" y="3875088"/>
            <a:ext cx="1319213" cy="647700"/>
          </a:xfrm>
          <a:prstGeom prst="rect">
            <a:avLst/>
          </a:prstGeom>
          <a:noFill/>
          <a:ln w="38100">
            <a:solidFill>
              <a:srgbClr val="FF0000"/>
            </a:solidFill>
            <a:miter lim="800000"/>
            <a:headEnd type="none" w="sm" len="sm"/>
            <a:tailEnd/>
          </a:ln>
          <a:extLst>
            <a:ext uri="{909E8E84-426E-40DD-AFC4-6F175D3DCCD1}">
              <a14:hiddenFill xmlns:a14="http://schemas.microsoft.com/office/drawing/2010/main">
                <a:solidFill>
                  <a:srgbClr val="FFFFFF"/>
                </a:solidFill>
              </a14:hiddenFill>
            </a:ext>
          </a:extLst>
        </p:spPr>
        <p:txBody>
          <a:bodyPr lIns="93594" tIns="46797" rIns="93594" bIns="46797" anchor="b">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solidFill>
                  <a:srgbClr val="FF0000"/>
                </a:solidFill>
                <a:latin typeface="Comic Sans MS" pitchFamily="66" charset="0"/>
              </a:rPr>
              <a:t>Object aperture</a:t>
            </a:r>
          </a:p>
        </p:txBody>
      </p:sp>
      <p:sp>
        <p:nvSpPr>
          <p:cNvPr id="14340" name="Text Box 98"/>
          <p:cNvSpPr txBox="1">
            <a:spLocks noChangeArrowheads="1"/>
          </p:cNvSpPr>
          <p:nvPr/>
        </p:nvSpPr>
        <p:spPr bwMode="auto">
          <a:xfrm>
            <a:off x="4421188" y="1758950"/>
            <a:ext cx="1320800" cy="371475"/>
          </a:xfrm>
          <a:prstGeom prst="rect">
            <a:avLst/>
          </a:prstGeom>
          <a:noFill/>
          <a:ln w="38100">
            <a:solidFill>
              <a:srgbClr val="FF0000"/>
            </a:solidFill>
            <a:miter lim="800000"/>
            <a:headEnd type="none" w="sm" len="sm"/>
            <a:tailEnd/>
          </a:ln>
          <a:extLst>
            <a:ext uri="{909E8E84-426E-40DD-AFC4-6F175D3DCCD1}">
              <a14:hiddenFill xmlns:a14="http://schemas.microsoft.com/office/drawing/2010/main">
                <a:solidFill>
                  <a:srgbClr val="FFFFFF"/>
                </a:solidFill>
              </a14:hiddenFill>
            </a:ext>
          </a:extLst>
        </p:spPr>
        <p:txBody>
          <a:bodyPr lIns="93594" tIns="46797" rIns="93594" bIns="46797" anchor="b">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solidFill>
                  <a:srgbClr val="FF0000"/>
                </a:solidFill>
                <a:latin typeface="Comic Sans MS" pitchFamily="66" charset="0"/>
              </a:rPr>
              <a:t>Doublet</a:t>
            </a:r>
          </a:p>
        </p:txBody>
      </p:sp>
      <p:sp>
        <p:nvSpPr>
          <p:cNvPr id="14341" name="Text Box 99"/>
          <p:cNvSpPr txBox="1">
            <a:spLocks noChangeArrowheads="1"/>
          </p:cNvSpPr>
          <p:nvPr/>
        </p:nvSpPr>
        <p:spPr bwMode="auto">
          <a:xfrm>
            <a:off x="3317875" y="939800"/>
            <a:ext cx="1870075" cy="649288"/>
          </a:xfrm>
          <a:prstGeom prst="rect">
            <a:avLst/>
          </a:prstGeom>
          <a:noFill/>
          <a:ln w="38100">
            <a:solidFill>
              <a:srgbClr val="FF0000"/>
            </a:solidFill>
            <a:miter lim="800000"/>
            <a:headEnd type="none" w="sm" len="sm"/>
            <a:tailEnd/>
          </a:ln>
          <a:extLst>
            <a:ext uri="{909E8E84-426E-40DD-AFC4-6F175D3DCCD1}">
              <a14:hiddenFill xmlns:a14="http://schemas.microsoft.com/office/drawing/2010/main">
                <a:solidFill>
                  <a:srgbClr val="FFFFFF"/>
                </a:solidFill>
              </a14:hiddenFill>
            </a:ext>
          </a:extLst>
        </p:spPr>
        <p:txBody>
          <a:bodyPr lIns="93594" tIns="46797" rIns="93594" bIns="46797" anchor="b">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solidFill>
                  <a:srgbClr val="FF0000"/>
                </a:solidFill>
                <a:latin typeface="Comic Sans MS" pitchFamily="66" charset="0"/>
              </a:rPr>
              <a:t>Intermediate image</a:t>
            </a:r>
          </a:p>
        </p:txBody>
      </p:sp>
      <p:sp>
        <p:nvSpPr>
          <p:cNvPr id="14342" name="Text Box 100"/>
          <p:cNvSpPr txBox="1">
            <a:spLocks noChangeArrowheads="1"/>
          </p:cNvSpPr>
          <p:nvPr/>
        </p:nvSpPr>
        <p:spPr bwMode="auto">
          <a:xfrm>
            <a:off x="1974850" y="268288"/>
            <a:ext cx="1319213" cy="371475"/>
          </a:xfrm>
          <a:prstGeom prst="rect">
            <a:avLst/>
          </a:prstGeom>
          <a:noFill/>
          <a:ln w="38100">
            <a:solidFill>
              <a:srgbClr val="FF0000"/>
            </a:solidFill>
            <a:miter lim="800000"/>
            <a:headEnd type="none" w="sm" len="sm"/>
            <a:tailEnd/>
          </a:ln>
          <a:extLst>
            <a:ext uri="{909E8E84-426E-40DD-AFC4-6F175D3DCCD1}">
              <a14:hiddenFill xmlns:a14="http://schemas.microsoft.com/office/drawing/2010/main">
                <a:solidFill>
                  <a:srgbClr val="FFFFFF"/>
                </a:solidFill>
              </a14:hiddenFill>
            </a:ext>
          </a:extLst>
        </p:spPr>
        <p:txBody>
          <a:bodyPr lIns="93594" tIns="46797" rIns="93594" bIns="46797" anchor="b">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solidFill>
                  <a:srgbClr val="FF0000"/>
                </a:solidFill>
                <a:latin typeface="Comic Sans MS" pitchFamily="66" charset="0"/>
              </a:rPr>
              <a:t>Triplet</a:t>
            </a:r>
          </a:p>
        </p:txBody>
      </p:sp>
      <p:sp>
        <p:nvSpPr>
          <p:cNvPr id="14343" name="Line 101"/>
          <p:cNvSpPr>
            <a:spLocks noChangeShapeType="1"/>
          </p:cNvSpPr>
          <p:nvPr/>
        </p:nvSpPr>
        <p:spPr bwMode="auto">
          <a:xfrm flipH="1">
            <a:off x="2139950" y="619125"/>
            <a:ext cx="360363" cy="768350"/>
          </a:xfrm>
          <a:prstGeom prst="line">
            <a:avLst/>
          </a:prstGeom>
          <a:noFill/>
          <a:ln w="38100">
            <a:solidFill>
              <a:srgbClr val="FF0000"/>
            </a:solidFill>
            <a:round/>
            <a:headEnd type="none" w="sm" len="sm"/>
            <a:tailEnd type="triangle" w="med" len="med"/>
          </a:ln>
          <a:extLst>
            <a:ext uri="{909E8E84-426E-40DD-AFC4-6F175D3DCCD1}">
              <a14:hiddenFill xmlns:a14="http://schemas.microsoft.com/office/drawing/2010/main">
                <a:noFill/>
              </a14:hiddenFill>
            </a:ext>
          </a:extLst>
        </p:spPr>
        <p:txBody>
          <a:bodyPr lIns="83641" tIns="41820" rIns="83641" bIns="41820" anchor="b"/>
          <a:lstStyle/>
          <a:p>
            <a:endParaRPr lang="it-IT"/>
          </a:p>
        </p:txBody>
      </p:sp>
      <p:sp>
        <p:nvSpPr>
          <p:cNvPr id="14344" name="Line 102"/>
          <p:cNvSpPr>
            <a:spLocks noChangeShapeType="1"/>
          </p:cNvSpPr>
          <p:nvPr/>
        </p:nvSpPr>
        <p:spPr bwMode="auto">
          <a:xfrm flipH="1">
            <a:off x="3759200" y="1563688"/>
            <a:ext cx="228600" cy="947737"/>
          </a:xfrm>
          <a:prstGeom prst="line">
            <a:avLst/>
          </a:prstGeom>
          <a:noFill/>
          <a:ln w="38100">
            <a:solidFill>
              <a:srgbClr val="FF0000"/>
            </a:solidFill>
            <a:round/>
            <a:headEnd type="none" w="sm" len="sm"/>
            <a:tailEnd type="triangle" w="med" len="med"/>
          </a:ln>
          <a:extLst>
            <a:ext uri="{909E8E84-426E-40DD-AFC4-6F175D3DCCD1}">
              <a14:hiddenFill xmlns:a14="http://schemas.microsoft.com/office/drawing/2010/main">
                <a:noFill/>
              </a14:hiddenFill>
            </a:ext>
          </a:extLst>
        </p:spPr>
        <p:txBody>
          <a:bodyPr lIns="83641" tIns="41820" rIns="83641" bIns="41820" anchor="b"/>
          <a:lstStyle/>
          <a:p>
            <a:endParaRPr lang="it-IT"/>
          </a:p>
        </p:txBody>
      </p:sp>
      <p:sp>
        <p:nvSpPr>
          <p:cNvPr id="14345" name="Line 103"/>
          <p:cNvSpPr>
            <a:spLocks noChangeShapeType="1"/>
          </p:cNvSpPr>
          <p:nvPr/>
        </p:nvSpPr>
        <p:spPr bwMode="auto">
          <a:xfrm flipH="1">
            <a:off x="4030663" y="2073275"/>
            <a:ext cx="423862" cy="622300"/>
          </a:xfrm>
          <a:prstGeom prst="line">
            <a:avLst/>
          </a:prstGeom>
          <a:noFill/>
          <a:ln w="38100">
            <a:solidFill>
              <a:srgbClr val="FF0000"/>
            </a:solidFill>
            <a:round/>
            <a:headEnd type="none" w="sm" len="sm"/>
            <a:tailEnd type="triangle" w="med" len="med"/>
          </a:ln>
          <a:extLst>
            <a:ext uri="{909E8E84-426E-40DD-AFC4-6F175D3DCCD1}">
              <a14:hiddenFill xmlns:a14="http://schemas.microsoft.com/office/drawing/2010/main">
                <a:noFill/>
              </a14:hiddenFill>
            </a:ext>
          </a:extLst>
        </p:spPr>
        <p:txBody>
          <a:bodyPr lIns="83641" tIns="41820" rIns="83641" bIns="41820" anchor="b"/>
          <a:lstStyle/>
          <a:p>
            <a:endParaRPr lang="it-IT"/>
          </a:p>
        </p:txBody>
      </p:sp>
      <p:sp>
        <p:nvSpPr>
          <p:cNvPr id="14346" name="Line 104"/>
          <p:cNvSpPr>
            <a:spLocks noChangeShapeType="1"/>
          </p:cNvSpPr>
          <p:nvPr/>
        </p:nvSpPr>
        <p:spPr bwMode="auto">
          <a:xfrm flipH="1">
            <a:off x="6985000" y="4514850"/>
            <a:ext cx="315913" cy="290513"/>
          </a:xfrm>
          <a:prstGeom prst="line">
            <a:avLst/>
          </a:prstGeom>
          <a:noFill/>
          <a:ln w="38100">
            <a:solidFill>
              <a:srgbClr val="FF0000"/>
            </a:solidFill>
            <a:round/>
            <a:headEnd type="none" w="sm" len="sm"/>
            <a:tailEnd type="triangle" w="med" len="med"/>
          </a:ln>
          <a:extLst>
            <a:ext uri="{909E8E84-426E-40DD-AFC4-6F175D3DCCD1}">
              <a14:hiddenFill xmlns:a14="http://schemas.microsoft.com/office/drawing/2010/main">
                <a:noFill/>
              </a14:hiddenFill>
            </a:ext>
          </a:extLst>
        </p:spPr>
        <p:txBody>
          <a:bodyPr lIns="83641" tIns="41820" rIns="83641" bIns="41820" anchor="b"/>
          <a:lstStyle/>
          <a:p>
            <a:endParaRPr lang="it-IT"/>
          </a:p>
        </p:txBody>
      </p:sp>
      <p:sp>
        <p:nvSpPr>
          <p:cNvPr id="14347" name="Text Box 105"/>
          <p:cNvSpPr txBox="1">
            <a:spLocks noChangeArrowheads="1"/>
          </p:cNvSpPr>
          <p:nvPr/>
        </p:nvSpPr>
        <p:spPr bwMode="auto">
          <a:xfrm>
            <a:off x="6224588" y="2759075"/>
            <a:ext cx="1320800" cy="647700"/>
          </a:xfrm>
          <a:prstGeom prst="rect">
            <a:avLst/>
          </a:prstGeom>
          <a:noFill/>
          <a:ln w="38100">
            <a:solidFill>
              <a:srgbClr val="FF0000"/>
            </a:solidFill>
            <a:miter lim="800000"/>
            <a:headEnd type="none" w="sm" len="sm"/>
            <a:tailEnd/>
          </a:ln>
          <a:extLst>
            <a:ext uri="{909E8E84-426E-40DD-AFC4-6F175D3DCCD1}">
              <a14:hiddenFill xmlns:a14="http://schemas.microsoft.com/office/drawing/2010/main">
                <a:solidFill>
                  <a:srgbClr val="FFFFFF"/>
                </a:solidFill>
              </a14:hiddenFill>
            </a:ext>
          </a:extLst>
        </p:spPr>
        <p:txBody>
          <a:bodyPr lIns="93594" tIns="46797" rIns="93594" bIns="46797" anchor="b">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solidFill>
                  <a:srgbClr val="FF0000"/>
                </a:solidFill>
                <a:latin typeface="Comic Sans MS" pitchFamily="66" charset="0"/>
              </a:rPr>
              <a:t>Switching magnet</a:t>
            </a:r>
          </a:p>
        </p:txBody>
      </p:sp>
      <p:sp>
        <p:nvSpPr>
          <p:cNvPr id="14348" name="Line 106"/>
          <p:cNvSpPr>
            <a:spLocks noChangeShapeType="1"/>
          </p:cNvSpPr>
          <p:nvPr/>
        </p:nvSpPr>
        <p:spPr bwMode="auto">
          <a:xfrm flipH="1">
            <a:off x="6224588" y="3389313"/>
            <a:ext cx="315912" cy="684212"/>
          </a:xfrm>
          <a:prstGeom prst="line">
            <a:avLst/>
          </a:prstGeom>
          <a:noFill/>
          <a:ln w="38100">
            <a:solidFill>
              <a:srgbClr val="FF0000"/>
            </a:solidFill>
            <a:round/>
            <a:headEnd type="none" w="sm" len="sm"/>
            <a:tailEnd type="triangle" w="med" len="med"/>
          </a:ln>
          <a:extLst>
            <a:ext uri="{909E8E84-426E-40DD-AFC4-6F175D3DCCD1}">
              <a14:hiddenFill xmlns:a14="http://schemas.microsoft.com/office/drawing/2010/main">
                <a:noFill/>
              </a14:hiddenFill>
            </a:ext>
          </a:extLst>
        </p:spPr>
        <p:txBody>
          <a:bodyPr lIns="83641" tIns="41820" rIns="83641" bIns="41820" anchor="b"/>
          <a:lstStyle/>
          <a:p>
            <a:endParaRPr lang="it-IT"/>
          </a:p>
        </p:txBody>
      </p:sp>
      <p:sp>
        <p:nvSpPr>
          <p:cNvPr id="14349" name="Text Box 107"/>
          <p:cNvSpPr txBox="1">
            <a:spLocks noChangeArrowheads="1"/>
          </p:cNvSpPr>
          <p:nvPr/>
        </p:nvSpPr>
        <p:spPr bwMode="auto">
          <a:xfrm>
            <a:off x="898525" y="2714625"/>
            <a:ext cx="1325563" cy="647700"/>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93594" tIns="46797" rIns="93594" bIns="46797" anchor="b">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solidFill>
                  <a:srgbClr val="FF0000"/>
                </a:solidFill>
                <a:latin typeface="Comic Sans MS" pitchFamily="66" charset="0"/>
              </a:rPr>
              <a:t>Magnetic shielding</a:t>
            </a:r>
          </a:p>
        </p:txBody>
      </p:sp>
      <p:sp>
        <p:nvSpPr>
          <p:cNvPr id="14350" name="Line 108"/>
          <p:cNvSpPr>
            <a:spLocks noChangeShapeType="1"/>
          </p:cNvSpPr>
          <p:nvPr/>
        </p:nvSpPr>
        <p:spPr bwMode="auto">
          <a:xfrm flipV="1">
            <a:off x="2208213" y="2322513"/>
            <a:ext cx="1095375" cy="66198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83641" tIns="41820" rIns="83641" bIns="41820" anchor="b">
            <a:spAutoFit/>
          </a:bodyPr>
          <a:lstStyle/>
          <a:p>
            <a:endParaRPr lang="it-IT"/>
          </a:p>
        </p:txBody>
      </p:sp>
      <p:sp>
        <p:nvSpPr>
          <p:cNvPr id="14351" name="Line 109"/>
          <p:cNvSpPr>
            <a:spLocks noChangeShapeType="1"/>
          </p:cNvSpPr>
          <p:nvPr/>
        </p:nvSpPr>
        <p:spPr bwMode="auto">
          <a:xfrm>
            <a:off x="2208213" y="2968625"/>
            <a:ext cx="2630487" cy="55721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83641" tIns="41820" rIns="83641" bIns="41820" anchor="b">
            <a:spAutoFit/>
          </a:bodyPr>
          <a:lstStyle/>
          <a:p>
            <a:endParaRPr lang="it-IT"/>
          </a:p>
        </p:txBody>
      </p:sp>
      <p:sp>
        <p:nvSpPr>
          <p:cNvPr id="14352" name="Text Box 110"/>
          <p:cNvSpPr txBox="1">
            <a:spLocks noChangeArrowheads="1"/>
          </p:cNvSpPr>
          <p:nvPr/>
        </p:nvSpPr>
        <p:spPr bwMode="auto">
          <a:xfrm>
            <a:off x="1906588" y="4981575"/>
            <a:ext cx="1985962" cy="649288"/>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93594" tIns="46797" rIns="93594" bIns="46797" anchor="b">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solidFill>
                  <a:srgbClr val="FF0000"/>
                </a:solidFill>
                <a:latin typeface="Comic Sans MS" pitchFamily="66" charset="0"/>
              </a:rPr>
              <a:t>Massive granit block</a:t>
            </a:r>
          </a:p>
        </p:txBody>
      </p:sp>
      <p:sp>
        <p:nvSpPr>
          <p:cNvPr id="14353" name="Line 111"/>
          <p:cNvSpPr>
            <a:spLocks noChangeShapeType="1"/>
          </p:cNvSpPr>
          <p:nvPr/>
        </p:nvSpPr>
        <p:spPr bwMode="auto">
          <a:xfrm flipV="1">
            <a:off x="3006725" y="4038600"/>
            <a:ext cx="1655763" cy="94773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83641" tIns="41820" rIns="83641" bIns="41820" anchor="b">
            <a:spAutoFit/>
          </a:bodyPr>
          <a:lstStyle/>
          <a:p>
            <a:endParaRPr lang="it-IT"/>
          </a:p>
        </p:txBody>
      </p:sp>
      <p:sp>
        <p:nvSpPr>
          <p:cNvPr id="14354" name="Text Box 112"/>
          <p:cNvSpPr txBox="1">
            <a:spLocks noChangeArrowheads="1"/>
          </p:cNvSpPr>
          <p:nvPr/>
        </p:nvSpPr>
        <p:spPr bwMode="auto">
          <a:xfrm>
            <a:off x="5457825" y="250825"/>
            <a:ext cx="3505200" cy="649288"/>
          </a:xfrm>
          <a:prstGeom prst="rect">
            <a:avLst/>
          </a:prstGeom>
          <a:solidFill>
            <a:srgbClr val="9C9CDF"/>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lIns="93594" tIns="46797" rIns="93594" bIns="46797" anchor="b">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atin typeface="Comic Sans MS" pitchFamily="66" charset="0"/>
              </a:rPr>
              <a:t>9.12 m long beam line</a:t>
            </a:r>
          </a:p>
          <a:p>
            <a:pPr eaLnBrk="1" hangingPunct="1"/>
            <a:r>
              <a:rPr lang="fr-FR">
                <a:latin typeface="Comic Sans MS" pitchFamily="66" charset="0"/>
              </a:rPr>
              <a:t>Doublet-Triplet configuration</a:t>
            </a:r>
          </a:p>
        </p:txBody>
      </p:sp>
      <p:sp>
        <p:nvSpPr>
          <p:cNvPr id="14355" name="ZoneTexte 19"/>
          <p:cNvSpPr txBox="1">
            <a:spLocks noChangeArrowheads="1"/>
          </p:cNvSpPr>
          <p:nvPr/>
        </p:nvSpPr>
        <p:spPr bwMode="auto">
          <a:xfrm>
            <a:off x="153988" y="5895975"/>
            <a:ext cx="520700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711" tIns="40855" rIns="81711" bIns="4085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400">
                <a:solidFill>
                  <a:srgbClr val="000000"/>
                </a:solidFill>
              </a:rPr>
              <a:t>Ref : F. Andersson et al., Nucl. Instr. Meth. B266(8) (2008)1653 </a:t>
            </a:r>
          </a:p>
          <a:p>
            <a:pPr eaLnBrk="1" hangingPunct="1"/>
            <a:r>
              <a:rPr lang="fr-FR" sz="1400">
                <a:solidFill>
                  <a:srgbClr val="000000"/>
                </a:solidFill>
              </a:rPr>
              <a:t>         S. Incerti et al., Nucl. Instr. and Meth. B260 (2007) 20</a:t>
            </a:r>
          </a:p>
        </p:txBody>
      </p:sp>
      <p:grpSp>
        <p:nvGrpSpPr>
          <p:cNvPr id="14356" name="Groupe 8"/>
          <p:cNvGrpSpPr>
            <a:grpSpLocks/>
          </p:cNvGrpSpPr>
          <p:nvPr/>
        </p:nvGrpSpPr>
        <p:grpSpPr bwMode="auto">
          <a:xfrm>
            <a:off x="-900113" y="-747713"/>
            <a:ext cx="3384551" cy="1830388"/>
            <a:chOff x="-900608" y="-747465"/>
            <a:chExt cx="3384376" cy="1830066"/>
          </a:xfrm>
        </p:grpSpPr>
        <p:sp>
          <p:nvSpPr>
            <p:cNvPr id="22" name="Ellipse 21"/>
            <p:cNvSpPr/>
            <p:nvPr/>
          </p:nvSpPr>
          <p:spPr>
            <a:xfrm>
              <a:off x="-103724" y="-747465"/>
              <a:ext cx="1795370" cy="1774514"/>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dirty="0"/>
            </a:p>
          </p:txBody>
        </p:sp>
        <p:sp>
          <p:nvSpPr>
            <p:cNvPr id="23" name="Titre 1"/>
            <p:cNvSpPr txBox="1">
              <a:spLocks/>
            </p:cNvSpPr>
            <p:nvPr/>
          </p:nvSpPr>
          <p:spPr>
            <a:xfrm>
              <a:off x="-900608" y="-387165"/>
              <a:ext cx="3384376" cy="1469766"/>
            </a:xfrm>
            <a:prstGeom prst="rect">
              <a:avLst/>
            </a:prstGeom>
          </p:spPr>
          <p:txBody>
            <a:bodyPr anchor="ctr">
              <a:normAutofit/>
            </a:bodyPr>
            <a:lstStyle/>
            <a:p>
              <a:pPr algn="ctr" fontAlgn="auto">
                <a:spcAft>
                  <a:spcPts val="0"/>
                </a:spcAft>
                <a:defRPr/>
              </a:pPr>
              <a:r>
                <a:rPr lang="fr-FR" sz="3200" dirty="0">
                  <a:solidFill>
                    <a:schemeClr val="accent1">
                      <a:lumMod val="50000"/>
                    </a:schemeClr>
                  </a:solidFill>
                  <a:latin typeface="+mj-lt"/>
                  <a:ea typeface="+mj-ea"/>
                  <a:cs typeface="+mj-cs"/>
                </a:rPr>
                <a:t>1</a:t>
              </a:r>
            </a:p>
          </p:txBody>
        </p:sp>
      </p:grpSp>
      <p:grpSp>
        <p:nvGrpSpPr>
          <p:cNvPr id="14357" name="Groupe 7"/>
          <p:cNvGrpSpPr>
            <a:grpSpLocks/>
          </p:cNvGrpSpPr>
          <p:nvPr/>
        </p:nvGrpSpPr>
        <p:grpSpPr bwMode="auto">
          <a:xfrm>
            <a:off x="0" y="6453188"/>
            <a:ext cx="9144000" cy="431800"/>
            <a:chOff x="0" y="6453322"/>
            <a:chExt cx="9144000" cy="432062"/>
          </a:xfrm>
        </p:grpSpPr>
        <p:sp>
          <p:nvSpPr>
            <p:cNvPr id="25" name="Rectangle 24"/>
            <p:cNvSpPr/>
            <p:nvPr/>
          </p:nvSpPr>
          <p:spPr>
            <a:xfrm>
              <a:off x="0" y="6453322"/>
              <a:ext cx="9144000" cy="432062"/>
            </a:xfrm>
            <a:prstGeom prst="rect">
              <a:avLst/>
            </a:prstGeom>
            <a:ln>
              <a:noFill/>
            </a:ln>
            <a:effectLst>
              <a:outerShdw blurRad="50800" dist="38100" dir="16200000"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dirty="0"/>
            </a:p>
          </p:txBody>
        </p:sp>
        <p:sp>
          <p:nvSpPr>
            <p:cNvPr id="26" name="Sous-titre 2"/>
            <p:cNvSpPr txBox="1">
              <a:spLocks/>
            </p:cNvSpPr>
            <p:nvPr/>
          </p:nvSpPr>
          <p:spPr>
            <a:xfrm>
              <a:off x="312738" y="6500976"/>
              <a:ext cx="3963987" cy="357404"/>
            </a:xfrm>
            <a:prstGeom prst="rect">
              <a:avLst/>
            </a:prstGeom>
          </p:spPr>
          <p:txBody>
            <a:bodyPr/>
            <a:lstStyle/>
            <a:p>
              <a:pPr marL="342900" indent="-342900" fontAlgn="auto">
                <a:spcBef>
                  <a:spcPct val="20000"/>
                </a:spcBef>
                <a:spcAft>
                  <a:spcPts val="0"/>
                </a:spcAft>
                <a:defRPr/>
              </a:pPr>
              <a:r>
                <a:rPr lang="fr-FR" sz="1600" dirty="0">
                  <a:latin typeface="Calibri" pitchFamily="34" charset="0"/>
                  <a:cs typeface="Calibri" pitchFamily="34" charset="0"/>
                </a:rPr>
                <a:t>INPC2013</a:t>
              </a:r>
              <a:r>
                <a:rPr lang="en-US" sz="1600" dirty="0">
                  <a:latin typeface="Calibri" pitchFamily="34" charset="0"/>
                  <a:cs typeface="Calibri" pitchFamily="34" charset="0"/>
                </a:rPr>
                <a:t>, 2-7 June 2013, Firenze, Italy</a:t>
              </a:r>
              <a:endParaRPr lang="fr-FR" sz="1600" dirty="0">
                <a:latin typeface="Calibri" pitchFamily="34" charset="0"/>
                <a:cs typeface="Calibri" pitchFamily="34" charset="0"/>
              </a:endParaRPr>
            </a:p>
            <a:p>
              <a:pPr marL="342900" indent="-342900" fontAlgn="auto">
                <a:spcBef>
                  <a:spcPct val="20000"/>
                </a:spcBef>
                <a:spcAft>
                  <a:spcPts val="0"/>
                </a:spcAft>
                <a:defRPr/>
              </a:pPr>
              <a:endParaRPr lang="fr-FR" sz="1400" dirty="0">
                <a:solidFill>
                  <a:schemeClr val="tx2">
                    <a:lumMod val="75000"/>
                  </a:schemeClr>
                </a:solidFill>
                <a:latin typeface="+mn-lt"/>
              </a:endParaRPr>
            </a:p>
          </p:txBody>
        </p:sp>
        <p:pic>
          <p:nvPicPr>
            <p:cNvPr id="14361" name="Image 6" descr="logo-cenbg-transparent.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92280" y="6453327"/>
              <a:ext cx="1259631" cy="43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358" name="ZoneTexte 17"/>
          <p:cNvSpPr txBox="1">
            <a:spLocks noChangeArrowheads="1"/>
          </p:cNvSpPr>
          <p:nvPr/>
        </p:nvSpPr>
        <p:spPr bwMode="auto">
          <a:xfrm>
            <a:off x="8658225" y="6491288"/>
            <a:ext cx="60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8A6DCEE-6257-4BC1-9F55-0AC90D0F5CD8}" type="slidenum">
              <a:rPr lang="fr-FR"/>
              <a:pPr eaLnBrk="1" hangingPunct="1"/>
              <a:t>6</a:t>
            </a:fld>
            <a:endParaRPr lang="fr-F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Connecteur droit 13"/>
          <p:cNvCxnSpPr/>
          <p:nvPr/>
        </p:nvCxnSpPr>
        <p:spPr>
          <a:xfrm>
            <a:off x="1514475" y="633413"/>
            <a:ext cx="7812088" cy="0"/>
          </a:xfrm>
          <a:prstGeom prst="line">
            <a:avLst/>
          </a:prstGeom>
          <a:ln w="38100">
            <a:solidFill>
              <a:schemeClr val="accent2">
                <a:lumMod val="75000"/>
              </a:schemeClr>
            </a:solidFill>
            <a:prstDash val="sysDot"/>
          </a:ln>
        </p:spPr>
        <p:style>
          <a:lnRef idx="1">
            <a:schemeClr val="accent2"/>
          </a:lnRef>
          <a:fillRef idx="0">
            <a:schemeClr val="accent2"/>
          </a:fillRef>
          <a:effectRef idx="0">
            <a:schemeClr val="accent2"/>
          </a:effectRef>
          <a:fontRef idx="minor">
            <a:schemeClr val="tx1"/>
          </a:fontRef>
        </p:style>
      </p:cxnSp>
      <p:graphicFrame>
        <p:nvGraphicFramePr>
          <p:cNvPr id="1026" name="Object 2"/>
          <p:cNvGraphicFramePr>
            <a:graphicFrameLocks noChangeAspect="1"/>
          </p:cNvGraphicFramePr>
          <p:nvPr/>
        </p:nvGraphicFramePr>
        <p:xfrm>
          <a:off x="206375" y="758825"/>
          <a:ext cx="7823200" cy="5613400"/>
        </p:xfrm>
        <a:graphic>
          <a:graphicData uri="http://schemas.openxmlformats.org/presentationml/2006/ole">
            <mc:AlternateContent xmlns:mc="http://schemas.openxmlformats.org/markup-compatibility/2006">
              <mc:Choice xmlns:v="urn:schemas-microsoft-com:vml" Requires="v">
                <p:oleObj spid="_x0000_s1041" name="Photo Editor Photo" r:id="rId3" imgW="10333333" imgH="6849431" progId="MSPhotoEd.3">
                  <p:embed/>
                </p:oleObj>
              </mc:Choice>
              <mc:Fallback>
                <p:oleObj name="Photo Editor Photo" r:id="rId3" imgW="10333333" imgH="6849431"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75" y="758825"/>
                        <a:ext cx="7823200" cy="561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00424" name="Rectangle 8"/>
          <p:cNvSpPr>
            <a:spLocks noChangeArrowheads="1"/>
          </p:cNvSpPr>
          <p:nvPr/>
        </p:nvSpPr>
        <p:spPr bwMode="auto">
          <a:xfrm>
            <a:off x="1619250" y="63500"/>
            <a:ext cx="5561013" cy="533400"/>
          </a:xfrm>
          <a:prstGeom prst="rect">
            <a:avLst/>
          </a:prstGeom>
          <a:solidFill>
            <a:srgbClr val="FFFFFF"/>
          </a:solidFill>
          <a:ln w="9525">
            <a:noFill/>
            <a:miter lim="800000"/>
            <a:headEnd/>
            <a:tailEnd/>
          </a:ln>
        </p:spPr>
        <p:txBody>
          <a:bodyPr lIns="91434" tIns="45717" rIns="91434" bIns="45717"/>
          <a:lstStyle/>
          <a:p>
            <a:pPr defTabSz="872433">
              <a:defRPr/>
            </a:pPr>
            <a:r>
              <a:rPr lang="en-GB" sz="2800" dirty="0">
                <a:solidFill>
                  <a:srgbClr val="0000CC"/>
                </a:solidFill>
                <a:effectLst>
                  <a:outerShdw blurRad="38100" dist="38100" dir="2700000" algn="tl">
                    <a:srgbClr val="C0C0C0"/>
                  </a:outerShdw>
                </a:effectLst>
                <a:latin typeface="+mn-lt"/>
              </a:rPr>
              <a:t>     </a:t>
            </a:r>
            <a:r>
              <a:rPr lang="en-GB" sz="2800" dirty="0" err="1">
                <a:solidFill>
                  <a:srgbClr val="0000CC"/>
                </a:solidFill>
                <a:effectLst>
                  <a:outerShdw blurRad="38100" dist="38100" dir="2700000" algn="tl">
                    <a:srgbClr val="C0C0C0"/>
                  </a:outerShdw>
                </a:effectLst>
                <a:latin typeface="+mn-lt"/>
              </a:rPr>
              <a:t>Microbeam</a:t>
            </a:r>
            <a:r>
              <a:rPr lang="en-GB" sz="2800" dirty="0">
                <a:solidFill>
                  <a:srgbClr val="0000CC"/>
                </a:solidFill>
                <a:effectLst>
                  <a:outerShdw blurRad="38100" dist="38100" dir="2700000" algn="tl">
                    <a:srgbClr val="C0C0C0"/>
                  </a:outerShdw>
                </a:effectLst>
                <a:latin typeface="+mn-lt"/>
              </a:rPr>
              <a:t> lines @ AIFIRA </a:t>
            </a:r>
          </a:p>
        </p:txBody>
      </p:sp>
      <p:grpSp>
        <p:nvGrpSpPr>
          <p:cNvPr id="1029" name="Groupe 8"/>
          <p:cNvGrpSpPr>
            <a:grpSpLocks/>
          </p:cNvGrpSpPr>
          <p:nvPr/>
        </p:nvGrpSpPr>
        <p:grpSpPr bwMode="auto">
          <a:xfrm>
            <a:off x="-900113" y="-747713"/>
            <a:ext cx="3384551" cy="1830388"/>
            <a:chOff x="-900608" y="-747465"/>
            <a:chExt cx="3384376" cy="1830066"/>
          </a:xfrm>
        </p:grpSpPr>
        <p:sp>
          <p:nvSpPr>
            <p:cNvPr id="9" name="Ellipse 8"/>
            <p:cNvSpPr/>
            <p:nvPr/>
          </p:nvSpPr>
          <p:spPr>
            <a:xfrm>
              <a:off x="-103724" y="-747465"/>
              <a:ext cx="1795370" cy="1774514"/>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dirty="0"/>
            </a:p>
          </p:txBody>
        </p:sp>
        <p:sp>
          <p:nvSpPr>
            <p:cNvPr id="10" name="Titre 1"/>
            <p:cNvSpPr txBox="1">
              <a:spLocks/>
            </p:cNvSpPr>
            <p:nvPr/>
          </p:nvSpPr>
          <p:spPr>
            <a:xfrm>
              <a:off x="-900608" y="-387165"/>
              <a:ext cx="3384376" cy="1469766"/>
            </a:xfrm>
            <a:prstGeom prst="rect">
              <a:avLst/>
            </a:prstGeom>
          </p:spPr>
          <p:txBody>
            <a:bodyPr anchor="ctr">
              <a:normAutofit/>
            </a:bodyPr>
            <a:lstStyle/>
            <a:p>
              <a:pPr algn="ctr" fontAlgn="auto">
                <a:spcAft>
                  <a:spcPts val="0"/>
                </a:spcAft>
                <a:defRPr/>
              </a:pPr>
              <a:r>
                <a:rPr lang="fr-FR" sz="3200" dirty="0">
                  <a:solidFill>
                    <a:schemeClr val="accent1">
                      <a:lumMod val="50000"/>
                    </a:schemeClr>
                  </a:solidFill>
                  <a:latin typeface="+mj-lt"/>
                  <a:ea typeface="+mj-ea"/>
                  <a:cs typeface="+mj-cs"/>
                </a:rPr>
                <a:t>1</a:t>
              </a:r>
            </a:p>
          </p:txBody>
        </p:sp>
      </p:grpSp>
      <p:grpSp>
        <p:nvGrpSpPr>
          <p:cNvPr id="1030" name="Groupe 7"/>
          <p:cNvGrpSpPr>
            <a:grpSpLocks/>
          </p:cNvGrpSpPr>
          <p:nvPr/>
        </p:nvGrpSpPr>
        <p:grpSpPr bwMode="auto">
          <a:xfrm>
            <a:off x="0" y="6453188"/>
            <a:ext cx="9144000" cy="431800"/>
            <a:chOff x="0" y="6453322"/>
            <a:chExt cx="9144000" cy="432062"/>
          </a:xfrm>
        </p:grpSpPr>
        <p:sp>
          <p:nvSpPr>
            <p:cNvPr id="12" name="Rectangle 11"/>
            <p:cNvSpPr/>
            <p:nvPr/>
          </p:nvSpPr>
          <p:spPr>
            <a:xfrm>
              <a:off x="0" y="6453322"/>
              <a:ext cx="9144000" cy="432062"/>
            </a:xfrm>
            <a:prstGeom prst="rect">
              <a:avLst/>
            </a:prstGeom>
            <a:ln>
              <a:noFill/>
            </a:ln>
            <a:effectLst>
              <a:outerShdw blurRad="50800" dist="38100" dir="16200000"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dirty="0"/>
            </a:p>
          </p:txBody>
        </p:sp>
        <p:sp>
          <p:nvSpPr>
            <p:cNvPr id="13" name="Sous-titre 2"/>
            <p:cNvSpPr txBox="1">
              <a:spLocks/>
            </p:cNvSpPr>
            <p:nvPr/>
          </p:nvSpPr>
          <p:spPr>
            <a:xfrm>
              <a:off x="312738" y="6500976"/>
              <a:ext cx="3963987" cy="357404"/>
            </a:xfrm>
            <a:prstGeom prst="rect">
              <a:avLst/>
            </a:prstGeom>
          </p:spPr>
          <p:txBody>
            <a:bodyPr/>
            <a:lstStyle/>
            <a:p>
              <a:pPr marL="342900" indent="-342900" fontAlgn="auto">
                <a:spcBef>
                  <a:spcPct val="20000"/>
                </a:spcBef>
                <a:spcAft>
                  <a:spcPts val="0"/>
                </a:spcAft>
                <a:defRPr/>
              </a:pPr>
              <a:r>
                <a:rPr lang="fr-FR" sz="1600" dirty="0">
                  <a:latin typeface="Calibri" pitchFamily="34" charset="0"/>
                  <a:cs typeface="Calibri" pitchFamily="34" charset="0"/>
                </a:rPr>
                <a:t>INPC2013</a:t>
              </a:r>
              <a:r>
                <a:rPr lang="en-US" sz="1600" dirty="0">
                  <a:latin typeface="Calibri" pitchFamily="34" charset="0"/>
                  <a:cs typeface="Calibri" pitchFamily="34" charset="0"/>
                </a:rPr>
                <a:t>, 2-7 June 2013, Firenze, Italy</a:t>
              </a:r>
              <a:endParaRPr lang="fr-FR" sz="1600" dirty="0">
                <a:latin typeface="Calibri" pitchFamily="34" charset="0"/>
                <a:cs typeface="Calibri" pitchFamily="34" charset="0"/>
              </a:endParaRPr>
            </a:p>
            <a:p>
              <a:pPr marL="342900" indent="-342900" fontAlgn="auto">
                <a:spcBef>
                  <a:spcPct val="20000"/>
                </a:spcBef>
                <a:spcAft>
                  <a:spcPts val="0"/>
                </a:spcAft>
                <a:defRPr/>
              </a:pPr>
              <a:endParaRPr lang="fr-FR" sz="1400" dirty="0">
                <a:solidFill>
                  <a:schemeClr val="tx2">
                    <a:lumMod val="75000"/>
                  </a:schemeClr>
                </a:solidFill>
                <a:latin typeface="+mn-lt"/>
              </a:endParaRPr>
            </a:p>
          </p:txBody>
        </p:sp>
        <p:pic>
          <p:nvPicPr>
            <p:cNvPr id="1035" name="Image 6" descr="logo-cenbg-transparent.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92280" y="6453327"/>
              <a:ext cx="1259631" cy="43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Image 6" descr="DSC_0022.JPG"/>
          <p:cNvPicPr>
            <a:picLocks noChangeAspect="1"/>
          </p:cNvPicPr>
          <p:nvPr/>
        </p:nvPicPr>
        <p:blipFill>
          <a:blip r:embed="rId6"/>
          <a:srcRect/>
          <a:stretch>
            <a:fillRect/>
          </a:stretch>
        </p:blipFill>
        <p:spPr>
          <a:xfrm>
            <a:off x="6172200" y="114300"/>
            <a:ext cx="2857500" cy="3816350"/>
          </a:xfrm>
          <a:prstGeom prst="rect">
            <a:avLst/>
          </a:prstGeom>
          <a:effectLst>
            <a:outerShdw blurRad="88900" dist="139700" dir="2700000" algn="tl" rotWithShape="0">
              <a:prstClr val="black">
                <a:alpha val="40000"/>
              </a:prstClr>
            </a:outerShdw>
          </a:effectLst>
        </p:spPr>
      </p:pic>
      <p:sp>
        <p:nvSpPr>
          <p:cNvPr id="1032" name="ZoneTexte 17"/>
          <p:cNvSpPr txBox="1">
            <a:spLocks noChangeArrowheads="1"/>
          </p:cNvSpPr>
          <p:nvPr/>
        </p:nvSpPr>
        <p:spPr bwMode="auto">
          <a:xfrm>
            <a:off x="8658225" y="6491288"/>
            <a:ext cx="60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AC754E5-41BC-4083-925B-78E84EA58339}" type="slidenum">
              <a:rPr lang="fr-FR"/>
              <a:pPr eaLnBrk="1" hangingPunct="1"/>
              <a:t>7</a:t>
            </a:fld>
            <a:endParaRPr lang="fr-F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e 7"/>
          <p:cNvGrpSpPr>
            <a:grpSpLocks/>
          </p:cNvGrpSpPr>
          <p:nvPr/>
        </p:nvGrpSpPr>
        <p:grpSpPr bwMode="auto">
          <a:xfrm>
            <a:off x="0" y="6453188"/>
            <a:ext cx="9144000" cy="431800"/>
            <a:chOff x="0" y="6453322"/>
            <a:chExt cx="9144000" cy="432062"/>
          </a:xfrm>
        </p:grpSpPr>
        <p:sp>
          <p:nvSpPr>
            <p:cNvPr id="13" name="Rectangle 12"/>
            <p:cNvSpPr/>
            <p:nvPr/>
          </p:nvSpPr>
          <p:spPr>
            <a:xfrm>
              <a:off x="0" y="6453322"/>
              <a:ext cx="9144000" cy="432062"/>
            </a:xfrm>
            <a:prstGeom prst="rect">
              <a:avLst/>
            </a:prstGeom>
            <a:ln>
              <a:noFill/>
            </a:ln>
            <a:effectLst>
              <a:outerShdw blurRad="50800" dist="38100" dir="16200000"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dirty="0"/>
            </a:p>
          </p:txBody>
        </p:sp>
        <p:sp>
          <p:nvSpPr>
            <p:cNvPr id="14" name="Sous-titre 2"/>
            <p:cNvSpPr txBox="1">
              <a:spLocks/>
            </p:cNvSpPr>
            <p:nvPr/>
          </p:nvSpPr>
          <p:spPr>
            <a:xfrm>
              <a:off x="312738" y="6500976"/>
              <a:ext cx="3963987" cy="357404"/>
            </a:xfrm>
            <a:prstGeom prst="rect">
              <a:avLst/>
            </a:prstGeom>
          </p:spPr>
          <p:txBody>
            <a:bodyPr/>
            <a:lstStyle/>
            <a:p>
              <a:pPr marL="342900" indent="-342900" fontAlgn="auto">
                <a:spcBef>
                  <a:spcPct val="20000"/>
                </a:spcBef>
                <a:spcAft>
                  <a:spcPts val="0"/>
                </a:spcAft>
                <a:defRPr/>
              </a:pPr>
              <a:r>
                <a:rPr lang="fr-FR" sz="1600" dirty="0">
                  <a:latin typeface="Calibri" pitchFamily="34" charset="0"/>
                  <a:cs typeface="Calibri" pitchFamily="34" charset="0"/>
                </a:rPr>
                <a:t>INPC2013</a:t>
              </a:r>
              <a:r>
                <a:rPr lang="en-US" sz="1600" dirty="0">
                  <a:latin typeface="Calibri" pitchFamily="34" charset="0"/>
                  <a:cs typeface="Calibri" pitchFamily="34" charset="0"/>
                </a:rPr>
                <a:t>, 2-7 June 2013, Firenze, Italy</a:t>
              </a:r>
              <a:endParaRPr lang="fr-FR" sz="1600" dirty="0">
                <a:latin typeface="Calibri" pitchFamily="34" charset="0"/>
                <a:cs typeface="Calibri" pitchFamily="34" charset="0"/>
              </a:endParaRPr>
            </a:p>
            <a:p>
              <a:pPr marL="342900" indent="-342900" fontAlgn="auto">
                <a:spcBef>
                  <a:spcPct val="20000"/>
                </a:spcBef>
                <a:spcAft>
                  <a:spcPts val="0"/>
                </a:spcAft>
                <a:defRPr/>
              </a:pPr>
              <a:endParaRPr lang="fr-FR" sz="1400" dirty="0">
                <a:solidFill>
                  <a:schemeClr val="tx2">
                    <a:lumMod val="75000"/>
                  </a:schemeClr>
                </a:solidFill>
                <a:latin typeface="+mn-lt"/>
              </a:endParaRPr>
            </a:p>
          </p:txBody>
        </p:sp>
        <p:pic>
          <p:nvPicPr>
            <p:cNvPr id="15377" name="Image 6" descr="logo-cenbg-transparent.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6453327"/>
              <a:ext cx="1259631" cy="43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363" name="Picture 3" descr="0110201107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000" y="876300"/>
            <a:ext cx="6426200"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Vue3dCouleurChambreNano"/>
          <p:cNvPicPr>
            <a:picLocks noChangeAspect="1" noChangeArrowheads="1"/>
          </p:cNvPicPr>
          <p:nvPr/>
        </p:nvPicPr>
        <p:blipFill>
          <a:blip r:embed="rId5"/>
          <a:srcRect l="13580" r="13547" b="2263"/>
          <a:stretch>
            <a:fillRect/>
          </a:stretch>
        </p:blipFill>
        <p:spPr bwMode="auto">
          <a:xfrm>
            <a:off x="4818063" y="3078163"/>
            <a:ext cx="4164012" cy="3638550"/>
          </a:xfrm>
          <a:prstGeom prst="rect">
            <a:avLst/>
          </a:prstGeom>
          <a:noFill/>
          <a:ln w="9525">
            <a:noFill/>
            <a:miter lim="800000"/>
            <a:headEnd/>
            <a:tailEnd/>
          </a:ln>
          <a:effectLst>
            <a:outerShdw blurRad="88900" dist="88900" dir="2700000" algn="tl" rotWithShape="0">
              <a:prstClr val="black">
                <a:alpha val="40000"/>
              </a:prstClr>
            </a:outerShdw>
          </a:effectLst>
        </p:spPr>
      </p:pic>
      <p:sp>
        <p:nvSpPr>
          <p:cNvPr id="22531" name="Line 3"/>
          <p:cNvSpPr>
            <a:spLocks noChangeShapeType="1"/>
          </p:cNvSpPr>
          <p:nvPr/>
        </p:nvSpPr>
        <p:spPr bwMode="auto">
          <a:xfrm flipH="1">
            <a:off x="5362575" y="5459413"/>
            <a:ext cx="998538" cy="779462"/>
          </a:xfrm>
          <a:prstGeom prst="line">
            <a:avLst/>
          </a:prstGeom>
          <a:noFill/>
          <a:ln w="38100">
            <a:solidFill>
              <a:srgbClr val="FF0000"/>
            </a:solidFill>
            <a:round/>
            <a:headEnd type="triangle" w="med" len="med"/>
            <a:tailEnd/>
          </a:ln>
          <a:effectLst/>
        </p:spPr>
        <p:txBody>
          <a:bodyPr lIns="83641" tIns="41820" rIns="83641" bIns="41820" anchor="b">
            <a:spAutoFit/>
          </a:bodyPr>
          <a:lstStyle/>
          <a:p>
            <a:pPr>
              <a:defRPr/>
            </a:pPr>
            <a:endParaRPr lang="en-US" sz="1400" dirty="0">
              <a:latin typeface="+mn-lt"/>
            </a:endParaRPr>
          </a:p>
        </p:txBody>
      </p:sp>
      <p:sp>
        <p:nvSpPr>
          <p:cNvPr id="15366" name="Rectangle 4"/>
          <p:cNvSpPr>
            <a:spLocks noChangeArrowheads="1"/>
          </p:cNvSpPr>
          <p:nvPr/>
        </p:nvSpPr>
        <p:spPr bwMode="auto">
          <a:xfrm>
            <a:off x="4903788" y="6242050"/>
            <a:ext cx="76835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lIns="93594" tIns="46797" rIns="93594" bIns="46797" anchor="ctr">
            <a:spAutoFit/>
          </a:bodyPr>
          <a:lstStyle/>
          <a:p>
            <a:pPr algn="ctr"/>
            <a:r>
              <a:rPr lang="fr-FR" sz="1600">
                <a:solidFill>
                  <a:srgbClr val="FF0000"/>
                </a:solidFill>
                <a:latin typeface="Antique Olive Roman" pitchFamily="34" charset="0"/>
              </a:rPr>
              <a:t>Beam</a:t>
            </a:r>
            <a:endParaRPr lang="fr-FR" sz="1600">
              <a:latin typeface="Antique Olive Roman" pitchFamily="34" charset="0"/>
            </a:endParaRPr>
          </a:p>
        </p:txBody>
      </p:sp>
      <p:sp>
        <p:nvSpPr>
          <p:cNvPr id="15367" name="Text Box 6"/>
          <p:cNvSpPr txBox="1">
            <a:spLocks noChangeArrowheads="1"/>
          </p:cNvSpPr>
          <p:nvPr/>
        </p:nvSpPr>
        <p:spPr bwMode="auto">
          <a:xfrm>
            <a:off x="6608763" y="619125"/>
            <a:ext cx="2332037"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lIns="93594" tIns="46797" rIns="93594" bIns="46797" anchor="b">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a:solidFill>
                  <a:srgbClr val="00349E"/>
                </a:solidFill>
                <a:latin typeface="Antique Olive Roman" pitchFamily="34" charset="0"/>
              </a:rPr>
              <a:t>The chamber can be equipped with up to 4 Si(Li) detectors.</a:t>
            </a:r>
          </a:p>
          <a:p>
            <a:pPr eaLnBrk="1" hangingPunct="1"/>
            <a:endParaRPr lang="en-US" sz="1600">
              <a:solidFill>
                <a:srgbClr val="00349E"/>
              </a:solidFill>
              <a:latin typeface="Antique Olive Roman" pitchFamily="34" charset="0"/>
            </a:endParaRPr>
          </a:p>
          <a:p>
            <a:pPr eaLnBrk="1" hangingPunct="1"/>
            <a:r>
              <a:rPr lang="en-US" sz="1600">
                <a:solidFill>
                  <a:srgbClr val="00349E"/>
                </a:solidFill>
                <a:latin typeface="Antique Olive Roman" pitchFamily="34" charset="0"/>
              </a:rPr>
              <a:t>Line fully remote controlled using a network loop (other beamlines as well) for safe operation of micron D</a:t>
            </a:r>
            <a:r>
              <a:rPr lang="en-US" sz="1600" baseline="30000">
                <a:solidFill>
                  <a:srgbClr val="00349E"/>
                </a:solidFill>
                <a:latin typeface="Antique Olive Roman" pitchFamily="34" charset="0"/>
              </a:rPr>
              <a:t>+</a:t>
            </a:r>
            <a:r>
              <a:rPr lang="en-US" sz="1600">
                <a:solidFill>
                  <a:srgbClr val="00349E"/>
                </a:solidFill>
                <a:latin typeface="Antique Olive Roman" pitchFamily="34" charset="0"/>
              </a:rPr>
              <a:t> beam…</a:t>
            </a:r>
          </a:p>
        </p:txBody>
      </p:sp>
      <p:sp>
        <p:nvSpPr>
          <p:cNvPr id="15368" name="Text Box 9"/>
          <p:cNvSpPr txBox="1">
            <a:spLocks noChangeArrowheads="1"/>
          </p:cNvSpPr>
          <p:nvPr/>
        </p:nvSpPr>
        <p:spPr bwMode="auto">
          <a:xfrm>
            <a:off x="123825" y="5522913"/>
            <a:ext cx="3949700" cy="685800"/>
          </a:xfrm>
          <a:prstGeom prst="rect">
            <a:avLst/>
          </a:prstGeom>
          <a:solidFill>
            <a:schemeClr val="bg1"/>
          </a:solidFill>
          <a:ln w="22225">
            <a:solidFill>
              <a:schemeClr val="tx1"/>
            </a:solidFill>
            <a:miter lim="800000"/>
            <a:headEnd type="none" w="sm" len="sm"/>
            <a:tailEnd type="none" w="sm" len="sm"/>
          </a:ln>
        </p:spPr>
        <p:txBody>
          <a:bodyPr lIns="83641" tIns="41820" rIns="83641" bIns="41820" anchor="b">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fr-FR" sz="1300">
                <a:solidFill>
                  <a:srgbClr val="000000"/>
                </a:solidFill>
              </a:rPr>
              <a:t>Ref : Barberet P. et al., Technical description of the CENBG nanobeam line,  Nucl. Instr. </a:t>
            </a:r>
            <a:br>
              <a:rPr lang="fr-FR" sz="1300">
                <a:solidFill>
                  <a:srgbClr val="000000"/>
                </a:solidFill>
              </a:rPr>
            </a:br>
            <a:r>
              <a:rPr lang="fr-FR" sz="1300">
                <a:solidFill>
                  <a:srgbClr val="000000"/>
                </a:solidFill>
              </a:rPr>
              <a:t>Meth. B2009; 267: 2003-2007 </a:t>
            </a:r>
          </a:p>
        </p:txBody>
      </p:sp>
      <p:grpSp>
        <p:nvGrpSpPr>
          <p:cNvPr id="15369" name="Groupe 8"/>
          <p:cNvGrpSpPr>
            <a:grpSpLocks/>
          </p:cNvGrpSpPr>
          <p:nvPr/>
        </p:nvGrpSpPr>
        <p:grpSpPr bwMode="auto">
          <a:xfrm>
            <a:off x="-900113" y="-747713"/>
            <a:ext cx="3384551" cy="1830388"/>
            <a:chOff x="-900608" y="-747465"/>
            <a:chExt cx="3384376" cy="1830066"/>
          </a:xfrm>
        </p:grpSpPr>
        <p:sp>
          <p:nvSpPr>
            <p:cNvPr id="10" name="Ellipse 9"/>
            <p:cNvSpPr/>
            <p:nvPr/>
          </p:nvSpPr>
          <p:spPr>
            <a:xfrm>
              <a:off x="-103724" y="-747465"/>
              <a:ext cx="1795370" cy="1774514"/>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dirty="0"/>
            </a:p>
          </p:txBody>
        </p:sp>
        <p:sp>
          <p:nvSpPr>
            <p:cNvPr id="11" name="Titre 1"/>
            <p:cNvSpPr txBox="1">
              <a:spLocks/>
            </p:cNvSpPr>
            <p:nvPr/>
          </p:nvSpPr>
          <p:spPr>
            <a:xfrm>
              <a:off x="-900608" y="-387165"/>
              <a:ext cx="3384376" cy="1469766"/>
            </a:xfrm>
            <a:prstGeom prst="rect">
              <a:avLst/>
            </a:prstGeom>
          </p:spPr>
          <p:txBody>
            <a:bodyPr anchor="ctr">
              <a:normAutofit/>
            </a:bodyPr>
            <a:lstStyle/>
            <a:p>
              <a:pPr algn="ctr" fontAlgn="auto">
                <a:spcAft>
                  <a:spcPts val="0"/>
                </a:spcAft>
                <a:defRPr/>
              </a:pPr>
              <a:r>
                <a:rPr lang="fr-FR" sz="3200" dirty="0">
                  <a:solidFill>
                    <a:schemeClr val="accent1">
                      <a:lumMod val="50000"/>
                    </a:schemeClr>
                  </a:solidFill>
                  <a:latin typeface="+mj-lt"/>
                  <a:ea typeface="+mj-ea"/>
                  <a:cs typeface="+mj-cs"/>
                </a:rPr>
                <a:t>1</a:t>
              </a:r>
            </a:p>
          </p:txBody>
        </p:sp>
      </p:grpSp>
      <p:sp>
        <p:nvSpPr>
          <p:cNvPr id="15370" name="ZoneTexte 17"/>
          <p:cNvSpPr txBox="1">
            <a:spLocks noChangeArrowheads="1"/>
          </p:cNvSpPr>
          <p:nvPr/>
        </p:nvSpPr>
        <p:spPr bwMode="auto">
          <a:xfrm>
            <a:off x="8658225" y="6491288"/>
            <a:ext cx="60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8FB13A3-C390-432B-A297-47A28C564D2C}" type="slidenum">
              <a:rPr lang="fr-FR"/>
              <a:pPr eaLnBrk="1" hangingPunct="1"/>
              <a:t>8</a:t>
            </a:fld>
            <a:endParaRPr lang="fr-FR"/>
          </a:p>
        </p:txBody>
      </p:sp>
      <p:cxnSp>
        <p:nvCxnSpPr>
          <p:cNvPr id="16" name="Connecteur droit 15"/>
          <p:cNvCxnSpPr/>
          <p:nvPr/>
        </p:nvCxnSpPr>
        <p:spPr>
          <a:xfrm>
            <a:off x="1514475" y="633413"/>
            <a:ext cx="7812088" cy="0"/>
          </a:xfrm>
          <a:prstGeom prst="line">
            <a:avLst/>
          </a:prstGeom>
          <a:ln w="38100">
            <a:solidFill>
              <a:schemeClr val="accent2">
                <a:lumMod val="75000"/>
              </a:schemeClr>
            </a:solidFill>
            <a:prstDash val="sysDot"/>
          </a:ln>
        </p:spPr>
        <p:style>
          <a:lnRef idx="1">
            <a:schemeClr val="accent2"/>
          </a:lnRef>
          <a:fillRef idx="0">
            <a:schemeClr val="accent2"/>
          </a:fillRef>
          <a:effectRef idx="0">
            <a:schemeClr val="accent2"/>
          </a:effectRef>
          <a:fontRef idx="minor">
            <a:schemeClr val="tx1"/>
          </a:fontRef>
        </p:style>
      </p:cxnSp>
      <p:sp>
        <p:nvSpPr>
          <p:cNvPr id="17" name="Rectangle 8"/>
          <p:cNvSpPr>
            <a:spLocks noChangeArrowheads="1"/>
          </p:cNvSpPr>
          <p:nvPr/>
        </p:nvSpPr>
        <p:spPr bwMode="auto">
          <a:xfrm>
            <a:off x="1619250" y="63500"/>
            <a:ext cx="5561013" cy="533400"/>
          </a:xfrm>
          <a:prstGeom prst="rect">
            <a:avLst/>
          </a:prstGeom>
          <a:noFill/>
          <a:ln w="9525">
            <a:noFill/>
            <a:miter lim="800000"/>
            <a:headEnd/>
            <a:tailEnd/>
          </a:ln>
        </p:spPr>
        <p:txBody>
          <a:bodyPr lIns="91434" tIns="45717" rIns="91434" bIns="45717"/>
          <a:lstStyle/>
          <a:p>
            <a:pPr defTabSz="872433">
              <a:defRPr/>
            </a:pPr>
            <a:r>
              <a:rPr lang="en-GB" sz="2800" dirty="0">
                <a:solidFill>
                  <a:srgbClr val="0000CC"/>
                </a:solidFill>
                <a:effectLst>
                  <a:outerShdw blurRad="38100" dist="38100" dir="2700000" algn="tl">
                    <a:srgbClr val="C0C0C0"/>
                  </a:outerShdw>
                </a:effectLst>
                <a:latin typeface="+mn-lt"/>
              </a:rPr>
              <a:t>     </a:t>
            </a:r>
            <a:r>
              <a:rPr lang="en-GB" sz="2800" dirty="0" err="1">
                <a:solidFill>
                  <a:srgbClr val="0000CC"/>
                </a:solidFill>
                <a:effectLst>
                  <a:outerShdw blurRad="38100" dist="38100" dir="2700000" algn="tl">
                    <a:srgbClr val="C0C0C0"/>
                  </a:outerShdw>
                </a:effectLst>
                <a:latin typeface="+mn-lt"/>
              </a:rPr>
              <a:t>Microbeam</a:t>
            </a:r>
            <a:r>
              <a:rPr lang="en-GB" sz="2800" dirty="0">
                <a:solidFill>
                  <a:srgbClr val="0000CC"/>
                </a:solidFill>
                <a:effectLst>
                  <a:outerShdw blurRad="38100" dist="38100" dir="2700000" algn="tl">
                    <a:srgbClr val="C0C0C0"/>
                  </a:outerShdw>
                </a:effectLst>
                <a:latin typeface="+mn-lt"/>
              </a:rPr>
              <a:t> lines @ AIFIRA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ZoneTexte 4"/>
          <p:cNvSpPr txBox="1">
            <a:spLocks noChangeArrowheads="1"/>
          </p:cNvSpPr>
          <p:nvPr/>
        </p:nvSpPr>
        <p:spPr bwMode="auto">
          <a:xfrm>
            <a:off x="1544638" y="563563"/>
            <a:ext cx="7059612"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2000">
                <a:latin typeface="Calibri" pitchFamily="34" charset="0"/>
              </a:rPr>
              <a:t>Triplet configuration : High current mode (1.5 MeV protons)</a:t>
            </a:r>
          </a:p>
        </p:txBody>
      </p:sp>
      <p:pic>
        <p:nvPicPr>
          <p:cNvPr id="16387" name="Image 11" descr="mar903b.png"/>
          <p:cNvPicPr>
            <a:picLocks noChangeAspect="1"/>
          </p:cNvPicPr>
          <p:nvPr/>
        </p:nvPicPr>
        <p:blipFill>
          <a:blip r:embed="rId3" cstate="print">
            <a:extLst>
              <a:ext uri="{28A0092B-C50C-407E-A947-70E740481C1C}">
                <a14:useLocalDpi xmlns:a14="http://schemas.microsoft.com/office/drawing/2010/main" val="0"/>
              </a:ext>
            </a:extLst>
          </a:blip>
          <a:srcRect l="1299" t="8083" r="9882" b="1039"/>
          <a:stretch>
            <a:fillRect/>
          </a:stretch>
        </p:blipFill>
        <p:spPr bwMode="auto">
          <a:xfrm>
            <a:off x="1116013" y="1031875"/>
            <a:ext cx="3513137" cy="2593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388" name="Image 12" descr="mar902b.png"/>
          <p:cNvPicPr>
            <a:picLocks noChangeAspect="1"/>
          </p:cNvPicPr>
          <p:nvPr/>
        </p:nvPicPr>
        <p:blipFill>
          <a:blip r:embed="rId4" cstate="print">
            <a:extLst>
              <a:ext uri="{28A0092B-C50C-407E-A947-70E740481C1C}">
                <a14:useLocalDpi xmlns:a14="http://schemas.microsoft.com/office/drawing/2010/main" val="0"/>
              </a:ext>
            </a:extLst>
          </a:blip>
          <a:srcRect l="1299" t="9200" r="10078" b="1039"/>
          <a:stretch>
            <a:fillRect/>
          </a:stretch>
        </p:blipFill>
        <p:spPr bwMode="auto">
          <a:xfrm>
            <a:off x="5035550" y="1063625"/>
            <a:ext cx="3506788" cy="2562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389" name="ZoneTexte 6"/>
          <p:cNvSpPr txBox="1">
            <a:spLocks noChangeArrowheads="1"/>
          </p:cNvSpPr>
          <p:nvPr/>
        </p:nvSpPr>
        <p:spPr bwMode="auto">
          <a:xfrm>
            <a:off x="1528763" y="3678238"/>
            <a:ext cx="282892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2000">
                <a:latin typeface="Calibri" pitchFamily="34" charset="0"/>
              </a:rPr>
              <a:t>Beam FWHM = 0.938 µm</a:t>
            </a:r>
          </a:p>
        </p:txBody>
      </p:sp>
      <p:sp>
        <p:nvSpPr>
          <p:cNvPr id="16390" name="ZoneTexte 7"/>
          <p:cNvSpPr txBox="1">
            <a:spLocks noChangeArrowheads="1"/>
          </p:cNvSpPr>
          <p:nvPr/>
        </p:nvSpPr>
        <p:spPr bwMode="auto">
          <a:xfrm>
            <a:off x="5510213" y="3683000"/>
            <a:ext cx="2827337"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2000">
                <a:latin typeface="Calibri" pitchFamily="34" charset="0"/>
              </a:rPr>
              <a:t>Beam FWHM = 1.099 µm</a:t>
            </a:r>
          </a:p>
        </p:txBody>
      </p:sp>
      <p:sp>
        <p:nvSpPr>
          <p:cNvPr id="16391" name="Flèche droite 8"/>
          <p:cNvSpPr>
            <a:spLocks noChangeArrowheads="1"/>
          </p:cNvSpPr>
          <p:nvPr/>
        </p:nvSpPr>
        <p:spPr bwMode="auto">
          <a:xfrm>
            <a:off x="873125" y="5327650"/>
            <a:ext cx="785813" cy="360363"/>
          </a:xfrm>
          <a:prstGeom prst="rightArrow">
            <a:avLst>
              <a:gd name="adj1" fmla="val 50000"/>
              <a:gd name="adj2" fmla="val 55262"/>
            </a:avLst>
          </a:prstGeom>
          <a:solidFill>
            <a:srgbClr val="FF0000"/>
          </a:solidFill>
          <a:ln w="25400" algn="ctr">
            <a:solidFill>
              <a:srgbClr val="FF0000"/>
            </a:solidFill>
            <a:miter lim="800000"/>
            <a:headEnd/>
            <a:tailEnd/>
          </a:ln>
        </p:spPr>
        <p:txBody>
          <a:bodyPr lIns="91434" tIns="45717" rIns="91434" bIns="45717" anchor="ctr"/>
          <a:lstStyle/>
          <a:p>
            <a:pPr algn="ctr"/>
            <a:endParaRPr lang="it-IT">
              <a:solidFill>
                <a:srgbClr val="FFFFFF"/>
              </a:solidFill>
            </a:endParaRPr>
          </a:p>
        </p:txBody>
      </p:sp>
      <p:sp>
        <p:nvSpPr>
          <p:cNvPr id="16392" name="ZoneTexte 9"/>
          <p:cNvSpPr txBox="1">
            <a:spLocks noChangeArrowheads="1"/>
          </p:cNvSpPr>
          <p:nvPr/>
        </p:nvSpPr>
        <p:spPr bwMode="auto">
          <a:xfrm>
            <a:off x="985838" y="4200525"/>
            <a:ext cx="78454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2000">
                <a:latin typeface="Calibri" pitchFamily="34" charset="0"/>
              </a:rPr>
              <a:t>Object size = 20 µm</a:t>
            </a:r>
          </a:p>
          <a:p>
            <a:pPr eaLnBrk="1" hangingPunct="1"/>
            <a:r>
              <a:rPr lang="fr-FR" sz="2000">
                <a:latin typeface="Calibri" pitchFamily="34" charset="0"/>
              </a:rPr>
              <a:t>Beam current on target ~ 500 pA</a:t>
            </a:r>
          </a:p>
          <a:p>
            <a:pPr eaLnBrk="1" hangingPunct="1"/>
            <a:r>
              <a:rPr lang="fr-FR" sz="2000">
                <a:latin typeface="Calibri" pitchFamily="34" charset="0"/>
              </a:rPr>
              <a:t>Method : linear scanning over the edge of a Si wafer</a:t>
            </a:r>
          </a:p>
        </p:txBody>
      </p:sp>
      <p:sp>
        <p:nvSpPr>
          <p:cNvPr id="16393" name="ZoneTexte 10"/>
          <p:cNvSpPr txBox="1">
            <a:spLocks noChangeArrowheads="1"/>
          </p:cNvSpPr>
          <p:nvPr/>
        </p:nvSpPr>
        <p:spPr bwMode="auto">
          <a:xfrm>
            <a:off x="1755775" y="5281613"/>
            <a:ext cx="6781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2400">
                <a:solidFill>
                  <a:srgbClr val="FF0000"/>
                </a:solidFill>
                <a:latin typeface="Calibri" pitchFamily="34" charset="0"/>
              </a:rPr>
              <a:t>Using the triplet only :</a:t>
            </a:r>
          </a:p>
          <a:p>
            <a:pPr eaLnBrk="1" hangingPunct="1"/>
            <a:r>
              <a:rPr lang="fr-FR" sz="2400">
                <a:solidFill>
                  <a:srgbClr val="FF0000"/>
                </a:solidFill>
                <a:latin typeface="Calibri" pitchFamily="34" charset="0"/>
              </a:rPr>
              <a:t>~ 1 µm beam size in typical PIXE configuration</a:t>
            </a:r>
          </a:p>
          <a:p>
            <a:pPr eaLnBrk="1" hangingPunct="1"/>
            <a:endParaRPr lang="fr-FR" sz="2400">
              <a:solidFill>
                <a:srgbClr val="FF0000"/>
              </a:solidFill>
              <a:latin typeface="Calibri" pitchFamily="34" charset="0"/>
            </a:endParaRPr>
          </a:p>
        </p:txBody>
      </p:sp>
      <p:sp>
        <p:nvSpPr>
          <p:cNvPr id="16394" name="ZoneTexte 10"/>
          <p:cNvSpPr txBox="1">
            <a:spLocks noChangeArrowheads="1"/>
          </p:cNvSpPr>
          <p:nvPr/>
        </p:nvSpPr>
        <p:spPr bwMode="auto">
          <a:xfrm>
            <a:off x="3030538" y="2371725"/>
            <a:ext cx="3286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2000">
                <a:latin typeface="Calibri" pitchFamily="34" charset="0"/>
              </a:rPr>
              <a:t>X</a:t>
            </a:r>
          </a:p>
        </p:txBody>
      </p:sp>
      <p:sp>
        <p:nvSpPr>
          <p:cNvPr id="16395" name="ZoneTexte 11"/>
          <p:cNvSpPr txBox="1">
            <a:spLocks noChangeArrowheads="1"/>
          </p:cNvSpPr>
          <p:nvPr/>
        </p:nvSpPr>
        <p:spPr bwMode="auto">
          <a:xfrm>
            <a:off x="7116763" y="2343150"/>
            <a:ext cx="330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2000">
                <a:latin typeface="Calibri" pitchFamily="34" charset="0"/>
              </a:rPr>
              <a:t>Y</a:t>
            </a:r>
          </a:p>
        </p:txBody>
      </p:sp>
      <p:sp>
        <p:nvSpPr>
          <p:cNvPr id="741389" name="Rectangle 13"/>
          <p:cNvSpPr>
            <a:spLocks noChangeArrowheads="1"/>
          </p:cNvSpPr>
          <p:nvPr/>
        </p:nvSpPr>
        <p:spPr bwMode="auto">
          <a:xfrm>
            <a:off x="2060575" y="33338"/>
            <a:ext cx="5561013" cy="533400"/>
          </a:xfrm>
          <a:prstGeom prst="rect">
            <a:avLst/>
          </a:prstGeom>
          <a:solidFill>
            <a:srgbClr val="FFFFFF"/>
          </a:solidFill>
          <a:ln w="9525">
            <a:noFill/>
            <a:miter lim="800000"/>
            <a:headEnd/>
            <a:tailEnd/>
          </a:ln>
        </p:spPr>
        <p:txBody>
          <a:bodyPr lIns="91434" tIns="45717" rIns="91434" bIns="45717"/>
          <a:lstStyle/>
          <a:p>
            <a:pPr>
              <a:defRPr/>
            </a:pPr>
            <a:r>
              <a:rPr lang="en-GB" sz="2800" dirty="0">
                <a:solidFill>
                  <a:srgbClr val="0000CC"/>
                </a:solidFill>
                <a:effectLst>
                  <a:outerShdw blurRad="38100" dist="38100" dir="2700000" algn="tl">
                    <a:srgbClr val="C0C0C0"/>
                  </a:outerShdw>
                </a:effectLst>
                <a:latin typeface="+mn-lt"/>
              </a:rPr>
              <a:t>Performances </a:t>
            </a:r>
          </a:p>
        </p:txBody>
      </p:sp>
      <p:grpSp>
        <p:nvGrpSpPr>
          <p:cNvPr id="16397" name="Groupe 8"/>
          <p:cNvGrpSpPr>
            <a:grpSpLocks/>
          </p:cNvGrpSpPr>
          <p:nvPr/>
        </p:nvGrpSpPr>
        <p:grpSpPr bwMode="auto">
          <a:xfrm>
            <a:off x="-900113" y="-747713"/>
            <a:ext cx="3384551" cy="1830388"/>
            <a:chOff x="-900608" y="-747465"/>
            <a:chExt cx="3384376" cy="1830066"/>
          </a:xfrm>
        </p:grpSpPr>
        <p:sp>
          <p:nvSpPr>
            <p:cNvPr id="19" name="Ellipse 18"/>
            <p:cNvSpPr/>
            <p:nvPr/>
          </p:nvSpPr>
          <p:spPr>
            <a:xfrm>
              <a:off x="-103724" y="-747465"/>
              <a:ext cx="1795370" cy="1774514"/>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dirty="0"/>
            </a:p>
          </p:txBody>
        </p:sp>
        <p:sp>
          <p:nvSpPr>
            <p:cNvPr id="20" name="Titre 1"/>
            <p:cNvSpPr txBox="1">
              <a:spLocks/>
            </p:cNvSpPr>
            <p:nvPr/>
          </p:nvSpPr>
          <p:spPr>
            <a:xfrm>
              <a:off x="-900608" y="-387165"/>
              <a:ext cx="3384376" cy="1469766"/>
            </a:xfrm>
            <a:prstGeom prst="rect">
              <a:avLst/>
            </a:prstGeom>
          </p:spPr>
          <p:txBody>
            <a:bodyPr anchor="ctr">
              <a:normAutofit/>
            </a:bodyPr>
            <a:lstStyle/>
            <a:p>
              <a:pPr algn="ctr" fontAlgn="auto">
                <a:spcAft>
                  <a:spcPts val="0"/>
                </a:spcAft>
                <a:defRPr/>
              </a:pPr>
              <a:r>
                <a:rPr lang="fr-FR" sz="3200" dirty="0">
                  <a:solidFill>
                    <a:schemeClr val="accent1">
                      <a:lumMod val="50000"/>
                    </a:schemeClr>
                  </a:solidFill>
                  <a:latin typeface="+mj-lt"/>
                  <a:ea typeface="+mj-ea"/>
                  <a:cs typeface="+mj-cs"/>
                </a:rPr>
                <a:t>1</a:t>
              </a:r>
            </a:p>
          </p:txBody>
        </p:sp>
      </p:grpSp>
      <p:grpSp>
        <p:nvGrpSpPr>
          <p:cNvPr id="16398" name="Groupe 7"/>
          <p:cNvGrpSpPr>
            <a:grpSpLocks/>
          </p:cNvGrpSpPr>
          <p:nvPr/>
        </p:nvGrpSpPr>
        <p:grpSpPr bwMode="auto">
          <a:xfrm>
            <a:off x="0" y="6453188"/>
            <a:ext cx="9144000" cy="431800"/>
            <a:chOff x="0" y="6453322"/>
            <a:chExt cx="9144000" cy="432062"/>
          </a:xfrm>
        </p:grpSpPr>
        <p:sp>
          <p:nvSpPr>
            <p:cNvPr id="22" name="Rectangle 21"/>
            <p:cNvSpPr/>
            <p:nvPr/>
          </p:nvSpPr>
          <p:spPr>
            <a:xfrm>
              <a:off x="0" y="6453322"/>
              <a:ext cx="9144000" cy="432062"/>
            </a:xfrm>
            <a:prstGeom prst="rect">
              <a:avLst/>
            </a:prstGeom>
            <a:ln>
              <a:noFill/>
            </a:ln>
            <a:effectLst>
              <a:outerShdw blurRad="50800" dist="38100" dir="16200000"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fr-FR" dirty="0"/>
            </a:p>
          </p:txBody>
        </p:sp>
        <p:sp>
          <p:nvSpPr>
            <p:cNvPr id="23" name="Sous-titre 2"/>
            <p:cNvSpPr txBox="1">
              <a:spLocks/>
            </p:cNvSpPr>
            <p:nvPr/>
          </p:nvSpPr>
          <p:spPr>
            <a:xfrm>
              <a:off x="312738" y="6500976"/>
              <a:ext cx="3963987" cy="357404"/>
            </a:xfrm>
            <a:prstGeom prst="rect">
              <a:avLst/>
            </a:prstGeom>
          </p:spPr>
          <p:txBody>
            <a:bodyPr/>
            <a:lstStyle/>
            <a:p>
              <a:pPr marL="342900" indent="-342900" fontAlgn="auto">
                <a:spcBef>
                  <a:spcPct val="20000"/>
                </a:spcBef>
                <a:spcAft>
                  <a:spcPts val="0"/>
                </a:spcAft>
                <a:defRPr/>
              </a:pPr>
              <a:r>
                <a:rPr lang="fr-FR" sz="1600" dirty="0">
                  <a:latin typeface="Calibri" pitchFamily="34" charset="0"/>
                  <a:cs typeface="Calibri" pitchFamily="34" charset="0"/>
                </a:rPr>
                <a:t>INPC2013</a:t>
              </a:r>
              <a:r>
                <a:rPr lang="en-US" sz="1600" dirty="0">
                  <a:latin typeface="Calibri" pitchFamily="34" charset="0"/>
                  <a:cs typeface="Calibri" pitchFamily="34" charset="0"/>
                </a:rPr>
                <a:t>, 2-7 June 2013, Firenze, Italy</a:t>
              </a:r>
              <a:endParaRPr lang="fr-FR" sz="1600" dirty="0">
                <a:latin typeface="Calibri" pitchFamily="34" charset="0"/>
                <a:cs typeface="Calibri" pitchFamily="34" charset="0"/>
              </a:endParaRPr>
            </a:p>
            <a:p>
              <a:pPr marL="342900" indent="-342900" fontAlgn="auto">
                <a:spcBef>
                  <a:spcPct val="20000"/>
                </a:spcBef>
                <a:spcAft>
                  <a:spcPts val="0"/>
                </a:spcAft>
                <a:defRPr/>
              </a:pPr>
              <a:endParaRPr lang="fr-FR" sz="1400" dirty="0">
                <a:solidFill>
                  <a:schemeClr val="tx2">
                    <a:lumMod val="75000"/>
                  </a:schemeClr>
                </a:solidFill>
                <a:latin typeface="+mn-lt"/>
              </a:endParaRPr>
            </a:p>
          </p:txBody>
        </p:sp>
        <p:pic>
          <p:nvPicPr>
            <p:cNvPr id="16403" name="Image 6" descr="logo-cenbg-transparent.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92280" y="6453327"/>
              <a:ext cx="1259631" cy="43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399" name="ZoneTexte 17"/>
          <p:cNvSpPr txBox="1">
            <a:spLocks noChangeArrowheads="1"/>
          </p:cNvSpPr>
          <p:nvPr/>
        </p:nvSpPr>
        <p:spPr bwMode="auto">
          <a:xfrm>
            <a:off x="8658225" y="6491288"/>
            <a:ext cx="60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C6E9B1B-8B26-45E2-9140-3F4089F45D97}" type="slidenum">
              <a:rPr lang="fr-FR"/>
              <a:pPr eaLnBrk="1" hangingPunct="1"/>
              <a:t>9</a:t>
            </a:fld>
            <a:endParaRPr lang="fr-FR"/>
          </a:p>
        </p:txBody>
      </p:sp>
      <p:cxnSp>
        <p:nvCxnSpPr>
          <p:cNvPr id="26" name="Connecteur droit 25"/>
          <p:cNvCxnSpPr/>
          <p:nvPr/>
        </p:nvCxnSpPr>
        <p:spPr>
          <a:xfrm>
            <a:off x="1579563" y="547688"/>
            <a:ext cx="7812087" cy="0"/>
          </a:xfrm>
          <a:prstGeom prst="line">
            <a:avLst/>
          </a:prstGeom>
          <a:ln w="38100">
            <a:solidFill>
              <a:schemeClr val="accent2">
                <a:lumMod val="75000"/>
              </a:schemeClr>
            </a:solidFill>
            <a:prstDash val="sysDot"/>
          </a:ln>
        </p:spPr>
        <p:style>
          <a:lnRef idx="1">
            <a:schemeClr val="accent2"/>
          </a:lnRef>
          <a:fillRef idx="0">
            <a:schemeClr val="accent2"/>
          </a:fillRef>
          <a:effectRef idx="0">
            <a:schemeClr val="accent2"/>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5658</TotalTime>
  <Words>2615</Words>
  <Application>Microsoft Office PowerPoint</Application>
  <PresentationFormat>Presentazione su schermo (4:3)</PresentationFormat>
  <Paragraphs>545</Paragraphs>
  <Slides>37</Slides>
  <Notes>29</Notes>
  <HiddenSlides>0</HiddenSlides>
  <MMClips>1</MMClips>
  <ScaleCrop>false</ScaleCrop>
  <HeadingPairs>
    <vt:vector size="6" baseType="variant">
      <vt:variant>
        <vt:lpstr>Tema</vt:lpstr>
      </vt:variant>
      <vt:variant>
        <vt:i4>1</vt:i4>
      </vt:variant>
      <vt:variant>
        <vt:lpstr>Server OLE incorporati</vt:lpstr>
      </vt:variant>
      <vt:variant>
        <vt:i4>4</vt:i4>
      </vt:variant>
      <vt:variant>
        <vt:lpstr>Titoli diapositive</vt:lpstr>
      </vt:variant>
      <vt:variant>
        <vt:i4>37</vt:i4>
      </vt:variant>
    </vt:vector>
  </HeadingPairs>
  <TitlesOfParts>
    <vt:vector size="42" baseType="lpstr">
      <vt:lpstr>Thème Office</vt:lpstr>
      <vt:lpstr>Photo Editor Photo</vt:lpstr>
      <vt:lpstr>Document</vt:lpstr>
      <vt:lpstr>Feuille de calcul</vt:lpstr>
      <vt:lpstr>Image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Geant4 Intern. Conference at the Physics- Medicine-Biology frontier (7-11 Octobre, Bordeaux) </vt:lpstr>
      <vt:lpstr>Microbeam Workshop 2013 October 3-4, 2013 Bordeaux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thibeau</dc:creator>
  <cp:lastModifiedBy>tecno</cp:lastModifiedBy>
  <cp:revision>727</cp:revision>
  <dcterms:created xsi:type="dcterms:W3CDTF">2011-08-26T08:57:29Z</dcterms:created>
  <dcterms:modified xsi:type="dcterms:W3CDTF">2013-06-06T09:34:59Z</dcterms:modified>
</cp:coreProperties>
</file>