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7" r:id="rId2"/>
    <p:sldId id="293" r:id="rId3"/>
    <p:sldId id="265" r:id="rId4"/>
    <p:sldId id="281" r:id="rId5"/>
    <p:sldId id="286" r:id="rId6"/>
    <p:sldId id="271" r:id="rId7"/>
    <p:sldId id="291" r:id="rId8"/>
    <p:sldId id="292" r:id="rId9"/>
    <p:sldId id="283" r:id="rId10"/>
    <p:sldId id="294" r:id="rId11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gai" initials="n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3872" autoAdjust="0"/>
    <p:restoredTop sz="97948" autoAdjust="0"/>
  </p:normalViewPr>
  <p:slideViewPr>
    <p:cSldViewPr>
      <p:cViewPr varScale="1">
        <p:scale>
          <a:sx n="46" d="100"/>
          <a:sy n="46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34" tIns="49517" rIns="99034" bIns="49517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1731"/>
          </a:xfrm>
          <a:prstGeom prst="rect">
            <a:avLst/>
          </a:prstGeom>
        </p:spPr>
        <p:txBody>
          <a:bodyPr vert="horz" lIns="99034" tIns="49517" rIns="99034" bIns="49517" rtlCol="0"/>
          <a:lstStyle>
            <a:lvl1pPr algn="r">
              <a:defRPr sz="1300"/>
            </a:lvl1pPr>
          </a:lstStyle>
          <a:p>
            <a:fld id="{47F1E3A3-3F0C-4AA9-A22E-01B204719A79}" type="datetimeFigureOut">
              <a:rPr kumimoji="1" lang="ja-JP" altLang="en-US" smtClean="0"/>
              <a:t>2013/6/5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4" tIns="49517" rIns="99034" bIns="495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9034" tIns="49517" rIns="99034" bIns="49517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34" tIns="49517" rIns="99034" bIns="49517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</p:spPr>
        <p:txBody>
          <a:bodyPr vert="horz" lIns="99034" tIns="49517" rIns="99034" bIns="49517" rtlCol="0" anchor="b"/>
          <a:lstStyle>
            <a:lvl1pPr algn="r">
              <a:defRPr sz="1300"/>
            </a:lvl1pPr>
          </a:lstStyle>
          <a:p>
            <a:fld id="{2C8FF026-D54C-4226-AE4A-11AF9A4895C5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9089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843" indent="-285709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2836" indent="-228567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599970" indent="-228567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103" indent="-228567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238" indent="-22856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372" indent="-22856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8506" indent="-22856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5640" indent="-228567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2E95024B-958B-47D5-8B32-79D350B50FAE}" type="slidenum">
              <a:rPr lang="en-US" altLang="ja-JP" sz="1300">
                <a:latin typeface="Times New Roman" pitchFamily="18" charset="0"/>
                <a:sym typeface="Symbol" pitchFamily="18" charset="2"/>
              </a:rPr>
              <a:pPr eaLnBrk="1" hangingPunct="1"/>
              <a:t>2</a:t>
            </a:fld>
            <a:endParaRPr lang="en-US" altLang="ja-JP" sz="13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ja-JP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スライド番号プレースホルダ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770" indent="-285681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2723" indent="-228545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599812" indent="-228545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6902" indent="-228545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3991" indent="-22854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081" indent="-22854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8170" indent="-22854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5259" indent="-22854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91FAF7DE-C36C-4D58-8983-F4192F7ABD00}" type="slidenum">
              <a:rPr lang="ja-JP" altLang="en-US" sz="1100"/>
              <a:pPr eaLnBrk="1" hangingPunct="1"/>
              <a:t>6</a:t>
            </a:fld>
            <a:endParaRPr lang="en-US" altLang="ja-JP" sz="1100"/>
          </a:p>
        </p:txBody>
      </p:sp>
      <p:sp>
        <p:nvSpPr>
          <p:cNvPr id="73731" name="Rectangle 2"/>
          <p:cNvSpPr>
            <a:spLocks noChangeArrowheads="1"/>
          </p:cNvSpPr>
          <p:nvPr/>
        </p:nvSpPr>
        <p:spPr bwMode="auto">
          <a:xfrm>
            <a:off x="4022726" y="1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3" tIns="45703" rIns="91403" bIns="45703" anchor="ctr"/>
          <a:lstStyle/>
          <a:p>
            <a:endParaRPr lang="ja-JP" altLang="en-US">
              <a:ea typeface="ＭＳ 明朝" pitchFamily="17" charset="-128"/>
            </a:endParaRPr>
          </a:p>
        </p:txBody>
      </p:sp>
      <p:sp>
        <p:nvSpPr>
          <p:cNvPr id="73732" name="Rectangle 3"/>
          <p:cNvSpPr>
            <a:spLocks noChangeArrowheads="1"/>
          </p:cNvSpPr>
          <p:nvPr/>
        </p:nvSpPr>
        <p:spPr bwMode="auto">
          <a:xfrm>
            <a:off x="4022726" y="9721851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51" tIns="48116" rIns="97951" bIns="48116" anchor="b"/>
          <a:lstStyle/>
          <a:p>
            <a:pPr algn="r" defTabSz="988774" eaLnBrk="0" hangingPunct="0"/>
            <a:r>
              <a:rPr kumimoji="0" lang="en-US" altLang="ja-JP" sz="1300">
                <a:latin typeface="Times New Roman" pitchFamily="18" charset="0"/>
              </a:rPr>
              <a:t>1</a:t>
            </a:r>
          </a:p>
        </p:txBody>
      </p:sp>
      <p:sp>
        <p:nvSpPr>
          <p:cNvPr id="73733" name="Rectangle 4"/>
          <p:cNvSpPr>
            <a:spLocks noChangeArrowheads="1"/>
          </p:cNvSpPr>
          <p:nvPr/>
        </p:nvSpPr>
        <p:spPr bwMode="auto">
          <a:xfrm>
            <a:off x="2" y="9721851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3" tIns="45703" rIns="91403" bIns="45703" anchor="ctr"/>
          <a:lstStyle/>
          <a:p>
            <a:endParaRPr lang="ja-JP" altLang="en-US">
              <a:ea typeface="ＭＳ 明朝" pitchFamily="17" charset="-128"/>
            </a:endParaRPr>
          </a:p>
        </p:txBody>
      </p:sp>
      <p:sp>
        <p:nvSpPr>
          <p:cNvPr id="73734" name="Rectangle 5"/>
          <p:cNvSpPr>
            <a:spLocks noChangeArrowheads="1"/>
          </p:cNvSpPr>
          <p:nvPr/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3" tIns="45703" rIns="91403" bIns="45703" anchor="ctr"/>
          <a:lstStyle/>
          <a:p>
            <a:endParaRPr lang="ja-JP" altLang="en-US">
              <a:ea typeface="ＭＳ 明朝" pitchFamily="17" charset="-128"/>
            </a:endParaRPr>
          </a:p>
        </p:txBody>
      </p:sp>
      <p:sp>
        <p:nvSpPr>
          <p:cNvPr id="73735" name="Rectangle 6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0125" y="774700"/>
            <a:ext cx="5099050" cy="3824288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6" name="Rectangle 7"/>
          <p:cNvSpPr>
            <a:spLocks noGrp="1"/>
          </p:cNvSpPr>
          <p:nvPr>
            <p:ph type="body" idx="1"/>
          </p:nvPr>
        </p:nvSpPr>
        <p:spPr bwMode="auto">
          <a:xfrm>
            <a:off x="944565" y="4860927"/>
            <a:ext cx="521017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951" tIns="48116" rIns="97951" bIns="48116" numCol="1" anchor="t" anchorCtr="0" compatLnSpc="1">
            <a:prstTxWarp prst="textNoShape">
              <a:avLst/>
            </a:prstTxWarp>
          </a:bodyPr>
          <a:lstStyle/>
          <a:p>
            <a:endParaRPr lang="en-GB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B2E5-6462-4BCB-B13A-86DB7182661A}" type="datetimeFigureOut">
              <a:rPr kumimoji="1" lang="ja-JP" altLang="en-US" smtClean="0"/>
              <a:t>2013/6/5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B528-BF78-4F16-90FE-0AE2DE0E158B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544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B2E5-6462-4BCB-B13A-86DB7182661A}" type="datetimeFigureOut">
              <a:rPr kumimoji="1" lang="ja-JP" altLang="en-US" smtClean="0"/>
              <a:t>2013/6/5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B528-BF78-4F16-90FE-0AE2DE0E158B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261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B2E5-6462-4BCB-B13A-86DB7182661A}" type="datetimeFigureOut">
              <a:rPr kumimoji="1" lang="ja-JP" altLang="en-US" smtClean="0"/>
              <a:t>2013/6/5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B528-BF78-4F16-90FE-0AE2DE0E158B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197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2B8CB-7CBB-474F-852C-6E8CBB39C4F4}" type="slidenum">
              <a:rPr lang="en-US" altLang="ja-JP"/>
              <a:pPr>
                <a:defRPr/>
              </a:pPr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0230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B2E5-6462-4BCB-B13A-86DB7182661A}" type="datetimeFigureOut">
              <a:rPr kumimoji="1" lang="ja-JP" altLang="en-US" smtClean="0"/>
              <a:t>2013/6/5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B528-BF78-4F16-90FE-0AE2DE0E158B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023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B2E5-6462-4BCB-B13A-86DB7182661A}" type="datetimeFigureOut">
              <a:rPr kumimoji="1" lang="ja-JP" altLang="en-US" smtClean="0"/>
              <a:t>2013/6/5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B528-BF78-4F16-90FE-0AE2DE0E158B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482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B2E5-6462-4BCB-B13A-86DB7182661A}" type="datetimeFigureOut">
              <a:rPr kumimoji="1" lang="ja-JP" altLang="en-US" smtClean="0"/>
              <a:t>2013/6/5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B528-BF78-4F16-90FE-0AE2DE0E158B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5233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B2E5-6462-4BCB-B13A-86DB7182661A}" type="datetimeFigureOut">
              <a:rPr kumimoji="1" lang="ja-JP" altLang="en-US" smtClean="0"/>
              <a:t>2013/6/5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B528-BF78-4F16-90FE-0AE2DE0E158B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5017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B2E5-6462-4BCB-B13A-86DB7182661A}" type="datetimeFigureOut">
              <a:rPr kumimoji="1" lang="ja-JP" altLang="en-US" smtClean="0"/>
              <a:t>2013/6/5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B528-BF78-4F16-90FE-0AE2DE0E158B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726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B2E5-6462-4BCB-B13A-86DB7182661A}" type="datetimeFigureOut">
              <a:rPr kumimoji="1" lang="ja-JP" altLang="en-US" smtClean="0"/>
              <a:t>2013/6/5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B528-BF78-4F16-90FE-0AE2DE0E158B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9737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B2E5-6462-4BCB-B13A-86DB7182661A}" type="datetimeFigureOut">
              <a:rPr kumimoji="1" lang="ja-JP" altLang="en-US" smtClean="0"/>
              <a:t>2013/6/5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B528-BF78-4F16-90FE-0AE2DE0E158B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282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B2E5-6462-4BCB-B13A-86DB7182661A}" type="datetimeFigureOut">
              <a:rPr kumimoji="1" lang="ja-JP" altLang="en-US" smtClean="0"/>
              <a:t>2013/6/5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B528-BF78-4F16-90FE-0AE2DE0E158B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6224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DB2E5-6462-4BCB-B13A-86DB7182661A}" type="datetimeFigureOut">
              <a:rPr kumimoji="1" lang="ja-JP" altLang="en-US" smtClean="0"/>
              <a:t>2013/6/5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DB528-BF78-4F16-90FE-0AE2DE0E158B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55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520" y="26064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baseline="30000" dirty="0"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Mo production via </a:t>
            </a:r>
            <a:r>
              <a:rPr lang="en-US" altLang="ja-JP" sz="2400" b="1" baseline="30000" dirty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Mo(</a:t>
            </a:r>
            <a:r>
              <a:rPr lang="en-US" altLang="ja-JP" sz="2400" b="1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,2</a:t>
            </a:r>
            <a:r>
              <a:rPr lang="en-US" altLang="ja-JP" sz="2400" b="1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ja-JP" sz="2400" b="1" baseline="30000" dirty="0"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Mo using accelerator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neutrons</a:t>
            </a:r>
            <a:endParaRPr kumimoji="1" lang="ja-JP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28184" y="76470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Yasuki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 Nagai</a:t>
            </a:r>
          </a:p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Japan Atomic Energy Agency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380312" y="-589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INPC2013 Firenze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4916798" cy="331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96752"/>
            <a:ext cx="2016224" cy="16925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26"/>
          <p:cNvSpPr txBox="1">
            <a:spLocks noChangeArrowheads="1"/>
          </p:cNvSpPr>
          <p:nvPr/>
        </p:nvSpPr>
        <p:spPr bwMode="auto">
          <a:xfrm>
            <a:off x="1403648" y="1556792"/>
            <a:ext cx="7200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 b="1" baseline="30000" dirty="0" smtClean="0">
                <a:solidFill>
                  <a:srgbClr val="FF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99m</a:t>
            </a:r>
            <a:r>
              <a:rPr lang="en-US" altLang="ja-JP" sz="1800" b="1" dirty="0" smtClean="0">
                <a:solidFill>
                  <a:srgbClr val="FF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Tc</a:t>
            </a:r>
            <a:endParaRPr lang="ja-JP" altLang="en-US" sz="1800" b="1" dirty="0">
              <a:solidFill>
                <a:srgbClr val="FF0000"/>
              </a:solidFill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267744" y="908720"/>
            <a:ext cx="36724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baseline="30000" dirty="0">
                <a:latin typeface="Times New Roman" pitchFamily="18" charset="0"/>
                <a:cs typeface="Times New Roman" pitchFamily="18" charset="0"/>
              </a:rPr>
              <a:t>99m</a:t>
            </a:r>
            <a:r>
              <a:rPr lang="en-US" altLang="ja-JP" b="1" dirty="0">
                <a:latin typeface="Times New Roman" pitchFamily="18" charset="0"/>
                <a:cs typeface="Times New Roman" pitchFamily="18" charset="0"/>
              </a:rPr>
              <a:t>Tc-labeled </a:t>
            </a:r>
            <a:r>
              <a:rPr lang="en-US" altLang="ja-JP" b="1" dirty="0" smtClean="0">
                <a:latin typeface="Times New Roman" pitchFamily="18" charset="0"/>
                <a:cs typeface="Times New Roman" pitchFamily="18" charset="0"/>
              </a:rPr>
              <a:t>radiopharmaceuticals</a:t>
            </a:r>
            <a:endParaRPr kumimoji="1" lang="ja-JP" altLang="en-US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6444208" y="2060848"/>
            <a:ext cx="2709396" cy="2246769"/>
          </a:xfrm>
          <a:prstGeom prst="rect">
            <a:avLst/>
          </a:prstGeom>
          <a:ln w="12700">
            <a:solidFill>
              <a:schemeClr val="tx1"/>
            </a:solidFill>
            <a:prstDash val="sysDot"/>
          </a:ln>
        </p:spPr>
        <p:txBody>
          <a:bodyPr wrap="none">
            <a:spAutoFit/>
          </a:bodyPr>
          <a:lstStyle/>
          <a:p>
            <a:r>
              <a:rPr lang="en-US" altLang="ja-JP" sz="2000" b="1" dirty="0">
                <a:latin typeface="Times New Roman" pitchFamily="18" charset="0"/>
                <a:cs typeface="Times New Roman" pitchFamily="18" charset="0"/>
              </a:rPr>
              <a:t>medical </a:t>
            </a:r>
            <a:r>
              <a:rPr lang="en-US" altLang="ja-JP" sz="2000" b="1" dirty="0" smtClean="0">
                <a:latin typeface="Times New Roman" pitchFamily="18" charset="0"/>
                <a:cs typeface="Times New Roman" pitchFamily="18" charset="0"/>
              </a:rPr>
              <a:t>diagnostics</a:t>
            </a:r>
          </a:p>
          <a:p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&gt;25 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million/year</a:t>
            </a:r>
          </a:p>
          <a:p>
            <a:endParaRPr lang="en-US" altLang="ja-JP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2000" dirty="0">
                <a:latin typeface="Times New Roman" pitchFamily="18" charset="0"/>
                <a:cs typeface="Times New Roman" pitchFamily="18" charset="0"/>
                <a:sym typeface="Symbol"/>
              </a:rPr>
              <a:t>Constant 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supply 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  <a:sym typeface="Symbol"/>
              </a:rPr>
              <a:t>of </a:t>
            </a:r>
            <a:r>
              <a:rPr lang="en-US" altLang="ja-JP" sz="2000" baseline="30000" dirty="0">
                <a:latin typeface="Times New Roman" pitchFamily="18" charset="0"/>
                <a:cs typeface="Times New Roman" pitchFamily="18" charset="0"/>
                <a:sym typeface="Symbol"/>
              </a:rPr>
              <a:t>99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  <a:sym typeface="Symbol"/>
              </a:rPr>
              <a:t>Mo</a:t>
            </a:r>
          </a:p>
          <a:p>
            <a:r>
              <a:rPr lang="en-US" altLang="ja-JP" sz="2000" dirty="0">
                <a:latin typeface="Times New Roman" pitchFamily="18" charset="0"/>
                <a:cs typeface="Times New Roman" pitchFamily="18" charset="0"/>
                <a:sym typeface="Symbol"/>
              </a:rPr>
              <a:t>key issue 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to ensure </a:t>
            </a:r>
            <a:endParaRPr lang="en-US" altLang="ja-JP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routine 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application</a:t>
            </a:r>
          </a:p>
          <a:p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ja-JP" sz="2000" baseline="30000" dirty="0">
                <a:latin typeface="Times New Roman" pitchFamily="18" charset="0"/>
                <a:cs typeface="Times New Roman" pitchFamily="18" charset="0"/>
              </a:rPr>
              <a:t>99m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Tc. </a:t>
            </a:r>
            <a:endParaRPr lang="ja-JP" altLang="en-US" sz="2000" b="1" dirty="0"/>
          </a:p>
        </p:txBody>
      </p:sp>
      <p:sp>
        <p:nvSpPr>
          <p:cNvPr id="19" name="下矢印 18"/>
          <p:cNvSpPr/>
          <p:nvPr/>
        </p:nvSpPr>
        <p:spPr>
          <a:xfrm>
            <a:off x="7596336" y="2754505"/>
            <a:ext cx="219020" cy="314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0"/>
          <p:cNvSpPr>
            <a:spLocks noChangeArrowheads="1"/>
          </p:cNvSpPr>
          <p:nvPr/>
        </p:nvSpPr>
        <p:spPr bwMode="auto">
          <a:xfrm>
            <a:off x="3636243" y="5157192"/>
            <a:ext cx="1871861" cy="32778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457200" indent="-457200" eaLnBrk="0" hangingPunct="0">
              <a:lnSpc>
                <a:spcPct val="85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ja-JP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Shortage </a:t>
            </a:r>
            <a:r>
              <a:rPr lang="en-US" altLang="ja-JP" b="1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of </a:t>
            </a:r>
            <a:r>
              <a:rPr lang="en-US" altLang="ja-JP" b="1" baseline="300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99</a:t>
            </a:r>
            <a:r>
              <a:rPr lang="en-US" altLang="ja-JP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Mo</a:t>
            </a:r>
            <a:endParaRPr lang="en-US" altLang="ja-JP" b="1" dirty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23528" y="5694928"/>
            <a:ext cx="8568952" cy="738664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ja-JP" sz="2000" b="1" baseline="30000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99</a:t>
            </a:r>
            <a:r>
              <a:rPr lang="en-US" altLang="ja-JP" sz="2000" b="1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Mo: fission </a:t>
            </a:r>
            <a:r>
              <a:rPr lang="en-US" altLang="ja-JP" sz="20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product of highly </a:t>
            </a:r>
            <a:r>
              <a:rPr lang="en-US" altLang="ja-JP" sz="2000" b="1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enriched </a:t>
            </a:r>
            <a:r>
              <a:rPr lang="en-US" altLang="ja-JP" sz="2000" b="1" baseline="30000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235</a:t>
            </a:r>
            <a:r>
              <a:rPr lang="en-US" altLang="ja-JP" sz="2000" b="1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U </a:t>
            </a:r>
            <a:r>
              <a:rPr lang="en-US" altLang="ja-JP" sz="20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(HEU) at </a:t>
            </a:r>
            <a:r>
              <a:rPr lang="en-US" altLang="ja-JP" sz="2000" b="1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five research </a:t>
            </a:r>
            <a:r>
              <a:rPr lang="en-US" altLang="ja-JP" sz="20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reactors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 </a:t>
            </a:r>
            <a:r>
              <a:rPr lang="en-US" altLang="ja-JP" sz="2000" b="1" dirty="0" smtClean="0"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ja-JP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ja-JP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>
                <a:latin typeface="Times New Roman" pitchFamily="18" charset="0"/>
                <a:cs typeface="Times New Roman" pitchFamily="18" charset="0"/>
              </a:rPr>
              <a:t>54 years since their first operation:  unexpected </a:t>
            </a:r>
            <a:r>
              <a:rPr lang="en-US" altLang="ja-JP" sz="2000" b="1" dirty="0" smtClean="0">
                <a:latin typeface="Times New Roman" pitchFamily="18" charset="0"/>
                <a:cs typeface="Times New Roman" pitchFamily="18" charset="0"/>
              </a:rPr>
              <a:t>accidents</a:t>
            </a:r>
            <a:endParaRPr lang="en-US" altLang="ja-JP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直線コネクタ 5"/>
          <p:cNvCxnSpPr>
            <a:cxnSpLocks noChangeShapeType="1"/>
          </p:cNvCxnSpPr>
          <p:nvPr/>
        </p:nvCxnSpPr>
        <p:spPr bwMode="auto">
          <a:xfrm>
            <a:off x="251520" y="692696"/>
            <a:ext cx="8568754" cy="0"/>
          </a:xfrm>
          <a:prstGeom prst="line">
            <a:avLst/>
          </a:prstGeom>
          <a:noFill/>
          <a:ln w="57150" cmpd="dbl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テキスト ボックス 1"/>
          <p:cNvSpPr txBox="1"/>
          <p:nvPr/>
        </p:nvSpPr>
        <p:spPr>
          <a:xfrm>
            <a:off x="4608004" y="1741458"/>
            <a:ext cx="10441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　　　　　　</a:t>
            </a:r>
            <a:endParaRPr kumimoji="1" lang="ja-JP" altLang="en-US" sz="1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572000" y="2473151"/>
            <a:ext cx="10441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　　　　　　</a:t>
            </a:r>
            <a:endParaRPr kumimoji="1" lang="ja-JP" altLang="en-US" sz="1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824028" y="2492896"/>
            <a:ext cx="10441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　　　　　　</a:t>
            </a:r>
            <a:endParaRPr kumimoji="1" lang="ja-JP" altLang="en-US" sz="1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572000" y="3429000"/>
            <a:ext cx="10441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　　　　　　</a:t>
            </a:r>
            <a:endParaRPr kumimoji="1" lang="ja-JP" altLang="en-US" sz="1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896036" y="3429000"/>
            <a:ext cx="10441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　　　　　　</a:t>
            </a:r>
            <a:endParaRPr kumimoji="1" lang="ja-JP" altLang="en-US" sz="1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788024" y="4489375"/>
            <a:ext cx="10441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　　　　　　</a:t>
            </a:r>
            <a:endParaRPr kumimoji="1" lang="ja-JP" altLang="en-US" sz="1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259632" y="4077072"/>
            <a:ext cx="10441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　　　　　　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43767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3" name="Text Box 17"/>
          <p:cNvSpPr txBox="1">
            <a:spLocks noChangeArrowheads="1"/>
          </p:cNvSpPr>
          <p:nvPr/>
        </p:nvSpPr>
        <p:spPr bwMode="auto">
          <a:xfrm>
            <a:off x="504056" y="44624"/>
            <a:ext cx="8100392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000" b="1" dirty="0" smtClean="0">
                <a:latin typeface="Times New Roman" pitchFamily="18" charset="0"/>
                <a:ea typeface="ＭＳ 明朝" pitchFamily="17" charset="-128"/>
              </a:rPr>
              <a:t>Summary</a:t>
            </a:r>
            <a:endParaRPr lang="en-US" altLang="ja-JP" sz="2000" b="1" dirty="0">
              <a:ea typeface="ＭＳ 明朝" pitchFamily="17" charset="-128"/>
              <a:sym typeface="Symbol" pitchFamily="18" charset="2"/>
            </a:endParaRPr>
          </a:p>
        </p:txBody>
      </p:sp>
      <p:sp>
        <p:nvSpPr>
          <p:cNvPr id="44045" name="テキスト ボックス 36"/>
          <p:cNvSpPr txBox="1">
            <a:spLocks noChangeArrowheads="1"/>
          </p:cNvSpPr>
          <p:nvPr/>
        </p:nvSpPr>
        <p:spPr bwMode="auto">
          <a:xfrm>
            <a:off x="2592388" y="1855788"/>
            <a:ext cx="755650" cy="277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>
                <a:ea typeface="ＭＳ 明朝" pitchFamily="17" charset="-128"/>
              </a:rPr>
              <a:t>               </a:t>
            </a:r>
            <a:endParaRPr lang="ja-JP" altLang="en-US" sz="1200">
              <a:ea typeface="ＭＳ 明朝" pitchFamily="17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833688" y="4111625"/>
            <a:ext cx="2243137" cy="2540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050" b="1" i="1" dirty="0">
                <a:solidFill>
                  <a:srgbClr val="008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                                    </a:t>
            </a:r>
            <a:endParaRPr lang="ja-JP" altLang="en-US" sz="1050" b="1" i="1" dirty="0">
              <a:solidFill>
                <a:srgbClr val="008000"/>
              </a:solidFill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44054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59B064C8-B2B2-42F0-87A3-47A044C1DC12}" type="slidenum">
              <a:rPr lang="en-US" altLang="ja-JP" sz="1400" smtClean="0"/>
              <a:pPr eaLnBrk="1" hangingPunct="1"/>
              <a:t>10</a:t>
            </a:fld>
            <a:endParaRPr lang="en-US" altLang="ja-JP" sz="1400" smtClean="0"/>
          </a:p>
        </p:txBody>
      </p:sp>
      <p:cxnSp>
        <p:nvCxnSpPr>
          <p:cNvPr id="16" name="直線コネクタ 5"/>
          <p:cNvCxnSpPr>
            <a:cxnSpLocks noChangeShapeType="1"/>
          </p:cNvCxnSpPr>
          <p:nvPr/>
        </p:nvCxnSpPr>
        <p:spPr bwMode="auto">
          <a:xfrm>
            <a:off x="539552" y="476672"/>
            <a:ext cx="8064500" cy="0"/>
          </a:xfrm>
          <a:prstGeom prst="line">
            <a:avLst/>
          </a:prstGeom>
          <a:noFill/>
          <a:ln w="57150" cmpd="dbl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正方形/長方形 1"/>
          <p:cNvSpPr/>
          <p:nvPr/>
        </p:nvSpPr>
        <p:spPr>
          <a:xfrm>
            <a:off x="5817920" y="3573016"/>
            <a:ext cx="3074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Y. Nagai et al, JPSJ 82 (2013)</a:t>
            </a:r>
            <a:endParaRPr lang="ja-JP" altLang="en-US" dirty="0"/>
          </a:p>
        </p:txBody>
      </p:sp>
      <p:grpSp>
        <p:nvGrpSpPr>
          <p:cNvPr id="15" name="Group 48"/>
          <p:cNvGrpSpPr>
            <a:grpSpLocks/>
          </p:cNvGrpSpPr>
          <p:nvPr/>
        </p:nvGrpSpPr>
        <p:grpSpPr bwMode="auto">
          <a:xfrm>
            <a:off x="321785" y="1340768"/>
            <a:ext cx="8426679" cy="1152729"/>
            <a:chOff x="85" y="2120"/>
            <a:chExt cx="4765" cy="639"/>
          </a:xfrm>
        </p:grpSpPr>
        <p:sp>
          <p:nvSpPr>
            <p:cNvPr id="18" name="角丸四角形 9"/>
            <p:cNvSpPr>
              <a:spLocks noChangeArrowheads="1"/>
            </p:cNvSpPr>
            <p:nvPr/>
          </p:nvSpPr>
          <p:spPr bwMode="auto">
            <a:xfrm>
              <a:off x="85" y="2205"/>
              <a:ext cx="718" cy="434"/>
            </a:xfrm>
            <a:prstGeom prst="roundRect">
              <a:avLst>
                <a:gd name="adj" fmla="val 0"/>
              </a:avLst>
            </a:prstGeom>
            <a:solidFill>
              <a:srgbClr val="FFFF99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ja-JP" sz="1600" b="1" dirty="0" smtClean="0">
                  <a:latin typeface="Times New Roman" pitchFamily="18" charset="0"/>
                  <a:cs typeface="Times New Roman" pitchFamily="18" charset="0"/>
                </a:rPr>
                <a:t>accelerator</a:t>
              </a:r>
              <a:endParaRPr lang="ja-JP" alt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角丸四角形 10"/>
            <p:cNvSpPr>
              <a:spLocks noChangeArrowheads="1"/>
            </p:cNvSpPr>
            <p:nvPr/>
          </p:nvSpPr>
          <p:spPr bwMode="auto">
            <a:xfrm>
              <a:off x="980" y="2205"/>
              <a:ext cx="709" cy="434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ja-JP" sz="1600" b="1" dirty="0" smtClean="0">
                  <a:latin typeface="Times New Roman" pitchFamily="18" charset="0"/>
                  <a:cs typeface="Times New Roman" pitchFamily="18" charset="0"/>
                </a:rPr>
                <a:t>Neutron</a:t>
              </a:r>
            </a:p>
            <a:p>
              <a:pPr algn="ctr"/>
              <a:r>
                <a:rPr lang="en-US" altLang="ja-JP" sz="1600" b="1" dirty="0" smtClean="0">
                  <a:latin typeface="Times New Roman" pitchFamily="18" charset="0"/>
                  <a:cs typeface="Times New Roman" pitchFamily="18" charset="0"/>
                </a:rPr>
                <a:t>converter</a:t>
              </a:r>
              <a:endParaRPr lang="ja-JP" alt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角丸四角形 11"/>
            <p:cNvSpPr>
              <a:spLocks noChangeArrowheads="1"/>
            </p:cNvSpPr>
            <p:nvPr/>
          </p:nvSpPr>
          <p:spPr bwMode="auto">
            <a:xfrm>
              <a:off x="2610" y="2120"/>
              <a:ext cx="1435" cy="639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ja-JP" sz="1600" b="1" dirty="0" err="1" smtClean="0">
                  <a:latin typeface="Times New Roman" pitchFamily="18" charset="0"/>
                  <a:cs typeface="Times New Roman" pitchFamily="18" charset="0"/>
                </a:rPr>
                <a:t>Thermochromatographic</a:t>
              </a:r>
              <a:r>
                <a:rPr lang="en-US" altLang="ja-JP" sz="1600" b="1" dirty="0" smtClean="0">
                  <a:latin typeface="Times New Roman" pitchFamily="18" charset="0"/>
                  <a:cs typeface="Times New Roman" pitchFamily="18" charset="0"/>
                </a:rPr>
                <a:t> separation of </a:t>
              </a:r>
              <a:r>
                <a:rPr lang="en-US" altLang="ja-JP" sz="1600" b="1" baseline="30000" dirty="0" smtClean="0">
                  <a:latin typeface="Times New Roman" pitchFamily="18" charset="0"/>
                  <a:cs typeface="Times New Roman" pitchFamily="18" charset="0"/>
                </a:rPr>
                <a:t>99m</a:t>
              </a:r>
              <a:r>
                <a:rPr lang="en-US" altLang="ja-JP" sz="1600" b="1" dirty="0" smtClean="0">
                  <a:latin typeface="Times New Roman" pitchFamily="18" charset="0"/>
                  <a:cs typeface="Times New Roman" pitchFamily="18" charset="0"/>
                </a:rPr>
                <a:t>Tc</a:t>
              </a:r>
            </a:p>
            <a:p>
              <a:pPr algn="ctr"/>
              <a:r>
                <a:rPr lang="en-US" altLang="ja-JP" sz="1600" b="1" dirty="0" smtClean="0">
                  <a:latin typeface="Times New Roman" pitchFamily="18" charset="0"/>
                  <a:cs typeface="Times New Roman" pitchFamily="18" charset="0"/>
                </a:rPr>
                <a:t>from MoO</a:t>
              </a:r>
              <a:r>
                <a:rPr lang="en-US" altLang="ja-JP" sz="1600" b="1" baseline="-18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ja-JP" altLang="en-US" sz="1600" b="1" baseline="-18000" dirty="0">
                <a:latin typeface="ＭＳ 明朝" pitchFamily="17" charset="-128"/>
              </a:endParaRPr>
            </a:p>
          </p:txBody>
        </p:sp>
        <p:sp>
          <p:nvSpPr>
            <p:cNvPr id="23" name="角丸四角形 12"/>
            <p:cNvSpPr>
              <a:spLocks noChangeArrowheads="1"/>
            </p:cNvSpPr>
            <p:nvPr/>
          </p:nvSpPr>
          <p:spPr bwMode="auto">
            <a:xfrm>
              <a:off x="1861" y="2241"/>
              <a:ext cx="548" cy="318"/>
            </a:xfrm>
            <a:prstGeom prst="roundRect">
              <a:avLst>
                <a:gd name="adj" fmla="val 16667"/>
              </a:avLst>
            </a:prstGeom>
            <a:solidFill>
              <a:srgbClr val="CCFF66"/>
            </a:solidFill>
            <a:ln w="25400" algn="ctr">
              <a:solidFill>
                <a:srgbClr val="89A4A7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ja-JP" sz="1600" b="1" dirty="0" smtClean="0">
                  <a:latin typeface="Times New Roman" pitchFamily="18" charset="0"/>
                  <a:cs typeface="Times New Roman" pitchFamily="18" charset="0"/>
                </a:rPr>
                <a:t>MoO</a:t>
              </a:r>
              <a:r>
                <a:rPr lang="en-US" altLang="ja-JP" sz="1600" b="1" baseline="-18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ja-JP" altLang="en-US" sz="1600" b="1" dirty="0">
                  <a:latin typeface="Times New Roman" pitchFamily="18" charset="0"/>
                  <a:cs typeface="Times New Roman" pitchFamily="18" charset="0"/>
                </a:rPr>
                <a:t>　　　　　　</a:t>
              </a:r>
            </a:p>
          </p:txBody>
        </p:sp>
        <p:sp>
          <p:nvSpPr>
            <p:cNvPr id="24" name="右矢印 23"/>
            <p:cNvSpPr/>
            <p:nvPr/>
          </p:nvSpPr>
          <p:spPr>
            <a:xfrm>
              <a:off x="809" y="2335"/>
              <a:ext cx="179" cy="1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grpSp>
          <p:nvGrpSpPr>
            <p:cNvPr id="26" name="Group 41"/>
            <p:cNvGrpSpPr>
              <a:grpSpLocks/>
            </p:cNvGrpSpPr>
            <p:nvPr/>
          </p:nvGrpSpPr>
          <p:grpSpPr bwMode="auto">
            <a:xfrm>
              <a:off x="4035" y="2160"/>
              <a:ext cx="815" cy="479"/>
              <a:chOff x="3789" y="1941"/>
              <a:chExt cx="815" cy="479"/>
            </a:xfrm>
          </p:grpSpPr>
          <p:sp>
            <p:nvSpPr>
              <p:cNvPr id="31" name="角丸四角形 19"/>
              <p:cNvSpPr>
                <a:spLocks noChangeArrowheads="1"/>
              </p:cNvSpPr>
              <p:nvPr/>
            </p:nvSpPr>
            <p:spPr bwMode="auto">
              <a:xfrm>
                <a:off x="3992" y="1941"/>
                <a:ext cx="612" cy="479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25400" algn="ctr">
                <a:solidFill>
                  <a:srgbClr val="89A4A7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altLang="ja-JP" sz="1600" b="1" dirty="0" smtClean="0">
                    <a:latin typeface="Times New Roman" pitchFamily="18" charset="0"/>
                    <a:cs typeface="Times New Roman" pitchFamily="18" charset="0"/>
                  </a:rPr>
                  <a:t>Labeling</a:t>
                </a:r>
                <a:endParaRPr lang="ja-JP" altLang="en-US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右矢印 31"/>
              <p:cNvSpPr/>
              <p:nvPr/>
            </p:nvSpPr>
            <p:spPr>
              <a:xfrm>
                <a:off x="3789" y="2116"/>
                <a:ext cx="177" cy="18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sp>
          <p:nvSpPr>
            <p:cNvPr id="27" name="右矢印 17"/>
            <p:cNvSpPr/>
            <p:nvPr/>
          </p:nvSpPr>
          <p:spPr>
            <a:xfrm>
              <a:off x="1688" y="2343"/>
              <a:ext cx="180" cy="1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8" name="右矢印 17"/>
            <p:cNvSpPr/>
            <p:nvPr/>
          </p:nvSpPr>
          <p:spPr>
            <a:xfrm>
              <a:off x="2409" y="2359"/>
              <a:ext cx="181" cy="1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33" name="正方形/長方形 32"/>
          <p:cNvSpPr/>
          <p:nvPr/>
        </p:nvSpPr>
        <p:spPr>
          <a:xfrm>
            <a:off x="692280" y="548680"/>
            <a:ext cx="77681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Since we proposed a new route to produce </a:t>
            </a:r>
            <a:r>
              <a:rPr lang="en-US" altLang="ja-JP" b="1" baseline="300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99</a:t>
            </a:r>
            <a:r>
              <a:rPr lang="en-US" altLang="ja-JP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Mo via </a:t>
            </a:r>
            <a:r>
              <a:rPr lang="en-US" altLang="ja-JP" b="1" baseline="300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100</a:t>
            </a:r>
            <a:r>
              <a:rPr lang="en-US" altLang="ja-JP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Mo(</a:t>
            </a:r>
            <a:r>
              <a:rPr lang="en-US" altLang="ja-JP" b="1" i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n</a:t>
            </a:r>
            <a:r>
              <a:rPr lang="en-US" altLang="ja-JP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,2</a:t>
            </a:r>
            <a:r>
              <a:rPr lang="en-US" altLang="ja-JP" b="1" i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n</a:t>
            </a:r>
            <a:r>
              <a:rPr lang="en-US" altLang="ja-JP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)</a:t>
            </a:r>
            <a:r>
              <a:rPr lang="en-US" altLang="ja-JP" b="1" baseline="300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99</a:t>
            </a:r>
            <a:r>
              <a:rPr lang="en-US" altLang="ja-JP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Mo,</a:t>
            </a:r>
          </a:p>
          <a:p>
            <a:r>
              <a:rPr lang="en-US" altLang="ja-JP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we carried out all important steps necessary to obtain </a:t>
            </a:r>
            <a:r>
              <a:rPr lang="en-US" altLang="ja-JP" b="1" baseline="300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99m</a:t>
            </a:r>
            <a:r>
              <a:rPr lang="en-US" altLang="ja-JP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Tc with high quality.</a:t>
            </a:r>
            <a:endParaRPr lang="ja-JP" altLang="en-US" dirty="0"/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107504" y="2636912"/>
            <a:ext cx="8856984" cy="8477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100"/>
              </a:lnSpc>
            </a:pPr>
            <a:r>
              <a:rPr lang="en-US" altLang="ja-JP" sz="2000" b="1" dirty="0" smtClean="0">
                <a:latin typeface="Times New Roman" pitchFamily="18" charset="0"/>
                <a:ea typeface="ＭＳ 明朝" pitchFamily="17" charset="-128"/>
              </a:rPr>
              <a:t>We proposed a new system for</a:t>
            </a:r>
          </a:p>
          <a:p>
            <a:pPr eaLnBrk="1" hangingPunct="1">
              <a:lnSpc>
                <a:spcPts val="3100"/>
              </a:lnSpc>
            </a:pPr>
            <a:r>
              <a:rPr lang="en-US" altLang="ja-JP" sz="2000" b="1" dirty="0" smtClean="0">
                <a:latin typeface="Times New Roman" pitchFamily="18" charset="0"/>
                <a:ea typeface="ＭＳ 明朝" pitchFamily="17" charset="-128"/>
              </a:rPr>
              <a:t>Generation of Radioisotopes with Accelerator Neutrons by Deuterons </a:t>
            </a:r>
            <a:r>
              <a:rPr lang="en-US" altLang="ja-JP" sz="2000" b="1" dirty="0" smtClean="0">
                <a:latin typeface="Times New Roman" pitchFamily="18" charset="0"/>
                <a:ea typeface="ＭＳ 明朝" pitchFamily="17" charset="-128"/>
                <a:sym typeface="Symbol" pitchFamily="18" charset="2"/>
              </a:rPr>
              <a:t>(GRAND)  </a:t>
            </a:r>
            <a:endParaRPr lang="en-US" altLang="ja-JP" sz="2000" b="1" dirty="0">
              <a:ea typeface="ＭＳ 明朝" pitchFamily="17" charset="-128"/>
              <a:sym typeface="Symbol" pitchFamily="18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49080"/>
            <a:ext cx="6594301" cy="26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79511" y="3757682"/>
            <a:ext cx="329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 </a:t>
            </a:r>
            <a:r>
              <a:rPr kumimoji="1" lang="en-US" altLang="ja-JP" b="1" dirty="0" smtClean="0">
                <a:latin typeface="Times New Roman" pitchFamily="18" charset="0"/>
                <a:cs typeface="Times New Roman" pitchFamily="18" charset="0"/>
              </a:rPr>
              <a:t>Prototype facility of GRAND</a:t>
            </a:r>
            <a:endParaRPr kumimoji="1" lang="ja-JP" alt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839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B176A422-FA19-4691-8EC3-BFC462DCC3F5}" type="slidenum">
              <a:rPr lang="en-US" altLang="ja-JP" sz="1400" smtClean="0"/>
              <a:pPr eaLnBrk="1" hangingPunct="1"/>
              <a:t>2</a:t>
            </a:fld>
            <a:endParaRPr lang="en-US" altLang="ja-JP" sz="1400" smtClean="0"/>
          </a:p>
        </p:txBody>
      </p:sp>
      <p:cxnSp>
        <p:nvCxnSpPr>
          <p:cNvPr id="34828" name="直線コネクタ 5"/>
          <p:cNvCxnSpPr>
            <a:cxnSpLocks noChangeShapeType="1"/>
          </p:cNvCxnSpPr>
          <p:nvPr/>
        </p:nvCxnSpPr>
        <p:spPr bwMode="auto">
          <a:xfrm>
            <a:off x="539750" y="548680"/>
            <a:ext cx="8064500" cy="0"/>
          </a:xfrm>
          <a:prstGeom prst="line">
            <a:avLst/>
          </a:prstGeom>
          <a:noFill/>
          <a:ln w="57150" cmpd="dbl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411761" y="44624"/>
            <a:ext cx="43204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latin typeface="Times New Roman" pitchFamily="18" charset="0"/>
                <a:ea typeface="ＭＳ 明朝" pitchFamily="17" charset="-128"/>
              </a:rPr>
              <a:t>Alternative production method</a:t>
            </a:r>
            <a:endParaRPr lang="ja-JP" altLang="en-US" sz="2400" b="1" dirty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10" name="テキスト ボックス 3"/>
          <p:cNvSpPr txBox="1">
            <a:spLocks noChangeArrowheads="1"/>
          </p:cNvSpPr>
          <p:nvPr/>
        </p:nvSpPr>
        <p:spPr bwMode="auto">
          <a:xfrm>
            <a:off x="179512" y="690949"/>
            <a:ext cx="8064896" cy="31700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en-US" altLang="ja-JP" sz="18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Points to be considered:</a:t>
            </a:r>
          </a:p>
          <a:p>
            <a:pPr eaLnBrk="1" hangingPunct="1">
              <a:lnSpc>
                <a:spcPts val="3000"/>
              </a:lnSpc>
            </a:pPr>
            <a:r>
              <a:rPr lang="en-US" altLang="ja-JP" sz="18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1) </a:t>
            </a:r>
            <a:r>
              <a:rPr lang="en-US" altLang="ja-JP" sz="18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Production yield</a:t>
            </a:r>
            <a:r>
              <a:rPr lang="en-US" altLang="ja-JP" sz="18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:  meet </a:t>
            </a:r>
            <a:r>
              <a:rPr lang="en-US" altLang="ja-JP" sz="18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a significant part of the </a:t>
            </a:r>
            <a:r>
              <a:rPr lang="en-US" altLang="ja-JP" sz="18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domestic </a:t>
            </a:r>
            <a:r>
              <a:rPr lang="en-US" altLang="ja-JP" sz="18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demand of </a:t>
            </a:r>
            <a:r>
              <a:rPr lang="en-US" altLang="ja-JP" sz="1800" baseline="300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99</a:t>
            </a:r>
            <a:r>
              <a:rPr lang="en-US" altLang="ja-JP" sz="18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Mo</a:t>
            </a:r>
          </a:p>
          <a:p>
            <a:pPr eaLnBrk="1" hangingPunct="1">
              <a:lnSpc>
                <a:spcPts val="3000"/>
              </a:lnSpc>
            </a:pPr>
            <a:r>
              <a:rPr lang="en-US" altLang="ja-JP" sz="18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2)</a:t>
            </a:r>
            <a:r>
              <a:rPr lang="ja-JP" altLang="en-US" sz="18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</a:t>
            </a:r>
            <a:r>
              <a:rPr lang="en-US" altLang="ja-JP" sz="18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Safety </a:t>
            </a:r>
            <a:r>
              <a:rPr lang="en-US" altLang="ja-JP" sz="18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&amp; efficacy of </a:t>
            </a:r>
            <a:r>
              <a:rPr lang="en-US" altLang="ja-JP" sz="1800" baseline="300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99m</a:t>
            </a:r>
            <a:r>
              <a:rPr lang="en-US" altLang="ja-JP" sz="18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Tc radiopharmaceutical preparation: </a:t>
            </a:r>
            <a:r>
              <a:rPr lang="en-US" altLang="ja-JP" sz="18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ensured</a:t>
            </a:r>
          </a:p>
          <a:p>
            <a:pPr eaLnBrk="1" hangingPunct="1">
              <a:lnSpc>
                <a:spcPts val="3000"/>
              </a:lnSpc>
            </a:pPr>
            <a:r>
              <a:rPr lang="en-US" altLang="ja-JP" sz="18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ＭＳ 明朝" pitchFamily="17" charset="-128"/>
                <a:cs typeface="Times New Roman" pitchFamily="18" charset="0"/>
                <a:sym typeface="Symbol" pitchFamily="18" charset="2"/>
              </a:rPr>
              <a:t>  </a:t>
            </a:r>
            <a:r>
              <a:rPr lang="en-US" altLang="ja-JP" sz="18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Radionuclide </a:t>
            </a:r>
            <a:r>
              <a:rPr lang="en-US" altLang="ja-JP" sz="18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purity of </a:t>
            </a:r>
            <a:r>
              <a:rPr lang="en-US" altLang="ja-JP" sz="1800" baseline="300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99m</a:t>
            </a:r>
            <a:r>
              <a:rPr lang="en-US" altLang="ja-JP" sz="18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Tc:  </a:t>
            </a:r>
            <a:r>
              <a:rPr lang="en-US" altLang="ja-JP" sz="18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{United </a:t>
            </a:r>
            <a:r>
              <a:rPr lang="en-US" altLang="ja-JP" sz="18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States Pharmacopeia (USP</a:t>
            </a:r>
            <a:r>
              <a:rPr lang="en-US" altLang="ja-JP" sz="18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)}</a:t>
            </a:r>
            <a:endParaRPr lang="en-US" altLang="ja-JP" sz="1800" dirty="0">
              <a:ln>
                <a:solidFill>
                  <a:sysClr val="windowText" lastClr="000000"/>
                </a:solidFill>
              </a:ln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  <a:p>
            <a:pPr eaLnBrk="1" hangingPunct="1">
              <a:lnSpc>
                <a:spcPts val="3000"/>
              </a:lnSpc>
            </a:pPr>
            <a:r>
              <a:rPr lang="en-US" altLang="ja-JP" sz="1800" baseline="300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   </a:t>
            </a:r>
            <a:r>
              <a:rPr lang="en-US" altLang="ja-JP" sz="18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ＭＳ 明朝" pitchFamily="17" charset="-128"/>
                <a:cs typeface="Times New Roman" pitchFamily="18" charset="0"/>
                <a:sym typeface="Symbol"/>
              </a:rPr>
              <a:t></a:t>
            </a:r>
            <a:r>
              <a:rPr lang="en-US" altLang="ja-JP" sz="1800" baseline="300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 99</a:t>
            </a:r>
            <a:r>
              <a:rPr lang="en-US" altLang="ja-JP" sz="18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Mo &amp; </a:t>
            </a:r>
            <a:r>
              <a:rPr lang="en-US" altLang="ja-JP" sz="18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concentration of other </a:t>
            </a:r>
            <a:r>
              <a:rPr lang="en-US" altLang="ja-JP" sz="1800" i="1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ＭＳ 明朝" pitchFamily="17" charset="-128"/>
                <a:cs typeface="Times New Roman" pitchFamily="18" charset="0"/>
                <a:sym typeface="Symbol" pitchFamily="18" charset="2"/>
              </a:rPr>
              <a:t></a:t>
            </a:r>
            <a:r>
              <a:rPr lang="en-US" altLang="ja-JP" sz="18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- &amp; </a:t>
            </a:r>
            <a:r>
              <a:rPr lang="en-US" altLang="ja-JP" sz="1800" i="1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ＭＳ 明朝" pitchFamily="17" charset="-128"/>
                <a:cs typeface="Times New Roman" pitchFamily="18" charset="0"/>
                <a:sym typeface="Symbol" pitchFamily="18" charset="2"/>
              </a:rPr>
              <a:t></a:t>
            </a:r>
            <a:r>
              <a:rPr lang="en-US" altLang="ja-JP" sz="18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-emitters </a:t>
            </a:r>
            <a:r>
              <a:rPr lang="en-US" altLang="ja-JP" sz="18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in </a:t>
            </a:r>
            <a:r>
              <a:rPr lang="en-US" altLang="ja-JP" sz="1800" baseline="300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99m</a:t>
            </a:r>
            <a:r>
              <a:rPr lang="en-US" altLang="ja-JP" sz="18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Tc &lt; </a:t>
            </a:r>
            <a:r>
              <a:rPr lang="en-US" altLang="ja-JP" sz="18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0.015 &amp; &lt; 0.01% </a:t>
            </a:r>
            <a:endParaRPr lang="en-US" altLang="ja-JP" sz="1800" dirty="0">
              <a:ln>
                <a:solidFill>
                  <a:sysClr val="windowText" lastClr="000000"/>
                </a:solidFill>
              </a:ln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  <a:p>
            <a:pPr eaLnBrk="1" hangingPunct="1">
              <a:lnSpc>
                <a:spcPts val="3000"/>
              </a:lnSpc>
            </a:pPr>
            <a:r>
              <a:rPr lang="en-US" altLang="ja-JP" sz="18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</a:t>
            </a:r>
            <a:r>
              <a:rPr lang="en-US" altLang="ja-JP" sz="18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 </a:t>
            </a:r>
            <a:r>
              <a:rPr lang="en-US" altLang="ja-JP" sz="18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ＭＳ 明朝" pitchFamily="17" charset="-128"/>
                <a:cs typeface="Times New Roman" pitchFamily="18" charset="0"/>
                <a:sym typeface="Symbol"/>
              </a:rPr>
              <a:t></a:t>
            </a:r>
            <a:r>
              <a:rPr lang="en-US" altLang="ja-JP" sz="18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labeling </a:t>
            </a:r>
            <a:r>
              <a:rPr lang="en-US" altLang="ja-JP" sz="18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efficiency of </a:t>
            </a:r>
            <a:r>
              <a:rPr lang="en-US" altLang="ja-JP" sz="1800" baseline="300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99m</a:t>
            </a:r>
            <a:r>
              <a:rPr lang="en-US" altLang="ja-JP" sz="18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Tc radiopharmaceutical complex &gt; 90% </a:t>
            </a:r>
            <a:endParaRPr lang="en-US" altLang="ja-JP" sz="1800" dirty="0" smtClean="0">
              <a:ln>
                <a:solidFill>
                  <a:sysClr val="windowText" lastClr="000000"/>
                </a:solidFill>
              </a:ln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  <a:p>
            <a:pPr eaLnBrk="1" hangingPunct="1">
              <a:lnSpc>
                <a:spcPts val="3000"/>
              </a:lnSpc>
            </a:pPr>
            <a:r>
              <a:rPr lang="en-US" altLang="ja-JP" sz="18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3)  Without </a:t>
            </a:r>
            <a:r>
              <a:rPr lang="en-US" altLang="ja-JP" sz="18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  <a:sym typeface="Symbol"/>
              </a:rPr>
              <a:t>HEU (</a:t>
            </a:r>
            <a:r>
              <a:rPr lang="en-US" altLang="ja-JP" sz="18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public </a:t>
            </a:r>
            <a:r>
              <a:rPr lang="en-US" altLang="ja-JP" sz="1800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concern due to the proliferation of nuclear </a:t>
            </a:r>
            <a:r>
              <a:rPr lang="en-US" altLang="ja-JP" sz="18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weapons)</a:t>
            </a:r>
            <a:endParaRPr lang="en-US" altLang="ja-JP" sz="1800" dirty="0">
              <a:ln>
                <a:solidFill>
                  <a:sysClr val="windowText" lastClr="000000"/>
                </a:solidFill>
              </a:ln>
              <a:latin typeface="Times New Roman" pitchFamily="18" charset="0"/>
              <a:ea typeface="ＭＳ 明朝" pitchFamily="17" charset="-128"/>
              <a:cs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ts val="3000"/>
              </a:lnSpc>
            </a:pPr>
            <a:r>
              <a:rPr lang="en-US" altLang="ja-JP" sz="18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4) Cost of produced </a:t>
            </a:r>
            <a:r>
              <a:rPr lang="en-US" altLang="ja-JP" sz="1800" baseline="300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99</a:t>
            </a:r>
            <a:r>
              <a:rPr lang="en-US" altLang="ja-JP" sz="18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Mo:  (facility &amp; operation cost)</a:t>
            </a:r>
            <a:endParaRPr lang="ja-JP" altLang="ja-JP" sz="1800" dirty="0">
              <a:ln>
                <a:solidFill>
                  <a:sysClr val="windowText" lastClr="000000"/>
                </a:solidFill>
              </a:ln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79512" y="4221088"/>
            <a:ext cx="8568952" cy="244827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  <a:spcBef>
                <a:spcPts val="0"/>
              </a:spcBef>
              <a:buFontTx/>
              <a:buAutoNum type="arabicPeriod"/>
            </a:pPr>
            <a:r>
              <a:rPr lang="en-US" altLang="ja-JP" sz="1800" b="1" dirty="0" smtClean="0">
                <a:latin typeface="Times New Roman" pitchFamily="18" charset="0"/>
                <a:cs typeface="Times New Roman" pitchFamily="18" charset="0"/>
              </a:rPr>
              <a:t>Reactors:  </a:t>
            </a:r>
            <a:r>
              <a:rPr lang="en-US" altLang="ja-JP" sz="18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en-US" altLang="ja-JP" sz="1800" b="1" baseline="30000" dirty="0" smtClean="0">
                <a:latin typeface="Times New Roman" pitchFamily="18" charset="0"/>
                <a:cs typeface="Times New Roman" pitchFamily="18" charset="0"/>
              </a:rPr>
              <a:t> 235</a:t>
            </a:r>
            <a:r>
              <a:rPr lang="en-US" altLang="ja-JP" sz="1800" b="1" dirty="0" smtClean="0">
                <a:latin typeface="Times New Roman" pitchFamily="18" charset="0"/>
                <a:cs typeface="Times New Roman" pitchFamily="18" charset="0"/>
              </a:rPr>
              <a:t>U(</a:t>
            </a:r>
            <a:r>
              <a:rPr lang="en-US" altLang="ja-JP" sz="1800" b="1" i="1" dirty="0" err="1" smtClean="0">
                <a:latin typeface="Times New Roman" pitchFamily="18" charset="0"/>
                <a:cs typeface="Times New Roman" pitchFamily="18" charset="0"/>
              </a:rPr>
              <a:t>n,f</a:t>
            </a:r>
            <a:r>
              <a:rPr lang="en-US" altLang="ja-JP" sz="1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ja-JP" sz="1800" b="1" baseline="30000" dirty="0" smtClean="0"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en-US" altLang="ja-JP" sz="1800" b="1" dirty="0" smtClean="0">
                <a:latin typeface="Times New Roman" pitchFamily="18" charset="0"/>
                <a:cs typeface="Times New Roman" pitchFamily="18" charset="0"/>
              </a:rPr>
              <a:t>Mo  using low enriched </a:t>
            </a:r>
            <a:r>
              <a:rPr lang="en-US" altLang="ja-JP" sz="1800" b="1" baseline="30000" dirty="0" smtClean="0">
                <a:latin typeface="Times New Roman" pitchFamily="18" charset="0"/>
                <a:cs typeface="Times New Roman" pitchFamily="18" charset="0"/>
              </a:rPr>
              <a:t>235</a:t>
            </a:r>
            <a:r>
              <a:rPr lang="en-US" altLang="ja-JP" sz="1800" b="1" dirty="0" smtClean="0">
                <a:latin typeface="Times New Roman" pitchFamily="18" charset="0"/>
                <a:cs typeface="Times New Roman" pitchFamily="18" charset="0"/>
              </a:rPr>
              <a:t>U    </a:t>
            </a:r>
            <a:r>
              <a:rPr lang="en-US" altLang="ja-JP" sz="1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en-US" altLang="ja-JP" sz="1800" b="1" dirty="0" smtClean="0">
                <a:latin typeface="Times New Roman" pitchFamily="18" charset="0"/>
                <a:cs typeface="Times New Roman" pitchFamily="18" charset="0"/>
              </a:rPr>
              <a:t> Mo(</a:t>
            </a:r>
            <a:r>
              <a:rPr lang="en-US" altLang="ja-JP" sz="1800" b="1" i="1" dirty="0" smtClean="0">
                <a:latin typeface="Times New Roman" pitchFamily="18" charset="0"/>
                <a:cs typeface="Times New Roman" pitchFamily="18" charset="0"/>
              </a:rPr>
              <a:t>n,</a:t>
            </a:r>
            <a:r>
              <a:rPr lang="en-US" altLang="ja-JP" sz="18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r>
              <a:rPr lang="en-US" altLang="ja-JP" sz="1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altLang="ja-JP" sz="1800" b="1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99</a:t>
            </a:r>
            <a:r>
              <a:rPr lang="en-US" altLang="ja-JP" sz="1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Mo</a:t>
            </a:r>
            <a:endParaRPr lang="en-US" altLang="ja-JP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altLang="ja-JP" sz="1800" b="1" dirty="0" smtClean="0">
                <a:latin typeface="Times New Roman" pitchFamily="18" charset="0"/>
                <a:cs typeface="Times New Roman" pitchFamily="18" charset="0"/>
              </a:rPr>
              <a:t>2.   Accelerators: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  <a:defRPr/>
            </a:pPr>
            <a:r>
              <a:rPr lang="en-US" altLang="ja-JP" sz="1800" b="1" dirty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en-US" altLang="ja-JP" sz="1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altLang="ja-JP" sz="1800" b="1" baseline="30000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altLang="ja-JP" sz="1800" b="1" dirty="0" smtClean="0">
                <a:latin typeface="Times New Roman" pitchFamily="18" charset="0"/>
                <a:cs typeface="Times New Roman" pitchFamily="18" charset="0"/>
              </a:rPr>
              <a:t>Mo(</a:t>
            </a:r>
            <a:r>
              <a:rPr lang="en-US" altLang="ja-JP" sz="18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1800" b="1" dirty="0" smtClean="0">
                <a:latin typeface="Times New Roman" pitchFamily="18" charset="0"/>
                <a:cs typeface="Times New Roman" pitchFamily="18" charset="0"/>
              </a:rPr>
              <a:t>,2</a:t>
            </a:r>
            <a:r>
              <a:rPr lang="en-US" altLang="ja-JP" sz="18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ja-JP" sz="1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ja-JP" sz="1800" b="1" baseline="30000" dirty="0" smtClean="0">
                <a:latin typeface="Times New Roman" pitchFamily="18" charset="0"/>
                <a:cs typeface="Times New Roman" pitchFamily="18" charset="0"/>
              </a:rPr>
              <a:t>99m</a:t>
            </a:r>
            <a:r>
              <a:rPr lang="en-US" altLang="ja-JP" sz="1800" b="1" dirty="0" smtClean="0">
                <a:latin typeface="Times New Roman" pitchFamily="18" charset="0"/>
                <a:cs typeface="Times New Roman" pitchFamily="18" charset="0"/>
              </a:rPr>
              <a:t>Tc                                       direct </a:t>
            </a:r>
            <a:r>
              <a:rPr lang="en-US" altLang="ja-JP" sz="1800" b="1" baseline="30000" dirty="0" smtClean="0">
                <a:latin typeface="Times New Roman" pitchFamily="18" charset="0"/>
                <a:cs typeface="Times New Roman" pitchFamily="18" charset="0"/>
              </a:rPr>
              <a:t>99m</a:t>
            </a:r>
            <a:r>
              <a:rPr lang="en-US" altLang="ja-JP" sz="1800" b="1" dirty="0" smtClean="0">
                <a:latin typeface="Times New Roman" pitchFamily="18" charset="0"/>
                <a:cs typeface="Times New Roman" pitchFamily="18" charset="0"/>
              </a:rPr>
              <a:t>Tc production</a:t>
            </a:r>
            <a:r>
              <a:rPr lang="ja-JP" altLang="en-US" sz="1800" b="1" dirty="0" smtClean="0">
                <a:latin typeface="Times New Roman" pitchFamily="18" charset="0"/>
                <a:cs typeface="Times New Roman" pitchFamily="18" charset="0"/>
              </a:rPr>
              <a:t>　　 </a:t>
            </a:r>
            <a:r>
              <a:rPr lang="en-US" altLang="ja-JP" sz="1800" b="1" dirty="0" smtClean="0">
                <a:latin typeface="Times New Roman" pitchFamily="18" charset="0"/>
                <a:cs typeface="Times New Roman" pitchFamily="18" charset="0"/>
              </a:rPr>
              <a:t>Canada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  <a:defRPr/>
            </a:pPr>
            <a:r>
              <a:rPr lang="en-US" altLang="ja-JP" sz="1800" b="1" dirty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en-US" altLang="ja-JP" sz="1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altLang="ja-JP" sz="1800" b="1" baseline="30000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altLang="ja-JP" sz="1800" b="1" dirty="0" smtClean="0">
                <a:latin typeface="Times New Roman" pitchFamily="18" charset="0"/>
                <a:cs typeface="Times New Roman" pitchFamily="18" charset="0"/>
              </a:rPr>
              <a:t>Mo(</a:t>
            </a:r>
            <a:r>
              <a:rPr lang="en-US" altLang="ja-JP" sz="18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en-US" altLang="ja-JP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ja-JP" sz="18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ja-JP" sz="1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ja-JP" sz="1800" b="1" baseline="30000" dirty="0" smtClean="0"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en-US" altLang="ja-JP" sz="1800" b="1" dirty="0" smtClean="0">
                <a:latin typeface="Times New Roman" pitchFamily="18" charset="0"/>
                <a:cs typeface="Times New Roman" pitchFamily="18" charset="0"/>
              </a:rPr>
              <a:t>Mo, </a:t>
            </a:r>
            <a:r>
              <a:rPr lang="en-US" altLang="ja-JP" sz="1800" b="1" baseline="30000" dirty="0" smtClean="0">
                <a:latin typeface="Times New Roman" pitchFamily="18" charset="0"/>
                <a:cs typeface="Times New Roman" pitchFamily="18" charset="0"/>
              </a:rPr>
              <a:t>238</a:t>
            </a:r>
            <a:r>
              <a:rPr lang="en-US" altLang="ja-JP" sz="1800" b="1" dirty="0" smtClean="0">
                <a:latin typeface="Times New Roman" pitchFamily="18" charset="0"/>
                <a:cs typeface="Times New Roman" pitchFamily="18" charset="0"/>
              </a:rPr>
              <a:t>U(</a:t>
            </a:r>
            <a:r>
              <a:rPr lang="en-US" altLang="ja-JP" sz="18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en-US" altLang="ja-JP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ja-JP" sz="1800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ja-JP" sz="1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ja-JP" sz="1800" b="1" baseline="30000" dirty="0" smtClean="0"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en-US" altLang="ja-JP" sz="1800" b="1" dirty="0" smtClean="0">
                <a:latin typeface="Times New Roman" pitchFamily="18" charset="0"/>
                <a:cs typeface="Times New Roman" pitchFamily="18" charset="0"/>
              </a:rPr>
              <a:t>Mo                                                                USA, Canada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  <a:defRPr/>
            </a:pPr>
            <a:r>
              <a:rPr lang="en-US" altLang="ja-JP" sz="1800" b="1" dirty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en-US" altLang="ja-JP" sz="1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altLang="ja-JP" sz="1800" b="1" baseline="30000" dirty="0" smtClean="0">
                <a:latin typeface="Times New Roman" pitchFamily="18" charset="0"/>
                <a:cs typeface="Times New Roman" pitchFamily="18" charset="0"/>
              </a:rPr>
              <a:t>98</a:t>
            </a:r>
            <a:r>
              <a:rPr lang="en-US" altLang="ja-JP" sz="1800" b="1" dirty="0" smtClean="0">
                <a:latin typeface="Times New Roman" pitchFamily="18" charset="0"/>
                <a:cs typeface="Times New Roman" pitchFamily="18" charset="0"/>
              </a:rPr>
              <a:t>Mo(</a:t>
            </a:r>
            <a:r>
              <a:rPr lang="en-US" altLang="ja-JP" sz="18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ja-JP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ja-JP" sz="18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en-US" altLang="ja-JP" sz="1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ja-JP" sz="1800" b="1" baseline="30000" dirty="0" smtClean="0"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en-US" altLang="ja-JP" sz="1800" b="1" dirty="0" smtClean="0">
                <a:latin typeface="Times New Roman" pitchFamily="18" charset="0"/>
                <a:cs typeface="Times New Roman" pitchFamily="18" charset="0"/>
              </a:rPr>
              <a:t>Mo                                          parent </a:t>
            </a:r>
            <a:r>
              <a:rPr lang="en-US" altLang="ja-JP" sz="1800" b="1" baseline="30000" dirty="0" smtClean="0"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en-US" altLang="ja-JP" sz="1800" b="1" dirty="0" smtClean="0">
                <a:latin typeface="Times New Roman" pitchFamily="18" charset="0"/>
                <a:cs typeface="Times New Roman" pitchFamily="18" charset="0"/>
              </a:rPr>
              <a:t>Mo production       </a:t>
            </a:r>
            <a:endParaRPr lang="en-US" altLang="ja-JP" sz="1800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  <a:defRPr/>
            </a:pPr>
            <a:r>
              <a:rPr lang="en-US" altLang="ja-JP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en-US" altLang="ja-JP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altLang="ja-JP" sz="1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altLang="ja-JP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Mo(</a:t>
            </a:r>
            <a:r>
              <a:rPr lang="en-US" altLang="ja-JP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ja-JP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,2</a:t>
            </a:r>
            <a:r>
              <a:rPr lang="en-US" altLang="ja-JP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ja-JP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ja-JP" sz="1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en-US" altLang="ja-JP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  (our proposal)</a:t>
            </a:r>
          </a:p>
        </p:txBody>
      </p:sp>
      <p:sp>
        <p:nvSpPr>
          <p:cNvPr id="14" name="Right Brace 6"/>
          <p:cNvSpPr>
            <a:spLocks/>
          </p:cNvSpPr>
          <p:nvPr/>
        </p:nvSpPr>
        <p:spPr bwMode="auto">
          <a:xfrm>
            <a:off x="3851920" y="5589240"/>
            <a:ext cx="252028" cy="792088"/>
          </a:xfrm>
          <a:prstGeom prst="rightBrace">
            <a:avLst>
              <a:gd name="adj1" fmla="val 36638"/>
              <a:gd name="adj2" fmla="val 49810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/>
            <a:endParaRPr lang="it-IT" altLang="ja-JP" sz="3600" b="1" dirty="0"/>
          </a:p>
        </p:txBody>
      </p:sp>
    </p:spTree>
    <p:extLst>
      <p:ext uri="{BB962C8B-B14F-4D97-AF65-F5344CB8AC3E}">
        <p14:creationId xmlns:p14="http://schemas.microsoft.com/office/powerpoint/2010/main" val="1218109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8"/>
          <p:cNvSpPr txBox="1">
            <a:spLocks noChangeArrowheads="1"/>
          </p:cNvSpPr>
          <p:nvPr/>
        </p:nvSpPr>
        <p:spPr bwMode="auto">
          <a:xfrm>
            <a:off x="-3800475" y="32908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endParaRPr lang="ja-JP" altLang="en-US" sz="1800" b="1"/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4643413" y="570166"/>
            <a:ext cx="44650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b="1" dirty="0" err="1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Y.Nagai</a:t>
            </a:r>
            <a:r>
              <a:rPr lang="en-US" altLang="ja-JP" sz="16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, </a:t>
            </a:r>
            <a:r>
              <a:rPr lang="en-US" altLang="ja-JP" sz="1600" b="1" dirty="0" err="1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Y.Hatsukawa</a:t>
            </a:r>
            <a:r>
              <a:rPr lang="en-US" altLang="ja-JP" sz="16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: </a:t>
            </a:r>
            <a:r>
              <a:rPr lang="en-US" altLang="ja-JP" sz="1600" b="1" dirty="0" err="1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J.Phys.Soc</a:t>
            </a:r>
            <a:r>
              <a:rPr lang="en-US" altLang="ja-JP" sz="16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.</a:t>
            </a:r>
            <a:r>
              <a:rPr lang="it-IT" altLang="ja-JP" sz="16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Japan </a:t>
            </a:r>
            <a:r>
              <a:rPr lang="it-IT" altLang="ja-JP" sz="1600" b="1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(2009)</a:t>
            </a:r>
            <a:endParaRPr lang="ja-JP" altLang="en-US" sz="1600" b="1" dirty="0">
              <a:solidFill>
                <a:srgbClr val="FF3300"/>
              </a:solidFill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40964" name="Text Box 34"/>
          <p:cNvSpPr txBox="1">
            <a:spLocks noChangeArrowheads="1"/>
          </p:cNvSpPr>
          <p:nvPr/>
        </p:nvSpPr>
        <p:spPr bwMode="auto">
          <a:xfrm>
            <a:off x="1979613" y="6453188"/>
            <a:ext cx="1727200" cy="214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800" b="1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  <a:t> </a:t>
            </a:r>
            <a:r>
              <a:rPr lang="ja-JP" altLang="en-US" sz="800" b="1">
                <a:latin typeface="Times New Roman" pitchFamily="18" charset="0"/>
                <a:ea typeface="ＭＳ 明朝" pitchFamily="17" charset="-128"/>
              </a:rPr>
              <a:t>                                                   </a:t>
            </a:r>
          </a:p>
        </p:txBody>
      </p:sp>
      <p:sp>
        <p:nvSpPr>
          <p:cNvPr id="40966" name="Text Box 17"/>
          <p:cNvSpPr txBox="1">
            <a:spLocks noChangeArrowheads="1"/>
          </p:cNvSpPr>
          <p:nvPr/>
        </p:nvSpPr>
        <p:spPr bwMode="auto">
          <a:xfrm>
            <a:off x="1547664" y="44625"/>
            <a:ext cx="604884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b="1" dirty="0" smtClean="0">
                <a:latin typeface="Times New Roman" pitchFamily="18" charset="0"/>
                <a:ea typeface="ＭＳ 明朝" pitchFamily="17" charset="-128"/>
              </a:rPr>
              <a:t>Production yield of </a:t>
            </a:r>
            <a:r>
              <a:rPr lang="en-US" altLang="ja-JP" b="1" baseline="30000" dirty="0">
                <a:latin typeface="Times New Roman" pitchFamily="18" charset="0"/>
                <a:ea typeface="ＭＳ 明朝" pitchFamily="17" charset="-128"/>
              </a:rPr>
              <a:t>99</a:t>
            </a:r>
            <a:r>
              <a:rPr lang="en-US" altLang="ja-JP" b="1" dirty="0">
                <a:latin typeface="Times New Roman" pitchFamily="18" charset="0"/>
                <a:ea typeface="ＭＳ 明朝" pitchFamily="17" charset="-128"/>
              </a:rPr>
              <a:t>Mo by </a:t>
            </a:r>
            <a:r>
              <a:rPr lang="en-US" altLang="ja-JP" b="1" baseline="30000" dirty="0" smtClean="0">
                <a:latin typeface="Times New Roman" pitchFamily="18" charset="0"/>
                <a:ea typeface="ＭＳ 明朝" pitchFamily="17" charset="-128"/>
              </a:rPr>
              <a:t>100</a:t>
            </a:r>
            <a:r>
              <a:rPr lang="en-US" altLang="ja-JP" b="1" dirty="0" smtClean="0">
                <a:latin typeface="Times New Roman" pitchFamily="18" charset="0"/>
                <a:ea typeface="ＭＳ 明朝" pitchFamily="17" charset="-128"/>
              </a:rPr>
              <a:t>Mo(</a:t>
            </a:r>
            <a:r>
              <a:rPr lang="en-US" altLang="ja-JP" b="1" i="1" dirty="0" smtClean="0">
                <a:latin typeface="Times New Roman" pitchFamily="18" charset="0"/>
                <a:ea typeface="ＭＳ 明朝" pitchFamily="17" charset="-128"/>
              </a:rPr>
              <a:t>n</a:t>
            </a:r>
            <a:r>
              <a:rPr lang="en-US" altLang="ja-JP" b="1" dirty="0" smtClean="0">
                <a:latin typeface="Times New Roman" pitchFamily="18" charset="0"/>
                <a:ea typeface="ＭＳ 明朝" pitchFamily="17" charset="-128"/>
              </a:rPr>
              <a:t>,2</a:t>
            </a:r>
            <a:r>
              <a:rPr lang="en-US" altLang="ja-JP" b="1" i="1" dirty="0" smtClean="0">
                <a:latin typeface="Times New Roman" pitchFamily="18" charset="0"/>
                <a:ea typeface="ＭＳ 明朝" pitchFamily="17" charset="-128"/>
              </a:rPr>
              <a:t>n</a:t>
            </a:r>
            <a:r>
              <a:rPr lang="en-US" altLang="ja-JP" b="1" dirty="0" smtClean="0">
                <a:latin typeface="Times New Roman" pitchFamily="18" charset="0"/>
                <a:ea typeface="ＭＳ 明朝" pitchFamily="17" charset="-128"/>
              </a:rPr>
              <a:t>)</a:t>
            </a:r>
            <a:r>
              <a:rPr lang="en-US" altLang="ja-JP" b="1" baseline="30000" dirty="0" smtClean="0">
                <a:latin typeface="Times New Roman" pitchFamily="18" charset="0"/>
                <a:ea typeface="ＭＳ 明朝" pitchFamily="17" charset="-128"/>
              </a:rPr>
              <a:t>99</a:t>
            </a:r>
            <a:r>
              <a:rPr lang="en-US" altLang="ja-JP" b="1" dirty="0" smtClean="0">
                <a:latin typeface="Times New Roman" pitchFamily="18" charset="0"/>
                <a:ea typeface="ＭＳ 明朝" pitchFamily="17" charset="-128"/>
              </a:rPr>
              <a:t>Mo</a:t>
            </a:r>
            <a:endParaRPr lang="en-US" altLang="ja-JP" b="1" dirty="0">
              <a:latin typeface="Times New Roman" pitchFamily="18" charset="0"/>
              <a:ea typeface="ＭＳ 明朝" pitchFamily="17" charset="-128"/>
            </a:endParaRPr>
          </a:p>
        </p:txBody>
      </p:sp>
      <p:cxnSp>
        <p:nvCxnSpPr>
          <p:cNvPr id="40967" name="直線コネクタ 5"/>
          <p:cNvCxnSpPr>
            <a:cxnSpLocks noChangeShapeType="1"/>
          </p:cNvCxnSpPr>
          <p:nvPr/>
        </p:nvCxnSpPr>
        <p:spPr bwMode="auto">
          <a:xfrm>
            <a:off x="539750" y="548680"/>
            <a:ext cx="8064500" cy="0"/>
          </a:xfrm>
          <a:prstGeom prst="line">
            <a:avLst/>
          </a:prstGeom>
          <a:noFill/>
          <a:ln w="57150" cmpd="dbl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7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4FC5A5AB-88B4-4A84-9D15-4BAC3E33C63F}" type="slidenum">
              <a:rPr lang="en-US" altLang="ja-JP" sz="1400" smtClean="0"/>
              <a:pPr eaLnBrk="1" hangingPunct="1"/>
              <a:t>3</a:t>
            </a:fld>
            <a:endParaRPr lang="en-US" altLang="ja-JP" sz="1400" smtClean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35"/>
          <a:stretch>
            <a:fillRect/>
          </a:stretch>
        </p:blipFill>
        <p:spPr bwMode="auto">
          <a:xfrm>
            <a:off x="107504" y="1160958"/>
            <a:ext cx="3816350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 rot="-5400000">
            <a:off x="-219642" y="1307750"/>
            <a:ext cx="86422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明朝" pitchFamily="17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明朝" pitchFamily="17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明朝" pitchFamily="17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明朝" pitchFamily="17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明朝" pitchFamily="1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明朝" pitchFamily="1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明朝" pitchFamily="1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明朝" pitchFamily="1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明朝" pitchFamily="17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ja-JP" sz="2000" b="1" dirty="0" smtClean="0">
                <a:latin typeface="Times New Roman" pitchFamily="18" charset="0"/>
                <a:sym typeface="Symbol" pitchFamily="18" charset="2"/>
              </a:rPr>
              <a:t> (</a:t>
            </a:r>
            <a:r>
              <a:rPr lang="en-US" altLang="ja-JP" sz="2000" b="1" dirty="0">
                <a:latin typeface="Times New Roman" pitchFamily="18" charset="0"/>
                <a:sym typeface="Symbol" pitchFamily="18" charset="2"/>
              </a:rPr>
              <a:t>b)</a:t>
            </a:r>
            <a:endParaRPr lang="en-US" altLang="ja-JP" sz="2000" b="1" dirty="0">
              <a:latin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475928" y="842809"/>
            <a:ext cx="3736032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ja-JP" sz="2000" b="1" baseline="300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100</a:t>
            </a:r>
            <a:r>
              <a:rPr lang="en-US" altLang="ja-JP" sz="20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Mo(</a:t>
            </a:r>
            <a:r>
              <a:rPr lang="en-US" altLang="ja-JP" sz="2000" b="1" i="1" dirty="0" err="1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n</a:t>
            </a:r>
            <a:r>
              <a:rPr lang="en-US" altLang="ja-JP" sz="2000" b="1" dirty="0" err="1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,</a:t>
            </a:r>
            <a:r>
              <a:rPr lang="en-US" altLang="ja-JP" sz="2000" b="1" i="1" dirty="0" err="1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x</a:t>
            </a:r>
            <a:r>
              <a:rPr lang="en-US" altLang="ja-JP" sz="20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) reaction X-section</a:t>
            </a:r>
            <a:endParaRPr lang="en-US" altLang="ja-JP" sz="2000" b="1" dirty="0">
              <a:latin typeface="Times New Roman" pitchFamily="18" charset="0"/>
              <a:ea typeface="ＭＳ 明朝" pitchFamily="17" charset="-128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07950" y="4484727"/>
            <a:ext cx="9000554" cy="2400657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ja-JP" sz="2000" b="1" dirty="0">
                <a:latin typeface="Times New Roman" pitchFamily="18" charset="0"/>
                <a:cs typeface="Times New Roman" pitchFamily="18" charset="0"/>
              </a:rPr>
              <a:t>Characteristic points:</a:t>
            </a:r>
          </a:p>
          <a:p>
            <a:pPr>
              <a:lnSpc>
                <a:spcPct val="150000"/>
              </a:lnSpc>
              <a:defRPr/>
            </a:pPr>
            <a:r>
              <a:rPr lang="en-US" altLang="ja-JP" sz="2000" b="1" dirty="0" smtClean="0">
                <a:latin typeface="Times New Roman" pitchFamily="18" charset="0"/>
                <a:sym typeface="Symbol"/>
              </a:rPr>
              <a:t></a:t>
            </a:r>
            <a:r>
              <a:rPr lang="en-US" altLang="ja-JP" sz="2000" b="1" i="1" dirty="0" smtClean="0">
                <a:latin typeface="Times New Roman" pitchFamily="18" charset="0"/>
                <a:sym typeface="Symbol" pitchFamily="18" charset="2"/>
              </a:rPr>
              <a:t></a:t>
            </a:r>
            <a:r>
              <a:rPr lang="en-US" altLang="ja-JP" sz="2000" b="1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ja-JP" sz="2000" b="1" i="1" dirty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ja-JP" sz="2000" b="1" dirty="0">
                <a:latin typeface="Times New Roman" pitchFamily="18" charset="0"/>
                <a:sym typeface="Symbol" pitchFamily="18" charset="2"/>
              </a:rPr>
              <a:t>,2</a:t>
            </a:r>
            <a:r>
              <a:rPr lang="en-US" altLang="ja-JP" sz="2000" b="1" i="1" dirty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ja-JP" sz="2000" b="1" dirty="0">
                <a:latin typeface="Times New Roman" pitchFamily="18" charset="0"/>
                <a:sym typeface="Symbol" pitchFamily="18" charset="2"/>
              </a:rPr>
              <a:t>): </a:t>
            </a:r>
            <a:r>
              <a:rPr lang="en-US" altLang="ja-JP" sz="2000" b="1" dirty="0">
                <a:latin typeface="Times New Roman" pitchFamily="18" charset="0"/>
                <a:cs typeface="Times New Roman" pitchFamily="18" charset="0"/>
              </a:rPr>
              <a:t>large at </a:t>
            </a:r>
            <a:r>
              <a:rPr lang="en-US" altLang="ja-JP" sz="2000" b="1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ja-JP" sz="2000" b="1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ja-JP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>
                <a:latin typeface="Times New Roman" pitchFamily="18" charset="0"/>
                <a:cs typeface="Times New Roman" pitchFamily="18" charset="0"/>
                <a:sym typeface="Symbol"/>
              </a:rPr>
              <a:t></a:t>
            </a:r>
            <a:r>
              <a:rPr lang="en-US" altLang="ja-JP" sz="2000" b="1" dirty="0">
                <a:latin typeface="Times New Roman" pitchFamily="18" charset="0"/>
                <a:cs typeface="Times New Roman" pitchFamily="18" charset="0"/>
              </a:rPr>
              <a:t> 14 MeV, 10-times larger than that of </a:t>
            </a:r>
            <a:r>
              <a:rPr lang="en-US" altLang="ja-JP" sz="2000" b="1" baseline="30000" dirty="0">
                <a:latin typeface="Times New Roman" pitchFamily="18" charset="0"/>
                <a:cs typeface="Times New Roman" pitchFamily="18" charset="0"/>
              </a:rPr>
              <a:t>98</a:t>
            </a:r>
            <a:r>
              <a:rPr lang="en-US" altLang="ja-JP" sz="2000" b="1" dirty="0">
                <a:latin typeface="Times New Roman" pitchFamily="18" charset="0"/>
                <a:cs typeface="Times New Roman" pitchFamily="18" charset="0"/>
              </a:rPr>
              <a:t>Mo(</a:t>
            </a:r>
            <a:r>
              <a:rPr lang="en-US" altLang="ja-JP" sz="2000" b="1" i="1" dirty="0">
                <a:latin typeface="Times New Roman" pitchFamily="18" charset="0"/>
                <a:cs typeface="Times New Roman" pitchFamily="18" charset="0"/>
              </a:rPr>
              <a:t>n,</a:t>
            </a:r>
            <a:r>
              <a:rPr lang="en-US" altLang="ja-JP" sz="2000" b="1" i="1" dirty="0"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r>
              <a:rPr lang="en-US" altLang="ja-JP" sz="20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ja-JP" sz="2000" b="1" baseline="30000" dirty="0"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en-US" altLang="ja-JP" sz="2000" b="1" dirty="0">
                <a:latin typeface="Times New Roman" pitchFamily="18" charset="0"/>
                <a:cs typeface="Times New Roman" pitchFamily="18" charset="0"/>
              </a:rPr>
              <a:t>Mo. </a:t>
            </a:r>
          </a:p>
          <a:p>
            <a:pPr>
              <a:lnSpc>
                <a:spcPct val="150000"/>
              </a:lnSpc>
              <a:defRPr/>
            </a:pPr>
            <a:r>
              <a:rPr lang="en-US" altLang="ja-JP" sz="2000" b="1" dirty="0">
                <a:latin typeface="Times New Roman" pitchFamily="18" charset="0"/>
                <a:sym typeface="Symbol"/>
              </a:rPr>
              <a:t></a:t>
            </a:r>
            <a:r>
              <a:rPr lang="en-US" altLang="ja-JP" sz="2000" b="1" i="1" dirty="0" smtClean="0">
                <a:latin typeface="Times New Roman" pitchFamily="18" charset="0"/>
                <a:sym typeface="Symbol" pitchFamily="18" charset="2"/>
              </a:rPr>
              <a:t></a:t>
            </a:r>
            <a:r>
              <a:rPr lang="en-US" altLang="ja-JP" sz="2000" b="1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altLang="ja-JP" sz="2000" b="1" i="1" dirty="0" err="1">
                <a:latin typeface="Times New Roman" pitchFamily="18" charset="0"/>
                <a:sym typeface="Symbol" pitchFamily="18" charset="2"/>
              </a:rPr>
              <a:t>n</a:t>
            </a:r>
            <a:r>
              <a:rPr lang="en-US" altLang="ja-JP" sz="2000" b="1" dirty="0" err="1">
                <a:latin typeface="Times New Roman" pitchFamily="18" charset="0"/>
                <a:sym typeface="Symbol" pitchFamily="18" charset="2"/>
              </a:rPr>
              <a:t>,</a:t>
            </a:r>
            <a:r>
              <a:rPr lang="en-US" altLang="ja-JP" sz="2000" b="1" i="1" dirty="0" err="1">
                <a:latin typeface="Times New Roman" pitchFamily="18" charset="0"/>
                <a:sym typeface="Symbol" pitchFamily="18" charset="2"/>
              </a:rPr>
              <a:t>X</a:t>
            </a:r>
            <a:r>
              <a:rPr lang="en-US" altLang="ja-JP" sz="2000" b="1" dirty="0">
                <a:latin typeface="Times New Roman" pitchFamily="18" charset="0"/>
                <a:sym typeface="Symbol" pitchFamily="18" charset="2"/>
              </a:rPr>
              <a:t>): </a:t>
            </a:r>
            <a:r>
              <a:rPr lang="en-US" altLang="ja-JP" sz="2000" b="1" dirty="0">
                <a:latin typeface="Times New Roman" pitchFamily="18" charset="0"/>
                <a:cs typeface="Times New Roman" pitchFamily="18" charset="0"/>
              </a:rPr>
              <a:t>radioactive waste production are quite small. </a:t>
            </a:r>
          </a:p>
          <a:p>
            <a:pPr>
              <a:lnSpc>
                <a:spcPct val="150000"/>
              </a:lnSpc>
              <a:defRPr/>
            </a:pPr>
            <a:r>
              <a:rPr lang="en-US" altLang="ja-JP" sz="2000" b="1" dirty="0">
                <a:latin typeface="Times New Roman" pitchFamily="18" charset="0"/>
                <a:sym typeface="Symbol"/>
              </a:rPr>
              <a:t></a:t>
            </a:r>
            <a:r>
              <a:rPr lang="en-US" altLang="ja-JP" sz="2000" b="1" baseline="30000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altLang="ja-JP" sz="2000" b="1" dirty="0" smtClean="0">
                <a:latin typeface="Times New Roman" pitchFamily="18" charset="0"/>
                <a:cs typeface="Times New Roman" pitchFamily="18" charset="0"/>
              </a:rPr>
              <a:t>Mo </a:t>
            </a:r>
            <a:r>
              <a:rPr lang="en-US" altLang="ja-JP" sz="2000" b="1" dirty="0">
                <a:latin typeface="Times New Roman" pitchFamily="18" charset="0"/>
                <a:cs typeface="Times New Roman" pitchFamily="18" charset="0"/>
              </a:rPr>
              <a:t>sample of over 200 g: used.  (reused) </a:t>
            </a:r>
            <a:endParaRPr lang="en-US" altLang="ja-JP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ja-JP" sz="2000" b="1" dirty="0" smtClean="0">
                <a:latin typeface="Times New Roman" pitchFamily="18" charset="0"/>
                <a:sym typeface="Symbol"/>
              </a:rPr>
              <a:t></a:t>
            </a:r>
            <a:r>
              <a:rPr lang="en-US" altLang="ja-JP" sz="2000" b="1" dirty="0" smtClean="0">
                <a:latin typeface="Times New Roman" pitchFamily="18" charset="0"/>
                <a:cs typeface="Times New Roman" pitchFamily="18" charset="0"/>
              </a:rPr>
              <a:t>intense </a:t>
            </a:r>
            <a:r>
              <a:rPr lang="en-US" altLang="ja-JP" sz="2000" b="1" i="1" dirty="0">
                <a:latin typeface="Times New Roman" pitchFamily="18" charset="0"/>
                <a:cs typeface="Times New Roman" pitchFamily="18" charset="0"/>
                <a:sym typeface="Symbol"/>
              </a:rPr>
              <a:t>(n): </a:t>
            </a:r>
            <a:r>
              <a:rPr lang="en-US" altLang="ja-JP" sz="2000" b="1" dirty="0">
                <a:latin typeface="Times New Roman" pitchFamily="18" charset="0"/>
                <a:cs typeface="Times New Roman" pitchFamily="18" charset="0"/>
              </a:rPr>
              <a:t>obtained using an </a:t>
            </a:r>
            <a:r>
              <a:rPr lang="en-US" altLang="ja-JP" sz="2000" b="1" dirty="0" smtClean="0">
                <a:latin typeface="Times New Roman" pitchFamily="18" charset="0"/>
                <a:cs typeface="Times New Roman" pitchFamily="18" charset="0"/>
              </a:rPr>
              <a:t>accelerator</a:t>
            </a:r>
            <a:r>
              <a:rPr lang="en-US" altLang="ja-JP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SPIRAL-2 project, </a:t>
            </a:r>
            <a:r>
              <a:rPr lang="en-US" altLang="ja-JP" sz="1600" b="1" dirty="0" err="1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Avilov</a:t>
            </a:r>
            <a:r>
              <a:rPr lang="en-US" altLang="ja-JP" sz="16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et al. NIM (2010)</a:t>
            </a:r>
            <a:endParaRPr lang="ja-JP" altLang="ja-JP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auto">
          <a:xfrm>
            <a:off x="2771800" y="1340544"/>
            <a:ext cx="0" cy="2376488"/>
          </a:xfrm>
          <a:prstGeom prst="line">
            <a:avLst/>
          </a:prstGeom>
          <a:noFill/>
          <a:ln w="38100">
            <a:solidFill>
              <a:srgbClr val="008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6048164" y="3954542"/>
            <a:ext cx="22322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b="1" dirty="0">
                <a:latin typeface="Times New Roman" pitchFamily="18" charset="0"/>
                <a:ea typeface="ＭＳ 明朝" pitchFamily="17" charset="-128"/>
              </a:rPr>
              <a:t>Neutron energy (MeV)</a:t>
            </a:r>
            <a:endParaRPr lang="ja-JP" altLang="en-US" sz="1600" b="1" dirty="0"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220072" y="3717032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latin typeface="Times New Roman" pitchFamily="18" charset="0"/>
                <a:cs typeface="Times New Roman" pitchFamily="18" charset="0"/>
              </a:rPr>
              <a:t>0       </a:t>
            </a:r>
            <a:r>
              <a:rPr kumimoji="1" lang="ja-JP" altLang="en-US" sz="1600" b="1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kumimoji="1" lang="en-US" altLang="ja-JP" sz="1600" b="1" dirty="0" smtClean="0">
                <a:latin typeface="Times New Roman" pitchFamily="18" charset="0"/>
                <a:cs typeface="Times New Roman" pitchFamily="18" charset="0"/>
              </a:rPr>
              <a:t>10    </a:t>
            </a:r>
            <a:r>
              <a:rPr kumimoji="1" lang="ja-JP" altLang="en-US" sz="1600" b="1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kumimoji="1" lang="en-US" altLang="ja-JP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ja-JP" altLang="en-US" sz="1600" b="1" dirty="0" smtClean="0">
                <a:latin typeface="Times New Roman" pitchFamily="18" charset="0"/>
                <a:cs typeface="Times New Roman" pitchFamily="18" charset="0"/>
              </a:rPr>
              <a:t>　</a:t>
            </a:r>
            <a:r>
              <a:rPr kumimoji="1" lang="en-US" altLang="ja-JP" sz="1600" b="1" dirty="0" smtClean="0">
                <a:latin typeface="Times New Roman" pitchFamily="18" charset="0"/>
                <a:cs typeface="Times New Roman" pitchFamily="18" charset="0"/>
              </a:rPr>
              <a:t>20  </a:t>
            </a:r>
            <a:r>
              <a:rPr kumimoji="1" lang="ja-JP" altLang="en-US" sz="1600" b="1" dirty="0" smtClean="0">
                <a:latin typeface="Times New Roman" pitchFamily="18" charset="0"/>
                <a:cs typeface="Times New Roman" pitchFamily="18" charset="0"/>
              </a:rPr>
              <a:t>　　　</a:t>
            </a:r>
            <a:r>
              <a:rPr kumimoji="1" lang="en-US" altLang="ja-JP" sz="1600" b="1" dirty="0" smtClean="0">
                <a:latin typeface="Times New Roman" pitchFamily="18" charset="0"/>
                <a:cs typeface="Times New Roman" pitchFamily="18" charset="0"/>
              </a:rPr>
              <a:t>   30 </a:t>
            </a:r>
            <a:r>
              <a:rPr kumimoji="1" lang="ja-JP" altLang="en-US" sz="1600" b="1" dirty="0" smtClean="0">
                <a:latin typeface="Times New Roman" pitchFamily="18" charset="0"/>
                <a:cs typeface="Times New Roman" pitchFamily="18" charset="0"/>
              </a:rPr>
              <a:t>　　</a:t>
            </a:r>
            <a:r>
              <a:rPr kumimoji="1" lang="en-US" altLang="ja-JP" sz="1600" b="1" dirty="0" smtClean="0">
                <a:latin typeface="Times New Roman" pitchFamily="18" charset="0"/>
                <a:cs typeface="Times New Roman" pitchFamily="18" charset="0"/>
              </a:rPr>
              <a:t>     40</a:t>
            </a:r>
            <a:endParaRPr kumimoji="1" lang="ja-JP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00192" y="90872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14MeV</a:t>
            </a:r>
            <a:endParaRPr kumimoji="1" lang="ja-JP" altLang="en-US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8" b="7039"/>
          <a:stretch/>
        </p:blipFill>
        <p:spPr bwMode="auto">
          <a:xfrm>
            <a:off x="5036508" y="1261690"/>
            <a:ext cx="3679980" cy="255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Line 26"/>
          <p:cNvSpPr>
            <a:spLocks noChangeShapeType="1"/>
          </p:cNvSpPr>
          <p:nvPr/>
        </p:nvSpPr>
        <p:spPr bwMode="auto">
          <a:xfrm>
            <a:off x="6516216" y="1268760"/>
            <a:ext cx="0" cy="2376488"/>
          </a:xfrm>
          <a:prstGeom prst="line">
            <a:avLst/>
          </a:prstGeom>
          <a:noFill/>
          <a:ln w="38100">
            <a:solidFill>
              <a:srgbClr val="008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 rot="-5400000">
            <a:off x="4114691" y="1819563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latin typeface="Times New Roman" pitchFamily="18" charset="0"/>
                <a:cs typeface="Times New Roman" pitchFamily="18" charset="0"/>
              </a:rPr>
              <a:t>Neutron yield </a:t>
            </a:r>
            <a:endParaRPr kumimoji="1" lang="ja-JP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72200" y="1439198"/>
            <a:ext cx="1224136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>
                <a:solidFill>
                  <a:schemeClr val="bg1"/>
                </a:solidFill>
              </a:rPr>
              <a:t>                 </a:t>
            </a:r>
            <a:r>
              <a:rPr kumimoji="1" lang="en-US" altLang="ja-JP" sz="1100" dirty="0" smtClean="0"/>
              <a:t>                   </a:t>
            </a:r>
            <a:endParaRPr kumimoji="1" lang="ja-JP" altLang="en-US" sz="1100" dirty="0"/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5840226" y="1399187"/>
            <a:ext cx="2808907" cy="301621"/>
          </a:xfrm>
          <a:prstGeom prst="rect">
            <a:avLst/>
          </a:prstGeom>
          <a:noFill/>
          <a:ln w="28575" algn="ctr">
            <a:noFill/>
            <a:prstDash val="sysDot"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marL="457200" indent="-4572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ja-JP" sz="1600" dirty="0">
                <a:latin typeface="Times New Roman" pitchFamily="18" charset="0"/>
                <a:ea typeface="ＭＳ 明朝" pitchFamily="17" charset="-128"/>
                <a:sym typeface="Symbol" pitchFamily="18" charset="2"/>
              </a:rPr>
              <a:t> </a:t>
            </a:r>
            <a:r>
              <a:rPr lang="en-US" altLang="ja-JP" sz="1600" b="1" dirty="0" smtClean="0">
                <a:solidFill>
                  <a:srgbClr val="FF0000"/>
                </a:solidFill>
                <a:latin typeface="Times New Roman" pitchFamily="18" charset="0"/>
                <a:ea typeface="ＭＳ 明朝" pitchFamily="17" charset="-128"/>
                <a:sym typeface="Symbol" pitchFamily="18" charset="2"/>
              </a:rPr>
              <a:t>Neutrons </a:t>
            </a:r>
            <a:r>
              <a:rPr lang="en-US" altLang="ja-JP" sz="1600" b="1" dirty="0">
                <a:solidFill>
                  <a:srgbClr val="FF0000"/>
                </a:solidFill>
                <a:latin typeface="Times New Roman" pitchFamily="18" charset="0"/>
                <a:ea typeface="ＭＳ 明朝" pitchFamily="17" charset="-128"/>
                <a:sym typeface="Symbol" pitchFamily="18" charset="2"/>
              </a:rPr>
              <a:t>from </a:t>
            </a:r>
            <a:r>
              <a:rPr lang="en-US" altLang="ja-JP" sz="1600" b="1" dirty="0" smtClean="0">
                <a:solidFill>
                  <a:srgbClr val="FF0000"/>
                </a:solidFill>
                <a:latin typeface="Times New Roman" pitchFamily="18" charset="0"/>
                <a:ea typeface="ＭＳ 明朝" pitchFamily="17" charset="-128"/>
                <a:sym typeface="Symbol" pitchFamily="18" charset="2"/>
              </a:rPr>
              <a:t>40 MeV d + C</a:t>
            </a:r>
            <a:endParaRPr lang="en-US" altLang="ja-JP" sz="1600" b="1" dirty="0">
              <a:solidFill>
                <a:srgbClr val="FF0000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6344282" y="4314582"/>
            <a:ext cx="29802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b="1" dirty="0" err="1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Lhersonneau</a:t>
            </a:r>
            <a:r>
              <a:rPr lang="en-US" altLang="ja-JP" sz="16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et al. NIM (2009)</a:t>
            </a:r>
            <a:endParaRPr lang="ja-JP" altLang="en-US" sz="1600" b="1" dirty="0">
              <a:solidFill>
                <a:srgbClr val="FF3300"/>
              </a:solidFill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749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6"/>
          <p:cNvSpPr txBox="1">
            <a:spLocks noChangeArrowheads="1"/>
          </p:cNvSpPr>
          <p:nvPr/>
        </p:nvSpPr>
        <p:spPr bwMode="auto">
          <a:xfrm>
            <a:off x="107504" y="764704"/>
            <a:ext cx="3313112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ja-JP" sz="20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  <a:sym typeface="Symbol"/>
              </a:rPr>
              <a:t></a:t>
            </a:r>
            <a:r>
              <a:rPr lang="en-US" altLang="ja-JP" sz="20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ja-JP" sz="2000" b="1" dirty="0">
                <a:latin typeface="Times New Roman" pitchFamily="18" charset="0"/>
                <a:ea typeface="ＭＳ 明朝" pitchFamily="17" charset="-128"/>
                <a:cs typeface="Times New Roman" pitchFamily="18" charset="0"/>
                <a:sym typeface="Symbol" pitchFamily="18" charset="2"/>
              </a:rPr>
              <a:t>40 MeV 5 mA </a:t>
            </a:r>
            <a:r>
              <a:rPr lang="en-US" altLang="ja-JP" sz="2000" b="1" i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  <a:sym typeface="Symbol" pitchFamily="18" charset="2"/>
              </a:rPr>
              <a:t>d-</a:t>
            </a:r>
            <a:r>
              <a:rPr lang="en-US" altLang="ja-JP" sz="20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  <a:sym typeface="Symbol" pitchFamily="18" charset="2"/>
              </a:rPr>
              <a:t>beam</a:t>
            </a:r>
            <a:endParaRPr lang="en-US" altLang="ja-JP" sz="2000" b="1" dirty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41990" name="Text Box 2"/>
          <p:cNvSpPr txBox="1">
            <a:spLocks noChangeArrowheads="1"/>
          </p:cNvSpPr>
          <p:nvPr/>
        </p:nvSpPr>
        <p:spPr bwMode="auto">
          <a:xfrm>
            <a:off x="4716016" y="4509120"/>
            <a:ext cx="41044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it-IT" altLang="ja-JP" sz="1600" b="1" dirty="0" smtClean="0">
                <a:latin typeface="Times New Roman" pitchFamily="18" charset="0"/>
                <a:ea typeface="ＭＳ 明朝" pitchFamily="17" charset="-128"/>
              </a:rPr>
              <a:t>Minato &amp; Nagai: </a:t>
            </a:r>
            <a:r>
              <a:rPr lang="en-US" altLang="ja-JP" sz="1600" b="1" dirty="0" smtClean="0">
                <a:latin typeface="Times New Roman" pitchFamily="18" charset="0"/>
                <a:ea typeface="ＭＳ ゴシック" pitchFamily="49" charset="-128"/>
              </a:rPr>
              <a:t>J</a:t>
            </a:r>
            <a:r>
              <a:rPr lang="en-US" altLang="ja-JP" sz="1600" b="1" dirty="0">
                <a:latin typeface="Times New Roman" pitchFamily="18" charset="0"/>
                <a:ea typeface="ＭＳ ゴシック" pitchFamily="49" charset="-128"/>
              </a:rPr>
              <a:t>. Phys. Soc. </a:t>
            </a:r>
            <a:r>
              <a:rPr lang="it-IT" altLang="ja-JP" sz="1600" b="1" dirty="0">
                <a:latin typeface="Times New Roman" pitchFamily="18" charset="0"/>
                <a:ea typeface="ＭＳ ゴシック" pitchFamily="49" charset="-128"/>
              </a:rPr>
              <a:t>Japan, (2010)</a:t>
            </a:r>
            <a:r>
              <a:rPr lang="ja-JP" altLang="en-US" sz="1600" b="1" dirty="0">
                <a:latin typeface="Times New Roman" pitchFamily="18" charset="0"/>
                <a:ea typeface="ＭＳ 明朝" pitchFamily="17" charset="-128"/>
              </a:rPr>
              <a:t>　</a:t>
            </a:r>
          </a:p>
        </p:txBody>
      </p:sp>
      <p:pic>
        <p:nvPicPr>
          <p:cNvPr id="419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1" t="2916" r="1385" b="29488"/>
          <a:stretch>
            <a:fillRect/>
          </a:stretch>
        </p:blipFill>
        <p:spPr bwMode="auto">
          <a:xfrm>
            <a:off x="4092027" y="2708920"/>
            <a:ext cx="496887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Text Box 9"/>
          <p:cNvSpPr txBox="1">
            <a:spLocks noChangeArrowheads="1"/>
          </p:cNvSpPr>
          <p:nvPr/>
        </p:nvSpPr>
        <p:spPr bwMode="auto">
          <a:xfrm>
            <a:off x="323850" y="5445224"/>
            <a:ext cx="8496300" cy="8318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35000"/>
              </a:spcBef>
              <a:spcAft>
                <a:spcPct val="35000"/>
              </a:spcAft>
            </a:pPr>
            <a:r>
              <a:rPr lang="en-US" altLang="ja-JP" sz="2000" b="1" baseline="30000" dirty="0">
                <a:latin typeface="Times New Roman" pitchFamily="18" charset="0"/>
                <a:ea typeface="ＭＳ 明朝" pitchFamily="17" charset="-128"/>
              </a:rPr>
              <a:t>99</a:t>
            </a:r>
            <a:r>
              <a:rPr lang="en-US" altLang="ja-JP" sz="2000" b="1" dirty="0">
                <a:latin typeface="Times New Roman" pitchFamily="18" charset="0"/>
                <a:ea typeface="ＭＳ 明朝" pitchFamily="17" charset="-128"/>
              </a:rPr>
              <a:t>Mo requirement in Japan:  </a:t>
            </a:r>
            <a:r>
              <a:rPr lang="en-US" altLang="ja-JP" sz="2000" b="1" dirty="0" smtClean="0">
                <a:latin typeface="Times New Roman" pitchFamily="18" charset="0"/>
                <a:ea typeface="ＭＳ 明朝" pitchFamily="17" charset="-128"/>
              </a:rPr>
              <a:t>84TBq</a:t>
            </a:r>
            <a:r>
              <a:rPr lang="en-US" altLang="ja-JP" sz="2000" b="1" dirty="0" smtClean="0">
                <a:latin typeface="Times New Roman" pitchFamily="18" charset="0"/>
                <a:ea typeface="ＭＳ 明朝" pitchFamily="17" charset="-128"/>
                <a:sym typeface="Symbol" pitchFamily="18" charset="2"/>
              </a:rPr>
              <a:t>/week</a:t>
            </a:r>
            <a:r>
              <a:rPr lang="ja-JP" altLang="en-US" sz="2000" b="1" dirty="0" smtClean="0">
                <a:latin typeface="Times New Roman" pitchFamily="18" charset="0"/>
                <a:ea typeface="ＭＳ 明朝" pitchFamily="17" charset="-128"/>
                <a:sym typeface="Symbol" pitchFamily="18" charset="2"/>
              </a:rPr>
              <a:t> </a:t>
            </a:r>
            <a:r>
              <a:rPr lang="en-US" altLang="ja-JP" sz="2000" b="1" dirty="0">
                <a:latin typeface="Times New Roman" pitchFamily="18" charset="0"/>
                <a:ea typeface="ＭＳ 明朝" pitchFamily="17" charset="-128"/>
                <a:sym typeface="Symbol" pitchFamily="18" charset="2"/>
              </a:rPr>
              <a:t>(domestic production)</a:t>
            </a:r>
            <a:r>
              <a:rPr lang="en-US" altLang="ja-JP" sz="2000" dirty="0">
                <a:latin typeface="Times New Roman" pitchFamily="18" charset="0"/>
                <a:ea typeface="ＭＳ 明朝" pitchFamily="17" charset="-128"/>
                <a:sym typeface="Symbol" pitchFamily="18" charset="2"/>
              </a:rPr>
              <a:t> </a:t>
            </a:r>
          </a:p>
          <a:p>
            <a:pPr eaLnBrk="1" hangingPunct="1">
              <a:lnSpc>
                <a:spcPct val="85000"/>
              </a:lnSpc>
              <a:spcBef>
                <a:spcPct val="35000"/>
              </a:spcBef>
              <a:spcAft>
                <a:spcPct val="35000"/>
              </a:spcAft>
            </a:pPr>
            <a:r>
              <a:rPr lang="ja-JP" altLang="en-US" sz="2000" b="1" dirty="0">
                <a:latin typeface="Times New Roman" pitchFamily="18" charset="0"/>
                <a:ea typeface="ＭＳ 明朝" pitchFamily="17" charset="-128"/>
                <a:sym typeface="Symbol" pitchFamily="18" charset="2"/>
              </a:rPr>
              <a:t>　</a:t>
            </a:r>
            <a:r>
              <a:rPr lang="en-US" altLang="ja-JP" sz="2000" b="1" dirty="0">
                <a:latin typeface="Times New Roman" pitchFamily="18" charset="0"/>
                <a:ea typeface="ＭＳ 明朝" pitchFamily="17" charset="-128"/>
                <a:sym typeface="Symbol" pitchFamily="18" charset="2"/>
              </a:rPr>
              <a:t>40 MeV 5 mA </a:t>
            </a:r>
            <a:r>
              <a:rPr lang="en-US" altLang="ja-JP" sz="2000" b="1" i="1" dirty="0">
                <a:latin typeface="Times New Roman" pitchFamily="18" charset="0"/>
                <a:ea typeface="ＭＳ 明朝" pitchFamily="17" charset="-128"/>
                <a:sym typeface="Symbol" pitchFamily="18" charset="2"/>
              </a:rPr>
              <a:t>d</a:t>
            </a:r>
            <a:r>
              <a:rPr lang="en-US" altLang="ja-JP" sz="2000" b="1" dirty="0">
                <a:latin typeface="Times New Roman" pitchFamily="18" charset="0"/>
                <a:ea typeface="ＭＳ 明朝" pitchFamily="17" charset="-128"/>
                <a:sym typeface="Symbol" pitchFamily="18" charset="2"/>
              </a:rPr>
              <a:t> </a:t>
            </a:r>
            <a:r>
              <a:rPr lang="ja-JP" altLang="en-US" sz="2000" b="1" dirty="0">
                <a:latin typeface="Times New Roman" pitchFamily="18" charset="0"/>
                <a:ea typeface="ＭＳ 明朝" pitchFamily="17" charset="-128"/>
                <a:sym typeface="Symbol" pitchFamily="18" charset="2"/>
              </a:rPr>
              <a:t>＋</a:t>
            </a:r>
            <a:r>
              <a:rPr lang="en-US" altLang="ja-JP" sz="2000" b="1" dirty="0">
                <a:latin typeface="Times New Roman" pitchFamily="18" charset="0"/>
                <a:ea typeface="ＭＳ 明朝" pitchFamily="17" charset="-128"/>
                <a:sym typeface="Symbol" pitchFamily="18" charset="2"/>
              </a:rPr>
              <a:t>C</a:t>
            </a:r>
            <a:r>
              <a:rPr lang="ja-JP" altLang="en-US" sz="2000" b="1" dirty="0">
                <a:latin typeface="Times New Roman" pitchFamily="18" charset="0"/>
                <a:ea typeface="ＭＳ 明朝" pitchFamily="17" charset="-128"/>
                <a:sym typeface="Symbol" pitchFamily="18" charset="2"/>
              </a:rPr>
              <a:t>　　</a:t>
            </a:r>
            <a:r>
              <a:rPr lang="en-US" altLang="ja-JP" sz="2000" b="1" dirty="0">
                <a:latin typeface="Times New Roman" pitchFamily="18" charset="0"/>
                <a:ea typeface="ＭＳ 明朝" pitchFamily="17" charset="-128"/>
                <a:sym typeface="Symbol" pitchFamily="18" charset="2"/>
              </a:rPr>
              <a:t>20% of the demand in Japan (</a:t>
            </a:r>
            <a:r>
              <a:rPr lang="en-US" altLang="ja-JP" sz="2000" b="1" baseline="30000" dirty="0">
                <a:latin typeface="Times New Roman" pitchFamily="18" charset="0"/>
                <a:ea typeface="ＭＳ 明朝" pitchFamily="17" charset="-128"/>
                <a:sym typeface="Symbol" pitchFamily="18" charset="2"/>
              </a:rPr>
              <a:t>100</a:t>
            </a:r>
            <a:r>
              <a:rPr lang="en-US" altLang="ja-JP" sz="2000" b="1" dirty="0">
                <a:latin typeface="Times New Roman" pitchFamily="18" charset="0"/>
                <a:ea typeface="ＭＳ 明朝" pitchFamily="17" charset="-128"/>
                <a:sym typeface="Symbol" pitchFamily="18" charset="2"/>
              </a:rPr>
              <a:t>Mo : </a:t>
            </a:r>
            <a:r>
              <a:rPr lang="en-US" altLang="ja-JP" sz="2000" b="1" i="1" dirty="0">
                <a:solidFill>
                  <a:srgbClr val="00B050"/>
                </a:solidFill>
                <a:latin typeface="Times New Roman" pitchFamily="18" charset="0"/>
                <a:ea typeface="ＭＳ 明朝" pitchFamily="17" charset="-128"/>
                <a:sym typeface="Symbol" pitchFamily="18" charset="2"/>
              </a:rPr>
              <a:t>d</a:t>
            </a:r>
            <a:r>
              <a:rPr lang="en-US" altLang="ja-JP" sz="2000" b="1" dirty="0">
                <a:solidFill>
                  <a:srgbClr val="00B050"/>
                </a:solidFill>
                <a:latin typeface="Times New Roman" pitchFamily="18" charset="0"/>
                <a:ea typeface="ＭＳ 明朝" pitchFamily="17" charset="-128"/>
                <a:sym typeface="Symbol" pitchFamily="18" charset="2"/>
              </a:rPr>
              <a:t>=2 cm</a:t>
            </a:r>
            <a:r>
              <a:rPr lang="en-US" altLang="ja-JP" sz="2000" b="1" dirty="0">
                <a:latin typeface="Times New Roman" pitchFamily="18" charset="0"/>
                <a:ea typeface="ＭＳ 明朝" pitchFamily="17" charset="-128"/>
                <a:sym typeface="Symbol" pitchFamily="18" charset="2"/>
              </a:rPr>
              <a:t>) </a:t>
            </a:r>
          </a:p>
        </p:txBody>
      </p:sp>
      <p:cxnSp>
        <p:nvCxnSpPr>
          <p:cNvPr id="41994" name="直線コネクタ 5"/>
          <p:cNvCxnSpPr>
            <a:cxnSpLocks noChangeShapeType="1"/>
          </p:cNvCxnSpPr>
          <p:nvPr/>
        </p:nvCxn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57150" cmpd="dbl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6" name="テキスト ボックス 36"/>
          <p:cNvSpPr txBox="1">
            <a:spLocks noChangeArrowheads="1"/>
          </p:cNvSpPr>
          <p:nvPr/>
        </p:nvSpPr>
        <p:spPr bwMode="auto">
          <a:xfrm>
            <a:off x="1871663" y="2852738"/>
            <a:ext cx="75565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ea typeface="ＭＳ 明朝" pitchFamily="17" charset="-128"/>
              </a:rPr>
              <a:t>               </a:t>
            </a:r>
            <a:endParaRPr lang="ja-JP" altLang="en-US">
              <a:ea typeface="ＭＳ 明朝" pitchFamily="17" charset="-128"/>
            </a:endParaRPr>
          </a:p>
        </p:txBody>
      </p:sp>
      <p:sp>
        <p:nvSpPr>
          <p:cNvPr id="41997" name="テキスト ボックス 36"/>
          <p:cNvSpPr txBox="1">
            <a:spLocks noChangeArrowheads="1"/>
          </p:cNvSpPr>
          <p:nvPr/>
        </p:nvSpPr>
        <p:spPr bwMode="auto">
          <a:xfrm>
            <a:off x="2592388" y="1855788"/>
            <a:ext cx="755650" cy="277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>
                <a:ea typeface="ＭＳ 明朝" pitchFamily="17" charset="-128"/>
              </a:rPr>
              <a:t>               </a:t>
            </a:r>
            <a:endParaRPr lang="ja-JP" altLang="en-US" sz="1200">
              <a:ea typeface="ＭＳ 明朝" pitchFamily="17" charset="-128"/>
            </a:endParaRPr>
          </a:p>
        </p:txBody>
      </p:sp>
      <p:sp>
        <p:nvSpPr>
          <p:cNvPr id="41998" name="テキスト ボックス 36"/>
          <p:cNvSpPr txBox="1">
            <a:spLocks noChangeArrowheads="1"/>
          </p:cNvSpPr>
          <p:nvPr/>
        </p:nvSpPr>
        <p:spPr bwMode="auto">
          <a:xfrm>
            <a:off x="1258888" y="2060575"/>
            <a:ext cx="757237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000">
                <a:ea typeface="ＭＳ 明朝" pitchFamily="17" charset="-128"/>
              </a:rPr>
              <a:t>               </a:t>
            </a:r>
            <a:endParaRPr lang="ja-JP" altLang="en-US" sz="1000">
              <a:ea typeface="ＭＳ 明朝" pitchFamily="17" charset="-128"/>
            </a:endParaRPr>
          </a:p>
        </p:txBody>
      </p:sp>
      <p:sp>
        <p:nvSpPr>
          <p:cNvPr id="41999" name="テキスト ボックス 36"/>
          <p:cNvSpPr txBox="1">
            <a:spLocks noChangeArrowheads="1"/>
          </p:cNvSpPr>
          <p:nvPr/>
        </p:nvSpPr>
        <p:spPr bwMode="auto">
          <a:xfrm>
            <a:off x="323850" y="2212975"/>
            <a:ext cx="75565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000">
                <a:ea typeface="ＭＳ 明朝" pitchFamily="17" charset="-128"/>
              </a:rPr>
              <a:t>               </a:t>
            </a:r>
            <a:endParaRPr lang="ja-JP" altLang="en-US" sz="1000">
              <a:ea typeface="ＭＳ 明朝" pitchFamily="17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508104" y="3068960"/>
            <a:ext cx="2243138" cy="2540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050" b="1" i="1" dirty="0">
                <a:solidFill>
                  <a:srgbClr val="008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                                    </a:t>
            </a:r>
            <a:endParaRPr lang="ja-JP" altLang="en-US" sz="1050" b="1" i="1" dirty="0">
              <a:solidFill>
                <a:srgbClr val="008000"/>
              </a:solidFill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4200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30309397-3E60-42BF-A8EE-9A390D92BED2}" type="slidenum">
              <a:rPr lang="en-US" altLang="ja-JP" sz="1400" smtClean="0"/>
              <a:pPr eaLnBrk="1" hangingPunct="1"/>
              <a:t>4</a:t>
            </a:fld>
            <a:endParaRPr lang="en-US" altLang="ja-JP" sz="1400" dirty="0" smtClean="0"/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1187947" y="15007"/>
            <a:ext cx="6768429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b="1" baseline="30000" dirty="0">
                <a:latin typeface="Times New Roman" pitchFamily="18" charset="0"/>
                <a:ea typeface="ＭＳ 明朝" pitchFamily="17" charset="-128"/>
              </a:rPr>
              <a:t>99</a:t>
            </a:r>
            <a:r>
              <a:rPr lang="en-US" altLang="ja-JP" b="1" dirty="0">
                <a:latin typeface="Times New Roman" pitchFamily="18" charset="0"/>
                <a:ea typeface="ＭＳ 明朝" pitchFamily="17" charset="-128"/>
              </a:rPr>
              <a:t>Mo production </a:t>
            </a:r>
            <a:r>
              <a:rPr lang="en-US" altLang="ja-JP" b="1" dirty="0" smtClean="0">
                <a:latin typeface="Times New Roman" pitchFamily="18" charset="0"/>
                <a:ea typeface="ＭＳ 明朝" pitchFamily="17" charset="-128"/>
              </a:rPr>
              <a:t>yield using neutrons </a:t>
            </a:r>
            <a:r>
              <a:rPr lang="en-US" altLang="ja-JP" b="1" dirty="0">
                <a:latin typeface="Times New Roman" pitchFamily="18" charset="0"/>
                <a:ea typeface="ＭＳ 明朝" pitchFamily="17" charset="-128"/>
              </a:rPr>
              <a:t>from C(</a:t>
            </a:r>
            <a:r>
              <a:rPr lang="en-US" altLang="ja-JP" b="1" i="1" dirty="0" err="1">
                <a:latin typeface="Times New Roman" pitchFamily="18" charset="0"/>
                <a:ea typeface="ＭＳ 明朝" pitchFamily="17" charset="-128"/>
              </a:rPr>
              <a:t>d,n</a:t>
            </a:r>
            <a:r>
              <a:rPr lang="en-US" altLang="ja-JP" b="1" dirty="0">
                <a:latin typeface="Times New Roman" pitchFamily="18" charset="0"/>
                <a:ea typeface="ＭＳ 明朝" pitchFamily="17" charset="-128"/>
              </a:rPr>
              <a:t>) </a:t>
            </a:r>
            <a:endParaRPr lang="en-US" altLang="ja-JP" b="1" dirty="0">
              <a:ea typeface="ＭＳ 明朝" pitchFamily="17" charset="-128"/>
              <a:sym typeface="Symbol" pitchFamily="18" charset="2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721350" y="2060848"/>
            <a:ext cx="2243138" cy="2540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050" b="1" i="1" dirty="0">
                <a:solidFill>
                  <a:srgbClr val="008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                                    </a:t>
            </a:r>
            <a:endParaRPr lang="ja-JP" altLang="en-US" sz="1050" b="1" i="1" dirty="0">
              <a:solidFill>
                <a:srgbClr val="008000"/>
              </a:solidFill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51520" y="1102385"/>
            <a:ext cx="849629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en-US" altLang="ja-JP" sz="18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Latest neutron data:  </a:t>
            </a:r>
            <a:r>
              <a:rPr lang="en-US" altLang="ja-JP" sz="1800" b="1" dirty="0" err="1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Lhersonneau</a:t>
            </a:r>
            <a:r>
              <a:rPr lang="en-US" altLang="ja-JP" sz="18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et al. NIM (2009)</a:t>
            </a:r>
          </a:p>
          <a:p>
            <a:pPr eaLnBrk="1" hangingPunct="1">
              <a:lnSpc>
                <a:spcPts val="3000"/>
              </a:lnSpc>
            </a:pPr>
            <a:r>
              <a:rPr lang="en-US" altLang="ja-JP" sz="18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Evaluated cross section in the Japanese Evaluated Nuclear Data Library </a:t>
            </a:r>
            <a:r>
              <a:rPr lang="en-US" altLang="ja-JP" sz="16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(JENDL-4.0) </a:t>
            </a:r>
            <a:endParaRPr lang="ja-JP" altLang="en-US" sz="1600" b="1" dirty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" t="4934"/>
          <a:stretch/>
        </p:blipFill>
        <p:spPr bwMode="auto">
          <a:xfrm>
            <a:off x="35496" y="2996952"/>
            <a:ext cx="3744416" cy="120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コネクタ 2"/>
          <p:cNvCxnSpPr/>
          <p:nvPr/>
        </p:nvCxnSpPr>
        <p:spPr>
          <a:xfrm>
            <a:off x="4517826" y="4077072"/>
            <a:ext cx="40864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5148064" y="2276872"/>
            <a:ext cx="2694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baseline="30000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kumimoji="1" lang="en-US" altLang="ja-JP" b="1" dirty="0" smtClean="0">
                <a:latin typeface="Times New Roman" pitchFamily="18" charset="0"/>
                <a:cs typeface="Times New Roman" pitchFamily="18" charset="0"/>
              </a:rPr>
              <a:t>Mo 2days irradiation</a:t>
            </a:r>
            <a:endParaRPr kumimoji="1" lang="ja-JP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721350" y="3068960"/>
            <a:ext cx="2243138" cy="2540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050" b="1" i="1" dirty="0">
                <a:solidFill>
                  <a:srgbClr val="008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                                    </a:t>
            </a:r>
            <a:endParaRPr lang="ja-JP" altLang="en-US" sz="1050" b="1" i="1" dirty="0">
              <a:solidFill>
                <a:srgbClr val="008000"/>
              </a:solidFill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30" name="テキスト ボックス 21"/>
          <p:cNvSpPr txBox="1">
            <a:spLocks noChangeArrowheads="1"/>
          </p:cNvSpPr>
          <p:nvPr/>
        </p:nvSpPr>
        <p:spPr bwMode="auto">
          <a:xfrm>
            <a:off x="5724128" y="2996952"/>
            <a:ext cx="32400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b="1" i="1" dirty="0">
                <a:solidFill>
                  <a:srgbClr val="008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d = </a:t>
            </a:r>
            <a:r>
              <a:rPr lang="en-US" altLang="ja-JP" sz="1600" b="1" dirty="0">
                <a:solidFill>
                  <a:srgbClr val="008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1 cm            2 cm                4 cm</a:t>
            </a:r>
            <a:endParaRPr lang="ja-JP" altLang="en-US" sz="1600" b="1" i="1" dirty="0">
              <a:solidFill>
                <a:srgbClr val="008000"/>
              </a:solidFill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283968" y="622802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Times New Roman" pitchFamily="18" charset="0"/>
                <a:cs typeface="Times New Roman" pitchFamily="18" charset="0"/>
              </a:rPr>
              <a:t>250g </a:t>
            </a:r>
            <a:r>
              <a:rPr kumimoji="1" lang="en-US" altLang="ja-JP" b="1" baseline="30000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kumimoji="1" lang="en-US" altLang="ja-JP" b="1" dirty="0" smtClean="0">
                <a:latin typeface="Times New Roman" pitchFamily="18" charset="0"/>
                <a:cs typeface="Times New Roman" pitchFamily="18" charset="0"/>
              </a:rPr>
              <a:t>Mo 2days irradiation</a:t>
            </a:r>
            <a:endParaRPr kumimoji="1" lang="ja-JP" alt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362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539552" y="-27384"/>
            <a:ext cx="8064896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ja-JP" sz="24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Safety </a:t>
            </a:r>
            <a:r>
              <a:rPr lang="en-US" altLang="ja-JP" sz="2400" b="1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&amp; efficacy of </a:t>
            </a:r>
            <a:r>
              <a:rPr lang="en-US" altLang="ja-JP" sz="2400" b="1" baseline="30000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99m</a:t>
            </a:r>
            <a:r>
              <a:rPr lang="en-US" altLang="ja-JP" sz="2400" b="1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Tc radiopharmaceutical </a:t>
            </a:r>
            <a:r>
              <a:rPr lang="en-US" altLang="ja-JP" sz="24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preparation</a:t>
            </a:r>
            <a:endParaRPr lang="en-US" altLang="ja-JP" sz="2400" b="1" dirty="0">
              <a:latin typeface="Times New Roman" pitchFamily="18" charset="0"/>
              <a:ea typeface="ＭＳ 明朝" pitchFamily="17" charset="-128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836712"/>
            <a:ext cx="82807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kumimoji="1" lang="en-US" altLang="ja-JP" sz="2000" b="1" baseline="30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235</a:t>
            </a:r>
            <a:r>
              <a:rPr kumimoji="1" lang="en-US" altLang="ja-JP" sz="2000" b="1" dirty="0" smtClean="0">
                <a:latin typeface="Times New Roman" pitchFamily="18" charset="0"/>
                <a:cs typeface="Times New Roman" pitchFamily="18" charset="0"/>
              </a:rPr>
              <a:t>U Fission                          Accelerator</a:t>
            </a:r>
          </a:p>
          <a:p>
            <a:pPr>
              <a:lnSpc>
                <a:spcPts val="3000"/>
              </a:lnSpc>
            </a:pPr>
            <a:r>
              <a:rPr lang="en-US" altLang="ja-JP" sz="2000" b="1" dirty="0">
                <a:latin typeface="Times New Roman" pitchFamily="18" charset="0"/>
                <a:cs typeface="Times New Roman" pitchFamily="18" charset="0"/>
              </a:rPr>
              <a:t>Specific activity of </a:t>
            </a:r>
            <a:r>
              <a:rPr lang="en-US" altLang="ja-JP" sz="2000" b="1" baseline="30000" dirty="0" smtClean="0"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en-US" altLang="ja-JP" sz="2000" b="1" dirty="0" smtClean="0">
                <a:latin typeface="Times New Roman" pitchFamily="18" charset="0"/>
                <a:cs typeface="Times New Roman" pitchFamily="18" charset="0"/>
              </a:rPr>
              <a:t>Mo       370 </a:t>
            </a:r>
            <a:r>
              <a:rPr lang="en-US" altLang="ja-JP" sz="2000" b="1" dirty="0" err="1" smtClean="0">
                <a:latin typeface="Times New Roman" pitchFamily="18" charset="0"/>
                <a:cs typeface="Times New Roman" pitchFamily="18" charset="0"/>
              </a:rPr>
              <a:t>TBq</a:t>
            </a:r>
            <a:r>
              <a:rPr lang="en-US" altLang="ja-JP" sz="2000" b="1" dirty="0" smtClean="0">
                <a:latin typeface="Times New Roman" pitchFamily="18" charset="0"/>
                <a:cs typeface="Times New Roman" pitchFamily="18" charset="0"/>
              </a:rPr>
              <a:t>/(g </a:t>
            </a:r>
            <a:r>
              <a:rPr lang="en-US" altLang="ja-JP" sz="2000" b="1" baseline="30000" dirty="0" smtClean="0"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en-US" altLang="ja-JP" sz="2000" b="1" dirty="0" smtClean="0">
                <a:latin typeface="Times New Roman" pitchFamily="18" charset="0"/>
                <a:cs typeface="Times New Roman" pitchFamily="18" charset="0"/>
              </a:rPr>
              <a:t>Mo)                    37 </a:t>
            </a:r>
            <a:r>
              <a:rPr lang="en-US" altLang="ja-JP" sz="2000" b="1" dirty="0" err="1" smtClean="0">
                <a:latin typeface="Times New Roman" pitchFamily="18" charset="0"/>
                <a:cs typeface="Times New Roman" pitchFamily="18" charset="0"/>
              </a:rPr>
              <a:t>GBq</a:t>
            </a:r>
            <a:r>
              <a:rPr lang="en-US" altLang="ja-JP" sz="2000" b="1" dirty="0" smtClean="0">
                <a:latin typeface="Times New Roman" pitchFamily="18" charset="0"/>
                <a:cs typeface="Times New Roman" pitchFamily="18" charset="0"/>
              </a:rPr>
              <a:t>/(g Mo)</a:t>
            </a:r>
            <a:endParaRPr kumimoji="1" lang="ja-JP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7" t="40802" r="45425" b="38535"/>
          <a:stretch/>
        </p:blipFill>
        <p:spPr bwMode="auto">
          <a:xfrm>
            <a:off x="3779912" y="1774659"/>
            <a:ext cx="1152128" cy="172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67544" y="371703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latin typeface="Times New Roman" pitchFamily="18" charset="0"/>
                <a:cs typeface="Times New Roman" pitchFamily="18" charset="0"/>
              </a:rPr>
              <a:t>Separation of </a:t>
            </a:r>
            <a:r>
              <a:rPr kumimoji="1" lang="en-US" altLang="ja-JP" sz="2000" b="1" baseline="30000" dirty="0" smtClean="0">
                <a:latin typeface="Times New Roman" pitchFamily="18" charset="0"/>
                <a:cs typeface="Times New Roman" pitchFamily="18" charset="0"/>
              </a:rPr>
              <a:t>99m</a:t>
            </a:r>
            <a:r>
              <a:rPr kumimoji="1" lang="en-US" altLang="ja-JP" sz="2000" b="1" dirty="0" smtClean="0">
                <a:latin typeface="Times New Roman" pitchFamily="18" charset="0"/>
                <a:cs typeface="Times New Roman" pitchFamily="18" charset="0"/>
              </a:rPr>
              <a:t>Tc:           Alumina cow (Al</a:t>
            </a:r>
            <a:r>
              <a:rPr lang="en-US" altLang="ja-JP" sz="2000" b="1" baseline="-18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1" lang="en-US" altLang="ja-JP" sz="20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kumimoji="1" lang="en-US" altLang="ja-JP" sz="2000" b="1" baseline="-18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1" lang="en-US" altLang="ja-JP" sz="2000" b="1" dirty="0" smtClean="0">
                <a:latin typeface="Times New Roman" pitchFamily="18" charset="0"/>
                <a:cs typeface="Times New Roman" pitchFamily="18" charset="0"/>
              </a:rPr>
              <a:t>)                           </a:t>
            </a:r>
            <a:r>
              <a:rPr kumimoji="1" lang="en-US" altLang="ja-JP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1"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1" lang="ja-JP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直線コネクタ 5"/>
          <p:cNvCxnSpPr>
            <a:cxnSpLocks noChangeShapeType="1"/>
          </p:cNvCxnSpPr>
          <p:nvPr/>
        </p:nvCxnSpPr>
        <p:spPr bwMode="auto">
          <a:xfrm>
            <a:off x="539750" y="548680"/>
            <a:ext cx="8064500" cy="0"/>
          </a:xfrm>
          <a:prstGeom prst="line">
            <a:avLst/>
          </a:prstGeom>
          <a:noFill/>
          <a:ln w="57150" cmpd="dbl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下矢印 6"/>
          <p:cNvSpPr/>
          <p:nvPr/>
        </p:nvSpPr>
        <p:spPr>
          <a:xfrm>
            <a:off x="7452320" y="1772816"/>
            <a:ext cx="216024" cy="15823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Picture 4" descr="http://ord.yahoo.co.jp/o/image/SIG=12schlr5t/EXP=1324027957;_ylc=X3IDMgRmc3QDMARpZHgDMARvaWQDQU5kOUdjUVJJbXY2dU16TExnRVpSNWJvYkdGVEtpWjE3RzAwVGtreld1SHdmQ3lfUV9YTmRnZnk1N1BRdFEEcAM1TG16NTRtYgRwb3MDMgRzZWMDc2h3BHNsawNyaQ--/*-http%3A/www.city.yokohama.lg.jp/kankyo/nousan/hyousyou/images/milkc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41370"/>
            <a:ext cx="2016224" cy="14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467544" y="4725144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latin typeface="Times New Roman" pitchFamily="18" charset="0"/>
                <a:cs typeface="Times New Roman" pitchFamily="18" charset="0"/>
              </a:rPr>
              <a:t>Milking of </a:t>
            </a:r>
            <a:r>
              <a:rPr kumimoji="1" lang="en-US" altLang="ja-JP" sz="2000" b="1" baseline="30000" dirty="0" smtClean="0">
                <a:latin typeface="Times New Roman" pitchFamily="18" charset="0"/>
                <a:cs typeface="Times New Roman" pitchFamily="18" charset="0"/>
              </a:rPr>
              <a:t>99m</a:t>
            </a:r>
            <a:r>
              <a:rPr kumimoji="1" lang="en-US" altLang="ja-JP" sz="2000" b="1" dirty="0" smtClean="0">
                <a:latin typeface="Times New Roman" pitchFamily="18" charset="0"/>
                <a:cs typeface="Times New Roman" pitchFamily="18" charset="0"/>
              </a:rPr>
              <a:t>Tc</a:t>
            </a:r>
            <a:endParaRPr kumimoji="1" lang="ja-JP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787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D3026886-881D-4EB8-BC11-1A474A002413}" type="slidenum">
              <a:rPr lang="en-US" altLang="ja-JP" sz="1400" smtClean="0"/>
              <a:pPr eaLnBrk="1" hangingPunct="1"/>
              <a:t>6</a:t>
            </a:fld>
            <a:endParaRPr lang="en-US" altLang="ja-JP" sz="1400" smtClean="0"/>
          </a:p>
        </p:txBody>
      </p:sp>
      <p:pic>
        <p:nvPicPr>
          <p:cNvPr id="4608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" b="5869"/>
          <a:stretch>
            <a:fillRect/>
          </a:stretch>
        </p:blipFill>
        <p:spPr bwMode="auto">
          <a:xfrm>
            <a:off x="136525" y="2492375"/>
            <a:ext cx="364331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084" name="直線矢印コネクタ 14"/>
          <p:cNvCxnSpPr>
            <a:cxnSpLocks noChangeShapeType="1"/>
          </p:cNvCxnSpPr>
          <p:nvPr/>
        </p:nvCxnSpPr>
        <p:spPr bwMode="auto">
          <a:xfrm>
            <a:off x="1617663" y="2565400"/>
            <a:ext cx="0" cy="7207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85" name="正方形/長方形 17"/>
          <p:cNvSpPr>
            <a:spLocks noChangeArrowheads="1"/>
          </p:cNvSpPr>
          <p:nvPr/>
        </p:nvSpPr>
        <p:spPr bwMode="auto">
          <a:xfrm>
            <a:off x="1258888" y="2236788"/>
            <a:ext cx="857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rgbClr val="FF0000"/>
                </a:solidFill>
                <a:latin typeface="Times New Roman" pitchFamily="18" charset="0"/>
                <a:ea typeface="ＭＳ 明朝" pitchFamily="17" charset="-128"/>
                <a:sym typeface="Symbol" pitchFamily="18" charset="2"/>
              </a:rPr>
              <a:t>310C</a:t>
            </a:r>
            <a:endParaRPr lang="ja-JP" altLang="en-US" sz="2000">
              <a:solidFill>
                <a:srgbClr val="FF0000"/>
              </a:solidFill>
              <a:ea typeface="ＭＳ 明朝" pitchFamily="17" charset="-128"/>
            </a:endParaRPr>
          </a:p>
        </p:txBody>
      </p:sp>
      <p:sp>
        <p:nvSpPr>
          <p:cNvPr id="46086" name="正方形/長方形 19"/>
          <p:cNvSpPr>
            <a:spLocks noChangeArrowheads="1"/>
          </p:cNvSpPr>
          <p:nvPr/>
        </p:nvSpPr>
        <p:spPr bwMode="auto">
          <a:xfrm>
            <a:off x="2771775" y="2236788"/>
            <a:ext cx="922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rgbClr val="0000FF"/>
                </a:solidFill>
                <a:latin typeface="Times New Roman" pitchFamily="18" charset="0"/>
                <a:ea typeface="ＭＳ 明朝" pitchFamily="17" charset="-128"/>
                <a:sym typeface="Symbol" pitchFamily="18" charset="2"/>
              </a:rPr>
              <a:t>795 C</a:t>
            </a:r>
            <a:endParaRPr lang="ja-JP" altLang="en-US" sz="2000">
              <a:solidFill>
                <a:srgbClr val="0000FF"/>
              </a:solidFill>
              <a:ea typeface="ＭＳ 明朝" pitchFamily="17" charset="-128"/>
            </a:endParaRPr>
          </a:p>
        </p:txBody>
      </p:sp>
      <p:cxnSp>
        <p:nvCxnSpPr>
          <p:cNvPr id="46087" name="直線矢印コネクタ 18"/>
          <p:cNvCxnSpPr>
            <a:cxnSpLocks noChangeShapeType="1"/>
          </p:cNvCxnSpPr>
          <p:nvPr/>
        </p:nvCxnSpPr>
        <p:spPr bwMode="auto">
          <a:xfrm>
            <a:off x="3057525" y="2565400"/>
            <a:ext cx="0" cy="873125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88" name="Text Box 9"/>
          <p:cNvSpPr txBox="1">
            <a:spLocks noChangeArrowheads="1"/>
          </p:cNvSpPr>
          <p:nvPr/>
        </p:nvSpPr>
        <p:spPr bwMode="auto">
          <a:xfrm>
            <a:off x="1835150" y="3130550"/>
            <a:ext cx="792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800" b="1">
                <a:solidFill>
                  <a:srgbClr val="FF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Tc</a:t>
            </a:r>
            <a:r>
              <a:rPr lang="en-US" altLang="ja-JP" sz="1800" b="1" baseline="-18000">
                <a:solidFill>
                  <a:srgbClr val="FF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2</a:t>
            </a:r>
            <a:r>
              <a:rPr lang="en-US" altLang="ja-JP" sz="1800" b="1">
                <a:solidFill>
                  <a:srgbClr val="FF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O</a:t>
            </a:r>
            <a:r>
              <a:rPr lang="en-US" altLang="ja-JP" sz="1800" b="1" baseline="-18000">
                <a:solidFill>
                  <a:srgbClr val="FF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7</a:t>
            </a:r>
            <a:endParaRPr lang="ja-JP" altLang="en-US" sz="1800" b="1">
              <a:solidFill>
                <a:srgbClr val="FF0000"/>
              </a:solidFill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2482850" y="4283075"/>
            <a:ext cx="1152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800" b="1">
                <a:solidFill>
                  <a:srgbClr val="0000FF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MoO</a:t>
            </a:r>
            <a:r>
              <a:rPr lang="en-US" altLang="ja-JP" sz="1800" b="1" baseline="-18000">
                <a:solidFill>
                  <a:srgbClr val="0000FF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3</a:t>
            </a:r>
            <a:endParaRPr lang="ja-JP" altLang="en-US" sz="1800" b="1">
              <a:solidFill>
                <a:srgbClr val="0000FF"/>
              </a:solidFill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46090" name="Text Box 34"/>
          <p:cNvSpPr txBox="1">
            <a:spLocks noChangeArrowheads="1"/>
          </p:cNvSpPr>
          <p:nvPr/>
        </p:nvSpPr>
        <p:spPr bwMode="auto">
          <a:xfrm>
            <a:off x="1042988" y="6597650"/>
            <a:ext cx="2663825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600" b="1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  <a:t> </a:t>
            </a:r>
            <a:r>
              <a:rPr lang="ja-JP" altLang="en-US" sz="1600" b="1">
                <a:latin typeface="Times New Roman" pitchFamily="18" charset="0"/>
                <a:ea typeface="ＭＳ 明朝" pitchFamily="17" charset="-128"/>
              </a:rPr>
              <a:t>                                                   </a:t>
            </a:r>
          </a:p>
        </p:txBody>
      </p:sp>
      <p:sp>
        <p:nvSpPr>
          <p:cNvPr id="46091" name="Text Box 34"/>
          <p:cNvSpPr txBox="1">
            <a:spLocks noChangeArrowheads="1"/>
          </p:cNvSpPr>
          <p:nvPr/>
        </p:nvSpPr>
        <p:spPr bwMode="auto">
          <a:xfrm>
            <a:off x="611188" y="6381750"/>
            <a:ext cx="2663825" cy="214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600" b="1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  <a:t> </a:t>
            </a:r>
            <a:r>
              <a:rPr lang="ja-JP" altLang="en-US" sz="1600" b="1">
                <a:latin typeface="Times New Roman" pitchFamily="18" charset="0"/>
                <a:ea typeface="ＭＳ 明朝" pitchFamily="17" charset="-128"/>
              </a:rPr>
              <a:t>                                                   </a:t>
            </a:r>
          </a:p>
        </p:txBody>
      </p:sp>
      <p:sp>
        <p:nvSpPr>
          <p:cNvPr id="46092" name="Text Box 34"/>
          <p:cNvSpPr txBox="1">
            <a:spLocks noChangeArrowheads="1"/>
          </p:cNvSpPr>
          <p:nvPr/>
        </p:nvSpPr>
        <p:spPr bwMode="auto">
          <a:xfrm>
            <a:off x="1116013" y="6381750"/>
            <a:ext cx="2663825" cy="214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600" b="1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  <a:t> </a:t>
            </a:r>
            <a:r>
              <a:rPr lang="ja-JP" altLang="en-US" sz="1600" b="1">
                <a:latin typeface="Times New Roman" pitchFamily="18" charset="0"/>
                <a:ea typeface="ＭＳ 明朝" pitchFamily="17" charset="-128"/>
              </a:rPr>
              <a:t>                                                   </a:t>
            </a:r>
          </a:p>
        </p:txBody>
      </p:sp>
      <p:sp>
        <p:nvSpPr>
          <p:cNvPr id="46093" name="正方形/長方形 17"/>
          <p:cNvSpPr>
            <a:spLocks noChangeArrowheads="1"/>
          </p:cNvSpPr>
          <p:nvPr/>
        </p:nvSpPr>
        <p:spPr bwMode="auto">
          <a:xfrm>
            <a:off x="539750" y="6300788"/>
            <a:ext cx="3816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1800" b="1">
                <a:latin typeface="Times New Roman" pitchFamily="18" charset="0"/>
                <a:ea typeface="ＭＳ 明朝" pitchFamily="17" charset="-128"/>
                <a:sym typeface="Symbol" pitchFamily="18" charset="2"/>
              </a:rPr>
              <a:t>0      200    400    600    800   1000 (C)</a:t>
            </a:r>
            <a:endParaRPr lang="ja-JP" altLang="en-US" sz="1800">
              <a:ea typeface="ＭＳ 明朝" pitchFamily="17" charset="-128"/>
            </a:endParaRPr>
          </a:p>
        </p:txBody>
      </p:sp>
      <p:pic>
        <p:nvPicPr>
          <p:cNvPr id="46094" name="Picture 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912813"/>
            <a:ext cx="489585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5" name="正方形/長方形 1"/>
          <p:cNvSpPr>
            <a:spLocks noChangeArrowheads="1"/>
          </p:cNvSpPr>
          <p:nvPr/>
        </p:nvSpPr>
        <p:spPr bwMode="auto">
          <a:xfrm>
            <a:off x="34925" y="911225"/>
            <a:ext cx="3960813" cy="862013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ja-JP" sz="2000" b="1">
                <a:latin typeface="Times New Roman" pitchFamily="18" charset="0"/>
                <a:ea typeface="ＭＳ 明朝" pitchFamily="17" charset="-128"/>
                <a:sym typeface="Symbol" pitchFamily="18" charset="2"/>
              </a:rPr>
              <a:t>points: in </a:t>
            </a:r>
            <a:r>
              <a:rPr lang="en-US" altLang="ja-JP" sz="2000" b="1" baseline="3000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99m</a:t>
            </a:r>
            <a:r>
              <a:rPr lang="en-US" altLang="ja-JP" sz="2000" b="1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Tc </a:t>
            </a:r>
          </a:p>
          <a:p>
            <a:pPr>
              <a:lnSpc>
                <a:spcPts val="3000"/>
              </a:lnSpc>
            </a:pPr>
            <a:r>
              <a:rPr lang="en-US" altLang="ja-JP" sz="2000" b="1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</a:t>
            </a:r>
            <a:r>
              <a:rPr lang="en-US" altLang="ja-JP" sz="2000" b="1" baseline="30000">
                <a:latin typeface="Times New Roman" pitchFamily="18" charset="0"/>
                <a:ea typeface="ＭＳ 明朝" pitchFamily="17" charset="-128"/>
                <a:sym typeface="Symbol" pitchFamily="18" charset="2"/>
              </a:rPr>
              <a:t>99</a:t>
            </a:r>
            <a:r>
              <a:rPr lang="en-US" altLang="ja-JP" sz="2000" b="1">
                <a:latin typeface="Times New Roman" pitchFamily="18" charset="0"/>
                <a:ea typeface="ＭＳ 明朝" pitchFamily="17" charset="-128"/>
                <a:sym typeface="Symbol" pitchFamily="18" charset="2"/>
              </a:rPr>
              <a:t>Mo</a:t>
            </a:r>
            <a:r>
              <a:rPr lang="en-US" altLang="ja-JP" sz="2000" b="1">
                <a:latin typeface="Times New Roman" pitchFamily="18" charset="0"/>
                <a:ea typeface="ＭＳ 明朝" pitchFamily="17" charset="-128"/>
              </a:rPr>
              <a:t> (</a:t>
            </a:r>
            <a:r>
              <a:rPr lang="en-US" altLang="ja-JP" sz="2000" b="1">
                <a:latin typeface="Times New Roman" pitchFamily="18" charset="0"/>
                <a:ea typeface="ＭＳ 明朝" pitchFamily="17" charset="-128"/>
                <a:sym typeface="Symbol" pitchFamily="18" charset="2"/>
              </a:rPr>
              <a:t>other RIs</a:t>
            </a:r>
            <a:r>
              <a:rPr lang="en-US" altLang="ja-JP" sz="2000" b="1">
                <a:latin typeface="Times New Roman" pitchFamily="18" charset="0"/>
                <a:ea typeface="ＭＳ 明朝" pitchFamily="17" charset="-128"/>
              </a:rPr>
              <a:t>) &lt;</a:t>
            </a:r>
            <a:r>
              <a:rPr lang="en-US" altLang="ja-JP" sz="2000" b="1" baseline="30000">
                <a:latin typeface="Times New Roman" pitchFamily="18" charset="0"/>
                <a:ea typeface="ＭＳ 明朝" pitchFamily="17" charset="-128"/>
              </a:rPr>
              <a:t> </a:t>
            </a:r>
            <a:r>
              <a:rPr lang="en-US" altLang="ja-JP" sz="2000" b="1">
                <a:latin typeface="Times New Roman" pitchFamily="18" charset="0"/>
                <a:ea typeface="ＭＳ 明朝" pitchFamily="17" charset="-128"/>
              </a:rPr>
              <a:t>0.015 (0.01) %</a:t>
            </a:r>
            <a:r>
              <a:rPr lang="en-US" altLang="ja-JP" sz="2000" b="1">
                <a:latin typeface="Times New Roman" pitchFamily="18" charset="0"/>
                <a:ea typeface="ＭＳ 明朝" pitchFamily="17" charset="-128"/>
                <a:sym typeface="Symbol" pitchFamily="18" charset="2"/>
              </a:rPr>
              <a:t> </a:t>
            </a:r>
          </a:p>
        </p:txBody>
      </p:sp>
      <p:sp>
        <p:nvSpPr>
          <p:cNvPr id="46097" name="Text Box 24"/>
          <p:cNvSpPr txBox="1">
            <a:spLocks noChangeArrowheads="1"/>
          </p:cNvSpPr>
          <p:nvPr/>
        </p:nvSpPr>
        <p:spPr bwMode="auto">
          <a:xfrm>
            <a:off x="8459788" y="6305550"/>
            <a:ext cx="358775" cy="207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2000" b="1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  <a:t>　　</a:t>
            </a:r>
            <a:r>
              <a:rPr lang="ja-JP" altLang="en-US" sz="2000" b="1">
                <a:latin typeface="Times New Roman" pitchFamily="18" charset="0"/>
                <a:ea typeface="ＭＳ 明朝" pitchFamily="17" charset="-128"/>
              </a:rPr>
              <a:t>　</a:t>
            </a:r>
          </a:p>
        </p:txBody>
      </p:sp>
      <p:sp>
        <p:nvSpPr>
          <p:cNvPr id="46098" name="テキスト ボックス 30"/>
          <p:cNvSpPr txBox="1">
            <a:spLocks noChangeArrowheads="1"/>
          </p:cNvSpPr>
          <p:nvPr/>
        </p:nvSpPr>
        <p:spPr bwMode="auto">
          <a:xfrm>
            <a:off x="4355157" y="3645024"/>
            <a:ext cx="4105275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en-US" altLang="ja-JP" sz="1800" b="1" baseline="300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99m</a:t>
            </a:r>
            <a:r>
              <a:rPr lang="en-US" altLang="ja-JP" sz="18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Tc produced in </a:t>
            </a:r>
            <a:r>
              <a:rPr lang="en-US" altLang="ja-JP" sz="1800" b="1" baseline="300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100</a:t>
            </a:r>
            <a:r>
              <a:rPr lang="en-US" altLang="ja-JP" sz="18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Mo O</a:t>
            </a:r>
            <a:r>
              <a:rPr lang="en-US" altLang="ja-JP" sz="1800" b="1" baseline="-180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3</a:t>
            </a:r>
            <a:r>
              <a:rPr lang="ja-JP" altLang="en-US" sz="18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</a:t>
            </a:r>
            <a:r>
              <a:rPr lang="en-US" altLang="ja-JP" sz="18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volatilizes</a:t>
            </a:r>
          </a:p>
          <a:p>
            <a:pPr eaLnBrk="1" hangingPunct="1">
              <a:lnSpc>
                <a:spcPts val="3000"/>
              </a:lnSpc>
            </a:pPr>
            <a:r>
              <a:rPr lang="en-US" altLang="ja-JP" sz="18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at a temperature lower than that of </a:t>
            </a:r>
          </a:p>
          <a:p>
            <a:pPr eaLnBrk="1" hangingPunct="1">
              <a:lnSpc>
                <a:spcPts val="3000"/>
              </a:lnSpc>
            </a:pPr>
            <a:r>
              <a:rPr lang="en-US" altLang="ja-JP" sz="18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the sublimation </a:t>
            </a:r>
            <a:r>
              <a:rPr lang="en-US" altLang="ja-JP" sz="1800" b="1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of </a:t>
            </a:r>
            <a:r>
              <a:rPr lang="en-US" altLang="ja-JP" sz="18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MoO</a:t>
            </a:r>
            <a:r>
              <a:rPr lang="en-US" altLang="ja-JP" sz="1800" b="1" baseline="-180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3</a:t>
            </a:r>
            <a:r>
              <a:rPr lang="en-US" altLang="ja-JP" sz="18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.</a:t>
            </a:r>
          </a:p>
          <a:p>
            <a:pPr marL="285750" indent="-285750" eaLnBrk="1" hangingPunct="1">
              <a:lnSpc>
                <a:spcPts val="3000"/>
              </a:lnSpc>
              <a:buFont typeface="Symbol"/>
              <a:buChar char="¨"/>
            </a:pPr>
            <a:r>
              <a:rPr lang="en-US" altLang="ja-JP" sz="18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No chemical processing</a:t>
            </a:r>
          </a:p>
          <a:p>
            <a:pPr marL="285750" indent="-285750" eaLnBrk="1" hangingPunct="1">
              <a:lnSpc>
                <a:spcPts val="3000"/>
              </a:lnSpc>
              <a:buFont typeface="Symbol"/>
              <a:buChar char="¨"/>
            </a:pPr>
            <a:r>
              <a:rPr lang="en-US" altLang="ja-JP" sz="18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Separation process : within one hour </a:t>
            </a:r>
            <a:endParaRPr lang="ja-JP" altLang="en-US" sz="1800" b="1" dirty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cxnSp>
        <p:nvCxnSpPr>
          <p:cNvPr id="46099" name="直線コネクタ 9"/>
          <p:cNvCxnSpPr>
            <a:cxnSpLocks noChangeShapeType="1"/>
          </p:cNvCxnSpPr>
          <p:nvPr/>
        </p:nvCxnSpPr>
        <p:spPr bwMode="auto">
          <a:xfrm>
            <a:off x="3779838" y="2236788"/>
            <a:ext cx="0" cy="4071937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0" name="直線コネクタ 5"/>
          <p:cNvCxnSpPr>
            <a:cxnSpLocks noChangeShapeType="1"/>
          </p:cNvCxnSpPr>
          <p:nvPr/>
        </p:nvCxnSpPr>
        <p:spPr bwMode="auto">
          <a:xfrm>
            <a:off x="3779838" y="3500438"/>
            <a:ext cx="5038725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01" name="Text Box 24"/>
          <p:cNvSpPr txBox="1">
            <a:spLocks noChangeArrowheads="1"/>
          </p:cNvSpPr>
          <p:nvPr/>
        </p:nvSpPr>
        <p:spPr bwMode="auto">
          <a:xfrm>
            <a:off x="4573588" y="2212975"/>
            <a:ext cx="358775" cy="207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2000" b="1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  <a:t>　　</a:t>
            </a:r>
            <a:r>
              <a:rPr lang="ja-JP" altLang="en-US" sz="2000" b="1">
                <a:latin typeface="Times New Roman" pitchFamily="18" charset="0"/>
                <a:ea typeface="ＭＳ 明朝" pitchFamily="17" charset="-128"/>
              </a:rPr>
              <a:t>　</a:t>
            </a:r>
          </a:p>
        </p:txBody>
      </p:sp>
      <p:sp>
        <p:nvSpPr>
          <p:cNvPr id="46102" name="Text Box 24"/>
          <p:cNvSpPr txBox="1">
            <a:spLocks noChangeArrowheads="1"/>
          </p:cNvSpPr>
          <p:nvPr/>
        </p:nvSpPr>
        <p:spPr bwMode="auto">
          <a:xfrm>
            <a:off x="4860925" y="2205038"/>
            <a:ext cx="358775" cy="207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2000" b="1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  <a:t>　　</a:t>
            </a:r>
            <a:r>
              <a:rPr lang="ja-JP" altLang="en-US" sz="2000" b="1">
                <a:latin typeface="Times New Roman" pitchFamily="18" charset="0"/>
                <a:ea typeface="ＭＳ 明朝" pitchFamily="17" charset="-128"/>
              </a:rPr>
              <a:t>　</a:t>
            </a:r>
          </a:p>
        </p:txBody>
      </p:sp>
      <p:sp>
        <p:nvSpPr>
          <p:cNvPr id="46103" name="Text Box 24"/>
          <p:cNvSpPr txBox="1">
            <a:spLocks noChangeArrowheads="1"/>
          </p:cNvSpPr>
          <p:nvPr/>
        </p:nvSpPr>
        <p:spPr bwMode="auto">
          <a:xfrm>
            <a:off x="5149850" y="2205038"/>
            <a:ext cx="358775" cy="207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2000" b="1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  <a:t>　　</a:t>
            </a:r>
            <a:r>
              <a:rPr lang="ja-JP" altLang="en-US" sz="2000" b="1">
                <a:latin typeface="Times New Roman" pitchFamily="18" charset="0"/>
                <a:ea typeface="ＭＳ 明朝" pitchFamily="17" charset="-128"/>
              </a:rPr>
              <a:t>　</a:t>
            </a:r>
          </a:p>
        </p:txBody>
      </p:sp>
      <p:cxnSp>
        <p:nvCxnSpPr>
          <p:cNvPr id="46104" name="直線矢印コネクタ 4"/>
          <p:cNvCxnSpPr>
            <a:cxnSpLocks noChangeShapeType="1"/>
          </p:cNvCxnSpPr>
          <p:nvPr/>
        </p:nvCxnSpPr>
        <p:spPr bwMode="auto">
          <a:xfrm flipV="1">
            <a:off x="4932363" y="1844675"/>
            <a:ext cx="107950" cy="423863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05" name="Text Box 33"/>
          <p:cNvSpPr txBox="1">
            <a:spLocks noChangeArrowheads="1"/>
          </p:cNvSpPr>
          <p:nvPr/>
        </p:nvSpPr>
        <p:spPr bwMode="auto">
          <a:xfrm>
            <a:off x="107950" y="3613150"/>
            <a:ext cx="287338" cy="1092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</a:pPr>
            <a:endParaRPr lang="ja-JP" altLang="en-US" sz="1600" b="1">
              <a:solidFill>
                <a:schemeClr val="bg1"/>
              </a:solidFill>
              <a:ea typeface="ＭＳ 明朝" pitchFamily="17" charset="-128"/>
            </a:endParaRPr>
          </a:p>
          <a:p>
            <a:pPr eaLnBrk="1" hangingPunct="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</a:pPr>
            <a:endParaRPr lang="ja-JP" altLang="en-US" sz="1600" b="1">
              <a:solidFill>
                <a:schemeClr val="bg1"/>
              </a:solidFill>
              <a:latin typeface="Times New Roman" pitchFamily="18" charset="0"/>
              <a:ea typeface="ＭＳ 明朝" pitchFamily="17" charset="-128"/>
            </a:endParaRPr>
          </a:p>
          <a:p>
            <a:pPr eaLnBrk="1" hangingPunct="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altLang="ja-JP" sz="1600" b="1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  <a:t>  </a:t>
            </a:r>
          </a:p>
          <a:p>
            <a:pPr eaLnBrk="1" hangingPunct="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altLang="ja-JP" sz="1600" b="1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  <a:t>  </a:t>
            </a:r>
          </a:p>
        </p:txBody>
      </p:sp>
      <p:sp>
        <p:nvSpPr>
          <p:cNvPr id="46106" name="Text Box 33"/>
          <p:cNvSpPr txBox="1">
            <a:spLocks noChangeArrowheads="1"/>
          </p:cNvSpPr>
          <p:nvPr/>
        </p:nvSpPr>
        <p:spPr bwMode="auto">
          <a:xfrm>
            <a:off x="107950" y="4065588"/>
            <a:ext cx="287338" cy="1092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</a:pPr>
            <a:endParaRPr lang="ja-JP" altLang="en-US" sz="1600" b="1">
              <a:solidFill>
                <a:schemeClr val="bg1"/>
              </a:solidFill>
              <a:ea typeface="ＭＳ 明朝" pitchFamily="17" charset="-128"/>
            </a:endParaRPr>
          </a:p>
          <a:p>
            <a:pPr eaLnBrk="1" hangingPunct="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</a:pPr>
            <a:endParaRPr lang="ja-JP" altLang="en-US" sz="1600" b="1">
              <a:solidFill>
                <a:schemeClr val="bg1"/>
              </a:solidFill>
              <a:latin typeface="Times New Roman" pitchFamily="18" charset="0"/>
              <a:ea typeface="ＭＳ 明朝" pitchFamily="17" charset="-128"/>
            </a:endParaRPr>
          </a:p>
          <a:p>
            <a:pPr eaLnBrk="1" hangingPunct="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altLang="ja-JP" sz="1600" b="1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  <a:t>  </a:t>
            </a:r>
          </a:p>
          <a:p>
            <a:pPr eaLnBrk="1" hangingPunct="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altLang="ja-JP" sz="1600" b="1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  <a:t>  </a:t>
            </a:r>
          </a:p>
        </p:txBody>
      </p:sp>
      <p:sp>
        <p:nvSpPr>
          <p:cNvPr id="46109" name="Text Box 34"/>
          <p:cNvSpPr txBox="1">
            <a:spLocks noChangeArrowheads="1"/>
          </p:cNvSpPr>
          <p:nvPr/>
        </p:nvSpPr>
        <p:spPr bwMode="auto">
          <a:xfrm>
            <a:off x="5437188" y="1125538"/>
            <a:ext cx="1655762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600" b="1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  <a:t> </a:t>
            </a:r>
            <a:r>
              <a:rPr lang="ja-JP" altLang="en-US" sz="1600" b="1">
                <a:latin typeface="Times New Roman" pitchFamily="18" charset="0"/>
                <a:ea typeface="ＭＳ 明朝" pitchFamily="17" charset="-128"/>
              </a:rPr>
              <a:t>                                                   </a:t>
            </a:r>
          </a:p>
        </p:txBody>
      </p:sp>
      <p:sp>
        <p:nvSpPr>
          <p:cNvPr id="46110" name="テキスト ボックス 1"/>
          <p:cNvSpPr txBox="1">
            <a:spLocks noChangeArrowheads="1"/>
          </p:cNvSpPr>
          <p:nvPr/>
        </p:nvSpPr>
        <p:spPr bwMode="auto">
          <a:xfrm>
            <a:off x="5876925" y="1074738"/>
            <a:ext cx="1287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b="1">
                <a:solidFill>
                  <a:srgbClr val="0000FF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Mo </a:t>
            </a:r>
            <a:r>
              <a:rPr lang="ja-JP" altLang="en-US" sz="1600" b="1">
                <a:solidFill>
                  <a:srgbClr val="0000FF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凝縮域</a:t>
            </a:r>
          </a:p>
        </p:txBody>
      </p:sp>
      <p:sp>
        <p:nvSpPr>
          <p:cNvPr id="46111" name="Text Box 34"/>
          <p:cNvSpPr txBox="1">
            <a:spLocks noChangeArrowheads="1"/>
          </p:cNvSpPr>
          <p:nvPr/>
        </p:nvSpPr>
        <p:spPr bwMode="auto">
          <a:xfrm>
            <a:off x="7164388" y="1125538"/>
            <a:ext cx="331787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600" b="1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  <a:t> </a:t>
            </a:r>
            <a:r>
              <a:rPr lang="ja-JP" altLang="en-US" sz="1600" b="1">
                <a:latin typeface="Times New Roman" pitchFamily="18" charset="0"/>
                <a:ea typeface="ＭＳ 明朝" pitchFamily="17" charset="-128"/>
              </a:rPr>
              <a:t>                                                   </a:t>
            </a:r>
          </a:p>
        </p:txBody>
      </p:sp>
      <p:sp>
        <p:nvSpPr>
          <p:cNvPr id="46112" name="Text Box 34"/>
          <p:cNvSpPr txBox="1">
            <a:spLocks noChangeArrowheads="1"/>
          </p:cNvSpPr>
          <p:nvPr/>
        </p:nvSpPr>
        <p:spPr bwMode="auto">
          <a:xfrm>
            <a:off x="7337425" y="1052513"/>
            <a:ext cx="330200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600" b="1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  <a:t> </a:t>
            </a:r>
            <a:r>
              <a:rPr lang="ja-JP" altLang="en-US" sz="1600" b="1">
                <a:latin typeface="Times New Roman" pitchFamily="18" charset="0"/>
                <a:ea typeface="ＭＳ 明朝" pitchFamily="17" charset="-128"/>
              </a:rPr>
              <a:t>                                                   </a:t>
            </a:r>
          </a:p>
        </p:txBody>
      </p:sp>
      <p:sp>
        <p:nvSpPr>
          <p:cNvPr id="46113" name="Text Box 34"/>
          <p:cNvSpPr txBox="1">
            <a:spLocks noChangeArrowheads="1"/>
          </p:cNvSpPr>
          <p:nvPr/>
        </p:nvSpPr>
        <p:spPr bwMode="auto">
          <a:xfrm>
            <a:off x="5321300" y="836613"/>
            <a:ext cx="330200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600" b="1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  <a:t> </a:t>
            </a:r>
            <a:r>
              <a:rPr lang="ja-JP" altLang="en-US" sz="1600" b="1">
                <a:latin typeface="Times New Roman" pitchFamily="18" charset="0"/>
                <a:ea typeface="ＭＳ 明朝" pitchFamily="17" charset="-128"/>
              </a:rPr>
              <a:t>                                                   </a:t>
            </a:r>
          </a:p>
        </p:txBody>
      </p:sp>
      <p:sp>
        <p:nvSpPr>
          <p:cNvPr id="46114" name="Text Box 34"/>
          <p:cNvSpPr txBox="1">
            <a:spLocks noChangeArrowheads="1"/>
          </p:cNvSpPr>
          <p:nvPr/>
        </p:nvSpPr>
        <p:spPr bwMode="auto">
          <a:xfrm>
            <a:off x="5537200" y="908050"/>
            <a:ext cx="330200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600" b="1">
                <a:solidFill>
                  <a:schemeClr val="bg1"/>
                </a:solidFill>
                <a:latin typeface="Times New Roman" pitchFamily="18" charset="0"/>
                <a:ea typeface="ＭＳ 明朝" pitchFamily="17" charset="-128"/>
              </a:rPr>
              <a:t> </a:t>
            </a:r>
            <a:r>
              <a:rPr lang="ja-JP" altLang="en-US" sz="1600" b="1">
                <a:latin typeface="Times New Roman" pitchFamily="18" charset="0"/>
                <a:ea typeface="ＭＳ 明朝" pitchFamily="17" charset="-128"/>
              </a:rPr>
              <a:t>                                                   </a:t>
            </a:r>
          </a:p>
        </p:txBody>
      </p:sp>
      <p:sp>
        <p:nvSpPr>
          <p:cNvPr id="46115" name="テキスト ボックス 1"/>
          <p:cNvSpPr txBox="1">
            <a:spLocks noChangeArrowheads="1"/>
          </p:cNvSpPr>
          <p:nvPr/>
        </p:nvSpPr>
        <p:spPr bwMode="auto">
          <a:xfrm>
            <a:off x="128463" y="15007"/>
            <a:ext cx="8836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b="1" dirty="0" err="1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Thermochromatographic</a:t>
            </a:r>
            <a:r>
              <a:rPr lang="en-US" altLang="ja-JP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Separation </a:t>
            </a:r>
            <a:r>
              <a:rPr lang="en-US" altLang="ja-JP" b="1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of </a:t>
            </a:r>
            <a:r>
              <a:rPr lang="en-US" altLang="ja-JP" b="1" baseline="30000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99m</a:t>
            </a:r>
            <a:r>
              <a:rPr lang="en-US" altLang="ja-JP" b="1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Tc from </a:t>
            </a:r>
            <a:r>
              <a:rPr lang="en-US" altLang="ja-JP" b="1" baseline="300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99</a:t>
            </a:r>
            <a:r>
              <a:rPr lang="en-US" altLang="ja-JP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Mo</a:t>
            </a:r>
            <a:endParaRPr lang="ja-JP" altLang="en-US" b="1" dirty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cxnSp>
        <p:nvCxnSpPr>
          <p:cNvPr id="46116" name="直線コネクタ 9"/>
          <p:cNvCxnSpPr>
            <a:cxnSpLocks noChangeShapeType="1"/>
          </p:cNvCxnSpPr>
          <p:nvPr/>
        </p:nvCxnSpPr>
        <p:spPr bwMode="auto">
          <a:xfrm>
            <a:off x="323850" y="548680"/>
            <a:ext cx="8569325" cy="0"/>
          </a:xfrm>
          <a:prstGeom prst="line">
            <a:avLst/>
          </a:prstGeom>
          <a:noFill/>
          <a:ln w="57150" cmpd="dbl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18" name="テキスト ボックス 36"/>
          <p:cNvSpPr txBox="1">
            <a:spLocks noChangeArrowheads="1"/>
          </p:cNvSpPr>
          <p:nvPr/>
        </p:nvSpPr>
        <p:spPr bwMode="auto">
          <a:xfrm>
            <a:off x="5508625" y="2924175"/>
            <a:ext cx="19431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>
                <a:ea typeface="ＭＳ 明朝" pitchFamily="17" charset="-128"/>
              </a:rPr>
              <a:t>               </a:t>
            </a:r>
            <a:endParaRPr lang="ja-JP" altLang="en-US" sz="1800">
              <a:ea typeface="ＭＳ 明朝" pitchFamily="17" charset="-128"/>
            </a:endParaRPr>
          </a:p>
        </p:txBody>
      </p:sp>
      <p:sp>
        <p:nvSpPr>
          <p:cNvPr id="46119" name="テキスト ボックス 36"/>
          <p:cNvSpPr txBox="1">
            <a:spLocks noChangeArrowheads="1"/>
          </p:cNvSpPr>
          <p:nvPr/>
        </p:nvSpPr>
        <p:spPr bwMode="auto">
          <a:xfrm>
            <a:off x="5661025" y="1042988"/>
            <a:ext cx="19431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>
                <a:ea typeface="ＭＳ 明朝" pitchFamily="17" charset="-128"/>
              </a:rPr>
              <a:t>               </a:t>
            </a:r>
            <a:endParaRPr lang="ja-JP" altLang="en-US" sz="1800">
              <a:ea typeface="ＭＳ 明朝" pitchFamily="17" charset="-128"/>
            </a:endParaRPr>
          </a:p>
        </p:txBody>
      </p:sp>
      <p:sp>
        <p:nvSpPr>
          <p:cNvPr id="46120" name="テキスト ボックス 43"/>
          <p:cNvSpPr txBox="1">
            <a:spLocks noChangeArrowheads="1"/>
          </p:cNvSpPr>
          <p:nvPr/>
        </p:nvSpPr>
        <p:spPr bwMode="auto">
          <a:xfrm>
            <a:off x="5630863" y="2924175"/>
            <a:ext cx="1749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Electric Furnace</a:t>
            </a:r>
            <a:endParaRPr lang="ja-JP" altLang="en-US" sz="180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46121" name="テキスト ボックス 36"/>
          <p:cNvSpPr txBox="1">
            <a:spLocks noChangeArrowheads="1"/>
          </p:cNvSpPr>
          <p:nvPr/>
        </p:nvSpPr>
        <p:spPr bwMode="auto">
          <a:xfrm>
            <a:off x="8304213" y="2282825"/>
            <a:ext cx="669925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>
                <a:ea typeface="ＭＳ 明朝" pitchFamily="17" charset="-128"/>
              </a:rPr>
              <a:t>               </a:t>
            </a:r>
            <a:endParaRPr lang="ja-JP" altLang="en-US" sz="1200">
              <a:ea typeface="ＭＳ 明朝" pitchFamily="17" charset="-128"/>
            </a:endParaRPr>
          </a:p>
        </p:txBody>
      </p:sp>
      <p:sp>
        <p:nvSpPr>
          <p:cNvPr id="46122" name="テキスト ボックス 36"/>
          <p:cNvSpPr txBox="1">
            <a:spLocks noChangeArrowheads="1"/>
          </p:cNvSpPr>
          <p:nvPr/>
        </p:nvSpPr>
        <p:spPr bwMode="auto">
          <a:xfrm>
            <a:off x="7019925" y="2576513"/>
            <a:ext cx="671513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>
                <a:ea typeface="ＭＳ 明朝" pitchFamily="17" charset="-128"/>
              </a:rPr>
              <a:t>               </a:t>
            </a:r>
            <a:endParaRPr lang="ja-JP" altLang="en-US" sz="1200">
              <a:ea typeface="ＭＳ 明朝" pitchFamily="17" charset="-128"/>
            </a:endParaRPr>
          </a:p>
        </p:txBody>
      </p:sp>
      <p:sp>
        <p:nvSpPr>
          <p:cNvPr id="46123" name="テキスト ボックス 36"/>
          <p:cNvSpPr txBox="1">
            <a:spLocks noChangeArrowheads="1"/>
          </p:cNvSpPr>
          <p:nvPr/>
        </p:nvSpPr>
        <p:spPr bwMode="auto">
          <a:xfrm>
            <a:off x="7213600" y="2503488"/>
            <a:ext cx="671513" cy="277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>
                <a:ea typeface="ＭＳ 明朝" pitchFamily="17" charset="-128"/>
              </a:rPr>
              <a:t>               </a:t>
            </a:r>
            <a:endParaRPr lang="ja-JP" altLang="en-US" sz="1200">
              <a:ea typeface="ＭＳ 明朝" pitchFamily="17" charset="-128"/>
            </a:endParaRPr>
          </a:p>
        </p:txBody>
      </p:sp>
      <p:sp>
        <p:nvSpPr>
          <p:cNvPr id="46124" name="テキスト ボックス 48"/>
          <p:cNvSpPr txBox="1">
            <a:spLocks noChangeArrowheads="1"/>
          </p:cNvSpPr>
          <p:nvPr/>
        </p:nvSpPr>
        <p:spPr bwMode="auto">
          <a:xfrm>
            <a:off x="7092950" y="2276475"/>
            <a:ext cx="919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1675"/>
              </a:lnSpc>
            </a:pPr>
            <a:r>
              <a:rPr lang="en-US" altLang="ja-JP" sz="1400" b="1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Tc condense</a:t>
            </a:r>
            <a:endParaRPr lang="ja-JP" altLang="en-US" sz="1400" b="1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46125" name="テキスト ボックス 36"/>
          <p:cNvSpPr txBox="1">
            <a:spLocks noChangeArrowheads="1"/>
          </p:cNvSpPr>
          <p:nvPr/>
        </p:nvSpPr>
        <p:spPr bwMode="auto">
          <a:xfrm>
            <a:off x="4262438" y="2276475"/>
            <a:ext cx="669925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>
                <a:ea typeface="ＭＳ 明朝" pitchFamily="17" charset="-128"/>
              </a:rPr>
              <a:t>               </a:t>
            </a:r>
            <a:endParaRPr lang="ja-JP" altLang="en-US" sz="1200">
              <a:ea typeface="ＭＳ 明朝" pitchFamily="17" charset="-128"/>
            </a:endParaRPr>
          </a:p>
        </p:txBody>
      </p:sp>
      <p:sp>
        <p:nvSpPr>
          <p:cNvPr id="46126" name="テキスト ボックス 36"/>
          <p:cNvSpPr txBox="1">
            <a:spLocks noChangeArrowheads="1"/>
          </p:cNvSpPr>
          <p:nvPr/>
        </p:nvSpPr>
        <p:spPr bwMode="auto">
          <a:xfrm>
            <a:off x="4414838" y="2576513"/>
            <a:ext cx="669925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>
                <a:ea typeface="ＭＳ 明朝" pitchFamily="17" charset="-128"/>
              </a:rPr>
              <a:t>               </a:t>
            </a:r>
            <a:endParaRPr lang="ja-JP" altLang="en-US" sz="1200">
              <a:ea typeface="ＭＳ 明朝" pitchFamily="17" charset="-128"/>
            </a:endParaRPr>
          </a:p>
        </p:txBody>
      </p:sp>
      <p:sp>
        <p:nvSpPr>
          <p:cNvPr id="46127" name="テキスト ボックス 36"/>
          <p:cNvSpPr txBox="1">
            <a:spLocks noChangeArrowheads="1"/>
          </p:cNvSpPr>
          <p:nvPr/>
        </p:nvSpPr>
        <p:spPr bwMode="auto">
          <a:xfrm>
            <a:off x="5053013" y="2576513"/>
            <a:ext cx="671512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>
                <a:ea typeface="ＭＳ 明朝" pitchFamily="17" charset="-128"/>
              </a:rPr>
              <a:t>               </a:t>
            </a:r>
            <a:endParaRPr lang="ja-JP" altLang="en-US" sz="1200">
              <a:ea typeface="ＭＳ 明朝" pitchFamily="17" charset="-128"/>
            </a:endParaRPr>
          </a:p>
        </p:txBody>
      </p:sp>
      <p:sp>
        <p:nvSpPr>
          <p:cNvPr id="46128" name="テキスト ボックス 2"/>
          <p:cNvSpPr txBox="1">
            <a:spLocks noChangeArrowheads="1"/>
          </p:cNvSpPr>
          <p:nvPr/>
        </p:nvSpPr>
        <p:spPr bwMode="auto">
          <a:xfrm>
            <a:off x="4140200" y="2268538"/>
            <a:ext cx="1512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600" b="1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照射</a:t>
            </a:r>
            <a:r>
              <a:rPr lang="en-US" altLang="ja-JP" sz="1600" b="1">
                <a:solidFill>
                  <a:srgbClr val="0000FF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Mo</a:t>
            </a:r>
            <a:r>
              <a:rPr lang="en-US" altLang="ja-JP" sz="1600" b="1">
                <a:solidFill>
                  <a:srgbClr val="FF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+Tc</a:t>
            </a:r>
          </a:p>
          <a:p>
            <a:pPr eaLnBrk="1" hangingPunct="1"/>
            <a:r>
              <a:rPr lang="en-US" altLang="ja-JP" sz="1600" b="1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(</a:t>
            </a:r>
            <a:r>
              <a:rPr lang="ja-JP" altLang="en-US" sz="1600" b="1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白金ボート</a:t>
            </a:r>
            <a:r>
              <a:rPr lang="en-US" altLang="ja-JP" sz="1600" b="1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)</a:t>
            </a:r>
            <a:endParaRPr lang="ja-JP" altLang="en-US" sz="1600" b="1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46129" name="テキスト ボックス 36"/>
          <p:cNvSpPr txBox="1">
            <a:spLocks noChangeArrowheads="1"/>
          </p:cNvSpPr>
          <p:nvPr/>
        </p:nvSpPr>
        <p:spPr bwMode="auto">
          <a:xfrm>
            <a:off x="4211638" y="2565400"/>
            <a:ext cx="669925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>
                <a:ea typeface="ＭＳ 明朝" pitchFamily="17" charset="-128"/>
              </a:rPr>
              <a:t>               </a:t>
            </a:r>
            <a:endParaRPr lang="ja-JP" altLang="en-US" sz="1200">
              <a:ea typeface="ＭＳ 明朝" pitchFamily="17" charset="-128"/>
            </a:endParaRPr>
          </a:p>
        </p:txBody>
      </p:sp>
      <p:sp>
        <p:nvSpPr>
          <p:cNvPr id="46130" name="テキスト ボックス 36"/>
          <p:cNvSpPr txBox="1">
            <a:spLocks noChangeArrowheads="1"/>
          </p:cNvSpPr>
          <p:nvPr/>
        </p:nvSpPr>
        <p:spPr bwMode="auto">
          <a:xfrm>
            <a:off x="4837113" y="2565400"/>
            <a:ext cx="671512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>
                <a:ea typeface="ＭＳ 明朝" pitchFamily="17" charset="-128"/>
              </a:rPr>
              <a:t>               </a:t>
            </a:r>
            <a:endParaRPr lang="ja-JP" altLang="en-US" sz="1200">
              <a:ea typeface="ＭＳ 明朝" pitchFamily="17" charset="-128"/>
            </a:endParaRPr>
          </a:p>
        </p:txBody>
      </p:sp>
      <p:sp>
        <p:nvSpPr>
          <p:cNvPr id="46131" name="テキスト ボックス 36"/>
          <p:cNvSpPr txBox="1">
            <a:spLocks noChangeArrowheads="1"/>
          </p:cNvSpPr>
          <p:nvPr/>
        </p:nvSpPr>
        <p:spPr bwMode="auto">
          <a:xfrm>
            <a:off x="3973513" y="2349500"/>
            <a:ext cx="669925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200">
                <a:ea typeface="ＭＳ 明朝" pitchFamily="17" charset="-128"/>
              </a:rPr>
              <a:t>               </a:t>
            </a:r>
            <a:endParaRPr lang="ja-JP" altLang="en-US" sz="1200">
              <a:ea typeface="ＭＳ 明朝" pitchFamily="17" charset="-128"/>
            </a:endParaRPr>
          </a:p>
        </p:txBody>
      </p:sp>
      <p:sp>
        <p:nvSpPr>
          <p:cNvPr id="46132" name="テキスト ボックス 57"/>
          <p:cNvSpPr txBox="1">
            <a:spLocks noChangeArrowheads="1"/>
          </p:cNvSpPr>
          <p:nvPr/>
        </p:nvSpPr>
        <p:spPr bwMode="auto">
          <a:xfrm>
            <a:off x="4211638" y="2514600"/>
            <a:ext cx="1655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b="1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(Platinum boat)</a:t>
            </a:r>
            <a:endParaRPr lang="ja-JP" altLang="en-US" sz="1600" b="1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46133" name="Text Box 33"/>
          <p:cNvSpPr txBox="1">
            <a:spLocks noChangeArrowheads="1"/>
          </p:cNvSpPr>
          <p:nvPr/>
        </p:nvSpPr>
        <p:spPr bwMode="auto">
          <a:xfrm rot="-5400000">
            <a:off x="-803274" y="3402012"/>
            <a:ext cx="225266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altLang="ja-JP" sz="1600" b="1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Vapor pressure (atom)</a:t>
            </a:r>
          </a:p>
        </p:txBody>
      </p:sp>
      <p:sp>
        <p:nvSpPr>
          <p:cNvPr id="46134" name="Rectangle 6"/>
          <p:cNvSpPr txBox="1">
            <a:spLocks noChangeArrowheads="1"/>
          </p:cNvSpPr>
          <p:nvPr/>
        </p:nvSpPr>
        <p:spPr bwMode="auto">
          <a:xfrm>
            <a:off x="7481888" y="6291263"/>
            <a:ext cx="11938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endParaRPr lang="en-US" altLang="ja-JP" sz="1400"/>
          </a:p>
        </p:txBody>
      </p:sp>
      <p:sp>
        <p:nvSpPr>
          <p:cNvPr id="46135" name="Rectangle 6"/>
          <p:cNvSpPr txBox="1">
            <a:spLocks noChangeArrowheads="1"/>
          </p:cNvSpPr>
          <p:nvPr/>
        </p:nvSpPr>
        <p:spPr bwMode="auto">
          <a:xfrm>
            <a:off x="7634288" y="6308725"/>
            <a:ext cx="11938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endParaRPr lang="en-US" altLang="ja-JP" sz="140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427984" y="620688"/>
            <a:ext cx="3532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latin typeface="Times New Roman" pitchFamily="18" charset="0"/>
                <a:cs typeface="Times New Roman" pitchFamily="18" charset="0"/>
              </a:rPr>
              <a:t>Perrier &amp; Segre </a:t>
            </a:r>
            <a:r>
              <a:rPr kumimoji="1" lang="en-US" altLang="ja-JP" sz="1600" b="1" dirty="0" err="1" smtClean="0">
                <a:latin typeface="Times New Roman" pitchFamily="18" charset="0"/>
                <a:cs typeface="Times New Roman" pitchFamily="18" charset="0"/>
              </a:rPr>
              <a:t>J.Chem.Phys</a:t>
            </a:r>
            <a:r>
              <a:rPr kumimoji="1" lang="en-US" altLang="ja-JP" sz="1600" b="1" dirty="0" smtClean="0">
                <a:latin typeface="Times New Roman" pitchFamily="18" charset="0"/>
                <a:cs typeface="Times New Roman" pitchFamily="18" charset="0"/>
              </a:rPr>
              <a:t>. (1937)</a:t>
            </a:r>
            <a:endParaRPr kumimoji="1" lang="ja-JP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V 字形矢印 2"/>
          <p:cNvSpPr/>
          <p:nvPr/>
        </p:nvSpPr>
        <p:spPr>
          <a:xfrm>
            <a:off x="3777556" y="4283075"/>
            <a:ext cx="506412" cy="32861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07747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6" t="14398" r="11653" b="13148"/>
          <a:stretch>
            <a:fillRect/>
          </a:stretch>
        </p:blipFill>
        <p:spPr>
          <a:xfrm>
            <a:off x="34925" y="1782763"/>
            <a:ext cx="3595688" cy="3054350"/>
          </a:xfrm>
        </p:spPr>
      </p:pic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978025" y="652463"/>
            <a:ext cx="5186363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altLang="ja-JP" sz="2000" b="1">
                <a:latin typeface="Times New Roman" pitchFamily="18" charset="0"/>
                <a:ea typeface="ＭＳ 明朝" pitchFamily="17" charset="-128"/>
              </a:rPr>
              <a:t>14 MeV :  </a:t>
            </a:r>
            <a:r>
              <a:rPr lang="en-US" altLang="ja-JP" sz="2000" b="1" baseline="30000">
                <a:latin typeface="Times New Roman" pitchFamily="18" charset="0"/>
                <a:ea typeface="ＭＳ 明朝" pitchFamily="17" charset="-128"/>
              </a:rPr>
              <a:t>3</a:t>
            </a:r>
            <a:r>
              <a:rPr lang="en-US" altLang="ja-JP" sz="2000" b="1">
                <a:latin typeface="Times New Roman" pitchFamily="18" charset="0"/>
                <a:ea typeface="ＭＳ 明朝" pitchFamily="17" charset="-128"/>
              </a:rPr>
              <a:t>H + </a:t>
            </a:r>
            <a:r>
              <a:rPr lang="en-US" altLang="ja-JP" sz="2000" b="1" i="1">
                <a:latin typeface="Times New Roman" pitchFamily="18" charset="0"/>
                <a:ea typeface="ＭＳ 明朝" pitchFamily="17" charset="-128"/>
              </a:rPr>
              <a:t>d</a:t>
            </a:r>
            <a:r>
              <a:rPr lang="en-US" altLang="ja-JP" sz="2000" b="1">
                <a:latin typeface="Times New Roman" pitchFamily="18" charset="0"/>
                <a:ea typeface="ＭＳ 明朝" pitchFamily="17" charset="-128"/>
              </a:rPr>
              <a:t> </a:t>
            </a:r>
            <a:r>
              <a:rPr lang="en-US" altLang="ja-JP" sz="2000" b="1">
                <a:latin typeface="Times New Roman" pitchFamily="18" charset="0"/>
                <a:ea typeface="ＭＳ 明朝" pitchFamily="17" charset="-128"/>
                <a:sym typeface="Symbol" pitchFamily="18" charset="2"/>
              </a:rPr>
              <a:t> </a:t>
            </a:r>
            <a:r>
              <a:rPr lang="en-US" altLang="ja-JP" sz="2000" b="1" i="1">
                <a:latin typeface="Times New Roman" pitchFamily="18" charset="0"/>
                <a:ea typeface="ＭＳ 明朝" pitchFamily="17" charset="-128"/>
                <a:sym typeface="Symbol" pitchFamily="18" charset="2"/>
              </a:rPr>
              <a:t>n</a:t>
            </a:r>
            <a:r>
              <a:rPr lang="en-US" altLang="ja-JP" sz="2000" b="1">
                <a:latin typeface="Times New Roman" pitchFamily="18" charset="0"/>
                <a:ea typeface="ＭＳ 明朝" pitchFamily="17" charset="-128"/>
                <a:sym typeface="Symbol" pitchFamily="18" charset="2"/>
              </a:rPr>
              <a:t> + </a:t>
            </a:r>
            <a:r>
              <a:rPr lang="en-US" altLang="ja-JP" sz="2000" b="1" baseline="30000">
                <a:latin typeface="Times New Roman" pitchFamily="18" charset="0"/>
                <a:ea typeface="ＭＳ 明朝" pitchFamily="17" charset="-128"/>
                <a:sym typeface="Symbol" pitchFamily="18" charset="2"/>
              </a:rPr>
              <a:t>4</a:t>
            </a:r>
            <a:r>
              <a:rPr lang="en-US" altLang="ja-JP" sz="2000" b="1">
                <a:latin typeface="Times New Roman" pitchFamily="18" charset="0"/>
                <a:ea typeface="ＭＳ 明朝" pitchFamily="17" charset="-128"/>
                <a:sym typeface="Symbol" pitchFamily="18" charset="2"/>
              </a:rPr>
              <a:t>He   {</a:t>
            </a:r>
            <a:r>
              <a:rPr lang="en-US" altLang="ja-JP" sz="2000" b="1" i="1">
                <a:latin typeface="Times New Roman" pitchFamily="18" charset="0"/>
                <a:ea typeface="ＭＳ 明朝" pitchFamily="17" charset="-128"/>
                <a:sym typeface="Symbol" pitchFamily="18" charset="2"/>
              </a:rPr>
              <a:t>E</a:t>
            </a:r>
            <a:r>
              <a:rPr lang="en-US" altLang="ja-JP" sz="2000" b="1" baseline="-16000">
                <a:latin typeface="Times New Roman" pitchFamily="18" charset="0"/>
                <a:ea typeface="ＭＳ 明朝" pitchFamily="17" charset="-128"/>
                <a:sym typeface="Symbol" pitchFamily="18" charset="2"/>
              </a:rPr>
              <a:t>d </a:t>
            </a:r>
            <a:r>
              <a:rPr lang="en-US" altLang="ja-JP" sz="2000" b="1">
                <a:latin typeface="Times New Roman" pitchFamily="18" charset="0"/>
                <a:ea typeface="ＭＳ 明朝" pitchFamily="17" charset="-128"/>
                <a:sym typeface="Symbol" pitchFamily="18" charset="2"/>
              </a:rPr>
              <a:t> 0.35 MeV}</a:t>
            </a:r>
            <a:endParaRPr lang="en-US" altLang="en-US" sz="2000" b="1">
              <a:latin typeface="Times New Roman" pitchFamily="18" charset="0"/>
              <a:ea typeface="ＭＳ 明朝" pitchFamily="17" charset="-128"/>
              <a:sym typeface="Symbol" pitchFamily="18" charset="2"/>
            </a:endParaRPr>
          </a:p>
        </p:txBody>
      </p:sp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35496" y="4871102"/>
            <a:ext cx="3540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ja-JP" sz="1800" b="1" dirty="0" smtClean="0">
                <a:latin typeface="Times New Roman" pitchFamily="18" charset="0"/>
                <a:ea typeface="ＭＳ 明朝" pitchFamily="17" charset="-128"/>
              </a:rPr>
              <a:t>Fusion </a:t>
            </a:r>
            <a:r>
              <a:rPr lang="en-US" altLang="ja-JP" sz="1800" b="1" dirty="0" err="1">
                <a:latin typeface="Times New Roman" pitchFamily="18" charset="0"/>
                <a:ea typeface="ＭＳ 明朝" pitchFamily="17" charset="-128"/>
              </a:rPr>
              <a:t>Neutronics</a:t>
            </a:r>
            <a:r>
              <a:rPr lang="en-US" altLang="ja-JP" sz="1800" b="1" dirty="0">
                <a:latin typeface="Times New Roman" pitchFamily="18" charset="0"/>
                <a:ea typeface="ＭＳ 明朝" pitchFamily="17" charset="-128"/>
              </a:rPr>
              <a:t> Source, </a:t>
            </a:r>
            <a:r>
              <a:rPr lang="en-US" altLang="ja-JP" sz="1800" b="1" dirty="0" smtClean="0">
                <a:latin typeface="Times New Roman" pitchFamily="18" charset="0"/>
                <a:ea typeface="ＭＳ 明朝" pitchFamily="17" charset="-128"/>
              </a:rPr>
              <a:t>JAEA</a:t>
            </a:r>
            <a:endParaRPr lang="en-US" altLang="ja-JP" sz="1800" b="1" dirty="0">
              <a:latin typeface="Times New Roman" pitchFamily="18" charset="0"/>
              <a:ea typeface="ＭＳ 明朝" pitchFamily="17" charset="-128"/>
            </a:endParaRPr>
          </a:p>
          <a:p>
            <a:pPr eaLnBrk="1" hangingPunct="1">
              <a:lnSpc>
                <a:spcPct val="85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ja-JP" altLang="en-US" sz="1800" b="1" dirty="0">
                <a:latin typeface="Times New Roman" pitchFamily="18" charset="0"/>
                <a:ea typeface="ＭＳ 明朝" pitchFamily="17" charset="-128"/>
              </a:rPr>
              <a:t>  </a:t>
            </a:r>
            <a:r>
              <a:rPr lang="en-US" altLang="ja-JP" sz="1800" b="1" dirty="0">
                <a:latin typeface="Times New Roman" pitchFamily="18" charset="0"/>
                <a:ea typeface="ＭＳ 明朝" pitchFamily="17" charset="-128"/>
              </a:rPr>
              <a:t>3 </a:t>
            </a:r>
            <a:r>
              <a:rPr lang="en-US" altLang="ja-JP" sz="1800" b="1" dirty="0">
                <a:latin typeface="Times New Roman" pitchFamily="18" charset="0"/>
                <a:ea typeface="ＭＳ 明朝" pitchFamily="17" charset="-128"/>
                <a:sym typeface="Symbol" pitchFamily="18" charset="2"/>
              </a:rPr>
              <a:t> </a:t>
            </a:r>
            <a:r>
              <a:rPr lang="en-US" altLang="ja-JP" sz="1800" b="1" dirty="0">
                <a:latin typeface="Times New Roman" pitchFamily="18" charset="0"/>
                <a:ea typeface="ＭＳ 明朝" pitchFamily="17" charset="-128"/>
              </a:rPr>
              <a:t>10</a:t>
            </a:r>
            <a:r>
              <a:rPr lang="en-US" altLang="ja-JP" sz="1800" b="1" baseline="30000" dirty="0">
                <a:latin typeface="Times New Roman" pitchFamily="18" charset="0"/>
                <a:ea typeface="ＭＳ 明朝" pitchFamily="17" charset="-128"/>
              </a:rPr>
              <a:t>12 </a:t>
            </a:r>
            <a:r>
              <a:rPr lang="en-US" altLang="ja-JP" sz="1800" b="1" dirty="0">
                <a:latin typeface="Times New Roman" pitchFamily="18" charset="0"/>
                <a:ea typeface="ＭＳ 明朝" pitchFamily="17" charset="-128"/>
              </a:rPr>
              <a:t>n/s</a:t>
            </a:r>
            <a:r>
              <a:rPr lang="ja-JP" altLang="en-US" sz="1800" b="1" dirty="0">
                <a:latin typeface="Times New Roman" pitchFamily="18" charset="0"/>
                <a:ea typeface="ＭＳ 明朝" pitchFamily="17" charset="-128"/>
              </a:rPr>
              <a:t>　</a:t>
            </a:r>
            <a:r>
              <a:rPr lang="en-US" altLang="ja-JP" sz="1800" b="1" dirty="0">
                <a:latin typeface="Times New Roman" pitchFamily="18" charset="0"/>
                <a:ea typeface="ＭＳ 明朝" pitchFamily="17" charset="-128"/>
              </a:rPr>
              <a:t>in operation</a:t>
            </a:r>
            <a:r>
              <a:rPr lang="ja-JP" altLang="en-US" sz="1800" b="1" dirty="0">
                <a:latin typeface="Times New Roman" pitchFamily="18" charset="0"/>
                <a:ea typeface="ＭＳ 明朝" pitchFamily="17" charset="-128"/>
              </a:rPr>
              <a:t> </a:t>
            </a:r>
            <a:r>
              <a:rPr lang="en-US" altLang="ja-JP" sz="1800" b="1" dirty="0">
                <a:latin typeface="Times New Roman" pitchFamily="18" charset="0"/>
                <a:ea typeface="ＭＳ 明朝" pitchFamily="17" charset="-128"/>
              </a:rPr>
              <a:t>!!</a:t>
            </a:r>
            <a:endParaRPr lang="en-US" altLang="ja-JP" sz="1800" b="1" dirty="0">
              <a:latin typeface="Times New Roman" pitchFamily="18" charset="0"/>
              <a:ea typeface="ＭＳ 明朝" pitchFamily="17" charset="-128"/>
              <a:sym typeface="Symbol" pitchFamily="18" charset="2"/>
            </a:endParaRPr>
          </a:p>
        </p:txBody>
      </p:sp>
      <p:pic>
        <p:nvPicPr>
          <p:cNvPr id="4301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3" t="12555" r="13551" b="21921"/>
          <a:stretch>
            <a:fillRect/>
          </a:stretch>
        </p:blipFill>
        <p:spPr bwMode="auto">
          <a:xfrm>
            <a:off x="4356100" y="3154363"/>
            <a:ext cx="4535488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 Box 25"/>
          <p:cNvSpPr txBox="1">
            <a:spLocks noChangeArrowheads="1"/>
          </p:cNvSpPr>
          <p:nvPr/>
        </p:nvSpPr>
        <p:spPr bwMode="auto">
          <a:xfrm>
            <a:off x="6443663" y="2924175"/>
            <a:ext cx="2736850" cy="2841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200" b="1">
                <a:latin typeface="Times New Roman" pitchFamily="18" charset="0"/>
                <a:ea typeface="ＭＳ 明朝" pitchFamily="17" charset="-128"/>
              </a:rPr>
              <a:t>Akkus et al.: Ann. Nucl. Energy (2001)</a:t>
            </a:r>
          </a:p>
        </p:txBody>
      </p:sp>
      <p:sp>
        <p:nvSpPr>
          <p:cNvPr id="43016" name="Text Box 25"/>
          <p:cNvSpPr txBox="1">
            <a:spLocks noChangeArrowheads="1"/>
          </p:cNvSpPr>
          <p:nvPr/>
        </p:nvSpPr>
        <p:spPr bwMode="auto">
          <a:xfrm>
            <a:off x="5075238" y="2420938"/>
            <a:ext cx="3600450" cy="3762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800" b="1">
                <a:latin typeface="Times New Roman" pitchFamily="18" charset="0"/>
                <a:ea typeface="ＭＳ 明朝" pitchFamily="17" charset="-128"/>
              </a:rPr>
              <a:t>Energy spectrum from </a:t>
            </a:r>
            <a:r>
              <a:rPr lang="en-US" altLang="ja-JP" sz="1800" b="1" baseline="30000">
                <a:latin typeface="Times New Roman" pitchFamily="18" charset="0"/>
                <a:ea typeface="ＭＳ 明朝" pitchFamily="17" charset="-128"/>
              </a:rPr>
              <a:t>3</a:t>
            </a:r>
            <a:r>
              <a:rPr lang="en-US" altLang="ja-JP" sz="1800" b="1">
                <a:latin typeface="Times New Roman" pitchFamily="18" charset="0"/>
                <a:ea typeface="ＭＳ 明朝" pitchFamily="17" charset="-128"/>
              </a:rPr>
              <a:t>H(</a:t>
            </a:r>
            <a:r>
              <a:rPr lang="en-US" altLang="ja-JP" sz="1800" b="1" i="1">
                <a:latin typeface="Times New Roman" pitchFamily="18" charset="0"/>
                <a:ea typeface="ＭＳ 明朝" pitchFamily="17" charset="-128"/>
              </a:rPr>
              <a:t>d,n</a:t>
            </a:r>
            <a:r>
              <a:rPr lang="en-US" altLang="ja-JP" sz="1800" b="1">
                <a:latin typeface="Times New Roman" pitchFamily="18" charset="0"/>
                <a:ea typeface="ＭＳ 明朝" pitchFamily="17" charset="-128"/>
              </a:rPr>
              <a:t>)</a:t>
            </a:r>
            <a:r>
              <a:rPr lang="en-US" altLang="ja-JP" sz="1800" b="1" baseline="30000">
                <a:latin typeface="Times New Roman" pitchFamily="18" charset="0"/>
                <a:ea typeface="ＭＳ 明朝" pitchFamily="17" charset="-128"/>
              </a:rPr>
              <a:t>4</a:t>
            </a:r>
            <a:r>
              <a:rPr lang="en-US" altLang="ja-JP" sz="1800" b="1">
                <a:latin typeface="Times New Roman" pitchFamily="18" charset="0"/>
                <a:ea typeface="ＭＳ 明朝" pitchFamily="17" charset="-128"/>
              </a:rPr>
              <a:t>He</a:t>
            </a:r>
          </a:p>
        </p:txBody>
      </p:sp>
      <p:sp>
        <p:nvSpPr>
          <p:cNvPr id="43017" name="Text Box 25"/>
          <p:cNvSpPr txBox="1">
            <a:spLocks noChangeArrowheads="1"/>
          </p:cNvSpPr>
          <p:nvPr/>
        </p:nvSpPr>
        <p:spPr bwMode="auto">
          <a:xfrm>
            <a:off x="5292725" y="4122738"/>
            <a:ext cx="1690688" cy="3079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b="1">
                <a:latin typeface="Times New Roman" pitchFamily="18" charset="0"/>
                <a:ea typeface="ＭＳ 明朝" pitchFamily="17" charset="-128"/>
              </a:rPr>
              <a:t>Quasi monoenergy</a:t>
            </a:r>
          </a:p>
        </p:txBody>
      </p:sp>
      <p:cxnSp>
        <p:nvCxnSpPr>
          <p:cNvPr id="43018" name="直線コネクタ 5"/>
          <p:cNvCxnSpPr>
            <a:cxnSpLocks noChangeShapeType="1"/>
          </p:cNvCxnSpPr>
          <p:nvPr/>
        </p:nvCxn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57150" cmpd="dbl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19" name="Text Box 2"/>
          <p:cNvSpPr txBox="1">
            <a:spLocks noChangeArrowheads="1"/>
          </p:cNvSpPr>
          <p:nvPr/>
        </p:nvSpPr>
        <p:spPr bwMode="auto">
          <a:xfrm>
            <a:off x="23813" y="1196975"/>
            <a:ext cx="1308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b="1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Insulated</a:t>
            </a:r>
          </a:p>
          <a:p>
            <a:pPr eaLnBrk="1" hangingPunct="1"/>
            <a:r>
              <a:rPr lang="en-US" altLang="ja-JP" sz="1600" b="1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Transformer</a:t>
            </a:r>
            <a:endParaRPr lang="ja-JP" altLang="en-US" sz="1600" b="1">
              <a:solidFill>
                <a:srgbClr val="FF3300"/>
              </a:solidFill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43020" name="Text Box 2"/>
          <p:cNvSpPr txBox="1">
            <a:spLocks noChangeArrowheads="1"/>
          </p:cNvSpPr>
          <p:nvPr/>
        </p:nvSpPr>
        <p:spPr bwMode="auto">
          <a:xfrm>
            <a:off x="1339850" y="1196975"/>
            <a:ext cx="1431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b="1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High Voltage</a:t>
            </a:r>
          </a:p>
          <a:p>
            <a:pPr eaLnBrk="1" hangingPunct="1"/>
            <a:r>
              <a:rPr lang="en-US" altLang="ja-JP" sz="1600" b="1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Power Supply</a:t>
            </a:r>
            <a:endParaRPr lang="ja-JP" altLang="en-US" sz="1600" b="1">
              <a:solidFill>
                <a:srgbClr val="FF3300"/>
              </a:solidFill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43021" name="Text Box 2"/>
          <p:cNvSpPr txBox="1">
            <a:spLocks noChangeArrowheads="1"/>
          </p:cNvSpPr>
          <p:nvPr/>
        </p:nvSpPr>
        <p:spPr bwMode="auto">
          <a:xfrm>
            <a:off x="2779713" y="1412875"/>
            <a:ext cx="11445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altLang="ja-JP" sz="1600" b="1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Ion Source</a:t>
            </a:r>
            <a:endParaRPr lang="ja-JP" altLang="en-US" sz="1600" b="1">
              <a:solidFill>
                <a:srgbClr val="FF3300"/>
              </a:solidFill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43022" name="Text Box 2"/>
          <p:cNvSpPr txBox="1">
            <a:spLocks noChangeArrowheads="1"/>
          </p:cNvSpPr>
          <p:nvPr/>
        </p:nvSpPr>
        <p:spPr bwMode="auto">
          <a:xfrm>
            <a:off x="3419475" y="3132138"/>
            <a:ext cx="1281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b="1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Accelerating</a:t>
            </a:r>
          </a:p>
          <a:p>
            <a:pPr eaLnBrk="1" hangingPunct="1"/>
            <a:r>
              <a:rPr lang="en-US" altLang="ja-JP" sz="1600" b="1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Tube</a:t>
            </a:r>
            <a:endParaRPr lang="ja-JP" altLang="en-US" sz="1600" b="1">
              <a:solidFill>
                <a:srgbClr val="FF3300"/>
              </a:solidFill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43023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BFFF97E2-69B9-418F-A977-5C49A98ECA1E}" type="slidenum">
              <a:rPr lang="en-US" altLang="ja-JP" sz="1400" smtClean="0"/>
              <a:pPr eaLnBrk="1" hangingPunct="1"/>
              <a:t>7</a:t>
            </a:fld>
            <a:endParaRPr lang="en-US" altLang="ja-JP" sz="1400" smtClean="0"/>
          </a:p>
        </p:txBody>
      </p:sp>
      <p:sp>
        <p:nvSpPr>
          <p:cNvPr id="43024" name="Text Box 17"/>
          <p:cNvSpPr txBox="1">
            <a:spLocks noChangeArrowheads="1"/>
          </p:cNvSpPr>
          <p:nvPr/>
        </p:nvSpPr>
        <p:spPr bwMode="auto">
          <a:xfrm>
            <a:off x="827584" y="44450"/>
            <a:ext cx="74168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b="1" dirty="0" smtClean="0">
                <a:latin typeface="Times New Roman" pitchFamily="18" charset="0"/>
                <a:ea typeface="ＭＳ 明朝" pitchFamily="17" charset="-128"/>
              </a:rPr>
              <a:t>R&amp;D work of </a:t>
            </a:r>
            <a:r>
              <a:rPr lang="en-US" altLang="ja-JP" b="1" baseline="30000" dirty="0">
                <a:latin typeface="Times New Roman" pitchFamily="18" charset="0"/>
                <a:ea typeface="ＭＳ 明朝" pitchFamily="17" charset="-128"/>
              </a:rPr>
              <a:t>99</a:t>
            </a:r>
            <a:r>
              <a:rPr lang="en-US" altLang="ja-JP" b="1" dirty="0">
                <a:latin typeface="Times New Roman" pitchFamily="18" charset="0"/>
                <a:ea typeface="ＭＳ 明朝" pitchFamily="17" charset="-128"/>
              </a:rPr>
              <a:t>Mo production using 14 MeV neutrons</a:t>
            </a:r>
            <a:endParaRPr lang="en-US" altLang="ja-JP" b="1" dirty="0">
              <a:ea typeface="ＭＳ 明朝" pitchFamily="17" charset="-128"/>
              <a:sym typeface="Symbol" pitchFamily="18" charset="2"/>
            </a:endParaRPr>
          </a:p>
        </p:txBody>
      </p:sp>
      <p:sp>
        <p:nvSpPr>
          <p:cNvPr id="18" name="Text Box 34"/>
          <p:cNvSpPr txBox="1">
            <a:spLocks noChangeArrowheads="1"/>
          </p:cNvSpPr>
          <p:nvPr/>
        </p:nvSpPr>
        <p:spPr bwMode="auto">
          <a:xfrm>
            <a:off x="4932040" y="3429000"/>
            <a:ext cx="1548172" cy="33855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b="1" dirty="0" smtClean="0">
                <a:latin typeface="Times New Roman" pitchFamily="18" charset="0"/>
                <a:ea typeface="ＭＳ 明朝" pitchFamily="17" charset="-128"/>
              </a:rPr>
              <a:t>                                    </a:t>
            </a:r>
            <a:endParaRPr lang="ja-JP" altLang="en-US" sz="1600" b="1" dirty="0"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5004048" y="3581400"/>
            <a:ext cx="1548172" cy="33855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b="1" dirty="0" smtClean="0">
                <a:latin typeface="Times New Roman" pitchFamily="18" charset="0"/>
                <a:ea typeface="ＭＳ 明朝" pitchFamily="17" charset="-128"/>
              </a:rPr>
              <a:t>                                    </a:t>
            </a:r>
            <a:endParaRPr lang="ja-JP" altLang="en-US" sz="1600" b="1" dirty="0"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5328084" y="3429000"/>
            <a:ext cx="1548172" cy="33855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b="1" dirty="0" smtClean="0">
                <a:latin typeface="Times New Roman" pitchFamily="18" charset="0"/>
                <a:ea typeface="ＭＳ 明朝" pitchFamily="17" charset="-128"/>
              </a:rPr>
              <a:t>                                    </a:t>
            </a:r>
            <a:endParaRPr lang="ja-JP" altLang="en-US" sz="1600" b="1" dirty="0"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4932040" y="4890646"/>
            <a:ext cx="1548172" cy="33855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b="1" dirty="0" smtClean="0">
                <a:latin typeface="Times New Roman" pitchFamily="18" charset="0"/>
                <a:ea typeface="ＭＳ 明朝" pitchFamily="17" charset="-128"/>
              </a:rPr>
              <a:t>                                    </a:t>
            </a:r>
            <a:endParaRPr lang="ja-JP" altLang="en-US" sz="1600" b="1" dirty="0"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22" name="Text Box 34"/>
          <p:cNvSpPr txBox="1">
            <a:spLocks noChangeArrowheads="1"/>
          </p:cNvSpPr>
          <p:nvPr/>
        </p:nvSpPr>
        <p:spPr bwMode="auto">
          <a:xfrm>
            <a:off x="5328084" y="4797152"/>
            <a:ext cx="1548172" cy="33855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b="1" dirty="0" smtClean="0">
                <a:latin typeface="Times New Roman" pitchFamily="18" charset="0"/>
                <a:ea typeface="ＭＳ 明朝" pitchFamily="17" charset="-128"/>
              </a:rPr>
              <a:t>                                    </a:t>
            </a:r>
            <a:endParaRPr lang="ja-JP" altLang="en-US" sz="1600" b="1" dirty="0"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23" name="Text Box 34"/>
          <p:cNvSpPr txBox="1">
            <a:spLocks noChangeArrowheads="1"/>
          </p:cNvSpPr>
          <p:nvPr/>
        </p:nvSpPr>
        <p:spPr bwMode="auto">
          <a:xfrm>
            <a:off x="7190779" y="4725144"/>
            <a:ext cx="1053629" cy="33855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b="1" dirty="0" smtClean="0">
                <a:latin typeface="Times New Roman" pitchFamily="18" charset="0"/>
                <a:ea typeface="ＭＳ 明朝" pitchFamily="17" charset="-128"/>
              </a:rPr>
              <a:t>                                    </a:t>
            </a:r>
            <a:endParaRPr lang="ja-JP" altLang="en-US" sz="1600" b="1" dirty="0"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7668344" y="3717032"/>
            <a:ext cx="0" cy="2376488"/>
          </a:xfrm>
          <a:prstGeom prst="line">
            <a:avLst/>
          </a:prstGeom>
          <a:noFill/>
          <a:ln w="38100">
            <a:solidFill>
              <a:srgbClr val="008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77335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8"/>
          <a:stretch/>
        </p:blipFill>
        <p:spPr bwMode="auto">
          <a:xfrm>
            <a:off x="2893102" y="620688"/>
            <a:ext cx="5364895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17"/>
          <p:cNvSpPr txBox="1">
            <a:spLocks noChangeArrowheads="1"/>
          </p:cNvSpPr>
          <p:nvPr/>
        </p:nvSpPr>
        <p:spPr bwMode="auto">
          <a:xfrm>
            <a:off x="3386138" y="-100013"/>
            <a:ext cx="24098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ja-JP" b="1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Quality of </a:t>
            </a:r>
            <a:r>
              <a:rPr lang="en-US" altLang="ja-JP" b="1" baseline="30000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99m</a:t>
            </a:r>
            <a:r>
              <a:rPr lang="en-US" altLang="ja-JP" b="1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Tc</a:t>
            </a:r>
            <a:endParaRPr lang="ja-JP" altLang="en-US" b="1" dirty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cxnSp>
        <p:nvCxnSpPr>
          <p:cNvPr id="4" name="直線コネクタ 9"/>
          <p:cNvCxnSpPr>
            <a:cxnSpLocks noChangeShapeType="1"/>
          </p:cNvCxnSpPr>
          <p:nvPr/>
        </p:nvCxn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57150" cmpd="dbl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テキスト ボックス 2"/>
          <p:cNvSpPr txBox="1">
            <a:spLocks noChangeArrowheads="1"/>
          </p:cNvSpPr>
          <p:nvPr/>
        </p:nvSpPr>
        <p:spPr bwMode="auto">
          <a:xfrm>
            <a:off x="539552" y="620688"/>
            <a:ext cx="2231802" cy="24003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明朝" pitchFamily="17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明朝" pitchFamily="17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明朝" pitchFamily="17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明朝" pitchFamily="17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明朝" pitchFamily="1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明朝" pitchFamily="1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明朝" pitchFamily="1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明朝" pitchFamily="1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明朝" pitchFamily="17" charset="-128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ts val="0"/>
              </a:spcBef>
              <a:defRPr/>
            </a:pPr>
            <a:r>
              <a:rPr lang="en-US" altLang="ja-JP" sz="1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 before separation</a:t>
            </a:r>
            <a:endParaRPr lang="en-US" altLang="ja-JP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ts val="3000"/>
              </a:lnSpc>
              <a:spcBef>
                <a:spcPts val="0"/>
              </a:spcBef>
              <a:defRPr/>
            </a:pPr>
            <a:r>
              <a:rPr lang="en-US" altLang="ja-JP" sz="1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ja-JP" sz="1800" b="1" baseline="30000" dirty="0" smtClean="0"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en-US" altLang="ja-JP" sz="1800" b="1" dirty="0" smtClean="0">
                <a:latin typeface="Times New Roman" pitchFamily="18" charset="0"/>
                <a:cs typeface="Times New Roman" pitchFamily="18" charset="0"/>
              </a:rPr>
              <a:t>Mo</a:t>
            </a:r>
          </a:p>
          <a:p>
            <a:pPr eaLnBrk="1" hangingPunct="1">
              <a:lnSpc>
                <a:spcPts val="3000"/>
              </a:lnSpc>
              <a:spcBef>
                <a:spcPts val="0"/>
              </a:spcBef>
              <a:defRPr/>
            </a:pPr>
            <a:r>
              <a:rPr lang="en-US" altLang="ja-JP" sz="18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ja-JP" sz="1800" b="1" baseline="30000" dirty="0" smtClean="0">
                <a:latin typeface="Times New Roman" pitchFamily="18" charset="0"/>
                <a:cs typeface="Times New Roman" pitchFamily="18" charset="0"/>
              </a:rPr>
              <a:t>97</a:t>
            </a:r>
            <a:r>
              <a:rPr lang="en-US" altLang="ja-JP" sz="1800" b="1" dirty="0" smtClean="0">
                <a:latin typeface="Times New Roman" pitchFamily="18" charset="0"/>
                <a:cs typeface="Times New Roman" pitchFamily="18" charset="0"/>
              </a:rPr>
              <a:t>Zr (</a:t>
            </a:r>
            <a:r>
              <a:rPr lang="en-US" altLang="ja-JP" sz="18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ja-JP" sz="1800" b="1" baseline="-18000" dirty="0" smtClean="0"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altLang="ja-JP" sz="1800" b="1" dirty="0" smtClean="0">
                <a:latin typeface="Times New Roman" pitchFamily="18" charset="0"/>
                <a:cs typeface="Times New Roman" pitchFamily="18" charset="0"/>
              </a:rPr>
              <a:t>=17 h)</a:t>
            </a:r>
          </a:p>
          <a:p>
            <a:pPr eaLnBrk="1" hangingPunct="1">
              <a:lnSpc>
                <a:spcPts val="3000"/>
              </a:lnSpc>
              <a:spcBef>
                <a:spcPts val="0"/>
              </a:spcBef>
              <a:defRPr/>
            </a:pPr>
            <a:r>
              <a:rPr lang="ja-JP" altLang="en-US" sz="1800" b="1" dirty="0" smtClean="0"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en-US" altLang="ja-JP" sz="1800" b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b="1" baseline="30000" dirty="0" smtClean="0">
                <a:latin typeface="Times New Roman" pitchFamily="18" charset="0"/>
                <a:cs typeface="Times New Roman" pitchFamily="18" charset="0"/>
              </a:rPr>
              <a:t>97</a:t>
            </a:r>
            <a:r>
              <a:rPr lang="en-US" altLang="ja-JP" sz="1800" b="1" dirty="0" smtClean="0">
                <a:latin typeface="Times New Roman" pitchFamily="18" charset="0"/>
                <a:cs typeface="Times New Roman" pitchFamily="18" charset="0"/>
              </a:rPr>
              <a:t>Nb (</a:t>
            </a:r>
            <a:r>
              <a:rPr lang="en-US" altLang="ja-JP" sz="18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ja-JP" sz="1800" b="1" baseline="-18000" dirty="0" smtClean="0"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altLang="ja-JP" sz="1800" b="1" dirty="0" smtClean="0">
                <a:latin typeface="Times New Roman" pitchFamily="18" charset="0"/>
                <a:cs typeface="Times New Roman" pitchFamily="18" charset="0"/>
              </a:rPr>
              <a:t>=1.2 h)</a:t>
            </a:r>
          </a:p>
          <a:p>
            <a:pPr marL="342900" indent="-342900" eaLnBrk="1" hangingPunct="1">
              <a:lnSpc>
                <a:spcPts val="3000"/>
              </a:lnSpc>
              <a:spcBef>
                <a:spcPts val="0"/>
              </a:spcBef>
              <a:buFont typeface="Symbol" pitchFamily="18" charset="2"/>
              <a:buChar char="Þ"/>
              <a:defRPr/>
            </a:pPr>
            <a:r>
              <a:rPr lang="en-US" altLang="ja-JP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separation easy</a:t>
            </a:r>
          </a:p>
          <a:p>
            <a:pPr marL="342900" indent="-342900" eaLnBrk="1" hangingPunct="1">
              <a:lnSpc>
                <a:spcPts val="3000"/>
              </a:lnSpc>
              <a:spcBef>
                <a:spcPts val="0"/>
              </a:spcBef>
              <a:buFont typeface="Symbol" pitchFamily="18" charset="2"/>
              <a:buChar char="Þ"/>
              <a:defRPr/>
            </a:pPr>
            <a:r>
              <a:rPr lang="en-US" altLang="ja-JP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Waste very small</a:t>
            </a:r>
          </a:p>
        </p:txBody>
      </p:sp>
      <p:sp>
        <p:nvSpPr>
          <p:cNvPr id="6" name="テキスト ボックス 11"/>
          <p:cNvSpPr txBox="1">
            <a:spLocks noChangeArrowheads="1"/>
          </p:cNvSpPr>
          <p:nvPr/>
        </p:nvSpPr>
        <p:spPr bwMode="auto">
          <a:xfrm>
            <a:off x="576858" y="3429000"/>
            <a:ext cx="2266950" cy="8620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en-US" altLang="ja-JP" sz="1800" b="1" dirty="0">
                <a:latin typeface="Times New Roman" pitchFamily="18" charset="0"/>
                <a:ea typeface="ＭＳ 明朝" pitchFamily="17" charset="-128"/>
                <a:cs typeface="Times New Roman" pitchFamily="18" charset="0"/>
                <a:sym typeface="Symbol" pitchFamily="18" charset="2"/>
              </a:rPr>
              <a:t> after separation</a:t>
            </a:r>
            <a:r>
              <a:rPr lang="ja-JP" altLang="en-US" sz="1800" b="1" dirty="0">
                <a:ea typeface="ＭＳ 明朝" pitchFamily="17" charset="-128"/>
                <a:cs typeface="Times New Roman" pitchFamily="18" charset="0"/>
              </a:rPr>
              <a:t>   </a:t>
            </a:r>
            <a:endParaRPr lang="en-US" altLang="ja-JP" sz="1800" b="1" dirty="0">
              <a:ea typeface="ＭＳ 明朝" pitchFamily="17" charset="-128"/>
              <a:cs typeface="Times New Roman" pitchFamily="18" charset="0"/>
            </a:endParaRPr>
          </a:p>
          <a:p>
            <a:pPr eaLnBrk="1" hangingPunct="1">
              <a:lnSpc>
                <a:spcPts val="3000"/>
              </a:lnSpc>
            </a:pPr>
            <a:r>
              <a:rPr lang="ja-JP" altLang="en-US" sz="1800" b="1" dirty="0">
                <a:solidFill>
                  <a:srgbClr val="FF0000"/>
                </a:solidFill>
                <a:ea typeface="ＭＳ 明朝" pitchFamily="17" charset="-128"/>
                <a:cs typeface="Times New Roman" pitchFamily="18" charset="0"/>
              </a:rPr>
              <a:t>   </a:t>
            </a:r>
            <a:r>
              <a:rPr lang="en-US" altLang="ja-JP" sz="1800" b="1" dirty="0">
                <a:solidFill>
                  <a:srgbClr val="FF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impurity</a:t>
            </a:r>
            <a:r>
              <a:rPr lang="ja-JP" altLang="en-US" sz="1800" b="1" dirty="0">
                <a:solidFill>
                  <a:srgbClr val="FF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</a:t>
            </a:r>
            <a:r>
              <a:rPr lang="en-US" altLang="ja-JP" sz="1800" b="1" dirty="0">
                <a:solidFill>
                  <a:srgbClr val="FF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&lt; 0.01% </a:t>
            </a:r>
            <a:endParaRPr lang="ja-JP" altLang="en-US" sz="1800" b="1" dirty="0">
              <a:solidFill>
                <a:srgbClr val="FF0000"/>
              </a:solidFill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7" name="テキスト ボックス 11"/>
          <p:cNvSpPr txBox="1">
            <a:spLocks noChangeArrowheads="1"/>
          </p:cNvSpPr>
          <p:nvPr/>
        </p:nvSpPr>
        <p:spPr bwMode="auto">
          <a:xfrm>
            <a:off x="539552" y="5832266"/>
            <a:ext cx="7128792" cy="4770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en-US" altLang="ja-JP" sz="1800" b="1" dirty="0">
                <a:latin typeface="Times New Roman" pitchFamily="18" charset="0"/>
                <a:ea typeface="ＭＳ 明朝" pitchFamily="17" charset="-128"/>
                <a:cs typeface="Times New Roman" pitchFamily="18" charset="0"/>
                <a:sym typeface="Symbol" pitchFamily="18" charset="2"/>
              </a:rPr>
              <a:t> </a:t>
            </a:r>
            <a:r>
              <a:rPr lang="en-US" altLang="ja-JP" sz="18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  <a:sym typeface="Symbol" pitchFamily="18" charset="2"/>
              </a:rPr>
              <a:t>Labeling efficiency </a:t>
            </a:r>
            <a:r>
              <a:rPr lang="en-US" altLang="ja-JP" sz="1800" b="1" dirty="0" smtClean="0">
                <a:solidFill>
                  <a:srgbClr val="FF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  <a:sym typeface="Symbol" pitchFamily="18" charset="2"/>
              </a:rPr>
              <a:t>&gt;99</a:t>
            </a:r>
            <a:r>
              <a:rPr lang="en-US" altLang="ja-JP" sz="1800" b="1" dirty="0" smtClean="0">
                <a:solidFill>
                  <a:srgbClr val="FF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%  </a:t>
            </a:r>
            <a:r>
              <a:rPr lang="en-US" altLang="ja-JP" sz="18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using a thin </a:t>
            </a:r>
            <a:r>
              <a:rPr lang="en-US" altLang="ja-JP" sz="1800" b="1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layer chromatography </a:t>
            </a:r>
            <a:r>
              <a:rPr lang="en-US" altLang="ja-JP" sz="18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plate</a:t>
            </a:r>
            <a:r>
              <a:rPr lang="en-US" altLang="ja-JP" sz="1800" b="1" dirty="0" smtClean="0">
                <a:solidFill>
                  <a:srgbClr val="FF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</a:t>
            </a:r>
            <a:endParaRPr lang="ja-JP" altLang="en-US" sz="1800" b="1" dirty="0">
              <a:solidFill>
                <a:srgbClr val="FF0000"/>
              </a:solidFill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383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619672" y="44624"/>
            <a:ext cx="59046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Potential to produce a wide variety </a:t>
            </a:r>
            <a:r>
              <a:rPr lang="en-US" altLang="ja-JP" sz="2000" b="1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of RI production </a:t>
            </a:r>
            <a:endParaRPr lang="ja-JP" altLang="en-US" b="1" dirty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cxnSp>
        <p:nvCxnSpPr>
          <p:cNvPr id="48133" name="直線コネクタ 9"/>
          <p:cNvCxnSpPr>
            <a:cxnSpLocks noChangeShapeType="1"/>
          </p:cNvCxnSpPr>
          <p:nvPr/>
        </p:nvCxnSpPr>
        <p:spPr bwMode="auto">
          <a:xfrm>
            <a:off x="539750" y="548680"/>
            <a:ext cx="8064500" cy="0"/>
          </a:xfrm>
          <a:prstGeom prst="line">
            <a:avLst/>
          </a:prstGeom>
          <a:noFill/>
          <a:ln w="57150" cmpd="dbl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34925" y="836712"/>
            <a:ext cx="9074150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ja-JP" altLang="en-US" sz="2000" b="1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 </a:t>
            </a:r>
            <a:r>
              <a:rPr lang="ja-JP" altLang="en-US" sz="20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</a:t>
            </a:r>
            <a:r>
              <a:rPr lang="en-US" altLang="ja-JP" sz="20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diagnosis: </a:t>
            </a:r>
            <a:r>
              <a:rPr lang="en-US" altLang="ja-JP" sz="2000" b="1" baseline="300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99m</a:t>
            </a:r>
            <a:r>
              <a:rPr lang="en-US" altLang="ja-JP" sz="20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Tc         </a:t>
            </a:r>
            <a:r>
              <a:rPr lang="ja-JP" altLang="en-US" sz="20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     </a:t>
            </a:r>
            <a:r>
              <a:rPr lang="en-US" altLang="ja-JP" sz="2000" b="1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therapy</a:t>
            </a:r>
            <a:r>
              <a:rPr lang="en-US" altLang="ja-JP" sz="20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: </a:t>
            </a:r>
            <a:r>
              <a:rPr lang="en-US" altLang="ja-JP" sz="2000" b="1" baseline="30000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90</a:t>
            </a:r>
            <a:r>
              <a:rPr lang="en-US" altLang="ja-JP" sz="2000" b="1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Y      </a:t>
            </a:r>
            <a:r>
              <a:rPr lang="ja-JP" altLang="en-US" sz="20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             </a:t>
            </a:r>
            <a:r>
              <a:rPr lang="en-US" altLang="ja-JP" sz="20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therapy </a:t>
            </a:r>
            <a:r>
              <a:rPr lang="en-US" altLang="ja-JP" sz="2000" b="1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&amp; diagnosis</a:t>
            </a:r>
            <a:r>
              <a:rPr lang="en-US" altLang="ja-JP" sz="20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:</a:t>
            </a:r>
            <a:r>
              <a:rPr lang="en-US" altLang="ja-JP" sz="2000" b="1" baseline="30000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</a:t>
            </a:r>
            <a:r>
              <a:rPr lang="en-US" altLang="ja-JP" sz="2000" b="1" baseline="300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64</a:t>
            </a:r>
            <a:r>
              <a:rPr lang="en-US" altLang="ja-JP" sz="20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Cu,</a:t>
            </a:r>
            <a:r>
              <a:rPr lang="en-US" altLang="ja-JP" sz="2000" b="1" baseline="300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67</a:t>
            </a:r>
            <a:r>
              <a:rPr lang="en-US" altLang="ja-JP" sz="20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Cu  </a:t>
            </a:r>
            <a:endParaRPr lang="ja-JP" altLang="en-US" sz="2000" b="1" dirty="0">
              <a:solidFill>
                <a:srgbClr val="FF0000"/>
              </a:solidFill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pic>
        <p:nvPicPr>
          <p:cNvPr id="9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2175616" cy="18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12776"/>
            <a:ext cx="2201862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/>
          <a:stretch>
            <a:fillRect/>
          </a:stretch>
        </p:blipFill>
        <p:spPr bwMode="auto">
          <a:xfrm>
            <a:off x="5652120" y="1412776"/>
            <a:ext cx="2732087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25701"/>
            <a:ext cx="2221408" cy="183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490" y="3376603"/>
            <a:ext cx="2356966" cy="170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660232" y="1412776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latin typeface="Times New Roman" pitchFamily="18" charset="0"/>
                <a:cs typeface="Times New Roman" pitchFamily="18" charset="0"/>
              </a:rPr>
              <a:t>62 h</a:t>
            </a:r>
            <a:endParaRPr kumimoji="1" lang="ja-JP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179512" y="836712"/>
            <a:ext cx="87849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179512" y="1268760"/>
            <a:ext cx="87849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2411760" y="836712"/>
            <a:ext cx="0" cy="567585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5292080" y="836712"/>
            <a:ext cx="0" cy="567585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"/>
          <p:cNvSpPr txBox="1">
            <a:spLocks noChangeArrowheads="1"/>
          </p:cNvSpPr>
          <p:nvPr/>
        </p:nvSpPr>
        <p:spPr bwMode="auto">
          <a:xfrm>
            <a:off x="187325" y="5117122"/>
            <a:ext cx="9074150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b="1" dirty="0" smtClean="0">
                <a:solidFill>
                  <a:srgbClr val="FF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  </a:t>
            </a:r>
            <a:r>
              <a:rPr lang="en-US" altLang="ja-JP" sz="1800" b="1" dirty="0" smtClean="0">
                <a:solidFill>
                  <a:srgbClr val="FF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reactor (research)            reactor (power plant)                   accelerator (proton)</a:t>
            </a:r>
            <a:endParaRPr lang="ja-JP" altLang="en-US" sz="1800" b="1" dirty="0">
              <a:solidFill>
                <a:srgbClr val="FF0000"/>
              </a:solidFill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>
            <a:off x="179512" y="5157192"/>
            <a:ext cx="87849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179512" y="5517232"/>
            <a:ext cx="87849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323528" y="5589241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b="1" baseline="30000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kumimoji="1" lang="en-US" altLang="ja-JP" b="1" dirty="0" smtClean="0">
                <a:latin typeface="Times New Roman" pitchFamily="18" charset="0"/>
                <a:cs typeface="Times New Roman" pitchFamily="18" charset="0"/>
              </a:rPr>
              <a:t>Mo(</a:t>
            </a:r>
            <a:r>
              <a:rPr kumimoji="1" lang="en-US" altLang="ja-JP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1" lang="en-US" altLang="ja-JP" b="1" dirty="0" smtClean="0">
                <a:latin typeface="Times New Roman" pitchFamily="18" charset="0"/>
                <a:cs typeface="Times New Roman" pitchFamily="18" charset="0"/>
              </a:rPr>
              <a:t>,2</a:t>
            </a:r>
            <a:r>
              <a:rPr kumimoji="1" lang="en-US" altLang="ja-JP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1" lang="en-US" altLang="ja-JP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1" lang="en-US" altLang="ja-JP" b="1" baseline="30000" dirty="0" smtClean="0">
                <a:latin typeface="Times New Roman" pitchFamily="18" charset="0"/>
                <a:cs typeface="Times New Roman" pitchFamily="18" charset="0"/>
              </a:rPr>
              <a:t>99</a:t>
            </a:r>
            <a:r>
              <a:rPr kumimoji="1" lang="en-US" altLang="ja-JP" b="1" dirty="0" smtClean="0">
                <a:latin typeface="Times New Roman" pitchFamily="18" charset="0"/>
                <a:cs typeface="Times New Roman" pitchFamily="18" charset="0"/>
              </a:rPr>
              <a:t>Mo                  </a:t>
            </a:r>
            <a:r>
              <a:rPr lang="en-US" altLang="ja-JP" b="1" baseline="30000" dirty="0" smtClean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altLang="ja-JP" b="1" dirty="0" smtClean="0">
                <a:latin typeface="Times New Roman" pitchFamily="18" charset="0"/>
                <a:cs typeface="Times New Roman" pitchFamily="18" charset="0"/>
              </a:rPr>
              <a:t>Zr(</a:t>
            </a:r>
            <a:r>
              <a:rPr lang="en-US" altLang="ja-JP" b="1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ja-JP" b="1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ja-JP" b="1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ja-JP" b="1" baseline="30000" dirty="0" smtClean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altLang="ja-JP" b="1" dirty="0" smtClean="0">
                <a:latin typeface="Times New Roman" pitchFamily="18" charset="0"/>
                <a:cs typeface="Times New Roman" pitchFamily="18" charset="0"/>
              </a:rPr>
              <a:t>Y                         </a:t>
            </a:r>
            <a:r>
              <a:rPr lang="en-US" altLang="ja-JP" b="1" baseline="30000" dirty="0" smtClean="0">
                <a:latin typeface="Times New Roman" pitchFamily="18" charset="0"/>
                <a:cs typeface="Times New Roman" pitchFamily="18" charset="0"/>
              </a:rPr>
              <a:t>64</a:t>
            </a:r>
            <a:r>
              <a:rPr lang="en-US" altLang="ja-JP" b="1" dirty="0" smtClean="0">
                <a:latin typeface="Times New Roman" pitchFamily="18" charset="0"/>
                <a:cs typeface="Times New Roman" pitchFamily="18" charset="0"/>
              </a:rPr>
              <a:t>Zn(</a:t>
            </a:r>
            <a:r>
              <a:rPr lang="en-US" altLang="ja-JP" b="1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ja-JP" b="1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ja-JP" b="1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ja-JP" b="1" baseline="30000" dirty="0" smtClean="0">
                <a:latin typeface="Times New Roman" pitchFamily="18" charset="0"/>
                <a:cs typeface="Times New Roman" pitchFamily="18" charset="0"/>
              </a:rPr>
              <a:t>64</a:t>
            </a:r>
            <a:r>
              <a:rPr lang="en-US" altLang="ja-JP" b="1" dirty="0" smtClean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altLang="ja-JP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b="1" baseline="30000" dirty="0">
                <a:latin typeface="Times New Roman" pitchFamily="18" charset="0"/>
                <a:cs typeface="Times New Roman" pitchFamily="18" charset="0"/>
              </a:rPr>
              <a:t>68</a:t>
            </a:r>
            <a:r>
              <a:rPr lang="en-US" altLang="ja-JP" b="1" dirty="0">
                <a:latin typeface="Times New Roman" pitchFamily="18" charset="0"/>
                <a:cs typeface="Times New Roman" pitchFamily="18" charset="0"/>
              </a:rPr>
              <a:t>Zn(</a:t>
            </a:r>
            <a:r>
              <a:rPr lang="en-US" altLang="ja-JP" b="1" i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ja-JP" b="1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ja-JP" b="1" i="1" dirty="0" err="1">
                <a:latin typeface="Times New Roman" pitchFamily="18" charset="0"/>
                <a:cs typeface="Times New Roman" pitchFamily="18" charset="0"/>
              </a:rPr>
              <a:t>np</a:t>
            </a:r>
            <a:r>
              <a:rPr lang="en-US" altLang="ja-JP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ja-JP" b="1" baseline="30000" dirty="0">
                <a:latin typeface="Times New Roman" pitchFamily="18" charset="0"/>
                <a:cs typeface="Times New Roman" pitchFamily="18" charset="0"/>
              </a:rPr>
              <a:t>67</a:t>
            </a:r>
            <a:r>
              <a:rPr lang="en-US" altLang="ja-JP" b="1" dirty="0">
                <a:latin typeface="Times New Roman" pitchFamily="18" charset="0"/>
                <a:cs typeface="Times New Roman" pitchFamily="18" charset="0"/>
              </a:rPr>
              <a:t>Cu</a:t>
            </a:r>
          </a:p>
          <a:p>
            <a:pPr>
              <a:lnSpc>
                <a:spcPct val="150000"/>
              </a:lnSpc>
            </a:pPr>
            <a:r>
              <a:rPr lang="en-US" altLang="ja-JP" b="1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altLang="ja-JP" sz="16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ja-JP" sz="1600" b="1" dirty="0">
                <a:latin typeface="Times New Roman" pitchFamily="18" charset="0"/>
                <a:cs typeface="Times New Roman" pitchFamily="18" charset="0"/>
              </a:rPr>
              <a:t>. Nagai et al. JPSJ 78 (2009)</a:t>
            </a:r>
            <a:r>
              <a:rPr lang="en-US" altLang="ja-JP" sz="1600" b="1" dirty="0" smtClean="0">
                <a:latin typeface="Times New Roman" pitchFamily="18" charset="0"/>
                <a:cs typeface="Times New Roman" pitchFamily="18" charset="0"/>
              </a:rPr>
              <a:t>                T</a:t>
            </a:r>
            <a:r>
              <a:rPr lang="en-US" altLang="ja-JP" sz="1600" b="1" dirty="0">
                <a:latin typeface="Times New Roman" pitchFamily="18" charset="0"/>
                <a:cs typeface="Times New Roman" pitchFamily="18" charset="0"/>
              </a:rPr>
              <a:t>. Kin et al. JPSJ 82 (2013</a:t>
            </a:r>
            <a:r>
              <a:rPr lang="en-US" altLang="ja-JP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1" lang="ja-JP" altLang="en-US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668344" y="4365104"/>
            <a:ext cx="28803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Times New Roman" pitchFamily="18" charset="0"/>
                <a:cs typeface="Times New Roman" pitchFamily="18" charset="0"/>
              </a:rPr>
              <a:t>　　　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956376" y="4365104"/>
            <a:ext cx="28803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Times New Roman" pitchFamily="18" charset="0"/>
                <a:cs typeface="Times New Roman" pitchFamily="18" charset="0"/>
              </a:rPr>
              <a:t>　　　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244408" y="4365104"/>
            <a:ext cx="28803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Times New Roman" pitchFamily="18" charset="0"/>
                <a:cs typeface="Times New Roman" pitchFamily="18" charset="0"/>
              </a:rPr>
              <a:t>　　　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92080" y="3068960"/>
            <a:ext cx="172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USA requirement 440 </a:t>
            </a:r>
            <a:r>
              <a:rPr kumimoji="1" lang="en-US" altLang="ja-JP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TBq</a:t>
            </a:r>
            <a:r>
              <a:rPr kumimoji="1" lang="en-US" altLang="ja-JP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/y</a:t>
            </a:r>
            <a:endParaRPr kumimoji="1" lang="ja-JP" alt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411798" y="4386590"/>
            <a:ext cx="28803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Times New Roman" pitchFamily="18" charset="0"/>
                <a:cs typeface="Times New Roman" pitchFamily="18" charset="0"/>
              </a:rPr>
              <a:t>　　　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740352" y="4314582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latin typeface="Times New Roman" pitchFamily="18" charset="0"/>
                <a:cs typeface="Times New Roman" pitchFamily="18" charset="0"/>
              </a:rPr>
              <a:t>0.45 MeV</a:t>
            </a:r>
            <a:endParaRPr kumimoji="1" lang="ja-JP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446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826</Words>
  <Application>Microsoft Office PowerPoint</Application>
  <PresentationFormat>Presentazione su schermo (4:3)</PresentationFormat>
  <Paragraphs>196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Office ​​テーマ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YNagai</dc:creator>
  <cp:lastModifiedBy>tecno</cp:lastModifiedBy>
  <cp:revision>106</cp:revision>
  <cp:lastPrinted>2013-05-30T00:17:43Z</cp:lastPrinted>
  <dcterms:created xsi:type="dcterms:W3CDTF">2013-05-13T01:25:24Z</dcterms:created>
  <dcterms:modified xsi:type="dcterms:W3CDTF">2013-06-05T06:25:16Z</dcterms:modified>
</cp:coreProperties>
</file>