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</p:sldMasterIdLst>
  <p:sldIdLst>
    <p:sldId id="256" r:id="rId2"/>
    <p:sldId id="296" r:id="rId3"/>
    <p:sldId id="298" r:id="rId4"/>
    <p:sldId id="309" r:id="rId5"/>
    <p:sldId id="300" r:id="rId6"/>
    <p:sldId id="305" r:id="rId7"/>
    <p:sldId id="302" r:id="rId8"/>
    <p:sldId id="306" r:id="rId9"/>
    <p:sldId id="303" r:id="rId10"/>
    <p:sldId id="268" r:id="rId11"/>
    <p:sldId id="307" r:id="rId12"/>
    <p:sldId id="308" r:id="rId13"/>
    <p:sldId id="270" r:id="rId14"/>
    <p:sldId id="271" r:id="rId15"/>
    <p:sldId id="267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6666"/>
    <a:srgbClr val="FF0000"/>
    <a:srgbClr val="FF0080"/>
    <a:srgbClr val="80FF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2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58119E-5D19-45D6-99FA-660691C63DB1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2FCEE-5D86-4E36-B25A-0C4875F0143B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12909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9B5414-BB7F-40D2-9D0D-79DDEB2FDBF2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64113-AEC2-40D5-A0A1-AD26C8EEF26D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9813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20D168-C034-44F1-A987-CDB4F7AAFFAF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4CB74-A8CD-4F5D-A2E3-1DD58E6BCBA1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6609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35F086-6C95-44C5-82E6-DC6C7E47A484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76BBF-8416-438F-A253-A991BBE3998C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794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48B419-58EC-4F84-9E19-1AAC97FD2F51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74248-E772-4C4D-8E63-E9892DD5770A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822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F4D19F-524E-4BA3-99ED-49CEB6128655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9D59C-2890-49D4-BA3F-0ADBF9A6FC8D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3198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97E5BB-4527-4197-9566-A8F5F9891A96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03DC3-4C18-413C-81D3-8C5067BF8FEC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0881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C88557-054C-4DE6-A07F-4C00A6DF5125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33884-361B-4A8F-855A-BD50E52BA2F1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7029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A48645-7364-4D14-8679-929D3B2A766E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7C884-B491-48FF-BCDA-B5DC838AAEB5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1856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543899-0FD6-4290-AC90-9194DC5C3F4C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24E5C-F2A6-4207-AF48-AAAA7EFC1117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0222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58ECE-8174-4A92-B5A3-20E9229012F7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CDCB8-F091-4112-AC23-669F862DF769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5274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C9EEED7-F51F-4F73-ABF1-8D37F3340481}" type="datetime2">
              <a:rPr lang="en-US"/>
              <a:pPr/>
              <a:t>Thursday, June 06,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26B9F6B-1363-49D4-B737-ACAF97EF2B40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ransition spd="slow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0" descr="logoinfn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2170113"/>
            <a:ext cx="13684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11"/>
          <p:cNvSpPr>
            <a:spLocks noChangeArrowheads="1"/>
          </p:cNvSpPr>
          <p:nvPr/>
        </p:nvSpPr>
        <p:spPr bwMode="auto">
          <a:xfrm>
            <a:off x="1804988" y="2439988"/>
            <a:ext cx="58689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000" b="1">
                <a:solidFill>
                  <a:srgbClr val="0000FF"/>
                </a:solidFill>
              </a:rPr>
              <a:t>Marzio De Napoli </a:t>
            </a:r>
          </a:p>
          <a:p>
            <a:pPr algn="ctr"/>
            <a:r>
              <a:rPr lang="it-IT" sz="2000" b="1">
                <a:solidFill>
                  <a:srgbClr val="0000FF"/>
                </a:solidFill>
              </a:rPr>
              <a:t>INFN </a:t>
            </a:r>
            <a:r>
              <a:rPr lang="en-US" sz="2000" b="1">
                <a:solidFill>
                  <a:srgbClr val="0000FF"/>
                </a:solidFill>
              </a:rPr>
              <a:t>–</a:t>
            </a:r>
            <a:r>
              <a:rPr lang="it-IT" sz="2000" b="1">
                <a:solidFill>
                  <a:srgbClr val="0000FF"/>
                </a:solidFill>
              </a:rPr>
              <a:t> Sezione di  Catania </a:t>
            </a:r>
          </a:p>
          <a:p>
            <a:pPr algn="ctr"/>
            <a:r>
              <a:rPr lang="it-IT" sz="2000" b="1">
                <a:solidFill>
                  <a:srgbClr val="0000FF"/>
                </a:solidFill>
              </a:rPr>
              <a:t>for the DREAMS and FRATT Collaboration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42938" y="406400"/>
            <a:ext cx="828992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Fragmentation cross sections at intermediate energies for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Hadrontherapy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 and Space Radiation Protection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6" name="Text Box 12"/>
          <p:cNvSpPr txBox="1">
            <a:spLocks noChangeArrowheads="1"/>
          </p:cNvSpPr>
          <p:nvPr/>
        </p:nvSpPr>
        <p:spPr bwMode="auto">
          <a:xfrm>
            <a:off x="2962275" y="4684713"/>
            <a:ext cx="3744913" cy="306387"/>
          </a:xfrm>
          <a:prstGeom prst="rect">
            <a:avLst/>
          </a:prstGeom>
          <a:gradFill rotWithShape="1">
            <a:gsLst>
              <a:gs pos="0">
                <a:srgbClr val="02782F"/>
              </a:gs>
              <a:gs pos="100000">
                <a:srgbClr val="82BC9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4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Experimental results</a:t>
            </a:r>
            <a:endParaRPr lang="en-US" sz="14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317" name="Text Box 13"/>
          <p:cNvSpPr txBox="1">
            <a:spLocks noChangeArrowheads="1"/>
          </p:cNvSpPr>
          <p:nvPr/>
        </p:nvSpPr>
        <p:spPr bwMode="auto">
          <a:xfrm>
            <a:off x="2971800" y="5132388"/>
            <a:ext cx="4311650" cy="306387"/>
          </a:xfrm>
          <a:prstGeom prst="rect">
            <a:avLst/>
          </a:prstGeom>
          <a:gradFill rotWithShape="1">
            <a:gsLst>
              <a:gs pos="0">
                <a:srgbClr val="069A8C"/>
              </a:gs>
              <a:gs pos="100000">
                <a:srgbClr val="8ED1C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4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Geant4 Monte Carlo predictions</a:t>
            </a:r>
            <a:endParaRPr lang="en-US" sz="14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318" name="Text Box 14"/>
          <p:cNvSpPr txBox="1">
            <a:spLocks noChangeArrowheads="1"/>
          </p:cNvSpPr>
          <p:nvPr/>
        </p:nvSpPr>
        <p:spPr bwMode="auto">
          <a:xfrm>
            <a:off x="2962275" y="5556250"/>
            <a:ext cx="4810125" cy="306388"/>
          </a:xfrm>
          <a:prstGeom prst="rect">
            <a:avLst/>
          </a:prstGeom>
          <a:gradFill rotWithShape="1">
            <a:gsLst>
              <a:gs pos="0">
                <a:srgbClr val="484894"/>
              </a:gs>
              <a:gs pos="100000">
                <a:srgbClr val="ABABC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4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Conclusions</a:t>
            </a:r>
            <a:endParaRPr lang="en-US" sz="14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319" name="Text Box 16"/>
          <p:cNvSpPr txBox="1">
            <a:spLocks noChangeArrowheads="1"/>
          </p:cNvSpPr>
          <p:nvPr/>
        </p:nvSpPr>
        <p:spPr bwMode="auto">
          <a:xfrm>
            <a:off x="2962275" y="4230688"/>
            <a:ext cx="3122613" cy="306387"/>
          </a:xfrm>
          <a:prstGeom prst="rect">
            <a:avLst/>
          </a:prstGeom>
          <a:gradFill rotWithShape="1">
            <a:gsLst>
              <a:gs pos="0">
                <a:srgbClr val="666600"/>
              </a:gs>
              <a:gs pos="100000">
                <a:srgbClr val="B8B88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4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The Experiments @ LNS-CT</a:t>
            </a:r>
            <a:endParaRPr lang="en-US" sz="14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320" name="Text Box 17"/>
          <p:cNvSpPr txBox="1">
            <a:spLocks noChangeArrowheads="1"/>
          </p:cNvSpPr>
          <p:nvPr/>
        </p:nvSpPr>
        <p:spPr bwMode="auto">
          <a:xfrm>
            <a:off x="2962275" y="3803650"/>
            <a:ext cx="2420938" cy="306388"/>
          </a:xfrm>
          <a:prstGeom prst="rect">
            <a:avLst/>
          </a:prstGeom>
          <a:gradFill rotWithShape="1">
            <a:gsLst>
              <a:gs pos="0">
                <a:srgbClr val="D83A08"/>
              </a:gs>
              <a:gs pos="100000">
                <a:srgbClr val="EDA38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Physics Motivation </a:t>
            </a:r>
            <a:endParaRPr lang="en-US" sz="1400" b="1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13321" name="Group 40"/>
          <p:cNvGrpSpPr>
            <a:grpSpLocks/>
          </p:cNvGrpSpPr>
          <p:nvPr/>
        </p:nvGrpSpPr>
        <p:grpSpPr bwMode="auto">
          <a:xfrm>
            <a:off x="855663" y="19050"/>
            <a:ext cx="914400" cy="1009650"/>
            <a:chOff x="1175" y="3124"/>
            <a:chExt cx="543" cy="636"/>
          </a:xfrm>
        </p:grpSpPr>
        <p:grpSp>
          <p:nvGrpSpPr>
            <p:cNvPr id="13324" name="Group 10"/>
            <p:cNvGrpSpPr>
              <a:grpSpLocks/>
            </p:cNvGrpSpPr>
            <p:nvPr/>
          </p:nvGrpSpPr>
          <p:grpSpPr bwMode="auto">
            <a:xfrm>
              <a:off x="1175" y="3124"/>
              <a:ext cx="308" cy="344"/>
              <a:chOff x="364" y="2653"/>
              <a:chExt cx="308" cy="338"/>
            </a:xfrm>
          </p:grpSpPr>
          <p:sp>
            <p:nvSpPr>
              <p:cNvPr id="29" name="Oval 11"/>
              <p:cNvSpPr>
                <a:spLocks noChangeArrowheads="1"/>
              </p:cNvSpPr>
              <p:nvPr/>
            </p:nvSpPr>
            <p:spPr bwMode="auto">
              <a:xfrm>
                <a:off x="556" y="274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Oval 12"/>
              <p:cNvSpPr>
                <a:spLocks noChangeArrowheads="1"/>
              </p:cNvSpPr>
              <p:nvPr/>
            </p:nvSpPr>
            <p:spPr bwMode="auto">
              <a:xfrm>
                <a:off x="528" y="2676"/>
                <a:ext cx="116" cy="135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Oval 13"/>
              <p:cNvSpPr>
                <a:spLocks noChangeArrowheads="1"/>
              </p:cNvSpPr>
              <p:nvPr/>
            </p:nvSpPr>
            <p:spPr bwMode="auto">
              <a:xfrm>
                <a:off x="460" y="265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Oval 14"/>
              <p:cNvSpPr>
                <a:spLocks noChangeArrowheads="1"/>
              </p:cNvSpPr>
              <p:nvPr/>
            </p:nvSpPr>
            <p:spPr bwMode="auto">
              <a:xfrm>
                <a:off x="384" y="2688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Oval 15"/>
              <p:cNvSpPr>
                <a:spLocks noChangeArrowheads="1"/>
              </p:cNvSpPr>
              <p:nvPr/>
            </p:nvSpPr>
            <p:spPr bwMode="auto">
              <a:xfrm>
                <a:off x="460" y="2732"/>
                <a:ext cx="116" cy="135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Oval 16"/>
              <p:cNvSpPr>
                <a:spLocks noChangeArrowheads="1"/>
              </p:cNvSpPr>
              <p:nvPr/>
            </p:nvSpPr>
            <p:spPr bwMode="auto">
              <a:xfrm>
                <a:off x="364" y="278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Oval 17"/>
              <p:cNvSpPr>
                <a:spLocks noChangeArrowheads="1"/>
              </p:cNvSpPr>
              <p:nvPr/>
            </p:nvSpPr>
            <p:spPr bwMode="auto">
              <a:xfrm>
                <a:off x="528" y="2867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Oval 18"/>
              <p:cNvSpPr>
                <a:spLocks noChangeArrowheads="1"/>
              </p:cNvSpPr>
              <p:nvPr/>
            </p:nvSpPr>
            <p:spPr bwMode="auto">
              <a:xfrm>
                <a:off x="440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Oval 19"/>
              <p:cNvSpPr>
                <a:spLocks noChangeArrowheads="1"/>
              </p:cNvSpPr>
              <p:nvPr/>
            </p:nvSpPr>
            <p:spPr bwMode="auto">
              <a:xfrm>
                <a:off x="412" y="2732"/>
                <a:ext cx="116" cy="135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Oval 20"/>
              <p:cNvSpPr>
                <a:spLocks noChangeArrowheads="1"/>
              </p:cNvSpPr>
              <p:nvPr/>
            </p:nvSpPr>
            <p:spPr bwMode="auto">
              <a:xfrm>
                <a:off x="384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Oval 21"/>
              <p:cNvSpPr>
                <a:spLocks noChangeArrowheads="1"/>
              </p:cNvSpPr>
              <p:nvPr/>
            </p:nvSpPr>
            <p:spPr bwMode="auto">
              <a:xfrm>
                <a:off x="556" y="2814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Oval 22"/>
              <p:cNvSpPr>
                <a:spLocks noChangeArrowheads="1"/>
              </p:cNvSpPr>
              <p:nvPr/>
            </p:nvSpPr>
            <p:spPr bwMode="auto">
              <a:xfrm>
                <a:off x="460" y="280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325" name="Group 25"/>
            <p:cNvGrpSpPr>
              <a:grpSpLocks/>
            </p:cNvGrpSpPr>
            <p:nvPr/>
          </p:nvGrpSpPr>
          <p:grpSpPr bwMode="auto">
            <a:xfrm>
              <a:off x="1391" y="3417"/>
              <a:ext cx="308" cy="343"/>
              <a:chOff x="364" y="2653"/>
              <a:chExt cx="308" cy="338"/>
            </a:xfrm>
          </p:grpSpPr>
          <p:sp>
            <p:nvSpPr>
              <p:cNvPr id="17" name="Oval 26"/>
              <p:cNvSpPr>
                <a:spLocks noChangeArrowheads="1"/>
              </p:cNvSpPr>
              <p:nvPr/>
            </p:nvSpPr>
            <p:spPr bwMode="auto">
              <a:xfrm>
                <a:off x="556" y="274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Oval 27"/>
              <p:cNvSpPr>
                <a:spLocks noChangeArrowheads="1"/>
              </p:cNvSpPr>
              <p:nvPr/>
            </p:nvSpPr>
            <p:spPr bwMode="auto">
              <a:xfrm>
                <a:off x="528" y="267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Oval 28"/>
              <p:cNvSpPr>
                <a:spLocks noChangeArrowheads="1"/>
              </p:cNvSpPr>
              <p:nvPr/>
            </p:nvSpPr>
            <p:spPr bwMode="auto">
              <a:xfrm>
                <a:off x="460" y="265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Oval 29"/>
              <p:cNvSpPr>
                <a:spLocks noChangeArrowheads="1"/>
              </p:cNvSpPr>
              <p:nvPr/>
            </p:nvSpPr>
            <p:spPr bwMode="auto">
              <a:xfrm>
                <a:off x="384" y="2688"/>
                <a:ext cx="116" cy="113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Oval 30"/>
              <p:cNvSpPr>
                <a:spLocks noChangeArrowheads="1"/>
              </p:cNvSpPr>
              <p:nvPr/>
            </p:nvSpPr>
            <p:spPr bwMode="auto">
              <a:xfrm>
                <a:off x="460" y="2732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Oval 31"/>
              <p:cNvSpPr>
                <a:spLocks noChangeArrowheads="1"/>
              </p:cNvSpPr>
              <p:nvPr/>
            </p:nvSpPr>
            <p:spPr bwMode="auto">
              <a:xfrm>
                <a:off x="364" y="278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Oval 32"/>
              <p:cNvSpPr>
                <a:spLocks noChangeArrowheads="1"/>
              </p:cNvSpPr>
              <p:nvPr/>
            </p:nvSpPr>
            <p:spPr bwMode="auto">
              <a:xfrm>
                <a:off x="528" y="2867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Oval 33"/>
              <p:cNvSpPr>
                <a:spLocks noChangeArrowheads="1"/>
              </p:cNvSpPr>
              <p:nvPr/>
            </p:nvSpPr>
            <p:spPr bwMode="auto">
              <a:xfrm>
                <a:off x="440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Oval 34"/>
              <p:cNvSpPr>
                <a:spLocks noChangeArrowheads="1"/>
              </p:cNvSpPr>
              <p:nvPr/>
            </p:nvSpPr>
            <p:spPr bwMode="auto">
              <a:xfrm>
                <a:off x="412" y="2732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Oval 35"/>
              <p:cNvSpPr>
                <a:spLocks noChangeArrowheads="1"/>
              </p:cNvSpPr>
              <p:nvPr/>
            </p:nvSpPr>
            <p:spPr bwMode="auto">
              <a:xfrm>
                <a:off x="384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Oval 36"/>
              <p:cNvSpPr>
                <a:spLocks noChangeArrowheads="1"/>
              </p:cNvSpPr>
              <p:nvPr/>
            </p:nvSpPr>
            <p:spPr bwMode="auto">
              <a:xfrm>
                <a:off x="556" y="2814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Oval 37"/>
              <p:cNvSpPr>
                <a:spLocks noChangeArrowheads="1"/>
              </p:cNvSpPr>
              <p:nvPr/>
            </p:nvSpPr>
            <p:spPr bwMode="auto">
              <a:xfrm>
                <a:off x="460" y="280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" name="AutoShape 39"/>
            <p:cNvSpPr>
              <a:spLocks noChangeAspect="1" noChangeArrowheads="1"/>
            </p:cNvSpPr>
            <p:nvPr/>
          </p:nvSpPr>
          <p:spPr bwMode="auto">
            <a:xfrm rot="552800">
              <a:off x="1247" y="3271"/>
              <a:ext cx="471" cy="269"/>
            </a:xfrm>
            <a:prstGeom prst="irregularSeal2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3322" name="Picture 1" descr="Schermata 2013-05-28 alle 15.52.3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084888"/>
            <a:ext cx="32797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4500" y="6056313"/>
            <a:ext cx="2055813" cy="261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100" b="1" dirty="0">
                <a:solidFill>
                  <a:schemeClr val="accent2">
                    <a:lumMod val="75000"/>
                  </a:schemeClr>
                </a:solidFill>
                <a:latin typeface="Avenir Black Oblique" charset="0"/>
                <a:ea typeface="ＭＳ Ｐゴシック" charset="0"/>
                <a:cs typeface="Avenir Black Oblique" charset="0"/>
              </a:rPr>
              <a:t>Firenze, </a:t>
            </a:r>
            <a:r>
              <a:rPr lang="it-IT" sz="1100" b="1" dirty="0" err="1">
                <a:solidFill>
                  <a:schemeClr val="accent2">
                    <a:lumMod val="75000"/>
                  </a:schemeClr>
                </a:solidFill>
                <a:latin typeface="Avenir Black Oblique" charset="0"/>
                <a:ea typeface="ＭＳ Ｐゴシック" charset="0"/>
                <a:cs typeface="Avenir Black Oblique" charset="0"/>
              </a:rPr>
              <a:t>Italy</a:t>
            </a:r>
            <a:r>
              <a:rPr lang="it-IT" sz="1100" b="1" dirty="0">
                <a:solidFill>
                  <a:schemeClr val="accent2">
                    <a:lumMod val="75000"/>
                  </a:schemeClr>
                </a:solidFill>
                <a:latin typeface="Avenir Black Oblique" charset="0"/>
                <a:ea typeface="ＭＳ Ｐゴシック" charset="0"/>
                <a:cs typeface="Avenir Black Oblique" charset="0"/>
              </a:rPr>
              <a:t> 2-7 </a:t>
            </a:r>
            <a:r>
              <a:rPr lang="it-IT" sz="1100" b="1" dirty="0" err="1">
                <a:solidFill>
                  <a:schemeClr val="accent2">
                    <a:lumMod val="75000"/>
                  </a:schemeClr>
                </a:solidFill>
                <a:latin typeface="Avenir Black Oblique" charset="0"/>
                <a:ea typeface="ＭＳ Ｐゴシック" charset="0"/>
                <a:cs typeface="Avenir Black Oblique" charset="0"/>
              </a:rPr>
              <a:t>June</a:t>
            </a:r>
            <a:r>
              <a:rPr lang="it-IT" sz="1100" b="1" dirty="0">
                <a:solidFill>
                  <a:schemeClr val="accent2">
                    <a:lumMod val="75000"/>
                  </a:schemeClr>
                </a:solidFill>
                <a:latin typeface="Avenir Black Oblique" charset="0"/>
                <a:ea typeface="ＭＳ Ｐゴシック" charset="0"/>
                <a:cs typeface="Avenir Black Oblique" charset="0"/>
              </a:rPr>
              <a:t> 2013</a:t>
            </a:r>
            <a:endParaRPr lang="en-US" sz="1100" b="1" dirty="0">
              <a:solidFill>
                <a:schemeClr val="accent2">
                  <a:lumMod val="75000"/>
                </a:schemeClr>
              </a:solidFill>
              <a:latin typeface="Avenir Black Oblique" charset="0"/>
              <a:ea typeface="ＭＳ Ｐゴシック" charset="0"/>
              <a:cs typeface="Avenir Black Oblique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5"/>
          <p:cNvSpPr>
            <a:spLocks/>
          </p:cNvSpPr>
          <p:nvPr/>
        </p:nvSpPr>
        <p:spPr bwMode="auto">
          <a:xfrm>
            <a:off x="5991225" y="1784350"/>
            <a:ext cx="294005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/>
            <a:r>
              <a:rPr lang="en-US" b="1">
                <a:solidFill>
                  <a:srgbClr val="008000"/>
                </a:solidFill>
              </a:rPr>
              <a:t>BIC better reproduces fragments emitted at high energies and small angles (peripheral collisions)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357188" y="1069975"/>
            <a:ext cx="752475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008188" y="1069975"/>
            <a:ext cx="752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2" name="Rectangle 22"/>
          <p:cNvSpPr>
            <a:spLocks noChangeArrowheads="1"/>
          </p:cNvSpPr>
          <p:nvPr/>
        </p:nvSpPr>
        <p:spPr bwMode="auto">
          <a:xfrm>
            <a:off x="1003300" y="841375"/>
            <a:ext cx="901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8000"/>
                </a:solidFill>
              </a:rPr>
              <a:t>BIC</a:t>
            </a:r>
          </a:p>
        </p:txBody>
      </p:sp>
      <p:sp>
        <p:nvSpPr>
          <p:cNvPr id="22533" name="Rectangle 23"/>
          <p:cNvSpPr>
            <a:spLocks noChangeArrowheads="1"/>
          </p:cNvSpPr>
          <p:nvPr/>
        </p:nvSpPr>
        <p:spPr bwMode="auto">
          <a:xfrm>
            <a:off x="2784475" y="838200"/>
            <a:ext cx="901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QMD</a:t>
            </a:r>
          </a:p>
        </p:txBody>
      </p:sp>
      <p:grpSp>
        <p:nvGrpSpPr>
          <p:cNvPr id="22534" name="Group 2"/>
          <p:cNvGrpSpPr>
            <a:grpSpLocks/>
          </p:cNvGrpSpPr>
          <p:nvPr/>
        </p:nvGrpSpPr>
        <p:grpSpPr bwMode="auto">
          <a:xfrm>
            <a:off x="284163" y="1184275"/>
            <a:ext cx="5699125" cy="5405438"/>
            <a:chOff x="481013" y="1354138"/>
            <a:chExt cx="5292725" cy="4852987"/>
          </a:xfrm>
        </p:grpSpPr>
        <p:pic>
          <p:nvPicPr>
            <p:cNvPr id="22546" name="Picture 16" descr="Schermata 08-2456144 alle 16.43.5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13" y="1354138"/>
              <a:ext cx="5292725" cy="485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166560" y="1613534"/>
              <a:ext cx="1758836" cy="1003378"/>
            </a:xfrm>
            <a:custGeom>
              <a:avLst/>
              <a:gdLst>
                <a:gd name="T0" fmla="*/ 0 w 1757598"/>
                <a:gd name="T1" fmla="*/ 990558 h 1003947"/>
                <a:gd name="T2" fmla="*/ 102705 w 1757598"/>
                <a:gd name="T3" fmla="*/ 657227 h 1003947"/>
                <a:gd name="T4" fmla="*/ 218250 w 1757598"/>
                <a:gd name="T5" fmla="*/ 708509 h 1003947"/>
                <a:gd name="T6" fmla="*/ 359470 w 1757598"/>
                <a:gd name="T7" fmla="*/ 990558 h 1003947"/>
                <a:gd name="T8" fmla="*/ 552043 w 1757598"/>
                <a:gd name="T9" fmla="*/ 695688 h 1003947"/>
                <a:gd name="T10" fmla="*/ 821645 w 1757598"/>
                <a:gd name="T11" fmla="*/ 195692 h 1003947"/>
                <a:gd name="T12" fmla="*/ 988543 w 1757598"/>
                <a:gd name="T13" fmla="*/ 16207 h 1003947"/>
                <a:gd name="T14" fmla="*/ 1116925 w 1757598"/>
                <a:gd name="T15" fmla="*/ 41847 h 1003947"/>
                <a:gd name="T16" fmla="*/ 1399366 w 1757598"/>
                <a:gd name="T17" fmla="*/ 311076 h 1003947"/>
                <a:gd name="T18" fmla="*/ 1758836 w 1757598"/>
                <a:gd name="T19" fmla="*/ 1003378 h 10039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57598" h="1003947">
                  <a:moveTo>
                    <a:pt x="0" y="991120"/>
                  </a:moveTo>
                  <a:cubicBezTo>
                    <a:pt x="33142" y="847877"/>
                    <a:pt x="66284" y="704635"/>
                    <a:pt x="102633" y="657600"/>
                  </a:cubicBezTo>
                  <a:cubicBezTo>
                    <a:pt x="138982" y="610565"/>
                    <a:pt x="175332" y="653324"/>
                    <a:pt x="218096" y="708911"/>
                  </a:cubicBezTo>
                  <a:cubicBezTo>
                    <a:pt x="260860" y="764498"/>
                    <a:pt x="303624" y="993258"/>
                    <a:pt x="359217" y="991120"/>
                  </a:cubicBezTo>
                  <a:cubicBezTo>
                    <a:pt x="414810" y="988982"/>
                    <a:pt x="474679" y="828636"/>
                    <a:pt x="551654" y="696083"/>
                  </a:cubicBezTo>
                  <a:cubicBezTo>
                    <a:pt x="628629" y="563530"/>
                    <a:pt x="748368" y="309114"/>
                    <a:pt x="821067" y="195803"/>
                  </a:cubicBezTo>
                  <a:cubicBezTo>
                    <a:pt x="893766" y="82492"/>
                    <a:pt x="938668" y="41871"/>
                    <a:pt x="987847" y="16216"/>
                  </a:cubicBezTo>
                  <a:cubicBezTo>
                    <a:pt x="1037026" y="-9439"/>
                    <a:pt x="1047717" y="-7302"/>
                    <a:pt x="1116139" y="41871"/>
                  </a:cubicBezTo>
                  <a:cubicBezTo>
                    <a:pt x="1184561" y="91044"/>
                    <a:pt x="1291471" y="150906"/>
                    <a:pt x="1398381" y="311252"/>
                  </a:cubicBezTo>
                  <a:cubicBezTo>
                    <a:pt x="1505291" y="471598"/>
                    <a:pt x="1757598" y="1003947"/>
                    <a:pt x="1757598" y="1003947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3544601" y="1545122"/>
              <a:ext cx="1730824" cy="1046136"/>
            </a:xfrm>
            <a:custGeom>
              <a:avLst/>
              <a:gdLst>
                <a:gd name="T0" fmla="*/ 0 w 1731184"/>
                <a:gd name="T1" fmla="*/ 1046136 h 1046108"/>
                <a:gd name="T2" fmla="*/ 44219 w 1731184"/>
                <a:gd name="T3" fmla="*/ 742837 h 1046108"/>
                <a:gd name="T4" fmla="*/ 120021 w 1731184"/>
                <a:gd name="T5" fmla="*/ 534319 h 1046108"/>
                <a:gd name="T6" fmla="*/ 214774 w 1731184"/>
                <a:gd name="T7" fmla="*/ 591188 h 1046108"/>
                <a:gd name="T8" fmla="*/ 353745 w 1731184"/>
                <a:gd name="T9" fmla="*/ 806025 h 1046108"/>
                <a:gd name="T10" fmla="*/ 448499 w 1731184"/>
                <a:gd name="T11" fmla="*/ 799705 h 1046108"/>
                <a:gd name="T12" fmla="*/ 536935 w 1731184"/>
                <a:gd name="T13" fmla="*/ 622782 h 1046108"/>
                <a:gd name="T14" fmla="*/ 751709 w 1731184"/>
                <a:gd name="T15" fmla="*/ 243659 h 1046108"/>
                <a:gd name="T16" fmla="*/ 960165 w 1731184"/>
                <a:gd name="T17" fmla="*/ 28822 h 1046108"/>
                <a:gd name="T18" fmla="*/ 1067552 w 1731184"/>
                <a:gd name="T19" fmla="*/ 3547 h 1046108"/>
                <a:gd name="T20" fmla="*/ 1174940 w 1731184"/>
                <a:gd name="T21" fmla="*/ 41459 h 1046108"/>
                <a:gd name="T22" fmla="*/ 1326544 w 1731184"/>
                <a:gd name="T23" fmla="*/ 167833 h 1046108"/>
                <a:gd name="T24" fmla="*/ 1465515 w 1731184"/>
                <a:gd name="T25" fmla="*/ 357396 h 1046108"/>
                <a:gd name="T26" fmla="*/ 1598170 w 1731184"/>
                <a:gd name="T27" fmla="*/ 528001 h 1046108"/>
                <a:gd name="T28" fmla="*/ 1730824 w 1731184"/>
                <a:gd name="T29" fmla="*/ 780750 h 104610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31184" h="1046108">
                  <a:moveTo>
                    <a:pt x="0" y="1046108"/>
                  </a:moveTo>
                  <a:cubicBezTo>
                    <a:pt x="12110" y="937113"/>
                    <a:pt x="24220" y="828118"/>
                    <a:pt x="44228" y="742817"/>
                  </a:cubicBezTo>
                  <a:cubicBezTo>
                    <a:pt x="64236" y="657516"/>
                    <a:pt x="91614" y="559579"/>
                    <a:pt x="120046" y="534305"/>
                  </a:cubicBezTo>
                  <a:cubicBezTo>
                    <a:pt x="148478" y="509031"/>
                    <a:pt x="175857" y="545889"/>
                    <a:pt x="214819" y="591172"/>
                  </a:cubicBezTo>
                  <a:cubicBezTo>
                    <a:pt x="253781" y="636455"/>
                    <a:pt x="314857" y="771251"/>
                    <a:pt x="353819" y="806003"/>
                  </a:cubicBezTo>
                  <a:cubicBezTo>
                    <a:pt x="392781" y="840755"/>
                    <a:pt x="418054" y="830224"/>
                    <a:pt x="448592" y="799684"/>
                  </a:cubicBezTo>
                  <a:cubicBezTo>
                    <a:pt x="479130" y="769144"/>
                    <a:pt x="486502" y="715437"/>
                    <a:pt x="537047" y="622765"/>
                  </a:cubicBezTo>
                  <a:cubicBezTo>
                    <a:pt x="587592" y="530093"/>
                    <a:pt x="681312" y="342643"/>
                    <a:pt x="751865" y="243652"/>
                  </a:cubicBezTo>
                  <a:cubicBezTo>
                    <a:pt x="822418" y="144661"/>
                    <a:pt x="907714" y="68838"/>
                    <a:pt x="960365" y="28821"/>
                  </a:cubicBezTo>
                  <a:cubicBezTo>
                    <a:pt x="1013016" y="-11196"/>
                    <a:pt x="1031971" y="1441"/>
                    <a:pt x="1067774" y="3547"/>
                  </a:cubicBezTo>
                  <a:cubicBezTo>
                    <a:pt x="1103577" y="5653"/>
                    <a:pt x="1132010" y="14078"/>
                    <a:pt x="1175184" y="41458"/>
                  </a:cubicBezTo>
                  <a:cubicBezTo>
                    <a:pt x="1218358" y="68838"/>
                    <a:pt x="1278381" y="115174"/>
                    <a:pt x="1326820" y="167829"/>
                  </a:cubicBezTo>
                  <a:cubicBezTo>
                    <a:pt x="1375259" y="220484"/>
                    <a:pt x="1420540" y="297360"/>
                    <a:pt x="1465820" y="357386"/>
                  </a:cubicBezTo>
                  <a:cubicBezTo>
                    <a:pt x="1511100" y="417412"/>
                    <a:pt x="1554275" y="457430"/>
                    <a:pt x="1598502" y="527987"/>
                  </a:cubicBezTo>
                  <a:cubicBezTo>
                    <a:pt x="1642729" y="598544"/>
                    <a:pt x="1731184" y="780729"/>
                    <a:pt x="1731184" y="780729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544601" y="3144256"/>
              <a:ext cx="1755887" cy="1013355"/>
            </a:xfrm>
            <a:custGeom>
              <a:avLst/>
              <a:gdLst>
                <a:gd name="T0" fmla="*/ 0 w 1756457"/>
                <a:gd name="T1" fmla="*/ 1013355 h 1012185"/>
                <a:gd name="T2" fmla="*/ 25265 w 1756457"/>
                <a:gd name="T3" fmla="*/ 678085 h 1012185"/>
                <a:gd name="T4" fmla="*/ 69477 w 1756457"/>
                <a:gd name="T5" fmla="*/ 279556 h 1012185"/>
                <a:gd name="T6" fmla="*/ 113691 w 1756457"/>
                <a:gd name="T7" fmla="*/ 146712 h 1012185"/>
                <a:gd name="T8" fmla="*/ 214749 w 1756457"/>
                <a:gd name="T9" fmla="*/ 266904 h 1012185"/>
                <a:gd name="T10" fmla="*/ 284227 w 1756457"/>
                <a:gd name="T11" fmla="*/ 330162 h 1012185"/>
                <a:gd name="T12" fmla="*/ 360020 w 1756457"/>
                <a:gd name="T13" fmla="*/ 437702 h 1012185"/>
                <a:gd name="T14" fmla="*/ 423182 w 1756457"/>
                <a:gd name="T15" fmla="*/ 444028 h 1012185"/>
                <a:gd name="T16" fmla="*/ 511608 w 1756457"/>
                <a:gd name="T17" fmla="*/ 336489 h 1012185"/>
                <a:gd name="T18" fmla="*/ 669512 w 1756457"/>
                <a:gd name="T19" fmla="*/ 153039 h 1012185"/>
                <a:gd name="T20" fmla="*/ 814783 w 1756457"/>
                <a:gd name="T21" fmla="*/ 51825 h 1012185"/>
                <a:gd name="T22" fmla="*/ 953737 w 1756457"/>
                <a:gd name="T23" fmla="*/ 1218 h 1012185"/>
                <a:gd name="T24" fmla="*/ 1105325 w 1756457"/>
                <a:gd name="T25" fmla="*/ 26522 h 1012185"/>
                <a:gd name="T26" fmla="*/ 1275861 w 1756457"/>
                <a:gd name="T27" fmla="*/ 140387 h 1012185"/>
                <a:gd name="T28" fmla="*/ 1459028 w 1756457"/>
                <a:gd name="T29" fmla="*/ 260578 h 1012185"/>
                <a:gd name="T30" fmla="*/ 1755887 w 1756457"/>
                <a:gd name="T31" fmla="*/ 576871 h 101218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56457" h="1012185">
                  <a:moveTo>
                    <a:pt x="0" y="1012185"/>
                  </a:moveTo>
                  <a:cubicBezTo>
                    <a:pt x="6845" y="905823"/>
                    <a:pt x="13690" y="799461"/>
                    <a:pt x="25273" y="677302"/>
                  </a:cubicBezTo>
                  <a:cubicBezTo>
                    <a:pt x="36856" y="555143"/>
                    <a:pt x="54758" y="367693"/>
                    <a:pt x="69500" y="279233"/>
                  </a:cubicBezTo>
                  <a:cubicBezTo>
                    <a:pt x="84243" y="190773"/>
                    <a:pt x="89508" y="148649"/>
                    <a:pt x="113728" y="146543"/>
                  </a:cubicBezTo>
                  <a:cubicBezTo>
                    <a:pt x="137948" y="144437"/>
                    <a:pt x="186387" y="236056"/>
                    <a:pt x="214819" y="266596"/>
                  </a:cubicBezTo>
                  <a:cubicBezTo>
                    <a:pt x="243251" y="297136"/>
                    <a:pt x="260099" y="301348"/>
                    <a:pt x="284319" y="329781"/>
                  </a:cubicBezTo>
                  <a:cubicBezTo>
                    <a:pt x="308539" y="358214"/>
                    <a:pt x="336970" y="418241"/>
                    <a:pt x="360137" y="437197"/>
                  </a:cubicBezTo>
                  <a:cubicBezTo>
                    <a:pt x="383304" y="456153"/>
                    <a:pt x="398046" y="460364"/>
                    <a:pt x="423319" y="443515"/>
                  </a:cubicBezTo>
                  <a:cubicBezTo>
                    <a:pt x="448592" y="426666"/>
                    <a:pt x="470706" y="384542"/>
                    <a:pt x="511774" y="336100"/>
                  </a:cubicBezTo>
                  <a:cubicBezTo>
                    <a:pt x="552842" y="287658"/>
                    <a:pt x="619184" y="200251"/>
                    <a:pt x="669729" y="152862"/>
                  </a:cubicBezTo>
                  <a:cubicBezTo>
                    <a:pt x="720274" y="105473"/>
                    <a:pt x="767661" y="77039"/>
                    <a:pt x="815047" y="51765"/>
                  </a:cubicBezTo>
                  <a:cubicBezTo>
                    <a:pt x="862433" y="26491"/>
                    <a:pt x="905608" y="5429"/>
                    <a:pt x="954047" y="1217"/>
                  </a:cubicBezTo>
                  <a:cubicBezTo>
                    <a:pt x="1002486" y="-2995"/>
                    <a:pt x="1051979" y="3323"/>
                    <a:pt x="1105684" y="26491"/>
                  </a:cubicBezTo>
                  <a:cubicBezTo>
                    <a:pt x="1159389" y="49659"/>
                    <a:pt x="1276275" y="140225"/>
                    <a:pt x="1276275" y="140225"/>
                  </a:cubicBezTo>
                  <a:cubicBezTo>
                    <a:pt x="1335245" y="179189"/>
                    <a:pt x="1379472" y="187614"/>
                    <a:pt x="1459502" y="260277"/>
                  </a:cubicBezTo>
                  <a:cubicBezTo>
                    <a:pt x="1539532" y="332940"/>
                    <a:pt x="1756457" y="576205"/>
                    <a:pt x="1756457" y="576205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538704" y="4700632"/>
              <a:ext cx="1749990" cy="999103"/>
            </a:xfrm>
            <a:custGeom>
              <a:avLst/>
              <a:gdLst>
                <a:gd name="T0" fmla="*/ 0 w 1750139"/>
                <a:gd name="T1" fmla="*/ 999103 h 998384"/>
                <a:gd name="T2" fmla="*/ 31588 w 1750139"/>
                <a:gd name="T3" fmla="*/ 594425 h 998384"/>
                <a:gd name="T4" fmla="*/ 75812 w 1750139"/>
                <a:gd name="T5" fmla="*/ 183423 h 998384"/>
                <a:gd name="T6" fmla="*/ 138988 w 1750139"/>
                <a:gd name="T7" fmla="*/ 37991 h 998384"/>
                <a:gd name="T8" fmla="*/ 221118 w 1750139"/>
                <a:gd name="T9" fmla="*/ 183423 h 998384"/>
                <a:gd name="T10" fmla="*/ 277977 w 1750139"/>
                <a:gd name="T11" fmla="*/ 284593 h 998384"/>
                <a:gd name="T12" fmla="*/ 347471 w 1750139"/>
                <a:gd name="T13" fmla="*/ 499579 h 998384"/>
                <a:gd name="T14" fmla="*/ 410648 w 1750139"/>
                <a:gd name="T15" fmla="*/ 550163 h 998384"/>
                <a:gd name="T16" fmla="*/ 492777 w 1750139"/>
                <a:gd name="T17" fmla="*/ 467963 h 998384"/>
                <a:gd name="T18" fmla="*/ 581225 w 1750139"/>
                <a:gd name="T19" fmla="*/ 297239 h 998384"/>
                <a:gd name="T20" fmla="*/ 713895 w 1750139"/>
                <a:gd name="T21" fmla="*/ 126515 h 998384"/>
                <a:gd name="T22" fmla="*/ 840247 w 1750139"/>
                <a:gd name="T23" fmla="*/ 19022 h 998384"/>
                <a:gd name="T24" fmla="*/ 960283 w 1750139"/>
                <a:gd name="T25" fmla="*/ 6376 h 998384"/>
                <a:gd name="T26" fmla="*/ 1130860 w 1750139"/>
                <a:gd name="T27" fmla="*/ 88577 h 998384"/>
                <a:gd name="T28" fmla="*/ 1326707 w 1750139"/>
                <a:gd name="T29" fmla="*/ 271947 h 998384"/>
                <a:gd name="T30" fmla="*/ 1434107 w 1750139"/>
                <a:gd name="T31" fmla="*/ 392085 h 998384"/>
                <a:gd name="T32" fmla="*/ 1592048 w 1750139"/>
                <a:gd name="T33" fmla="*/ 632363 h 998384"/>
                <a:gd name="T34" fmla="*/ 1749990 w 1750139"/>
                <a:gd name="T35" fmla="*/ 866318 h 99838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50139" h="998384">
                  <a:moveTo>
                    <a:pt x="0" y="998384"/>
                  </a:moveTo>
                  <a:cubicBezTo>
                    <a:pt x="9477" y="864115"/>
                    <a:pt x="18955" y="729846"/>
                    <a:pt x="31591" y="593997"/>
                  </a:cubicBezTo>
                  <a:cubicBezTo>
                    <a:pt x="44227" y="458148"/>
                    <a:pt x="57917" y="275963"/>
                    <a:pt x="75818" y="183291"/>
                  </a:cubicBezTo>
                  <a:cubicBezTo>
                    <a:pt x="93720" y="90619"/>
                    <a:pt x="114780" y="37964"/>
                    <a:pt x="139000" y="37964"/>
                  </a:cubicBezTo>
                  <a:cubicBezTo>
                    <a:pt x="163220" y="37964"/>
                    <a:pt x="221137" y="183291"/>
                    <a:pt x="221137" y="183291"/>
                  </a:cubicBezTo>
                  <a:cubicBezTo>
                    <a:pt x="244304" y="224362"/>
                    <a:pt x="256940" y="231733"/>
                    <a:pt x="278001" y="284388"/>
                  </a:cubicBezTo>
                  <a:cubicBezTo>
                    <a:pt x="299062" y="337043"/>
                    <a:pt x="325387" y="454989"/>
                    <a:pt x="347501" y="499219"/>
                  </a:cubicBezTo>
                  <a:cubicBezTo>
                    <a:pt x="369615" y="543449"/>
                    <a:pt x="386463" y="555032"/>
                    <a:pt x="410683" y="549767"/>
                  </a:cubicBezTo>
                  <a:cubicBezTo>
                    <a:pt x="434903" y="544502"/>
                    <a:pt x="464387" y="509750"/>
                    <a:pt x="492819" y="467626"/>
                  </a:cubicBezTo>
                  <a:cubicBezTo>
                    <a:pt x="521251" y="425502"/>
                    <a:pt x="544418" y="353892"/>
                    <a:pt x="581274" y="297025"/>
                  </a:cubicBezTo>
                  <a:cubicBezTo>
                    <a:pt x="618130" y="240158"/>
                    <a:pt x="670782" y="172760"/>
                    <a:pt x="713956" y="126424"/>
                  </a:cubicBezTo>
                  <a:cubicBezTo>
                    <a:pt x="757130" y="80088"/>
                    <a:pt x="799251" y="39017"/>
                    <a:pt x="840319" y="19008"/>
                  </a:cubicBezTo>
                  <a:cubicBezTo>
                    <a:pt x="881387" y="-1001"/>
                    <a:pt x="911926" y="-5213"/>
                    <a:pt x="960365" y="6371"/>
                  </a:cubicBezTo>
                  <a:cubicBezTo>
                    <a:pt x="1008804" y="17955"/>
                    <a:pt x="1069880" y="44283"/>
                    <a:pt x="1130956" y="88513"/>
                  </a:cubicBezTo>
                  <a:cubicBezTo>
                    <a:pt x="1192032" y="132743"/>
                    <a:pt x="1276275" y="221203"/>
                    <a:pt x="1326820" y="271751"/>
                  </a:cubicBezTo>
                  <a:cubicBezTo>
                    <a:pt x="1377365" y="322299"/>
                    <a:pt x="1390002" y="331777"/>
                    <a:pt x="1434229" y="391803"/>
                  </a:cubicBezTo>
                  <a:cubicBezTo>
                    <a:pt x="1478456" y="451829"/>
                    <a:pt x="1539532" y="552926"/>
                    <a:pt x="1592184" y="631908"/>
                  </a:cubicBezTo>
                  <a:cubicBezTo>
                    <a:pt x="1644836" y="710890"/>
                    <a:pt x="1750139" y="865695"/>
                    <a:pt x="1750139" y="865695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162138" y="3120027"/>
              <a:ext cx="1732298" cy="1043285"/>
            </a:xfrm>
            <a:custGeom>
              <a:avLst/>
              <a:gdLst>
                <a:gd name="T0" fmla="*/ 0 w 1731184"/>
                <a:gd name="T1" fmla="*/ 1043285 h 1043763"/>
                <a:gd name="T2" fmla="*/ 25289 w 1731184"/>
                <a:gd name="T3" fmla="*/ 752764 h 1043763"/>
                <a:gd name="T4" fmla="*/ 69545 w 1731184"/>
                <a:gd name="T5" fmla="*/ 455928 h 1043763"/>
                <a:gd name="T6" fmla="*/ 101156 w 1731184"/>
                <a:gd name="T7" fmla="*/ 342246 h 1043763"/>
                <a:gd name="T8" fmla="*/ 177023 w 1731184"/>
                <a:gd name="T9" fmla="*/ 405403 h 1043763"/>
                <a:gd name="T10" fmla="*/ 284501 w 1731184"/>
                <a:gd name="T11" fmla="*/ 544348 h 1043763"/>
                <a:gd name="T12" fmla="*/ 366691 w 1731184"/>
                <a:gd name="T13" fmla="*/ 639082 h 1043763"/>
                <a:gd name="T14" fmla="*/ 448880 w 1731184"/>
                <a:gd name="T15" fmla="*/ 626451 h 1043763"/>
                <a:gd name="T16" fmla="*/ 524747 w 1731184"/>
                <a:gd name="T17" fmla="*/ 519085 h 1043763"/>
                <a:gd name="T18" fmla="*/ 676481 w 1731184"/>
                <a:gd name="T19" fmla="*/ 260143 h 1043763"/>
                <a:gd name="T20" fmla="*/ 840860 w 1731184"/>
                <a:gd name="T21" fmla="*/ 102251 h 1043763"/>
                <a:gd name="T22" fmla="*/ 1005238 w 1731184"/>
                <a:gd name="T23" fmla="*/ 1200 h 1043763"/>
                <a:gd name="T24" fmla="*/ 1169617 w 1731184"/>
                <a:gd name="T25" fmla="*/ 51726 h 1043763"/>
                <a:gd name="T26" fmla="*/ 1277095 w 1731184"/>
                <a:gd name="T27" fmla="*/ 127514 h 1043763"/>
                <a:gd name="T28" fmla="*/ 1435152 w 1731184"/>
                <a:gd name="T29" fmla="*/ 260143 h 1043763"/>
                <a:gd name="T30" fmla="*/ 1574241 w 1731184"/>
                <a:gd name="T31" fmla="*/ 449613 h 1043763"/>
                <a:gd name="T32" fmla="*/ 1732298 w 1731184"/>
                <a:gd name="T33" fmla="*/ 689608 h 10437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1184" h="1043763">
                  <a:moveTo>
                    <a:pt x="0" y="1043763"/>
                  </a:moveTo>
                  <a:cubicBezTo>
                    <a:pt x="6845" y="947405"/>
                    <a:pt x="13690" y="851047"/>
                    <a:pt x="25273" y="753109"/>
                  </a:cubicBezTo>
                  <a:cubicBezTo>
                    <a:pt x="36856" y="655171"/>
                    <a:pt x="56864" y="524588"/>
                    <a:pt x="69500" y="456137"/>
                  </a:cubicBezTo>
                  <a:cubicBezTo>
                    <a:pt x="82136" y="387686"/>
                    <a:pt x="83190" y="350828"/>
                    <a:pt x="101091" y="342403"/>
                  </a:cubicBezTo>
                  <a:cubicBezTo>
                    <a:pt x="118992" y="333978"/>
                    <a:pt x="146371" y="371890"/>
                    <a:pt x="176909" y="405589"/>
                  </a:cubicBezTo>
                  <a:cubicBezTo>
                    <a:pt x="207447" y="439288"/>
                    <a:pt x="252727" y="505633"/>
                    <a:pt x="284318" y="544597"/>
                  </a:cubicBezTo>
                  <a:cubicBezTo>
                    <a:pt x="315909" y="583561"/>
                    <a:pt x="339076" y="625685"/>
                    <a:pt x="366455" y="639375"/>
                  </a:cubicBezTo>
                  <a:cubicBezTo>
                    <a:pt x="393834" y="653065"/>
                    <a:pt x="422265" y="646747"/>
                    <a:pt x="448591" y="626738"/>
                  </a:cubicBezTo>
                  <a:cubicBezTo>
                    <a:pt x="474917" y="606729"/>
                    <a:pt x="486501" y="580402"/>
                    <a:pt x="524410" y="519323"/>
                  </a:cubicBezTo>
                  <a:cubicBezTo>
                    <a:pt x="562319" y="458244"/>
                    <a:pt x="623395" y="329766"/>
                    <a:pt x="676046" y="260262"/>
                  </a:cubicBezTo>
                  <a:cubicBezTo>
                    <a:pt x="728698" y="190758"/>
                    <a:pt x="785561" y="145475"/>
                    <a:pt x="840319" y="102298"/>
                  </a:cubicBezTo>
                  <a:cubicBezTo>
                    <a:pt x="895077" y="59121"/>
                    <a:pt x="949834" y="9626"/>
                    <a:pt x="1004592" y="1201"/>
                  </a:cubicBezTo>
                  <a:cubicBezTo>
                    <a:pt x="1059350" y="-7224"/>
                    <a:pt x="1123585" y="30688"/>
                    <a:pt x="1168865" y="51750"/>
                  </a:cubicBezTo>
                  <a:cubicBezTo>
                    <a:pt x="1214145" y="72812"/>
                    <a:pt x="1232047" y="92820"/>
                    <a:pt x="1276274" y="127572"/>
                  </a:cubicBezTo>
                  <a:cubicBezTo>
                    <a:pt x="1320501" y="162324"/>
                    <a:pt x="1384737" y="206554"/>
                    <a:pt x="1434229" y="260262"/>
                  </a:cubicBezTo>
                  <a:cubicBezTo>
                    <a:pt x="1483721" y="313970"/>
                    <a:pt x="1523737" y="378209"/>
                    <a:pt x="1573229" y="449819"/>
                  </a:cubicBezTo>
                  <a:cubicBezTo>
                    <a:pt x="1622722" y="521429"/>
                    <a:pt x="1731184" y="689924"/>
                    <a:pt x="1731184" y="689924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162138" y="4689230"/>
              <a:ext cx="1763259" cy="1021907"/>
            </a:xfrm>
            <a:custGeom>
              <a:avLst/>
              <a:gdLst>
                <a:gd name="T0" fmla="*/ 0 w 1762775"/>
                <a:gd name="T1" fmla="*/ 1021907 h 1023102"/>
                <a:gd name="T2" fmla="*/ 31600 w 1762775"/>
                <a:gd name="T3" fmla="*/ 687415 h 1023102"/>
                <a:gd name="T4" fmla="*/ 56880 w 1762775"/>
                <a:gd name="T5" fmla="*/ 308745 h 1023102"/>
                <a:gd name="T6" fmla="*/ 113758 w 1762775"/>
                <a:gd name="T7" fmla="*/ 113099 h 1023102"/>
                <a:gd name="T8" fmla="*/ 189598 w 1762775"/>
                <a:gd name="T9" fmla="*/ 182522 h 1023102"/>
                <a:gd name="T10" fmla="*/ 271757 w 1762775"/>
                <a:gd name="T11" fmla="*/ 289811 h 1023102"/>
                <a:gd name="T12" fmla="*/ 334956 w 1762775"/>
                <a:gd name="T13" fmla="*/ 390790 h 1023102"/>
                <a:gd name="T14" fmla="*/ 379195 w 1762775"/>
                <a:gd name="T15" fmla="*/ 434968 h 1023102"/>
                <a:gd name="T16" fmla="*/ 461355 w 1762775"/>
                <a:gd name="T17" fmla="*/ 390790 h 1023102"/>
                <a:gd name="T18" fmla="*/ 594073 w 1762775"/>
                <a:gd name="T19" fmla="*/ 214078 h 1023102"/>
                <a:gd name="T20" fmla="*/ 764711 w 1762775"/>
                <a:gd name="T21" fmla="*/ 87853 h 1023102"/>
                <a:gd name="T22" fmla="*/ 903749 w 1762775"/>
                <a:gd name="T23" fmla="*/ 12120 h 1023102"/>
                <a:gd name="T24" fmla="*/ 998548 w 1762775"/>
                <a:gd name="T25" fmla="*/ 5808 h 1023102"/>
                <a:gd name="T26" fmla="*/ 1124947 w 1762775"/>
                <a:gd name="T27" fmla="*/ 68920 h 1023102"/>
                <a:gd name="T28" fmla="*/ 1308224 w 1762775"/>
                <a:gd name="T29" fmla="*/ 176210 h 1023102"/>
                <a:gd name="T30" fmla="*/ 1459903 w 1762775"/>
                <a:gd name="T31" fmla="*/ 283500 h 1023102"/>
                <a:gd name="T32" fmla="*/ 1592621 w 1762775"/>
                <a:gd name="T33" fmla="*/ 466524 h 1023102"/>
                <a:gd name="T34" fmla="*/ 1763259 w 1762775"/>
                <a:gd name="T35" fmla="*/ 605370 h 10231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2775" h="1023102">
                  <a:moveTo>
                    <a:pt x="0" y="1023102"/>
                  </a:moveTo>
                  <a:cubicBezTo>
                    <a:pt x="11057" y="915160"/>
                    <a:pt x="22114" y="807218"/>
                    <a:pt x="31591" y="688219"/>
                  </a:cubicBezTo>
                  <a:cubicBezTo>
                    <a:pt x="41068" y="569220"/>
                    <a:pt x="43175" y="404937"/>
                    <a:pt x="56864" y="309106"/>
                  </a:cubicBezTo>
                  <a:cubicBezTo>
                    <a:pt x="70553" y="213275"/>
                    <a:pt x="91613" y="134293"/>
                    <a:pt x="113727" y="113231"/>
                  </a:cubicBezTo>
                  <a:cubicBezTo>
                    <a:pt x="135841" y="92169"/>
                    <a:pt x="163220" y="153248"/>
                    <a:pt x="189546" y="182735"/>
                  </a:cubicBezTo>
                  <a:cubicBezTo>
                    <a:pt x="215872" y="212222"/>
                    <a:pt x="247462" y="255398"/>
                    <a:pt x="271682" y="290150"/>
                  </a:cubicBezTo>
                  <a:cubicBezTo>
                    <a:pt x="295902" y="324902"/>
                    <a:pt x="316963" y="367026"/>
                    <a:pt x="334864" y="391247"/>
                  </a:cubicBezTo>
                  <a:cubicBezTo>
                    <a:pt x="352765" y="415468"/>
                    <a:pt x="358030" y="435477"/>
                    <a:pt x="379091" y="435477"/>
                  </a:cubicBezTo>
                  <a:cubicBezTo>
                    <a:pt x="400152" y="435477"/>
                    <a:pt x="425425" y="428105"/>
                    <a:pt x="461228" y="391247"/>
                  </a:cubicBezTo>
                  <a:cubicBezTo>
                    <a:pt x="497031" y="354389"/>
                    <a:pt x="543365" y="264876"/>
                    <a:pt x="593910" y="214328"/>
                  </a:cubicBezTo>
                  <a:cubicBezTo>
                    <a:pt x="644455" y="163780"/>
                    <a:pt x="712902" y="121655"/>
                    <a:pt x="764501" y="87956"/>
                  </a:cubicBezTo>
                  <a:cubicBezTo>
                    <a:pt x="816100" y="54257"/>
                    <a:pt x="864539" y="25824"/>
                    <a:pt x="903501" y="12134"/>
                  </a:cubicBezTo>
                  <a:cubicBezTo>
                    <a:pt x="942463" y="-1556"/>
                    <a:pt x="961418" y="-3663"/>
                    <a:pt x="998274" y="5815"/>
                  </a:cubicBezTo>
                  <a:cubicBezTo>
                    <a:pt x="1035130" y="15293"/>
                    <a:pt x="1073040" y="40568"/>
                    <a:pt x="1124638" y="69001"/>
                  </a:cubicBezTo>
                  <a:cubicBezTo>
                    <a:pt x="1176236" y="97434"/>
                    <a:pt x="1252054" y="140611"/>
                    <a:pt x="1307865" y="176416"/>
                  </a:cubicBezTo>
                  <a:cubicBezTo>
                    <a:pt x="1363676" y="212221"/>
                    <a:pt x="1412116" y="235390"/>
                    <a:pt x="1459502" y="283832"/>
                  </a:cubicBezTo>
                  <a:cubicBezTo>
                    <a:pt x="1506888" y="332274"/>
                    <a:pt x="1541639" y="413362"/>
                    <a:pt x="1592184" y="467070"/>
                  </a:cubicBezTo>
                  <a:cubicBezTo>
                    <a:pt x="1642729" y="520778"/>
                    <a:pt x="1762775" y="606078"/>
                    <a:pt x="1762775" y="606078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669925" y="71438"/>
            <a:ext cx="82899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Geant4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vs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 Data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Arrow Connector 4"/>
          <p:cNvCxnSpPr>
            <a:cxnSpLocks noChangeShapeType="1"/>
            <a:stCxn id="10" idx="11"/>
          </p:cNvCxnSpPr>
          <p:nvPr/>
        </p:nvCxnSpPr>
        <p:spPr bwMode="auto">
          <a:xfrm>
            <a:off x="5011738" y="1584325"/>
            <a:ext cx="801687" cy="4191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>
            <a:off x="3992563" y="3330575"/>
            <a:ext cx="1820862" cy="690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 Box 13"/>
          <p:cNvSpPr txBox="1">
            <a:spLocks noChangeArrowheads="1"/>
          </p:cNvSpPr>
          <p:nvPr/>
        </p:nvSpPr>
        <p:spPr bwMode="auto">
          <a:xfrm>
            <a:off x="0" y="6626225"/>
            <a:ext cx="3287713" cy="244475"/>
          </a:xfrm>
          <a:prstGeom prst="rect">
            <a:avLst/>
          </a:prstGeom>
          <a:gradFill rotWithShape="1">
            <a:gsLst>
              <a:gs pos="0">
                <a:srgbClr val="069A8C"/>
              </a:gs>
              <a:gs pos="100000">
                <a:srgbClr val="8ED1C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Geant4 Monte Carlo predictions</a:t>
            </a:r>
            <a:endParaRPr lang="en-US" sz="1000" b="1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2825" y="1247775"/>
            <a:ext cx="26304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12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C+</a:t>
            </a:r>
            <a:r>
              <a:rPr lang="en-US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12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C @ 62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AMeV</a:t>
            </a:r>
            <a:endParaRPr lang="en-US" dirty="0">
              <a:solidFill>
                <a:srgbClr val="0000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41" name="Rectangle 1"/>
          <p:cNvSpPr>
            <a:spLocks noChangeArrowheads="1"/>
          </p:cNvSpPr>
          <p:nvPr/>
        </p:nvSpPr>
        <p:spPr bwMode="auto">
          <a:xfrm>
            <a:off x="5762625" y="5395913"/>
            <a:ext cx="3290888" cy="277812"/>
          </a:xfrm>
          <a:prstGeom prst="rect">
            <a:avLst/>
          </a:prstGeom>
          <a:ln w="19050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1200" i="1" dirty="0">
                <a:solidFill>
                  <a:srgbClr val="000090"/>
                </a:solidFill>
              </a:rPr>
              <a:t>M. De </a:t>
            </a:r>
            <a:r>
              <a:rPr lang="fr-FR" sz="1200" i="1" dirty="0" err="1">
                <a:solidFill>
                  <a:srgbClr val="000090"/>
                </a:solidFill>
              </a:rPr>
              <a:t>Napoli</a:t>
            </a:r>
            <a:r>
              <a:rPr lang="fr-FR" sz="1200" i="1" dirty="0">
                <a:solidFill>
                  <a:srgbClr val="000090"/>
                </a:solidFill>
              </a:rPr>
              <a:t> et al, Phys. Med. </a:t>
            </a:r>
            <a:r>
              <a:rPr lang="fr-FR" sz="1200" i="1" dirty="0" err="1">
                <a:solidFill>
                  <a:srgbClr val="000090"/>
                </a:solidFill>
              </a:rPr>
              <a:t>Biol</a:t>
            </a:r>
            <a:r>
              <a:rPr lang="fr-FR" sz="1200" i="1" dirty="0">
                <a:solidFill>
                  <a:srgbClr val="000090"/>
                </a:solidFill>
              </a:rPr>
              <a:t>. 57, 765 (2012)</a:t>
            </a:r>
            <a:endParaRPr lang="en-US" sz="1200" i="1" dirty="0">
              <a:solidFill>
                <a:srgbClr val="00009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22544" name="Picture 3" descr="logoinf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5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sp>
        <p:nvSpPr>
          <p:cNvPr id="22542" name="Rectangle 5"/>
          <p:cNvSpPr>
            <a:spLocks/>
          </p:cNvSpPr>
          <p:nvPr/>
        </p:nvSpPr>
        <p:spPr bwMode="auto">
          <a:xfrm>
            <a:off x="5934075" y="3659188"/>
            <a:ext cx="294005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/>
            <a:r>
              <a:rPr lang="en-US" b="1">
                <a:solidFill>
                  <a:srgbClr val="FF0000"/>
                </a:solidFill>
              </a:rPr>
              <a:t>QMD better reproduces the low energy part of the spectra (central collisions)</a:t>
            </a:r>
            <a:r>
              <a:rPr lang="it-IT" b="1">
                <a:solidFill>
                  <a:srgbClr val="FF0000"/>
                </a:solidFill>
              </a:rPr>
              <a:t>  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76613" y="931863"/>
            <a:ext cx="2630487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GENT4 version 9.4.p01 </a:t>
            </a:r>
            <a:endParaRPr lang="en-US" sz="1200" dirty="0">
              <a:solidFill>
                <a:srgbClr val="0000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5" b="12206"/>
          <a:stretch>
            <a:fillRect/>
          </a:stretch>
        </p:blipFill>
        <p:spPr bwMode="auto">
          <a:xfrm>
            <a:off x="71438" y="3841750"/>
            <a:ext cx="52879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11175" y="-74613"/>
            <a:ext cx="714375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Thick target measurements @ LNS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b="37828"/>
          <a:stretch>
            <a:fillRect/>
          </a:stretch>
        </p:blipFill>
        <p:spPr bwMode="auto">
          <a:xfrm>
            <a:off x="5497513" y="4286250"/>
            <a:ext cx="3551237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5449888" y="4295775"/>
            <a:ext cx="30083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 i="1" dirty="0">
                <a:solidFill>
                  <a:schemeClr val="bg1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GEANT4 Monte Carlo </a:t>
            </a:r>
            <a:r>
              <a:rPr lang="it-IT" sz="1400" b="1" i="1" dirty="0" err="1">
                <a:solidFill>
                  <a:schemeClr val="bg1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simulation</a:t>
            </a:r>
            <a:endParaRPr lang="it-IT" sz="1400" b="1" i="1" dirty="0">
              <a:solidFill>
                <a:schemeClr val="bg1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5738" y="3992563"/>
            <a:ext cx="19954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i="1" dirty="0" err="1">
                <a:solidFill>
                  <a:srgbClr val="000066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Experimental</a:t>
            </a:r>
            <a:r>
              <a:rPr lang="it-IT" sz="1600" b="1" i="1" dirty="0">
                <a:solidFill>
                  <a:srgbClr val="000066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 setup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120650" y="2271713"/>
            <a:ext cx="38417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355600" indent="-176213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Thick target data available in literature in the range 60-400 AMeV:</a:t>
            </a:r>
          </a:p>
          <a:p>
            <a:pPr lvl="1" eaLnBrk="1" hangingPunct="1">
              <a:buFontTx/>
              <a:buChar char="•"/>
            </a:pPr>
            <a:r>
              <a:rPr lang="en-GB" sz="1400" b="1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mainly neutrons</a:t>
            </a:r>
          </a:p>
          <a:p>
            <a:pPr lvl="1" eaLnBrk="1" hangingPunct="1">
              <a:buFontTx/>
              <a:buChar char="•"/>
            </a:pPr>
            <a:r>
              <a:rPr lang="en-GB" sz="1400" b="1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only </a:t>
            </a:r>
            <a:r>
              <a:rPr lang="en-GB" sz="1400" b="1" u="sng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water</a:t>
            </a:r>
            <a:r>
              <a:rPr lang="en-GB" sz="1400" b="1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or </a:t>
            </a:r>
            <a:r>
              <a:rPr lang="en-GB" sz="1400" b="1" u="sng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PMMA</a:t>
            </a:r>
            <a:r>
              <a:rPr lang="en-GB" sz="1400" b="1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targets</a:t>
            </a:r>
          </a:p>
        </p:txBody>
      </p:sp>
      <p:grpSp>
        <p:nvGrpSpPr>
          <p:cNvPr id="23559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23617" name="Picture 3" descr="logoinfn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18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sp>
        <p:nvSpPr>
          <p:cNvPr id="23560" name="Text Box 16"/>
          <p:cNvSpPr txBox="1">
            <a:spLocks noChangeArrowheads="1"/>
          </p:cNvSpPr>
          <p:nvPr/>
        </p:nvSpPr>
        <p:spPr bwMode="auto">
          <a:xfrm>
            <a:off x="1588" y="6630988"/>
            <a:ext cx="3122612" cy="246062"/>
          </a:xfrm>
          <a:prstGeom prst="rect">
            <a:avLst/>
          </a:prstGeom>
          <a:gradFill rotWithShape="1">
            <a:gsLst>
              <a:gs pos="0">
                <a:srgbClr val="666600"/>
              </a:gs>
              <a:gs pos="100000">
                <a:srgbClr val="B8B88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The Experiments @ LNS-CT</a:t>
            </a:r>
            <a:endParaRPr lang="en-US" sz="10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23561" name="Picture 1" descr="Schermata 08-2456144 alle 22.53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727075"/>
            <a:ext cx="513397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438150"/>
            <a:ext cx="22558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3" name="Group 84"/>
          <p:cNvGrpSpPr>
            <a:grpSpLocks/>
          </p:cNvGrpSpPr>
          <p:nvPr/>
        </p:nvGrpSpPr>
        <p:grpSpPr bwMode="auto">
          <a:xfrm>
            <a:off x="1063625" y="4479925"/>
            <a:ext cx="1854200" cy="655638"/>
            <a:chOff x="730850" y="1552499"/>
            <a:chExt cx="3305087" cy="1209413"/>
          </a:xfrm>
        </p:grpSpPr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3852008" y="2234807"/>
              <a:ext cx="183929" cy="19912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3803902" y="2334372"/>
              <a:ext cx="183931" cy="199128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571867" y="1886332"/>
              <a:ext cx="183931" cy="20205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818051" y="2158670"/>
              <a:ext cx="183929" cy="199128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484147" y="1980039"/>
              <a:ext cx="183929" cy="199128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3520932" y="1663777"/>
              <a:ext cx="183931" cy="202058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3385107" y="1649136"/>
              <a:ext cx="183931" cy="202056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223815" y="2325586"/>
              <a:ext cx="183929" cy="202058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385107" y="1552499"/>
              <a:ext cx="183931" cy="19912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039883" y="1605209"/>
              <a:ext cx="183931" cy="19912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3724670" y="2252378"/>
              <a:ext cx="183931" cy="19912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478487" y="1549572"/>
              <a:ext cx="183929" cy="19912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3581" name="Group 40"/>
            <p:cNvGrpSpPr>
              <a:grpSpLocks/>
            </p:cNvGrpSpPr>
            <p:nvPr/>
          </p:nvGrpSpPr>
          <p:grpSpPr bwMode="auto">
            <a:xfrm>
              <a:off x="730850" y="1752261"/>
              <a:ext cx="862013" cy="1009651"/>
              <a:chOff x="1175" y="3124"/>
              <a:chExt cx="543" cy="636"/>
            </a:xfrm>
          </p:grpSpPr>
          <p:grpSp>
            <p:nvGrpSpPr>
              <p:cNvPr id="23590" name="Group 10"/>
              <p:cNvGrpSpPr>
                <a:grpSpLocks/>
              </p:cNvGrpSpPr>
              <p:nvPr/>
            </p:nvGrpSpPr>
            <p:grpSpPr bwMode="auto">
              <a:xfrm>
                <a:off x="1175" y="3124"/>
                <a:ext cx="308" cy="344"/>
                <a:chOff x="364" y="2653"/>
                <a:chExt cx="308" cy="338"/>
              </a:xfrm>
            </p:grpSpPr>
            <p:sp>
              <p:nvSpPr>
                <p:cNvPr id="61" name="Oval 11"/>
                <p:cNvSpPr>
                  <a:spLocks noChangeArrowheads="1"/>
                </p:cNvSpPr>
                <p:nvPr/>
              </p:nvSpPr>
              <p:spPr bwMode="auto">
                <a:xfrm>
                  <a:off x="555" y="2741"/>
                  <a:ext cx="119" cy="1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2" name="Oval 12"/>
                <p:cNvSpPr>
                  <a:spLocks noChangeArrowheads="1"/>
                </p:cNvSpPr>
                <p:nvPr/>
              </p:nvSpPr>
              <p:spPr bwMode="auto">
                <a:xfrm>
                  <a:off x="530" y="2673"/>
                  <a:ext cx="116" cy="1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3" name="Oval 13"/>
                <p:cNvSpPr>
                  <a:spLocks noChangeArrowheads="1"/>
                </p:cNvSpPr>
                <p:nvPr/>
              </p:nvSpPr>
              <p:spPr bwMode="auto">
                <a:xfrm>
                  <a:off x="458" y="2649"/>
                  <a:ext cx="118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4" name="Oval 14"/>
                <p:cNvSpPr>
                  <a:spLocks noChangeArrowheads="1"/>
                </p:cNvSpPr>
                <p:nvPr/>
              </p:nvSpPr>
              <p:spPr bwMode="auto">
                <a:xfrm>
                  <a:off x="385" y="2683"/>
                  <a:ext cx="119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5" name="Oval 15"/>
                <p:cNvSpPr>
                  <a:spLocks noChangeArrowheads="1"/>
                </p:cNvSpPr>
                <p:nvPr/>
              </p:nvSpPr>
              <p:spPr bwMode="auto">
                <a:xfrm>
                  <a:off x="458" y="2729"/>
                  <a:ext cx="118" cy="1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" name="Oval 16"/>
                <p:cNvSpPr>
                  <a:spLocks noChangeArrowheads="1"/>
                </p:cNvSpPr>
                <p:nvPr/>
              </p:nvSpPr>
              <p:spPr bwMode="auto">
                <a:xfrm>
                  <a:off x="364" y="2776"/>
                  <a:ext cx="116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" name="Oval 17"/>
                <p:cNvSpPr>
                  <a:spLocks noChangeArrowheads="1"/>
                </p:cNvSpPr>
                <p:nvPr/>
              </p:nvSpPr>
              <p:spPr bwMode="auto">
                <a:xfrm>
                  <a:off x="530" y="2865"/>
                  <a:ext cx="116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8" name="Oval 18"/>
                <p:cNvSpPr>
                  <a:spLocks noChangeArrowheads="1"/>
                </p:cNvSpPr>
                <p:nvPr/>
              </p:nvSpPr>
              <p:spPr bwMode="auto">
                <a:xfrm>
                  <a:off x="441" y="2852"/>
                  <a:ext cx="116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9" name="Oval 19"/>
                <p:cNvSpPr>
                  <a:spLocks noChangeArrowheads="1"/>
                </p:cNvSpPr>
                <p:nvPr/>
              </p:nvSpPr>
              <p:spPr bwMode="auto">
                <a:xfrm>
                  <a:off x="410" y="2729"/>
                  <a:ext cx="118" cy="1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0" name="Oval 20"/>
                <p:cNvSpPr>
                  <a:spLocks noChangeArrowheads="1"/>
                </p:cNvSpPr>
                <p:nvPr/>
              </p:nvSpPr>
              <p:spPr bwMode="auto">
                <a:xfrm>
                  <a:off x="385" y="2854"/>
                  <a:ext cx="119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1" name="Oval 21"/>
                <p:cNvSpPr>
                  <a:spLocks noChangeArrowheads="1"/>
                </p:cNvSpPr>
                <p:nvPr/>
              </p:nvSpPr>
              <p:spPr bwMode="auto">
                <a:xfrm>
                  <a:off x="557" y="2810"/>
                  <a:ext cx="119" cy="12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2" name="Oval 22"/>
                <p:cNvSpPr>
                  <a:spLocks noChangeArrowheads="1"/>
                </p:cNvSpPr>
                <p:nvPr/>
              </p:nvSpPr>
              <p:spPr bwMode="auto">
                <a:xfrm>
                  <a:off x="460" y="2796"/>
                  <a:ext cx="118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3591" name="Group 25"/>
              <p:cNvGrpSpPr>
                <a:grpSpLocks/>
              </p:cNvGrpSpPr>
              <p:nvPr/>
            </p:nvGrpSpPr>
            <p:grpSpPr bwMode="auto">
              <a:xfrm>
                <a:off x="1391" y="3417"/>
                <a:ext cx="308" cy="343"/>
                <a:chOff x="364" y="2653"/>
                <a:chExt cx="308" cy="338"/>
              </a:xfrm>
            </p:grpSpPr>
            <p:sp>
              <p:nvSpPr>
                <p:cNvPr id="49" name="Oval 26"/>
                <p:cNvSpPr>
                  <a:spLocks noChangeArrowheads="1"/>
                </p:cNvSpPr>
                <p:nvPr/>
              </p:nvSpPr>
              <p:spPr bwMode="auto">
                <a:xfrm>
                  <a:off x="554" y="2740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0" name="Oval 27"/>
                <p:cNvSpPr>
                  <a:spLocks noChangeArrowheads="1"/>
                </p:cNvSpPr>
                <p:nvPr/>
              </p:nvSpPr>
              <p:spPr bwMode="auto">
                <a:xfrm>
                  <a:off x="528" y="2675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" name="Oval 28"/>
                <p:cNvSpPr>
                  <a:spLocks noChangeArrowheads="1"/>
                </p:cNvSpPr>
                <p:nvPr/>
              </p:nvSpPr>
              <p:spPr bwMode="auto">
                <a:xfrm>
                  <a:off x="456" y="2651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2" name="Oval 29"/>
                <p:cNvSpPr>
                  <a:spLocks noChangeArrowheads="1"/>
                </p:cNvSpPr>
                <p:nvPr/>
              </p:nvSpPr>
              <p:spPr bwMode="auto">
                <a:xfrm>
                  <a:off x="382" y="2686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3" name="Oval 30"/>
                <p:cNvSpPr>
                  <a:spLocks noChangeArrowheads="1"/>
                </p:cNvSpPr>
                <p:nvPr/>
              </p:nvSpPr>
              <p:spPr bwMode="auto">
                <a:xfrm>
                  <a:off x="458" y="2729"/>
                  <a:ext cx="118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4" name="Oval 31"/>
                <p:cNvSpPr>
                  <a:spLocks noChangeArrowheads="1"/>
                </p:cNvSpPr>
                <p:nvPr/>
              </p:nvSpPr>
              <p:spPr bwMode="auto">
                <a:xfrm>
                  <a:off x="362" y="2777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5" name="Oval 32"/>
                <p:cNvSpPr>
                  <a:spLocks noChangeArrowheads="1"/>
                </p:cNvSpPr>
                <p:nvPr/>
              </p:nvSpPr>
              <p:spPr bwMode="auto">
                <a:xfrm>
                  <a:off x="524" y="2866"/>
                  <a:ext cx="118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6" name="Oval 33"/>
                <p:cNvSpPr>
                  <a:spLocks noChangeArrowheads="1"/>
                </p:cNvSpPr>
                <p:nvPr/>
              </p:nvSpPr>
              <p:spPr bwMode="auto">
                <a:xfrm>
                  <a:off x="439" y="2855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" name="Oval 34"/>
                <p:cNvSpPr>
                  <a:spLocks noChangeArrowheads="1"/>
                </p:cNvSpPr>
                <p:nvPr/>
              </p:nvSpPr>
              <p:spPr bwMode="auto">
                <a:xfrm>
                  <a:off x="410" y="2729"/>
                  <a:ext cx="116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8" name="Oval 35"/>
                <p:cNvSpPr>
                  <a:spLocks noChangeArrowheads="1"/>
                </p:cNvSpPr>
                <p:nvPr/>
              </p:nvSpPr>
              <p:spPr bwMode="auto">
                <a:xfrm>
                  <a:off x="382" y="2855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9" name="Oval 36"/>
                <p:cNvSpPr>
                  <a:spLocks noChangeArrowheads="1"/>
                </p:cNvSpPr>
                <p:nvPr/>
              </p:nvSpPr>
              <p:spPr bwMode="auto">
                <a:xfrm>
                  <a:off x="554" y="2811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" name="Oval 37"/>
                <p:cNvSpPr>
                  <a:spLocks noChangeArrowheads="1"/>
                </p:cNvSpPr>
                <p:nvPr/>
              </p:nvSpPr>
              <p:spPr bwMode="auto">
                <a:xfrm>
                  <a:off x="458" y="2798"/>
                  <a:ext cx="118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48" name="AutoShape 39"/>
              <p:cNvSpPr>
                <a:spLocks noChangeAspect="1" noChangeArrowheads="1"/>
              </p:cNvSpPr>
              <p:nvPr/>
            </p:nvSpPr>
            <p:spPr bwMode="auto">
              <a:xfrm rot="552800">
                <a:off x="1246" y="3269"/>
                <a:ext cx="472" cy="269"/>
              </a:xfrm>
              <a:prstGeom prst="irregularSeal2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8" name="Oval 29"/>
            <p:cNvSpPr>
              <a:spLocks noChangeArrowheads="1"/>
            </p:cNvSpPr>
            <p:nvPr/>
          </p:nvSpPr>
          <p:spPr bwMode="auto">
            <a:xfrm>
              <a:off x="2836145" y="1836551"/>
              <a:ext cx="181101" cy="202056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Oval 30"/>
            <p:cNvSpPr>
              <a:spLocks noChangeArrowheads="1"/>
            </p:cNvSpPr>
            <p:nvPr/>
          </p:nvSpPr>
          <p:spPr bwMode="auto">
            <a:xfrm>
              <a:off x="2960652" y="1912688"/>
              <a:ext cx="183931" cy="199128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Oval 31"/>
            <p:cNvSpPr>
              <a:spLocks noChangeArrowheads="1"/>
            </p:cNvSpPr>
            <p:nvPr/>
          </p:nvSpPr>
          <p:spPr bwMode="auto">
            <a:xfrm>
              <a:off x="2805019" y="1985896"/>
              <a:ext cx="183929" cy="202058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923867" y="2108887"/>
              <a:ext cx="183929" cy="199128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Oval 34"/>
            <p:cNvSpPr>
              <a:spLocks noChangeArrowheads="1"/>
            </p:cNvSpPr>
            <p:nvPr/>
          </p:nvSpPr>
          <p:spPr bwMode="auto">
            <a:xfrm>
              <a:off x="2878592" y="1909759"/>
              <a:ext cx="183929" cy="19912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2838976" y="2108887"/>
              <a:ext cx="181101" cy="19912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Oval 36"/>
            <p:cNvSpPr>
              <a:spLocks noChangeArrowheads="1"/>
            </p:cNvSpPr>
            <p:nvPr/>
          </p:nvSpPr>
          <p:spPr bwMode="auto">
            <a:xfrm>
              <a:off x="3011586" y="2053249"/>
              <a:ext cx="186760" cy="196199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Right Arrow 44"/>
            <p:cNvSpPr>
              <a:spLocks noChangeArrowheads="1"/>
            </p:cNvSpPr>
            <p:nvPr/>
          </p:nvSpPr>
          <p:spPr bwMode="auto">
            <a:xfrm>
              <a:off x="1791988" y="2091317"/>
              <a:ext cx="800804" cy="260625"/>
            </a:xfrm>
            <a:prstGeom prst="rightArrow">
              <a:avLst>
                <a:gd name="adj1" fmla="val 50000"/>
                <a:gd name="adj2" fmla="val 50001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73" name="Connettore 2 16"/>
          <p:cNvCxnSpPr/>
          <p:nvPr/>
        </p:nvCxnSpPr>
        <p:spPr bwMode="auto">
          <a:xfrm flipV="1">
            <a:off x="120650" y="4989513"/>
            <a:ext cx="992188" cy="9525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CasellaDiTesto 21"/>
          <p:cNvSpPr txBox="1">
            <a:spLocks noChangeArrowheads="1"/>
          </p:cNvSpPr>
          <p:nvPr/>
        </p:nvSpPr>
        <p:spPr bwMode="auto">
          <a:xfrm>
            <a:off x="-242888" y="4622800"/>
            <a:ext cx="13255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sz="1200" b="1" i="1">
                <a:solidFill>
                  <a:srgbClr val="FF0000"/>
                </a:solidFill>
              </a:rPr>
              <a:t>Beam</a:t>
            </a:r>
          </a:p>
        </p:txBody>
      </p:sp>
      <p:cxnSp>
        <p:nvCxnSpPr>
          <p:cNvPr id="75" name="Connettore 2 16"/>
          <p:cNvCxnSpPr/>
          <p:nvPr/>
        </p:nvCxnSpPr>
        <p:spPr bwMode="auto">
          <a:xfrm flipV="1">
            <a:off x="3205163" y="4641850"/>
            <a:ext cx="1258887" cy="301625"/>
          </a:xfrm>
          <a:prstGeom prst="straightConnector1">
            <a:avLst/>
          </a:prstGeom>
          <a:ln w="38100">
            <a:solidFill>
              <a:srgbClr val="00009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7" name="CasellaDiTesto 21"/>
          <p:cNvSpPr txBox="1">
            <a:spLocks noChangeArrowheads="1"/>
          </p:cNvSpPr>
          <p:nvPr/>
        </p:nvSpPr>
        <p:spPr bwMode="auto">
          <a:xfrm>
            <a:off x="4160838" y="4314825"/>
            <a:ext cx="12938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sz="1100" b="1" i="1">
                <a:solidFill>
                  <a:srgbClr val="000090"/>
                </a:solidFill>
              </a:rPr>
              <a:t>Si-CsI telescope </a:t>
            </a:r>
          </a:p>
          <a:p>
            <a:pPr algn="ctr" eaLnBrk="1" hangingPunct="1"/>
            <a:r>
              <a:rPr lang="it-IT" sz="1100" b="1" i="1">
                <a:solidFill>
                  <a:srgbClr val="000090"/>
                </a:solidFill>
              </a:rPr>
              <a:t>@ 0°</a:t>
            </a:r>
          </a:p>
        </p:txBody>
      </p:sp>
      <p:sp>
        <p:nvSpPr>
          <p:cNvPr id="3" name="Rectangle 2"/>
          <p:cNvSpPr/>
          <p:nvPr/>
        </p:nvSpPr>
        <p:spPr>
          <a:xfrm>
            <a:off x="71438" y="836613"/>
            <a:ext cx="3965575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600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 measure the fragments produced in conditions closer to the clinical case: thick target experiment in air with </a:t>
            </a:r>
            <a:r>
              <a:rPr lang="en-GB" sz="1600" b="1" i="1" u="sng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tissue-equivalent materials</a:t>
            </a:r>
            <a:r>
              <a:rPr lang="en-GB" sz="1600" b="1" i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of medical interest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797050" y="0"/>
            <a:ext cx="55673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Preliminary results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4578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24591" name="Picture 3" descr="logoinfn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2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pic>
        <p:nvPicPr>
          <p:cNvPr id="24579" name="Picture 1" descr="Schermata 2013-05-28 alle 10.22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247775"/>
            <a:ext cx="450850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3390900" y="1654175"/>
            <a:ext cx="561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1" name="Rectangle 23"/>
          <p:cNvSpPr>
            <a:spLocks noChangeArrowheads="1"/>
          </p:cNvSpPr>
          <p:nvPr/>
        </p:nvSpPr>
        <p:spPr bwMode="auto">
          <a:xfrm>
            <a:off x="3848100" y="1458913"/>
            <a:ext cx="901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QMD</a:t>
            </a:r>
          </a:p>
        </p:txBody>
      </p:sp>
      <p:sp>
        <p:nvSpPr>
          <p:cNvPr id="24582" name="Rectangle 23"/>
          <p:cNvSpPr>
            <a:spLocks noChangeArrowheads="1"/>
          </p:cNvSpPr>
          <p:nvPr/>
        </p:nvSpPr>
        <p:spPr bwMode="auto">
          <a:xfrm>
            <a:off x="-65088" y="995363"/>
            <a:ext cx="5667376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90"/>
                </a:solidFill>
              </a:rPr>
              <a:t>Number of </a:t>
            </a:r>
            <a:r>
              <a:rPr lang="en-US" sz="1600" b="1" baseline="30000">
                <a:solidFill>
                  <a:srgbClr val="000090"/>
                </a:solidFill>
              </a:rPr>
              <a:t>4</a:t>
            </a:r>
            <a:r>
              <a:rPr lang="en-US" sz="1600" b="1">
                <a:solidFill>
                  <a:srgbClr val="000090"/>
                </a:solidFill>
              </a:rPr>
              <a:t>He produced at 0° by 62 AMeV </a:t>
            </a:r>
            <a:r>
              <a:rPr lang="en-US" sz="1600" b="1" baseline="30000">
                <a:solidFill>
                  <a:srgbClr val="000090"/>
                </a:solidFill>
              </a:rPr>
              <a:t>12</a:t>
            </a:r>
            <a:r>
              <a:rPr lang="en-US" sz="1600" b="1">
                <a:solidFill>
                  <a:srgbClr val="000090"/>
                </a:solidFill>
              </a:rPr>
              <a:t>C ions </a:t>
            </a:r>
          </a:p>
        </p:txBody>
      </p:sp>
      <p:pic>
        <p:nvPicPr>
          <p:cNvPr id="2458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1704975"/>
            <a:ext cx="31623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12"/>
          <p:cNvSpPr txBox="1">
            <a:spLocks noChangeArrowheads="1"/>
          </p:cNvSpPr>
          <p:nvPr/>
        </p:nvSpPr>
        <p:spPr bwMode="auto">
          <a:xfrm>
            <a:off x="0" y="6626225"/>
            <a:ext cx="3744913" cy="244475"/>
          </a:xfrm>
          <a:prstGeom prst="rect">
            <a:avLst/>
          </a:prstGeom>
          <a:gradFill rotWithShape="1">
            <a:gsLst>
              <a:gs pos="0">
                <a:srgbClr val="02782F"/>
              </a:gs>
              <a:gs pos="100000">
                <a:srgbClr val="82BC9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Experimental results</a:t>
            </a:r>
            <a:endParaRPr lang="en-US" sz="10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4585" name="Rectangle 23"/>
          <p:cNvSpPr>
            <a:spLocks noChangeArrowheads="1"/>
          </p:cNvSpPr>
          <p:nvPr/>
        </p:nvSpPr>
        <p:spPr bwMode="auto">
          <a:xfrm>
            <a:off x="5935663" y="1352550"/>
            <a:ext cx="2617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90"/>
                </a:solidFill>
              </a:rPr>
              <a:t>Cortical Bone 3 mm</a:t>
            </a:r>
          </a:p>
        </p:txBody>
      </p:sp>
      <p:sp>
        <p:nvSpPr>
          <p:cNvPr id="24586" name="Rectangle 23"/>
          <p:cNvSpPr>
            <a:spLocks noChangeArrowheads="1"/>
          </p:cNvSpPr>
          <p:nvPr/>
        </p:nvSpPr>
        <p:spPr bwMode="auto">
          <a:xfrm>
            <a:off x="6524625" y="4202113"/>
            <a:ext cx="16113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90"/>
                </a:solidFill>
              </a:rPr>
              <a:t>Composition</a:t>
            </a:r>
          </a:p>
          <a:p>
            <a:pPr algn="ctr"/>
            <a:r>
              <a:rPr lang="en-US" sz="1400" b="1">
                <a:solidFill>
                  <a:srgbClr val="000090"/>
                </a:solidFill>
              </a:rPr>
              <a:t>%H-&gt;3,41</a:t>
            </a:r>
          </a:p>
          <a:p>
            <a:pPr algn="ctr"/>
            <a:r>
              <a:rPr lang="en-US" sz="1400" b="1">
                <a:solidFill>
                  <a:srgbClr val="000090"/>
                </a:solidFill>
              </a:rPr>
              <a:t>%C-&gt;31,41</a:t>
            </a:r>
          </a:p>
          <a:p>
            <a:pPr algn="ctr"/>
            <a:r>
              <a:rPr lang="en-US" sz="1400" b="1">
                <a:solidFill>
                  <a:srgbClr val="000090"/>
                </a:solidFill>
              </a:rPr>
              <a:t>%N-&gt;1,84</a:t>
            </a:r>
          </a:p>
          <a:p>
            <a:pPr algn="ctr"/>
            <a:r>
              <a:rPr lang="en-US" sz="1400" b="1">
                <a:solidFill>
                  <a:srgbClr val="000090"/>
                </a:solidFill>
              </a:rPr>
              <a:t>%O-&gt;36,50</a:t>
            </a:r>
          </a:p>
          <a:p>
            <a:pPr algn="ctr"/>
            <a:r>
              <a:rPr lang="en-US" sz="1400" b="1">
                <a:solidFill>
                  <a:srgbClr val="000090"/>
                </a:solidFill>
              </a:rPr>
              <a:t>%Cl-&gt;0,04</a:t>
            </a:r>
          </a:p>
          <a:p>
            <a:pPr algn="ctr"/>
            <a:r>
              <a:rPr lang="en-US" sz="1400" b="1">
                <a:solidFill>
                  <a:srgbClr val="000090"/>
                </a:solidFill>
              </a:rPr>
              <a:t>%Ca-&gt;26,81</a:t>
            </a:r>
          </a:p>
        </p:txBody>
      </p:sp>
      <p:pic>
        <p:nvPicPr>
          <p:cNvPr id="24587" name="Picture 4" descr="Schermata 2013-05-28 alle 13.34.5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859338"/>
            <a:ext cx="261778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Rectangle 23"/>
          <p:cNvSpPr>
            <a:spLocks noChangeArrowheads="1"/>
          </p:cNvSpPr>
          <p:nvPr/>
        </p:nvSpPr>
        <p:spPr bwMode="auto">
          <a:xfrm>
            <a:off x="511175" y="4764088"/>
            <a:ext cx="20193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b="1">
                <a:solidFill>
                  <a:srgbClr val="000090"/>
                </a:solidFill>
              </a:rPr>
              <a:t>The comparison between QMD and data shows the same qualitative behavior observed in the thin target experiment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160588" y="5989638"/>
            <a:ext cx="379412" cy="19050"/>
          </a:xfrm>
          <a:prstGeom prst="straightConnector1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31"/>
          <p:cNvSpPr/>
          <p:nvPr/>
        </p:nvSpPr>
        <p:spPr>
          <a:xfrm rot="2225434">
            <a:off x="368300" y="3492500"/>
            <a:ext cx="255111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Preliminary</a:t>
            </a:r>
            <a:endParaRPr lang="en-US" sz="20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6"/>
          <p:cNvSpPr>
            <a:spLocks noChangeArrowheads="1"/>
          </p:cNvSpPr>
          <p:nvPr/>
        </p:nvSpPr>
        <p:spPr bwMode="auto">
          <a:xfrm>
            <a:off x="566738" y="1955800"/>
            <a:ext cx="8048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For the first time a wide set of fragmentation DDCS were measured @ LNS for the reactions </a:t>
            </a:r>
            <a:r>
              <a:rPr lang="en-US" b="1" baseline="30000">
                <a:solidFill>
                  <a:srgbClr val="0000FF"/>
                </a:solidFill>
              </a:rPr>
              <a:t>12</a:t>
            </a:r>
            <a:r>
              <a:rPr lang="en-US" b="1">
                <a:solidFill>
                  <a:srgbClr val="0000FF"/>
                </a:solidFill>
              </a:rPr>
              <a:t>C+</a:t>
            </a:r>
            <a:r>
              <a:rPr lang="en-US" b="1" baseline="30000">
                <a:solidFill>
                  <a:srgbClr val="0000FF"/>
                </a:solidFill>
              </a:rPr>
              <a:t>12</a:t>
            </a:r>
            <a:r>
              <a:rPr lang="en-US" b="1">
                <a:solidFill>
                  <a:srgbClr val="0000FF"/>
                </a:solidFill>
              </a:rPr>
              <a:t>C,</a:t>
            </a:r>
            <a:r>
              <a:rPr lang="en-US" b="1" baseline="30000">
                <a:solidFill>
                  <a:srgbClr val="0000FF"/>
                </a:solidFill>
              </a:rPr>
              <a:t>197</a:t>
            </a:r>
            <a:r>
              <a:rPr lang="en-US" b="1">
                <a:solidFill>
                  <a:srgbClr val="0000FF"/>
                </a:solidFill>
              </a:rPr>
              <a:t>Au @ 62 AMeV</a:t>
            </a:r>
          </a:p>
        </p:txBody>
      </p:sp>
      <p:sp>
        <p:nvSpPr>
          <p:cNvPr id="25602" name="Rectangle 19"/>
          <p:cNvSpPr>
            <a:spLocks noChangeArrowheads="1"/>
          </p:cNvSpPr>
          <p:nvPr/>
        </p:nvSpPr>
        <p:spPr bwMode="auto">
          <a:xfrm>
            <a:off x="590550" y="4019550"/>
            <a:ext cx="8261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Binary Cascade and QMD model of Geant4 have been tested for the first time at Fermi energies: the new data will allow to substantially improve the prediction capability of both models</a:t>
            </a:r>
          </a:p>
        </p:txBody>
      </p:sp>
      <p:sp>
        <p:nvSpPr>
          <p:cNvPr id="23" name="Cube 22"/>
          <p:cNvSpPr>
            <a:spLocks noChangeArrowheads="1"/>
          </p:cNvSpPr>
          <p:nvPr/>
        </p:nvSpPr>
        <p:spPr bwMode="auto">
          <a:xfrm>
            <a:off x="441325" y="2055813"/>
            <a:ext cx="155575" cy="169862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" name="Cube 24"/>
          <p:cNvSpPr>
            <a:spLocks noChangeArrowheads="1"/>
          </p:cNvSpPr>
          <p:nvPr/>
        </p:nvSpPr>
        <p:spPr bwMode="auto">
          <a:xfrm>
            <a:off x="441325" y="4129088"/>
            <a:ext cx="155575" cy="169862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6575" y="52388"/>
            <a:ext cx="82899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Conclusions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950913" y="2597150"/>
            <a:ext cx="7202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The data will soon appear in two database: </a:t>
            </a:r>
          </a:p>
          <a:p>
            <a:pPr marL="342900" indent="-342900" algn="ctr">
              <a:buFontTx/>
              <a:buAutoNum type="arabicParenR"/>
              <a:defRPr/>
            </a:pPr>
            <a:r>
              <a:rPr lang="en-US" b="1" dirty="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Nuclear Energy Agency Data Bank (NEADB)</a:t>
            </a:r>
          </a:p>
          <a:p>
            <a:pPr marL="342900" indent="-342900" algn="ctr">
              <a:buFontTx/>
              <a:buAutoNum type="arabicParenR"/>
              <a:defRPr/>
            </a:pPr>
            <a:r>
              <a:rPr lang="en-US" b="1" dirty="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Experimental Nuclear Reaction Data (EXFOR)</a:t>
            </a:r>
          </a:p>
        </p:txBody>
      </p:sp>
      <p:sp>
        <p:nvSpPr>
          <p:cNvPr id="19" name="Cube 18"/>
          <p:cNvSpPr>
            <a:spLocks noChangeArrowheads="1"/>
          </p:cNvSpPr>
          <p:nvPr/>
        </p:nvSpPr>
        <p:spPr bwMode="auto">
          <a:xfrm>
            <a:off x="454025" y="5400675"/>
            <a:ext cx="155575" cy="169863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608" name="Rectangle 16"/>
          <p:cNvSpPr>
            <a:spLocks noChangeArrowheads="1"/>
          </p:cNvSpPr>
          <p:nvPr/>
        </p:nvSpPr>
        <p:spPr bwMode="auto">
          <a:xfrm>
            <a:off x="638175" y="5283200"/>
            <a:ext cx="7915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A new campaign of experiments has started @ LNS to measure </a:t>
            </a:r>
            <a:r>
              <a:rPr lang="en-US" b="1" baseline="30000">
                <a:solidFill>
                  <a:srgbClr val="0000FF"/>
                </a:solidFill>
              </a:rPr>
              <a:t>12</a:t>
            </a:r>
            <a:r>
              <a:rPr lang="en-US" b="1">
                <a:solidFill>
                  <a:srgbClr val="0000FF"/>
                </a:solidFill>
              </a:rPr>
              <a:t>C fragmentation at Fermi energies on thick tissue-like materials for which no data are available in literature</a:t>
            </a:r>
          </a:p>
        </p:txBody>
      </p:sp>
      <p:grpSp>
        <p:nvGrpSpPr>
          <p:cNvPr id="25609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25613" name="Picture 3" descr="logoinfn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4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0" y="6624638"/>
            <a:ext cx="4810125" cy="244475"/>
          </a:xfrm>
          <a:prstGeom prst="rect">
            <a:avLst/>
          </a:prstGeom>
          <a:gradFill rotWithShape="1">
            <a:gsLst>
              <a:gs pos="0">
                <a:srgbClr val="484894"/>
              </a:gs>
              <a:gs pos="100000">
                <a:srgbClr val="ABABC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Conclusions</a:t>
            </a:r>
            <a:endParaRPr lang="en-US" sz="10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5" name="Cube 14"/>
          <p:cNvSpPr>
            <a:spLocks noChangeArrowheads="1"/>
          </p:cNvSpPr>
          <p:nvPr/>
        </p:nvSpPr>
        <p:spPr bwMode="auto">
          <a:xfrm>
            <a:off x="454025" y="1014413"/>
            <a:ext cx="155575" cy="169862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612" name="Rectangle 16"/>
          <p:cNvSpPr>
            <a:spLocks noChangeArrowheads="1"/>
          </p:cNvSpPr>
          <p:nvPr/>
        </p:nvSpPr>
        <p:spPr bwMode="auto">
          <a:xfrm>
            <a:off x="596900" y="904875"/>
            <a:ext cx="8274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Fragmentation cross sections are fundamental inputs for both Hadrontherapy and Space radiation protection communities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84"/>
          <p:cNvGrpSpPr>
            <a:grpSpLocks/>
          </p:cNvGrpSpPr>
          <p:nvPr/>
        </p:nvGrpSpPr>
        <p:grpSpPr bwMode="auto">
          <a:xfrm rot="-1746648">
            <a:off x="925513" y="2179638"/>
            <a:ext cx="3711575" cy="1238250"/>
            <a:chOff x="730850" y="1551154"/>
            <a:chExt cx="3303963" cy="1210758"/>
          </a:xfrm>
        </p:grpSpPr>
        <p:sp>
          <p:nvSpPr>
            <p:cNvPr id="6" name="Oval 26"/>
            <p:cNvSpPr>
              <a:spLocks noChangeArrowheads="1"/>
            </p:cNvSpPr>
            <p:nvPr/>
          </p:nvSpPr>
          <p:spPr bwMode="auto">
            <a:xfrm>
              <a:off x="3849521" y="2232508"/>
              <a:ext cx="183711" cy="201793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27"/>
            <p:cNvSpPr>
              <a:spLocks noChangeArrowheads="1"/>
            </p:cNvSpPr>
            <p:nvPr/>
          </p:nvSpPr>
          <p:spPr bwMode="auto">
            <a:xfrm>
              <a:off x="3807913" y="2331314"/>
              <a:ext cx="183711" cy="200240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28"/>
            <p:cNvSpPr>
              <a:spLocks noChangeArrowheads="1"/>
            </p:cNvSpPr>
            <p:nvPr/>
          </p:nvSpPr>
          <p:spPr bwMode="auto">
            <a:xfrm>
              <a:off x="3572913" y="1885541"/>
              <a:ext cx="183711" cy="200240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29"/>
            <p:cNvSpPr>
              <a:spLocks noChangeArrowheads="1"/>
            </p:cNvSpPr>
            <p:nvPr/>
          </p:nvSpPr>
          <p:spPr bwMode="auto">
            <a:xfrm>
              <a:off x="3817540" y="2155981"/>
              <a:ext cx="183711" cy="200240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Oval 30"/>
            <p:cNvSpPr>
              <a:spLocks noChangeArrowheads="1"/>
            </p:cNvSpPr>
            <p:nvPr/>
          </p:nvSpPr>
          <p:spPr bwMode="auto">
            <a:xfrm>
              <a:off x="3487047" y="1975156"/>
              <a:ext cx="183711" cy="200240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Oval 31"/>
            <p:cNvSpPr>
              <a:spLocks noChangeArrowheads="1"/>
            </p:cNvSpPr>
            <p:nvPr/>
          </p:nvSpPr>
          <p:spPr bwMode="auto">
            <a:xfrm>
              <a:off x="3521777" y="1664158"/>
              <a:ext cx="183711" cy="200241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Oval 32"/>
            <p:cNvSpPr>
              <a:spLocks noChangeArrowheads="1"/>
            </p:cNvSpPr>
            <p:nvPr/>
          </p:nvSpPr>
          <p:spPr bwMode="auto">
            <a:xfrm>
              <a:off x="3389561" y="1650370"/>
              <a:ext cx="182297" cy="200241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Oval 33"/>
            <p:cNvSpPr>
              <a:spLocks noChangeArrowheads="1"/>
            </p:cNvSpPr>
            <p:nvPr/>
          </p:nvSpPr>
          <p:spPr bwMode="auto">
            <a:xfrm>
              <a:off x="3222235" y="2328422"/>
              <a:ext cx="183711" cy="200240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Oval 34"/>
            <p:cNvSpPr>
              <a:spLocks noChangeArrowheads="1"/>
            </p:cNvSpPr>
            <p:nvPr/>
          </p:nvSpPr>
          <p:spPr bwMode="auto">
            <a:xfrm>
              <a:off x="3387916" y="1548525"/>
              <a:ext cx="183711" cy="200240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Oval 35"/>
            <p:cNvSpPr>
              <a:spLocks noChangeArrowheads="1"/>
            </p:cNvSpPr>
            <p:nvPr/>
          </p:nvSpPr>
          <p:spPr bwMode="auto">
            <a:xfrm>
              <a:off x="3039299" y="1605238"/>
              <a:ext cx="183711" cy="19868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Oval 36"/>
            <p:cNvSpPr>
              <a:spLocks noChangeArrowheads="1"/>
            </p:cNvSpPr>
            <p:nvPr/>
          </p:nvSpPr>
          <p:spPr bwMode="auto">
            <a:xfrm>
              <a:off x="3724189" y="2251565"/>
              <a:ext cx="183711" cy="19868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Oval 37"/>
            <p:cNvSpPr>
              <a:spLocks noChangeArrowheads="1"/>
            </p:cNvSpPr>
            <p:nvPr/>
          </p:nvSpPr>
          <p:spPr bwMode="auto">
            <a:xfrm>
              <a:off x="3481525" y="1548927"/>
              <a:ext cx="183711" cy="200240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6640" name="Group 40"/>
            <p:cNvGrpSpPr>
              <a:grpSpLocks/>
            </p:cNvGrpSpPr>
            <p:nvPr/>
          </p:nvGrpSpPr>
          <p:grpSpPr bwMode="auto">
            <a:xfrm>
              <a:off x="730850" y="1752261"/>
              <a:ext cx="862013" cy="1009651"/>
              <a:chOff x="1175" y="3124"/>
              <a:chExt cx="543" cy="636"/>
            </a:xfrm>
          </p:grpSpPr>
          <p:grpSp>
            <p:nvGrpSpPr>
              <p:cNvPr id="26648" name="Group 10"/>
              <p:cNvGrpSpPr>
                <a:grpSpLocks/>
              </p:cNvGrpSpPr>
              <p:nvPr/>
            </p:nvGrpSpPr>
            <p:grpSpPr bwMode="auto">
              <a:xfrm>
                <a:off x="1175" y="3124"/>
                <a:ext cx="308" cy="344"/>
                <a:chOff x="364" y="2653"/>
                <a:chExt cx="308" cy="338"/>
              </a:xfrm>
            </p:grpSpPr>
            <p:sp>
              <p:nvSpPr>
                <p:cNvPr id="43" name="Oval 11"/>
                <p:cNvSpPr>
                  <a:spLocks noChangeArrowheads="1"/>
                </p:cNvSpPr>
                <p:nvPr/>
              </p:nvSpPr>
              <p:spPr bwMode="auto">
                <a:xfrm>
                  <a:off x="556" y="2740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4" name="Oval 12"/>
                <p:cNvSpPr>
                  <a:spLocks noChangeArrowheads="1"/>
                </p:cNvSpPr>
                <p:nvPr/>
              </p:nvSpPr>
              <p:spPr bwMode="auto">
                <a:xfrm>
                  <a:off x="526" y="2673"/>
                  <a:ext cx="118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" name="Oval 13"/>
                <p:cNvSpPr>
                  <a:spLocks noChangeArrowheads="1"/>
                </p:cNvSpPr>
                <p:nvPr/>
              </p:nvSpPr>
              <p:spPr bwMode="auto">
                <a:xfrm>
                  <a:off x="459" y="2650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" name="Oval 14"/>
                <p:cNvSpPr>
                  <a:spLocks noChangeArrowheads="1"/>
                </p:cNvSpPr>
                <p:nvPr/>
              </p:nvSpPr>
              <p:spPr bwMode="auto">
                <a:xfrm>
                  <a:off x="384" y="2683"/>
                  <a:ext cx="117" cy="12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7" name="Oval 15"/>
                <p:cNvSpPr>
                  <a:spLocks noChangeArrowheads="1"/>
                </p:cNvSpPr>
                <p:nvPr/>
              </p:nvSpPr>
              <p:spPr bwMode="auto">
                <a:xfrm>
                  <a:off x="459" y="2728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8" name="Oval 16"/>
                <p:cNvSpPr>
                  <a:spLocks noChangeArrowheads="1"/>
                </p:cNvSpPr>
                <p:nvPr/>
              </p:nvSpPr>
              <p:spPr bwMode="auto">
                <a:xfrm>
                  <a:off x="363" y="2776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9" name="Oval 17"/>
                <p:cNvSpPr>
                  <a:spLocks noChangeArrowheads="1"/>
                </p:cNvSpPr>
                <p:nvPr/>
              </p:nvSpPr>
              <p:spPr bwMode="auto">
                <a:xfrm>
                  <a:off x="527" y="2865"/>
                  <a:ext cx="118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0" name="Oval 18"/>
                <p:cNvSpPr>
                  <a:spLocks noChangeArrowheads="1"/>
                </p:cNvSpPr>
                <p:nvPr/>
              </p:nvSpPr>
              <p:spPr bwMode="auto">
                <a:xfrm>
                  <a:off x="438" y="2853"/>
                  <a:ext cx="118" cy="12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" name="Oval 19"/>
                <p:cNvSpPr>
                  <a:spLocks noChangeArrowheads="1"/>
                </p:cNvSpPr>
                <p:nvPr/>
              </p:nvSpPr>
              <p:spPr bwMode="auto">
                <a:xfrm>
                  <a:off x="410" y="2728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2" name="Oval 20"/>
                <p:cNvSpPr>
                  <a:spLocks noChangeArrowheads="1"/>
                </p:cNvSpPr>
                <p:nvPr/>
              </p:nvSpPr>
              <p:spPr bwMode="auto">
                <a:xfrm>
                  <a:off x="385" y="2851"/>
                  <a:ext cx="117" cy="12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3" name="Oval 21"/>
                <p:cNvSpPr>
                  <a:spLocks noChangeArrowheads="1"/>
                </p:cNvSpPr>
                <p:nvPr/>
              </p:nvSpPr>
              <p:spPr bwMode="auto">
                <a:xfrm>
                  <a:off x="557" y="2813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4" name="Oval 22"/>
                <p:cNvSpPr>
                  <a:spLocks noChangeArrowheads="1"/>
                </p:cNvSpPr>
                <p:nvPr/>
              </p:nvSpPr>
              <p:spPr bwMode="auto">
                <a:xfrm>
                  <a:off x="459" y="2797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6649" name="Group 25"/>
              <p:cNvGrpSpPr>
                <a:grpSpLocks/>
              </p:cNvGrpSpPr>
              <p:nvPr/>
            </p:nvGrpSpPr>
            <p:grpSpPr bwMode="auto">
              <a:xfrm>
                <a:off x="1391" y="3417"/>
                <a:ext cx="308" cy="343"/>
                <a:chOff x="364" y="2653"/>
                <a:chExt cx="308" cy="338"/>
              </a:xfrm>
            </p:grpSpPr>
            <p:sp>
              <p:nvSpPr>
                <p:cNvPr id="31" name="Oval 26"/>
                <p:cNvSpPr>
                  <a:spLocks noChangeArrowheads="1"/>
                </p:cNvSpPr>
                <p:nvPr/>
              </p:nvSpPr>
              <p:spPr bwMode="auto">
                <a:xfrm>
                  <a:off x="555" y="2736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2" name="Oval 27"/>
                <p:cNvSpPr>
                  <a:spLocks noChangeArrowheads="1"/>
                </p:cNvSpPr>
                <p:nvPr/>
              </p:nvSpPr>
              <p:spPr bwMode="auto">
                <a:xfrm>
                  <a:off x="525" y="2671"/>
                  <a:ext cx="118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3" name="Oval 28"/>
                <p:cNvSpPr>
                  <a:spLocks noChangeArrowheads="1"/>
                </p:cNvSpPr>
                <p:nvPr/>
              </p:nvSpPr>
              <p:spPr bwMode="auto">
                <a:xfrm>
                  <a:off x="459" y="2648"/>
                  <a:ext cx="114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4" name="Oval 29"/>
                <p:cNvSpPr>
                  <a:spLocks noChangeArrowheads="1"/>
                </p:cNvSpPr>
                <p:nvPr/>
              </p:nvSpPr>
              <p:spPr bwMode="auto">
                <a:xfrm>
                  <a:off x="381" y="2680"/>
                  <a:ext cx="118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5" name="Oval 30"/>
                <p:cNvSpPr>
                  <a:spLocks noChangeArrowheads="1"/>
                </p:cNvSpPr>
                <p:nvPr/>
              </p:nvSpPr>
              <p:spPr bwMode="auto">
                <a:xfrm>
                  <a:off x="459" y="2727"/>
                  <a:ext cx="114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6" name="Oval 31"/>
                <p:cNvSpPr>
                  <a:spLocks noChangeArrowheads="1"/>
                </p:cNvSpPr>
                <p:nvPr/>
              </p:nvSpPr>
              <p:spPr bwMode="auto">
                <a:xfrm>
                  <a:off x="362" y="2775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7" name="Oval 32"/>
                <p:cNvSpPr>
                  <a:spLocks noChangeArrowheads="1"/>
                </p:cNvSpPr>
                <p:nvPr/>
              </p:nvSpPr>
              <p:spPr bwMode="auto">
                <a:xfrm>
                  <a:off x="525" y="2861"/>
                  <a:ext cx="118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8" name="Oval 33"/>
                <p:cNvSpPr>
                  <a:spLocks noChangeArrowheads="1"/>
                </p:cNvSpPr>
                <p:nvPr/>
              </p:nvSpPr>
              <p:spPr bwMode="auto">
                <a:xfrm>
                  <a:off x="437" y="2852"/>
                  <a:ext cx="118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9" name="Oval 34"/>
                <p:cNvSpPr>
                  <a:spLocks noChangeArrowheads="1"/>
                </p:cNvSpPr>
                <p:nvPr/>
              </p:nvSpPr>
              <p:spPr bwMode="auto">
                <a:xfrm>
                  <a:off x="410" y="2727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0" name="Oval 35"/>
                <p:cNvSpPr>
                  <a:spLocks noChangeArrowheads="1"/>
                </p:cNvSpPr>
                <p:nvPr/>
              </p:nvSpPr>
              <p:spPr bwMode="auto">
                <a:xfrm>
                  <a:off x="381" y="2851"/>
                  <a:ext cx="118" cy="1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1" name="Oval 36"/>
                <p:cNvSpPr>
                  <a:spLocks noChangeArrowheads="1"/>
                </p:cNvSpPr>
                <p:nvPr/>
              </p:nvSpPr>
              <p:spPr bwMode="auto">
                <a:xfrm>
                  <a:off x="553" y="2808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" name="Oval 37"/>
                <p:cNvSpPr>
                  <a:spLocks noChangeArrowheads="1"/>
                </p:cNvSpPr>
                <p:nvPr/>
              </p:nvSpPr>
              <p:spPr bwMode="auto">
                <a:xfrm>
                  <a:off x="459" y="2796"/>
                  <a:ext cx="114" cy="12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30" name="AutoShape 39"/>
              <p:cNvSpPr>
                <a:spLocks noChangeAspect="1" noChangeArrowheads="1"/>
              </p:cNvSpPr>
              <p:nvPr/>
            </p:nvSpPr>
            <p:spPr bwMode="auto">
              <a:xfrm rot="552800">
                <a:off x="1247" y="3266"/>
                <a:ext cx="470" cy="269"/>
              </a:xfrm>
              <a:prstGeom prst="irregularSeal2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9" name="Oval 29"/>
            <p:cNvSpPr>
              <a:spLocks noChangeArrowheads="1"/>
            </p:cNvSpPr>
            <p:nvPr/>
          </p:nvSpPr>
          <p:spPr bwMode="auto">
            <a:xfrm>
              <a:off x="2837801" y="1839216"/>
              <a:ext cx="183711" cy="200241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30"/>
            <p:cNvSpPr>
              <a:spLocks noChangeArrowheads="1"/>
            </p:cNvSpPr>
            <p:nvPr/>
          </p:nvSpPr>
          <p:spPr bwMode="auto">
            <a:xfrm>
              <a:off x="2960859" y="1909155"/>
              <a:ext cx="183711" cy="200240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31"/>
            <p:cNvSpPr>
              <a:spLocks noChangeArrowheads="1"/>
            </p:cNvSpPr>
            <p:nvPr/>
          </p:nvSpPr>
          <p:spPr bwMode="auto">
            <a:xfrm>
              <a:off x="2806511" y="1987086"/>
              <a:ext cx="183711" cy="200241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927464" y="2109038"/>
              <a:ext cx="183711" cy="200240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Oval 34"/>
            <p:cNvSpPr>
              <a:spLocks noChangeArrowheads="1"/>
            </p:cNvSpPr>
            <p:nvPr/>
          </p:nvSpPr>
          <p:spPr bwMode="auto">
            <a:xfrm>
              <a:off x="2883033" y="1909523"/>
              <a:ext cx="183711" cy="200241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Oval 35"/>
            <p:cNvSpPr>
              <a:spLocks noChangeArrowheads="1"/>
            </p:cNvSpPr>
            <p:nvPr/>
          </p:nvSpPr>
          <p:spPr bwMode="auto">
            <a:xfrm>
              <a:off x="2838245" y="2109544"/>
              <a:ext cx="183711" cy="200241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Oval 36"/>
            <p:cNvSpPr>
              <a:spLocks noChangeArrowheads="1"/>
            </p:cNvSpPr>
            <p:nvPr/>
          </p:nvSpPr>
          <p:spPr bwMode="auto">
            <a:xfrm>
              <a:off x="3010170" y="2055552"/>
              <a:ext cx="186537" cy="19868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1173163" y="2514600"/>
            <a:ext cx="78422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C. Agodi, M. Bondì, G. Candiano, F. Cappuzzello, </a:t>
            </a:r>
          </a:p>
          <a:p>
            <a:pPr algn="ctr"/>
            <a:r>
              <a:rPr lang="en-US" sz="2000" b="1">
                <a:solidFill>
                  <a:srgbClr val="0000FF"/>
                </a:solidFill>
              </a:rPr>
              <a:t>D. Carbone, M. Cavallaro, G.A.P. Cirrone, G. Cuttone, </a:t>
            </a:r>
          </a:p>
          <a:p>
            <a:pPr algn="ctr"/>
            <a:r>
              <a:rPr lang="en-US" sz="2000" b="1">
                <a:solidFill>
                  <a:srgbClr val="0000FF"/>
                </a:solidFill>
              </a:rPr>
              <a:t>M. De Napoli, D. D</a:t>
            </a:r>
            <a:r>
              <a:rPr lang="en-US" altLang="en-US" sz="2000" b="1">
                <a:solidFill>
                  <a:srgbClr val="0000FF"/>
                </a:solidFill>
              </a:rPr>
              <a:t>’</a:t>
            </a:r>
            <a:r>
              <a:rPr lang="en-US" sz="2000" b="1">
                <a:solidFill>
                  <a:srgbClr val="0000FF"/>
                </a:solidFill>
              </a:rPr>
              <a:t>urso, F. Giacoppo, T. Licciardello, </a:t>
            </a:r>
          </a:p>
          <a:p>
            <a:pPr algn="ctr"/>
            <a:r>
              <a:rPr lang="en-US" sz="2000" b="1">
                <a:solidFill>
                  <a:srgbClr val="0000FF"/>
                </a:solidFill>
              </a:rPr>
              <a:t>A. Musumarra, D. Nicolosi, L. Pandola, G. Raciti, </a:t>
            </a:r>
          </a:p>
          <a:p>
            <a:pPr algn="ctr"/>
            <a:r>
              <a:rPr lang="en-US" sz="2000" b="1">
                <a:solidFill>
                  <a:srgbClr val="0000FF"/>
                </a:solidFill>
              </a:rPr>
              <a:t>E. Rapisarda, F. Romano, D. Sardina, V. Scuderi, </a:t>
            </a:r>
          </a:p>
          <a:p>
            <a:pPr algn="ctr"/>
            <a:r>
              <a:rPr lang="en-US" sz="2000" b="1">
                <a:solidFill>
                  <a:srgbClr val="0000FF"/>
                </a:solidFill>
              </a:rPr>
              <a:t>C. Sfienti, S. Tropea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512888" y="274638"/>
            <a:ext cx="656272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THANK YOU !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15"/>
          <p:cNvGrpSpPr>
            <a:grpSpLocks/>
          </p:cNvGrpSpPr>
          <p:nvPr/>
        </p:nvGrpSpPr>
        <p:grpSpPr bwMode="auto">
          <a:xfrm>
            <a:off x="6246813" y="6343650"/>
            <a:ext cx="2844800" cy="492125"/>
            <a:chOff x="6244998" y="6342958"/>
            <a:chExt cx="2846884" cy="492889"/>
          </a:xfrm>
        </p:grpSpPr>
        <p:pic>
          <p:nvPicPr>
            <p:cNvPr id="27656" name="Picture 3" descr="logoinfn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2658" y="6342958"/>
              <a:ext cx="669224" cy="492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7" name="Rectangle 4"/>
            <p:cNvSpPr>
              <a:spLocks noChangeArrowheads="1"/>
            </p:cNvSpPr>
            <p:nvPr/>
          </p:nvSpPr>
          <p:spPr bwMode="auto">
            <a:xfrm>
              <a:off x="6244998" y="6470322"/>
              <a:ext cx="2265883" cy="27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2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2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2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200" b="1">
                  <a:solidFill>
                    <a:srgbClr val="0000FF"/>
                  </a:solidFill>
                  <a:latin typeface="Avenir Black Oblique" pitchFamily="-84" charset="0"/>
                </a:rPr>
                <a:t>ND2013</a:t>
              </a:r>
            </a:p>
          </p:txBody>
        </p:sp>
      </p:grpSp>
      <p:sp>
        <p:nvSpPr>
          <p:cNvPr id="27650" name="Rectangle 5"/>
          <p:cNvSpPr>
            <a:spLocks/>
          </p:cNvSpPr>
          <p:nvPr/>
        </p:nvSpPr>
        <p:spPr bwMode="auto">
          <a:xfrm>
            <a:off x="493713" y="927100"/>
            <a:ext cx="85566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Geant4 is an object-oriented toolkit to simulate the passage of particles through matter </a:t>
            </a:r>
          </a:p>
        </p:txBody>
      </p:sp>
      <p:sp>
        <p:nvSpPr>
          <p:cNvPr id="27651" name="Rectangle 5"/>
          <p:cNvSpPr>
            <a:spLocks/>
          </p:cNvSpPr>
          <p:nvPr/>
        </p:nvSpPr>
        <p:spPr bwMode="auto">
          <a:xfrm>
            <a:off x="506413" y="2049463"/>
            <a:ext cx="85550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Two models are potentially able to provide a realistic description of light ions inelastic interaction in the energy range of interest </a:t>
            </a:r>
          </a:p>
        </p:txBody>
      </p:sp>
      <p:sp>
        <p:nvSpPr>
          <p:cNvPr id="27652" name="Rectangle 5"/>
          <p:cNvSpPr>
            <a:spLocks/>
          </p:cNvSpPr>
          <p:nvPr/>
        </p:nvSpPr>
        <p:spPr bwMode="auto">
          <a:xfrm>
            <a:off x="4351338" y="3268663"/>
            <a:ext cx="4365625" cy="24098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b="1" u="sng">
                <a:solidFill>
                  <a:schemeClr val="bg1"/>
                </a:solidFill>
              </a:rPr>
              <a:t>Quantum Molecular Dynamic (QMD)</a:t>
            </a:r>
          </a:p>
          <a:p>
            <a:pPr algn="ctr"/>
            <a:endParaRPr lang="en-US" sz="1600" b="1" u="sng">
              <a:solidFill>
                <a:schemeClr val="bg1"/>
              </a:solidFill>
            </a:endParaRPr>
          </a:p>
          <a:p>
            <a:pPr algn="ctr"/>
            <a:endParaRPr lang="it-IT" sz="1600" b="1">
              <a:solidFill>
                <a:schemeClr val="bg1"/>
              </a:solidFill>
            </a:endParaRPr>
          </a:p>
          <a:p>
            <a:pPr algn="ctr"/>
            <a:r>
              <a:rPr lang="it-IT" sz="1600" b="1">
                <a:solidFill>
                  <a:schemeClr val="bg1"/>
                </a:solidFill>
              </a:rPr>
              <a:t>All nucleons are propagated at the same time</a:t>
            </a:r>
          </a:p>
          <a:p>
            <a:pPr algn="ctr"/>
            <a:endParaRPr lang="it-IT" sz="1600" b="1">
              <a:solidFill>
                <a:schemeClr val="bg1"/>
              </a:solidFill>
            </a:endParaRPr>
          </a:p>
          <a:p>
            <a:pPr algn="ctr"/>
            <a:r>
              <a:rPr lang="it-IT" sz="1600" b="1">
                <a:solidFill>
                  <a:schemeClr val="bg1"/>
                </a:solidFill>
              </a:rPr>
              <a:t>All nucleons can collide each other</a:t>
            </a:r>
          </a:p>
          <a:p>
            <a:pPr algn="ctr"/>
            <a:endParaRPr lang="it-IT" sz="1600" b="1">
              <a:solidFill>
                <a:schemeClr val="bg1"/>
              </a:solidFill>
            </a:endParaRP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The potential dynamically changes along with the time evolution of the nucleons. </a:t>
            </a: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646113" y="3268663"/>
            <a:ext cx="3589337" cy="240982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b="1" u="sng">
                <a:solidFill>
                  <a:schemeClr val="bg1"/>
                </a:solidFill>
              </a:rPr>
              <a:t>Binary Light Ion Cascade (BIC)</a:t>
            </a:r>
          </a:p>
          <a:p>
            <a:pPr algn="ctr"/>
            <a:endParaRPr lang="en-US" sz="1600" b="1">
              <a:solidFill>
                <a:schemeClr val="bg1"/>
              </a:solidFill>
            </a:endParaRPr>
          </a:p>
          <a:p>
            <a:pPr algn="ctr"/>
            <a:endParaRPr lang="en-US" sz="1600" b="1">
              <a:solidFill>
                <a:schemeClr val="bg1"/>
              </a:solidFill>
            </a:endParaRP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Nucleons are sequentially propagated </a:t>
            </a:r>
          </a:p>
          <a:p>
            <a:pPr algn="ctr"/>
            <a:endParaRPr lang="en-US" sz="1600" b="1">
              <a:solidFill>
                <a:schemeClr val="bg1"/>
              </a:solidFill>
            </a:endParaRP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Participant nucleons cannot collide each other</a:t>
            </a:r>
            <a:r>
              <a:rPr lang="it-IT" sz="1600" b="1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1600" b="1">
              <a:solidFill>
                <a:schemeClr val="bg1"/>
              </a:solidFill>
            </a:endParaRP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Time – invariant potential</a:t>
            </a:r>
            <a:endParaRPr lang="en-US" sz="1600" b="1" u="sng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9925" y="26988"/>
            <a:ext cx="82899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Geant4 Simulations</a:t>
            </a:r>
            <a:endParaRPr lang="en-US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5" name="Text Box 13"/>
          <p:cNvSpPr txBox="1">
            <a:spLocks noChangeArrowheads="1"/>
          </p:cNvSpPr>
          <p:nvPr/>
        </p:nvSpPr>
        <p:spPr bwMode="auto">
          <a:xfrm>
            <a:off x="0" y="6583363"/>
            <a:ext cx="3287713" cy="276225"/>
          </a:xfrm>
          <a:prstGeom prst="rect">
            <a:avLst/>
          </a:prstGeom>
          <a:gradFill rotWithShape="1">
            <a:gsLst>
              <a:gs pos="0">
                <a:srgbClr val="069A8C"/>
              </a:gs>
              <a:gs pos="100000">
                <a:srgbClr val="8ED1C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Geant4 Monte Carlo predictions</a:t>
            </a:r>
            <a:endParaRPr lang="en-US" sz="1200" b="1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3563" y="-61913"/>
            <a:ext cx="828992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Fragmentation in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Hadrontherapy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 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338" name="Group 9"/>
          <p:cNvGrpSpPr>
            <a:grpSpLocks/>
          </p:cNvGrpSpPr>
          <p:nvPr/>
        </p:nvGrpSpPr>
        <p:grpSpPr bwMode="auto">
          <a:xfrm>
            <a:off x="476250" y="3279775"/>
            <a:ext cx="5291138" cy="2913063"/>
            <a:chOff x="2010548" y="1208032"/>
            <a:chExt cx="5331945" cy="3809494"/>
          </a:xfrm>
        </p:grpSpPr>
        <p:grpSp>
          <p:nvGrpSpPr>
            <p:cNvPr id="14421" name="Group 5"/>
            <p:cNvGrpSpPr>
              <a:grpSpLocks/>
            </p:cNvGrpSpPr>
            <p:nvPr/>
          </p:nvGrpSpPr>
          <p:grpSpPr bwMode="auto">
            <a:xfrm>
              <a:off x="2010548" y="1277653"/>
              <a:ext cx="5331945" cy="3739873"/>
              <a:chOff x="2010548" y="1277653"/>
              <a:chExt cx="5331945" cy="3739873"/>
            </a:xfrm>
          </p:grpSpPr>
          <p:grpSp>
            <p:nvGrpSpPr>
              <p:cNvPr id="14424" name="Group 4"/>
              <p:cNvGrpSpPr>
                <a:grpSpLocks/>
              </p:cNvGrpSpPr>
              <p:nvPr/>
            </p:nvGrpSpPr>
            <p:grpSpPr bwMode="auto">
              <a:xfrm>
                <a:off x="2010548" y="1277653"/>
                <a:ext cx="5331945" cy="3628843"/>
                <a:chOff x="2010548" y="1277653"/>
                <a:chExt cx="5331945" cy="3628843"/>
              </a:xfrm>
            </p:grpSpPr>
            <p:pic>
              <p:nvPicPr>
                <p:cNvPr id="14427" name="Picture 33" descr="Schermata 2013-02-19 alle 16.49.34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0548" y="1277653"/>
                  <a:ext cx="5331945" cy="36288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" name="Rectangle 2"/>
                <p:cNvSpPr/>
                <p:nvPr/>
              </p:nvSpPr>
              <p:spPr>
                <a:xfrm>
                  <a:off x="2092135" y="2378906"/>
                  <a:ext cx="244760" cy="1260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" name="Rectangle 3"/>
                <p:cNvSpPr/>
                <p:nvPr/>
              </p:nvSpPr>
              <p:spPr>
                <a:xfrm>
                  <a:off x="4379768" y="4701971"/>
                  <a:ext cx="943849" cy="16815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4425" name="Rectangle 5"/>
              <p:cNvSpPr>
                <a:spLocks/>
              </p:cNvSpPr>
              <p:nvPr/>
            </p:nvSpPr>
            <p:spPr bwMode="auto">
              <a:xfrm>
                <a:off x="3326978" y="4547626"/>
                <a:ext cx="3433594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000" b="1"/>
                  <a:t>Depth from the body surface </a:t>
                </a:r>
              </a:p>
            </p:txBody>
          </p:sp>
          <p:sp>
            <p:nvSpPr>
              <p:cNvPr id="14426" name="Rectangle 5"/>
              <p:cNvSpPr>
                <a:spLocks/>
              </p:cNvSpPr>
              <p:nvPr/>
            </p:nvSpPr>
            <p:spPr bwMode="auto">
              <a:xfrm rot="-5400000">
                <a:off x="528701" y="2910314"/>
                <a:ext cx="3433594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000" b="1"/>
                  <a:t>Relative Dose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5384407" y="1527739"/>
              <a:ext cx="588706" cy="2989466"/>
            </a:xfrm>
            <a:prstGeom prst="rect">
              <a:avLst/>
            </a:prstGeom>
            <a:solidFill>
              <a:schemeClr val="dk1">
                <a:alpha val="18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423" name="Rectangle 8"/>
            <p:cNvSpPr>
              <a:spLocks noChangeArrowheads="1"/>
            </p:cNvSpPr>
            <p:nvPr/>
          </p:nvSpPr>
          <p:spPr bwMode="auto">
            <a:xfrm>
              <a:off x="5314289" y="1208032"/>
              <a:ext cx="7301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</a:rPr>
                <a:t>Tumor</a:t>
              </a:r>
            </a:p>
          </p:txBody>
        </p:sp>
      </p:grpSp>
      <p:sp>
        <p:nvSpPr>
          <p:cNvPr id="45" name="Rectangle 5"/>
          <p:cNvSpPr>
            <a:spLocks/>
          </p:cNvSpPr>
          <p:nvPr/>
        </p:nvSpPr>
        <p:spPr bwMode="auto">
          <a:xfrm>
            <a:off x="6226175" y="3616325"/>
            <a:ext cx="27098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u="sng" kern="0" dirty="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Attenuation of the primary beam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(30% after 2.5 cm)</a:t>
            </a:r>
          </a:p>
        </p:txBody>
      </p:sp>
      <p:sp>
        <p:nvSpPr>
          <p:cNvPr id="46" name="Rectangle 6"/>
          <p:cNvSpPr>
            <a:spLocks/>
          </p:cNvSpPr>
          <p:nvPr/>
        </p:nvSpPr>
        <p:spPr bwMode="auto">
          <a:xfrm>
            <a:off x="6269038" y="5332413"/>
            <a:ext cx="26463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Formation of a mixed radiation field with </a:t>
            </a:r>
            <a:r>
              <a:rPr lang="en-US" sz="1400" b="1" u="sng" kern="0" dirty="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different biological effects</a:t>
            </a:r>
          </a:p>
        </p:txBody>
      </p:sp>
      <p:sp>
        <p:nvSpPr>
          <p:cNvPr id="47" name="Rectangle 7"/>
          <p:cNvSpPr>
            <a:spLocks/>
          </p:cNvSpPr>
          <p:nvPr/>
        </p:nvSpPr>
        <p:spPr bwMode="auto">
          <a:xfrm>
            <a:off x="6232525" y="4338638"/>
            <a:ext cx="26558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Secondary fragments deliver an </a:t>
            </a:r>
            <a:r>
              <a:rPr lang="en-US" sz="1400" b="1" u="sng" kern="0" dirty="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extra-dose </a:t>
            </a:r>
            <a:r>
              <a:rPr lang="en-US" sz="1400" b="1" kern="0" dirty="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after the Bragg peak </a:t>
            </a:r>
            <a:r>
              <a:rPr lang="en-US" sz="1400" b="1" u="sng" kern="0" dirty="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in healthy tissues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103313" y="3751263"/>
            <a:ext cx="23050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12</a:t>
            </a: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C fragmentation causes a buildup of lower-Z fragments</a:t>
            </a:r>
            <a:endParaRPr lang="en-US" sz="1200" dirty="0">
              <a:solidFill>
                <a:srgbClr val="0000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42975" y="6119813"/>
            <a:ext cx="7561263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Fragmentation must be carefully estimated in the treatment planning</a:t>
            </a:r>
            <a:endParaRPr lang="en-US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4" name="Text Box 17"/>
          <p:cNvSpPr txBox="1">
            <a:spLocks noChangeArrowheads="1"/>
          </p:cNvSpPr>
          <p:nvPr/>
        </p:nvSpPr>
        <p:spPr bwMode="auto">
          <a:xfrm>
            <a:off x="0" y="6626225"/>
            <a:ext cx="2922588" cy="244475"/>
          </a:xfrm>
          <a:prstGeom prst="rect">
            <a:avLst/>
          </a:prstGeom>
          <a:gradFill rotWithShape="1">
            <a:gsLst>
              <a:gs pos="0">
                <a:srgbClr val="D83A08"/>
              </a:gs>
              <a:gs pos="100000">
                <a:srgbClr val="EDA38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Physics motivation</a:t>
            </a:r>
            <a:endParaRPr lang="en-US" sz="1000" b="1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14345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14419" name="Picture 3" descr="logoinf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20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grpSp>
        <p:nvGrpSpPr>
          <p:cNvPr id="14346" name="Group 2"/>
          <p:cNvGrpSpPr>
            <a:grpSpLocks/>
          </p:cNvGrpSpPr>
          <p:nvPr/>
        </p:nvGrpSpPr>
        <p:grpSpPr bwMode="auto">
          <a:xfrm>
            <a:off x="0" y="817563"/>
            <a:ext cx="3044825" cy="1908175"/>
            <a:chOff x="2992438" y="949325"/>
            <a:chExt cx="3479644" cy="2697163"/>
          </a:xfrm>
        </p:grpSpPr>
        <p:grpSp>
          <p:nvGrpSpPr>
            <p:cNvPr id="14415" name="Group 1"/>
            <p:cNvGrpSpPr>
              <a:grpSpLocks/>
            </p:cNvGrpSpPr>
            <p:nvPr/>
          </p:nvGrpSpPr>
          <p:grpSpPr bwMode="auto">
            <a:xfrm>
              <a:off x="2992438" y="949325"/>
              <a:ext cx="3173412" cy="2697163"/>
              <a:chOff x="206955" y="2503238"/>
              <a:chExt cx="2830734" cy="2216538"/>
            </a:xfrm>
          </p:grpSpPr>
          <p:pic>
            <p:nvPicPr>
              <p:cNvPr id="1441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955" y="2503238"/>
                <a:ext cx="2830734" cy="2216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5"/>
              <p:cNvSpPr>
                <a:spLocks/>
              </p:cNvSpPr>
              <p:nvPr/>
            </p:nvSpPr>
            <p:spPr bwMode="auto">
              <a:xfrm>
                <a:off x="252276" y="3375357"/>
                <a:ext cx="1222282" cy="798664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ffectLst>
                <a:glow rad="101600">
                  <a:srgbClr val="FFFF66">
                    <a:alpha val="75000"/>
                  </a:srgbClr>
                </a:glow>
              </a:effectLst>
              <a:scene3d>
                <a:camera prst="perspectiveContrastingRightFacing"/>
                <a:lightRig rig="threePt" dir="t"/>
              </a:scene3d>
              <a:sp3d>
                <a:bevelT/>
              </a:sp3d>
            </p:spPr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kern="0" dirty="0">
                    <a:solidFill>
                      <a:srgbClr val="002D99"/>
                    </a:solidFill>
                    <a:latin typeface="+mn-lt"/>
                    <a:ea typeface="ＭＳ Ｐゴシック" charset="0"/>
                    <a:cs typeface="Palatino" charset="0"/>
                  </a:rPr>
                  <a:t>Maximize the damage to the tumor</a:t>
                </a:r>
              </a:p>
            </p:txBody>
          </p:sp>
        </p:grpSp>
        <p:sp>
          <p:nvSpPr>
            <p:cNvPr id="31" name="Rectangle 5"/>
            <p:cNvSpPr>
              <a:spLocks/>
            </p:cNvSpPr>
            <p:nvPr/>
          </p:nvSpPr>
          <p:spPr bwMode="auto">
            <a:xfrm>
              <a:off x="5121013" y="1945500"/>
              <a:ext cx="1351069" cy="961593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>
              <a:glow rad="101600">
                <a:srgbClr val="FFFF66">
                  <a:alpha val="75000"/>
                </a:srgbClr>
              </a:glow>
            </a:effectLst>
            <a:scene3d>
              <a:camera prst="perspectiveContrastingRightFacing"/>
              <a:lightRig rig="threePt" dir="t"/>
            </a:scene3d>
            <a:sp3d>
              <a:bevelT/>
            </a:sp3d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solidFill>
                    <a:srgbClr val="002D99"/>
                  </a:solidFill>
                  <a:latin typeface="+mn-lt"/>
                  <a:ea typeface="ＭＳ Ｐゴシック" charset="0"/>
                  <a:cs typeface="Palatino" charset="0"/>
                </a:rPr>
                <a:t>Spare the surrounding healthy tissues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073400" y="655638"/>
            <a:ext cx="5700713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Carbon therapy has considerable advantages over gamma and proton therapy</a:t>
            </a:r>
            <a:endParaRPr lang="en-US" sz="1200" dirty="0">
              <a:solidFill>
                <a:srgbClr val="00009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Text Box 42"/>
          <p:cNvSpPr txBox="1">
            <a:spLocks noChangeArrowheads="1"/>
          </p:cNvSpPr>
          <p:nvPr/>
        </p:nvSpPr>
        <p:spPr bwMode="auto">
          <a:xfrm>
            <a:off x="684213" y="847725"/>
            <a:ext cx="1590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 i="1" dirty="0">
                <a:solidFill>
                  <a:srgbClr val="000090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goal of radiotherapy</a:t>
            </a:r>
          </a:p>
        </p:txBody>
      </p:sp>
      <p:grpSp>
        <p:nvGrpSpPr>
          <p:cNvPr id="14349" name="Group 8"/>
          <p:cNvGrpSpPr>
            <a:grpSpLocks/>
          </p:cNvGrpSpPr>
          <p:nvPr/>
        </p:nvGrpSpPr>
        <p:grpSpPr bwMode="auto">
          <a:xfrm>
            <a:off x="2911475" y="1008063"/>
            <a:ext cx="2874963" cy="1949450"/>
            <a:chOff x="45" y="1479"/>
            <a:chExt cx="2812" cy="1928"/>
          </a:xfrm>
        </p:grpSpPr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45" y="1479"/>
              <a:ext cx="2767" cy="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41" name="Picture 10"/>
            <p:cNvPicPr>
              <a:picLocks noChangeAspect="1" noChangeArrowheads="1"/>
            </p:cNvPicPr>
            <p:nvPr/>
          </p:nvPicPr>
          <p:blipFill>
            <a:blip r:embed="rId5">
              <a:lum bright="6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3087" b="2307"/>
            <a:stretch>
              <a:fillRect/>
            </a:stretch>
          </p:blipFill>
          <p:spPr bwMode="auto">
            <a:xfrm rot="-16200000">
              <a:off x="797" y="1042"/>
              <a:ext cx="1350" cy="2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35" name="Rectangle 34"/>
          <p:cNvSpPr/>
          <p:nvPr/>
        </p:nvSpPr>
        <p:spPr>
          <a:xfrm>
            <a:off x="3576638" y="973138"/>
            <a:ext cx="189547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High dose conformation</a:t>
            </a:r>
            <a:endParaRPr lang="en-US" sz="1200" dirty="0">
              <a:solidFill>
                <a:srgbClr val="00009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5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r="10808" b="21791"/>
          <a:stretch>
            <a:fillRect/>
          </a:stretch>
        </p:blipFill>
        <p:spPr bwMode="auto">
          <a:xfrm>
            <a:off x="5667375" y="1174750"/>
            <a:ext cx="343376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5886450" y="3524250"/>
            <a:ext cx="4032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ＭＳ Ｐゴシック" charset="0"/>
                <a:sym typeface="Wingdings" charset="0"/>
              </a:rPr>
              <a:t></a:t>
            </a:r>
            <a:endParaRPr lang="en-US" sz="1200" dirty="0">
              <a:solidFill>
                <a:srgbClr val="0000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53" name="Rectangle 1"/>
          <p:cNvSpPr>
            <a:spLocks noChangeArrowheads="1"/>
          </p:cNvSpPr>
          <p:nvPr/>
        </p:nvSpPr>
        <p:spPr bwMode="auto">
          <a:xfrm rot="-2076961">
            <a:off x="7604125" y="1978025"/>
            <a:ext cx="16176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900" b="1" i="1">
                <a:solidFill>
                  <a:srgbClr val="FF0000"/>
                </a:solidFill>
              </a:rPr>
              <a:t>densely ionizing radiation</a:t>
            </a:r>
            <a:endParaRPr lang="en-US" sz="900" b="1">
              <a:solidFill>
                <a:srgbClr val="FF0000"/>
              </a:solidFill>
            </a:endParaRPr>
          </a:p>
        </p:txBody>
      </p:sp>
      <p:sp>
        <p:nvSpPr>
          <p:cNvPr id="14354" name="Rectangle 43"/>
          <p:cNvSpPr>
            <a:spLocks noChangeArrowheads="1"/>
          </p:cNvSpPr>
          <p:nvPr/>
        </p:nvSpPr>
        <p:spPr bwMode="auto">
          <a:xfrm rot="-2217232">
            <a:off x="5776913" y="1863725"/>
            <a:ext cx="16938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 b="1" i="1">
                <a:solidFill>
                  <a:srgbClr val="FF0000"/>
                </a:solidFill>
              </a:rPr>
              <a:t>s</a:t>
            </a:r>
            <a:r>
              <a:rPr lang="en-GB" sz="900" b="1" i="1">
                <a:solidFill>
                  <a:srgbClr val="FF0000"/>
                </a:solidFill>
              </a:rPr>
              <a:t>parsely ionizing radiation</a:t>
            </a:r>
            <a:endParaRPr lang="en-US" sz="9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83100" y="1276350"/>
            <a:ext cx="29368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γ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0688" y="1271588"/>
            <a:ext cx="43338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12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C</a:t>
            </a:r>
            <a:endParaRPr lang="en-US" sz="1400" dirty="0">
              <a:solidFill>
                <a:srgbClr val="FFFF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6450" y="933450"/>
            <a:ext cx="3905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ＭＳ Ｐゴシック" charset="0"/>
                <a:cs typeface="ＭＳ Ｐゴシック" charset="0"/>
                <a:sym typeface="Wingdings" charset="0"/>
              </a:rPr>
              <a:t></a:t>
            </a:r>
            <a:endParaRPr lang="en-US" dirty="0"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321425" y="939800"/>
            <a:ext cx="3905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ＭＳ Ｐゴシック" charset="0"/>
                <a:cs typeface="ＭＳ Ｐゴシック" charset="0"/>
                <a:sym typeface="Wingdings" charset="0"/>
              </a:rPr>
              <a:t></a:t>
            </a:r>
            <a:endParaRPr lang="en-US" dirty="0"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16350" y="2997200"/>
            <a:ext cx="27082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Disadvantages of Carbon ions</a:t>
            </a:r>
            <a:endParaRPr lang="en-US" sz="1400" dirty="0">
              <a:solidFill>
                <a:srgbClr val="0000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916613" y="4330700"/>
            <a:ext cx="4032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ＭＳ Ｐゴシック" charset="0"/>
                <a:sym typeface="Wingdings" charset="0"/>
              </a:rPr>
              <a:t></a:t>
            </a:r>
            <a:endParaRPr lang="en-US" sz="1200" dirty="0">
              <a:solidFill>
                <a:srgbClr val="0000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596063" y="985838"/>
            <a:ext cx="22209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High biological effectiveness</a:t>
            </a:r>
            <a:endParaRPr lang="en-US" sz="1200" dirty="0">
              <a:solidFill>
                <a:srgbClr val="00009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362" name="Group 84"/>
          <p:cNvGrpSpPr>
            <a:grpSpLocks/>
          </p:cNvGrpSpPr>
          <p:nvPr/>
        </p:nvGrpSpPr>
        <p:grpSpPr bwMode="auto">
          <a:xfrm>
            <a:off x="1508125" y="4203700"/>
            <a:ext cx="2228850" cy="785813"/>
            <a:chOff x="730850" y="1552499"/>
            <a:chExt cx="3305087" cy="1209413"/>
          </a:xfrm>
        </p:grpSpPr>
        <p:sp>
          <p:nvSpPr>
            <p:cNvPr id="86" name="Oval 26"/>
            <p:cNvSpPr>
              <a:spLocks noChangeArrowheads="1"/>
            </p:cNvSpPr>
            <p:nvPr/>
          </p:nvSpPr>
          <p:spPr bwMode="auto">
            <a:xfrm>
              <a:off x="3852321" y="2236611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7" name="Oval 27"/>
            <p:cNvSpPr>
              <a:spLocks noChangeArrowheads="1"/>
            </p:cNvSpPr>
            <p:nvPr/>
          </p:nvSpPr>
          <p:spPr bwMode="auto">
            <a:xfrm>
              <a:off x="3807595" y="2334341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8" name="Oval 28"/>
            <p:cNvSpPr>
              <a:spLocks noChangeArrowheads="1"/>
            </p:cNvSpPr>
            <p:nvPr/>
          </p:nvSpPr>
          <p:spPr bwMode="auto">
            <a:xfrm>
              <a:off x="3572190" y="1889668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" name="Oval 29"/>
            <p:cNvSpPr>
              <a:spLocks noChangeArrowheads="1"/>
            </p:cNvSpPr>
            <p:nvPr/>
          </p:nvSpPr>
          <p:spPr bwMode="auto">
            <a:xfrm>
              <a:off x="3817011" y="2158427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" name="Oval 30"/>
            <p:cNvSpPr>
              <a:spLocks noChangeArrowheads="1"/>
            </p:cNvSpPr>
            <p:nvPr/>
          </p:nvSpPr>
          <p:spPr bwMode="auto">
            <a:xfrm>
              <a:off x="3487444" y="1980070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1" name="Oval 31"/>
            <p:cNvSpPr>
              <a:spLocks noChangeArrowheads="1"/>
            </p:cNvSpPr>
            <p:nvPr/>
          </p:nvSpPr>
          <p:spPr bwMode="auto">
            <a:xfrm>
              <a:off x="3522754" y="1667333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2" name="Oval 32"/>
            <p:cNvSpPr>
              <a:spLocks noChangeArrowheads="1"/>
            </p:cNvSpPr>
            <p:nvPr/>
          </p:nvSpPr>
          <p:spPr bwMode="auto">
            <a:xfrm>
              <a:off x="3388574" y="1652673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" name="Oval 33"/>
            <p:cNvSpPr>
              <a:spLocks noChangeArrowheads="1"/>
            </p:cNvSpPr>
            <p:nvPr/>
          </p:nvSpPr>
          <p:spPr bwMode="auto">
            <a:xfrm>
              <a:off x="3223790" y="2329455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4" name="Oval 34"/>
            <p:cNvSpPr>
              <a:spLocks noChangeArrowheads="1"/>
            </p:cNvSpPr>
            <p:nvPr/>
          </p:nvSpPr>
          <p:spPr bwMode="auto">
            <a:xfrm>
              <a:off x="3388574" y="1552499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5" name="Oval 35"/>
            <p:cNvSpPr>
              <a:spLocks noChangeArrowheads="1"/>
            </p:cNvSpPr>
            <p:nvPr/>
          </p:nvSpPr>
          <p:spPr bwMode="auto">
            <a:xfrm>
              <a:off x="3040174" y="1608695"/>
              <a:ext cx="183616" cy="197903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6" name="Oval 36"/>
            <p:cNvSpPr>
              <a:spLocks noChangeArrowheads="1"/>
            </p:cNvSpPr>
            <p:nvPr/>
          </p:nvSpPr>
          <p:spPr bwMode="auto">
            <a:xfrm>
              <a:off x="3725202" y="2256157"/>
              <a:ext cx="183616" cy="197905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7" name="Oval 37"/>
            <p:cNvSpPr>
              <a:spLocks noChangeArrowheads="1"/>
            </p:cNvSpPr>
            <p:nvPr/>
          </p:nvSpPr>
          <p:spPr bwMode="auto">
            <a:xfrm>
              <a:off x="3480381" y="1552499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4377" name="Group 40"/>
            <p:cNvGrpSpPr>
              <a:grpSpLocks/>
            </p:cNvGrpSpPr>
            <p:nvPr/>
          </p:nvGrpSpPr>
          <p:grpSpPr bwMode="auto">
            <a:xfrm>
              <a:off x="730850" y="1752261"/>
              <a:ext cx="862013" cy="1009651"/>
              <a:chOff x="1175" y="3124"/>
              <a:chExt cx="543" cy="636"/>
            </a:xfrm>
          </p:grpSpPr>
          <p:grpSp>
            <p:nvGrpSpPr>
              <p:cNvPr id="14386" name="Group 10"/>
              <p:cNvGrpSpPr>
                <a:grpSpLocks/>
              </p:cNvGrpSpPr>
              <p:nvPr/>
            </p:nvGrpSpPr>
            <p:grpSpPr bwMode="auto">
              <a:xfrm>
                <a:off x="1175" y="3124"/>
                <a:ext cx="308" cy="344"/>
                <a:chOff x="364" y="2653"/>
                <a:chExt cx="308" cy="338"/>
              </a:xfrm>
            </p:grpSpPr>
            <p:sp>
              <p:nvSpPr>
                <p:cNvPr id="122" name="Oval 11"/>
                <p:cNvSpPr>
                  <a:spLocks noChangeArrowheads="1"/>
                </p:cNvSpPr>
                <p:nvPr/>
              </p:nvSpPr>
              <p:spPr bwMode="auto">
                <a:xfrm>
                  <a:off x="557" y="2743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3" name="Oval 12"/>
                <p:cNvSpPr>
                  <a:spLocks noChangeArrowheads="1"/>
                </p:cNvSpPr>
                <p:nvPr/>
              </p:nvSpPr>
              <p:spPr bwMode="auto">
                <a:xfrm>
                  <a:off x="529" y="2676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4" name="Oval 13"/>
                <p:cNvSpPr>
                  <a:spLocks noChangeArrowheads="1"/>
                </p:cNvSpPr>
                <p:nvPr/>
              </p:nvSpPr>
              <p:spPr bwMode="auto">
                <a:xfrm>
                  <a:off x="460" y="2653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5" name="Oval 14"/>
                <p:cNvSpPr>
                  <a:spLocks noChangeArrowheads="1"/>
                </p:cNvSpPr>
                <p:nvPr/>
              </p:nvSpPr>
              <p:spPr bwMode="auto">
                <a:xfrm>
                  <a:off x="385" y="2688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6" name="Oval 15"/>
                <p:cNvSpPr>
                  <a:spLocks noChangeArrowheads="1"/>
                </p:cNvSpPr>
                <p:nvPr/>
              </p:nvSpPr>
              <p:spPr bwMode="auto">
                <a:xfrm>
                  <a:off x="460" y="2732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7" name="Oval 16"/>
                <p:cNvSpPr>
                  <a:spLocks noChangeArrowheads="1"/>
                </p:cNvSpPr>
                <p:nvPr/>
              </p:nvSpPr>
              <p:spPr bwMode="auto">
                <a:xfrm>
                  <a:off x="364" y="2780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8" name="Oval 17"/>
                <p:cNvSpPr>
                  <a:spLocks noChangeArrowheads="1"/>
                </p:cNvSpPr>
                <p:nvPr/>
              </p:nvSpPr>
              <p:spPr bwMode="auto">
                <a:xfrm>
                  <a:off x="529" y="2867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9" name="Oval 18"/>
                <p:cNvSpPr>
                  <a:spLocks noChangeArrowheads="1"/>
                </p:cNvSpPr>
                <p:nvPr/>
              </p:nvSpPr>
              <p:spPr bwMode="auto">
                <a:xfrm>
                  <a:off x="440" y="2856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0" name="Oval 19"/>
                <p:cNvSpPr>
                  <a:spLocks noChangeArrowheads="1"/>
                </p:cNvSpPr>
                <p:nvPr/>
              </p:nvSpPr>
              <p:spPr bwMode="auto">
                <a:xfrm>
                  <a:off x="411" y="2732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" name="Oval 20"/>
                <p:cNvSpPr>
                  <a:spLocks noChangeArrowheads="1"/>
                </p:cNvSpPr>
                <p:nvPr/>
              </p:nvSpPr>
              <p:spPr bwMode="auto">
                <a:xfrm>
                  <a:off x="385" y="2856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2" name="Oval 21"/>
                <p:cNvSpPr>
                  <a:spLocks noChangeArrowheads="1"/>
                </p:cNvSpPr>
                <p:nvPr/>
              </p:nvSpPr>
              <p:spPr bwMode="auto">
                <a:xfrm>
                  <a:off x="557" y="2814"/>
                  <a:ext cx="117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3" name="Oval 22"/>
                <p:cNvSpPr>
                  <a:spLocks noChangeArrowheads="1"/>
                </p:cNvSpPr>
                <p:nvPr/>
              </p:nvSpPr>
              <p:spPr bwMode="auto">
                <a:xfrm>
                  <a:off x="460" y="2800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87" name="Group 25"/>
              <p:cNvGrpSpPr>
                <a:grpSpLocks/>
              </p:cNvGrpSpPr>
              <p:nvPr/>
            </p:nvGrpSpPr>
            <p:grpSpPr bwMode="auto">
              <a:xfrm>
                <a:off x="1391" y="3417"/>
                <a:ext cx="308" cy="343"/>
                <a:chOff x="364" y="2653"/>
                <a:chExt cx="308" cy="338"/>
              </a:xfrm>
            </p:grpSpPr>
            <p:sp>
              <p:nvSpPr>
                <p:cNvPr id="110" name="Oval 26"/>
                <p:cNvSpPr>
                  <a:spLocks noChangeArrowheads="1"/>
                </p:cNvSpPr>
                <p:nvPr/>
              </p:nvSpPr>
              <p:spPr bwMode="auto">
                <a:xfrm>
                  <a:off x="556" y="2742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1" name="Oval 27"/>
                <p:cNvSpPr>
                  <a:spLocks noChangeArrowheads="1"/>
                </p:cNvSpPr>
                <p:nvPr/>
              </p:nvSpPr>
              <p:spPr bwMode="auto">
                <a:xfrm>
                  <a:off x="528" y="2676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2" name="Oval 28"/>
                <p:cNvSpPr>
                  <a:spLocks noChangeArrowheads="1"/>
                </p:cNvSpPr>
                <p:nvPr/>
              </p:nvSpPr>
              <p:spPr bwMode="auto">
                <a:xfrm>
                  <a:off x="461" y="2653"/>
                  <a:ext cx="114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3" name="Oval 29"/>
                <p:cNvSpPr>
                  <a:spLocks noChangeArrowheads="1"/>
                </p:cNvSpPr>
                <p:nvPr/>
              </p:nvSpPr>
              <p:spPr bwMode="auto">
                <a:xfrm>
                  <a:off x="384" y="2688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4" name="Oval 30"/>
                <p:cNvSpPr>
                  <a:spLocks noChangeArrowheads="1"/>
                </p:cNvSpPr>
                <p:nvPr/>
              </p:nvSpPr>
              <p:spPr bwMode="auto">
                <a:xfrm>
                  <a:off x="461" y="2732"/>
                  <a:ext cx="114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5" name="Oval 31"/>
                <p:cNvSpPr>
                  <a:spLocks noChangeArrowheads="1"/>
                </p:cNvSpPr>
                <p:nvPr/>
              </p:nvSpPr>
              <p:spPr bwMode="auto">
                <a:xfrm>
                  <a:off x="364" y="2780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6" name="Oval 32"/>
                <p:cNvSpPr>
                  <a:spLocks noChangeArrowheads="1"/>
                </p:cNvSpPr>
                <p:nvPr/>
              </p:nvSpPr>
              <p:spPr bwMode="auto">
                <a:xfrm>
                  <a:off x="528" y="2867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7" name="Oval 33"/>
                <p:cNvSpPr>
                  <a:spLocks noChangeArrowheads="1"/>
                </p:cNvSpPr>
                <p:nvPr/>
              </p:nvSpPr>
              <p:spPr bwMode="auto">
                <a:xfrm>
                  <a:off x="440" y="2856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8" name="Oval 34"/>
                <p:cNvSpPr>
                  <a:spLocks noChangeArrowheads="1"/>
                </p:cNvSpPr>
                <p:nvPr/>
              </p:nvSpPr>
              <p:spPr bwMode="auto">
                <a:xfrm>
                  <a:off x="412" y="2732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9" name="Oval 35"/>
                <p:cNvSpPr>
                  <a:spLocks noChangeArrowheads="1"/>
                </p:cNvSpPr>
                <p:nvPr/>
              </p:nvSpPr>
              <p:spPr bwMode="auto">
                <a:xfrm>
                  <a:off x="384" y="2856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0" name="Oval 36"/>
                <p:cNvSpPr>
                  <a:spLocks noChangeArrowheads="1"/>
                </p:cNvSpPr>
                <p:nvPr/>
              </p:nvSpPr>
              <p:spPr bwMode="auto">
                <a:xfrm>
                  <a:off x="556" y="2814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1" name="Oval 37"/>
                <p:cNvSpPr>
                  <a:spLocks noChangeArrowheads="1"/>
                </p:cNvSpPr>
                <p:nvPr/>
              </p:nvSpPr>
              <p:spPr bwMode="auto">
                <a:xfrm>
                  <a:off x="461" y="2800"/>
                  <a:ext cx="114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9" name="AutoShape 39"/>
              <p:cNvSpPr>
                <a:spLocks noChangeAspect="1" noChangeArrowheads="1"/>
              </p:cNvSpPr>
              <p:nvPr/>
            </p:nvSpPr>
            <p:spPr bwMode="auto">
              <a:xfrm rot="552800">
                <a:off x="1248" y="3271"/>
                <a:ext cx="470" cy="269"/>
              </a:xfrm>
              <a:prstGeom prst="irregularSeal2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9" name="Oval 29"/>
            <p:cNvSpPr>
              <a:spLocks noChangeArrowheads="1"/>
            </p:cNvSpPr>
            <p:nvPr/>
          </p:nvSpPr>
          <p:spPr bwMode="auto">
            <a:xfrm>
              <a:off x="2837726" y="1840803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0" name="Oval 30"/>
            <p:cNvSpPr>
              <a:spLocks noChangeArrowheads="1"/>
            </p:cNvSpPr>
            <p:nvPr/>
          </p:nvSpPr>
          <p:spPr bwMode="auto">
            <a:xfrm>
              <a:off x="2960137" y="1911659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" name="Oval 31"/>
            <p:cNvSpPr>
              <a:spLocks noChangeArrowheads="1"/>
            </p:cNvSpPr>
            <p:nvPr/>
          </p:nvSpPr>
          <p:spPr bwMode="auto">
            <a:xfrm>
              <a:off x="2807123" y="1989843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" name="Oval 33"/>
            <p:cNvSpPr>
              <a:spLocks noChangeArrowheads="1"/>
            </p:cNvSpPr>
            <p:nvPr/>
          </p:nvSpPr>
          <p:spPr bwMode="auto">
            <a:xfrm>
              <a:off x="2927180" y="2112006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" name="Oval 34"/>
            <p:cNvSpPr>
              <a:spLocks noChangeArrowheads="1"/>
            </p:cNvSpPr>
            <p:nvPr/>
          </p:nvSpPr>
          <p:spPr bwMode="auto">
            <a:xfrm>
              <a:off x="2882452" y="1911659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" name="Oval 35"/>
            <p:cNvSpPr>
              <a:spLocks noChangeArrowheads="1"/>
            </p:cNvSpPr>
            <p:nvPr/>
          </p:nvSpPr>
          <p:spPr bwMode="auto">
            <a:xfrm>
              <a:off x="2837726" y="2112006"/>
              <a:ext cx="183616" cy="200347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" name="Oval 36"/>
            <p:cNvSpPr>
              <a:spLocks noChangeArrowheads="1"/>
            </p:cNvSpPr>
            <p:nvPr/>
          </p:nvSpPr>
          <p:spPr bwMode="auto">
            <a:xfrm>
              <a:off x="3011926" y="2055810"/>
              <a:ext cx="185969" cy="197905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6" name="Right Arrow 105"/>
            <p:cNvSpPr>
              <a:spLocks noChangeArrowheads="1"/>
            </p:cNvSpPr>
            <p:nvPr/>
          </p:nvSpPr>
          <p:spPr bwMode="auto">
            <a:xfrm>
              <a:off x="1794881" y="2092460"/>
              <a:ext cx="800377" cy="258985"/>
            </a:xfrm>
            <a:prstGeom prst="rightArrow">
              <a:avLst>
                <a:gd name="adj1" fmla="val 50000"/>
                <a:gd name="adj2" fmla="val 50005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00009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11" name="Straight Arrow Connector 10"/>
          <p:cNvCxnSpPr>
            <a:cxnSpLocks noChangeShapeType="1"/>
            <a:endCxn id="47" idx="1"/>
          </p:cNvCxnSpPr>
          <p:nvPr/>
        </p:nvCxnSpPr>
        <p:spPr bwMode="auto">
          <a:xfrm flipV="1">
            <a:off x="4851400" y="4738688"/>
            <a:ext cx="1381125" cy="915987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4" name="Rectangle 133"/>
          <p:cNvSpPr/>
          <p:nvPr/>
        </p:nvSpPr>
        <p:spPr>
          <a:xfrm>
            <a:off x="5946775" y="5254625"/>
            <a:ext cx="4016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ＭＳ Ｐゴシック" charset="0"/>
                <a:sym typeface="Wingdings" charset="0"/>
              </a:rPr>
              <a:t></a:t>
            </a:r>
            <a:endParaRPr lang="en-US" sz="1200" dirty="0">
              <a:solidFill>
                <a:srgbClr val="0000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Schermata 2013-05-28 alle 11.54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21226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1438" y="-61913"/>
            <a:ext cx="8764587" cy="5842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Fragmentation in Space Radiation Protection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6" descr="Schermata 08-2456147 alle 22.55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609600"/>
            <a:ext cx="481647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328738"/>
            <a:ext cx="1557337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320675" y="676275"/>
            <a:ext cx="33020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000" b="1" baseline="30000">
                <a:solidFill>
                  <a:srgbClr val="FFFFFF"/>
                </a:solidFill>
              </a:rPr>
              <a:t>Exposure to space radiation is a serious problem for space exploration because of the biological effects of high-energy heavy ions. 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5366" name="Text Box 17"/>
          <p:cNvSpPr txBox="1">
            <a:spLocks noChangeArrowheads="1"/>
          </p:cNvSpPr>
          <p:nvPr/>
        </p:nvSpPr>
        <p:spPr bwMode="auto">
          <a:xfrm>
            <a:off x="-19050" y="6635750"/>
            <a:ext cx="2922588" cy="244475"/>
          </a:xfrm>
          <a:prstGeom prst="rect">
            <a:avLst/>
          </a:prstGeom>
          <a:gradFill rotWithShape="1">
            <a:gsLst>
              <a:gs pos="0">
                <a:srgbClr val="D83A08"/>
              </a:gs>
              <a:gs pos="100000">
                <a:srgbClr val="EDA38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Physics motivation</a:t>
            </a:r>
            <a:endParaRPr lang="en-US" sz="1000" b="1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102350" y="623888"/>
            <a:ext cx="2538413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Galactic Cosmic Rays composition</a:t>
            </a:r>
            <a:endParaRPr lang="en-US" sz="1400" dirty="0">
              <a:solidFill>
                <a:srgbClr val="00009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-42863" y="3578225"/>
            <a:ext cx="3617913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A correct estimation of the radiobiological risks for the astronauts relies on a correct description of the GCR effects and their </a:t>
            </a:r>
            <a:r>
              <a:rPr lang="en-US" sz="1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fragmentation in shielding materials and astronaut body</a:t>
            </a:r>
            <a:endParaRPr lang="en-US" sz="1400" u="sng" dirty="0">
              <a:solidFill>
                <a:srgbClr val="FFFF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5369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15371" name="Picture 3" descr="logoinfn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FFFF00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FFFF00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FFFF00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FFFF00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sp>
        <p:nvSpPr>
          <p:cNvPr id="15370" name="Rectangle 1"/>
          <p:cNvSpPr>
            <a:spLocks noChangeArrowheads="1"/>
          </p:cNvSpPr>
          <p:nvPr/>
        </p:nvSpPr>
        <p:spPr bwMode="auto">
          <a:xfrm rot="-5400000">
            <a:off x="8462963" y="1143000"/>
            <a:ext cx="132080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 baseline="30000">
                <a:solidFill>
                  <a:srgbClr val="FFFFFF"/>
                </a:solidFill>
              </a:rPr>
              <a:t>NASA/John Frassanito and associates</a:t>
            </a:r>
            <a:endParaRPr lang="en-US" sz="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Picture 4"/>
          <p:cNvSpPr>
            <a:spLocks noChangeAspec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1285875" y="-115888"/>
            <a:ext cx="69008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What do we need to measure ?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1613" y="4694238"/>
            <a:ext cx="200342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No fragmentation DDCS at intermediate energies are present in literature !</a:t>
            </a:r>
            <a:endParaRPr lang="en-US" sz="1400" dirty="0">
              <a:solidFill>
                <a:srgbClr val="0000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8" name="Picture 74" descr="Treat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27088"/>
            <a:ext cx="25463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3" descr="ESA_Tit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827088"/>
            <a:ext cx="2782887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812925" y="3468688"/>
            <a:ext cx="55927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Fragmentation DDCS must be also measured at Fermi energies </a:t>
            </a:r>
            <a:endParaRPr lang="en-US" sz="14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391" name="Group 9"/>
          <p:cNvGrpSpPr>
            <a:grpSpLocks/>
          </p:cNvGrpSpPr>
          <p:nvPr/>
        </p:nvGrpSpPr>
        <p:grpSpPr bwMode="auto">
          <a:xfrm>
            <a:off x="2249488" y="3732213"/>
            <a:ext cx="5746750" cy="2906712"/>
            <a:chOff x="2010548" y="1338143"/>
            <a:chExt cx="5331945" cy="3679383"/>
          </a:xfrm>
        </p:grpSpPr>
        <p:grpSp>
          <p:nvGrpSpPr>
            <p:cNvPr id="16451" name="Group 5"/>
            <p:cNvGrpSpPr>
              <a:grpSpLocks/>
            </p:cNvGrpSpPr>
            <p:nvPr/>
          </p:nvGrpSpPr>
          <p:grpSpPr bwMode="auto">
            <a:xfrm>
              <a:off x="2010548" y="1418307"/>
              <a:ext cx="5331945" cy="3599219"/>
              <a:chOff x="2010548" y="1418307"/>
              <a:chExt cx="5331945" cy="3599219"/>
            </a:xfrm>
          </p:grpSpPr>
          <p:grpSp>
            <p:nvGrpSpPr>
              <p:cNvPr id="16454" name="Group 4"/>
              <p:cNvGrpSpPr>
                <a:grpSpLocks/>
              </p:cNvGrpSpPr>
              <p:nvPr/>
            </p:nvGrpSpPr>
            <p:grpSpPr bwMode="auto">
              <a:xfrm>
                <a:off x="2010548" y="1418307"/>
                <a:ext cx="5331945" cy="3488189"/>
                <a:chOff x="2010548" y="1418307"/>
                <a:chExt cx="5331945" cy="3488189"/>
              </a:xfrm>
            </p:grpSpPr>
            <p:pic>
              <p:nvPicPr>
                <p:cNvPr id="16457" name="Picture 33" descr="Schermata 2013-02-19 alle 16.49.34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0548" y="1418307"/>
                  <a:ext cx="5331945" cy="3488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Rectangle 28"/>
                <p:cNvSpPr/>
                <p:nvPr/>
              </p:nvSpPr>
              <p:spPr>
                <a:xfrm>
                  <a:off x="2091558" y="2379061"/>
                  <a:ext cx="244504" cy="12579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4380465" y="4704045"/>
                  <a:ext cx="944138" cy="16678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6455" name="Rectangle 5"/>
              <p:cNvSpPr>
                <a:spLocks/>
              </p:cNvSpPr>
              <p:nvPr/>
            </p:nvSpPr>
            <p:spPr bwMode="auto">
              <a:xfrm>
                <a:off x="3326978" y="4547626"/>
                <a:ext cx="3433594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400" b="1"/>
                  <a:t>Depth from the body surface </a:t>
                </a:r>
              </a:p>
            </p:txBody>
          </p:sp>
          <p:sp>
            <p:nvSpPr>
              <p:cNvPr id="16456" name="Rectangle 5"/>
              <p:cNvSpPr>
                <a:spLocks/>
              </p:cNvSpPr>
              <p:nvPr/>
            </p:nvSpPr>
            <p:spPr bwMode="auto">
              <a:xfrm rot="-5400000">
                <a:off x="528701" y="2910314"/>
                <a:ext cx="3433594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400" b="1"/>
                  <a:t>Relative Dose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5384991" y="1756118"/>
              <a:ext cx="589165" cy="2763054"/>
            </a:xfrm>
            <a:prstGeom prst="rect">
              <a:avLst/>
            </a:prstGeom>
            <a:solidFill>
              <a:schemeClr val="dk1">
                <a:alpha val="18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53" name="Rectangle 8"/>
            <p:cNvSpPr>
              <a:spLocks noChangeArrowheads="1"/>
            </p:cNvSpPr>
            <p:nvPr/>
          </p:nvSpPr>
          <p:spPr bwMode="auto">
            <a:xfrm>
              <a:off x="5323840" y="1338143"/>
              <a:ext cx="7301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</a:rPr>
                <a:t>Tumor</a:t>
              </a:r>
            </a:p>
          </p:txBody>
        </p:sp>
      </p:grpSp>
      <p:grpSp>
        <p:nvGrpSpPr>
          <p:cNvPr id="16392" name="Group 40"/>
          <p:cNvGrpSpPr>
            <a:grpSpLocks/>
          </p:cNvGrpSpPr>
          <p:nvPr/>
        </p:nvGrpSpPr>
        <p:grpSpPr bwMode="auto">
          <a:xfrm>
            <a:off x="4652963" y="4548188"/>
            <a:ext cx="862012" cy="1009650"/>
            <a:chOff x="1175" y="3124"/>
            <a:chExt cx="543" cy="636"/>
          </a:xfrm>
        </p:grpSpPr>
        <p:grpSp>
          <p:nvGrpSpPr>
            <p:cNvPr id="16424" name="Group 10"/>
            <p:cNvGrpSpPr>
              <a:grpSpLocks/>
            </p:cNvGrpSpPr>
            <p:nvPr/>
          </p:nvGrpSpPr>
          <p:grpSpPr bwMode="auto">
            <a:xfrm>
              <a:off x="1175" y="3124"/>
              <a:ext cx="308" cy="344"/>
              <a:chOff x="364" y="2653"/>
              <a:chExt cx="308" cy="338"/>
            </a:xfrm>
          </p:grpSpPr>
          <p:sp>
            <p:nvSpPr>
              <p:cNvPr id="45" name="Oval 11"/>
              <p:cNvSpPr>
                <a:spLocks noChangeArrowheads="1"/>
              </p:cNvSpPr>
              <p:nvPr/>
            </p:nvSpPr>
            <p:spPr bwMode="auto">
              <a:xfrm>
                <a:off x="556" y="274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Oval 12"/>
              <p:cNvSpPr>
                <a:spLocks noChangeArrowheads="1"/>
              </p:cNvSpPr>
              <p:nvPr/>
            </p:nvSpPr>
            <p:spPr bwMode="auto">
              <a:xfrm>
                <a:off x="528" y="2676"/>
                <a:ext cx="116" cy="135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Oval 13"/>
              <p:cNvSpPr>
                <a:spLocks noChangeArrowheads="1"/>
              </p:cNvSpPr>
              <p:nvPr/>
            </p:nvSpPr>
            <p:spPr bwMode="auto">
              <a:xfrm>
                <a:off x="460" y="265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Oval 14"/>
              <p:cNvSpPr>
                <a:spLocks noChangeArrowheads="1"/>
              </p:cNvSpPr>
              <p:nvPr/>
            </p:nvSpPr>
            <p:spPr bwMode="auto">
              <a:xfrm>
                <a:off x="384" y="2688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Oval 15"/>
              <p:cNvSpPr>
                <a:spLocks noChangeArrowheads="1"/>
              </p:cNvSpPr>
              <p:nvPr/>
            </p:nvSpPr>
            <p:spPr bwMode="auto">
              <a:xfrm>
                <a:off x="460" y="2732"/>
                <a:ext cx="116" cy="135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Oval 16"/>
              <p:cNvSpPr>
                <a:spLocks noChangeArrowheads="1"/>
              </p:cNvSpPr>
              <p:nvPr/>
            </p:nvSpPr>
            <p:spPr bwMode="auto">
              <a:xfrm>
                <a:off x="364" y="278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Oval 17"/>
              <p:cNvSpPr>
                <a:spLocks noChangeArrowheads="1"/>
              </p:cNvSpPr>
              <p:nvPr/>
            </p:nvSpPr>
            <p:spPr bwMode="auto">
              <a:xfrm>
                <a:off x="528" y="2867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Oval 18"/>
              <p:cNvSpPr>
                <a:spLocks noChangeArrowheads="1"/>
              </p:cNvSpPr>
              <p:nvPr/>
            </p:nvSpPr>
            <p:spPr bwMode="auto">
              <a:xfrm>
                <a:off x="440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Oval 19"/>
              <p:cNvSpPr>
                <a:spLocks noChangeArrowheads="1"/>
              </p:cNvSpPr>
              <p:nvPr/>
            </p:nvSpPr>
            <p:spPr bwMode="auto">
              <a:xfrm>
                <a:off x="412" y="2732"/>
                <a:ext cx="116" cy="135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Oval 20"/>
              <p:cNvSpPr>
                <a:spLocks noChangeArrowheads="1"/>
              </p:cNvSpPr>
              <p:nvPr/>
            </p:nvSpPr>
            <p:spPr bwMode="auto">
              <a:xfrm>
                <a:off x="384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Oval 21"/>
              <p:cNvSpPr>
                <a:spLocks noChangeArrowheads="1"/>
              </p:cNvSpPr>
              <p:nvPr/>
            </p:nvSpPr>
            <p:spPr bwMode="auto">
              <a:xfrm>
                <a:off x="556" y="2814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" name="Oval 22"/>
              <p:cNvSpPr>
                <a:spLocks noChangeArrowheads="1"/>
              </p:cNvSpPr>
              <p:nvPr/>
            </p:nvSpPr>
            <p:spPr bwMode="auto">
              <a:xfrm>
                <a:off x="460" y="280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425" name="Group 25"/>
            <p:cNvGrpSpPr>
              <a:grpSpLocks/>
            </p:cNvGrpSpPr>
            <p:nvPr/>
          </p:nvGrpSpPr>
          <p:grpSpPr bwMode="auto">
            <a:xfrm>
              <a:off x="1391" y="3417"/>
              <a:ext cx="308" cy="343"/>
              <a:chOff x="364" y="2653"/>
              <a:chExt cx="308" cy="338"/>
            </a:xfrm>
          </p:grpSpPr>
          <p:sp>
            <p:nvSpPr>
              <p:cNvPr id="33" name="Oval 26"/>
              <p:cNvSpPr>
                <a:spLocks noChangeArrowheads="1"/>
              </p:cNvSpPr>
              <p:nvPr/>
            </p:nvSpPr>
            <p:spPr bwMode="auto">
              <a:xfrm>
                <a:off x="556" y="274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Oval 27"/>
              <p:cNvSpPr>
                <a:spLocks noChangeArrowheads="1"/>
              </p:cNvSpPr>
              <p:nvPr/>
            </p:nvSpPr>
            <p:spPr bwMode="auto">
              <a:xfrm>
                <a:off x="528" y="267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Oval 28"/>
              <p:cNvSpPr>
                <a:spLocks noChangeArrowheads="1"/>
              </p:cNvSpPr>
              <p:nvPr/>
            </p:nvSpPr>
            <p:spPr bwMode="auto">
              <a:xfrm>
                <a:off x="460" y="2653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Oval 29"/>
              <p:cNvSpPr>
                <a:spLocks noChangeArrowheads="1"/>
              </p:cNvSpPr>
              <p:nvPr/>
            </p:nvSpPr>
            <p:spPr bwMode="auto">
              <a:xfrm>
                <a:off x="384" y="2688"/>
                <a:ext cx="116" cy="113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Oval 30"/>
              <p:cNvSpPr>
                <a:spLocks noChangeArrowheads="1"/>
              </p:cNvSpPr>
              <p:nvPr/>
            </p:nvSpPr>
            <p:spPr bwMode="auto">
              <a:xfrm>
                <a:off x="460" y="2732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Oval 31"/>
              <p:cNvSpPr>
                <a:spLocks noChangeArrowheads="1"/>
              </p:cNvSpPr>
              <p:nvPr/>
            </p:nvSpPr>
            <p:spPr bwMode="auto">
              <a:xfrm>
                <a:off x="364" y="278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Oval 32"/>
              <p:cNvSpPr>
                <a:spLocks noChangeArrowheads="1"/>
              </p:cNvSpPr>
              <p:nvPr/>
            </p:nvSpPr>
            <p:spPr bwMode="auto">
              <a:xfrm>
                <a:off x="528" y="2867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Oval 33"/>
              <p:cNvSpPr>
                <a:spLocks noChangeArrowheads="1"/>
              </p:cNvSpPr>
              <p:nvPr/>
            </p:nvSpPr>
            <p:spPr bwMode="auto">
              <a:xfrm>
                <a:off x="440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Oval 34"/>
              <p:cNvSpPr>
                <a:spLocks noChangeArrowheads="1"/>
              </p:cNvSpPr>
              <p:nvPr/>
            </p:nvSpPr>
            <p:spPr bwMode="auto">
              <a:xfrm>
                <a:off x="412" y="2732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Oval 35"/>
              <p:cNvSpPr>
                <a:spLocks noChangeArrowheads="1"/>
              </p:cNvSpPr>
              <p:nvPr/>
            </p:nvSpPr>
            <p:spPr bwMode="auto">
              <a:xfrm>
                <a:off x="384" y="2856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Oval 36"/>
              <p:cNvSpPr>
                <a:spLocks noChangeArrowheads="1"/>
              </p:cNvSpPr>
              <p:nvPr/>
            </p:nvSpPr>
            <p:spPr bwMode="auto">
              <a:xfrm>
                <a:off x="556" y="2814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Oval 37"/>
              <p:cNvSpPr>
                <a:spLocks noChangeArrowheads="1"/>
              </p:cNvSpPr>
              <p:nvPr/>
            </p:nvSpPr>
            <p:spPr bwMode="auto">
              <a:xfrm>
                <a:off x="460" y="2800"/>
                <a:ext cx="116" cy="124"/>
              </a:xfrm>
              <a:prstGeom prst="ellipse">
                <a:avLst/>
              </a:prstGeom>
              <a:gradFill rotWithShape="0">
                <a:gsLst>
                  <a:gs pos="0">
                    <a:srgbClr val="0099FF"/>
                  </a:gs>
                  <a:gs pos="100000">
                    <a:srgbClr val="0099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ja-JP" altLang="en-US" sz="2400">
                  <a:solidFill>
                    <a:srgbClr val="0000FF"/>
                  </a:solidFill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2" name="AutoShape 39"/>
            <p:cNvSpPr>
              <a:spLocks noChangeAspect="1" noChangeArrowheads="1"/>
            </p:cNvSpPr>
            <p:nvPr/>
          </p:nvSpPr>
          <p:spPr bwMode="auto">
            <a:xfrm rot="552800">
              <a:off x="1247" y="3271"/>
              <a:ext cx="471" cy="269"/>
            </a:xfrm>
            <a:prstGeom prst="irregularSeal2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393" name="Group 10"/>
          <p:cNvGrpSpPr>
            <a:grpSpLocks/>
          </p:cNvGrpSpPr>
          <p:nvPr/>
        </p:nvGrpSpPr>
        <p:grpSpPr bwMode="auto">
          <a:xfrm>
            <a:off x="2586038" y="4775200"/>
            <a:ext cx="488950" cy="546100"/>
            <a:chOff x="364" y="2653"/>
            <a:chExt cx="308" cy="338"/>
          </a:xfrm>
        </p:grpSpPr>
        <p:sp>
          <p:nvSpPr>
            <p:cNvPr id="58" name="Oval 11"/>
            <p:cNvSpPr>
              <a:spLocks noChangeArrowheads="1"/>
            </p:cNvSpPr>
            <p:nvPr/>
          </p:nvSpPr>
          <p:spPr bwMode="auto">
            <a:xfrm>
              <a:off x="556" y="2743"/>
              <a:ext cx="116" cy="124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Oval 12"/>
            <p:cNvSpPr>
              <a:spLocks noChangeArrowheads="1"/>
            </p:cNvSpPr>
            <p:nvPr/>
          </p:nvSpPr>
          <p:spPr bwMode="auto">
            <a:xfrm>
              <a:off x="528" y="2676"/>
              <a:ext cx="116" cy="135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Oval 13"/>
            <p:cNvSpPr>
              <a:spLocks noChangeArrowheads="1"/>
            </p:cNvSpPr>
            <p:nvPr/>
          </p:nvSpPr>
          <p:spPr bwMode="auto">
            <a:xfrm>
              <a:off x="460" y="2653"/>
              <a:ext cx="116" cy="124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" name="Oval 14"/>
            <p:cNvSpPr>
              <a:spLocks noChangeArrowheads="1"/>
            </p:cNvSpPr>
            <p:nvPr/>
          </p:nvSpPr>
          <p:spPr bwMode="auto">
            <a:xfrm>
              <a:off x="384" y="2688"/>
              <a:ext cx="116" cy="124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" name="Oval 15"/>
            <p:cNvSpPr>
              <a:spLocks noChangeArrowheads="1"/>
            </p:cNvSpPr>
            <p:nvPr/>
          </p:nvSpPr>
          <p:spPr bwMode="auto">
            <a:xfrm>
              <a:off x="460" y="2732"/>
              <a:ext cx="116" cy="135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3" name="Oval 16"/>
            <p:cNvSpPr>
              <a:spLocks noChangeArrowheads="1"/>
            </p:cNvSpPr>
            <p:nvPr/>
          </p:nvSpPr>
          <p:spPr bwMode="auto">
            <a:xfrm>
              <a:off x="364" y="2780"/>
              <a:ext cx="116" cy="124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4" name="Oval 17"/>
            <p:cNvSpPr>
              <a:spLocks noChangeArrowheads="1"/>
            </p:cNvSpPr>
            <p:nvPr/>
          </p:nvSpPr>
          <p:spPr bwMode="auto">
            <a:xfrm>
              <a:off x="528" y="2867"/>
              <a:ext cx="116" cy="124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5" name="Oval 18"/>
            <p:cNvSpPr>
              <a:spLocks noChangeArrowheads="1"/>
            </p:cNvSpPr>
            <p:nvPr/>
          </p:nvSpPr>
          <p:spPr bwMode="auto">
            <a:xfrm>
              <a:off x="440" y="2856"/>
              <a:ext cx="116" cy="124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" name="Oval 19"/>
            <p:cNvSpPr>
              <a:spLocks noChangeArrowheads="1"/>
            </p:cNvSpPr>
            <p:nvPr/>
          </p:nvSpPr>
          <p:spPr bwMode="auto">
            <a:xfrm>
              <a:off x="412" y="2732"/>
              <a:ext cx="116" cy="135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" name="Oval 20"/>
            <p:cNvSpPr>
              <a:spLocks noChangeArrowheads="1"/>
            </p:cNvSpPr>
            <p:nvPr/>
          </p:nvSpPr>
          <p:spPr bwMode="auto">
            <a:xfrm>
              <a:off x="384" y="2856"/>
              <a:ext cx="116" cy="124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8" name="Oval 21"/>
            <p:cNvSpPr>
              <a:spLocks noChangeArrowheads="1"/>
            </p:cNvSpPr>
            <p:nvPr/>
          </p:nvSpPr>
          <p:spPr bwMode="auto">
            <a:xfrm>
              <a:off x="556" y="2814"/>
              <a:ext cx="116" cy="124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" name="Oval 22"/>
            <p:cNvSpPr>
              <a:spLocks noChangeArrowheads="1"/>
            </p:cNvSpPr>
            <p:nvPr/>
          </p:nvSpPr>
          <p:spPr bwMode="auto">
            <a:xfrm>
              <a:off x="460" y="2800"/>
              <a:ext cx="116" cy="124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0" name="Right Arrow 69"/>
          <p:cNvSpPr>
            <a:spLocks noChangeArrowheads="1"/>
          </p:cNvSpPr>
          <p:nvPr/>
        </p:nvSpPr>
        <p:spPr bwMode="auto">
          <a:xfrm>
            <a:off x="3363913" y="4926013"/>
            <a:ext cx="1220787" cy="260350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395" name="Text Box 17"/>
          <p:cNvSpPr txBox="1">
            <a:spLocks noChangeArrowheads="1"/>
          </p:cNvSpPr>
          <p:nvPr/>
        </p:nvSpPr>
        <p:spPr bwMode="auto">
          <a:xfrm>
            <a:off x="0" y="6635750"/>
            <a:ext cx="2922588" cy="244475"/>
          </a:xfrm>
          <a:prstGeom prst="rect">
            <a:avLst/>
          </a:prstGeom>
          <a:gradFill rotWithShape="1">
            <a:gsLst>
              <a:gs pos="0">
                <a:srgbClr val="D83A08"/>
              </a:gs>
              <a:gs pos="100000">
                <a:srgbClr val="EDA38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Physics motivation</a:t>
            </a:r>
            <a:endParaRPr lang="en-US" sz="1000" b="1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6396" name="Rectangle 1"/>
          <p:cNvSpPr>
            <a:spLocks noChangeArrowheads="1"/>
          </p:cNvSpPr>
          <p:nvPr/>
        </p:nvSpPr>
        <p:spPr bwMode="auto">
          <a:xfrm>
            <a:off x="2705100" y="1739900"/>
            <a:ext cx="35512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NASA completed a large database of fragmentation measurements* and observed that </a:t>
            </a:r>
            <a:r>
              <a:rPr lang="en-US" sz="1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double differential cross sections</a:t>
            </a:r>
            <a:r>
              <a:rPr lang="en-US" sz="1200" b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(DDCS) for light ions in the energy range of interest for hadrontherapy are missing.</a:t>
            </a:r>
          </a:p>
        </p:txBody>
      </p:sp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2632075" y="2786063"/>
            <a:ext cx="377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9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900" i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J.W.. Norbury and 1. Miller ,47th NCRP Annual Meeting</a:t>
            </a:r>
          </a:p>
          <a:p>
            <a:pPr algn="ctr"/>
            <a:r>
              <a:rPr lang="en-US" sz="900" i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Bethesda , MD , pp. 24 (2011)</a:t>
            </a:r>
            <a:endParaRPr lang="en-US" sz="900">
              <a:solidFill>
                <a:srgbClr val="00009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051175" y="5153025"/>
            <a:ext cx="1752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Energy loss in the tissue</a:t>
            </a:r>
            <a:endParaRPr lang="en-US" sz="1200" dirty="0">
              <a:solidFill>
                <a:srgbClr val="0000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16410" name="Picture 3" descr="logoinfn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1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sp>
        <p:nvSpPr>
          <p:cNvPr id="16400" name="Rectangle 81"/>
          <p:cNvSpPr>
            <a:spLocks noChangeArrowheads="1"/>
          </p:cNvSpPr>
          <p:nvPr/>
        </p:nvSpPr>
        <p:spPr bwMode="auto">
          <a:xfrm>
            <a:off x="2725738" y="922338"/>
            <a:ext cx="3533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i="1">
                <a:solidFill>
                  <a:srgbClr val="000090"/>
                </a:solidFill>
                <a:latin typeface="Arial" pitchFamily="34" charset="0"/>
              </a:rPr>
              <a:t>Fragmentation cross sections are required in both fields for better radiation treatments and safer interplanetary spaceflights</a:t>
            </a:r>
          </a:p>
        </p:txBody>
      </p:sp>
      <p:sp>
        <p:nvSpPr>
          <p:cNvPr id="16401" name="Rectangle 1"/>
          <p:cNvSpPr>
            <a:spLocks noChangeArrowheads="1"/>
          </p:cNvSpPr>
          <p:nvPr/>
        </p:nvSpPr>
        <p:spPr bwMode="auto">
          <a:xfrm>
            <a:off x="3740150" y="544513"/>
            <a:ext cx="1360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i="1">
                <a:solidFill>
                  <a:srgbClr val="FF0000"/>
                </a:solidFill>
              </a:rPr>
              <a:t>d</a:t>
            </a:r>
            <a:r>
              <a:rPr lang="en-US" sz="1600" b="1" i="1" baseline="30000">
                <a:solidFill>
                  <a:srgbClr val="FF0000"/>
                </a:solidFill>
              </a:rPr>
              <a:t>2</a:t>
            </a:r>
            <a:r>
              <a:rPr lang="el-GR" sz="1600" b="1" i="1">
                <a:solidFill>
                  <a:srgbClr val="FF0000"/>
                </a:solidFill>
              </a:rPr>
              <a:t>σ</a:t>
            </a:r>
            <a:r>
              <a:rPr lang="en-US" sz="1600" b="1" i="1">
                <a:solidFill>
                  <a:srgbClr val="FF0000"/>
                </a:solidFill>
              </a:rPr>
              <a:t>(</a:t>
            </a:r>
            <a:r>
              <a:rPr lang="el-GR" sz="1600" b="1" i="1">
                <a:solidFill>
                  <a:srgbClr val="FF0000"/>
                </a:solidFill>
              </a:rPr>
              <a:t>θ</a:t>
            </a:r>
            <a:r>
              <a:rPr lang="en-US" sz="1600" b="1" i="1">
                <a:solidFill>
                  <a:srgbClr val="FF0000"/>
                </a:solidFill>
              </a:rPr>
              <a:t>)/dEd</a:t>
            </a:r>
            <a:r>
              <a:rPr lang="el-GR" sz="1600" b="1" i="1">
                <a:solidFill>
                  <a:srgbClr val="FF0000"/>
                </a:solidFill>
              </a:rPr>
              <a:t>Ω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01613" y="539750"/>
            <a:ext cx="24796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Hadrontherapy</a:t>
            </a:r>
            <a:endParaRPr lang="en-US" sz="1400" dirty="0">
              <a:solidFill>
                <a:srgbClr val="00009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77000" y="517525"/>
            <a:ext cx="24796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Space radiation protection</a:t>
            </a:r>
            <a:endParaRPr lang="en-US" sz="1400" dirty="0">
              <a:solidFill>
                <a:srgbClr val="00009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2249488" y="731838"/>
            <a:ext cx="1282700" cy="0"/>
          </a:xfrm>
          <a:prstGeom prst="straightConnector1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flipH="1">
            <a:off x="5227638" y="731838"/>
            <a:ext cx="1296987" cy="0"/>
          </a:xfrm>
          <a:prstGeom prst="straightConnector1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Arrow Connector 2"/>
          <p:cNvCxnSpPr>
            <a:cxnSpLocks noChangeShapeType="1"/>
          </p:cNvCxnSpPr>
          <p:nvPr/>
        </p:nvCxnSpPr>
        <p:spPr bwMode="auto">
          <a:xfrm flipH="1">
            <a:off x="2890838" y="4237038"/>
            <a:ext cx="473075" cy="517525"/>
          </a:xfrm>
          <a:prstGeom prst="straightConnector1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" name="Rectangle 77"/>
          <p:cNvSpPr/>
          <p:nvPr/>
        </p:nvSpPr>
        <p:spPr>
          <a:xfrm>
            <a:off x="2976563" y="3921125"/>
            <a:ext cx="1752600" cy="4619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Relativistic Incident Energy</a:t>
            </a:r>
            <a:endParaRPr lang="en-US" sz="1200" dirty="0">
              <a:solidFill>
                <a:srgbClr val="00009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flipH="1">
            <a:off x="6400800" y="4381500"/>
            <a:ext cx="338138" cy="412750"/>
          </a:xfrm>
          <a:prstGeom prst="straightConnector1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Rectangle 79"/>
          <p:cNvSpPr/>
          <p:nvPr/>
        </p:nvSpPr>
        <p:spPr>
          <a:xfrm>
            <a:off x="6143625" y="4079875"/>
            <a:ext cx="1752600" cy="27781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Energy=0</a:t>
            </a:r>
            <a:endParaRPr lang="en-US" sz="1200" dirty="0">
              <a:solidFill>
                <a:srgbClr val="00009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6"/>
          <p:cNvGrpSpPr>
            <a:grpSpLocks/>
          </p:cNvGrpSpPr>
          <p:nvPr/>
        </p:nvGrpSpPr>
        <p:grpSpPr bwMode="auto">
          <a:xfrm>
            <a:off x="-111125" y="2209800"/>
            <a:ext cx="4826000" cy="4260850"/>
            <a:chOff x="987030" y="1272770"/>
            <a:chExt cx="3951700" cy="2581078"/>
          </a:xfrm>
        </p:grpSpPr>
        <p:pic>
          <p:nvPicPr>
            <p:cNvPr id="17475" name="Picture 4" descr="C:\Users\Daniele\Documents\LNS\Meeting ESA Catania 31-03-2011\Hodo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970" y="1272770"/>
              <a:ext cx="3757760" cy="258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Connettore 2 16"/>
            <p:cNvCxnSpPr/>
            <p:nvPr/>
          </p:nvCxnSpPr>
          <p:spPr>
            <a:xfrm flipV="1">
              <a:off x="1250910" y="2677746"/>
              <a:ext cx="805939" cy="13559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77" name="CasellaDiTesto 21"/>
            <p:cNvSpPr txBox="1">
              <a:spLocks noChangeArrowheads="1"/>
            </p:cNvSpPr>
            <p:nvPr/>
          </p:nvSpPr>
          <p:spPr bwMode="auto">
            <a:xfrm>
              <a:off x="2617637" y="1727046"/>
              <a:ext cx="1085620" cy="261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it-IT" sz="1200" b="1" i="1">
                  <a:solidFill>
                    <a:srgbClr val="FF6600"/>
                  </a:solidFill>
                </a:rPr>
                <a:t>Hodo-Big</a:t>
              </a:r>
            </a:p>
          </p:txBody>
        </p:sp>
        <p:sp>
          <p:nvSpPr>
            <p:cNvPr id="17478" name="CasellaDiTesto 22"/>
            <p:cNvSpPr txBox="1">
              <a:spLocks noChangeArrowheads="1"/>
            </p:cNvSpPr>
            <p:nvPr/>
          </p:nvSpPr>
          <p:spPr bwMode="auto">
            <a:xfrm>
              <a:off x="3687775" y="2165813"/>
              <a:ext cx="1122998" cy="261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it-IT" sz="1200" b="1" i="1">
                  <a:solidFill>
                    <a:srgbClr val="008000"/>
                  </a:solidFill>
                </a:rPr>
                <a:t>Hodo-Small</a:t>
              </a:r>
            </a:p>
          </p:txBody>
        </p:sp>
        <p:sp>
          <p:nvSpPr>
            <p:cNvPr id="17479" name="CasellaDiTesto 21"/>
            <p:cNvSpPr txBox="1">
              <a:spLocks noChangeArrowheads="1"/>
            </p:cNvSpPr>
            <p:nvPr/>
          </p:nvSpPr>
          <p:spPr bwMode="auto">
            <a:xfrm rot="-452669">
              <a:off x="987030" y="2471175"/>
              <a:ext cx="1085620" cy="261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it-IT" sz="1200" b="1" i="1">
                  <a:solidFill>
                    <a:srgbClr val="FF0000"/>
                  </a:solidFill>
                </a:rPr>
                <a:t>Beam</a:t>
              </a:r>
            </a:p>
          </p:txBody>
        </p:sp>
        <p:sp>
          <p:nvSpPr>
            <p:cNvPr id="20" name="Parallelogram 19"/>
            <p:cNvSpPr/>
            <p:nvPr/>
          </p:nvSpPr>
          <p:spPr>
            <a:xfrm>
              <a:off x="2057800" y="2610330"/>
              <a:ext cx="78851" cy="125305"/>
            </a:xfrm>
            <a:prstGeom prst="parallelogram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scene3d>
              <a:camera prst="isometricOffAxis1Left"/>
              <a:lightRig rig="glow" dir="tl">
                <a:rot lat="0" lon="0" rev="19800000"/>
              </a:lightRig>
            </a:scene3d>
            <a:sp3d prstMaterial="metal">
              <a:bevelT w="381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481" name="CasellaDiTesto 21"/>
            <p:cNvSpPr txBox="1">
              <a:spLocks noChangeArrowheads="1"/>
            </p:cNvSpPr>
            <p:nvPr/>
          </p:nvSpPr>
          <p:spPr bwMode="auto">
            <a:xfrm rot="199277">
              <a:off x="1636930" y="2719361"/>
              <a:ext cx="1085620" cy="261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 Linotype" pitchFamily="18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it-IT" sz="1200" b="1" i="1">
                  <a:solidFill>
                    <a:srgbClr val="0000FF"/>
                  </a:solidFill>
                </a:rPr>
                <a:t>Target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-88900"/>
            <a:ext cx="914400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Fragmentation measurements @ LNS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1625" y="1125538"/>
            <a:ext cx="353536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12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C fragmentation @ 62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AMeV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 on </a:t>
            </a:r>
            <a:r>
              <a:rPr lang="en-US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12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C and </a:t>
            </a:r>
            <a:r>
              <a:rPr lang="en-US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197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Au targets</a:t>
            </a:r>
            <a:endParaRPr lang="en-US" dirty="0">
              <a:solidFill>
                <a:srgbClr val="0000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2" name="Picture 1" descr="Schermata 08-2456144 alle 22.5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727075"/>
            <a:ext cx="513397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438150"/>
            <a:ext cx="22558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20427" r="24881" b="9645"/>
          <a:stretch>
            <a:fillRect/>
          </a:stretch>
        </p:blipFill>
        <p:spPr bwMode="auto">
          <a:xfrm>
            <a:off x="6684963" y="3673475"/>
            <a:ext cx="24320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591175" y="3328988"/>
            <a:ext cx="277653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Two arrays of Si -</a:t>
            </a: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CsI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 telescopes </a:t>
            </a:r>
            <a:endParaRPr lang="en-US" sz="14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63725" y="5319713"/>
            <a:ext cx="231140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(Angular range)</a:t>
            </a:r>
            <a:r>
              <a:rPr lang="it-IT" sz="14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</a:t>
            </a:r>
            <a:r>
              <a:rPr lang="it-IT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 2°-21°</a:t>
            </a:r>
            <a:endParaRPr lang="en-US" sz="1400">
              <a:solidFill>
                <a:srgbClr val="FF0000"/>
              </a:solidFill>
            </a:endParaRPr>
          </a:p>
        </p:txBody>
      </p:sp>
      <p:grpSp>
        <p:nvGrpSpPr>
          <p:cNvPr id="17417" name="Group 84"/>
          <p:cNvGrpSpPr>
            <a:grpSpLocks/>
          </p:cNvGrpSpPr>
          <p:nvPr/>
        </p:nvGrpSpPr>
        <p:grpSpPr bwMode="auto">
          <a:xfrm rot="-1129022">
            <a:off x="979488" y="3871913"/>
            <a:ext cx="1854200" cy="655637"/>
            <a:chOff x="730850" y="1552499"/>
            <a:chExt cx="3305087" cy="1209413"/>
          </a:xfrm>
        </p:grpSpPr>
        <p:sp>
          <p:nvSpPr>
            <p:cNvPr id="25" name="Oval 26"/>
            <p:cNvSpPr>
              <a:spLocks noChangeArrowheads="1"/>
            </p:cNvSpPr>
            <p:nvPr/>
          </p:nvSpPr>
          <p:spPr bwMode="auto">
            <a:xfrm>
              <a:off x="3839375" y="2218344"/>
              <a:ext cx="183931" cy="199129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Oval 27"/>
            <p:cNvSpPr>
              <a:spLocks noChangeArrowheads="1"/>
            </p:cNvSpPr>
            <p:nvPr/>
          </p:nvSpPr>
          <p:spPr bwMode="auto">
            <a:xfrm>
              <a:off x="3793126" y="2313408"/>
              <a:ext cx="183929" cy="199129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3561971" y="1870011"/>
              <a:ext cx="183929" cy="202058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817393" y="2157999"/>
              <a:ext cx="183931" cy="199129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473262" y="1959302"/>
              <a:ext cx="183929" cy="199129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514218" y="1642799"/>
              <a:ext cx="183931" cy="202058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380910" y="1639101"/>
              <a:ext cx="183929" cy="202058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224495" y="2304779"/>
              <a:ext cx="183931" cy="202056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3377578" y="1532657"/>
              <a:ext cx="183931" cy="199129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030010" y="1589526"/>
              <a:ext cx="183931" cy="199129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3714896" y="2233227"/>
              <a:ext cx="183931" cy="199129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3467971" y="1530504"/>
              <a:ext cx="183931" cy="199129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7439" name="Group 40"/>
            <p:cNvGrpSpPr>
              <a:grpSpLocks/>
            </p:cNvGrpSpPr>
            <p:nvPr/>
          </p:nvGrpSpPr>
          <p:grpSpPr bwMode="auto">
            <a:xfrm>
              <a:off x="730850" y="1752261"/>
              <a:ext cx="862013" cy="1009651"/>
              <a:chOff x="1175" y="3124"/>
              <a:chExt cx="543" cy="636"/>
            </a:xfrm>
          </p:grpSpPr>
          <p:grpSp>
            <p:nvGrpSpPr>
              <p:cNvPr id="17448" name="Group 10"/>
              <p:cNvGrpSpPr>
                <a:grpSpLocks/>
              </p:cNvGrpSpPr>
              <p:nvPr/>
            </p:nvGrpSpPr>
            <p:grpSpPr bwMode="auto">
              <a:xfrm>
                <a:off x="1175" y="3124"/>
                <a:ext cx="308" cy="344"/>
                <a:chOff x="364" y="2653"/>
                <a:chExt cx="308" cy="338"/>
              </a:xfrm>
            </p:grpSpPr>
            <p:sp>
              <p:nvSpPr>
                <p:cNvPr id="63" name="Oval 11"/>
                <p:cNvSpPr>
                  <a:spLocks noChangeArrowheads="1"/>
                </p:cNvSpPr>
                <p:nvPr/>
              </p:nvSpPr>
              <p:spPr bwMode="auto">
                <a:xfrm>
                  <a:off x="554" y="2720"/>
                  <a:ext cx="119" cy="12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4" name="Oval 12"/>
                <p:cNvSpPr>
                  <a:spLocks noChangeArrowheads="1"/>
                </p:cNvSpPr>
                <p:nvPr/>
              </p:nvSpPr>
              <p:spPr bwMode="auto">
                <a:xfrm>
                  <a:off x="529" y="2657"/>
                  <a:ext cx="116" cy="1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5" name="Oval 13"/>
                <p:cNvSpPr>
                  <a:spLocks noChangeArrowheads="1"/>
                </p:cNvSpPr>
                <p:nvPr/>
              </p:nvSpPr>
              <p:spPr bwMode="auto">
                <a:xfrm>
                  <a:off x="458" y="2628"/>
                  <a:ext cx="119" cy="1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" name="Oval 14"/>
                <p:cNvSpPr>
                  <a:spLocks noChangeArrowheads="1"/>
                </p:cNvSpPr>
                <p:nvPr/>
              </p:nvSpPr>
              <p:spPr bwMode="auto">
                <a:xfrm>
                  <a:off x="384" y="2665"/>
                  <a:ext cx="119" cy="12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" name="Oval 15"/>
                <p:cNvSpPr>
                  <a:spLocks noChangeArrowheads="1"/>
                </p:cNvSpPr>
                <p:nvPr/>
              </p:nvSpPr>
              <p:spPr bwMode="auto">
                <a:xfrm>
                  <a:off x="454" y="2710"/>
                  <a:ext cx="118" cy="1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8" name="Oval 16"/>
                <p:cNvSpPr>
                  <a:spLocks noChangeArrowheads="1"/>
                </p:cNvSpPr>
                <p:nvPr/>
              </p:nvSpPr>
              <p:spPr bwMode="auto">
                <a:xfrm>
                  <a:off x="361" y="2758"/>
                  <a:ext cx="119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9" name="Oval 17"/>
                <p:cNvSpPr>
                  <a:spLocks noChangeArrowheads="1"/>
                </p:cNvSpPr>
                <p:nvPr/>
              </p:nvSpPr>
              <p:spPr bwMode="auto">
                <a:xfrm>
                  <a:off x="530" y="2849"/>
                  <a:ext cx="116" cy="12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0" name="Oval 18"/>
                <p:cNvSpPr>
                  <a:spLocks noChangeArrowheads="1"/>
                </p:cNvSpPr>
                <p:nvPr/>
              </p:nvSpPr>
              <p:spPr bwMode="auto">
                <a:xfrm>
                  <a:off x="439" y="2833"/>
                  <a:ext cx="116" cy="12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1" name="Oval 19"/>
                <p:cNvSpPr>
                  <a:spLocks noChangeArrowheads="1"/>
                </p:cNvSpPr>
                <p:nvPr/>
              </p:nvSpPr>
              <p:spPr bwMode="auto">
                <a:xfrm>
                  <a:off x="409" y="2712"/>
                  <a:ext cx="119" cy="1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2" name="Oval 20"/>
                <p:cNvSpPr>
                  <a:spLocks noChangeArrowheads="1"/>
                </p:cNvSpPr>
                <p:nvPr/>
              </p:nvSpPr>
              <p:spPr bwMode="auto">
                <a:xfrm>
                  <a:off x="381" y="2837"/>
                  <a:ext cx="119" cy="12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3" name="Oval 21"/>
                <p:cNvSpPr>
                  <a:spLocks noChangeArrowheads="1"/>
                </p:cNvSpPr>
                <p:nvPr/>
              </p:nvSpPr>
              <p:spPr bwMode="auto">
                <a:xfrm>
                  <a:off x="555" y="2793"/>
                  <a:ext cx="119" cy="1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4" name="Oval 22"/>
                <p:cNvSpPr>
                  <a:spLocks noChangeArrowheads="1"/>
                </p:cNvSpPr>
                <p:nvPr/>
              </p:nvSpPr>
              <p:spPr bwMode="auto">
                <a:xfrm>
                  <a:off x="456" y="2776"/>
                  <a:ext cx="119" cy="1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7449" name="Group 25"/>
              <p:cNvGrpSpPr>
                <a:grpSpLocks/>
              </p:cNvGrpSpPr>
              <p:nvPr/>
            </p:nvGrpSpPr>
            <p:grpSpPr bwMode="auto">
              <a:xfrm>
                <a:off x="1391" y="3417"/>
                <a:ext cx="308" cy="343"/>
                <a:chOff x="364" y="2653"/>
                <a:chExt cx="308" cy="338"/>
              </a:xfrm>
            </p:grpSpPr>
            <p:sp>
              <p:nvSpPr>
                <p:cNvPr id="51" name="Oval 26"/>
                <p:cNvSpPr>
                  <a:spLocks noChangeArrowheads="1"/>
                </p:cNvSpPr>
                <p:nvPr/>
              </p:nvSpPr>
              <p:spPr bwMode="auto">
                <a:xfrm>
                  <a:off x="546" y="2725"/>
                  <a:ext cx="119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2" name="Oval 27"/>
                <p:cNvSpPr>
                  <a:spLocks noChangeArrowheads="1"/>
                </p:cNvSpPr>
                <p:nvPr/>
              </p:nvSpPr>
              <p:spPr bwMode="auto">
                <a:xfrm>
                  <a:off x="518" y="2663"/>
                  <a:ext cx="118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3" name="Oval 28"/>
                <p:cNvSpPr>
                  <a:spLocks noChangeArrowheads="1"/>
                </p:cNvSpPr>
                <p:nvPr/>
              </p:nvSpPr>
              <p:spPr bwMode="auto">
                <a:xfrm>
                  <a:off x="446" y="2634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4" name="Oval 29"/>
                <p:cNvSpPr>
                  <a:spLocks noChangeArrowheads="1"/>
                </p:cNvSpPr>
                <p:nvPr/>
              </p:nvSpPr>
              <p:spPr bwMode="auto">
                <a:xfrm>
                  <a:off x="369" y="2669"/>
                  <a:ext cx="118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5" name="Oval 30"/>
                <p:cNvSpPr>
                  <a:spLocks noChangeArrowheads="1"/>
                </p:cNvSpPr>
                <p:nvPr/>
              </p:nvSpPr>
              <p:spPr bwMode="auto">
                <a:xfrm>
                  <a:off x="446" y="2717"/>
                  <a:ext cx="119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6" name="Oval 31"/>
                <p:cNvSpPr>
                  <a:spLocks noChangeArrowheads="1"/>
                </p:cNvSpPr>
                <p:nvPr/>
              </p:nvSpPr>
              <p:spPr bwMode="auto">
                <a:xfrm>
                  <a:off x="351" y="2762"/>
                  <a:ext cx="118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" name="Oval 32"/>
                <p:cNvSpPr>
                  <a:spLocks noChangeArrowheads="1"/>
                </p:cNvSpPr>
                <p:nvPr/>
              </p:nvSpPr>
              <p:spPr bwMode="auto">
                <a:xfrm>
                  <a:off x="515" y="2852"/>
                  <a:ext cx="119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8" name="Oval 33"/>
                <p:cNvSpPr>
                  <a:spLocks noChangeArrowheads="1"/>
                </p:cNvSpPr>
                <p:nvPr/>
              </p:nvSpPr>
              <p:spPr bwMode="auto">
                <a:xfrm>
                  <a:off x="428" y="2839"/>
                  <a:ext cx="118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9" name="Oval 34"/>
                <p:cNvSpPr>
                  <a:spLocks noChangeArrowheads="1"/>
                </p:cNvSpPr>
                <p:nvPr/>
              </p:nvSpPr>
              <p:spPr bwMode="auto">
                <a:xfrm>
                  <a:off x="399" y="2712"/>
                  <a:ext cx="116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" name="Oval 35"/>
                <p:cNvSpPr>
                  <a:spLocks noChangeArrowheads="1"/>
                </p:cNvSpPr>
                <p:nvPr/>
              </p:nvSpPr>
              <p:spPr bwMode="auto">
                <a:xfrm>
                  <a:off x="368" y="2841"/>
                  <a:ext cx="119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1" name="Oval 36"/>
                <p:cNvSpPr>
                  <a:spLocks noChangeArrowheads="1"/>
                </p:cNvSpPr>
                <p:nvPr/>
              </p:nvSpPr>
              <p:spPr bwMode="auto">
                <a:xfrm>
                  <a:off x="540" y="2794"/>
                  <a:ext cx="119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2" name="Oval 37"/>
                <p:cNvSpPr>
                  <a:spLocks noChangeArrowheads="1"/>
                </p:cNvSpPr>
                <p:nvPr/>
              </p:nvSpPr>
              <p:spPr bwMode="auto">
                <a:xfrm>
                  <a:off x="445" y="2784"/>
                  <a:ext cx="119" cy="1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5F5F5F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ja-JP" altLang="en-US" sz="2400">
                    <a:solidFill>
                      <a:srgbClr val="0000FF"/>
                    </a:solidFill>
                    <a:latin typeface="Palatino Linotyp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50" name="AutoShape 39"/>
              <p:cNvSpPr>
                <a:spLocks noChangeAspect="1" noChangeArrowheads="1"/>
              </p:cNvSpPr>
              <p:nvPr/>
            </p:nvSpPr>
            <p:spPr bwMode="auto">
              <a:xfrm rot="552800">
                <a:off x="1242" y="3254"/>
                <a:ext cx="472" cy="266"/>
              </a:xfrm>
              <a:prstGeom prst="irregularSeal2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5F5F5F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Palatino Linotype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0" name="Oval 29"/>
            <p:cNvSpPr>
              <a:spLocks noChangeArrowheads="1"/>
            </p:cNvSpPr>
            <p:nvPr/>
          </p:nvSpPr>
          <p:spPr bwMode="auto">
            <a:xfrm>
              <a:off x="2834751" y="1835812"/>
              <a:ext cx="181101" cy="202058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" name="Oval 30"/>
            <p:cNvSpPr>
              <a:spLocks noChangeArrowheads="1"/>
            </p:cNvSpPr>
            <p:nvPr/>
          </p:nvSpPr>
          <p:spPr bwMode="auto">
            <a:xfrm>
              <a:off x="2959928" y="1911308"/>
              <a:ext cx="183931" cy="199129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Oval 31"/>
            <p:cNvSpPr>
              <a:spLocks noChangeArrowheads="1"/>
            </p:cNvSpPr>
            <p:nvPr/>
          </p:nvSpPr>
          <p:spPr bwMode="auto">
            <a:xfrm>
              <a:off x="2799814" y="1969396"/>
              <a:ext cx="183929" cy="202056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916733" y="2087885"/>
              <a:ext cx="183929" cy="199129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Oval 34"/>
            <p:cNvSpPr>
              <a:spLocks noChangeArrowheads="1"/>
            </p:cNvSpPr>
            <p:nvPr/>
          </p:nvSpPr>
          <p:spPr bwMode="auto">
            <a:xfrm>
              <a:off x="2867889" y="1891226"/>
              <a:ext cx="183929" cy="199129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Oval 35"/>
            <p:cNvSpPr>
              <a:spLocks noChangeArrowheads="1"/>
            </p:cNvSpPr>
            <p:nvPr/>
          </p:nvSpPr>
          <p:spPr bwMode="auto">
            <a:xfrm>
              <a:off x="2829946" y="2097001"/>
              <a:ext cx="181101" cy="199129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6" name="Oval 36"/>
            <p:cNvSpPr>
              <a:spLocks noChangeArrowheads="1"/>
            </p:cNvSpPr>
            <p:nvPr/>
          </p:nvSpPr>
          <p:spPr bwMode="auto">
            <a:xfrm>
              <a:off x="3006040" y="2036266"/>
              <a:ext cx="186760" cy="196199"/>
            </a:xfrm>
            <a:prstGeom prst="ellipse">
              <a:avLst/>
            </a:prstGeom>
            <a:gradFill rotWithShape="0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5F5F5F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ja-JP" altLang="en-US" sz="2400">
                <a:solidFill>
                  <a:srgbClr val="0000FF"/>
                </a:solidFill>
                <a:latin typeface="Palatino Linotyp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" name="Right Arrow 46"/>
            <p:cNvSpPr>
              <a:spLocks noChangeArrowheads="1"/>
            </p:cNvSpPr>
            <p:nvPr/>
          </p:nvSpPr>
          <p:spPr bwMode="auto">
            <a:xfrm>
              <a:off x="1792531" y="2074196"/>
              <a:ext cx="800804" cy="260625"/>
            </a:xfrm>
            <a:prstGeom prst="rightArrow">
              <a:avLst>
                <a:gd name="adj1" fmla="val 50000"/>
                <a:gd name="adj2" fmla="val 50001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375150" y="5610225"/>
            <a:ext cx="4716463" cy="5857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More than 400 detectors to measure Z, A, energy and emission angle of the produced fragments </a:t>
            </a:r>
            <a:endParaRPr lang="en-US" sz="1600" dirty="0">
              <a:solidFill>
                <a:srgbClr val="0000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7419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17425" name="Picture 3" descr="logoinfn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6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sp>
        <p:nvSpPr>
          <p:cNvPr id="17420" name="Text Box 16"/>
          <p:cNvSpPr txBox="1">
            <a:spLocks noChangeArrowheads="1"/>
          </p:cNvSpPr>
          <p:nvPr/>
        </p:nvSpPr>
        <p:spPr bwMode="auto">
          <a:xfrm>
            <a:off x="1588" y="6630988"/>
            <a:ext cx="3122612" cy="246062"/>
          </a:xfrm>
          <a:prstGeom prst="rect">
            <a:avLst/>
          </a:prstGeom>
          <a:gradFill rotWithShape="1">
            <a:gsLst>
              <a:gs pos="0">
                <a:srgbClr val="666600"/>
              </a:gs>
              <a:gs pos="100000">
                <a:srgbClr val="B8B88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The Experiments @ LNS-CT</a:t>
            </a:r>
            <a:endParaRPr lang="en-US" sz="10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7421" name="Picture 19"/>
          <p:cNvSpPr>
            <a:spLocks noChangeAspect="1"/>
          </p:cNvSpPr>
          <p:nvPr/>
        </p:nvSpPr>
        <p:spPr bwMode="auto">
          <a:xfrm>
            <a:off x="4375150" y="3668713"/>
            <a:ext cx="23098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7422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3679825"/>
            <a:ext cx="23098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CasellaDiTesto 21"/>
          <p:cNvSpPr txBox="1">
            <a:spLocks noChangeArrowheads="1"/>
          </p:cNvSpPr>
          <p:nvPr/>
        </p:nvSpPr>
        <p:spPr bwMode="auto">
          <a:xfrm>
            <a:off x="4129088" y="3614738"/>
            <a:ext cx="13255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sz="1200" b="1" i="1">
                <a:solidFill>
                  <a:srgbClr val="FF6600"/>
                </a:solidFill>
              </a:rPr>
              <a:t>Hodo-Big</a:t>
            </a:r>
          </a:p>
        </p:txBody>
      </p:sp>
      <p:sp>
        <p:nvSpPr>
          <p:cNvPr id="17424" name="CasellaDiTesto 22"/>
          <p:cNvSpPr txBox="1">
            <a:spLocks noChangeArrowheads="1"/>
          </p:cNvSpPr>
          <p:nvPr/>
        </p:nvSpPr>
        <p:spPr bwMode="auto">
          <a:xfrm>
            <a:off x="6505575" y="3648075"/>
            <a:ext cx="1371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sz="1200" b="1" i="1">
                <a:solidFill>
                  <a:srgbClr val="008000"/>
                </a:solidFill>
              </a:rPr>
              <a:t>Hodo-Small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/>
          </p:cNvSpPr>
          <p:nvPr/>
        </p:nvSpPr>
        <p:spPr bwMode="auto">
          <a:xfrm>
            <a:off x="5716588" y="2924175"/>
            <a:ext cx="26828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/>
            <a:r>
              <a:rPr lang="en-US" sz="2000" b="1">
                <a:solidFill>
                  <a:srgbClr val="0000FF"/>
                </a:solidFill>
              </a:rPr>
              <a:t>The slope of heavier fragments is steeper</a:t>
            </a:r>
          </a:p>
        </p:txBody>
      </p:sp>
      <p:sp>
        <p:nvSpPr>
          <p:cNvPr id="18434" name="Rectangle 5"/>
          <p:cNvSpPr>
            <a:spLocks/>
          </p:cNvSpPr>
          <p:nvPr/>
        </p:nvSpPr>
        <p:spPr bwMode="auto">
          <a:xfrm>
            <a:off x="5662613" y="1747838"/>
            <a:ext cx="328136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/>
            <a:r>
              <a:rPr lang="en-US" sz="2000" b="1">
                <a:solidFill>
                  <a:srgbClr val="0000FF"/>
                </a:solidFill>
              </a:rPr>
              <a:t>Exponential distributions: fragments are mostly emitted at forward angles</a:t>
            </a:r>
          </a:p>
        </p:txBody>
      </p:sp>
      <p:sp>
        <p:nvSpPr>
          <p:cNvPr id="18435" name="Rectangle 5"/>
          <p:cNvSpPr>
            <a:spLocks/>
          </p:cNvSpPr>
          <p:nvPr/>
        </p:nvSpPr>
        <p:spPr bwMode="auto">
          <a:xfrm>
            <a:off x="5765800" y="3886200"/>
            <a:ext cx="279558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/>
            <a:r>
              <a:rPr lang="en-US" sz="2000" b="1">
                <a:solidFill>
                  <a:srgbClr val="0000FF"/>
                </a:solidFill>
              </a:rPr>
              <a:t>α particles are the most produced fragments</a:t>
            </a:r>
          </a:p>
        </p:txBody>
      </p:sp>
      <p:grpSp>
        <p:nvGrpSpPr>
          <p:cNvPr id="18436" name="Group 6"/>
          <p:cNvGrpSpPr>
            <a:grpSpLocks/>
          </p:cNvGrpSpPr>
          <p:nvPr/>
        </p:nvGrpSpPr>
        <p:grpSpPr bwMode="auto">
          <a:xfrm>
            <a:off x="469900" y="1200150"/>
            <a:ext cx="5003800" cy="4583113"/>
            <a:chOff x="587944" y="1346114"/>
            <a:chExt cx="4700785" cy="4349652"/>
          </a:xfrm>
        </p:grpSpPr>
        <p:pic>
          <p:nvPicPr>
            <p:cNvPr id="18447" name="Picture 1" descr="Schermata 08-2456144 alle 16.15.0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2"/>
            <a:stretch>
              <a:fillRect/>
            </a:stretch>
          </p:blipFill>
          <p:spPr bwMode="auto">
            <a:xfrm>
              <a:off x="587944" y="1346114"/>
              <a:ext cx="4700785" cy="4349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8" name="Rectangle 5"/>
            <p:cNvSpPr>
              <a:spLocks/>
            </p:cNvSpPr>
            <p:nvPr/>
          </p:nvSpPr>
          <p:spPr bwMode="auto">
            <a:xfrm>
              <a:off x="4336215" y="1908021"/>
              <a:ext cx="402618" cy="38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b="1" baseline="30000">
                  <a:solidFill>
                    <a:srgbClr val="0000FF"/>
                  </a:solidFill>
                </a:rPr>
                <a:t>4</a:t>
              </a:r>
              <a:r>
                <a:rPr lang="en-US" b="1">
                  <a:solidFill>
                    <a:srgbClr val="0000FF"/>
                  </a:solidFill>
                </a:rPr>
                <a:t>He</a:t>
              </a:r>
            </a:p>
          </p:txBody>
        </p:sp>
        <p:sp>
          <p:nvSpPr>
            <p:cNvPr id="18449" name="Rectangle 5"/>
            <p:cNvSpPr>
              <a:spLocks/>
            </p:cNvSpPr>
            <p:nvPr/>
          </p:nvSpPr>
          <p:spPr bwMode="auto">
            <a:xfrm>
              <a:off x="4182881" y="2468272"/>
              <a:ext cx="697054" cy="38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b="1" baseline="30000">
                  <a:solidFill>
                    <a:schemeClr val="bg1"/>
                  </a:solidFill>
                </a:rPr>
                <a:t>6</a:t>
              </a:r>
              <a:r>
                <a:rPr lang="en-US" b="1">
                  <a:solidFill>
                    <a:schemeClr val="bg1"/>
                  </a:solidFill>
                </a:rPr>
                <a:t>Li,</a:t>
              </a:r>
              <a:r>
                <a:rPr lang="en-US" b="1" baseline="30000">
                  <a:solidFill>
                    <a:srgbClr val="FF0000"/>
                  </a:solidFill>
                </a:rPr>
                <a:t>7</a:t>
              </a:r>
              <a:r>
                <a:rPr lang="en-US" b="1">
                  <a:solidFill>
                    <a:srgbClr val="FF0000"/>
                  </a:solidFill>
                </a:rPr>
                <a:t>Li</a:t>
              </a:r>
            </a:p>
          </p:txBody>
        </p:sp>
        <p:sp>
          <p:nvSpPr>
            <p:cNvPr id="18450" name="Rectangle 5"/>
            <p:cNvSpPr>
              <a:spLocks/>
            </p:cNvSpPr>
            <p:nvPr/>
          </p:nvSpPr>
          <p:spPr bwMode="auto">
            <a:xfrm>
              <a:off x="4018253" y="3091004"/>
              <a:ext cx="967511" cy="38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b="1" baseline="30000">
                  <a:solidFill>
                    <a:srgbClr val="008000"/>
                  </a:solidFill>
                </a:rPr>
                <a:t>7</a:t>
              </a:r>
              <a:r>
                <a:rPr lang="en-US" b="1">
                  <a:solidFill>
                    <a:srgbClr val="008000"/>
                  </a:solidFill>
                </a:rPr>
                <a:t>Be</a:t>
              </a:r>
              <a:r>
                <a:rPr lang="en-US" b="1">
                  <a:solidFill>
                    <a:schemeClr val="bg1"/>
                  </a:solidFill>
                </a:rPr>
                <a:t>,</a:t>
              </a:r>
              <a:r>
                <a:rPr lang="en-US" b="1" baseline="30000">
                  <a:solidFill>
                    <a:srgbClr val="0000FF"/>
                  </a:solidFill>
                </a:rPr>
                <a:t>9</a:t>
              </a:r>
              <a:r>
                <a:rPr lang="en-US" b="1">
                  <a:solidFill>
                    <a:srgbClr val="0000FF"/>
                  </a:solidFill>
                </a:rPr>
                <a:t>Be</a:t>
              </a:r>
            </a:p>
          </p:txBody>
        </p:sp>
        <p:sp>
          <p:nvSpPr>
            <p:cNvPr id="18451" name="Rectangle 5"/>
            <p:cNvSpPr>
              <a:spLocks/>
            </p:cNvSpPr>
            <p:nvPr/>
          </p:nvSpPr>
          <p:spPr bwMode="auto">
            <a:xfrm>
              <a:off x="3368702" y="3904121"/>
              <a:ext cx="814177" cy="38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b="1" baseline="30000">
                  <a:solidFill>
                    <a:srgbClr val="FF0080"/>
                  </a:solidFill>
                </a:rPr>
                <a:t>10</a:t>
              </a:r>
              <a:r>
                <a:rPr lang="en-US" b="1">
                  <a:solidFill>
                    <a:srgbClr val="FF0080"/>
                  </a:solidFill>
                </a:rPr>
                <a:t>B</a:t>
              </a:r>
              <a:r>
                <a:rPr lang="en-US" b="1">
                  <a:solidFill>
                    <a:schemeClr val="bg1"/>
                  </a:solidFill>
                </a:rPr>
                <a:t>,</a:t>
              </a:r>
              <a:r>
                <a:rPr lang="en-US" b="1" baseline="30000">
                  <a:solidFill>
                    <a:schemeClr val="bg1"/>
                  </a:solidFill>
                </a:rPr>
                <a:t>11</a:t>
              </a:r>
              <a:r>
                <a:rPr lang="en-US" b="1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69925" y="26988"/>
            <a:ext cx="82899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Angular distributions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8438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18445" name="Picture 3" descr="logoinf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6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sp>
        <p:nvSpPr>
          <p:cNvPr id="18439" name="Rectangle 5"/>
          <p:cNvSpPr>
            <a:spLocks/>
          </p:cNvSpPr>
          <p:nvPr/>
        </p:nvSpPr>
        <p:spPr bwMode="auto">
          <a:xfrm>
            <a:off x="3344863" y="4408488"/>
            <a:ext cx="56356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b="1" baseline="30000"/>
              <a:t>11</a:t>
            </a:r>
            <a:r>
              <a:rPr lang="en-US" b="1"/>
              <a:t>B</a:t>
            </a:r>
            <a:r>
              <a:rPr lang="en-US" b="1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18440" name="Rectangle 5"/>
          <p:cNvSpPr>
            <a:spLocks/>
          </p:cNvSpPr>
          <p:nvPr/>
        </p:nvSpPr>
        <p:spPr bwMode="auto">
          <a:xfrm>
            <a:off x="4233863" y="2371725"/>
            <a:ext cx="56356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b="1" baseline="30000"/>
              <a:t>6</a:t>
            </a:r>
            <a:r>
              <a:rPr lang="en-US" b="1"/>
              <a:t>Li</a:t>
            </a:r>
            <a:r>
              <a:rPr lang="en-US" b="1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34" name="Cube 33"/>
          <p:cNvSpPr>
            <a:spLocks noChangeArrowheads="1"/>
          </p:cNvSpPr>
          <p:nvPr/>
        </p:nvSpPr>
        <p:spPr bwMode="auto">
          <a:xfrm>
            <a:off x="5507038" y="4297363"/>
            <a:ext cx="155575" cy="169862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Cube 34"/>
          <p:cNvSpPr>
            <a:spLocks noChangeArrowheads="1"/>
          </p:cNvSpPr>
          <p:nvPr/>
        </p:nvSpPr>
        <p:spPr bwMode="auto">
          <a:xfrm>
            <a:off x="5503863" y="3219450"/>
            <a:ext cx="155575" cy="169863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Cube 35"/>
          <p:cNvSpPr>
            <a:spLocks noChangeArrowheads="1"/>
          </p:cNvSpPr>
          <p:nvPr/>
        </p:nvSpPr>
        <p:spPr bwMode="auto">
          <a:xfrm>
            <a:off x="5426075" y="1860550"/>
            <a:ext cx="155575" cy="169863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0" y="6626225"/>
            <a:ext cx="3744913" cy="244475"/>
          </a:xfrm>
          <a:prstGeom prst="rect">
            <a:avLst/>
          </a:prstGeom>
          <a:gradFill rotWithShape="1">
            <a:gsLst>
              <a:gs pos="0">
                <a:srgbClr val="02782F"/>
              </a:gs>
              <a:gs pos="100000">
                <a:srgbClr val="82BC9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Experimental results</a:t>
            </a:r>
            <a:endParaRPr lang="en-US" sz="10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icture 4"/>
          <p:cNvSpPr>
            <a:spLocks noChangeAspec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669925" y="26988"/>
            <a:ext cx="82899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Double differential cross sections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59" name="Picture 9" descr="Schermata 08-2456144 alle 15.4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35"/>
          <a:stretch>
            <a:fillRect/>
          </a:stretch>
        </p:blipFill>
        <p:spPr bwMode="auto">
          <a:xfrm>
            <a:off x="573088" y="1419225"/>
            <a:ext cx="4419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5"/>
          <p:cNvSpPr>
            <a:spLocks/>
          </p:cNvSpPr>
          <p:nvPr/>
        </p:nvSpPr>
        <p:spPr bwMode="auto">
          <a:xfrm>
            <a:off x="4992688" y="1470025"/>
            <a:ext cx="3863975" cy="240982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kern="0" dirty="0">
                <a:solidFill>
                  <a:schemeClr val="bg1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Fragmentation </a:t>
            </a:r>
            <a:r>
              <a:rPr lang="en-US" b="1" u="sng" kern="0" dirty="0">
                <a:solidFill>
                  <a:schemeClr val="bg1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process</a:t>
            </a:r>
            <a:endParaRPr lang="en-US" b="1" u="sng" kern="0" dirty="0">
              <a:solidFill>
                <a:schemeClr val="bg1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chemeClr val="bg1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bg1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Fragments emitted at small angles with almost the same velocity of the beam in </a:t>
            </a:r>
            <a:r>
              <a:rPr lang="en-US" b="1" u="sng" kern="0" dirty="0">
                <a:solidFill>
                  <a:schemeClr val="bg1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peripheral collisions</a:t>
            </a:r>
          </a:p>
        </p:txBody>
      </p:sp>
      <p:sp>
        <p:nvSpPr>
          <p:cNvPr id="69" name="Rectangle 5"/>
          <p:cNvSpPr>
            <a:spLocks/>
          </p:cNvSpPr>
          <p:nvPr/>
        </p:nvSpPr>
        <p:spPr bwMode="auto">
          <a:xfrm>
            <a:off x="2633663" y="1133475"/>
            <a:ext cx="4016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baseline="30000" dirty="0">
                <a:solidFill>
                  <a:sysClr val="windowText" lastClr="000000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 kern="0" dirty="0">
                <a:solidFill>
                  <a:sysClr val="windowText" lastClr="000000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Li</a:t>
            </a:r>
          </a:p>
        </p:txBody>
      </p:sp>
      <p:sp>
        <p:nvSpPr>
          <p:cNvPr id="70" name="Rectangle 5"/>
          <p:cNvSpPr>
            <a:spLocks/>
          </p:cNvSpPr>
          <p:nvPr/>
        </p:nvSpPr>
        <p:spPr bwMode="auto">
          <a:xfrm>
            <a:off x="1314450" y="1558925"/>
            <a:ext cx="649288" cy="38893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2.2°</a:t>
            </a:r>
          </a:p>
        </p:txBody>
      </p:sp>
      <p:pic>
        <p:nvPicPr>
          <p:cNvPr id="19463" name="Picture 9" descr="Schermata 08-2456144 alle 15.4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2"/>
          <a:stretch>
            <a:fillRect/>
          </a:stretch>
        </p:blipFill>
        <p:spPr bwMode="auto">
          <a:xfrm>
            <a:off x="92075" y="2638425"/>
            <a:ext cx="441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 descr="Schermata 08-2456144 alle 15.4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57"/>
          <a:stretch>
            <a:fillRect/>
          </a:stretch>
        </p:blipFill>
        <p:spPr bwMode="auto">
          <a:xfrm>
            <a:off x="600075" y="427038"/>
            <a:ext cx="3651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Rectangle 5"/>
          <p:cNvSpPr>
            <a:spLocks/>
          </p:cNvSpPr>
          <p:nvPr/>
        </p:nvSpPr>
        <p:spPr bwMode="auto">
          <a:xfrm>
            <a:off x="612775" y="795338"/>
            <a:ext cx="84804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 b="1">
                <a:solidFill>
                  <a:srgbClr val="0000FF"/>
                </a:solidFill>
              </a:rPr>
              <a:t>Double-differential cross-sections provide valuable information on reaction mechanisms</a:t>
            </a:r>
          </a:p>
        </p:txBody>
      </p:sp>
      <p:sp>
        <p:nvSpPr>
          <p:cNvPr id="22" name="Oval 21"/>
          <p:cNvSpPr/>
          <p:nvPr/>
        </p:nvSpPr>
        <p:spPr>
          <a:xfrm>
            <a:off x="2633986" y="1516811"/>
            <a:ext cx="1705038" cy="1211100"/>
          </a:xfrm>
          <a:prstGeom prst="ellipse">
            <a:avLst/>
          </a:prstGeom>
          <a:noFill/>
          <a:ln w="57150" cap="flat" cmpd="sng" algn="ctr">
            <a:solidFill>
              <a:srgbClr val="008000"/>
            </a:solidFill>
            <a:prstDash val="solid"/>
          </a:ln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8000"/>
              </a:solidFill>
              <a:latin typeface="Palatino Linotype"/>
              <a:ea typeface="+mn-ea"/>
            </a:endParaRPr>
          </a:p>
        </p:txBody>
      </p:sp>
      <p:grpSp>
        <p:nvGrpSpPr>
          <p:cNvPr id="19469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19471" name="Picture 3" descr="logoinf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2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sp>
        <p:nvSpPr>
          <p:cNvPr id="19470" name="Text Box 12"/>
          <p:cNvSpPr txBox="1">
            <a:spLocks noChangeArrowheads="1"/>
          </p:cNvSpPr>
          <p:nvPr/>
        </p:nvSpPr>
        <p:spPr bwMode="auto">
          <a:xfrm>
            <a:off x="0" y="6626225"/>
            <a:ext cx="3744913" cy="244475"/>
          </a:xfrm>
          <a:prstGeom prst="rect">
            <a:avLst/>
          </a:prstGeom>
          <a:gradFill rotWithShape="1">
            <a:gsLst>
              <a:gs pos="0">
                <a:srgbClr val="02782F"/>
              </a:gs>
              <a:gs pos="100000">
                <a:srgbClr val="82BC9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Experimental results</a:t>
            </a:r>
            <a:endParaRPr lang="en-US" sz="10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icture 4"/>
          <p:cNvSpPr>
            <a:spLocks noChangeAspec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0482" name="Picture 9" descr="Schermata 08-2456144 alle 15.4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419225"/>
            <a:ext cx="44196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val 58"/>
          <p:cNvSpPr/>
          <p:nvPr/>
        </p:nvSpPr>
        <p:spPr>
          <a:xfrm>
            <a:off x="2633986" y="1516811"/>
            <a:ext cx="1705038" cy="1211100"/>
          </a:xfrm>
          <a:prstGeom prst="ellipse">
            <a:avLst/>
          </a:prstGeom>
          <a:noFill/>
          <a:ln w="57150" cap="flat" cmpd="sng" algn="ctr">
            <a:solidFill>
              <a:srgbClr val="008000"/>
            </a:solidFill>
            <a:prstDash val="solid"/>
          </a:ln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8000"/>
              </a:solidFill>
              <a:latin typeface="Palatino Linotype"/>
              <a:ea typeface="+mn-ea"/>
            </a:endParaRPr>
          </a:p>
        </p:txBody>
      </p:sp>
      <p:sp>
        <p:nvSpPr>
          <p:cNvPr id="60" name="Rectangle 5"/>
          <p:cNvSpPr>
            <a:spLocks/>
          </p:cNvSpPr>
          <p:nvPr/>
        </p:nvSpPr>
        <p:spPr bwMode="auto">
          <a:xfrm>
            <a:off x="4992688" y="1470025"/>
            <a:ext cx="3863975" cy="240982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kern="0" dirty="0">
                <a:solidFill>
                  <a:schemeClr val="bg1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Fragmentation process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chemeClr val="bg1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bg1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Fragments emitted at small angles with almost the same velocity of the beam in </a:t>
            </a:r>
            <a:r>
              <a:rPr lang="en-US" b="1" u="sng" kern="0" dirty="0">
                <a:solidFill>
                  <a:schemeClr val="bg1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peripheral collisions</a:t>
            </a:r>
          </a:p>
        </p:txBody>
      </p:sp>
      <p:sp>
        <p:nvSpPr>
          <p:cNvPr id="61" name="Rectangle 5"/>
          <p:cNvSpPr>
            <a:spLocks/>
          </p:cNvSpPr>
          <p:nvPr/>
        </p:nvSpPr>
        <p:spPr bwMode="auto">
          <a:xfrm>
            <a:off x="4992688" y="4016375"/>
            <a:ext cx="3863975" cy="21447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kern="0" dirty="0">
                <a:solidFill>
                  <a:srgbClr val="FFFF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Low-energy tail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rgbClr val="FFFFFF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Fragments emitted at large angles with low energy, produced in more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kern="0" dirty="0">
                <a:solidFill>
                  <a:srgbClr val="FFFFFF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central and dissipative collisions</a:t>
            </a:r>
          </a:p>
        </p:txBody>
      </p:sp>
      <p:sp>
        <p:nvSpPr>
          <p:cNvPr id="70" name="Rectangle 5"/>
          <p:cNvSpPr>
            <a:spLocks/>
          </p:cNvSpPr>
          <p:nvPr/>
        </p:nvSpPr>
        <p:spPr bwMode="auto">
          <a:xfrm>
            <a:off x="1314450" y="1558925"/>
            <a:ext cx="649288" cy="38893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2.2°</a:t>
            </a:r>
          </a:p>
        </p:txBody>
      </p:sp>
      <p:sp>
        <p:nvSpPr>
          <p:cNvPr id="71" name="Rectangle 5"/>
          <p:cNvSpPr>
            <a:spLocks/>
          </p:cNvSpPr>
          <p:nvPr/>
        </p:nvSpPr>
        <p:spPr bwMode="auto">
          <a:xfrm>
            <a:off x="1306513" y="2676525"/>
            <a:ext cx="649287" cy="39052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7.6°</a:t>
            </a:r>
          </a:p>
        </p:txBody>
      </p:sp>
      <p:sp>
        <p:nvSpPr>
          <p:cNvPr id="72" name="Rectangle 5"/>
          <p:cNvSpPr>
            <a:spLocks/>
          </p:cNvSpPr>
          <p:nvPr/>
        </p:nvSpPr>
        <p:spPr bwMode="auto">
          <a:xfrm>
            <a:off x="1293813" y="3816350"/>
            <a:ext cx="650875" cy="38893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14.4°</a:t>
            </a:r>
          </a:p>
        </p:txBody>
      </p:sp>
      <p:sp>
        <p:nvSpPr>
          <p:cNvPr id="73" name="Rectangle 5"/>
          <p:cNvSpPr>
            <a:spLocks/>
          </p:cNvSpPr>
          <p:nvPr/>
        </p:nvSpPr>
        <p:spPr bwMode="auto">
          <a:xfrm>
            <a:off x="1216025" y="4951413"/>
            <a:ext cx="758825" cy="29051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18°</a:t>
            </a:r>
          </a:p>
        </p:txBody>
      </p:sp>
      <p:sp>
        <p:nvSpPr>
          <p:cNvPr id="74" name="Oval 73"/>
          <p:cNvSpPr/>
          <p:nvPr/>
        </p:nvSpPr>
        <p:spPr>
          <a:xfrm>
            <a:off x="1175420" y="5196915"/>
            <a:ext cx="1540878" cy="95123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Palatino Linotype"/>
              <a:ea typeface="+mn-ea"/>
            </a:endParaRPr>
          </a:p>
        </p:txBody>
      </p:sp>
      <p:sp>
        <p:nvSpPr>
          <p:cNvPr id="20" name="Rectangle 5"/>
          <p:cNvSpPr>
            <a:spLocks/>
          </p:cNvSpPr>
          <p:nvPr/>
        </p:nvSpPr>
        <p:spPr bwMode="auto">
          <a:xfrm>
            <a:off x="2633663" y="1133475"/>
            <a:ext cx="4016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baseline="30000" dirty="0">
                <a:solidFill>
                  <a:sysClr val="windowText" lastClr="000000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 kern="0" dirty="0">
                <a:solidFill>
                  <a:sysClr val="windowText" lastClr="000000"/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t>Li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9925" y="26988"/>
            <a:ext cx="82899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Double differential cross sections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97" name="Rectangle 5"/>
          <p:cNvSpPr>
            <a:spLocks/>
          </p:cNvSpPr>
          <p:nvPr/>
        </p:nvSpPr>
        <p:spPr bwMode="auto">
          <a:xfrm>
            <a:off x="612775" y="795338"/>
            <a:ext cx="84804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 b="1">
                <a:solidFill>
                  <a:srgbClr val="0000FF"/>
                </a:solidFill>
              </a:rPr>
              <a:t>Double-differential cross-sections provide valuable information on reaction mechanisms</a:t>
            </a:r>
          </a:p>
        </p:txBody>
      </p:sp>
      <p:grpSp>
        <p:nvGrpSpPr>
          <p:cNvPr id="20498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20500" name="Picture 3" descr="logoinf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1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sp>
        <p:nvSpPr>
          <p:cNvPr id="20499" name="Text Box 12"/>
          <p:cNvSpPr txBox="1">
            <a:spLocks noChangeArrowheads="1"/>
          </p:cNvSpPr>
          <p:nvPr/>
        </p:nvSpPr>
        <p:spPr bwMode="auto">
          <a:xfrm>
            <a:off x="0" y="6626225"/>
            <a:ext cx="3744913" cy="244475"/>
          </a:xfrm>
          <a:prstGeom prst="rect">
            <a:avLst/>
          </a:prstGeom>
          <a:gradFill rotWithShape="1">
            <a:gsLst>
              <a:gs pos="0">
                <a:srgbClr val="02782F"/>
              </a:gs>
              <a:gs pos="100000">
                <a:srgbClr val="82BC9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Experimental results</a:t>
            </a:r>
            <a:endParaRPr lang="en-US" sz="10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Schermata 2013-02-26 alle 21.13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896938"/>
            <a:ext cx="5395912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Picture 4"/>
          <p:cNvSpPr>
            <a:spLocks noChangeAspec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669925" y="26988"/>
            <a:ext cx="82899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ＭＳ Ｐゴシック" charset="0"/>
                <a:cs typeface="ＭＳ Ｐゴシック" charset="0"/>
              </a:rPr>
              <a:t>Target dependence</a:t>
            </a:r>
            <a:endParaRPr lang="en-US" sz="3200" dirty="0">
              <a:solidFill>
                <a:srgbClr val="FF0000"/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158597" y="3266786"/>
            <a:ext cx="834847" cy="1615658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olid"/>
          </a:ln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8000"/>
              </a:solidFill>
              <a:latin typeface="Palatino Linotype"/>
              <a:ea typeface="+mn-ea"/>
            </a:endParaRPr>
          </a:p>
        </p:txBody>
      </p:sp>
      <p:sp>
        <p:nvSpPr>
          <p:cNvPr id="21511" name="Rectangle 1"/>
          <p:cNvSpPr>
            <a:spLocks noChangeArrowheads="1"/>
          </p:cNvSpPr>
          <p:nvPr/>
        </p:nvSpPr>
        <p:spPr bwMode="auto">
          <a:xfrm>
            <a:off x="6173788" y="1598613"/>
            <a:ext cx="28400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400" b="1">
                <a:solidFill>
                  <a:srgbClr val="0000FF"/>
                </a:solidFill>
              </a:rPr>
              <a:t>σ</a:t>
            </a:r>
            <a:r>
              <a:rPr lang="en-US" sz="2400" b="1">
                <a:solidFill>
                  <a:srgbClr val="0000FF"/>
                </a:solidFill>
              </a:rPr>
              <a:t>(</a:t>
            </a:r>
            <a:r>
              <a:rPr lang="el-GR" sz="2400" b="1">
                <a:solidFill>
                  <a:srgbClr val="0000FF"/>
                </a:solidFill>
              </a:rPr>
              <a:t>θ</a:t>
            </a:r>
            <a:r>
              <a:rPr lang="en-US" sz="2400" b="1">
                <a:solidFill>
                  <a:srgbClr val="0000FF"/>
                </a:solidFill>
              </a:rPr>
              <a:t>)</a:t>
            </a:r>
            <a:r>
              <a:rPr lang="en-US" sz="2400" b="1" baseline="30000">
                <a:solidFill>
                  <a:srgbClr val="0000FF"/>
                </a:solidFill>
              </a:rPr>
              <a:t>Gold</a:t>
            </a:r>
            <a:r>
              <a:rPr lang="it-IT" sz="2400" b="1">
                <a:solidFill>
                  <a:srgbClr val="0000FF"/>
                </a:solidFill>
              </a:rPr>
              <a:t>&gt;</a:t>
            </a:r>
            <a:r>
              <a:rPr lang="el-GR" sz="2400" b="1">
                <a:solidFill>
                  <a:srgbClr val="0000FF"/>
                </a:solidFill>
              </a:rPr>
              <a:t>σ</a:t>
            </a:r>
            <a:r>
              <a:rPr lang="en-US" sz="2400" b="1">
                <a:solidFill>
                  <a:srgbClr val="0000FF"/>
                </a:solidFill>
              </a:rPr>
              <a:t>(</a:t>
            </a:r>
            <a:r>
              <a:rPr lang="el-GR" sz="2400" b="1">
                <a:solidFill>
                  <a:srgbClr val="0000FF"/>
                </a:solidFill>
              </a:rPr>
              <a:t>θ</a:t>
            </a:r>
            <a:r>
              <a:rPr lang="en-US" sz="2400" b="1">
                <a:solidFill>
                  <a:srgbClr val="0000FF"/>
                </a:solidFill>
              </a:rPr>
              <a:t>)</a:t>
            </a:r>
            <a:r>
              <a:rPr lang="en-US" sz="2400" b="1" baseline="30000">
                <a:solidFill>
                  <a:srgbClr val="0000FF"/>
                </a:solidFill>
              </a:rPr>
              <a:t>Carbon</a:t>
            </a:r>
            <a:endParaRPr lang="en-US" sz="2400" baseline="30000">
              <a:solidFill>
                <a:srgbClr val="0000FF"/>
              </a:solidFill>
            </a:endParaRPr>
          </a:p>
        </p:txBody>
      </p:sp>
      <p:sp>
        <p:nvSpPr>
          <p:cNvPr id="21512" name="Rectangle 1"/>
          <p:cNvSpPr>
            <a:spLocks noChangeArrowheads="1"/>
          </p:cNvSpPr>
          <p:nvPr/>
        </p:nvSpPr>
        <p:spPr bwMode="auto">
          <a:xfrm>
            <a:off x="5794375" y="2365375"/>
            <a:ext cx="284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0000FF"/>
                </a:solidFill>
              </a:rPr>
              <a:t>Similar Shapes</a:t>
            </a:r>
            <a:endParaRPr lang="en-US" baseline="30000">
              <a:solidFill>
                <a:srgbClr val="0000FF"/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6002617" y="1795088"/>
            <a:ext cx="155062" cy="169835"/>
          </a:xfrm>
          <a:prstGeom prst="cub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</a:ln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FF"/>
              </a:solidFill>
              <a:latin typeface="Palatino Linotype"/>
              <a:ea typeface="+mn-ea"/>
            </a:endParaRPr>
          </a:p>
        </p:txBody>
      </p:sp>
      <p:sp>
        <p:nvSpPr>
          <p:cNvPr id="14" name="Cube 13"/>
          <p:cNvSpPr/>
          <p:nvPr/>
        </p:nvSpPr>
        <p:spPr>
          <a:xfrm>
            <a:off x="6002617" y="2476500"/>
            <a:ext cx="155062" cy="169835"/>
          </a:xfrm>
          <a:prstGeom prst="cub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</a:ln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FF"/>
              </a:solidFill>
              <a:latin typeface="Palatino Linotype"/>
              <a:ea typeface="+mn-ea"/>
            </a:endParaRPr>
          </a:p>
        </p:txBody>
      </p:sp>
      <p:sp>
        <p:nvSpPr>
          <p:cNvPr id="21519" name="Rectangle 1"/>
          <p:cNvSpPr>
            <a:spLocks noChangeArrowheads="1"/>
          </p:cNvSpPr>
          <p:nvPr/>
        </p:nvSpPr>
        <p:spPr bwMode="auto">
          <a:xfrm>
            <a:off x="5894388" y="3027363"/>
            <a:ext cx="3327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0000FF"/>
                </a:solidFill>
              </a:rPr>
              <a:t>Production of low energy fragments favoured in the heavier target</a:t>
            </a:r>
            <a:endParaRPr lang="en-US" baseline="30000">
              <a:solidFill>
                <a:srgbClr val="0000FF"/>
              </a:solidFill>
            </a:endParaRPr>
          </a:p>
        </p:txBody>
      </p:sp>
      <p:sp>
        <p:nvSpPr>
          <p:cNvPr id="16" name="Cube 15"/>
          <p:cNvSpPr/>
          <p:nvPr/>
        </p:nvSpPr>
        <p:spPr>
          <a:xfrm>
            <a:off x="6002617" y="3126734"/>
            <a:ext cx="155062" cy="169835"/>
          </a:xfrm>
          <a:prstGeom prst="cube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</a:ln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FF"/>
              </a:solidFill>
              <a:latin typeface="Palatino Linotype"/>
              <a:ea typeface="+mn-ea"/>
            </a:endParaRPr>
          </a:p>
        </p:txBody>
      </p:sp>
      <p:cxnSp>
        <p:nvCxnSpPr>
          <p:cNvPr id="3" name="Straight Arrow Connector 2"/>
          <p:cNvCxnSpPr>
            <a:cxnSpLocks noChangeShapeType="1"/>
          </p:cNvCxnSpPr>
          <p:nvPr/>
        </p:nvCxnSpPr>
        <p:spPr bwMode="auto">
          <a:xfrm flipV="1">
            <a:off x="3994150" y="3471863"/>
            <a:ext cx="2095500" cy="719137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1524" name="Group 15"/>
          <p:cNvGrpSpPr>
            <a:grpSpLocks/>
          </p:cNvGrpSpPr>
          <p:nvPr/>
        </p:nvGrpSpPr>
        <p:grpSpPr bwMode="auto">
          <a:xfrm>
            <a:off x="6524625" y="6456363"/>
            <a:ext cx="2566988" cy="393700"/>
            <a:chOff x="6522704" y="6456443"/>
            <a:chExt cx="2569178" cy="393903"/>
          </a:xfrm>
        </p:grpSpPr>
        <p:pic>
          <p:nvPicPr>
            <p:cNvPr id="21526" name="Picture 3" descr="logoinf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43" y="6456443"/>
              <a:ext cx="515139" cy="37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7" name="Rectangle 4"/>
            <p:cNvSpPr>
              <a:spLocks noChangeArrowheads="1"/>
            </p:cNvSpPr>
            <p:nvPr/>
          </p:nvSpPr>
          <p:spPr bwMode="auto">
            <a:xfrm>
              <a:off x="6522704" y="6603743"/>
              <a:ext cx="2030514" cy="246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Marzio De Napoli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–</a:t>
              </a:r>
              <a:r>
                <a:rPr lang="it-IT" sz="1000" b="1">
                  <a:solidFill>
                    <a:srgbClr val="0000FF"/>
                  </a:solidFill>
                  <a:latin typeface="Avenir Black Oblique" pitchFamily="-84" charset="0"/>
                </a:rPr>
                <a:t> </a:t>
              </a:r>
              <a:r>
                <a:rPr lang="en-US" sz="1000" b="1">
                  <a:solidFill>
                    <a:srgbClr val="0000FF"/>
                  </a:solidFill>
                  <a:latin typeface="Avenir Black Oblique" pitchFamily="-84" charset="0"/>
                </a:rPr>
                <a:t>INPC2013</a:t>
              </a:r>
            </a:p>
          </p:txBody>
        </p:sp>
      </p:grpSp>
      <p:sp>
        <p:nvSpPr>
          <p:cNvPr id="21525" name="Text Box 12"/>
          <p:cNvSpPr txBox="1">
            <a:spLocks noChangeArrowheads="1"/>
          </p:cNvSpPr>
          <p:nvPr/>
        </p:nvSpPr>
        <p:spPr bwMode="auto">
          <a:xfrm>
            <a:off x="0" y="6626225"/>
            <a:ext cx="3744913" cy="244475"/>
          </a:xfrm>
          <a:prstGeom prst="rect">
            <a:avLst/>
          </a:prstGeom>
          <a:gradFill rotWithShape="1">
            <a:gsLst>
              <a:gs pos="0">
                <a:srgbClr val="02782F"/>
              </a:gs>
              <a:gs pos="100000">
                <a:srgbClr val="82BC9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00" b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Experimental results</a:t>
            </a:r>
            <a:endParaRPr lang="en-US" sz="1000" b="1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9583</TotalTime>
  <Words>1117</Words>
  <Application>Microsoft Office PowerPoint</Application>
  <PresentationFormat>Presentazione su schermo (4:3)</PresentationFormat>
  <Paragraphs>194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Palatino Linotype</vt:lpstr>
      <vt:lpstr>MS PGothic</vt:lpstr>
      <vt:lpstr>Arial</vt:lpstr>
      <vt:lpstr>Calibri</vt:lpstr>
      <vt:lpstr>Verdana</vt:lpstr>
      <vt:lpstr>Avenir Black Oblique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Marzio De Napoli</dc:creator>
  <cp:lastModifiedBy>tecno</cp:lastModifiedBy>
  <cp:revision>866</cp:revision>
  <dcterms:created xsi:type="dcterms:W3CDTF">2012-07-31T09:00:29Z</dcterms:created>
  <dcterms:modified xsi:type="dcterms:W3CDTF">2013-06-06T10:05:07Z</dcterms:modified>
</cp:coreProperties>
</file>