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6" r:id="rId3"/>
    <p:sldId id="263" r:id="rId4"/>
    <p:sldId id="257" r:id="rId5"/>
    <p:sldId id="258" r:id="rId6"/>
    <p:sldId id="259" r:id="rId7"/>
    <p:sldId id="260" r:id="rId8"/>
    <p:sldId id="272" r:id="rId9"/>
    <p:sldId id="293" r:id="rId10"/>
    <p:sldId id="292" r:id="rId11"/>
    <p:sldId id="294" r:id="rId12"/>
    <p:sldId id="296" r:id="rId13"/>
    <p:sldId id="295" r:id="rId14"/>
    <p:sldId id="273" r:id="rId15"/>
    <p:sldId id="275" r:id="rId16"/>
    <p:sldId id="276" r:id="rId17"/>
    <p:sldId id="274" r:id="rId18"/>
    <p:sldId id="278" r:id="rId19"/>
    <p:sldId id="279" r:id="rId20"/>
    <p:sldId id="290" r:id="rId21"/>
    <p:sldId id="280" r:id="rId22"/>
    <p:sldId id="281" r:id="rId23"/>
    <p:sldId id="282" r:id="rId24"/>
    <p:sldId id="283" r:id="rId25"/>
    <p:sldId id="291" r:id="rId26"/>
    <p:sldId id="284" r:id="rId27"/>
    <p:sldId id="289" r:id="rId28"/>
    <p:sldId id="298" r:id="rId29"/>
    <p:sldId id="299" r:id="rId30"/>
    <p:sldId id="297" r:id="rId31"/>
    <p:sldId id="285" r:id="rId32"/>
    <p:sldId id="286" r:id="rId33"/>
    <p:sldId id="287" r:id="rId34"/>
    <p:sldId id="264" r:id="rId35"/>
    <p:sldId id="277" r:id="rId36"/>
    <p:sldId id="265" r:id="rId37"/>
    <p:sldId id="261" r:id="rId38"/>
    <p:sldId id="26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D20"/>
    <a:srgbClr val="3DFF00"/>
    <a:srgbClr val="FA9F5F"/>
    <a:srgbClr val="5CFF00"/>
    <a:srgbClr val="F87CF6"/>
    <a:srgbClr val="104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246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8DB9C-58F4-7443-BA48-D8E0C4EDD47E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91630-7C0E-9A45-92F9-DDCCD26D92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3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CEC04B-2BA1-2146-873F-306C59D95587}" type="slidenum">
              <a:rPr lang="it-IT"/>
              <a:pPr/>
              <a:t>2</a:t>
            </a:fld>
            <a:endParaRPr lang="it-IT"/>
          </a:p>
        </p:txBody>
      </p:sp>
      <p:sp>
        <p:nvSpPr>
          <p:cNvPr id="174081" name="Text Box 1"/>
          <p:cNvSpPr txBox="1">
            <a:spLocks noChangeArrowheads="1"/>
          </p:cNvSpPr>
          <p:nvPr/>
        </p:nvSpPr>
        <p:spPr bwMode="auto">
          <a:xfrm>
            <a:off x="961049" y="685700"/>
            <a:ext cx="4935902" cy="34284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174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220" y="4342762"/>
            <a:ext cx="5484658" cy="42029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26ACA25-A1D4-8943-BE47-2AC1F4309F8E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26ACA25-A1D4-8943-BE47-2AC1F4309F8E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26ACA25-A1D4-8943-BE47-2AC1F4309F8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26ACA25-A1D4-8943-BE47-2AC1F4309F8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9BC74E4-0B6B-314E-A390-990EDDD330D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9BC74E4-0B6B-314E-A390-990EDDD330D3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A7E017-10CD-DF4F-A7C6-B231E838F6C8}" type="slidenum">
              <a:rPr lang="it-IT"/>
              <a:pPr/>
              <a:t>31</a:t>
            </a:fld>
            <a:endParaRPr lang="it-IT"/>
          </a:p>
        </p:txBody>
      </p:sp>
      <p:sp>
        <p:nvSpPr>
          <p:cNvPr id="218113" name="Text Box 1"/>
          <p:cNvSpPr txBox="1">
            <a:spLocks noChangeArrowheads="1"/>
          </p:cNvSpPr>
          <p:nvPr/>
        </p:nvSpPr>
        <p:spPr bwMode="auto">
          <a:xfrm>
            <a:off x="961049" y="685700"/>
            <a:ext cx="4935902" cy="34284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2181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220" y="4342762"/>
            <a:ext cx="5484658" cy="42029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F4D17F1-77AF-2044-B030-48A99A6C1BB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1707" cy="34118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26747CE-7701-6646-BC18-0A131D9F5F87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1707" cy="34118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0685412-4A09-FF4B-A438-11C3874BC8D6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244291" y="653046"/>
            <a:ext cx="4555199" cy="321906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0A7092C-D5EA-2845-BC3A-113B74A515F0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953380" y="692419"/>
            <a:ext cx="4896514" cy="34620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C62155E-89D6-3447-9761-A31E2108B6D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3884088" y="8686460"/>
            <a:ext cx="2972472" cy="45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4900" tIns="47973" rIns="84900" bIns="42292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defRPr/>
            </a:pPr>
            <a:fld id="{97B336DC-1205-3742-8616-3ABB9BC3A055}" type="slidenum">
              <a:rPr lang="de-DE" sz="1100">
                <a:latin typeface="Times New Roman" charset="0"/>
                <a:ea typeface="ヒラギノ角ゴ Pro W3" charset="0"/>
                <a:cs typeface="ヒラギノ角ゴ Pro W3" charset="0"/>
              </a:rPr>
              <a:pPr algn="r" hangingPunct="1">
                <a:defRPr/>
              </a:pPr>
              <a:t>36</a:t>
            </a:fld>
            <a:endParaRPr lang="de-DE" sz="110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178044" y="685631"/>
            <a:ext cx="4500473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53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B02177-EC0B-A74F-A810-53B5DA9F6CD1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527" tIns="52076" rIns="91527" bIns="45764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defRPr/>
            </a:pPr>
            <a:fld id="{906DBC68-06B6-8646-BA50-F6245EEAC4A6}" type="slidenum">
              <a:rPr lang="it-IT" sz="1200">
                <a:latin typeface="Times New Roman" charset="0"/>
              </a:rPr>
              <a:pPr algn="r" hangingPunct="1">
                <a:defRPr/>
              </a:pPr>
              <a:t>37</a:t>
            </a:fld>
            <a:endParaRPr lang="it-IT" sz="1200">
              <a:latin typeface="Times New Roman" charset="0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8685103"/>
            <a:ext cx="2972472" cy="4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527" tIns="52076" rIns="91527" bIns="45764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defRPr/>
            </a:pPr>
            <a:endParaRPr lang="it-IT" sz="1200">
              <a:latin typeface="Times New Roman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2972472" cy="4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527" tIns="52076" rIns="91527" bIns="4576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defRPr/>
            </a:pPr>
            <a:endParaRPr lang="it-IT" sz="1200">
              <a:latin typeface="Times New Roman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84088" y="0"/>
            <a:ext cx="2972472" cy="4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527" tIns="52076" rIns="91527" bIns="4576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defRPr/>
            </a:pPr>
            <a:endParaRPr lang="it-IT" sz="1200">
              <a:latin typeface="Times New Roman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59141" y="686988"/>
            <a:ext cx="4938279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062" name="Text Box 6"/>
          <p:cNvSpPr txBox="1">
            <a:spLocks noGrp="1" noChangeArrowheads="1"/>
          </p:cNvSpPr>
          <p:nvPr>
            <p:ph type="body"/>
          </p:nvPr>
        </p:nvSpPr>
        <p:spPr>
          <a:xfrm>
            <a:off x="913056" y="4344588"/>
            <a:ext cx="5030449" cy="4112424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527" tIns="61860" rIns="91527" bIns="4576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2000"/>
              </a:lnSpc>
              <a:spcBef>
                <a:spcPts val="395"/>
              </a:spcBef>
              <a:defRPr/>
            </a:pPr>
            <a:r>
              <a:rPr lang="en-US" smtClean="0">
                <a:latin typeface="Arial" charset="0"/>
              </a:rPr>
              <a:t>Thank you, Mr. Chairman. It’s my great pleasure to give a talk to you. I’ll be speaking about some of the overview of the fragmentation of heavy charged particles in relation to radiotherapy.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F309551-A0B2-E241-9AB5-F0090561C5E1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1707" cy="34118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7A16CF9-CC20-E046-8C10-10FEC114B3D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1707" cy="34118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C55B8DD-9F0B-3E48-9911-94B23B3A6A3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244291" y="653046"/>
            <a:ext cx="4562399" cy="32258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957D56F-C419-694D-86CB-CD7C1506F58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244291" y="653046"/>
            <a:ext cx="4562399" cy="32258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0F8388E-8F03-8E4D-82FB-C8F6302DB4C6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244291" y="653046"/>
            <a:ext cx="4562399" cy="32258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DE47C8C-DD25-2E4D-9F25-6A51535989B0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2203431" y="654404"/>
            <a:ext cx="2644118" cy="32258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0CD5F0-A894-B642-A111-29DC2D9A66D3}" type="slidenum">
              <a:rPr lang="en-US"/>
              <a:pPr/>
              <a:t>15</a:t>
            </a:fld>
            <a:endParaRPr lang="en-US"/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3228" cy="342272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103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26ACA25-A1D4-8943-BE47-2AC1F4309F8E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244291" y="653047"/>
            <a:ext cx="4559519" cy="322314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53853" cy="408391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4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2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9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9492-4428-B640-9F71-82B04735A8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0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4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2900" y="166799"/>
            <a:ext cx="6565230" cy="83965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AD2-3F05-324B-839A-6FC4CB724C33}" type="datetimeFigureOut">
              <a:rPr lang="en-US" smtClean="0"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C9492-4428-B640-9F71-82B04735A8EA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7" name="Picture 6" descr="inpc.tif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80" y="0"/>
            <a:ext cx="1415420" cy="11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FF0000"/>
          </a:solidFill>
          <a:latin typeface="Comic Sans MS"/>
          <a:ea typeface="+mj-ea"/>
          <a:cs typeface="Comic Sans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1593"/>
            <a:ext cx="7772400" cy="1470025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rgbClr val="FFFF00"/>
                </a:solidFill>
                <a:effectLst/>
              </a:rPr>
              <a:t>Nuclear fragmentation measurements for hadrontherapy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576" y="4907534"/>
            <a:ext cx="6706937" cy="12597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CFFCC"/>
                </a:solidFill>
              </a:rPr>
              <a:t>Vincenzo Patera </a:t>
            </a:r>
          </a:p>
          <a:p>
            <a:r>
              <a:rPr lang="en-US" sz="2800" dirty="0" smtClean="0">
                <a:solidFill>
                  <a:srgbClr val="CCFFCC"/>
                </a:solidFill>
              </a:rPr>
              <a:t>Universita’ di Roma “Sapienza” &amp; INFN-LNF</a:t>
            </a:r>
            <a:endParaRPr lang="en-US" sz="2800" dirty="0">
              <a:solidFill>
                <a:srgbClr val="CCFFCC"/>
              </a:solidFill>
            </a:endParaRPr>
          </a:p>
        </p:txBody>
      </p:sp>
      <p:pic>
        <p:nvPicPr>
          <p:cNvPr id="4" name="Picture 3" descr="inpc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094"/>
            <a:ext cx="9154904" cy="25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06" y="166799"/>
            <a:ext cx="7064824" cy="839657"/>
          </a:xfrm>
        </p:spPr>
        <p:txBody>
          <a:bodyPr>
            <a:normAutofit/>
          </a:bodyPr>
          <a:lstStyle/>
          <a:p>
            <a:r>
              <a:rPr lang="en-US" dirty="0" smtClean="0"/>
              <a:t>Measurement @95AMeV : </a:t>
            </a:r>
            <a:r>
              <a:rPr lang="en-US" baseline="30000" dirty="0" smtClean="0"/>
              <a:t>12</a:t>
            </a:r>
            <a:r>
              <a:rPr lang="en-US" dirty="0" smtClean="0"/>
              <a:t>C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02" y="1589530"/>
            <a:ext cx="8091628" cy="152685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Clr>
                <a:srgbClr val="FF0000"/>
              </a:buClr>
              <a:buSzPct val="69000"/>
              <a:buNone/>
            </a:pPr>
            <a:r>
              <a:rPr lang="en-US" sz="2000" dirty="0" smtClean="0">
                <a:solidFill>
                  <a:schemeClr val="bg1"/>
                </a:solidFill>
                <a:latin typeface="Comic Sans MS" charset="0"/>
                <a:cs typeface="Comic Sans MS" charset="0"/>
                <a:sym typeface="Comic Sans MS" charset="0"/>
              </a:rPr>
              <a:t>Obtained results for Single and Double Diff. X Section.</a:t>
            </a:r>
            <a:endParaRPr lang="en-US" sz="2000" dirty="0" smtClean="0">
              <a:solidFill>
                <a:schemeClr val="bg1"/>
              </a:solidFill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  <a:p>
            <a:pPr marL="482186" lvl="1" indent="-160729">
              <a:spcBef>
                <a:spcPts val="281"/>
              </a:spcBef>
              <a:buClr>
                <a:srgbClr val="FF0000"/>
              </a:buClr>
              <a:buSzPct val="100000"/>
              <a:buFont typeface="Comic Sans MS" charset="0"/>
              <a:buChar char="–"/>
            </a:pPr>
            <a:r>
              <a:rPr lang="en-US" sz="2000" dirty="0" smtClean="0">
                <a:solidFill>
                  <a:srgbClr val="3DFF00"/>
                </a:solidFill>
                <a:latin typeface="Comic Sans MS" charset="0"/>
                <a:cs typeface="Comic Sans MS" charset="0"/>
                <a:sym typeface="Comic Sans MS" charset="0"/>
              </a:rPr>
              <a:t>one interesting conclusion: Composite targets can be deduced from the cross sections of elemental targets (-&gt; organic tissues) </a:t>
            </a:r>
            <a:endParaRPr lang="en-US" sz="2000" dirty="0" smtClean="0">
              <a:solidFill>
                <a:srgbClr val="3DFF00"/>
              </a:solidFill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1" y="3270482"/>
            <a:ext cx="4058219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ganil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3270481"/>
            <a:ext cx="4508500" cy="311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9945" y="1121977"/>
            <a:ext cx="24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Courtesy of M. </a:t>
            </a:r>
            <a:r>
              <a:rPr lang="en-US" dirty="0" err="1" smtClean="0">
                <a:solidFill>
                  <a:srgbClr val="FFFFFF"/>
                </a:solidFill>
              </a:rPr>
              <a:t>Labalme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942206" y="5798494"/>
            <a:ext cx="5133145" cy="36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915" y="-31737"/>
            <a:ext cx="6773280" cy="1007683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dirty="0" smtClean="0">
                <a:solidFill>
                  <a:srgbClr val="FFFF00"/>
                </a:solidFill>
              </a:rPr>
              <a:t>The FIRST </a:t>
            </a:r>
            <a:r>
              <a:rPr lang="it-IT" dirty="0" err="1" smtClean="0">
                <a:solidFill>
                  <a:srgbClr val="FFFF00"/>
                </a:solidFill>
              </a:rPr>
              <a:t>experiment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at</a:t>
            </a:r>
            <a:r>
              <a:rPr lang="it-IT" dirty="0" smtClean="0">
                <a:solidFill>
                  <a:srgbClr val="FFFF00"/>
                </a:solidFill>
              </a:rPr>
              <a:t> GSI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5618259"/>
            <a:ext cx="9145440" cy="114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34000"/>
              </a:lnSpc>
              <a:defRPr/>
            </a:pPr>
            <a:r>
              <a:rPr lang="it-IT" sz="2200" dirty="0">
                <a:solidFill>
                  <a:srgbClr val="FF0000"/>
                </a:solidFill>
                <a:latin typeface="Comic Sans MS" charset="0"/>
              </a:rPr>
              <a:t>FIRST</a:t>
            </a:r>
            <a:r>
              <a:rPr lang="it-IT" sz="2200" dirty="0"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stands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</a:rPr>
              <a:t> for:</a:t>
            </a:r>
            <a:r>
              <a:rPr lang="it-IT" sz="2200" dirty="0"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Comic Sans MS" charset="0"/>
              </a:rPr>
              <a:t>F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ragmentation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</a:rPr>
              <a:t> of</a:t>
            </a:r>
            <a:r>
              <a:rPr lang="it-IT" sz="2200" dirty="0"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ons</a:t>
            </a:r>
            <a:r>
              <a:rPr lang="it-IT" sz="2200" dirty="0"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Comic Sans MS" charset="0"/>
              </a:rPr>
              <a:t>R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elevants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</a:rPr>
              <a:t> for </a:t>
            </a:r>
            <a:r>
              <a:rPr lang="it-IT" sz="2200" dirty="0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</a:rPr>
              <a:t>pace and</a:t>
            </a:r>
            <a:r>
              <a:rPr lang="it-IT" sz="2200" dirty="0"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Comic Sans MS" charset="0"/>
              </a:rPr>
              <a:t>T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herapy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FF950E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  <a:sym typeface="Wingdings"/>
              </a:rPr>
              <a:t> </a:t>
            </a:r>
            <a:r>
              <a:rPr lang="it-IT" sz="2200" dirty="0">
                <a:solidFill>
                  <a:srgbClr val="FF0000"/>
                </a:solidFill>
                <a:latin typeface="Comic Sans MS" charset="0"/>
              </a:rPr>
              <a:t>S371</a:t>
            </a:r>
            <a:r>
              <a:rPr lang="it-IT" sz="2200" dirty="0"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is</a:t>
            </a:r>
            <a:r>
              <a:rPr lang="it-IT" sz="2200" dirty="0">
                <a:solidFill>
                  <a:srgbClr val="FF950E"/>
                </a:solidFill>
                <a:latin typeface="Comic Sans MS" charset="0"/>
              </a:rPr>
              <a:t> the GSI </a:t>
            </a:r>
            <a:r>
              <a:rPr lang="it-IT" sz="2200" dirty="0" err="1">
                <a:solidFill>
                  <a:srgbClr val="FF950E"/>
                </a:solidFill>
                <a:latin typeface="Comic Sans MS" charset="0"/>
              </a:rPr>
              <a:t>label</a:t>
            </a:r>
            <a:endParaRPr lang="it-IT" sz="2200" dirty="0">
              <a:solidFill>
                <a:srgbClr val="FF950E"/>
              </a:solidFill>
              <a:latin typeface="Comic Sans MS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1440" y="1168489"/>
            <a:ext cx="9145440" cy="114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34000"/>
              </a:lnSpc>
              <a:defRPr/>
            </a:pP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FIRST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has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the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aim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to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measure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the C-C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fragmentation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double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differential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cross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section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at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GSI </a:t>
            </a:r>
            <a:r>
              <a:rPr lang="it-IT" sz="2000" baseline="30000" dirty="0" smtClean="0">
                <a:solidFill>
                  <a:srgbClr val="CCFFCC"/>
                </a:solidFill>
                <a:latin typeface="Comic Sans MS" charset="0"/>
              </a:rPr>
              <a:t>12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C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beam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in the 200-400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AMeV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</a:t>
            </a:r>
            <a:r>
              <a:rPr lang="it-IT" sz="2000" dirty="0" err="1" smtClean="0">
                <a:solidFill>
                  <a:srgbClr val="CCFFCC"/>
                </a:solidFill>
                <a:latin typeface="Comic Sans MS" charset="0"/>
              </a:rPr>
              <a:t>range</a:t>
            </a:r>
            <a:r>
              <a:rPr lang="it-IT" sz="2000" dirty="0" smtClean="0">
                <a:solidFill>
                  <a:srgbClr val="CCFFCC"/>
                </a:solidFill>
                <a:latin typeface="Comic Sans MS" charset="0"/>
              </a:rPr>
              <a:t> </a:t>
            </a:r>
            <a:endParaRPr lang="it-IT" sz="2000" dirty="0">
              <a:solidFill>
                <a:srgbClr val="CCFFCC"/>
              </a:solidFill>
              <a:latin typeface="Comic Sans MS" charset="0"/>
            </a:endParaRPr>
          </a:p>
        </p:txBody>
      </p:sp>
      <p:sp>
        <p:nvSpPr>
          <p:cNvPr id="9" name="Rectangle 14"/>
          <p:cNvSpPr>
            <a:spLocks/>
          </p:cNvSpPr>
          <p:nvPr/>
        </p:nvSpPr>
        <p:spPr bwMode="auto">
          <a:xfrm>
            <a:off x="159753" y="2197767"/>
            <a:ext cx="8890000" cy="364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INFN: Cagliari,LNF,LNS,Milano,Roma3,Torino: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C.Agodi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G.Battistoni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A.Brunetti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M.Carpinelli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G.A.P.Cirrone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G.Cuttone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 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M.De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 Napoli,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B.Golosio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Y.Hannan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E.Iarocci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F.Iazzi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R.Introzzi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A.Mairani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F.Marchetto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V.Monaco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M.C.Morone,P.Oliva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A.Paoloni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V.Patera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L.Piersanti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G.Raciti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N.Randazzo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F.Romano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R.Sacchi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P.Sala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A.Sarti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A.Sciubba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C.Sfienti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V.Sipala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E.Spiriti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S.Tropea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ＭＳ Ｐゴシック" charset="0"/>
                <a:cs typeface="Comic Sans MS" charset="0"/>
              </a:rPr>
              <a:t>H.Younis</a:t>
            </a:r>
            <a:endParaRPr lang="en-US" dirty="0" smtClean="0">
              <a:solidFill>
                <a:schemeClr val="bg1"/>
              </a:solidFill>
              <a:ea typeface="ＭＳ Ｐゴシック" charset="0"/>
              <a:cs typeface="Comic Sans MS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dirty="0" smtClean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DSM/IRFU/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SPhN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 CEA 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Saclay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, IN2P3 Caen, Strasbourg, Lyon: 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A.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Boudard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J.E.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Ducret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C. Fink, F. Haas,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D.Juliani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J.Krimmer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M.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Labalme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C.Ray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S.Leray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M.Rousseau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M.D.Salsac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L.Stuttge</a:t>
            </a:r>
            <a:endParaRPr lang="en-US" dirty="0" smtClean="0">
              <a:solidFill>
                <a:srgbClr val="FFFFFF"/>
              </a:solidFill>
              <a:ea typeface="ＭＳ Ｐゴシック" charset="0"/>
              <a:cs typeface="Comic Sans MS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dirty="0" smtClean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GSI</a:t>
            </a:r>
            <a:r>
              <a:rPr lang="en-US" dirty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: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T.Aumann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K.Boretzky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M.Durante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M.Heil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G.Ickert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A.Kelic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N.Kurz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Y.Leifels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A.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LeFevre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R.Pleskac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M.V.Ricciardi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D.Rossi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D.Schardt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C.Scheidenberger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C.Schuy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H.Simon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M.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Winkler</a:t>
            </a:r>
            <a:endParaRPr lang="en-US" dirty="0" smtClean="0">
              <a:solidFill>
                <a:srgbClr val="FFFFFF"/>
              </a:solidFill>
              <a:ea typeface="ＭＳ Ｐゴシック" charset="0"/>
              <a:cs typeface="Comic Sans MS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da-DK" dirty="0" err="1">
                <a:solidFill>
                  <a:srgbClr val="FFFF00"/>
                </a:solidFill>
              </a:rPr>
              <a:t>University</a:t>
            </a:r>
            <a:r>
              <a:rPr lang="da-DK" dirty="0">
                <a:solidFill>
                  <a:srgbClr val="FFFF00"/>
                </a:solidFill>
              </a:rPr>
              <a:t> Sevilla &amp; CNA: 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J.M. </a:t>
            </a:r>
            <a:r>
              <a:rPr lang="it-IT" dirty="0" err="1">
                <a:solidFill>
                  <a:schemeClr val="bg1"/>
                </a:solidFill>
              </a:rPr>
              <a:t>Quesada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A.Bocci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J.P.Fernandez</a:t>
            </a:r>
            <a:r>
              <a:rPr lang="it-IT" dirty="0">
                <a:solidFill>
                  <a:schemeClr val="bg1"/>
                </a:solidFill>
              </a:rPr>
              <a:t>-Garcia,</a:t>
            </a:r>
            <a:r>
              <a:rPr lang="tr-TR" dirty="0">
                <a:solidFill>
                  <a:schemeClr val="bg1"/>
                </a:solidFill>
              </a:rPr>
              <a:t> M. I. </a:t>
            </a:r>
            <a:r>
              <a:rPr lang="tr-TR" dirty="0" err="1">
                <a:solidFill>
                  <a:schemeClr val="bg1"/>
                </a:solidFill>
              </a:rPr>
              <a:t>Gallardo</a:t>
            </a:r>
            <a:r>
              <a:rPr lang="tr-TR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M.A. Cortes-</a:t>
            </a:r>
            <a:r>
              <a:rPr lang="en-US" dirty="0" err="1">
                <a:solidFill>
                  <a:schemeClr val="bg1"/>
                </a:solidFill>
              </a:rPr>
              <a:t>Giraldo</a:t>
            </a:r>
            <a:r>
              <a:rPr lang="en-US" dirty="0">
                <a:solidFill>
                  <a:schemeClr val="bg1"/>
                </a:solidFill>
              </a:rPr>
              <a:t>, M.A.G. </a:t>
            </a:r>
            <a:r>
              <a:rPr lang="en-US" dirty="0" smtClean="0">
                <a:solidFill>
                  <a:schemeClr val="bg1"/>
                </a:solidFill>
              </a:rPr>
              <a:t>Alvarez</a:t>
            </a:r>
            <a:endParaRPr lang="en-US" dirty="0">
              <a:solidFill>
                <a:schemeClr val="bg1"/>
              </a:solidFill>
              <a:ea typeface="ＭＳ Ｐゴシック" charset="0"/>
              <a:cs typeface="Comic Sans MS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ESA: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P.Nieminem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G.Santin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 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Comic Sans MS" charset="0"/>
              </a:rPr>
              <a:t>CERN: </a:t>
            </a:r>
            <a:r>
              <a:rPr lang="en-US" dirty="0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T.T. </a:t>
            </a:r>
            <a:r>
              <a:rPr lang="en-US" dirty="0" err="1">
                <a:solidFill>
                  <a:srgbClr val="FFFFFF"/>
                </a:solidFill>
                <a:ea typeface="ＭＳ Ｐゴシック" charset="0"/>
                <a:cs typeface="Comic Sans MS" charset="0"/>
              </a:rPr>
              <a:t>Böhlen</a:t>
            </a:r>
            <a:endParaRPr lang="en-US" dirty="0">
              <a:solidFill>
                <a:srgbClr val="FFFFFF"/>
              </a:solidFill>
              <a:ea typeface="ＭＳ Ｐゴシック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3454" y="5229545"/>
            <a:ext cx="415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R.Pleskac</a:t>
            </a:r>
            <a:r>
              <a:rPr lang="en-US" dirty="0" smtClean="0">
                <a:solidFill>
                  <a:srgbClr val="FFFF00"/>
                </a:solidFill>
              </a:rPr>
              <a:t> et al. NIM </a:t>
            </a:r>
            <a:r>
              <a:rPr lang="en-US" dirty="0">
                <a:solidFill>
                  <a:srgbClr val="FFFF00"/>
                </a:solidFill>
              </a:rPr>
              <a:t>A 678 (2012) 130–138</a:t>
            </a:r>
          </a:p>
        </p:txBody>
      </p:sp>
    </p:spTree>
    <p:extLst>
      <p:ext uri="{BB962C8B-B14F-4D97-AF65-F5344CB8AC3E}">
        <p14:creationId xmlns:p14="http://schemas.microsoft.com/office/powerpoint/2010/main" val="966930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0337" y="33560"/>
            <a:ext cx="3918876" cy="949201"/>
          </a:xfrm>
        </p:spPr>
        <p:txBody>
          <a:bodyPr tIns="32986"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2500" dirty="0" err="1">
                <a:solidFill>
                  <a:srgbClr val="FFFF00"/>
                </a:solidFill>
              </a:rPr>
              <a:t>What</a:t>
            </a:r>
            <a:r>
              <a:rPr lang="it-IT" sz="2500" dirty="0">
                <a:solidFill>
                  <a:srgbClr val="FFFF00"/>
                </a:solidFill>
              </a:rPr>
              <a:t> do </a:t>
            </a:r>
            <a:r>
              <a:rPr lang="it-IT" sz="2500" dirty="0" err="1">
                <a:solidFill>
                  <a:srgbClr val="FFFF00"/>
                </a:solidFill>
              </a:rPr>
              <a:t>we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dirty="0" err="1">
                <a:solidFill>
                  <a:srgbClr val="FFFF00"/>
                </a:solidFill>
              </a:rPr>
              <a:t>expect</a:t>
            </a:r>
            <a:r>
              <a:rPr lang="it-IT" sz="2500" dirty="0">
                <a:solidFill>
                  <a:srgbClr val="FFFF00"/>
                </a:solidFill>
              </a:rPr>
              <a:t> from MC (</a:t>
            </a:r>
            <a:r>
              <a:rPr lang="it-IT" sz="2500" baseline="30000" dirty="0">
                <a:solidFill>
                  <a:srgbClr val="FFFF00"/>
                </a:solidFill>
              </a:rPr>
              <a:t>12</a:t>
            </a:r>
            <a:r>
              <a:rPr lang="it-IT" sz="2500" dirty="0">
                <a:solidFill>
                  <a:srgbClr val="FFFF00"/>
                </a:solidFill>
              </a:rPr>
              <a:t>C case) ? 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2963" y="1208904"/>
            <a:ext cx="4049213" cy="54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104" rIns="0" bIns="0"/>
          <a:lstStyle>
            <a:lvl1pPr marL="344488" indent="-290513"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4488" algn="l"/>
                <a:tab pos="801688" algn="l"/>
                <a:tab pos="1258888" algn="l"/>
                <a:tab pos="1716088" algn="l"/>
                <a:tab pos="2173288" algn="l"/>
                <a:tab pos="2630488" algn="l"/>
                <a:tab pos="3087688" algn="l"/>
                <a:tab pos="3544888" algn="l"/>
                <a:tab pos="4002088" algn="l"/>
                <a:tab pos="4459288" algn="l"/>
                <a:tab pos="4916488" algn="l"/>
                <a:tab pos="5373688" algn="l"/>
                <a:tab pos="5830888" algn="l"/>
                <a:tab pos="6288088" algn="l"/>
                <a:tab pos="6745288" algn="l"/>
                <a:tab pos="7202488" algn="l"/>
                <a:tab pos="7659688" algn="l"/>
                <a:tab pos="8116888" algn="l"/>
                <a:tab pos="8574088" algn="l"/>
                <a:tab pos="9031288" algn="l"/>
                <a:tab pos="94884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48966" indent="0">
              <a:spcAft>
                <a:spcPts val="1293"/>
              </a:spcAft>
              <a:buSzPct val="45000"/>
              <a:defRPr/>
            </a:pP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&gt;2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produced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fragments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approximately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the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same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velocity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of the </a:t>
            </a:r>
            <a:r>
              <a:rPr lang="it-IT" sz="220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C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beam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and are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collimated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in the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forward</a:t>
            </a:r>
            <a:r>
              <a:rPr lang="it-IT"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direction</a:t>
            </a: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8966" indent="0">
              <a:spcAft>
                <a:spcPts val="1293"/>
              </a:spcAft>
              <a:buSzPct val="45000"/>
              <a:defRPr/>
            </a:pP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The </a:t>
            </a:r>
            <a:r>
              <a:rPr lang="it-IT" sz="2200" dirty="0" err="1">
                <a:solidFill>
                  <a:srgbClr val="39F500"/>
                </a:solidFill>
                <a:latin typeface="Times New Roman" charset="0"/>
              </a:rPr>
              <a:t>protons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 are the </a:t>
            </a:r>
            <a:r>
              <a:rPr lang="it-IT" sz="2200" dirty="0" err="1">
                <a:solidFill>
                  <a:srgbClr val="39F500"/>
                </a:solidFill>
                <a:latin typeface="Times New Roman" charset="0"/>
              </a:rPr>
              <a:t>most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 </a:t>
            </a:r>
            <a:r>
              <a:rPr lang="it-IT" sz="2200" dirty="0" err="1">
                <a:solidFill>
                  <a:srgbClr val="39F500"/>
                </a:solidFill>
                <a:latin typeface="Times New Roman" charset="0"/>
              </a:rPr>
              <a:t>abundant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 </a:t>
            </a:r>
            <a:r>
              <a:rPr lang="it-IT" sz="2200" dirty="0" err="1">
                <a:solidFill>
                  <a:srgbClr val="39F500"/>
                </a:solidFill>
                <a:latin typeface="Times New Roman" charset="0"/>
              </a:rPr>
              <a:t>fragments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 with a wide </a:t>
            </a:r>
            <a:r>
              <a:rPr lang="it-IT" sz="2200" dirty="0">
                <a:solidFill>
                  <a:srgbClr val="39F500"/>
                </a:solidFill>
                <a:latin typeface="Symbol" charset="2"/>
                <a:cs typeface="Symbol" charset="2"/>
              </a:rPr>
              <a:t>b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 </a:t>
            </a:r>
            <a:r>
              <a:rPr lang="it-IT" sz="2200" dirty="0" err="1">
                <a:solidFill>
                  <a:srgbClr val="39F500"/>
                </a:solidFill>
                <a:latin typeface="Times New Roman" charset="0"/>
              </a:rPr>
              <a:t>spectrum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  0&lt;</a:t>
            </a:r>
            <a:r>
              <a:rPr lang="it-IT" sz="2200" dirty="0">
                <a:solidFill>
                  <a:srgbClr val="39F500"/>
                </a:solidFill>
                <a:latin typeface="Symbol" pitchFamily="18" charset="2"/>
              </a:rPr>
              <a:t></a:t>
            </a:r>
            <a:r>
              <a:rPr lang="it-IT" sz="2200" dirty="0">
                <a:solidFill>
                  <a:srgbClr val="39F500"/>
                </a:solidFill>
                <a:latin typeface="Times New Roman" charset="0"/>
              </a:rPr>
              <a:t>&lt;0.6 and with </a:t>
            </a:r>
            <a:r>
              <a:rPr lang="it-IT" sz="2200" dirty="0">
                <a:solidFill>
                  <a:srgbClr val="39F500"/>
                </a:solidFill>
                <a:latin typeface="Times New Roman"/>
                <a:cs typeface="Times New Roman"/>
              </a:rPr>
              <a:t>a wide </a:t>
            </a:r>
            <a:r>
              <a:rPr lang="it-IT" sz="2200" dirty="0" err="1">
                <a:solidFill>
                  <a:srgbClr val="39F500"/>
                </a:solidFill>
                <a:latin typeface="Times New Roman"/>
                <a:cs typeface="Times New Roman"/>
              </a:rPr>
              <a:t>angular</a:t>
            </a:r>
            <a:r>
              <a:rPr lang="it-IT" sz="2200" dirty="0">
                <a:solidFill>
                  <a:srgbClr val="39F500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39F500"/>
                </a:solidFill>
                <a:latin typeface="Times New Roman"/>
                <a:cs typeface="Times New Roman"/>
              </a:rPr>
              <a:t>distribution</a:t>
            </a:r>
            <a:r>
              <a:rPr lang="it-IT" sz="2200" dirty="0">
                <a:solidFill>
                  <a:srgbClr val="39F500"/>
                </a:solidFill>
                <a:latin typeface="Times New Roman"/>
                <a:cs typeface="Times New Roman"/>
              </a:rPr>
              <a:t> with long </a:t>
            </a:r>
            <a:r>
              <a:rPr lang="it-IT" sz="2200" dirty="0" err="1">
                <a:solidFill>
                  <a:srgbClr val="39F500"/>
                </a:solidFill>
                <a:latin typeface="Times New Roman"/>
                <a:cs typeface="Times New Roman"/>
              </a:rPr>
              <a:t>tail</a:t>
            </a:r>
            <a:r>
              <a:rPr lang="it-IT" sz="2200" dirty="0">
                <a:solidFill>
                  <a:srgbClr val="39F500"/>
                </a:solidFill>
                <a:latin typeface="Times New Roman"/>
                <a:cs typeface="Times New Roman"/>
              </a:rPr>
              <a:t> </a:t>
            </a:r>
          </a:p>
          <a:p>
            <a:pPr marL="48966" indent="0">
              <a:spcAft>
                <a:spcPts val="1293"/>
              </a:spcAft>
              <a:buSzPct val="45000"/>
              <a:defRPr/>
            </a:pP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The </a:t>
            </a:r>
            <a:r>
              <a:rPr lang="it-IT" sz="2200" dirty="0" err="1">
                <a:solidFill>
                  <a:srgbClr val="FFCC99"/>
                </a:solidFill>
                <a:latin typeface="Times New Roman"/>
                <a:cs typeface="Times New Roman"/>
              </a:rPr>
              <a:t>Z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=2 </a:t>
            </a:r>
            <a:r>
              <a:rPr lang="it-IT" sz="2200" dirty="0" err="1">
                <a:solidFill>
                  <a:srgbClr val="FFCC99"/>
                </a:solidFill>
                <a:latin typeface="Times New Roman"/>
                <a:cs typeface="Times New Roman"/>
              </a:rPr>
              <a:t>fragment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 are </a:t>
            </a:r>
            <a:r>
              <a:rPr lang="it-IT" sz="2200" dirty="0" err="1">
                <a:solidFill>
                  <a:srgbClr val="FFCC99"/>
                </a:solidFill>
                <a:latin typeface="Times New Roman"/>
                <a:cs typeface="Times New Roman"/>
              </a:rPr>
              <a:t>all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CC99"/>
                </a:solidFill>
                <a:latin typeface="Times New Roman"/>
                <a:cs typeface="Times New Roman"/>
              </a:rPr>
              <a:t>emitted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 </a:t>
            </a:r>
            <a:r>
              <a:rPr lang="it-IT" sz="2200" dirty="0" err="1">
                <a:solidFill>
                  <a:srgbClr val="FFCC99"/>
                </a:solidFill>
                <a:latin typeface="Times New Roman"/>
                <a:cs typeface="Times New Roman"/>
              </a:rPr>
              <a:t>within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 20</a:t>
            </a:r>
            <a:r>
              <a:rPr lang="it-IT" sz="2200" baseline="33000" dirty="0">
                <a:solidFill>
                  <a:srgbClr val="FFCC99"/>
                </a:solidFill>
                <a:latin typeface="Times New Roman"/>
                <a:cs typeface="Times New Roman"/>
              </a:rPr>
              <a:t>0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 of </a:t>
            </a:r>
            <a:r>
              <a:rPr lang="it-IT" sz="2200" dirty="0" err="1">
                <a:solidFill>
                  <a:srgbClr val="FFCC99"/>
                </a:solidFill>
                <a:latin typeface="Times New Roman"/>
                <a:cs typeface="Times New Roman"/>
              </a:rPr>
              <a:t>angular</a:t>
            </a:r>
            <a:r>
              <a:rPr lang="it-IT" sz="2200" dirty="0">
                <a:solidFill>
                  <a:srgbClr val="FFCC99"/>
                </a:solidFill>
                <a:latin typeface="Times New Roman"/>
                <a:cs typeface="Times New Roman"/>
              </a:rPr>
              <a:t> aperture</a:t>
            </a:r>
            <a:endParaRPr lang="it-IT" sz="2200" dirty="0">
              <a:solidFill>
                <a:srgbClr val="39F500"/>
              </a:solidFill>
              <a:latin typeface="Times New Roman"/>
              <a:cs typeface="Times New Roman"/>
            </a:endParaRPr>
          </a:p>
          <a:p>
            <a:pPr marL="48966" indent="0">
              <a:spcAft>
                <a:spcPts val="1293"/>
              </a:spcAft>
              <a:buSzPct val="45000"/>
              <a:defRPr/>
            </a:pPr>
            <a:r>
              <a:rPr lang="it-IT" sz="2200" dirty="0">
                <a:solidFill>
                  <a:srgbClr val="FFFF00"/>
                </a:solidFill>
                <a:latin typeface="Times New Roman" charset="0"/>
              </a:rPr>
              <a:t>The DE/DX </a:t>
            </a:r>
            <a:r>
              <a:rPr lang="it-IT" sz="2200" dirty="0" err="1">
                <a:solidFill>
                  <a:srgbClr val="FFFF00"/>
                </a:solidFill>
                <a:latin typeface="Times New Roman" charset="0"/>
              </a:rPr>
              <a:t>released</a:t>
            </a:r>
            <a:r>
              <a:rPr lang="it-IT" sz="2200" dirty="0">
                <a:solidFill>
                  <a:srgbClr val="FFFF00"/>
                </a:solidFill>
                <a:latin typeface="Times New Roman" charset="0"/>
              </a:rPr>
              <a:t> by the </a:t>
            </a:r>
            <a:r>
              <a:rPr lang="it-IT" sz="2200" dirty="0" err="1">
                <a:solidFill>
                  <a:srgbClr val="FFFF00"/>
                </a:solidFill>
                <a:latin typeface="Times New Roman" charset="0"/>
              </a:rPr>
              <a:t>fragment</a:t>
            </a:r>
            <a:r>
              <a:rPr lang="it-IT" sz="2200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Times New Roman" charset="0"/>
              </a:rPr>
              <a:t>spans</a:t>
            </a:r>
            <a:r>
              <a:rPr lang="it-IT" sz="2200" dirty="0">
                <a:solidFill>
                  <a:srgbClr val="FFFF00"/>
                </a:solidFill>
                <a:latin typeface="Times New Roman" charset="0"/>
              </a:rPr>
              <a:t> from ~2 to ~100 </a:t>
            </a:r>
            <a:r>
              <a:rPr lang="it-IT" sz="2200" dirty="0" err="1">
                <a:solidFill>
                  <a:srgbClr val="FFFF00"/>
                </a:solidFill>
                <a:latin typeface="Times New Roman" charset="0"/>
              </a:rPr>
              <a:t>m.i.p</a:t>
            </a:r>
            <a:r>
              <a:rPr lang="it-IT" sz="2200" dirty="0">
                <a:solidFill>
                  <a:srgbClr val="FFFF00"/>
                </a:solidFill>
                <a:latin typeface="Times New Roman" charset="0"/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62" y="33560"/>
            <a:ext cx="4999183" cy="30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758568" y="505281"/>
            <a:ext cx="2902971" cy="36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0948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400 </a:t>
            </a:r>
            <a:r>
              <a:rPr lang="it-IT" sz="2000" dirty="0" err="1">
                <a:solidFill>
                  <a:srgbClr val="FF950E"/>
                </a:solidFill>
                <a:latin typeface="Times New Roman" charset="0"/>
              </a:rPr>
              <a:t>MeV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/</a:t>
            </a:r>
            <a:r>
              <a:rPr lang="it-IT" sz="2000" dirty="0" err="1">
                <a:solidFill>
                  <a:srgbClr val="FF950E"/>
                </a:solidFill>
                <a:latin typeface="Times New Roman" charset="0"/>
              </a:rPr>
              <a:t>nucl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 </a:t>
            </a:r>
            <a:r>
              <a:rPr lang="it-IT" sz="2000" baseline="33000" dirty="0">
                <a:solidFill>
                  <a:srgbClr val="FF950E"/>
                </a:solidFill>
                <a:latin typeface="Times New Roman" charset="0"/>
              </a:rPr>
              <a:t>12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C on </a:t>
            </a:r>
            <a:r>
              <a:rPr lang="it-IT" sz="2000" baseline="33000" dirty="0">
                <a:solidFill>
                  <a:srgbClr val="FF950E"/>
                </a:solidFill>
                <a:latin typeface="Times New Roman" charset="0"/>
              </a:rPr>
              <a:t>12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C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971621" y="2900170"/>
            <a:ext cx="3111870" cy="46353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51928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it-IT" sz="2200" dirty="0" err="1">
                <a:latin typeface="Times New Roman" charset="0"/>
              </a:rPr>
              <a:t>Kinetic</a:t>
            </a:r>
            <a:r>
              <a:rPr lang="it-IT" sz="2200" dirty="0">
                <a:latin typeface="Times New Roman" charset="0"/>
              </a:rPr>
              <a:t> </a:t>
            </a:r>
            <a:r>
              <a:rPr lang="it-IT" sz="2200" dirty="0" err="1">
                <a:latin typeface="Times New Roman" charset="0"/>
              </a:rPr>
              <a:t>energy</a:t>
            </a:r>
            <a:r>
              <a:rPr lang="it-IT" sz="2200" dirty="0">
                <a:latin typeface="Times New Roman" charset="0"/>
              </a:rPr>
              <a:t> (</a:t>
            </a:r>
            <a:r>
              <a:rPr lang="it-IT" sz="2200" dirty="0" err="1">
                <a:latin typeface="Times New Roman" charset="0"/>
              </a:rPr>
              <a:t>MeV</a:t>
            </a:r>
            <a:r>
              <a:rPr lang="it-IT" sz="2200" dirty="0">
                <a:latin typeface="Times New Roman" charset="0"/>
              </a:rPr>
              <a:t>/</a:t>
            </a:r>
            <a:r>
              <a:rPr lang="it-IT" sz="2200" dirty="0" err="1">
                <a:latin typeface="Times New Roman" charset="0"/>
              </a:rPr>
              <a:t>nucl</a:t>
            </a:r>
            <a:r>
              <a:rPr lang="it-IT" sz="2200" dirty="0">
                <a:latin typeface="Times New Roman" charset="0"/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"/>
          <a:stretch>
            <a:fillRect/>
          </a:stretch>
        </p:blipFill>
        <p:spPr bwMode="auto">
          <a:xfrm>
            <a:off x="4114561" y="3460670"/>
            <a:ext cx="4966049" cy="311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532450" y="6367362"/>
            <a:ext cx="2558649" cy="46353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51928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it-IT" sz="2200" dirty="0" err="1">
                <a:latin typeface="Times New Roman" charset="0"/>
              </a:rPr>
              <a:t>Emission</a:t>
            </a:r>
            <a:r>
              <a:rPr lang="it-IT" sz="2200" dirty="0">
                <a:latin typeface="Times New Roman" charset="0"/>
              </a:rPr>
              <a:t> angle (</a:t>
            </a:r>
            <a:r>
              <a:rPr lang="it-IT" sz="2200" dirty="0" err="1">
                <a:latin typeface="Times New Roman" charset="0"/>
              </a:rPr>
              <a:t>Deg</a:t>
            </a:r>
            <a:r>
              <a:rPr lang="it-IT" sz="2200" dirty="0">
                <a:latin typeface="Times New Roman" charset="0"/>
              </a:rPr>
              <a:t>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64090" y="4147266"/>
            <a:ext cx="2902971" cy="36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0948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400 </a:t>
            </a:r>
            <a:r>
              <a:rPr lang="it-IT" sz="2000" dirty="0" err="1">
                <a:solidFill>
                  <a:srgbClr val="FF950E"/>
                </a:solidFill>
                <a:latin typeface="Times New Roman" charset="0"/>
              </a:rPr>
              <a:t>MeV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/</a:t>
            </a:r>
            <a:r>
              <a:rPr lang="it-IT" sz="2000" dirty="0" err="1">
                <a:solidFill>
                  <a:srgbClr val="FF950E"/>
                </a:solidFill>
                <a:latin typeface="Times New Roman" charset="0"/>
              </a:rPr>
              <a:t>nucl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 </a:t>
            </a:r>
            <a:r>
              <a:rPr lang="it-IT" sz="2000" baseline="33000" dirty="0">
                <a:solidFill>
                  <a:srgbClr val="FF950E"/>
                </a:solidFill>
                <a:latin typeface="Times New Roman" charset="0"/>
              </a:rPr>
              <a:t>12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C on </a:t>
            </a:r>
            <a:r>
              <a:rPr lang="it-IT" sz="2000" baseline="33000" dirty="0">
                <a:solidFill>
                  <a:srgbClr val="FF950E"/>
                </a:solidFill>
                <a:latin typeface="Times New Roman" charset="0"/>
              </a:rPr>
              <a:t>12</a:t>
            </a:r>
            <a:r>
              <a:rPr lang="it-IT" sz="2000" dirty="0">
                <a:solidFill>
                  <a:srgbClr val="FF950E"/>
                </a:solidFill>
                <a:latin typeface="Times New Roman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70115" y="4996127"/>
            <a:ext cx="772223" cy="360763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FLUKA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1008" y="1404796"/>
            <a:ext cx="772223" cy="360763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FLUKA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660" y="6171471"/>
            <a:ext cx="3262952" cy="422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Do not trust MC too much!</a:t>
            </a:r>
          </a:p>
        </p:txBody>
      </p:sp>
    </p:spTree>
    <p:extLst>
      <p:ext uri="{BB962C8B-B14F-4D97-AF65-F5344CB8AC3E}">
        <p14:creationId xmlns:p14="http://schemas.microsoft.com/office/powerpoint/2010/main" val="3836030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90170" y="1052264"/>
            <a:ext cx="5202298" cy="146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9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207458" y="-31737"/>
            <a:ext cx="5606160" cy="667410"/>
          </a:xfrm>
        </p:spPr>
        <p:txBody>
          <a:bodyPr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dirty="0" smtClean="0">
                <a:solidFill>
                  <a:srgbClr val="FFFF00"/>
                </a:solidFill>
              </a:rPr>
              <a:t>The ALADIN setup @GSI</a:t>
            </a:r>
          </a:p>
        </p:txBody>
      </p:sp>
      <p:sp>
        <p:nvSpPr>
          <p:cNvPr id="20500" name="Rectangle 20"/>
          <p:cNvSpPr>
            <a:spLocks noGrp="1" noChangeArrowheads="1"/>
          </p:cNvSpPr>
          <p:nvPr>
            <p:ph type="body" idx="4294967295"/>
          </p:nvPr>
        </p:nvSpPr>
        <p:spPr>
          <a:xfrm>
            <a:off x="397531" y="555935"/>
            <a:ext cx="8226067" cy="2742471"/>
          </a:xfrm>
        </p:spPr>
        <p:txBody>
          <a:bodyPr/>
          <a:lstStyle/>
          <a:p>
            <a:pPr marL="0" indent="0" algn="just">
              <a:buNone/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>
                <a:solidFill>
                  <a:schemeClr val="bg1"/>
                </a:solidFill>
              </a:rPr>
              <a:t>The choice of GSI has 2 main motivations:</a:t>
            </a:r>
          </a:p>
          <a:p>
            <a:pPr algn="just">
              <a:buClr>
                <a:srgbClr val="CCFFCC"/>
              </a:buClr>
              <a:buFont typeface="Wingdings" charset="2"/>
              <a:buChar char="ü"/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6600"/>
                </a:solidFill>
              </a:rPr>
              <a:t>“</a:t>
            </a:r>
            <a:r>
              <a:rPr lang="en-US" sz="2000" dirty="0" err="1">
                <a:solidFill>
                  <a:srgbClr val="FF6600"/>
                </a:solidFill>
              </a:rPr>
              <a:t>Terapeutical</a:t>
            </a:r>
            <a:r>
              <a:rPr lang="en-US" sz="2000" dirty="0">
                <a:solidFill>
                  <a:srgbClr val="FF6600"/>
                </a:solidFill>
              </a:rPr>
              <a:t>” beam of </a:t>
            </a:r>
            <a:r>
              <a:rPr lang="en-US" sz="2000" baseline="30000" dirty="0">
                <a:solidFill>
                  <a:srgbClr val="FF6600"/>
                </a:solidFill>
              </a:rPr>
              <a:t>12</a:t>
            </a:r>
            <a:r>
              <a:rPr lang="en-US" sz="2000" dirty="0">
                <a:solidFill>
                  <a:srgbClr val="FF6600"/>
                </a:solidFill>
              </a:rPr>
              <a:t>C @ 200-400 MeV/u  available</a:t>
            </a:r>
          </a:p>
          <a:p>
            <a:pPr algn="just">
              <a:buClr>
                <a:srgbClr val="CCFFCC"/>
              </a:buClr>
              <a:buFont typeface="Wingdings" charset="2"/>
              <a:buChar char="ü"/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>
                <a:solidFill>
                  <a:srgbClr val="CCFFCC"/>
                </a:solidFill>
              </a:rPr>
              <a:t>Existing setup designed for higher E and Z fragments: Dipole magnet, Large Volume TPC, TOF Wall, low angle Neutron detector. </a:t>
            </a:r>
          </a:p>
          <a:p>
            <a:pPr marL="0" indent="0" algn="just">
              <a:buNone/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>
                <a:solidFill>
                  <a:srgbClr val="FAA37A"/>
                </a:solidFill>
              </a:rPr>
              <a:t>New detectors added to optimize the Interaction Region: </a:t>
            </a:r>
            <a:endParaRPr lang="en-US" sz="2000" dirty="0" smtClean="0">
              <a:solidFill>
                <a:srgbClr val="FAA37A"/>
              </a:solidFill>
            </a:endParaRPr>
          </a:p>
          <a:p>
            <a:pPr marL="0" indent="0" algn="just">
              <a:buNone/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silicon </a:t>
            </a:r>
            <a:r>
              <a:rPr lang="en-US" sz="2000" dirty="0">
                <a:solidFill>
                  <a:srgbClr val="FFFF00"/>
                </a:solidFill>
              </a:rPr>
              <a:t>Vertex Tracker, Start Counter scintillator counter, Beam Monitor drift chamber, scintillator Proton Tagger/Calorimeter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24356" y="3319300"/>
            <a:ext cx="8476699" cy="3538700"/>
            <a:chOff x="-6350" y="3351213"/>
            <a:chExt cx="10118725" cy="4227512"/>
          </a:xfrm>
        </p:grpSpPr>
        <p:pic>
          <p:nvPicPr>
            <p:cNvPr id="20481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3540125"/>
              <a:ext cx="10077450" cy="403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482" name="Line 2"/>
            <p:cNvSpPr>
              <a:spLocks noChangeShapeType="1"/>
            </p:cNvSpPr>
            <p:nvPr/>
          </p:nvSpPr>
          <p:spPr bwMode="auto">
            <a:xfrm flipH="1">
              <a:off x="1876425" y="3568700"/>
              <a:ext cx="20955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6262688" y="3884613"/>
              <a:ext cx="396875" cy="24606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84" name="Text Box 4"/>
            <p:cNvSpPr txBox="1">
              <a:spLocks noChangeArrowheads="1"/>
            </p:cNvSpPr>
            <p:nvPr/>
          </p:nvSpPr>
          <p:spPr bwMode="auto">
            <a:xfrm>
              <a:off x="4213225" y="3351213"/>
              <a:ext cx="1993900" cy="458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108000"/>
                </a:lnSpc>
                <a:defRPr/>
              </a:pPr>
              <a:r>
                <a:rPr lang="it-IT" sz="2200">
                  <a:solidFill>
                    <a:srgbClr val="EB613D"/>
                  </a:solidFill>
                  <a:latin typeface="Comic Sans MS" charset="0"/>
                </a:rPr>
                <a:t>TPC MUSIC IV</a:t>
              </a:r>
            </a:p>
          </p:txBody>
        </p:sp>
        <p:sp>
          <p:nvSpPr>
            <p:cNvPr id="20485" name="Line 5"/>
            <p:cNvSpPr>
              <a:spLocks noChangeShapeType="1"/>
            </p:cNvSpPr>
            <p:nvPr/>
          </p:nvSpPr>
          <p:spPr bwMode="auto">
            <a:xfrm>
              <a:off x="5027613" y="3762375"/>
              <a:ext cx="228600" cy="1143000"/>
            </a:xfrm>
            <a:prstGeom prst="line">
              <a:avLst/>
            </a:prstGeom>
            <a:noFill/>
            <a:ln w="36720">
              <a:solidFill>
                <a:srgbClr val="EB613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6642100" y="3775075"/>
              <a:ext cx="1308100" cy="869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108000"/>
                </a:lnSpc>
                <a:defRPr/>
              </a:pPr>
              <a:r>
                <a:rPr lang="it-IT" sz="2200">
                  <a:solidFill>
                    <a:srgbClr val="008080"/>
                  </a:solidFill>
                  <a:latin typeface="Comic Sans MS" charset="0"/>
                </a:rPr>
                <a:t>TOF </a:t>
              </a:r>
            </a:p>
            <a:p>
              <a:pPr>
                <a:lnSpc>
                  <a:spcPct val="108000"/>
                </a:lnSpc>
                <a:defRPr/>
              </a:pPr>
              <a:r>
                <a:rPr lang="it-IT" sz="2200">
                  <a:solidFill>
                    <a:srgbClr val="008080"/>
                  </a:solidFill>
                  <a:latin typeface="Comic Sans MS" charset="0"/>
                </a:rPr>
                <a:t>WALL</a:t>
              </a:r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 flipH="1">
              <a:off x="6211888" y="4572000"/>
              <a:ext cx="665162" cy="441325"/>
            </a:xfrm>
            <a:prstGeom prst="line">
              <a:avLst/>
            </a:prstGeom>
            <a:noFill/>
            <a:ln w="36720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6089650" y="6737350"/>
              <a:ext cx="2806700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108000"/>
                </a:lnSpc>
                <a:defRPr/>
              </a:pPr>
              <a:r>
                <a:rPr lang="it-IT" sz="2200">
                  <a:solidFill>
                    <a:srgbClr val="0000FF"/>
                  </a:solidFill>
                  <a:latin typeface="Comic Sans MS" charset="0"/>
                </a:rPr>
                <a:t>Neutron detector</a:t>
              </a:r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V="1">
              <a:off x="8840788" y="6607175"/>
              <a:ext cx="565150" cy="339725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92" name="Oval 12"/>
            <p:cNvSpPr>
              <a:spLocks noChangeArrowheads="1"/>
            </p:cNvSpPr>
            <p:nvPr/>
          </p:nvSpPr>
          <p:spPr bwMode="auto">
            <a:xfrm>
              <a:off x="998537" y="4789538"/>
              <a:ext cx="1087065" cy="1080120"/>
            </a:xfrm>
            <a:prstGeom prst="ellipse">
              <a:avLst/>
            </a:prstGeom>
            <a:solidFill>
              <a:srgbClr val="94006B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501427" y="6445721"/>
              <a:ext cx="2224087" cy="9731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108000"/>
                </a:lnSpc>
                <a:defRPr/>
              </a:pPr>
              <a:r>
                <a:rPr lang="it-IT" sz="2200" dirty="0" err="1">
                  <a:solidFill>
                    <a:srgbClr val="800080"/>
                  </a:solidFill>
                  <a:latin typeface="Comic Sans MS" charset="0"/>
                </a:rPr>
                <a:t>Interaction</a:t>
              </a:r>
              <a:endParaRPr lang="it-IT" sz="2200" dirty="0">
                <a:solidFill>
                  <a:srgbClr val="800080"/>
                </a:solidFill>
                <a:latin typeface="Comic Sans MS" charset="0"/>
              </a:endParaRPr>
            </a:p>
            <a:p>
              <a:pPr>
                <a:lnSpc>
                  <a:spcPct val="108000"/>
                </a:lnSpc>
                <a:defRPr/>
              </a:pPr>
              <a:r>
                <a:rPr lang="it-IT" sz="2200" dirty="0" err="1">
                  <a:solidFill>
                    <a:srgbClr val="800080"/>
                  </a:solidFill>
                  <a:latin typeface="Comic Sans MS" charset="0"/>
                </a:rPr>
                <a:t>region</a:t>
              </a:r>
              <a:endParaRPr lang="it-IT" sz="2200" dirty="0">
                <a:solidFill>
                  <a:srgbClr val="800080"/>
                </a:solidFill>
                <a:latin typeface="Comic Sans MS" charset="0"/>
              </a:endParaRPr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 flipV="1">
              <a:off x="912813" y="6013672"/>
              <a:ext cx="380702" cy="510952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496" name="Text Box 16"/>
            <p:cNvSpPr txBox="1">
              <a:spLocks noChangeArrowheads="1"/>
            </p:cNvSpPr>
            <p:nvPr/>
          </p:nvSpPr>
          <p:spPr bwMode="auto">
            <a:xfrm>
              <a:off x="2484438" y="4930775"/>
              <a:ext cx="1592262" cy="750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108000"/>
                </a:lnSpc>
                <a:defRPr/>
              </a:pPr>
              <a:r>
                <a:rPr lang="it-IT" sz="2200">
                  <a:solidFill>
                    <a:srgbClr val="FF0000"/>
                  </a:solidFill>
                  <a:latin typeface="Comic Sans MS" charset="0"/>
                </a:rPr>
                <a:t>ALADIN</a:t>
              </a:r>
            </a:p>
            <a:p>
              <a:pPr>
                <a:lnSpc>
                  <a:spcPct val="108000"/>
                </a:lnSpc>
                <a:defRPr/>
              </a:pPr>
              <a:r>
                <a:rPr lang="it-IT" sz="2200">
                  <a:solidFill>
                    <a:srgbClr val="FF0000"/>
                  </a:solidFill>
                  <a:latin typeface="Comic Sans MS" charset="0"/>
                </a:rPr>
                <a:t>MAGNET</a:t>
              </a:r>
            </a:p>
          </p:txBody>
        </p:sp>
        <p:sp>
          <p:nvSpPr>
            <p:cNvPr id="20498" name="AutoShape 18"/>
            <p:cNvSpPr>
              <a:spLocks noChangeArrowheads="1"/>
            </p:cNvSpPr>
            <p:nvPr/>
          </p:nvSpPr>
          <p:spPr bwMode="auto">
            <a:xfrm>
              <a:off x="0" y="3565401"/>
              <a:ext cx="2514600" cy="3997449"/>
            </a:xfrm>
            <a:prstGeom prst="roundRect">
              <a:avLst>
                <a:gd name="adj" fmla="val 60"/>
              </a:avLst>
            </a:prstGeom>
            <a:solidFill>
              <a:srgbClr val="FFFF00">
                <a:alpha val="29999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/>
                </a:solidFill>
                <a:latin typeface="+mj-lt"/>
                <a:cs typeface="Arial" charset="0"/>
              </a:endParaRPr>
            </a:p>
          </p:txBody>
        </p:sp>
        <p:cxnSp>
          <p:nvCxnSpPr>
            <p:cNvPr id="3" name="Curved Connector 2"/>
            <p:cNvCxnSpPr/>
            <p:nvPr/>
          </p:nvCxnSpPr>
          <p:spPr bwMode="auto">
            <a:xfrm rot="5400000">
              <a:off x="-36004" y="5185581"/>
              <a:ext cx="72008" cy="12700"/>
            </a:xfrm>
            <a:prstGeom prst="curvedConnector3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" name="Freeform 3"/>
            <p:cNvSpPr/>
            <p:nvPr/>
          </p:nvSpPr>
          <p:spPr>
            <a:xfrm>
              <a:off x="13955" y="5191936"/>
              <a:ext cx="1688615" cy="615375"/>
            </a:xfrm>
            <a:custGeom>
              <a:avLst/>
              <a:gdLst>
                <a:gd name="connsiteX0" fmla="*/ 0 w 1688615"/>
                <a:gd name="connsiteY0" fmla="*/ 0 h 615375"/>
                <a:gd name="connsiteX1" fmla="*/ 1283905 w 1688615"/>
                <a:gd name="connsiteY1" fmla="*/ 111654 h 615375"/>
                <a:gd name="connsiteX2" fmla="*/ 1688615 w 1688615"/>
                <a:gd name="connsiteY2" fmla="*/ 209352 h 61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8615" h="615375">
                  <a:moveTo>
                    <a:pt x="0" y="0"/>
                  </a:moveTo>
                  <a:cubicBezTo>
                    <a:pt x="501234" y="38381"/>
                    <a:pt x="1002469" y="76762"/>
                    <a:pt x="1283905" y="111654"/>
                  </a:cubicBezTo>
                  <a:cubicBezTo>
                    <a:pt x="1565341" y="146546"/>
                    <a:pt x="848960" y="1160742"/>
                    <a:pt x="1688615" y="209352"/>
                  </a:cubicBezTo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69379" y="5221585"/>
              <a:ext cx="2592288" cy="144016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4245843" y="5005561"/>
              <a:ext cx="5400600" cy="36004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1149498" y="4933554"/>
              <a:ext cx="859524" cy="441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Beam</a:t>
              </a:r>
              <a:endParaRPr lang="en-US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82347" y="4645521"/>
              <a:ext cx="859524" cy="44122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</a:rPr>
                <a:t>Beam</a:t>
              </a:r>
              <a:endParaRPr lang="en-US" dirty="0">
                <a:solidFill>
                  <a:srgbClr val="0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046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AutoShape 17"/>
          <p:cNvSpPr>
            <a:spLocks noChangeArrowheads="1"/>
          </p:cNvSpPr>
          <p:nvPr/>
        </p:nvSpPr>
        <p:spPr bwMode="auto">
          <a:xfrm rot="5400000">
            <a:off x="1981688" y="2063784"/>
            <a:ext cx="588775" cy="535933"/>
          </a:xfrm>
          <a:prstGeom prst="can">
            <a:avLst>
              <a:gd name="adj" fmla="val 25000"/>
            </a:avLst>
          </a:prstGeom>
          <a:solidFill>
            <a:srgbClr val="3BFFF7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" name="Trapezoid 2"/>
          <p:cNvSpPr/>
          <p:nvPr/>
        </p:nvSpPr>
        <p:spPr bwMode="auto">
          <a:xfrm rot="21032972">
            <a:off x="3477367" y="1188646"/>
            <a:ext cx="2284420" cy="1733814"/>
          </a:xfrm>
          <a:prstGeom prst="trapezoid">
            <a:avLst>
              <a:gd name="adj" fmla="val 1663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505" name="AutoShape 1"/>
          <p:cNvSpPr>
            <a:spLocks noChangeArrowheads="1"/>
          </p:cNvSpPr>
          <p:nvPr/>
        </p:nvSpPr>
        <p:spPr bwMode="auto">
          <a:xfrm>
            <a:off x="336514" y="1143607"/>
            <a:ext cx="3199684" cy="2356943"/>
          </a:xfrm>
          <a:prstGeom prst="roundRect">
            <a:avLst>
              <a:gd name="adj" fmla="val 60"/>
            </a:avLst>
          </a:prstGeom>
          <a:noFill/>
          <a:ln w="45720">
            <a:solidFill>
              <a:srgbClr val="FFFF00"/>
            </a:solidFill>
            <a:prstDash val="sysDot"/>
            <a:round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806414" y="2148209"/>
            <a:ext cx="92204" cy="3656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3862940" y="1339498"/>
            <a:ext cx="1443562" cy="1451063"/>
          </a:xfrm>
          <a:prstGeom prst="ellips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 rot="20494660">
            <a:off x="5574406" y="853330"/>
            <a:ext cx="1607735" cy="15787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0" name="Freeform 6"/>
          <p:cNvSpPr>
            <a:spLocks noChangeArrowheads="1"/>
          </p:cNvSpPr>
          <p:nvPr/>
        </p:nvSpPr>
        <p:spPr bwMode="auto">
          <a:xfrm>
            <a:off x="1660905" y="1404795"/>
            <a:ext cx="5600150" cy="943510"/>
          </a:xfrm>
          <a:custGeom>
            <a:avLst/>
            <a:gdLst>
              <a:gd name="T0" fmla="*/ 0 w 4838"/>
              <a:gd name="T1" fmla="*/ 922 h 932"/>
              <a:gd name="T2" fmla="*/ 576 w 4838"/>
              <a:gd name="T3" fmla="*/ 922 h 932"/>
              <a:gd name="T4" fmla="*/ 691 w 4838"/>
              <a:gd name="T5" fmla="*/ 922 h 932"/>
              <a:gd name="T6" fmla="*/ 1267 w 4838"/>
              <a:gd name="T7" fmla="*/ 864 h 932"/>
              <a:gd name="T8" fmla="*/ 1785 w 4838"/>
              <a:gd name="T9" fmla="*/ 749 h 932"/>
              <a:gd name="T10" fmla="*/ 4838 w 4838"/>
              <a:gd name="T11" fmla="*/ 0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8" h="932">
                <a:moveTo>
                  <a:pt x="0" y="922"/>
                </a:moveTo>
                <a:cubicBezTo>
                  <a:pt x="230" y="922"/>
                  <a:pt x="461" y="922"/>
                  <a:pt x="576" y="922"/>
                </a:cubicBezTo>
                <a:cubicBezTo>
                  <a:pt x="691" y="922"/>
                  <a:pt x="576" y="932"/>
                  <a:pt x="691" y="922"/>
                </a:cubicBezTo>
                <a:cubicBezTo>
                  <a:pt x="806" y="912"/>
                  <a:pt x="1085" y="893"/>
                  <a:pt x="1267" y="864"/>
                </a:cubicBezTo>
                <a:cubicBezTo>
                  <a:pt x="1449" y="835"/>
                  <a:pt x="1190" y="893"/>
                  <a:pt x="1785" y="749"/>
                </a:cubicBezTo>
                <a:cubicBezTo>
                  <a:pt x="2380" y="605"/>
                  <a:pt x="3609" y="302"/>
                  <a:pt x="4838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309927" y="1644368"/>
            <a:ext cx="775979" cy="28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>
                <a:latin typeface="Verdana" charset="0"/>
              </a:rPr>
              <a:t>Target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904760" y="817123"/>
            <a:ext cx="856242" cy="2891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 err="1">
                <a:latin typeface="Verdana" charset="0"/>
              </a:rPr>
              <a:t>Magnet</a:t>
            </a:r>
            <a:endParaRPr lang="it-IT" sz="1300" b="1" dirty="0">
              <a:latin typeface="Verdana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943756" y="467500"/>
            <a:ext cx="1477099" cy="28913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>
                <a:latin typeface="Verdana" charset="0"/>
              </a:rPr>
              <a:t>TPC MUSIC IV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231598" y="229450"/>
            <a:ext cx="1115672" cy="289132"/>
          </a:xfrm>
          <a:prstGeom prst="rect">
            <a:avLst/>
          </a:prstGeom>
          <a:solidFill>
            <a:srgbClr val="F51FC2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>
                <a:solidFill>
                  <a:schemeClr val="tx1"/>
                </a:solidFill>
                <a:latin typeface="Verdana" charset="0"/>
              </a:rPr>
              <a:t>TOF WALL</a:t>
            </a:r>
          </a:p>
        </p:txBody>
      </p:sp>
      <p:sp>
        <p:nvSpPr>
          <p:cNvPr id="21515" name="Freeform 11"/>
          <p:cNvSpPr>
            <a:spLocks noChangeArrowheads="1"/>
          </p:cNvSpPr>
          <p:nvPr/>
        </p:nvSpPr>
        <p:spPr bwMode="auto">
          <a:xfrm rot="300000">
            <a:off x="1610541" y="1609659"/>
            <a:ext cx="5748514" cy="1000487"/>
          </a:xfrm>
          <a:custGeom>
            <a:avLst/>
            <a:gdLst>
              <a:gd name="T0" fmla="*/ 0 w 4838"/>
              <a:gd name="T1" fmla="*/ 922 h 932"/>
              <a:gd name="T2" fmla="*/ 576 w 4838"/>
              <a:gd name="T3" fmla="*/ 922 h 932"/>
              <a:gd name="T4" fmla="*/ 691 w 4838"/>
              <a:gd name="T5" fmla="*/ 922 h 932"/>
              <a:gd name="T6" fmla="*/ 1267 w 4838"/>
              <a:gd name="T7" fmla="*/ 864 h 932"/>
              <a:gd name="T8" fmla="*/ 1785 w 4838"/>
              <a:gd name="T9" fmla="*/ 749 h 932"/>
              <a:gd name="T10" fmla="*/ 4838 w 4838"/>
              <a:gd name="T11" fmla="*/ 0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8" h="932">
                <a:moveTo>
                  <a:pt x="0" y="922"/>
                </a:moveTo>
                <a:cubicBezTo>
                  <a:pt x="230" y="922"/>
                  <a:pt x="461" y="922"/>
                  <a:pt x="576" y="922"/>
                </a:cubicBezTo>
                <a:cubicBezTo>
                  <a:pt x="691" y="922"/>
                  <a:pt x="576" y="932"/>
                  <a:pt x="691" y="922"/>
                </a:cubicBezTo>
                <a:cubicBezTo>
                  <a:pt x="806" y="912"/>
                  <a:pt x="1085" y="893"/>
                  <a:pt x="1267" y="864"/>
                </a:cubicBezTo>
                <a:cubicBezTo>
                  <a:pt x="1449" y="835"/>
                  <a:pt x="1190" y="893"/>
                  <a:pt x="1785" y="749"/>
                </a:cubicBezTo>
                <a:cubicBezTo>
                  <a:pt x="2380" y="605"/>
                  <a:pt x="3609" y="302"/>
                  <a:pt x="4838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6" name="Freeform 12"/>
          <p:cNvSpPr>
            <a:spLocks noChangeArrowheads="1"/>
          </p:cNvSpPr>
          <p:nvPr/>
        </p:nvSpPr>
        <p:spPr bwMode="auto">
          <a:xfrm rot="420000">
            <a:off x="1579733" y="1706559"/>
            <a:ext cx="5708594" cy="973267"/>
          </a:xfrm>
          <a:custGeom>
            <a:avLst/>
            <a:gdLst>
              <a:gd name="T0" fmla="*/ 0 w 4838"/>
              <a:gd name="T1" fmla="*/ 922 h 932"/>
              <a:gd name="T2" fmla="*/ 576 w 4838"/>
              <a:gd name="T3" fmla="*/ 922 h 932"/>
              <a:gd name="T4" fmla="*/ 691 w 4838"/>
              <a:gd name="T5" fmla="*/ 922 h 932"/>
              <a:gd name="T6" fmla="*/ 1267 w 4838"/>
              <a:gd name="T7" fmla="*/ 864 h 932"/>
              <a:gd name="T8" fmla="*/ 1785 w 4838"/>
              <a:gd name="T9" fmla="*/ 749 h 932"/>
              <a:gd name="T10" fmla="*/ 4838 w 4838"/>
              <a:gd name="T11" fmla="*/ 0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8" h="932">
                <a:moveTo>
                  <a:pt x="0" y="922"/>
                </a:moveTo>
                <a:cubicBezTo>
                  <a:pt x="230" y="922"/>
                  <a:pt x="461" y="922"/>
                  <a:pt x="576" y="922"/>
                </a:cubicBezTo>
                <a:cubicBezTo>
                  <a:pt x="691" y="922"/>
                  <a:pt x="576" y="932"/>
                  <a:pt x="691" y="922"/>
                </a:cubicBezTo>
                <a:cubicBezTo>
                  <a:pt x="806" y="912"/>
                  <a:pt x="1085" y="893"/>
                  <a:pt x="1267" y="864"/>
                </a:cubicBezTo>
                <a:cubicBezTo>
                  <a:pt x="1449" y="835"/>
                  <a:pt x="1190" y="893"/>
                  <a:pt x="1785" y="749"/>
                </a:cubicBezTo>
                <a:cubicBezTo>
                  <a:pt x="2380" y="605"/>
                  <a:pt x="3609" y="302"/>
                  <a:pt x="4838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7" name="Freeform 13"/>
          <p:cNvSpPr>
            <a:spLocks noChangeArrowheads="1"/>
          </p:cNvSpPr>
          <p:nvPr/>
        </p:nvSpPr>
        <p:spPr bwMode="auto">
          <a:xfrm rot="21420000">
            <a:off x="1719882" y="1286884"/>
            <a:ext cx="5504086" cy="935128"/>
          </a:xfrm>
          <a:custGeom>
            <a:avLst/>
            <a:gdLst>
              <a:gd name="T0" fmla="*/ 0 w 4838"/>
              <a:gd name="T1" fmla="*/ 922 h 932"/>
              <a:gd name="T2" fmla="*/ 576 w 4838"/>
              <a:gd name="T3" fmla="*/ 922 h 932"/>
              <a:gd name="T4" fmla="*/ 691 w 4838"/>
              <a:gd name="T5" fmla="*/ 922 h 932"/>
              <a:gd name="T6" fmla="*/ 1267 w 4838"/>
              <a:gd name="T7" fmla="*/ 864 h 932"/>
              <a:gd name="T8" fmla="*/ 1785 w 4838"/>
              <a:gd name="T9" fmla="*/ 749 h 932"/>
              <a:gd name="T10" fmla="*/ 4838 w 4838"/>
              <a:gd name="T11" fmla="*/ 0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8" h="932">
                <a:moveTo>
                  <a:pt x="0" y="922"/>
                </a:moveTo>
                <a:cubicBezTo>
                  <a:pt x="230" y="922"/>
                  <a:pt x="461" y="922"/>
                  <a:pt x="576" y="922"/>
                </a:cubicBezTo>
                <a:cubicBezTo>
                  <a:pt x="691" y="922"/>
                  <a:pt x="576" y="932"/>
                  <a:pt x="691" y="922"/>
                </a:cubicBezTo>
                <a:cubicBezTo>
                  <a:pt x="806" y="912"/>
                  <a:pt x="1085" y="893"/>
                  <a:pt x="1267" y="864"/>
                </a:cubicBezTo>
                <a:cubicBezTo>
                  <a:pt x="1449" y="835"/>
                  <a:pt x="1190" y="893"/>
                  <a:pt x="1785" y="749"/>
                </a:cubicBezTo>
                <a:cubicBezTo>
                  <a:pt x="2380" y="605"/>
                  <a:pt x="3609" y="302"/>
                  <a:pt x="4838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8" name="Freeform 14"/>
          <p:cNvSpPr>
            <a:spLocks noChangeArrowheads="1"/>
          </p:cNvSpPr>
          <p:nvPr/>
        </p:nvSpPr>
        <p:spPr bwMode="auto">
          <a:xfrm rot="21240000">
            <a:off x="1792510" y="1096648"/>
            <a:ext cx="5402576" cy="954581"/>
          </a:xfrm>
          <a:custGeom>
            <a:avLst/>
            <a:gdLst>
              <a:gd name="T0" fmla="*/ 0 w 4838"/>
              <a:gd name="T1" fmla="*/ 922 h 932"/>
              <a:gd name="T2" fmla="*/ 576 w 4838"/>
              <a:gd name="T3" fmla="*/ 922 h 932"/>
              <a:gd name="T4" fmla="*/ 691 w 4838"/>
              <a:gd name="T5" fmla="*/ 922 h 932"/>
              <a:gd name="T6" fmla="*/ 1267 w 4838"/>
              <a:gd name="T7" fmla="*/ 864 h 932"/>
              <a:gd name="T8" fmla="*/ 1785 w 4838"/>
              <a:gd name="T9" fmla="*/ 749 h 932"/>
              <a:gd name="T10" fmla="*/ 4838 w 4838"/>
              <a:gd name="T11" fmla="*/ 0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8" h="932">
                <a:moveTo>
                  <a:pt x="0" y="922"/>
                </a:moveTo>
                <a:cubicBezTo>
                  <a:pt x="230" y="922"/>
                  <a:pt x="461" y="922"/>
                  <a:pt x="576" y="922"/>
                </a:cubicBezTo>
                <a:cubicBezTo>
                  <a:pt x="691" y="922"/>
                  <a:pt x="576" y="932"/>
                  <a:pt x="691" y="922"/>
                </a:cubicBezTo>
                <a:cubicBezTo>
                  <a:pt x="806" y="912"/>
                  <a:pt x="1085" y="893"/>
                  <a:pt x="1267" y="864"/>
                </a:cubicBezTo>
                <a:cubicBezTo>
                  <a:pt x="1449" y="835"/>
                  <a:pt x="1190" y="893"/>
                  <a:pt x="1785" y="749"/>
                </a:cubicBezTo>
                <a:cubicBezTo>
                  <a:pt x="2380" y="605"/>
                  <a:pt x="3609" y="302"/>
                  <a:pt x="4838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365733" y="2341109"/>
            <a:ext cx="1475257" cy="1439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54" tIns="41477" rIns="82954" bIns="41477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868911" y="2739862"/>
            <a:ext cx="793268" cy="289132"/>
          </a:xfrm>
          <a:prstGeom prst="rect">
            <a:avLst/>
          </a:prstGeom>
          <a:solidFill>
            <a:srgbClr val="3BFFF7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 err="1">
                <a:latin typeface="Verdana" charset="0"/>
              </a:rPr>
              <a:t>Vertex</a:t>
            </a:r>
            <a:endParaRPr lang="it-IT" sz="1300" b="1" dirty="0">
              <a:latin typeface="Verdana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969378" y="2109341"/>
            <a:ext cx="622374" cy="414589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813464" y="2690918"/>
            <a:ext cx="784051" cy="32042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500" b="1" dirty="0" err="1">
                <a:latin typeface="Verdana" charset="0"/>
              </a:rPr>
              <a:t>Bmon</a:t>
            </a:r>
            <a:endParaRPr lang="it-IT" sz="1500" b="1" dirty="0">
              <a:latin typeface="Verdana" charset="0"/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373980" y="1535389"/>
            <a:ext cx="629455" cy="289132"/>
          </a:xfrm>
          <a:prstGeom prst="rect">
            <a:avLst/>
          </a:prstGeom>
          <a:solidFill>
            <a:srgbClr val="5BB600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>
                <a:solidFill>
                  <a:schemeClr val="tx1"/>
                </a:solidFill>
                <a:latin typeface="Verdana" charset="0"/>
              </a:rPr>
              <a:t>Start</a:t>
            </a:r>
          </a:p>
        </p:txBody>
      </p:sp>
      <p:sp>
        <p:nvSpPr>
          <p:cNvPr id="21526" name="AutoShape 22"/>
          <p:cNvSpPr>
            <a:spLocks noChangeArrowheads="1"/>
          </p:cNvSpPr>
          <p:nvPr/>
        </p:nvSpPr>
        <p:spPr bwMode="auto">
          <a:xfrm rot="5400000">
            <a:off x="481183" y="2228739"/>
            <a:ext cx="498083" cy="213221"/>
          </a:xfrm>
          <a:prstGeom prst="can">
            <a:avLst>
              <a:gd name="adj" fmla="val 40181"/>
            </a:avLst>
          </a:prstGeom>
          <a:solidFill>
            <a:srgbClr val="5BB6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27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-2386" y="-21324"/>
            <a:ext cx="4705082" cy="577259"/>
          </a:xfrm>
          <a:noFill/>
        </p:spPr>
        <p:txBody>
          <a:bodyPr tIns="32986"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dirty="0" err="1" smtClean="0">
                <a:solidFill>
                  <a:srgbClr val="FFFF00"/>
                </a:solidFill>
              </a:rPr>
              <a:t>Who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measures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what</a:t>
            </a:r>
            <a:r>
              <a:rPr lang="it-IT" dirty="0" smtClean="0">
                <a:solidFill>
                  <a:srgbClr val="FFFF00"/>
                </a:solidFill>
              </a:rPr>
              <a:t>...?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3698542" y="3429000"/>
            <a:ext cx="5447843" cy="333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3BFFF7"/>
                </a:solidFill>
                <a:latin typeface="Comic Sans MS" charset="0"/>
              </a:rPr>
              <a:t>Vertex</a:t>
            </a:r>
            <a:r>
              <a:rPr lang="en-US" dirty="0">
                <a:solidFill>
                  <a:srgbClr val="000066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</a:t>
            </a:r>
            <a:r>
              <a:rPr lang="en-US" dirty="0">
                <a:solidFill>
                  <a:srgbClr val="FF0000"/>
                </a:solidFill>
                <a:latin typeface="Standard Symbols L" charset="0"/>
                <a:cs typeface="Standard Symbols L" charset="0"/>
              </a:rPr>
              <a:t></a:t>
            </a:r>
            <a:r>
              <a:rPr lang="en-US" dirty="0" smtClean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Frags </a:t>
            </a:r>
            <a:r>
              <a:rPr lang="en-US" dirty="0" err="1" smtClean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emission</a:t>
            </a:r>
            <a:r>
              <a:rPr lang="en-US" dirty="0" err="1">
                <a:solidFill>
                  <a:srgbClr val="FFFFFF"/>
                </a:solidFill>
                <a:latin typeface="Standard Symbols L" charset="0"/>
                <a:cs typeface="Standard Symbols L" charset="0"/>
              </a:rPr>
              <a:t>direction</a:t>
            </a:r>
            <a:r>
              <a:rPr lang="en-US" dirty="0">
                <a:solidFill>
                  <a:srgbClr val="FFFFFF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 </a:t>
            </a:r>
            <a:r>
              <a:rPr lang="en-US" dirty="0">
                <a:solidFill>
                  <a:srgbClr val="FFFFFF"/>
                </a:solidFill>
                <a:latin typeface="Standard Symbols L" charset="0"/>
                <a:cs typeface="Standard Symbols L" charset="0"/>
              </a:rPr>
              <a:t></a:t>
            </a:r>
          </a:p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63C400"/>
                </a:solidFill>
                <a:latin typeface="Comic Sans MS" charset="0"/>
              </a:rPr>
              <a:t>Start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  </a:t>
            </a:r>
            <a:r>
              <a:rPr lang="en-US" dirty="0">
                <a:solidFill>
                  <a:schemeClr val="bg1"/>
                </a:solidFill>
                <a:latin typeface="+mj-lt"/>
                <a:cs typeface="Standard Symbols L" charset="0"/>
              </a:rPr>
              <a:t>start TOF and trigger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F51FC2"/>
                </a:solidFill>
                <a:latin typeface="Comic Sans MS" charset="0"/>
              </a:rPr>
              <a:t>TOF WALL</a:t>
            </a:r>
            <a:r>
              <a:rPr lang="en-US" dirty="0">
                <a:solidFill>
                  <a:srgbClr val="F51FC2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FFFFFF"/>
                </a:solidFill>
                <a:latin typeface="Comic Sans MS" charset="0"/>
              </a:rPr>
              <a:t>frags position &amp; TOF, trigger</a:t>
            </a:r>
            <a:endParaRPr lang="en-US" dirty="0">
              <a:solidFill>
                <a:srgbClr val="FFFFFF"/>
              </a:solidFill>
              <a:latin typeface="Standard Symbols L" charset="0"/>
            </a:endParaRPr>
          </a:p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FF6600"/>
                </a:solidFill>
                <a:latin typeface="Comic Sans MS" charset="0"/>
              </a:rPr>
              <a:t>Beam </a:t>
            </a:r>
            <a:r>
              <a:rPr lang="en-US" dirty="0" err="1">
                <a:solidFill>
                  <a:srgbClr val="FF6600"/>
                </a:solidFill>
                <a:latin typeface="Comic Sans MS" charset="0"/>
              </a:rPr>
              <a:t>mon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</a:t>
            </a:r>
            <a:r>
              <a:rPr lang="en-US" dirty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Beam direction &amp; impact point</a:t>
            </a:r>
          </a:p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Tagger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 </a:t>
            </a:r>
            <a:r>
              <a:rPr lang="en-US" dirty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Large </a:t>
            </a:r>
            <a:r>
              <a:rPr lang="en-US" dirty="0">
                <a:solidFill>
                  <a:srgbClr val="FFFFFF"/>
                </a:solidFill>
                <a:latin typeface="Standard Symbols L" charset="0"/>
                <a:cs typeface="Standard Symbols L" charset="0"/>
              </a:rPr>
              <a:t></a:t>
            </a:r>
            <a:r>
              <a:rPr lang="en-US" dirty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 frags: position, TOF, </a:t>
            </a:r>
            <a:r>
              <a:rPr lang="en-US" dirty="0" err="1" smtClean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dE</a:t>
            </a:r>
            <a:r>
              <a:rPr lang="en-US" dirty="0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Comic Sans MS" charset="0"/>
                <a:cs typeface="Standard Symbols L" charset="0"/>
              </a:rPr>
              <a:t>dX</a:t>
            </a:r>
            <a:endParaRPr lang="en-US" dirty="0">
              <a:solidFill>
                <a:srgbClr val="FFFFFF"/>
              </a:solidFill>
              <a:latin typeface="Comic Sans MS" charset="0"/>
              <a:cs typeface="Standard Symbols L" charset="0"/>
            </a:endParaRPr>
          </a:p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CCFFCC"/>
                </a:solidFill>
                <a:latin typeface="Comic Sans MS" charset="0"/>
              </a:rPr>
              <a:t>TPC MUSIC</a:t>
            </a:r>
            <a:r>
              <a:rPr lang="en-US" dirty="0">
                <a:solidFill>
                  <a:srgbClr val="944794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, </a:t>
            </a:r>
            <a:r>
              <a:rPr lang="en-US" dirty="0" err="1">
                <a:solidFill>
                  <a:schemeClr val="bg1"/>
                </a:solidFill>
                <a:latin typeface="+mj-lt"/>
                <a:cs typeface="Standard Symbols L" charset="0"/>
              </a:rPr>
              <a:t>dE</a:t>
            </a:r>
            <a:r>
              <a:rPr lang="en-US" dirty="0">
                <a:solidFill>
                  <a:schemeClr val="bg1"/>
                </a:solidFill>
                <a:latin typeface="+mj-lt"/>
                <a:cs typeface="Standard Symbols L" charset="0"/>
              </a:rPr>
              <a:t>/dx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cs typeface="Standard Symbols L" charset="0"/>
              </a:rPr>
              <a:t>after bending</a:t>
            </a:r>
            <a:endParaRPr lang="en-US" dirty="0">
              <a:solidFill>
                <a:srgbClr val="FFFFFF"/>
              </a:solidFill>
              <a:latin typeface="+mj-lt"/>
              <a:cs typeface="Standard Symbols L" charset="0"/>
            </a:endParaRPr>
          </a:p>
          <a:p>
            <a:pPr>
              <a:spcAft>
                <a:spcPts val="1293"/>
              </a:spcAft>
              <a:defRPr/>
            </a:pPr>
            <a:r>
              <a:rPr lang="en-US" dirty="0">
                <a:solidFill>
                  <a:srgbClr val="FFF7B0"/>
                </a:solidFill>
                <a:latin typeface="Comic Sans MS" charset="0"/>
              </a:rPr>
              <a:t>LAND2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 </a:t>
            </a:r>
            <a:r>
              <a:rPr lang="en-US" dirty="0">
                <a:solidFill>
                  <a:srgbClr val="FFFFFF"/>
                </a:solidFill>
                <a:latin typeface="Comic Sans MS" charset="0"/>
              </a:rPr>
              <a:t>low angle neutron</a:t>
            </a:r>
          </a:p>
          <a:p>
            <a:pPr>
              <a:spcAft>
                <a:spcPts val="1293"/>
              </a:spcAft>
              <a:defRPr/>
            </a:pPr>
            <a:endParaRPr lang="en-US" dirty="0">
              <a:solidFill>
                <a:srgbClr val="FFFFFF"/>
              </a:solidFill>
              <a:latin typeface="Comic Sans MS" charset="0"/>
              <a:cs typeface="Standard Symbols L" charset="0"/>
            </a:endParaRPr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1958065" y="2384249"/>
            <a:ext cx="5807384" cy="176210"/>
          </a:xfrm>
          <a:prstGeom prst="line">
            <a:avLst/>
          </a:prstGeom>
          <a:noFill/>
          <a:ln w="18360">
            <a:solidFill>
              <a:srgbClr val="FF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54" tIns="41477" rIns="82954" bIns="41477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7880523" y="2123061"/>
            <a:ext cx="829832" cy="829179"/>
          </a:xfrm>
          <a:prstGeom prst="roundRect">
            <a:avLst>
              <a:gd name="adj" fmla="val 171"/>
            </a:avLst>
          </a:prstGeom>
          <a:solidFill>
            <a:srgbClr val="FFF7B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7036361" y="2776031"/>
            <a:ext cx="736336" cy="289132"/>
          </a:xfrm>
          <a:prstGeom prst="rect">
            <a:avLst/>
          </a:prstGeom>
          <a:solidFill>
            <a:srgbClr val="FFF7B0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>
                <a:solidFill>
                  <a:schemeClr val="tx1"/>
                </a:solidFill>
                <a:latin typeface="Verdana" charset="0"/>
              </a:rPr>
              <a:t>Land2</a:t>
            </a: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 rot="20400000">
            <a:off x="7214815" y="476549"/>
            <a:ext cx="213404" cy="1676574"/>
          </a:xfrm>
          <a:prstGeom prst="roundRect">
            <a:avLst>
              <a:gd name="adj" fmla="val 1560"/>
            </a:avLst>
          </a:prstGeom>
          <a:solidFill>
            <a:srgbClr val="F51FC2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389704" y="3886079"/>
            <a:ext cx="2875328" cy="176301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ts val="1293"/>
              </a:spcAft>
              <a:defRPr/>
            </a:pPr>
            <a:r>
              <a:rPr lang="en-US" dirty="0">
                <a:latin typeface="Comic Sans MS" charset="0"/>
              </a:rPr>
              <a:t>Setup redundancy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Comic Sans MS" charset="0"/>
              </a:rPr>
              <a:t> allows calibration and systematic checks of the reconstructed fragment features: Z, A, </a:t>
            </a:r>
            <a:r>
              <a:rPr lang="en-US" dirty="0">
                <a:latin typeface="Standard Symbols L" charset="0"/>
              </a:rPr>
              <a:t></a:t>
            </a:r>
            <a:r>
              <a:rPr lang="en-US" dirty="0">
                <a:latin typeface="Comic Sans MS" charset="0"/>
              </a:rPr>
              <a:t>, E. </a:t>
            </a:r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 flipV="1">
            <a:off x="1865481" y="1730741"/>
            <a:ext cx="1244748" cy="62764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54" tIns="41477" rIns="82954" bIns="41477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35" name="Line 31"/>
          <p:cNvSpPr>
            <a:spLocks noChangeShapeType="1"/>
          </p:cNvSpPr>
          <p:nvPr/>
        </p:nvSpPr>
        <p:spPr bwMode="auto">
          <a:xfrm>
            <a:off x="1898617" y="2280648"/>
            <a:ext cx="1244748" cy="60029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54" tIns="41477" rIns="82954" bIns="41477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520401" y="686529"/>
            <a:ext cx="2947697" cy="3642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08000"/>
              </a:lnSpc>
              <a:defRPr/>
            </a:pPr>
            <a:r>
              <a:rPr lang="it-IT" sz="2000" dirty="0">
                <a:solidFill>
                  <a:srgbClr val="FFFFFF"/>
                </a:solidFill>
                <a:latin typeface="Comic Sans MS" charset="0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Comic Sans MS" charset="0"/>
              </a:rPr>
              <a:t>Interaction</a:t>
            </a:r>
            <a:r>
              <a:rPr lang="it-IT" sz="2000" dirty="0">
                <a:solidFill>
                  <a:srgbClr val="FFFFFF"/>
                </a:solidFill>
                <a:latin typeface="Comic Sans MS" charset="0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Comic Sans MS" charset="0"/>
              </a:rPr>
              <a:t>Region</a:t>
            </a:r>
            <a:endParaRPr lang="it-IT" sz="20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1796074" y="1200987"/>
            <a:ext cx="995766" cy="2891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 err="1">
                <a:latin typeface="Verdana" charset="0"/>
              </a:rPr>
              <a:t>P</a:t>
            </a:r>
            <a:r>
              <a:rPr lang="it-IT" sz="1300" b="1" dirty="0">
                <a:latin typeface="Verdana" charset="0"/>
              </a:rPr>
              <a:t> </a:t>
            </a:r>
            <a:r>
              <a:rPr lang="it-IT" sz="1300" b="1" dirty="0" err="1">
                <a:latin typeface="Verdana" charset="0"/>
              </a:rPr>
              <a:t>Tagger</a:t>
            </a:r>
            <a:endParaRPr lang="it-IT" sz="1300" b="1" dirty="0">
              <a:latin typeface="Verdana" charset="0"/>
            </a:endParaRPr>
          </a:p>
        </p:txBody>
      </p:sp>
      <p:sp>
        <p:nvSpPr>
          <p:cNvPr id="21543" name="Line 39"/>
          <p:cNvSpPr>
            <a:spLocks noChangeShapeType="1"/>
          </p:cNvSpPr>
          <p:nvPr/>
        </p:nvSpPr>
        <p:spPr bwMode="auto">
          <a:xfrm flipV="1">
            <a:off x="1865481" y="1730741"/>
            <a:ext cx="829832" cy="62764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54" tIns="41477" rIns="82954" bIns="41477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94579" y="1535389"/>
            <a:ext cx="980225" cy="130594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294579" y="3037218"/>
            <a:ext cx="980225" cy="130594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 rot="16200000">
            <a:off x="3111615" y="2873924"/>
            <a:ext cx="457078" cy="13069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 rot="16200000">
            <a:off x="3111615" y="1698580"/>
            <a:ext cx="457078" cy="13069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 bwMode="auto">
          <a:xfrm rot="4140000">
            <a:off x="7347856" y="1154089"/>
            <a:ext cx="391782" cy="196045"/>
          </a:xfrm>
          <a:prstGeom prst="trapezoid">
            <a:avLst/>
          </a:prstGeom>
          <a:solidFill>
            <a:srgbClr val="B485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7774593" y="1078310"/>
            <a:ext cx="1175747" cy="289132"/>
          </a:xfrm>
          <a:prstGeom prst="rect">
            <a:avLst/>
          </a:prstGeom>
          <a:solidFill>
            <a:srgbClr val="B48500"/>
          </a:solidFill>
          <a:ln>
            <a:noFill/>
          </a:ln>
          <a:effectLst/>
          <a:extLst/>
        </p:spPr>
        <p:txBody>
          <a:bodyPr wrap="non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hangingPunct="1">
              <a:lnSpc>
                <a:spcPct val="102000"/>
              </a:lnSpc>
              <a:defRPr/>
            </a:pPr>
            <a:r>
              <a:rPr lang="it-IT" sz="1300" b="1" dirty="0" err="1">
                <a:solidFill>
                  <a:schemeClr val="tx1"/>
                </a:solidFill>
                <a:latin typeface="Verdana" charset="0"/>
              </a:rPr>
              <a:t>Beam</a:t>
            </a:r>
            <a:r>
              <a:rPr lang="it-IT" sz="1300" b="1" dirty="0">
                <a:solidFill>
                  <a:schemeClr val="tx1"/>
                </a:solidFill>
                <a:latin typeface="Verdana" charset="0"/>
              </a:rPr>
              <a:t> Veto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660" y="5975580"/>
            <a:ext cx="3332767" cy="914761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>
                <a:solidFill>
                  <a:srgbClr val="B48500"/>
                </a:solidFill>
                <a:latin typeface="+mj-lt"/>
              </a:rPr>
              <a:t>Beam Veto</a:t>
            </a:r>
            <a:r>
              <a:rPr lang="en-US" dirty="0">
                <a:solidFill>
                  <a:srgbClr val="B48500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66"/>
                </a:solidFill>
                <a:latin typeface="Symbol" charset="2"/>
                <a:cs typeface="Symbol" charset="2"/>
              </a:rPr>
              <a:t> 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Veto of the non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interactiong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beam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58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08538" y="164154"/>
            <a:ext cx="5321674" cy="678027"/>
          </a:xfrm>
          <a:ln/>
        </p:spPr>
        <p:txBody>
          <a:bodyPr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The FIRST simulation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9008" y="947890"/>
            <a:ext cx="8624340" cy="3721925"/>
          </a:xfrm>
          <a:ln>
            <a:solidFill>
              <a:srgbClr val="CCFFCC"/>
            </a:solidFill>
          </a:ln>
        </p:spPr>
        <p:txBody>
          <a:bodyPr/>
          <a:lstStyle/>
          <a:p>
            <a:pPr marL="0" indent="-603436">
              <a:buClr>
                <a:srgbClr val="FF6600"/>
              </a:buClr>
              <a:buFont typeface="Wingdings" charset="2"/>
              <a:buChar char="ü"/>
              <a:tabLst>
                <a:tab pos="604876" algn="l"/>
                <a:tab pos="707129" algn="l"/>
                <a:tab pos="1121901" algn="l"/>
                <a:tab pos="1536673" algn="l"/>
                <a:tab pos="1951444" algn="l"/>
                <a:tab pos="2366216" algn="l"/>
                <a:tab pos="2780988" algn="l"/>
                <a:tab pos="3195760" algn="l"/>
                <a:tab pos="3610532" algn="l"/>
                <a:tab pos="4025304" algn="l"/>
                <a:tab pos="4440075" algn="l"/>
                <a:tab pos="4854847" algn="l"/>
                <a:tab pos="5269619" algn="l"/>
                <a:tab pos="5684391" algn="l"/>
                <a:tab pos="6099163" algn="l"/>
                <a:tab pos="6513935" algn="l"/>
                <a:tab pos="6928706" algn="l"/>
                <a:tab pos="7343478" algn="l"/>
                <a:tab pos="7758250" algn="l"/>
                <a:tab pos="8173022" algn="l"/>
                <a:tab pos="8587794" algn="l"/>
              </a:tabLst>
            </a:pPr>
            <a:r>
              <a:rPr lang="en-US" sz="2200" dirty="0">
                <a:solidFill>
                  <a:schemeClr val="bg1"/>
                </a:solidFill>
              </a:rPr>
              <a:t>We coded a detailed simulation based on FLUKA </a:t>
            </a:r>
            <a:r>
              <a:rPr lang="en-US" sz="2200" dirty="0" smtClean="0">
                <a:solidFill>
                  <a:schemeClr val="bg1"/>
                </a:solidFill>
              </a:rPr>
              <a:t>2011 of </a:t>
            </a:r>
            <a:r>
              <a:rPr lang="en-US" sz="2200" dirty="0">
                <a:solidFill>
                  <a:schemeClr val="bg1"/>
                </a:solidFill>
              </a:rPr>
              <a:t>our setup. During the design phase MC has been used to optimize </a:t>
            </a:r>
            <a:r>
              <a:rPr lang="en-US" sz="2200" dirty="0">
                <a:solidFill>
                  <a:srgbClr val="FFFF00"/>
                </a:solidFill>
              </a:rPr>
              <a:t>Space and time resolution, Particle ID, Trigger design, Background and out of target interactions evaluation</a:t>
            </a:r>
          </a:p>
          <a:p>
            <a:pPr marL="0" indent="-603436">
              <a:buClr>
                <a:srgbClr val="FF6600"/>
              </a:buClr>
              <a:buSzPct val="88000"/>
              <a:buFont typeface="Wingdings" charset="2"/>
              <a:buChar char="ü"/>
              <a:tabLst>
                <a:tab pos="604876" algn="l"/>
                <a:tab pos="707129" algn="l"/>
                <a:tab pos="1121901" algn="l"/>
                <a:tab pos="1536673" algn="l"/>
                <a:tab pos="1951444" algn="l"/>
                <a:tab pos="2366216" algn="l"/>
                <a:tab pos="2780988" algn="l"/>
                <a:tab pos="3195760" algn="l"/>
                <a:tab pos="3610532" algn="l"/>
                <a:tab pos="4025304" algn="l"/>
                <a:tab pos="4440075" algn="l"/>
                <a:tab pos="4854847" algn="l"/>
                <a:tab pos="5269619" algn="l"/>
                <a:tab pos="5684391" algn="l"/>
                <a:tab pos="6099163" algn="l"/>
                <a:tab pos="6513935" algn="l"/>
                <a:tab pos="6928706" algn="l"/>
                <a:tab pos="7343478" algn="l"/>
                <a:tab pos="7758250" algn="l"/>
                <a:tab pos="8173022" algn="l"/>
                <a:tab pos="8587794" algn="l"/>
              </a:tabLst>
            </a:pPr>
            <a:r>
              <a:rPr lang="en-US" sz="2200" dirty="0">
                <a:solidFill>
                  <a:srgbClr val="00FFFF"/>
                </a:solidFill>
              </a:rPr>
              <a:t>Before data taking reconstruction software has been developed </a:t>
            </a:r>
            <a:r>
              <a:rPr lang="en-US" sz="2200" dirty="0" smtClean="0">
                <a:solidFill>
                  <a:srgbClr val="00FFFF"/>
                </a:solidFill>
              </a:rPr>
              <a:t>using </a:t>
            </a:r>
            <a:r>
              <a:rPr lang="en-US" sz="2200" dirty="0">
                <a:solidFill>
                  <a:srgbClr val="00FFFF"/>
                </a:solidFill>
              </a:rPr>
              <a:t>the MC “data”, produced in the same format of the ROOT based actual data</a:t>
            </a:r>
          </a:p>
          <a:p>
            <a:pPr marL="0" indent="-603436">
              <a:buClr>
                <a:srgbClr val="FF6600"/>
              </a:buClr>
              <a:buSzPct val="88000"/>
              <a:buFont typeface="Wingdings" charset="2"/>
              <a:buChar char="ü"/>
              <a:tabLst>
                <a:tab pos="604876" algn="l"/>
                <a:tab pos="707129" algn="l"/>
                <a:tab pos="1121901" algn="l"/>
                <a:tab pos="1536673" algn="l"/>
                <a:tab pos="1951444" algn="l"/>
                <a:tab pos="2366216" algn="l"/>
                <a:tab pos="2780988" algn="l"/>
                <a:tab pos="3195760" algn="l"/>
                <a:tab pos="3610532" algn="l"/>
                <a:tab pos="4025304" algn="l"/>
                <a:tab pos="4440075" algn="l"/>
                <a:tab pos="4854847" algn="l"/>
                <a:tab pos="5269619" algn="l"/>
                <a:tab pos="5684391" algn="l"/>
                <a:tab pos="6099163" algn="l"/>
                <a:tab pos="6513935" algn="l"/>
                <a:tab pos="6928706" algn="l"/>
                <a:tab pos="7343478" algn="l"/>
                <a:tab pos="7758250" algn="l"/>
                <a:tab pos="8173022" algn="l"/>
                <a:tab pos="8587794" algn="l"/>
              </a:tabLst>
            </a:pPr>
            <a:r>
              <a:rPr lang="en-US" sz="2200" dirty="0">
                <a:solidFill>
                  <a:srgbClr val="39F500"/>
                </a:solidFill>
              </a:rPr>
              <a:t>After the data taking the embedding of the actual detector performances in to the simulation  give us the direct comparison with the </a:t>
            </a:r>
            <a:r>
              <a:rPr lang="en-US" sz="2200" dirty="0" smtClean="0">
                <a:solidFill>
                  <a:srgbClr val="39F500"/>
                </a:solidFill>
              </a:rPr>
              <a:t>data for acceptance and efficiency evaluation</a:t>
            </a:r>
            <a:endParaRPr lang="en-US" sz="2200" dirty="0">
              <a:solidFill>
                <a:srgbClr val="39F500"/>
              </a:solidFill>
            </a:endParaRPr>
          </a:p>
        </p:txBody>
      </p:sp>
      <p:pic>
        <p:nvPicPr>
          <p:cNvPr id="2" name="Picture 1" descr="fig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6" y="4709097"/>
            <a:ext cx="6404140" cy="20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57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257" y="33560"/>
            <a:ext cx="6546164" cy="742150"/>
          </a:xfrm>
        </p:spPr>
        <p:txBody>
          <a:bodyPr/>
          <a:lstStyle/>
          <a:p>
            <a:r>
              <a:rPr lang="en-US" sz="3300" dirty="0">
                <a:solidFill>
                  <a:srgbClr val="FFFF00"/>
                </a:solidFill>
              </a:rPr>
              <a:t>August </a:t>
            </a:r>
            <a:r>
              <a:rPr lang="en-US" sz="3300" dirty="0" smtClean="0">
                <a:solidFill>
                  <a:srgbClr val="FFFF00"/>
                </a:solidFill>
              </a:rPr>
              <a:t>2011 </a:t>
            </a:r>
            <a:r>
              <a:rPr lang="en-US" sz="3300" dirty="0">
                <a:solidFill>
                  <a:srgbClr val="FFFF00"/>
                </a:solidFill>
              </a:rPr>
              <a:t>Data </a:t>
            </a:r>
            <a:r>
              <a:rPr lang="en-US" sz="3300" dirty="0" smtClean="0">
                <a:solidFill>
                  <a:srgbClr val="FFFF00"/>
                </a:solidFill>
              </a:rPr>
              <a:t>taking</a:t>
            </a:r>
            <a:endParaRPr lang="en-US" sz="33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311" y="882420"/>
            <a:ext cx="8625984" cy="2742471"/>
          </a:xfrm>
        </p:spPr>
        <p:txBody>
          <a:bodyPr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en-GB" sz="2200" dirty="0">
                <a:solidFill>
                  <a:srgbClr val="CCFFCC"/>
                </a:solidFill>
                <a:latin typeface="Comic Sans MS"/>
                <a:cs typeface="Comic Sans MS"/>
              </a:rPr>
              <a:t>Data taking with </a:t>
            </a:r>
            <a:r>
              <a:rPr lang="en-GB" sz="2200" baseline="30000" dirty="0">
                <a:solidFill>
                  <a:srgbClr val="CCFFCC"/>
                </a:solidFill>
                <a:latin typeface="Comic Sans MS"/>
                <a:cs typeface="Comic Sans MS"/>
              </a:rPr>
              <a:t>12</a:t>
            </a:r>
            <a:r>
              <a:rPr lang="en-GB" sz="2200" dirty="0">
                <a:solidFill>
                  <a:srgbClr val="CCFFCC"/>
                </a:solidFill>
                <a:latin typeface="Comic Sans MS"/>
                <a:cs typeface="Comic Sans MS"/>
              </a:rPr>
              <a:t>C 400 </a:t>
            </a:r>
            <a:r>
              <a:rPr lang="en-GB" sz="2200" dirty="0" err="1">
                <a:solidFill>
                  <a:srgbClr val="CCFFCC"/>
                </a:solidFill>
                <a:latin typeface="Comic Sans MS"/>
                <a:cs typeface="Comic Sans MS"/>
              </a:rPr>
              <a:t>AMeV</a:t>
            </a:r>
            <a:r>
              <a:rPr lang="en-GB" sz="2200" dirty="0">
                <a:solidFill>
                  <a:srgbClr val="CCFFCC"/>
                </a:solidFill>
                <a:latin typeface="Comic Sans MS"/>
                <a:cs typeface="Comic Sans MS"/>
              </a:rPr>
              <a:t> beam.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GB" sz="2200" dirty="0">
                <a:solidFill>
                  <a:srgbClr val="FBB600"/>
                </a:solidFill>
                <a:latin typeface="Comic Sans MS"/>
                <a:cs typeface="Comic Sans MS"/>
              </a:rPr>
              <a:t>7 x10</a:t>
            </a:r>
            <a:r>
              <a:rPr lang="en-GB" sz="2200" baseline="30000" dirty="0">
                <a:solidFill>
                  <a:srgbClr val="FBB600"/>
                </a:solidFill>
                <a:latin typeface="Comic Sans MS"/>
                <a:cs typeface="Comic Sans MS"/>
              </a:rPr>
              <a:t>6</a:t>
            </a:r>
            <a:r>
              <a:rPr lang="en-GB" sz="2200" dirty="0">
                <a:solidFill>
                  <a:srgbClr val="FBB600"/>
                </a:solidFill>
                <a:latin typeface="Comic Sans MS"/>
                <a:cs typeface="Comic Sans MS"/>
              </a:rPr>
              <a:t> calibration events (no magnetic field or no target)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GB" sz="2200" dirty="0">
                <a:solidFill>
                  <a:srgbClr val="FFFF00"/>
                </a:solidFill>
                <a:latin typeface="Comic Sans MS"/>
                <a:cs typeface="Comic Sans MS"/>
              </a:rPr>
              <a:t>28 x10</a:t>
            </a:r>
            <a:r>
              <a:rPr lang="en-GB" sz="2200" baseline="30000" dirty="0">
                <a:solidFill>
                  <a:srgbClr val="FFFF00"/>
                </a:solidFill>
                <a:latin typeface="Comic Sans MS"/>
                <a:cs typeface="Comic Sans MS"/>
              </a:rPr>
              <a:t>6</a:t>
            </a:r>
            <a:r>
              <a:rPr lang="en-GB" sz="2200" dirty="0">
                <a:solidFill>
                  <a:srgbClr val="FFFF00"/>
                </a:solidFill>
                <a:latin typeface="Comic Sans MS"/>
                <a:cs typeface="Comic Sans MS"/>
              </a:rPr>
              <a:t> production with 8 mm graphite target.</a:t>
            </a:r>
            <a:r>
              <a:rPr lang="en-GB" sz="2200" dirty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GB" sz="2200" dirty="0">
                <a:solidFill>
                  <a:srgbClr val="39F500"/>
                </a:solidFill>
                <a:latin typeface="Comic Sans MS"/>
                <a:cs typeface="Comic Sans MS"/>
              </a:rPr>
              <a:t>3 x10</a:t>
            </a:r>
            <a:r>
              <a:rPr lang="en-GB" sz="2200" baseline="30000" dirty="0">
                <a:solidFill>
                  <a:srgbClr val="39F500"/>
                </a:solidFill>
                <a:latin typeface="Comic Sans MS"/>
                <a:cs typeface="Comic Sans MS"/>
              </a:rPr>
              <a:t>6</a:t>
            </a:r>
            <a:r>
              <a:rPr lang="en-GB" sz="2200" dirty="0">
                <a:solidFill>
                  <a:srgbClr val="39F500"/>
                </a:solidFill>
                <a:latin typeface="Comic Sans MS"/>
                <a:cs typeface="Comic Sans MS"/>
              </a:rPr>
              <a:t> production events with 0.5 mm gold target.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3BFFF7"/>
                </a:solidFill>
                <a:latin typeface="Comic Sans MS"/>
                <a:cs typeface="Comic Sans MS"/>
              </a:rPr>
              <a:t>!! TPC </a:t>
            </a:r>
            <a:r>
              <a:rPr lang="en-GB" sz="2200" dirty="0">
                <a:solidFill>
                  <a:srgbClr val="3BFFF7"/>
                </a:solidFill>
                <a:latin typeface="Comic Sans MS"/>
                <a:cs typeface="Comic Sans MS"/>
              </a:rPr>
              <a:t>MUSIC IV not in operation</a:t>
            </a:r>
            <a:r>
              <a:rPr lang="en-GB" sz="2200" dirty="0" smtClean="0">
                <a:solidFill>
                  <a:srgbClr val="3BFFF7"/>
                </a:solidFill>
                <a:latin typeface="Comic Sans MS"/>
                <a:cs typeface="Comic Sans MS"/>
              </a:rPr>
              <a:t>.  !!</a:t>
            </a:r>
            <a:endParaRPr lang="en-GB" sz="2200" dirty="0">
              <a:solidFill>
                <a:srgbClr val="3BFFF7"/>
              </a:solidFill>
              <a:latin typeface="Comic Sans MS"/>
              <a:cs typeface="Comic Sans MS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Detector </a:t>
            </a:r>
            <a:r>
              <a:rPr lang="en-GB" sz="2200" dirty="0" smtClean="0">
                <a:solidFill>
                  <a:schemeClr val="bg1"/>
                </a:solidFill>
                <a:latin typeface="Comic Sans MS"/>
                <a:cs typeface="Comic Sans MS"/>
              </a:rPr>
              <a:t>calibration </a:t>
            </a: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done &amp; </a:t>
            </a:r>
            <a:r>
              <a:rPr lang="en-GB" sz="2200" dirty="0" smtClean="0">
                <a:solidFill>
                  <a:schemeClr val="bg1"/>
                </a:solidFill>
                <a:latin typeface="Comic Sans MS"/>
                <a:cs typeface="Comic Sans MS"/>
              </a:rPr>
              <a:t>finalizing analysis.</a:t>
            </a:r>
            <a:endParaRPr lang="en-GB" sz="2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" name="Group 2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62671"/>
              </p:ext>
            </p:extLst>
          </p:nvPr>
        </p:nvGraphicFramePr>
        <p:xfrm>
          <a:off x="389705" y="3755484"/>
          <a:ext cx="8364589" cy="3003661"/>
        </p:xfrm>
        <a:graphic>
          <a:graphicData uri="http://schemas.openxmlformats.org/drawingml/2006/table">
            <a:tbl>
              <a:tblPr/>
              <a:tblGrid>
                <a:gridCol w="735961"/>
                <a:gridCol w="849317"/>
                <a:gridCol w="869620"/>
                <a:gridCol w="768107"/>
                <a:gridCol w="920376"/>
                <a:gridCol w="768107"/>
                <a:gridCol w="766416"/>
                <a:gridCol w="768107"/>
                <a:gridCol w="920376"/>
                <a:gridCol w="998202"/>
              </a:tblGrid>
              <a:tr h="117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Period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Run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range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SC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SC &amp; .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not.VETO</a:t>
                      </a:r>
                      <a:endParaRPr kumimoji="0" lang="it-IT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SC &amp; KENTROS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SC &amp; TOFOR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VETO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LAND-Cosmics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KENTROS-Cosmics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TOT EVENTS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66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188-248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6835378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4949973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406379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6394124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1891499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2327865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9169110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65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249-386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11431948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1468429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12900349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65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387-471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9043428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56924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682593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301229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9963032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65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474-525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4532646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NO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58842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710797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157656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5384078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6507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TOT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31843400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4949973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406379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6394124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2007265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5189684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458885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37416569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2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907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385" y="8367"/>
            <a:ext cx="4770430" cy="593093"/>
          </a:xfrm>
        </p:spPr>
        <p:txBody>
          <a:bodyPr>
            <a:normAutofit fontScale="90000"/>
          </a:bodyPr>
          <a:lstStyle/>
          <a:p>
            <a:pPr>
              <a:lnSpc>
                <a:spcPct val="116000"/>
              </a:lnSpc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</a:rPr>
              <a:t>Start Counter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53168" y="5322611"/>
            <a:ext cx="5097172" cy="1240642"/>
          </a:xfrm>
          <a:prstGeom prst="rect">
            <a:avLst/>
          </a:prstGeom>
          <a:noFill/>
          <a:ln w="38100" cmpd="sng">
            <a:solidFill>
              <a:srgbClr val="85FF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Aft>
                <a:spcPts val="1293"/>
              </a:spcAft>
              <a:defRPr/>
            </a:pPr>
            <a:r>
              <a:rPr lang="en-GB" dirty="0">
                <a:solidFill>
                  <a:srgbClr val="FFFF00"/>
                </a:solidFill>
                <a:latin typeface="+mj-lt"/>
              </a:rPr>
              <a:t>Trigger &amp; TOF measurement</a:t>
            </a:r>
            <a:r>
              <a:rPr lang="en-GB" dirty="0">
                <a:solidFill>
                  <a:srgbClr val="3BFFF7"/>
                </a:solidFill>
                <a:latin typeface="+mj-lt"/>
              </a:rPr>
              <a:t>.  </a:t>
            </a:r>
            <a:r>
              <a:rPr lang="en-US" dirty="0">
                <a:solidFill>
                  <a:srgbClr val="3BFFF7"/>
                </a:solidFill>
                <a:latin typeface="+mj-lt"/>
              </a:rPr>
              <a:t>150 micron thick fast scintillator, with radial fibers read-out. HAMAMTSU H10721-210  40% </a:t>
            </a:r>
            <a:r>
              <a:rPr lang="en-US" dirty="0" err="1">
                <a:solidFill>
                  <a:srgbClr val="3BFFF7"/>
                </a:solidFill>
                <a:latin typeface="+mj-lt"/>
              </a:rPr>
              <a:t>q.e</a:t>
            </a:r>
            <a:r>
              <a:rPr lang="en-US" dirty="0">
                <a:solidFill>
                  <a:srgbClr val="3BFFF7"/>
                </a:solidFill>
                <a:latin typeface="+mj-lt"/>
              </a:rPr>
              <a:t>. 250ps/"(</a:t>
            </a:r>
            <a:r>
              <a:rPr lang="en-US" dirty="0" err="1">
                <a:solidFill>
                  <a:srgbClr val="3BFFF7"/>
                </a:solidFill>
                <a:latin typeface="+mj-lt"/>
              </a:rPr>
              <a:t>p.e.</a:t>
            </a:r>
            <a:r>
              <a:rPr lang="en-US" dirty="0">
                <a:solidFill>
                  <a:srgbClr val="3BFFF7"/>
                </a:solidFill>
                <a:latin typeface="+mj-lt"/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29438" y="223531"/>
            <a:ext cx="3428139" cy="1703270"/>
            <a:chOff x="5796935" y="181025"/>
            <a:chExt cx="3777500" cy="1878329"/>
          </a:xfrm>
        </p:grpSpPr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16200000">
              <a:off x="9224116" y="1465667"/>
              <a:ext cx="237838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1" name="AutoShape 3"/>
            <p:cNvSpPr>
              <a:spLocks noChangeArrowheads="1"/>
            </p:cNvSpPr>
            <p:nvPr/>
          </p:nvSpPr>
          <p:spPr bwMode="auto">
            <a:xfrm>
              <a:off x="6597465" y="664630"/>
              <a:ext cx="53282" cy="739146"/>
            </a:xfrm>
            <a:prstGeom prst="roundRect">
              <a:avLst>
                <a:gd name="adj" fmla="val 1921"/>
              </a:avLst>
            </a:prstGeom>
            <a:solidFill>
              <a:srgbClr val="8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2" name="AutoShape 4"/>
            <p:cNvSpPr>
              <a:spLocks noChangeArrowheads="1"/>
            </p:cNvSpPr>
            <p:nvPr/>
          </p:nvSpPr>
          <p:spPr bwMode="auto">
            <a:xfrm>
              <a:off x="6761845" y="664630"/>
              <a:ext cx="1036164" cy="739146"/>
            </a:xfrm>
            <a:prstGeom prst="roundRect">
              <a:avLst>
                <a:gd name="adj" fmla="val 139"/>
              </a:avLst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7884167" y="664630"/>
              <a:ext cx="295885" cy="739146"/>
            </a:xfrm>
            <a:prstGeom prst="roundRect">
              <a:avLst>
                <a:gd name="adj" fmla="val 347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>
              <a:off x="8319492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6195015" y="1054609"/>
              <a:ext cx="1776444" cy="11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8031772" y="806816"/>
              <a:ext cx="1491240" cy="257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10422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453119" y="253033"/>
              <a:ext cx="100811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TARGET</a:t>
              </a:r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5796935" y="1045121"/>
              <a:ext cx="566324" cy="37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BEAM</a:t>
              </a:r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>
              <a:off x="8565266" y="1732413"/>
              <a:ext cx="906325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7973727" y="1031936"/>
              <a:ext cx="1142728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7727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56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2584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8023608" y="1062545"/>
              <a:ext cx="1419341" cy="94887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7973727" y="1031936"/>
              <a:ext cx="816235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auto">
            <a:xfrm>
              <a:off x="8706335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6" name="AutoShape 28"/>
            <p:cNvSpPr>
              <a:spLocks noChangeArrowheads="1"/>
            </p:cNvSpPr>
            <p:nvPr/>
          </p:nvSpPr>
          <p:spPr bwMode="auto">
            <a:xfrm>
              <a:off x="8884055" y="432230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62067" y="181025"/>
              <a:ext cx="501038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92326"/>
                  </a:solidFill>
                </a:rPr>
                <a:t>SC</a:t>
              </a:r>
              <a:endParaRPr lang="en-US" dirty="0">
                <a:solidFill>
                  <a:srgbClr val="892326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0800000" flipV="1">
              <a:off x="6838131" y="187622"/>
              <a:ext cx="562967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BM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8251" y="1652063"/>
              <a:ext cx="661649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</a:rPr>
                <a:t>Ptag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5287" y="397049"/>
              <a:ext cx="504291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8500647" y="446861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4" r="6938"/>
          <a:stretch/>
        </p:blipFill>
        <p:spPr bwMode="auto">
          <a:xfrm>
            <a:off x="5059462" y="2471004"/>
            <a:ext cx="3398115" cy="2590419"/>
          </a:xfrm>
          <a:prstGeom prst="rect">
            <a:avLst/>
          </a:prstGeom>
          <a:noFill/>
          <a:ln w="38100" cmpd="sng">
            <a:solidFill>
              <a:srgbClr val="8923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>
            <a:endCxn id="22531" idx="2"/>
          </p:cNvCxnSpPr>
          <p:nvPr/>
        </p:nvCxnSpPr>
        <p:spPr bwMode="auto">
          <a:xfrm flipV="1">
            <a:off x="5059463" y="1332322"/>
            <a:ext cx="720646" cy="109399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892326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stCxn id="22531" idx="2"/>
          </p:cNvCxnSpPr>
          <p:nvPr/>
        </p:nvCxnSpPr>
        <p:spPr bwMode="auto">
          <a:xfrm>
            <a:off x="5780109" y="1332322"/>
            <a:ext cx="2677469" cy="107338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89232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235734" y="3058677"/>
            <a:ext cx="606989" cy="360763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err="1" smtClean="0"/>
              <a:t>scint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572658" y="3450459"/>
            <a:ext cx="0" cy="71826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5548" y="6409851"/>
            <a:ext cx="1728817" cy="414589"/>
          </a:xfrm>
        </p:spPr>
        <p:txBody>
          <a:bodyPr/>
          <a:lstStyle/>
          <a:p>
            <a:fld id="{E3AD9987-00A1-2A46-BAB4-242AE937E8B4}" type="slidenum">
              <a:rPr lang="en-US"/>
              <a:pPr/>
              <a:t>18</a:t>
            </a:fld>
            <a:endParaRPr lang="en-US"/>
          </a:p>
        </p:txBody>
      </p:sp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5" y="728176"/>
            <a:ext cx="4312993" cy="267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9" name="Rectangle 17"/>
          <p:cNvSpPr>
            <a:spLocks/>
          </p:cNvSpPr>
          <p:nvPr/>
        </p:nvSpPr>
        <p:spPr bwMode="auto">
          <a:xfrm>
            <a:off x="1460202" y="1339499"/>
            <a:ext cx="23403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2322" bIns="0">
            <a:spAutoFit/>
          </a:bodyPr>
          <a:lstStyle/>
          <a:p>
            <a:pPr marL="31565" algn="ctr"/>
            <a:r>
              <a:rPr lang="en-US" b="1" dirty="0" err="1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ε</a:t>
            </a:r>
            <a:r>
              <a:rPr lang="en-US" b="1" dirty="0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&gt;99% for ALL the RUNS</a:t>
            </a:r>
          </a:p>
        </p:txBody>
      </p:sp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" y="3363703"/>
            <a:ext cx="3449932" cy="33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" name="Rectangle 16"/>
          <p:cNvSpPr>
            <a:spLocks/>
          </p:cNvSpPr>
          <p:nvPr/>
        </p:nvSpPr>
        <p:spPr bwMode="auto">
          <a:xfrm>
            <a:off x="1011787" y="4413670"/>
            <a:ext cx="2316383" cy="84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2322" bIns="0"/>
          <a:lstStyle/>
          <a:p>
            <a:pPr marL="31565"/>
            <a:r>
              <a:rPr lang="en-US" dirty="0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Very Stable performance </a:t>
            </a:r>
            <a:r>
              <a:rPr lang="en-US" dirty="0" err="1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vs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 run number!</a:t>
            </a:r>
          </a:p>
          <a:p>
            <a:pPr marL="31565" algn="ctr"/>
            <a:r>
              <a:rPr lang="en-US" b="1" dirty="0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Max variation ~ 5 </a:t>
            </a:r>
            <a:r>
              <a:rPr lang="en-US" b="1" dirty="0" err="1">
                <a:solidFill>
                  <a:schemeClr val="tx1"/>
                </a:solidFill>
                <a:ea typeface="ＭＳ Ｐゴシック" charset="0"/>
                <a:cs typeface="Comic Sans MS" charset="0"/>
              </a:rPr>
              <a:t>ps</a:t>
            </a:r>
            <a:endParaRPr lang="en-US" b="1" dirty="0">
              <a:solidFill>
                <a:schemeClr val="tx1"/>
              </a:solidFill>
              <a:ea typeface="ＭＳ Ｐゴシック" charset="0"/>
              <a:cs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36025" y="1037586"/>
            <a:ext cx="1055467" cy="3607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Efficiency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-907401" y="4508138"/>
            <a:ext cx="2398232" cy="3607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  <a:cs typeface="Symbol" charset="2"/>
              </a:rPr>
              <a:t>Time resolution :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(ns)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25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385" y="-31737"/>
            <a:ext cx="3659508" cy="593093"/>
          </a:xfrm>
        </p:spPr>
        <p:txBody>
          <a:bodyPr>
            <a:normAutofit fontScale="90000"/>
          </a:bodyPr>
          <a:lstStyle/>
          <a:p>
            <a:pPr>
              <a:lnSpc>
                <a:spcPct val="116000"/>
              </a:lnSpc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</a:rPr>
              <a:t>Beam Monitor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59008" y="882421"/>
            <a:ext cx="5293217" cy="169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Aft>
                <a:spcPts val="1032"/>
              </a:spcAft>
            </a:pPr>
            <a:r>
              <a:rPr lang="en-US" dirty="0">
                <a:solidFill>
                  <a:srgbClr val="FFFF00"/>
                </a:solidFill>
                <a:latin typeface="+mn-lt"/>
                <a:cs typeface="Arial Unicode MS" charset="0"/>
              </a:rPr>
              <a:t>Drift chamber: measures the direction and the  impact point of the beam on the target  </a:t>
            </a:r>
          </a:p>
          <a:p>
            <a:pPr>
              <a:lnSpc>
                <a:spcPct val="80000"/>
              </a:lnSpc>
              <a:spcAft>
                <a:spcPts val="1032"/>
              </a:spcAft>
            </a:pPr>
            <a:r>
              <a:rPr lang="en-US" dirty="0">
                <a:solidFill>
                  <a:srgbClr val="3BFFF7"/>
                </a:solidFill>
                <a:latin typeface="+mn-lt"/>
                <a:cs typeface="Arial Unicode MS" charset="0"/>
              </a:rPr>
              <a:t>3 rectangular cell/plane (8x5 mm</a:t>
            </a:r>
            <a:r>
              <a:rPr lang="en-US" baseline="30000" dirty="0">
                <a:solidFill>
                  <a:srgbClr val="3BFFF7"/>
                </a:solidFill>
                <a:latin typeface="+mn-lt"/>
                <a:cs typeface="Arial Unicode MS" charset="0"/>
              </a:rPr>
              <a:t>2</a:t>
            </a:r>
            <a:r>
              <a:rPr lang="en-US" dirty="0">
                <a:solidFill>
                  <a:srgbClr val="3BFFF7"/>
                </a:solidFill>
                <a:latin typeface="+mn-lt"/>
                <a:cs typeface="Arial Unicode MS" charset="0"/>
              </a:rPr>
              <a:t>) </a:t>
            </a:r>
          </a:p>
          <a:p>
            <a:pPr>
              <a:lnSpc>
                <a:spcPct val="80000"/>
              </a:lnSpc>
              <a:spcAft>
                <a:spcPts val="1032"/>
              </a:spcAft>
            </a:pPr>
            <a:r>
              <a:rPr lang="en-US" dirty="0">
                <a:solidFill>
                  <a:srgbClr val="3BFFF7"/>
                </a:solidFill>
                <a:latin typeface="+mn-lt"/>
                <a:cs typeface="Arial Unicode MS" charset="0"/>
              </a:rPr>
              <a:t>6 planes for each U-V views</a:t>
            </a:r>
          </a:p>
          <a:p>
            <a:pPr>
              <a:lnSpc>
                <a:spcPct val="80000"/>
              </a:lnSpc>
              <a:spcAft>
                <a:spcPts val="1032"/>
              </a:spcAft>
            </a:pPr>
            <a:r>
              <a:rPr lang="en-US" dirty="0">
                <a:solidFill>
                  <a:srgbClr val="3BFFF7"/>
                </a:solidFill>
                <a:latin typeface="+mn-lt"/>
                <a:cs typeface="Arial Unicode MS" charset="0"/>
              </a:rPr>
              <a:t>Ar-CO</a:t>
            </a:r>
            <a:r>
              <a:rPr lang="en-US" baseline="-25000" dirty="0">
                <a:solidFill>
                  <a:srgbClr val="3BFFF7"/>
                </a:solidFill>
                <a:latin typeface="+mn-lt"/>
                <a:cs typeface="Arial Unicode MS" charset="0"/>
              </a:rPr>
              <a:t>2</a:t>
            </a:r>
            <a:r>
              <a:rPr lang="en-US" dirty="0">
                <a:solidFill>
                  <a:srgbClr val="3BFFF7"/>
                </a:solidFill>
                <a:latin typeface="+mn-lt"/>
                <a:cs typeface="Arial Unicode MS" charset="0"/>
              </a:rPr>
              <a:t> 80/20 gas mixture @ 2.2 </a:t>
            </a:r>
            <a:r>
              <a:rPr lang="en-US" dirty="0" smtClean="0">
                <a:solidFill>
                  <a:srgbClr val="3BFFF7"/>
                </a:solidFill>
                <a:latin typeface="+mn-lt"/>
                <a:cs typeface="Arial Unicode MS" charset="0"/>
              </a:rPr>
              <a:t>kV©√</a:t>
            </a:r>
            <a:endParaRPr lang="en-US" dirty="0">
              <a:solidFill>
                <a:srgbClr val="3BFFF7"/>
              </a:solidFill>
              <a:latin typeface="+mn-lt"/>
              <a:cs typeface="Arial Unicode M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87549" y="164154"/>
            <a:ext cx="3428139" cy="1703270"/>
            <a:chOff x="5796935" y="181025"/>
            <a:chExt cx="3777500" cy="1878329"/>
          </a:xfrm>
        </p:grpSpPr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16200000">
              <a:off x="9224116" y="1465667"/>
              <a:ext cx="237838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1" name="AutoShape 3"/>
            <p:cNvSpPr>
              <a:spLocks noChangeArrowheads="1"/>
            </p:cNvSpPr>
            <p:nvPr/>
          </p:nvSpPr>
          <p:spPr bwMode="auto">
            <a:xfrm>
              <a:off x="6597465" y="664630"/>
              <a:ext cx="53282" cy="739146"/>
            </a:xfrm>
            <a:prstGeom prst="roundRect">
              <a:avLst>
                <a:gd name="adj" fmla="val 1921"/>
              </a:avLst>
            </a:prstGeom>
            <a:solidFill>
              <a:srgbClr val="8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2" name="AutoShape 4"/>
            <p:cNvSpPr>
              <a:spLocks noChangeArrowheads="1"/>
            </p:cNvSpPr>
            <p:nvPr/>
          </p:nvSpPr>
          <p:spPr bwMode="auto">
            <a:xfrm>
              <a:off x="6761845" y="664630"/>
              <a:ext cx="1036164" cy="739146"/>
            </a:xfrm>
            <a:prstGeom prst="roundRect">
              <a:avLst>
                <a:gd name="adj" fmla="val 139"/>
              </a:avLst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7884167" y="664630"/>
              <a:ext cx="295885" cy="739146"/>
            </a:xfrm>
            <a:prstGeom prst="roundRect">
              <a:avLst>
                <a:gd name="adj" fmla="val 347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>
              <a:off x="8319492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6195015" y="1054609"/>
              <a:ext cx="1776444" cy="11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8031772" y="806816"/>
              <a:ext cx="1491240" cy="257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10422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453119" y="253033"/>
              <a:ext cx="100811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TARGET</a:t>
              </a:r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5796935" y="1045121"/>
              <a:ext cx="566324" cy="37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BEAM</a:t>
              </a:r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>
              <a:off x="8565266" y="1732413"/>
              <a:ext cx="906325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7973727" y="1031936"/>
              <a:ext cx="1142728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7727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56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2584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8023608" y="1062545"/>
              <a:ext cx="1419341" cy="94887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7973727" y="1031936"/>
              <a:ext cx="816235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auto">
            <a:xfrm>
              <a:off x="8706335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6" name="AutoShape 28"/>
            <p:cNvSpPr>
              <a:spLocks noChangeArrowheads="1"/>
            </p:cNvSpPr>
            <p:nvPr/>
          </p:nvSpPr>
          <p:spPr bwMode="auto">
            <a:xfrm>
              <a:off x="8884055" y="432230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62067" y="181025"/>
              <a:ext cx="501038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92326"/>
                  </a:solidFill>
                </a:rPr>
                <a:t>SC</a:t>
              </a:r>
              <a:endParaRPr lang="en-US" dirty="0">
                <a:solidFill>
                  <a:srgbClr val="892326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0800000" flipV="1">
              <a:off x="7021071" y="1453514"/>
              <a:ext cx="562967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BM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8251" y="1652063"/>
              <a:ext cx="661649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</a:rPr>
                <a:t>Ptag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5287" y="397049"/>
              <a:ext cx="504291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8500647" y="446861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H="1">
            <a:off x="6336405" y="1274202"/>
            <a:ext cx="130697" cy="137123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7447328" y="1274201"/>
            <a:ext cx="1696672" cy="13059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85FFE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 descr="BMresolu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11883" b="4704"/>
          <a:stretch/>
        </p:blipFill>
        <p:spPr>
          <a:xfrm>
            <a:off x="128311" y="3016136"/>
            <a:ext cx="3089894" cy="3215566"/>
          </a:xfrm>
          <a:prstGeom prst="rect">
            <a:avLst/>
          </a:prstGeom>
          <a:ln w="38100" cmpd="sng">
            <a:noFill/>
          </a:ln>
        </p:spPr>
      </p:pic>
      <p:pic>
        <p:nvPicPr>
          <p:cNvPr id="34" name="Picture 33" descr="chamber_3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20" y="2580140"/>
            <a:ext cx="2809980" cy="2459782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4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84" y="2704561"/>
            <a:ext cx="3304921" cy="27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483366" y="5560215"/>
            <a:ext cx="5533309" cy="106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Aft>
                <a:spcPts val="1032"/>
              </a:spcAft>
            </a:pPr>
            <a:r>
              <a:rPr lang="en-US" dirty="0" smtClean="0">
                <a:solidFill>
                  <a:srgbClr val="FA9F5F"/>
                </a:solidFill>
                <a:latin typeface="+mn-lt"/>
                <a:cs typeface="Arial Unicode MS" charset="0"/>
              </a:rPr>
              <a:t>Correct matching of the correct carbon track among possible pile-up beam track in the “slow” vertex detector</a:t>
            </a:r>
          </a:p>
          <a:p>
            <a:pPr>
              <a:lnSpc>
                <a:spcPct val="80000"/>
              </a:lnSpc>
              <a:spcAft>
                <a:spcPts val="1032"/>
              </a:spcAft>
            </a:pPr>
            <a:r>
              <a:rPr lang="en-US" dirty="0" smtClean="0">
                <a:solidFill>
                  <a:srgbClr val="FFFF00"/>
                </a:solidFill>
                <a:latin typeface="+mn-lt"/>
                <a:cs typeface="Arial Unicode MS" charset="0"/>
              </a:rPr>
              <a:t>Input position and direction of the 12C projectile (beam spot ~ 6mm FWHM) </a:t>
            </a:r>
            <a:endParaRPr lang="en-US" dirty="0">
              <a:solidFill>
                <a:srgbClr val="FFFF00"/>
              </a:solidFill>
              <a:latin typeface="+mn-lt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52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27915" y="229450"/>
            <a:ext cx="5355006" cy="60799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9992" tIns="46796" rIns="89992" bIns="46796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18000"/>
              </a:lnSpc>
            </a:pPr>
            <a:r>
              <a:rPr lang="it-IT" sz="2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Hadrontherapy</a:t>
            </a:r>
            <a:r>
              <a:rPr lang="it-IT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Motivation</a:t>
            </a:r>
            <a:endParaRPr lang="it-IT" sz="2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217891"/>
            <a:ext cx="4637348" cy="365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92" tIns="57883" rIns="89992" bIns="46796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it-IT" sz="2200" dirty="0">
                <a:solidFill>
                  <a:srgbClr val="FFFF00"/>
                </a:solidFill>
                <a:latin typeface="+mj-lt"/>
              </a:rPr>
              <a:t>Light </a:t>
            </a:r>
            <a:r>
              <a:rPr lang="it-IT" sz="2200" dirty="0" err="1">
                <a:solidFill>
                  <a:srgbClr val="FFFF00"/>
                </a:solidFill>
                <a:latin typeface="+mj-lt"/>
              </a:rPr>
              <a:t>ions</a:t>
            </a:r>
            <a:r>
              <a:rPr lang="it-IT" sz="2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+mj-lt"/>
              </a:rPr>
              <a:t>advantages</a:t>
            </a:r>
            <a:r>
              <a:rPr lang="it-IT" sz="2200" dirty="0">
                <a:solidFill>
                  <a:srgbClr val="FFFF00"/>
                </a:solidFill>
                <a:latin typeface="+mj-lt"/>
              </a:rPr>
              <a:t> in </a:t>
            </a:r>
            <a:r>
              <a:rPr lang="it-IT" sz="2200" dirty="0" err="1">
                <a:solidFill>
                  <a:srgbClr val="FFFF00"/>
                </a:solidFill>
                <a:latin typeface="+mj-lt"/>
              </a:rPr>
              <a:t>radiation</a:t>
            </a:r>
            <a:r>
              <a:rPr lang="it-IT" sz="2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+mj-lt"/>
              </a:rPr>
              <a:t>treatments</a:t>
            </a:r>
            <a:r>
              <a:rPr lang="it-IT" sz="2200" dirty="0">
                <a:solidFill>
                  <a:srgbClr val="FFFF00"/>
                </a:solidFill>
                <a:latin typeface="+mj-lt"/>
              </a:rPr>
              <a:t> of </a:t>
            </a:r>
            <a:r>
              <a:rPr lang="it-IT" sz="2200" dirty="0" err="1">
                <a:solidFill>
                  <a:srgbClr val="FFFF00"/>
                </a:solidFill>
                <a:latin typeface="+mj-lt"/>
              </a:rPr>
              <a:t>tumor</a:t>
            </a:r>
            <a:r>
              <a:rPr lang="it-IT" sz="2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+mj-lt"/>
              </a:rPr>
              <a:t>wrt</a:t>
            </a:r>
            <a:r>
              <a:rPr lang="it-IT" sz="2200" dirty="0">
                <a:solidFill>
                  <a:srgbClr val="FFFF00"/>
                </a:solidFill>
                <a:latin typeface="+mj-lt"/>
              </a:rPr>
              <a:t> IMRT:</a:t>
            </a:r>
            <a:endParaRPr lang="it-IT" sz="1000" dirty="0">
              <a:solidFill>
                <a:srgbClr val="FFFF00"/>
              </a:solidFill>
              <a:latin typeface="+mj-lt"/>
            </a:endParaRPr>
          </a:p>
          <a:p>
            <a:pPr marL="311079" indent="-311079" algn="just">
              <a:lnSpc>
                <a:spcPct val="120000"/>
              </a:lnSpc>
              <a:buClr>
                <a:srgbClr val="FF0000"/>
              </a:buClr>
              <a:buFont typeface="Wingdings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Better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Spatial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selectivity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in dose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deposition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: (p,</a:t>
            </a:r>
            <a:r>
              <a:rPr lang="it-IT" sz="2000" baseline="30000" dirty="0">
                <a:solidFill>
                  <a:schemeClr val="bg1"/>
                </a:solidFill>
                <a:latin typeface="+mj-lt"/>
              </a:rPr>
              <a:t>12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C)</a:t>
            </a:r>
            <a:endParaRPr lang="it-IT" sz="1000" dirty="0">
              <a:solidFill>
                <a:schemeClr val="bg1"/>
              </a:solidFill>
              <a:latin typeface="+mj-lt"/>
            </a:endParaRPr>
          </a:p>
          <a:p>
            <a:pPr marL="311079" indent="-311079" algn="just">
              <a:lnSpc>
                <a:spcPct val="120000"/>
              </a:lnSpc>
              <a:buClr>
                <a:srgbClr val="FF0000"/>
              </a:buClr>
              <a:buFont typeface="Wingdings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Reduced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lateral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longitudinal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diffusion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(</a:t>
            </a:r>
            <a:r>
              <a:rPr lang="it-IT" sz="2000" baseline="30000" dirty="0">
                <a:solidFill>
                  <a:schemeClr val="bg1"/>
                </a:solidFill>
                <a:latin typeface="+mj-lt"/>
              </a:rPr>
              <a:t>12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C)</a:t>
            </a:r>
          </a:p>
          <a:p>
            <a:pPr marL="311079" indent="-311079" algn="just">
              <a:lnSpc>
                <a:spcPct val="120000"/>
              </a:lnSpc>
              <a:buClr>
                <a:srgbClr val="FF0000"/>
              </a:buClr>
              <a:buFont typeface="Wingdings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+mj-lt"/>
              </a:rPr>
              <a:t> High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Biological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+mj-lt"/>
              </a:rPr>
              <a:t>effectiveness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 (</a:t>
            </a:r>
            <a:r>
              <a:rPr lang="it-IT" sz="2000" baseline="30000" dirty="0">
                <a:solidFill>
                  <a:schemeClr val="bg1"/>
                </a:solidFill>
                <a:latin typeface="+mj-lt"/>
              </a:rPr>
              <a:t>12</a:t>
            </a:r>
            <a:r>
              <a:rPr lang="it-IT" sz="2000" dirty="0">
                <a:solidFill>
                  <a:schemeClr val="bg1"/>
                </a:solidFill>
                <a:latin typeface="+mj-lt"/>
              </a:rPr>
              <a:t>C)</a:t>
            </a:r>
          </a:p>
          <a:p>
            <a:pPr algn="just">
              <a:lnSpc>
                <a:spcPct val="120000"/>
              </a:lnSpc>
            </a:pPr>
            <a:endParaRPr lang="it-IT" sz="900" dirty="0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20000"/>
              </a:lnSpc>
            </a:pPr>
            <a:r>
              <a:rPr lang="it-IT" sz="2000" dirty="0">
                <a:solidFill>
                  <a:srgbClr val="FFFF00"/>
                </a:solidFill>
                <a:latin typeface="+mn-lt"/>
              </a:rPr>
              <a:t>Treatment of </a:t>
            </a:r>
            <a:r>
              <a:rPr lang="it-IT" sz="2000" dirty="0" err="1">
                <a:solidFill>
                  <a:srgbClr val="FFFF00"/>
                </a:solidFill>
                <a:latin typeface="+mn-lt"/>
              </a:rPr>
              <a:t>highly</a:t>
            </a:r>
            <a:r>
              <a:rPr lang="it-IT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+mn-lt"/>
              </a:rPr>
              <a:t>radiation</a:t>
            </a:r>
            <a:r>
              <a:rPr lang="it-IT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+mn-lt"/>
              </a:rPr>
              <a:t>resistent</a:t>
            </a:r>
            <a:r>
              <a:rPr lang="it-IT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+mn-lt"/>
              </a:rPr>
              <a:t>tumours</a:t>
            </a:r>
            <a:r>
              <a:rPr lang="it-IT" sz="2000" dirty="0">
                <a:solidFill>
                  <a:srgbClr val="FFFF00"/>
                </a:solidFill>
                <a:latin typeface="+mn-lt"/>
              </a:rPr>
              <a:t>, </a:t>
            </a:r>
            <a:r>
              <a:rPr lang="it-IT" sz="2000" dirty="0" err="1">
                <a:solidFill>
                  <a:srgbClr val="FFFF00"/>
                </a:solidFill>
                <a:latin typeface="+mn-lt"/>
              </a:rPr>
              <a:t>sparing</a:t>
            </a:r>
            <a:r>
              <a:rPr lang="it-IT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+mn-lt"/>
              </a:rPr>
              <a:t>surrounding</a:t>
            </a:r>
            <a:r>
              <a:rPr lang="it-IT" sz="2000" dirty="0">
                <a:solidFill>
                  <a:srgbClr val="FFFF00"/>
                </a:solidFill>
                <a:latin typeface="+mn-lt"/>
              </a:rPr>
              <a:t> OAR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929188" y="3929064"/>
            <a:ext cx="2286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75" y="1013014"/>
            <a:ext cx="4240213" cy="4309597"/>
          </a:xfrm>
          <a:prstGeom prst="rect">
            <a:avLst/>
          </a:prstGeom>
          <a:noFill/>
          <a:ln w="1908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4356" y="5474327"/>
            <a:ext cx="8625984" cy="991865"/>
          </a:xfrm>
          <a:prstGeom prst="rect">
            <a:avLst/>
          </a:prstGeom>
          <a:solidFill>
            <a:srgbClr val="CCFFCC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9992" tIns="57883" rIns="89992" bIns="46796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just">
              <a:lnSpc>
                <a:spcPct val="96000"/>
              </a:lnSpc>
              <a:buClrTx/>
              <a:buSzTx/>
              <a:buFontTx/>
              <a:buNone/>
            </a:pPr>
            <a:r>
              <a:rPr lang="it-IT" sz="2000" dirty="0">
                <a:solidFill>
                  <a:srgbClr val="FF0000"/>
                </a:solidFill>
                <a:latin typeface="+mj-lt"/>
              </a:rPr>
              <a:t>INFN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has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a long standing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activity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in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this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field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not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only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in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beam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facility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realization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(CNAO)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but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also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in Treatment Planning System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development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 (TPS INFN-IBA joint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project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3118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4B59A-FA46-2542-B4F0-45266A97234B}" type="slidenum">
              <a:rPr lang="en-US"/>
              <a:pPr/>
              <a:t>20</a:t>
            </a:fld>
            <a:endParaRPr lang="en-US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6876" r="6958" b="6801"/>
          <a:stretch>
            <a:fillRect/>
          </a:stretch>
        </p:blipFill>
        <p:spPr bwMode="auto">
          <a:xfrm>
            <a:off x="457200" y="3340885"/>
            <a:ext cx="3519116" cy="349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9" name="Rectangle 13"/>
          <p:cNvSpPr>
            <a:spLocks noGrp="1" noChangeArrowheads="1"/>
          </p:cNvSpPr>
          <p:nvPr>
            <p:ph type="title"/>
          </p:nvPr>
        </p:nvSpPr>
        <p:spPr>
          <a:xfrm>
            <a:off x="93715" y="101329"/>
            <a:ext cx="4580587" cy="839657"/>
          </a:xfrm>
          <a:ln/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vertex </a:t>
            </a:r>
            <a:r>
              <a:rPr lang="en-US" dirty="0"/>
              <a:t>detector</a:t>
            </a:r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2587" y="1107609"/>
            <a:ext cx="4932508" cy="2272558"/>
          </a:xfrm>
          <a:ln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6600"/>
                </a:solidFill>
              </a:rPr>
              <a:t>T</a:t>
            </a:r>
            <a:r>
              <a:rPr lang="en-US" sz="2400" dirty="0" smtClean="0">
                <a:solidFill>
                  <a:srgbClr val="FF6600"/>
                </a:solidFill>
              </a:rPr>
              <a:t>racks </a:t>
            </a:r>
            <a:r>
              <a:rPr lang="en-US" sz="2400" dirty="0">
                <a:solidFill>
                  <a:srgbClr val="FF6600"/>
                </a:solidFill>
              </a:rPr>
              <a:t>all the charged fragments </a:t>
            </a:r>
            <a:r>
              <a:rPr lang="en-US" sz="2400" dirty="0" smtClean="0">
                <a:solidFill>
                  <a:srgbClr val="FF6600"/>
                </a:solidFill>
              </a:rPr>
              <a:t>downstream </a:t>
            </a:r>
            <a:r>
              <a:rPr lang="en-US" sz="2400" dirty="0">
                <a:solidFill>
                  <a:srgbClr val="FF6600"/>
                </a:solidFill>
              </a:rPr>
              <a:t>the target (&lt;40deg).</a:t>
            </a:r>
            <a:endParaRPr lang="en-US" sz="2400" dirty="0">
              <a:solidFill>
                <a:srgbClr val="FF6600"/>
              </a:solidFill>
              <a:latin typeface="Times" charset="0"/>
              <a:sym typeface="Time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CFFCC"/>
                </a:solidFill>
              </a:rPr>
              <a:t>4 </a:t>
            </a:r>
            <a:r>
              <a:rPr lang="en-US" sz="2400" dirty="0">
                <a:solidFill>
                  <a:srgbClr val="CCFFCC"/>
                </a:solidFill>
              </a:rPr>
              <a:t>planes of 2x2 cm</a:t>
            </a:r>
            <a:r>
              <a:rPr lang="en-US" sz="2400" baseline="32000" dirty="0">
                <a:solidFill>
                  <a:srgbClr val="CCFFCC"/>
                </a:solidFill>
              </a:rPr>
              <a:t>2</a:t>
            </a:r>
            <a:r>
              <a:rPr lang="en-US" sz="2400" dirty="0">
                <a:solidFill>
                  <a:srgbClr val="CCFFCC"/>
                </a:solidFill>
              </a:rPr>
              <a:t> active area, each made of </a:t>
            </a:r>
            <a:r>
              <a:rPr lang="en-US" sz="2400" dirty="0" smtClean="0">
                <a:solidFill>
                  <a:srgbClr val="CCFFCC"/>
                </a:solidFill>
              </a:rPr>
              <a:t>two MIMOSA </a:t>
            </a:r>
            <a:r>
              <a:rPr lang="en-US" sz="2400" dirty="0">
                <a:solidFill>
                  <a:srgbClr val="CCFFCC"/>
                </a:solidFill>
              </a:rPr>
              <a:t>26 silicon pixel </a:t>
            </a:r>
            <a:r>
              <a:rPr lang="en-US" sz="2400" dirty="0" smtClean="0">
                <a:solidFill>
                  <a:srgbClr val="CCFFCC"/>
                </a:solidFill>
              </a:rPr>
              <a:t>detectors (MAPS), </a:t>
            </a:r>
            <a:r>
              <a:rPr lang="en-US" sz="2400" dirty="0">
                <a:solidFill>
                  <a:srgbClr val="CCFFCC"/>
                </a:solidFill>
              </a:rPr>
              <a:t>3mm </a:t>
            </a:r>
            <a:r>
              <a:rPr lang="en-US" sz="2400" dirty="0" smtClean="0">
                <a:solidFill>
                  <a:srgbClr val="CCFFCC"/>
                </a:solidFill>
              </a:rPr>
              <a:t>spaced, 18.4 </a:t>
            </a:r>
            <a:r>
              <a:rPr lang="en-US" sz="24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rgbClr val="CCFFCC"/>
                </a:solidFill>
              </a:rPr>
              <a:t>m pitch</a:t>
            </a:r>
            <a:endParaRPr lang="en-US" sz="2400" dirty="0">
              <a:solidFill>
                <a:srgbClr val="CCFFCC"/>
              </a:solidFill>
            </a:endParaRPr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53" y="4010803"/>
            <a:ext cx="4112423" cy="27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16926" r="10594" b="17418"/>
          <a:stretch/>
        </p:blipFill>
        <p:spPr bwMode="auto">
          <a:xfrm>
            <a:off x="6790054" y="1998004"/>
            <a:ext cx="2353946" cy="2223475"/>
          </a:xfrm>
          <a:prstGeom prst="rect">
            <a:avLst/>
          </a:prstGeom>
          <a:noFill/>
          <a:ln w="38100" cap="flat" cmpd="sng">
            <a:solidFill>
              <a:srgbClr val="FBB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4380247" y="33987"/>
            <a:ext cx="4028596" cy="1846729"/>
            <a:chOff x="5796935" y="-25114"/>
            <a:chExt cx="4439149" cy="2036532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16200000">
              <a:off x="9224116" y="1465667"/>
              <a:ext cx="237838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6597465" y="664630"/>
              <a:ext cx="53282" cy="739146"/>
            </a:xfrm>
            <a:prstGeom prst="roundRect">
              <a:avLst>
                <a:gd name="adj" fmla="val 1921"/>
              </a:avLst>
            </a:prstGeom>
            <a:solidFill>
              <a:srgbClr val="8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6761845" y="664630"/>
              <a:ext cx="1036164" cy="739146"/>
            </a:xfrm>
            <a:prstGeom prst="roundRect">
              <a:avLst>
                <a:gd name="adj" fmla="val 139"/>
              </a:avLst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auto">
            <a:xfrm>
              <a:off x="7884167" y="664630"/>
              <a:ext cx="295885" cy="739146"/>
            </a:xfrm>
            <a:prstGeom prst="roundRect">
              <a:avLst>
                <a:gd name="adj" fmla="val 347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8319492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6195015" y="1054609"/>
              <a:ext cx="1776444" cy="11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V="1">
              <a:off x="8031772" y="806816"/>
              <a:ext cx="1491240" cy="257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10422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7453119" y="253033"/>
              <a:ext cx="100811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TARGET</a:t>
              </a:r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5796935" y="1045121"/>
              <a:ext cx="566324" cy="37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BEAM</a:t>
              </a:r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>
              <a:off x="8565266" y="1732413"/>
              <a:ext cx="906325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>
              <a:off x="7973727" y="1031936"/>
              <a:ext cx="1142728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7727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56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2584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>
              <a:off x="8023608" y="1062545"/>
              <a:ext cx="1419341" cy="94887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7973727" y="1031936"/>
              <a:ext cx="816235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" name="AutoShape 27"/>
            <p:cNvSpPr>
              <a:spLocks noChangeArrowheads="1"/>
            </p:cNvSpPr>
            <p:nvPr/>
          </p:nvSpPr>
          <p:spPr bwMode="auto">
            <a:xfrm>
              <a:off x="8706335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" name="AutoShape 28"/>
            <p:cNvSpPr>
              <a:spLocks noChangeArrowheads="1"/>
            </p:cNvSpPr>
            <p:nvPr/>
          </p:nvSpPr>
          <p:spPr bwMode="auto">
            <a:xfrm>
              <a:off x="8884055" y="432230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2067" y="181025"/>
              <a:ext cx="501038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92326"/>
                  </a:solidFill>
                </a:rPr>
                <a:t>SC</a:t>
              </a:r>
              <a:endParaRPr lang="en-US" dirty="0">
                <a:solidFill>
                  <a:srgbClr val="892326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0800000" flipV="1">
              <a:off x="7021071" y="1453514"/>
              <a:ext cx="562967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BM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574435" y="1325122"/>
              <a:ext cx="661649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</a:rPr>
                <a:t>Ptag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425110" y="-25114"/>
              <a:ext cx="504291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>
              <a:off x="8500647" y="446861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cxnSp>
        <p:nvCxnSpPr>
          <p:cNvPr id="3" name="Straight Connector 2"/>
          <p:cNvCxnSpPr>
            <a:stCxn id="24" idx="2"/>
          </p:cNvCxnSpPr>
          <p:nvPr/>
        </p:nvCxnSpPr>
        <p:spPr>
          <a:xfrm>
            <a:off x="6690081" y="1538390"/>
            <a:ext cx="99973" cy="4596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38" idx="2"/>
          </p:cNvCxnSpPr>
          <p:nvPr/>
        </p:nvCxnSpPr>
        <p:spPr>
          <a:xfrm>
            <a:off x="7202431" y="1514746"/>
            <a:ext cx="1941569" cy="4094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7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6"/>
          <a:stretch/>
        </p:blipFill>
        <p:spPr bwMode="auto">
          <a:xfrm>
            <a:off x="0" y="3540785"/>
            <a:ext cx="2803611" cy="317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385" y="-31737"/>
            <a:ext cx="5816003" cy="593093"/>
          </a:xfrm>
        </p:spPr>
        <p:txBody>
          <a:bodyPr>
            <a:normAutofit fontScale="90000"/>
          </a:bodyPr>
          <a:lstStyle/>
          <a:p>
            <a:pPr>
              <a:lnSpc>
                <a:spcPct val="116000"/>
              </a:lnSpc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</a:rPr>
              <a:t>Vertex Detector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11724" y="1171236"/>
            <a:ext cx="3428139" cy="1890197"/>
            <a:chOff x="5796935" y="-25114"/>
            <a:chExt cx="3777500" cy="2084468"/>
          </a:xfrm>
        </p:grpSpPr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16200000">
              <a:off x="9224116" y="1465667"/>
              <a:ext cx="237838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1" name="AutoShape 3"/>
            <p:cNvSpPr>
              <a:spLocks noChangeArrowheads="1"/>
            </p:cNvSpPr>
            <p:nvPr/>
          </p:nvSpPr>
          <p:spPr bwMode="auto">
            <a:xfrm>
              <a:off x="6597465" y="664630"/>
              <a:ext cx="53282" cy="739146"/>
            </a:xfrm>
            <a:prstGeom prst="roundRect">
              <a:avLst>
                <a:gd name="adj" fmla="val 1921"/>
              </a:avLst>
            </a:prstGeom>
            <a:solidFill>
              <a:srgbClr val="8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2" name="AutoShape 4"/>
            <p:cNvSpPr>
              <a:spLocks noChangeArrowheads="1"/>
            </p:cNvSpPr>
            <p:nvPr/>
          </p:nvSpPr>
          <p:spPr bwMode="auto">
            <a:xfrm>
              <a:off x="6761845" y="664630"/>
              <a:ext cx="1036164" cy="739146"/>
            </a:xfrm>
            <a:prstGeom prst="roundRect">
              <a:avLst>
                <a:gd name="adj" fmla="val 139"/>
              </a:avLst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7884167" y="664630"/>
              <a:ext cx="295885" cy="739146"/>
            </a:xfrm>
            <a:prstGeom prst="roundRect">
              <a:avLst>
                <a:gd name="adj" fmla="val 347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>
              <a:off x="8319492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6195015" y="1054609"/>
              <a:ext cx="1776444" cy="11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8031772" y="806816"/>
              <a:ext cx="1491240" cy="257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10422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453119" y="253033"/>
              <a:ext cx="100811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TARGET</a:t>
              </a:r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5796935" y="1045121"/>
              <a:ext cx="566324" cy="37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BEAM</a:t>
              </a:r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>
              <a:off x="8565266" y="1732413"/>
              <a:ext cx="906325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7973727" y="1031936"/>
              <a:ext cx="1142728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7727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56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2584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8023608" y="1062545"/>
              <a:ext cx="1419341" cy="94887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7973727" y="1031936"/>
              <a:ext cx="816235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auto">
            <a:xfrm>
              <a:off x="8706335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6" name="AutoShape 28"/>
            <p:cNvSpPr>
              <a:spLocks noChangeArrowheads="1"/>
            </p:cNvSpPr>
            <p:nvPr/>
          </p:nvSpPr>
          <p:spPr bwMode="auto">
            <a:xfrm>
              <a:off x="8884055" y="432230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62067" y="181025"/>
              <a:ext cx="501038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92326"/>
                  </a:solidFill>
                </a:rPr>
                <a:t>SC</a:t>
              </a:r>
              <a:endParaRPr lang="en-US" dirty="0">
                <a:solidFill>
                  <a:srgbClr val="892326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0800000" flipV="1">
              <a:off x="7021071" y="1453514"/>
              <a:ext cx="562967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BM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8251" y="1652063"/>
              <a:ext cx="661649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</a:rPr>
                <a:t>Ptag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25110" y="-25114"/>
              <a:ext cx="504291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8500647" y="446861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62962" y="751825"/>
            <a:ext cx="5685308" cy="258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697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1" indent="0">
              <a:lnSpc>
                <a:spcPct val="100000"/>
              </a:lnSpc>
              <a:tabLst>
                <a:tab pos="231869" algn="l"/>
                <a:tab pos="334122" algn="l"/>
                <a:tab pos="748894" algn="l"/>
                <a:tab pos="1163665" algn="l"/>
                <a:tab pos="1578437" algn="l"/>
                <a:tab pos="1993209" algn="l"/>
                <a:tab pos="2407981" algn="l"/>
                <a:tab pos="2822753" algn="l"/>
                <a:tab pos="3237525" algn="l"/>
                <a:tab pos="3652296" algn="l"/>
                <a:tab pos="4067068" algn="l"/>
                <a:tab pos="4481840" algn="l"/>
                <a:tab pos="4896612" algn="l"/>
                <a:tab pos="5311384" algn="l"/>
                <a:tab pos="5726156" algn="l"/>
                <a:tab pos="6140928" algn="l"/>
                <a:tab pos="6555699" algn="l"/>
                <a:tab pos="6970471" algn="l"/>
                <a:tab pos="7385243" algn="l"/>
                <a:tab pos="7800015" algn="l"/>
                <a:tab pos="8214787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Tracking resolution ~ 10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µm (</a:t>
            </a:r>
            <a:r>
              <a:rPr lang="en-US" sz="2000" dirty="0" err="1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x,y</a:t>
            </a:r>
            <a:r>
              <a:rPr lang="en-US" sz="2000" dirty="0" smtClean="0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)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and 60 µm (z</a:t>
            </a:r>
            <a:r>
              <a:rPr lang="en-US" sz="2000" dirty="0" smtClean="0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)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is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fundamental 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to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correctly 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extrapolate the fragment track along ~ 6m to the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TOFWALL</a:t>
            </a:r>
          </a:p>
          <a:p>
            <a:pPr marL="7201" indent="0">
              <a:lnSpc>
                <a:spcPct val="100000"/>
              </a:lnSpc>
              <a:tabLst>
                <a:tab pos="231869" algn="l"/>
                <a:tab pos="334122" algn="l"/>
                <a:tab pos="748894" algn="l"/>
                <a:tab pos="1163665" algn="l"/>
                <a:tab pos="1578437" algn="l"/>
                <a:tab pos="1993209" algn="l"/>
                <a:tab pos="2407981" algn="l"/>
                <a:tab pos="2822753" algn="l"/>
                <a:tab pos="3237525" algn="l"/>
                <a:tab pos="3652296" algn="l"/>
                <a:tab pos="4067068" algn="l"/>
                <a:tab pos="4481840" algn="l"/>
                <a:tab pos="4896612" algn="l"/>
                <a:tab pos="5311384" algn="l"/>
                <a:tab pos="5726156" algn="l"/>
                <a:tab pos="6140928" algn="l"/>
                <a:tab pos="6555699" algn="l"/>
                <a:tab pos="6970471" algn="l"/>
                <a:tab pos="7385243" algn="l"/>
                <a:tab pos="7800015" algn="l"/>
                <a:tab pos="8214787" algn="l"/>
              </a:tabLst>
            </a:pPr>
            <a:r>
              <a:rPr lang="en-US" sz="2000" dirty="0" smtClean="0">
                <a:solidFill>
                  <a:srgbClr val="FF6600"/>
                </a:solidFill>
                <a:latin typeface="Comic Sans MS"/>
                <a:cs typeface="Comic Sans MS"/>
              </a:rPr>
              <a:t>Tracking efficiency for fragments ~ 99%</a:t>
            </a:r>
          </a:p>
          <a:p>
            <a:pPr marL="7201" indent="0">
              <a:lnSpc>
                <a:spcPct val="100000"/>
              </a:lnSpc>
              <a:tabLst>
                <a:tab pos="231869" algn="l"/>
                <a:tab pos="334122" algn="l"/>
                <a:tab pos="748894" algn="l"/>
                <a:tab pos="1163665" algn="l"/>
                <a:tab pos="1578437" algn="l"/>
                <a:tab pos="1993209" algn="l"/>
                <a:tab pos="2407981" algn="l"/>
                <a:tab pos="2822753" algn="l"/>
                <a:tab pos="3237525" algn="l"/>
                <a:tab pos="3652296" algn="l"/>
                <a:tab pos="4067068" algn="l"/>
                <a:tab pos="4481840" algn="l"/>
                <a:tab pos="4896612" algn="l"/>
                <a:tab pos="5311384" algn="l"/>
                <a:tab pos="5726156" algn="l"/>
                <a:tab pos="6140928" algn="l"/>
                <a:tab pos="6555699" algn="l"/>
                <a:tab pos="6970471" algn="l"/>
                <a:tab pos="7385243" algn="l"/>
                <a:tab pos="7800015" algn="l"/>
                <a:tab pos="8214787" algn="l"/>
              </a:tabLst>
            </a:pPr>
            <a:r>
              <a:rPr lang="en-US" sz="2000" dirty="0" smtClean="0">
                <a:solidFill>
                  <a:srgbClr val="CCFFCC"/>
                </a:solidFill>
                <a:latin typeface="Comic Sans MS"/>
                <a:cs typeface="Comic Sans MS"/>
              </a:rPr>
              <a:t>The </a:t>
            </a:r>
            <a:r>
              <a:rPr lang="en-US" sz="2000" dirty="0">
                <a:solidFill>
                  <a:srgbClr val="CCFFCC"/>
                </a:solidFill>
                <a:latin typeface="Comic Sans MS"/>
                <a:cs typeface="Comic Sans MS"/>
              </a:rPr>
              <a:t>vertex provides also information on the fragment charge looking at the number of fired pixels</a:t>
            </a:r>
          </a:p>
          <a:p>
            <a:pPr marL="7201" indent="0">
              <a:lnSpc>
                <a:spcPct val="100000"/>
              </a:lnSpc>
              <a:tabLst>
                <a:tab pos="231869" algn="l"/>
                <a:tab pos="334122" algn="l"/>
                <a:tab pos="748894" algn="l"/>
                <a:tab pos="1163665" algn="l"/>
                <a:tab pos="1578437" algn="l"/>
                <a:tab pos="1993209" algn="l"/>
                <a:tab pos="2407981" algn="l"/>
                <a:tab pos="2822753" algn="l"/>
                <a:tab pos="3237525" algn="l"/>
                <a:tab pos="3652296" algn="l"/>
                <a:tab pos="4067068" algn="l"/>
                <a:tab pos="4481840" algn="l"/>
                <a:tab pos="4896612" algn="l"/>
                <a:tab pos="5311384" algn="l"/>
                <a:tab pos="5726156" algn="l"/>
                <a:tab pos="6140928" algn="l"/>
                <a:tab pos="6555699" algn="l"/>
                <a:tab pos="6970471" algn="l"/>
                <a:tab pos="7385243" algn="l"/>
                <a:tab pos="7800015" algn="l"/>
                <a:tab pos="8214787" algn="l"/>
              </a:tabLst>
            </a:pPr>
            <a:endParaRPr lang="en-US" sz="2000" dirty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marL="7201" indent="0">
              <a:lnSpc>
                <a:spcPct val="100000"/>
              </a:lnSpc>
              <a:tabLst>
                <a:tab pos="231869" algn="l"/>
                <a:tab pos="334122" algn="l"/>
                <a:tab pos="748894" algn="l"/>
                <a:tab pos="1163665" algn="l"/>
                <a:tab pos="1578437" algn="l"/>
                <a:tab pos="1993209" algn="l"/>
                <a:tab pos="2407981" algn="l"/>
                <a:tab pos="2822753" algn="l"/>
                <a:tab pos="3237525" algn="l"/>
                <a:tab pos="3652296" algn="l"/>
                <a:tab pos="4067068" algn="l"/>
                <a:tab pos="4481840" algn="l"/>
                <a:tab pos="4896612" algn="l"/>
                <a:tab pos="5311384" algn="l"/>
                <a:tab pos="5726156" algn="l"/>
                <a:tab pos="6140928" algn="l"/>
                <a:tab pos="6555699" algn="l"/>
                <a:tab pos="6970471" algn="l"/>
                <a:tab pos="7385243" algn="l"/>
                <a:tab pos="7800015" algn="l"/>
                <a:tab pos="8214787" algn="l"/>
              </a:tabLst>
            </a:pPr>
            <a:endParaRPr lang="en-US" sz="1800" dirty="0"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  <a:p>
            <a:pPr marL="7201" indent="0">
              <a:lnSpc>
                <a:spcPct val="100000"/>
              </a:lnSpc>
              <a:tabLst>
                <a:tab pos="231869" algn="l"/>
                <a:tab pos="334122" algn="l"/>
                <a:tab pos="748894" algn="l"/>
                <a:tab pos="1163665" algn="l"/>
                <a:tab pos="1578437" algn="l"/>
                <a:tab pos="1993209" algn="l"/>
                <a:tab pos="2407981" algn="l"/>
                <a:tab pos="2822753" algn="l"/>
                <a:tab pos="3237525" algn="l"/>
                <a:tab pos="3652296" algn="l"/>
                <a:tab pos="4067068" algn="l"/>
                <a:tab pos="4481840" algn="l"/>
                <a:tab pos="4896612" algn="l"/>
                <a:tab pos="5311384" algn="l"/>
                <a:tab pos="5726156" algn="l"/>
                <a:tab pos="6140928" algn="l"/>
                <a:tab pos="6555699" algn="l"/>
                <a:tab pos="6970471" algn="l"/>
                <a:tab pos="7385243" algn="l"/>
                <a:tab pos="7800015" algn="l"/>
                <a:tab pos="8214787" algn="l"/>
              </a:tabLst>
            </a:pPr>
            <a:endParaRPr lang="en-US" sz="1800" dirty="0">
              <a:solidFill>
                <a:srgbClr val="3BFFF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932" y="6305696"/>
            <a:ext cx="1764631" cy="360763"/>
          </a:xfrm>
          <a:prstGeom prst="rect">
            <a:avLst/>
          </a:prstGeom>
          <a:solidFill>
            <a:srgbClr val="FFFF00"/>
          </a:solidFill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x Residuals (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m)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9704" y="4604345"/>
            <a:ext cx="1154765" cy="360763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10 m</a:t>
            </a:r>
            <a:r>
              <a:rPr lang="en-US" dirty="0" smtClean="0">
                <a:solidFill>
                  <a:srgbClr val="0000FF"/>
                </a:solidFill>
              </a:rPr>
              <a:t>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7769" y="5240846"/>
            <a:ext cx="2744631" cy="360763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endParaRPr lang="en-US" dirty="0">
              <a:solidFill>
                <a:srgbClr val="CCFFCC"/>
              </a:solidFill>
              <a:latin typeface="+mj-lt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2857" y="3555984"/>
            <a:ext cx="2907664" cy="32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80" y="3059537"/>
            <a:ext cx="3067888" cy="319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117664" y="4588564"/>
            <a:ext cx="1154765" cy="360763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60 m</a:t>
            </a:r>
            <a:r>
              <a:rPr lang="en-US" dirty="0" smtClean="0">
                <a:solidFill>
                  <a:srgbClr val="0000FF"/>
                </a:solidFill>
              </a:rPr>
              <a:t>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50719" y="6011773"/>
            <a:ext cx="1889220" cy="360763"/>
          </a:xfrm>
          <a:prstGeom prst="rect">
            <a:avLst/>
          </a:prstGeom>
          <a:solidFill>
            <a:srgbClr val="FFFF00"/>
          </a:solidFill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z Residuals (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m)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52594" y="6445976"/>
            <a:ext cx="1889220" cy="360763"/>
          </a:xfrm>
          <a:prstGeom prst="rect">
            <a:avLst/>
          </a:prstGeom>
          <a:solidFill>
            <a:srgbClr val="FFFF00"/>
          </a:solidFill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Fragment charge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44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385" y="33560"/>
            <a:ext cx="5031824" cy="593093"/>
          </a:xfrm>
        </p:spPr>
        <p:txBody>
          <a:bodyPr>
            <a:normAutofit fontScale="90000"/>
          </a:bodyPr>
          <a:lstStyle/>
          <a:p>
            <a:pPr>
              <a:lnSpc>
                <a:spcPct val="116000"/>
              </a:lnSpc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</a:rPr>
              <a:t>Large angle proton </a:t>
            </a:r>
            <a:r>
              <a:rPr lang="en-GB" dirty="0">
                <a:solidFill>
                  <a:srgbClr val="FFFF00"/>
                </a:solidFill>
              </a:rPr>
              <a:t>T</a:t>
            </a:r>
            <a:r>
              <a:rPr lang="en-GB" dirty="0" smtClean="0">
                <a:solidFill>
                  <a:srgbClr val="FFFF00"/>
                </a:solidFill>
              </a:rPr>
              <a:t>agger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87549" y="164154"/>
            <a:ext cx="3428139" cy="1703270"/>
            <a:chOff x="5796935" y="181025"/>
            <a:chExt cx="3777500" cy="1878329"/>
          </a:xfrm>
        </p:grpSpPr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16200000">
              <a:off x="9224116" y="1465667"/>
              <a:ext cx="237838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1" name="AutoShape 3"/>
            <p:cNvSpPr>
              <a:spLocks noChangeArrowheads="1"/>
            </p:cNvSpPr>
            <p:nvPr/>
          </p:nvSpPr>
          <p:spPr bwMode="auto">
            <a:xfrm>
              <a:off x="6597465" y="664630"/>
              <a:ext cx="53282" cy="739146"/>
            </a:xfrm>
            <a:prstGeom prst="roundRect">
              <a:avLst>
                <a:gd name="adj" fmla="val 1921"/>
              </a:avLst>
            </a:prstGeom>
            <a:solidFill>
              <a:srgbClr val="8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2" name="AutoShape 4"/>
            <p:cNvSpPr>
              <a:spLocks noChangeArrowheads="1"/>
            </p:cNvSpPr>
            <p:nvPr/>
          </p:nvSpPr>
          <p:spPr bwMode="auto">
            <a:xfrm>
              <a:off x="6761845" y="664630"/>
              <a:ext cx="1036164" cy="739146"/>
            </a:xfrm>
            <a:prstGeom prst="roundRect">
              <a:avLst>
                <a:gd name="adj" fmla="val 139"/>
              </a:avLst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7884167" y="664630"/>
              <a:ext cx="295885" cy="739146"/>
            </a:xfrm>
            <a:prstGeom prst="roundRect">
              <a:avLst>
                <a:gd name="adj" fmla="val 347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>
              <a:off x="8319492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6195015" y="1054609"/>
              <a:ext cx="1776444" cy="11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8031772" y="806816"/>
              <a:ext cx="1491240" cy="257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10422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453119" y="253033"/>
              <a:ext cx="100811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TARGET</a:t>
              </a:r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5796935" y="1045121"/>
              <a:ext cx="566324" cy="37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BEAM</a:t>
              </a:r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>
              <a:off x="8565266" y="1732413"/>
              <a:ext cx="906325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7973727" y="1031936"/>
              <a:ext cx="1142728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7727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56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2584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8023608" y="1062545"/>
              <a:ext cx="1419341" cy="94887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7973727" y="1031936"/>
              <a:ext cx="816235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auto">
            <a:xfrm>
              <a:off x="8706335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6" name="AutoShape 28"/>
            <p:cNvSpPr>
              <a:spLocks noChangeArrowheads="1"/>
            </p:cNvSpPr>
            <p:nvPr/>
          </p:nvSpPr>
          <p:spPr bwMode="auto">
            <a:xfrm>
              <a:off x="8884055" y="432230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62067" y="181025"/>
              <a:ext cx="501038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92326"/>
                  </a:solidFill>
                </a:rPr>
                <a:t>SC</a:t>
              </a:r>
              <a:endParaRPr lang="en-US" dirty="0">
                <a:solidFill>
                  <a:srgbClr val="892326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0800000" flipV="1">
              <a:off x="7021071" y="1453514"/>
              <a:ext cx="562967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BM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8251" y="1652063"/>
              <a:ext cx="661649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</a:rPr>
                <a:t>Ptag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5287" y="397049"/>
              <a:ext cx="504291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8500647" y="446861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 bwMode="auto">
          <a:xfrm flipH="1">
            <a:off x="5944315" y="1796577"/>
            <a:ext cx="2156496" cy="7182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884991" y="1796577"/>
            <a:ext cx="259009" cy="7182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28311" y="882420"/>
            <a:ext cx="5619959" cy="228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9203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32" indent="0">
              <a:lnSpc>
                <a:spcPct val="100000"/>
              </a:lnSpc>
              <a:buClr>
                <a:srgbClr val="000080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sz="1800" dirty="0">
                <a:solidFill>
                  <a:srgbClr val="FBB600"/>
                </a:solidFill>
              </a:rPr>
              <a:t>Detects large angle (10</a:t>
            </a:r>
            <a:r>
              <a:rPr lang="en-US" sz="1800" baseline="30000" dirty="0">
                <a:solidFill>
                  <a:srgbClr val="FBB600"/>
                </a:solidFill>
              </a:rPr>
              <a:t>0</a:t>
            </a:r>
            <a:r>
              <a:rPr lang="en-US" sz="1800" dirty="0">
                <a:solidFill>
                  <a:srgbClr val="FBB600"/>
                </a:solidFill>
              </a:rPr>
              <a:t>-60</a:t>
            </a:r>
            <a:r>
              <a:rPr lang="en-US" sz="1800" baseline="30000" dirty="0">
                <a:solidFill>
                  <a:srgbClr val="FBB600"/>
                </a:solidFill>
              </a:rPr>
              <a:t>0</a:t>
            </a:r>
            <a:r>
              <a:rPr lang="en-US" sz="1800" dirty="0">
                <a:solidFill>
                  <a:srgbClr val="FBB600"/>
                </a:solidFill>
              </a:rPr>
              <a:t>) slow protons (He). Measures TOF (expected </a:t>
            </a:r>
            <a:r>
              <a:rPr lang="en-US" sz="1800" dirty="0" err="1">
                <a:solidFill>
                  <a:srgbClr val="FBB6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aseline="-25000" dirty="0" err="1">
                <a:solidFill>
                  <a:srgbClr val="FBB600"/>
                </a:solidFill>
              </a:rPr>
              <a:t>t</a:t>
            </a:r>
            <a:r>
              <a:rPr lang="en-US" sz="1800" dirty="0">
                <a:solidFill>
                  <a:srgbClr val="FBB600"/>
                </a:solidFill>
              </a:rPr>
              <a:t>=250ps), </a:t>
            </a:r>
            <a:r>
              <a:rPr lang="en-US" sz="1800" dirty="0">
                <a:solidFill>
                  <a:srgbClr val="FBB600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FBB600"/>
                </a:solidFill>
              </a:rPr>
              <a:t>E (expected </a:t>
            </a:r>
            <a:r>
              <a:rPr lang="en-US" sz="1800" dirty="0" err="1">
                <a:solidFill>
                  <a:srgbClr val="FBB6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aseline="-25000" dirty="0" err="1">
                <a:solidFill>
                  <a:srgbClr val="FBB600"/>
                </a:solidFill>
              </a:rPr>
              <a:t>E</a:t>
            </a:r>
            <a:r>
              <a:rPr lang="en-US" sz="1800" dirty="0">
                <a:solidFill>
                  <a:srgbClr val="FBB600"/>
                </a:solidFill>
              </a:rPr>
              <a:t>/E = 10%</a:t>
            </a:r>
            <a:endParaRPr lang="en-US" sz="1800" dirty="0"/>
          </a:p>
          <a:p>
            <a:pPr marL="97932" indent="0">
              <a:lnSpc>
                <a:spcPct val="100000"/>
              </a:lnSpc>
              <a:buClr>
                <a:srgbClr val="000080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sz="1800" dirty="0"/>
              <a:t>EJ-200 fast scintillator ( decay time 2.1 ns,  10000 photons/MeV) read by </a:t>
            </a:r>
            <a:r>
              <a:rPr lang="en-US" sz="1800" dirty="0" err="1"/>
              <a:t>AvanSiD</a:t>
            </a:r>
            <a:r>
              <a:rPr lang="en-US" sz="1800" dirty="0"/>
              <a:t> (IRST/FBK) 4x4 mm</a:t>
            </a:r>
            <a:r>
              <a:rPr lang="en-US" sz="1800" baseline="30000" dirty="0"/>
              <a:t>2</a:t>
            </a:r>
            <a:r>
              <a:rPr lang="en-US" sz="1800" dirty="0"/>
              <a:t> active area </a:t>
            </a:r>
            <a:r>
              <a:rPr lang="en-US" sz="1800" dirty="0" err="1"/>
              <a:t>SiPM</a:t>
            </a:r>
            <a:endParaRPr lang="en-US" sz="1800" dirty="0">
              <a:solidFill>
                <a:srgbClr val="FBB6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06" y="3167812"/>
            <a:ext cx="2848608" cy="2881074"/>
            <a:chOff x="17388" y="2989337"/>
            <a:chExt cx="2787665" cy="3045365"/>
          </a:xfrm>
        </p:grpSpPr>
        <p:pic>
          <p:nvPicPr>
            <p:cNvPr id="9" name="Picture 8" descr="kentros_SE_time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72"/>
            <a:stretch/>
          </p:blipFill>
          <p:spPr>
            <a:xfrm>
              <a:off x="17388" y="2989337"/>
              <a:ext cx="2787665" cy="280488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437531" y="3493393"/>
              <a:ext cx="1302836" cy="97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9232" indent="-259232">
                <a:buFont typeface="Symbol" charset="0"/>
                <a:buChar char="s"/>
              </a:pPr>
              <a:r>
                <a:rPr lang="en-US" dirty="0" smtClean="0">
                  <a:solidFill>
                    <a:srgbClr val="FF0000"/>
                  </a:solidFill>
                </a:rPr>
                <a:t>= 300 </a:t>
              </a:r>
              <a:r>
                <a:rPr lang="en-US" dirty="0" err="1" smtClean="0">
                  <a:solidFill>
                    <a:srgbClr val="FF0000"/>
                  </a:solidFill>
                </a:rPr>
                <a:t>ps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No vertex info used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547" y="5725641"/>
              <a:ext cx="1072201" cy="30906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9900"/>
                  </a:solidFill>
                </a:rPr>
                <a:t>TDC time (ns)</a:t>
              </a:r>
            </a:p>
          </p:txBody>
        </p:sp>
      </p:grpSp>
      <p:pic>
        <p:nvPicPr>
          <p:cNvPr id="44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r="1383" b="7948"/>
          <a:stretch/>
        </p:blipFill>
        <p:spPr bwMode="auto">
          <a:xfrm>
            <a:off x="5878967" y="2580140"/>
            <a:ext cx="3200042" cy="2812198"/>
          </a:xfrm>
          <a:prstGeom prst="rect">
            <a:avLst/>
          </a:pr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251283" y="2384250"/>
            <a:ext cx="940050" cy="360763"/>
          </a:xfrm>
          <a:prstGeom prst="rect">
            <a:avLst/>
          </a:prstGeom>
          <a:solidFill>
            <a:srgbClr val="39F5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BARREL</a:t>
            </a:r>
            <a:r>
              <a:rPr lang="en-US" dirty="0" err="1" smtClean="0"/>
              <a:t>l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29439" y="2645437"/>
            <a:ext cx="1244596" cy="360763"/>
          </a:xfrm>
          <a:prstGeom prst="rect">
            <a:avLst/>
          </a:prstGeom>
          <a:solidFill>
            <a:srgbClr val="39F5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 </a:t>
            </a:r>
            <a:r>
              <a:rPr lang="en-US" dirty="0" err="1" smtClean="0">
                <a:solidFill>
                  <a:srgbClr val="FF0000"/>
                </a:solidFill>
              </a:rPr>
              <a:t>Endcap</a:t>
            </a:r>
            <a:r>
              <a:rPr lang="en-US" dirty="0" err="1" smtClean="0"/>
              <a:t>l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895126" y="4996073"/>
            <a:ext cx="1464383" cy="360763"/>
          </a:xfrm>
          <a:prstGeom prst="rect">
            <a:avLst/>
          </a:prstGeom>
          <a:solidFill>
            <a:srgbClr val="39F5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Small </a:t>
            </a:r>
            <a:r>
              <a:rPr lang="en-US" dirty="0" err="1" smtClean="0">
                <a:solidFill>
                  <a:srgbClr val="FF0000"/>
                </a:solidFill>
              </a:rPr>
              <a:t>Endcap</a:t>
            </a:r>
            <a:r>
              <a:rPr lang="en-US" dirty="0" err="1" smtClean="0"/>
              <a:t>l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flipV="1">
            <a:off x="5627318" y="4343105"/>
            <a:ext cx="1032214" cy="65296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63C4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>
            <a:stCxn id="47" idx="2"/>
          </p:cNvCxnSpPr>
          <p:nvPr/>
        </p:nvCxnSpPr>
        <p:spPr bwMode="auto">
          <a:xfrm>
            <a:off x="5651737" y="3006200"/>
            <a:ext cx="684668" cy="3575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63C4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Rectangle 2"/>
          <p:cNvSpPr txBox="1">
            <a:spLocks noChangeArrowheads="1"/>
          </p:cNvSpPr>
          <p:nvPr/>
        </p:nvSpPr>
        <p:spPr bwMode="auto">
          <a:xfrm>
            <a:off x="193659" y="6040877"/>
            <a:ext cx="8952726" cy="71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9203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111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32" indent="0">
              <a:lnSpc>
                <a:spcPct val="100000"/>
              </a:lnSpc>
              <a:buClr>
                <a:srgbClr val="000080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sz="1800" dirty="0">
                <a:solidFill>
                  <a:srgbClr val="FFFF00"/>
                </a:solidFill>
              </a:rPr>
              <a:t>Precise impact position given by vertex detector for </a:t>
            </a:r>
            <a:r>
              <a:rPr lang="en-US" sz="1800" dirty="0">
                <a:solidFill>
                  <a:srgbClr val="FFFF00"/>
                </a:solidFill>
                <a:latin typeface="Symbol" charset="2"/>
                <a:cs typeface="Symbol" charset="2"/>
              </a:rPr>
              <a:t>q</a:t>
            </a:r>
            <a:r>
              <a:rPr lang="en-US" sz="1800" dirty="0">
                <a:solidFill>
                  <a:srgbClr val="FFFF00"/>
                </a:solidFill>
              </a:rPr>
              <a:t>&lt;60</a:t>
            </a:r>
            <a:r>
              <a:rPr lang="en-US" sz="1800" baseline="30000" dirty="0">
                <a:solidFill>
                  <a:srgbClr val="FFFF00"/>
                </a:solidFill>
              </a:rPr>
              <a:t>0</a:t>
            </a:r>
            <a:r>
              <a:rPr lang="en-US" sz="1800" dirty="0">
                <a:solidFill>
                  <a:srgbClr val="FFFF00"/>
                </a:solidFill>
              </a:rPr>
              <a:t>. At larger </a:t>
            </a:r>
            <a:r>
              <a:rPr lang="en-US" sz="1800" dirty="0">
                <a:solidFill>
                  <a:srgbClr val="FFFF00"/>
                </a:solidFill>
                <a:latin typeface="Symbol" charset="2"/>
                <a:cs typeface="Symbol" charset="2"/>
              </a:rPr>
              <a:t>q</a:t>
            </a:r>
            <a:r>
              <a:rPr lang="en-US" sz="1800" dirty="0">
                <a:solidFill>
                  <a:srgbClr val="FFFF00"/>
                </a:solidFill>
              </a:rPr>
              <a:t> (barrel) coarse position given by ring of scintillating fiber that run along </a:t>
            </a:r>
            <a:r>
              <a:rPr lang="en-US" sz="1800" dirty="0">
                <a:solidFill>
                  <a:srgbClr val="FFFF00"/>
                </a:solidFill>
                <a:latin typeface="Symbol" charset="2"/>
                <a:cs typeface="Symbol" charset="2"/>
              </a:rPr>
              <a:t>f</a:t>
            </a:r>
          </a:p>
        </p:txBody>
      </p:sp>
      <p:pic>
        <p:nvPicPr>
          <p:cNvPr id="19" name="Picture 18" descr="IMG_033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23940" r="6094" b="17456"/>
          <a:stretch/>
        </p:blipFill>
        <p:spPr>
          <a:xfrm>
            <a:off x="2938290" y="3233109"/>
            <a:ext cx="2809980" cy="15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92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385" y="33560"/>
            <a:ext cx="5423913" cy="593093"/>
          </a:xfrm>
        </p:spPr>
        <p:txBody>
          <a:bodyPr>
            <a:normAutofit fontScale="90000"/>
          </a:bodyPr>
          <a:lstStyle/>
          <a:p>
            <a:pPr>
              <a:lnSpc>
                <a:spcPct val="116000"/>
              </a:lnSpc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</a:rPr>
              <a:t>Proton tagger: first P/He id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87549" y="164154"/>
            <a:ext cx="3428139" cy="1703270"/>
            <a:chOff x="5796935" y="181025"/>
            <a:chExt cx="3777500" cy="1878329"/>
          </a:xfrm>
        </p:grpSpPr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16200000">
              <a:off x="9224116" y="1465667"/>
              <a:ext cx="237838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1" name="AutoShape 3"/>
            <p:cNvSpPr>
              <a:spLocks noChangeArrowheads="1"/>
            </p:cNvSpPr>
            <p:nvPr/>
          </p:nvSpPr>
          <p:spPr bwMode="auto">
            <a:xfrm>
              <a:off x="6597465" y="664630"/>
              <a:ext cx="53282" cy="739146"/>
            </a:xfrm>
            <a:prstGeom prst="roundRect">
              <a:avLst>
                <a:gd name="adj" fmla="val 1921"/>
              </a:avLst>
            </a:prstGeom>
            <a:solidFill>
              <a:srgbClr val="8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2" name="AutoShape 4"/>
            <p:cNvSpPr>
              <a:spLocks noChangeArrowheads="1"/>
            </p:cNvSpPr>
            <p:nvPr/>
          </p:nvSpPr>
          <p:spPr bwMode="auto">
            <a:xfrm>
              <a:off x="6761845" y="664630"/>
              <a:ext cx="1036164" cy="739146"/>
            </a:xfrm>
            <a:prstGeom prst="roundRect">
              <a:avLst>
                <a:gd name="adj" fmla="val 139"/>
              </a:avLst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7884167" y="664630"/>
              <a:ext cx="295885" cy="739146"/>
            </a:xfrm>
            <a:prstGeom prst="roundRect">
              <a:avLst>
                <a:gd name="adj" fmla="val 347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>
              <a:off x="8319492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6195015" y="1054609"/>
              <a:ext cx="1776444" cy="11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8031772" y="806816"/>
              <a:ext cx="1491240" cy="257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10422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453119" y="253033"/>
              <a:ext cx="100811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TARGET</a:t>
              </a:r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5796935" y="1045121"/>
              <a:ext cx="566324" cy="374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720" tIns="63000" rIns="81720" bIns="4068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89000"/>
                </a:lnSpc>
                <a:defRPr/>
              </a:pPr>
              <a:r>
                <a:rPr lang="en-GB" sz="1500" dirty="0">
                  <a:latin typeface="Times New Roman" charset="0"/>
                </a:rPr>
                <a:t>BEAM</a:t>
              </a:r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>
              <a:off x="8565266" y="1732413"/>
              <a:ext cx="906325" cy="257110"/>
            </a:xfrm>
            <a:prstGeom prst="roundRect">
              <a:avLst>
                <a:gd name="adj" fmla="val 347"/>
              </a:avLst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7973727" y="1031936"/>
              <a:ext cx="1142728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7727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8023608" y="1062545"/>
              <a:ext cx="1447983" cy="56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8023608" y="1062545"/>
              <a:ext cx="1550827" cy="2584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8023608" y="1062545"/>
              <a:ext cx="1419341" cy="94887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7973727" y="1031936"/>
              <a:ext cx="816235" cy="979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auto">
            <a:xfrm>
              <a:off x="8706335" y="458304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56" name="AutoShape 28"/>
            <p:cNvSpPr>
              <a:spLocks noChangeArrowheads="1"/>
            </p:cNvSpPr>
            <p:nvPr/>
          </p:nvSpPr>
          <p:spPr bwMode="auto">
            <a:xfrm>
              <a:off x="8884055" y="432230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62067" y="181025"/>
              <a:ext cx="501038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92326"/>
                  </a:solidFill>
                </a:rPr>
                <a:t>SC</a:t>
              </a:r>
              <a:endParaRPr lang="en-US" dirty="0">
                <a:solidFill>
                  <a:srgbClr val="892326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0800000" flipV="1">
              <a:off x="7021071" y="1453514"/>
              <a:ext cx="562967" cy="4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BM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8251" y="1652063"/>
              <a:ext cx="661649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</a:rPr>
                <a:t>Ptag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5287" y="397049"/>
              <a:ext cx="504291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8500647" y="446861"/>
              <a:ext cx="45346" cy="1175605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 bwMode="auto">
          <a:xfrm flipH="1">
            <a:off x="5878967" y="1861874"/>
            <a:ext cx="2221844" cy="7182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950340" y="1861874"/>
            <a:ext cx="130697" cy="7182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7" name="Picture 36" descr="kentros_SE_All_cha_ex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" y="3494298"/>
            <a:ext cx="3526426" cy="252116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807594" y="5827082"/>
            <a:ext cx="949794" cy="283819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sz="1300" dirty="0">
                <a:solidFill>
                  <a:srgbClr val="009900"/>
                </a:solidFill>
              </a:rPr>
              <a:t>ADC counts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68044" y="1731281"/>
            <a:ext cx="3973629" cy="2298688"/>
            <a:chOff x="1642760" y="2773313"/>
            <a:chExt cx="4378580" cy="2534942"/>
          </a:xfrm>
        </p:grpSpPr>
        <p:pic>
          <p:nvPicPr>
            <p:cNvPr id="11" name="Picture 10" descr="Kentros_SE_exp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563" y="2773313"/>
              <a:ext cx="4260220" cy="246265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 flipV="1">
              <a:off x="2805683" y="4213473"/>
              <a:ext cx="1080120" cy="64807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4317851" y="4213473"/>
              <a:ext cx="942088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Helium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7691" y="3637409"/>
              <a:ext cx="910665" cy="40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Proton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55869" y="4985816"/>
              <a:ext cx="1065471" cy="32243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9900"/>
                  </a:solidFill>
                </a:rPr>
                <a:t>ADC counts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1356196" y="3296262"/>
              <a:ext cx="895314" cy="32218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9900"/>
                  </a:solidFill>
                </a:rPr>
                <a:t>Time (ns)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58065" y="5322611"/>
            <a:ext cx="837821" cy="360763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Helium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7840" y="4212564"/>
            <a:ext cx="809305" cy="360763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Proton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23414" y="3991427"/>
            <a:ext cx="2221844" cy="914761"/>
          </a:xfrm>
          <a:prstGeom prst="rect">
            <a:avLst/>
          </a:prstGeom>
          <a:solidFill>
            <a:srgbClr val="3BFFF7"/>
          </a:solidFill>
          <a:ln>
            <a:solidFill>
              <a:srgbClr val="CCFFCC"/>
            </a:solidFill>
          </a:ln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p/He PID on Small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Endcap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 no impact position used yet</a:t>
            </a:r>
          </a:p>
        </p:txBody>
      </p:sp>
      <p:cxnSp>
        <p:nvCxnSpPr>
          <p:cNvPr id="69" name="Straight Arrow Connector 68"/>
          <p:cNvCxnSpPr/>
          <p:nvPr/>
        </p:nvCxnSpPr>
        <p:spPr bwMode="auto">
          <a:xfrm flipH="1" flipV="1">
            <a:off x="2938290" y="3690188"/>
            <a:ext cx="130697" cy="326485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62963" y="751827"/>
            <a:ext cx="5293217" cy="637762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pPr marL="97932">
              <a:buClr>
                <a:srgbClr val="000080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dirty="0">
                <a:solidFill>
                  <a:srgbClr val="39F500"/>
                </a:solidFill>
                <a:latin typeface="+mj-lt"/>
              </a:rPr>
              <a:t>Matching hits with vertex tracks improve both TOF &amp; </a:t>
            </a:r>
            <a:r>
              <a:rPr lang="en-US" dirty="0" err="1">
                <a:solidFill>
                  <a:srgbClr val="39F500"/>
                </a:solidFill>
                <a:latin typeface="+mj-lt"/>
              </a:rPr>
              <a:t>dE</a:t>
            </a:r>
            <a:r>
              <a:rPr lang="en-US" dirty="0">
                <a:solidFill>
                  <a:srgbClr val="39F500"/>
                </a:solidFill>
                <a:latin typeface="+mj-lt"/>
              </a:rPr>
              <a:t>/dx measurements </a:t>
            </a:r>
            <a:r>
              <a:rPr lang="en-US" dirty="0">
                <a:solidFill>
                  <a:srgbClr val="39F500"/>
                </a:solidFill>
                <a:latin typeface="+mj-lt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39F500"/>
                </a:solidFill>
                <a:latin typeface="+mj-lt"/>
                <a:sym typeface="Wingdings"/>
              </a:rPr>
              <a:t> </a:t>
            </a:r>
            <a:r>
              <a:rPr lang="en-US" dirty="0">
                <a:solidFill>
                  <a:srgbClr val="39F500"/>
                </a:solidFill>
                <a:latin typeface="+mj-lt"/>
              </a:rPr>
              <a:t>particle Energy.</a:t>
            </a:r>
          </a:p>
        </p:txBody>
      </p:sp>
      <p:pic>
        <p:nvPicPr>
          <p:cNvPr id="54" name="Picture 53" descr="keEvtMatch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35" y="2580141"/>
            <a:ext cx="3983865" cy="3068956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sp>
        <p:nvSpPr>
          <p:cNvPr id="55" name="TextBox 54"/>
          <p:cNvSpPr txBox="1"/>
          <p:nvPr/>
        </p:nvSpPr>
        <p:spPr>
          <a:xfrm>
            <a:off x="7173670" y="4128921"/>
            <a:ext cx="796445" cy="360763"/>
          </a:xfrm>
          <a:prstGeom prst="rect">
            <a:avLst/>
          </a:prstGeom>
          <a:solidFill>
            <a:srgbClr val="FFF7B0"/>
          </a:solidFill>
          <a:ln>
            <a:noFill/>
          </a:ln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Vertex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60135" y="3951375"/>
            <a:ext cx="916739" cy="637762"/>
          </a:xfrm>
          <a:prstGeom prst="rect">
            <a:avLst/>
          </a:prstGeom>
          <a:solidFill>
            <a:srgbClr val="FFF7B0"/>
          </a:solidFill>
          <a:ln>
            <a:noFill/>
          </a:ln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Beam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monitor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 flipV="1">
            <a:off x="7030990" y="3529394"/>
            <a:ext cx="665842" cy="5995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7030990" y="4228842"/>
            <a:ext cx="665842" cy="11990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722471" y="5779690"/>
            <a:ext cx="5293217" cy="921004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pPr marL="97932">
              <a:buClr>
                <a:srgbClr val="000080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dirty="0">
                <a:solidFill>
                  <a:srgbClr val="FBB600"/>
                </a:solidFill>
                <a:latin typeface="+mj-lt"/>
              </a:rPr>
              <a:t>An energy calibration of the tagger is scheduled at 80 MeV proton beam of INFN LNS in Catania. Tagger is travelling now… </a:t>
            </a:r>
          </a:p>
        </p:txBody>
      </p:sp>
    </p:spTree>
    <p:extLst>
      <p:ext uri="{BB962C8B-B14F-4D97-AF65-F5344CB8AC3E}">
        <p14:creationId xmlns:p14="http://schemas.microsoft.com/office/powerpoint/2010/main" val="3399838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20401" y="229451"/>
            <a:ext cx="3136721" cy="979454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dirty="0" err="1" smtClean="0">
                <a:solidFill>
                  <a:srgbClr val="FFFF00"/>
                </a:solidFill>
              </a:rPr>
              <a:t>Fragments</a:t>
            </a:r>
            <a:r>
              <a:rPr lang="it-IT" dirty="0" smtClean="0">
                <a:solidFill>
                  <a:srgbClr val="FFFF00"/>
                </a:solidFill>
              </a:rPr>
              <a:t>  in TOF WALL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2962" y="1600686"/>
            <a:ext cx="5162521" cy="267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63513" indent="-163513"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Aft>
                <a:spcPts val="1293"/>
              </a:spcAft>
              <a:buFont typeface="Times New Roman" charset="0"/>
              <a:buChar char="•"/>
              <a:defRPr/>
            </a:pPr>
            <a:r>
              <a:rPr lang="en-GB" dirty="0">
                <a:solidFill>
                  <a:srgbClr val="00FF00"/>
                </a:solidFill>
                <a:latin typeface="Comic Sans MS" charset="0"/>
              </a:rPr>
              <a:t>Gives arrival time, </a:t>
            </a:r>
            <a:r>
              <a:rPr lang="en-GB" dirty="0" err="1">
                <a:solidFill>
                  <a:srgbClr val="00FF00"/>
                </a:solidFill>
                <a:latin typeface="Comic Sans MS" charset="0"/>
              </a:rPr>
              <a:t>dE</a:t>
            </a:r>
            <a:r>
              <a:rPr lang="en-GB" dirty="0">
                <a:solidFill>
                  <a:srgbClr val="00FF00"/>
                </a:solidFill>
                <a:latin typeface="Comic Sans MS" charset="0"/>
              </a:rPr>
              <a:t>/dx and impinging position of the fragments.</a:t>
            </a:r>
          </a:p>
          <a:p>
            <a:pPr>
              <a:spcAft>
                <a:spcPts val="1293"/>
              </a:spcAft>
              <a:buFont typeface="Times New Roman" charset="0"/>
              <a:buChar char="•"/>
              <a:defRPr/>
            </a:pPr>
            <a:r>
              <a:rPr lang="en-GB" dirty="0">
                <a:solidFill>
                  <a:srgbClr val="FFFFFF"/>
                </a:solidFill>
                <a:latin typeface="Comic Sans MS" charset="0"/>
              </a:rPr>
              <a:t>Two walls made of 96 2x1x110 cm</a:t>
            </a:r>
            <a:r>
              <a:rPr lang="en-GB" baseline="30000" dirty="0">
                <a:solidFill>
                  <a:srgbClr val="FFFFFF"/>
                </a:solidFill>
                <a:latin typeface="Comic Sans MS" charset="0"/>
              </a:rPr>
              <a:t>3</a:t>
            </a:r>
            <a:r>
              <a:rPr lang="en-GB" dirty="0">
                <a:solidFill>
                  <a:srgbClr val="FFFFFF"/>
                </a:solidFill>
                <a:latin typeface="Comic Sans MS" charset="0"/>
              </a:rPr>
              <a:t> scintillators read by two PMTs, grouped in 8 slats unit. </a:t>
            </a:r>
          </a:p>
          <a:p>
            <a:pPr>
              <a:spcAft>
                <a:spcPts val="1293"/>
              </a:spcAft>
              <a:buFont typeface="Times New Roman" charset="0"/>
              <a:buChar char="•"/>
              <a:defRPr/>
            </a:pPr>
            <a:r>
              <a:rPr lang="en-GB" dirty="0">
                <a:solidFill>
                  <a:srgbClr val="FFFF00"/>
                </a:solidFill>
                <a:latin typeface="Comic Sans MS" charset="0"/>
              </a:rPr>
              <a:t>With no TPC working only the impact position on the TOFWALL gives the bending of the fragments</a:t>
            </a:r>
          </a:p>
        </p:txBody>
      </p:sp>
      <p:pic>
        <p:nvPicPr>
          <p:cNvPr id="11" name="Picture 10" descr="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48988" r="53026" b="9280"/>
          <a:stretch/>
        </p:blipFill>
        <p:spPr>
          <a:xfrm>
            <a:off x="5346215" y="2318952"/>
            <a:ext cx="3597984" cy="2873065"/>
          </a:xfrm>
          <a:prstGeom prst="rect">
            <a:avLst/>
          </a:prstGeom>
          <a:ln w="28575" cmpd="sng">
            <a:solidFill>
              <a:srgbClr val="F51FC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310606" y="33560"/>
            <a:ext cx="4792823" cy="1930326"/>
            <a:chOff x="4749899" y="37009"/>
            <a:chExt cx="5281258" cy="2128721"/>
          </a:xfrm>
        </p:grpSpPr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 rot="5400000">
              <a:off x="5817088" y="1248405"/>
              <a:ext cx="388828" cy="353934"/>
            </a:xfrm>
            <a:prstGeom prst="can">
              <a:avLst>
                <a:gd name="adj" fmla="val 25000"/>
              </a:avLst>
            </a:prstGeom>
            <a:solidFill>
              <a:srgbClr val="3BFFF7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Trapezoid 12"/>
            <p:cNvSpPr/>
            <p:nvPr/>
          </p:nvSpPr>
          <p:spPr bwMode="auto">
            <a:xfrm rot="21032972">
              <a:off x="6804843" y="670463"/>
              <a:ext cx="1508647" cy="1145014"/>
            </a:xfrm>
            <a:prstGeom prst="trapezoid">
              <a:avLst>
                <a:gd name="adj" fmla="val 16635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5701334" y="1304160"/>
              <a:ext cx="60892" cy="241472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Oval 3"/>
            <p:cNvSpPr>
              <a:spLocks noChangeArrowheads="1"/>
            </p:cNvSpPr>
            <p:nvPr/>
          </p:nvSpPr>
          <p:spPr bwMode="auto">
            <a:xfrm>
              <a:off x="7059479" y="770087"/>
              <a:ext cx="953339" cy="958285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 rot="20494660">
              <a:off x="8189743" y="449020"/>
              <a:ext cx="1061760" cy="104259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6"/>
            <p:cNvSpPr>
              <a:spLocks noChangeArrowheads="1"/>
            </p:cNvSpPr>
            <p:nvPr/>
          </p:nvSpPr>
          <p:spPr bwMode="auto">
            <a:xfrm>
              <a:off x="5605240" y="813209"/>
              <a:ext cx="3698379" cy="623096"/>
            </a:xfrm>
            <a:custGeom>
              <a:avLst/>
              <a:gdLst>
                <a:gd name="T0" fmla="*/ 0 w 4838"/>
                <a:gd name="T1" fmla="*/ 922 h 932"/>
                <a:gd name="T2" fmla="*/ 576 w 4838"/>
                <a:gd name="T3" fmla="*/ 922 h 932"/>
                <a:gd name="T4" fmla="*/ 691 w 4838"/>
                <a:gd name="T5" fmla="*/ 922 h 932"/>
                <a:gd name="T6" fmla="*/ 1267 w 4838"/>
                <a:gd name="T7" fmla="*/ 864 h 932"/>
                <a:gd name="T8" fmla="*/ 1785 w 4838"/>
                <a:gd name="T9" fmla="*/ 749 h 932"/>
                <a:gd name="T10" fmla="*/ 4838 w 4838"/>
                <a:gd name="T11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8" h="932">
                  <a:moveTo>
                    <a:pt x="0" y="922"/>
                  </a:moveTo>
                  <a:cubicBezTo>
                    <a:pt x="230" y="922"/>
                    <a:pt x="461" y="922"/>
                    <a:pt x="576" y="922"/>
                  </a:cubicBezTo>
                  <a:cubicBezTo>
                    <a:pt x="691" y="922"/>
                    <a:pt x="576" y="932"/>
                    <a:pt x="691" y="922"/>
                  </a:cubicBezTo>
                  <a:cubicBezTo>
                    <a:pt x="806" y="912"/>
                    <a:pt x="1085" y="893"/>
                    <a:pt x="1267" y="864"/>
                  </a:cubicBezTo>
                  <a:cubicBezTo>
                    <a:pt x="1449" y="835"/>
                    <a:pt x="1190" y="893"/>
                    <a:pt x="1785" y="749"/>
                  </a:cubicBezTo>
                  <a:cubicBezTo>
                    <a:pt x="2380" y="605"/>
                    <a:pt x="3609" y="302"/>
                    <a:pt x="4838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925241" y="1837209"/>
              <a:ext cx="1189738" cy="3285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r" hangingPunct="1">
                <a:lnSpc>
                  <a:spcPct val="102000"/>
                </a:lnSpc>
                <a:defRPr/>
              </a:pPr>
              <a:r>
                <a:rPr lang="it-IT" sz="1300" b="1" dirty="0" err="1">
                  <a:solidFill>
                    <a:schemeClr val="accent3">
                      <a:lumMod val="75000"/>
                    </a:schemeClr>
                  </a:solidFill>
                  <a:latin typeface="Verdana" charset="0"/>
                </a:rPr>
                <a:t>Magnet</a:t>
              </a:r>
              <a:endParaRPr lang="it-IT" sz="1300" b="1" dirty="0">
                <a:solidFill>
                  <a:schemeClr val="accent3">
                    <a:lumMod val="75000"/>
                  </a:schemeClr>
                </a:solidFill>
                <a:latin typeface="Verdana" charset="0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8155675" y="194217"/>
              <a:ext cx="593069" cy="3285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r" hangingPunct="1">
                <a:lnSpc>
                  <a:spcPct val="102000"/>
                </a:lnSpc>
                <a:defRPr/>
              </a:pPr>
              <a:r>
                <a:rPr lang="it-IT" sz="1300" b="1" dirty="0">
                  <a:solidFill>
                    <a:srgbClr val="CCFFCC"/>
                  </a:solidFill>
                  <a:latin typeface="Verdana" charset="0"/>
                </a:rPr>
                <a:t>TPC</a:t>
              </a:r>
              <a:r>
                <a:rPr lang="it-IT" sz="1300" b="1" dirty="0">
                  <a:latin typeface="Verdana" charset="0"/>
                </a:rPr>
                <a:t> 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9154204" y="37009"/>
              <a:ext cx="866758" cy="55354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r" hangingPunct="1">
                <a:lnSpc>
                  <a:spcPct val="102000"/>
                </a:lnSpc>
                <a:defRPr/>
              </a:pPr>
              <a:r>
                <a:rPr lang="it-IT" sz="1300" b="1" dirty="0">
                  <a:solidFill>
                    <a:srgbClr val="F51FC2"/>
                  </a:solidFill>
                  <a:latin typeface="Verdana" charset="0"/>
                </a:rPr>
                <a:t>TOF WALL</a:t>
              </a:r>
            </a:p>
          </p:txBody>
        </p:sp>
        <p:sp>
          <p:nvSpPr>
            <p:cNvPr id="23" name="Freeform 11"/>
            <p:cNvSpPr>
              <a:spLocks noChangeArrowheads="1"/>
            </p:cNvSpPr>
            <p:nvPr/>
          </p:nvSpPr>
          <p:spPr bwMode="auto">
            <a:xfrm rot="300000">
              <a:off x="5571979" y="948501"/>
              <a:ext cx="3796360" cy="660723"/>
            </a:xfrm>
            <a:custGeom>
              <a:avLst/>
              <a:gdLst>
                <a:gd name="T0" fmla="*/ 0 w 4838"/>
                <a:gd name="T1" fmla="*/ 922 h 932"/>
                <a:gd name="T2" fmla="*/ 576 w 4838"/>
                <a:gd name="T3" fmla="*/ 922 h 932"/>
                <a:gd name="T4" fmla="*/ 691 w 4838"/>
                <a:gd name="T5" fmla="*/ 922 h 932"/>
                <a:gd name="T6" fmla="*/ 1267 w 4838"/>
                <a:gd name="T7" fmla="*/ 864 h 932"/>
                <a:gd name="T8" fmla="*/ 1785 w 4838"/>
                <a:gd name="T9" fmla="*/ 749 h 932"/>
                <a:gd name="T10" fmla="*/ 4838 w 4838"/>
                <a:gd name="T11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8" h="932">
                  <a:moveTo>
                    <a:pt x="0" y="922"/>
                  </a:moveTo>
                  <a:cubicBezTo>
                    <a:pt x="230" y="922"/>
                    <a:pt x="461" y="922"/>
                    <a:pt x="576" y="922"/>
                  </a:cubicBezTo>
                  <a:cubicBezTo>
                    <a:pt x="691" y="922"/>
                    <a:pt x="576" y="932"/>
                    <a:pt x="691" y="922"/>
                  </a:cubicBezTo>
                  <a:cubicBezTo>
                    <a:pt x="806" y="912"/>
                    <a:pt x="1085" y="893"/>
                    <a:pt x="1267" y="864"/>
                  </a:cubicBezTo>
                  <a:cubicBezTo>
                    <a:pt x="1449" y="835"/>
                    <a:pt x="1190" y="893"/>
                    <a:pt x="1785" y="749"/>
                  </a:cubicBezTo>
                  <a:cubicBezTo>
                    <a:pt x="2380" y="605"/>
                    <a:pt x="3609" y="302"/>
                    <a:pt x="4838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Freeform 12"/>
            <p:cNvSpPr>
              <a:spLocks noChangeArrowheads="1"/>
            </p:cNvSpPr>
            <p:nvPr/>
          </p:nvSpPr>
          <p:spPr bwMode="auto">
            <a:xfrm rot="420000">
              <a:off x="5551633" y="1012494"/>
              <a:ext cx="3769996" cy="642747"/>
            </a:xfrm>
            <a:custGeom>
              <a:avLst/>
              <a:gdLst>
                <a:gd name="T0" fmla="*/ 0 w 4838"/>
                <a:gd name="T1" fmla="*/ 922 h 932"/>
                <a:gd name="T2" fmla="*/ 576 w 4838"/>
                <a:gd name="T3" fmla="*/ 922 h 932"/>
                <a:gd name="T4" fmla="*/ 691 w 4838"/>
                <a:gd name="T5" fmla="*/ 922 h 932"/>
                <a:gd name="T6" fmla="*/ 1267 w 4838"/>
                <a:gd name="T7" fmla="*/ 864 h 932"/>
                <a:gd name="T8" fmla="*/ 1785 w 4838"/>
                <a:gd name="T9" fmla="*/ 749 h 932"/>
                <a:gd name="T10" fmla="*/ 4838 w 4838"/>
                <a:gd name="T11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8" h="932">
                  <a:moveTo>
                    <a:pt x="0" y="922"/>
                  </a:moveTo>
                  <a:cubicBezTo>
                    <a:pt x="230" y="922"/>
                    <a:pt x="461" y="922"/>
                    <a:pt x="576" y="922"/>
                  </a:cubicBezTo>
                  <a:cubicBezTo>
                    <a:pt x="691" y="922"/>
                    <a:pt x="576" y="932"/>
                    <a:pt x="691" y="922"/>
                  </a:cubicBezTo>
                  <a:cubicBezTo>
                    <a:pt x="806" y="912"/>
                    <a:pt x="1085" y="893"/>
                    <a:pt x="1267" y="864"/>
                  </a:cubicBezTo>
                  <a:cubicBezTo>
                    <a:pt x="1449" y="835"/>
                    <a:pt x="1190" y="893"/>
                    <a:pt x="1785" y="749"/>
                  </a:cubicBezTo>
                  <a:cubicBezTo>
                    <a:pt x="2380" y="605"/>
                    <a:pt x="3609" y="302"/>
                    <a:pt x="4838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5" name="Freeform 13"/>
            <p:cNvSpPr>
              <a:spLocks noChangeArrowheads="1"/>
            </p:cNvSpPr>
            <p:nvPr/>
          </p:nvSpPr>
          <p:spPr bwMode="auto">
            <a:xfrm rot="21420000">
              <a:off x="5644188" y="735340"/>
              <a:ext cx="3634937" cy="617560"/>
            </a:xfrm>
            <a:custGeom>
              <a:avLst/>
              <a:gdLst>
                <a:gd name="T0" fmla="*/ 0 w 4838"/>
                <a:gd name="T1" fmla="*/ 922 h 932"/>
                <a:gd name="T2" fmla="*/ 576 w 4838"/>
                <a:gd name="T3" fmla="*/ 922 h 932"/>
                <a:gd name="T4" fmla="*/ 691 w 4838"/>
                <a:gd name="T5" fmla="*/ 922 h 932"/>
                <a:gd name="T6" fmla="*/ 1267 w 4838"/>
                <a:gd name="T7" fmla="*/ 864 h 932"/>
                <a:gd name="T8" fmla="*/ 1785 w 4838"/>
                <a:gd name="T9" fmla="*/ 749 h 932"/>
                <a:gd name="T10" fmla="*/ 4838 w 4838"/>
                <a:gd name="T11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8" h="932">
                  <a:moveTo>
                    <a:pt x="0" y="922"/>
                  </a:moveTo>
                  <a:cubicBezTo>
                    <a:pt x="230" y="922"/>
                    <a:pt x="461" y="922"/>
                    <a:pt x="576" y="922"/>
                  </a:cubicBezTo>
                  <a:cubicBezTo>
                    <a:pt x="691" y="922"/>
                    <a:pt x="576" y="932"/>
                    <a:pt x="691" y="922"/>
                  </a:cubicBezTo>
                  <a:cubicBezTo>
                    <a:pt x="806" y="912"/>
                    <a:pt x="1085" y="893"/>
                    <a:pt x="1267" y="864"/>
                  </a:cubicBezTo>
                  <a:cubicBezTo>
                    <a:pt x="1449" y="835"/>
                    <a:pt x="1190" y="893"/>
                    <a:pt x="1785" y="749"/>
                  </a:cubicBezTo>
                  <a:cubicBezTo>
                    <a:pt x="2380" y="605"/>
                    <a:pt x="3609" y="302"/>
                    <a:pt x="4838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6" name="Freeform 14"/>
            <p:cNvSpPr>
              <a:spLocks noChangeArrowheads="1"/>
            </p:cNvSpPr>
            <p:nvPr/>
          </p:nvSpPr>
          <p:spPr bwMode="auto">
            <a:xfrm rot="21240000">
              <a:off x="5692152" y="609707"/>
              <a:ext cx="3567899" cy="630407"/>
            </a:xfrm>
            <a:custGeom>
              <a:avLst/>
              <a:gdLst>
                <a:gd name="T0" fmla="*/ 0 w 4838"/>
                <a:gd name="T1" fmla="*/ 922 h 932"/>
                <a:gd name="T2" fmla="*/ 576 w 4838"/>
                <a:gd name="T3" fmla="*/ 922 h 932"/>
                <a:gd name="T4" fmla="*/ 691 w 4838"/>
                <a:gd name="T5" fmla="*/ 922 h 932"/>
                <a:gd name="T6" fmla="*/ 1267 w 4838"/>
                <a:gd name="T7" fmla="*/ 864 h 932"/>
                <a:gd name="T8" fmla="*/ 1785 w 4838"/>
                <a:gd name="T9" fmla="*/ 749 h 932"/>
                <a:gd name="T10" fmla="*/ 4838 w 4838"/>
                <a:gd name="T11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8" h="932">
                  <a:moveTo>
                    <a:pt x="0" y="922"/>
                  </a:moveTo>
                  <a:cubicBezTo>
                    <a:pt x="230" y="922"/>
                    <a:pt x="461" y="922"/>
                    <a:pt x="576" y="922"/>
                  </a:cubicBezTo>
                  <a:cubicBezTo>
                    <a:pt x="691" y="922"/>
                    <a:pt x="576" y="932"/>
                    <a:pt x="691" y="922"/>
                  </a:cubicBezTo>
                  <a:cubicBezTo>
                    <a:pt x="806" y="912"/>
                    <a:pt x="1085" y="893"/>
                    <a:pt x="1267" y="864"/>
                  </a:cubicBezTo>
                  <a:cubicBezTo>
                    <a:pt x="1449" y="835"/>
                    <a:pt x="1190" y="893"/>
                    <a:pt x="1785" y="749"/>
                  </a:cubicBezTo>
                  <a:cubicBezTo>
                    <a:pt x="2380" y="605"/>
                    <a:pt x="3609" y="302"/>
                    <a:pt x="4838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4749899" y="1431551"/>
              <a:ext cx="974270" cy="9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AutoShape 19"/>
            <p:cNvSpPr>
              <a:spLocks noChangeArrowheads="1"/>
            </p:cNvSpPr>
            <p:nvPr/>
          </p:nvSpPr>
          <p:spPr bwMode="auto">
            <a:xfrm>
              <a:off x="5148550" y="1278492"/>
              <a:ext cx="411020" cy="273796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" name="AutoShape 22"/>
            <p:cNvSpPr>
              <a:spLocks noChangeArrowheads="1"/>
            </p:cNvSpPr>
            <p:nvPr/>
          </p:nvSpPr>
          <p:spPr bwMode="auto">
            <a:xfrm rot="5400000">
              <a:off x="4826144" y="1357342"/>
              <a:ext cx="328935" cy="140812"/>
            </a:xfrm>
            <a:prstGeom prst="can">
              <a:avLst>
                <a:gd name="adj" fmla="val 40181"/>
              </a:avLst>
            </a:prstGeom>
            <a:solidFill>
              <a:srgbClr val="5BB6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" name="Line 25"/>
            <p:cNvSpPr>
              <a:spLocks noChangeShapeType="1"/>
            </p:cNvSpPr>
            <p:nvPr/>
          </p:nvSpPr>
          <p:spPr bwMode="auto">
            <a:xfrm>
              <a:off x="5801486" y="1460042"/>
              <a:ext cx="3537628" cy="89135"/>
            </a:xfrm>
            <a:prstGeom prst="line">
              <a:avLst/>
            </a:prstGeom>
            <a:noFill/>
            <a:ln w="18360">
              <a:solidFill>
                <a:srgbClr val="FFFF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" name="AutoShape 26"/>
            <p:cNvSpPr>
              <a:spLocks noChangeArrowheads="1"/>
            </p:cNvSpPr>
            <p:nvPr/>
          </p:nvSpPr>
          <p:spPr bwMode="auto">
            <a:xfrm>
              <a:off x="9483130" y="1333153"/>
              <a:ext cx="548027" cy="547591"/>
            </a:xfrm>
            <a:prstGeom prst="roundRect">
              <a:avLst>
                <a:gd name="adj" fmla="val 171"/>
              </a:avLst>
            </a:prstGeom>
            <a:solidFill>
              <a:srgbClr val="FFF7B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5" name="Text Box 27"/>
            <p:cNvSpPr txBox="1">
              <a:spLocks noChangeArrowheads="1"/>
            </p:cNvSpPr>
            <p:nvPr/>
          </p:nvSpPr>
          <p:spPr bwMode="auto">
            <a:xfrm>
              <a:off x="8526701" y="1765201"/>
              <a:ext cx="970793" cy="3285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r" hangingPunct="1">
                <a:lnSpc>
                  <a:spcPct val="102000"/>
                </a:lnSpc>
                <a:defRPr/>
              </a:pPr>
              <a:r>
                <a:rPr lang="it-IT" sz="1300" b="1" dirty="0">
                  <a:solidFill>
                    <a:srgbClr val="FFF7B0"/>
                  </a:solidFill>
                  <a:latin typeface="Verdana" charset="0"/>
                </a:rPr>
                <a:t>Land2</a:t>
              </a:r>
            </a:p>
          </p:txBody>
        </p:sp>
        <p:sp>
          <p:nvSpPr>
            <p:cNvPr id="36" name="AutoShape 28"/>
            <p:cNvSpPr>
              <a:spLocks noChangeArrowheads="1"/>
            </p:cNvSpPr>
            <p:nvPr/>
          </p:nvSpPr>
          <p:spPr bwMode="auto">
            <a:xfrm rot="20400000">
              <a:off x="9273081" y="200193"/>
              <a:ext cx="140934" cy="1107212"/>
            </a:xfrm>
            <a:prstGeom prst="roundRect">
              <a:avLst>
                <a:gd name="adj" fmla="val 1560"/>
              </a:avLst>
            </a:prstGeom>
            <a:solidFill>
              <a:srgbClr val="F51FC2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 flipV="1">
              <a:off x="5740343" y="1028463"/>
              <a:ext cx="822040" cy="41449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>
              <a:off x="5762226" y="1391623"/>
              <a:ext cx="822040" cy="39643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5090642" y="685081"/>
              <a:ext cx="792088" cy="4746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lnSpc>
                  <a:spcPct val="108000"/>
                </a:lnSpc>
                <a:defRPr/>
              </a:pPr>
              <a:r>
                <a:rPr lang="it-IT" sz="2000" dirty="0">
                  <a:solidFill>
                    <a:srgbClr val="FFFFFF"/>
                  </a:solidFill>
                  <a:latin typeface="Comic Sans MS" charset="0"/>
                </a:rPr>
                <a:t> IR</a:t>
              </a:r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V="1">
              <a:off x="5740343" y="1028463"/>
              <a:ext cx="548027" cy="41449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023722" y="899453"/>
              <a:ext cx="647348" cy="8624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023722" y="1891264"/>
              <a:ext cx="647348" cy="8624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 rot="16200000">
              <a:off x="6563299" y="1783424"/>
              <a:ext cx="301855" cy="8631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 rot="16200000">
              <a:off x="6563299" y="1007224"/>
              <a:ext cx="301855" cy="8631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  <a:p>
              <a:pPr defTabSz="414772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cxnSp>
        <p:nvCxnSpPr>
          <p:cNvPr id="5" name="Straight Connector 4"/>
          <p:cNvCxnSpPr>
            <a:stCxn id="36" idx="0"/>
          </p:cNvCxnSpPr>
          <p:nvPr/>
        </p:nvCxnSpPr>
        <p:spPr bwMode="auto">
          <a:xfrm flipH="1">
            <a:off x="5356181" y="211811"/>
            <a:ext cx="2951400" cy="2107142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51F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8623599" y="1143607"/>
            <a:ext cx="326741" cy="1175345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51FC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0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8" y="4445564"/>
            <a:ext cx="3136721" cy="231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1353077" y="4530275"/>
            <a:ext cx="604989" cy="400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en-US" sz="2000" dirty="0">
                <a:latin typeface="Comic Sans MS" charset="0"/>
              </a:rPr>
              <a:t>Q</a:t>
            </a:r>
            <a:r>
              <a:rPr lang="en-US" sz="2000" baseline="-33000" dirty="0">
                <a:latin typeface="Comic Sans MS" charset="0"/>
              </a:rPr>
              <a:t>1</a:t>
            </a:r>
            <a:r>
              <a:rPr lang="en-US" sz="2000" dirty="0">
                <a:latin typeface="Comic Sans MS" charset="0"/>
              </a:rPr>
              <a:t>,t</a:t>
            </a:r>
            <a:r>
              <a:rPr lang="en-US" sz="2000" baseline="-33000" dirty="0">
                <a:latin typeface="Comic Sans MS" charset="0"/>
              </a:rPr>
              <a:t>1</a:t>
            </a:r>
          </a:p>
        </p:txBody>
      </p:sp>
      <p:sp>
        <p:nvSpPr>
          <p:cNvPr id="47" name="Text Box 76"/>
          <p:cNvSpPr txBox="1">
            <a:spLocks noChangeArrowheads="1"/>
          </p:cNvSpPr>
          <p:nvPr/>
        </p:nvSpPr>
        <p:spPr bwMode="auto">
          <a:xfrm>
            <a:off x="2681315" y="6276666"/>
            <a:ext cx="590695" cy="400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en-US" sz="2000" dirty="0">
                <a:latin typeface="Comic Sans MS" charset="0"/>
              </a:rPr>
              <a:t>Q</a:t>
            </a:r>
            <a:r>
              <a:rPr lang="en-US" sz="2000" baseline="-33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,t</a:t>
            </a:r>
            <a:r>
              <a:rPr lang="en-US" sz="2000" baseline="-33000" dirty="0">
                <a:latin typeface="Comic Sans MS" charset="0"/>
              </a:rPr>
              <a:t>2</a:t>
            </a: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3526426" y="5322611"/>
            <a:ext cx="5617574" cy="143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63513" indent="-163513"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Aft>
                <a:spcPts val="1293"/>
              </a:spcAft>
              <a:buFont typeface="Times New Roman" charset="0"/>
              <a:buChar char="•"/>
              <a:defRPr/>
            </a:pPr>
            <a:r>
              <a:rPr lang="en-GB" dirty="0">
                <a:solidFill>
                  <a:srgbClr val="00FF00"/>
                </a:solidFill>
                <a:latin typeface="Comic Sans MS" charset="0"/>
              </a:rPr>
              <a:t>Calibration run at high statistic with no B field to align with vertex tracking. </a:t>
            </a:r>
          </a:p>
          <a:p>
            <a:pPr>
              <a:spcAft>
                <a:spcPts val="1293"/>
              </a:spcAft>
              <a:buFont typeface="Times New Roman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  <a:latin typeface="Comic Sans MS" charset="0"/>
              </a:rPr>
              <a:t>Calibration run with B field sweep with no target at high statistic to calibrate the vertical position</a:t>
            </a:r>
          </a:p>
        </p:txBody>
      </p:sp>
    </p:spTree>
    <p:extLst>
      <p:ext uri="{BB962C8B-B14F-4D97-AF65-F5344CB8AC3E}">
        <p14:creationId xmlns:p14="http://schemas.microsoft.com/office/powerpoint/2010/main" val="2305389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16" y="166799"/>
            <a:ext cx="4515121" cy="671219"/>
          </a:xfrm>
        </p:spPr>
        <p:txBody>
          <a:bodyPr/>
          <a:lstStyle/>
          <a:p>
            <a:r>
              <a:rPr lang="en-US" dirty="0" err="1" smtClean="0"/>
              <a:t>TofWALL</a:t>
            </a:r>
            <a:r>
              <a:rPr lang="en-US" dirty="0" smtClean="0"/>
              <a:t> resolutions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4117" y="1072363"/>
            <a:ext cx="3967404" cy="2304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C</a:t>
            </a:r>
            <a:r>
              <a:rPr lang="en-US" sz="2000" dirty="0" smtClean="0">
                <a:solidFill>
                  <a:srgbClr val="FFFF00"/>
                </a:solidFill>
              </a:rPr>
              <a:t>omparison between the front/rear slats allows for direct evaluation of the energy and time resolution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CCFFCC"/>
                </a:solidFill>
              </a:rPr>
              <a:t>The resolution on up-down time difference gives the resolution on the vertical </a:t>
            </a:r>
            <a:r>
              <a:rPr lang="en-US" sz="2000" dirty="0" err="1" smtClean="0">
                <a:solidFill>
                  <a:srgbClr val="CCFFCC"/>
                </a:solidFill>
              </a:rPr>
              <a:t>inpinging</a:t>
            </a:r>
            <a:r>
              <a:rPr lang="en-US" sz="2000" dirty="0" smtClean="0">
                <a:solidFill>
                  <a:srgbClr val="CCFFCC"/>
                </a:solidFill>
              </a:rPr>
              <a:t> position Y of the fragment</a:t>
            </a:r>
            <a:endParaRPr lang="en-US" sz="2000" dirty="0">
              <a:solidFill>
                <a:srgbClr val="CCFFCC"/>
              </a:solidFill>
            </a:endParaRPr>
          </a:p>
        </p:txBody>
      </p:sp>
      <p:pic>
        <p:nvPicPr>
          <p:cNvPr id="4" name="Picture 3" descr="resE_TW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0" y="3458836"/>
            <a:ext cx="4240169" cy="2996432"/>
          </a:xfrm>
          <a:prstGeom prst="rect">
            <a:avLst/>
          </a:prstGeom>
        </p:spPr>
      </p:pic>
      <p:pic>
        <p:nvPicPr>
          <p:cNvPr id="5" name="Picture 4" descr="resTofTW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29" y="3458836"/>
            <a:ext cx="4451699" cy="2996432"/>
          </a:xfrm>
          <a:prstGeom prst="rect">
            <a:avLst/>
          </a:prstGeom>
        </p:spPr>
      </p:pic>
      <p:pic>
        <p:nvPicPr>
          <p:cNvPr id="6" name="Picture 5" descr="resE_TW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" y="1191557"/>
            <a:ext cx="2602577" cy="1895210"/>
          </a:xfrm>
          <a:prstGeom prst="rect">
            <a:avLst/>
          </a:prstGeom>
        </p:spPr>
      </p:pic>
      <p:pic>
        <p:nvPicPr>
          <p:cNvPr id="7" name="Picture 6" descr="resTofTW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69" y="1283215"/>
            <a:ext cx="2565052" cy="1803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653" y="6256068"/>
            <a:ext cx="18846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 Energy  (MeV)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9312" y="6169986"/>
            <a:ext cx="18846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 Energy  (MeV)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679577" y="4038448"/>
            <a:ext cx="18288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 resolution  (cm)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884816" y="4341674"/>
            <a:ext cx="215486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front</a:t>
            </a:r>
            <a:r>
              <a:rPr lang="en-US" dirty="0" err="1" smtClean="0">
                <a:solidFill>
                  <a:srgbClr val="FF0000"/>
                </a:solidFill>
              </a:rPr>
              <a:t>-E</a:t>
            </a:r>
            <a:r>
              <a:rPr lang="en-US" baseline="-25000" dirty="0" err="1" smtClean="0">
                <a:solidFill>
                  <a:srgbClr val="FF0000"/>
                </a:solidFill>
              </a:rPr>
              <a:t>rear</a:t>
            </a:r>
            <a:r>
              <a:rPr lang="en-US" dirty="0" smtClean="0">
                <a:solidFill>
                  <a:srgbClr val="FF0000"/>
                </a:solidFill>
              </a:rPr>
              <a:t>)/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mean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681" y="2998768"/>
            <a:ext cx="178558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front</a:t>
            </a:r>
            <a:r>
              <a:rPr lang="en-US" sz="1600" dirty="0" err="1" smtClean="0">
                <a:solidFill>
                  <a:srgbClr val="FF0000"/>
                </a:solidFill>
              </a:rPr>
              <a:t>-E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rear</a:t>
            </a:r>
            <a:r>
              <a:rPr lang="en-US" sz="1600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(MeV)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9312" y="3077095"/>
            <a:ext cx="142355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Y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front</a:t>
            </a:r>
            <a:r>
              <a:rPr lang="en-US" sz="1600" dirty="0" err="1" smtClean="0">
                <a:solidFill>
                  <a:srgbClr val="FF0000"/>
                </a:solidFill>
              </a:rPr>
              <a:t>-Y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rear</a:t>
            </a:r>
            <a:r>
              <a:rPr lang="en-US" sz="1600" dirty="0" smtClean="0">
                <a:solidFill>
                  <a:srgbClr val="FF0000"/>
                </a:solidFill>
              </a:rPr>
              <a:t>  (cm)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522" y="2858623"/>
            <a:ext cx="234932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-100	   -50	      0	      50	      100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6588092" y="2910096"/>
            <a:ext cx="2501829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-30          -20          -10            0             10           20           30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798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_To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0" y="1217808"/>
            <a:ext cx="8035463" cy="5235529"/>
          </a:xfrm>
          <a:prstGeom prst="rect">
            <a:avLst/>
          </a:prstGeom>
        </p:spPr>
      </p:pic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8311" y="98857"/>
            <a:ext cx="3920902" cy="1110048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2800" dirty="0" err="1" smtClean="0">
                <a:solidFill>
                  <a:srgbClr val="FFFF00"/>
                </a:solidFill>
              </a:rPr>
              <a:t>Frags</a:t>
            </a:r>
            <a:r>
              <a:rPr lang="it-IT" sz="2800" dirty="0" smtClean="0">
                <a:solidFill>
                  <a:srgbClr val="FFFF00"/>
                </a:solidFill>
              </a:rPr>
              <a:t> in TOF WALL:</a:t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>data vs MC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7958" y="98857"/>
            <a:ext cx="3265755" cy="104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63513" indent="-163513"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3513" algn="l"/>
                <a:tab pos="620713" algn="l"/>
                <a:tab pos="1077913" algn="l"/>
                <a:tab pos="1535113" algn="l"/>
                <a:tab pos="1992313" algn="l"/>
                <a:tab pos="2449513" algn="l"/>
                <a:tab pos="2906713" algn="l"/>
                <a:tab pos="3363913" algn="l"/>
                <a:tab pos="3821113" algn="l"/>
                <a:tab pos="4278313" algn="l"/>
                <a:tab pos="4735513" algn="l"/>
                <a:tab pos="5192713" algn="l"/>
                <a:tab pos="5649913" algn="l"/>
                <a:tab pos="6107113" algn="l"/>
                <a:tab pos="6564313" algn="l"/>
                <a:tab pos="7021513" algn="l"/>
                <a:tab pos="7478713" algn="l"/>
                <a:tab pos="7935913" algn="l"/>
                <a:tab pos="8393113" algn="l"/>
                <a:tab pos="8850313" algn="l"/>
                <a:tab pos="9307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indent="0">
              <a:spcAft>
                <a:spcPts val="1293"/>
              </a:spcAft>
              <a:defRPr/>
            </a:pPr>
            <a:r>
              <a:rPr lang="en-GB" sz="2200" dirty="0" smtClean="0">
                <a:solidFill>
                  <a:srgbClr val="00FF00"/>
                </a:solidFill>
                <a:latin typeface="Comic Sans MS" charset="0"/>
              </a:rPr>
              <a:t>The </a:t>
            </a:r>
            <a:r>
              <a:rPr lang="en-GB" sz="2200" dirty="0" err="1">
                <a:solidFill>
                  <a:srgbClr val="00FF00"/>
                </a:solidFill>
                <a:latin typeface="Comic Sans MS" charset="0"/>
              </a:rPr>
              <a:t>exp</a:t>
            </a:r>
            <a:r>
              <a:rPr lang="en-GB" sz="2200" dirty="0">
                <a:solidFill>
                  <a:srgbClr val="00FF00"/>
                </a:solidFill>
                <a:latin typeface="Comic Sans MS" charset="0"/>
              </a:rPr>
              <a:t> data are </a:t>
            </a:r>
            <a:r>
              <a:rPr lang="en-GB" sz="2200" dirty="0" smtClean="0">
                <a:solidFill>
                  <a:srgbClr val="00FF00"/>
                </a:solidFill>
                <a:latin typeface="Comic Sans MS" charset="0"/>
              </a:rPr>
              <a:t>in fair </a:t>
            </a:r>
            <a:r>
              <a:rPr lang="en-GB" sz="2200" dirty="0">
                <a:solidFill>
                  <a:srgbClr val="00FF00"/>
                </a:solidFill>
                <a:latin typeface="Comic Sans MS" charset="0"/>
              </a:rPr>
              <a:t>agreement with </a:t>
            </a:r>
            <a:r>
              <a:rPr lang="en-GB" sz="2200" dirty="0" smtClean="0">
                <a:solidFill>
                  <a:srgbClr val="00FF00"/>
                </a:solidFill>
                <a:latin typeface="Comic Sans MS" charset="0"/>
              </a:rPr>
              <a:t>MC -&gt; different Z efficiency</a:t>
            </a:r>
            <a:endParaRPr lang="en-GB" sz="2200" dirty="0">
              <a:solidFill>
                <a:srgbClr val="00FF00"/>
              </a:solidFill>
              <a:latin typeface="Comic Sans MS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3676" y="1208905"/>
            <a:ext cx="7756327" cy="5404260"/>
            <a:chOff x="400738" y="918193"/>
            <a:chExt cx="8546772" cy="6363743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221943" y="1540874"/>
              <a:ext cx="1652333" cy="40697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TOF-</a:t>
              </a:r>
              <a:r>
                <a:rPr lang="en-US" dirty="0" err="1" smtClean="0">
                  <a:solidFill>
                    <a:srgbClr val="FF0000"/>
                  </a:solidFill>
                </a:rPr>
                <a:t>T</a:t>
              </a:r>
              <a:r>
                <a:rPr lang="en-US" sz="2200" baseline="-25000" dirty="0" err="1">
                  <a:solidFill>
                    <a:srgbClr val="FF0000"/>
                  </a:solidFill>
                </a:rPr>
                <a:t>trig</a:t>
              </a:r>
              <a:r>
                <a:rPr lang="en-US" dirty="0" smtClean="0">
                  <a:solidFill>
                    <a:srgbClr val="FF0000"/>
                  </a:solidFill>
                </a:rPr>
                <a:t> (ns)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4600894" y="1290282"/>
              <a:ext cx="1130182" cy="40697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TOF (ns)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18881" y="6847032"/>
              <a:ext cx="2815788" cy="43490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Sqrt</a:t>
              </a:r>
              <a:r>
                <a:rPr lang="en-US" dirty="0" smtClean="0">
                  <a:solidFill>
                    <a:srgbClr val="FF0000"/>
                  </a:solidFill>
                </a:rPr>
                <a:t>(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TW</a:t>
              </a:r>
              <a:r>
                <a:rPr lang="en-US" dirty="0" smtClean="0">
                  <a:solidFill>
                    <a:srgbClr val="FF0000"/>
                  </a:solidFill>
                </a:rPr>
                <a:t>/</a:t>
              </a:r>
              <a:r>
                <a:rPr lang="en-US" dirty="0" err="1" smtClean="0">
                  <a:solidFill>
                    <a:srgbClr val="FF0000"/>
                  </a:solidFill>
                </a:rPr>
                <a:t>cos</a:t>
              </a:r>
              <a:r>
                <a:rPr lang="en-US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dirty="0" smtClean="0">
                  <a:solidFill>
                    <a:srgbClr val="FF0000"/>
                  </a:solidFill>
                </a:rPr>
                <a:t>)/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BB</a:t>
              </a:r>
              <a:r>
                <a:rPr lang="en-US" dirty="0" smtClean="0">
                  <a:solidFill>
                    <a:srgbClr val="FF0000"/>
                  </a:solidFill>
                </a:rPr>
                <a:t>*Z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15262" y="1997799"/>
              <a:ext cx="2232248" cy="761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rgbClr val="FF0000"/>
                  </a:solidFill>
                </a:rPr>
                <a:t>12</a:t>
              </a:r>
              <a:r>
                <a:rPr lang="en-US" dirty="0" smtClean="0">
                  <a:solidFill>
                    <a:srgbClr val="FF0000"/>
                  </a:solidFill>
                </a:rPr>
                <a:t>C 400MeV/u on C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DATA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49091" y="1987439"/>
              <a:ext cx="2232248" cy="761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rgbClr val="FF0000"/>
                  </a:solidFill>
                </a:rPr>
                <a:t>12</a:t>
              </a:r>
              <a:r>
                <a:rPr lang="en-US" dirty="0" smtClean="0">
                  <a:solidFill>
                    <a:srgbClr val="FF0000"/>
                  </a:solidFill>
                </a:rPr>
                <a:t>C 400MeV/u on C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MC (FLUKA)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56898" y="6143048"/>
              <a:ext cx="344794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01112" y="6088478"/>
              <a:ext cx="344794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19277" y="6088478"/>
              <a:ext cx="468399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50485" y="5925596"/>
              <a:ext cx="368792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Li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30362" y="4179718"/>
              <a:ext cx="488518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52945" y="4577295"/>
              <a:ext cx="337122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75214" y="5512938"/>
              <a:ext cx="344794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71643" y="5925596"/>
              <a:ext cx="344794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715262" y="6088478"/>
              <a:ext cx="468399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20941" y="5655061"/>
              <a:ext cx="368792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Li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32423" y="4179718"/>
              <a:ext cx="488518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34553" y="4794747"/>
              <a:ext cx="337122" cy="4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p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915454" y="6268671"/>
            <a:ext cx="25553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TW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cos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dirty="0" smtClean="0">
                <a:solidFill>
                  <a:srgbClr val="FF0000"/>
                </a:solidFill>
              </a:rPr>
              <a:t>)/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BB</a:t>
            </a:r>
            <a:r>
              <a:rPr lang="en-US" dirty="0" smtClean="0">
                <a:solidFill>
                  <a:srgbClr val="FF0000"/>
                </a:solidFill>
              </a:rPr>
              <a:t>*Z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7767" y="460139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</a:t>
            </a:r>
          </a:p>
          <a:p>
            <a:r>
              <a:rPr lang="en-US" dirty="0" smtClean="0"/>
              <a:t>definition?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78843" y="5247721"/>
            <a:ext cx="454870" cy="398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56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00" y="153431"/>
            <a:ext cx="6565230" cy="839657"/>
          </a:xfrm>
        </p:spPr>
        <p:txBody>
          <a:bodyPr/>
          <a:lstStyle/>
          <a:p>
            <a:r>
              <a:rPr lang="en-US" dirty="0" smtClean="0"/>
              <a:t>The global reconstruction</a:t>
            </a:r>
            <a:endParaRPr lang="en-US" dirty="0"/>
          </a:p>
        </p:txBody>
      </p:sp>
      <p:sp>
        <p:nvSpPr>
          <p:cNvPr id="4" name="Rectangle 13"/>
          <p:cNvSpPr txBox="1">
            <a:spLocks noChangeArrowheads="1"/>
          </p:cNvSpPr>
          <p:nvPr/>
        </p:nvSpPr>
        <p:spPr>
          <a:xfrm>
            <a:off x="2" y="1099046"/>
            <a:ext cx="6122736" cy="3020915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global reconstruction  runs in a </a:t>
            </a:r>
            <a:r>
              <a:rPr lang="ja-JP" altLang="en-US" sz="2000" dirty="0" smtClean="0">
                <a:solidFill>
                  <a:schemeClr val="bg1"/>
                </a:solidFill>
                <a:latin typeface="Arial"/>
              </a:rPr>
              <a:t>“</a:t>
            </a:r>
            <a:r>
              <a:rPr lang="en-US" sz="2000" dirty="0" smtClean="0">
                <a:solidFill>
                  <a:schemeClr val="bg1"/>
                </a:solidFill>
              </a:rPr>
              <a:t>transparent</a:t>
            </a:r>
            <a:r>
              <a:rPr lang="ja-JP" altLang="en-US" sz="2000" dirty="0" smtClean="0">
                <a:solidFill>
                  <a:schemeClr val="bg1"/>
                </a:solidFill>
                <a:latin typeface="Arial"/>
              </a:rPr>
              <a:t>”</a:t>
            </a:r>
            <a:r>
              <a:rPr lang="en-US" sz="2000" dirty="0" smtClean="0">
                <a:solidFill>
                  <a:schemeClr val="bg1"/>
                </a:solidFill>
              </a:rPr>
              <a:t> way on data and MC: same algorithms on same data structure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Matches the information of the different region/detector of the setup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5CFF00"/>
                </a:solidFill>
              </a:rPr>
              <a:t>Systematic study/comparison of the difference between data/MC is underway: momentum scale, material effect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87CF6"/>
                </a:solidFill>
              </a:rPr>
              <a:t>Care is needed for the difficult </a:t>
            </a:r>
            <a:r>
              <a:rPr lang="en-US" sz="2000" dirty="0" err="1" smtClean="0">
                <a:solidFill>
                  <a:srgbClr val="F87CF6"/>
                </a:solidFill>
              </a:rPr>
              <a:t>estrapolation</a:t>
            </a:r>
            <a:r>
              <a:rPr lang="en-US" sz="2000" dirty="0" smtClean="0">
                <a:solidFill>
                  <a:srgbClr val="F87CF6"/>
                </a:solidFill>
              </a:rPr>
              <a:t> from IR to  the far away detector after the bending magnet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2909"/>
            <a:ext cx="6276271" cy="267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/>
          </p:cNvSpPr>
          <p:nvPr/>
        </p:nvSpPr>
        <p:spPr bwMode="auto">
          <a:xfrm>
            <a:off x="4492901" y="4851358"/>
            <a:ext cx="1415942" cy="5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2434" bIns="0"/>
          <a:lstStyle/>
          <a:p>
            <a:pPr marL="52388" algn="l"/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Fragmented events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54" y="1099046"/>
            <a:ext cx="2900111" cy="271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74" y="4003150"/>
            <a:ext cx="2396564" cy="264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6505" y="4733676"/>
            <a:ext cx="204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PRELIMIARY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8CD00-BC3E-A04E-A9E2-0C47B6545B41}" type="slidenum">
              <a:rPr lang="en-US"/>
              <a:pPr/>
              <a:t>28</a:t>
            </a:fld>
            <a:endParaRPr lang="en-US"/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CCFFCC"/>
            </a:solidFill>
          </a:ln>
        </p:spPr>
        <p:txBody>
          <a:bodyPr/>
          <a:lstStyle/>
          <a:p>
            <a:r>
              <a:rPr lang="en-US"/>
              <a:t>Z_ID performances</a:t>
            </a:r>
          </a:p>
        </p:txBody>
      </p:sp>
      <p:sp>
        <p:nvSpPr>
          <p:cNvPr id="5326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92100" y="1168401"/>
            <a:ext cx="3352800" cy="1841499"/>
          </a:xfrm>
          <a:ln w="38100" cmpd="sng">
            <a:noFill/>
          </a:ln>
        </p:spPr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CCFFCC"/>
                </a:solidFill>
              </a:rPr>
              <a:t>2D algorithm </a:t>
            </a:r>
            <a:r>
              <a:rPr lang="en-US" dirty="0">
                <a:solidFill>
                  <a:srgbClr val="CCFFCC"/>
                </a:solidFill>
              </a:rPr>
              <a:t>based </a:t>
            </a:r>
            <a:r>
              <a:rPr lang="en-US" dirty="0" smtClean="0">
                <a:solidFill>
                  <a:srgbClr val="CCFFCC"/>
                </a:solidFill>
              </a:rPr>
              <a:t>on </a:t>
            </a:r>
            <a:r>
              <a:rPr lang="en-US" dirty="0" err="1" smtClean="0">
                <a:solidFill>
                  <a:srgbClr val="CCFFCC"/>
                </a:solidFill>
              </a:rPr>
              <a:t>ToF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 err="1" smtClean="0">
                <a:solidFill>
                  <a:srgbClr val="CCFFCC"/>
                </a:solidFill>
              </a:rPr>
              <a:t>vs</a:t>
            </a:r>
            <a:r>
              <a:rPr lang="en-US" dirty="0" smtClean="0">
                <a:solidFill>
                  <a:srgbClr val="CCFFCC"/>
                </a:solidFill>
              </a:rPr>
              <a:t> detected </a:t>
            </a:r>
            <a:r>
              <a:rPr lang="en-US" dirty="0" err="1" smtClean="0">
                <a:solidFill>
                  <a:srgbClr val="CCFFCC"/>
                </a:solidFill>
              </a:rPr>
              <a:t>dE</a:t>
            </a:r>
            <a:r>
              <a:rPr lang="en-US" dirty="0" smtClean="0">
                <a:solidFill>
                  <a:srgbClr val="CCFFCC"/>
                </a:solidFill>
              </a:rPr>
              <a:t>/dx  in the </a:t>
            </a:r>
            <a:r>
              <a:rPr lang="en-US" dirty="0" err="1" smtClean="0">
                <a:solidFill>
                  <a:srgbClr val="CCFFCC"/>
                </a:solidFill>
              </a:rPr>
              <a:t>ToFWall</a:t>
            </a:r>
            <a:r>
              <a:rPr lang="en-US" dirty="0" smtClean="0">
                <a:solidFill>
                  <a:srgbClr val="CCFFCC"/>
                </a:solidFill>
              </a:rPr>
              <a:t> to identify Z regions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3" name="Picture 2" descr="ChargeMatrix_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1358901"/>
            <a:ext cx="4283964" cy="4170632"/>
          </a:xfrm>
          <a:prstGeom prst="rect">
            <a:avLst/>
          </a:prstGeom>
          <a:ln w="57150" cmpd="sng">
            <a:solidFill>
              <a:srgbClr val="CCFFCC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442" y="3410977"/>
            <a:ext cx="2907664" cy="3206348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3"/>
          <p:cNvSpPr txBox="1">
            <a:spLocks noChangeArrowheads="1"/>
          </p:cNvSpPr>
          <p:nvPr/>
        </p:nvSpPr>
        <p:spPr>
          <a:xfrm>
            <a:off x="4241800" y="5887466"/>
            <a:ext cx="4813300" cy="580517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00"/>
                </a:solidFill>
              </a:rPr>
              <a:t>Vertex Z ID capabilities not yet exploited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>
            <a:stCxn id="23" idx="1"/>
          </p:cNvCxnSpPr>
          <p:nvPr/>
        </p:nvCxnSpPr>
        <p:spPr>
          <a:xfrm flipH="1" flipV="1">
            <a:off x="3644900" y="6032500"/>
            <a:ext cx="596900" cy="1452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3261" idx="3"/>
          </p:cNvCxnSpPr>
          <p:nvPr/>
        </p:nvCxnSpPr>
        <p:spPr>
          <a:xfrm>
            <a:off x="3644900" y="2089151"/>
            <a:ext cx="800100" cy="539749"/>
          </a:xfrm>
          <a:prstGeom prst="straightConnector1">
            <a:avLst/>
          </a:prstGeom>
          <a:ln w="38100" cmpd="sng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8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79" y="166800"/>
            <a:ext cx="7392741" cy="929412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Preliminary frag. </a:t>
            </a:r>
            <a:r>
              <a:rPr lang="en-US" dirty="0" err="1" smtClean="0"/>
              <a:t>yelds</a:t>
            </a:r>
            <a:r>
              <a:rPr lang="en-US" dirty="0" smtClean="0"/>
              <a:t> at small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5827"/>
            <a:ext cx="8496300" cy="1788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CCFFCC"/>
                </a:solidFill>
                <a:latin typeface="Comic Sans MS"/>
                <a:cs typeface="Comic Sans MS"/>
              </a:rPr>
              <a:t>First look at small angle -&gt; Correspond to the region that induce the dose beyond the distal part of the treatment  region.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5CFF00"/>
                </a:solidFill>
                <a:latin typeface="Comic Sans MS"/>
                <a:cs typeface="Comic Sans MS"/>
              </a:rPr>
              <a:t> Reconstructed </a:t>
            </a:r>
            <a:r>
              <a:rPr lang="en-US" sz="2000" dirty="0" err="1" smtClean="0">
                <a:solidFill>
                  <a:srgbClr val="5CFF00"/>
                </a:solidFill>
                <a:latin typeface="Comic Sans MS"/>
                <a:cs typeface="Comic Sans MS"/>
              </a:rPr>
              <a:t>yelds</a:t>
            </a:r>
            <a:r>
              <a:rPr lang="en-US" sz="2000" dirty="0" smtClean="0">
                <a:solidFill>
                  <a:srgbClr val="5CFF00"/>
                </a:solidFill>
                <a:latin typeface="Comic Sans MS"/>
                <a:cs typeface="Comic Sans MS"/>
              </a:rPr>
              <a:t> are heavily distorted  by the efficiencies ( tracking/selection/etc..) and by acceptance… to be applied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The data distribution seems to be wider in angle than MC 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AllAngleYield_To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r="7580"/>
          <a:stretch/>
        </p:blipFill>
        <p:spPr>
          <a:xfrm>
            <a:off x="133680" y="2994527"/>
            <a:ext cx="4480958" cy="3689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61101" y="4386664"/>
            <a:ext cx="49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7241" y="3605098"/>
            <a:ext cx="204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PRELIMINARY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AllAngleYield_Toge_M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1821"/>
          <a:stretch/>
        </p:blipFill>
        <p:spPr>
          <a:xfrm>
            <a:off x="4711955" y="2994527"/>
            <a:ext cx="4253815" cy="3689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5662" y="3731752"/>
            <a:ext cx="127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FLUKA MC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792039" y="3662207"/>
            <a:ext cx="3693905" cy="5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83477" y="2008168"/>
            <a:ext cx="7435352" cy="32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54" tIns="41477" rIns="82954" bIns="4147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4357" y="73627"/>
            <a:ext cx="7138798" cy="678026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FRAGMENTATION OF </a:t>
            </a:r>
            <a:r>
              <a:rPr lang="en-US" sz="2800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12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 in bio tissue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5053" y="3426976"/>
            <a:ext cx="3234531" cy="2613901"/>
          </a:xfrm>
        </p:spPr>
        <p:txBody>
          <a:bodyPr/>
          <a:lstStyle/>
          <a:p>
            <a:pPr marL="208827" indent="-207386">
              <a:buClr>
                <a:srgbClr val="FF0000"/>
              </a:buClr>
              <a:buSzPct val="73000"/>
              <a:buFont typeface="Wingdings" charset="0"/>
              <a:buChar char=""/>
              <a:tabLst>
                <a:tab pos="208827" algn="l"/>
                <a:tab pos="311079" algn="l"/>
                <a:tab pos="725851" algn="l"/>
                <a:tab pos="1140623" algn="l"/>
                <a:tab pos="1555394" algn="l"/>
                <a:tab pos="1970166" algn="l"/>
                <a:tab pos="2384938" algn="l"/>
                <a:tab pos="2799710" algn="l"/>
                <a:tab pos="3214482" algn="l"/>
                <a:tab pos="3629254" algn="l"/>
                <a:tab pos="4044025" algn="l"/>
                <a:tab pos="4458797" algn="l"/>
                <a:tab pos="4873569" algn="l"/>
                <a:tab pos="5288341" algn="l"/>
                <a:tab pos="5703113" algn="l"/>
                <a:tab pos="6117885" algn="l"/>
                <a:tab pos="6532656" algn="l"/>
                <a:tab pos="6947428" algn="l"/>
                <a:tab pos="7362200" algn="l"/>
                <a:tab pos="7776972" algn="l"/>
                <a:tab pos="8191744" algn="l"/>
              </a:tabLst>
              <a:defRPr/>
            </a:pPr>
            <a:r>
              <a:rPr lang="it-IT" sz="2200" i="1" dirty="0" err="1">
                <a:solidFill>
                  <a:srgbClr val="00FFFF"/>
                </a:solidFill>
              </a:rPr>
              <a:t>Mitigation</a:t>
            </a:r>
            <a:r>
              <a:rPr lang="it-IT" sz="2200" i="1" dirty="0">
                <a:solidFill>
                  <a:srgbClr val="00FFFF"/>
                </a:solidFill>
              </a:rPr>
              <a:t> and </a:t>
            </a:r>
            <a:r>
              <a:rPr lang="it-IT" sz="2200" i="1" dirty="0" err="1">
                <a:solidFill>
                  <a:srgbClr val="00FFFF"/>
                </a:solidFill>
              </a:rPr>
              <a:t>attenuation</a:t>
            </a:r>
            <a:r>
              <a:rPr lang="it-IT" sz="2200" i="1" dirty="0">
                <a:solidFill>
                  <a:srgbClr val="00FFFF"/>
                </a:solidFill>
              </a:rPr>
              <a:t> of the </a:t>
            </a:r>
            <a:r>
              <a:rPr lang="it-IT" sz="2200" i="1" dirty="0" err="1">
                <a:solidFill>
                  <a:srgbClr val="00FFFF"/>
                </a:solidFill>
              </a:rPr>
              <a:t>primary</a:t>
            </a:r>
            <a:r>
              <a:rPr lang="it-IT" sz="2200" i="1" dirty="0">
                <a:solidFill>
                  <a:srgbClr val="00FFFF"/>
                </a:solidFill>
              </a:rPr>
              <a:t> </a:t>
            </a:r>
            <a:r>
              <a:rPr lang="it-IT" sz="2200" i="1" dirty="0" err="1">
                <a:solidFill>
                  <a:srgbClr val="00FFFF"/>
                </a:solidFill>
              </a:rPr>
              <a:t>beam</a:t>
            </a:r>
            <a:endParaRPr lang="it-IT" sz="2200" i="1" dirty="0">
              <a:solidFill>
                <a:srgbClr val="00FFFF"/>
              </a:solidFill>
            </a:endParaRPr>
          </a:p>
          <a:p>
            <a:pPr marL="208827" indent="-207386">
              <a:buClr>
                <a:srgbClr val="FF0000"/>
              </a:buClr>
              <a:buSzPct val="73000"/>
              <a:buFont typeface="Wingdings" charset="0"/>
              <a:buChar char=""/>
              <a:tabLst>
                <a:tab pos="208827" algn="l"/>
                <a:tab pos="311079" algn="l"/>
                <a:tab pos="725851" algn="l"/>
                <a:tab pos="1140623" algn="l"/>
                <a:tab pos="1555394" algn="l"/>
                <a:tab pos="1970166" algn="l"/>
                <a:tab pos="2384938" algn="l"/>
                <a:tab pos="2799710" algn="l"/>
                <a:tab pos="3214482" algn="l"/>
                <a:tab pos="3629254" algn="l"/>
                <a:tab pos="4044025" algn="l"/>
                <a:tab pos="4458797" algn="l"/>
                <a:tab pos="4873569" algn="l"/>
                <a:tab pos="5288341" algn="l"/>
                <a:tab pos="5703113" algn="l"/>
                <a:tab pos="6117885" algn="l"/>
                <a:tab pos="6532656" algn="l"/>
                <a:tab pos="6947428" algn="l"/>
                <a:tab pos="7362200" algn="l"/>
                <a:tab pos="7776972" algn="l"/>
                <a:tab pos="8191744" algn="l"/>
              </a:tabLst>
              <a:defRPr/>
            </a:pPr>
            <a:r>
              <a:rPr lang="it-IT" sz="2200" i="1" dirty="0" err="1">
                <a:solidFill>
                  <a:srgbClr val="FFCC99"/>
                </a:solidFill>
              </a:rPr>
              <a:t>Different</a:t>
            </a:r>
            <a:r>
              <a:rPr lang="it-IT" sz="2200" i="1" dirty="0">
                <a:solidFill>
                  <a:srgbClr val="FFCC99"/>
                </a:solidFill>
              </a:rPr>
              <a:t> </a:t>
            </a:r>
            <a:r>
              <a:rPr lang="it-IT" sz="2200" i="1" dirty="0" err="1">
                <a:solidFill>
                  <a:srgbClr val="FFCC99"/>
                </a:solidFill>
              </a:rPr>
              <a:t>biological</a:t>
            </a:r>
            <a:r>
              <a:rPr lang="it-IT" sz="2200" i="1" dirty="0">
                <a:solidFill>
                  <a:srgbClr val="FFCC99"/>
                </a:solidFill>
              </a:rPr>
              <a:t> </a:t>
            </a:r>
            <a:r>
              <a:rPr lang="it-IT" sz="2200" i="1" dirty="0" err="1">
                <a:solidFill>
                  <a:srgbClr val="FFCC99"/>
                </a:solidFill>
              </a:rPr>
              <a:t>effectiveness</a:t>
            </a:r>
            <a:r>
              <a:rPr lang="it-IT" sz="2200" i="1" dirty="0">
                <a:solidFill>
                  <a:srgbClr val="FFCC99"/>
                </a:solidFill>
              </a:rPr>
              <a:t> of the </a:t>
            </a:r>
            <a:r>
              <a:rPr lang="it-IT" sz="2200" i="1" dirty="0" err="1">
                <a:solidFill>
                  <a:srgbClr val="FFCC99"/>
                </a:solidFill>
              </a:rPr>
              <a:t>fragments</a:t>
            </a:r>
            <a:r>
              <a:rPr lang="it-IT" sz="2200" i="1" dirty="0">
                <a:solidFill>
                  <a:srgbClr val="FFCC99"/>
                </a:solidFill>
              </a:rPr>
              <a:t> </a:t>
            </a:r>
            <a:r>
              <a:rPr lang="it-IT" sz="2200" i="1" dirty="0" err="1">
                <a:solidFill>
                  <a:srgbClr val="FFCC99"/>
                </a:solidFill>
              </a:rPr>
              <a:t>wrt</a:t>
            </a:r>
            <a:r>
              <a:rPr lang="it-IT" sz="2200" i="1" dirty="0">
                <a:solidFill>
                  <a:srgbClr val="FFCC99"/>
                </a:solidFill>
              </a:rPr>
              <a:t> </a:t>
            </a:r>
            <a:r>
              <a:rPr lang="it-IT" sz="2200" i="1" baseline="30000" dirty="0">
                <a:solidFill>
                  <a:srgbClr val="FFCC99"/>
                </a:solidFill>
              </a:rPr>
              <a:t>12</a:t>
            </a:r>
            <a:r>
              <a:rPr lang="it-IT" sz="2200" i="1" dirty="0">
                <a:solidFill>
                  <a:srgbClr val="FFCC99"/>
                </a:solidFill>
              </a:rPr>
              <a:t>C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770094" y="1036473"/>
            <a:ext cx="4147719" cy="22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697" rIns="0" bIns="0"/>
          <a:lstStyle>
            <a:lvl1pPr marL="255588" indent="-247650"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55588" algn="l"/>
                <a:tab pos="712788" algn="l"/>
                <a:tab pos="1169988" algn="l"/>
                <a:tab pos="1627188" algn="l"/>
                <a:tab pos="2084388" algn="l"/>
                <a:tab pos="2541588" algn="l"/>
                <a:tab pos="2998788" algn="l"/>
                <a:tab pos="3455988" algn="l"/>
                <a:tab pos="3913188" algn="l"/>
                <a:tab pos="4370388" algn="l"/>
                <a:tab pos="4827588" algn="l"/>
                <a:tab pos="5284788" algn="l"/>
                <a:tab pos="5741988" algn="l"/>
                <a:tab pos="6199188" algn="l"/>
                <a:tab pos="6656388" algn="l"/>
                <a:tab pos="7113588" algn="l"/>
                <a:tab pos="7570788" algn="l"/>
                <a:tab pos="8027988" algn="l"/>
                <a:tab pos="8485188" algn="l"/>
                <a:tab pos="8942388" algn="l"/>
                <a:tab pos="93995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11000"/>
              </a:lnSpc>
              <a:spcAft>
                <a:spcPts val="1293"/>
              </a:spcAft>
              <a:buClr>
                <a:srgbClr val="FF0000"/>
              </a:buClr>
              <a:buSzPct val="45000"/>
              <a:buFont typeface="Wingdings" charset="0"/>
              <a:buChar char=""/>
              <a:defRPr/>
            </a:pPr>
            <a:r>
              <a:rPr lang="it-IT" sz="2200" dirty="0">
                <a:solidFill>
                  <a:srgbClr val="00FF00"/>
                </a:solidFill>
                <a:latin typeface="Comic Sans MS" charset="0"/>
              </a:rPr>
              <a:t>Production of </a:t>
            </a:r>
            <a:r>
              <a:rPr lang="it-IT" sz="2200" dirty="0" err="1">
                <a:solidFill>
                  <a:srgbClr val="00FF00"/>
                </a:solidFill>
                <a:latin typeface="Comic Sans MS" charset="0"/>
              </a:rPr>
              <a:t>fragments</a:t>
            </a:r>
            <a:r>
              <a:rPr lang="it-IT" sz="2200" dirty="0">
                <a:solidFill>
                  <a:srgbClr val="00FF00"/>
                </a:solidFill>
                <a:latin typeface="Comic Sans MS" charset="0"/>
              </a:rPr>
              <a:t> with </a:t>
            </a:r>
            <a:r>
              <a:rPr lang="it-IT" sz="2200" dirty="0" err="1">
                <a:solidFill>
                  <a:srgbClr val="00FF00"/>
                </a:solidFill>
                <a:latin typeface="Comic Sans MS" charset="0"/>
              </a:rPr>
              <a:t>higher</a:t>
            </a:r>
            <a:r>
              <a:rPr lang="it-IT" sz="2200" dirty="0">
                <a:solidFill>
                  <a:srgbClr val="00FF00"/>
                </a:solidFill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00FF00"/>
                </a:solidFill>
                <a:latin typeface="Comic Sans MS" charset="0"/>
              </a:rPr>
              <a:t>range</a:t>
            </a:r>
            <a:r>
              <a:rPr lang="it-IT" sz="2200" dirty="0">
                <a:solidFill>
                  <a:srgbClr val="00FF00"/>
                </a:solidFill>
                <a:latin typeface="Comic Sans MS" charset="0"/>
              </a:rPr>
              <a:t> vs </a:t>
            </a:r>
            <a:r>
              <a:rPr lang="it-IT" sz="2200" dirty="0" err="1">
                <a:solidFill>
                  <a:srgbClr val="00FF00"/>
                </a:solidFill>
                <a:latin typeface="Comic Sans MS" charset="0"/>
              </a:rPr>
              <a:t>primary</a:t>
            </a:r>
            <a:r>
              <a:rPr lang="it-IT" sz="2200" dirty="0">
                <a:solidFill>
                  <a:srgbClr val="00FF00"/>
                </a:solidFill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00FF00"/>
                </a:solidFill>
                <a:latin typeface="Comic Sans MS" charset="0"/>
              </a:rPr>
              <a:t>ions</a:t>
            </a:r>
            <a:endParaRPr lang="it-IT" sz="2200" dirty="0">
              <a:solidFill>
                <a:srgbClr val="00FF00"/>
              </a:solidFill>
              <a:latin typeface="Comic Sans MS" charset="0"/>
            </a:endParaRPr>
          </a:p>
          <a:p>
            <a:pPr>
              <a:lnSpc>
                <a:spcPct val="111000"/>
              </a:lnSpc>
              <a:spcAft>
                <a:spcPts val="1293"/>
              </a:spcAft>
              <a:buClr>
                <a:srgbClr val="FF0000"/>
              </a:buClr>
              <a:buSzPct val="45000"/>
              <a:buFont typeface="Wingdings" charset="0"/>
              <a:buChar char=""/>
              <a:defRPr/>
            </a:pPr>
            <a:r>
              <a:rPr lang="it-IT" sz="2200" dirty="0">
                <a:solidFill>
                  <a:srgbClr val="FFFF00"/>
                </a:solidFill>
                <a:latin typeface="Comic Sans MS" charset="0"/>
              </a:rPr>
              <a:t>Production of </a:t>
            </a:r>
            <a:r>
              <a:rPr lang="it-IT" sz="2200" dirty="0" err="1">
                <a:solidFill>
                  <a:srgbClr val="FFFF00"/>
                </a:solidFill>
                <a:latin typeface="Comic Sans MS" charset="0"/>
              </a:rPr>
              <a:t>fragment</a:t>
            </a:r>
            <a:r>
              <a:rPr lang="it-IT" sz="2200" dirty="0">
                <a:solidFill>
                  <a:srgbClr val="FFFF00"/>
                </a:solidFill>
                <a:latin typeface="Comic Sans MS" charset="0"/>
              </a:rPr>
              <a:t> with </a:t>
            </a:r>
            <a:r>
              <a:rPr lang="it-IT" sz="2200" dirty="0" err="1">
                <a:solidFill>
                  <a:srgbClr val="FFFF00"/>
                </a:solidFill>
                <a:latin typeface="Comic Sans MS" charset="0"/>
              </a:rPr>
              <a:t>different</a:t>
            </a:r>
            <a:r>
              <a:rPr lang="it-IT" sz="22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Comic Sans MS" charset="0"/>
              </a:rPr>
              <a:t>direction</a:t>
            </a:r>
            <a:r>
              <a:rPr lang="it-IT" sz="2200" dirty="0">
                <a:solidFill>
                  <a:srgbClr val="FFFF00"/>
                </a:solidFill>
                <a:latin typeface="Comic Sans MS" charset="0"/>
              </a:rPr>
              <a:t> vs </a:t>
            </a:r>
            <a:r>
              <a:rPr lang="it-IT" sz="2200" dirty="0" err="1">
                <a:solidFill>
                  <a:srgbClr val="FFFF00"/>
                </a:solidFill>
                <a:latin typeface="Comic Sans MS" charset="0"/>
              </a:rPr>
              <a:t>primary</a:t>
            </a:r>
            <a:r>
              <a:rPr lang="it-IT" sz="22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Comic Sans MS" charset="0"/>
              </a:rPr>
              <a:t>ions</a:t>
            </a:r>
            <a:endParaRPr lang="it-IT" sz="2200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28311" y="817123"/>
            <a:ext cx="4509037" cy="2306559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697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11000"/>
              </a:lnSpc>
              <a:spcAft>
                <a:spcPts val="1293"/>
              </a:spcAft>
              <a:defRPr/>
            </a:pP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Dose release in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healthy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tissues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with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possible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long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term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side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effects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, in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particular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in treatment of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young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it-IT" sz="2200" dirty="0" err="1">
                <a:solidFill>
                  <a:srgbClr val="000080"/>
                </a:solidFill>
                <a:latin typeface="Comic Sans MS" charset="0"/>
              </a:rPr>
              <a:t>patients</a:t>
            </a:r>
            <a:r>
              <a:rPr lang="it-IT" sz="2200" dirty="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2200" dirty="0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must be </a:t>
            </a:r>
            <a:r>
              <a:rPr lang="it-IT" sz="2200" dirty="0" err="1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carefully</a:t>
            </a:r>
            <a:r>
              <a:rPr lang="it-IT" sz="2200" dirty="0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it-IT" sz="2200" dirty="0" err="1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taken</a:t>
            </a:r>
            <a:r>
              <a:rPr lang="it-IT" sz="2200" dirty="0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it-IT" sz="2200" dirty="0" err="1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into</a:t>
            </a:r>
            <a:r>
              <a:rPr lang="it-IT" sz="2200" dirty="0">
                <a:solidFill>
                  <a:srgbClr val="000080"/>
                </a:solidFill>
                <a:latin typeface="+mj-lt"/>
                <a:ea typeface="Wingdings"/>
                <a:cs typeface="Wingdings"/>
                <a:sym typeface="Wingdings"/>
              </a:rPr>
              <a:t> account in the Treatment Planning System</a:t>
            </a:r>
            <a:r>
              <a:rPr lang="it-IT" sz="2200" dirty="0">
                <a:solidFill>
                  <a:srgbClr val="00008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it-IT" sz="2200" dirty="0">
              <a:solidFill>
                <a:srgbClr val="000080"/>
              </a:solidFill>
              <a:latin typeface="Comic Sans MS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62204" y="6292259"/>
            <a:ext cx="6431198" cy="54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2457" rIns="81648" bIns="42457">
            <a:spAutoFit/>
          </a:bodyPr>
          <a:lstStyle/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sz="1500" b="1">
                <a:solidFill>
                  <a:srgbClr val="FF950E"/>
                </a:solidFill>
                <a:cs typeface="Times New Roman" charset="0"/>
              </a:rPr>
              <a:t>Exp. Data (points) from Haettner et al, Rad. Prot. Dos. 2006</a:t>
            </a:r>
          </a:p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de-DE" sz="1500" b="1">
                <a:solidFill>
                  <a:srgbClr val="FF950E"/>
                </a:solidFill>
                <a:ea typeface="SimSun" charset="0"/>
                <a:cs typeface="SimSun" charset="0"/>
              </a:rPr>
              <a:t>Simulation: A. Mairani PhD Thesis, 2007, Nuovo Cimento C, 31, 2008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4244" y="3203126"/>
            <a:ext cx="5415519" cy="2968345"/>
            <a:chOff x="4114800" y="3532336"/>
            <a:chExt cx="5967413" cy="3273425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" t="1660"/>
            <a:stretch>
              <a:fillRect/>
            </a:stretch>
          </p:blipFill>
          <p:spPr bwMode="auto">
            <a:xfrm>
              <a:off x="4114800" y="3532336"/>
              <a:ext cx="5776913" cy="327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91" t="166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4330700" y="3691086"/>
              <a:ext cx="3670300" cy="7151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hangingPunct="1">
                <a:lnSpc>
                  <a:spcPct val="100000"/>
                </a:lnSpc>
                <a:defRPr/>
              </a:pPr>
              <a:r>
                <a:rPr lang="it-IT" b="1" baseline="30000">
                  <a:solidFill>
                    <a:srgbClr val="FF0000"/>
                  </a:solidFill>
                  <a:latin typeface="Georgia" charset="0"/>
                </a:rPr>
                <a:t>12</a:t>
              </a:r>
              <a:r>
                <a:rPr lang="it-IT" b="1">
                  <a:solidFill>
                    <a:srgbClr val="FF0000"/>
                  </a:solidFill>
                  <a:latin typeface="Georgia" charset="0"/>
                </a:rPr>
                <a:t>C  (400 MeV/u) on water</a:t>
              </a:r>
            </a:p>
            <a:p>
              <a:pPr algn="ctr" hangingPunct="1">
                <a:lnSpc>
                  <a:spcPct val="100000"/>
                </a:lnSpc>
                <a:defRPr/>
              </a:pPr>
              <a:r>
                <a:rPr lang="it-IT" b="1">
                  <a:solidFill>
                    <a:srgbClr val="FF0000"/>
                  </a:solidFill>
                  <a:latin typeface="Georgia" charset="0"/>
                </a:rPr>
                <a:t>Bragg-Peak</a:t>
              </a:r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>
              <a:off x="8493125" y="3824436"/>
              <a:ext cx="1538288" cy="1417638"/>
            </a:xfrm>
            <a:prstGeom prst="wedgeRoundRectCallout">
              <a:avLst>
                <a:gd name="adj1" fmla="val -40199"/>
                <a:gd name="adj2" fmla="val 108810"/>
                <a:gd name="adj3" fmla="val 16667"/>
              </a:avLst>
            </a:prstGeom>
            <a:solidFill>
              <a:srgbClr val="ED5D05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8482013" y="3876824"/>
              <a:ext cx="1600200" cy="622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500" b="1">
                  <a:latin typeface="Times New Roman" charset="0"/>
                </a:rPr>
                <a:t>Dose </a:t>
              </a:r>
              <a:r>
                <a:rPr lang="it-IT" sz="1500" b="1">
                  <a:latin typeface="Times New Roman" charset="0"/>
                </a:rPr>
                <a:t>over </a:t>
              </a:r>
              <a:r>
                <a:rPr lang="en-US" sz="1500" b="1">
                  <a:latin typeface="Times New Roman" charset="0"/>
                </a:rPr>
                <a:t> </a:t>
              </a:r>
              <a:r>
                <a:rPr lang="it-IT" sz="1500" b="1">
                  <a:latin typeface="Times New Roman" charset="0"/>
                </a:rPr>
                <a:t>the</a:t>
              </a:r>
              <a:r>
                <a:rPr lang="en-US" sz="1500" b="1">
                  <a:latin typeface="Times New Roman" charset="0"/>
                </a:rPr>
                <a:t> Bragg</a:t>
              </a:r>
              <a:r>
                <a:rPr lang="it-IT" sz="1500" b="1">
                  <a:latin typeface="Times New Roman" charset="0"/>
                </a:rPr>
                <a:t> Peak</a:t>
              </a:r>
              <a:r>
                <a:rPr lang="en-US" sz="1500" b="1">
                  <a:latin typeface="Times New Roman" charset="0"/>
                </a:rPr>
                <a:t> :</a:t>
              </a:r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8637588" y="4453086"/>
              <a:ext cx="1104900" cy="367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500" b="1">
                  <a:latin typeface="Times New Roman" charset="0"/>
                </a:rPr>
                <a:t>p </a:t>
              </a:r>
              <a:r>
                <a:rPr lang="en-US" sz="1500" b="1">
                  <a:latin typeface="Times New Roman" charset="0"/>
                  <a:cs typeface="Times New Roman" charset="0"/>
                </a:rPr>
                <a:t>~</a:t>
              </a:r>
              <a:r>
                <a:rPr lang="en-US" sz="1500" b="1">
                  <a:latin typeface="Times New Roman" charset="0"/>
                </a:rPr>
                <a:t> 1-2 %</a:t>
              </a:r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8586788" y="4715024"/>
              <a:ext cx="1154112" cy="367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500" b="1">
                  <a:latin typeface="Times New Roman" charset="0"/>
                </a:rPr>
                <a:t>C </a:t>
              </a:r>
              <a:r>
                <a:rPr lang="en-US" sz="1500" b="1">
                  <a:latin typeface="Times New Roman" charset="0"/>
                  <a:cs typeface="Times New Roman" charset="0"/>
                </a:rPr>
                <a:t>~</a:t>
              </a:r>
              <a:r>
                <a:rPr lang="en-US" sz="1500" b="1">
                  <a:latin typeface="Times New Roman" charset="0"/>
                </a:rPr>
                <a:t> 15 %       </a:t>
              </a: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8637588" y="4924574"/>
              <a:ext cx="1201737" cy="367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500" b="1">
                  <a:latin typeface="Times New Roman" charset="0"/>
                </a:rPr>
                <a:t>Ne </a:t>
              </a:r>
              <a:r>
                <a:rPr lang="en-US" sz="1500" b="1">
                  <a:latin typeface="Times New Roman" charset="0"/>
                  <a:cs typeface="Times New Roman" charset="0"/>
                </a:rPr>
                <a:t>~</a:t>
              </a:r>
              <a:r>
                <a:rPr lang="en-US" sz="1500" b="1">
                  <a:latin typeface="Times New Roman" charset="0"/>
                </a:rPr>
                <a:t> 30 %</a:t>
              </a:r>
            </a:p>
          </p:txBody>
        </p:sp>
      </p:grp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765436" y="6427576"/>
            <a:ext cx="2282038" cy="30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2457" rIns="81648" bIns="4245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hangingPunct="1">
              <a:defRPr/>
            </a:pPr>
            <a:r>
              <a:rPr lang="it-IT" sz="1300" b="1">
                <a:solidFill>
                  <a:srgbClr val="FFFFFF"/>
                </a:solidFill>
              </a:rPr>
              <a:t>Courtesy of Andrea Mairani</a:t>
            </a:r>
          </a:p>
        </p:txBody>
      </p:sp>
    </p:spTree>
    <p:extLst>
      <p:ext uri="{BB962C8B-B14F-4D97-AF65-F5344CB8AC3E}">
        <p14:creationId xmlns:p14="http://schemas.microsoft.com/office/powerpoint/2010/main" val="866016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66799"/>
            <a:ext cx="7083030" cy="8396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efficiencies., acceptances and all that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82700"/>
            <a:ext cx="3403178" cy="511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Efficiencies are computed using MC and checked on the data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CFFCC"/>
                </a:solidFill>
                <a:latin typeface="Comic Sans MS"/>
                <a:cs typeface="Comic Sans MS"/>
              </a:rPr>
              <a:t>Very CPU intensive process for double differential X section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A9F5F"/>
                </a:solidFill>
                <a:latin typeface="Comic Sans MS"/>
                <a:cs typeface="Comic Sans MS"/>
              </a:rPr>
              <a:t>The selection efficiency accounts for all the PID/selection cuts applied on the already reconstructed tracks</a:t>
            </a:r>
            <a:endParaRPr lang="en-US" sz="2400" dirty="0">
              <a:solidFill>
                <a:srgbClr val="FA9F5F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FB_AllAnEfficiencyDist_Z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78" y="1566056"/>
            <a:ext cx="4966122" cy="48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-43321"/>
            <a:ext cx="6532450" cy="729851"/>
          </a:xfrm>
          <a:noFill/>
          <a:ln/>
        </p:spPr>
        <p:txBody>
          <a:bodyPr lIns="91432" tIns="67890" rIns="91432" bIns="45717">
            <a:normAutofit fontScale="90000"/>
          </a:bodyPr>
          <a:lstStyle/>
          <a:p>
            <a:pPr>
              <a:tabLst>
                <a:tab pos="0" algn="l"/>
                <a:tab pos="457162" algn="l"/>
                <a:tab pos="914323" algn="l"/>
                <a:tab pos="1371485" algn="l"/>
                <a:tab pos="1828646" algn="l"/>
                <a:tab pos="2285807" algn="l"/>
                <a:tab pos="2742969" algn="l"/>
                <a:tab pos="3200131" algn="l"/>
                <a:tab pos="3657292" algn="l"/>
                <a:tab pos="4114454" algn="l"/>
                <a:tab pos="4571615" algn="l"/>
                <a:tab pos="5028777" algn="l"/>
                <a:tab pos="5485938" algn="l"/>
                <a:tab pos="5943100" algn="l"/>
                <a:tab pos="6400262" algn="l"/>
                <a:tab pos="6857423" algn="l"/>
                <a:tab pos="7314584" algn="l"/>
                <a:tab pos="7771746" algn="l"/>
                <a:tab pos="8228907" algn="l"/>
                <a:tab pos="8686069" algn="l"/>
                <a:tab pos="9143231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A “side product”: Emulsion Chambers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60" y="2123061"/>
            <a:ext cx="5356180" cy="1828314"/>
          </a:xfrm>
        </p:spPr>
        <p:txBody>
          <a:bodyPr/>
          <a:lstStyle/>
          <a:p>
            <a:endParaRPr lang="en-US" dirty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5" name="Picture 2" descr="VERTE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16251" r="2451" b="6139"/>
          <a:stretch/>
        </p:blipFill>
        <p:spPr bwMode="auto">
          <a:xfrm>
            <a:off x="5814753" y="947717"/>
            <a:ext cx="3312586" cy="188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ssy_rivelatori3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" y="3102516"/>
            <a:ext cx="5532850" cy="3526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2922" y="3167812"/>
            <a:ext cx="3461078" cy="2576755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>
                <a:solidFill>
                  <a:srgbClr val="39F500"/>
                </a:solidFill>
                <a:latin typeface="+mj-lt"/>
              </a:rPr>
              <a:t>2 cloud emulsion chambers by OPERA experiment have been exposed to fragments ( 2 hours) by G. De </a:t>
            </a:r>
            <a:r>
              <a:rPr lang="en-US" dirty="0" err="1">
                <a:solidFill>
                  <a:srgbClr val="39F500"/>
                </a:solidFill>
                <a:latin typeface="+mj-lt"/>
              </a:rPr>
              <a:t>Lellis</a:t>
            </a:r>
            <a:r>
              <a:rPr lang="en-US" dirty="0">
                <a:solidFill>
                  <a:srgbClr val="39F500"/>
                </a:solidFill>
                <a:latin typeface="+mj-lt"/>
              </a:rPr>
              <a:t> and coworkers from Napoli University .</a:t>
            </a:r>
          </a:p>
          <a:p>
            <a:r>
              <a:rPr lang="en-US" dirty="0">
                <a:solidFill>
                  <a:srgbClr val="FFFF00"/>
                </a:solidFill>
                <a:latin typeface="+mj-lt"/>
              </a:rPr>
              <a:t>Detect fragments at large angle, mainly He and protons, 30</a:t>
            </a:r>
            <a:r>
              <a:rPr lang="en-US" baseline="30000" dirty="0">
                <a:solidFill>
                  <a:srgbClr val="FFFF00"/>
                </a:solidFill>
                <a:latin typeface="+mj-lt"/>
              </a:rPr>
              <a:t>0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&lt;</a:t>
            </a:r>
            <a:r>
              <a:rPr lang="en-US" dirty="0">
                <a:solidFill>
                  <a:srgbClr val="FFFF00"/>
                </a:solidFill>
                <a:latin typeface="Symbol" charset="2"/>
                <a:cs typeface="Symbol" charset="2"/>
              </a:rPr>
              <a:t>q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&lt;75</a:t>
            </a:r>
            <a:r>
              <a:rPr lang="en-US" baseline="30000" dirty="0">
                <a:solidFill>
                  <a:srgbClr val="FFFF00"/>
                </a:solidFill>
                <a:latin typeface="+mj-lt"/>
              </a:rPr>
              <a:t>0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r>
              <a:rPr lang="en-US" dirty="0">
                <a:solidFill>
                  <a:srgbClr val="FBB600"/>
                </a:solidFill>
                <a:latin typeface="+mj-lt"/>
              </a:rPr>
              <a:t>Comparison on going with the proton tagger distributions.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393" y="814944"/>
            <a:ext cx="5290832" cy="1921084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</a:rPr>
              <a:t>Density grain is proportional to energy loss . High spatial resolution (~m).  High angular resolution (~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mrad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).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Multiparticle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separation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00"/>
                </a:solidFill>
                <a:latin typeface="+mj-lt"/>
              </a:rPr>
              <a:t>Only low occupancy possible</a:t>
            </a:r>
            <a:r>
              <a:rPr lang="en-US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low statistic. </a:t>
            </a:r>
            <a:r>
              <a:rPr lang="en-US" dirty="0">
                <a:solidFill>
                  <a:srgbClr val="3BFFF7"/>
                </a:solidFill>
                <a:latin typeface="+mj-lt"/>
              </a:rPr>
              <a:t>Possible calibration with the proton tagger energy and Z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1303" y="3102515"/>
            <a:ext cx="914877" cy="637762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Target + vertex 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918516" y="3363703"/>
            <a:ext cx="457439" cy="19589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4310606" y="5975580"/>
            <a:ext cx="1176271" cy="637762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emulsion chambers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4179909" y="5583799"/>
            <a:ext cx="196045" cy="45707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84910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8311" y="98858"/>
            <a:ext cx="3855553" cy="836932"/>
          </a:xfrm>
        </p:spPr>
        <p:txBody>
          <a:bodyPr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dirty="0" smtClean="0">
                <a:solidFill>
                  <a:srgbClr val="FFFF00"/>
                </a:solidFill>
              </a:rPr>
              <a:t>Outlook 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063" y="1274201"/>
            <a:ext cx="4272888" cy="2923483"/>
          </a:xfrm>
        </p:spPr>
        <p:txBody>
          <a:bodyPr>
            <a:normAutofit/>
          </a:bodyPr>
          <a:lstStyle/>
          <a:p>
            <a:pPr marL="0"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>
                <a:solidFill>
                  <a:srgbClr val="23FF23"/>
                </a:solidFill>
              </a:rPr>
              <a:t>There is an interest in light ions use in </a:t>
            </a:r>
            <a:r>
              <a:rPr lang="en-US" sz="2000" dirty="0" err="1">
                <a:solidFill>
                  <a:srgbClr val="23FF23"/>
                </a:solidFill>
              </a:rPr>
              <a:t>hadrontherapy</a:t>
            </a:r>
            <a:r>
              <a:rPr lang="en-US" sz="2000" dirty="0">
                <a:solidFill>
                  <a:srgbClr val="23FF23"/>
                </a:solidFill>
              </a:rPr>
              <a:t> different form </a:t>
            </a:r>
            <a:r>
              <a:rPr lang="en-US" sz="2000" baseline="30000" dirty="0">
                <a:solidFill>
                  <a:srgbClr val="23FF23"/>
                </a:solidFill>
              </a:rPr>
              <a:t>12</a:t>
            </a:r>
            <a:r>
              <a:rPr lang="en-US" sz="2000" dirty="0">
                <a:solidFill>
                  <a:srgbClr val="23FF23"/>
                </a:solidFill>
              </a:rPr>
              <a:t>C </a:t>
            </a:r>
          </a:p>
          <a:p>
            <a:pPr marL="0"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>
                <a:solidFill>
                  <a:srgbClr val="FAA37A"/>
                </a:solidFill>
                <a:cs typeface="ArialMT" charset="0"/>
              </a:rPr>
              <a:t>The FIRST detector </a:t>
            </a:r>
            <a:r>
              <a:rPr lang="en-US" sz="2000" dirty="0" smtClean="0">
                <a:solidFill>
                  <a:srgbClr val="FAA37A"/>
                </a:solidFill>
                <a:cs typeface="ArialMT" charset="0"/>
              </a:rPr>
              <a:t>can </a:t>
            </a:r>
            <a:r>
              <a:rPr lang="en-US" sz="2000" dirty="0">
                <a:solidFill>
                  <a:srgbClr val="FAA37A"/>
                </a:solidFill>
                <a:cs typeface="ArialMT" charset="0"/>
              </a:rPr>
              <a:t>measure the fragmentation cross sections </a:t>
            </a:r>
            <a:r>
              <a:rPr lang="en-US" sz="1800" dirty="0">
                <a:solidFill>
                  <a:srgbClr val="FAA37A"/>
                </a:solidFill>
              </a:rPr>
              <a:t>d</a:t>
            </a:r>
            <a:r>
              <a:rPr lang="en-US" sz="1800" baseline="33000" dirty="0">
                <a:solidFill>
                  <a:srgbClr val="FAA37A"/>
                </a:solidFill>
              </a:rPr>
              <a:t>2</a:t>
            </a:r>
            <a:r>
              <a:rPr lang="en-US" sz="1800" dirty="0">
                <a:solidFill>
                  <a:srgbClr val="FAA37A"/>
                </a:solidFill>
                <a:latin typeface="Symbol" charset="0"/>
              </a:rPr>
              <a:t></a:t>
            </a:r>
            <a:r>
              <a:rPr lang="en-US" sz="1800" dirty="0">
                <a:solidFill>
                  <a:srgbClr val="FAA37A"/>
                </a:solidFill>
              </a:rPr>
              <a:t>/</a:t>
            </a:r>
            <a:r>
              <a:rPr lang="en-US" sz="1800" dirty="0" err="1">
                <a:solidFill>
                  <a:srgbClr val="FAA37A"/>
                </a:solidFill>
              </a:rPr>
              <a:t>d</a:t>
            </a:r>
            <a:r>
              <a:rPr lang="en-US" sz="1800" dirty="0" err="1">
                <a:solidFill>
                  <a:srgbClr val="FAA37A"/>
                </a:solidFill>
                <a:latin typeface="Symbol" charset="0"/>
              </a:rPr>
              <a:t></a:t>
            </a:r>
            <a:r>
              <a:rPr lang="en-US" sz="1800" dirty="0" err="1">
                <a:solidFill>
                  <a:srgbClr val="FAA37A"/>
                </a:solidFill>
              </a:rPr>
              <a:t>dE</a:t>
            </a:r>
            <a:r>
              <a:rPr lang="en-US" sz="1800" dirty="0">
                <a:solidFill>
                  <a:srgbClr val="FAA37A"/>
                </a:solidFill>
              </a:rPr>
              <a:t> </a:t>
            </a:r>
            <a:r>
              <a:rPr lang="en-US" sz="2000" dirty="0">
                <a:solidFill>
                  <a:srgbClr val="FAA37A"/>
                </a:solidFill>
                <a:cs typeface="ArialMT" charset="0"/>
              </a:rPr>
              <a:t> by  ions like Helium, </a:t>
            </a:r>
            <a:r>
              <a:rPr lang="en-US" sz="2000" dirty="0" err="1">
                <a:solidFill>
                  <a:srgbClr val="FAA37A"/>
                </a:solidFill>
                <a:cs typeface="ArialMT" charset="0"/>
              </a:rPr>
              <a:t>Litium</a:t>
            </a:r>
            <a:r>
              <a:rPr lang="en-US" sz="2000" dirty="0">
                <a:solidFill>
                  <a:srgbClr val="FAA37A"/>
                </a:solidFill>
                <a:cs typeface="ArialMT" charset="0"/>
              </a:rPr>
              <a:t> or </a:t>
            </a:r>
            <a:r>
              <a:rPr lang="en-US" sz="2000" dirty="0" err="1" smtClean="0">
                <a:solidFill>
                  <a:srgbClr val="FAA37A"/>
                </a:solidFill>
                <a:cs typeface="ArialMT" charset="0"/>
              </a:rPr>
              <a:t>Oxigen</a:t>
            </a:r>
            <a:endParaRPr lang="en-US" sz="2000" dirty="0" smtClean="0">
              <a:solidFill>
                <a:srgbClr val="FAA37A"/>
              </a:solidFill>
              <a:cs typeface="ArialMT" charset="0"/>
            </a:endParaRPr>
          </a:p>
          <a:p>
            <a:pPr marL="0"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r>
              <a:rPr lang="en-US" sz="2000" dirty="0" smtClean="0">
                <a:solidFill>
                  <a:schemeClr val="bg1"/>
                </a:solidFill>
                <a:cs typeface="ArialMT" charset="0"/>
              </a:rPr>
              <a:t>FINUDA Drift Chamber in the setup instead of TPC after the bending magnet</a:t>
            </a:r>
          </a:p>
          <a:p>
            <a:pPr marL="0">
              <a:tabLst>
                <a:tab pos="311079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9682" algn="l"/>
                <a:tab pos="7464453" algn="l"/>
                <a:tab pos="7879225" algn="l"/>
                <a:tab pos="8293997" algn="l"/>
              </a:tabLst>
              <a:defRPr/>
            </a:pPr>
            <a:endParaRPr lang="en-US" sz="2000" dirty="0">
              <a:solidFill>
                <a:srgbClr val="FAA37A"/>
              </a:solidFill>
              <a:cs typeface="ArialMT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95" y="634292"/>
            <a:ext cx="4483794" cy="331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933935" y="2163910"/>
            <a:ext cx="2492377" cy="32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baseline="33000" dirty="0" smtClean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Li on</a:t>
            </a:r>
            <a:r>
              <a:rPr lang="en-US" baseline="33000" dirty="0" smtClean="0">
                <a:solidFill>
                  <a:srgbClr val="FF0000"/>
                </a:solidFill>
              </a:rPr>
              <a:t> 12</a:t>
            </a:r>
            <a:r>
              <a:rPr lang="en-US" dirty="0" smtClean="0">
                <a:solidFill>
                  <a:srgbClr val="FF0000"/>
                </a:solidFill>
              </a:rPr>
              <a:t>C @250MeV/</a:t>
            </a:r>
            <a:r>
              <a:rPr lang="en-US" dirty="0" err="1" smtClean="0">
                <a:solidFill>
                  <a:srgbClr val="FF0000"/>
                </a:solidFill>
              </a:rPr>
              <a:t>nucl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1903" y="4239294"/>
            <a:ext cx="8743785" cy="208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697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11000"/>
              </a:lnSpc>
              <a:spcAft>
                <a:spcPts val="1293"/>
              </a:spcAft>
              <a:defRPr/>
            </a:pPr>
            <a:r>
              <a:rPr lang="en-US" sz="2000" dirty="0">
                <a:solidFill>
                  <a:srgbClr val="00FFFF"/>
                </a:solidFill>
                <a:latin typeface="+mj-lt"/>
                <a:cs typeface="ArialMT" charset="0"/>
              </a:rPr>
              <a:t>The experimental setup is also designed to be able to measure fragmentation cross section also with heavier ions like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ArialMT" charset="0"/>
              </a:rPr>
              <a:t> </a:t>
            </a:r>
            <a:r>
              <a:rPr lang="en-US" sz="2000" dirty="0">
                <a:solidFill>
                  <a:srgbClr val="00FF00"/>
                </a:solidFill>
                <a:latin typeface="+mj-lt"/>
                <a:cs typeface="ArialMT" charset="0"/>
              </a:rPr>
              <a:t>Fe @ 1Gev/</a:t>
            </a:r>
            <a:r>
              <a:rPr lang="en-US" sz="2000" dirty="0" err="1">
                <a:solidFill>
                  <a:srgbClr val="00FF00"/>
                </a:solidFill>
                <a:latin typeface="+mj-lt"/>
                <a:cs typeface="ArialMT" charset="0"/>
              </a:rPr>
              <a:t>nucl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ArialMT" charset="0"/>
              </a:rPr>
              <a:t> </a:t>
            </a:r>
            <a:r>
              <a:rPr lang="en-US" sz="2000" dirty="0">
                <a:solidFill>
                  <a:srgbClr val="00FFFF"/>
                </a:solidFill>
                <a:latin typeface="+mj-lt"/>
                <a:cs typeface="Symbol" charset="0"/>
              </a:rPr>
              <a:t> would be interesting for radioprotection in space. ESA and NASA are also</a:t>
            </a:r>
            <a:r>
              <a:rPr lang="en-US" sz="2000" dirty="0">
                <a:solidFill>
                  <a:srgbClr val="00FFFF"/>
                </a:solidFill>
                <a:latin typeface="+mj-lt"/>
                <a:cs typeface="ArialMT" charset="0"/>
              </a:rPr>
              <a:t> interested in this measures.</a:t>
            </a:r>
          </a:p>
          <a:p>
            <a:pPr>
              <a:lnSpc>
                <a:spcPct val="111000"/>
              </a:lnSpc>
              <a:spcAft>
                <a:spcPts val="1293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+mj-lt"/>
                <a:cs typeface="ArialMT" charset="0"/>
              </a:rPr>
              <a:t>The collaboration back up all these options </a:t>
            </a:r>
            <a:r>
              <a:rPr lang="en-US" sz="2400" dirty="0">
                <a:solidFill>
                  <a:srgbClr val="FFFF00"/>
                </a:solidFill>
                <a:latin typeface="+mj-lt"/>
                <a:cs typeface="Symbol" charset="0"/>
              </a:rPr>
              <a:t> future largely depends on the </a:t>
            </a:r>
            <a:r>
              <a:rPr lang="en-US" sz="2400" dirty="0">
                <a:solidFill>
                  <a:srgbClr val="FFFF00"/>
                </a:solidFill>
                <a:latin typeface="+mj-lt"/>
                <a:cs typeface="ArialMT" charset="0"/>
              </a:rPr>
              <a:t>GSI interest/possibility to pursue these measurements</a:t>
            </a:r>
          </a:p>
          <a:p>
            <a:pPr>
              <a:lnSpc>
                <a:spcPct val="111000"/>
              </a:lnSpc>
              <a:spcAft>
                <a:spcPts val="1293"/>
              </a:spcAft>
              <a:defRPr/>
            </a:pPr>
            <a:endParaRPr lang="en-US" sz="2000" dirty="0">
              <a:solidFill>
                <a:srgbClr val="00FFFF"/>
              </a:solidFill>
              <a:latin typeface="Comic Sans MS" charset="0"/>
              <a:cs typeface="ArialMT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25484" y="1274202"/>
            <a:ext cx="2492377" cy="32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FLUKA MC</a:t>
            </a:r>
          </a:p>
        </p:txBody>
      </p:sp>
    </p:spTree>
    <p:extLst>
      <p:ext uri="{BB962C8B-B14F-4D97-AF65-F5344CB8AC3E}">
        <p14:creationId xmlns:p14="http://schemas.microsoft.com/office/powerpoint/2010/main" val="1915494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96358" y="207294"/>
            <a:ext cx="6787046" cy="54127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dirty="0" smtClean="0">
                <a:solidFill>
                  <a:srgbClr val="FFFF00"/>
                </a:solidFill>
              </a:rPr>
              <a:t>Summary &amp; Conclusions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1357" y="863728"/>
            <a:ext cx="8211879" cy="5562408"/>
          </a:xfrm>
        </p:spPr>
        <p:txBody>
          <a:bodyPr>
            <a:normAutofit/>
          </a:bodyPr>
          <a:lstStyle/>
          <a:p>
            <a:pPr marL="276515" indent="-276515">
              <a:buClr>
                <a:srgbClr val="FF0000"/>
              </a:buClr>
              <a:buSzPct val="93000"/>
              <a:buFont typeface="Wingdings" charset="0"/>
              <a:buChar char="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</a:tabLst>
              <a:defRPr/>
            </a:pPr>
            <a:r>
              <a:rPr lang="en-US" sz="2400" dirty="0">
                <a:solidFill>
                  <a:srgbClr val="00FFFF"/>
                </a:solidFill>
              </a:rPr>
              <a:t>An international collaboration (France, Germany, Italy, Spain) has been created to measure at GSI the  d</a:t>
            </a:r>
            <a:r>
              <a:rPr lang="en-US" sz="2400" baseline="33000" dirty="0">
                <a:solidFill>
                  <a:srgbClr val="00FFFF"/>
                </a:solidFill>
              </a:rPr>
              <a:t>2</a:t>
            </a:r>
            <a:r>
              <a:rPr lang="en-US" sz="2400" dirty="0">
                <a:solidFill>
                  <a:srgbClr val="00FFFF"/>
                </a:solidFill>
                <a:latin typeface="Symbol" charset="0"/>
              </a:rPr>
              <a:t></a:t>
            </a:r>
            <a:r>
              <a:rPr lang="en-US" sz="2400" dirty="0">
                <a:solidFill>
                  <a:srgbClr val="00FFFF"/>
                </a:solidFill>
              </a:rPr>
              <a:t>/</a:t>
            </a:r>
            <a:r>
              <a:rPr lang="en-US" sz="2400" dirty="0" err="1">
                <a:solidFill>
                  <a:srgbClr val="00FFFF"/>
                </a:solidFill>
              </a:rPr>
              <a:t>d</a:t>
            </a:r>
            <a:r>
              <a:rPr lang="en-US" sz="2400" dirty="0" err="1">
                <a:solidFill>
                  <a:srgbClr val="00FFFF"/>
                </a:solidFill>
                <a:latin typeface="Symbol" charset="0"/>
              </a:rPr>
              <a:t></a:t>
            </a:r>
            <a:r>
              <a:rPr lang="en-US" sz="2400" dirty="0" err="1">
                <a:solidFill>
                  <a:srgbClr val="00FFFF"/>
                </a:solidFill>
              </a:rPr>
              <a:t>dE</a:t>
            </a:r>
            <a:r>
              <a:rPr lang="en-US" sz="2400" dirty="0">
                <a:solidFill>
                  <a:srgbClr val="00FFFF"/>
                </a:solidFill>
              </a:rPr>
              <a:t> fragmentation cross section of interest for </a:t>
            </a:r>
            <a:r>
              <a:rPr lang="en-US" sz="2400" dirty="0" err="1">
                <a:solidFill>
                  <a:srgbClr val="00FFFF"/>
                </a:solidFill>
              </a:rPr>
              <a:t>hadrontherapy</a:t>
            </a:r>
            <a:r>
              <a:rPr lang="en-US" sz="2400" dirty="0">
                <a:solidFill>
                  <a:srgbClr val="00FFFF"/>
                </a:solidFill>
              </a:rPr>
              <a:t> and space radioprotection</a:t>
            </a:r>
          </a:p>
          <a:p>
            <a:pPr marL="276515" indent="-276515">
              <a:buClr>
                <a:srgbClr val="FF0000"/>
              </a:buClr>
              <a:buSzPct val="93000"/>
              <a:buFont typeface="Wingdings" charset="0"/>
              <a:buChar char="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</a:tabLst>
              <a:defRPr/>
            </a:pPr>
            <a:r>
              <a:rPr lang="en-US" sz="2400" dirty="0">
                <a:solidFill>
                  <a:srgbClr val="FFFF00"/>
                </a:solidFill>
              </a:rPr>
              <a:t>The detector is an evolution of a pre-existing setup, optimized for the detection of fragments with large angular acceptance and with an accuracy at the few % level</a:t>
            </a:r>
          </a:p>
          <a:p>
            <a:pPr marL="276515" indent="-276515">
              <a:buClr>
                <a:srgbClr val="FF0000"/>
              </a:buClr>
              <a:buSzPct val="93000"/>
              <a:buFont typeface="Wingdings" charset="0"/>
              <a:buChar char="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</a:tabLst>
              <a:defRPr/>
            </a:pPr>
            <a:r>
              <a:rPr lang="en-US" sz="2400" dirty="0">
                <a:solidFill>
                  <a:srgbClr val="3DFF00"/>
                </a:solidFill>
              </a:rPr>
              <a:t>Fragmentation data with </a:t>
            </a:r>
            <a:r>
              <a:rPr lang="en-US" sz="2400" baseline="30000" dirty="0">
                <a:solidFill>
                  <a:srgbClr val="3DFF00"/>
                </a:solidFill>
              </a:rPr>
              <a:t>12</a:t>
            </a:r>
            <a:r>
              <a:rPr lang="en-US" sz="2400" dirty="0">
                <a:solidFill>
                  <a:srgbClr val="3DFF00"/>
                </a:solidFill>
              </a:rPr>
              <a:t>C already taken in August 2011. </a:t>
            </a:r>
            <a:r>
              <a:rPr lang="en-US" sz="2400" dirty="0" smtClean="0">
                <a:solidFill>
                  <a:srgbClr val="3DFF00"/>
                </a:solidFill>
              </a:rPr>
              <a:t>Finalizing analysis, first look at small angle results.</a:t>
            </a:r>
            <a:endParaRPr lang="en-US" sz="2400" dirty="0">
              <a:solidFill>
                <a:srgbClr val="3DFF00"/>
              </a:solidFill>
            </a:endParaRPr>
          </a:p>
          <a:p>
            <a:pPr marL="276515" indent="-276515">
              <a:buClr>
                <a:srgbClr val="FF0000"/>
              </a:buClr>
              <a:buSzPct val="93000"/>
              <a:buFont typeface="Wingdings" charset="0"/>
              <a:buChar char="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</a:tabLst>
              <a:defRPr/>
            </a:pPr>
            <a:r>
              <a:rPr lang="en-US" sz="2400" dirty="0">
                <a:solidFill>
                  <a:srgbClr val="FA9F5F"/>
                </a:solidFill>
              </a:rPr>
              <a:t>In next future the setup could be a facility to measure the fragmentation of light ions (He, Li, O projectiles) and/or of projectiles (Fe) of interest for space radioprotection </a:t>
            </a:r>
            <a:r>
              <a:rPr lang="en-US" sz="2400" dirty="0" smtClean="0">
                <a:solidFill>
                  <a:srgbClr val="FA9F5F"/>
                </a:solidFill>
              </a:rPr>
              <a:t>if GSI will give us a window of opportunity</a:t>
            </a:r>
            <a:endParaRPr lang="en-US" sz="2400" dirty="0">
              <a:solidFill>
                <a:srgbClr val="FA9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04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481188" y="346931"/>
            <a:ext cx="8221964" cy="573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828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it-IT" sz="3600">
                <a:latin typeface="Times New Roman" charset="0"/>
              </a:rPr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2306198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257" y="33560"/>
            <a:ext cx="8458200" cy="742150"/>
          </a:xfrm>
        </p:spPr>
        <p:txBody>
          <a:bodyPr/>
          <a:lstStyle/>
          <a:p>
            <a:r>
              <a:rPr lang="en-US" sz="3300" dirty="0">
                <a:solidFill>
                  <a:srgbClr val="FFFF00"/>
                </a:solidFill>
              </a:rPr>
              <a:t>Summer 2011 dataset: activities on-going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5749" y="1404795"/>
            <a:ext cx="6861578" cy="4897270"/>
          </a:xfr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rgbClr val="CCFFCC"/>
                </a:solidFill>
                <a:latin typeface="Comic Sans MS"/>
                <a:cs typeface="Comic Sans MS"/>
              </a:rPr>
              <a:t>Evaluation on data of detector efficiencies and acceptances.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rgbClr val="FBB600"/>
                </a:solidFill>
                <a:latin typeface="Comic Sans MS"/>
                <a:cs typeface="Comic Sans MS"/>
              </a:rPr>
              <a:t>Alignment of detailed simulation with the detector performance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rgbClr val="FFFF00"/>
                </a:solidFill>
                <a:latin typeface="Comic Sans MS"/>
                <a:cs typeface="Comic Sans MS"/>
              </a:rPr>
              <a:t>Refinement of the reconstruction software: geometry survey, global reconstruction development and debugging </a:t>
            </a:r>
            <a:r>
              <a:rPr lang="en-GB" sz="2200" dirty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rgbClr val="39F500"/>
                </a:solidFill>
                <a:latin typeface="Comic Sans MS"/>
                <a:cs typeface="Comic Sans MS"/>
              </a:rPr>
              <a:t>Calibration of the Proton Tagger on the 80 MeV proton beam at LNS (Catania)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New tracking system testing with 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cosmics</a:t>
            </a: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 ( drift chambers from FINUDA, an 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HyperNuclei</a:t>
            </a: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 experiment at 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Da</a:t>
            </a:r>
            <a:r>
              <a:rPr lang="en-GB" sz="22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f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ne</a:t>
            </a: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, the 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Frascati</a:t>
            </a: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e</a:t>
            </a:r>
            <a:r>
              <a:rPr lang="en-GB" sz="2200" baseline="30000" dirty="0" err="1">
                <a:solidFill>
                  <a:schemeClr val="bg1"/>
                </a:solidFill>
                <a:latin typeface="Comic Sans MS"/>
                <a:cs typeface="Comic Sans MS"/>
              </a:rPr>
              <a:t>+</a:t>
            </a:r>
            <a:r>
              <a:rPr lang="en-GB" sz="2200" dirty="0" err="1">
                <a:solidFill>
                  <a:schemeClr val="bg1"/>
                </a:solidFill>
                <a:latin typeface="Comic Sans MS"/>
                <a:cs typeface="Comic Sans MS"/>
              </a:rPr>
              <a:t>e</a:t>
            </a:r>
            <a:r>
              <a:rPr lang="en-GB" sz="2200" baseline="30000" dirty="0">
                <a:solidFill>
                  <a:schemeClr val="bg1"/>
                </a:solidFill>
                <a:latin typeface="Comic Sans MS"/>
                <a:cs typeface="Comic Sans MS"/>
              </a:rPr>
              <a:t>-</a:t>
            </a:r>
            <a:r>
              <a:rPr lang="en-GB" sz="2200" dirty="0">
                <a:solidFill>
                  <a:schemeClr val="bg1"/>
                </a:solidFill>
                <a:latin typeface="Comic Sans MS"/>
                <a:cs typeface="Comic Sans MS"/>
              </a:rPr>
              <a:t> collider)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7316631" y="4277860"/>
            <a:ext cx="588135" cy="1763017"/>
          </a:xfrm>
          <a:prstGeom prst="rightBrac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ight Brace 5"/>
          <p:cNvSpPr/>
          <p:nvPr/>
        </p:nvSpPr>
        <p:spPr bwMode="auto">
          <a:xfrm>
            <a:off x="7251283" y="1470092"/>
            <a:ext cx="588135" cy="2350689"/>
          </a:xfrm>
          <a:prstGeom prst="rightBrace">
            <a:avLst/>
          </a:prstGeom>
          <a:noFill/>
          <a:ln w="381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22098" y="2451625"/>
            <a:ext cx="1195203" cy="422318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Software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850461" y="4671720"/>
            <a:ext cx="1300588" cy="422318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r>
              <a:rPr lang="en-US" sz="2200" dirty="0">
                <a:solidFill>
                  <a:srgbClr val="FF6600"/>
                </a:solidFill>
                <a:latin typeface="+mj-lt"/>
              </a:rPr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6933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36" y="1972089"/>
            <a:ext cx="4323482" cy="35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3" y="1982166"/>
            <a:ext cx="4114584" cy="360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-17391" y="5928376"/>
            <a:ext cx="3282423" cy="7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11000"/>
              </a:lnSpc>
              <a:spcBef>
                <a:spcPts val="1134"/>
              </a:spcBef>
              <a:defRPr/>
            </a:pPr>
            <a:r>
              <a:rPr lang="en-US" dirty="0">
                <a:solidFill>
                  <a:srgbClr val="00FFFF"/>
                </a:solidFill>
                <a:latin typeface="Comic Sans MS" charset="0"/>
              </a:rPr>
              <a:t>FLUKA benchmark against thick target data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220859" y="6427576"/>
            <a:ext cx="2902972" cy="3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8989" rIns="81648" bIns="4245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hangingPunct="1">
              <a:defRPr/>
            </a:pPr>
            <a:r>
              <a:rPr lang="it-IT" sz="1300" b="1">
                <a:solidFill>
                  <a:srgbClr val="FFFFFF"/>
                </a:solidFill>
                <a:latin typeface="Times New Roman" charset="0"/>
              </a:rPr>
              <a:t>Courtesy of Andrea Mairani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807594" y="2514843"/>
            <a:ext cx="1827369" cy="7257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48" tIns="42457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lnSpc>
                <a:spcPct val="116000"/>
              </a:lnSpc>
              <a:defRPr/>
            </a:pPr>
            <a:r>
              <a:rPr lang="it-IT" baseline="30000" dirty="0">
                <a:solidFill>
                  <a:srgbClr val="FF0000"/>
                </a:solidFill>
                <a:latin typeface="Comic Sans MS" charset="0"/>
              </a:rPr>
              <a:t>12</a:t>
            </a:r>
            <a:r>
              <a:rPr lang="it-IT" dirty="0">
                <a:solidFill>
                  <a:srgbClr val="FF0000"/>
                </a:solidFill>
                <a:latin typeface="Comic Sans MS" charset="0"/>
              </a:rPr>
              <a:t>C  on water</a:t>
            </a:r>
          </a:p>
          <a:p>
            <a:pPr hangingPunct="1">
              <a:lnSpc>
                <a:spcPct val="116000"/>
              </a:lnSpc>
              <a:defRPr/>
            </a:pPr>
            <a:r>
              <a:rPr lang="it-IT" dirty="0">
                <a:solidFill>
                  <a:srgbClr val="FF0000"/>
                </a:solidFill>
                <a:latin typeface="Comic Sans MS" charset="0"/>
              </a:rPr>
              <a:t>@400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</a:rPr>
              <a:t>MeV</a:t>
            </a:r>
            <a:r>
              <a:rPr lang="it-IT" dirty="0">
                <a:solidFill>
                  <a:srgbClr val="FF0000"/>
                </a:solidFill>
                <a:latin typeface="Comic Sans MS" charset="0"/>
              </a:rPr>
              <a:t>/u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014239" y="1600686"/>
            <a:ext cx="3199752" cy="3627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3888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lnSpc>
                <a:spcPct val="95000"/>
              </a:lnSpc>
              <a:defRPr/>
            </a:pPr>
            <a:r>
              <a:rPr lang="en-GB" b="1">
                <a:solidFill>
                  <a:srgbClr val="FF0000"/>
                </a:solidFill>
                <a:latin typeface="Georgia" charset="0"/>
              </a:rPr>
              <a:t>Angular distribution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10256" y="2058462"/>
            <a:ext cx="1753308" cy="31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1602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hangingPunct="1">
              <a:lnSpc>
                <a:spcPct val="95000"/>
              </a:lnSpc>
              <a:defRPr/>
            </a:pPr>
            <a:r>
              <a:rPr lang="en-US" sz="1500" b="1">
                <a:latin typeface="Georgia" charset="0"/>
              </a:rPr>
              <a:t>H </a:t>
            </a:r>
            <a:r>
              <a:rPr lang="en-US" sz="1500" b="1">
                <a:solidFill>
                  <a:srgbClr val="FF0000"/>
                </a:solidFill>
                <a:latin typeface="Georgia" charset="0"/>
              </a:rPr>
              <a:t>He </a:t>
            </a:r>
            <a:r>
              <a:rPr lang="en-US" sz="1500" b="1">
                <a:solidFill>
                  <a:srgbClr val="FF6FCF"/>
                </a:solidFill>
                <a:latin typeface="Georgia" charset="0"/>
              </a:rPr>
              <a:t>Li </a:t>
            </a:r>
            <a:r>
              <a:rPr lang="en-US" sz="1500" b="1">
                <a:solidFill>
                  <a:srgbClr val="32FF20"/>
                </a:solidFill>
                <a:latin typeface="Georgia" charset="0"/>
              </a:rPr>
              <a:t>Be </a:t>
            </a:r>
            <a:r>
              <a:rPr lang="en-US" sz="1500" b="1">
                <a:solidFill>
                  <a:srgbClr val="0000FF"/>
                </a:solidFill>
                <a:latin typeface="Georgia" charset="0"/>
              </a:rPr>
              <a:t>B </a:t>
            </a:r>
            <a:r>
              <a:rPr lang="en-US" sz="1500" b="1">
                <a:solidFill>
                  <a:srgbClr val="FF9900"/>
                </a:solidFill>
                <a:latin typeface="Georgia" charset="0"/>
              </a:rPr>
              <a:t>C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918819" y="2069979"/>
            <a:ext cx="1296613" cy="37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0622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defRPr/>
            </a:pPr>
            <a:r>
              <a:rPr lang="en-GB" b="1" smtClean="0">
                <a:latin typeface="Times New Roman" charset="0"/>
              </a:rPr>
              <a:t>@ 15.9  cm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8198913" y="2028232"/>
            <a:ext cx="914832" cy="3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3888" rIns="81648" bIns="42457">
            <a:sp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Georgia" charset="0"/>
                <a:cs typeface="Arial" charset="0"/>
              </a:rPr>
              <a:t>2°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608570" y="1666905"/>
            <a:ext cx="3199751" cy="3627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3888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lnSpc>
                <a:spcPct val="95000"/>
              </a:lnSpc>
              <a:defRPr/>
            </a:pPr>
            <a:r>
              <a:rPr lang="en-GB" b="1">
                <a:solidFill>
                  <a:srgbClr val="FF0000"/>
                </a:solidFill>
                <a:latin typeface="Georgia" charset="0"/>
              </a:rPr>
              <a:t>Energy distribution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846450" y="2058462"/>
            <a:ext cx="1600597" cy="37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0622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defRPr/>
            </a:pPr>
            <a:r>
              <a:rPr lang="en-GB" b="1" smtClean="0">
                <a:latin typeface="Times New Roman" charset="0"/>
              </a:rPr>
              <a:t>@ 31.2  cm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2488056" y="5866153"/>
            <a:ext cx="6654503" cy="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9642" rIns="81648" bIns="42457">
            <a:spAutoFit/>
          </a:bodyPr>
          <a:lstStyle/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sz="1500" b="1">
                <a:solidFill>
                  <a:srgbClr val="FF950E"/>
                </a:solidFill>
                <a:latin typeface="Times New Roman" charset="0"/>
                <a:cs typeface="Times New Roman" charset="0"/>
              </a:rPr>
              <a:t>Exp. Data (points) from Haettner et al, Rad. Prot. Dos. 2006</a:t>
            </a:r>
          </a:p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de-DE" sz="1500" b="1">
                <a:solidFill>
                  <a:srgbClr val="FF950E"/>
                </a:solidFill>
                <a:latin typeface="Times New Roman" charset="0"/>
                <a:ea typeface="SimSun" charset="0"/>
                <a:cs typeface="SimSun" charset="0"/>
              </a:rPr>
              <a:t>Simulation: A. Mairani PhD Thesis, 2007, PMB </a:t>
            </a:r>
            <a:r>
              <a:rPr lang="de-DE" sz="1500" b="1" i="1">
                <a:solidFill>
                  <a:srgbClr val="FF950E"/>
                </a:solidFill>
                <a:latin typeface="Times New Roman" charset="0"/>
                <a:ea typeface="SimSun" charset="0"/>
                <a:cs typeface="SimSun" charset="0"/>
              </a:rPr>
              <a:t>to be published</a:t>
            </a: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209489" y="117846"/>
            <a:ext cx="7423873" cy="686529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Mixed Radiation Field in 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12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 Ion Therapy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35679" y="817123"/>
            <a:ext cx="8585015" cy="84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200" dirty="0">
                <a:solidFill>
                  <a:srgbClr val="00FFFF"/>
                </a:solidFill>
                <a:latin typeface="Comic Sans MS" charset="0"/>
              </a:rPr>
              <a:t>The secondary fragments </a:t>
            </a:r>
            <a:r>
              <a:rPr lang="en-US" sz="2200" dirty="0">
                <a:solidFill>
                  <a:srgbClr val="FFFFFF"/>
                </a:solidFill>
                <a:latin typeface="Comic Sans MS" charset="0"/>
              </a:rPr>
              <a:t>broad the lateral dose proﬁle</a:t>
            </a:r>
            <a:r>
              <a:rPr lang="en-US" sz="2200" dirty="0">
                <a:solidFill>
                  <a:srgbClr val="00FFFF"/>
                </a:solidFill>
                <a:latin typeface="Comic Sans MS" charset="0"/>
              </a:rPr>
              <a:t> and go </a:t>
            </a:r>
            <a:r>
              <a:rPr lang="en-US" sz="2200" dirty="0">
                <a:solidFill>
                  <a:schemeClr val="bg1"/>
                </a:solidFill>
                <a:latin typeface="Comic Sans MS" charset="0"/>
              </a:rPr>
              <a:t>beyond the tumor region</a:t>
            </a:r>
            <a:r>
              <a:rPr lang="en-US" sz="2200" dirty="0">
                <a:solidFill>
                  <a:srgbClr val="00FFFF"/>
                </a:solidFill>
                <a:latin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3629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10848" y="5949647"/>
            <a:ext cx="7706201" cy="43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3561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hangingPunct="1">
              <a:defRPr/>
            </a:pPr>
            <a:r>
              <a:rPr lang="en-US" sz="2200">
                <a:solidFill>
                  <a:srgbClr val="FFFF99"/>
                </a:solidFill>
                <a:latin typeface="Times New Roman" charset="0"/>
                <a:cs typeface="ＭＳ Ｐゴシック" charset="0"/>
              </a:rPr>
              <a:t>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34238" y="761521"/>
            <a:ext cx="164891" cy="121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60746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defRPr/>
            </a:pPr>
            <a:endParaRPr lang="sv-SE" sz="3600" b="1">
              <a:solidFill>
                <a:srgbClr val="FF3300"/>
              </a:solidFill>
              <a:latin typeface="Times New Roman" charset="0"/>
              <a:cs typeface="ＭＳ Ｐゴシック" charset="0"/>
            </a:endParaRPr>
          </a:p>
          <a:p>
            <a:pPr hangingPunct="1">
              <a:defRPr/>
            </a:pPr>
            <a:endParaRPr lang="sv-SE" sz="3600" b="1">
              <a:solidFill>
                <a:srgbClr val="FF33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-838476" y="1295592"/>
            <a:ext cx="10440613" cy="99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7154" rIns="81648" bIns="42457">
            <a:spAutoFit/>
          </a:bodyPr>
          <a:lstStyle/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537387" algn="l"/>
                <a:tab pos="9194109" algn="l"/>
                <a:tab pos="9850831" algn="l"/>
              </a:tabLst>
              <a:defRPr/>
            </a:pPr>
            <a:r>
              <a:rPr lang="sv-SE" sz="2900" b="1">
                <a:solidFill>
                  <a:srgbClr val="FF3300"/>
                </a:solidFill>
                <a:latin typeface="Times New Roman" charset="0"/>
              </a:rPr>
              <a:t> </a:t>
            </a:r>
          </a:p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537387" algn="l"/>
                <a:tab pos="9194109" algn="l"/>
                <a:tab pos="9850831" algn="l"/>
              </a:tabLst>
              <a:defRPr/>
            </a:pPr>
            <a:endParaRPr lang="sv-SE" sz="2900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10848" y="5949647"/>
            <a:ext cx="7706201" cy="43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3561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hangingPunct="1">
              <a:defRPr/>
            </a:pPr>
            <a:r>
              <a:rPr lang="en-US" sz="2200">
                <a:solidFill>
                  <a:srgbClr val="FFFF99"/>
                </a:solidFill>
                <a:latin typeface="Times New Roman" charset="0"/>
                <a:cs typeface="ＭＳ Ｐゴシック" charset="0"/>
              </a:rPr>
              <a:t> 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34238" y="761521"/>
            <a:ext cx="164891" cy="121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8" tIns="60746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hangingPunct="1">
              <a:defRPr/>
            </a:pPr>
            <a:endParaRPr lang="sv-SE" sz="3600" b="1">
              <a:solidFill>
                <a:srgbClr val="FF3300"/>
              </a:solidFill>
              <a:latin typeface="Times New Roman" charset="0"/>
              <a:cs typeface="ＭＳ Ｐゴシック" charset="0"/>
            </a:endParaRPr>
          </a:p>
          <a:p>
            <a:pPr hangingPunct="1">
              <a:defRPr/>
            </a:pPr>
            <a:endParaRPr lang="sv-SE" sz="3600" b="1">
              <a:solidFill>
                <a:srgbClr val="FF33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-838476" y="1295592"/>
            <a:ext cx="10440613" cy="99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7154" rIns="81648" bIns="42457">
            <a:spAutoFit/>
          </a:bodyPr>
          <a:lstStyle/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537387" algn="l"/>
                <a:tab pos="9194109" algn="l"/>
                <a:tab pos="9850831" algn="l"/>
              </a:tabLst>
              <a:defRPr/>
            </a:pPr>
            <a:r>
              <a:rPr lang="sv-SE" sz="2900" b="1">
                <a:solidFill>
                  <a:srgbClr val="FF3300"/>
                </a:solidFill>
                <a:latin typeface="Times New Roman" charset="0"/>
              </a:rPr>
              <a:t> </a:t>
            </a:r>
          </a:p>
          <a:p>
            <a:pPr algn="ctr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537387" algn="l"/>
                <a:tab pos="9194109" algn="l"/>
                <a:tab pos="9850831" algn="l"/>
              </a:tabLst>
              <a:defRPr/>
            </a:pPr>
            <a:endParaRPr lang="sv-SE" sz="2900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89704" y="1154653"/>
            <a:ext cx="7265352" cy="568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1602" rIns="81648" bIns="42457" anchor="ctr">
            <a:sp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b="1" dirty="0">
                <a:solidFill>
                  <a:srgbClr val="3BFFF7"/>
                </a:solidFill>
                <a:latin typeface="Times New Roman" charset="0"/>
              </a:rPr>
              <a:t>Projectile    Energy[MeV/N]   Target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4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He		100, 180		C, 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 	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FFFF00"/>
                </a:solidFill>
                <a:latin typeface="Times New Roman" charset="0"/>
              </a:rPr>
              <a:t>12</a:t>
            </a:r>
            <a:r>
              <a:rPr lang="en-GB" sz="1500" b="1" dirty="0">
                <a:solidFill>
                  <a:srgbClr val="FFFF00"/>
                </a:solidFill>
                <a:latin typeface="Times New Roman" charset="0"/>
              </a:rPr>
              <a:t>C		100, 180,400 	C, 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1500" b="1" baseline="30000" dirty="0">
                <a:solidFill>
                  <a:srgbClr val="3BFFF7"/>
                </a:solidFill>
                <a:latin typeface="Times New Roman" charset="0"/>
              </a:rPr>
              <a:t>20</a:t>
            </a:r>
            <a:r>
              <a:rPr lang="it-IT" sz="1500" b="1" dirty="0">
                <a:solidFill>
                  <a:srgbClr val="3BFFF7"/>
                </a:solidFill>
                <a:latin typeface="Times New Roman" charset="0"/>
              </a:rPr>
              <a:t>Ne		100, 180,400 	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C, 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28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Si		800		C, 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             HIMAC by Kurosawa et al.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1500" b="1" baseline="30000" dirty="0">
                <a:solidFill>
                  <a:srgbClr val="3BFFF7"/>
                </a:solidFill>
                <a:latin typeface="Times New Roman" charset="0"/>
              </a:rPr>
              <a:t>40</a:t>
            </a:r>
            <a:r>
              <a:rPr lang="it-IT" sz="1500" b="1" dirty="0">
                <a:solidFill>
                  <a:srgbClr val="3BFFF7"/>
                </a:solidFill>
                <a:latin typeface="Times New Roman" charset="0"/>
              </a:rPr>
              <a:t>Ar		400		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C, 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1500" b="1" baseline="30000" dirty="0">
                <a:solidFill>
                  <a:srgbClr val="3BFFF7"/>
                </a:solidFill>
                <a:latin typeface="Times New Roman" charset="0"/>
              </a:rPr>
              <a:t>56</a:t>
            </a:r>
            <a:r>
              <a:rPr lang="it-IT" sz="1500" b="1" dirty="0">
                <a:solidFill>
                  <a:srgbClr val="3BFFF7"/>
                </a:solidFill>
                <a:latin typeface="Times New Roman" charset="0"/>
              </a:rPr>
              <a:t>Fe		400		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C, 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126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Xe		400		C, Al, Cu,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de-DE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20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Ne		337		C, A, Cu and U	            BEVALAC by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Schimmerling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 et al.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it-IT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1500" b="1" baseline="30000" dirty="0">
                <a:solidFill>
                  <a:srgbClr val="3BFFF7"/>
                </a:solidFill>
                <a:latin typeface="Times New Roman" charset="0"/>
              </a:rPr>
              <a:t>93</a:t>
            </a:r>
            <a:r>
              <a:rPr lang="it-IT" sz="1500" b="1" dirty="0">
                <a:solidFill>
                  <a:srgbClr val="3BFFF7"/>
                </a:solidFill>
                <a:latin typeface="Times New Roman" charset="0"/>
              </a:rPr>
              <a:t>Nb		272		Al, Nb	          	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BEVALAC by Heilbronn et al.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it-IT" sz="1500" b="1" baseline="30000" dirty="0">
                <a:solidFill>
                  <a:srgbClr val="3BFFF7"/>
                </a:solidFill>
                <a:latin typeface="Times New Roman" charset="0"/>
              </a:rPr>
              <a:t>93</a:t>
            </a:r>
            <a:r>
              <a:rPr lang="it-IT" sz="1500" b="1" dirty="0">
                <a:solidFill>
                  <a:srgbClr val="3BFFF7"/>
                </a:solidFill>
                <a:latin typeface="Times New Roman" charset="0"/>
              </a:rPr>
              <a:t>Nb		435		Nb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4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He		155		Al		                 </a:t>
            </a:r>
            <a:r>
              <a:rPr lang="it-IT" sz="1500" b="1" dirty="0">
                <a:solidFill>
                  <a:srgbClr val="3BFFF7"/>
                </a:solidFill>
                <a:latin typeface="Times New Roman" charset="0"/>
              </a:rPr>
              <a:t>NSRL 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by Heilbronn et al.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12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C		155		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Nb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4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He		160		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		               SREL by Cecil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3BFFF7"/>
                </a:solidFill>
                <a:latin typeface="Times New Roman" charset="0"/>
              </a:rPr>
              <a:t>4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He		180		C, H</a:t>
            </a:r>
            <a:r>
              <a:rPr lang="en-GB" sz="1500" b="1" baseline="-25000" dirty="0">
                <a:solidFill>
                  <a:srgbClr val="3BFFF7"/>
                </a:solidFill>
                <a:latin typeface="Times New Roman" charset="0"/>
              </a:rPr>
              <a:t>2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O, steel,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Pb</a:t>
            </a:r>
            <a:endParaRPr lang="en-GB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de-DE" sz="1500" b="1" dirty="0">
              <a:solidFill>
                <a:srgbClr val="3BFFF7"/>
              </a:solidFill>
              <a:latin typeface="Times New Roman" charset="0"/>
            </a:endParaRP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FFFF00"/>
                </a:solidFill>
                <a:latin typeface="Times New Roman" charset="0"/>
              </a:rPr>
              <a:t>12</a:t>
            </a:r>
            <a:r>
              <a:rPr lang="en-GB" sz="1500" b="1" dirty="0">
                <a:solidFill>
                  <a:srgbClr val="FFFF00"/>
                </a:solidFill>
                <a:latin typeface="Times New Roman" charset="0"/>
              </a:rPr>
              <a:t>C		200		H</a:t>
            </a:r>
            <a:r>
              <a:rPr lang="en-GB" sz="1500" b="1" baseline="-25000" dirty="0">
                <a:solidFill>
                  <a:srgbClr val="FFFF00"/>
                </a:solidFill>
                <a:latin typeface="Times New Roman" charset="0"/>
              </a:rPr>
              <a:t>2</a:t>
            </a:r>
            <a:r>
              <a:rPr lang="en-GB" sz="1500" b="1" dirty="0">
                <a:solidFill>
                  <a:srgbClr val="FFFF00"/>
                </a:solidFill>
                <a:latin typeface="Times New Roman" charset="0"/>
              </a:rPr>
              <a:t>O	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	              GSI by </a:t>
            </a:r>
            <a:r>
              <a:rPr lang="en-GB" sz="1500" b="1" dirty="0" err="1">
                <a:solidFill>
                  <a:srgbClr val="3BFFF7"/>
                </a:solidFill>
                <a:latin typeface="Times New Roman" charset="0"/>
              </a:rPr>
              <a:t>Günzert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-Marx et al.</a:t>
            </a:r>
          </a:p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endParaRPr lang="en-GB" sz="1500" b="1" dirty="0">
              <a:solidFill>
                <a:srgbClr val="FFFF00"/>
              </a:solidFill>
              <a:latin typeface="Times New Roman" charset="0"/>
            </a:endParaRPr>
          </a:p>
          <a:p>
            <a:pPr eaLnBrk="0"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sz="1500" b="1" baseline="30000" dirty="0">
                <a:solidFill>
                  <a:srgbClr val="FFFF00"/>
                </a:solidFill>
                <a:latin typeface="Times New Roman" charset="0"/>
              </a:rPr>
              <a:t>12</a:t>
            </a:r>
            <a:r>
              <a:rPr lang="en-GB" sz="1500" b="1" dirty="0">
                <a:solidFill>
                  <a:srgbClr val="FFFF00"/>
                </a:solidFill>
                <a:latin typeface="Times New Roman" charset="0"/>
              </a:rPr>
              <a:t>C	    	400  		   H</a:t>
            </a:r>
            <a:r>
              <a:rPr lang="en-GB" sz="1500" b="1" baseline="-25000" dirty="0">
                <a:solidFill>
                  <a:srgbClr val="FFFF00"/>
                </a:solidFill>
                <a:latin typeface="Times New Roman" charset="0"/>
              </a:rPr>
              <a:t>2</a:t>
            </a:r>
            <a:r>
              <a:rPr lang="en-GB" sz="1500" b="1" dirty="0">
                <a:solidFill>
                  <a:srgbClr val="FFFF00"/>
                </a:solidFill>
                <a:latin typeface="Times New Roman" charset="0"/>
              </a:rPr>
              <a:t>O </a:t>
            </a:r>
            <a:r>
              <a:rPr lang="en-GB" sz="1500" b="1" dirty="0">
                <a:solidFill>
                  <a:srgbClr val="3BFFF7"/>
                </a:solidFill>
                <a:latin typeface="Times New Roman" charset="0"/>
              </a:rPr>
              <a:t>	              </a:t>
            </a:r>
            <a:r>
              <a:rPr lang="sv-SE" sz="1500" b="1" dirty="0">
                <a:solidFill>
                  <a:srgbClr val="3BFFF7"/>
                </a:solidFill>
                <a:latin typeface="Times New Roman" charset="0"/>
              </a:rPr>
              <a:t>GSI by </a:t>
            </a:r>
            <a:r>
              <a:rPr lang="sv-SE" sz="1500" b="1" dirty="0" err="1">
                <a:solidFill>
                  <a:srgbClr val="3BFFF7"/>
                </a:solidFill>
                <a:latin typeface="Times New Roman" charset="0"/>
              </a:rPr>
              <a:t>Haettner</a:t>
            </a:r>
            <a:r>
              <a:rPr lang="sv-SE" sz="1500" b="1" dirty="0">
                <a:solidFill>
                  <a:srgbClr val="3BFFF7"/>
                </a:solidFill>
                <a:latin typeface="Times New Roman" charset="0"/>
              </a:rPr>
              <a:t> et al.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555097" y="6443411"/>
            <a:ext cx="2561530" cy="31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7154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92000"/>
              </a:lnSpc>
              <a:spcBef>
                <a:spcPts val="907"/>
              </a:spcBef>
              <a:defRPr/>
            </a:pPr>
            <a:r>
              <a:rPr lang="it-IT" sz="1500" b="1">
                <a:solidFill>
                  <a:srgbClr val="FF950E"/>
                </a:solidFill>
                <a:latin typeface="Book Antiqua" charset="0"/>
                <a:cs typeface="Times New Roman" charset="0"/>
              </a:rPr>
              <a:t>Courtesy of M. Durante</a:t>
            </a: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259007" y="33560"/>
            <a:ext cx="5685308" cy="1123566"/>
          </a:xfrm>
        </p:spPr>
        <p:txBody>
          <a:bodyPr/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dirty="0" smtClean="0">
                <a:solidFill>
                  <a:srgbClr val="FFFF00"/>
                </a:solidFill>
              </a:rPr>
              <a:t>What we already know: thick target measurement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846114" y="4878624"/>
            <a:ext cx="2192716" cy="71833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200">
                <a:latin typeface="Comic Sans MS" charset="0"/>
              </a:rPr>
              <a:t>Tentative &amp; incomplete list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235355" y="514032"/>
            <a:ext cx="2714985" cy="28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23FF23"/>
                </a:solidFill>
                <a:latin typeface="Comic Sans MS" charset="0"/>
              </a:rPr>
              <a:t>A lot of 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integral</a:t>
            </a:r>
            <a:r>
              <a:rPr lang="en-US" sz="2200" dirty="0">
                <a:solidFill>
                  <a:srgbClr val="23FF23"/>
                </a:solidFill>
                <a:latin typeface="Comic Sans MS" charset="0"/>
              </a:rPr>
              <a:t> measurements measurements are already around.. But very few for the correct triplet of </a:t>
            </a:r>
            <a:r>
              <a:rPr lang="en-US" sz="2200" dirty="0" err="1">
                <a:solidFill>
                  <a:srgbClr val="23FF23"/>
                </a:solidFill>
                <a:latin typeface="Comic Sans MS" charset="0"/>
              </a:rPr>
              <a:t>projectile,target</a:t>
            </a:r>
            <a:r>
              <a:rPr lang="en-US" sz="2200" dirty="0">
                <a:solidFill>
                  <a:srgbClr val="23FF23"/>
                </a:solidFill>
                <a:latin typeface="Comic Sans MS" charset="0"/>
              </a:rPr>
              <a:t> and energy</a:t>
            </a:r>
          </a:p>
          <a:p>
            <a:pPr algn="ctr">
              <a:defRPr/>
            </a:pPr>
            <a:endParaRPr lang="en-US" sz="2200" dirty="0">
              <a:solidFill>
                <a:srgbClr val="23FF23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55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3660" y="80614"/>
            <a:ext cx="5004204" cy="997696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dirty="0" smtClean="0">
                <a:solidFill>
                  <a:srgbClr val="FFFF00"/>
                </a:solidFill>
              </a:rPr>
              <a:t>What we already know: thin target measurement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9008" y="1141404"/>
            <a:ext cx="5856141" cy="5356552"/>
          </a:xfrm>
        </p:spPr>
        <p:txBody>
          <a:bodyPr tIns="25801">
            <a:normAutofit lnSpcReduction="10000"/>
          </a:bodyPr>
          <a:lstStyle/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en-GB" sz="2200" dirty="0">
                <a:solidFill>
                  <a:srgbClr val="FFCC99"/>
                </a:solidFill>
                <a:latin typeface="Times New Roman" charset="0"/>
                <a:cs typeface="ＭＳ Ｐゴシック" charset="0"/>
              </a:rPr>
              <a:t>Projectile   Energy[MeV/N]	Target</a:t>
            </a:r>
          </a:p>
          <a:p>
            <a:pPr>
              <a:lnSpc>
                <a:spcPct val="11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endParaRPr lang="en-US" sz="1100" dirty="0">
              <a:solidFill>
                <a:srgbClr val="00FFFF"/>
              </a:solidFill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en-GB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4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He		             135		 C, Poly, Al,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endParaRPr lang="en-GB" sz="1600" dirty="0">
              <a:solidFill>
                <a:srgbClr val="00FFFF"/>
              </a:solidFill>
              <a:latin typeface="Times New Roman" charset="0"/>
              <a:cs typeface="ＭＳ Ｐゴシック" charset="0"/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en-GB" sz="1600" baseline="30000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12</a:t>
            </a:r>
            <a:r>
              <a:rPr lang="en-GB" sz="1600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C	                  135              C, Poly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, Al,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	    Sato et al.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20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Ne	             135              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C, Poly, Al,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endParaRPr lang="en-GB" sz="1600" dirty="0">
              <a:solidFill>
                <a:srgbClr val="00FFFF"/>
              </a:solidFill>
              <a:latin typeface="Times New Roman" charset="0"/>
              <a:cs typeface="ＭＳ Ｐゴシック" charset="0"/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40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Ar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                   95	         C, Poly, Al,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endParaRPr lang="en-GB" sz="1600" dirty="0">
              <a:solidFill>
                <a:srgbClr val="00FFFF"/>
              </a:solidFill>
              <a:latin typeface="Times New Roman" charset="0"/>
              <a:cs typeface="ＭＳ Ｐゴシック" charset="0"/>
            </a:endParaRPr>
          </a:p>
          <a:p>
            <a:pPr>
              <a:lnSpc>
                <a:spcPct val="11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endParaRPr lang="en-US" sz="1600" dirty="0">
              <a:solidFill>
                <a:srgbClr val="00FFFF"/>
              </a:solidFill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en-GB" sz="1600" baseline="30000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12</a:t>
            </a:r>
            <a:r>
              <a:rPr lang="en-GB" sz="1600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C	                290, 400		     C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		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20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Ne	           400, 600		     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C,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		     Iwata et al.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40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Ar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 	           400, 560		     C, Cu,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Pb</a:t>
            </a:r>
            <a:endParaRPr lang="en-GB" sz="1600" dirty="0">
              <a:solidFill>
                <a:srgbClr val="00FFFF"/>
              </a:solidFill>
              <a:latin typeface="Times New Roman" charset="0"/>
              <a:cs typeface="ＭＳ Ｐゴシック" charset="0"/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endParaRPr lang="en-GB" sz="1600" dirty="0">
              <a:solidFill>
                <a:srgbClr val="00FFFF"/>
              </a:solidFill>
              <a:latin typeface="Times New Roman" charset="0"/>
              <a:cs typeface="ＭＳ Ｐゴシック" charset="0"/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4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He	                230	          Li, C, CH</a:t>
            </a:r>
            <a:r>
              <a:rPr lang="it-IT" sz="1600" baseline="-25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, Al, Cu, Pb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14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N	                400	          Li, C, CH</a:t>
            </a:r>
            <a:r>
              <a:rPr lang="it-IT" sz="1600" baseline="-25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, Al, Cu, Pb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28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Si	             60                 Li, C, CH</a:t>
            </a:r>
            <a:r>
              <a:rPr lang="it-IT" sz="1600" baseline="-25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, Al, Cu, Pb  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    Heilbronn et al.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it-IT" sz="1600" baseline="30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56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Fe	           500                 Li, C, CH</a:t>
            </a:r>
            <a:r>
              <a:rPr lang="it-IT" sz="1600" baseline="-250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2</a:t>
            </a:r>
            <a:r>
              <a:rPr lang="it-IT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, Al, Cu, Pb</a:t>
            </a: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endParaRPr lang="it-IT" sz="1600" dirty="0">
              <a:solidFill>
                <a:srgbClr val="00FFFF"/>
              </a:solidFill>
              <a:latin typeface="Times New Roman" charset="0"/>
              <a:cs typeface="ＭＳ Ｐゴシック" charset="0"/>
            </a:endParaRPr>
          </a:p>
          <a:p>
            <a:pPr>
              <a:lnSpc>
                <a:spcPct val="96000"/>
              </a:lnSpc>
              <a:spcBef>
                <a:spcPts val="136"/>
              </a:spcBef>
              <a:spcAft>
                <a:spcPts val="261"/>
              </a:spcAft>
              <a:tabLst>
                <a:tab pos="311079" algn="l"/>
                <a:tab pos="558790" algn="l"/>
                <a:tab pos="973562" algn="l"/>
                <a:tab pos="1388334" algn="l"/>
                <a:tab pos="1803105" algn="l"/>
                <a:tab pos="2217877" algn="l"/>
                <a:tab pos="2632649" algn="l"/>
                <a:tab pos="3047421" algn="l"/>
                <a:tab pos="3462193" algn="l"/>
                <a:tab pos="3876965" algn="l"/>
                <a:tab pos="4291736" algn="l"/>
                <a:tab pos="4706508" algn="l"/>
                <a:tab pos="5121280" algn="l"/>
                <a:tab pos="5536052" algn="l"/>
                <a:tab pos="5950824" algn="l"/>
                <a:tab pos="6365596" algn="l"/>
                <a:tab pos="6780367" algn="l"/>
                <a:tab pos="7195139" algn="l"/>
                <a:tab pos="7609911" algn="l"/>
                <a:tab pos="8024683" algn="l"/>
                <a:tab pos="8279595" algn="l"/>
                <a:tab pos="8694367" algn="l"/>
                <a:tab pos="9109139" algn="l"/>
                <a:tab pos="9523911" algn="l"/>
                <a:tab pos="9525351" algn="l"/>
                <a:tab pos="9526791" algn="l"/>
                <a:tab pos="9528231" algn="l"/>
                <a:tab pos="9529672" algn="l"/>
                <a:tab pos="9531111" algn="l"/>
                <a:tab pos="9532552" algn="l"/>
                <a:tab pos="9533992" algn="l"/>
                <a:tab pos="9535432" algn="l"/>
              </a:tabLst>
              <a:defRPr/>
            </a:pPr>
            <a:r>
              <a:rPr lang="en-GB" sz="1600" baseline="30000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12</a:t>
            </a:r>
            <a:r>
              <a:rPr lang="en-GB" sz="1600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C	                 400               C, Poly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	    </a:t>
            </a:r>
            <a:r>
              <a:rPr lang="en-GB" sz="1600" dirty="0" err="1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Toshito</a:t>
            </a:r>
            <a:r>
              <a:rPr lang="en-GB" sz="1600" dirty="0">
                <a:solidFill>
                  <a:srgbClr val="00FFFF"/>
                </a:solidFill>
                <a:latin typeface="Times New Roman" charset="0"/>
                <a:cs typeface="ＭＳ Ｐゴシック" charset="0"/>
              </a:rPr>
              <a:t> et al.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728496" y="3559594"/>
            <a:ext cx="2156496" cy="14365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1814"/>
              </a:spcBef>
              <a:defRPr/>
            </a:pPr>
            <a:r>
              <a:rPr lang="it-IT" sz="2200" dirty="0" err="1">
                <a:solidFill>
                  <a:srgbClr val="FFFF00"/>
                </a:solidFill>
                <a:latin typeface="+mj-lt"/>
                <a:cs typeface="Times New Roman" charset="0"/>
              </a:rPr>
              <a:t>only</a:t>
            </a:r>
            <a:r>
              <a:rPr lang="it-IT" sz="2200" dirty="0">
                <a:solidFill>
                  <a:srgbClr val="FFFF00"/>
                </a:solidFill>
                <a:latin typeface="+mj-lt"/>
                <a:cs typeface="Times New Roman" charset="0"/>
              </a:rPr>
              <a:t> with </a:t>
            </a:r>
          </a:p>
          <a:p>
            <a:pPr algn="ctr">
              <a:lnSpc>
                <a:spcPct val="80000"/>
              </a:lnSpc>
              <a:spcBef>
                <a:spcPts val="1814"/>
              </a:spcBef>
              <a:defRPr/>
            </a:pPr>
            <a:r>
              <a:rPr lang="en-US" sz="2200" dirty="0">
                <a:solidFill>
                  <a:srgbClr val="FFFF00"/>
                </a:solidFill>
                <a:latin typeface="+mj-lt"/>
                <a:cs typeface="Times New Roman" charset="0"/>
              </a:rPr>
              <a:t>d</a:t>
            </a:r>
            <a:r>
              <a:rPr lang="it-IT" sz="2200" dirty="0" err="1">
                <a:solidFill>
                  <a:srgbClr val="FFFF00"/>
                </a:solidFill>
                <a:latin typeface="+mj-lt"/>
                <a:cs typeface="Times New Roman" charset="0"/>
              </a:rPr>
              <a:t>etectors</a:t>
            </a:r>
            <a:endParaRPr lang="it-IT" sz="2200" dirty="0">
              <a:solidFill>
                <a:srgbClr val="FFFF00"/>
              </a:solidFill>
              <a:latin typeface="+mj-lt"/>
              <a:cs typeface="Times New Roman" charset="0"/>
            </a:endParaRPr>
          </a:p>
          <a:p>
            <a:pPr algn="ctr">
              <a:lnSpc>
                <a:spcPct val="80000"/>
              </a:lnSpc>
              <a:spcBef>
                <a:spcPts val="1814"/>
              </a:spcBef>
              <a:defRPr/>
            </a:pPr>
            <a:r>
              <a:rPr lang="it-IT" sz="2200" dirty="0">
                <a:solidFill>
                  <a:srgbClr val="FFFF00"/>
                </a:solidFill>
                <a:latin typeface="+mj-lt"/>
                <a:cs typeface="Times New Roman" charset="0"/>
              </a:rPr>
              <a:t> </a:t>
            </a:r>
            <a:r>
              <a:rPr lang="it-IT" sz="2200" dirty="0" err="1">
                <a:solidFill>
                  <a:srgbClr val="FFFF00"/>
                </a:solidFill>
                <a:latin typeface="+mj-lt"/>
                <a:cs typeface="Times New Roman" charset="0"/>
              </a:rPr>
              <a:t>at</a:t>
            </a:r>
            <a:r>
              <a:rPr lang="it-IT" sz="2200" dirty="0">
                <a:solidFill>
                  <a:srgbClr val="FFFF00"/>
                </a:solidFill>
                <a:latin typeface="+mj-lt"/>
                <a:cs typeface="Times New Roman" charset="0"/>
              </a:rPr>
              <a:t> ~ 0°</a:t>
            </a:r>
            <a:endParaRPr lang="it-IT" sz="2200" dirty="0">
              <a:solidFill>
                <a:srgbClr val="FFFF00"/>
              </a:solidFill>
              <a:latin typeface="Book Antiqua" charset="0"/>
              <a:cs typeface="Times New Roman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3730" y="6319610"/>
            <a:ext cx="2489496" cy="31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57154" rIns="81648" bIns="42457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92000"/>
              </a:lnSpc>
              <a:spcBef>
                <a:spcPts val="907"/>
              </a:spcBef>
              <a:defRPr/>
            </a:pPr>
            <a:r>
              <a:rPr lang="it-IT" sz="1500" b="1">
                <a:solidFill>
                  <a:srgbClr val="FF950E"/>
                </a:solidFill>
                <a:latin typeface="Book Antiqua" charset="0"/>
                <a:cs typeface="Times New Roman" charset="0"/>
              </a:rPr>
              <a:t>Courtesy of M. Durante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728496" y="2188359"/>
            <a:ext cx="2192716" cy="71833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200" dirty="0">
                <a:latin typeface="Comic Sans MS" charset="0"/>
              </a:rPr>
              <a:t>Tentative &amp; incomplete list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284416" y="122362"/>
            <a:ext cx="3731272" cy="167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8" tIns="40824" rIns="81648" bIns="40824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23FF23"/>
                </a:solidFill>
                <a:latin typeface="Comic Sans MS" charset="0"/>
              </a:rPr>
              <a:t>A lot of measurements on thin target are already around.. but 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not </a:t>
            </a:r>
            <a:r>
              <a:rPr lang="en-US" sz="2200" dirty="0" err="1">
                <a:solidFill>
                  <a:srgbClr val="FF0000"/>
                </a:solidFill>
                <a:latin typeface="Comic Sans MS" charset="0"/>
              </a:rPr>
              <a:t>wrt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 production angle and energy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6140360" y="2057765"/>
            <a:ext cx="718832" cy="3395440"/>
          </a:xfrm>
          <a:prstGeom prst="rightBrace">
            <a:avLst>
              <a:gd name="adj1" fmla="val 8333"/>
              <a:gd name="adj2" fmla="val 64319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4" tIns="41477" rIns="82954" bIns="41477" numCol="1" rtlCol="0" anchor="t" anchorCtr="0" compatLnSpc="1">
            <a:prstTxWarp prst="textNoShape">
              <a:avLst/>
            </a:prstTxWarp>
          </a:bodyPr>
          <a:lstStyle/>
          <a:p>
            <a:pPr defTabSz="414772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833393" y="5975580"/>
            <a:ext cx="78418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878967" y="5779689"/>
            <a:ext cx="2834925" cy="637762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j-lt"/>
              </a:rPr>
              <a:t>Emulsion Chamber: angle ok</a:t>
            </a:r>
          </a:p>
          <a:p>
            <a:r>
              <a:rPr lang="en-US" dirty="0">
                <a:solidFill>
                  <a:srgbClr val="FFFF00"/>
                </a:solidFill>
                <a:latin typeface="+mj-lt"/>
              </a:rPr>
              <a:t>E ~OK, low stat, no </a:t>
            </a:r>
            <a:r>
              <a:rPr lang="en-US" dirty="0" err="1">
                <a:solidFill>
                  <a:srgbClr val="FFFF00"/>
                </a:solidFill>
                <a:latin typeface="+mj-lt"/>
              </a:rPr>
              <a:t>corr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659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06" y="166799"/>
            <a:ext cx="7064824" cy="839657"/>
          </a:xfrm>
        </p:spPr>
        <p:txBody>
          <a:bodyPr>
            <a:normAutofit/>
          </a:bodyPr>
          <a:lstStyle/>
          <a:p>
            <a:r>
              <a:rPr lang="en-US" dirty="0" smtClean="0"/>
              <a:t>Fragmentation and dose monitoring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05518" y="3301913"/>
            <a:ext cx="3905008" cy="26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6213" indent="-176213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FA9F5F"/>
                </a:solidFill>
                <a:latin typeface="Comic Sans MS"/>
                <a:cs typeface="Comic Sans MS"/>
              </a:rPr>
              <a:t>MC unreliable for large emission angle, </a:t>
            </a:r>
            <a:r>
              <a:rPr lang="en-US" sz="2000" dirty="0">
                <a:solidFill>
                  <a:srgbClr val="FA9F5F"/>
                </a:solidFill>
                <a:latin typeface="Comic Sans MS"/>
                <a:cs typeface="Comic Sans MS"/>
              </a:rPr>
              <a:t>probing the very tail </a:t>
            </a:r>
            <a:r>
              <a:rPr lang="en-US" sz="2000" dirty="0" smtClean="0">
                <a:solidFill>
                  <a:srgbClr val="FA9F5F"/>
                </a:solidFill>
                <a:latin typeface="Comic Sans MS"/>
                <a:cs typeface="Comic Sans MS"/>
              </a:rPr>
              <a:t>of </a:t>
            </a:r>
            <a:r>
              <a:rPr lang="en-US" sz="2000" dirty="0">
                <a:solidFill>
                  <a:srgbClr val="FA9F5F"/>
                </a:solidFill>
                <a:latin typeface="Comic Sans MS"/>
                <a:cs typeface="Comic Sans MS"/>
              </a:rPr>
              <a:t>angular distribution of </a:t>
            </a:r>
            <a:r>
              <a:rPr lang="en-US" sz="2000" dirty="0" err="1" smtClean="0">
                <a:solidFill>
                  <a:srgbClr val="FA9F5F"/>
                </a:solidFill>
                <a:latin typeface="Comic Sans MS"/>
                <a:cs typeface="Comic Sans MS"/>
              </a:rPr>
              <a:t>frag’s</a:t>
            </a:r>
            <a:endParaRPr lang="en-US" sz="2000" dirty="0" smtClean="0">
              <a:solidFill>
                <a:srgbClr val="FA9F5F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Fragment emission also from region near BP? And with enough energy to exit from the patient body and be detected?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10526" y="1132370"/>
            <a:ext cx="4969274" cy="30100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Low energy protons are surely emitted by the Carbon beam. 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3DFF00"/>
                </a:solidFill>
              </a:rPr>
              <a:t>The detection efficiency is almost one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CCFFCC"/>
                </a:solidFill>
              </a:rPr>
              <a:t>Can be easily back-tracked to the emission point </a:t>
            </a:r>
            <a:r>
              <a:rPr lang="it-IT" dirty="0" smtClean="0">
                <a:solidFill>
                  <a:srgbClr val="CCFFCC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>
                <a:solidFill>
                  <a:srgbClr val="CCFFCC"/>
                </a:solidFill>
              </a:rPr>
              <a:t>can be correlated to the beam profile &amp; BP</a:t>
            </a:r>
            <a:r>
              <a:rPr lang="en-US" dirty="0">
                <a:solidFill>
                  <a:srgbClr val="CCFFCC"/>
                </a:solidFill>
                <a:cs typeface="Wingdings" charset="0"/>
              </a:rPr>
              <a:t> </a:t>
            </a:r>
          </a:p>
          <a:p>
            <a:pPr marL="0" indent="0">
              <a:buFont typeface="Arial"/>
              <a:buNone/>
              <a:defRPr/>
            </a:pP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52591" y="1086664"/>
            <a:ext cx="3624248" cy="2202154"/>
            <a:chOff x="5895000" y="1189038"/>
            <a:chExt cx="3180896" cy="2150713"/>
          </a:xfrm>
        </p:grpSpPr>
        <p:pic>
          <p:nvPicPr>
            <p:cNvPr id="6" name="Picture 4" descr="Vertex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000" y="1189038"/>
              <a:ext cx="3180896" cy="215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5932068" y="1297764"/>
              <a:ext cx="22250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FFFF00"/>
                  </a:solidFill>
                </a:rPr>
                <a:t>Envision </a:t>
              </a:r>
              <a:r>
                <a:rPr lang="en-US" sz="1600" dirty="0" smtClean="0">
                  <a:solidFill>
                    <a:srgbClr val="FFFF00"/>
                  </a:solidFill>
                </a:rPr>
                <a:t>WP2 </a:t>
              </a:r>
              <a:r>
                <a:rPr lang="en-US" sz="1600" dirty="0">
                  <a:solidFill>
                    <a:srgbClr val="FFFF00"/>
                  </a:solidFill>
                </a:rPr>
                <a:t>Report</a:t>
              </a:r>
            </a:p>
          </p:txBody>
        </p:sp>
      </p:grp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633137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A6BF9D-7414-C94B-A6BA-F2E887EBAECD}" type="slidenum">
              <a:rPr lang="it-IT" sz="1400"/>
              <a:pPr eaLnBrk="1" hangingPunct="1"/>
              <a:t>4</a:t>
            </a:fld>
            <a:endParaRPr lang="it-IT" sz="1400" dirty="0"/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311463" y="4029496"/>
            <a:ext cx="4360862" cy="2673350"/>
            <a:chOff x="179210" y="3414888"/>
            <a:chExt cx="4360513" cy="2672645"/>
          </a:xfrm>
        </p:grpSpPr>
        <p:pic>
          <p:nvPicPr>
            <p:cNvPr id="10" name="Picture 4" descr="protonC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10" y="3527778"/>
              <a:ext cx="4360513" cy="2559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3076224" y="3414888"/>
              <a:ext cx="828472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proton</a:t>
              </a:r>
            </a:p>
          </p:txBody>
        </p:sp>
        <p:cxnSp>
          <p:nvCxnSpPr>
            <p:cNvPr id="12" name="Straight Arrow Connector 8"/>
            <p:cNvCxnSpPr/>
            <p:nvPr/>
          </p:nvCxnSpPr>
          <p:spPr>
            <a:xfrm>
              <a:off x="179210" y="3994173"/>
              <a:ext cx="1009569" cy="35233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473805" y="3694667"/>
              <a:ext cx="7157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beam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4826" y="5964182"/>
            <a:ext cx="3918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K </a:t>
            </a:r>
            <a:r>
              <a:rPr lang="nl-NL" dirty="0" err="1" smtClean="0">
                <a:solidFill>
                  <a:schemeClr val="bg1"/>
                </a:solidFill>
              </a:rPr>
              <a:t>Gwosch</a:t>
            </a:r>
            <a:r>
              <a:rPr lang="nl-NL" dirty="0" smtClean="0">
                <a:solidFill>
                  <a:schemeClr val="bg1"/>
                </a:solidFill>
              </a:rPr>
              <a:t> et al </a:t>
            </a:r>
            <a:r>
              <a:rPr lang="nl-NL" dirty="0" err="1" smtClean="0">
                <a:solidFill>
                  <a:schemeClr val="bg1"/>
                </a:solidFill>
              </a:rPr>
              <a:t>Phys</a:t>
            </a:r>
            <a:r>
              <a:rPr lang="nl-NL" dirty="0" smtClean="0">
                <a:solidFill>
                  <a:schemeClr val="bg1"/>
                </a:solidFill>
              </a:rPr>
              <a:t>. </a:t>
            </a:r>
            <a:r>
              <a:rPr lang="nl-NL" dirty="0" err="1" smtClean="0">
                <a:solidFill>
                  <a:schemeClr val="bg1"/>
                </a:solidFill>
              </a:rPr>
              <a:t>Med</a:t>
            </a:r>
            <a:r>
              <a:rPr lang="nl-NL" dirty="0" smtClean="0">
                <a:solidFill>
                  <a:schemeClr val="bg1"/>
                </a:solidFill>
              </a:rPr>
              <a:t>. </a:t>
            </a:r>
            <a:r>
              <a:rPr lang="nl-NL" dirty="0" err="1" smtClean="0">
                <a:solidFill>
                  <a:schemeClr val="bg1"/>
                </a:solidFill>
              </a:rPr>
              <a:t>Biol</a:t>
            </a:r>
            <a:r>
              <a:rPr lang="nl-NL" dirty="0" smtClean="0">
                <a:solidFill>
                  <a:schemeClr val="bg1"/>
                </a:solidFill>
              </a:rPr>
              <a:t>. 58 3755</a:t>
            </a:r>
          </a:p>
          <a:p>
            <a:r>
              <a:rPr lang="hr-HR" dirty="0" smtClean="0">
                <a:solidFill>
                  <a:srgbClr val="FFFFFF"/>
                </a:solidFill>
              </a:rPr>
              <a:t>C Agodi </a:t>
            </a:r>
            <a:r>
              <a:rPr lang="hr-HR" i="1" dirty="0" smtClean="0">
                <a:solidFill>
                  <a:srgbClr val="FFFFFF"/>
                </a:solidFill>
              </a:rPr>
              <a:t>et al Phys. Med. Biol.</a:t>
            </a:r>
            <a:r>
              <a:rPr lang="hr-HR" dirty="0" smtClean="0">
                <a:solidFill>
                  <a:srgbClr val="FFFFFF"/>
                </a:solidFill>
              </a:rPr>
              <a:t> </a:t>
            </a:r>
            <a:r>
              <a:rPr lang="hr-HR" b="1" dirty="0" smtClean="0">
                <a:solidFill>
                  <a:srgbClr val="FFFFFF"/>
                </a:solidFill>
              </a:rPr>
              <a:t>57</a:t>
            </a:r>
            <a:r>
              <a:rPr lang="hr-HR" dirty="0" smtClean="0">
                <a:solidFill>
                  <a:srgbClr val="FFFFFF"/>
                </a:solidFill>
              </a:rPr>
              <a:t> 5667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28229-2226-7040-A147-170C90F0E163}" type="slidenum">
              <a:rPr lang="en-US"/>
              <a:pPr/>
              <a:t>5</a:t>
            </a:fld>
            <a:endParaRPr 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4" y="1919860"/>
            <a:ext cx="5178206" cy="460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5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Data - MC comparison: </a:t>
            </a:r>
            <a:r>
              <a:rPr lang="en-US" baseline="32000"/>
              <a:t>12</a:t>
            </a:r>
            <a:r>
              <a:rPr lang="en-US"/>
              <a:t>C ions</a:t>
            </a: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5650815" y="1323115"/>
            <a:ext cx="3194630" cy="2304242"/>
          </a:xfrm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DFF00"/>
                </a:solidFill>
              </a:rPr>
              <a:t>Integral quantities (fragment yields, charge changing cross sections) are generally within 10-30%</a:t>
            </a:r>
          </a:p>
        </p:txBody>
      </p:sp>
      <p:sp>
        <p:nvSpPr>
          <p:cNvPr id="10255" name="Rectangle 15"/>
          <p:cNvSpPr>
            <a:spLocks/>
          </p:cNvSpPr>
          <p:nvPr/>
        </p:nvSpPr>
        <p:spPr bwMode="auto">
          <a:xfrm>
            <a:off x="457201" y="1094515"/>
            <a:ext cx="4737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35628" bIns="0">
            <a:spAutoFit/>
          </a:bodyPr>
          <a:lstStyle/>
          <a:p>
            <a:pPr marL="34794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0"/>
                <a:cs typeface="Comic Sans MS" charset="0"/>
              </a:rPr>
              <a:t>Build-up of charged fragments for </a:t>
            </a:r>
            <a:r>
              <a:rPr lang="en-US" sz="2400" baseline="32000" dirty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0"/>
                <a:cs typeface="Comic Sans MS" charset="0"/>
              </a:rPr>
              <a:t>12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0"/>
                <a:cs typeface="Comic Sans MS" charset="0"/>
              </a:rPr>
              <a:t>C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0"/>
                <a:cs typeface="Comic Sans MS" charset="0"/>
              </a:rPr>
              <a:t>beam @400MeV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0"/>
                <a:cs typeface="Comic Sans MS" charset="0"/>
              </a:rPr>
              <a:t>/n in water</a:t>
            </a:r>
          </a:p>
        </p:txBody>
      </p:sp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9" y="4020902"/>
            <a:ext cx="2662418" cy="230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58" name="Rectangle 18"/>
          <p:cNvSpPr>
            <a:spLocks/>
          </p:cNvSpPr>
          <p:nvPr/>
        </p:nvSpPr>
        <p:spPr bwMode="auto">
          <a:xfrm>
            <a:off x="5930362" y="3767436"/>
            <a:ext cx="2802259" cy="24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052"/>
              </a:spcBef>
            </a:pPr>
            <a:r>
              <a:rPr lang="en-US" sz="1000" b="1" dirty="0" err="1">
                <a:solidFill>
                  <a:schemeClr val="bg1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Bolhen</a:t>
            </a:r>
            <a:r>
              <a:rPr lang="en-US" sz="1000" b="1" dirty="0">
                <a:solidFill>
                  <a:schemeClr val="bg1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 et al, Phys. Med. Biol. 55 (2010) 5833–5847</a:t>
            </a:r>
          </a:p>
        </p:txBody>
      </p:sp>
    </p:spTree>
    <p:extLst>
      <p:ext uri="{BB962C8B-B14F-4D97-AF65-F5344CB8AC3E}">
        <p14:creationId xmlns:p14="http://schemas.microsoft.com/office/powerpoint/2010/main" val="10277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44F95-086E-6945-8623-19432A1EB55D}" type="slidenum">
              <a:rPr lang="en-US"/>
              <a:pPr/>
              <a:t>6</a:t>
            </a:fld>
            <a:endParaRPr lang="en-US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Data - MC comparison: 12C ions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403528" y="2310966"/>
            <a:ext cx="2673492" cy="1460934"/>
          </a:xfrm>
          <a:solidFill>
            <a:srgbClr val="FFFF00"/>
          </a:solidFill>
          <a:ln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NB: the accuracy on delivered dose MUST be below 3%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1" y="2310965"/>
            <a:ext cx="5934436" cy="40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9" name="Rectangle 15"/>
          <p:cNvSpPr>
            <a:spLocks/>
          </p:cNvSpPr>
          <p:nvPr/>
        </p:nvSpPr>
        <p:spPr bwMode="auto">
          <a:xfrm>
            <a:off x="6343098" y="4383575"/>
            <a:ext cx="2530722" cy="15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11755" algn="l"/>
                <a:tab pos="623509" algn="l"/>
                <a:tab pos="935264" algn="l"/>
                <a:tab pos="1247018" algn="l"/>
                <a:tab pos="1558773" algn="l"/>
                <a:tab pos="1870527" algn="l"/>
                <a:tab pos="2182282" algn="l"/>
                <a:tab pos="2494036" algn="l"/>
                <a:tab pos="2805791" algn="l"/>
                <a:tab pos="3117545" algn="l"/>
                <a:tab pos="3429300" algn="l"/>
                <a:tab pos="3741054" algn="l"/>
                <a:tab pos="311755" algn="l"/>
                <a:tab pos="623509" algn="l"/>
                <a:tab pos="935264" algn="l"/>
                <a:tab pos="1247018" algn="l"/>
                <a:tab pos="1558773" algn="l"/>
                <a:tab pos="1870527" algn="l"/>
                <a:tab pos="2182282" algn="l"/>
                <a:tab pos="2494036" algn="l"/>
                <a:tab pos="2805791" algn="l"/>
                <a:tab pos="3117545" algn="l"/>
                <a:tab pos="3429300" algn="l"/>
                <a:tab pos="3741054" algn="l"/>
              </a:tabLst>
            </a:pPr>
            <a:r>
              <a:rPr lang="en-US" sz="1400" dirty="0">
                <a:solidFill>
                  <a:srgbClr val="FFFF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Some MC benchmarks:</a:t>
            </a:r>
          </a:p>
          <a:p>
            <a:pPr>
              <a:tabLst>
                <a:tab pos="311755" algn="l"/>
                <a:tab pos="623509" algn="l"/>
                <a:tab pos="935264" algn="l"/>
                <a:tab pos="1247018" algn="l"/>
                <a:tab pos="1558773" algn="l"/>
                <a:tab pos="1870527" algn="l"/>
                <a:tab pos="2182282" algn="l"/>
                <a:tab pos="2494036" algn="l"/>
                <a:tab pos="2805791" algn="l"/>
                <a:tab pos="3117545" algn="l"/>
                <a:tab pos="3429300" algn="l"/>
                <a:tab pos="3741054" algn="l"/>
                <a:tab pos="311755" algn="l"/>
                <a:tab pos="623509" algn="l"/>
                <a:tab pos="935264" algn="l"/>
                <a:tab pos="1247018" algn="l"/>
                <a:tab pos="1558773" algn="l"/>
                <a:tab pos="1870527" algn="l"/>
                <a:tab pos="2182282" algn="l"/>
                <a:tab pos="2494036" algn="l"/>
                <a:tab pos="2805791" algn="l"/>
                <a:tab pos="3117545" algn="l"/>
                <a:tab pos="3429300" algn="l"/>
                <a:tab pos="3741054" algn="l"/>
              </a:tabLst>
            </a:pPr>
            <a:r>
              <a:rPr lang="en-US" sz="1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Sommerer</a:t>
            </a:r>
            <a:r>
              <a:rPr lang="en-US" sz="1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et al. 2006, PMB </a:t>
            </a:r>
            <a:r>
              <a:rPr lang="en-US" sz="1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Garzelli</a:t>
            </a:r>
            <a:r>
              <a:rPr lang="en-US" sz="1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et al. 2006, </a:t>
            </a:r>
            <a:r>
              <a:rPr lang="en-US" sz="1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ArXiv</a:t>
            </a:r>
            <a:r>
              <a:rPr lang="en-US" sz="1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Pshenichnov</a:t>
            </a:r>
            <a:r>
              <a:rPr lang="en-US" sz="1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et al. 2005, 2009 </a:t>
            </a:r>
            <a:r>
              <a:rPr lang="en-US" sz="1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Mairani</a:t>
            </a:r>
            <a:r>
              <a:rPr lang="en-US" sz="1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et al. 2010, PMB </a:t>
            </a:r>
            <a:r>
              <a:rPr lang="en-US" sz="1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Böhlen</a:t>
            </a:r>
            <a:r>
              <a:rPr lang="en-US" sz="1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et al. 2010, PMB Hansen et al. 2012, PMB</a:t>
            </a:r>
          </a:p>
        </p:txBody>
      </p:sp>
      <p:sp>
        <p:nvSpPr>
          <p:cNvPr id="11280" name="Rectangle 16"/>
          <p:cNvSpPr>
            <a:spLocks/>
          </p:cNvSpPr>
          <p:nvPr/>
        </p:nvSpPr>
        <p:spPr bwMode="auto">
          <a:xfrm>
            <a:off x="457200" y="1268245"/>
            <a:ext cx="7635600" cy="8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5628" bIns="0"/>
          <a:lstStyle/>
          <a:p>
            <a:pPr marL="34794" algn="ctr"/>
            <a:r>
              <a:rPr lang="en-US" sz="2400" dirty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</a:rPr>
              <a:t>Differential/double- differential quantities </a:t>
            </a:r>
            <a:r>
              <a:rPr lang="en-US" sz="2400" dirty="0" smtClean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2400" dirty="0" err="1" smtClean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</a:rPr>
              <a:t>vs</a:t>
            </a:r>
            <a:r>
              <a:rPr lang="en-US" sz="2400" dirty="0" smtClean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</a:rPr>
              <a:t> angle and/or </a:t>
            </a:r>
            <a:r>
              <a:rPr lang="en-US" sz="2400" dirty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</a:rPr>
              <a:t>energy) </a:t>
            </a:r>
            <a:r>
              <a:rPr lang="en-US" sz="2400" dirty="0" smtClean="0">
                <a:solidFill>
                  <a:srgbClr val="CCFFCC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  <a:sym typeface="Comic Sans MS Bold" charset="0"/>
              </a:rPr>
              <a:t> </a:t>
            </a:r>
            <a:r>
              <a:rPr lang="en-US" sz="2400" dirty="0" smtClean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  <a:sym typeface="Comic Sans MS Bold" charset="0"/>
              </a:rPr>
              <a:t>larger </a:t>
            </a:r>
            <a:r>
              <a:rPr lang="en-US" sz="2400" dirty="0">
                <a:solidFill>
                  <a:srgbClr val="CCFFCC"/>
                </a:solidFill>
                <a:latin typeface="Comic Sans MS"/>
                <a:ea typeface="ＭＳ Ｐゴシック" charset="0"/>
                <a:cs typeface="Comic Sans MS"/>
                <a:sym typeface="Comic Sans MS Bold" charset="0"/>
              </a:rPr>
              <a:t>discrepancies found!</a:t>
            </a:r>
          </a:p>
        </p:txBody>
      </p:sp>
      <p:grpSp>
        <p:nvGrpSpPr>
          <p:cNvPr id="11283" name="Group 19"/>
          <p:cNvGrpSpPr>
            <a:grpSpLocks/>
          </p:cNvGrpSpPr>
          <p:nvPr/>
        </p:nvGrpSpPr>
        <p:grpSpPr bwMode="auto">
          <a:xfrm>
            <a:off x="4498007" y="5071845"/>
            <a:ext cx="1629220" cy="1059951"/>
            <a:chOff x="0" y="0"/>
            <a:chExt cx="1200" cy="736"/>
          </a:xfrm>
        </p:grpSpPr>
        <p:sp>
          <p:nvSpPr>
            <p:cNvPr id="11281" name="Oval 17"/>
            <p:cNvSpPr>
              <a:spLocks/>
            </p:cNvSpPr>
            <p:nvPr/>
          </p:nvSpPr>
          <p:spPr bwMode="auto">
            <a:xfrm>
              <a:off x="24" y="32"/>
              <a:ext cx="1152" cy="6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1282" name="Picture 1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0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1284" name="Rectangle 20"/>
          <p:cNvSpPr>
            <a:spLocks/>
          </p:cNvSpPr>
          <p:nvPr/>
        </p:nvSpPr>
        <p:spPr bwMode="auto">
          <a:xfrm>
            <a:off x="1900757" y="5760605"/>
            <a:ext cx="2802259" cy="24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052"/>
              </a:spcBef>
            </a:pPr>
            <a:r>
              <a:rPr lang="en-US" sz="1000" b="1">
                <a:latin typeface="Times" charset="0"/>
                <a:ea typeface="ＭＳ Ｐゴシック" charset="0"/>
                <a:cs typeface="Times" charset="0"/>
                <a:sym typeface="Times" charset="0"/>
              </a:rPr>
              <a:t>Bolhen et al, Phys. Med. Biol. 55 (2010) 5833–5847</a:t>
            </a:r>
          </a:p>
        </p:txBody>
      </p:sp>
    </p:spTree>
    <p:extLst>
      <p:ext uri="{BB962C8B-B14F-4D97-AF65-F5344CB8AC3E}">
        <p14:creationId xmlns:p14="http://schemas.microsoft.com/office/powerpoint/2010/main" val="11335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9704" y="33560"/>
            <a:ext cx="7179496" cy="979454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dirty="0" smtClean="0">
                <a:solidFill>
                  <a:srgbClr val="FFFF00"/>
                </a:solidFill>
              </a:rPr>
              <a:t>What we yet miss to know about </a:t>
            </a:r>
            <a:r>
              <a:rPr lang="en-US" baseline="30000" dirty="0" smtClean="0">
                <a:solidFill>
                  <a:srgbClr val="FFFF00"/>
                </a:solidFill>
              </a:rPr>
              <a:t>12</a:t>
            </a:r>
            <a:r>
              <a:rPr lang="en-US" dirty="0" smtClean="0">
                <a:solidFill>
                  <a:srgbClr val="FFFF00"/>
                </a:solidFill>
              </a:rPr>
              <a:t>C  fragmentation?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7458" y="1248706"/>
            <a:ext cx="8713236" cy="2510996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SzPct val="101000"/>
              <a:buNone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  <a:tab pos="8537387" algn="l"/>
              </a:tabLst>
              <a:defRPr/>
            </a:pPr>
            <a:r>
              <a:rPr lang="en-US" sz="2200" dirty="0">
                <a:solidFill>
                  <a:srgbClr val="FFFF00"/>
                </a:solidFill>
              </a:rPr>
              <a:t>L</a:t>
            </a:r>
            <a:r>
              <a:rPr lang="en-US" sz="2200" dirty="0" smtClean="0">
                <a:solidFill>
                  <a:srgbClr val="FFFF00"/>
                </a:solidFill>
              </a:rPr>
              <a:t>ot </a:t>
            </a:r>
            <a:r>
              <a:rPr lang="en-US" sz="2200" dirty="0">
                <a:solidFill>
                  <a:srgbClr val="FFFF00"/>
                </a:solidFill>
              </a:rPr>
              <a:t>of data exists at 0</a:t>
            </a:r>
            <a:r>
              <a:rPr lang="en-US" sz="2200" baseline="30000" dirty="0">
                <a:solidFill>
                  <a:srgbClr val="FFFF00"/>
                </a:solidFill>
              </a:rPr>
              <a:t>0</a:t>
            </a:r>
            <a:r>
              <a:rPr lang="en-US" sz="2200" dirty="0">
                <a:solidFill>
                  <a:srgbClr val="FFFF00"/>
                </a:solidFill>
              </a:rPr>
              <a:t> or </a:t>
            </a:r>
            <a:r>
              <a:rPr lang="en-US" sz="2200" dirty="0" smtClean="0">
                <a:solidFill>
                  <a:srgbClr val="FFFF00"/>
                </a:solidFill>
              </a:rPr>
              <a:t>on </a:t>
            </a:r>
            <a:r>
              <a:rPr lang="en-US" sz="2200" dirty="0">
                <a:solidFill>
                  <a:srgbClr val="FFFF00"/>
                </a:solidFill>
              </a:rPr>
              <a:t>thick </a:t>
            </a:r>
            <a:r>
              <a:rPr lang="en-US" sz="2200" dirty="0" smtClean="0">
                <a:solidFill>
                  <a:srgbClr val="FFFF00"/>
                </a:solidFill>
              </a:rPr>
              <a:t>target. We need to know, on thin target:</a:t>
            </a:r>
            <a:endParaRPr lang="en-US" sz="2200" dirty="0" smtClean="0">
              <a:solidFill>
                <a:srgbClr val="00FFFF"/>
              </a:solidFill>
            </a:endParaRPr>
          </a:p>
          <a:p>
            <a:pPr>
              <a:buClr>
                <a:srgbClr val="FF0000"/>
              </a:buClr>
              <a:buSzPct val="101000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  <a:tab pos="8537387" algn="l"/>
              </a:tabLst>
              <a:defRPr/>
            </a:pPr>
            <a:r>
              <a:rPr lang="en-US" sz="2200" dirty="0" smtClean="0">
                <a:solidFill>
                  <a:srgbClr val="00FFFF"/>
                </a:solidFill>
              </a:rPr>
              <a:t>Production </a:t>
            </a:r>
            <a:r>
              <a:rPr lang="en-US" sz="2200" dirty="0" err="1">
                <a:solidFill>
                  <a:srgbClr val="00FFFF"/>
                </a:solidFill>
              </a:rPr>
              <a:t>yelds</a:t>
            </a:r>
            <a:r>
              <a:rPr lang="en-US" sz="2200" dirty="0">
                <a:solidFill>
                  <a:srgbClr val="00FFFF"/>
                </a:solidFill>
              </a:rPr>
              <a:t> of Z=0,1,2,3,4,5 </a:t>
            </a:r>
            <a:r>
              <a:rPr lang="en-US" sz="2200" dirty="0" smtClean="0">
                <a:solidFill>
                  <a:srgbClr val="00FFFF"/>
                </a:solidFill>
              </a:rPr>
              <a:t>fragments</a:t>
            </a:r>
            <a:endParaRPr lang="en-US" sz="2200" dirty="0" smtClean="0">
              <a:solidFill>
                <a:srgbClr val="00FF00"/>
              </a:solidFill>
            </a:endParaRPr>
          </a:p>
          <a:p>
            <a:pPr marL="276515" indent="-276515">
              <a:buClr>
                <a:srgbClr val="FF0000"/>
              </a:buClr>
              <a:buSzPct val="101000"/>
              <a:buFont typeface="Wingdings" charset="0"/>
              <a:buChar char="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  <a:tab pos="8537387" algn="l"/>
              </a:tabLst>
              <a:defRPr/>
            </a:pPr>
            <a:r>
              <a:rPr lang="en-US" sz="2200" dirty="0" smtClean="0">
                <a:solidFill>
                  <a:srgbClr val="00FF00"/>
                </a:solidFill>
              </a:rPr>
              <a:t>d</a:t>
            </a:r>
            <a:r>
              <a:rPr lang="en-US" sz="2200" baseline="33000" dirty="0" smtClean="0">
                <a:solidFill>
                  <a:srgbClr val="00FF00"/>
                </a:solidFill>
              </a:rPr>
              <a:t>2</a:t>
            </a:r>
            <a:r>
              <a:rPr lang="en-US" sz="2200" dirty="0">
                <a:solidFill>
                  <a:srgbClr val="00FF00"/>
                </a:solidFill>
                <a:latin typeface="Symbol" charset="0"/>
              </a:rPr>
              <a:t></a:t>
            </a:r>
            <a:r>
              <a:rPr lang="en-US" sz="2200" dirty="0">
                <a:solidFill>
                  <a:srgbClr val="00FF00"/>
                </a:solidFill>
              </a:rPr>
              <a:t>/</a:t>
            </a:r>
            <a:r>
              <a:rPr lang="en-US" sz="2200" dirty="0" err="1">
                <a:solidFill>
                  <a:srgbClr val="00FF00"/>
                </a:solidFill>
              </a:rPr>
              <a:t>d</a:t>
            </a:r>
            <a:r>
              <a:rPr lang="en-US" sz="2200" dirty="0" err="1">
                <a:solidFill>
                  <a:srgbClr val="00FF00"/>
                </a:solidFill>
                <a:latin typeface="Symbol" charset="0"/>
              </a:rPr>
              <a:t></a:t>
            </a:r>
            <a:r>
              <a:rPr lang="en-US" sz="2200" dirty="0" err="1">
                <a:solidFill>
                  <a:srgbClr val="00FF00"/>
                </a:solidFill>
              </a:rPr>
              <a:t>dE</a:t>
            </a:r>
            <a:r>
              <a:rPr lang="en-US" sz="2200" dirty="0">
                <a:solidFill>
                  <a:srgbClr val="00FF00"/>
                </a:solidFill>
              </a:rPr>
              <a:t> </a:t>
            </a:r>
            <a:r>
              <a:rPr lang="en-US" sz="2200" dirty="0" err="1">
                <a:solidFill>
                  <a:srgbClr val="00FF00"/>
                </a:solidFill>
              </a:rPr>
              <a:t>wrt</a:t>
            </a:r>
            <a:r>
              <a:rPr lang="en-US" sz="2200" dirty="0">
                <a:solidFill>
                  <a:srgbClr val="00FF00"/>
                </a:solidFill>
              </a:rPr>
              <a:t> angle and energy, with large angular acceptance </a:t>
            </a:r>
          </a:p>
          <a:p>
            <a:pPr marL="276515" indent="-276515">
              <a:buClr>
                <a:srgbClr val="FF0000"/>
              </a:buClr>
              <a:buSzPct val="101000"/>
              <a:buFont typeface="Wingdings" charset="0"/>
              <a:buChar char="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  <a:tab pos="8537387" algn="l"/>
              </a:tabLst>
              <a:defRPr/>
            </a:pPr>
            <a:r>
              <a:rPr lang="en-US" sz="2200" dirty="0">
                <a:solidFill>
                  <a:srgbClr val="FFCC99"/>
                </a:solidFill>
              </a:rPr>
              <a:t>For any </a:t>
            </a:r>
            <a:r>
              <a:rPr lang="en-US" sz="2200" baseline="33000" dirty="0">
                <a:solidFill>
                  <a:srgbClr val="FFCC99"/>
                </a:solidFill>
              </a:rPr>
              <a:t>12</a:t>
            </a:r>
            <a:r>
              <a:rPr lang="en-US" sz="2200" dirty="0">
                <a:solidFill>
                  <a:srgbClr val="FFCC99"/>
                </a:solidFill>
              </a:rPr>
              <a:t>C energy of interest (100-300 MeV/</a:t>
            </a:r>
            <a:r>
              <a:rPr lang="en-US" sz="2200" dirty="0" err="1">
                <a:solidFill>
                  <a:srgbClr val="FFCC99"/>
                </a:solidFill>
              </a:rPr>
              <a:t>nucl</a:t>
            </a:r>
            <a:r>
              <a:rPr lang="en-US" sz="2200" dirty="0">
                <a:solidFill>
                  <a:srgbClr val="FFCC99"/>
                </a:solidFill>
              </a:rPr>
              <a:t>)</a:t>
            </a:r>
          </a:p>
          <a:p>
            <a:pPr marL="276515" indent="-276515">
              <a:buClr>
                <a:srgbClr val="FF0000"/>
              </a:buClr>
              <a:buSzPct val="101000"/>
              <a:buFont typeface="Wingdings" charset="0"/>
              <a:buChar char=""/>
              <a:tabLst>
                <a:tab pos="276515" algn="l"/>
                <a:tab pos="378768" algn="l"/>
                <a:tab pos="793540" algn="l"/>
                <a:tab pos="1208311" algn="l"/>
                <a:tab pos="1623083" algn="l"/>
                <a:tab pos="2037855" algn="l"/>
                <a:tab pos="2452627" algn="l"/>
                <a:tab pos="2867399" algn="l"/>
                <a:tab pos="3282171" algn="l"/>
                <a:tab pos="3696943" algn="l"/>
                <a:tab pos="4111714" algn="l"/>
                <a:tab pos="4526486" algn="l"/>
                <a:tab pos="4941258" algn="l"/>
                <a:tab pos="5356030" algn="l"/>
                <a:tab pos="5770802" algn="l"/>
                <a:tab pos="6185574" algn="l"/>
                <a:tab pos="6600345" algn="l"/>
                <a:tab pos="7015117" algn="l"/>
                <a:tab pos="7429889" algn="l"/>
                <a:tab pos="7844661" algn="l"/>
                <a:tab pos="8259433" algn="l"/>
                <a:tab pos="8537387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Measurements on thin target of all materials crossed by C </a:t>
            </a:r>
            <a:r>
              <a:rPr lang="en-US" sz="2200" dirty="0" smtClean="0">
                <a:solidFill>
                  <a:schemeClr val="bg1"/>
                </a:solidFill>
              </a:rPr>
              <a:t>beam</a:t>
            </a:r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68617" y="3456825"/>
            <a:ext cx="6112897" cy="3173323"/>
            <a:chOff x="190" y="2425"/>
            <a:chExt cx="4098" cy="1985"/>
          </a:xfrm>
        </p:grpSpPr>
        <p:sp>
          <p:nvSpPr>
            <p:cNvPr id="10244" name="AutoShape 4"/>
            <p:cNvSpPr>
              <a:spLocks noChangeArrowheads="1"/>
            </p:cNvSpPr>
            <p:nvPr/>
          </p:nvSpPr>
          <p:spPr bwMode="auto">
            <a:xfrm>
              <a:off x="234" y="2425"/>
              <a:ext cx="4054" cy="1985"/>
            </a:xfrm>
            <a:prstGeom prst="roundRect">
              <a:avLst>
                <a:gd name="adj" fmla="val 46"/>
              </a:avLst>
            </a:prstGeom>
            <a:solidFill>
              <a:srgbClr val="FFFF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5" name="Line 5"/>
            <p:cNvSpPr>
              <a:spLocks noChangeShapeType="1"/>
            </p:cNvSpPr>
            <p:nvPr/>
          </p:nvSpPr>
          <p:spPr bwMode="auto">
            <a:xfrm>
              <a:off x="330" y="3198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>
              <a:off x="440" y="3319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308" y="3441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>
              <a:off x="440" y="3580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190" y="3639"/>
              <a:ext cx="811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200" baseline="33000" dirty="0">
                  <a:latin typeface="Comic Sans MS" charset="0"/>
                </a:rPr>
                <a:t>12</a:t>
              </a:r>
              <a:r>
                <a:rPr lang="en-US" sz="2200" dirty="0">
                  <a:latin typeface="Comic Sans MS" charset="0"/>
                </a:rPr>
                <a:t>C , E</a:t>
              </a:r>
            </a:p>
          </p:txBody>
        </p:sp>
        <p:sp>
          <p:nvSpPr>
            <p:cNvPr id="10250" name="AutoShape 10"/>
            <p:cNvSpPr>
              <a:spLocks noChangeArrowheads="1"/>
            </p:cNvSpPr>
            <p:nvPr/>
          </p:nvSpPr>
          <p:spPr bwMode="auto">
            <a:xfrm>
              <a:off x="1149" y="2977"/>
              <a:ext cx="561" cy="882"/>
            </a:xfrm>
            <a:prstGeom prst="cube">
              <a:avLst>
                <a:gd name="adj" fmla="val 25000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2118" y="3319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1985" y="3441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3" name="Line 13"/>
            <p:cNvSpPr>
              <a:spLocks noChangeShapeType="1"/>
            </p:cNvSpPr>
            <p:nvPr/>
          </p:nvSpPr>
          <p:spPr bwMode="auto">
            <a:xfrm>
              <a:off x="2118" y="3580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4" name="Line 14"/>
            <p:cNvSpPr>
              <a:spLocks noChangeShapeType="1"/>
            </p:cNvSpPr>
            <p:nvPr/>
          </p:nvSpPr>
          <p:spPr bwMode="auto">
            <a:xfrm flipV="1">
              <a:off x="2012" y="2744"/>
              <a:ext cx="561" cy="355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1890" y="3639"/>
              <a:ext cx="721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200" baseline="33000">
                  <a:latin typeface="Comic Sans MS" charset="0"/>
                </a:rPr>
                <a:t>12</a:t>
              </a:r>
              <a:r>
                <a:rPr lang="en-US" sz="2200">
                  <a:latin typeface="Comic Sans MS" charset="0"/>
                </a:rPr>
                <a:t>C , E'</a:t>
              </a:r>
            </a:p>
          </p:txBody>
        </p:sp>
        <p:sp>
          <p:nvSpPr>
            <p:cNvPr id="10256" name="AutoShape 16"/>
            <p:cNvSpPr>
              <a:spLocks noChangeArrowheads="1"/>
            </p:cNvSpPr>
            <p:nvPr/>
          </p:nvSpPr>
          <p:spPr bwMode="auto">
            <a:xfrm>
              <a:off x="2738" y="2977"/>
              <a:ext cx="561" cy="882"/>
            </a:xfrm>
            <a:prstGeom prst="cube">
              <a:avLst>
                <a:gd name="adj" fmla="val 25000"/>
              </a:avLst>
            </a:prstGeom>
            <a:solidFill>
              <a:srgbClr val="94BD5E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>
              <a:off x="3553" y="3319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>
              <a:off x="3420" y="3441"/>
              <a:ext cx="561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9" name="Line 19"/>
            <p:cNvSpPr>
              <a:spLocks noChangeShapeType="1"/>
            </p:cNvSpPr>
            <p:nvPr/>
          </p:nvSpPr>
          <p:spPr bwMode="auto">
            <a:xfrm>
              <a:off x="3465" y="3645"/>
              <a:ext cx="605" cy="325"/>
            </a:xfrm>
            <a:prstGeom prst="line">
              <a:avLst/>
            </a:prstGeom>
            <a:noFill/>
            <a:ln w="3672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1125" y="2729"/>
              <a:ext cx="599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200" dirty="0">
                  <a:solidFill>
                    <a:srgbClr val="0047FF"/>
                  </a:solidFill>
                  <a:latin typeface="Symbol" charset="0"/>
                </a:rPr>
                <a:t></a:t>
              </a:r>
              <a:r>
                <a:rPr lang="en-US" sz="2200" dirty="0">
                  <a:solidFill>
                    <a:srgbClr val="0047FF"/>
                  </a:solidFill>
                  <a:latin typeface="Comic Sans MS" charset="0"/>
                </a:rPr>
                <a:t>,A,Z</a:t>
              </a:r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>
              <a:off x="2527" y="3830"/>
              <a:ext cx="82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200">
                  <a:solidFill>
                    <a:srgbClr val="008080"/>
                  </a:solidFill>
                  <a:latin typeface="Symbol" charset="0"/>
                </a:rPr>
                <a:t></a:t>
              </a:r>
              <a:r>
                <a:rPr lang="en-US" sz="2200">
                  <a:solidFill>
                    <a:srgbClr val="008080"/>
                  </a:solidFill>
                  <a:latin typeface="Comic Sans MS" charset="0"/>
                </a:rPr>
                <a:t>',A',Z'</a:t>
              </a:r>
            </a:p>
          </p:txBody>
        </p:sp>
        <p:sp>
          <p:nvSpPr>
            <p:cNvPr id="10262" name="Text Box 22"/>
            <p:cNvSpPr txBox="1">
              <a:spLocks noChangeArrowheads="1"/>
            </p:cNvSpPr>
            <p:nvPr/>
          </p:nvSpPr>
          <p:spPr bwMode="auto">
            <a:xfrm>
              <a:off x="2177" y="2492"/>
              <a:ext cx="981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200">
                  <a:solidFill>
                    <a:srgbClr val="FF0000"/>
                  </a:solidFill>
                  <a:latin typeface="Comic Sans MS" charset="0"/>
                </a:rPr>
                <a:t>X,E</a:t>
              </a:r>
              <a:r>
                <a:rPr lang="en-US" sz="2200" baseline="-33000">
                  <a:solidFill>
                    <a:srgbClr val="FF0000"/>
                  </a:solidFill>
                  <a:latin typeface="Comic Sans MS" charset="0"/>
                </a:rPr>
                <a:t>x</a:t>
              </a:r>
              <a:r>
                <a:rPr lang="en-US" sz="2200">
                  <a:solidFill>
                    <a:srgbClr val="FF0000"/>
                  </a:solidFill>
                  <a:latin typeface="Comic Sans MS" charset="0"/>
                </a:rPr>
                <a:t>,</a:t>
              </a:r>
              <a:r>
                <a:rPr lang="en-US" sz="2200">
                  <a:solidFill>
                    <a:srgbClr val="FF0000"/>
                  </a:solidFill>
                  <a:latin typeface="Symbol" charset="0"/>
                </a:rPr>
                <a:t></a:t>
              </a:r>
              <a:r>
                <a:rPr lang="en-US" sz="2200" baseline="-33000">
                  <a:solidFill>
                    <a:srgbClr val="FF0000"/>
                  </a:solidFill>
                  <a:latin typeface="Comic Sans MS" charset="0"/>
                </a:rPr>
                <a:t>x</a:t>
              </a:r>
              <a:r>
                <a:rPr lang="en-US" sz="2200">
                  <a:solidFill>
                    <a:srgbClr val="FF0000"/>
                  </a:solidFill>
                  <a:latin typeface="Comic Sans MS" charset="0"/>
                </a:rPr>
                <a:t>,</a:t>
              </a:r>
              <a:r>
                <a:rPr lang="en-US" sz="2200">
                  <a:solidFill>
                    <a:srgbClr val="FF0000"/>
                  </a:solidFill>
                  <a:latin typeface="Symbol" charset="0"/>
                </a:rPr>
                <a:t></a:t>
              </a:r>
              <a:r>
                <a:rPr lang="en-US" sz="2200" baseline="-33000">
                  <a:solidFill>
                    <a:srgbClr val="FF0000"/>
                  </a:solidFill>
                  <a:latin typeface="Comic Sans MS" charset="0"/>
                </a:rPr>
                <a:t>x</a:t>
              </a:r>
            </a:p>
          </p:txBody>
        </p:sp>
        <p:sp>
          <p:nvSpPr>
            <p:cNvPr id="10263" name="Text Box 23"/>
            <p:cNvSpPr txBox="1">
              <a:spLocks noChangeArrowheads="1"/>
            </p:cNvSpPr>
            <p:nvPr/>
          </p:nvSpPr>
          <p:spPr bwMode="auto">
            <a:xfrm>
              <a:off x="3275" y="4028"/>
              <a:ext cx="938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200">
                  <a:solidFill>
                    <a:srgbClr val="FF00FF"/>
                  </a:solidFill>
                  <a:latin typeface="Comic Sans MS" charset="0"/>
                </a:rPr>
                <a:t>Y,E</a:t>
              </a:r>
              <a:r>
                <a:rPr lang="en-US" sz="2200" baseline="-33000">
                  <a:solidFill>
                    <a:srgbClr val="FF00FF"/>
                  </a:solidFill>
                  <a:latin typeface="Comic Sans MS" charset="0"/>
                </a:rPr>
                <a:t>y</a:t>
              </a:r>
              <a:r>
                <a:rPr lang="en-US" sz="2200">
                  <a:solidFill>
                    <a:srgbClr val="FF00FF"/>
                  </a:solidFill>
                  <a:latin typeface="Comic Sans MS" charset="0"/>
                </a:rPr>
                <a:t>,</a:t>
              </a:r>
              <a:r>
                <a:rPr lang="en-US" sz="2200">
                  <a:solidFill>
                    <a:srgbClr val="FF00FF"/>
                  </a:solidFill>
                  <a:latin typeface="Symbol" charset="0"/>
                </a:rPr>
                <a:t></a:t>
              </a:r>
              <a:r>
                <a:rPr lang="en-US" sz="2200" baseline="-33000">
                  <a:solidFill>
                    <a:srgbClr val="FF00FF"/>
                  </a:solidFill>
                  <a:latin typeface="Comic Sans MS" charset="0"/>
                </a:rPr>
                <a:t>y</a:t>
              </a:r>
              <a:r>
                <a:rPr lang="en-US" sz="2200">
                  <a:solidFill>
                    <a:srgbClr val="FF00FF"/>
                  </a:solidFill>
                  <a:latin typeface="Comic Sans MS" charset="0"/>
                </a:rPr>
                <a:t>,</a:t>
              </a:r>
              <a:r>
                <a:rPr lang="en-US" sz="2200">
                  <a:solidFill>
                    <a:srgbClr val="FF00FF"/>
                  </a:solidFill>
                  <a:latin typeface="Symbol" charset="0"/>
                </a:rPr>
                <a:t></a:t>
              </a:r>
              <a:r>
                <a:rPr lang="en-US" sz="2200" baseline="-33000">
                  <a:solidFill>
                    <a:srgbClr val="FF00FF"/>
                  </a:solidFill>
                  <a:latin typeface="Comic Sans MS" charset="0"/>
                </a:rPr>
                <a:t>y</a:t>
              </a:r>
            </a:p>
          </p:txBody>
        </p:sp>
      </p:grp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6379132" y="3563935"/>
            <a:ext cx="2541562" cy="295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697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11000"/>
              </a:lnSpc>
              <a:spcAft>
                <a:spcPts val="1293"/>
              </a:spcAft>
              <a:defRPr/>
            </a:pPr>
            <a:r>
              <a:rPr lang="en-US" sz="2200" dirty="0">
                <a:solidFill>
                  <a:srgbClr val="00FF00"/>
                </a:solidFill>
                <a:latin typeface="Comic Sans MS" charset="0"/>
              </a:rPr>
              <a:t>Not possible a complete DB of measurements</a:t>
            </a:r>
          </a:p>
          <a:p>
            <a:pPr>
              <a:lnSpc>
                <a:spcPct val="111000"/>
              </a:lnSpc>
              <a:spcAft>
                <a:spcPts val="1293"/>
              </a:spcAft>
              <a:defRPr/>
            </a:pPr>
            <a:r>
              <a:rPr lang="en-US" sz="2200" dirty="0">
                <a:solidFill>
                  <a:srgbClr val="FFFF00"/>
                </a:solidFill>
                <a:latin typeface="Comic Sans MS" charset="0"/>
              </a:rPr>
              <a:t>We need to train a nuclear interaction model with the measurements!!</a:t>
            </a:r>
          </a:p>
        </p:txBody>
      </p:sp>
    </p:spTree>
    <p:extLst>
      <p:ext uri="{BB962C8B-B14F-4D97-AF65-F5344CB8AC3E}">
        <p14:creationId xmlns:p14="http://schemas.microsoft.com/office/powerpoint/2010/main" val="1517203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89" y="97905"/>
            <a:ext cx="7081398" cy="110525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Recent thin target, Double Diff Cross Section C-C measurements</a:t>
            </a:r>
            <a:endParaRPr lang="en-US" dirty="0"/>
          </a:p>
        </p:txBody>
      </p:sp>
      <p:pic>
        <p:nvPicPr>
          <p:cNvPr id="4" name="Picture 3" descr="CarbonBeam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/>
          <a:stretch/>
        </p:blipFill>
        <p:spPr>
          <a:xfrm>
            <a:off x="40109" y="1313372"/>
            <a:ext cx="5679694" cy="4078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179" y="5806791"/>
            <a:ext cx="2264821" cy="923330"/>
          </a:xfrm>
          <a:prstGeom prst="rect">
            <a:avLst/>
          </a:prstGeom>
          <a:noFill/>
          <a:ln w="38100" cmpd="sng">
            <a:solidFill>
              <a:srgbClr val="F98D2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8D20"/>
                </a:solidFill>
              </a:rPr>
              <a:t>LNS 62AMev C beam</a:t>
            </a:r>
          </a:p>
          <a:p>
            <a:r>
              <a:rPr lang="en-US" dirty="0" smtClean="0">
                <a:solidFill>
                  <a:srgbClr val="F98D20"/>
                </a:solidFill>
              </a:rPr>
              <a:t>See M. De Napoli talk in this session (2009)</a:t>
            </a: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863600" y="4876735"/>
            <a:ext cx="416990" cy="930056"/>
          </a:xfrm>
          <a:prstGeom prst="straightConnector1">
            <a:avLst/>
          </a:prstGeom>
          <a:ln>
            <a:solidFill>
              <a:srgbClr val="F98D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5835" y="5570719"/>
            <a:ext cx="2197323" cy="923330"/>
          </a:xfrm>
          <a:prstGeom prst="rect">
            <a:avLst/>
          </a:prstGeom>
          <a:noFill/>
          <a:ln w="38100" cmpd="sng">
            <a:solidFill>
              <a:srgbClr val="5C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CFF00"/>
                </a:solidFill>
              </a:rPr>
              <a:t>GANIL 95AMev C beam - E600 collaboration (2011)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68400" y="4994582"/>
            <a:ext cx="2828840" cy="576137"/>
          </a:xfrm>
          <a:prstGeom prst="straightConnector1">
            <a:avLst/>
          </a:prstGeom>
          <a:ln>
            <a:solidFill>
              <a:srgbClr val="5C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9506" y="3953404"/>
            <a:ext cx="2072690" cy="92333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GSI 400Mev C beam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FIRST experiment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This talk (2011)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5719803" y="4415069"/>
            <a:ext cx="689703" cy="4616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54003" y="5806791"/>
            <a:ext cx="2351926" cy="923330"/>
          </a:xfrm>
          <a:prstGeom prst="rect">
            <a:avLst/>
          </a:prstGeom>
          <a:noFill/>
          <a:ln w="38100" cmpd="sng">
            <a:solidFill>
              <a:srgbClr val="F87CF6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87CF6"/>
                </a:solidFill>
              </a:rPr>
              <a:t>Proposal:</a:t>
            </a:r>
          </a:p>
          <a:p>
            <a:r>
              <a:rPr lang="en-US" dirty="0" smtClean="0">
                <a:solidFill>
                  <a:srgbClr val="F87CF6"/>
                </a:solidFill>
              </a:rPr>
              <a:t>GSI 200AMeV C beam</a:t>
            </a:r>
          </a:p>
          <a:p>
            <a:r>
              <a:rPr lang="en-US" dirty="0" smtClean="0">
                <a:solidFill>
                  <a:srgbClr val="F87CF6"/>
                </a:solidFill>
              </a:rPr>
              <a:t>FIRST experiment 2014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441700" y="4994582"/>
            <a:ext cx="2612303" cy="812210"/>
          </a:xfrm>
          <a:prstGeom prst="straightConnector1">
            <a:avLst/>
          </a:prstGeom>
          <a:ln w="38100" cmpd="sng">
            <a:solidFill>
              <a:srgbClr val="F87C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52684" y="1492997"/>
            <a:ext cx="33033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The community is exploring the interesting region for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therapeutical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application.</a:t>
            </a:r>
          </a:p>
          <a:p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2196" y="5823689"/>
            <a:ext cx="39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87CF6"/>
                </a:solidFill>
              </a:rPr>
              <a:t>?</a:t>
            </a:r>
            <a:endParaRPr lang="en-US" sz="3600" dirty="0">
              <a:solidFill>
                <a:srgbClr val="F87C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06" y="166799"/>
            <a:ext cx="7064824" cy="839657"/>
          </a:xfrm>
        </p:spPr>
        <p:txBody>
          <a:bodyPr>
            <a:normAutofit/>
          </a:bodyPr>
          <a:lstStyle/>
          <a:p>
            <a:r>
              <a:rPr lang="en-US" dirty="0" smtClean="0"/>
              <a:t>Measurement @95AMeV : </a:t>
            </a:r>
            <a:r>
              <a:rPr lang="en-US" baseline="30000" dirty="0" smtClean="0"/>
              <a:t>12</a:t>
            </a:r>
            <a:r>
              <a:rPr lang="en-US" dirty="0" smtClean="0"/>
              <a:t>C beam</a:t>
            </a:r>
            <a:endParaRPr lang="en-US" dirty="0"/>
          </a:p>
        </p:txBody>
      </p:sp>
      <p:pic>
        <p:nvPicPr>
          <p:cNvPr id="4" name="Picture 3" descr="ganil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6" y="1180240"/>
            <a:ext cx="8864600" cy="2794000"/>
          </a:xfrm>
          <a:prstGeom prst="rect">
            <a:avLst/>
          </a:prstGeom>
        </p:spPr>
      </p:pic>
      <p:pic>
        <p:nvPicPr>
          <p:cNvPr id="6" name="Picture 5" descr="ganil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6" y="3539630"/>
            <a:ext cx="5192677" cy="3218951"/>
          </a:xfrm>
          <a:prstGeom prst="rect">
            <a:avLst/>
          </a:prstGeom>
          <a:ln>
            <a:solidFill>
              <a:srgbClr val="CCFFCC"/>
            </a:solidFill>
          </a:ln>
        </p:spPr>
      </p:pic>
      <p:pic>
        <p:nvPicPr>
          <p:cNvPr id="7" name="Picture 6" descr="ganil3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r="43502"/>
          <a:stretch/>
        </p:blipFill>
        <p:spPr>
          <a:xfrm>
            <a:off x="5415129" y="4790081"/>
            <a:ext cx="3728871" cy="196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8632" y="413333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Array of 5  SI + </a:t>
            </a:r>
            <a:r>
              <a:rPr lang="en-US" dirty="0" err="1" smtClean="0">
                <a:solidFill>
                  <a:srgbClr val="FFFF00"/>
                </a:solidFill>
              </a:rPr>
              <a:t>CsI</a:t>
            </a:r>
            <a:r>
              <a:rPr lang="en-US" dirty="0" smtClean="0">
                <a:solidFill>
                  <a:srgbClr val="FFFF00"/>
                </a:solidFill>
              </a:rPr>
              <a:t> telescopes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610" y="1422036"/>
            <a:ext cx="24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M. </a:t>
            </a:r>
            <a:r>
              <a:rPr lang="en-US" dirty="0" err="1" smtClean="0"/>
              <a:t>Labalme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3081</Words>
  <Application>Microsoft Office PowerPoint</Application>
  <PresentationFormat>Presentazione su schermo (4:3)</PresentationFormat>
  <Paragraphs>518</Paragraphs>
  <Slides>38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Office Theme</vt:lpstr>
      <vt:lpstr>Nuclear fragmentation measurements for hadrontherapy</vt:lpstr>
      <vt:lpstr>Presentazione standard di PowerPoint</vt:lpstr>
      <vt:lpstr>FRAGMENTATION OF 12C in bio tissue</vt:lpstr>
      <vt:lpstr>Fragmentation and dose monitoring</vt:lpstr>
      <vt:lpstr>Data - MC comparison: 12C ions</vt:lpstr>
      <vt:lpstr>Data - MC comparison: 12C ions</vt:lpstr>
      <vt:lpstr>What we yet miss to know about 12C  fragmentation?</vt:lpstr>
      <vt:lpstr>Recent thin target, Double Diff Cross Section C-C measurements</vt:lpstr>
      <vt:lpstr>Measurement @95AMeV : 12C beam</vt:lpstr>
      <vt:lpstr>Measurement @95AMeV : 12C beam</vt:lpstr>
      <vt:lpstr>The FIRST experiment at GSI</vt:lpstr>
      <vt:lpstr>What do we expect from MC (12C case) ? </vt:lpstr>
      <vt:lpstr>The ALADIN setup @GSI</vt:lpstr>
      <vt:lpstr>Who measures what...?</vt:lpstr>
      <vt:lpstr>The FIRST simulation</vt:lpstr>
      <vt:lpstr>August 2011 Data taking</vt:lpstr>
      <vt:lpstr>Presentazione standard di PowerPoint</vt:lpstr>
      <vt:lpstr>Start Counter</vt:lpstr>
      <vt:lpstr>Beam Monitor</vt:lpstr>
      <vt:lpstr>The vertex detector</vt:lpstr>
      <vt:lpstr>Vertex Detector</vt:lpstr>
      <vt:lpstr>Large angle proton Tagger</vt:lpstr>
      <vt:lpstr>Proton tagger: first P/He id</vt:lpstr>
      <vt:lpstr>Fragments  in TOF WALL</vt:lpstr>
      <vt:lpstr>TofWALL resolutions</vt:lpstr>
      <vt:lpstr>Frags in TOF WALL: data vs MC</vt:lpstr>
      <vt:lpstr>The global reconstruction</vt:lpstr>
      <vt:lpstr>Z_ID performances</vt:lpstr>
      <vt:lpstr>Preliminary frag. yelds at small angles</vt:lpstr>
      <vt:lpstr>efficiencies., acceptances and all that</vt:lpstr>
      <vt:lpstr>A “side product”: Emulsion Chambers</vt:lpstr>
      <vt:lpstr>Outlook </vt:lpstr>
      <vt:lpstr>Summary &amp; Conclusions</vt:lpstr>
      <vt:lpstr>Presentazione standard di PowerPoint</vt:lpstr>
      <vt:lpstr>Summer 2011 dataset: activities on-going </vt:lpstr>
      <vt:lpstr>Mixed Radiation Field in 12C Ion Therapy</vt:lpstr>
      <vt:lpstr>What we already know: thick target measurement</vt:lpstr>
      <vt:lpstr>What we already know: thin target measurement</vt:lpstr>
    </vt:vector>
  </TitlesOfParts>
  <Company>Universita' Sapienza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fragmentation measurements for hadrontherapy</dc:title>
  <dc:creator>Vincenzo Patera</dc:creator>
  <cp:lastModifiedBy>tecno</cp:lastModifiedBy>
  <cp:revision>63</cp:revision>
  <dcterms:created xsi:type="dcterms:W3CDTF">2013-06-03T14:22:52Z</dcterms:created>
  <dcterms:modified xsi:type="dcterms:W3CDTF">2013-06-06T07:53:57Z</dcterms:modified>
</cp:coreProperties>
</file>