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Default Extension="gif" ContentType="image/gif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  <p:sldMasterId id="2147483656" r:id="rId3"/>
  </p:sldMasterIdLst>
  <p:notesMasterIdLst>
    <p:notesMasterId r:id="rId10"/>
  </p:notesMasterIdLst>
  <p:sldIdLst>
    <p:sldId id="256" r:id="rId4"/>
    <p:sldId id="262" r:id="rId5"/>
    <p:sldId id="263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253D75"/>
    <a:srgbClr val="990099"/>
    <a:srgbClr val="000000"/>
    <a:srgbClr val="FFFFFF"/>
    <a:srgbClr val="C2D78D"/>
    <a:srgbClr val="DEE9C1"/>
    <a:srgbClr val="D3E2AC"/>
    <a:srgbClr val="F0F5E3"/>
    <a:srgbClr val="ECF5E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601E7-3B55-48B3-8529-B9DABFFCEA11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B6577-FE6D-4E7E-857F-983E1AACBA5E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5127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Rectangle 2"/>
          <p:cNvSpPr>
            <a:spLocks noChangeArrowheads="1"/>
          </p:cNvSpPr>
          <p:nvPr userDrawn="1"/>
        </p:nvSpPr>
        <p:spPr bwMode="auto">
          <a:xfrm>
            <a:off x="152400" y="4267200"/>
            <a:ext cx="8991600" cy="2590800"/>
          </a:xfrm>
          <a:prstGeom prst="rect">
            <a:avLst/>
          </a:prstGeom>
          <a:solidFill>
            <a:srgbClr val="253D75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 userDrawn="1"/>
        </p:nvSpPr>
        <p:spPr bwMode="auto">
          <a:xfrm>
            <a:off x="5469128" y="2459736"/>
            <a:ext cx="3674872" cy="169164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 userDrawn="1"/>
        </p:nvSpPr>
        <p:spPr bwMode="auto">
          <a:xfrm>
            <a:off x="152400" y="0"/>
            <a:ext cx="3108527" cy="22860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 userDrawn="1"/>
        </p:nvSpPr>
        <p:spPr bwMode="auto">
          <a:xfrm>
            <a:off x="3429000" y="1187932"/>
            <a:ext cx="5715000" cy="111440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 userDrawn="1"/>
        </p:nvSpPr>
        <p:spPr bwMode="auto">
          <a:xfrm>
            <a:off x="5382768" y="0"/>
            <a:ext cx="1743075" cy="10591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 userDrawn="1"/>
        </p:nvSpPr>
        <p:spPr bwMode="auto">
          <a:xfrm>
            <a:off x="3413428" y="0"/>
            <a:ext cx="1811260" cy="10591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1" name="Text Placeholder 39"/>
          <p:cNvSpPr>
            <a:spLocks noGrp="1"/>
          </p:cNvSpPr>
          <p:nvPr userDrawn="1">
            <p:ph type="body" sz="quarter" idx="15"/>
          </p:nvPr>
        </p:nvSpPr>
        <p:spPr>
          <a:xfrm>
            <a:off x="609600" y="5054600"/>
            <a:ext cx="7391400" cy="381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500" b="1">
                <a:solidFill>
                  <a:schemeClr val="bg1"/>
                </a:solidFill>
                <a:latin typeface="Modern No. 20" pitchFamily="18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30" name="Picture Placeholder 29"/>
          <p:cNvSpPr>
            <a:spLocks noGrp="1"/>
          </p:cNvSpPr>
          <p:nvPr userDrawn="1">
            <p:ph type="pic" sz="quarter" idx="16"/>
          </p:nvPr>
        </p:nvSpPr>
        <p:spPr>
          <a:xfrm>
            <a:off x="251520" y="2492896"/>
            <a:ext cx="5105400" cy="1664208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Fare clic sull'icona per inserire un'immagine</a:t>
            </a:r>
            <a:endParaRPr lang="en-US" dirty="0"/>
          </a:p>
        </p:txBody>
      </p:sp>
      <p:sp>
        <p:nvSpPr>
          <p:cNvPr id="38" name="Rectangle 5"/>
          <p:cNvSpPr>
            <a:spLocks noChangeArrowheads="1"/>
          </p:cNvSpPr>
          <p:nvPr userDrawn="1"/>
        </p:nvSpPr>
        <p:spPr bwMode="auto">
          <a:xfrm>
            <a:off x="7300390" y="1"/>
            <a:ext cx="1843610" cy="106070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3"/>
          </a:xfrm>
          <a:prstGeom prst="rect">
            <a:avLst/>
          </a:prstGeom>
        </p:spPr>
        <p:txBody>
          <a:bodyPr/>
          <a:lstStyle>
            <a:lvl1pPr>
              <a:buSzPct val="90000"/>
              <a:buFontTx/>
              <a:buBlip>
                <a:blip r:embed="rId2"/>
              </a:buBlip>
              <a:defRPr>
                <a:latin typeface="+mn-lt"/>
              </a:defRPr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90000"/>
              <a:buFontTx/>
              <a:buBlip>
                <a:blip r:embed="rId2"/>
              </a:buBlip>
              <a:defRPr/>
            </a:lvl3pPr>
            <a:lvl4pPr>
              <a:buSzPct val="90000"/>
              <a:buFontTx/>
              <a:buBlip>
                <a:blip r:embed="rId2"/>
              </a:buBlip>
              <a:defRPr/>
            </a:lvl4pPr>
            <a:lvl5pPr>
              <a:buSzPct val="9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20" name="Text Placeholder 289"/>
          <p:cNvSpPr>
            <a:spLocks noGrp="1"/>
          </p:cNvSpPr>
          <p:nvPr>
            <p:ph type="body" sz="quarter" idx="13"/>
          </p:nvPr>
        </p:nvSpPr>
        <p:spPr>
          <a:xfrm>
            <a:off x="457200" y="44624"/>
            <a:ext cx="7787208" cy="536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tabLst>
                <a:tab pos="854075" algn="l"/>
              </a:tabLst>
              <a:defRPr sz="4400" b="0" i="1">
                <a:solidFill>
                  <a:schemeClr val="tx1"/>
                </a:solidFill>
                <a:latin typeface="Modern No. 20" pitchFamily="18" charset="0"/>
                <a:cs typeface="Courier New" pitchFamily="49" charset="0"/>
              </a:defRPr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grpSp>
        <p:nvGrpSpPr>
          <p:cNvPr id="14" name="Group 43"/>
          <p:cNvGrpSpPr/>
          <p:nvPr userDrawn="1"/>
        </p:nvGrpSpPr>
        <p:grpSpPr>
          <a:xfrm>
            <a:off x="6363072" y="6248925"/>
            <a:ext cx="2133600" cy="492443"/>
            <a:chOff x="76200" y="6286500"/>
            <a:chExt cx="2133600" cy="492443"/>
          </a:xfrm>
        </p:grpSpPr>
        <p:sp>
          <p:nvSpPr>
            <p:cNvPr id="15" name="TextBox 39"/>
            <p:cNvSpPr txBox="1"/>
            <p:nvPr userDrawn="1"/>
          </p:nvSpPr>
          <p:spPr>
            <a:xfrm>
              <a:off x="76200" y="6286500"/>
              <a:ext cx="1905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300" b="0" dirty="0" err="1" smtClean="0">
                  <a:solidFill>
                    <a:schemeClr val="bg1">
                      <a:lumMod val="50000"/>
                    </a:schemeClr>
                  </a:solidFill>
                  <a:latin typeface="+mj-lt"/>
                  <a:cs typeface="Arial" pitchFamily="34" charset="0"/>
                </a:rPr>
                <a:t>R.Rescigno</a:t>
              </a:r>
              <a:endParaRPr lang="en-US" sz="1300" b="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endParaRPr>
            </a:p>
            <a:p>
              <a:pPr algn="r"/>
              <a:r>
                <a:rPr lang="en-US" sz="1300" b="0" dirty="0" smtClean="0">
                  <a:solidFill>
                    <a:schemeClr val="bg1">
                      <a:lumMod val="50000"/>
                    </a:schemeClr>
                  </a:solidFill>
                  <a:latin typeface="+mj-lt"/>
                  <a:cs typeface="Arial" pitchFamily="34" charset="0"/>
                </a:rPr>
                <a:t>INPC13,</a:t>
              </a:r>
              <a:r>
                <a:rPr lang="en-US" sz="1300" b="0" baseline="0" dirty="0" smtClean="0">
                  <a:solidFill>
                    <a:schemeClr val="bg1">
                      <a:lumMod val="50000"/>
                    </a:schemeClr>
                  </a:solidFill>
                  <a:latin typeface="+mj-lt"/>
                  <a:cs typeface="Arial" pitchFamily="34" charset="0"/>
                </a:rPr>
                <a:t> </a:t>
              </a:r>
              <a:r>
                <a:rPr lang="en-US" sz="1300" b="0" dirty="0" smtClean="0">
                  <a:solidFill>
                    <a:schemeClr val="bg1">
                      <a:lumMod val="50000"/>
                    </a:schemeClr>
                  </a:solidFill>
                  <a:latin typeface="+mj-lt"/>
                  <a:cs typeface="Arial" pitchFamily="34" charset="0"/>
                </a:rPr>
                <a:t>Florence</a:t>
              </a:r>
              <a:endParaRPr lang="en-US" sz="1300" b="0" dirty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7" name="TextBox 42"/>
            <p:cNvSpPr txBox="1"/>
            <p:nvPr userDrawn="1"/>
          </p:nvSpPr>
          <p:spPr>
            <a:xfrm>
              <a:off x="1981200" y="6286500"/>
              <a:ext cx="2286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solidFill>
                    <a:srgbClr val="000000"/>
                  </a:solidFill>
                </a:rPr>
                <a:t>|</a:t>
              </a:r>
              <a:endParaRPr lang="en-US" sz="25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8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60432" y="6320933"/>
            <a:ext cx="504056" cy="365125"/>
          </a:xfrm>
          <a:prstGeom prst="rect">
            <a:avLst/>
          </a:prstGeom>
        </p:spPr>
        <p:txBody>
          <a:bodyPr/>
          <a:lstStyle>
            <a:lvl1pPr>
              <a:defRPr sz="13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fld id="{C39C199D-C23C-458A-9022-E14343C0BFF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tion Layout Slide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5"/>
          <p:cNvSpPr>
            <a:spLocks noChangeArrowheads="1"/>
          </p:cNvSpPr>
          <p:nvPr userDrawn="1"/>
        </p:nvSpPr>
        <p:spPr bwMode="auto">
          <a:xfrm>
            <a:off x="0" y="109728"/>
            <a:ext cx="5410200" cy="5748211"/>
          </a:xfrm>
          <a:prstGeom prst="rect">
            <a:avLst/>
          </a:prstGeom>
          <a:solidFill>
            <a:srgbClr val="3FAEE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Placeholder 289"/>
          <p:cNvSpPr>
            <a:spLocks noGrp="1"/>
          </p:cNvSpPr>
          <p:nvPr>
            <p:ph type="body" sz="quarter" idx="15"/>
          </p:nvPr>
        </p:nvSpPr>
        <p:spPr>
          <a:xfrm>
            <a:off x="152400" y="228600"/>
            <a:ext cx="5076825" cy="381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tabLst>
                <a:tab pos="854075" algn="l"/>
              </a:tabLst>
              <a:defRPr sz="25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5568696" y="1042416"/>
            <a:ext cx="3575304" cy="4824984"/>
          </a:xfrm>
          <a:prstGeom prst="rect">
            <a:avLst/>
          </a:prstGeom>
          <a:solidFill>
            <a:srgbClr val="36363E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5638800" y="3723131"/>
            <a:ext cx="3267075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defRPr>
            </a:lvl1pPr>
            <a:lvl2pPr marL="0" indent="0">
              <a:buNone/>
              <a:defRPr sz="1400" b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defRPr>
            </a:lvl2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9"/>
          </p:nvPr>
        </p:nvSpPr>
        <p:spPr>
          <a:xfrm>
            <a:off x="5705477" y="4000500"/>
            <a:ext cx="3286124" cy="17907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2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lnSpc>
                <a:spcPct val="150000"/>
              </a:lnSpc>
              <a:spcBef>
                <a:spcPts val="0"/>
              </a:spcBef>
              <a:buNone/>
              <a:defRPr sz="12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152399" y="3810000"/>
            <a:ext cx="5105401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defRPr>
            </a:lvl1pPr>
            <a:lvl2pPr marL="0" indent="0">
              <a:buNone/>
              <a:defRPr sz="1400" b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defRPr>
            </a:lvl2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152400" y="4038598"/>
            <a:ext cx="5105400" cy="167640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2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lnSpc>
                <a:spcPct val="150000"/>
              </a:lnSpc>
              <a:spcBef>
                <a:spcPts val="0"/>
              </a:spcBef>
              <a:buNone/>
              <a:defRPr sz="12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5577840" y="112776"/>
            <a:ext cx="3557619" cy="829056"/>
          </a:xfrm>
          <a:prstGeom prst="rect">
            <a:avLst/>
          </a:prstGeom>
          <a:solidFill>
            <a:srgbClr val="BFE5E5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5715000" y="1188720"/>
            <a:ext cx="3310128" cy="237744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3" name="Media Placeholder 2"/>
          <p:cNvSpPr>
            <a:spLocks noGrp="1"/>
          </p:cNvSpPr>
          <p:nvPr>
            <p:ph type="media" sz="quarter" idx="22" hasCustomPrompt="1"/>
          </p:nvPr>
        </p:nvSpPr>
        <p:spPr>
          <a:xfrm>
            <a:off x="152400" y="1143000"/>
            <a:ext cx="510540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en-US" dirty="0" smtClean="0"/>
              <a:t>Click the icon to add media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tion Layout Slide with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 userDrawn="1"/>
        </p:nvSpPr>
        <p:spPr bwMode="auto">
          <a:xfrm>
            <a:off x="0" y="118872"/>
            <a:ext cx="5404104" cy="5751577"/>
          </a:xfrm>
          <a:prstGeom prst="rect">
            <a:avLst/>
          </a:prstGeom>
          <a:solidFill>
            <a:srgbClr val="FFC20E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Rectangle 2"/>
          <p:cNvSpPr>
            <a:spLocks noChangeArrowheads="1"/>
          </p:cNvSpPr>
          <p:nvPr userDrawn="1"/>
        </p:nvSpPr>
        <p:spPr bwMode="auto">
          <a:xfrm>
            <a:off x="5559553" y="1051560"/>
            <a:ext cx="3584448" cy="4818888"/>
          </a:xfrm>
          <a:prstGeom prst="rect">
            <a:avLst/>
          </a:prstGeom>
          <a:solidFill>
            <a:srgbClr val="3FAEE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4"/>
          </p:nvPr>
        </p:nvSpPr>
        <p:spPr>
          <a:xfrm>
            <a:off x="152400" y="1143001"/>
            <a:ext cx="5114544" cy="45720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Fare clic sull'icona per inserire un grafico</a:t>
            </a:r>
            <a:endParaRPr lang="en-US" dirty="0"/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5638800" y="3695699"/>
            <a:ext cx="3267075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defRPr>
            </a:lvl1pPr>
            <a:lvl2pPr marL="0" indent="0">
              <a:buNone/>
              <a:defRPr sz="1400" b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defRPr>
            </a:lvl2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19"/>
          </p:nvPr>
        </p:nvSpPr>
        <p:spPr>
          <a:xfrm>
            <a:off x="5705477" y="4000500"/>
            <a:ext cx="3286124" cy="1790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None/>
              <a:defRPr sz="12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5648323" y="1142999"/>
            <a:ext cx="3267075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defRPr>
            </a:lvl1pPr>
            <a:lvl2pPr marL="0" indent="0">
              <a:buNone/>
              <a:defRPr sz="1400" b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defRPr>
            </a:lvl2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23"/>
          </p:nvPr>
        </p:nvSpPr>
        <p:spPr>
          <a:xfrm>
            <a:off x="5715000" y="1447800"/>
            <a:ext cx="3286124" cy="2057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None/>
              <a:defRPr sz="12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</p:txBody>
      </p:sp>
      <p:sp>
        <p:nvSpPr>
          <p:cNvPr id="28" name="Text Placeholder 289"/>
          <p:cNvSpPr>
            <a:spLocks noGrp="1"/>
          </p:cNvSpPr>
          <p:nvPr>
            <p:ph type="body" sz="quarter" idx="28"/>
          </p:nvPr>
        </p:nvSpPr>
        <p:spPr>
          <a:xfrm>
            <a:off x="152400" y="228600"/>
            <a:ext cx="5076825" cy="381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tabLst>
                <a:tab pos="854075" algn="l"/>
              </a:tabLst>
              <a:defRPr sz="25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0" name="Rectangle 14"/>
          <p:cNvSpPr>
            <a:spLocks noChangeArrowheads="1"/>
          </p:cNvSpPr>
          <p:nvPr userDrawn="1"/>
        </p:nvSpPr>
        <p:spPr bwMode="auto">
          <a:xfrm>
            <a:off x="5559552" y="112776"/>
            <a:ext cx="3580163" cy="829056"/>
          </a:xfrm>
          <a:prstGeom prst="rect">
            <a:avLst/>
          </a:prstGeom>
          <a:solidFill>
            <a:srgbClr val="B5D55B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tion Layout Slide with 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"/>
          <p:cNvSpPr>
            <a:spLocks noChangeArrowheads="1"/>
          </p:cNvSpPr>
          <p:nvPr userDrawn="1"/>
        </p:nvSpPr>
        <p:spPr bwMode="auto">
          <a:xfrm>
            <a:off x="0" y="109728"/>
            <a:ext cx="5422391" cy="5769864"/>
          </a:xfrm>
          <a:prstGeom prst="rect">
            <a:avLst/>
          </a:prstGeom>
          <a:solidFill>
            <a:srgbClr val="CEE39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Chart Placeholder 13"/>
          <p:cNvSpPr>
            <a:spLocks noGrp="1"/>
          </p:cNvSpPr>
          <p:nvPr>
            <p:ph type="chart" sz="quarter" idx="19"/>
          </p:nvPr>
        </p:nvSpPr>
        <p:spPr>
          <a:xfrm>
            <a:off x="5562600" y="1066800"/>
            <a:ext cx="3429000" cy="476707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Fare clic sull'icona per inserire un grafico</a:t>
            </a:r>
            <a:endParaRPr lang="en-US" dirty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152399" y="1219200"/>
            <a:ext cx="51054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defRPr>
            </a:lvl1pPr>
            <a:lvl2pPr marL="0" indent="0">
              <a:buNone/>
              <a:defRPr sz="1400" b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defRPr>
            </a:lvl2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152400" y="1562100"/>
            <a:ext cx="5105400" cy="2095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None/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152400" y="3925824"/>
            <a:ext cx="5105400" cy="16367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 i="1">
                <a:solidFill>
                  <a:schemeClr val="tx1"/>
                </a:solidFill>
                <a:latin typeface="Palatino Linotype" pitchFamily="18" charset="0"/>
                <a:cs typeface="Arial" pitchFamily="34" charset="0"/>
              </a:defRPr>
            </a:lvl1pPr>
            <a:lvl2pPr marL="0" indent="0">
              <a:buNone/>
              <a:defRPr sz="2800" b="1" i="1">
                <a:solidFill>
                  <a:schemeClr val="tx1"/>
                </a:solidFill>
                <a:latin typeface="Palatino Linotype" pitchFamily="18" charset="0"/>
                <a:cs typeface="Arial" pitchFamily="34" charset="0"/>
              </a:defRPr>
            </a:lvl2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</p:txBody>
      </p:sp>
      <p:sp>
        <p:nvSpPr>
          <p:cNvPr id="15" name="Text Placeholder 289"/>
          <p:cNvSpPr>
            <a:spLocks noGrp="1"/>
          </p:cNvSpPr>
          <p:nvPr>
            <p:ph type="body" sz="quarter" idx="28"/>
          </p:nvPr>
        </p:nvSpPr>
        <p:spPr>
          <a:xfrm>
            <a:off x="152400" y="228600"/>
            <a:ext cx="5076825" cy="381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tabLst>
                <a:tab pos="854075" algn="l"/>
              </a:tabLst>
              <a:defRPr sz="25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8" name="Rectangle 5"/>
          <p:cNvSpPr>
            <a:spLocks noChangeArrowheads="1"/>
          </p:cNvSpPr>
          <p:nvPr userDrawn="1"/>
        </p:nvSpPr>
        <p:spPr bwMode="auto">
          <a:xfrm>
            <a:off x="5541264" y="112776"/>
            <a:ext cx="3602737" cy="838200"/>
          </a:xfrm>
          <a:prstGeom prst="rect">
            <a:avLst/>
          </a:prstGeom>
          <a:solidFill>
            <a:srgbClr val="FFC20E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ck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3"/>
          <p:cNvSpPr>
            <a:spLocks noChangeArrowheads="1"/>
          </p:cNvSpPr>
          <p:nvPr userDrawn="1"/>
        </p:nvSpPr>
        <p:spPr bwMode="auto">
          <a:xfrm>
            <a:off x="155448" y="164592"/>
            <a:ext cx="5614416" cy="4443984"/>
          </a:xfrm>
          <a:prstGeom prst="rect">
            <a:avLst/>
          </a:prstGeom>
          <a:solidFill>
            <a:srgbClr val="36363E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915025" y="200025"/>
            <a:ext cx="3219450" cy="5972176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124200" y="4800600"/>
            <a:ext cx="2676525" cy="19050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2" name="Rectangle 5"/>
          <p:cNvSpPr>
            <a:spLocks noChangeArrowheads="1"/>
          </p:cNvSpPr>
          <p:nvPr userDrawn="1"/>
        </p:nvSpPr>
        <p:spPr bwMode="auto">
          <a:xfrm>
            <a:off x="166879" y="4800600"/>
            <a:ext cx="2862071" cy="1905000"/>
          </a:xfrm>
          <a:prstGeom prst="rect">
            <a:avLst/>
          </a:prstGeom>
          <a:solidFill>
            <a:srgbClr val="FFC20E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 Placeholder 39"/>
          <p:cNvSpPr>
            <a:spLocks noGrp="1"/>
          </p:cNvSpPr>
          <p:nvPr>
            <p:ph type="body" sz="quarter" idx="14"/>
          </p:nvPr>
        </p:nvSpPr>
        <p:spPr>
          <a:xfrm>
            <a:off x="464439" y="2152650"/>
            <a:ext cx="50292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7" name="Rectangle 12"/>
          <p:cNvSpPr>
            <a:spLocks noChangeArrowheads="1"/>
          </p:cNvSpPr>
          <p:nvPr userDrawn="1"/>
        </p:nvSpPr>
        <p:spPr bwMode="auto">
          <a:xfrm>
            <a:off x="5943599" y="6248400"/>
            <a:ext cx="3200401" cy="609600"/>
          </a:xfrm>
          <a:prstGeom prst="rect">
            <a:avLst/>
          </a:prstGeom>
          <a:solidFill>
            <a:srgbClr val="36363E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1" r:id="rId4"/>
    <p:sldLayoutId id="2147483652" r:id="rId5"/>
    <p:sldLayoutId id="2147483653" r:id="rId6"/>
    <p:sldLayoutId id="2147483654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7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C199D-C23C-458A-9022-E14343C0B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22"/>
          <p:cNvSpPr>
            <a:spLocks noGrp="1"/>
          </p:cNvSpPr>
          <p:nvPr>
            <p:ph type="body" sz="quarter" idx="15"/>
          </p:nvPr>
        </p:nvSpPr>
        <p:spPr>
          <a:xfrm>
            <a:off x="467544" y="4560168"/>
            <a:ext cx="7391400" cy="381000"/>
          </a:xfrm>
        </p:spPr>
        <p:txBody>
          <a:bodyPr/>
          <a:lstStyle/>
          <a:p>
            <a:r>
              <a:rPr lang="en-US" dirty="0" err="1" smtClean="0"/>
              <a:t>R.Rescigno</a:t>
            </a:r>
            <a:endParaRPr lang="en-US" dirty="0"/>
          </a:p>
        </p:txBody>
      </p:sp>
      <p:sp>
        <p:nvSpPr>
          <p:cNvPr id="18" name="Rettangolo 17"/>
          <p:cNvSpPr/>
          <p:nvPr/>
        </p:nvSpPr>
        <p:spPr>
          <a:xfrm>
            <a:off x="395536" y="5129897"/>
            <a:ext cx="864096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dern No. 20" pitchFamily="18" charset="0"/>
              </a:rPr>
              <a:t>Simulation toolkit with CMOS detector  in the framework of hadrontherapy</a:t>
            </a:r>
            <a:endParaRPr lang="it-IT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2" name="Immagine 21" descr="logo_IPHC_10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2304256" cy="1713422"/>
          </a:xfrm>
          <a:prstGeom prst="rect">
            <a:avLst/>
          </a:prstGeom>
        </p:spPr>
      </p:pic>
      <p:pic>
        <p:nvPicPr>
          <p:cNvPr id="26" name="Immagine 25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2636912"/>
            <a:ext cx="3467100" cy="131445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16632"/>
            <a:ext cx="1552826" cy="79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22"/>
          <p:cNvSpPr txBox="1">
            <a:spLocks/>
          </p:cNvSpPr>
          <p:nvPr/>
        </p:nvSpPr>
        <p:spPr>
          <a:xfrm>
            <a:off x="3419872" y="2420888"/>
            <a:ext cx="1935832" cy="381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dern No. 20" pitchFamily="18" charset="0"/>
                <a:ea typeface="Open Sans" pitchFamily="34" charset="0"/>
                <a:cs typeface="Open Sans" pitchFamily="34" charset="0"/>
              </a:rPr>
              <a:t>INPC13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odern No. 20" pitchFamily="18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14" name="Segnaposto immagine 13" descr="INPCTOTAL.png"/>
          <p:cNvPicPr>
            <a:picLocks noGrp="1" noChangeAspect="1"/>
          </p:cNvPicPr>
          <p:nvPr>
            <p:ph type="pic" sz="quarter" idx="16"/>
          </p:nvPr>
        </p:nvPicPr>
        <p:blipFill>
          <a:blip r:embed="rId5" cstate="print"/>
          <a:srcRect l="-445" r="8003"/>
          <a:stretch>
            <a:fillRect/>
          </a:stretch>
        </p:blipFill>
        <p:spPr>
          <a:xfrm>
            <a:off x="107504" y="2564904"/>
            <a:ext cx="5102932" cy="1512168"/>
          </a:xfrm>
        </p:spPr>
      </p:pic>
      <p:pic>
        <p:nvPicPr>
          <p:cNvPr id="15" name="Immagine 14" descr="IPN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635896" y="260648"/>
            <a:ext cx="1388953" cy="504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4536504" y="3645024"/>
            <a:ext cx="4499992" cy="2304256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251520" y="836712"/>
            <a:ext cx="8640960" cy="25922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179512" y="3645024"/>
            <a:ext cx="4248472" cy="30963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it-IT" i="0" dirty="0" smtClean="0">
                <a:solidFill>
                  <a:schemeClr val="accent4">
                    <a:lumMod val="50000"/>
                  </a:schemeClr>
                </a:solidFill>
              </a:rPr>
              <a:t>Hadrontherapy</a:t>
            </a:r>
            <a:endParaRPr lang="it-IT" i="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395536" y="980728"/>
            <a:ext cx="8435280" cy="23762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48640" lvl="1" indent="-274320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buFont typeface="Wingdings 3"/>
              <a:buChar char=""/>
              <a:defRPr/>
            </a:pPr>
            <a:r>
              <a:rPr lang="en-US" sz="2600" dirty="0" smtClean="0">
                <a:latin typeface="Cambria" pitchFamily="18" charset="0"/>
              </a:rPr>
              <a:t>Use of charged particles to treat the cancer</a:t>
            </a:r>
          </a:p>
          <a:p>
            <a:pPr marL="548640" lvl="1" indent="-274320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buFont typeface="Wingdings 3"/>
              <a:buChar char=""/>
              <a:defRPr/>
            </a:pPr>
            <a:r>
              <a:rPr lang="en-US" sz="2600" dirty="0" smtClean="0">
                <a:latin typeface="Cambria" pitchFamily="18" charset="0"/>
              </a:rPr>
              <a:t>Particles properties</a:t>
            </a:r>
            <a:r>
              <a:rPr kumimoji="0" lang="en-US" sz="2600" b="0" i="0" u="none" strike="noStrike" kern="1200" cap="none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</a:rPr>
              <a:t>:</a:t>
            </a:r>
          </a:p>
          <a:p>
            <a:pPr marL="1005840" lvl="2" indent="-274320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buFont typeface="Wingdings 3"/>
              <a:buChar char=""/>
              <a:defRPr/>
            </a:pPr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Finite Range </a:t>
            </a:r>
          </a:p>
          <a:p>
            <a:pPr marL="1005840" lvl="2" indent="-274320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buFont typeface="Wingdings 3"/>
              <a:buChar char=""/>
              <a:defRPr/>
            </a:pPr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Bragg peak –BP- curve (energy loss)</a:t>
            </a:r>
          </a:p>
          <a:p>
            <a:pPr marL="1005840" lvl="2" indent="-274320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buFont typeface="Wingdings 3"/>
              <a:buChar char=""/>
              <a:defRPr/>
            </a:pPr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BP  position depends on electron density material</a:t>
            </a:r>
            <a:endParaRPr lang="en-US" sz="24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971600" y="3717032"/>
            <a:ext cx="2736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Steep dose gradient</a:t>
            </a:r>
            <a:endParaRPr lang="en-US" sz="2200" b="1" dirty="0">
              <a:solidFill>
                <a:schemeClr val="accent4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2000" y="3717032"/>
            <a:ext cx="4392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Cambria" pitchFamily="18" charset="0"/>
              </a:rPr>
              <a:t>Mispositioning of this gradient can lead to:</a:t>
            </a:r>
            <a:endParaRPr lang="en-US" sz="22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355976" y="4747592"/>
            <a:ext cx="4896544" cy="12016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2300" dirty="0" smtClean="0">
                <a:solidFill>
                  <a:schemeClr val="bg1"/>
                </a:solidFill>
                <a:latin typeface="Cambria"/>
              </a:rPr>
              <a:t>Under-dosage in target </a:t>
            </a:r>
            <a:r>
              <a:rPr lang="en-US" sz="2300" dirty="0">
                <a:solidFill>
                  <a:schemeClr val="bg1"/>
                </a:solidFill>
                <a:latin typeface="Cambria"/>
              </a:rPr>
              <a:t>v</a:t>
            </a:r>
            <a:r>
              <a:rPr lang="en-US" sz="2300" dirty="0" smtClean="0">
                <a:solidFill>
                  <a:schemeClr val="bg1"/>
                </a:solidFill>
                <a:latin typeface="Cambria"/>
              </a:rPr>
              <a:t>olume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Over-dosage</a:t>
            </a:r>
            <a:r>
              <a:rPr kumimoji="0" lang="en-US" sz="23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 of an organ at risk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2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766"/>
          <a:stretch>
            <a:fillRect/>
          </a:stretch>
        </p:blipFill>
        <p:spPr bwMode="auto">
          <a:xfrm>
            <a:off x="279297" y="4365104"/>
            <a:ext cx="4004671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Connettore 2 6"/>
          <p:cNvCxnSpPr/>
          <p:nvPr/>
        </p:nvCxnSpPr>
        <p:spPr>
          <a:xfrm>
            <a:off x="1835696" y="4725144"/>
            <a:ext cx="0" cy="576064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headEnd type="arrow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2400119" y="6165304"/>
            <a:ext cx="18838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mbria" pitchFamily="18" charset="0"/>
              </a:rPr>
              <a:t>Tissue thickness(mm)</a:t>
            </a:r>
            <a:endParaRPr lang="en-US" sz="14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673224" y="44624"/>
            <a:ext cx="7787208" cy="752128"/>
          </a:xfrm>
        </p:spPr>
        <p:txBody>
          <a:bodyPr/>
          <a:lstStyle/>
          <a:p>
            <a:r>
              <a:rPr lang="en-US" i="0" spc="-150" dirty="0" smtClean="0">
                <a:solidFill>
                  <a:schemeClr val="accent4">
                    <a:lumMod val="50000"/>
                  </a:schemeClr>
                </a:solidFill>
              </a:rPr>
              <a:t>On-line range monitoring</a:t>
            </a:r>
            <a:endParaRPr lang="en-US" i="0" spc="-15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51520" y="836712"/>
            <a:ext cx="8640960" cy="864096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07504" y="836712"/>
            <a:ext cx="8435280" cy="10801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48640" lvl="1" indent="-274320" algn="ctr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buFont typeface="Wingdings 3"/>
              <a:buChar char=""/>
              <a:defRPr/>
            </a:pPr>
            <a:r>
              <a:rPr lang="en-US" sz="2200" b="1" dirty="0" smtClean="0">
                <a:solidFill>
                  <a:schemeClr val="bg1"/>
                </a:solidFill>
                <a:latin typeface="Cambria" pitchFamily="18" charset="0"/>
              </a:rPr>
              <a:t>QAPIVI: Q</a:t>
            </a:r>
            <a:r>
              <a:rPr lang="en-US" sz="2200" dirty="0" smtClean="0">
                <a:solidFill>
                  <a:schemeClr val="bg1"/>
                </a:solidFill>
                <a:latin typeface="Cambria" pitchFamily="18" charset="0"/>
              </a:rPr>
              <a:t>uality </a:t>
            </a:r>
            <a:r>
              <a:rPr lang="en-US" sz="2200" b="1" dirty="0" smtClean="0">
                <a:solidFill>
                  <a:schemeClr val="bg1"/>
                </a:solidFill>
                <a:latin typeface="Cambria" pitchFamily="18" charset="0"/>
              </a:rPr>
              <a:t>A</a:t>
            </a:r>
            <a:r>
              <a:rPr lang="en-US" sz="2200" dirty="0" smtClean="0">
                <a:solidFill>
                  <a:schemeClr val="bg1"/>
                </a:solidFill>
                <a:latin typeface="Cambria" pitchFamily="18" charset="0"/>
              </a:rPr>
              <a:t>ssurance by </a:t>
            </a:r>
            <a:r>
              <a:rPr lang="en-US" sz="2200" b="1" dirty="0" smtClean="0">
                <a:solidFill>
                  <a:schemeClr val="bg1"/>
                </a:solidFill>
                <a:latin typeface="Cambria" pitchFamily="18" charset="0"/>
              </a:rPr>
              <a:t>P</a:t>
            </a:r>
            <a:r>
              <a:rPr lang="en-US" sz="2200" dirty="0" smtClean="0">
                <a:solidFill>
                  <a:schemeClr val="bg1"/>
                </a:solidFill>
                <a:latin typeface="Cambria" pitchFamily="18" charset="0"/>
              </a:rPr>
              <a:t>roton </a:t>
            </a:r>
            <a:r>
              <a:rPr lang="en-US" sz="2200" b="1" dirty="0" smtClean="0">
                <a:solidFill>
                  <a:schemeClr val="bg1"/>
                </a:solidFill>
                <a:latin typeface="Cambria" pitchFamily="18" charset="0"/>
              </a:rPr>
              <a:t>V</a:t>
            </a:r>
            <a:r>
              <a:rPr lang="en-US" sz="2200" dirty="0" smtClean="0">
                <a:solidFill>
                  <a:schemeClr val="bg1"/>
                </a:solidFill>
                <a:latin typeface="Cambria" pitchFamily="18" charset="0"/>
              </a:rPr>
              <a:t>ertex</a:t>
            </a:r>
            <a:r>
              <a:rPr lang="en-US" sz="2200" b="1" dirty="0" smtClean="0">
                <a:solidFill>
                  <a:schemeClr val="bg1"/>
                </a:solidFill>
                <a:latin typeface="Cambria" pitchFamily="18" charset="0"/>
              </a:rPr>
              <a:t> I</a:t>
            </a:r>
            <a:r>
              <a:rPr lang="en-US" sz="2200" dirty="0" smtClean="0">
                <a:solidFill>
                  <a:schemeClr val="bg1"/>
                </a:solidFill>
                <a:latin typeface="Cambria" pitchFamily="18" charset="0"/>
              </a:rPr>
              <a:t>maging</a:t>
            </a:r>
          </a:p>
          <a:p>
            <a:pPr marL="548640" lvl="1" indent="-274320" algn="ctr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buFont typeface="Wingdings 3"/>
              <a:buChar char=""/>
              <a:defRPr/>
            </a:pPr>
            <a:r>
              <a:rPr lang="en-US" sz="2200" b="1" dirty="0" smtClean="0">
                <a:solidFill>
                  <a:schemeClr val="bg1"/>
                </a:solidFill>
                <a:latin typeface="Cambria" pitchFamily="18" charset="0"/>
              </a:rPr>
              <a:t>Method</a:t>
            </a:r>
            <a:r>
              <a:rPr lang="en-US" sz="2200" dirty="0" smtClean="0">
                <a:solidFill>
                  <a:schemeClr val="bg1"/>
                </a:solidFill>
                <a:latin typeface="Cambria" pitchFamily="18" charset="0"/>
              </a:rPr>
              <a:t>: Using protons from </a:t>
            </a:r>
            <a:r>
              <a:rPr lang="en-US" sz="2200" baseline="30000" dirty="0" smtClean="0">
                <a:solidFill>
                  <a:schemeClr val="bg1"/>
                </a:solidFill>
                <a:latin typeface="Cambria" pitchFamily="18" charset="0"/>
              </a:rPr>
              <a:t>12</a:t>
            </a:r>
            <a:r>
              <a:rPr lang="en-US" sz="2200" dirty="0" smtClean="0">
                <a:solidFill>
                  <a:schemeClr val="bg1"/>
                </a:solidFill>
                <a:latin typeface="Cambria" pitchFamily="18" charset="0"/>
              </a:rPr>
              <a:t>C fragmentation</a:t>
            </a:r>
          </a:p>
        </p:txBody>
      </p:sp>
      <p:sp>
        <p:nvSpPr>
          <p:cNvPr id="7" name="Rettangolo 6"/>
          <p:cNvSpPr/>
          <p:nvPr/>
        </p:nvSpPr>
        <p:spPr>
          <a:xfrm>
            <a:off x="5004048" y="1916832"/>
            <a:ext cx="3888432" cy="41764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51520" y="2708920"/>
            <a:ext cx="4536504" cy="30243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539552" y="1844824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mbria" pitchFamily="18" charset="0"/>
              </a:rPr>
              <a:t>Correlation between two physics processes</a:t>
            </a:r>
            <a:endParaRPr lang="en-US" b="1" dirty="0">
              <a:latin typeface="Cambria" pitchFamily="18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323528" y="2780928"/>
            <a:ext cx="421196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Ionization</a:t>
            </a:r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5076056" y="1916832"/>
            <a:ext cx="421196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defRPr/>
            </a:pPr>
            <a:r>
              <a:rPr lang="en-US" sz="2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Nuclear interactions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 l="19000" t="16980" r="17000"/>
          <a:stretch>
            <a:fillRect/>
          </a:stretch>
        </p:blipFill>
        <p:spPr bwMode="auto">
          <a:xfrm>
            <a:off x="2195736" y="3519396"/>
            <a:ext cx="2304256" cy="196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Freccia in giù 15"/>
          <p:cNvSpPr/>
          <p:nvPr/>
        </p:nvSpPr>
        <p:spPr>
          <a:xfrm>
            <a:off x="3779912" y="3212976"/>
            <a:ext cx="216024" cy="288032"/>
          </a:xfrm>
          <a:prstGeom prst="downArrow">
            <a:avLst/>
          </a:prstGeom>
          <a:solidFill>
            <a:schemeClr val="accent4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asellaDiTesto 16"/>
          <p:cNvSpPr txBox="1"/>
          <p:nvPr/>
        </p:nvSpPr>
        <p:spPr>
          <a:xfrm>
            <a:off x="308553" y="4581128"/>
            <a:ext cx="17572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mbria" pitchFamily="18" charset="0"/>
              </a:rPr>
              <a:t>Deposited Energy</a:t>
            </a:r>
          </a:p>
          <a:p>
            <a:r>
              <a:rPr lang="en-US" sz="1600" baseline="30000" dirty="0" smtClean="0">
                <a:latin typeface="Cambria" pitchFamily="18" charset="0"/>
              </a:rPr>
              <a:t>12</a:t>
            </a:r>
            <a:r>
              <a:rPr lang="en-US" sz="1600" dirty="0" smtClean="0">
                <a:latin typeface="Cambria" pitchFamily="18" charset="0"/>
              </a:rPr>
              <a:t>C  @ 370 </a:t>
            </a:r>
            <a:r>
              <a:rPr lang="en-US" sz="1600" dirty="0" err="1" smtClean="0">
                <a:latin typeface="Cambria" pitchFamily="18" charset="0"/>
              </a:rPr>
              <a:t>MeV</a:t>
            </a:r>
            <a:r>
              <a:rPr lang="en-US" sz="1600" dirty="0" smtClean="0">
                <a:latin typeface="Cambria" pitchFamily="18" charset="0"/>
              </a:rPr>
              <a:t>/u</a:t>
            </a:r>
          </a:p>
          <a:p>
            <a:r>
              <a:rPr lang="en-US" sz="1600" dirty="0" smtClean="0">
                <a:latin typeface="Cambria" pitchFamily="18" charset="0"/>
              </a:rPr>
              <a:t>BP @ 210 mm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586548" y="5271591"/>
            <a:ext cx="1201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latin typeface="Cambria" pitchFamily="18" charset="0"/>
              </a:rPr>
              <a:t>Target thickness(mm)</a:t>
            </a:r>
            <a:endParaRPr lang="en-US" sz="1200" dirty="0">
              <a:latin typeface="Cambria" pitchFamily="18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987824" y="2852936"/>
            <a:ext cx="169014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dirty="0" smtClean="0">
                <a:latin typeface="Cambria" pitchFamily="18" charset="0"/>
              </a:rPr>
              <a:t>Bragg Peak - BP </a:t>
            </a: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5148064" y="3429000"/>
            <a:ext cx="345638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latin typeface="Cambria" pitchFamily="18" charset="0"/>
              </a:rPr>
              <a:t>Longitudinal position of proton production point - </a:t>
            </a:r>
            <a:r>
              <a:rPr lang="en-US" sz="17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Vertex</a:t>
            </a:r>
            <a:endParaRPr lang="en-US" sz="1700" b="1" u="sng" dirty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</p:txBody>
      </p:sp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3" cstate="print"/>
          <a:srcRect t="738" r="3500" b="1477"/>
          <a:stretch>
            <a:fillRect/>
          </a:stretch>
        </p:blipFill>
        <p:spPr bwMode="auto">
          <a:xfrm>
            <a:off x="5580112" y="4071411"/>
            <a:ext cx="2592288" cy="1778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ttangolo 24"/>
          <p:cNvSpPr/>
          <p:nvPr/>
        </p:nvSpPr>
        <p:spPr>
          <a:xfrm rot="840389">
            <a:off x="8028384" y="2815935"/>
            <a:ext cx="360040" cy="5760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asellaDiTesto 27"/>
          <p:cNvSpPr txBox="1"/>
          <p:nvPr/>
        </p:nvSpPr>
        <p:spPr>
          <a:xfrm>
            <a:off x="7740352" y="234887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detector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5652120" y="2708919"/>
            <a:ext cx="1728192" cy="576064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Connettore 2 37"/>
          <p:cNvCxnSpPr/>
          <p:nvPr/>
        </p:nvCxnSpPr>
        <p:spPr>
          <a:xfrm>
            <a:off x="5148064" y="2996951"/>
            <a:ext cx="1224136" cy="0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oval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9" name="CasellaDiTesto 38"/>
          <p:cNvSpPr txBox="1"/>
          <p:nvPr/>
        </p:nvSpPr>
        <p:spPr>
          <a:xfrm>
            <a:off x="5652120" y="2348879"/>
            <a:ext cx="16561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target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5004048" y="2636911"/>
            <a:ext cx="7920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aseline="30000" dirty="0" smtClean="0">
                <a:latin typeface="Cambria" pitchFamily="18" charset="0"/>
              </a:rPr>
              <a:t>12</a:t>
            </a:r>
            <a:r>
              <a:rPr lang="en-US" dirty="0" smtClean="0">
                <a:latin typeface="Cambria" pitchFamily="18" charset="0"/>
              </a:rPr>
              <a:t>C</a:t>
            </a:r>
            <a:endParaRPr lang="en-US" dirty="0">
              <a:latin typeface="Cambria" pitchFamily="18" charset="0"/>
            </a:endParaRPr>
          </a:p>
        </p:txBody>
      </p:sp>
      <p:cxnSp>
        <p:nvCxnSpPr>
          <p:cNvPr id="47" name="Connettore 2 46"/>
          <p:cNvCxnSpPr/>
          <p:nvPr/>
        </p:nvCxnSpPr>
        <p:spPr>
          <a:xfrm flipH="1" flipV="1">
            <a:off x="6372200" y="2996951"/>
            <a:ext cx="2304256" cy="288033"/>
          </a:xfrm>
          <a:prstGeom prst="straightConnector1">
            <a:avLst/>
          </a:prstGeom>
          <a:ln>
            <a:solidFill>
              <a:srgbClr val="FF0000"/>
            </a:solidFill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Connettore 7 63"/>
          <p:cNvCxnSpPr/>
          <p:nvPr/>
        </p:nvCxnSpPr>
        <p:spPr>
          <a:xfrm rot="16200000" flipH="1">
            <a:off x="6336196" y="3176972"/>
            <a:ext cx="432048" cy="21602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nettore 7 68"/>
          <p:cNvCxnSpPr/>
          <p:nvPr/>
        </p:nvCxnSpPr>
        <p:spPr>
          <a:xfrm rot="5400000">
            <a:off x="7200293" y="4401109"/>
            <a:ext cx="864096" cy="21602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Rettangolo 77"/>
          <p:cNvSpPr/>
          <p:nvPr/>
        </p:nvSpPr>
        <p:spPr>
          <a:xfrm>
            <a:off x="971600" y="3573016"/>
            <a:ext cx="1728192" cy="576064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Connettore 2 78"/>
          <p:cNvCxnSpPr/>
          <p:nvPr/>
        </p:nvCxnSpPr>
        <p:spPr>
          <a:xfrm>
            <a:off x="467544" y="3861048"/>
            <a:ext cx="1728192" cy="0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oval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0" name="CasellaDiTesto 79"/>
          <p:cNvSpPr txBox="1"/>
          <p:nvPr/>
        </p:nvSpPr>
        <p:spPr>
          <a:xfrm>
            <a:off x="971600" y="3212976"/>
            <a:ext cx="16561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target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81" name="CasellaDiTesto 80"/>
          <p:cNvSpPr txBox="1"/>
          <p:nvPr/>
        </p:nvSpPr>
        <p:spPr>
          <a:xfrm>
            <a:off x="323528" y="3501008"/>
            <a:ext cx="7920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aseline="30000" dirty="0" smtClean="0">
                <a:latin typeface="Cambria" pitchFamily="18" charset="0"/>
              </a:rPr>
              <a:t>12</a:t>
            </a:r>
            <a:r>
              <a:rPr lang="en-US" dirty="0" smtClean="0">
                <a:latin typeface="Cambria" pitchFamily="18" charset="0"/>
              </a:rPr>
              <a:t>C</a:t>
            </a:r>
            <a:endParaRPr lang="en-US" dirty="0">
              <a:latin typeface="Cambria" pitchFamily="18" charset="0"/>
            </a:endParaRPr>
          </a:p>
        </p:txBody>
      </p:sp>
      <p:cxnSp>
        <p:nvCxnSpPr>
          <p:cNvPr id="85" name="Connettore 7 84"/>
          <p:cNvCxnSpPr/>
          <p:nvPr/>
        </p:nvCxnSpPr>
        <p:spPr>
          <a:xfrm rot="16200000" flipH="1">
            <a:off x="2123728" y="4077072"/>
            <a:ext cx="720080" cy="432048"/>
          </a:xfrm>
          <a:prstGeom prst="curvedConnector3">
            <a:avLst>
              <a:gd name="adj1" fmla="val 50000"/>
            </a:avLst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5" name="Freccia in giù 94"/>
          <p:cNvSpPr/>
          <p:nvPr/>
        </p:nvSpPr>
        <p:spPr>
          <a:xfrm rot="16200000">
            <a:off x="4283968" y="1916832"/>
            <a:ext cx="432048" cy="576064"/>
          </a:xfrm>
          <a:prstGeom prst="downArrow">
            <a:avLst/>
          </a:prstGeom>
          <a:solidFill>
            <a:schemeClr val="accent4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96" name="Freccia in giù 95"/>
          <p:cNvSpPr/>
          <p:nvPr/>
        </p:nvSpPr>
        <p:spPr>
          <a:xfrm>
            <a:off x="2195736" y="2564904"/>
            <a:ext cx="432048" cy="576064"/>
          </a:xfrm>
          <a:prstGeom prst="downArrow">
            <a:avLst/>
          </a:prstGeom>
          <a:solidFill>
            <a:schemeClr val="accent4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asellaDiTesto 34"/>
          <p:cNvSpPr txBox="1"/>
          <p:nvPr/>
        </p:nvSpPr>
        <p:spPr>
          <a:xfrm>
            <a:off x="6660232" y="2708920"/>
            <a:ext cx="79208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itchFamily="18" charset="0"/>
              </a:rPr>
              <a:t>proton</a:t>
            </a:r>
            <a:endParaRPr lang="en-US" sz="1400" dirty="0">
              <a:latin typeface="Cambria" pitchFamily="18" charset="0"/>
            </a:endParaRPr>
          </a:p>
        </p:txBody>
      </p:sp>
      <p:grpSp>
        <p:nvGrpSpPr>
          <p:cNvPr id="59" name="Gruppo 58"/>
          <p:cNvGrpSpPr/>
          <p:nvPr/>
        </p:nvGrpSpPr>
        <p:grpSpPr>
          <a:xfrm>
            <a:off x="2483768" y="4911551"/>
            <a:ext cx="1691968" cy="648072"/>
            <a:chOff x="2592000" y="5661248"/>
            <a:chExt cx="1691968" cy="648072"/>
          </a:xfrm>
        </p:grpSpPr>
        <p:cxnSp>
          <p:nvCxnSpPr>
            <p:cNvPr id="41" name="Connettore 1 40"/>
            <p:cNvCxnSpPr/>
            <p:nvPr/>
          </p:nvCxnSpPr>
          <p:spPr>
            <a:xfrm>
              <a:off x="2592000" y="5733256"/>
              <a:ext cx="0" cy="504056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Connettore 1 41"/>
            <p:cNvCxnSpPr/>
            <p:nvPr/>
          </p:nvCxnSpPr>
          <p:spPr>
            <a:xfrm>
              <a:off x="4283968" y="5661248"/>
              <a:ext cx="0" cy="576064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Connettore 1 44"/>
            <p:cNvCxnSpPr/>
            <p:nvPr/>
          </p:nvCxnSpPr>
          <p:spPr>
            <a:xfrm>
              <a:off x="2619400" y="6237312"/>
              <a:ext cx="1664568" cy="8384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CasellaDiTesto 50"/>
            <p:cNvSpPr txBox="1"/>
            <p:nvPr/>
          </p:nvSpPr>
          <p:spPr>
            <a:xfrm>
              <a:off x="3131840" y="6001543"/>
              <a:ext cx="7920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i="1" dirty="0" smtClean="0">
                  <a:latin typeface="Cambria" pitchFamily="18" charset="0"/>
                </a:rPr>
                <a:t>target</a:t>
              </a:r>
              <a:endParaRPr lang="it-IT" sz="1400" i="1" dirty="0">
                <a:latin typeface="Cambria" pitchFamily="18" charset="0"/>
              </a:endParaRPr>
            </a:p>
          </p:txBody>
        </p:sp>
      </p:grpSp>
      <p:grpSp>
        <p:nvGrpSpPr>
          <p:cNvPr id="57" name="Gruppo 56"/>
          <p:cNvGrpSpPr/>
          <p:nvPr/>
        </p:nvGrpSpPr>
        <p:grpSpPr>
          <a:xfrm>
            <a:off x="6300192" y="5436840"/>
            <a:ext cx="1296144" cy="584448"/>
            <a:chOff x="6300192" y="5517232"/>
            <a:chExt cx="1691968" cy="584448"/>
          </a:xfrm>
        </p:grpSpPr>
        <p:cxnSp>
          <p:nvCxnSpPr>
            <p:cNvPr id="52" name="Connettore 1 51"/>
            <p:cNvCxnSpPr/>
            <p:nvPr/>
          </p:nvCxnSpPr>
          <p:spPr>
            <a:xfrm>
              <a:off x="6300192" y="5589240"/>
              <a:ext cx="0" cy="504056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/>
            <p:nvPr/>
          </p:nvCxnSpPr>
          <p:spPr>
            <a:xfrm>
              <a:off x="7956376" y="5517232"/>
              <a:ext cx="0" cy="576064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Connettore 1 54"/>
            <p:cNvCxnSpPr/>
            <p:nvPr/>
          </p:nvCxnSpPr>
          <p:spPr>
            <a:xfrm>
              <a:off x="6327592" y="6093296"/>
              <a:ext cx="1664568" cy="8384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CasellaDiTesto 55"/>
          <p:cNvSpPr txBox="1"/>
          <p:nvPr/>
        </p:nvSpPr>
        <p:spPr>
          <a:xfrm>
            <a:off x="6588224" y="573325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 smtClean="0">
                <a:latin typeface="Cambria" pitchFamily="18" charset="0"/>
              </a:rPr>
              <a:t>target</a:t>
            </a:r>
            <a:endParaRPr lang="it-IT" sz="1400" i="1" dirty="0">
              <a:latin typeface="Cambria" pitchFamily="18" charset="0"/>
            </a:endParaRPr>
          </a:p>
        </p:txBody>
      </p:sp>
      <p:sp>
        <p:nvSpPr>
          <p:cNvPr id="61" name="CasellaDiTesto 60"/>
          <p:cNvSpPr txBox="1"/>
          <p:nvPr/>
        </p:nvSpPr>
        <p:spPr>
          <a:xfrm>
            <a:off x="179512" y="5877272"/>
            <a:ext cx="504056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latin typeface="Cambria" pitchFamily="18" charset="0"/>
              </a:rPr>
              <a:t>In given condition, it was demonstrated that , in theory  (without detector information), </a:t>
            </a:r>
            <a:r>
              <a:rPr lang="en-US" sz="1700" dirty="0" err="1" smtClean="0">
                <a:latin typeface="Cambria" pitchFamily="18" charset="0"/>
              </a:rPr>
              <a:t>millimetric</a:t>
            </a:r>
            <a:r>
              <a:rPr lang="en-US" sz="1700" dirty="0" smtClean="0">
                <a:latin typeface="Cambria" pitchFamily="18" charset="0"/>
              </a:rPr>
              <a:t> precision on Bragg peak position could be achieved*</a:t>
            </a:r>
            <a:endParaRPr lang="en-US" sz="1700" dirty="0">
              <a:latin typeface="Cambria" pitchFamily="18" charset="0"/>
            </a:endParaRPr>
          </a:p>
        </p:txBody>
      </p:sp>
      <p:sp>
        <p:nvSpPr>
          <p:cNvPr id="62" name="CasellaDiTesto 61"/>
          <p:cNvSpPr txBox="1"/>
          <p:nvPr/>
        </p:nvSpPr>
        <p:spPr>
          <a:xfrm>
            <a:off x="5364088" y="6448980"/>
            <a:ext cx="201622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Cambria" pitchFamily="18" charset="0"/>
              </a:rPr>
              <a:t>* P. </a:t>
            </a:r>
            <a:r>
              <a:rPr lang="fr-FR" sz="1300" dirty="0" err="1" smtClean="0">
                <a:latin typeface="Cambria" pitchFamily="18" charset="0"/>
              </a:rPr>
              <a:t>Henriquet</a:t>
            </a:r>
            <a:r>
              <a:rPr lang="fr-FR" sz="1300" dirty="0" smtClean="0">
                <a:latin typeface="Cambria" pitchFamily="18" charset="0"/>
              </a:rPr>
              <a:t> 2012</a:t>
            </a:r>
            <a:endParaRPr lang="en-US" sz="13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724128" y="1700808"/>
            <a:ext cx="3240360" cy="44644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457200" y="-59432"/>
            <a:ext cx="7787208" cy="752128"/>
          </a:xfrm>
        </p:spPr>
        <p:txBody>
          <a:bodyPr/>
          <a:lstStyle/>
          <a:p>
            <a:r>
              <a:rPr lang="en-US" i="0" spc="-150" dirty="0" smtClean="0">
                <a:solidFill>
                  <a:schemeClr val="accent4">
                    <a:lumMod val="50000"/>
                  </a:schemeClr>
                </a:solidFill>
              </a:rPr>
              <a:t>The simulation toolkit</a:t>
            </a:r>
            <a:endParaRPr lang="en-US" i="0" spc="-15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012160" y="764704"/>
            <a:ext cx="2736304" cy="10081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1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defRPr/>
            </a:pPr>
            <a:r>
              <a:rPr lang="en-US" sz="2400" dirty="0" smtClean="0">
                <a:latin typeface="Cambria" pitchFamily="18" charset="0"/>
              </a:rPr>
              <a:t>Simulation toolkit based on GEANT4</a:t>
            </a:r>
          </a:p>
        </p:txBody>
      </p:sp>
      <p:sp>
        <p:nvSpPr>
          <p:cNvPr id="8" name="Rettangolo 7"/>
          <p:cNvSpPr/>
          <p:nvPr/>
        </p:nvSpPr>
        <p:spPr>
          <a:xfrm>
            <a:off x="107504" y="764704"/>
            <a:ext cx="5472608" cy="3456384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108000" y="4365104"/>
            <a:ext cx="5472112" cy="237605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7" name="Gruppo 36"/>
          <p:cNvGrpSpPr/>
          <p:nvPr/>
        </p:nvGrpSpPr>
        <p:grpSpPr>
          <a:xfrm>
            <a:off x="6228184" y="4077072"/>
            <a:ext cx="2448272" cy="1872208"/>
            <a:chOff x="4427984" y="3933056"/>
            <a:chExt cx="2448272" cy="1872208"/>
          </a:xfrm>
        </p:grpSpPr>
        <p:cxnSp>
          <p:nvCxnSpPr>
            <p:cNvPr id="38" name="Connettore 2 37"/>
            <p:cNvCxnSpPr/>
            <p:nvPr/>
          </p:nvCxnSpPr>
          <p:spPr>
            <a:xfrm flipH="1">
              <a:off x="5220072" y="5517232"/>
              <a:ext cx="72008" cy="288032"/>
            </a:xfrm>
            <a:prstGeom prst="straightConnector1">
              <a:avLst/>
            </a:prstGeom>
            <a:ln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39" name="Gruppo 33"/>
            <p:cNvGrpSpPr/>
            <p:nvPr/>
          </p:nvGrpSpPr>
          <p:grpSpPr>
            <a:xfrm>
              <a:off x="4427984" y="4365104"/>
              <a:ext cx="2448272" cy="1178888"/>
              <a:chOff x="4427984" y="4365104"/>
              <a:chExt cx="2448272" cy="1178888"/>
            </a:xfrm>
          </p:grpSpPr>
          <p:sp>
            <p:nvSpPr>
              <p:cNvPr id="42" name="Cubo 41"/>
              <p:cNvSpPr/>
              <p:nvPr/>
            </p:nvSpPr>
            <p:spPr>
              <a:xfrm>
                <a:off x="4428000" y="4572000"/>
                <a:ext cx="2412000" cy="971992"/>
              </a:xfrm>
              <a:prstGeom prst="cube">
                <a:avLst>
                  <a:gd name="adj" fmla="val 64231"/>
                </a:avLst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Cubo 42"/>
              <p:cNvSpPr/>
              <p:nvPr/>
            </p:nvSpPr>
            <p:spPr>
              <a:xfrm>
                <a:off x="4427984" y="4437112"/>
                <a:ext cx="2412000" cy="720080"/>
              </a:xfrm>
              <a:prstGeom prst="cube">
                <a:avLst>
                  <a:gd name="adj" fmla="val 86735"/>
                </a:avLst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CasellaDiTesto 43"/>
              <p:cNvSpPr txBox="1"/>
              <p:nvPr/>
            </p:nvSpPr>
            <p:spPr>
              <a:xfrm>
                <a:off x="4644008" y="4941168"/>
                <a:ext cx="1352550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500" i="1" dirty="0" smtClean="0">
                    <a:latin typeface="Cambria" pitchFamily="18" charset="0"/>
                  </a:rPr>
                  <a:t>Epitaxial layer</a:t>
                </a:r>
                <a:endParaRPr lang="en-US" sz="1500" i="1" dirty="0">
                  <a:latin typeface="Cambria" pitchFamily="18" charset="0"/>
                </a:endParaRPr>
              </a:p>
            </p:txBody>
          </p:sp>
          <p:sp>
            <p:nvSpPr>
              <p:cNvPr id="45" name="CasellaDiTesto 44"/>
              <p:cNvSpPr txBox="1"/>
              <p:nvPr/>
            </p:nvSpPr>
            <p:spPr>
              <a:xfrm>
                <a:off x="5004048" y="5229200"/>
                <a:ext cx="5357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i="1" dirty="0" smtClean="0">
                    <a:solidFill>
                      <a:schemeClr val="bg1"/>
                    </a:solidFill>
                    <a:latin typeface="Cambria" pitchFamily="18" charset="0"/>
                  </a:rPr>
                  <a:t>Bulk</a:t>
                </a:r>
                <a:endParaRPr lang="en-US" sz="1400" i="1" dirty="0">
                  <a:solidFill>
                    <a:schemeClr val="bg1"/>
                  </a:solidFill>
                  <a:latin typeface="Cambria" pitchFamily="18" charset="0"/>
                </a:endParaRPr>
              </a:p>
            </p:txBody>
          </p:sp>
          <p:sp>
            <p:nvSpPr>
              <p:cNvPr id="46" name="Cubo 45"/>
              <p:cNvSpPr/>
              <p:nvPr/>
            </p:nvSpPr>
            <p:spPr>
              <a:xfrm>
                <a:off x="4860032" y="4365104"/>
                <a:ext cx="576064" cy="216024"/>
              </a:xfrm>
              <a:prstGeom prst="cube">
                <a:avLst>
                  <a:gd name="adj" fmla="val 97751"/>
                </a:avLst>
              </a:prstGeom>
              <a:solidFill>
                <a:schemeClr val="bg1"/>
              </a:solidFill>
              <a:scene3d>
                <a:camera prst="orthographicFront"/>
                <a:lightRig rig="threePt" dir="t"/>
              </a:scene3d>
              <a:sp3d prstMaterial="powder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Cubo 46"/>
              <p:cNvSpPr/>
              <p:nvPr/>
            </p:nvSpPr>
            <p:spPr>
              <a:xfrm>
                <a:off x="5220072" y="4365104"/>
                <a:ext cx="576064" cy="216024"/>
              </a:xfrm>
              <a:prstGeom prst="cube">
                <a:avLst>
                  <a:gd name="adj" fmla="val 97751"/>
                </a:avLst>
              </a:prstGeom>
              <a:solidFill>
                <a:schemeClr val="bg1"/>
              </a:solidFill>
              <a:scene3d>
                <a:camera prst="orthographicFront"/>
                <a:lightRig rig="threePt" dir="t"/>
              </a:scene3d>
              <a:sp3d prstMaterial="powder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Cubo 47"/>
              <p:cNvSpPr/>
              <p:nvPr/>
            </p:nvSpPr>
            <p:spPr>
              <a:xfrm>
                <a:off x="5580112" y="4365104"/>
                <a:ext cx="576064" cy="216024"/>
              </a:xfrm>
              <a:prstGeom prst="cube">
                <a:avLst>
                  <a:gd name="adj" fmla="val 97751"/>
                </a:avLst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Cubo 48"/>
              <p:cNvSpPr/>
              <p:nvPr/>
            </p:nvSpPr>
            <p:spPr>
              <a:xfrm>
                <a:off x="5940152" y="4365104"/>
                <a:ext cx="576064" cy="216024"/>
              </a:xfrm>
              <a:prstGeom prst="cube">
                <a:avLst>
                  <a:gd name="adj" fmla="val 97751"/>
                </a:avLst>
              </a:prstGeom>
              <a:solidFill>
                <a:schemeClr val="bg1"/>
              </a:solidFill>
              <a:scene3d>
                <a:camera prst="orthographicFront"/>
                <a:lightRig rig="threePt" dir="t"/>
              </a:scene3d>
              <a:sp3d prstMaterial="powder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Cubo 49"/>
              <p:cNvSpPr/>
              <p:nvPr/>
            </p:nvSpPr>
            <p:spPr>
              <a:xfrm>
                <a:off x="6300192" y="4365104"/>
                <a:ext cx="576064" cy="216024"/>
              </a:xfrm>
              <a:prstGeom prst="cube">
                <a:avLst>
                  <a:gd name="adj" fmla="val 97751"/>
                </a:avLst>
              </a:prstGeom>
              <a:solidFill>
                <a:schemeClr val="bg1"/>
              </a:solidFill>
              <a:scene3d>
                <a:camera prst="orthographicFront"/>
                <a:lightRig rig="threePt" dir="t"/>
              </a:scene3d>
              <a:sp3d prstMaterial="powder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Cubo 50"/>
              <p:cNvSpPr/>
              <p:nvPr/>
            </p:nvSpPr>
            <p:spPr>
              <a:xfrm>
                <a:off x="4644008" y="4581128"/>
                <a:ext cx="576064" cy="216024"/>
              </a:xfrm>
              <a:prstGeom prst="cube">
                <a:avLst>
                  <a:gd name="adj" fmla="val 97751"/>
                </a:avLst>
              </a:prstGeom>
              <a:solidFill>
                <a:schemeClr val="bg1"/>
              </a:solidFill>
              <a:scene3d>
                <a:camera prst="orthographicFront"/>
                <a:lightRig rig="threePt" dir="t"/>
              </a:scene3d>
              <a:sp3d prstMaterial="powder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Cubo 51"/>
              <p:cNvSpPr/>
              <p:nvPr/>
            </p:nvSpPr>
            <p:spPr>
              <a:xfrm>
                <a:off x="5004048" y="4581128"/>
                <a:ext cx="576064" cy="216024"/>
              </a:xfrm>
              <a:prstGeom prst="cube">
                <a:avLst>
                  <a:gd name="adj" fmla="val 97751"/>
                </a:avLst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Cubo 52"/>
              <p:cNvSpPr/>
              <p:nvPr/>
            </p:nvSpPr>
            <p:spPr>
              <a:xfrm>
                <a:off x="5364088" y="4581128"/>
                <a:ext cx="576064" cy="216024"/>
              </a:xfrm>
              <a:prstGeom prst="cube">
                <a:avLst>
                  <a:gd name="adj" fmla="val 97751"/>
                </a:avLst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Cubo 53"/>
              <p:cNvSpPr/>
              <p:nvPr/>
            </p:nvSpPr>
            <p:spPr>
              <a:xfrm>
                <a:off x="5724128" y="4581128"/>
                <a:ext cx="576064" cy="216024"/>
              </a:xfrm>
              <a:prstGeom prst="cube">
                <a:avLst>
                  <a:gd name="adj" fmla="val 97751"/>
                </a:avLst>
              </a:prstGeom>
              <a:solidFill>
                <a:schemeClr val="bg1"/>
              </a:solidFill>
              <a:scene3d>
                <a:camera prst="orthographicFront"/>
                <a:lightRig rig="threePt" dir="t"/>
              </a:scene3d>
              <a:sp3d prstMaterial="powder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Cubo 54"/>
              <p:cNvSpPr/>
              <p:nvPr/>
            </p:nvSpPr>
            <p:spPr>
              <a:xfrm>
                <a:off x="6084168" y="4581128"/>
                <a:ext cx="576064" cy="216024"/>
              </a:xfrm>
              <a:prstGeom prst="cube">
                <a:avLst>
                  <a:gd name="adj" fmla="val 97751"/>
                </a:avLst>
              </a:prstGeom>
              <a:solidFill>
                <a:schemeClr val="bg1"/>
              </a:solidFill>
              <a:scene3d>
                <a:camera prst="orthographicFront"/>
                <a:lightRig rig="threePt" dir="t"/>
              </a:scene3d>
              <a:sp3d prstMaterial="powder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Cubo 55"/>
              <p:cNvSpPr/>
              <p:nvPr/>
            </p:nvSpPr>
            <p:spPr>
              <a:xfrm>
                <a:off x="4427984" y="4797152"/>
                <a:ext cx="576064" cy="216024"/>
              </a:xfrm>
              <a:prstGeom prst="cube">
                <a:avLst>
                  <a:gd name="adj" fmla="val 97751"/>
                </a:avLst>
              </a:prstGeom>
              <a:solidFill>
                <a:schemeClr val="bg1"/>
              </a:solidFill>
              <a:scene3d>
                <a:camera prst="orthographicFront"/>
                <a:lightRig rig="threePt" dir="t"/>
              </a:scene3d>
              <a:sp3d prstMaterial="powder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Cubo 56"/>
              <p:cNvSpPr/>
              <p:nvPr/>
            </p:nvSpPr>
            <p:spPr>
              <a:xfrm>
                <a:off x="4788024" y="4797152"/>
                <a:ext cx="576064" cy="216024"/>
              </a:xfrm>
              <a:prstGeom prst="cube">
                <a:avLst>
                  <a:gd name="adj" fmla="val 97751"/>
                </a:avLst>
              </a:prstGeom>
              <a:solidFill>
                <a:schemeClr val="bg1"/>
              </a:solidFill>
              <a:scene3d>
                <a:camera prst="orthographicFront"/>
                <a:lightRig rig="threePt" dir="t"/>
              </a:scene3d>
              <a:sp3d prstMaterial="powder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Cubo 57"/>
              <p:cNvSpPr/>
              <p:nvPr/>
            </p:nvSpPr>
            <p:spPr>
              <a:xfrm>
                <a:off x="5148064" y="4797152"/>
                <a:ext cx="576064" cy="216024"/>
              </a:xfrm>
              <a:prstGeom prst="cube">
                <a:avLst>
                  <a:gd name="adj" fmla="val 97751"/>
                </a:avLst>
              </a:prstGeom>
              <a:solidFill>
                <a:schemeClr val="bg1"/>
              </a:solidFill>
              <a:scene3d>
                <a:camera prst="orthographicFront"/>
                <a:lightRig rig="threePt" dir="t"/>
              </a:scene3d>
              <a:sp3d prstMaterial="powder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Cubo 58"/>
              <p:cNvSpPr/>
              <p:nvPr/>
            </p:nvSpPr>
            <p:spPr>
              <a:xfrm>
                <a:off x="5508104" y="4797152"/>
                <a:ext cx="576064" cy="216024"/>
              </a:xfrm>
              <a:prstGeom prst="cube">
                <a:avLst>
                  <a:gd name="adj" fmla="val 97751"/>
                </a:avLst>
              </a:prstGeom>
              <a:solidFill>
                <a:schemeClr val="bg1"/>
              </a:solidFill>
              <a:scene3d>
                <a:camera prst="orthographicFront"/>
                <a:lightRig rig="threePt" dir="t"/>
              </a:scene3d>
              <a:sp3d prstMaterial="powder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Cubo 59"/>
              <p:cNvSpPr/>
              <p:nvPr/>
            </p:nvSpPr>
            <p:spPr>
              <a:xfrm>
                <a:off x="5868144" y="4797152"/>
                <a:ext cx="576064" cy="216024"/>
              </a:xfrm>
              <a:prstGeom prst="cube">
                <a:avLst>
                  <a:gd name="adj" fmla="val 97751"/>
                </a:avLst>
              </a:prstGeom>
              <a:solidFill>
                <a:schemeClr val="bg1"/>
              </a:solidFill>
              <a:scene3d>
                <a:camera prst="orthographicFront"/>
                <a:lightRig rig="threePt" dir="t"/>
              </a:scene3d>
              <a:sp3d prstMaterial="powder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0" name="Connettore 2 39"/>
            <p:cNvCxnSpPr>
              <a:stCxn id="41" idx="1"/>
            </p:cNvCxnSpPr>
            <p:nvPr/>
          </p:nvCxnSpPr>
          <p:spPr>
            <a:xfrm flipH="1">
              <a:off x="5508104" y="4094639"/>
              <a:ext cx="159618" cy="558497"/>
            </a:xfrm>
            <a:prstGeom prst="straightConnector1">
              <a:avLst/>
            </a:prstGeom>
            <a:ln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CasellaDiTesto 40"/>
            <p:cNvSpPr txBox="1"/>
            <p:nvPr/>
          </p:nvSpPr>
          <p:spPr>
            <a:xfrm>
              <a:off x="5667722" y="3933056"/>
              <a:ext cx="807850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i="1" dirty="0" smtClean="0">
                  <a:latin typeface="Cambria" pitchFamily="18" charset="0"/>
                </a:rPr>
                <a:t>Particle</a:t>
              </a:r>
              <a:endParaRPr lang="en-US" sz="1500" i="1" dirty="0">
                <a:latin typeface="Cambria" pitchFamily="18" charset="0"/>
              </a:endParaRPr>
            </a:p>
          </p:txBody>
        </p:sp>
      </p:grpSp>
      <p:pic>
        <p:nvPicPr>
          <p:cNvPr id="61" name="Immagine 60" descr="Mimosa.jpg"/>
          <p:cNvPicPr>
            <a:picLocks noChangeAspect="1"/>
          </p:cNvPicPr>
          <p:nvPr/>
        </p:nvPicPr>
        <p:blipFill>
          <a:blip r:embed="rId2" cstate="print"/>
          <a:srcRect t="7961" r="8661" b="11145"/>
          <a:stretch>
            <a:fillRect/>
          </a:stretch>
        </p:blipFill>
        <p:spPr>
          <a:xfrm>
            <a:off x="5925304" y="2204864"/>
            <a:ext cx="1094968" cy="907786"/>
          </a:xfrm>
          <a:prstGeom prst="rect">
            <a:avLst/>
          </a:prstGeom>
        </p:spPr>
      </p:pic>
      <p:cxnSp>
        <p:nvCxnSpPr>
          <p:cNvPr id="62" name="Connettore 2 61"/>
          <p:cNvCxnSpPr/>
          <p:nvPr/>
        </p:nvCxnSpPr>
        <p:spPr>
          <a:xfrm>
            <a:off x="8748464" y="4437112"/>
            <a:ext cx="0" cy="504056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5" name="Segnaposto numero diapositiva 45"/>
          <p:cNvSpPr txBox="1">
            <a:spLocks/>
          </p:cNvSpPr>
          <p:nvPr/>
        </p:nvSpPr>
        <p:spPr>
          <a:xfrm>
            <a:off x="10781866" y="3510300"/>
            <a:ext cx="1090464" cy="28803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B98B1-796D-406E-8743-7F62D126F721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1" name="Segnaposto contenuto 2"/>
          <p:cNvSpPr txBox="1">
            <a:spLocks/>
          </p:cNvSpPr>
          <p:nvPr/>
        </p:nvSpPr>
        <p:spPr>
          <a:xfrm>
            <a:off x="6660232" y="1772816"/>
            <a:ext cx="1440160" cy="504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1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defRPr/>
            </a:pP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Detector</a:t>
            </a:r>
          </a:p>
        </p:txBody>
      </p:sp>
      <p:sp>
        <p:nvSpPr>
          <p:cNvPr id="72" name="Segnaposto contenuto 2"/>
          <p:cNvSpPr txBox="1">
            <a:spLocks/>
          </p:cNvSpPr>
          <p:nvPr/>
        </p:nvSpPr>
        <p:spPr>
          <a:xfrm>
            <a:off x="7308304" y="2204864"/>
            <a:ext cx="144016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1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defRPr/>
            </a:pPr>
            <a:r>
              <a:rPr lang="en-US" dirty="0" smtClean="0">
                <a:latin typeface="Cambria" pitchFamily="18" charset="0"/>
              </a:rPr>
              <a:t>CMOS type</a:t>
            </a:r>
          </a:p>
          <a:p>
            <a:pPr marL="0" lvl="1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defRPr/>
            </a:pPr>
            <a:r>
              <a:rPr lang="en-US" dirty="0" smtClean="0">
                <a:latin typeface="Cambria" pitchFamily="18" charset="0"/>
              </a:rPr>
              <a:t>MIMOSA26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8172400" y="4921423"/>
            <a:ext cx="845103" cy="307777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  <a:sym typeface="Symbol"/>
              </a:rPr>
              <a:t>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 50 </a:t>
            </a:r>
            <a:r>
              <a:rPr lang="el-G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μ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m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</p:txBody>
      </p:sp>
      <p:sp>
        <p:nvSpPr>
          <p:cNvPr id="73" name="CasellaDiTesto 72"/>
          <p:cNvSpPr txBox="1"/>
          <p:nvPr/>
        </p:nvSpPr>
        <p:spPr>
          <a:xfrm>
            <a:off x="5868144" y="3246075"/>
            <a:ext cx="298782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Pixel Array:</a:t>
            </a:r>
            <a:r>
              <a:rPr lang="en-US" sz="1600" b="1" dirty="0" smtClean="0">
                <a:latin typeface="Cambria" pitchFamily="18" charset="0"/>
              </a:rPr>
              <a:t> </a:t>
            </a:r>
            <a:r>
              <a:rPr lang="en-US" sz="1600" dirty="0" smtClean="0">
                <a:latin typeface="Cambria" pitchFamily="18" charset="0"/>
              </a:rPr>
              <a:t>1152 × 576 pixels</a:t>
            </a:r>
          </a:p>
          <a:p>
            <a:r>
              <a:rPr lang="en-US" sz="16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Dimension:</a:t>
            </a:r>
            <a:r>
              <a:rPr lang="en-US" sz="1600" b="1" dirty="0" smtClean="0">
                <a:latin typeface="Cambria" pitchFamily="18" charset="0"/>
              </a:rPr>
              <a:t>  </a:t>
            </a:r>
            <a:r>
              <a:rPr lang="en-US" sz="1600" dirty="0" smtClean="0">
                <a:latin typeface="Cambria" pitchFamily="18" charset="0"/>
              </a:rPr>
              <a:t>11× 21 mm</a:t>
            </a:r>
            <a:endParaRPr lang="en-US" sz="1600" b="1" dirty="0" smtClean="0">
              <a:latin typeface="Cambria" pitchFamily="18" charset="0"/>
            </a:endParaRPr>
          </a:p>
          <a:p>
            <a:r>
              <a:rPr lang="en-US" sz="16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Pitch:</a:t>
            </a:r>
            <a:r>
              <a:rPr lang="en-US" sz="1600" dirty="0" smtClean="0">
                <a:latin typeface="Cambria" pitchFamily="18" charset="0"/>
              </a:rPr>
              <a:t>  18.4 </a:t>
            </a:r>
            <a:r>
              <a:rPr lang="en-US" sz="1600" dirty="0" smtClean="0">
                <a:latin typeface="Cambria" pitchFamily="18" charset="0"/>
                <a:sym typeface="Symbol"/>
              </a:rPr>
              <a:t>m</a:t>
            </a:r>
          </a:p>
        </p:txBody>
      </p:sp>
      <p:sp>
        <p:nvSpPr>
          <p:cNvPr id="78" name="Segnaposto contenuto 2"/>
          <p:cNvSpPr txBox="1">
            <a:spLocks/>
          </p:cNvSpPr>
          <p:nvPr/>
        </p:nvSpPr>
        <p:spPr>
          <a:xfrm>
            <a:off x="179512" y="4365104"/>
            <a:ext cx="3744416" cy="5760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1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defRPr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Vertex reconstruction steps</a:t>
            </a:r>
          </a:p>
        </p:txBody>
      </p:sp>
      <p:sp>
        <p:nvSpPr>
          <p:cNvPr id="79" name="Segnaposto contenuto 2"/>
          <p:cNvSpPr txBox="1">
            <a:spLocks/>
          </p:cNvSpPr>
          <p:nvPr/>
        </p:nvSpPr>
        <p:spPr>
          <a:xfrm>
            <a:off x="323528" y="4797152"/>
            <a:ext cx="5472608" cy="18448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0000" indent="-180000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buFont typeface="Wingdings 3"/>
              <a:buChar char=""/>
              <a:defRPr/>
            </a:pPr>
            <a:r>
              <a:rPr lang="en-US" sz="19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Clustering:</a:t>
            </a:r>
            <a:r>
              <a:rPr lang="en-US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 </a:t>
            </a:r>
            <a:r>
              <a:rPr lang="en-US" sz="1900" dirty="0" smtClean="0">
                <a:latin typeface="Cambria" pitchFamily="18" charset="0"/>
              </a:rPr>
              <a:t>find out the hits generated by a particle.</a:t>
            </a:r>
            <a:r>
              <a:rPr lang="en-US" sz="1900" i="1" dirty="0" smtClean="0">
                <a:latin typeface="Cambria" pitchFamily="18" charset="0"/>
              </a:rPr>
              <a:t> </a:t>
            </a:r>
            <a:endParaRPr lang="en-US" sz="1900" i="1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  <a:p>
            <a:pPr marL="180000" lvl="0" indent="-180000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buFont typeface="Wingdings 3"/>
              <a:buChar char=""/>
              <a:defRPr/>
            </a:pPr>
            <a:r>
              <a:rPr lang="en-US" sz="19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Tracking: </a:t>
            </a:r>
            <a:r>
              <a:rPr lang="en-US" sz="1900" dirty="0" smtClean="0">
                <a:latin typeface="Cambria" pitchFamily="18" charset="0"/>
                <a:cs typeface="Times New Roman" pitchFamily="18" charset="0"/>
              </a:rPr>
              <a:t>looks for aligned clusters to built a track.</a:t>
            </a:r>
            <a:r>
              <a:rPr lang="en-US" sz="1900" i="1" dirty="0" smtClean="0">
                <a:latin typeface="Cambria" pitchFamily="18" charset="0"/>
                <a:cs typeface="Times New Roman" pitchFamily="18" charset="0"/>
              </a:rPr>
              <a:t> </a:t>
            </a:r>
            <a:endParaRPr lang="en-US" sz="1900" i="1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  <a:p>
            <a:pPr marL="180000" lvl="0" indent="-180000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buFont typeface="Wingdings 3"/>
              <a:buChar char=""/>
              <a:defRPr/>
            </a:pPr>
            <a:r>
              <a:rPr lang="en-US" sz="19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Vertexing</a:t>
            </a:r>
            <a:r>
              <a:rPr lang="en-US" sz="19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:</a:t>
            </a:r>
            <a:r>
              <a:rPr lang="en-US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 </a:t>
            </a:r>
            <a:r>
              <a:rPr lang="en-US" sz="1900" dirty="0" smtClean="0">
                <a:latin typeface="Cambria" pitchFamily="18" charset="0"/>
                <a:cs typeface="Times New Roman" pitchFamily="18" charset="0"/>
              </a:rPr>
              <a:t>search for most probable tracks intersection point</a:t>
            </a:r>
          </a:p>
        </p:txBody>
      </p:sp>
      <p:grpSp>
        <p:nvGrpSpPr>
          <p:cNvPr id="142" name="Gruppo 141"/>
          <p:cNvGrpSpPr/>
          <p:nvPr/>
        </p:nvGrpSpPr>
        <p:grpSpPr>
          <a:xfrm>
            <a:off x="467544" y="1268760"/>
            <a:ext cx="4752528" cy="2781068"/>
            <a:chOff x="683568" y="1223996"/>
            <a:chExt cx="4752528" cy="278106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4173" t="29459" r="3150" b="6299"/>
            <a:stretch>
              <a:fillRect/>
            </a:stretch>
          </p:blipFill>
          <p:spPr bwMode="auto">
            <a:xfrm>
              <a:off x="683568" y="1257236"/>
              <a:ext cx="4715114" cy="27478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2" name="Gruppo 101"/>
            <p:cNvGrpSpPr/>
            <p:nvPr/>
          </p:nvGrpSpPr>
          <p:grpSpPr>
            <a:xfrm>
              <a:off x="1615336" y="1916832"/>
              <a:ext cx="1404950" cy="883841"/>
              <a:chOff x="2713390" y="2132856"/>
              <a:chExt cx="1404950" cy="883841"/>
            </a:xfrm>
          </p:grpSpPr>
          <p:cxnSp>
            <p:nvCxnSpPr>
              <p:cNvPr id="83" name="Connettore 2 82"/>
              <p:cNvCxnSpPr/>
              <p:nvPr/>
            </p:nvCxnSpPr>
            <p:spPr>
              <a:xfrm flipV="1">
                <a:off x="3491880" y="2132856"/>
                <a:ext cx="0" cy="720080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8" name="CasellaDiTesto 87"/>
              <p:cNvSpPr txBox="1"/>
              <p:nvPr/>
            </p:nvSpPr>
            <p:spPr>
              <a:xfrm>
                <a:off x="3131840" y="2204864"/>
                <a:ext cx="2744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bg1"/>
                    </a:solidFill>
                    <a:latin typeface="Cambria" pitchFamily="18" charset="0"/>
                  </a:rPr>
                  <a:t>y</a:t>
                </a:r>
              </a:p>
            </p:txBody>
          </p:sp>
          <p:cxnSp>
            <p:nvCxnSpPr>
              <p:cNvPr id="98" name="Connettore 2 97"/>
              <p:cNvCxnSpPr/>
              <p:nvPr/>
            </p:nvCxnSpPr>
            <p:spPr>
              <a:xfrm rot="2940000" flipV="1">
                <a:off x="3744000" y="2268000"/>
                <a:ext cx="0" cy="720080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Connettore 2 98"/>
              <p:cNvCxnSpPr/>
              <p:nvPr/>
            </p:nvCxnSpPr>
            <p:spPr>
              <a:xfrm rot="-4860000" flipV="1">
                <a:off x="3132000" y="2448000"/>
                <a:ext cx="0" cy="720080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0" name="CasellaDiTesto 99"/>
              <p:cNvSpPr txBox="1"/>
              <p:nvPr/>
            </p:nvSpPr>
            <p:spPr>
              <a:xfrm>
                <a:off x="2713390" y="2708920"/>
                <a:ext cx="2712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bg1"/>
                    </a:solidFill>
                    <a:latin typeface="Cambria" pitchFamily="18" charset="0"/>
                  </a:rPr>
                  <a:t>x</a:t>
                </a:r>
              </a:p>
            </p:txBody>
          </p:sp>
          <p:sp>
            <p:nvSpPr>
              <p:cNvPr id="101" name="CasellaDiTesto 100"/>
              <p:cNvSpPr txBox="1"/>
              <p:nvPr/>
            </p:nvSpPr>
            <p:spPr>
              <a:xfrm>
                <a:off x="3851920" y="2420888"/>
                <a:ext cx="266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bg1"/>
                    </a:solidFill>
                    <a:latin typeface="Cambria" pitchFamily="18" charset="0"/>
                  </a:rPr>
                  <a:t>z</a:t>
                </a:r>
              </a:p>
            </p:txBody>
          </p:sp>
        </p:grpSp>
        <p:sp>
          <p:nvSpPr>
            <p:cNvPr id="103" name="Segnaposto contenuto 2"/>
            <p:cNvSpPr txBox="1">
              <a:spLocks/>
            </p:cNvSpPr>
            <p:nvPr/>
          </p:nvSpPr>
          <p:spPr>
            <a:xfrm>
              <a:off x="3923928" y="1988840"/>
              <a:ext cx="1440160" cy="576064"/>
            </a:xfrm>
            <a:prstGeom prst="rect">
              <a:avLst/>
            </a:prstGeom>
          </p:spPr>
          <p:txBody>
            <a:bodyPr>
              <a:normAutofit fontScale="85000" lnSpcReduction="10000"/>
            </a:bodyPr>
            <a:lstStyle/>
            <a:p>
              <a:pPr marL="0" lvl="1" algn="r">
                <a:spcBef>
                  <a:spcPts val="500"/>
                </a:spcBef>
                <a:buClr>
                  <a:schemeClr val="accent4">
                    <a:lumMod val="50000"/>
                  </a:schemeClr>
                </a:buClr>
                <a:buSzPct val="76000"/>
                <a:defRPr/>
              </a:pPr>
              <a:r>
                <a:rPr lang="en-US" sz="1600" b="1" u="sng" dirty="0" smtClean="0">
                  <a:solidFill>
                    <a:schemeClr val="accent4">
                      <a:lumMod val="50000"/>
                    </a:schemeClr>
                  </a:solidFill>
                  <a:latin typeface="Cambria" pitchFamily="18" charset="0"/>
                </a:rPr>
                <a:t>Detector</a:t>
              </a:r>
              <a:r>
                <a:rPr lang="en-US" sz="1600" b="1" dirty="0" smtClean="0">
                  <a:solidFill>
                    <a:schemeClr val="accent4">
                      <a:lumMod val="50000"/>
                    </a:schemeClr>
                  </a:solidFill>
                  <a:latin typeface="Cambria" pitchFamily="18" charset="0"/>
                </a:rPr>
                <a:t>:</a:t>
              </a:r>
            </a:p>
            <a:p>
              <a:pPr marL="0" lvl="1" algn="r">
                <a:spcBef>
                  <a:spcPts val="500"/>
                </a:spcBef>
                <a:buClr>
                  <a:schemeClr val="accent4">
                    <a:lumMod val="50000"/>
                  </a:schemeClr>
                </a:buClr>
                <a:buSzPct val="76000"/>
                <a:defRPr/>
              </a:pPr>
              <a:r>
                <a:rPr lang="en-US" sz="1600" b="1" dirty="0" smtClean="0">
                  <a:solidFill>
                    <a:schemeClr val="accent4">
                      <a:lumMod val="50000"/>
                    </a:schemeClr>
                  </a:solidFill>
                  <a:latin typeface="Cambria" pitchFamily="18" charset="0"/>
                </a:rPr>
                <a:t>8 CMOS planes</a:t>
              </a:r>
            </a:p>
            <a:p>
              <a:pPr marL="0" lvl="1" algn="r">
                <a:spcBef>
                  <a:spcPts val="500"/>
                </a:spcBef>
                <a:buClr>
                  <a:schemeClr val="accent4">
                    <a:lumMod val="50000"/>
                  </a:schemeClr>
                </a:buClr>
                <a:buSzPct val="76000"/>
                <a:defRPr/>
              </a:pPr>
              <a:endParaRPr lang="en-US" sz="16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endParaRPr>
            </a:p>
          </p:txBody>
        </p:sp>
        <p:sp>
          <p:nvSpPr>
            <p:cNvPr id="106" name="Segnaposto contenuto 2"/>
            <p:cNvSpPr txBox="1">
              <a:spLocks/>
            </p:cNvSpPr>
            <p:nvPr/>
          </p:nvSpPr>
          <p:spPr>
            <a:xfrm>
              <a:off x="3779912" y="2636912"/>
              <a:ext cx="1656184" cy="648072"/>
            </a:xfrm>
            <a:prstGeom prst="rect">
              <a:avLst/>
            </a:prstGeom>
          </p:spPr>
          <p:txBody>
            <a:bodyPr>
              <a:normAutofit fontScale="85000" lnSpcReduction="10000"/>
            </a:bodyPr>
            <a:lstStyle/>
            <a:p>
              <a:pPr marL="0" lvl="1">
                <a:spcBef>
                  <a:spcPts val="500"/>
                </a:spcBef>
                <a:buClr>
                  <a:schemeClr val="accent4">
                    <a:lumMod val="50000"/>
                  </a:schemeClr>
                </a:buClr>
                <a:buSzPct val="76000"/>
                <a:defRPr/>
              </a:pPr>
              <a:r>
                <a:rPr lang="en-US" b="1" u="sng" dirty="0" smtClean="0">
                  <a:solidFill>
                    <a:schemeClr val="accent4">
                      <a:lumMod val="50000"/>
                    </a:schemeClr>
                  </a:solidFill>
                  <a:latin typeface="Cambria" pitchFamily="18" charset="0"/>
                </a:rPr>
                <a:t>Target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  <a:latin typeface="Cambria" pitchFamily="18" charset="0"/>
                </a:rPr>
                <a:t>:</a:t>
              </a:r>
            </a:p>
            <a:p>
              <a:pPr marL="0" lvl="1">
                <a:spcBef>
                  <a:spcPts val="500"/>
                </a:spcBef>
                <a:buClr>
                  <a:schemeClr val="accent4">
                    <a:lumMod val="50000"/>
                  </a:schemeClr>
                </a:buClr>
                <a:buSzPct val="76000"/>
                <a:defRPr/>
              </a:pP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  <a:latin typeface="Cambria" pitchFamily="18" charset="0"/>
                </a:rPr>
                <a:t>PMMA - C</a:t>
              </a:r>
              <a:r>
                <a:rPr lang="en-US" b="1" baseline="-25000" dirty="0" smtClean="0">
                  <a:solidFill>
                    <a:schemeClr val="accent4">
                      <a:lumMod val="50000"/>
                    </a:schemeClr>
                  </a:solidFill>
                  <a:latin typeface="Cambria" pitchFamily="18" charset="0"/>
                </a:rPr>
                <a:t>5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  <a:latin typeface="Cambria" pitchFamily="18" charset="0"/>
                </a:rPr>
                <a:t> H</a:t>
              </a:r>
              <a:r>
                <a:rPr lang="en-US" b="1" baseline="-25000" dirty="0" smtClean="0">
                  <a:solidFill>
                    <a:schemeClr val="accent4">
                      <a:lumMod val="50000"/>
                    </a:schemeClr>
                  </a:solidFill>
                  <a:latin typeface="Cambria" pitchFamily="18" charset="0"/>
                </a:rPr>
                <a:t>8</a:t>
              </a:r>
              <a:r>
                <a:rPr lang="en-US" b="1" dirty="0" smtClean="0">
                  <a:solidFill>
                    <a:schemeClr val="accent4">
                      <a:lumMod val="50000"/>
                    </a:schemeClr>
                  </a:solidFill>
                  <a:latin typeface="Cambria" pitchFamily="18" charset="0"/>
                </a:rPr>
                <a:t> O</a:t>
              </a:r>
              <a:r>
                <a:rPr lang="en-US" b="1" baseline="-25000" dirty="0" smtClean="0">
                  <a:solidFill>
                    <a:schemeClr val="accent4">
                      <a:lumMod val="50000"/>
                    </a:schemeClr>
                  </a:solidFill>
                  <a:latin typeface="Cambria" pitchFamily="18" charset="0"/>
                </a:rPr>
                <a:t>2</a:t>
              </a:r>
            </a:p>
            <a:p>
              <a:pPr marL="0" lvl="1">
                <a:spcBef>
                  <a:spcPts val="500"/>
                </a:spcBef>
                <a:buClr>
                  <a:schemeClr val="accent4">
                    <a:lumMod val="50000"/>
                  </a:schemeClr>
                </a:buClr>
                <a:buSzPct val="76000"/>
                <a:defRPr/>
              </a:pPr>
              <a:endParaRPr lang="en-US" sz="16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endParaRPr>
            </a:p>
          </p:txBody>
        </p:sp>
        <p:cxnSp>
          <p:nvCxnSpPr>
            <p:cNvPr id="107" name="Connettore 7 106"/>
            <p:cNvCxnSpPr/>
            <p:nvPr/>
          </p:nvCxnSpPr>
          <p:spPr>
            <a:xfrm rot="16200000" flipV="1">
              <a:off x="4391980" y="1808820"/>
              <a:ext cx="360040" cy="144016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9" name="Connettore 7 118"/>
            <p:cNvCxnSpPr/>
            <p:nvPr/>
          </p:nvCxnSpPr>
          <p:spPr>
            <a:xfrm rot="10800000" flipV="1">
              <a:off x="3545956" y="2996952"/>
              <a:ext cx="233956" cy="2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24" name="Segnaposto contenuto 2"/>
            <p:cNvSpPr txBox="1">
              <a:spLocks/>
            </p:cNvSpPr>
            <p:nvPr/>
          </p:nvSpPr>
          <p:spPr>
            <a:xfrm>
              <a:off x="3059832" y="3284984"/>
              <a:ext cx="2016224" cy="576064"/>
            </a:xfrm>
            <a:prstGeom prst="rect">
              <a:avLst/>
            </a:prstGeom>
          </p:spPr>
          <p:txBody>
            <a:bodyPr>
              <a:normAutofit lnSpcReduction="10000"/>
            </a:bodyPr>
            <a:lstStyle/>
            <a:p>
              <a:pPr marL="0" lvl="1">
                <a:spcBef>
                  <a:spcPts val="500"/>
                </a:spcBef>
                <a:buClr>
                  <a:schemeClr val="accent4">
                    <a:lumMod val="50000"/>
                  </a:schemeClr>
                </a:buClr>
                <a:buSzPct val="76000"/>
                <a:defRPr/>
              </a:pPr>
              <a:r>
                <a:rPr lang="en-US" sz="1500" b="1" u="sng" dirty="0" smtClean="0">
                  <a:solidFill>
                    <a:schemeClr val="accent4">
                      <a:lumMod val="50000"/>
                    </a:schemeClr>
                  </a:solidFill>
                  <a:latin typeface="Cambria" pitchFamily="18" charset="0"/>
                </a:rPr>
                <a:t>Beam Monitoring</a:t>
              </a:r>
              <a:r>
                <a:rPr lang="en-US" sz="1500" b="1" dirty="0" smtClean="0">
                  <a:solidFill>
                    <a:schemeClr val="accent4">
                      <a:lumMod val="50000"/>
                    </a:schemeClr>
                  </a:solidFill>
                  <a:latin typeface="Cambria" pitchFamily="18" charset="0"/>
                </a:rPr>
                <a:t>:</a:t>
              </a:r>
            </a:p>
            <a:p>
              <a:pPr marL="0" lvl="1">
                <a:spcBef>
                  <a:spcPts val="500"/>
                </a:spcBef>
                <a:buClr>
                  <a:schemeClr val="accent4">
                    <a:lumMod val="50000"/>
                  </a:schemeClr>
                </a:buClr>
                <a:buSzPct val="76000"/>
                <a:defRPr/>
              </a:pPr>
              <a:r>
                <a:rPr lang="en-US" sz="1500" b="1" dirty="0" smtClean="0">
                  <a:solidFill>
                    <a:schemeClr val="accent4">
                      <a:lumMod val="50000"/>
                    </a:schemeClr>
                  </a:solidFill>
                  <a:latin typeface="Cambria" pitchFamily="18" charset="0"/>
                </a:rPr>
                <a:t>2 CMOS plane</a:t>
              </a:r>
              <a:endParaRPr lang="en-US" sz="1500" b="1" baseline="-25000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endParaRPr>
            </a:p>
            <a:p>
              <a:pPr marL="0" lvl="1">
                <a:spcBef>
                  <a:spcPts val="500"/>
                </a:spcBef>
                <a:buClr>
                  <a:schemeClr val="accent4">
                    <a:lumMod val="50000"/>
                  </a:schemeClr>
                </a:buClr>
                <a:buSzPct val="76000"/>
                <a:defRPr/>
              </a:pPr>
              <a:endParaRPr lang="en-US" sz="16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endParaRPr>
            </a:p>
          </p:txBody>
        </p:sp>
        <p:cxnSp>
          <p:nvCxnSpPr>
            <p:cNvPr id="125" name="Connettore 7 124"/>
            <p:cNvCxnSpPr/>
            <p:nvPr/>
          </p:nvCxnSpPr>
          <p:spPr>
            <a:xfrm rot="10800000">
              <a:off x="1835696" y="3429000"/>
              <a:ext cx="1152128" cy="288032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bg2"/>
              </a:solidFill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7" name="Connettore 2 126"/>
            <p:cNvCxnSpPr/>
            <p:nvPr/>
          </p:nvCxnSpPr>
          <p:spPr>
            <a:xfrm flipH="1">
              <a:off x="1763688" y="1556792"/>
              <a:ext cx="504056" cy="432048"/>
            </a:xfrm>
            <a:prstGeom prst="straightConnector1">
              <a:avLst/>
            </a:prstGeom>
            <a:ln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7" name="Connettore 2 136"/>
            <p:cNvCxnSpPr/>
            <p:nvPr/>
          </p:nvCxnSpPr>
          <p:spPr>
            <a:xfrm rot="-2940000" flipH="1">
              <a:off x="3351313" y="2016957"/>
              <a:ext cx="504056" cy="432048"/>
            </a:xfrm>
            <a:prstGeom prst="straightConnector1">
              <a:avLst/>
            </a:prstGeom>
            <a:ln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8" name="Connettore 2 137"/>
            <p:cNvCxnSpPr/>
            <p:nvPr/>
          </p:nvCxnSpPr>
          <p:spPr>
            <a:xfrm rot="-7800000" flipH="1">
              <a:off x="2592000" y="1260000"/>
              <a:ext cx="504056" cy="432048"/>
            </a:xfrm>
            <a:prstGeom prst="straightConnector1">
              <a:avLst/>
            </a:prstGeom>
            <a:ln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39" name="CasellaDiTesto 138"/>
            <p:cNvSpPr txBox="1"/>
            <p:nvPr/>
          </p:nvSpPr>
          <p:spPr>
            <a:xfrm rot="19088332">
              <a:off x="1690984" y="1719744"/>
              <a:ext cx="7296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  <a:latin typeface="Cambria" pitchFamily="18" charset="0"/>
                </a:rPr>
                <a:t>250 mm</a:t>
              </a:r>
            </a:p>
          </p:txBody>
        </p:sp>
        <p:sp>
          <p:nvSpPr>
            <p:cNvPr id="140" name="CasellaDiTesto 139"/>
            <p:cNvSpPr txBox="1"/>
            <p:nvPr/>
          </p:nvSpPr>
          <p:spPr>
            <a:xfrm rot="535879">
              <a:off x="2421472" y="1458364"/>
              <a:ext cx="7296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  <a:latin typeface="Cambria" pitchFamily="18" charset="0"/>
                </a:rPr>
                <a:t>100 mm</a:t>
              </a:r>
            </a:p>
          </p:txBody>
        </p:sp>
        <p:sp>
          <p:nvSpPr>
            <p:cNvPr id="141" name="CasellaDiTesto 140"/>
            <p:cNvSpPr txBox="1"/>
            <p:nvPr/>
          </p:nvSpPr>
          <p:spPr>
            <a:xfrm rot="16200000">
              <a:off x="3060545" y="2071168"/>
              <a:ext cx="7296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  <a:latin typeface="Cambria" pitchFamily="18" charset="0"/>
                </a:rPr>
                <a:t>100 mm</a:t>
              </a:r>
            </a:p>
          </p:txBody>
        </p:sp>
      </p:grpSp>
      <p:sp>
        <p:nvSpPr>
          <p:cNvPr id="143" name="CasellaDiTesto 142"/>
          <p:cNvSpPr txBox="1"/>
          <p:nvPr/>
        </p:nvSpPr>
        <p:spPr>
          <a:xfrm>
            <a:off x="683568" y="836712"/>
            <a:ext cx="4392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Cambria" pitchFamily="18" charset="0"/>
              </a:rPr>
              <a:t>Experimental setup</a:t>
            </a:r>
            <a:endParaRPr lang="en-US" sz="22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cxnSp>
        <p:nvCxnSpPr>
          <p:cNvPr id="63" name="Connettore 7 62"/>
          <p:cNvCxnSpPr/>
          <p:nvPr/>
        </p:nvCxnSpPr>
        <p:spPr>
          <a:xfrm rot="16200000" flipV="1">
            <a:off x="6444208" y="4365104"/>
            <a:ext cx="504056" cy="504056"/>
          </a:xfrm>
          <a:prstGeom prst="curvedConnector3">
            <a:avLst>
              <a:gd name="adj1" fmla="val 50000"/>
            </a:avLst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CasellaDiTesto 67"/>
          <p:cNvSpPr txBox="1"/>
          <p:nvPr/>
        </p:nvSpPr>
        <p:spPr>
          <a:xfrm>
            <a:off x="5868144" y="4005064"/>
            <a:ext cx="230425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Binary output</a:t>
            </a:r>
            <a:endParaRPr lang="en-US" sz="1600" dirty="0" smtClean="0">
              <a:latin typeface="Cambria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79512" y="836712"/>
            <a:ext cx="4104456" cy="586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457200" y="-27384"/>
            <a:ext cx="7787208" cy="752128"/>
          </a:xfrm>
        </p:spPr>
        <p:txBody>
          <a:bodyPr/>
          <a:lstStyle/>
          <a:p>
            <a:r>
              <a:rPr lang="en-US" i="0" spc="-150" dirty="0" smtClean="0">
                <a:solidFill>
                  <a:schemeClr val="accent4">
                    <a:lumMod val="50000"/>
                  </a:schemeClr>
                </a:solidFill>
              </a:rPr>
              <a:t>Results</a:t>
            </a:r>
            <a:endParaRPr lang="en-US" i="0" spc="-15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4499992" y="2420888"/>
            <a:ext cx="4500008" cy="3744416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499992" y="836712"/>
            <a:ext cx="4500008" cy="136815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251520" y="836712"/>
            <a:ext cx="421196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defRPr/>
            </a:pPr>
            <a:r>
              <a:rPr lang="en-US" sz="2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Detector response simulation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 l="3000" t="4430" r="4000"/>
          <a:stretch>
            <a:fillRect/>
          </a:stretch>
        </p:blipFill>
        <p:spPr bwMode="auto">
          <a:xfrm>
            <a:off x="4806850" y="3320196"/>
            <a:ext cx="3881058" cy="2701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sellaDiTesto 11"/>
          <p:cNvSpPr txBox="1"/>
          <p:nvPr/>
        </p:nvSpPr>
        <p:spPr>
          <a:xfrm>
            <a:off x="4716016" y="2474312"/>
            <a:ext cx="4032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Cambria" pitchFamily="18" charset="0"/>
              </a:rPr>
              <a:t>Longitudinal vertex position</a:t>
            </a:r>
          </a:p>
          <a:p>
            <a:pPr algn="ctr"/>
            <a:r>
              <a:rPr lang="en-US" sz="2000" b="1" u="sng" dirty="0" smtClean="0">
                <a:solidFill>
                  <a:schemeClr val="bg1"/>
                </a:solidFill>
                <a:latin typeface="Cambria" pitchFamily="18" charset="0"/>
              </a:rPr>
              <a:t>Residuals</a:t>
            </a:r>
            <a:r>
              <a:rPr lang="en-US" sz="2000" b="1" dirty="0" smtClean="0">
                <a:solidFill>
                  <a:schemeClr val="bg1"/>
                </a:solidFill>
                <a:latin typeface="Cambria" pitchFamily="18" charset="0"/>
              </a:rPr>
              <a:t>: True – Reconstructed</a:t>
            </a:r>
            <a:endParaRPr lang="en-US" sz="20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220072" y="3789040"/>
            <a:ext cx="15841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Thin</a:t>
            </a:r>
            <a:r>
              <a:rPr lang="it-IT" b="1" i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 target</a:t>
            </a:r>
          </a:p>
          <a:p>
            <a:r>
              <a:rPr lang="it-IT" sz="1500" b="1" i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8 mm</a:t>
            </a:r>
            <a:endParaRPr lang="it-IT" sz="1500" b="1" i="1" dirty="0">
              <a:solidFill>
                <a:schemeClr val="accent4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4572000" y="836712"/>
            <a:ext cx="421196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Algorithm validation</a:t>
            </a:r>
          </a:p>
        </p:txBody>
      </p:sp>
      <p:sp>
        <p:nvSpPr>
          <p:cNvPr id="15" name="Segnaposto contenuto 2"/>
          <p:cNvSpPr txBox="1">
            <a:spLocks/>
          </p:cNvSpPr>
          <p:nvPr/>
        </p:nvSpPr>
        <p:spPr>
          <a:xfrm>
            <a:off x="4499992" y="1268760"/>
            <a:ext cx="4536504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0000" indent="-180000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buFont typeface="Wingdings 3"/>
              <a:buChar char=""/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Performed with a thin (8 mm) target</a:t>
            </a:r>
          </a:p>
          <a:p>
            <a:pPr marL="180000" lvl="0" indent="-180000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buFont typeface="Wingdings 3"/>
              <a:buChar char=""/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Efficiency tracking  &amp;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vertexing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 ~ </a:t>
            </a:r>
            <a:r>
              <a:rPr lang="en-US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99%</a:t>
            </a:r>
            <a:endParaRPr lang="en-US" sz="2000" b="1" dirty="0" smtClean="0"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7" name="Segnaposto contenuto 2"/>
          <p:cNvSpPr txBox="1">
            <a:spLocks/>
          </p:cNvSpPr>
          <p:nvPr/>
        </p:nvSpPr>
        <p:spPr>
          <a:xfrm>
            <a:off x="179512" y="1268760"/>
            <a:ext cx="4392488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0000" indent="-180000">
              <a:spcBef>
                <a:spcPts val="500"/>
              </a:spcBef>
              <a:buClr>
                <a:schemeClr val="accent4">
                  <a:lumMod val="50000"/>
                </a:schemeClr>
              </a:buClr>
              <a:buSzPct val="76000"/>
              <a:buFont typeface="Wingdings 3"/>
              <a:buChar char=""/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Phenomenological model based on experimental data</a:t>
            </a:r>
            <a:endParaRPr lang="en-US" sz="2000" b="1" dirty="0" smtClean="0"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723" y="2060849"/>
            <a:ext cx="3556528" cy="237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asellaDiTesto 19"/>
          <p:cNvSpPr txBox="1"/>
          <p:nvPr/>
        </p:nvSpPr>
        <p:spPr>
          <a:xfrm>
            <a:off x="1115616" y="2373329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Proton 80 </a:t>
            </a:r>
            <a:r>
              <a:rPr lang="en-US" sz="1200" b="1" dirty="0" err="1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MeV</a:t>
            </a:r>
            <a:endParaRPr lang="en-US" sz="1200" b="1" dirty="0" smtClean="0">
              <a:solidFill>
                <a:schemeClr val="accent4">
                  <a:lumMod val="50000"/>
                </a:schemeClr>
              </a:solidFill>
              <a:latin typeface="Cambria" pitchFamily="18" charset="0"/>
            </a:endParaRPr>
          </a:p>
          <a:p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Mean:  4.4</a:t>
            </a:r>
          </a:p>
          <a:p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RMS: 1.7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 </a:t>
            </a:r>
            <a:endParaRPr lang="en-US" b="1" dirty="0">
              <a:solidFill>
                <a:schemeClr val="accent4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2195736" y="306896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Carbon: 80 </a:t>
            </a:r>
            <a:r>
              <a:rPr lang="en-US" sz="1200" b="1" dirty="0" err="1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MeV</a:t>
            </a:r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/u</a:t>
            </a:r>
          </a:p>
          <a:p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Mean:  21.1</a:t>
            </a:r>
          </a:p>
          <a:p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RMS: 4.7</a:t>
            </a:r>
            <a:endParaRPr lang="en-US" sz="1200" b="1" dirty="0">
              <a:solidFill>
                <a:schemeClr val="accent4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555776" y="2276872"/>
            <a:ext cx="158417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Experimental data</a:t>
            </a:r>
            <a:endParaRPr lang="en-US" b="1" i="1" baseline="30000" dirty="0">
              <a:solidFill>
                <a:schemeClr val="accent4">
                  <a:lumMod val="50000"/>
                </a:schemeClr>
              </a:solidFill>
              <a:latin typeface="Cambria" pitchFamily="18" charset="0"/>
              <a:cs typeface="Times New Roman" pitchFamily="18" charset="0"/>
            </a:endParaRPr>
          </a:p>
        </p:txBody>
      </p:sp>
      <p:grpSp>
        <p:nvGrpSpPr>
          <p:cNvPr id="29" name="Gruppo 28"/>
          <p:cNvGrpSpPr/>
          <p:nvPr/>
        </p:nvGrpSpPr>
        <p:grpSpPr>
          <a:xfrm>
            <a:off x="358789" y="4193162"/>
            <a:ext cx="3565139" cy="2404190"/>
            <a:chOff x="358789" y="4193162"/>
            <a:chExt cx="3565139" cy="2404190"/>
          </a:xfrm>
        </p:grpSpPr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t="4430" r="4000"/>
            <a:stretch>
              <a:fillRect/>
            </a:stretch>
          </p:blipFill>
          <p:spPr bwMode="auto">
            <a:xfrm>
              <a:off x="358789" y="4193162"/>
              <a:ext cx="3565139" cy="2404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Rettangolo 27"/>
            <p:cNvSpPr/>
            <p:nvPr/>
          </p:nvSpPr>
          <p:spPr>
            <a:xfrm>
              <a:off x="2555776" y="4437112"/>
              <a:ext cx="1008112" cy="504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6" name="CasellaDiTesto 25"/>
          <p:cNvSpPr txBox="1"/>
          <p:nvPr/>
        </p:nvSpPr>
        <p:spPr>
          <a:xfrm>
            <a:off x="2555776" y="4437112"/>
            <a:ext cx="158417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Simulation</a:t>
            </a:r>
            <a:endParaRPr lang="en-US" b="1" i="1" baseline="30000" dirty="0">
              <a:solidFill>
                <a:schemeClr val="accent4">
                  <a:lumMod val="50000"/>
                </a:schemeClr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115616" y="4437112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Proton 80 </a:t>
            </a:r>
            <a:r>
              <a:rPr lang="en-US" sz="1200" b="1" dirty="0" err="1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MeV</a:t>
            </a:r>
            <a:endParaRPr lang="en-US" sz="1200" b="1" dirty="0" smtClean="0">
              <a:solidFill>
                <a:schemeClr val="accent4">
                  <a:lumMod val="50000"/>
                </a:schemeClr>
              </a:solidFill>
              <a:latin typeface="Cambria" pitchFamily="18" charset="0"/>
            </a:endParaRPr>
          </a:p>
          <a:p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Mean:  4.5</a:t>
            </a:r>
          </a:p>
          <a:p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RMS: 2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 </a:t>
            </a:r>
            <a:endParaRPr lang="en-US" b="1" dirty="0">
              <a:solidFill>
                <a:schemeClr val="accent4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267744" y="5230941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Carbon: 80 </a:t>
            </a:r>
            <a:r>
              <a:rPr lang="en-US" sz="1200" b="1" dirty="0" err="1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MeV</a:t>
            </a:r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/u</a:t>
            </a:r>
          </a:p>
          <a:p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Mean:  22.5</a:t>
            </a:r>
          </a:p>
          <a:p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RMS: 2.6</a:t>
            </a:r>
            <a:endParaRPr lang="en-US" sz="1200" b="1" dirty="0">
              <a:solidFill>
                <a:schemeClr val="accent4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51520" y="836712"/>
            <a:ext cx="4320480" cy="36724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C199D-C23C-458A-9022-E14343C0BFF1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179512" y="4725144"/>
            <a:ext cx="6768752" cy="2016224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788024" y="836712"/>
            <a:ext cx="4176000" cy="367240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457200" y="-27384"/>
            <a:ext cx="7787208" cy="752128"/>
          </a:xfrm>
        </p:spPr>
        <p:txBody>
          <a:bodyPr/>
          <a:lstStyle/>
          <a:p>
            <a:r>
              <a:rPr lang="en-US" i="0" spc="-150" dirty="0" smtClean="0">
                <a:solidFill>
                  <a:schemeClr val="accent4">
                    <a:lumMod val="50000"/>
                  </a:schemeClr>
                </a:solidFill>
              </a:rPr>
              <a:t>Results thick target</a:t>
            </a:r>
            <a:endParaRPr lang="en-US" i="0" spc="-15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-180528" y="908720"/>
            <a:ext cx="52200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en-US" sz="22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Longitudinal vertex position</a:t>
            </a:r>
          </a:p>
          <a:p>
            <a:pPr algn="ctr"/>
            <a:r>
              <a:rPr lang="en-US" sz="2000" b="1" u="sng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Comparison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: True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 vs. </a:t>
            </a:r>
            <a:r>
              <a:rPr lang="en-US" sz="2000" b="1" dirty="0" err="1" smtClean="0">
                <a:solidFill>
                  <a:srgbClr val="FF0000"/>
                </a:solidFill>
                <a:latin typeface="Cambria" pitchFamily="18" charset="0"/>
              </a:rPr>
              <a:t>Rec</a:t>
            </a:r>
            <a:endParaRPr lang="en-US" sz="2000" b="1" dirty="0">
              <a:solidFill>
                <a:schemeClr val="accent4">
                  <a:lumMod val="50000"/>
                </a:schemeClr>
              </a:solidFill>
              <a:latin typeface="Cambria" pitchFamily="18" charset="0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2" cstate="print"/>
          <a:srcRect r="4000"/>
          <a:stretch>
            <a:fillRect/>
          </a:stretch>
        </p:blipFill>
        <p:spPr bwMode="auto">
          <a:xfrm>
            <a:off x="591203" y="1738770"/>
            <a:ext cx="3620757" cy="25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egnaposto contenuto 2"/>
          <p:cNvSpPr txBox="1">
            <a:spLocks/>
          </p:cNvSpPr>
          <p:nvPr/>
        </p:nvSpPr>
        <p:spPr>
          <a:xfrm>
            <a:off x="4283968" y="908720"/>
            <a:ext cx="52200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Longitudinal vertex position</a:t>
            </a:r>
          </a:p>
          <a:p>
            <a:pPr algn="ctr"/>
            <a:r>
              <a:rPr lang="en-US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Residuals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: True -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Rec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 l="2500" t="738" r="4000"/>
          <a:stretch>
            <a:fillRect/>
          </a:stretch>
        </p:blipFill>
        <p:spPr bwMode="auto">
          <a:xfrm>
            <a:off x="5004048" y="1709113"/>
            <a:ext cx="3694000" cy="265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asellaDiTesto 15"/>
          <p:cNvSpPr txBox="1"/>
          <p:nvPr/>
        </p:nvSpPr>
        <p:spPr>
          <a:xfrm>
            <a:off x="5364088" y="2132856"/>
            <a:ext cx="15841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Thick</a:t>
            </a:r>
            <a:r>
              <a:rPr lang="it-IT" b="1" i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 target</a:t>
            </a:r>
          </a:p>
          <a:p>
            <a:r>
              <a:rPr lang="it-IT" sz="1500" b="1" i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250 mm</a:t>
            </a:r>
            <a:endParaRPr lang="it-IT" sz="1500" b="1" i="1" dirty="0">
              <a:solidFill>
                <a:schemeClr val="accent4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51520" y="4819799"/>
            <a:ext cx="4392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Cambria" pitchFamily="18" charset="0"/>
              </a:rPr>
              <a:t>Conclusion &amp; outlook</a:t>
            </a:r>
            <a:endParaRPr lang="en-US" sz="22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8" name="Segnaposto contenuto 2"/>
          <p:cNvSpPr txBox="1">
            <a:spLocks/>
          </p:cNvSpPr>
          <p:nvPr/>
        </p:nvSpPr>
        <p:spPr>
          <a:xfrm>
            <a:off x="-36512" y="5301208"/>
            <a:ext cx="6912768" cy="1368152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2300" dirty="0" smtClean="0">
                <a:solidFill>
                  <a:schemeClr val="bg1"/>
                </a:solidFill>
                <a:latin typeface="Cambria"/>
              </a:rPr>
              <a:t>Detector response and reconstruction chain  integrated in simulation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2300" dirty="0" smtClean="0">
                <a:solidFill>
                  <a:schemeClr val="bg1"/>
                </a:solidFill>
                <a:latin typeface="Cambria"/>
              </a:rPr>
              <a:t>Vertex resolution limited by diffusion process  and not by detector/algorithms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2300" dirty="0" smtClean="0">
                <a:solidFill>
                  <a:schemeClr val="bg1"/>
                </a:solidFill>
                <a:latin typeface="Cambria"/>
              </a:rPr>
              <a:t>Algorithm taking into account diffusion process is under  study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/>
              </a:buClr>
              <a:buSzPct val="76000"/>
              <a:buFont typeface="Wingdings 3"/>
              <a:buChar char=""/>
              <a:tabLst/>
              <a:defRPr/>
            </a:pPr>
            <a:endParaRPr lang="en-US" sz="2300" dirty="0" smtClean="0">
              <a:solidFill>
                <a:schemeClr val="bg1"/>
              </a:solidFill>
              <a:latin typeface="Cambria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6912768" y="4797152"/>
            <a:ext cx="20517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00" b="1" dirty="0" smtClean="0">
                <a:solidFill>
                  <a:schemeClr val="accent4">
                    <a:lumMod val="50000"/>
                  </a:schemeClr>
                </a:solidFill>
                <a:latin typeface="Bradley Hand ITC" pitchFamily="66" charset="0"/>
              </a:rPr>
              <a:t>Thank you</a:t>
            </a:r>
            <a:endParaRPr lang="en-US" sz="3900" b="1" dirty="0">
              <a:solidFill>
                <a:schemeClr val="accent4">
                  <a:lumMod val="50000"/>
                </a:schemeClr>
              </a:solidFill>
              <a:latin typeface="Bradley Hand ITC" pitchFamily="66" charset="0"/>
            </a:endParaRPr>
          </a:p>
        </p:txBody>
      </p:sp>
      <p:grpSp>
        <p:nvGrpSpPr>
          <p:cNvPr id="26" name="Gruppo 25"/>
          <p:cNvGrpSpPr/>
          <p:nvPr/>
        </p:nvGrpSpPr>
        <p:grpSpPr>
          <a:xfrm>
            <a:off x="1619672" y="3933056"/>
            <a:ext cx="1728192" cy="604193"/>
            <a:chOff x="1619672" y="3933056"/>
            <a:chExt cx="1728192" cy="604193"/>
          </a:xfrm>
        </p:grpSpPr>
        <p:cxnSp>
          <p:nvCxnSpPr>
            <p:cNvPr id="21" name="Connettore 1 20"/>
            <p:cNvCxnSpPr/>
            <p:nvPr/>
          </p:nvCxnSpPr>
          <p:spPr>
            <a:xfrm>
              <a:off x="1619672" y="4005064"/>
              <a:ext cx="0" cy="504056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nettore 1 21"/>
            <p:cNvCxnSpPr/>
            <p:nvPr/>
          </p:nvCxnSpPr>
          <p:spPr>
            <a:xfrm>
              <a:off x="3347864" y="3933056"/>
              <a:ext cx="0" cy="576064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nettore 1 22"/>
            <p:cNvCxnSpPr/>
            <p:nvPr/>
          </p:nvCxnSpPr>
          <p:spPr>
            <a:xfrm>
              <a:off x="1640662" y="4509120"/>
              <a:ext cx="1707202" cy="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CasellaDiTesto 23"/>
            <p:cNvSpPr txBox="1"/>
            <p:nvPr/>
          </p:nvSpPr>
          <p:spPr>
            <a:xfrm>
              <a:off x="1907704" y="4229472"/>
              <a:ext cx="7920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i="1" dirty="0" smtClean="0">
                  <a:latin typeface="Cambria" pitchFamily="18" charset="0"/>
                </a:rPr>
                <a:t>target</a:t>
              </a:r>
              <a:endParaRPr lang="it-IT" sz="1400" i="1" dirty="0">
                <a:latin typeface="Cambria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1915334">
  <a:themeElements>
    <a:clrScheme name="Ve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lharris_travel">
      <a:majorFont>
        <a:latin typeface="times new roman"/>
        <a:ea typeface=""/>
        <a:cs typeface=""/>
      </a:majorFont>
      <a:minorFont>
        <a:latin typeface="Trebushet MS"/>
        <a:ea typeface=""/>
        <a:cs typeface="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2E8AA36-F33F-41D9-8BB3-2FE38E87BB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TS101915334</Template>
  <TotalTime>1556</TotalTime>
  <Words>404</Words>
  <Application>Microsoft Office PowerPoint</Application>
  <PresentationFormat>Presentazione su schermo (4:3)</PresentationFormat>
  <Paragraphs>110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TS101915334</vt:lpstr>
      <vt:lpstr>Personalizza struttura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</dc:creator>
  <cp:lastModifiedBy>Re</cp:lastModifiedBy>
  <cp:revision>173</cp:revision>
  <dcterms:created xsi:type="dcterms:W3CDTF">2013-05-27T14:27:43Z</dcterms:created>
  <dcterms:modified xsi:type="dcterms:W3CDTF">2013-06-06T17:40:25Z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TC019153349991</vt:lpwstr>
  </property>
</Properties>
</file>