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3" r:id="rId6"/>
    <p:sldId id="313" r:id="rId7"/>
    <p:sldId id="322" r:id="rId8"/>
    <p:sldId id="279" r:id="rId9"/>
    <p:sldId id="282" r:id="rId10"/>
    <p:sldId id="319" r:id="rId11"/>
    <p:sldId id="286" r:id="rId12"/>
    <p:sldId id="287" r:id="rId13"/>
    <p:sldId id="288" r:id="rId14"/>
    <p:sldId id="289" r:id="rId15"/>
    <p:sldId id="281" r:id="rId16"/>
    <p:sldId id="296" r:id="rId17"/>
    <p:sldId id="292" r:id="rId18"/>
    <p:sldId id="298" r:id="rId19"/>
    <p:sldId id="291" r:id="rId20"/>
    <p:sldId id="315" r:id="rId21"/>
    <p:sldId id="267" r:id="rId22"/>
    <p:sldId id="318" r:id="rId23"/>
    <p:sldId id="264" r:id="rId24"/>
    <p:sldId id="316" r:id="rId25"/>
    <p:sldId id="321" r:id="rId26"/>
    <p:sldId id="262" r:id="rId27"/>
    <p:sldId id="272" r:id="rId28"/>
    <p:sldId id="261" r:id="rId29"/>
    <p:sldId id="299" r:id="rId30"/>
    <p:sldId id="31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005300"/>
    <a:srgbClr val="FFB14E"/>
    <a:srgbClr val="006400"/>
    <a:srgbClr val="6ABAE0"/>
    <a:srgbClr val="FF424B"/>
    <a:srgbClr val="E1D42B"/>
    <a:srgbClr val="F0A229"/>
    <a:srgbClr val="FF9725"/>
    <a:srgbClr val="21C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A0825-48A4-034E-AD94-637026124C87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045D6-9FA9-A14B-8317-073A4492BA4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2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574C-ED04-CD4D-8341-2809B0C6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Bisogna</a:t>
            </a:r>
            <a:r>
              <a:rPr lang="en-US" dirty="0" smtClean="0"/>
              <a:t> </a:t>
            </a:r>
            <a:r>
              <a:rPr lang="en-US" dirty="0" err="1" smtClean="0"/>
              <a:t>verfiicare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quanto</a:t>
            </a:r>
            <a:r>
              <a:rPr lang="en-US" baseline="0" dirty="0" smtClean="0"/>
              <a:t> rho diff da </a:t>
            </a:r>
            <a:r>
              <a:rPr lang="en-US" baseline="0" dirty="0" err="1" smtClean="0"/>
              <a:t>quella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all’equilibrio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sottraendo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flusso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radiale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045D6-9FA9-A14B-8317-073A4492BA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7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Effetto</a:t>
            </a:r>
            <a:r>
              <a:rPr lang="en-US" dirty="0" smtClean="0"/>
              <a:t> </a:t>
            </a:r>
            <a:r>
              <a:rPr lang="en-US" dirty="0" err="1" smtClean="0"/>
              <a:t>df</a:t>
            </a:r>
            <a:r>
              <a:rPr lang="en-US" dirty="0" smtClean="0"/>
              <a:t> con </a:t>
            </a:r>
            <a:r>
              <a:rPr lang="en-US" dirty="0" err="1" smtClean="0"/>
              <a:t>l’altra</a:t>
            </a:r>
            <a:r>
              <a:rPr lang="en-US" dirty="0" smtClean="0"/>
              <a:t> </a:t>
            </a:r>
            <a:r>
              <a:rPr lang="en-US" dirty="0" err="1" smtClean="0"/>
              <a:t>figura</a:t>
            </a:r>
            <a:endParaRPr lang="en-US" dirty="0" smtClean="0"/>
          </a:p>
          <a:p>
            <a:r>
              <a:rPr lang="en-US" dirty="0" err="1" smtClean="0"/>
              <a:t>Df</a:t>
            </a:r>
            <a:r>
              <a:rPr lang="en-US" dirty="0" smtClean="0"/>
              <a:t> </a:t>
            </a:r>
            <a:r>
              <a:rPr lang="en-US" dirty="0" err="1" smtClean="0"/>
              <a:t>comunque</a:t>
            </a:r>
            <a:r>
              <a:rPr lang="en-US" dirty="0" smtClean="0"/>
              <a:t> non </a:t>
            </a:r>
            <a:r>
              <a:rPr lang="en-US" dirty="0" err="1" smtClean="0"/>
              <a:t>considerata</a:t>
            </a:r>
            <a:r>
              <a:rPr lang="en-US" dirty="0" smtClean="0"/>
              <a:t> </a:t>
            </a:r>
            <a:r>
              <a:rPr lang="en-US" dirty="0" err="1" smtClean="0"/>
              <a:t>all’inzio</a:t>
            </a:r>
            <a:r>
              <a:rPr lang="en-US" dirty="0" smtClean="0"/>
              <a:t> e </a:t>
            </a:r>
            <a:r>
              <a:rPr lang="en-US" dirty="0" err="1" smtClean="0"/>
              <a:t>corrisponderebbe</a:t>
            </a:r>
            <a:r>
              <a:rPr lang="en-US" dirty="0" smtClean="0"/>
              <a:t> ad un </a:t>
            </a:r>
            <a:r>
              <a:rPr lang="en-US" dirty="0" err="1" smtClean="0"/>
              <a:t>valore</a:t>
            </a:r>
            <a:r>
              <a:rPr lang="en-US" dirty="0" smtClean="0"/>
              <a:t> </a:t>
            </a:r>
            <a:r>
              <a:rPr lang="en-US" dirty="0" err="1" smtClean="0"/>
              <a:t>finito</a:t>
            </a:r>
            <a:r>
              <a:rPr lang="en-US" dirty="0" smtClean="0"/>
              <a:t> di </a:t>
            </a:r>
            <a:r>
              <a:rPr lang="en-US" dirty="0" err="1" smtClean="0"/>
              <a:t>pmv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Aggiungere</a:t>
            </a:r>
            <a:r>
              <a:rPr lang="en-US" dirty="0" smtClean="0"/>
              <a:t> ref. 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dusling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4045D6-9FA9-A14B-8317-073A4492BA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8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Update figure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9418AD-4427-EF4B-A88D-FD2C48BE1410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78B-4E00-5449-8439-9E387222B049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83B3-4547-834A-8128-D68A3C6F7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5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78B-4E00-5449-8439-9E387222B049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83B3-4547-834A-8128-D68A3C6F7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78B-4E00-5449-8439-9E387222B049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83B3-4547-834A-8128-D68A3C6F7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6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2E6C507-803B-2547-B77C-FF8619152F7C}" type="datetime1">
              <a:rPr lang="en-US" smtClean="0"/>
              <a:t>6/4/2013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School of Nuclear Physics in Erice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865857E-DEC7-2744-80B9-CC0EFD5B19C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53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78B-4E00-5449-8439-9E387222B049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83B3-4547-834A-8128-D68A3C6F7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3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78B-4E00-5449-8439-9E387222B049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83B3-4547-834A-8128-D68A3C6F7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3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78B-4E00-5449-8439-9E387222B049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83B3-4547-834A-8128-D68A3C6F7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8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78B-4E00-5449-8439-9E387222B049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83B3-4547-834A-8128-D68A3C6F7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9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78B-4E00-5449-8439-9E387222B049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83B3-4547-834A-8128-D68A3C6F7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4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78B-4E00-5449-8439-9E387222B049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83B3-4547-834A-8128-D68A3C6F7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78B-4E00-5449-8439-9E387222B049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83B3-4547-834A-8128-D68A3C6F7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6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178B-4E00-5449-8439-9E387222B049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83B3-4547-834A-8128-D68A3C6F7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7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76"/>
            </a:gs>
            <a:gs pos="92000">
              <a:srgbClr val="00007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E178B-4E00-5449-8439-9E387222B049}" type="datetimeFigureOut">
              <a:rPr lang="en-US" smtClean="0"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83B3-4547-834A-8128-D68A3C6F7F9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2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4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wmf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35.wmf"/><Relationship Id="rId10" Type="http://schemas.openxmlformats.org/officeDocument/2006/relationships/image" Target="../media/image39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7.emf"/><Relationship Id="rId14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56.emf"/><Relationship Id="rId3" Type="http://schemas.openxmlformats.org/officeDocument/2006/relationships/image" Target="../media/image52.png"/><Relationship Id="rId7" Type="http://schemas.openxmlformats.org/officeDocument/2006/relationships/image" Target="../media/image49.emf"/><Relationship Id="rId12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51.emf"/><Relationship Id="rId5" Type="http://schemas.openxmlformats.org/officeDocument/2006/relationships/image" Target="../media/image54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53.png"/><Relationship Id="rId9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8.emf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61.png"/><Relationship Id="rId5" Type="http://schemas.openxmlformats.org/officeDocument/2006/relationships/image" Target="../media/image57.emf"/><Relationship Id="rId10" Type="http://schemas.openxmlformats.org/officeDocument/2006/relationships/image" Target="../media/image59.emf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66.wmf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65.e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6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28.bin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6.wmf"/><Relationship Id="rId5" Type="http://schemas.openxmlformats.org/officeDocument/2006/relationships/image" Target="../media/image75.png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emf"/><Relationship Id="rId10" Type="http://schemas.openxmlformats.org/officeDocument/2006/relationships/image" Target="../media/image13.e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2.em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png"/><Relationship Id="rId5" Type="http://schemas.openxmlformats.org/officeDocument/2006/relationships/image" Target="../media/image11.emf"/><Relationship Id="rId10" Type="http://schemas.openxmlformats.org/officeDocument/2006/relationships/image" Target="../media/image13.e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3365" y="225607"/>
            <a:ext cx="9037270" cy="1137809"/>
          </a:xfrm>
          <a:prstGeom prst="roundRect">
            <a:avLst>
              <a:gd name="adj" fmla="val 16667"/>
            </a:avLst>
          </a:prstGeom>
          <a:solidFill>
            <a:srgbClr val="FFEC99"/>
          </a:solidFill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038" y="286199"/>
            <a:ext cx="902926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i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Elliptic flow from kinetic theory at fixed </a:t>
            </a:r>
            <a:r>
              <a:rPr lang="en-US" sz="3200" i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cs typeface="Symbol" charset="2"/>
              </a:rPr>
              <a:t>h</a:t>
            </a:r>
            <a:r>
              <a:rPr lang="en-US" sz="3200" i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/s(T)</a:t>
            </a:r>
          </a:p>
          <a:p>
            <a:pPr algn="ctr"/>
            <a:r>
              <a:rPr lang="en-US" sz="2800" dirty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f</a:t>
            </a:r>
            <a:r>
              <a:rPr lang="en-US" sz="2800" i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rom  a CGC initial condition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912875"/>
              </p:ext>
            </p:extLst>
          </p:nvPr>
        </p:nvGraphicFramePr>
        <p:xfrm>
          <a:off x="5680153" y="1629850"/>
          <a:ext cx="2895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Photo Editor Photo" r:id="rId3" imgW="1733333" imgH="781159" progId="MSPhotoEd.3">
                  <p:embed/>
                </p:oleObj>
              </mc:Choice>
              <mc:Fallback>
                <p:oleObj name="Photo Editor Photo" r:id="rId3" imgW="1733333" imgH="78115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153" y="1629850"/>
                        <a:ext cx="2895600" cy="1447800"/>
                      </a:xfrm>
                      <a:prstGeom prst="rect">
                        <a:avLst/>
                      </a:prstGeom>
                      <a:solidFill>
                        <a:srgbClr val="FFEC99"/>
                      </a:solidFill>
                      <a:ln w="57150">
                        <a:solidFill>
                          <a:srgbClr val="FF9933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25381" y="1451854"/>
            <a:ext cx="4853755" cy="148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800" b="1" i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 Engraved LET"/>
                <a:cs typeface="Academy Engraved LET"/>
              </a:rPr>
              <a:t>V. Greco </a:t>
            </a:r>
          </a:p>
          <a:p>
            <a:pPr algn="l">
              <a:lnSpc>
                <a:spcPct val="120000"/>
              </a:lnSpc>
            </a:pPr>
            <a:r>
              <a:rPr lang="en-US" sz="2400" b="1" i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 Engraved LET"/>
                <a:cs typeface="Academy Engraved LET"/>
              </a:rPr>
              <a:t>UNIVERSITY of CATANIA</a:t>
            </a:r>
          </a:p>
          <a:p>
            <a:pPr algn="l">
              <a:lnSpc>
                <a:spcPct val="120000"/>
              </a:lnSpc>
            </a:pPr>
            <a:r>
              <a:rPr lang="en-US" sz="2400" b="1" i="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cademy Engraved LET"/>
                <a:cs typeface="Academy Engraved LET"/>
              </a:rPr>
              <a:t>INFN-LNS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126" y="3298764"/>
            <a:ext cx="17551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4B51F"/>
                </a:solidFill>
                <a:latin typeface="Academy Engraved LET"/>
                <a:cs typeface="Academy Engraved LET"/>
              </a:rPr>
              <a:t>S. </a:t>
            </a:r>
            <a:r>
              <a:rPr lang="en-US" sz="2400" dirty="0" err="1" smtClean="0">
                <a:solidFill>
                  <a:srgbClr val="E4B51F"/>
                </a:solidFill>
                <a:latin typeface="Academy Engraved LET"/>
                <a:cs typeface="Academy Engraved LET"/>
              </a:rPr>
              <a:t>Plumari</a:t>
            </a:r>
            <a:endParaRPr lang="en-US" sz="2400" dirty="0">
              <a:solidFill>
                <a:srgbClr val="E4B51F"/>
              </a:solidFill>
              <a:latin typeface="Academy Engraved LET"/>
              <a:cs typeface="Academy Engraved LET"/>
            </a:endParaRPr>
          </a:p>
          <a:p>
            <a:r>
              <a:rPr lang="en-US" sz="2400" dirty="0" smtClean="0">
                <a:solidFill>
                  <a:srgbClr val="E4B51F"/>
                </a:solidFill>
                <a:latin typeface="Academy Engraved LET"/>
                <a:cs typeface="Academy Engraved LET"/>
              </a:rPr>
              <a:t>A. Puglisi</a:t>
            </a:r>
          </a:p>
          <a:p>
            <a:r>
              <a:rPr lang="en-US" sz="2400" dirty="0" smtClean="0">
                <a:solidFill>
                  <a:srgbClr val="E4B51F"/>
                </a:solidFill>
                <a:latin typeface="Academy Engraved LET"/>
                <a:cs typeface="Academy Engraved LET"/>
              </a:rPr>
              <a:t>M. </a:t>
            </a:r>
            <a:r>
              <a:rPr lang="en-US" sz="2400" dirty="0" err="1" smtClean="0">
                <a:solidFill>
                  <a:srgbClr val="E4B51F"/>
                </a:solidFill>
                <a:latin typeface="Academy Engraved LET"/>
                <a:cs typeface="Academy Engraved LET"/>
              </a:rPr>
              <a:t>Ruggieri</a:t>
            </a:r>
            <a:endParaRPr lang="en-US" sz="2400" dirty="0" smtClean="0">
              <a:solidFill>
                <a:srgbClr val="E4B51F"/>
              </a:solidFill>
              <a:latin typeface="Academy Engraved LET"/>
              <a:cs typeface="Academy Engraved LET"/>
            </a:endParaRPr>
          </a:p>
          <a:p>
            <a:r>
              <a:rPr lang="en-US" sz="2400" dirty="0" smtClean="0">
                <a:solidFill>
                  <a:srgbClr val="E4B51F"/>
                </a:solidFill>
                <a:latin typeface="Academy Engraved LET"/>
                <a:cs typeface="Academy Engraved LET"/>
              </a:rPr>
              <a:t>F. </a:t>
            </a:r>
            <a:r>
              <a:rPr lang="en-US" sz="2400" dirty="0" err="1" smtClean="0">
                <a:solidFill>
                  <a:srgbClr val="E4B51F"/>
                </a:solidFill>
                <a:latin typeface="Academy Engraved LET"/>
                <a:cs typeface="Academy Engraved LET"/>
              </a:rPr>
              <a:t>Scardina</a:t>
            </a:r>
            <a:endParaRPr lang="en-US" sz="2400" dirty="0">
              <a:solidFill>
                <a:srgbClr val="E4B51F"/>
              </a:solidFill>
              <a:latin typeface="Academy Engraved LET"/>
              <a:cs typeface="Academy Engraved LET"/>
            </a:endParaRPr>
          </a:p>
        </p:txBody>
      </p:sp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73" t="-6808" r="-6873" b="-6808"/>
          <a:stretch>
            <a:fillRect/>
          </a:stretch>
        </p:blipFill>
        <p:spPr bwMode="auto">
          <a:xfrm>
            <a:off x="613707" y="4932456"/>
            <a:ext cx="1512888" cy="1441450"/>
          </a:xfrm>
          <a:prstGeom prst="rect">
            <a:avLst/>
          </a:prstGeom>
          <a:solidFill>
            <a:schemeClr val="bg1"/>
          </a:solidFill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 descr="home-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36" y="3298763"/>
            <a:ext cx="4256708" cy="3194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8613" y="6455359"/>
            <a:ext cx="422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entury Schoolbook"/>
                <a:cs typeface="Century Schoolbook"/>
              </a:rPr>
              <a:t>INPC 2013 – Florence, 2-7 June 2013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40208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5"/>
          <p:cNvGrpSpPr/>
          <p:nvPr/>
        </p:nvGrpSpPr>
        <p:grpSpPr>
          <a:xfrm>
            <a:off x="3349931" y="916758"/>
            <a:ext cx="5753863" cy="1798550"/>
            <a:chOff x="3532065" y="2071679"/>
            <a:chExt cx="5753863" cy="179855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32065" y="2071679"/>
              <a:ext cx="3500462" cy="179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CasellaDiTesto 5"/>
            <p:cNvSpPr txBox="1"/>
            <p:nvPr/>
          </p:nvSpPr>
          <p:spPr>
            <a:xfrm>
              <a:off x="7783243" y="2636238"/>
              <a:ext cx="15026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solidFill>
                    <a:srgbClr val="FFFF00"/>
                  </a:solidFill>
                </a:rPr>
                <a:t>Unintegrated</a:t>
              </a:r>
              <a:r>
                <a:rPr lang="en-US" i="1" dirty="0" smtClean="0">
                  <a:solidFill>
                    <a:srgbClr val="FFFF00"/>
                  </a:solidFill>
                </a:rPr>
                <a:t/>
              </a:r>
              <a:br>
                <a:rPr lang="en-US" i="1" dirty="0" smtClean="0">
                  <a:solidFill>
                    <a:srgbClr val="FFFF00"/>
                  </a:solidFill>
                </a:rPr>
              </a:br>
              <a:r>
                <a:rPr lang="en-US" i="1" dirty="0" smtClean="0">
                  <a:solidFill>
                    <a:srgbClr val="FFFF00"/>
                  </a:solidFill>
                </a:rPr>
                <a:t>distribution</a:t>
              </a:r>
              <a:br>
                <a:rPr lang="en-US" i="1" dirty="0" smtClean="0">
                  <a:solidFill>
                    <a:srgbClr val="FFFF00"/>
                  </a:solidFill>
                </a:rPr>
              </a:br>
              <a:r>
                <a:rPr lang="en-US" i="1" dirty="0" smtClean="0">
                  <a:solidFill>
                    <a:srgbClr val="FFFF00"/>
                  </a:solidFill>
                </a:rPr>
                <a:t>functions</a:t>
              </a:r>
              <a:br>
                <a:rPr lang="en-US" i="1" dirty="0" smtClean="0">
                  <a:solidFill>
                    <a:srgbClr val="FFFF00"/>
                  </a:solidFill>
                </a:rPr>
              </a:br>
              <a:r>
                <a:rPr lang="en-US" i="1" dirty="0" smtClean="0">
                  <a:solidFill>
                    <a:srgbClr val="FFFF00"/>
                  </a:solidFill>
                </a:rPr>
                <a:t>(</a:t>
              </a:r>
              <a:r>
                <a:rPr lang="en-US" i="1" dirty="0" err="1" smtClean="0">
                  <a:solidFill>
                    <a:srgbClr val="FFFF00"/>
                  </a:solidFill>
                </a:rPr>
                <a:t>uGDFs</a:t>
              </a:r>
              <a:r>
                <a:rPr lang="en-US" i="1" dirty="0" smtClean="0">
                  <a:solidFill>
                    <a:srgbClr val="FFFF00"/>
                  </a:solidFill>
                </a:rPr>
                <a:t>)</a:t>
              </a:r>
              <a:endParaRPr lang="it-IT" i="1" dirty="0">
                <a:solidFill>
                  <a:srgbClr val="FFFF00"/>
                </a:solidFill>
              </a:endParaRPr>
            </a:p>
          </p:txBody>
        </p:sp>
        <p:cxnSp>
          <p:nvCxnSpPr>
            <p:cNvPr id="5" name="Connettore 2 7"/>
            <p:cNvCxnSpPr>
              <a:stCxn id="4" idx="1"/>
            </p:cNvCxnSpPr>
            <p:nvPr/>
          </p:nvCxnSpPr>
          <p:spPr>
            <a:xfrm flipH="1" flipV="1">
              <a:off x="6889651" y="2845192"/>
              <a:ext cx="893592" cy="3912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2 9"/>
            <p:cNvCxnSpPr>
              <a:stCxn id="4" idx="1"/>
            </p:cNvCxnSpPr>
            <p:nvPr/>
          </p:nvCxnSpPr>
          <p:spPr>
            <a:xfrm flipH="1">
              <a:off x="6961089" y="3236403"/>
              <a:ext cx="822154" cy="180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o 24"/>
          <p:cNvGrpSpPr/>
          <p:nvPr/>
        </p:nvGrpSpPr>
        <p:grpSpPr>
          <a:xfrm>
            <a:off x="4693516" y="3770953"/>
            <a:ext cx="3500430" cy="1071570"/>
            <a:chOff x="5286380" y="4000504"/>
            <a:chExt cx="3500430" cy="1071570"/>
          </a:xfrm>
        </p:grpSpPr>
        <p:sp>
          <p:nvSpPr>
            <p:cNvPr id="8" name="CasellaDiTesto 23"/>
            <p:cNvSpPr txBox="1"/>
            <p:nvPr/>
          </p:nvSpPr>
          <p:spPr>
            <a:xfrm>
              <a:off x="5429256" y="4077306"/>
              <a:ext cx="323678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Saturation scale </a:t>
              </a:r>
              <a:r>
                <a:rPr lang="en-US" b="1" i="1" dirty="0" smtClean="0">
                  <a:solidFill>
                    <a:srgbClr val="FFFF00"/>
                  </a:solidFill>
                </a:rPr>
                <a:t>Qs</a:t>
              </a:r>
              <a:r>
                <a:rPr lang="en-US" dirty="0" smtClean="0">
                  <a:solidFill>
                    <a:srgbClr val="FFFF00"/>
                  </a:solidFill>
                </a:rPr>
                <a:t> depends on:</a:t>
              </a:r>
              <a:br>
                <a:rPr lang="en-US" dirty="0" smtClean="0">
                  <a:solidFill>
                    <a:srgbClr val="FFFF00"/>
                  </a:solidFill>
                </a:rPr>
              </a:br>
              <a:r>
                <a:rPr lang="en-US" dirty="0" smtClean="0">
                  <a:solidFill>
                    <a:srgbClr val="FFFF00"/>
                  </a:solidFill>
                </a:rPr>
                <a:t>1.) </a:t>
              </a:r>
              <a:r>
                <a:rPr lang="en-US" b="1" i="1" dirty="0" smtClean="0">
                  <a:solidFill>
                    <a:srgbClr val="FFFF00"/>
                  </a:solidFill>
                </a:rPr>
                <a:t>position in transverse plane</a:t>
              </a:r>
              <a:r>
                <a:rPr lang="en-US" dirty="0" smtClean="0">
                  <a:solidFill>
                    <a:srgbClr val="FFFF00"/>
                  </a:solidFill>
                </a:rPr>
                <a:t>;</a:t>
              </a:r>
              <a:br>
                <a:rPr lang="en-US" dirty="0" smtClean="0">
                  <a:solidFill>
                    <a:srgbClr val="FFFF00"/>
                  </a:solidFill>
                </a:rPr>
              </a:br>
              <a:r>
                <a:rPr lang="en-US" dirty="0" smtClean="0">
                  <a:solidFill>
                    <a:srgbClr val="FFFF00"/>
                  </a:solidFill>
                </a:rPr>
                <a:t>2.) </a:t>
              </a:r>
              <a:r>
                <a:rPr lang="en-US" b="1" i="1" dirty="0" smtClean="0">
                  <a:solidFill>
                    <a:srgbClr val="FFFF00"/>
                  </a:solidFill>
                </a:rPr>
                <a:t>gluon rapidity</a:t>
              </a:r>
              <a:r>
                <a:rPr lang="en-US" dirty="0" smtClean="0">
                  <a:solidFill>
                    <a:srgbClr val="FFFF00"/>
                  </a:solidFill>
                </a:rPr>
                <a:t>.</a:t>
              </a:r>
              <a:endParaRPr lang="it-IT" dirty="0">
                <a:solidFill>
                  <a:srgbClr val="FFFF00"/>
                </a:solidFill>
              </a:endParaRPr>
            </a:p>
          </p:txBody>
        </p:sp>
        <p:sp>
          <p:nvSpPr>
            <p:cNvPr id="9" name="Rettangolo arrotondato 28"/>
            <p:cNvSpPr/>
            <p:nvPr/>
          </p:nvSpPr>
          <p:spPr>
            <a:xfrm>
              <a:off x="5286380" y="4000504"/>
              <a:ext cx="3500430" cy="1071570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00"/>
                </a:solidFill>
              </a:endParaRPr>
            </a:p>
          </p:txBody>
        </p:sp>
      </p:grpSp>
      <p:sp>
        <p:nvSpPr>
          <p:cNvPr id="10" name="CasellaDiTesto 31"/>
          <p:cNvSpPr txBox="1"/>
          <p:nvPr/>
        </p:nvSpPr>
        <p:spPr>
          <a:xfrm>
            <a:off x="4693516" y="4943718"/>
            <a:ext cx="3686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Nardi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</a:rPr>
              <a:t>et al.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</a:rPr>
              <a:t>Nucl</a:t>
            </a:r>
            <a:r>
              <a:rPr lang="en-US" sz="1400" dirty="0" smtClean="0">
                <a:solidFill>
                  <a:schemeClr val="bg1"/>
                </a:solidFill>
              </a:rPr>
              <a:t>. Phys. A</a:t>
            </a:r>
            <a:r>
              <a:rPr lang="en-US" sz="1400" b="1" dirty="0" smtClean="0">
                <a:solidFill>
                  <a:schemeClr val="bg1"/>
                </a:solidFill>
              </a:rPr>
              <a:t>747</a:t>
            </a:r>
            <a:r>
              <a:rPr lang="en-US" sz="1400" dirty="0" smtClean="0">
                <a:solidFill>
                  <a:schemeClr val="bg1"/>
                </a:solidFill>
              </a:rPr>
              <a:t>, 609 (2005)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err="1" smtClean="0">
                <a:solidFill>
                  <a:schemeClr val="bg1"/>
                </a:solidFill>
              </a:rPr>
              <a:t>Kharzeev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</a:rPr>
              <a:t>et al.</a:t>
            </a:r>
            <a:r>
              <a:rPr lang="en-US" sz="1400" dirty="0" smtClean="0">
                <a:solidFill>
                  <a:schemeClr val="bg1"/>
                </a:solidFill>
              </a:rPr>
              <a:t>, Phys. </a:t>
            </a:r>
            <a:r>
              <a:rPr lang="en-US" sz="1400" dirty="0" err="1" smtClean="0">
                <a:solidFill>
                  <a:schemeClr val="bg1"/>
                </a:solidFill>
              </a:rPr>
              <a:t>Lett</a:t>
            </a:r>
            <a:r>
              <a:rPr lang="en-US" sz="1400" dirty="0" smtClean="0">
                <a:solidFill>
                  <a:schemeClr val="bg1"/>
                </a:solidFill>
              </a:rPr>
              <a:t>. B</a:t>
            </a:r>
            <a:r>
              <a:rPr lang="en-US" sz="1400" b="1" dirty="0" smtClean="0">
                <a:solidFill>
                  <a:schemeClr val="bg1"/>
                </a:solidFill>
              </a:rPr>
              <a:t>561</a:t>
            </a:r>
            <a:r>
              <a:rPr lang="en-US" sz="1400" dirty="0" smtClean="0">
                <a:solidFill>
                  <a:schemeClr val="bg1"/>
                </a:solidFill>
              </a:rPr>
              <a:t>, 93 (2003)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err="1" smtClean="0">
                <a:solidFill>
                  <a:schemeClr val="bg1"/>
                </a:solidFill>
              </a:rPr>
              <a:t>Nardi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</a:rPr>
              <a:t>et al.</a:t>
            </a:r>
            <a:r>
              <a:rPr lang="en-US" sz="1400" dirty="0" smtClean="0">
                <a:solidFill>
                  <a:schemeClr val="bg1"/>
                </a:solidFill>
              </a:rPr>
              <a:t>, Phys. </a:t>
            </a:r>
            <a:r>
              <a:rPr lang="en-US" sz="1400" dirty="0" err="1" smtClean="0">
                <a:solidFill>
                  <a:schemeClr val="bg1"/>
                </a:solidFill>
              </a:rPr>
              <a:t>Lett</a:t>
            </a:r>
            <a:r>
              <a:rPr lang="en-US" sz="1400" dirty="0" smtClean="0">
                <a:solidFill>
                  <a:schemeClr val="bg1"/>
                </a:solidFill>
              </a:rPr>
              <a:t>. B</a:t>
            </a:r>
            <a:r>
              <a:rPr lang="en-US" sz="1400" b="1" dirty="0" smtClean="0">
                <a:solidFill>
                  <a:schemeClr val="bg1"/>
                </a:solidFill>
              </a:rPr>
              <a:t>507</a:t>
            </a:r>
            <a:r>
              <a:rPr lang="en-US" sz="1400" dirty="0" smtClean="0">
                <a:solidFill>
                  <a:schemeClr val="bg1"/>
                </a:solidFill>
              </a:rPr>
              <a:t>, 121 (2001)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err="1" smtClean="0">
                <a:solidFill>
                  <a:schemeClr val="bg1"/>
                </a:solidFill>
              </a:rPr>
              <a:t>Drescher</a:t>
            </a:r>
            <a:r>
              <a:rPr lang="en-US" sz="1400" dirty="0" smtClean="0">
                <a:solidFill>
                  <a:schemeClr val="bg1"/>
                </a:solidFill>
              </a:rPr>
              <a:t> and Nara, PRC</a:t>
            </a:r>
            <a:r>
              <a:rPr lang="en-US" sz="1400" b="1" dirty="0" smtClean="0">
                <a:solidFill>
                  <a:schemeClr val="bg1"/>
                </a:solidFill>
              </a:rPr>
              <a:t>75</a:t>
            </a:r>
            <a:r>
              <a:rPr lang="en-US" sz="1400" dirty="0" smtClean="0">
                <a:solidFill>
                  <a:schemeClr val="bg1"/>
                </a:solidFill>
              </a:rPr>
              <a:t>, 034905 (2007)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Hirano and Nara, PRC</a:t>
            </a:r>
            <a:r>
              <a:rPr lang="en-US" sz="1400" b="1" dirty="0" smtClean="0">
                <a:solidFill>
                  <a:schemeClr val="bg1"/>
                </a:solidFill>
              </a:rPr>
              <a:t>79</a:t>
            </a:r>
            <a:r>
              <a:rPr lang="en-US" sz="1400" dirty="0" smtClean="0">
                <a:solidFill>
                  <a:schemeClr val="bg1"/>
                </a:solidFill>
              </a:rPr>
              <a:t>, 064904 (2009)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Hirano and Nara, </a:t>
            </a:r>
            <a:r>
              <a:rPr lang="en-US" sz="1400" dirty="0" err="1" smtClean="0">
                <a:solidFill>
                  <a:schemeClr val="bg1"/>
                </a:solidFill>
              </a:rPr>
              <a:t>Nucl</a:t>
            </a:r>
            <a:r>
              <a:rPr lang="en-US" sz="1400" dirty="0" smtClean="0">
                <a:solidFill>
                  <a:schemeClr val="bg1"/>
                </a:solidFill>
              </a:rPr>
              <a:t>. Phys. A</a:t>
            </a:r>
            <a:r>
              <a:rPr lang="en-US" sz="1400" b="1" dirty="0" smtClean="0">
                <a:solidFill>
                  <a:schemeClr val="bg1"/>
                </a:solidFill>
              </a:rPr>
              <a:t>743</a:t>
            </a:r>
            <a:r>
              <a:rPr lang="en-US" sz="1400" dirty="0" smtClean="0">
                <a:solidFill>
                  <a:schemeClr val="bg1"/>
                </a:solidFill>
              </a:rPr>
              <a:t>, 305 (2004)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Albacete and </a:t>
            </a:r>
            <a:r>
              <a:rPr lang="en-US" sz="1400" dirty="0" err="1" smtClean="0">
                <a:solidFill>
                  <a:schemeClr val="bg1"/>
                </a:solidFill>
              </a:rPr>
              <a:t>Dumitru</a:t>
            </a:r>
            <a:r>
              <a:rPr lang="en-US" sz="1400" dirty="0" smtClean="0">
                <a:solidFill>
                  <a:schemeClr val="bg1"/>
                </a:solidFill>
              </a:rPr>
              <a:t>, arXiv:1011.5161[</a:t>
            </a:r>
            <a:r>
              <a:rPr lang="en-US" sz="1400" dirty="0" err="1" smtClean="0">
                <a:solidFill>
                  <a:schemeClr val="bg1"/>
                </a:solidFill>
              </a:rPr>
              <a:t>hep</a:t>
            </a:r>
            <a:r>
              <a:rPr lang="en-US" sz="1400" dirty="0" smtClean="0">
                <a:solidFill>
                  <a:schemeClr val="bg1"/>
                </a:solidFill>
              </a:rPr>
              <a:t>-ph]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Albacete </a:t>
            </a:r>
            <a:r>
              <a:rPr lang="en-US" sz="1400" i="1" dirty="0" smtClean="0">
                <a:solidFill>
                  <a:schemeClr val="bg1"/>
                </a:solidFill>
              </a:rPr>
              <a:t>et al</a:t>
            </a:r>
            <a:r>
              <a:rPr lang="en-US" sz="1400" dirty="0" smtClean="0">
                <a:solidFill>
                  <a:schemeClr val="bg1"/>
                </a:solidFill>
              </a:rPr>
              <a:t>., arXiv:1106.0978 [</a:t>
            </a:r>
            <a:r>
              <a:rPr lang="en-US" sz="1400" dirty="0" err="1" smtClean="0">
                <a:solidFill>
                  <a:schemeClr val="bg1"/>
                </a:solidFill>
              </a:rPr>
              <a:t>nucl-th</a:t>
            </a:r>
            <a:r>
              <a:rPr lang="en-US" sz="1400" dirty="0" smtClean="0">
                <a:solidFill>
                  <a:schemeClr val="bg1"/>
                </a:solidFill>
              </a:rPr>
              <a:t>]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11" name="CasellaDiTesto 32"/>
          <p:cNvSpPr txBox="1"/>
          <p:nvPr/>
        </p:nvSpPr>
        <p:spPr>
          <a:xfrm>
            <a:off x="416210" y="881217"/>
            <a:ext cx="234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(f)KLN spectrum</a:t>
            </a:r>
            <a:endParaRPr lang="it-IT" sz="2400" b="1" i="1" dirty="0">
              <a:solidFill>
                <a:srgbClr val="FFFF00"/>
              </a:solidFill>
            </a:endParaRPr>
          </a:p>
        </p:txBody>
      </p:sp>
      <p:sp>
        <p:nvSpPr>
          <p:cNvPr id="12" name="CasellaDiTesto 33"/>
          <p:cNvSpPr txBox="1"/>
          <p:nvPr/>
        </p:nvSpPr>
        <p:spPr>
          <a:xfrm>
            <a:off x="290866" y="1381283"/>
            <a:ext cx="3061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Factorization hypothesis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convolution of the distribution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functions of </a:t>
            </a:r>
            <a:r>
              <a:rPr lang="en-US" dirty="0" err="1" smtClean="0">
                <a:solidFill>
                  <a:srgbClr val="FFFF00"/>
                </a:solidFill>
              </a:rPr>
              <a:t>partons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 the parent nucleus.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931" y="2617614"/>
            <a:ext cx="4723245" cy="68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40446" y="115889"/>
            <a:ext cx="7979139" cy="5343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521802" y="127001"/>
            <a:ext cx="43538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cs typeface="Arial Rounded MT Bold"/>
              </a:rPr>
              <a:t>fKLN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cs typeface="Arial Rounded MT Bold"/>
              </a:rPr>
              <a:t> realization of CGC </a:t>
            </a:r>
            <a:endParaRPr lang="en-US" sz="2800" b="1" baseline="-25000" dirty="0">
              <a:effectLst>
                <a:outerShdw blurRad="38100" dist="38100" dir="2700000" algn="tl">
                  <a:srgbClr val="FFFFFF"/>
                </a:outerShdw>
              </a:effectLst>
              <a:latin typeface="Arial Rounded MT Bold" charset="0"/>
              <a:cs typeface="Arial" charset="0"/>
            </a:endParaRPr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387921" y="3754006"/>
            <a:ext cx="3933316" cy="3052600"/>
            <a:chOff x="3657" y="720"/>
            <a:chExt cx="1971" cy="1360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3696" y="728"/>
              <a:ext cx="1932" cy="135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V="1">
              <a:off x="3984" y="720"/>
              <a:ext cx="12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3984" y="1824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3996" y="1008"/>
              <a:ext cx="38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4380" y="1008"/>
              <a:ext cx="1049" cy="639"/>
            </a:xfrm>
            <a:custGeom>
              <a:avLst/>
              <a:gdLst>
                <a:gd name="T0" fmla="*/ 0 w 855"/>
                <a:gd name="T1" fmla="*/ 0 h 743"/>
                <a:gd name="T2" fmla="*/ 335 w 855"/>
                <a:gd name="T3" fmla="*/ 435 h 743"/>
                <a:gd name="T4" fmla="*/ 855 w 855"/>
                <a:gd name="T5" fmla="*/ 743 h 743"/>
                <a:gd name="connsiteX0" fmla="*/ 0 w 10000"/>
                <a:gd name="connsiteY0" fmla="*/ 0 h 10000"/>
                <a:gd name="connsiteX1" fmla="*/ 4162 w 10000"/>
                <a:gd name="connsiteY1" fmla="*/ 5718 h 10000"/>
                <a:gd name="connsiteX2" fmla="*/ 10000 w 10000"/>
                <a:gd name="connsiteY2" fmla="*/ 10000 h 10000"/>
                <a:gd name="connsiteX0" fmla="*/ 0 w 10183"/>
                <a:gd name="connsiteY0" fmla="*/ 0 h 9063"/>
                <a:gd name="connsiteX1" fmla="*/ 4162 w 10183"/>
                <a:gd name="connsiteY1" fmla="*/ 5718 h 9063"/>
                <a:gd name="connsiteX2" fmla="*/ 10183 w 10183"/>
                <a:gd name="connsiteY2" fmla="*/ 9063 h 9063"/>
                <a:gd name="connsiteX0" fmla="*/ 0 w 10000"/>
                <a:gd name="connsiteY0" fmla="*/ 0 h 10000"/>
                <a:gd name="connsiteX1" fmla="*/ 4087 w 10000"/>
                <a:gd name="connsiteY1" fmla="*/ 6309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643" y="1069"/>
                    <a:pt x="2456" y="4468"/>
                    <a:pt x="4087" y="6309"/>
                  </a:cubicBezTo>
                  <a:cubicBezTo>
                    <a:pt x="5718" y="8151"/>
                    <a:pt x="8760" y="9368"/>
                    <a:pt x="10000" y="10000"/>
                  </a:cubicBezTo>
                </a:path>
              </a:pathLst>
            </a:custGeom>
            <a:noFill/>
            <a:ln w="57150" cap="flat" cmpd="sng">
              <a:solidFill>
                <a:srgbClr val="0000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5237" y="1776"/>
              <a:ext cx="254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/>
                <a:t>p</a:t>
              </a:r>
              <a:r>
                <a:rPr lang="it-IT" baseline="-25000"/>
                <a:t>T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 rot="16200000">
              <a:off x="3528" y="1005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400" dirty="0" err="1"/>
                <a:t>dN</a:t>
              </a:r>
              <a:r>
                <a:rPr lang="it-IT" sz="2400" dirty="0"/>
                <a:t>/d</a:t>
              </a:r>
              <a:r>
                <a:rPr lang="it-IT" sz="2400" baseline="30000" dirty="0"/>
                <a:t>2</a:t>
              </a:r>
              <a:r>
                <a:rPr lang="it-IT" sz="2400" dirty="0"/>
                <a:t>p</a:t>
              </a:r>
              <a:r>
                <a:rPr lang="it-IT" sz="2400" baseline="-25000" dirty="0"/>
                <a:t>T</a:t>
              </a: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H="1">
              <a:off x="4368" y="1008"/>
              <a:ext cx="12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4188" y="1814"/>
              <a:ext cx="51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400" dirty="0" err="1">
                  <a:solidFill>
                    <a:srgbClr val="FF0000"/>
                  </a:solidFill>
                </a:rPr>
                <a:t>Q</a:t>
              </a:r>
              <a:r>
                <a:rPr lang="it-IT" sz="2400" baseline="-25000" dirty="0" err="1">
                  <a:solidFill>
                    <a:srgbClr val="FF0000"/>
                  </a:solidFill>
                </a:rPr>
                <a:t>sat</a:t>
              </a:r>
              <a:r>
                <a:rPr lang="it-IT" sz="2400" dirty="0">
                  <a:solidFill>
                    <a:srgbClr val="FF0000"/>
                  </a:solidFill>
                </a:rPr>
                <a:t>(</a:t>
              </a:r>
              <a:r>
                <a:rPr lang="it-IT" sz="2400" dirty="0" err="1">
                  <a:solidFill>
                    <a:srgbClr val="FF0000"/>
                  </a:solidFill>
                </a:rPr>
                <a:t>s</a:t>
              </a:r>
              <a:r>
                <a:rPr lang="it-IT" sz="2400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932998" y="3364574"/>
            <a:ext cx="1072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9725"/>
                </a:solidFill>
              </a:rPr>
              <a:t>p</a:t>
            </a:r>
            <a:r>
              <a:rPr lang="en-US" sz="2200" dirty="0" smtClean="0">
                <a:solidFill>
                  <a:srgbClr val="FF9725"/>
                </a:solidFill>
              </a:rPr>
              <a:t>-space</a:t>
            </a:r>
            <a:endParaRPr lang="en-US" sz="2200" dirty="0">
              <a:solidFill>
                <a:srgbClr val="FF9725"/>
              </a:solidFill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2987" y="3749241"/>
            <a:ext cx="3996598" cy="3058427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6102429" y="3362588"/>
            <a:ext cx="10466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9725"/>
                </a:solidFill>
              </a:rPr>
              <a:t>x</a:t>
            </a:r>
            <a:r>
              <a:rPr lang="en-US" sz="2200" dirty="0" smtClean="0">
                <a:solidFill>
                  <a:srgbClr val="FF9725"/>
                </a:solidFill>
              </a:rPr>
              <a:t>-space</a:t>
            </a:r>
            <a:endParaRPr lang="en-US" sz="2200" dirty="0">
              <a:solidFill>
                <a:srgbClr val="FF9725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455832" y="4469252"/>
            <a:ext cx="84666" cy="713727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88131" y="5486547"/>
            <a:ext cx="14666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e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(</a:t>
            </a:r>
            <a:r>
              <a:rPr lang="en-US" sz="1600" dirty="0" err="1" smtClean="0"/>
              <a:t>fKLN</a:t>
            </a:r>
            <a:r>
              <a:rPr lang="en-US" sz="1600" dirty="0" smtClean="0"/>
              <a:t>)=0.34</a:t>
            </a:r>
          </a:p>
          <a:p>
            <a:r>
              <a:rPr lang="en-US" sz="1600" dirty="0">
                <a:latin typeface="Symbol" charset="2"/>
                <a:cs typeface="Symbol" charset="2"/>
              </a:rPr>
              <a:t>e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(</a:t>
            </a:r>
            <a:r>
              <a:rPr lang="en-US" sz="1600" dirty="0" err="1" smtClean="0"/>
              <a:t>Glaub</a:t>
            </a:r>
            <a:r>
              <a:rPr lang="en-US" sz="1600" dirty="0" smtClean="0"/>
              <a:t>.)</a:t>
            </a:r>
            <a:r>
              <a:rPr lang="en-US" sz="1600" dirty="0"/>
              <a:t>=</a:t>
            </a:r>
            <a:r>
              <a:rPr lang="en-US" sz="1600" dirty="0" smtClean="0"/>
              <a:t>0.29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488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6290"/>
            <a:ext cx="9144000" cy="62225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V</a:t>
            </a:r>
            <a:r>
              <a:rPr lang="en-US" sz="3600" baseline="-25000" dirty="0" smtClean="0">
                <a:solidFill>
                  <a:srgbClr val="FFFF00"/>
                </a:solidFill>
              </a:rPr>
              <a:t>2</a:t>
            </a:r>
            <a:r>
              <a:rPr lang="en-US" sz="3600" dirty="0" smtClean="0">
                <a:solidFill>
                  <a:srgbClr val="FFFF00"/>
                </a:solidFill>
              </a:rPr>
              <a:t> from KLN in Hydro</a:t>
            </a:r>
            <a:endParaRPr lang="it-IT" sz="36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31" y="1859460"/>
            <a:ext cx="6662730" cy="497243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3697736" y="6471626"/>
            <a:ext cx="310153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424B"/>
                </a:solidFill>
              </a:rPr>
              <a:t>Heinz </a:t>
            </a:r>
            <a:r>
              <a:rPr lang="en-US" sz="1600" i="1" dirty="0" smtClean="0">
                <a:solidFill>
                  <a:srgbClr val="FF424B"/>
                </a:solidFill>
              </a:rPr>
              <a:t>et al</a:t>
            </a:r>
            <a:r>
              <a:rPr lang="en-US" sz="1600" dirty="0" smtClean="0">
                <a:solidFill>
                  <a:srgbClr val="FF424B"/>
                </a:solidFill>
              </a:rPr>
              <a:t>., </a:t>
            </a:r>
            <a:r>
              <a:rPr lang="it-IT" sz="1600" dirty="0" smtClean="0">
                <a:solidFill>
                  <a:srgbClr val="FF424B"/>
                </a:solidFill>
              </a:rPr>
              <a:t>PRC </a:t>
            </a:r>
            <a:r>
              <a:rPr lang="it-IT" sz="1600" b="1" dirty="0" smtClean="0">
                <a:solidFill>
                  <a:srgbClr val="FF424B"/>
                </a:solidFill>
              </a:rPr>
              <a:t>83</a:t>
            </a:r>
            <a:r>
              <a:rPr lang="it-IT" sz="1600" dirty="0" smtClean="0">
                <a:solidFill>
                  <a:srgbClr val="FF424B"/>
                </a:solidFill>
              </a:rPr>
              <a:t>, 054910 (2011)</a:t>
            </a:r>
            <a:endParaRPr lang="it-IT" sz="1600" dirty="0">
              <a:solidFill>
                <a:srgbClr val="FF424B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131" y="634580"/>
            <a:ext cx="8536627" cy="147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5EDFF"/>
                </a:solidFill>
                <a:latin typeface="Cambria"/>
                <a:cs typeface="Cambria"/>
              </a:rPr>
              <a:t>What does it KLN in  hydro?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05EDFF"/>
                </a:solidFill>
                <a:latin typeface="Cambria"/>
                <a:cs typeface="Cambria"/>
              </a:rPr>
              <a:t>1) r-space from KLN  (larger </a:t>
            </a:r>
            <a:r>
              <a:rPr lang="en-US" sz="2300" dirty="0" smtClean="0">
                <a:solidFill>
                  <a:srgbClr val="05EDFF"/>
                </a:solidFill>
                <a:latin typeface="Symbol" charset="2"/>
                <a:cs typeface="Symbol" charset="2"/>
              </a:rPr>
              <a:t>e</a:t>
            </a:r>
            <a:r>
              <a:rPr lang="en-US" sz="2000" baseline="-25000" dirty="0" smtClean="0">
                <a:solidFill>
                  <a:srgbClr val="05EDFF"/>
                </a:solidFill>
                <a:latin typeface="Cambria"/>
                <a:cs typeface="Cambria"/>
              </a:rPr>
              <a:t>x</a:t>
            </a:r>
            <a:r>
              <a:rPr lang="en-US" sz="2000" dirty="0" smtClean="0">
                <a:solidFill>
                  <a:srgbClr val="05EDFF"/>
                </a:solidFill>
                <a:latin typeface="Cambria"/>
                <a:cs typeface="Cambria"/>
              </a:rPr>
              <a:t>)</a:t>
            </a:r>
          </a:p>
          <a:p>
            <a:r>
              <a:rPr lang="en-US" sz="2000" dirty="0" smtClean="0">
                <a:solidFill>
                  <a:srgbClr val="05EDFF"/>
                </a:solidFill>
                <a:latin typeface="Cambria"/>
                <a:cs typeface="Cambria"/>
              </a:rPr>
              <a:t>2) p-</a:t>
            </a:r>
            <a:r>
              <a:rPr lang="en-US" sz="2000" dirty="0">
                <a:solidFill>
                  <a:srgbClr val="05EDFF"/>
                </a:solidFill>
                <a:latin typeface="Cambria"/>
                <a:cs typeface="Cambria"/>
              </a:rPr>
              <a:t>s</a:t>
            </a:r>
            <a:r>
              <a:rPr lang="en-US" sz="2000" dirty="0" smtClean="0">
                <a:solidFill>
                  <a:srgbClr val="05EDFF"/>
                </a:solidFill>
                <a:latin typeface="Cambria"/>
                <a:cs typeface="Cambria"/>
              </a:rPr>
              <a:t>pace thermal at t</a:t>
            </a:r>
            <a:r>
              <a:rPr lang="en-US" sz="2000" baseline="-25000" dirty="0" smtClean="0">
                <a:solidFill>
                  <a:srgbClr val="05EDFF"/>
                </a:solidFill>
                <a:latin typeface="Cambria"/>
                <a:cs typeface="Cambria"/>
              </a:rPr>
              <a:t>0</a:t>
            </a:r>
            <a:r>
              <a:rPr lang="en-US" sz="2000" dirty="0" smtClean="0">
                <a:solidFill>
                  <a:srgbClr val="05EDFF"/>
                </a:solidFill>
                <a:latin typeface="Cambria"/>
                <a:cs typeface="Cambria"/>
              </a:rPr>
              <a:t> ≈0.8 </a:t>
            </a:r>
            <a:r>
              <a:rPr lang="en-US" sz="2000" dirty="0" err="1" smtClean="0">
                <a:solidFill>
                  <a:srgbClr val="05EDFF"/>
                </a:solidFill>
                <a:latin typeface="Cambria"/>
                <a:cs typeface="Cambria"/>
              </a:rPr>
              <a:t>fm</a:t>
            </a:r>
            <a:r>
              <a:rPr lang="en-US" sz="2000" dirty="0" smtClean="0">
                <a:solidFill>
                  <a:srgbClr val="05EDFF"/>
                </a:solidFill>
                <a:latin typeface="Cambria"/>
                <a:cs typeface="Cambria"/>
              </a:rPr>
              <a:t>/c  -  No Q</a:t>
            </a:r>
            <a:r>
              <a:rPr lang="en-US" sz="2000" baseline="-25000" dirty="0" smtClean="0">
                <a:solidFill>
                  <a:srgbClr val="05EDFF"/>
                </a:solidFill>
                <a:latin typeface="Cambria"/>
                <a:cs typeface="Cambria"/>
              </a:rPr>
              <a:t>s</a:t>
            </a:r>
            <a:r>
              <a:rPr lang="en-US" sz="2000" dirty="0" smtClean="0">
                <a:solidFill>
                  <a:srgbClr val="05EDFF"/>
                </a:solidFill>
                <a:latin typeface="Cambria"/>
                <a:cs typeface="Cambria"/>
              </a:rPr>
              <a:t> scale ,  We’ll call it </a:t>
            </a:r>
            <a:r>
              <a:rPr lang="en-US" sz="2000" b="1" u="sng" dirty="0" err="1" smtClean="0">
                <a:solidFill>
                  <a:srgbClr val="05EDFF"/>
                </a:solidFill>
                <a:latin typeface="Cambria"/>
                <a:cs typeface="Cambria"/>
              </a:rPr>
              <a:t>fKLN-Th</a:t>
            </a:r>
            <a:r>
              <a:rPr lang="en-US" i="1" dirty="0" smtClean="0">
                <a:solidFill>
                  <a:srgbClr val="05EDFF"/>
                </a:solidFill>
              </a:rPr>
              <a:t/>
            </a:r>
            <a:br>
              <a:rPr lang="en-US" i="1" dirty="0" smtClean="0">
                <a:solidFill>
                  <a:srgbClr val="05EDFF"/>
                </a:solidFill>
              </a:rPr>
            </a:br>
            <a:endParaRPr lang="it-IT" b="1" i="1" dirty="0">
              <a:solidFill>
                <a:srgbClr val="05E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39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242564" y="4035188"/>
            <a:ext cx="461857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Risultati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Heinz </a:t>
            </a:r>
            <a:r>
              <a:rPr lang="en-US" dirty="0" err="1" smtClean="0"/>
              <a:t>da</a:t>
            </a:r>
            <a:r>
              <a:rPr lang="en-US" dirty="0" smtClean="0"/>
              <a:t> “</a:t>
            </a:r>
            <a:r>
              <a:rPr lang="en-US" dirty="0" err="1" smtClean="0"/>
              <a:t>hadron</a:t>
            </a:r>
            <a:r>
              <a:rPr lang="en-US" dirty="0" smtClean="0"/>
              <a:t> production………”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86" y="1859480"/>
            <a:ext cx="6662730" cy="497243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10" name="Ovale 9"/>
          <p:cNvSpPr/>
          <p:nvPr/>
        </p:nvSpPr>
        <p:spPr>
          <a:xfrm>
            <a:off x="2814068" y="1749172"/>
            <a:ext cx="1714512" cy="500066"/>
          </a:xfrm>
          <a:prstGeom prst="ellipse">
            <a:avLst/>
          </a:prstGeom>
          <a:noFill/>
          <a:ln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885242" y="1749172"/>
            <a:ext cx="1714512" cy="500066"/>
          </a:xfrm>
          <a:prstGeom prst="ellipse">
            <a:avLst/>
          </a:prstGeom>
          <a:noFill/>
          <a:ln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671192" y="2320676"/>
            <a:ext cx="1714512" cy="500066"/>
          </a:xfrm>
          <a:prstGeom prst="ellipse">
            <a:avLst/>
          </a:prstGeom>
          <a:noFill/>
          <a:ln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528052" y="2320676"/>
            <a:ext cx="1714512" cy="500066"/>
          </a:xfrm>
          <a:prstGeom prst="ellipse">
            <a:avLst/>
          </a:prstGeom>
          <a:noFill/>
          <a:ln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885770" y="3677998"/>
            <a:ext cx="1714512" cy="3571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 rot="20429562">
            <a:off x="2822257" y="3917682"/>
            <a:ext cx="1928826" cy="380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 rot="20191395">
            <a:off x="821992" y="3832132"/>
            <a:ext cx="1928826" cy="380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4957208" y="4063202"/>
            <a:ext cx="1643074" cy="19288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4833328" y="2159307"/>
            <a:ext cx="1857388" cy="142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0716" y="3167307"/>
            <a:ext cx="2381845" cy="123721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15" name="CasellaDiTesto 14"/>
          <p:cNvSpPr txBox="1"/>
          <p:nvPr/>
        </p:nvSpPr>
        <p:spPr>
          <a:xfrm>
            <a:off x="4815640" y="2164573"/>
            <a:ext cx="3369038" cy="707886"/>
          </a:xfrm>
          <a:prstGeom prst="rect">
            <a:avLst/>
          </a:prstGeom>
          <a:solidFill>
            <a:srgbClr val="E1D42B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76"/>
                </a:solidFill>
              </a:rPr>
              <a:t>Larger </a:t>
            </a:r>
            <a:r>
              <a:rPr lang="en-US" sz="2000" i="1" dirty="0" smtClean="0">
                <a:solidFill>
                  <a:srgbClr val="000076"/>
                </a:solidFill>
                <a:latin typeface="Symbol" charset="2"/>
                <a:cs typeface="Symbol" charset="2"/>
              </a:rPr>
              <a:t>e</a:t>
            </a:r>
            <a:r>
              <a:rPr lang="en-US" sz="2000" i="1" baseline="-25000" dirty="0" smtClean="0">
                <a:solidFill>
                  <a:srgbClr val="000076"/>
                </a:solidFill>
              </a:rPr>
              <a:t>x</a:t>
            </a:r>
            <a:r>
              <a:rPr lang="en-US" sz="2000" i="1" dirty="0" smtClean="0">
                <a:solidFill>
                  <a:srgbClr val="000076"/>
                </a:solidFill>
              </a:rPr>
              <a:t> - &gt; higher </a:t>
            </a:r>
            <a:r>
              <a:rPr lang="en-US" sz="2000" i="1" dirty="0" smtClean="0">
                <a:solidFill>
                  <a:srgbClr val="000076"/>
                </a:solidFill>
                <a:latin typeface="Symbol" charset="2"/>
                <a:cs typeface="Symbol" charset="2"/>
              </a:rPr>
              <a:t>h</a:t>
            </a:r>
            <a:r>
              <a:rPr lang="en-US" sz="2000" i="1" dirty="0" smtClean="0">
                <a:solidFill>
                  <a:srgbClr val="000076"/>
                </a:solidFill>
              </a:rPr>
              <a:t>/s to get </a:t>
            </a:r>
          </a:p>
          <a:p>
            <a:r>
              <a:rPr lang="en-US" sz="2000" i="1" dirty="0">
                <a:solidFill>
                  <a:srgbClr val="000076"/>
                </a:solidFill>
              </a:rPr>
              <a:t>	</a:t>
            </a:r>
            <a:r>
              <a:rPr lang="en-US" sz="2000" i="1" dirty="0" smtClean="0">
                <a:solidFill>
                  <a:srgbClr val="000076"/>
                </a:solidFill>
              </a:rPr>
              <a:t>	      the same v</a:t>
            </a:r>
            <a:r>
              <a:rPr lang="en-US" sz="2000" i="1" baseline="-25000" dirty="0" smtClean="0">
                <a:solidFill>
                  <a:srgbClr val="000076"/>
                </a:solidFill>
              </a:rPr>
              <a:t>2</a:t>
            </a:r>
            <a:r>
              <a:rPr lang="en-US" sz="2000" i="1" dirty="0" smtClean="0">
                <a:solidFill>
                  <a:srgbClr val="000076"/>
                </a:solidFill>
              </a:rPr>
              <a:t>(</a:t>
            </a:r>
            <a:r>
              <a:rPr lang="en-US" sz="2000" i="1" dirty="0" err="1" smtClean="0">
                <a:solidFill>
                  <a:srgbClr val="000076"/>
                </a:solidFill>
              </a:rPr>
              <a:t>p</a:t>
            </a:r>
            <a:r>
              <a:rPr lang="en-US" sz="2000" i="1" baseline="-25000" dirty="0" err="1" smtClean="0">
                <a:solidFill>
                  <a:srgbClr val="000076"/>
                </a:solidFill>
              </a:rPr>
              <a:t>T</a:t>
            </a:r>
            <a:r>
              <a:rPr lang="en-US" sz="2000" i="1" dirty="0" smtClean="0">
                <a:solidFill>
                  <a:srgbClr val="000076"/>
                </a:solidFill>
              </a:rPr>
              <a:t>)</a:t>
            </a:r>
            <a:endParaRPr lang="it-IT" sz="2000" i="1" dirty="0">
              <a:solidFill>
                <a:srgbClr val="000076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815640" y="4843823"/>
            <a:ext cx="4239233" cy="707886"/>
          </a:xfrm>
          <a:prstGeom prst="rect">
            <a:avLst/>
          </a:prstGeom>
          <a:solidFill>
            <a:srgbClr val="E1D42B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0076"/>
                </a:solidFill>
              </a:rPr>
              <a:t>Uncertainty on initial conditions</a:t>
            </a:r>
            <a:r>
              <a:rPr lang="en-US" sz="2000" i="1" dirty="0">
                <a:solidFill>
                  <a:srgbClr val="000076"/>
                </a:solidFill>
              </a:rPr>
              <a:t> </a:t>
            </a:r>
            <a:r>
              <a:rPr lang="en-US" sz="2000" i="1" dirty="0" smtClean="0">
                <a:solidFill>
                  <a:srgbClr val="000076"/>
                </a:solidFill>
              </a:rPr>
              <a:t>implies uncertainty of a factor 2 on </a:t>
            </a:r>
            <a:r>
              <a:rPr lang="en-US" sz="2000" i="1" dirty="0" smtClean="0">
                <a:solidFill>
                  <a:srgbClr val="000076"/>
                </a:solidFill>
                <a:latin typeface="Symbol" charset="2"/>
                <a:cs typeface="Symbol" charset="2"/>
              </a:rPr>
              <a:t>h</a:t>
            </a:r>
            <a:r>
              <a:rPr lang="en-US" sz="2000" i="1" dirty="0" smtClean="0">
                <a:solidFill>
                  <a:srgbClr val="000076"/>
                </a:solidFill>
              </a:rPr>
              <a:t>/s</a:t>
            </a:r>
            <a:endParaRPr lang="it-IT" sz="2000" i="1" dirty="0">
              <a:solidFill>
                <a:srgbClr val="00007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1148" y="6211669"/>
            <a:ext cx="2351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badi MT Condensed Light"/>
                <a:cs typeface="Abadi MT Condensed Light"/>
              </a:rPr>
              <a:t>Similar conclusion in</a:t>
            </a:r>
          </a:p>
          <a:p>
            <a:r>
              <a:rPr lang="en-US" dirty="0" err="1" smtClean="0">
                <a:latin typeface="Abadi MT Condensed Light"/>
                <a:cs typeface="Abadi MT Condensed Light"/>
              </a:rPr>
              <a:t>Drescher</a:t>
            </a:r>
            <a:r>
              <a:rPr lang="en-US" dirty="0" smtClean="0">
                <a:latin typeface="Abadi MT Condensed Light"/>
                <a:cs typeface="Abadi MT Condensed Light"/>
              </a:rPr>
              <a:t> et al., PRC (2011)</a:t>
            </a:r>
            <a:endParaRPr lang="en-US" dirty="0">
              <a:latin typeface="Abadi MT Condensed Light"/>
              <a:cs typeface="Abadi MT Condensed Light"/>
            </a:endParaRPr>
          </a:p>
        </p:txBody>
      </p:sp>
      <p:sp>
        <p:nvSpPr>
          <p:cNvPr id="25" name="Titolo 1"/>
          <p:cNvSpPr>
            <a:spLocks noGrp="1"/>
          </p:cNvSpPr>
          <p:nvPr>
            <p:ph type="title"/>
          </p:nvPr>
        </p:nvSpPr>
        <p:spPr>
          <a:xfrm>
            <a:off x="0" y="-26290"/>
            <a:ext cx="9144000" cy="62225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V</a:t>
            </a:r>
            <a:r>
              <a:rPr lang="en-US" sz="3600" baseline="-25000" dirty="0" smtClean="0">
                <a:solidFill>
                  <a:srgbClr val="FFFF00"/>
                </a:solidFill>
              </a:rPr>
              <a:t>2</a:t>
            </a:r>
            <a:r>
              <a:rPr lang="en-US" sz="3600" dirty="0" smtClean="0">
                <a:solidFill>
                  <a:srgbClr val="FFFF00"/>
                </a:solidFill>
              </a:rPr>
              <a:t> from KLN in Hydro</a:t>
            </a:r>
            <a:endParaRPr lang="it-IT" sz="3600" dirty="0">
              <a:solidFill>
                <a:srgbClr val="FFFF00"/>
              </a:solidFill>
            </a:endParaRPr>
          </a:p>
        </p:txBody>
      </p:sp>
      <p:sp>
        <p:nvSpPr>
          <p:cNvPr id="26" name="CasellaDiTesto 6"/>
          <p:cNvSpPr txBox="1"/>
          <p:nvPr/>
        </p:nvSpPr>
        <p:spPr>
          <a:xfrm>
            <a:off x="17131" y="726238"/>
            <a:ext cx="853662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5EDFF"/>
                </a:solidFill>
                <a:latin typeface="Cambria"/>
                <a:cs typeface="Cambria"/>
              </a:rPr>
              <a:t>What does it KLN in  hydro?</a:t>
            </a:r>
          </a:p>
          <a:p>
            <a:pPr>
              <a:lnSpc>
                <a:spcPct val="130000"/>
              </a:lnSpc>
            </a:pPr>
            <a:r>
              <a:rPr lang="en-US" sz="2000" dirty="0" smtClean="0">
                <a:solidFill>
                  <a:srgbClr val="05EDFF"/>
                </a:solidFill>
                <a:latin typeface="Cambria"/>
                <a:cs typeface="Cambria"/>
              </a:rPr>
              <a:t>1) r-space from KLN  (larger ex)</a:t>
            </a:r>
          </a:p>
          <a:p>
            <a:r>
              <a:rPr lang="en-US" sz="2000" dirty="0" smtClean="0">
                <a:solidFill>
                  <a:srgbClr val="05EDFF"/>
                </a:solidFill>
                <a:latin typeface="Cambria"/>
                <a:cs typeface="Cambria"/>
              </a:rPr>
              <a:t>2) p-</a:t>
            </a:r>
            <a:r>
              <a:rPr lang="en-US" sz="2000" dirty="0">
                <a:solidFill>
                  <a:srgbClr val="05EDFF"/>
                </a:solidFill>
                <a:latin typeface="Cambria"/>
                <a:cs typeface="Cambria"/>
              </a:rPr>
              <a:t>s</a:t>
            </a:r>
            <a:r>
              <a:rPr lang="en-US" sz="2000" dirty="0" smtClean="0">
                <a:solidFill>
                  <a:srgbClr val="05EDFF"/>
                </a:solidFill>
                <a:latin typeface="Cambria"/>
                <a:cs typeface="Cambria"/>
              </a:rPr>
              <a:t>pace thermal at t</a:t>
            </a:r>
            <a:r>
              <a:rPr lang="en-US" sz="2000" baseline="-25000" dirty="0" smtClean="0">
                <a:solidFill>
                  <a:srgbClr val="05EDFF"/>
                </a:solidFill>
                <a:latin typeface="Cambria"/>
                <a:cs typeface="Cambria"/>
              </a:rPr>
              <a:t>0</a:t>
            </a:r>
            <a:r>
              <a:rPr lang="en-US" sz="2000" dirty="0" smtClean="0">
                <a:solidFill>
                  <a:srgbClr val="05EDFF"/>
                </a:solidFill>
                <a:latin typeface="Cambria"/>
                <a:cs typeface="Cambria"/>
              </a:rPr>
              <a:t> ≈0.8 </a:t>
            </a:r>
            <a:r>
              <a:rPr lang="en-US" sz="2000" dirty="0" err="1" smtClean="0">
                <a:solidFill>
                  <a:srgbClr val="05EDFF"/>
                </a:solidFill>
                <a:latin typeface="Cambria"/>
                <a:cs typeface="Cambria"/>
              </a:rPr>
              <a:t>fm</a:t>
            </a:r>
            <a:r>
              <a:rPr lang="en-US" sz="2000" dirty="0" smtClean="0">
                <a:solidFill>
                  <a:srgbClr val="05EDFF"/>
                </a:solidFill>
                <a:latin typeface="Cambria"/>
                <a:cs typeface="Cambria"/>
              </a:rPr>
              <a:t>/c  -  No Q</a:t>
            </a:r>
            <a:r>
              <a:rPr lang="en-US" sz="2000" baseline="-25000" dirty="0" smtClean="0">
                <a:solidFill>
                  <a:srgbClr val="05EDFF"/>
                </a:solidFill>
                <a:latin typeface="Cambria"/>
                <a:cs typeface="Cambria"/>
              </a:rPr>
              <a:t>s</a:t>
            </a:r>
            <a:r>
              <a:rPr lang="en-US" sz="2000" dirty="0" smtClean="0">
                <a:solidFill>
                  <a:srgbClr val="05EDFF"/>
                </a:solidFill>
                <a:latin typeface="Cambria"/>
                <a:cs typeface="Cambria"/>
              </a:rPr>
              <a:t> scale ,  We’ll call it </a:t>
            </a:r>
            <a:r>
              <a:rPr lang="en-US" sz="2000" b="1" u="sng" dirty="0" err="1" smtClean="0">
                <a:solidFill>
                  <a:srgbClr val="05EDFF"/>
                </a:solidFill>
                <a:latin typeface="Cambria"/>
                <a:cs typeface="Cambria"/>
              </a:rPr>
              <a:t>fKLN-Th</a:t>
            </a:r>
            <a:r>
              <a:rPr lang="en-US" i="1" dirty="0" smtClean="0">
                <a:solidFill>
                  <a:srgbClr val="05EDFF"/>
                </a:solidFill>
              </a:rPr>
              <a:t/>
            </a:r>
            <a:br>
              <a:rPr lang="en-US" i="1" dirty="0" smtClean="0">
                <a:solidFill>
                  <a:srgbClr val="05EDFF"/>
                </a:solidFill>
              </a:rPr>
            </a:br>
            <a:endParaRPr lang="it-IT" b="1" i="1" dirty="0">
              <a:solidFill>
                <a:srgbClr val="05E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0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4" y="866202"/>
            <a:ext cx="5047927" cy="4276620"/>
          </a:xfrm>
          <a:prstGeom prst="rect">
            <a:avLst/>
          </a:prstGeom>
        </p:spPr>
      </p:pic>
      <p:sp>
        <p:nvSpPr>
          <p:cNvPr id="4" name="CasellaDiTesto 4"/>
          <p:cNvSpPr txBox="1"/>
          <p:nvPr/>
        </p:nvSpPr>
        <p:spPr>
          <a:xfrm>
            <a:off x="32224" y="5321328"/>
            <a:ext cx="911177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Thermalization</a:t>
            </a:r>
            <a:r>
              <a:rPr lang="en-US" b="1" dirty="0" smtClean="0"/>
              <a:t> in less than 1 fm/c</a:t>
            </a:r>
            <a:r>
              <a:rPr lang="en-US" dirty="0" smtClean="0"/>
              <a:t>,  in agreement with Greiner </a:t>
            </a:r>
            <a:r>
              <a:rPr lang="en-US" i="1" dirty="0" smtClean="0"/>
              <a:t>et al</a:t>
            </a:r>
            <a:r>
              <a:rPr lang="en-US" dirty="0" smtClean="0"/>
              <a:t>., NPA</a:t>
            </a:r>
            <a:r>
              <a:rPr lang="en-US" b="1" dirty="0" smtClean="0"/>
              <a:t>806</a:t>
            </a:r>
            <a:r>
              <a:rPr lang="en-US" dirty="0" smtClean="0"/>
              <a:t>, 287 (2008).</a:t>
            </a:r>
          </a:p>
          <a:p>
            <a:r>
              <a:rPr lang="en-US" b="1" dirty="0" smtClean="0"/>
              <a:t>Not so surprising</a:t>
            </a:r>
            <a:r>
              <a:rPr lang="en-US" dirty="0" smtClean="0"/>
              <a:t>: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/s is small -&gt; large effective scattering rate -&gt; fast </a:t>
            </a:r>
            <a:r>
              <a:rPr lang="en-US" dirty="0" err="1" smtClean="0"/>
              <a:t>thermalization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4" y="5967659"/>
            <a:ext cx="2333625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40446" y="115889"/>
            <a:ext cx="7979139" cy="5343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61951" y="115889"/>
            <a:ext cx="59551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cs typeface="Arial Rounded MT Bold"/>
              </a:rPr>
              <a:t>Implementing KLN </a:t>
            </a:r>
            <a:r>
              <a:rPr lang="en-US" sz="28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cs typeface="Arial Rounded MT Bold"/>
              </a:rPr>
              <a:t>p</a:t>
            </a:r>
            <a:r>
              <a:rPr lang="en-US" sz="2800" b="1" baseline="-25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cs typeface="Arial Rounded MT Bold"/>
              </a:rPr>
              <a:t>T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cs typeface="Arial Rounded MT Bold"/>
              </a:rPr>
              <a:t> distribution</a:t>
            </a:r>
            <a:endParaRPr lang="en-US" sz="2800" b="1" baseline="-25000" dirty="0">
              <a:effectLst>
                <a:outerShdw blurRad="38100" dist="38100" dir="2700000" algn="tl">
                  <a:srgbClr val="FFFFFF"/>
                </a:outerShdw>
              </a:effectLst>
              <a:latin typeface="Arial Rounded MT Bold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0151" y="1074700"/>
            <a:ext cx="41857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65FF53"/>
                </a:solidFill>
                <a:latin typeface="+mj-lt"/>
                <a:cs typeface="Cambria"/>
              </a:rPr>
              <a:t>Using kinetic theory at finite </a:t>
            </a:r>
            <a:r>
              <a:rPr lang="en-US" sz="2200" dirty="0" smtClean="0">
                <a:solidFill>
                  <a:srgbClr val="65FF53"/>
                </a:solidFill>
                <a:latin typeface="Symbol" charset="2"/>
                <a:cs typeface="Symbol" charset="2"/>
              </a:rPr>
              <a:t>h</a:t>
            </a:r>
            <a:r>
              <a:rPr lang="en-US" sz="2200" dirty="0" smtClean="0">
                <a:solidFill>
                  <a:srgbClr val="65FF53"/>
                </a:solidFill>
                <a:latin typeface="+mj-lt"/>
                <a:cs typeface="Cambria"/>
              </a:rPr>
              <a:t>/s</a:t>
            </a:r>
          </a:p>
          <a:p>
            <a:r>
              <a:rPr lang="en-US" sz="2200" dirty="0">
                <a:solidFill>
                  <a:srgbClr val="65FF53"/>
                </a:solidFill>
                <a:latin typeface="+mj-lt"/>
                <a:cs typeface="Cambria"/>
              </a:rPr>
              <a:t>w</a:t>
            </a:r>
            <a:r>
              <a:rPr lang="en-US" sz="2200" dirty="0" smtClean="0">
                <a:solidFill>
                  <a:srgbClr val="65FF53"/>
                </a:solidFill>
                <a:latin typeface="+mj-lt"/>
                <a:cs typeface="Cambria"/>
              </a:rPr>
              <a:t>e can implement full KLN </a:t>
            </a:r>
          </a:p>
          <a:p>
            <a:r>
              <a:rPr lang="en-US" sz="2200" dirty="0" smtClean="0">
                <a:solidFill>
                  <a:srgbClr val="65FF53"/>
                </a:solidFill>
                <a:latin typeface="+mj-lt"/>
                <a:cs typeface="Cambria"/>
              </a:rPr>
              <a:t>(x &amp; p space) - </a:t>
            </a:r>
            <a:r>
              <a:rPr lang="en-US" sz="2000" dirty="0" smtClean="0">
                <a:solidFill>
                  <a:srgbClr val="65FF53"/>
                </a:solidFill>
                <a:latin typeface="Symbol" charset="2"/>
                <a:cs typeface="Symbol" charset="2"/>
              </a:rPr>
              <a:t>e</a:t>
            </a:r>
            <a:r>
              <a:rPr lang="en-US" sz="2000" baseline="-25000" dirty="0" smtClean="0">
                <a:solidFill>
                  <a:srgbClr val="65FF53"/>
                </a:solidFill>
                <a:latin typeface="+mj-lt"/>
                <a:cs typeface="Cambria"/>
              </a:rPr>
              <a:t>x</a:t>
            </a:r>
            <a:r>
              <a:rPr lang="en-US" sz="2000" dirty="0" smtClean="0">
                <a:solidFill>
                  <a:srgbClr val="65FF53"/>
                </a:solidFill>
                <a:latin typeface="+mj-lt"/>
                <a:cs typeface="Cambria"/>
              </a:rPr>
              <a:t>=0.34, Qs =1.44 </a:t>
            </a:r>
            <a:r>
              <a:rPr lang="en-US" sz="2000" dirty="0" err="1" smtClean="0">
                <a:solidFill>
                  <a:srgbClr val="65FF53"/>
                </a:solidFill>
                <a:latin typeface="+mj-lt"/>
                <a:cs typeface="Cambria"/>
              </a:rPr>
              <a:t>GeV</a:t>
            </a:r>
            <a:endParaRPr lang="en-US" sz="2000" dirty="0">
              <a:solidFill>
                <a:srgbClr val="65FF53"/>
              </a:solidFill>
              <a:latin typeface="+mj-lt"/>
              <a:cs typeface="Cambri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886099" y="1736890"/>
            <a:ext cx="1188936" cy="1389511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168329" y="2637901"/>
            <a:ext cx="906707" cy="70561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01861" y="2344675"/>
            <a:ext cx="41012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424B"/>
                </a:solidFill>
              </a:rPr>
              <a:t>KLN only in x space ( like in Hydro)</a:t>
            </a:r>
          </a:p>
          <a:p>
            <a:r>
              <a:rPr lang="en-US" sz="2000" dirty="0" smtClean="0">
                <a:solidFill>
                  <a:srgbClr val="FF424B"/>
                </a:solidFill>
                <a:latin typeface="Symbol" charset="2"/>
                <a:cs typeface="Symbol" charset="2"/>
              </a:rPr>
              <a:t>e</a:t>
            </a:r>
            <a:r>
              <a:rPr lang="en-US" sz="2000" baseline="-25000" dirty="0">
                <a:solidFill>
                  <a:srgbClr val="FF424B"/>
                </a:solidFill>
                <a:cs typeface="Cambria"/>
              </a:rPr>
              <a:t>x</a:t>
            </a:r>
            <a:r>
              <a:rPr lang="en-US" sz="2000" dirty="0">
                <a:solidFill>
                  <a:srgbClr val="FF424B"/>
                </a:solidFill>
                <a:cs typeface="Cambria"/>
              </a:rPr>
              <a:t>=</a:t>
            </a:r>
            <a:r>
              <a:rPr lang="en-US" sz="2000" dirty="0" smtClean="0">
                <a:solidFill>
                  <a:srgbClr val="FF424B"/>
                </a:solidFill>
                <a:cs typeface="Cambria"/>
              </a:rPr>
              <a:t>0.34,  Qs=0</a:t>
            </a:r>
            <a:endParaRPr lang="en-US" sz="2000" dirty="0">
              <a:solidFill>
                <a:srgbClr val="FF424B"/>
              </a:solidFill>
              <a:cs typeface="Cambria"/>
            </a:endParaRPr>
          </a:p>
        </p:txBody>
      </p:sp>
      <p:sp>
        <p:nvSpPr>
          <p:cNvPr id="19" name="CasellaDiTesto 12"/>
          <p:cNvSpPr txBox="1"/>
          <p:nvPr/>
        </p:nvSpPr>
        <p:spPr>
          <a:xfrm>
            <a:off x="1250643" y="746672"/>
            <a:ext cx="2698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AuAu@200 </a:t>
            </a:r>
            <a:r>
              <a:rPr lang="en-US" b="1" i="1" dirty="0" err="1" smtClean="0"/>
              <a:t>GeV</a:t>
            </a:r>
            <a:r>
              <a:rPr lang="en-US" b="1" i="1" dirty="0" smtClean="0"/>
              <a:t> – 20-30% </a:t>
            </a:r>
            <a:endParaRPr lang="it-IT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34426" y="3115545"/>
            <a:ext cx="3375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</a:rPr>
              <a:t>Glauber</a:t>
            </a:r>
            <a:r>
              <a:rPr lang="en-US" sz="2200" dirty="0" smtClean="0">
                <a:solidFill>
                  <a:schemeClr val="bg1"/>
                </a:solidFill>
              </a:rPr>
              <a:t> in x &amp; thermal in p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e</a:t>
            </a:r>
            <a:r>
              <a:rPr lang="en-US" sz="2000" baseline="-25000" dirty="0">
                <a:solidFill>
                  <a:schemeClr val="bg1"/>
                </a:solidFill>
                <a:cs typeface="Cambria"/>
              </a:rPr>
              <a:t>x</a:t>
            </a:r>
            <a:r>
              <a:rPr lang="en-US" sz="2000" dirty="0">
                <a:solidFill>
                  <a:schemeClr val="bg1"/>
                </a:solidFill>
                <a:cs typeface="Cambria"/>
              </a:rPr>
              <a:t>=</a:t>
            </a:r>
            <a:r>
              <a:rPr lang="en-US" sz="2000" dirty="0" smtClean="0">
                <a:solidFill>
                  <a:schemeClr val="bg1"/>
                </a:solidFill>
                <a:cs typeface="Cambria"/>
              </a:rPr>
              <a:t>0.289 , Qs=0</a:t>
            </a:r>
            <a:endParaRPr lang="en-US" sz="2000" dirty="0">
              <a:solidFill>
                <a:schemeClr val="bg1"/>
              </a:solidFill>
              <a:cs typeface="Cambria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333818" y="3343512"/>
            <a:ext cx="813696" cy="25510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78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63" y="1021835"/>
            <a:ext cx="7305675" cy="4333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CasellaDiTesto 16"/>
          <p:cNvSpPr txBox="1"/>
          <p:nvPr/>
        </p:nvSpPr>
        <p:spPr>
          <a:xfrm>
            <a:off x="2628974" y="836988"/>
            <a:ext cx="1332754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Hydro - like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7" name="CasellaDiTesto 17"/>
          <p:cNvSpPr txBox="1"/>
          <p:nvPr/>
        </p:nvSpPr>
        <p:spPr>
          <a:xfrm>
            <a:off x="5908821" y="836988"/>
            <a:ext cx="1129311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65FF53"/>
                </a:solidFill>
              </a:rPr>
              <a:t>Full x &amp; p</a:t>
            </a:r>
            <a:endParaRPr lang="it-IT" b="1" i="1" dirty="0">
              <a:solidFill>
                <a:srgbClr val="65FF53"/>
              </a:solidFill>
            </a:endParaRPr>
          </a:p>
        </p:txBody>
      </p:sp>
      <p:sp>
        <p:nvSpPr>
          <p:cNvPr id="9" name="CasellaDiTesto 9"/>
          <p:cNvSpPr txBox="1"/>
          <p:nvPr/>
        </p:nvSpPr>
        <p:spPr>
          <a:xfrm>
            <a:off x="3962084" y="821780"/>
            <a:ext cx="1946737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AuAu@200 </a:t>
            </a:r>
            <a:r>
              <a:rPr lang="en-US" b="1" i="1" dirty="0" err="1" smtClean="0"/>
              <a:t>GeV</a:t>
            </a:r>
            <a:endParaRPr lang="it-IT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-39279" y="5416919"/>
            <a:ext cx="9258797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200" dirty="0" smtClean="0">
                <a:solidFill>
                  <a:srgbClr val="FF424B"/>
                </a:solidFill>
              </a:rPr>
              <a:t>When implementing KLN and </a:t>
            </a:r>
            <a:r>
              <a:rPr lang="en-US" sz="2200" dirty="0" err="1" smtClean="0">
                <a:solidFill>
                  <a:srgbClr val="FF424B"/>
                </a:solidFill>
              </a:rPr>
              <a:t>Glauber</a:t>
            </a:r>
            <a:r>
              <a:rPr lang="en-US" sz="2200" dirty="0" smtClean="0">
                <a:solidFill>
                  <a:srgbClr val="FF424B"/>
                </a:solidFill>
              </a:rPr>
              <a:t> like in Hydro we get the same of Hydro</a:t>
            </a:r>
          </a:p>
          <a:p>
            <a:pPr marL="285750" indent="-285750">
              <a:lnSpc>
                <a:spcPct val="140000"/>
              </a:lnSpc>
              <a:buFont typeface="Wingdings" charset="2"/>
              <a:buChar char="Ø"/>
            </a:pPr>
            <a:r>
              <a:rPr lang="en-US" sz="2200" dirty="0" smtClean="0">
                <a:solidFill>
                  <a:srgbClr val="65FF53"/>
                </a:solidFill>
              </a:rPr>
              <a:t>When implementing full KLN we get close to the data with 4</a:t>
            </a:r>
            <a:r>
              <a:rPr lang="en-US" sz="2200" dirty="0" smtClean="0">
                <a:solidFill>
                  <a:srgbClr val="65FF53"/>
                </a:solidFill>
                <a:latin typeface="Symbol" charset="2"/>
                <a:cs typeface="Symbol" charset="2"/>
              </a:rPr>
              <a:t>ph</a:t>
            </a:r>
            <a:r>
              <a:rPr lang="en-US" sz="2200" dirty="0" smtClean="0">
                <a:solidFill>
                  <a:srgbClr val="65FF53"/>
                </a:solidFill>
              </a:rPr>
              <a:t>/s =1 :</a:t>
            </a:r>
          </a:p>
          <a:p>
            <a:r>
              <a:rPr lang="en-US" sz="2200" dirty="0">
                <a:solidFill>
                  <a:srgbClr val="65FF53"/>
                </a:solidFill>
              </a:rPr>
              <a:t> </a:t>
            </a:r>
            <a:r>
              <a:rPr lang="en-US" sz="2200" dirty="0" smtClean="0">
                <a:solidFill>
                  <a:srgbClr val="65FF53"/>
                </a:solidFill>
              </a:rPr>
              <a:t>      larger </a:t>
            </a:r>
            <a:r>
              <a:rPr lang="en-US" sz="2400" dirty="0" smtClean="0">
                <a:solidFill>
                  <a:srgbClr val="65FF53"/>
                </a:solidFill>
                <a:latin typeface="Symbol" charset="2"/>
                <a:cs typeface="Symbol" charset="2"/>
              </a:rPr>
              <a:t>e</a:t>
            </a:r>
            <a:r>
              <a:rPr lang="en-US" sz="2200" baseline="-25000" dirty="0" smtClean="0">
                <a:solidFill>
                  <a:srgbClr val="65FF53"/>
                </a:solidFill>
              </a:rPr>
              <a:t>x</a:t>
            </a:r>
            <a:r>
              <a:rPr lang="en-US" sz="2200" dirty="0" smtClean="0">
                <a:solidFill>
                  <a:srgbClr val="65FF53"/>
                </a:solidFill>
              </a:rPr>
              <a:t> compensated by Q</a:t>
            </a:r>
            <a:r>
              <a:rPr lang="en-US" sz="2200" baseline="-25000" dirty="0" smtClean="0">
                <a:solidFill>
                  <a:srgbClr val="65FF53"/>
                </a:solidFill>
              </a:rPr>
              <a:t>s</a:t>
            </a:r>
            <a:r>
              <a:rPr lang="en-US" sz="2200" dirty="0" smtClean="0">
                <a:solidFill>
                  <a:srgbClr val="65FF53"/>
                </a:solidFill>
              </a:rPr>
              <a:t> saturation scale (non-equilibrium distribution)</a:t>
            </a:r>
            <a:endParaRPr lang="en-US" sz="2200" dirty="0">
              <a:solidFill>
                <a:srgbClr val="65FF53"/>
              </a:solidFill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909663" y="115889"/>
            <a:ext cx="7305676" cy="5343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185296" y="115889"/>
            <a:ext cx="47756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cs typeface="Arial Rounded MT Bold"/>
              </a:rPr>
              <a:t>Results with kinetic theory</a:t>
            </a:r>
            <a:endParaRPr lang="en-US" sz="2800" b="1" baseline="-25000" dirty="0">
              <a:effectLst>
                <a:outerShdw blurRad="38100" dist="38100" dir="2700000" algn="tl">
                  <a:srgbClr val="FFFFFF"/>
                </a:outerShdw>
              </a:effectLst>
              <a:latin typeface="Arial Rounded MT Bold" charset="0"/>
              <a:cs typeface="Arial" charset="0"/>
            </a:endParaRPr>
          </a:p>
        </p:txBody>
      </p:sp>
      <p:cxnSp>
        <p:nvCxnSpPr>
          <p:cNvPr id="16" name="Connettore 2 14"/>
          <p:cNvCxnSpPr>
            <a:stCxn id="19" idx="4"/>
          </p:cNvCxnSpPr>
          <p:nvPr/>
        </p:nvCxnSpPr>
        <p:spPr>
          <a:xfrm>
            <a:off x="3218515" y="2257956"/>
            <a:ext cx="124832" cy="62962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5"/>
          <p:cNvCxnSpPr>
            <a:stCxn id="18" idx="4"/>
          </p:cNvCxnSpPr>
          <p:nvPr/>
        </p:nvCxnSpPr>
        <p:spPr>
          <a:xfrm>
            <a:off x="6249304" y="2040847"/>
            <a:ext cx="265973" cy="846732"/>
          </a:xfrm>
          <a:prstGeom prst="straightConnector1">
            <a:avLst/>
          </a:prstGeom>
          <a:ln w="762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3"/>
          <p:cNvSpPr/>
          <p:nvPr/>
        </p:nvSpPr>
        <p:spPr>
          <a:xfrm>
            <a:off x="5570210" y="1706314"/>
            <a:ext cx="1358187" cy="334533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474945" y="1923729"/>
            <a:ext cx="1487139" cy="3342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2"/>
          <p:cNvSpPr txBox="1"/>
          <p:nvPr/>
        </p:nvSpPr>
        <p:spPr>
          <a:xfrm>
            <a:off x="862811" y="5068307"/>
            <a:ext cx="3344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M. </a:t>
            </a:r>
            <a:r>
              <a:rPr lang="en-US" sz="1600" dirty="0" err="1" smtClean="0"/>
              <a:t>Ruggieri</a:t>
            </a:r>
            <a:r>
              <a:rPr lang="en-US" sz="1600" dirty="0" smtClean="0"/>
              <a:t> </a:t>
            </a:r>
            <a:r>
              <a:rPr lang="en-US" sz="1600" i="1" dirty="0" smtClean="0"/>
              <a:t>et al.</a:t>
            </a:r>
            <a:r>
              <a:rPr lang="en-US" sz="1600" dirty="0" smtClean="0"/>
              <a:t>, 1303.3178 [</a:t>
            </a:r>
            <a:r>
              <a:rPr lang="en-US" sz="1600" dirty="0" err="1" smtClean="0"/>
              <a:t>nucl-th</a:t>
            </a:r>
            <a:r>
              <a:rPr lang="en-US" sz="1600" dirty="0" smtClean="0"/>
              <a:t>]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56315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7"/>
          <p:cNvGrpSpPr/>
          <p:nvPr/>
        </p:nvGrpSpPr>
        <p:grpSpPr>
          <a:xfrm>
            <a:off x="259729" y="1248389"/>
            <a:ext cx="4785340" cy="3839091"/>
            <a:chOff x="1254309" y="1916660"/>
            <a:chExt cx="4203981" cy="344116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85852" y="1916660"/>
              <a:ext cx="4172438" cy="3083976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miter lim="800000"/>
              <a:headEnd/>
              <a:tailEnd/>
            </a:ln>
            <a:effectLst/>
          </p:spPr>
        </p:pic>
        <p:sp>
          <p:nvSpPr>
            <p:cNvPr id="4" name="CasellaDiTesto 5"/>
            <p:cNvSpPr txBox="1"/>
            <p:nvPr/>
          </p:nvSpPr>
          <p:spPr>
            <a:xfrm>
              <a:off x="1254309" y="1916660"/>
              <a:ext cx="1746055" cy="369332"/>
            </a:xfrm>
            <a:prstGeom prst="rect">
              <a:avLst/>
            </a:prstGeom>
            <a:solidFill>
              <a:srgbClr val="05EDFF"/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AuAu@200 </a:t>
              </a:r>
              <a:r>
                <a:rPr lang="en-US" b="1" i="1" dirty="0" err="1" smtClean="0"/>
                <a:t>GeV</a:t>
              </a:r>
              <a:endParaRPr lang="it-IT" b="1" i="1" dirty="0"/>
            </a:p>
          </p:txBody>
        </p:sp>
        <p:sp>
          <p:nvSpPr>
            <p:cNvPr id="5" name="CasellaDiTesto 6"/>
            <p:cNvSpPr txBox="1"/>
            <p:nvPr/>
          </p:nvSpPr>
          <p:spPr>
            <a:xfrm>
              <a:off x="1291334" y="4988494"/>
              <a:ext cx="3739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M. </a:t>
              </a:r>
              <a:r>
                <a:rPr lang="en-US" dirty="0" err="1" smtClean="0">
                  <a:solidFill>
                    <a:schemeClr val="bg1"/>
                  </a:solidFill>
                </a:rPr>
                <a:t>Ruggieri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i="1" dirty="0" smtClean="0">
                  <a:solidFill>
                    <a:schemeClr val="bg1"/>
                  </a:solidFill>
                </a:rPr>
                <a:t>et al.</a:t>
              </a:r>
              <a:r>
                <a:rPr lang="en-US" dirty="0" smtClean="0">
                  <a:solidFill>
                    <a:schemeClr val="bg1"/>
                  </a:solidFill>
                </a:rPr>
                <a:t>, 1303.3178 [</a:t>
              </a:r>
              <a:r>
                <a:rPr lang="en-US" dirty="0" err="1" smtClean="0">
                  <a:solidFill>
                    <a:schemeClr val="bg1"/>
                  </a:solidFill>
                </a:rPr>
                <a:t>nucl-th</a:t>
              </a:r>
              <a:r>
                <a:rPr lang="en-US" dirty="0" smtClean="0">
                  <a:solidFill>
                    <a:schemeClr val="bg1"/>
                  </a:solidFill>
                </a:rPr>
                <a:t>]</a:t>
              </a:r>
              <a:endParaRPr lang="it-IT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2826" y="5237382"/>
            <a:ext cx="8233456" cy="893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rgbClr val="FFFF00"/>
                </a:solidFill>
              </a:rPr>
              <a:t>We clearly see that when non-equilibrium distribution is implemented</a:t>
            </a:r>
          </a:p>
          <a:p>
            <a:pPr>
              <a:lnSpc>
                <a:spcPct val="120000"/>
              </a:lnSpc>
            </a:pPr>
            <a:r>
              <a:rPr lang="en-US" sz="2200" dirty="0">
                <a:solidFill>
                  <a:srgbClr val="FFFF00"/>
                </a:solidFill>
              </a:rPr>
              <a:t>i</a:t>
            </a:r>
            <a:r>
              <a:rPr lang="en-US" sz="2200" dirty="0" smtClean="0">
                <a:solidFill>
                  <a:srgbClr val="FFFF00"/>
                </a:solidFill>
              </a:rPr>
              <a:t>n the initial stage  (≈ 1 </a:t>
            </a:r>
            <a:r>
              <a:rPr lang="en-US" sz="2200" dirty="0" err="1" smtClean="0">
                <a:solidFill>
                  <a:srgbClr val="FFFF00"/>
                </a:solidFill>
              </a:rPr>
              <a:t>fm</a:t>
            </a:r>
            <a:r>
              <a:rPr lang="en-US" sz="2200" dirty="0" smtClean="0">
                <a:solidFill>
                  <a:srgbClr val="FFFF00"/>
                </a:solidFill>
              </a:rPr>
              <a:t>/c)  v</a:t>
            </a:r>
            <a:r>
              <a:rPr lang="en-US" sz="2200" baseline="-25000" dirty="0" smtClean="0">
                <a:solidFill>
                  <a:srgbClr val="FFFF00"/>
                </a:solidFill>
              </a:rPr>
              <a:t>2</a:t>
            </a:r>
            <a:r>
              <a:rPr lang="en-US" sz="2200" dirty="0" smtClean="0">
                <a:solidFill>
                  <a:srgbClr val="FFFF00"/>
                </a:solidFill>
              </a:rPr>
              <a:t> grows slowly respect to thermal 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4359" y="839214"/>
            <a:ext cx="36338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5EDFF"/>
                </a:solidFill>
              </a:rPr>
              <a:t>V</a:t>
            </a:r>
            <a:r>
              <a:rPr lang="en-US" sz="2200" baseline="-25000" dirty="0" smtClean="0">
                <a:solidFill>
                  <a:srgbClr val="05EDFF"/>
                </a:solidFill>
              </a:rPr>
              <a:t>2</a:t>
            </a:r>
            <a:r>
              <a:rPr lang="en-US" sz="2200" dirty="0" smtClean="0">
                <a:solidFill>
                  <a:srgbClr val="05EDFF"/>
                </a:solidFill>
              </a:rPr>
              <a:t> normalized time evolution</a:t>
            </a:r>
            <a:endParaRPr lang="en-US" sz="2200" dirty="0">
              <a:solidFill>
                <a:srgbClr val="05EDFF"/>
              </a:solidFill>
            </a:endParaRPr>
          </a:p>
        </p:txBody>
      </p:sp>
      <p:sp>
        <p:nvSpPr>
          <p:cNvPr id="8" name="Right Bracket 7"/>
          <p:cNvSpPr/>
          <p:nvPr/>
        </p:nvSpPr>
        <p:spPr>
          <a:xfrm rot="5400000">
            <a:off x="1431218" y="3964924"/>
            <a:ext cx="73152" cy="822260"/>
          </a:xfrm>
          <a:prstGeom prst="rightBracket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71972" y="59037"/>
            <a:ext cx="31670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What is going on?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7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67443" y="1268988"/>
            <a:ext cx="7891018" cy="433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5200" lvl="1">
              <a:lnSpc>
                <a:spcPct val="130000"/>
              </a:lnSpc>
            </a:pPr>
            <a:r>
              <a:rPr lang="en-US" sz="2400" u="sng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  <a:sym typeface="Symbol" charset="0"/>
              </a:rPr>
              <a:t>Development of kinetic  at fixed </a:t>
            </a:r>
            <a:r>
              <a:rPr lang="en-US" sz="2400" u="sng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  <a:sym typeface="Symbol" charset="0"/>
              </a:rPr>
              <a:t>h</a:t>
            </a:r>
            <a:r>
              <a:rPr lang="en-US" sz="2400" u="sng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  <a:sym typeface="Symbol" charset="0"/>
              </a:rPr>
              <a:t>/s(T) :</a:t>
            </a:r>
          </a:p>
          <a:p>
            <a:pPr lvl="1">
              <a:lnSpc>
                <a:spcPct val="110000"/>
              </a:lnSpc>
            </a:pPr>
            <a:endParaRPr lang="it-IT" sz="1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Verified that up to ≈ 2 </a:t>
            </a:r>
            <a:r>
              <a:rPr lang="en-US" sz="2200" dirty="0" err="1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GeV</a:t>
            </a:r>
            <a:r>
              <a:rPr lang="en-US" sz="2200" dirty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: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  v</a:t>
            </a:r>
            <a:r>
              <a:rPr lang="en-US" sz="2200" baseline="-25000" dirty="0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 &lt;-&gt; </a:t>
            </a:r>
            <a:r>
              <a:rPr lang="en-US" sz="2200" dirty="0" smtClean="0">
                <a:solidFill>
                  <a:srgbClr val="FFFFFF"/>
                </a:solidFill>
                <a:latin typeface="Symbol" charset="2"/>
                <a:cs typeface="Symbol" charset="2"/>
                <a:sym typeface="Symbol" charset="0"/>
              </a:rPr>
              <a:t>h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/s and microscopic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     details of the cross section are irrelevant</a:t>
            </a:r>
          </a:p>
          <a:p>
            <a:pPr lvl="1">
              <a:lnSpc>
                <a:spcPct val="120000"/>
              </a:lnSpc>
            </a:pPr>
            <a:endParaRPr lang="it-IT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cs typeface="Arial" charset="0"/>
            </a:endParaRPr>
          </a:p>
          <a:p>
            <a:pPr marL="25200" lvl="1">
              <a:lnSpc>
                <a:spcPct val="110000"/>
              </a:lnSpc>
            </a:pPr>
            <a:r>
              <a:rPr lang="it-IT" sz="2400" u="sng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Studying</a:t>
            </a:r>
            <a:r>
              <a:rPr lang="it-IT" sz="2400" u="sng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 the CGC (</a:t>
            </a:r>
            <a:r>
              <a:rPr lang="it-IT" sz="2400" u="sng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fKLN</a:t>
            </a:r>
            <a:r>
              <a:rPr lang="it-IT" sz="2400" u="sng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):</a:t>
            </a:r>
          </a:p>
          <a:p>
            <a:pPr marL="25200" lvl="1">
              <a:lnSpc>
                <a:spcPct val="110000"/>
              </a:lnSpc>
            </a:pPr>
            <a:endParaRPr lang="en-US" sz="1000" u="sng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  <a:sym typeface="Symbol" charset="0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§"/>
            </a:pPr>
            <a:r>
              <a:rPr lang="en-US" sz="2200" dirty="0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Initial non-equilibrium distribution implied by CGC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    damps the v</a:t>
            </a:r>
            <a:r>
              <a:rPr lang="en-US" sz="2200" baseline="-25000" dirty="0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(</a:t>
            </a:r>
            <a:r>
              <a:rPr lang="en-US" sz="2200" dirty="0" err="1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p</a:t>
            </a:r>
            <a:r>
              <a:rPr lang="en-US" sz="2200" baseline="-25000" dirty="0" err="1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T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) compensating  the larger </a:t>
            </a:r>
            <a:r>
              <a:rPr lang="en-US" sz="2400" dirty="0" smtClean="0">
                <a:solidFill>
                  <a:srgbClr val="FFFFFF"/>
                </a:solidFill>
                <a:latin typeface="Symbol" charset="2"/>
                <a:cs typeface="Symbol" charset="2"/>
                <a:sym typeface="Symbol" charset="0"/>
              </a:rPr>
              <a:t>e</a:t>
            </a:r>
            <a:r>
              <a:rPr lang="en-US" sz="2200" baseline="-25000" dirty="0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x</a:t>
            </a:r>
          </a:p>
          <a:p>
            <a:pPr lvl="1">
              <a:lnSpc>
                <a:spcPct val="120000"/>
              </a:lnSpc>
            </a:pPr>
            <a:r>
              <a:rPr lang="en-US" sz="2200" dirty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     -&gt; v</a:t>
            </a:r>
            <a:r>
              <a:rPr lang="en-US" sz="2200" baseline="-25000" dirty="0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(</a:t>
            </a:r>
            <a:r>
              <a:rPr lang="en-US" sz="2200" dirty="0" err="1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p</a:t>
            </a:r>
            <a:r>
              <a:rPr lang="en-US" sz="2200" baseline="-25000" dirty="0" err="1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T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) can be described by 4</a:t>
            </a:r>
            <a:r>
              <a:rPr lang="en-US" sz="2200" dirty="0" smtClean="0">
                <a:solidFill>
                  <a:srgbClr val="FFFFFF"/>
                </a:solidFill>
                <a:latin typeface="Symbol" charset="2"/>
                <a:cs typeface="Symbol" charset="2"/>
                <a:sym typeface="Symbol" charset="0"/>
              </a:rPr>
              <a:t>ph</a:t>
            </a:r>
            <a:r>
              <a:rPr lang="en-US" sz="2200" dirty="0" smtClean="0">
                <a:solidFill>
                  <a:srgbClr val="FFFFFF"/>
                </a:solidFill>
                <a:latin typeface="Cambria"/>
                <a:cs typeface="Cambria"/>
                <a:sym typeface="Symbol" charset="0"/>
              </a:rPr>
              <a:t>/s ≈1 also for KLN</a:t>
            </a:r>
          </a:p>
          <a:p>
            <a:pPr lvl="1">
              <a:lnSpc>
                <a:spcPct val="120000"/>
              </a:lnSpc>
            </a:pPr>
            <a:endParaRPr lang="en-US" sz="1000" dirty="0" smtClean="0">
              <a:solidFill>
                <a:srgbClr val="FFFFFF"/>
              </a:solidFill>
              <a:latin typeface="Cambria"/>
              <a:cs typeface="Cambria"/>
              <a:sym typeface="Symbol" charset="0"/>
            </a:endParaRPr>
          </a:p>
          <a:p>
            <a:pPr marL="800100" lvl="1" indent="-342900">
              <a:lnSpc>
                <a:spcPct val="120000"/>
              </a:lnSpc>
              <a:buFont typeface="Wingdings" charset="2"/>
              <a:buChar char="ü"/>
            </a:pPr>
            <a:r>
              <a:rPr lang="en-US" sz="2200" dirty="0" smtClean="0">
                <a:solidFill>
                  <a:srgbClr val="FFFF00"/>
                </a:solidFill>
                <a:latin typeface="Cambria"/>
                <a:cs typeface="Cambria"/>
                <a:sym typeface="Symbol" charset="0"/>
              </a:rPr>
              <a:t>Extension to </a:t>
            </a:r>
            <a:r>
              <a:rPr lang="en-US" sz="2200" dirty="0" err="1" smtClean="0">
                <a:solidFill>
                  <a:srgbClr val="FFFF00"/>
                </a:solidFill>
                <a:latin typeface="Cambria"/>
                <a:cs typeface="Cambria"/>
                <a:sym typeface="Symbol" charset="0"/>
              </a:rPr>
              <a:t>v</a:t>
            </a:r>
            <a:r>
              <a:rPr lang="en-US" sz="2200" baseline="-25000" dirty="0" err="1" smtClean="0">
                <a:solidFill>
                  <a:srgbClr val="FFFF00"/>
                </a:solidFill>
                <a:latin typeface="Cambria"/>
                <a:cs typeface="Cambria"/>
                <a:sym typeface="Symbol" charset="0"/>
              </a:rPr>
              <a:t>n</a:t>
            </a:r>
            <a:r>
              <a:rPr lang="en-US" sz="2200" dirty="0" smtClean="0">
                <a:solidFill>
                  <a:srgbClr val="FFFF00"/>
                </a:solidFill>
                <a:latin typeface="Cambria"/>
                <a:cs typeface="Cambria"/>
                <a:sym typeface="Symbol" charset="0"/>
              </a:rPr>
              <a:t> including </a:t>
            </a:r>
            <a:r>
              <a:rPr lang="en-US" sz="2200" dirty="0" err="1" smtClean="0">
                <a:solidFill>
                  <a:srgbClr val="FFFF00"/>
                </a:solidFill>
                <a:latin typeface="Cambria"/>
                <a:cs typeface="Cambria"/>
                <a:sym typeface="Symbol" charset="0"/>
              </a:rPr>
              <a:t>intial</a:t>
            </a:r>
            <a:r>
              <a:rPr lang="en-US" sz="2200" dirty="0" smtClean="0">
                <a:solidFill>
                  <a:srgbClr val="FFFF00"/>
                </a:solidFill>
                <a:latin typeface="Cambria"/>
                <a:cs typeface="Cambria"/>
                <a:sym typeface="Symbol" charset="0"/>
              </a:rPr>
              <a:t> state fluctuations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505200" y="3175"/>
            <a:ext cx="2597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635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77994"/>
            <a:ext cx="8229600" cy="71438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Higher </a:t>
            </a:r>
            <a:r>
              <a:rPr lang="en-US" sz="32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3200" dirty="0" smtClean="0">
                <a:solidFill>
                  <a:srgbClr val="FFFF00"/>
                </a:solidFill>
              </a:rPr>
              <a:t>/s for KLN leads to small v</a:t>
            </a:r>
            <a:r>
              <a:rPr lang="en-US" sz="3200" baseline="-25000" dirty="0" smtClean="0">
                <a:solidFill>
                  <a:srgbClr val="FFFF00"/>
                </a:solidFill>
              </a:rPr>
              <a:t>3</a:t>
            </a:r>
            <a:endParaRPr lang="it-IT" sz="3200" baseline="-25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432" y="949912"/>
            <a:ext cx="7000924" cy="461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CasellaDiTesto 22"/>
          <p:cNvSpPr txBox="1"/>
          <p:nvPr/>
        </p:nvSpPr>
        <p:spPr>
          <a:xfrm>
            <a:off x="1958550" y="5466632"/>
            <a:ext cx="6020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FFFFFF"/>
                </a:solidFill>
              </a:rPr>
              <a:t>The value of </a:t>
            </a:r>
            <a:r>
              <a:rPr lang="en-US" sz="2200" i="1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h</a:t>
            </a:r>
            <a:r>
              <a:rPr lang="en-US" sz="2200" i="1" dirty="0" smtClean="0">
                <a:solidFill>
                  <a:srgbClr val="FFFFFF"/>
                </a:solidFill>
              </a:rPr>
              <a:t>/s affects more higher harmonics!</a:t>
            </a:r>
            <a:endParaRPr lang="it-IT" sz="2200" i="1" dirty="0">
              <a:solidFill>
                <a:srgbClr val="FFFF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35934" y="601128"/>
            <a:ext cx="608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Adare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et al.</a:t>
            </a:r>
            <a:r>
              <a:rPr lang="en-US" dirty="0" smtClean="0">
                <a:solidFill>
                  <a:schemeClr val="bg1"/>
                </a:solidFill>
              </a:rPr>
              <a:t>, [PHENIX Collaboration], </a:t>
            </a:r>
            <a:r>
              <a:rPr lang="it-IT" dirty="0" smtClean="0">
                <a:solidFill>
                  <a:schemeClr val="bg1"/>
                </a:solidFill>
              </a:rPr>
              <a:t>PRL </a:t>
            </a:r>
            <a:r>
              <a:rPr lang="it-IT" b="1" dirty="0" smtClean="0">
                <a:solidFill>
                  <a:schemeClr val="bg1"/>
                </a:solidFill>
              </a:rPr>
              <a:t>107</a:t>
            </a:r>
            <a:r>
              <a:rPr lang="it-IT" dirty="0" smtClean="0">
                <a:solidFill>
                  <a:schemeClr val="bg1"/>
                </a:solidFill>
              </a:rPr>
              <a:t>, 252301 (2011)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302091" y="1035172"/>
            <a:ext cx="469607" cy="480233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05071" y="2948428"/>
            <a:ext cx="469607" cy="480233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3239" y="5858053"/>
            <a:ext cx="7943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Can we discard KLN or CGC?!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Well at least before one should implement </a:t>
            </a:r>
            <a:r>
              <a:rPr lang="en-US" sz="2400" u="sng" dirty="0" smtClean="0">
                <a:solidFill>
                  <a:srgbClr val="FFFF00"/>
                </a:solidFill>
              </a:rPr>
              <a:t>both x and p space</a:t>
            </a:r>
            <a:endParaRPr lang="en-US" sz="24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1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22003" y="3175"/>
            <a:ext cx="446408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Arial" charset="0"/>
              </a:rPr>
              <a:t>Outlook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Arial" charset="0"/>
              </a:rPr>
              <a:t>f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Arial" charset="0"/>
              </a:rPr>
              <a:t>or a kinetic theory approach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42" y="1355650"/>
            <a:ext cx="6378669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400" u="sng" dirty="0" smtClean="0">
                <a:solidFill>
                  <a:srgbClr val="FFFF00"/>
                </a:solidFill>
              </a:rPr>
              <a:t>Include initial state fluctuations to study </a:t>
            </a:r>
            <a:r>
              <a:rPr lang="en-US" sz="2400" u="sng" dirty="0" err="1" smtClean="0">
                <a:solidFill>
                  <a:srgbClr val="FFFF00"/>
                </a:solidFill>
              </a:rPr>
              <a:t>v</a:t>
            </a:r>
            <a:r>
              <a:rPr lang="en-US" sz="2400" u="sng" baseline="-25000" dirty="0" err="1" smtClean="0">
                <a:solidFill>
                  <a:srgbClr val="FFFF00"/>
                </a:solidFill>
              </a:rPr>
              <a:t>n</a:t>
            </a:r>
            <a:r>
              <a:rPr lang="en-US" sz="2400" u="sng" dirty="0" smtClean="0">
                <a:solidFill>
                  <a:srgbClr val="FFFF00"/>
                </a:solidFill>
              </a:rPr>
              <a:t>:</a:t>
            </a:r>
          </a:p>
          <a:p>
            <a:pPr marL="742950" lvl="1" indent="-285750">
              <a:lnSpc>
                <a:spcPct val="140000"/>
              </a:lnSpc>
              <a:buFont typeface="Wingdings" charset="2"/>
              <a:buChar char="²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more constraints on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ymbol" charset="2"/>
                <a:cs typeface="Symbol" charset="2"/>
              </a:rPr>
              <a:t>h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/s(T)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Impact of CGC non-equilibrium distribution   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934" y="2925201"/>
            <a:ext cx="6635150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400" u="sng" dirty="0" smtClean="0">
                <a:solidFill>
                  <a:srgbClr val="FFFF00"/>
                </a:solidFill>
              </a:rPr>
              <a:t>Include </a:t>
            </a:r>
            <a:r>
              <a:rPr lang="en-US" sz="2400" u="sng" dirty="0" err="1" smtClean="0">
                <a:solidFill>
                  <a:srgbClr val="FFFF00"/>
                </a:solidFill>
              </a:rPr>
              <a:t>hadronization</a:t>
            </a:r>
            <a:r>
              <a:rPr lang="en-US" sz="2400" u="sng" dirty="0" smtClean="0">
                <a:solidFill>
                  <a:srgbClr val="FFFF00"/>
                </a:solidFill>
              </a:rPr>
              <a:t>:</a:t>
            </a:r>
          </a:p>
          <a:p>
            <a:pPr marL="742950" lvl="1" indent="-285750">
              <a:lnSpc>
                <a:spcPct val="140000"/>
              </a:lnSpc>
              <a:buFont typeface="Wingdings" charset="2"/>
              <a:buChar char="²"/>
            </a:pPr>
            <a:r>
              <a:rPr lang="en-US" sz="2400" dirty="0" smtClean="0">
                <a:solidFill>
                  <a:srgbClr val="F2F2F2"/>
                </a:solidFill>
              </a:rPr>
              <a:t> statistical model like in hydro</a:t>
            </a:r>
          </a:p>
          <a:p>
            <a:pPr marL="742950" lvl="1" indent="-285750">
              <a:buFont typeface="Wingdings" charset="2"/>
              <a:buChar char="²"/>
            </a:pPr>
            <a:r>
              <a:rPr lang="en-US" sz="2400" dirty="0">
                <a:solidFill>
                  <a:srgbClr val="F2F2F2"/>
                </a:solidFill>
              </a:rPr>
              <a:t> </a:t>
            </a:r>
            <a:r>
              <a:rPr lang="en-US" sz="2400" dirty="0" smtClean="0">
                <a:solidFill>
                  <a:srgbClr val="F2F2F2"/>
                </a:solidFill>
              </a:rPr>
              <a:t>coalescence + fragmentation (</a:t>
            </a:r>
            <a:r>
              <a:rPr lang="en-US" sz="2000" dirty="0" smtClean="0">
                <a:solidFill>
                  <a:srgbClr val="F2F2F2"/>
                </a:solidFill>
              </a:rPr>
              <a:t>going at high </a:t>
            </a:r>
            <a:r>
              <a:rPr lang="en-US" sz="2000" dirty="0" err="1" smtClean="0">
                <a:solidFill>
                  <a:srgbClr val="F2F2F2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2F2F2"/>
                </a:solidFill>
              </a:rPr>
              <a:t>T</a:t>
            </a:r>
            <a:r>
              <a:rPr lang="en-US" sz="2400" dirty="0" smtClean="0">
                <a:solidFill>
                  <a:srgbClr val="F2F2F2"/>
                </a:solidFill>
              </a:rPr>
              <a:t>)</a:t>
            </a:r>
            <a:endParaRPr lang="en-US" sz="2400" dirty="0">
              <a:solidFill>
                <a:srgbClr val="F2F2F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42" y="4544648"/>
            <a:ext cx="7173759" cy="1378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sz="2400" u="sng" dirty="0" smtClean="0">
                <a:solidFill>
                  <a:srgbClr val="FFFF00"/>
                </a:solidFill>
              </a:rPr>
              <a:t> </a:t>
            </a:r>
            <a:r>
              <a:rPr lang="en-US" sz="2400" u="sng" dirty="0">
                <a:solidFill>
                  <a:srgbClr val="FFFF00"/>
                </a:solidFill>
              </a:rPr>
              <a:t>H</a:t>
            </a:r>
            <a:r>
              <a:rPr lang="en-US" sz="2400" u="sng" dirty="0" smtClean="0">
                <a:solidFill>
                  <a:srgbClr val="FFFF00"/>
                </a:solidFill>
              </a:rPr>
              <a:t>eavy quark dynamics within the same framework:</a:t>
            </a:r>
          </a:p>
          <a:p>
            <a:pPr marL="742950" lvl="1" indent="-285750">
              <a:lnSpc>
                <a:spcPct val="140000"/>
              </a:lnSpc>
              <a:buFont typeface="Wingdings" charset="2"/>
              <a:buChar char="²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Fokker-Planck is the small transfer approximation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   is it always a reliable approximation?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2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3"/>
          <p:cNvSpPr txBox="1"/>
          <p:nvPr/>
        </p:nvSpPr>
        <p:spPr>
          <a:xfrm>
            <a:off x="75284" y="4909687"/>
            <a:ext cx="8994770" cy="1400383"/>
          </a:xfrm>
          <a:prstGeom prst="rect">
            <a:avLst/>
          </a:prstGeom>
          <a:solidFill>
            <a:srgbClr val="E1D42B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000" dirty="0" smtClean="0">
                <a:solidFill>
                  <a:srgbClr val="000076"/>
                </a:solidFill>
                <a:latin typeface="Cambria"/>
                <a:cs typeface="Cambria"/>
              </a:rPr>
              <a:t>At LHC the larger saturation Q</a:t>
            </a:r>
            <a:r>
              <a:rPr lang="en-US" sz="2000" baseline="-25000" dirty="0" smtClean="0">
                <a:solidFill>
                  <a:srgbClr val="000076"/>
                </a:solidFill>
                <a:latin typeface="Cambria"/>
                <a:cs typeface="Cambria"/>
              </a:rPr>
              <a:t>s</a:t>
            </a:r>
            <a:r>
              <a:rPr lang="en-US" sz="2000" dirty="0" smtClean="0">
                <a:solidFill>
                  <a:srgbClr val="000076"/>
                </a:solidFill>
                <a:latin typeface="Cambria"/>
                <a:cs typeface="Cambria"/>
              </a:rPr>
              <a:t> ( ≈ 2.4 </a:t>
            </a:r>
            <a:r>
              <a:rPr lang="en-US" sz="2000" dirty="0" err="1" smtClean="0">
                <a:solidFill>
                  <a:srgbClr val="000076"/>
                </a:solidFill>
                <a:latin typeface="Cambria"/>
                <a:cs typeface="Cambria"/>
              </a:rPr>
              <a:t>GeV</a:t>
            </a:r>
            <a:r>
              <a:rPr lang="en-US" sz="2000" dirty="0" smtClean="0">
                <a:solidFill>
                  <a:srgbClr val="000076"/>
                </a:solidFill>
                <a:latin typeface="Cambria"/>
                <a:cs typeface="Cambria"/>
              </a:rPr>
              <a:t>) scale makes the effect larger:</a:t>
            </a:r>
          </a:p>
          <a:p>
            <a:r>
              <a:rPr lang="en-US" sz="2000" dirty="0" smtClean="0">
                <a:solidFill>
                  <a:srgbClr val="000076"/>
                </a:solidFill>
                <a:latin typeface="Cambria"/>
                <a:cs typeface="Cambria"/>
              </a:rPr>
              <a:t>      - 4</a:t>
            </a:r>
            <a:r>
              <a:rPr lang="en-US" sz="2000" dirty="0" smtClean="0">
                <a:solidFill>
                  <a:srgbClr val="000076"/>
                </a:solidFill>
                <a:latin typeface="Symbol" charset="2"/>
                <a:cs typeface="Symbol" charset="2"/>
              </a:rPr>
              <a:t>ph</a:t>
            </a:r>
            <a:r>
              <a:rPr lang="en-US" sz="2000" dirty="0" smtClean="0">
                <a:solidFill>
                  <a:srgbClr val="000076"/>
                </a:solidFill>
                <a:latin typeface="Cambria"/>
                <a:cs typeface="Cambria"/>
              </a:rPr>
              <a:t>/s= 2 not sufficient to get close to the data for </a:t>
            </a:r>
            <a:r>
              <a:rPr lang="en-US" sz="2000" dirty="0" err="1" smtClean="0">
                <a:solidFill>
                  <a:srgbClr val="000076"/>
                </a:solidFill>
                <a:latin typeface="Cambria"/>
                <a:cs typeface="Cambria"/>
              </a:rPr>
              <a:t>Th</a:t>
            </a:r>
            <a:r>
              <a:rPr lang="en-US" sz="2000" dirty="0" smtClean="0">
                <a:solidFill>
                  <a:srgbClr val="000076"/>
                </a:solidFill>
                <a:latin typeface="Cambria"/>
                <a:cs typeface="Cambria"/>
              </a:rPr>
              <a:t>-KLN</a:t>
            </a:r>
          </a:p>
          <a:p>
            <a:r>
              <a:rPr lang="en-US" sz="2000" dirty="0" smtClean="0">
                <a:solidFill>
                  <a:srgbClr val="000076"/>
                </a:solidFill>
                <a:latin typeface="Cambria"/>
                <a:cs typeface="Cambria"/>
              </a:rPr>
              <a:t>      - 4</a:t>
            </a:r>
            <a:r>
              <a:rPr lang="en-US" sz="2000" dirty="0" smtClean="0">
                <a:solidFill>
                  <a:srgbClr val="000076"/>
                </a:solidFill>
                <a:latin typeface="Symbol" charset="2"/>
                <a:cs typeface="Symbol" charset="2"/>
              </a:rPr>
              <a:t>ph</a:t>
            </a:r>
            <a:r>
              <a:rPr lang="en-US" sz="2000" dirty="0" smtClean="0">
                <a:solidFill>
                  <a:srgbClr val="000076"/>
                </a:solidFill>
                <a:latin typeface="Cambria"/>
                <a:cs typeface="Cambria"/>
              </a:rPr>
              <a:t>/s=1 </a:t>
            </a:r>
            <a:r>
              <a:rPr lang="en-US" sz="2000" dirty="0">
                <a:solidFill>
                  <a:srgbClr val="000076"/>
                </a:solidFill>
                <a:latin typeface="Cambria"/>
                <a:cs typeface="Cambria"/>
              </a:rPr>
              <a:t>i</a:t>
            </a:r>
            <a:r>
              <a:rPr lang="en-US" sz="2000" dirty="0" smtClean="0">
                <a:solidFill>
                  <a:srgbClr val="000076"/>
                </a:solidFill>
                <a:latin typeface="Cambria"/>
                <a:cs typeface="Cambria"/>
              </a:rPr>
              <a:t>t is enough if one implements both x &amp;p  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v"/>
            </a:pPr>
            <a:r>
              <a:rPr lang="en-US" sz="2000" b="1" dirty="0" smtClean="0">
                <a:solidFill>
                  <a:srgbClr val="000076"/>
                </a:solidFill>
                <a:latin typeface="Cambria"/>
                <a:cs typeface="Cambria"/>
              </a:rPr>
              <a:t>Full </a:t>
            </a:r>
            <a:r>
              <a:rPr lang="en-US" sz="2000" b="1" dirty="0" err="1" smtClean="0">
                <a:solidFill>
                  <a:srgbClr val="000076"/>
                </a:solidFill>
                <a:latin typeface="Cambria"/>
                <a:cs typeface="Cambria"/>
              </a:rPr>
              <a:t>fKLN</a:t>
            </a:r>
            <a:r>
              <a:rPr lang="en-US" sz="2000" b="1" dirty="0" smtClean="0">
                <a:solidFill>
                  <a:srgbClr val="000076"/>
                </a:solidFill>
                <a:latin typeface="Cambria"/>
                <a:cs typeface="Cambria"/>
              </a:rPr>
              <a:t> </a:t>
            </a:r>
            <a:r>
              <a:rPr lang="en-US" sz="2000" b="1" dirty="0" err="1" smtClean="0">
                <a:solidFill>
                  <a:srgbClr val="000076"/>
                </a:solidFill>
                <a:latin typeface="Cambria"/>
                <a:cs typeface="Cambria"/>
              </a:rPr>
              <a:t>implemention</a:t>
            </a:r>
            <a:r>
              <a:rPr lang="en-US" sz="2000" b="1" dirty="0" smtClean="0">
                <a:solidFill>
                  <a:srgbClr val="000076"/>
                </a:solidFill>
                <a:latin typeface="Cambria"/>
                <a:cs typeface="Cambria"/>
              </a:rPr>
              <a:t> change the estimate of </a:t>
            </a:r>
            <a:r>
              <a:rPr lang="en-US" sz="2000" b="1" dirty="0" smtClean="0">
                <a:solidFill>
                  <a:srgbClr val="000076"/>
                </a:solidFill>
                <a:latin typeface="Symbol" charset="2"/>
                <a:cs typeface="Symbol" charset="2"/>
              </a:rPr>
              <a:t>h</a:t>
            </a:r>
            <a:r>
              <a:rPr lang="en-US" sz="2000" b="1" dirty="0" smtClean="0">
                <a:solidFill>
                  <a:srgbClr val="000076"/>
                </a:solidFill>
                <a:latin typeface="Cambria"/>
                <a:cs typeface="Cambria"/>
              </a:rPr>
              <a:t>/s by about a factor of 3</a:t>
            </a:r>
            <a:endParaRPr lang="it-IT" sz="2000" b="1" dirty="0">
              <a:solidFill>
                <a:srgbClr val="000076"/>
              </a:solidFill>
              <a:latin typeface="Cambria"/>
              <a:cs typeface="Cambria"/>
            </a:endParaRPr>
          </a:p>
        </p:txBody>
      </p:sp>
      <p:pic>
        <p:nvPicPr>
          <p:cNvPr id="3" name="Immagine 12" descr="v2_LHC_fK_1405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065" y="866321"/>
            <a:ext cx="4379519" cy="3782049"/>
          </a:xfrm>
          <a:prstGeom prst="rect">
            <a:avLst/>
          </a:prstGeom>
        </p:spPr>
      </p:pic>
      <p:pic>
        <p:nvPicPr>
          <p:cNvPr id="4" name="Immagine 10" descr="v2_LHC_Th_1405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12" y="865047"/>
            <a:ext cx="4380961" cy="3783293"/>
          </a:xfrm>
          <a:prstGeom prst="rect">
            <a:avLst/>
          </a:prstGeom>
        </p:spPr>
      </p:pic>
      <p:sp>
        <p:nvSpPr>
          <p:cNvPr id="5" name="CasellaDiTesto 16"/>
          <p:cNvSpPr txBox="1"/>
          <p:nvPr/>
        </p:nvSpPr>
        <p:spPr>
          <a:xfrm>
            <a:off x="1675038" y="950645"/>
            <a:ext cx="1280569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Hydro -like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6" name="CasellaDiTesto 17"/>
          <p:cNvSpPr txBox="1"/>
          <p:nvPr/>
        </p:nvSpPr>
        <p:spPr>
          <a:xfrm>
            <a:off x="6008358" y="950645"/>
            <a:ext cx="1556824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65FF53"/>
                </a:solidFill>
              </a:rPr>
              <a:t>Full KLN x &amp; p </a:t>
            </a:r>
            <a:endParaRPr lang="it-IT" b="1" i="1" dirty="0">
              <a:solidFill>
                <a:srgbClr val="65FF53"/>
              </a:solidFill>
            </a:endParaRPr>
          </a:p>
        </p:txBody>
      </p:sp>
      <p:sp>
        <p:nvSpPr>
          <p:cNvPr id="7" name="CasellaDiTesto 8"/>
          <p:cNvSpPr txBox="1"/>
          <p:nvPr/>
        </p:nvSpPr>
        <p:spPr>
          <a:xfrm>
            <a:off x="3466658" y="941931"/>
            <a:ext cx="2118814" cy="43088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2200" b="1" i="1" dirty="0" smtClean="0"/>
              <a:t>PbPb@2.76 </a:t>
            </a:r>
            <a:r>
              <a:rPr lang="en-US" sz="2200" b="1" i="1" dirty="0" err="1" smtClean="0"/>
              <a:t>TeV</a:t>
            </a:r>
            <a:endParaRPr lang="it-IT" sz="2200" b="1" i="1" dirty="0"/>
          </a:p>
        </p:txBody>
      </p:sp>
      <p:cxnSp>
        <p:nvCxnSpPr>
          <p:cNvPr id="9" name="Connettore 2 11"/>
          <p:cNvCxnSpPr/>
          <p:nvPr/>
        </p:nvCxnSpPr>
        <p:spPr>
          <a:xfrm>
            <a:off x="5077162" y="2272795"/>
            <a:ext cx="78728" cy="1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15"/>
          <p:cNvCxnSpPr/>
          <p:nvPr/>
        </p:nvCxnSpPr>
        <p:spPr>
          <a:xfrm>
            <a:off x="3345141" y="1865442"/>
            <a:ext cx="3464042" cy="87984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9"/>
          <p:cNvSpPr/>
          <p:nvPr/>
        </p:nvSpPr>
        <p:spPr>
          <a:xfrm>
            <a:off x="904566" y="1656907"/>
            <a:ext cx="1574565" cy="351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20"/>
          <p:cNvSpPr/>
          <p:nvPr/>
        </p:nvSpPr>
        <p:spPr>
          <a:xfrm>
            <a:off x="4998434" y="1656906"/>
            <a:ext cx="1574565" cy="3519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2171459" y="87557"/>
            <a:ext cx="46951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What happens at LHC?</a:t>
            </a:r>
            <a:endParaRPr lang="en-US" sz="3200" dirty="0">
              <a:solidFill>
                <a:srgbClr val="FFFF0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00575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654916" y="197965"/>
            <a:ext cx="21129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Outline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1066800" cy="68580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066800" y="3385534"/>
            <a:ext cx="8077200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v"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One main result for HIC</a:t>
            </a:r>
            <a:r>
              <a:rPr lang="en-US" sz="2800" dirty="0" smtClean="0">
                <a:solidFill>
                  <a:srgbClr val="FFFF00"/>
                </a:solidFill>
                <a:latin typeface="Trebuchet MS" charset="0"/>
              </a:rPr>
              <a:t>:</a:t>
            </a:r>
            <a:r>
              <a:rPr lang="en-US" sz="2400" dirty="0" smtClean="0">
                <a:solidFill>
                  <a:srgbClr val="FFFF00"/>
                </a:solidFill>
                <a:latin typeface="Trebuchet MS" charset="0"/>
              </a:rPr>
              <a:t> </a:t>
            </a:r>
          </a:p>
          <a:p>
            <a:pPr>
              <a:buFont typeface="Wingdings" charset="0"/>
              <a:buChar char="v"/>
            </a:pPr>
            <a:endParaRPr lang="en-US" sz="800" dirty="0">
              <a:solidFill>
                <a:schemeClr val="hlink"/>
              </a:solidFill>
              <a:latin typeface="Trebuchet MS" charset="0"/>
            </a:endParaRPr>
          </a:p>
          <a:p>
            <a:pPr lvl="1">
              <a:lnSpc>
                <a:spcPct val="150000"/>
              </a:lnSpc>
              <a:buFont typeface="Wingdings" charset="0"/>
              <a:buChar char="§"/>
            </a:pPr>
            <a:r>
              <a:rPr lang="en-US" sz="2400" dirty="0" smtClean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 Elliptic flow in Color Glass Condensate (</a:t>
            </a:r>
            <a:r>
              <a:rPr lang="en-US" sz="2400" dirty="0" err="1" smtClean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fKLN</a:t>
            </a:r>
            <a:r>
              <a:rPr lang="en-US" sz="2400" dirty="0" smtClean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en-US" sz="2200" i="1" dirty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rebuchet MS"/>
              </a:rPr>
              <a:t> </a:t>
            </a:r>
            <a:r>
              <a:rPr lang="en-US" sz="2200" i="1" dirty="0" smtClean="0">
                <a:solidFill>
                  <a:srgbClr val="05ED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Trebuchet MS"/>
              </a:rPr>
              <a:t>   going beyond ex and implementing both x &amp; p space…</a:t>
            </a:r>
            <a:endParaRPr lang="en-US" sz="2200" i="1" dirty="0">
              <a:solidFill>
                <a:srgbClr val="05ED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cs typeface="Trebuchet MS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104572" y="1366506"/>
            <a:ext cx="8039428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 typeface="Wingdings" charset="0"/>
              <a:buChar char="v"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Transport Kinetic Theory at fixed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h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/s :</a:t>
            </a:r>
          </a:p>
          <a:p>
            <a:pPr marL="914400" lvl="1" indent="-457200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cs typeface="Trebuchet MS"/>
              </a:rPr>
              <a:t>M</a:t>
            </a:r>
            <a:r>
              <a:rPr lang="en-US" sz="240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cs typeface="Trebuchet MS"/>
              </a:rPr>
              <a:t>otivations</a:t>
            </a:r>
          </a:p>
          <a:p>
            <a:pPr marL="914400" lvl="1" indent="-457200">
              <a:lnSpc>
                <a:spcPct val="140000"/>
              </a:lnSpc>
              <a:buFont typeface="Wingdings" charset="2"/>
              <a:buChar char="§"/>
            </a:pPr>
            <a:r>
              <a:rPr lang="en-US" sz="240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cs typeface="Trebuchet MS"/>
              </a:rPr>
              <a:t>How to fix locally </a:t>
            </a:r>
            <a:r>
              <a:rPr lang="en-US" sz="240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cs typeface="Symbol" charset="2"/>
              </a:rPr>
              <a:t>h</a:t>
            </a:r>
            <a:r>
              <a:rPr lang="en-US" sz="240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/>
                <a:cs typeface="Trebuchet MS"/>
              </a:rPr>
              <a:t>/s </a:t>
            </a:r>
          </a:p>
        </p:txBody>
      </p:sp>
    </p:spTree>
    <p:extLst>
      <p:ext uri="{BB962C8B-B14F-4D97-AF65-F5344CB8AC3E}">
        <p14:creationId xmlns:p14="http://schemas.microsoft.com/office/powerpoint/2010/main" val="4273709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7771" y="5124"/>
            <a:ext cx="41170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Viscous Hydrodynamics</a:t>
            </a: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509640"/>
              </p:ext>
            </p:extLst>
          </p:nvPr>
        </p:nvGraphicFramePr>
        <p:xfrm>
          <a:off x="150300" y="2004953"/>
          <a:ext cx="2892585" cy="49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6" name="Equation" r:id="rId4" imgW="1473120" imgH="253800" progId="Equation.3">
                  <p:embed/>
                </p:oleObj>
              </mc:Choice>
              <mc:Fallback>
                <p:oleObj name="Equation" r:id="rId4" imgW="1473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00" y="2004953"/>
                        <a:ext cx="2892585" cy="49818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79683" y="2499302"/>
            <a:ext cx="1308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i="0" dirty="0" err="1" smtClean="0">
                <a:solidFill>
                  <a:schemeClr val="bg1"/>
                </a:solidFill>
              </a:rPr>
              <a:t>Asantz</a:t>
            </a:r>
            <a:r>
              <a:rPr lang="it-IT" i="0" dirty="0" smtClean="0">
                <a:solidFill>
                  <a:schemeClr val="bg1"/>
                </a:solidFill>
              </a:rPr>
              <a:t> </a:t>
            </a:r>
            <a:r>
              <a:rPr lang="it-IT" i="0" dirty="0" err="1" smtClean="0">
                <a:solidFill>
                  <a:schemeClr val="bg1"/>
                </a:solidFill>
              </a:rPr>
              <a:t>used</a:t>
            </a:r>
            <a:endParaRPr lang="it-IT" i="0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83016"/>
              </p:ext>
            </p:extLst>
          </p:nvPr>
        </p:nvGraphicFramePr>
        <p:xfrm>
          <a:off x="147934" y="2885136"/>
          <a:ext cx="2143125" cy="686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" name="Equation" r:id="rId6" imgW="1307880" imgH="419040" progId="Equation.3">
                  <p:embed/>
                </p:oleObj>
              </mc:Choice>
              <mc:Fallback>
                <p:oleObj name="Equation" r:id="rId6" imgW="1307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34" y="2885136"/>
                        <a:ext cx="2143125" cy="686868"/>
                      </a:xfrm>
                      <a:prstGeom prst="rect">
                        <a:avLst/>
                      </a:prstGeom>
                      <a:solidFill>
                        <a:srgbClr val="8EB4E3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109457"/>
              </p:ext>
            </p:extLst>
          </p:nvPr>
        </p:nvGraphicFramePr>
        <p:xfrm>
          <a:off x="2285473" y="2887663"/>
          <a:ext cx="1104900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" name="Equation" r:id="rId8" imgW="723900" imgH="444500" progId="Equation.3">
                  <p:embed/>
                </p:oleObj>
              </mc:Choice>
              <mc:Fallback>
                <p:oleObj name="Equation" r:id="rId8" imgW="72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85473" y="2887663"/>
                        <a:ext cx="1104900" cy="677862"/>
                      </a:xfrm>
                      <a:prstGeom prst="rect">
                        <a:avLst/>
                      </a:prstGeom>
                      <a:solidFill>
                        <a:srgbClr val="8EB4E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385" y="3861104"/>
            <a:ext cx="30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- at p</a:t>
            </a:r>
            <a:r>
              <a:rPr lang="en-US" baseline="-25000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T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~3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GeV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 !?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f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Trebuchet MS"/>
                <a:cs typeface="Trebuchet MS"/>
              </a:rPr>
              <a:t>/f≈ 5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67" y="3516358"/>
            <a:ext cx="4887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- this implies Relax. Time and </a:t>
            </a:r>
            <a:r>
              <a:rPr lang="en-US" dirty="0">
                <a:solidFill>
                  <a:srgbClr val="FFFFFF"/>
                </a:solidFill>
              </a:rPr>
              <a:t>n</a:t>
            </a:r>
            <a:r>
              <a:rPr lang="en-US" dirty="0" smtClean="0">
                <a:solidFill>
                  <a:srgbClr val="FFFFFF"/>
                </a:solidFill>
              </a:rPr>
              <a:t>ot </a:t>
            </a:r>
            <a:r>
              <a:rPr lang="en-US" dirty="0" err="1" smtClean="0">
                <a:solidFill>
                  <a:srgbClr val="FFFFFF"/>
                </a:solidFill>
              </a:rPr>
              <a:t>Chap.Enskog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8064" y="1248976"/>
            <a:ext cx="4394336" cy="69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it-IT" i="0" dirty="0" smtClean="0">
                <a:solidFill>
                  <a:schemeClr val="bg1"/>
                </a:solidFill>
              </a:rPr>
              <a:t>I</a:t>
            </a:r>
            <a:r>
              <a:rPr lang="it-IT" i="0" baseline="30000" dirty="0" smtClean="0">
                <a:solidFill>
                  <a:schemeClr val="bg1"/>
                </a:solidFill>
              </a:rPr>
              <a:t>0</a:t>
            </a:r>
            <a:r>
              <a:rPr lang="it-IT" i="0" dirty="0" smtClean="0">
                <a:solidFill>
                  <a:schemeClr val="bg1"/>
                </a:solidFill>
              </a:rPr>
              <a:t> </a:t>
            </a:r>
            <a:r>
              <a:rPr lang="it-IT" i="0" dirty="0" err="1" smtClean="0">
                <a:solidFill>
                  <a:schemeClr val="bg1"/>
                </a:solidFill>
              </a:rPr>
              <a:t>N</a:t>
            </a:r>
            <a:r>
              <a:rPr lang="en-US" i="0" dirty="0" smtClean="0">
                <a:solidFill>
                  <a:schemeClr val="bg1"/>
                </a:solidFill>
              </a:rPr>
              <a:t>a</a:t>
            </a:r>
            <a:r>
              <a:rPr lang="it-IT" i="0" dirty="0" err="1" smtClean="0">
                <a:solidFill>
                  <a:schemeClr val="bg1"/>
                </a:solidFill>
              </a:rPr>
              <a:t>vier-Stokes</a:t>
            </a:r>
            <a:r>
              <a:rPr lang="it-IT" i="0" dirty="0" smtClean="0">
                <a:solidFill>
                  <a:schemeClr val="bg1"/>
                </a:solidFill>
              </a:rPr>
              <a:t>, </a:t>
            </a:r>
            <a:r>
              <a:rPr lang="it-IT" i="0" dirty="0" err="1" smtClean="0">
                <a:solidFill>
                  <a:schemeClr val="bg1"/>
                </a:solidFill>
              </a:rPr>
              <a:t>but</a:t>
            </a:r>
            <a:r>
              <a:rPr lang="it-IT" i="0" dirty="0" smtClean="0">
                <a:solidFill>
                  <a:schemeClr val="bg1"/>
                </a:solidFill>
              </a:rPr>
              <a:t> </a:t>
            </a:r>
            <a:r>
              <a:rPr lang="it-IT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it</a:t>
            </a:r>
            <a:r>
              <a:rPr lang="it-IT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it-IT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violates</a:t>
            </a:r>
            <a:r>
              <a:rPr lang="it-IT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it-IT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causality</a:t>
            </a:r>
            <a:r>
              <a:rPr lang="it-IT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, </a:t>
            </a:r>
          </a:p>
          <a:p>
            <a:pPr algn="l">
              <a:lnSpc>
                <a:spcPct val="110000"/>
              </a:lnSpc>
            </a:pPr>
            <a:r>
              <a:rPr lang="it-IT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II</a:t>
            </a:r>
            <a:r>
              <a:rPr lang="it-IT" i="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0</a:t>
            </a:r>
            <a:r>
              <a:rPr lang="it-IT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it-IT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order</a:t>
            </a:r>
            <a:r>
              <a:rPr lang="it-IT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it-IT" i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needed</a:t>
            </a:r>
            <a:r>
              <a:rPr lang="it-IT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it-IT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-&gt; </a:t>
            </a:r>
            <a:r>
              <a:rPr lang="it-IT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Israel</a:t>
            </a:r>
            <a:r>
              <a:rPr lang="it-IT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-</a:t>
            </a:r>
            <a:r>
              <a:rPr lang="it-IT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Stewart</a:t>
            </a:r>
            <a:endParaRPr lang="it-IT" i="0" dirty="0">
              <a:solidFill>
                <a:schemeClr val="bg1"/>
              </a:solidFill>
              <a:latin typeface="Symbol" charset="0"/>
            </a:endParaRPr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3" y="729961"/>
            <a:ext cx="447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234800" y="4203786"/>
            <a:ext cx="6800560" cy="248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</a:pPr>
            <a:r>
              <a:rPr lang="it-IT" sz="2400" b="1" i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Problems</a:t>
            </a:r>
            <a:r>
              <a:rPr lang="it-IT" sz="2400" b="1" i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 </a:t>
            </a:r>
            <a:r>
              <a:rPr lang="it-IT" sz="2400" b="1" i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related</a:t>
            </a:r>
            <a:r>
              <a:rPr lang="it-IT" sz="2400" b="1" i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 to </a:t>
            </a:r>
            <a:r>
              <a:rPr lang="it-IT" sz="2400" b="1" i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cs typeface="Symbol" charset="2"/>
              </a:rPr>
              <a:t>d</a:t>
            </a:r>
            <a:r>
              <a:rPr lang="it-IT" sz="2400" b="1" i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f</a:t>
            </a:r>
            <a:r>
              <a:rPr lang="it-IT" sz="2400" b="1" i="0" dirty="0" smtClean="0">
                <a:solidFill>
                  <a:srgbClr val="FFFF00"/>
                </a:solidFill>
                <a:latin typeface="Cambria"/>
                <a:cs typeface="Cambria"/>
              </a:rPr>
              <a:t>:</a:t>
            </a:r>
            <a:endParaRPr lang="it-IT" sz="2400" b="1" i="0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42900" indent="-342900" algn="l">
              <a:lnSpc>
                <a:spcPct val="130000"/>
              </a:lnSpc>
              <a:buFont typeface="Wingdings" charset="2"/>
              <a:buChar char="ü"/>
            </a:pPr>
            <a:r>
              <a:rPr lang="it-IT" sz="2000" dirty="0">
                <a:solidFill>
                  <a:srgbClr val="FFFF00"/>
                </a:solidFill>
                <a:latin typeface="Cambria"/>
                <a:cs typeface="Cambria"/>
              </a:rPr>
              <a:t>d</a:t>
            </a:r>
            <a:r>
              <a:rPr lang="it-IT" sz="2000" i="0" dirty="0" smtClean="0">
                <a:solidFill>
                  <a:srgbClr val="FFFF00"/>
                </a:solidFill>
                <a:latin typeface="Cambria"/>
                <a:cs typeface="Cambria"/>
              </a:rPr>
              <a:t>issipative </a:t>
            </a:r>
            <a:r>
              <a:rPr lang="it-IT" sz="2000" i="0" dirty="0" err="1">
                <a:solidFill>
                  <a:srgbClr val="FFFF00"/>
                </a:solidFill>
                <a:latin typeface="Cambria"/>
                <a:cs typeface="Cambria"/>
              </a:rPr>
              <a:t>correction</a:t>
            </a:r>
            <a:r>
              <a:rPr lang="it-IT" sz="2000" i="0" dirty="0">
                <a:solidFill>
                  <a:srgbClr val="FFFF00"/>
                </a:solidFill>
                <a:latin typeface="Cambria"/>
                <a:cs typeface="Cambria"/>
              </a:rPr>
              <a:t> to </a:t>
            </a:r>
            <a:r>
              <a:rPr lang="it-IT" sz="2000" i="0" dirty="0" err="1">
                <a:solidFill>
                  <a:srgbClr val="FFFF00"/>
                </a:solidFill>
                <a:latin typeface="Cambria"/>
                <a:cs typeface="Cambria"/>
              </a:rPr>
              <a:t>f</a:t>
            </a:r>
            <a:r>
              <a:rPr lang="it-IT" sz="2000" i="0" dirty="0">
                <a:solidFill>
                  <a:srgbClr val="FFFF00"/>
                </a:solidFill>
                <a:latin typeface="Cambria"/>
                <a:cs typeface="Cambria"/>
              </a:rPr>
              <a:t> -&gt; </a:t>
            </a:r>
            <a:r>
              <a:rPr lang="it-IT" sz="2000" i="0" dirty="0" err="1">
                <a:solidFill>
                  <a:srgbClr val="FFFF00"/>
                </a:solidFill>
                <a:latin typeface="Cambria"/>
                <a:cs typeface="Cambria"/>
              </a:rPr>
              <a:t>f</a:t>
            </a:r>
            <a:r>
              <a:rPr lang="it-IT" sz="2000" i="0" baseline="-25000" dirty="0" err="1">
                <a:solidFill>
                  <a:srgbClr val="FFFF00"/>
                </a:solidFill>
                <a:latin typeface="Cambria"/>
                <a:cs typeface="Cambria"/>
              </a:rPr>
              <a:t>eq</a:t>
            </a:r>
            <a:r>
              <a:rPr lang="it-IT" sz="2000" i="0" dirty="0" err="1">
                <a:solidFill>
                  <a:srgbClr val="FFFF00"/>
                </a:solidFill>
                <a:latin typeface="Cambria"/>
                <a:cs typeface="Cambria"/>
              </a:rPr>
              <a:t>+</a:t>
            </a:r>
            <a:r>
              <a:rPr lang="it-IT" sz="2000" i="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d</a:t>
            </a:r>
            <a:r>
              <a:rPr lang="it-IT" sz="2000" i="0" dirty="0" err="1" smtClean="0">
                <a:solidFill>
                  <a:srgbClr val="FFFF00"/>
                </a:solidFill>
                <a:latin typeface="Cambria"/>
                <a:cs typeface="Cambria"/>
              </a:rPr>
              <a:t>f</a:t>
            </a:r>
            <a:r>
              <a:rPr lang="it-IT" sz="2000" i="0" baseline="-25000" dirty="0" err="1" smtClean="0">
                <a:solidFill>
                  <a:srgbClr val="FFFF00"/>
                </a:solidFill>
                <a:latin typeface="Cambria"/>
                <a:cs typeface="Cambria"/>
              </a:rPr>
              <a:t>neq</a:t>
            </a:r>
            <a:r>
              <a:rPr lang="it-IT" sz="2000" dirty="0" smtClean="0">
                <a:solidFill>
                  <a:srgbClr val="FFFF00"/>
                </a:solidFill>
                <a:latin typeface="Cambria"/>
                <a:cs typeface="Cambria"/>
              </a:rPr>
              <a:t> just an </a:t>
            </a:r>
            <a:r>
              <a:rPr lang="it-IT" sz="2000" dirty="0" err="1" smtClean="0">
                <a:solidFill>
                  <a:srgbClr val="FFFF00"/>
                </a:solidFill>
                <a:latin typeface="Cambria"/>
                <a:cs typeface="Cambria"/>
              </a:rPr>
              <a:t>ansatz</a:t>
            </a:r>
            <a:endParaRPr lang="it-IT" sz="2000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r>
              <a:rPr lang="it-IT" sz="2000" i="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d</a:t>
            </a:r>
            <a:r>
              <a:rPr lang="it-IT" sz="2000" i="0" dirty="0" err="1" smtClean="0">
                <a:solidFill>
                  <a:srgbClr val="FFFF00"/>
                </a:solidFill>
                <a:latin typeface="Cambria"/>
                <a:cs typeface="Cambria"/>
              </a:rPr>
              <a:t>f</a:t>
            </a:r>
            <a:r>
              <a:rPr lang="it-IT" sz="2000" i="0" baseline="-25000" dirty="0" err="1" smtClean="0">
                <a:solidFill>
                  <a:srgbClr val="FFFF00"/>
                </a:solidFill>
                <a:latin typeface="Cambria"/>
                <a:cs typeface="Cambria"/>
              </a:rPr>
              <a:t>neq</a:t>
            </a:r>
            <a:r>
              <a:rPr lang="it-IT" sz="2000" i="0" dirty="0" smtClean="0">
                <a:solidFill>
                  <a:srgbClr val="FFFF00"/>
                </a:solidFill>
                <a:latin typeface="Cambria"/>
                <a:cs typeface="Cambria"/>
              </a:rPr>
              <a:t>/</a:t>
            </a:r>
            <a:r>
              <a:rPr lang="it-IT" sz="2000" i="0" dirty="0" err="1" smtClean="0">
                <a:solidFill>
                  <a:srgbClr val="FFFF00"/>
                </a:solidFill>
                <a:latin typeface="Cambria"/>
                <a:cs typeface="Cambria"/>
              </a:rPr>
              <a:t>f</a:t>
            </a:r>
            <a:r>
              <a:rPr lang="it-IT" sz="2000" i="0" dirty="0" smtClean="0">
                <a:solidFill>
                  <a:srgbClr val="FFFF00"/>
                </a:solidFill>
                <a:latin typeface="Cambria"/>
                <a:cs typeface="Cambria"/>
              </a:rPr>
              <a:t>  </a:t>
            </a:r>
            <a:r>
              <a:rPr lang="it-IT" sz="2000" i="0" dirty="0" err="1" smtClean="0">
                <a:solidFill>
                  <a:srgbClr val="FFFF00"/>
                </a:solidFill>
                <a:latin typeface="Cambria"/>
                <a:cs typeface="Cambria"/>
              </a:rPr>
              <a:t>at</a:t>
            </a:r>
            <a:r>
              <a:rPr lang="it-IT" sz="2000" i="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it-IT" sz="2000" i="0" dirty="0" err="1" smtClean="0">
                <a:solidFill>
                  <a:srgbClr val="FFFF00"/>
                </a:solidFill>
                <a:latin typeface="Cambria"/>
                <a:cs typeface="Cambria"/>
              </a:rPr>
              <a:t>p</a:t>
            </a:r>
            <a:r>
              <a:rPr lang="it-IT" sz="2000" i="0" baseline="-25000" dirty="0" err="1" smtClean="0">
                <a:solidFill>
                  <a:srgbClr val="FFFF00"/>
                </a:solidFill>
                <a:latin typeface="Cambria"/>
                <a:cs typeface="Cambria"/>
              </a:rPr>
              <a:t>T</a:t>
            </a:r>
            <a:r>
              <a:rPr lang="it-IT" sz="2000" i="0" dirty="0" smtClean="0">
                <a:solidFill>
                  <a:srgbClr val="FFFF00"/>
                </a:solidFill>
                <a:latin typeface="Cambria"/>
                <a:cs typeface="Cambria"/>
              </a:rPr>
              <a:t>&gt; 1.5 </a:t>
            </a:r>
            <a:r>
              <a:rPr lang="it-IT" sz="2000" i="0" dirty="0" err="1" smtClean="0">
                <a:solidFill>
                  <a:srgbClr val="FFFF00"/>
                </a:solidFill>
                <a:latin typeface="Cambria"/>
                <a:cs typeface="Cambria"/>
              </a:rPr>
              <a:t>GeV</a:t>
            </a:r>
            <a:r>
              <a:rPr lang="it-IT" sz="2000" i="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it-IT" sz="2000" i="0" dirty="0" err="1" smtClean="0">
                <a:solidFill>
                  <a:srgbClr val="FFFF00"/>
                </a:solidFill>
                <a:latin typeface="Cambria"/>
                <a:cs typeface="Cambria"/>
              </a:rPr>
              <a:t>is</a:t>
            </a:r>
            <a:r>
              <a:rPr lang="it-IT" sz="2000" i="0" dirty="0" smtClean="0">
                <a:solidFill>
                  <a:srgbClr val="FFFF00"/>
                </a:solidFill>
                <a:latin typeface="Cambria"/>
                <a:cs typeface="Cambria"/>
              </a:rPr>
              <a:t> large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r>
              <a:rPr lang="en-US" sz="20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d</a:t>
            </a:r>
            <a:r>
              <a:rPr lang="it-IT" sz="2000" i="0" dirty="0" err="1" smtClean="0">
                <a:solidFill>
                  <a:srgbClr val="FFFF00"/>
                </a:solidFill>
                <a:latin typeface="Cambria"/>
                <a:cs typeface="Cambria"/>
              </a:rPr>
              <a:t>f</a:t>
            </a:r>
            <a:r>
              <a:rPr lang="it-IT" sz="2000" i="0" baseline="-25000" dirty="0" err="1" smtClean="0">
                <a:solidFill>
                  <a:srgbClr val="FFFF00"/>
                </a:solidFill>
                <a:latin typeface="Cambria"/>
                <a:cs typeface="Cambria"/>
              </a:rPr>
              <a:t>neq</a:t>
            </a:r>
            <a:r>
              <a:rPr lang="it-IT" sz="2000" i="0" baseline="-250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it-IT" sz="2000" i="0" dirty="0" smtClean="0">
                <a:solidFill>
                  <a:srgbClr val="FFFF00"/>
                </a:solidFill>
                <a:latin typeface="Cambria"/>
                <a:cs typeface="Cambria"/>
              </a:rPr>
              <a:t>&lt;-&gt; </a:t>
            </a:r>
            <a:r>
              <a:rPr lang="it-IT" sz="2000" i="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it-IT" sz="2000" i="0" dirty="0" smtClean="0">
                <a:solidFill>
                  <a:srgbClr val="FFFF00"/>
                </a:solidFill>
                <a:latin typeface="Cambria"/>
                <a:cs typeface="Cambria"/>
              </a:rPr>
              <a:t>/</a:t>
            </a:r>
            <a:r>
              <a:rPr lang="it-IT" sz="2000" i="0" dirty="0" err="1" smtClean="0">
                <a:solidFill>
                  <a:srgbClr val="FFFF00"/>
                </a:solidFill>
                <a:latin typeface="Cambria"/>
                <a:cs typeface="Cambria"/>
              </a:rPr>
              <a:t>s</a:t>
            </a:r>
            <a:r>
              <a:rPr lang="it-IT" sz="2000" i="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it-IT" sz="2000" i="0" dirty="0" err="1" smtClean="0">
                <a:solidFill>
                  <a:srgbClr val="FFFF00"/>
                </a:solidFill>
                <a:latin typeface="Cambria"/>
                <a:cs typeface="Cambria"/>
              </a:rPr>
              <a:t>implies</a:t>
            </a:r>
            <a:r>
              <a:rPr lang="it-IT" sz="2000" i="0" dirty="0" smtClean="0">
                <a:solidFill>
                  <a:srgbClr val="FFFF00"/>
                </a:solidFill>
                <a:latin typeface="Cambria"/>
                <a:cs typeface="Cambria"/>
              </a:rPr>
              <a:t> a RTA </a:t>
            </a:r>
            <a:r>
              <a:rPr lang="it-IT" sz="2000" i="0" dirty="0" err="1" smtClean="0">
                <a:solidFill>
                  <a:srgbClr val="FFFF00"/>
                </a:solidFill>
                <a:latin typeface="Cambria"/>
                <a:cs typeface="Cambria"/>
              </a:rPr>
              <a:t>approx</a:t>
            </a:r>
            <a:r>
              <a:rPr lang="it-IT" sz="2000" dirty="0" smtClean="0">
                <a:solidFill>
                  <a:srgbClr val="FFFF00"/>
                </a:solidFill>
                <a:latin typeface="Cambria"/>
                <a:cs typeface="Cambria"/>
              </a:rPr>
              <a:t>. </a:t>
            </a:r>
            <a:r>
              <a:rPr lang="it-IT" sz="2000" i="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it-IT" sz="2000" i="0" dirty="0" smtClean="0">
                <a:solidFill>
                  <a:srgbClr val="FFFFFF"/>
                </a:solidFill>
                <a:latin typeface="Cambria"/>
                <a:cs typeface="Cambria"/>
              </a:rPr>
              <a:t>(</a:t>
            </a:r>
            <a:r>
              <a:rPr lang="it-IT" sz="2000" i="0" dirty="0" err="1" smtClean="0">
                <a:solidFill>
                  <a:srgbClr val="FFFFFF"/>
                </a:solidFill>
                <a:latin typeface="Cambria"/>
                <a:cs typeface="Cambria"/>
              </a:rPr>
              <a:t>solvable</a:t>
            </a:r>
            <a:r>
              <a:rPr lang="it-IT" sz="2000" i="0" dirty="0" smtClean="0">
                <a:solidFill>
                  <a:srgbClr val="FFFFFF"/>
                </a:solidFill>
                <a:latin typeface="Cambria"/>
                <a:cs typeface="Cambria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r>
              <a:rPr lang="it-IT" sz="20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P</a:t>
            </a:r>
            <a:r>
              <a:rPr lang="it-IT" sz="2000" baseline="300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mn</a:t>
            </a:r>
            <a:r>
              <a:rPr lang="it-IT" sz="20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 </a:t>
            </a:r>
            <a:r>
              <a:rPr lang="it-IT" sz="2000" dirty="0" smtClean="0">
                <a:solidFill>
                  <a:srgbClr val="FFFF00"/>
                </a:solidFill>
                <a:latin typeface="Cambria"/>
                <a:cs typeface="Cambria"/>
              </a:rPr>
              <a:t>(t</a:t>
            </a:r>
            <a:r>
              <a:rPr lang="it-IT" sz="2000" baseline="-25000" dirty="0" smtClean="0">
                <a:solidFill>
                  <a:srgbClr val="FFFF00"/>
                </a:solidFill>
                <a:latin typeface="Cambria"/>
                <a:cs typeface="Cambria"/>
              </a:rPr>
              <a:t>0</a:t>
            </a:r>
            <a:r>
              <a:rPr lang="it-IT" sz="2000" dirty="0" smtClean="0">
                <a:solidFill>
                  <a:srgbClr val="FFFF00"/>
                </a:solidFill>
                <a:latin typeface="Cambria"/>
                <a:cs typeface="Cambria"/>
              </a:rPr>
              <a:t>) =0 -&gt; </a:t>
            </a:r>
            <a:r>
              <a:rPr lang="it-IT" sz="2000" dirty="0" err="1" smtClean="0">
                <a:solidFill>
                  <a:srgbClr val="FFFF00"/>
                </a:solidFill>
                <a:latin typeface="Cambria"/>
                <a:cs typeface="Cambria"/>
              </a:rPr>
              <a:t>discard</a:t>
            </a:r>
            <a:r>
              <a:rPr lang="it-IT" sz="2000" dirty="0" smtClean="0">
                <a:solidFill>
                  <a:srgbClr val="FFFF00"/>
                </a:solidFill>
                <a:latin typeface="Cambria"/>
                <a:cs typeface="Cambria"/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  <a:latin typeface="Cambria"/>
                <a:cs typeface="Cambria"/>
              </a:rPr>
              <a:t>initial</a:t>
            </a:r>
            <a:r>
              <a:rPr lang="it-IT" sz="2000" dirty="0" smtClean="0">
                <a:solidFill>
                  <a:srgbClr val="FFFF00"/>
                </a:solidFill>
                <a:latin typeface="Cambria"/>
                <a:cs typeface="Cambria"/>
              </a:rPr>
              <a:t> non-</a:t>
            </a:r>
            <a:r>
              <a:rPr lang="it-IT" sz="2000" dirty="0" err="1" smtClean="0">
                <a:solidFill>
                  <a:srgbClr val="FFFF00"/>
                </a:solidFill>
                <a:latin typeface="Cambria"/>
                <a:cs typeface="Cambria"/>
              </a:rPr>
              <a:t>equil</a:t>
            </a:r>
            <a:r>
              <a:rPr lang="it-IT" sz="2000" dirty="0" smtClean="0">
                <a:solidFill>
                  <a:srgbClr val="FFFF00"/>
                </a:solidFill>
                <a:latin typeface="Cambria"/>
                <a:cs typeface="Cambria"/>
              </a:rPr>
              <a:t>. </a:t>
            </a:r>
            <a:r>
              <a:rPr lang="it-IT" sz="2000" dirty="0" smtClean="0">
                <a:solidFill>
                  <a:srgbClr val="FFFFFF"/>
                </a:solidFill>
                <a:latin typeface="Cambria"/>
                <a:cs typeface="Cambria"/>
              </a:rPr>
              <a:t>(ex. </a:t>
            </a:r>
            <a:r>
              <a:rPr lang="it-IT" sz="2000" dirty="0" err="1" smtClean="0">
                <a:solidFill>
                  <a:srgbClr val="FFFFFF"/>
                </a:solidFill>
                <a:latin typeface="Cambria"/>
                <a:cs typeface="Cambria"/>
              </a:rPr>
              <a:t>minijets</a:t>
            </a:r>
            <a:r>
              <a:rPr lang="it-IT" sz="2000" dirty="0" smtClean="0">
                <a:solidFill>
                  <a:srgbClr val="FFFFFF"/>
                </a:solidFill>
                <a:latin typeface="Cambria"/>
                <a:cs typeface="Cambria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Wingdings" charset="2"/>
              <a:buChar char="ü"/>
            </a:pPr>
            <a:r>
              <a:rPr lang="it-IT" sz="2000" i="0" dirty="0" err="1" smtClean="0">
                <a:solidFill>
                  <a:schemeClr val="bg1"/>
                </a:solidFill>
                <a:latin typeface="Cambria"/>
                <a:cs typeface="Cambria"/>
              </a:rPr>
              <a:t>p</a:t>
            </a:r>
            <a:r>
              <a:rPr lang="it-IT" sz="2000" i="0" baseline="-25000" dirty="0" err="1" smtClean="0">
                <a:solidFill>
                  <a:schemeClr val="bg1"/>
                </a:solidFill>
                <a:latin typeface="Cambria"/>
                <a:cs typeface="Cambria"/>
              </a:rPr>
              <a:t>T</a:t>
            </a:r>
            <a:r>
              <a:rPr lang="it-IT" sz="2000" i="0" baseline="-250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it-IT" sz="2000" i="0" dirty="0" smtClean="0">
                <a:solidFill>
                  <a:schemeClr val="bg1"/>
                </a:solidFill>
                <a:latin typeface="Cambria"/>
                <a:cs typeface="Cambria"/>
              </a:rPr>
              <a:t>-&gt; 0 no </a:t>
            </a:r>
            <a:r>
              <a:rPr lang="it-IT" sz="2000" i="0" dirty="0" err="1" smtClean="0">
                <a:solidFill>
                  <a:schemeClr val="bg1"/>
                </a:solidFill>
                <a:latin typeface="Cambria"/>
                <a:cs typeface="Cambria"/>
              </a:rPr>
              <a:t>problem</a:t>
            </a:r>
            <a:r>
              <a:rPr lang="it-IT" sz="2000" i="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it-IT" sz="2000" i="0" dirty="0" err="1" smtClean="0">
                <a:solidFill>
                  <a:schemeClr val="bg1"/>
                </a:solidFill>
                <a:latin typeface="Cambria"/>
                <a:cs typeface="Cambria"/>
              </a:rPr>
              <a:t>except</a:t>
            </a:r>
            <a:r>
              <a:rPr lang="it-IT" sz="2000" i="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it-IT" sz="2000" i="0" dirty="0" err="1" smtClean="0">
                <a:solidFill>
                  <a:schemeClr val="bg1"/>
                </a:solidFill>
                <a:latin typeface="Cambria"/>
                <a:cs typeface="Cambria"/>
              </a:rPr>
              <a:t>if</a:t>
            </a:r>
            <a:r>
              <a:rPr lang="it-IT" sz="2000" i="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it-IT" sz="2000" i="0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h</a:t>
            </a:r>
            <a:r>
              <a:rPr lang="it-IT" sz="2000" i="0" dirty="0" smtClean="0">
                <a:solidFill>
                  <a:schemeClr val="bg1"/>
                </a:solidFill>
                <a:latin typeface="Cambria"/>
                <a:cs typeface="Cambria"/>
              </a:rPr>
              <a:t>/</a:t>
            </a:r>
            <a:r>
              <a:rPr lang="it-IT" sz="2000" i="0" dirty="0" err="1" smtClean="0">
                <a:solidFill>
                  <a:schemeClr val="bg1"/>
                </a:solidFill>
                <a:latin typeface="Cambria"/>
                <a:cs typeface="Cambria"/>
              </a:rPr>
              <a:t>s</a:t>
            </a:r>
            <a:r>
              <a:rPr lang="it-IT" sz="2000" i="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r>
              <a:rPr lang="it-IT" sz="2000" i="0" dirty="0" err="1" smtClean="0">
                <a:solidFill>
                  <a:schemeClr val="bg1"/>
                </a:solidFill>
                <a:latin typeface="Cambria"/>
                <a:cs typeface="Cambria"/>
              </a:rPr>
              <a:t>is</a:t>
            </a:r>
            <a:r>
              <a:rPr lang="it-IT" sz="2000" i="0" dirty="0" smtClean="0">
                <a:solidFill>
                  <a:schemeClr val="bg1"/>
                </a:solidFill>
                <a:latin typeface="Cambria"/>
                <a:cs typeface="Cambria"/>
              </a:rPr>
              <a:t> large</a:t>
            </a:r>
          </a:p>
        </p:txBody>
      </p:sp>
      <p:graphicFrame>
        <p:nvGraphicFramePr>
          <p:cNvPr id="1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337931"/>
              </p:ext>
            </p:extLst>
          </p:nvPr>
        </p:nvGraphicFramePr>
        <p:xfrm>
          <a:off x="126023" y="742933"/>
          <a:ext cx="2824460" cy="563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9" name="Equation" r:id="rId11" imgW="1167893" imgH="253890" progId="Equation.3">
                  <p:embed/>
                </p:oleObj>
              </mc:Choice>
              <mc:Fallback>
                <p:oleObj name="Equation" r:id="rId11" imgW="1167893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23" y="742933"/>
                        <a:ext cx="2824460" cy="5632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8420" y="740021"/>
            <a:ext cx="4537096" cy="341633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929349" y="3158212"/>
            <a:ext cx="2682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K. </a:t>
            </a:r>
            <a:r>
              <a:rPr lang="en-US" sz="1600" dirty="0" err="1" smtClean="0"/>
              <a:t>Dusling</a:t>
            </a:r>
            <a:r>
              <a:rPr lang="en-US" sz="1600" dirty="0" smtClean="0"/>
              <a:t> et al., PRC81 (2010)</a:t>
            </a:r>
            <a:endParaRPr lang="en-US" sz="1600" dirty="0"/>
          </a:p>
        </p:txBody>
      </p:sp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3" t="22006" r="-1451" b="25243"/>
          <a:stretch>
            <a:fillRect/>
          </a:stretch>
        </p:blipFill>
        <p:spPr bwMode="auto">
          <a:xfrm>
            <a:off x="4606461" y="729961"/>
            <a:ext cx="4537539" cy="34163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1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558"/>
            <a:ext cx="4704296" cy="3916143"/>
          </a:xfrm>
          <a:prstGeom prst="rect">
            <a:avLst/>
          </a:prstGeom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236134" y="115889"/>
            <a:ext cx="4580819" cy="5343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65222" y="127001"/>
            <a:ext cx="3916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  <a:cs typeface="Symbol" charset="2"/>
              </a:rPr>
              <a:t>h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cs typeface="Arial" charset="0"/>
              </a:rPr>
              <a:t>/s(T) for QCD matter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Arial Rounded MT Bold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4296" y="811451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en-US" sz="2200" dirty="0" err="1" smtClean="0">
                <a:solidFill>
                  <a:srgbClr val="FFFF00"/>
                </a:solidFill>
              </a:rPr>
              <a:t>lQCD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>
                <a:solidFill>
                  <a:srgbClr val="FFFF00"/>
                </a:solidFill>
              </a:rPr>
              <a:t>some results for quenched</a:t>
            </a:r>
          </a:p>
          <a:p>
            <a:r>
              <a:rPr lang="en-US" sz="2200" dirty="0" smtClean="0">
                <a:solidFill>
                  <a:srgbClr val="FFFF00"/>
                </a:solidFill>
              </a:rPr>
              <a:t>      approx</a:t>
            </a:r>
            <a:r>
              <a:rPr lang="en-US" sz="2200" dirty="0">
                <a:solidFill>
                  <a:srgbClr val="FFFF00"/>
                </a:solidFill>
              </a:rPr>
              <a:t>. </a:t>
            </a:r>
            <a:r>
              <a:rPr lang="en-US" sz="2200" dirty="0" smtClean="0">
                <a:solidFill>
                  <a:srgbClr val="FFFF00"/>
                </a:solidFill>
              </a:rPr>
              <a:t>(</a:t>
            </a:r>
            <a:r>
              <a:rPr lang="en-US" sz="2000" dirty="0" smtClean="0">
                <a:solidFill>
                  <a:srgbClr val="FFFF00"/>
                </a:solidFill>
              </a:rPr>
              <a:t>large </a:t>
            </a:r>
            <a:r>
              <a:rPr lang="en-US" sz="2000" dirty="0">
                <a:solidFill>
                  <a:srgbClr val="FFFF00"/>
                </a:solidFill>
              </a:rPr>
              <a:t>error </a:t>
            </a:r>
            <a:r>
              <a:rPr lang="en-US" sz="2000" dirty="0" smtClean="0">
                <a:solidFill>
                  <a:srgbClr val="FFFF00"/>
                </a:solidFill>
              </a:rPr>
              <a:t>bars</a:t>
            </a:r>
            <a:r>
              <a:rPr lang="en-US" sz="22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sz="1600" dirty="0" smtClean="0">
                <a:solidFill>
                  <a:srgbClr val="FFFFFF"/>
                </a:solidFill>
              </a:rPr>
              <a:t>        A</a:t>
            </a:r>
            <a:r>
              <a:rPr lang="en-US" sz="1600" dirty="0">
                <a:solidFill>
                  <a:srgbClr val="FFFFFF"/>
                </a:solidFill>
              </a:rPr>
              <a:t>. Nakamura and S. Sakai, </a:t>
            </a:r>
            <a:r>
              <a:rPr lang="en-US" sz="1600" dirty="0" smtClean="0">
                <a:solidFill>
                  <a:srgbClr val="FFFFFF"/>
                </a:solidFill>
              </a:rPr>
              <a:t>PRL 94(</a:t>
            </a:r>
            <a:r>
              <a:rPr lang="en-US" sz="1600" dirty="0">
                <a:solidFill>
                  <a:srgbClr val="FFFFFF"/>
                </a:solidFill>
              </a:rPr>
              <a:t>2005</a:t>
            </a:r>
            <a:r>
              <a:rPr lang="en-US" sz="1600" dirty="0" smtClean="0">
                <a:solidFill>
                  <a:srgbClr val="FFFFFF"/>
                </a:solidFill>
              </a:rPr>
              <a:t>)</a:t>
            </a:r>
          </a:p>
          <a:p>
            <a:r>
              <a:rPr lang="tr-TR" sz="1600" dirty="0" smtClean="0">
                <a:solidFill>
                  <a:srgbClr val="FFFFFF"/>
                </a:solidFill>
              </a:rPr>
              <a:t>        H</a:t>
            </a:r>
            <a:r>
              <a:rPr lang="tr-TR" sz="1600" dirty="0">
                <a:solidFill>
                  <a:srgbClr val="FFFFFF"/>
                </a:solidFill>
              </a:rPr>
              <a:t>. B. </a:t>
            </a:r>
            <a:r>
              <a:rPr lang="tr-TR" sz="1600" dirty="0" err="1">
                <a:solidFill>
                  <a:srgbClr val="FFFFFF"/>
                </a:solidFill>
              </a:rPr>
              <a:t>Meyer</a:t>
            </a:r>
            <a:r>
              <a:rPr lang="tr-TR" sz="1600" dirty="0">
                <a:solidFill>
                  <a:srgbClr val="FFFFFF"/>
                </a:solidFill>
              </a:rPr>
              <a:t>, </a:t>
            </a:r>
            <a:r>
              <a:rPr lang="tr-TR" sz="1600" dirty="0" err="1">
                <a:solidFill>
                  <a:srgbClr val="FFFFFF"/>
                </a:solidFill>
              </a:rPr>
              <a:t>Phys</a:t>
            </a:r>
            <a:r>
              <a:rPr lang="tr-TR" sz="1600" dirty="0">
                <a:solidFill>
                  <a:srgbClr val="FFFFFF"/>
                </a:solidFill>
              </a:rPr>
              <a:t>. </a:t>
            </a:r>
            <a:r>
              <a:rPr lang="tr-TR" sz="1600" dirty="0" err="1">
                <a:solidFill>
                  <a:srgbClr val="FFFFFF"/>
                </a:solidFill>
              </a:rPr>
              <a:t>Rev</a:t>
            </a:r>
            <a:r>
              <a:rPr lang="tr-TR" sz="1600" dirty="0">
                <a:solidFill>
                  <a:srgbClr val="FFFFFF"/>
                </a:solidFill>
              </a:rPr>
              <a:t>. </a:t>
            </a:r>
            <a:r>
              <a:rPr lang="tr-TR" sz="1600" dirty="0" smtClean="0">
                <a:solidFill>
                  <a:srgbClr val="FFFFFF"/>
                </a:solidFill>
              </a:rPr>
              <a:t>D76 </a:t>
            </a:r>
            <a:r>
              <a:rPr lang="tr-TR" sz="1600" dirty="0">
                <a:solidFill>
                  <a:srgbClr val="FFFFFF"/>
                </a:solidFill>
              </a:rPr>
              <a:t>(2007</a:t>
            </a:r>
            <a:r>
              <a:rPr lang="tr-TR" sz="1600" dirty="0" smtClean="0">
                <a:solidFill>
                  <a:srgbClr val="FFFFFF"/>
                </a:solidFill>
              </a:rPr>
              <a:t>)</a:t>
            </a:r>
          </a:p>
          <a:p>
            <a:endParaRPr lang="en-US" sz="1600" dirty="0" smtClean="0">
              <a:solidFill>
                <a:srgbClr val="FFFFFF"/>
              </a:solidFill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sz="2200" dirty="0" smtClean="0">
                <a:solidFill>
                  <a:srgbClr val="FFFF00"/>
                </a:solidFill>
              </a:rPr>
              <a:t>Quasi</a:t>
            </a:r>
            <a:r>
              <a:rPr lang="en-US" sz="2200" dirty="0">
                <a:solidFill>
                  <a:srgbClr val="FFFF00"/>
                </a:solidFill>
              </a:rPr>
              <a:t>-Particle models seem to</a:t>
            </a:r>
          </a:p>
          <a:p>
            <a:r>
              <a:rPr lang="it-IT" sz="2200" dirty="0" smtClean="0">
                <a:solidFill>
                  <a:srgbClr val="FFFF00"/>
                </a:solidFill>
              </a:rPr>
              <a:t>     </a:t>
            </a:r>
            <a:r>
              <a:rPr lang="el-GR" sz="2200" dirty="0" smtClean="0">
                <a:solidFill>
                  <a:srgbClr val="FFFF00"/>
                </a:solidFill>
              </a:rPr>
              <a:t>suggest </a:t>
            </a:r>
            <a:r>
              <a:rPr lang="el-GR" sz="2200" dirty="0">
                <a:solidFill>
                  <a:srgbClr val="FFFF00"/>
                </a:solidFill>
              </a:rPr>
              <a:t>a η/s~</a:t>
            </a:r>
            <a:r>
              <a:rPr lang="el-GR" sz="2200" dirty="0" smtClean="0">
                <a:solidFill>
                  <a:srgbClr val="FFFF00"/>
                </a:solidFill>
              </a:rPr>
              <a:t>T</a:t>
            </a:r>
            <a:r>
              <a:rPr lang="el-GR" sz="2200" baseline="30000" dirty="0" smtClean="0">
                <a:solidFill>
                  <a:srgbClr val="FFFF00"/>
                </a:solidFill>
              </a:rPr>
              <a:t>α</a:t>
            </a:r>
            <a:r>
              <a:rPr lang="it-IT" sz="2200" dirty="0" smtClean="0">
                <a:solidFill>
                  <a:srgbClr val="FFFF00"/>
                </a:solidFill>
              </a:rPr>
              <a:t>, </a:t>
            </a:r>
            <a:r>
              <a:rPr lang="el-GR" sz="2200" dirty="0" smtClean="0">
                <a:solidFill>
                  <a:srgbClr val="FFFF00"/>
                </a:solidFill>
              </a:rPr>
              <a:t> </a:t>
            </a:r>
            <a:r>
              <a:rPr lang="el-GR" sz="2200" dirty="0">
                <a:solidFill>
                  <a:srgbClr val="FFFF00"/>
                </a:solidFill>
              </a:rPr>
              <a:t>α ~ 1 – 1.5</a:t>
            </a:r>
            <a:r>
              <a:rPr lang="el-GR" sz="2200" dirty="0" smtClean="0">
                <a:solidFill>
                  <a:srgbClr val="FFFF00"/>
                </a:solidFill>
              </a:rPr>
              <a:t>.</a:t>
            </a:r>
            <a:endParaRPr lang="it-IT" sz="2200" dirty="0" smtClean="0">
              <a:solidFill>
                <a:srgbClr val="FFFF00"/>
              </a:solidFill>
            </a:endParaRPr>
          </a:p>
          <a:p>
            <a:r>
              <a:rPr lang="it-IT" sz="1600" dirty="0" smtClean="0">
                <a:solidFill>
                  <a:srgbClr val="FFFF00"/>
                </a:solidFill>
              </a:rPr>
              <a:t>       </a:t>
            </a:r>
            <a:r>
              <a:rPr lang="it-IT" sz="1600" dirty="0" err="1" smtClean="0">
                <a:solidFill>
                  <a:schemeClr val="bg1"/>
                </a:solidFill>
              </a:rPr>
              <a:t>S.Plumari</a:t>
            </a:r>
            <a:r>
              <a:rPr lang="it-IT" sz="1600" dirty="0" smtClean="0">
                <a:solidFill>
                  <a:schemeClr val="bg1"/>
                </a:solidFill>
              </a:rPr>
              <a:t> et al., PRD84 (2011)</a:t>
            </a:r>
          </a:p>
          <a:p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smtClean="0">
                <a:solidFill>
                  <a:schemeClr val="bg1"/>
                </a:solidFill>
              </a:rPr>
              <a:t>      M. </a:t>
            </a:r>
            <a:r>
              <a:rPr lang="it-IT" sz="1600" dirty="0" err="1" smtClean="0">
                <a:solidFill>
                  <a:schemeClr val="bg1"/>
                </a:solidFill>
              </a:rPr>
              <a:t>Bluhm</a:t>
            </a:r>
            <a:r>
              <a:rPr lang="it-IT" sz="1600" dirty="0" smtClean="0">
                <a:solidFill>
                  <a:schemeClr val="bg1"/>
                </a:solidFill>
              </a:rPr>
              <a:t> , </a:t>
            </a:r>
            <a:r>
              <a:rPr lang="it-IT" sz="1600" dirty="0" err="1" smtClean="0">
                <a:solidFill>
                  <a:schemeClr val="bg1"/>
                </a:solidFill>
              </a:rPr>
              <a:t>Redlich</a:t>
            </a:r>
            <a:r>
              <a:rPr lang="it-IT" sz="1600" dirty="0" smtClean="0">
                <a:solidFill>
                  <a:schemeClr val="bg1"/>
                </a:solidFill>
              </a:rPr>
              <a:t>, PRD (2011)</a:t>
            </a:r>
          </a:p>
          <a:p>
            <a:endParaRPr lang="el-GR" sz="1600" dirty="0">
              <a:solidFill>
                <a:schemeClr val="bg1"/>
              </a:solidFill>
            </a:endParaRPr>
          </a:p>
          <a:p>
            <a:pPr marL="342900" indent="-342900">
              <a:buFont typeface="Wingdings" charset="2"/>
              <a:buChar char="²"/>
            </a:pPr>
            <a:r>
              <a:rPr lang="en-US" sz="2200" dirty="0">
                <a:solidFill>
                  <a:srgbClr val="FFFF00"/>
                </a:solidFill>
              </a:rPr>
              <a:t>Chiral perturbation </a:t>
            </a:r>
            <a:r>
              <a:rPr lang="en-US" sz="2200" dirty="0" smtClean="0">
                <a:solidFill>
                  <a:srgbClr val="FFFF00"/>
                </a:solidFill>
              </a:rPr>
              <a:t>theory (</a:t>
            </a:r>
            <a:r>
              <a:rPr lang="en-US" sz="22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c</a:t>
            </a:r>
            <a:r>
              <a:rPr lang="en-US" sz="2200" dirty="0" err="1" smtClean="0">
                <a:solidFill>
                  <a:srgbClr val="FFFF00"/>
                </a:solidFill>
              </a:rPr>
              <a:t>pT</a:t>
            </a:r>
            <a:r>
              <a:rPr lang="en-US" sz="22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     </a:t>
            </a:r>
            <a:r>
              <a:rPr lang="en-US" sz="1600" dirty="0">
                <a:solidFill>
                  <a:srgbClr val="FFFFFF"/>
                </a:solidFill>
              </a:rPr>
              <a:t>M. </a:t>
            </a:r>
            <a:r>
              <a:rPr lang="en-US" sz="1600" dirty="0" err="1" smtClean="0">
                <a:solidFill>
                  <a:srgbClr val="FFFFFF"/>
                </a:solidFill>
              </a:rPr>
              <a:t>Prakash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et al. , Phys</a:t>
            </a:r>
            <a:r>
              <a:rPr lang="en-US" sz="1600" dirty="0">
                <a:solidFill>
                  <a:srgbClr val="FFFFFF"/>
                </a:solidFill>
              </a:rPr>
              <a:t>. Rept. </a:t>
            </a:r>
            <a:r>
              <a:rPr lang="en-US" sz="1600" dirty="0" smtClean="0">
                <a:solidFill>
                  <a:srgbClr val="FFFFFF"/>
                </a:solidFill>
              </a:rPr>
              <a:t>227 </a:t>
            </a:r>
            <a:r>
              <a:rPr lang="en-US" sz="1600" dirty="0">
                <a:solidFill>
                  <a:srgbClr val="FFFFFF"/>
                </a:solidFill>
              </a:rPr>
              <a:t>(1993</a:t>
            </a:r>
            <a:r>
              <a:rPr lang="en-US" sz="1600" dirty="0" smtClean="0">
                <a:solidFill>
                  <a:srgbClr val="FFFFFF"/>
                </a:solidFill>
              </a:rPr>
              <a:t>)</a:t>
            </a:r>
            <a:endParaRPr lang="en-US" sz="1600" dirty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     J</a:t>
            </a:r>
            <a:r>
              <a:rPr lang="en-US" sz="1600" dirty="0">
                <a:solidFill>
                  <a:srgbClr val="FFFFFF"/>
                </a:solidFill>
              </a:rPr>
              <a:t>.-W. </a:t>
            </a:r>
            <a:r>
              <a:rPr lang="en-US" sz="1600" dirty="0" smtClean="0">
                <a:solidFill>
                  <a:srgbClr val="FFFFFF"/>
                </a:solidFill>
              </a:rPr>
              <a:t>Chen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smtClean="0">
                <a:solidFill>
                  <a:srgbClr val="FFFFFF"/>
                </a:solidFill>
              </a:rPr>
              <a:t>et al., Phys. Rev</a:t>
            </a:r>
            <a:r>
              <a:rPr lang="en-US" sz="1600" dirty="0">
                <a:solidFill>
                  <a:srgbClr val="FFFFFF"/>
                </a:solidFill>
              </a:rPr>
              <a:t>. </a:t>
            </a:r>
            <a:r>
              <a:rPr lang="en-US" sz="1600" dirty="0" smtClean="0">
                <a:solidFill>
                  <a:srgbClr val="FFFFFF"/>
                </a:solidFill>
              </a:rPr>
              <a:t>D76 </a:t>
            </a:r>
            <a:r>
              <a:rPr lang="en-US" sz="1600" dirty="0">
                <a:solidFill>
                  <a:srgbClr val="FFFFFF"/>
                </a:solidFill>
              </a:rPr>
              <a:t>(2007</a:t>
            </a:r>
            <a:r>
              <a:rPr lang="en-US" sz="1600" dirty="0" smtClean="0">
                <a:solidFill>
                  <a:srgbClr val="FFFFFF"/>
                </a:solidFill>
              </a:rPr>
              <a:t>)</a:t>
            </a:r>
          </a:p>
          <a:p>
            <a:pPr marL="342900" indent="-342900">
              <a:buFont typeface="Wingdings" charset="2"/>
              <a:buChar char="²"/>
            </a:pPr>
            <a:endParaRPr lang="it-IT" sz="16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 charset="2"/>
              <a:buChar char="²"/>
            </a:pPr>
            <a:r>
              <a:rPr lang="el-GR" sz="2200" dirty="0" smtClean="0">
                <a:solidFill>
                  <a:srgbClr val="FFFF00"/>
                </a:solidFill>
              </a:rPr>
              <a:t>Intermediate </a:t>
            </a:r>
            <a:r>
              <a:rPr lang="el-GR" sz="2200" dirty="0">
                <a:solidFill>
                  <a:srgbClr val="FFFF00"/>
                </a:solidFill>
              </a:rPr>
              <a:t>Energies – IE ( μ</a:t>
            </a:r>
            <a:r>
              <a:rPr lang="el-GR" sz="2200" baseline="-25000" dirty="0">
                <a:solidFill>
                  <a:srgbClr val="FFFF00"/>
                </a:solidFill>
              </a:rPr>
              <a:t>B</a:t>
            </a:r>
            <a:r>
              <a:rPr lang="el-GR" sz="2200" dirty="0">
                <a:solidFill>
                  <a:srgbClr val="FFFF00"/>
                </a:solidFill>
              </a:rPr>
              <a:t>&gt;T</a:t>
            </a:r>
            <a:r>
              <a:rPr lang="el-GR" sz="2200" dirty="0" smtClean="0">
                <a:solidFill>
                  <a:srgbClr val="FFFF00"/>
                </a:solidFill>
              </a:rPr>
              <a:t>)</a:t>
            </a:r>
            <a:endParaRPr lang="it-IT" sz="2200" dirty="0" smtClean="0">
              <a:solidFill>
                <a:srgbClr val="FFFF00"/>
              </a:solidFill>
            </a:endParaRPr>
          </a:p>
          <a:p>
            <a:r>
              <a:rPr lang="da-DK" sz="1600" dirty="0" smtClean="0">
                <a:solidFill>
                  <a:srgbClr val="FFFFFF"/>
                </a:solidFill>
              </a:rPr>
              <a:t>       W. Schmidt et al., </a:t>
            </a:r>
            <a:r>
              <a:rPr lang="da-DK" sz="1600" dirty="0" err="1" smtClean="0">
                <a:solidFill>
                  <a:srgbClr val="FFFFFF"/>
                </a:solidFill>
              </a:rPr>
              <a:t>Phys</a:t>
            </a:r>
            <a:r>
              <a:rPr lang="da-DK" sz="1600" dirty="0" smtClean="0">
                <a:solidFill>
                  <a:srgbClr val="FFFFFF"/>
                </a:solidFill>
              </a:rPr>
              <a:t>. Rev. C47, 2782 (1993)</a:t>
            </a:r>
            <a:r>
              <a:rPr lang="pl-PL" sz="1600" dirty="0" smtClean="0">
                <a:solidFill>
                  <a:srgbClr val="FFFFFF"/>
                </a:solidFill>
              </a:rPr>
              <a:t>       </a:t>
            </a:r>
          </a:p>
          <a:p>
            <a:r>
              <a:rPr lang="pl-PL" sz="1600" dirty="0">
                <a:solidFill>
                  <a:srgbClr val="FFFFFF"/>
                </a:solidFill>
              </a:rPr>
              <a:t> </a:t>
            </a:r>
            <a:r>
              <a:rPr lang="pl-PL" sz="1600" dirty="0" smtClean="0">
                <a:solidFill>
                  <a:srgbClr val="FFFFFF"/>
                </a:solidFill>
              </a:rPr>
              <a:t>      Danielewicz et al.</a:t>
            </a:r>
            <a:r>
              <a:rPr lang="en-US" sz="1600" dirty="0" smtClean="0">
                <a:solidFill>
                  <a:srgbClr val="FFFFFF"/>
                </a:solidFill>
              </a:rPr>
              <a:t>, </a:t>
            </a:r>
            <a:r>
              <a:rPr lang="pl-PL" sz="1600" dirty="0" smtClean="0">
                <a:solidFill>
                  <a:srgbClr val="FFFFFF"/>
                </a:solidFill>
              </a:rPr>
              <a:t>AIP</a:t>
            </a:r>
            <a:r>
              <a:rPr lang="en-US" sz="1600" dirty="0" smtClean="0">
                <a:solidFill>
                  <a:srgbClr val="FFFFFF"/>
                </a:solidFill>
              </a:rPr>
              <a:t>1128, 104 (2009)</a:t>
            </a:r>
          </a:p>
          <a:p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54" y="3060781"/>
            <a:ext cx="5394946" cy="37298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27344" y="6187227"/>
            <a:ext cx="2732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badi MT Condensed Light"/>
                <a:cs typeface="Abadi MT Condensed Light"/>
              </a:rPr>
              <a:t>(STAR Collaboration),</a:t>
            </a:r>
          </a:p>
          <a:p>
            <a:r>
              <a:rPr lang="en-US" b="1" dirty="0">
                <a:latin typeface="Abadi MT Condensed Light"/>
                <a:cs typeface="Abadi MT Condensed Light"/>
              </a:rPr>
              <a:t>arXiv:1206.5528 [</a:t>
            </a:r>
            <a:r>
              <a:rPr lang="en-US" b="1" dirty="0" err="1">
                <a:latin typeface="Abadi MT Condensed Light"/>
                <a:cs typeface="Abadi MT Condensed Light"/>
              </a:rPr>
              <a:t>nucl</a:t>
            </a:r>
            <a:r>
              <a:rPr lang="en-US" b="1" dirty="0">
                <a:latin typeface="Abadi MT Condensed Light"/>
                <a:cs typeface="Abadi MT Condensed Light"/>
              </a:rPr>
              <a:t>-ex].</a:t>
            </a:r>
            <a:endParaRPr lang="en-US" dirty="0"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73020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162060" y="1369759"/>
            <a:ext cx="48768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 </a:t>
            </a:r>
            <a:r>
              <a:rPr lang="it-I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/</a:t>
            </a:r>
            <a:r>
              <a:rPr lang="it-IT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s</a:t>
            </a:r>
            <a:r>
              <a:rPr lang="it-I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 </a:t>
            </a:r>
            <a:r>
              <a:rPr lang="it-IT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increases</a:t>
            </a:r>
            <a:r>
              <a:rPr lang="it-I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 in the cross-over </a:t>
            </a:r>
            <a:r>
              <a:rPr lang="it-IT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region</a:t>
            </a:r>
            <a:r>
              <a:rPr lang="it-I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,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realizing</a:t>
            </a: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 the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smooth</a:t>
            </a: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f.o</a:t>
            </a: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.: small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cs typeface="Symbol" charset="2"/>
                <a:sym typeface="Symbol" charset="0"/>
              </a:rPr>
              <a:t>s</a:t>
            </a: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 -&gt;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natural</a:t>
            </a: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 </a:t>
            </a:r>
            <a:r>
              <a:rPr lang="it-IT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f.o</a:t>
            </a: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.</a:t>
            </a:r>
          </a:p>
          <a:p>
            <a:pPr marL="457200" indent="-457200">
              <a:lnSpc>
                <a:spcPct val="110000"/>
              </a:lnSpc>
              <a:spcBef>
                <a:spcPct val="50000"/>
              </a:spcBef>
              <a:buFont typeface="Wingdings" charset="2"/>
              <a:buChar char="ü"/>
            </a:pPr>
            <a:r>
              <a:rPr lang="en-US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D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ifferent</a:t>
            </a:r>
            <a:r>
              <a:rPr lang="it-IT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 from 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hydro</a:t>
            </a:r>
            <a:r>
              <a:rPr lang="it-IT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 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that</a:t>
            </a:r>
            <a:r>
              <a:rPr lang="it-IT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 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is</a:t>
            </a:r>
            <a:r>
              <a:rPr lang="it-IT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 a 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sudden</a:t>
            </a:r>
            <a:r>
              <a:rPr lang="it-IT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 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cut</a:t>
            </a:r>
            <a:r>
              <a:rPr lang="it-IT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 of 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expansion</a:t>
            </a:r>
            <a:r>
              <a:rPr lang="it-IT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 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at</a:t>
            </a:r>
            <a:r>
              <a:rPr lang="it-IT" sz="24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 some </a:t>
            </a:r>
            <a:r>
              <a:rPr lang="it-IT" sz="24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T</a:t>
            </a:r>
            <a:r>
              <a:rPr lang="it-IT" sz="2400" baseline="-25000" dirty="0" err="1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f.o</a:t>
            </a:r>
            <a:r>
              <a:rPr lang="it-IT" sz="2400" baseline="-25000" dirty="0" smtClean="0">
                <a:solidFill>
                  <a:srgbClr val="FF97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.</a:t>
            </a:r>
            <a:endParaRPr lang="it-IT" sz="2400" baseline="-25000" dirty="0">
              <a:solidFill>
                <a:srgbClr val="FF9725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676400" y="103188"/>
            <a:ext cx="601959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Terminology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about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 </a:t>
            </a:r>
            <a:r>
              <a:rPr lang="it-IT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freeze</a:t>
            </a:r>
            <a:r>
              <a:rPr lang="it-I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-out </a:t>
            </a:r>
          </a:p>
        </p:txBody>
      </p:sp>
      <p:graphicFrame>
        <p:nvGraphicFramePr>
          <p:cNvPr id="143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690106"/>
              </p:ext>
            </p:extLst>
          </p:nvPr>
        </p:nvGraphicFramePr>
        <p:xfrm>
          <a:off x="2352675" y="5018088"/>
          <a:ext cx="185578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4" name="Equation" r:id="rId3" imgW="1054100" imgH="431800" progId="Equation.3">
                  <p:embed/>
                </p:oleObj>
              </mc:Choice>
              <mc:Fallback>
                <p:oleObj name="Equation" r:id="rId3" imgW="1054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5018088"/>
                        <a:ext cx="1855788" cy="762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0" y="1413954"/>
            <a:ext cx="405130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642573" y="3828982"/>
            <a:ext cx="173215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785448" y="3428492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/>
              <a:t>No f.o.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760" y="741756"/>
            <a:ext cx="8268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Freeze-out is a smooth process: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 scattering rate &lt; expansion rate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8833" y="4487353"/>
            <a:ext cx="2901949" cy="2241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1499" y="4703193"/>
            <a:ext cx="837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RHIC</a:t>
            </a:r>
          </a:p>
          <a:p>
            <a:r>
              <a:rPr lang="en-US" sz="1400" dirty="0" smtClean="0"/>
              <a:t>B=7.5 </a:t>
            </a:r>
            <a:r>
              <a:rPr lang="en-US" sz="1400" dirty="0" err="1" smtClean="0"/>
              <a:t>fm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951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730" y="1741039"/>
            <a:ext cx="797626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Do we </a:t>
            </a:r>
            <a:r>
              <a:rPr lang="en-US" sz="3200" dirty="0">
                <a:solidFill>
                  <a:srgbClr val="FFFF00"/>
                </a:solidFill>
              </a:rPr>
              <a:t>really have the </a:t>
            </a:r>
            <a:r>
              <a:rPr lang="en-US" sz="3200" dirty="0" smtClean="0">
                <a:solidFill>
                  <a:srgbClr val="FFFF00"/>
                </a:solidFill>
              </a:rPr>
              <a:t>wanted shear viscosity </a:t>
            </a:r>
            <a:r>
              <a:rPr lang="en-US" sz="32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</a:p>
          <a:p>
            <a:r>
              <a:rPr lang="en-US" sz="3200" dirty="0">
                <a:solidFill>
                  <a:srgbClr val="FFFF00"/>
                </a:solidFill>
              </a:rPr>
              <a:t>w</a:t>
            </a:r>
            <a:r>
              <a:rPr lang="en-US" sz="3200" dirty="0" smtClean="0">
                <a:solidFill>
                  <a:srgbClr val="FFFF00"/>
                </a:solidFill>
              </a:rPr>
              <a:t>ith the relax. time approx.?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- Check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Symbol" charset="2"/>
                <a:cs typeface="Symbol" charset="2"/>
              </a:rPr>
              <a:t>h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with the Green-Kubo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correlator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730" y="431393"/>
            <a:ext cx="118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Part I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Immagine 2" descr="Viscosity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00" y="3718373"/>
            <a:ext cx="3705942" cy="250236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2988" y="4352374"/>
            <a:ext cx="1589383" cy="111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13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980" y="3053832"/>
            <a:ext cx="3656881" cy="296316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-10325" y="1025708"/>
            <a:ext cx="9144000" cy="19098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1" y="3031847"/>
            <a:ext cx="3913176" cy="2990189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35602" y="6022036"/>
            <a:ext cx="4251558" cy="83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911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</a:rPr>
              <a:t>S. Plumari et al., arxiv:1208.0481;see </a:t>
            </a:r>
            <a:r>
              <a:rPr lang="it-IT" sz="1400" dirty="0" err="1" smtClean="0">
                <a:solidFill>
                  <a:schemeClr val="bg2">
                    <a:lumMod val="75000"/>
                  </a:schemeClr>
                </a:solidFill>
              </a:rPr>
              <a:t>also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it-IT" sz="1400" dirty="0" err="1" smtClean="0">
                <a:solidFill>
                  <a:schemeClr val="bg2">
                    <a:lumMod val="75000"/>
                  </a:schemeClr>
                </a:solidFill>
              </a:rPr>
              <a:t>Wesp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et al., </a:t>
            </a:r>
            <a:r>
              <a:rPr lang="it-IT" sz="1400" dirty="0" err="1">
                <a:solidFill>
                  <a:schemeClr val="bg2">
                    <a:lumMod val="75000"/>
                  </a:schemeClr>
                </a:solidFill>
              </a:rPr>
              <a:t>Phys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. Rev. C 84, 054911 (2011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</a:rPr>
              <a:t>);</a:t>
            </a:r>
            <a:endParaRPr lang="it-IT" sz="14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it-IT" sz="1400" dirty="0" err="1" smtClean="0">
                <a:solidFill>
                  <a:schemeClr val="bg2">
                    <a:lumMod val="75000"/>
                  </a:schemeClr>
                </a:solidFill>
              </a:rPr>
              <a:t>Fuini</a:t>
            </a:r>
            <a:r>
              <a:rPr lang="it-IT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III et al. </a:t>
            </a:r>
            <a:r>
              <a:rPr lang="it-IT" sz="1400" dirty="0" err="1">
                <a:solidFill>
                  <a:schemeClr val="bg2">
                    <a:lumMod val="75000"/>
                  </a:schemeClr>
                </a:solidFill>
              </a:rPr>
              <a:t>J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it-IT" sz="1400" dirty="0" err="1">
                <a:solidFill>
                  <a:schemeClr val="bg2">
                    <a:lumMod val="75000"/>
                  </a:schemeClr>
                </a:solidFill>
              </a:rPr>
              <a:t>Phys</a:t>
            </a:r>
            <a:r>
              <a:rPr lang="it-IT" sz="1400" dirty="0">
                <a:solidFill>
                  <a:schemeClr val="bg2">
                    <a:lumMod val="75000"/>
                  </a:schemeClr>
                </a:solidFill>
              </a:rPr>
              <a:t>. G38, 015004 (2011).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343059" y="63352"/>
            <a:ext cx="6518657" cy="58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43059" y="63352"/>
            <a:ext cx="651865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cs typeface="Arial" charset="0"/>
              </a:rPr>
              <a:t>Shear Viscosity in Box Calculation</a:t>
            </a:r>
            <a:endParaRPr lang="en-US" sz="3000" dirty="0">
              <a:effectLst>
                <a:outerShdw blurRad="38100" dist="38100" dir="2700000" algn="tl">
                  <a:srgbClr val="FFFFFF"/>
                </a:outerShdw>
              </a:effectLst>
              <a:latin typeface="Arial Rounded MT Bold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879" y="1338303"/>
            <a:ext cx="2887103" cy="829832"/>
          </a:xfrm>
          <a:prstGeom prst="rect">
            <a:avLst/>
          </a:prstGeom>
          <a:solidFill>
            <a:srgbClr val="8EB4E3"/>
          </a:solidFill>
        </p:spPr>
      </p:pic>
      <p:sp>
        <p:nvSpPr>
          <p:cNvPr id="2" name="TextBox 1"/>
          <p:cNvSpPr txBox="1"/>
          <p:nvPr/>
        </p:nvSpPr>
        <p:spPr>
          <a:xfrm>
            <a:off x="455342" y="621827"/>
            <a:ext cx="3014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  <a:cs typeface="Arial Rounded MT Bold"/>
              </a:rPr>
              <a:t>Green-Kubo </a:t>
            </a:r>
            <a:r>
              <a:rPr lang="en-US" sz="2400" dirty="0" err="1" smtClean="0">
                <a:solidFill>
                  <a:srgbClr val="FF0000"/>
                </a:solidFill>
                <a:latin typeface="+mj-lt"/>
                <a:cs typeface="Arial Rounded MT Bold"/>
              </a:rPr>
              <a:t>correlator</a:t>
            </a:r>
            <a:endParaRPr lang="en-US" sz="2400" dirty="0">
              <a:solidFill>
                <a:srgbClr val="FF0000"/>
              </a:solidFill>
              <a:latin typeface="+mj-lt"/>
              <a:cs typeface="Arial Rounded MT Bold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853585" y="2004219"/>
            <a:ext cx="736581" cy="15281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206909" y="2066163"/>
            <a:ext cx="72848" cy="1254827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93728" y="6005411"/>
            <a:ext cx="4750018" cy="697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Needed very careful tests of </a:t>
            </a:r>
            <a:r>
              <a:rPr lang="en-US" dirty="0" err="1" smtClean="0">
                <a:solidFill>
                  <a:srgbClr val="FFFF00"/>
                </a:solidFill>
                <a:latin typeface="Bangla MN"/>
                <a:cs typeface="Bangla MN"/>
              </a:rPr>
              <a:t>convergency</a:t>
            </a:r>
            <a:endParaRPr lang="en-US" dirty="0" smtClean="0">
              <a:solidFill>
                <a:srgbClr val="FFFF00"/>
              </a:solidFill>
              <a:latin typeface="Bangla MN"/>
              <a:cs typeface="Bangla MN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FF00"/>
                </a:solidFill>
                <a:latin typeface="Bangla MN"/>
                <a:cs typeface="Bangla MN"/>
              </a:rPr>
              <a:t>v</a:t>
            </a:r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s. </a:t>
            </a:r>
            <a:r>
              <a:rPr lang="en-US" dirty="0" err="1" smtClean="0">
                <a:solidFill>
                  <a:srgbClr val="FFFF00"/>
                </a:solidFill>
                <a:latin typeface="Bangla MN"/>
                <a:cs typeface="Bangla MN"/>
              </a:rPr>
              <a:t>N</a:t>
            </a:r>
            <a:r>
              <a:rPr lang="en-US" baseline="-25000" dirty="0" err="1" smtClean="0">
                <a:solidFill>
                  <a:srgbClr val="FFFF00"/>
                </a:solidFill>
                <a:latin typeface="Bangla MN"/>
                <a:cs typeface="Bangla MN"/>
              </a:rPr>
              <a:t>test</a:t>
            </a:r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 smtClean="0">
                <a:solidFill>
                  <a:srgbClr val="FFFF00"/>
                </a:solidFill>
                <a:latin typeface="Bangla MN"/>
                <a:cs typeface="Bangla MN"/>
              </a:rPr>
              <a:t>x</a:t>
            </a:r>
            <a:r>
              <a:rPr lang="en-US" baseline="-25000" dirty="0" err="1" smtClean="0">
                <a:solidFill>
                  <a:srgbClr val="FFFF00"/>
                </a:solidFill>
                <a:latin typeface="Bangla MN"/>
                <a:cs typeface="Bangla MN"/>
              </a:rPr>
              <a:t>cell</a:t>
            </a:r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, # time steps !</a:t>
            </a:r>
            <a:endParaRPr lang="en-US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6678" y="2076496"/>
            <a:ext cx="1289309" cy="467222"/>
          </a:xfrm>
          <a:prstGeom prst="rect">
            <a:avLst/>
          </a:prstGeom>
          <a:noFill/>
        </p:spPr>
        <p:txBody>
          <a:bodyPr wrap="none" lIns="144000" numCol="1" rtlCol="0">
            <a:spAutoFit/>
          </a:bodyPr>
          <a:lstStyle/>
          <a:p>
            <a:pPr>
              <a:lnSpc>
                <a:spcPts val="1420"/>
              </a:lnSpc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macroscopic </a:t>
            </a:r>
          </a:p>
          <a:p>
            <a:pPr>
              <a:lnSpc>
                <a:spcPts val="1420"/>
              </a:lnSpc>
            </a:pPr>
            <a:r>
              <a:rPr lang="en-US" sz="1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observables</a:t>
            </a:r>
            <a:endParaRPr lang="en-US" sz="160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7006393" y="1295055"/>
            <a:ext cx="165199" cy="1397679"/>
          </a:xfrm>
          <a:prstGeom prst="leftBrace">
            <a:avLst/>
          </a:prstGeom>
          <a:ln w="25400">
            <a:solidFill>
              <a:srgbClr val="FF0000"/>
            </a:solidFill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46941" y="1109968"/>
            <a:ext cx="4522311" cy="1579638"/>
            <a:chOff x="-35659" y="1171912"/>
            <a:chExt cx="4522311" cy="1579638"/>
          </a:xfrm>
        </p:grpSpPr>
        <p:sp>
          <p:nvSpPr>
            <p:cNvPr id="28" name="Rounded Rectangle 27"/>
            <p:cNvSpPr/>
            <p:nvPr/>
          </p:nvSpPr>
          <p:spPr>
            <a:xfrm>
              <a:off x="-35659" y="1171912"/>
              <a:ext cx="4522311" cy="1579638"/>
            </a:xfrm>
            <a:prstGeom prst="roundRect">
              <a:avLst/>
            </a:prstGeom>
            <a:solidFill>
              <a:srgbClr val="F0FA9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8531026"/>
                </p:ext>
              </p:extLst>
            </p:nvPr>
          </p:nvGraphicFramePr>
          <p:xfrm>
            <a:off x="67662" y="1171912"/>
            <a:ext cx="4322214" cy="894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2" name="Equation" r:id="rId6" imgW="2209800" imgH="457200" progId="Equation.3">
                    <p:embed/>
                  </p:oleObj>
                </mc:Choice>
                <mc:Fallback>
                  <p:oleObj name="Equation" r:id="rId6" imgW="22098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7662" y="1171912"/>
                          <a:ext cx="4322214" cy="8942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2679559"/>
                </p:ext>
              </p:extLst>
            </p:nvPr>
          </p:nvGraphicFramePr>
          <p:xfrm>
            <a:off x="51876" y="2135111"/>
            <a:ext cx="4252684" cy="441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3" name="Equation" r:id="rId8" imgW="2832100" imgH="279400" progId="Equation.3">
                    <p:embed/>
                  </p:oleObj>
                </mc:Choice>
                <mc:Fallback>
                  <p:oleObj name="Equation" r:id="rId8" imgW="2832100" imgH="279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1876" y="2135111"/>
                          <a:ext cx="4252684" cy="4417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" name="Right Arrow 33"/>
          <p:cNvSpPr/>
          <p:nvPr/>
        </p:nvSpPr>
        <p:spPr>
          <a:xfrm>
            <a:off x="4635886" y="1606119"/>
            <a:ext cx="702094" cy="295685"/>
          </a:xfrm>
          <a:prstGeom prst="rightArrow">
            <a:avLst/>
          </a:prstGeom>
          <a:solidFill>
            <a:srgbClr val="FF6600"/>
          </a:solidFill>
          <a:ln w="28575" cmpd="sng">
            <a:solidFill>
              <a:srgbClr val="9537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Elbow Connector 45"/>
          <p:cNvCxnSpPr/>
          <p:nvPr/>
        </p:nvCxnSpPr>
        <p:spPr>
          <a:xfrm>
            <a:off x="7475810" y="1338303"/>
            <a:ext cx="803947" cy="267816"/>
          </a:xfrm>
          <a:prstGeom prst="bentConnector3">
            <a:avLst>
              <a:gd name="adj1" fmla="val 88528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8067156" y="1585471"/>
            <a:ext cx="253901" cy="416962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591713" y="1025708"/>
            <a:ext cx="1776748" cy="338554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microscopic details</a:t>
            </a:r>
            <a:endParaRPr lang="en-US" sz="1600" dirty="0">
              <a:solidFill>
                <a:srgbClr val="FF6600"/>
              </a:solidFill>
            </a:endParaRPr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682181"/>
              </p:ext>
            </p:extLst>
          </p:nvPr>
        </p:nvGraphicFramePr>
        <p:xfrm>
          <a:off x="6686625" y="2416175"/>
          <a:ext cx="7429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4" name="Equation" r:id="rId10" imgW="520700" imgH="393700" progId="Equation.3">
                  <p:embed/>
                </p:oleObj>
              </mc:Choice>
              <mc:Fallback>
                <p:oleObj name="Equation" r:id="rId10" imgW="520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86625" y="2416175"/>
                        <a:ext cx="742950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convergenza_Tmax_v3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6" y="3043432"/>
            <a:ext cx="4710362" cy="2973564"/>
          </a:xfrm>
          <a:prstGeom prst="rect">
            <a:avLst/>
          </a:prstGeom>
        </p:spPr>
      </p:pic>
      <p:pic>
        <p:nvPicPr>
          <p:cNvPr id="10" name="Picture 9" descr="conver_Ntest_ab_v2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" y="3066996"/>
            <a:ext cx="4732092" cy="29550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099509" y="3869117"/>
            <a:ext cx="3490657" cy="461665"/>
          </a:xfrm>
          <a:prstGeom prst="rect">
            <a:avLst/>
          </a:prstGeom>
          <a:solidFill>
            <a:srgbClr val="FF0000"/>
          </a:solidFill>
          <a:ln w="76200" cmpd="tri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η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↔ </a:t>
            </a:r>
            <a:r>
              <a:rPr lang="en-GB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σ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(</a:t>
            </a:r>
            <a:r>
              <a:rPr lang="en-GB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θ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)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, 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ea typeface="ＭＳ Ｐゴシック" charset="0"/>
                <a:cs typeface="Symbol" charset="2"/>
              </a:rPr>
              <a:t>r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, 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M, T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….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DejaVu Sans" charset="0"/>
                <a:ea typeface="ＭＳ Ｐゴシック" charset="0"/>
                <a:cs typeface="DejaVu Sans" charset="0"/>
              </a:rPr>
              <a:t> 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4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84138" y="1055688"/>
            <a:ext cx="4776787" cy="1689100"/>
          </a:xfrm>
          <a:prstGeom prst="roundRect">
            <a:avLst/>
          </a:prstGeom>
          <a:solidFill>
            <a:srgbClr val="FFEF8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5129213" y="1854200"/>
            <a:ext cx="2960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9725"/>
                </a:solidFill>
              </a:rPr>
              <a:t>for a generic cross section: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209675" y="41275"/>
            <a:ext cx="6592888" cy="504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22388" y="-19050"/>
            <a:ext cx="64039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ea typeface="+mn-ea"/>
                <a:cs typeface="Arial" charset="0"/>
              </a:rPr>
              <a:t>Non Isotropic Cross Section - </a:t>
            </a:r>
            <a:r>
              <a:rPr lang="en-US" sz="3000" dirty="0">
                <a:effectLst>
                  <a:outerShdw blurRad="38100" dist="38100" dir="2700000" algn="tl">
                    <a:srgbClr val="FFFFFF"/>
                  </a:outerShdw>
                </a:effectLst>
                <a:latin typeface="Symbol" charset="2"/>
                <a:ea typeface="+mn-ea"/>
                <a:cs typeface="Symbol" charset="2"/>
              </a:rPr>
              <a:t>s(q)</a:t>
            </a:r>
          </a:p>
        </p:txBody>
      </p:sp>
      <p:graphicFrame>
        <p:nvGraphicFramePr>
          <p:cNvPr id="27653" name="Object 9"/>
          <p:cNvGraphicFramePr>
            <a:graphicFrameLocks noChangeAspect="1"/>
          </p:cNvGraphicFramePr>
          <p:nvPr/>
        </p:nvGraphicFramePr>
        <p:xfrm>
          <a:off x="182563" y="1827213"/>
          <a:ext cx="46275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5" name="Equation" r:id="rId4" imgW="3124200" imgH="279400" progId="Equation.3">
                  <p:embed/>
                </p:oleObj>
              </mc:Choice>
              <mc:Fallback>
                <p:oleObj name="Equation" r:id="rId4" imgW="3124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827213"/>
                        <a:ext cx="462756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3663" y="3228975"/>
            <a:ext cx="4767262" cy="2052638"/>
          </a:xfrm>
          <a:prstGeom prst="roundRect">
            <a:avLst/>
          </a:prstGeom>
          <a:solidFill>
            <a:srgbClr val="8FFF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3156" y="2744569"/>
            <a:ext cx="314070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905"/>
                <a:solidFill>
                  <a:srgbClr val="65FF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Chapmann-Enskog</a:t>
            </a:r>
            <a:r>
              <a:rPr lang="en-US" sz="2400" b="1" dirty="0">
                <a:ln w="1905"/>
                <a:solidFill>
                  <a:srgbClr val="65FF5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 (CE)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63" y="5324475"/>
            <a:ext cx="51244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Wingdings" charset="0"/>
              <a:buChar char="§"/>
            </a:pPr>
            <a:r>
              <a:rPr lang="en-US" sz="2000">
                <a:solidFill>
                  <a:srgbClr val="FFFF00"/>
                </a:solidFill>
              </a:rPr>
              <a:t> CE and RTA can differ by about a factor 2-3</a:t>
            </a:r>
          </a:p>
          <a:p>
            <a:pPr eaLnBrk="1" hangingPunct="1">
              <a:lnSpc>
                <a:spcPct val="120000"/>
              </a:lnSpc>
              <a:buFont typeface="Wingdings" charset="0"/>
              <a:buChar char="§"/>
            </a:pPr>
            <a:r>
              <a:rPr lang="en-US" sz="2000">
                <a:solidFill>
                  <a:srgbClr val="FFFF00"/>
                </a:solidFill>
              </a:rPr>
              <a:t>Green-Kubo agrees with CE</a:t>
            </a:r>
          </a:p>
        </p:txBody>
      </p:sp>
      <p:graphicFrame>
        <p:nvGraphicFramePr>
          <p:cNvPr id="27657" name="Object 15"/>
          <p:cNvGraphicFramePr>
            <a:graphicFrameLocks noChangeAspect="1"/>
          </p:cNvGraphicFramePr>
          <p:nvPr/>
        </p:nvGraphicFramePr>
        <p:xfrm>
          <a:off x="257175" y="1119188"/>
          <a:ext cx="33020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6" name="Equation" r:id="rId6" imgW="2425700" imgH="444500" progId="Equation.3">
                  <p:embed/>
                </p:oleObj>
              </mc:Choice>
              <mc:Fallback>
                <p:oleObj name="Equation" r:id="rId6" imgW="24257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1119188"/>
                        <a:ext cx="33020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45175" y="3259138"/>
            <a:ext cx="268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00"/>
                </a:solidFill>
              </a:rPr>
              <a:t>Green-Kubo in a box - </a:t>
            </a:r>
            <a:r>
              <a:rPr lang="en-US" sz="1800">
                <a:solidFill>
                  <a:srgbClr val="FFFF00"/>
                </a:solidFill>
                <a:latin typeface="Symbol" charset="0"/>
                <a:cs typeface="Symbol" charset="0"/>
              </a:rPr>
              <a:t>s(q)</a:t>
            </a:r>
            <a:endParaRPr lang="en-US" sz="1800" baseline="30000">
              <a:solidFill>
                <a:srgbClr val="FFFF00"/>
              </a:solidFill>
              <a:latin typeface="Symbol" charset="0"/>
              <a:cs typeface="Symbol" charset="0"/>
            </a:endParaRPr>
          </a:p>
        </p:txBody>
      </p:sp>
      <p:sp>
        <p:nvSpPr>
          <p:cNvPr id="27659" name="TextBox 12"/>
          <p:cNvSpPr txBox="1">
            <a:spLocks noChangeArrowheads="1"/>
          </p:cNvSpPr>
          <p:nvPr/>
        </p:nvSpPr>
        <p:spPr bwMode="auto">
          <a:xfrm>
            <a:off x="5035550" y="2789238"/>
            <a:ext cx="3725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B14E"/>
                </a:solidFill>
              </a:rPr>
              <a:t>m</a:t>
            </a:r>
            <a:r>
              <a:rPr lang="en-US" sz="1800" baseline="-25000">
                <a:solidFill>
                  <a:srgbClr val="FFB14E"/>
                </a:solidFill>
              </a:rPr>
              <a:t>D</a:t>
            </a:r>
            <a:r>
              <a:rPr lang="en-US" sz="1800">
                <a:solidFill>
                  <a:srgbClr val="FFB14E"/>
                </a:solidFill>
              </a:rPr>
              <a:t> regulates the angular dependence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0428" y="607429"/>
            <a:ext cx="423881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905"/>
                <a:solidFill>
                  <a:srgbClr val="FF972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rPr>
              <a:t>Relaxation Time Approximation</a:t>
            </a:r>
            <a:endParaRPr lang="en-US" sz="2400" b="1" dirty="0">
              <a:ln w="1905"/>
              <a:solidFill>
                <a:srgbClr val="FF972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ymbol" charset="2"/>
              <a:ea typeface="+mn-ea"/>
              <a:cs typeface="Symbol" charset="2"/>
            </a:endParaRPr>
          </a:p>
        </p:txBody>
      </p:sp>
      <p:pic>
        <p:nvPicPr>
          <p:cNvPr id="22" name="Picture 21" descr="eta_mD_doppio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3597275"/>
            <a:ext cx="40767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7959725" y="3695700"/>
            <a:ext cx="331788" cy="21431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057900" y="3714750"/>
            <a:ext cx="330200" cy="214313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7664" name="Object 29"/>
          <p:cNvGraphicFramePr>
            <a:graphicFrameLocks noChangeAspect="1"/>
          </p:cNvGraphicFramePr>
          <p:nvPr/>
        </p:nvGraphicFramePr>
        <p:xfrm>
          <a:off x="5715000" y="2254250"/>
          <a:ext cx="16414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47" name="Equation" r:id="rId9" imgW="1270000" imgH="393700" progId="Equation.3">
                  <p:embed/>
                </p:oleObj>
              </mc:Choice>
              <mc:Fallback>
                <p:oleObj name="Equation" r:id="rId9" imgW="1270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54250"/>
                        <a:ext cx="1641475" cy="509588"/>
                      </a:xfrm>
                      <a:prstGeom prst="rect">
                        <a:avLst/>
                      </a:prstGeom>
                      <a:solidFill>
                        <a:srgbClr val="FFEF8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1979613" y="1087438"/>
            <a:ext cx="1744662" cy="693737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6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306763"/>
            <a:ext cx="29019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992563"/>
            <a:ext cx="42100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l 31"/>
          <p:cNvSpPr/>
          <p:nvPr/>
        </p:nvSpPr>
        <p:spPr>
          <a:xfrm>
            <a:off x="1854200" y="3268663"/>
            <a:ext cx="1574800" cy="72390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669" name="TextBox 3"/>
          <p:cNvSpPr txBox="1">
            <a:spLocks noChangeArrowheads="1"/>
          </p:cNvSpPr>
          <p:nvPr/>
        </p:nvSpPr>
        <p:spPr bwMode="auto">
          <a:xfrm>
            <a:off x="393700" y="4659313"/>
            <a:ext cx="41163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6400"/>
                </a:solidFill>
              </a:rPr>
              <a:t>g(a) correct function that fix the </a:t>
            </a:r>
          </a:p>
          <a:p>
            <a:pPr eaLnBrk="1" hangingPunct="1"/>
            <a:r>
              <a:rPr lang="en-US" sz="1800">
                <a:solidFill>
                  <a:srgbClr val="006400"/>
                </a:solidFill>
              </a:rPr>
              <a:t>momentum transfer for shear motion</a:t>
            </a:r>
          </a:p>
        </p:txBody>
      </p:sp>
      <p:sp>
        <p:nvSpPr>
          <p:cNvPr id="27670" name="Rectangle 7"/>
          <p:cNvSpPr>
            <a:spLocks noChangeArrowheads="1"/>
          </p:cNvSpPr>
          <p:nvPr/>
        </p:nvSpPr>
        <p:spPr bwMode="auto">
          <a:xfrm>
            <a:off x="4964113" y="781050"/>
            <a:ext cx="4140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Arial Narrow" charset="0"/>
                <a:cs typeface="Arial Narrow" charset="0"/>
              </a:rPr>
              <a:t>RTA is the one usually emplyed to make theroethical estimates: Gavin NPA(1985)</a:t>
            </a:r>
            <a:r>
              <a:rPr lang="fi-FI" sz="1600">
                <a:solidFill>
                  <a:srgbClr val="FFFFFF"/>
                </a:solidFill>
                <a:latin typeface="Arial Narrow" charset="0"/>
                <a:cs typeface="Arial Narrow" charset="0"/>
              </a:rPr>
              <a:t>; </a:t>
            </a:r>
            <a:r>
              <a:rPr lang="en-US" sz="1600">
                <a:solidFill>
                  <a:srgbClr val="FFFFFF"/>
                </a:solidFill>
                <a:latin typeface="Arial Narrow" charset="0"/>
                <a:cs typeface="Arial Narrow" charset="0"/>
              </a:rPr>
              <a:t>Kapusta, PRC82(10); </a:t>
            </a:r>
            <a:r>
              <a:rPr lang="fi-FI" sz="1600">
                <a:solidFill>
                  <a:srgbClr val="FFFFFF"/>
                </a:solidFill>
                <a:latin typeface="Arial Narrow" charset="0"/>
                <a:cs typeface="Arial Narrow" charset="0"/>
              </a:rPr>
              <a:t>Redlich and Sasaki, PRC79(10), NPA832(10); Khvorostukhin PRC (2010)</a:t>
            </a:r>
            <a:r>
              <a:rPr lang="en-US" sz="1600">
                <a:solidFill>
                  <a:srgbClr val="FFFFFF"/>
                </a:solidFill>
                <a:latin typeface="Arial Narrow" charset="0"/>
                <a:cs typeface="Arial Narrow" charset="0"/>
              </a:rPr>
              <a:t> …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7671" name="TextBox 33"/>
          <p:cNvSpPr txBox="1">
            <a:spLocks noChangeArrowheads="1"/>
          </p:cNvSpPr>
          <p:nvPr/>
        </p:nvSpPr>
        <p:spPr bwMode="auto">
          <a:xfrm>
            <a:off x="266700" y="6413500"/>
            <a:ext cx="3359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  <a:latin typeface="Times New Roman" charset="0"/>
                <a:cs typeface="Times New Roman" charset="0"/>
              </a:rPr>
              <a:t>S. Plumari et al., PRC86(2012)054902</a:t>
            </a:r>
          </a:p>
        </p:txBody>
      </p:sp>
      <p:sp>
        <p:nvSpPr>
          <p:cNvPr id="27672" name="TextBox 35"/>
          <p:cNvSpPr txBox="1">
            <a:spLocks noChangeArrowheads="1"/>
          </p:cNvSpPr>
          <p:nvPr/>
        </p:nvSpPr>
        <p:spPr bwMode="auto">
          <a:xfrm>
            <a:off x="300038" y="2305050"/>
            <a:ext cx="4116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DA5700"/>
                </a:solidFill>
              </a:rPr>
              <a:t>h(a)=</a:t>
            </a:r>
            <a:r>
              <a:rPr lang="en-US" sz="1800">
                <a:solidFill>
                  <a:srgbClr val="DA5700"/>
                </a:solidFill>
                <a:latin typeface="Symbol" charset="0"/>
                <a:cs typeface="Symbol" charset="0"/>
              </a:rPr>
              <a:t>s</a:t>
            </a:r>
            <a:r>
              <a:rPr lang="en-US" sz="1800" baseline="-25000">
                <a:solidFill>
                  <a:srgbClr val="DA5700"/>
                </a:solidFill>
              </a:rPr>
              <a:t>tr</a:t>
            </a:r>
            <a:r>
              <a:rPr lang="en-US" sz="1800">
                <a:solidFill>
                  <a:srgbClr val="DA5700"/>
                </a:solidFill>
              </a:rPr>
              <a:t>/</a:t>
            </a:r>
            <a:r>
              <a:rPr lang="en-US" sz="1800">
                <a:solidFill>
                  <a:srgbClr val="DA5700"/>
                </a:solidFill>
                <a:latin typeface="Symbol" charset="0"/>
                <a:cs typeface="Symbol" charset="0"/>
              </a:rPr>
              <a:t>s</a:t>
            </a:r>
            <a:r>
              <a:rPr lang="en-US" sz="1800" baseline="-25000">
                <a:solidFill>
                  <a:srgbClr val="DA5700"/>
                </a:solidFill>
              </a:rPr>
              <a:t>tot</a:t>
            </a:r>
            <a:r>
              <a:rPr lang="en-US" sz="1800">
                <a:solidFill>
                  <a:srgbClr val="DA5700"/>
                </a:solidFill>
              </a:rPr>
              <a:t>  weights cross section by q</a:t>
            </a:r>
            <a:r>
              <a:rPr lang="en-US" sz="1800" baseline="30000">
                <a:solidFill>
                  <a:srgbClr val="DA57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656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7" grpId="0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412875"/>
            <a:ext cx="6283325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995363" y="-26988"/>
            <a:ext cx="75834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>
                <a:solidFill>
                  <a:srgbClr val="FFFF00"/>
                </a:solidFill>
                <a:cs typeface="+mn-cs"/>
              </a:rPr>
              <a:t>Transport vs Viscous Hydrodynamics in 0+1D</a:t>
            </a:r>
          </a:p>
        </p:txBody>
      </p:sp>
      <p:graphicFrame>
        <p:nvGraphicFramePr>
          <p:cNvPr id="76803" name="Object 7"/>
          <p:cNvGraphicFramePr>
            <a:graphicFrameLocks noChangeAspect="1"/>
          </p:cNvGraphicFramePr>
          <p:nvPr/>
        </p:nvGraphicFramePr>
        <p:xfrm>
          <a:off x="6659563" y="1916113"/>
          <a:ext cx="13731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" name="Equation" r:id="rId4" imgW="774364" imgH="393529" progId="Equation.3">
                  <p:embed/>
                </p:oleObj>
              </mc:Choice>
              <mc:Fallback>
                <p:oleObj name="Equation" r:id="rId4" imgW="77436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916113"/>
                        <a:ext cx="1373187" cy="698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4" name="Object 9"/>
          <p:cNvGraphicFramePr>
            <a:graphicFrameLocks noChangeAspect="1"/>
          </p:cNvGraphicFramePr>
          <p:nvPr/>
        </p:nvGraphicFramePr>
        <p:xfrm>
          <a:off x="6659563" y="3357563"/>
          <a:ext cx="12922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8" name="Equation" r:id="rId6" imgW="710891" imgH="418918" progId="Equation.3">
                  <p:embed/>
                </p:oleObj>
              </mc:Choice>
              <mc:Fallback>
                <p:oleObj name="Equation" r:id="rId6" imgW="710891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3357563"/>
                        <a:ext cx="1292225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6300788" y="1412875"/>
            <a:ext cx="26212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5EDFF"/>
                </a:solidFill>
                <a:cs typeface="+mn-cs"/>
              </a:rPr>
              <a:t>I</a:t>
            </a:r>
            <a:r>
              <a:rPr lang="it-IT" dirty="0" err="1">
                <a:solidFill>
                  <a:srgbClr val="05EDFF"/>
                </a:solidFill>
                <a:cs typeface="+mn-cs"/>
              </a:rPr>
              <a:t>ndeed</a:t>
            </a:r>
            <a:r>
              <a:rPr lang="it-IT" dirty="0">
                <a:solidFill>
                  <a:srgbClr val="05EDFF"/>
                </a:solidFill>
                <a:cs typeface="+mn-cs"/>
              </a:rPr>
              <a:t> Knudsen number</a:t>
            </a:r>
            <a:r>
              <a:rPr lang="it-IT" baseline="30000" dirty="0">
                <a:solidFill>
                  <a:srgbClr val="05EDFF"/>
                </a:solidFill>
                <a:cs typeface="+mn-cs"/>
              </a:rPr>
              <a:t>-1</a:t>
            </a:r>
          </a:p>
        </p:txBody>
      </p:sp>
      <p:graphicFrame>
        <p:nvGraphicFramePr>
          <p:cNvPr id="76806" name="Object 11"/>
          <p:cNvGraphicFramePr>
            <a:graphicFrameLocks noChangeAspect="1"/>
          </p:cNvGraphicFramePr>
          <p:nvPr/>
        </p:nvGraphicFramePr>
        <p:xfrm>
          <a:off x="66675" y="4948238"/>
          <a:ext cx="37846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9" name="Equation" r:id="rId8" imgW="2082800" imgH="431800" progId="Equation.3">
                  <p:embed/>
                </p:oleObj>
              </mc:Choice>
              <mc:Fallback>
                <p:oleObj name="Equation" r:id="rId8" imgW="2082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4948238"/>
                        <a:ext cx="3784600" cy="784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7" name="TextBox 1"/>
          <p:cNvSpPr txBox="1">
            <a:spLocks noChangeArrowheads="1"/>
          </p:cNvSpPr>
          <p:nvPr/>
        </p:nvSpPr>
        <p:spPr bwMode="auto">
          <a:xfrm>
            <a:off x="323850" y="692150"/>
            <a:ext cx="6989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Comparison for the relaxation of pressure anisotropy P</a:t>
            </a:r>
            <a:r>
              <a:rPr lang="en-US" baseline="-25000"/>
              <a:t>L</a:t>
            </a:r>
            <a:r>
              <a:rPr lang="en-US"/>
              <a:t>/P</a:t>
            </a:r>
            <a:r>
              <a:rPr lang="en-US" baseline="-25000"/>
              <a:t>T</a:t>
            </a:r>
            <a:r>
              <a:rPr lang="en-US"/>
              <a:t> 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79388" y="1052513"/>
            <a:ext cx="3521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 dirty="0" err="1">
                <a:solidFill>
                  <a:schemeClr val="bg1"/>
                </a:solidFill>
                <a:cs typeface="+mn-cs"/>
              </a:rPr>
              <a:t>Huovinen</a:t>
            </a:r>
            <a:r>
              <a:rPr lang="it-IT" sz="1800" dirty="0">
                <a:solidFill>
                  <a:schemeClr val="bg1"/>
                </a:solidFill>
                <a:cs typeface="+mn-cs"/>
              </a:rPr>
              <a:t> and </a:t>
            </a:r>
            <a:r>
              <a:rPr lang="it-IT" sz="1800" dirty="0" err="1">
                <a:solidFill>
                  <a:schemeClr val="bg1"/>
                </a:solidFill>
                <a:cs typeface="+mn-cs"/>
              </a:rPr>
              <a:t>Molnar</a:t>
            </a:r>
            <a:r>
              <a:rPr lang="it-IT" sz="1800" dirty="0">
                <a:solidFill>
                  <a:schemeClr val="bg1"/>
                </a:solidFill>
                <a:cs typeface="+mn-cs"/>
              </a:rPr>
              <a:t>, PRC79(2009)</a:t>
            </a:r>
          </a:p>
        </p:txBody>
      </p:sp>
      <p:sp>
        <p:nvSpPr>
          <p:cNvPr id="76809" name="TextBox 2"/>
          <p:cNvSpPr txBox="1">
            <a:spLocks noChangeArrowheads="1"/>
          </p:cNvSpPr>
          <p:nvPr/>
        </p:nvSpPr>
        <p:spPr bwMode="auto">
          <a:xfrm>
            <a:off x="107950" y="5876925"/>
            <a:ext cx="6784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Transport  similar viscous hydro within less than a 10%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At least using quadratic form of the </a:t>
            </a:r>
            <a:r>
              <a:rPr lang="en-US" dirty="0" err="1">
                <a:solidFill>
                  <a:srgbClr val="FFFF00"/>
                </a:solidFill>
                <a:latin typeface="Symbol" charset="2"/>
                <a:cs typeface="Symbol" charset="2"/>
              </a:rPr>
              <a:t>d</a:t>
            </a:r>
            <a:r>
              <a:rPr lang="en-US" dirty="0" err="1">
                <a:solidFill>
                  <a:srgbClr val="FFFF00"/>
                </a:solidFill>
              </a:rPr>
              <a:t>f</a:t>
            </a:r>
            <a:r>
              <a:rPr lang="en-US" dirty="0">
                <a:solidFill>
                  <a:srgbClr val="FFFF00"/>
                </a:solidFill>
              </a:rPr>
              <a:t> viscous corrections</a:t>
            </a:r>
          </a:p>
        </p:txBody>
      </p:sp>
      <p:sp>
        <p:nvSpPr>
          <p:cNvPr id="76810" name="TextBox 3"/>
          <p:cNvSpPr txBox="1">
            <a:spLocks noChangeArrowheads="1"/>
          </p:cNvSpPr>
          <p:nvPr/>
        </p:nvSpPr>
        <p:spPr bwMode="auto">
          <a:xfrm>
            <a:off x="6300788" y="2781300"/>
            <a:ext cx="29829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66FFFF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Large K small dissipation</a:t>
            </a:r>
          </a:p>
        </p:txBody>
      </p:sp>
      <p:graphicFrame>
        <p:nvGraphicFramePr>
          <p:cNvPr id="76811" name="Object 4"/>
          <p:cNvGraphicFramePr>
            <a:graphicFrameLocks noChangeAspect="1"/>
          </p:cNvGraphicFramePr>
          <p:nvPr/>
        </p:nvGraphicFramePr>
        <p:xfrm>
          <a:off x="6659563" y="4221163"/>
          <a:ext cx="12557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0" name="Equation" r:id="rId10" imgW="685800" imgH="393700" progId="Equation.3">
                  <p:embed/>
                </p:oleObj>
              </mc:Choice>
              <mc:Fallback>
                <p:oleObj name="Equation" r:id="rId10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4221163"/>
                        <a:ext cx="1255712" cy="720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62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3" y="2166761"/>
            <a:ext cx="2971800" cy="3705225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8446" y="71684"/>
            <a:ext cx="390566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Rounded MT Bold"/>
                <a:cs typeface="Arial Rounded MT Bold"/>
              </a:rPr>
              <a:t>Multiplicity &amp; Spectra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923" y="685107"/>
            <a:ext cx="8622873" cy="955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charset="2"/>
              <a:buChar char="²"/>
            </a:pPr>
            <a:r>
              <a:rPr lang="en-US" sz="2200" dirty="0">
                <a:solidFill>
                  <a:srgbClr val="FF6600"/>
                </a:solidFill>
              </a:rPr>
              <a:t>r</a:t>
            </a:r>
            <a:r>
              <a:rPr lang="en-US" sz="2200" dirty="0" smtClean="0">
                <a:solidFill>
                  <a:srgbClr val="FF6600"/>
                </a:solidFill>
              </a:rPr>
              <a:t>-space: standard </a:t>
            </a:r>
            <a:r>
              <a:rPr lang="en-US" sz="2200" dirty="0" err="1" smtClean="0">
                <a:solidFill>
                  <a:srgbClr val="FF6600"/>
                </a:solidFill>
              </a:rPr>
              <a:t>Glauber</a:t>
            </a:r>
            <a:r>
              <a:rPr lang="en-US" sz="2200" dirty="0" smtClean="0">
                <a:solidFill>
                  <a:srgbClr val="FF6600"/>
                </a:solidFill>
              </a:rPr>
              <a:t> condition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²"/>
            </a:pPr>
            <a:r>
              <a:rPr lang="en-US" sz="2200" dirty="0">
                <a:solidFill>
                  <a:srgbClr val="FF6600"/>
                </a:solidFill>
              </a:rPr>
              <a:t>p</a:t>
            </a:r>
            <a:r>
              <a:rPr lang="en-US" sz="2200" dirty="0" smtClean="0">
                <a:solidFill>
                  <a:srgbClr val="FF6600"/>
                </a:solidFill>
              </a:rPr>
              <a:t>-space: Boltzmann-</a:t>
            </a:r>
            <a:r>
              <a:rPr lang="en-US" sz="2200" dirty="0" err="1" smtClean="0">
                <a:solidFill>
                  <a:srgbClr val="FF6600"/>
                </a:solidFill>
              </a:rPr>
              <a:t>Juttner</a:t>
            </a:r>
            <a:r>
              <a:rPr lang="en-US" sz="2200" dirty="0" smtClean="0">
                <a:solidFill>
                  <a:srgbClr val="FF6600"/>
                </a:solidFill>
              </a:rPr>
              <a:t> </a:t>
            </a:r>
            <a:r>
              <a:rPr lang="en-US" sz="2200" dirty="0" err="1" smtClean="0">
                <a:solidFill>
                  <a:srgbClr val="FF6600"/>
                </a:solidFill>
              </a:rPr>
              <a:t>T</a:t>
            </a:r>
            <a:r>
              <a:rPr lang="en-US" sz="2200" baseline="-25000" dirty="0" err="1" smtClean="0">
                <a:solidFill>
                  <a:srgbClr val="FF6600"/>
                </a:solidFill>
              </a:rPr>
              <a:t>max</a:t>
            </a:r>
            <a:r>
              <a:rPr lang="en-US" sz="2200" dirty="0" smtClean="0">
                <a:solidFill>
                  <a:srgbClr val="FF6600"/>
                </a:solidFill>
              </a:rPr>
              <a:t>=2(3) </a:t>
            </a:r>
            <a:r>
              <a:rPr lang="en-US" sz="2200" dirty="0" err="1">
                <a:solidFill>
                  <a:srgbClr val="FF6600"/>
                </a:solidFill>
              </a:rPr>
              <a:t>T</a:t>
            </a:r>
            <a:r>
              <a:rPr lang="en-US" sz="2200" baseline="-25000" dirty="0" err="1">
                <a:solidFill>
                  <a:srgbClr val="FF6600"/>
                </a:solidFill>
              </a:rPr>
              <a:t>c</a:t>
            </a:r>
            <a:r>
              <a:rPr lang="en-US" sz="2200" dirty="0" smtClean="0">
                <a:solidFill>
                  <a:srgbClr val="FF6600"/>
                </a:solidFill>
              </a:rPr>
              <a:t> </a:t>
            </a:r>
            <a:r>
              <a:rPr lang="en-US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2000" baseline="-25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&lt;2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GeV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]</a:t>
            </a:r>
            <a:r>
              <a:rPr lang="en-US" sz="2200" dirty="0" smtClean="0">
                <a:solidFill>
                  <a:srgbClr val="FF6600"/>
                </a:solidFill>
              </a:rPr>
              <a:t>+ </a:t>
            </a:r>
            <a:r>
              <a:rPr lang="en-US" sz="2200" dirty="0" err="1" smtClean="0">
                <a:solidFill>
                  <a:srgbClr val="FF6600"/>
                </a:solidFill>
              </a:rPr>
              <a:t>minijet</a:t>
            </a:r>
            <a:r>
              <a:rPr lang="en-US" sz="2200" dirty="0" smtClean="0">
                <a:solidFill>
                  <a:srgbClr val="FF6600"/>
                </a:solidFill>
              </a:rPr>
              <a:t> </a:t>
            </a:r>
            <a:r>
              <a:rPr lang="en-US" sz="2200" dirty="0" smtClean="0">
                <a:solidFill>
                  <a:srgbClr val="FAC090"/>
                </a:solidFill>
              </a:rPr>
              <a:t>[</a:t>
            </a:r>
            <a:r>
              <a:rPr lang="en-US" sz="2000" dirty="0" err="1" smtClean="0">
                <a:solidFill>
                  <a:srgbClr val="FAC09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FAC090"/>
                </a:solidFill>
              </a:rPr>
              <a:t>T</a:t>
            </a:r>
            <a:r>
              <a:rPr lang="en-US" sz="2000" dirty="0" smtClean="0">
                <a:solidFill>
                  <a:srgbClr val="FAC090"/>
                </a:solidFill>
              </a:rPr>
              <a:t>&gt;2-3GeV</a:t>
            </a:r>
            <a:r>
              <a:rPr lang="en-US" sz="2200" dirty="0" smtClean="0">
                <a:solidFill>
                  <a:srgbClr val="FAC090"/>
                </a:solidFill>
              </a:rPr>
              <a:t>]</a:t>
            </a:r>
            <a:endParaRPr lang="en-US" sz="2200" dirty="0">
              <a:solidFill>
                <a:srgbClr val="FAC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0581" y="1766651"/>
            <a:ext cx="1702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fine tuning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518" y="2166761"/>
            <a:ext cx="5581650" cy="422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7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69" y="1291582"/>
            <a:ext cx="4865526" cy="400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69" y="1299807"/>
            <a:ext cx="4879826" cy="398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2" y="1580525"/>
            <a:ext cx="3278188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3237" y="1128088"/>
            <a:ext cx="36343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Highly non-</a:t>
            </a:r>
            <a:r>
              <a:rPr lang="it-IT" dirty="0" err="1">
                <a:solidFill>
                  <a:srgbClr val="FFFF00"/>
                </a:solidFill>
              </a:rPr>
              <a:t>equilibrated</a:t>
            </a:r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err="1">
                <a:solidFill>
                  <a:srgbClr val="FFFF00"/>
                </a:solidFill>
              </a:rPr>
              <a:t>distributions</a:t>
            </a:r>
            <a:r>
              <a:rPr lang="it-IT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9913" y="5582259"/>
            <a:ext cx="6873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</a:rPr>
              <a:t>This is a problem that cannot be treated in hydrodynamics</a:t>
            </a:r>
          </a:p>
          <a:p>
            <a:pPr algn="ctr"/>
            <a:r>
              <a:rPr lang="en-US" sz="2200" dirty="0">
                <a:solidFill>
                  <a:srgbClr val="FFFF00"/>
                </a:solidFill>
              </a:rPr>
              <a:t>t</a:t>
            </a:r>
            <a:r>
              <a:rPr lang="en-US" sz="2200" dirty="0" smtClean="0">
                <a:solidFill>
                  <a:srgbClr val="FFFF00"/>
                </a:solidFill>
              </a:rPr>
              <a:t>hat assumes locally an equilibrium distribution!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0458" y="97458"/>
            <a:ext cx="93235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A simple example of kinetic theory application</a:t>
            </a:r>
            <a:endParaRPr lang="en-US" sz="3200" dirty="0">
              <a:solidFill>
                <a:srgbClr val="FFFF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1" y="3082331"/>
            <a:ext cx="2227262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9" y="4310841"/>
            <a:ext cx="24653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1627073" y="2393182"/>
            <a:ext cx="0" cy="592114"/>
          </a:xfrm>
          <a:prstGeom prst="line">
            <a:avLst/>
          </a:prstGeom>
          <a:noFill/>
          <a:ln w="76200" cmpd="tri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54512" y="3883803"/>
            <a:ext cx="2595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where</a:t>
            </a:r>
            <a:r>
              <a:rPr lang="it-IT" dirty="0">
                <a:solidFill>
                  <a:schemeClr val="bg1"/>
                </a:solidFill>
              </a:rPr>
              <a:t> the temperature </a:t>
            </a:r>
            <a:r>
              <a:rPr lang="it-IT" dirty="0" err="1">
                <a:solidFill>
                  <a:schemeClr val="bg1"/>
                </a:solidFill>
              </a:rPr>
              <a:t>is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9761" y="879924"/>
            <a:ext cx="2289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Particles in a box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2559" y="2450584"/>
            <a:ext cx="211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Going to equilibrium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6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AutoShape 3"/>
          <p:cNvSpPr>
            <a:spLocks noChangeArrowheads="1"/>
          </p:cNvSpPr>
          <p:nvPr/>
        </p:nvSpPr>
        <p:spPr bwMode="auto">
          <a:xfrm>
            <a:off x="1476375" y="76200"/>
            <a:ext cx="6696075" cy="615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762125" y="44450"/>
            <a:ext cx="6122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cs typeface="Arial" charset="0"/>
              </a:rPr>
              <a:t>Transport solved on lattice</a:t>
            </a:r>
          </a:p>
        </p:txBody>
      </p:sp>
      <p:graphicFrame>
        <p:nvGraphicFramePr>
          <p:cNvPr id="675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772341"/>
              </p:ext>
            </p:extLst>
          </p:nvPr>
        </p:nvGraphicFramePr>
        <p:xfrm>
          <a:off x="563563" y="841375"/>
          <a:ext cx="32162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" name="Equation" r:id="rId3" imgW="1180588" imgH="253890" progId="Equation.3">
                  <p:embed/>
                </p:oleObj>
              </mc:Choice>
              <mc:Fallback>
                <p:oleObj name="Equation" r:id="rId3" imgW="118058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841375"/>
                        <a:ext cx="3216275" cy="642938"/>
                      </a:xfrm>
                      <a:prstGeom prst="rect">
                        <a:avLst/>
                      </a:prstGeom>
                      <a:solidFill>
                        <a:srgbClr val="8EB4E3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4716463" y="765175"/>
            <a:ext cx="35366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Solved</a:t>
            </a:r>
            <a:r>
              <a:rPr lang="it-IT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it-IT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discretizing</a:t>
            </a:r>
            <a:r>
              <a:rPr lang="it-IT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the </a:t>
            </a:r>
          </a:p>
          <a:p>
            <a:pPr eaLnBrk="0" hangingPunct="0">
              <a:defRPr/>
            </a:pPr>
            <a:r>
              <a:rPr lang="it-IT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space</a:t>
            </a:r>
            <a:r>
              <a:rPr lang="it-IT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Arial" charset="0"/>
              </a:rPr>
              <a:t> in </a:t>
            </a:r>
            <a:r>
              <a:rPr lang="it-IT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Symbol" charset="0"/>
                <a:cs typeface="Arial" charset="0"/>
              </a:rPr>
              <a:t>(h, </a:t>
            </a:r>
            <a:r>
              <a:rPr lang="it-IT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Garamond" charset="0"/>
                <a:cs typeface="Arial" charset="0"/>
              </a:rPr>
              <a:t>x, y</a:t>
            </a:r>
            <a:r>
              <a:rPr lang="it-IT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Symbol" charset="0"/>
                <a:cs typeface="Arial" charset="0"/>
              </a:rPr>
              <a:t>)</a:t>
            </a:r>
            <a:r>
              <a:rPr lang="it-IT" sz="2400" b="1" baseline="-25000" dirty="0">
                <a:solidFill>
                  <a:schemeClr val="tx2">
                    <a:lumMod val="40000"/>
                    <a:lumOff val="60000"/>
                  </a:schemeClr>
                </a:solidFill>
                <a:latin typeface="Symbol" charset="0"/>
                <a:cs typeface="Arial" charset="0"/>
              </a:rPr>
              <a:t>a </a:t>
            </a:r>
            <a:r>
              <a:rPr lang="it-IT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Garamond" charset="0"/>
                <a:cs typeface="Arial" charset="0"/>
              </a:rPr>
              <a:t>cells</a:t>
            </a:r>
            <a:endParaRPr lang="it-IT" sz="2400" b="1" dirty="0">
              <a:solidFill>
                <a:schemeClr val="tx2">
                  <a:lumMod val="40000"/>
                  <a:lumOff val="60000"/>
                </a:schemeClr>
              </a:solidFill>
              <a:latin typeface="Garamond" charset="0"/>
              <a:cs typeface="Arial" charset="0"/>
            </a:endParaRPr>
          </a:p>
        </p:txBody>
      </p:sp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2011363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847975"/>
            <a:ext cx="2808287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34925" y="6491288"/>
            <a:ext cx="390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1800">
                <a:solidFill>
                  <a:srgbClr val="BDFFFF"/>
                </a:solidFill>
                <a:latin typeface="Arial" charset="0"/>
                <a:cs typeface="Arial" charset="0"/>
              </a:rPr>
              <a:t>See: Z. Xhu, C. Greiner, PRC71(04) 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2555875" y="3948113"/>
            <a:ext cx="129540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it-IT" sz="2400">
                <a:solidFill>
                  <a:schemeClr val="bg1"/>
                </a:solidFill>
                <a:latin typeface="Trebuchet MS" charset="0"/>
                <a:cs typeface="Arial" charset="0"/>
                <a:sym typeface="Symbol" charset="0"/>
              </a:rPr>
              <a:t>t0 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it-IT" sz="2400">
                <a:solidFill>
                  <a:schemeClr val="bg1"/>
                </a:solidFill>
                <a:latin typeface="Trebuchet MS" charset="0"/>
                <a:cs typeface="Arial" charset="0"/>
                <a:sym typeface="Symbol" charset="0"/>
              </a:rPr>
              <a:t></a:t>
            </a:r>
            <a:r>
              <a:rPr lang="it-IT" sz="2400" baseline="30000">
                <a:solidFill>
                  <a:schemeClr val="bg1"/>
                </a:solidFill>
                <a:latin typeface="Trebuchet MS" charset="0"/>
                <a:cs typeface="Arial" charset="0"/>
                <a:sym typeface="Symbol" charset="0"/>
              </a:rPr>
              <a:t>3</a:t>
            </a:r>
            <a:r>
              <a:rPr lang="it-IT" sz="2400">
                <a:solidFill>
                  <a:schemeClr val="bg1"/>
                </a:solidFill>
                <a:latin typeface="Trebuchet MS" charset="0"/>
                <a:cs typeface="Arial" charset="0"/>
                <a:sym typeface="Symbol" charset="0"/>
              </a:rPr>
              <a:t>x0</a:t>
            </a:r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4429125" y="3902075"/>
            <a:ext cx="1366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>
                <a:solidFill>
                  <a:schemeClr val="bg1"/>
                </a:solidFill>
                <a:latin typeface="Trebuchet MS" charset="0"/>
                <a:cs typeface="Arial" charset="0"/>
                <a:sym typeface="Symbol" charset="0"/>
              </a:rPr>
              <a:t>exact </a:t>
            </a:r>
          </a:p>
          <a:p>
            <a:pPr algn="ctr">
              <a:defRPr/>
            </a:pPr>
            <a:r>
              <a:rPr lang="it-IT" sz="2400">
                <a:solidFill>
                  <a:schemeClr val="bg1"/>
                </a:solidFill>
                <a:latin typeface="Trebuchet MS" charset="0"/>
                <a:cs typeface="Arial" charset="0"/>
                <a:sym typeface="Symbol" charset="0"/>
              </a:rPr>
              <a:t>solution</a:t>
            </a: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>
            <a:off x="3708400" y="4164013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7595" name="Group 13"/>
          <p:cNvGrpSpPr>
            <a:grpSpLocks/>
          </p:cNvGrpSpPr>
          <p:nvPr/>
        </p:nvGrpSpPr>
        <p:grpSpPr bwMode="auto">
          <a:xfrm>
            <a:off x="654050" y="3789363"/>
            <a:ext cx="1828800" cy="1219200"/>
            <a:chOff x="0" y="2448"/>
            <a:chExt cx="1152" cy="768"/>
          </a:xfrm>
        </p:grpSpPr>
        <p:sp>
          <p:nvSpPr>
            <p:cNvPr id="67609" name="Line 9"/>
            <p:cNvSpPr>
              <a:spLocks noChangeShapeType="1"/>
            </p:cNvSpPr>
            <p:nvPr/>
          </p:nvSpPr>
          <p:spPr bwMode="auto">
            <a:xfrm>
              <a:off x="0" y="2880"/>
              <a:ext cx="96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Line 10"/>
            <p:cNvSpPr>
              <a:spLocks noChangeShapeType="1"/>
            </p:cNvSpPr>
            <p:nvPr/>
          </p:nvSpPr>
          <p:spPr bwMode="auto">
            <a:xfrm>
              <a:off x="48" y="2976"/>
              <a:ext cx="96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Line 11"/>
            <p:cNvSpPr>
              <a:spLocks noChangeShapeType="1"/>
            </p:cNvSpPr>
            <p:nvPr/>
          </p:nvSpPr>
          <p:spPr bwMode="auto">
            <a:xfrm>
              <a:off x="144" y="3072"/>
              <a:ext cx="96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Line 12"/>
            <p:cNvSpPr>
              <a:spLocks noChangeShapeType="1"/>
            </p:cNvSpPr>
            <p:nvPr/>
          </p:nvSpPr>
          <p:spPr bwMode="auto">
            <a:xfrm>
              <a:off x="96" y="2784"/>
              <a:ext cx="96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3" name="Line 13"/>
            <p:cNvSpPr>
              <a:spLocks noChangeShapeType="1"/>
            </p:cNvSpPr>
            <p:nvPr/>
          </p:nvSpPr>
          <p:spPr bwMode="auto">
            <a:xfrm>
              <a:off x="192" y="2688"/>
              <a:ext cx="96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4" name="Line 14"/>
            <p:cNvSpPr>
              <a:spLocks noChangeShapeType="1"/>
            </p:cNvSpPr>
            <p:nvPr/>
          </p:nvSpPr>
          <p:spPr bwMode="auto">
            <a:xfrm>
              <a:off x="288" y="2592"/>
              <a:ext cx="0" cy="624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5" name="Line 15"/>
            <p:cNvSpPr>
              <a:spLocks noChangeShapeType="1"/>
            </p:cNvSpPr>
            <p:nvPr/>
          </p:nvSpPr>
          <p:spPr bwMode="auto">
            <a:xfrm>
              <a:off x="192" y="2544"/>
              <a:ext cx="0" cy="624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6" name="Line 16"/>
            <p:cNvSpPr>
              <a:spLocks noChangeShapeType="1"/>
            </p:cNvSpPr>
            <p:nvPr/>
          </p:nvSpPr>
          <p:spPr bwMode="auto">
            <a:xfrm>
              <a:off x="384" y="2544"/>
              <a:ext cx="0" cy="624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7" name="Line 17"/>
            <p:cNvSpPr>
              <a:spLocks noChangeShapeType="1"/>
            </p:cNvSpPr>
            <p:nvPr/>
          </p:nvSpPr>
          <p:spPr bwMode="auto">
            <a:xfrm>
              <a:off x="480" y="2496"/>
              <a:ext cx="0" cy="624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8" name="Line 18"/>
            <p:cNvSpPr>
              <a:spLocks noChangeShapeType="1"/>
            </p:cNvSpPr>
            <p:nvPr/>
          </p:nvSpPr>
          <p:spPr bwMode="auto">
            <a:xfrm>
              <a:off x="864" y="2448"/>
              <a:ext cx="0" cy="624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19" name="Line 19"/>
            <p:cNvSpPr>
              <a:spLocks noChangeShapeType="1"/>
            </p:cNvSpPr>
            <p:nvPr/>
          </p:nvSpPr>
          <p:spPr bwMode="auto">
            <a:xfrm>
              <a:off x="960" y="2496"/>
              <a:ext cx="0" cy="624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0" name="Line 20"/>
            <p:cNvSpPr>
              <a:spLocks noChangeShapeType="1"/>
            </p:cNvSpPr>
            <p:nvPr/>
          </p:nvSpPr>
          <p:spPr bwMode="auto">
            <a:xfrm>
              <a:off x="576" y="2544"/>
              <a:ext cx="0" cy="624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1" name="Line 21"/>
            <p:cNvSpPr>
              <a:spLocks noChangeShapeType="1"/>
            </p:cNvSpPr>
            <p:nvPr/>
          </p:nvSpPr>
          <p:spPr bwMode="auto">
            <a:xfrm>
              <a:off x="672" y="2544"/>
              <a:ext cx="0" cy="624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2" name="Line 22"/>
            <p:cNvSpPr>
              <a:spLocks noChangeShapeType="1"/>
            </p:cNvSpPr>
            <p:nvPr/>
          </p:nvSpPr>
          <p:spPr bwMode="auto">
            <a:xfrm>
              <a:off x="768" y="2496"/>
              <a:ext cx="0" cy="624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23" name="Line 23"/>
            <p:cNvSpPr>
              <a:spLocks noChangeShapeType="1"/>
            </p:cNvSpPr>
            <p:nvPr/>
          </p:nvSpPr>
          <p:spPr bwMode="auto">
            <a:xfrm>
              <a:off x="48" y="2592"/>
              <a:ext cx="960" cy="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596" name="Rectangle 27"/>
          <p:cNvSpPr>
            <a:spLocks noChangeArrowheads="1"/>
          </p:cNvSpPr>
          <p:nvPr/>
        </p:nvSpPr>
        <p:spPr bwMode="auto">
          <a:xfrm>
            <a:off x="-9525" y="4452938"/>
            <a:ext cx="549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FFFF99"/>
                </a:solidFill>
                <a:latin typeface="Symbol" charset="0"/>
                <a:cs typeface="Arial" charset="0"/>
              </a:rPr>
              <a:t>D</a:t>
            </a:r>
            <a:r>
              <a:rPr lang="de-DE" sz="2000" baseline="30000">
                <a:solidFill>
                  <a:srgbClr val="FFFF99"/>
                </a:solidFill>
                <a:latin typeface="Times New Roman" charset="0"/>
                <a:cs typeface="Arial" charset="0"/>
              </a:rPr>
              <a:t>3</a:t>
            </a:r>
            <a:r>
              <a:rPr lang="de-DE" sz="2000">
                <a:solidFill>
                  <a:srgbClr val="FFFF99"/>
                </a:solidFill>
                <a:latin typeface="Times New Roman" charset="0"/>
                <a:cs typeface="Arial" charset="0"/>
              </a:rPr>
              <a:t>x</a:t>
            </a:r>
          </a:p>
        </p:txBody>
      </p:sp>
      <p:sp>
        <p:nvSpPr>
          <p:cNvPr id="67597" name="Line 26"/>
          <p:cNvSpPr>
            <a:spLocks noChangeShapeType="1"/>
          </p:cNvSpPr>
          <p:nvPr/>
        </p:nvSpPr>
        <p:spPr bwMode="auto">
          <a:xfrm flipV="1">
            <a:off x="501650" y="4308475"/>
            <a:ext cx="541338" cy="360363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39" name="Text Box 43"/>
          <p:cNvSpPr txBox="1">
            <a:spLocks noChangeArrowheads="1"/>
          </p:cNvSpPr>
          <p:nvPr/>
        </p:nvSpPr>
        <p:spPr bwMode="auto">
          <a:xfrm>
            <a:off x="0" y="5284788"/>
            <a:ext cx="250581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dirty="0" err="1">
                <a:solidFill>
                  <a:schemeClr val="bg1"/>
                </a:solidFill>
                <a:cs typeface="+mn-cs"/>
              </a:rPr>
              <a:t>Putting</a:t>
            </a:r>
            <a:r>
              <a:rPr lang="it-IT" dirty="0">
                <a:solidFill>
                  <a:schemeClr val="bg1"/>
                </a:solidFill>
                <a:cs typeface="+mn-cs"/>
              </a:rPr>
              <a:t> </a:t>
            </a:r>
            <a:r>
              <a:rPr lang="it-IT" dirty="0" err="1">
                <a:solidFill>
                  <a:schemeClr val="bg1"/>
                </a:solidFill>
                <a:cs typeface="+mn-cs"/>
              </a:rPr>
              <a:t>massless</a:t>
            </a:r>
            <a:r>
              <a:rPr lang="it-IT" dirty="0">
                <a:solidFill>
                  <a:schemeClr val="bg1"/>
                </a:solidFill>
                <a:cs typeface="+mn-cs"/>
              </a:rPr>
              <a:t> </a:t>
            </a:r>
            <a:r>
              <a:rPr lang="it-IT" dirty="0" err="1">
                <a:solidFill>
                  <a:schemeClr val="bg1"/>
                </a:solidFill>
                <a:cs typeface="+mn-cs"/>
              </a:rPr>
              <a:t>partons</a:t>
            </a:r>
            <a:r>
              <a:rPr lang="it-IT" dirty="0">
                <a:solidFill>
                  <a:schemeClr val="bg1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it-IT" dirty="0" err="1">
                <a:solidFill>
                  <a:schemeClr val="bg1"/>
                </a:solidFill>
                <a:cs typeface="+mn-cs"/>
              </a:rPr>
              <a:t>at</a:t>
            </a:r>
            <a:r>
              <a:rPr lang="it-IT" dirty="0">
                <a:solidFill>
                  <a:schemeClr val="bg1"/>
                </a:solidFill>
                <a:cs typeface="+mn-cs"/>
              </a:rPr>
              <a:t> </a:t>
            </a:r>
            <a:r>
              <a:rPr lang="it-IT" dirty="0" err="1">
                <a:solidFill>
                  <a:schemeClr val="bg1"/>
                </a:solidFill>
                <a:cs typeface="+mn-cs"/>
              </a:rPr>
              <a:t>equilibrium</a:t>
            </a:r>
            <a:r>
              <a:rPr lang="it-IT" dirty="0">
                <a:solidFill>
                  <a:schemeClr val="bg1"/>
                </a:solidFill>
                <a:cs typeface="+mn-cs"/>
              </a:rPr>
              <a:t> in a box</a:t>
            </a:r>
          </a:p>
          <a:p>
            <a:pPr>
              <a:defRPr/>
            </a:pPr>
            <a:r>
              <a:rPr lang="it-IT" dirty="0" err="1">
                <a:solidFill>
                  <a:schemeClr val="bg1"/>
                </a:solidFill>
                <a:cs typeface="+mn-cs"/>
              </a:rPr>
              <a:t>than</a:t>
            </a:r>
            <a:r>
              <a:rPr lang="it-IT" dirty="0">
                <a:solidFill>
                  <a:schemeClr val="bg1"/>
                </a:solidFill>
                <a:cs typeface="+mn-cs"/>
              </a:rPr>
              <a:t> the </a:t>
            </a:r>
            <a:r>
              <a:rPr lang="it-IT" dirty="0" err="1">
                <a:solidFill>
                  <a:schemeClr val="bg1"/>
                </a:solidFill>
                <a:cs typeface="+mn-cs"/>
              </a:rPr>
              <a:t>collision</a:t>
            </a:r>
            <a:r>
              <a:rPr lang="it-IT" dirty="0">
                <a:solidFill>
                  <a:schemeClr val="bg1"/>
                </a:solidFill>
                <a:cs typeface="+mn-cs"/>
              </a:rPr>
              <a:t> rate </a:t>
            </a:r>
            <a:r>
              <a:rPr lang="it-IT" dirty="0" err="1">
                <a:solidFill>
                  <a:schemeClr val="bg1"/>
                </a:solidFill>
                <a:cs typeface="+mn-cs"/>
              </a:rPr>
              <a:t>is</a:t>
            </a:r>
            <a:r>
              <a:rPr lang="it-IT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pic>
        <p:nvPicPr>
          <p:cNvPr id="106542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684588"/>
            <a:ext cx="3419475" cy="31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6543" name="Picture 4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5608638"/>
            <a:ext cx="2635250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6544" name="Oval 48"/>
          <p:cNvSpPr>
            <a:spLocks noChangeArrowheads="1"/>
          </p:cNvSpPr>
          <p:nvPr/>
        </p:nvSpPr>
        <p:spPr bwMode="auto">
          <a:xfrm>
            <a:off x="1476375" y="42370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6545" name="Oval 49"/>
          <p:cNvSpPr>
            <a:spLocks noChangeArrowheads="1"/>
          </p:cNvSpPr>
          <p:nvPr/>
        </p:nvSpPr>
        <p:spPr bwMode="auto">
          <a:xfrm>
            <a:off x="1331913" y="452437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6546" name="Oval 50"/>
          <p:cNvSpPr>
            <a:spLocks noChangeArrowheads="1"/>
          </p:cNvSpPr>
          <p:nvPr/>
        </p:nvSpPr>
        <p:spPr bwMode="auto">
          <a:xfrm>
            <a:off x="1547813" y="452437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6547" name="Oval 51"/>
          <p:cNvSpPr>
            <a:spLocks noChangeArrowheads="1"/>
          </p:cNvSpPr>
          <p:nvPr/>
        </p:nvSpPr>
        <p:spPr bwMode="auto">
          <a:xfrm>
            <a:off x="1403350" y="416401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6548" name="Oval 52"/>
          <p:cNvSpPr>
            <a:spLocks noChangeArrowheads="1"/>
          </p:cNvSpPr>
          <p:nvPr/>
        </p:nvSpPr>
        <p:spPr bwMode="auto">
          <a:xfrm>
            <a:off x="1692275" y="437991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6549" name="Oval 53"/>
          <p:cNvSpPr>
            <a:spLocks noChangeArrowheads="1"/>
          </p:cNvSpPr>
          <p:nvPr/>
        </p:nvSpPr>
        <p:spPr bwMode="auto">
          <a:xfrm>
            <a:off x="1042988" y="430847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6550" name="Picture 5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7056438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6551" name="Text Box 55"/>
          <p:cNvSpPr txBox="1">
            <a:spLocks noChangeArrowheads="1"/>
          </p:cNvSpPr>
          <p:nvPr/>
        </p:nvSpPr>
        <p:spPr bwMode="auto">
          <a:xfrm>
            <a:off x="7200934" y="1681163"/>
            <a:ext cx="178110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FFFFFF"/>
                </a:solidFill>
                <a:cs typeface="+mn-cs"/>
              </a:rPr>
              <a:t>Rate of </a:t>
            </a:r>
            <a:r>
              <a:rPr lang="it-IT" dirty="0" err="1">
                <a:solidFill>
                  <a:srgbClr val="FFFFFF"/>
                </a:solidFill>
                <a:cs typeface="+mn-cs"/>
              </a:rPr>
              <a:t>collisions</a:t>
            </a:r>
            <a:endParaRPr lang="it-IT" dirty="0">
              <a:solidFill>
                <a:srgbClr val="FFFFFF"/>
              </a:solidFill>
              <a:cs typeface="+mn-cs"/>
            </a:endParaRPr>
          </a:p>
          <a:p>
            <a:pPr algn="ctr">
              <a:defRPr/>
            </a:pPr>
            <a:r>
              <a:rPr lang="it-IT" dirty="0">
                <a:solidFill>
                  <a:srgbClr val="FFFFFF"/>
                </a:solidFill>
                <a:cs typeface="+mn-cs"/>
              </a:rPr>
              <a:t>per </a:t>
            </a:r>
            <a:r>
              <a:rPr lang="it-IT" dirty="0" err="1">
                <a:solidFill>
                  <a:srgbClr val="FFFFFF"/>
                </a:solidFill>
                <a:cs typeface="+mn-cs"/>
              </a:rPr>
              <a:t>unit</a:t>
            </a:r>
            <a:r>
              <a:rPr lang="it-IT" dirty="0">
                <a:solidFill>
                  <a:srgbClr val="FFFFFF"/>
                </a:solidFill>
                <a:cs typeface="+mn-cs"/>
              </a:rPr>
              <a:t> of </a:t>
            </a:r>
            <a:r>
              <a:rPr lang="it-IT" dirty="0" err="1">
                <a:solidFill>
                  <a:srgbClr val="FFFFFF"/>
                </a:solidFill>
                <a:cs typeface="+mn-cs"/>
              </a:rPr>
              <a:t>phase</a:t>
            </a:r>
            <a:r>
              <a:rPr lang="it-IT" dirty="0">
                <a:solidFill>
                  <a:srgbClr val="FFFFFF"/>
                </a:solidFill>
                <a:cs typeface="+mn-cs"/>
              </a:rPr>
              <a:t> </a:t>
            </a:r>
          </a:p>
          <a:p>
            <a:pPr algn="ctr">
              <a:defRPr/>
            </a:pPr>
            <a:r>
              <a:rPr lang="it-IT" dirty="0" err="1">
                <a:solidFill>
                  <a:srgbClr val="FFFFFF"/>
                </a:solidFill>
                <a:cs typeface="+mn-cs"/>
              </a:rPr>
              <a:t>space</a:t>
            </a:r>
            <a:endParaRPr lang="it-IT" dirty="0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93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1228396" y="100767"/>
            <a:ext cx="6662146" cy="537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375131" y="53316"/>
            <a:ext cx="651541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cs typeface="Arial" charset="0"/>
              </a:rPr>
              <a:t>Relativistic Transport 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cs typeface="Arial" charset="0"/>
              </a:rPr>
              <a:t>approach</a:t>
            </a:r>
          </a:p>
        </p:txBody>
      </p:sp>
      <p:sp>
        <p:nvSpPr>
          <p:cNvPr id="66654" name="Text Box 94"/>
          <p:cNvSpPr txBox="1">
            <a:spLocks noChangeArrowheads="1"/>
          </p:cNvSpPr>
          <p:nvPr/>
        </p:nvSpPr>
        <p:spPr bwMode="auto">
          <a:xfrm>
            <a:off x="6552132" y="1578289"/>
            <a:ext cx="206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Collisions</a:t>
            </a:r>
            <a:r>
              <a:rPr lang="it-IT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-&gt; </a:t>
            </a:r>
            <a:r>
              <a:rPr lang="it-IT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h</a:t>
            </a:r>
            <a:r>
              <a:rPr lang="it-IT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≠0</a:t>
            </a:r>
          </a:p>
        </p:txBody>
      </p:sp>
      <p:sp>
        <p:nvSpPr>
          <p:cNvPr id="66655" name="Text Box 95"/>
          <p:cNvSpPr txBox="1">
            <a:spLocks noChangeArrowheads="1"/>
          </p:cNvSpPr>
          <p:nvPr/>
        </p:nvSpPr>
        <p:spPr bwMode="auto">
          <a:xfrm>
            <a:off x="2121420" y="1614469"/>
            <a:ext cx="20952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9933"/>
                </a:solidFill>
                <a:latin typeface="Trebuchet MS" charset="0"/>
              </a:rPr>
              <a:t>Field </a:t>
            </a:r>
            <a:r>
              <a:rPr lang="it-IT" sz="2000" dirty="0" err="1">
                <a:solidFill>
                  <a:srgbClr val="FF9933"/>
                </a:solidFill>
                <a:latin typeface="Trebuchet MS" charset="0"/>
              </a:rPr>
              <a:t>Interaction</a:t>
            </a:r>
            <a:r>
              <a:rPr lang="it-IT" sz="2000" dirty="0">
                <a:solidFill>
                  <a:srgbClr val="FF9933"/>
                </a:solidFill>
                <a:latin typeface="Trebuchet MS" charset="0"/>
              </a:rPr>
              <a:t> </a:t>
            </a:r>
            <a:endParaRPr lang="it-IT" sz="2000" dirty="0">
              <a:solidFill>
                <a:srgbClr val="FF9933"/>
              </a:solidFill>
              <a:cs typeface="Arial" charset="0"/>
            </a:endParaRPr>
          </a:p>
        </p:txBody>
      </p:sp>
      <p:sp>
        <p:nvSpPr>
          <p:cNvPr id="66656" name="Text Box 96"/>
          <p:cNvSpPr txBox="1">
            <a:spLocks noChangeArrowheads="1"/>
          </p:cNvSpPr>
          <p:nvPr/>
        </p:nvSpPr>
        <p:spPr bwMode="auto">
          <a:xfrm>
            <a:off x="117994" y="1616389"/>
            <a:ext cx="1890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chemeClr val="bg1"/>
                </a:solidFill>
                <a:latin typeface="Trebuchet MS" charset="0"/>
              </a:rPr>
              <a:t>Free streaming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863073"/>
              </p:ext>
            </p:extLst>
          </p:nvPr>
        </p:nvGraphicFramePr>
        <p:xfrm>
          <a:off x="146441" y="884877"/>
          <a:ext cx="8869100" cy="74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Equation" r:id="rId3" imgW="3467100" imgH="304800" progId="Equation.3">
                  <p:embed/>
                </p:oleObj>
              </mc:Choice>
              <mc:Fallback>
                <p:oleObj name="Equation" r:id="rId3" imgW="34671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-14185"/>
                      <a:stretch>
                        <a:fillRect/>
                      </a:stretch>
                    </p:blipFill>
                    <p:spPr bwMode="auto">
                      <a:xfrm>
                        <a:off x="146441" y="884877"/>
                        <a:ext cx="8869100" cy="742381"/>
                      </a:xfrm>
                      <a:prstGeom prst="rect">
                        <a:avLst/>
                      </a:prstGeom>
                      <a:solidFill>
                        <a:srgbClr val="6ABAE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6" y="2537716"/>
            <a:ext cx="8312150" cy="6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381" y="5663646"/>
            <a:ext cx="9065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00"/>
                </a:solidFill>
              </a:rPr>
              <a:t>One can include an expansion over </a:t>
            </a:r>
            <a:r>
              <a:rPr lang="en-US" sz="2200" dirty="0" err="1" smtClean="0">
                <a:solidFill>
                  <a:srgbClr val="FFFF00"/>
                </a:solidFill>
              </a:rPr>
              <a:t>microspic</a:t>
            </a:r>
            <a:r>
              <a:rPr lang="en-US" sz="2200" dirty="0" smtClean="0">
                <a:solidFill>
                  <a:srgbClr val="FFFF00"/>
                </a:solidFill>
              </a:rPr>
              <a:t> details, but in a hydro language</a:t>
            </a:r>
          </a:p>
          <a:p>
            <a:pPr algn="ctr"/>
            <a:r>
              <a:rPr lang="en-US" sz="2200" dirty="0">
                <a:solidFill>
                  <a:srgbClr val="FFFF00"/>
                </a:solidFill>
              </a:rPr>
              <a:t>t</a:t>
            </a:r>
            <a:r>
              <a:rPr lang="en-US" sz="2200" dirty="0" smtClean="0">
                <a:solidFill>
                  <a:srgbClr val="FFFF00"/>
                </a:solidFill>
              </a:rPr>
              <a:t>his is irrelevant only the total dissipative effect of C[f] is important! 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396" y="2048015"/>
            <a:ext cx="68600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</a:rPr>
              <a:t>f</a:t>
            </a:r>
            <a:r>
              <a:rPr lang="en-US" sz="2200" dirty="0" smtClean="0">
                <a:solidFill>
                  <a:srgbClr val="FFFF00"/>
                </a:solidFill>
              </a:rPr>
              <a:t>(</a:t>
            </a:r>
            <a:r>
              <a:rPr lang="en-US" sz="2200" dirty="0" err="1" smtClean="0">
                <a:solidFill>
                  <a:srgbClr val="FFFF00"/>
                </a:solidFill>
              </a:rPr>
              <a:t>x,p</a:t>
            </a:r>
            <a:r>
              <a:rPr lang="en-US" sz="2200" dirty="0" smtClean="0">
                <a:solidFill>
                  <a:srgbClr val="FFFF00"/>
                </a:solidFill>
              </a:rPr>
              <a:t>) is a one-body distribution function or a classical field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02316" y="3858509"/>
            <a:ext cx="7148111" cy="1101840"/>
          </a:xfrm>
          <a:prstGeom prst="rect">
            <a:avLst/>
          </a:prstGeom>
          <a:solidFill>
            <a:srgbClr val="000066"/>
          </a:solidFill>
          <a:ln w="57150" cmpd="thickThin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>
              <a:lnSpc>
                <a:spcPct val="140000"/>
              </a:lnSpc>
              <a:buFontTx/>
              <a:buChar char="-"/>
            </a:pPr>
            <a:r>
              <a:rPr lang="en-US" sz="2400" dirty="0" smtClean="0">
                <a:solidFill>
                  <a:srgbClr val="FFFF00"/>
                </a:solidFill>
              </a:rPr>
              <a:t>C[f</a:t>
            </a:r>
            <a:r>
              <a:rPr lang="en-US" sz="2400" baseline="-25000" dirty="0" smtClean="0">
                <a:solidFill>
                  <a:srgbClr val="FFFF00"/>
                </a:solidFill>
              </a:rPr>
              <a:t>0</a:t>
            </a:r>
            <a:r>
              <a:rPr lang="en-US" sz="2400" dirty="0" smtClean="0">
                <a:solidFill>
                  <a:srgbClr val="FFFF00"/>
                </a:solidFill>
              </a:rPr>
              <a:t>+</a:t>
            </a:r>
            <a:r>
              <a:rPr lang="en-US" sz="24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d</a:t>
            </a:r>
            <a:r>
              <a:rPr lang="en-US" sz="2400" dirty="0" smtClean="0">
                <a:solidFill>
                  <a:srgbClr val="FFFF00"/>
                </a:solidFill>
              </a:rPr>
              <a:t>f] </a:t>
            </a:r>
            <a:r>
              <a:rPr lang="it-IT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≠ </a:t>
            </a:r>
            <a:r>
              <a:rPr lang="en-US" sz="2400" dirty="0" smtClean="0">
                <a:solidFill>
                  <a:srgbClr val="FFFF00"/>
                </a:solidFill>
              </a:rPr>
              <a:t>0 deviation from ideal hydro (</a:t>
            </a:r>
            <a:r>
              <a:rPr lang="en-US" sz="2200" dirty="0" smtClean="0">
                <a:solidFill>
                  <a:srgbClr val="FFFF00"/>
                </a:solidFill>
              </a:rPr>
              <a:t>finite </a:t>
            </a:r>
            <a:r>
              <a:rPr lang="en-US" sz="22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l </a:t>
            </a:r>
            <a:r>
              <a:rPr lang="en-US" sz="2200" dirty="0" smtClean="0">
                <a:solidFill>
                  <a:srgbClr val="FFFF00"/>
                </a:solidFill>
              </a:rPr>
              <a:t>or </a:t>
            </a:r>
            <a:r>
              <a:rPr lang="en-US" sz="22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2200" dirty="0" smtClean="0">
                <a:solidFill>
                  <a:srgbClr val="FFFF00"/>
                </a:solidFill>
              </a:rPr>
              <a:t>/s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lnSpc>
                <a:spcPct val="140000"/>
              </a:lnSpc>
              <a:buFontTx/>
              <a:buChar char="-"/>
            </a:pPr>
            <a:r>
              <a:rPr lang="en-US" sz="2400" dirty="0">
                <a:solidFill>
                  <a:srgbClr val="FFFF00"/>
                </a:solidFill>
              </a:rPr>
              <a:t>It’s not a gradient expansion in </a:t>
            </a:r>
            <a:r>
              <a:rPr lang="en-US" sz="2400" dirty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2400" dirty="0">
                <a:solidFill>
                  <a:srgbClr val="FFFF00"/>
                </a:solidFill>
              </a:rPr>
              <a:t>/</a:t>
            </a:r>
            <a:r>
              <a:rPr lang="en-US" sz="2400" dirty="0" smtClean="0">
                <a:solidFill>
                  <a:srgbClr val="FFFF00"/>
                </a:solidFill>
              </a:rPr>
              <a:t>s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4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16" y="2543538"/>
            <a:ext cx="8312150" cy="126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45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31" y="1177119"/>
            <a:ext cx="4808682" cy="3879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712" y="3141944"/>
            <a:ext cx="4323769" cy="33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1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500063" y="2536865"/>
            <a:ext cx="8141235" cy="2270870"/>
          </a:xfrm>
          <a:prstGeom prst="rect">
            <a:avLst/>
          </a:prstGeom>
          <a:solidFill>
            <a:srgbClr val="000066"/>
          </a:solidFill>
          <a:ln w="57150" cmpd="thickThin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6000" tIns="82800" rIns="126000" bIns="82800">
            <a:spAutoFit/>
          </a:bodyPr>
          <a:lstStyle/>
          <a:p>
            <a:pPr algn="l" eaLnBrk="0" hangingPunct="0">
              <a:buFont typeface="Wingdings" charset="0"/>
              <a:buChar char="Ø"/>
            </a:pPr>
            <a:r>
              <a:rPr lang="it-IT" sz="2200" i="0" dirty="0">
                <a:solidFill>
                  <a:srgbClr val="FFA715"/>
                </a:solidFill>
                <a:latin typeface="Trebuchet MS" charset="0"/>
              </a:rPr>
              <a:t> </a:t>
            </a:r>
            <a:r>
              <a:rPr lang="it-IT" sz="2400" i="0" dirty="0" err="1" smtClean="0">
                <a:solidFill>
                  <a:srgbClr val="FFA7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valid</a:t>
            </a:r>
            <a:r>
              <a:rPr lang="it-IT" sz="2400" i="0" dirty="0" smtClean="0">
                <a:solidFill>
                  <a:srgbClr val="FFA7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it-IT" sz="2400" i="0" dirty="0" err="1">
                <a:solidFill>
                  <a:srgbClr val="FFA7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also</a:t>
            </a:r>
            <a:r>
              <a:rPr lang="it-IT" sz="2400" i="0" dirty="0">
                <a:solidFill>
                  <a:srgbClr val="FFA7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it-IT" sz="2400" i="0" dirty="0" err="1">
                <a:solidFill>
                  <a:srgbClr val="FFA7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at</a:t>
            </a:r>
            <a:r>
              <a:rPr lang="it-IT" sz="2400" i="0" dirty="0">
                <a:solidFill>
                  <a:srgbClr val="FFA7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intermediate </a:t>
            </a:r>
            <a:r>
              <a:rPr lang="it-IT" sz="2400" i="0" dirty="0" smtClean="0">
                <a:solidFill>
                  <a:srgbClr val="FFA7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&amp; high </a:t>
            </a:r>
            <a:r>
              <a:rPr lang="it-IT" sz="2400" i="0" dirty="0" err="1" smtClean="0">
                <a:solidFill>
                  <a:srgbClr val="FFA7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p</a:t>
            </a:r>
            <a:r>
              <a:rPr lang="it-IT" sz="2400" i="0" baseline="-25000" dirty="0" err="1" smtClean="0">
                <a:solidFill>
                  <a:srgbClr val="FFA7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T</a:t>
            </a:r>
            <a:r>
              <a:rPr lang="it-IT" sz="2400" i="0" dirty="0" smtClean="0">
                <a:solidFill>
                  <a:srgbClr val="FFA7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it-IT" sz="2400" i="0" dirty="0">
                <a:solidFill>
                  <a:srgbClr val="FFA7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out of </a:t>
            </a:r>
            <a:r>
              <a:rPr lang="it-IT" sz="2400" i="0" dirty="0" err="1" smtClean="0">
                <a:solidFill>
                  <a:srgbClr val="FFA7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equilibrium</a:t>
            </a:r>
            <a:endParaRPr lang="it-IT" dirty="0" smtClean="0">
              <a:solidFill>
                <a:srgbClr val="FFA7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  <a:p>
            <a:pPr eaLnBrk="0" hangingPunct="0">
              <a:lnSpc>
                <a:spcPct val="140000"/>
              </a:lnSpc>
              <a:buFont typeface="Wingdings" charset="0"/>
              <a:buChar char="Ø"/>
            </a:pPr>
            <a:r>
              <a:rPr lang="it-IT" sz="2200" i="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it-IT" sz="2200" i="0" dirty="0" err="1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valid</a:t>
            </a:r>
            <a:r>
              <a:rPr lang="it-IT" sz="2200" i="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it-IT" sz="2200" i="0" dirty="0" err="1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also</a:t>
            </a:r>
            <a:r>
              <a:rPr lang="it-IT" sz="2200" i="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it-IT" sz="2200" i="0" dirty="0" err="1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at</a:t>
            </a:r>
            <a:r>
              <a:rPr lang="it-IT" sz="2200" i="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high </a:t>
            </a:r>
            <a:r>
              <a:rPr lang="it-IT" sz="2200" i="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h</a:t>
            </a:r>
            <a:r>
              <a:rPr lang="it-IT" sz="2200" i="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/</a:t>
            </a:r>
            <a:r>
              <a:rPr lang="it-IT" sz="2200" i="0" dirty="0" err="1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s</a:t>
            </a:r>
            <a:r>
              <a:rPr lang="it-IT" sz="2200" i="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 </a:t>
            </a:r>
            <a:r>
              <a:rPr lang="it-IT" sz="2400" b="1" i="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Symbol" charset="2"/>
              </a:rPr>
              <a:t>-&gt; </a:t>
            </a:r>
            <a:r>
              <a:rPr lang="it-IT" sz="2200" i="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LHC - </a:t>
            </a:r>
            <a:r>
              <a:rPr lang="it-IT" sz="220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2"/>
                <a:cs typeface="Symbol" charset="2"/>
              </a:rPr>
              <a:t>h</a:t>
            </a:r>
            <a:r>
              <a:rPr lang="it-IT" sz="220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/</a:t>
            </a:r>
            <a:r>
              <a:rPr lang="it-IT" sz="2200" dirty="0" err="1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s</a:t>
            </a:r>
            <a:r>
              <a:rPr lang="it-IT" sz="220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(T), </a:t>
            </a:r>
            <a:r>
              <a:rPr lang="it-IT" sz="2200" i="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cross-over </a:t>
            </a:r>
            <a:r>
              <a:rPr lang="it-IT" sz="2200" i="0" dirty="0" err="1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region</a:t>
            </a:r>
            <a:r>
              <a:rPr lang="it-IT" sz="2200" i="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</a:p>
          <a:p>
            <a:pPr eaLnBrk="0" hangingPunct="0">
              <a:lnSpc>
                <a:spcPct val="120000"/>
              </a:lnSpc>
              <a:buFont typeface="Wingdings" charset="0"/>
              <a:buChar char="Ø"/>
            </a:pPr>
            <a:r>
              <a:rPr lang="it-IT" sz="2400" i="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it-IT" sz="240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CGC </a:t>
            </a:r>
            <a:r>
              <a:rPr lang="it-IT" sz="2400" dirty="0" err="1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p</a:t>
            </a:r>
            <a:r>
              <a:rPr lang="it-IT" sz="2400" baseline="-25000" dirty="0" err="1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T</a:t>
            </a:r>
            <a:r>
              <a:rPr lang="it-IT" sz="240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it-IT" sz="220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non-</a:t>
            </a:r>
            <a:r>
              <a:rPr lang="it-IT" sz="2200" dirty="0" err="1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equilibrium</a:t>
            </a:r>
            <a:r>
              <a:rPr lang="it-IT" sz="2200" i="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it-IT" sz="2200" i="0" dirty="0" err="1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phase</a:t>
            </a:r>
            <a:r>
              <a:rPr lang="it-IT" sz="220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it-IT" sz="200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(</a:t>
            </a:r>
            <a:r>
              <a:rPr lang="it-IT" sz="2000" dirty="0" err="1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beyond</a:t>
            </a:r>
            <a:r>
              <a:rPr lang="it-IT" sz="200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the </a:t>
            </a:r>
            <a:r>
              <a:rPr lang="it-IT" sz="2000" dirty="0" err="1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difference</a:t>
            </a:r>
            <a:r>
              <a:rPr lang="it-IT" sz="200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in </a:t>
            </a:r>
            <a:r>
              <a:rPr lang="it-IT" sz="200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e</a:t>
            </a:r>
            <a:r>
              <a:rPr lang="it-IT" sz="2000" baseline="-2500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x</a:t>
            </a:r>
            <a:r>
              <a:rPr lang="it-IT" sz="200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)</a:t>
            </a:r>
            <a:r>
              <a:rPr lang="it-IT" sz="2200" i="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: </a:t>
            </a:r>
            <a:r>
              <a:rPr lang="it-IT" i="0" dirty="0" smtClean="0">
                <a:solidFill>
                  <a:srgbClr val="65FF5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endParaRPr lang="it-IT" dirty="0" smtClean="0">
              <a:solidFill>
                <a:srgbClr val="65FF5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  <a:p>
            <a:pPr algn="l" eaLnBrk="0" hangingPunct="0">
              <a:lnSpc>
                <a:spcPct val="140000"/>
              </a:lnSpc>
              <a:buFont typeface="Wingdings" charset="0"/>
              <a:buChar char="Ø"/>
            </a:pPr>
            <a:r>
              <a:rPr lang="it-IT" sz="2200" i="0" dirty="0" smtClean="0">
                <a:solidFill>
                  <a:srgbClr val="21C9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Appropriate </a:t>
            </a:r>
            <a:r>
              <a:rPr lang="it-IT" sz="2200" i="0" dirty="0">
                <a:solidFill>
                  <a:srgbClr val="21C9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for </a:t>
            </a:r>
            <a:r>
              <a:rPr lang="it-IT" sz="2200" i="0" dirty="0" err="1">
                <a:solidFill>
                  <a:srgbClr val="21C9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heavy</a:t>
            </a:r>
            <a:r>
              <a:rPr lang="it-IT" sz="2200" i="0" dirty="0">
                <a:solidFill>
                  <a:srgbClr val="21C9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quark </a:t>
            </a:r>
            <a:r>
              <a:rPr lang="it-IT" sz="2200" i="0" dirty="0" err="1">
                <a:solidFill>
                  <a:srgbClr val="21C9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dynamics</a:t>
            </a:r>
            <a:r>
              <a:rPr lang="it-IT" sz="2200" i="0" dirty="0">
                <a:solidFill>
                  <a:srgbClr val="21C9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endParaRPr lang="it-IT" sz="2200" i="0" dirty="0" smtClean="0">
              <a:solidFill>
                <a:srgbClr val="21C9C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it-IT" dirty="0" smtClean="0">
                <a:solidFill>
                  <a:srgbClr val="21C9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   </a:t>
            </a:r>
            <a:r>
              <a:rPr lang="it-IT" dirty="0" err="1">
                <a:solidFill>
                  <a:srgbClr val="21C9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assuming</a:t>
            </a:r>
            <a:r>
              <a:rPr lang="it-IT" dirty="0">
                <a:solidFill>
                  <a:srgbClr val="21C9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small </a:t>
            </a:r>
            <a:r>
              <a:rPr lang="it-IT" dirty="0" err="1">
                <a:solidFill>
                  <a:srgbClr val="21C9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q</a:t>
            </a:r>
            <a:r>
              <a:rPr lang="it-IT" dirty="0">
                <a:solidFill>
                  <a:srgbClr val="21C9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transfer -&gt; </a:t>
            </a:r>
            <a:r>
              <a:rPr lang="it-IT" dirty="0" err="1">
                <a:solidFill>
                  <a:srgbClr val="21C9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Fokker-Planck</a:t>
            </a:r>
            <a:r>
              <a:rPr lang="it-IT" dirty="0">
                <a:solidFill>
                  <a:srgbClr val="21C9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</a:t>
            </a:r>
            <a:r>
              <a:rPr lang="it-IT" dirty="0" err="1">
                <a:solidFill>
                  <a:srgbClr val="21C9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eq</a:t>
            </a:r>
            <a:r>
              <a:rPr lang="it-IT" dirty="0" smtClean="0">
                <a:solidFill>
                  <a:srgbClr val="21C9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.</a:t>
            </a:r>
            <a:endParaRPr lang="it-IT" dirty="0">
              <a:solidFill>
                <a:srgbClr val="21C9C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graphicFrame>
        <p:nvGraphicFramePr>
          <p:cNvPr id="167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670843"/>
              </p:ext>
            </p:extLst>
          </p:nvPr>
        </p:nvGraphicFramePr>
        <p:xfrm>
          <a:off x="114885" y="847357"/>
          <a:ext cx="8869100" cy="74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Equation" r:id="rId3" imgW="3467100" imgH="304800" progId="Equation.3">
                  <p:embed/>
                </p:oleObj>
              </mc:Choice>
              <mc:Fallback>
                <p:oleObj name="Equation" r:id="rId3" imgW="34671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t="-14185"/>
                      <a:stretch>
                        <a:fillRect/>
                      </a:stretch>
                    </p:blipFill>
                    <p:spPr bwMode="auto">
                      <a:xfrm>
                        <a:off x="114885" y="847357"/>
                        <a:ext cx="8869100" cy="742381"/>
                      </a:xfrm>
                      <a:prstGeom prst="rect">
                        <a:avLst/>
                      </a:prstGeom>
                      <a:solidFill>
                        <a:srgbClr val="6ABAE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2" name="AutoShape 6"/>
          <p:cNvSpPr>
            <a:spLocks noChangeArrowheads="1"/>
          </p:cNvSpPr>
          <p:nvPr/>
        </p:nvSpPr>
        <p:spPr bwMode="auto">
          <a:xfrm>
            <a:off x="500063" y="5420338"/>
            <a:ext cx="8154059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589135" y="5414379"/>
            <a:ext cx="8087869" cy="86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it-IT" sz="2300" b="1" i="0" dirty="0">
                <a:solidFill>
                  <a:srgbClr val="000066"/>
                </a:solidFill>
                <a:latin typeface="Calibri" charset="0"/>
              </a:rPr>
              <a:t>A </a:t>
            </a:r>
            <a:r>
              <a:rPr lang="it-IT" sz="2300" b="1" i="0" dirty="0" err="1">
                <a:solidFill>
                  <a:srgbClr val="000066"/>
                </a:solidFill>
                <a:latin typeface="Calibri" charset="0"/>
              </a:rPr>
              <a:t>unified</a:t>
            </a:r>
            <a:r>
              <a:rPr lang="it-IT" sz="2300" b="1" i="0" dirty="0">
                <a:solidFill>
                  <a:srgbClr val="000066"/>
                </a:solidFill>
                <a:latin typeface="Calibri" charset="0"/>
              </a:rPr>
              <a:t> </a:t>
            </a:r>
            <a:r>
              <a:rPr lang="it-IT" sz="2300" b="1" i="0" dirty="0" err="1">
                <a:solidFill>
                  <a:srgbClr val="000066"/>
                </a:solidFill>
                <a:latin typeface="Calibri" charset="0"/>
              </a:rPr>
              <a:t>framework</a:t>
            </a:r>
            <a:r>
              <a:rPr lang="it-IT" sz="2300" b="1" i="0" dirty="0">
                <a:solidFill>
                  <a:srgbClr val="000066"/>
                </a:solidFill>
                <a:latin typeface="Calibri" charset="0"/>
              </a:rPr>
              <a:t> </a:t>
            </a:r>
            <a:r>
              <a:rPr lang="it-IT" sz="2300" b="1" i="0" dirty="0" err="1">
                <a:solidFill>
                  <a:srgbClr val="000066"/>
                </a:solidFill>
                <a:latin typeface="Calibri" charset="0"/>
              </a:rPr>
              <a:t>against</a:t>
            </a:r>
            <a:r>
              <a:rPr lang="it-IT" sz="2300" b="1" i="0" dirty="0">
                <a:solidFill>
                  <a:srgbClr val="000066"/>
                </a:solidFill>
                <a:latin typeface="Calibri" charset="0"/>
              </a:rPr>
              <a:t> a separate </a:t>
            </a:r>
            <a:r>
              <a:rPr lang="it-IT" sz="2300" b="1" i="0" dirty="0" err="1">
                <a:solidFill>
                  <a:srgbClr val="000066"/>
                </a:solidFill>
                <a:latin typeface="Calibri" charset="0"/>
              </a:rPr>
              <a:t>modelling</a:t>
            </a:r>
            <a:r>
              <a:rPr lang="it-IT" sz="2300" b="1" i="0" dirty="0">
                <a:solidFill>
                  <a:srgbClr val="000066"/>
                </a:solidFill>
                <a:latin typeface="Calibri" charset="0"/>
              </a:rPr>
              <a:t> with </a:t>
            </a:r>
            <a:r>
              <a:rPr lang="it-IT" sz="2300" b="1" i="0" dirty="0" smtClean="0">
                <a:solidFill>
                  <a:srgbClr val="000066"/>
                </a:solidFill>
                <a:latin typeface="Calibri" charset="0"/>
              </a:rPr>
              <a:t>a </a:t>
            </a:r>
            <a:r>
              <a:rPr lang="it-IT" sz="2300" b="1" dirty="0" smtClean="0">
                <a:solidFill>
                  <a:srgbClr val="000066"/>
                </a:solidFill>
                <a:latin typeface="Calibri" charset="0"/>
              </a:rPr>
              <a:t>wide </a:t>
            </a:r>
            <a:r>
              <a:rPr lang="it-IT" sz="2300" b="1" dirty="0" err="1">
                <a:solidFill>
                  <a:srgbClr val="000066"/>
                </a:solidFill>
                <a:latin typeface="Calibri" charset="0"/>
              </a:rPr>
              <a:t>range</a:t>
            </a:r>
            <a:r>
              <a:rPr lang="it-IT" sz="2300" b="1" dirty="0">
                <a:solidFill>
                  <a:srgbClr val="000066"/>
                </a:solidFill>
                <a:latin typeface="Calibri" charset="0"/>
              </a:rPr>
              <a:t> of </a:t>
            </a:r>
            <a:r>
              <a:rPr lang="it-IT" sz="2300" b="1" dirty="0" err="1">
                <a:solidFill>
                  <a:srgbClr val="000066"/>
                </a:solidFill>
                <a:latin typeface="Calibri" charset="0"/>
              </a:rPr>
              <a:t>validity</a:t>
            </a:r>
            <a:r>
              <a:rPr lang="it-IT" sz="2300" b="1" dirty="0">
                <a:solidFill>
                  <a:srgbClr val="000066"/>
                </a:solidFill>
                <a:latin typeface="Calibri" charset="0"/>
              </a:rPr>
              <a:t> in </a:t>
            </a:r>
            <a:r>
              <a:rPr lang="it-IT" sz="2300" b="1" dirty="0">
                <a:solidFill>
                  <a:srgbClr val="000066"/>
                </a:solidFill>
                <a:latin typeface="Symbol" charset="0"/>
              </a:rPr>
              <a:t>h, </a:t>
            </a:r>
            <a:r>
              <a:rPr lang="it-IT" sz="2300" b="1" dirty="0" err="1">
                <a:solidFill>
                  <a:srgbClr val="000066"/>
                </a:solidFill>
                <a:latin typeface="Symbol" charset="0"/>
              </a:rPr>
              <a:t>z</a:t>
            </a:r>
            <a:r>
              <a:rPr lang="it-IT" sz="2300" b="1" dirty="0">
                <a:solidFill>
                  <a:srgbClr val="000066"/>
                </a:solidFill>
                <a:latin typeface="Symbol" charset="0"/>
              </a:rPr>
              <a:t>,</a:t>
            </a:r>
            <a:r>
              <a:rPr lang="it-IT" sz="2300" b="1" dirty="0">
                <a:solidFill>
                  <a:srgbClr val="000066"/>
                </a:solidFill>
                <a:latin typeface="Calibri" charset="0"/>
              </a:rPr>
              <a:t> </a:t>
            </a:r>
            <a:r>
              <a:rPr lang="it-IT" sz="2300" b="1" dirty="0" err="1">
                <a:solidFill>
                  <a:srgbClr val="000066"/>
                </a:solidFill>
                <a:latin typeface="Calibri" charset="0"/>
              </a:rPr>
              <a:t>p</a:t>
            </a:r>
            <a:r>
              <a:rPr lang="it-IT" sz="2300" b="1" baseline="-25000" dirty="0" err="1">
                <a:solidFill>
                  <a:srgbClr val="000066"/>
                </a:solidFill>
                <a:latin typeface="Calibri" charset="0"/>
              </a:rPr>
              <a:t>T</a:t>
            </a:r>
            <a:r>
              <a:rPr lang="it-IT" sz="2300" b="1" dirty="0">
                <a:solidFill>
                  <a:srgbClr val="000066"/>
                </a:solidFill>
                <a:latin typeface="Calibri" charset="0"/>
              </a:rPr>
              <a:t> </a:t>
            </a:r>
            <a:r>
              <a:rPr lang="it-IT" sz="2300" b="1" dirty="0" smtClean="0">
                <a:solidFill>
                  <a:srgbClr val="000066"/>
                </a:solidFill>
                <a:latin typeface="Calibri" charset="0"/>
              </a:rPr>
              <a:t>, m</a:t>
            </a:r>
            <a:r>
              <a:rPr lang="it-IT" sz="2300" b="1" baseline="-25000" dirty="0" smtClean="0">
                <a:solidFill>
                  <a:srgbClr val="000066"/>
                </a:solidFill>
                <a:latin typeface="Calibri" charset="0"/>
              </a:rPr>
              <a:t>q</a:t>
            </a:r>
            <a:r>
              <a:rPr lang="it-IT" sz="2300" b="1" dirty="0" smtClean="0">
                <a:solidFill>
                  <a:srgbClr val="000066"/>
                </a:solidFill>
                <a:latin typeface="Calibri" charset="0"/>
              </a:rPr>
              <a:t>+ </a:t>
            </a:r>
            <a:r>
              <a:rPr lang="it-IT" sz="2300" b="1" dirty="0" err="1">
                <a:solidFill>
                  <a:srgbClr val="000066"/>
                </a:solidFill>
                <a:latin typeface="Calibri" charset="0"/>
              </a:rPr>
              <a:t>microscopic</a:t>
            </a:r>
            <a:r>
              <a:rPr lang="it-IT" sz="2300" b="1" dirty="0">
                <a:solidFill>
                  <a:srgbClr val="000066"/>
                </a:solidFill>
                <a:latin typeface="Calibri" charset="0"/>
              </a:rPr>
              <a:t> </a:t>
            </a:r>
            <a:r>
              <a:rPr lang="it-IT" sz="2300" b="1" dirty="0" err="1" smtClean="0">
                <a:solidFill>
                  <a:srgbClr val="000066"/>
                </a:solidFill>
                <a:latin typeface="Calibri" charset="0"/>
              </a:rPr>
              <a:t>level</a:t>
            </a:r>
            <a:r>
              <a:rPr lang="it-IT" sz="2300" b="1" dirty="0" smtClean="0">
                <a:solidFill>
                  <a:srgbClr val="000066"/>
                </a:solidFill>
                <a:latin typeface="Calibri" charset="0"/>
              </a:rPr>
              <a:t> </a:t>
            </a:r>
            <a:endParaRPr lang="it-IT" sz="2300" b="1" i="0" dirty="0">
              <a:solidFill>
                <a:srgbClr val="000066"/>
              </a:solidFill>
              <a:latin typeface="Monotype Corsiva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203270" y="93005"/>
            <a:ext cx="6797730" cy="56511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320472" y="104116"/>
            <a:ext cx="65252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charset="0"/>
                <a:cs typeface="Arial" charset="0"/>
              </a:rPr>
              <a:t>Motivation for Transport approach</a:t>
            </a:r>
          </a:p>
        </p:txBody>
      </p:sp>
      <p:sp>
        <p:nvSpPr>
          <p:cNvPr id="11" name="Text Box 94"/>
          <p:cNvSpPr txBox="1">
            <a:spLocks noChangeArrowheads="1"/>
          </p:cNvSpPr>
          <p:nvPr/>
        </p:nvSpPr>
        <p:spPr bwMode="auto">
          <a:xfrm>
            <a:off x="6537531" y="1487746"/>
            <a:ext cx="206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Collisions</a:t>
            </a:r>
            <a:r>
              <a:rPr lang="it-IT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 -&gt; </a:t>
            </a:r>
            <a:r>
              <a:rPr lang="it-IT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charset="0"/>
              </a:rPr>
              <a:t>h</a:t>
            </a:r>
            <a:r>
              <a:rPr lang="it-IT" sz="20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≠0</a:t>
            </a:r>
          </a:p>
        </p:txBody>
      </p:sp>
      <p:sp>
        <p:nvSpPr>
          <p:cNvPr id="12" name="Text Box 95"/>
          <p:cNvSpPr txBox="1">
            <a:spLocks noChangeArrowheads="1"/>
          </p:cNvSpPr>
          <p:nvPr/>
        </p:nvSpPr>
        <p:spPr bwMode="auto">
          <a:xfrm>
            <a:off x="2106819" y="1544748"/>
            <a:ext cx="21725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FF9933"/>
                </a:solidFill>
                <a:latin typeface="Trebuchet MS" charset="0"/>
              </a:rPr>
              <a:t>Field </a:t>
            </a:r>
            <a:r>
              <a:rPr lang="it-IT" sz="2000" dirty="0" err="1">
                <a:solidFill>
                  <a:srgbClr val="FF9933"/>
                </a:solidFill>
                <a:latin typeface="Trebuchet MS" charset="0"/>
              </a:rPr>
              <a:t>Interaction</a:t>
            </a:r>
            <a:r>
              <a:rPr lang="it-IT" sz="2000" dirty="0">
                <a:solidFill>
                  <a:srgbClr val="FF9933"/>
                </a:solidFill>
                <a:latin typeface="Trebuchet MS" charset="0"/>
              </a:rPr>
              <a:t> </a:t>
            </a:r>
            <a:r>
              <a:rPr lang="it-IT" sz="2000" dirty="0" smtClean="0">
                <a:solidFill>
                  <a:srgbClr val="FF9933"/>
                </a:solidFill>
                <a:cs typeface="Arial" charset="0"/>
              </a:rPr>
              <a:t>	</a:t>
            </a:r>
            <a:endParaRPr lang="it-IT" sz="2000" dirty="0">
              <a:solidFill>
                <a:srgbClr val="FF9933"/>
              </a:solidFill>
              <a:cs typeface="Arial" charset="0"/>
            </a:endParaRPr>
          </a:p>
        </p:txBody>
      </p:sp>
      <p:sp>
        <p:nvSpPr>
          <p:cNvPr id="15" name="Text Box 96"/>
          <p:cNvSpPr txBox="1">
            <a:spLocks noChangeArrowheads="1"/>
          </p:cNvSpPr>
          <p:nvPr/>
        </p:nvSpPr>
        <p:spPr bwMode="auto">
          <a:xfrm>
            <a:off x="103393" y="1525846"/>
            <a:ext cx="1890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chemeClr val="bg1"/>
                </a:solidFill>
                <a:latin typeface="Trebuchet MS" charset="0"/>
              </a:rPr>
              <a:t>Free streaming</a:t>
            </a:r>
          </a:p>
        </p:txBody>
      </p:sp>
    </p:spTree>
    <p:extLst>
      <p:ext uri="{BB962C8B-B14F-4D97-AF65-F5344CB8AC3E}">
        <p14:creationId xmlns:p14="http://schemas.microsoft.com/office/powerpoint/2010/main" val="397507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56792" y="30163"/>
            <a:ext cx="641173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Arial" charset="0"/>
              </a:rPr>
              <a:t>Simulate a </a:t>
            </a:r>
            <a:r>
              <a:rPr lang="it-IT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Arial" charset="0"/>
              </a:rPr>
              <a:t>fixed</a:t>
            </a:r>
            <a:r>
              <a:rPr lang="it-IT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Arial" charset="0"/>
              </a:rPr>
              <a:t> </a:t>
            </a:r>
            <a:r>
              <a:rPr lang="it-IT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Arial" charset="0"/>
              </a:rPr>
              <a:t>shear</a:t>
            </a:r>
            <a:r>
              <a:rPr lang="it-I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Arial" charset="0"/>
              </a:rPr>
              <a:t> </a:t>
            </a:r>
            <a:r>
              <a:rPr lang="it-IT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  <a:cs typeface="Arial" charset="0"/>
              </a:rPr>
              <a:t>viscosity</a:t>
            </a:r>
            <a:endParaRPr lang="it-IT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  <a:cs typeface="Arial" charset="0"/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877050"/>
              </p:ext>
            </p:extLst>
          </p:nvPr>
        </p:nvGraphicFramePr>
        <p:xfrm>
          <a:off x="5493521" y="1795034"/>
          <a:ext cx="33051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" name="Equation" r:id="rId4" imgW="1841500" imgH="457200" progId="Equation.3">
                  <p:embed/>
                </p:oleObj>
              </mc:Choice>
              <mc:Fallback>
                <p:oleObj name="Equation" r:id="rId4" imgW="1841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521" y="1795034"/>
                        <a:ext cx="3305175" cy="820738"/>
                      </a:xfrm>
                      <a:prstGeom prst="rect">
                        <a:avLst/>
                      </a:prstGeom>
                      <a:solidFill>
                        <a:srgbClr val="6ABAE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960333" y="3268171"/>
            <a:ext cx="2874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it-IT" sz="2000" dirty="0">
                <a:solidFill>
                  <a:srgbClr val="CCFFFF"/>
                </a:solidFill>
                <a:latin typeface="Arial Narrow" charset="0"/>
                <a:cs typeface="Arial" charset="0"/>
                <a:sym typeface="Symbol" charset="0"/>
              </a:rPr>
              <a:t>=</a:t>
            </a:r>
            <a:r>
              <a:rPr lang="it-IT" sz="2000" dirty="0" err="1">
                <a:solidFill>
                  <a:srgbClr val="CCFFFF"/>
                </a:solidFill>
                <a:latin typeface="Arial Narrow" charset="0"/>
                <a:cs typeface="Arial" charset="0"/>
                <a:sym typeface="Symbol" charset="0"/>
              </a:rPr>
              <a:t>c</a:t>
            </a:r>
            <a:r>
              <a:rPr lang="it-IT" sz="2000" dirty="0" err="1">
                <a:solidFill>
                  <a:srgbClr val="CCFFFF"/>
                </a:solidFill>
                <a:latin typeface="Arial Narrow" charset="0"/>
                <a:cs typeface="Arial" charset="0"/>
              </a:rPr>
              <a:t>ell</a:t>
            </a:r>
            <a:r>
              <a:rPr lang="it-IT" sz="2000" dirty="0">
                <a:solidFill>
                  <a:srgbClr val="CCFFFF"/>
                </a:solidFill>
                <a:latin typeface="Arial Narrow" charset="0"/>
                <a:cs typeface="Arial" charset="0"/>
              </a:rPr>
              <a:t> </a:t>
            </a:r>
            <a:r>
              <a:rPr lang="it-IT" sz="2000" dirty="0" err="1">
                <a:solidFill>
                  <a:srgbClr val="CCFFFF"/>
                </a:solidFill>
                <a:latin typeface="Arial Narrow" charset="0"/>
                <a:cs typeface="Arial" charset="0"/>
              </a:rPr>
              <a:t>index</a:t>
            </a:r>
            <a:r>
              <a:rPr lang="it-IT" sz="2000" dirty="0">
                <a:solidFill>
                  <a:srgbClr val="CCFFFF"/>
                </a:solidFill>
                <a:latin typeface="Arial Narrow" charset="0"/>
                <a:cs typeface="Arial" charset="0"/>
              </a:rPr>
              <a:t> in the </a:t>
            </a:r>
            <a:r>
              <a:rPr lang="it-IT" sz="2000" dirty="0" err="1">
                <a:solidFill>
                  <a:srgbClr val="CCFFFF"/>
                </a:solidFill>
                <a:latin typeface="Arial Narrow" charset="0"/>
                <a:cs typeface="Arial" charset="0"/>
              </a:rPr>
              <a:t>r-space</a:t>
            </a:r>
            <a:endParaRPr lang="it-IT" sz="2000" dirty="0">
              <a:solidFill>
                <a:srgbClr val="CCFFFF"/>
              </a:solidFill>
              <a:latin typeface="Arial Narrow" charset="0"/>
              <a:cs typeface="Arial" charset="0"/>
            </a:endParaRP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3755027" y="4170523"/>
            <a:ext cx="455613" cy="1952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534632" y="2497901"/>
            <a:ext cx="3687926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it-IT" sz="20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Arial" charset="0"/>
              </a:rPr>
              <a:t>Space-Time </a:t>
            </a:r>
            <a:r>
              <a:rPr lang="it-IT" sz="2000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Arial" charset="0"/>
              </a:rPr>
              <a:t>dependent</a:t>
            </a:r>
            <a:r>
              <a:rPr lang="it-IT" sz="20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Arial" charset="0"/>
              </a:rPr>
              <a:t> cross </a:t>
            </a:r>
            <a:r>
              <a:rPr lang="it-IT" sz="2000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Arial" charset="0"/>
              </a:rPr>
              <a:t>section</a:t>
            </a:r>
            <a:r>
              <a:rPr lang="it-IT" sz="20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Arial" charset="0"/>
              </a:rPr>
              <a:t> </a:t>
            </a:r>
            <a:r>
              <a:rPr lang="it-IT" sz="2000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Arial" charset="0"/>
              </a:rPr>
              <a:t>evaluated</a:t>
            </a:r>
            <a:r>
              <a:rPr lang="it-IT" sz="200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Arial" charset="0"/>
              </a:rPr>
              <a:t> </a:t>
            </a:r>
            <a:r>
              <a:rPr lang="it-IT" sz="2000" dirty="0" err="1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cs typeface="Arial" charset="0"/>
              </a:rPr>
              <a:t>locally</a:t>
            </a:r>
            <a:endParaRPr lang="it-IT" sz="2000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  <a:cs typeface="Arial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423908" y="5854145"/>
            <a:ext cx="3251307" cy="62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600" dirty="0" smtClean="0">
                <a:solidFill>
                  <a:srgbClr val="CCFFFF"/>
                </a:solidFill>
                <a:latin typeface="Trebuchet MS" charset="0"/>
              </a:rPr>
              <a:t>s</a:t>
            </a:r>
            <a:r>
              <a:rPr lang="it-IT" sz="1600" dirty="0" err="1" smtClean="0">
                <a:solidFill>
                  <a:srgbClr val="CCFFFF"/>
                </a:solidFill>
                <a:latin typeface="Trebuchet MS" charset="0"/>
              </a:rPr>
              <a:t>imilarly</a:t>
            </a:r>
            <a:r>
              <a:rPr lang="it-IT" sz="1600" dirty="0" smtClean="0">
                <a:solidFill>
                  <a:srgbClr val="CCFFFF"/>
                </a:solidFill>
                <a:latin typeface="Trebuchet MS" charset="0"/>
              </a:rPr>
              <a:t> in 1+1D to</a:t>
            </a:r>
          </a:p>
          <a:p>
            <a:pPr>
              <a:lnSpc>
                <a:spcPct val="110000"/>
              </a:lnSpc>
            </a:pPr>
            <a:r>
              <a:rPr lang="it-IT" sz="1600" i="1" dirty="0" err="1" smtClean="0">
                <a:solidFill>
                  <a:srgbClr val="CCFFFF"/>
                </a:solidFill>
                <a:latin typeface="Trebuchet MS" charset="0"/>
              </a:rPr>
              <a:t>Molnar</a:t>
            </a:r>
            <a:r>
              <a:rPr lang="it-IT" sz="1600" i="1" dirty="0" smtClean="0">
                <a:solidFill>
                  <a:srgbClr val="CCFFFF"/>
                </a:solidFill>
                <a:latin typeface="Trebuchet MS" charset="0"/>
              </a:rPr>
              <a:t> and </a:t>
            </a:r>
            <a:r>
              <a:rPr lang="it-IT" sz="1600" i="1" dirty="0" err="1" smtClean="0">
                <a:solidFill>
                  <a:srgbClr val="CCFFFF"/>
                </a:solidFill>
                <a:latin typeface="Trebuchet MS" charset="0"/>
              </a:rPr>
              <a:t>Huovinen</a:t>
            </a:r>
            <a:r>
              <a:rPr lang="it-IT" sz="1600" i="1" dirty="0" smtClean="0">
                <a:solidFill>
                  <a:srgbClr val="CCFFFF"/>
                </a:solidFill>
                <a:latin typeface="Trebuchet MS" charset="0"/>
              </a:rPr>
              <a:t>, PRC(2009)</a:t>
            </a:r>
            <a:endParaRPr lang="it-IT" sz="1600" i="1" dirty="0">
              <a:solidFill>
                <a:srgbClr val="CCFFFF"/>
              </a:solidFill>
              <a:latin typeface="Trebuchet MS" charset="0"/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423908" y="5565306"/>
            <a:ext cx="28330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1148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it-IT" sz="1600" i="1" dirty="0">
                <a:solidFill>
                  <a:srgbClr val="CCFFFF"/>
                </a:solidFill>
                <a:latin typeface="Trebuchet MS" charset="0"/>
              </a:rPr>
              <a:t>G. Ferini et al., PLB670 (09)</a:t>
            </a:r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5" t="-2019" r="-2132"/>
          <a:stretch>
            <a:fillRect/>
          </a:stretch>
        </p:blipFill>
        <p:spPr bwMode="auto">
          <a:xfrm>
            <a:off x="466727" y="4019868"/>
            <a:ext cx="3739343" cy="275226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144759" y="1380701"/>
            <a:ext cx="17663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t-IT" sz="2000" dirty="0" err="1" smtClean="0">
                <a:solidFill>
                  <a:srgbClr val="05EDFF"/>
                </a:solidFill>
                <a:cs typeface="Arial" charset="0"/>
              </a:rPr>
              <a:t>Transport</a:t>
            </a:r>
            <a:r>
              <a:rPr lang="it-IT" sz="2000" dirty="0" smtClean="0">
                <a:solidFill>
                  <a:srgbClr val="05EDFF"/>
                </a:solidFill>
                <a:cs typeface="Arial" charset="0"/>
              </a:rPr>
              <a:t> </a:t>
            </a:r>
            <a:r>
              <a:rPr lang="it-IT" sz="2000" dirty="0">
                <a:solidFill>
                  <a:srgbClr val="05EDFF"/>
                </a:solidFill>
                <a:cs typeface="Arial" charset="0"/>
              </a:rPr>
              <a:t>code</a:t>
            </a:r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4650628" y="2049472"/>
            <a:ext cx="762000" cy="257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6ABAE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1030877" y="6107273"/>
            <a:ext cx="18713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i="0" dirty="0" err="1">
                <a:solidFill>
                  <a:schemeClr val="tx2">
                    <a:lumMod val="75000"/>
                  </a:schemeClr>
                </a:solidFill>
                <a:latin typeface="Apple Chancery"/>
                <a:cs typeface="Apple Chancery"/>
              </a:rPr>
              <a:t>Au+Au</a:t>
            </a:r>
            <a:r>
              <a:rPr lang="it-IT" i="0" dirty="0">
                <a:solidFill>
                  <a:schemeClr val="tx2">
                    <a:lumMod val="75000"/>
                  </a:schemeClr>
                </a:solidFill>
                <a:latin typeface="Apple Chancery"/>
                <a:cs typeface="Apple Chancery"/>
              </a:rPr>
              <a:t> 200 </a:t>
            </a:r>
            <a:r>
              <a:rPr lang="it-IT" i="0" dirty="0" err="1">
                <a:solidFill>
                  <a:schemeClr val="tx2">
                    <a:lumMod val="75000"/>
                  </a:schemeClr>
                </a:solidFill>
                <a:latin typeface="Apple Chancery"/>
                <a:cs typeface="Apple Chancery"/>
              </a:rPr>
              <a:t>GeV</a:t>
            </a:r>
            <a:endParaRPr lang="it-IT" i="0" dirty="0">
              <a:solidFill>
                <a:schemeClr val="tx2">
                  <a:lumMod val="75000"/>
                </a:schemeClr>
              </a:solidFill>
              <a:latin typeface="Apple Chancery"/>
              <a:cs typeface="Apple Chancery"/>
            </a:endParaRP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696462" y="3618415"/>
            <a:ext cx="36004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it-IT" sz="2100" i="0" dirty="0" err="1">
                <a:solidFill>
                  <a:srgbClr val="FFFF00"/>
                </a:solidFill>
                <a:latin typeface="Trebuchet MS" charset="0"/>
                <a:cs typeface="Arial" charset="0"/>
              </a:rPr>
              <a:t>Viscosity</a:t>
            </a:r>
            <a:r>
              <a:rPr lang="it-IT" sz="2100" i="0" dirty="0">
                <a:solidFill>
                  <a:srgbClr val="FFFF00"/>
                </a:solidFill>
                <a:latin typeface="Trebuchet MS" charset="0"/>
                <a:cs typeface="Arial" charset="0"/>
              </a:rPr>
              <a:t>  </a:t>
            </a:r>
            <a:r>
              <a:rPr lang="it-IT" sz="2100" i="0" dirty="0" err="1">
                <a:solidFill>
                  <a:srgbClr val="FFFF00"/>
                </a:solidFill>
                <a:latin typeface="Trebuchet MS" charset="0"/>
                <a:cs typeface="Arial" charset="0"/>
              </a:rPr>
              <a:t>fixed</a:t>
            </a:r>
            <a:r>
              <a:rPr lang="it-IT" sz="2100" i="0" dirty="0">
                <a:solidFill>
                  <a:srgbClr val="FFFF00"/>
                </a:solidFill>
                <a:latin typeface="Trebuchet MS" charset="0"/>
                <a:cs typeface="Arial" charset="0"/>
              </a:rPr>
              <a:t> </a:t>
            </a:r>
            <a:r>
              <a:rPr lang="it-IT" sz="2100" i="0" dirty="0" err="1">
                <a:solidFill>
                  <a:srgbClr val="FFFF00"/>
                </a:solidFill>
                <a:latin typeface="Trebuchet MS" charset="0"/>
                <a:cs typeface="Arial" charset="0"/>
              </a:rPr>
              <a:t>varying</a:t>
            </a:r>
            <a:r>
              <a:rPr lang="it-IT" sz="2100" i="0" dirty="0">
                <a:solidFill>
                  <a:srgbClr val="FFFF00"/>
                </a:solidFill>
                <a:latin typeface="Trebuchet MS" charset="0"/>
                <a:cs typeface="Arial" charset="0"/>
              </a:rPr>
              <a:t> </a:t>
            </a:r>
            <a:r>
              <a:rPr lang="it-IT" sz="2100" i="0" dirty="0" err="1">
                <a:solidFill>
                  <a:srgbClr val="FFFF00"/>
                </a:solidFill>
                <a:latin typeface="Symbol" charset="0"/>
                <a:cs typeface="Arial" charset="0"/>
              </a:rPr>
              <a:t>s</a:t>
            </a:r>
            <a:r>
              <a:rPr lang="it-IT" sz="2100" i="0" dirty="0">
                <a:solidFill>
                  <a:srgbClr val="FFFF00"/>
                </a:solidFill>
                <a:latin typeface="Symbol" charset="0"/>
                <a:cs typeface="Arial" charset="0"/>
              </a:rPr>
              <a:t> </a:t>
            </a:r>
            <a:endParaRPr lang="it-IT" sz="2100" i="0" baseline="-25000" dirty="0">
              <a:solidFill>
                <a:srgbClr val="FFFF00"/>
              </a:solidFill>
              <a:latin typeface="Symbo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523" y="617472"/>
            <a:ext cx="837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Usually input of a transport approach are </a:t>
            </a:r>
            <a:r>
              <a:rPr lang="en-US" i="1" dirty="0" smtClean="0">
                <a:solidFill>
                  <a:srgbClr val="FFFFFF"/>
                </a:solidFill>
              </a:rPr>
              <a:t>cross-sections and fields</a:t>
            </a:r>
            <a:r>
              <a:rPr lang="en-US" dirty="0" smtClean="0">
                <a:solidFill>
                  <a:srgbClr val="FFFFFF"/>
                </a:solidFill>
              </a:rPr>
              <a:t>, but here we reverse</a:t>
            </a:r>
          </a:p>
          <a:p>
            <a:r>
              <a:rPr lang="en-US" dirty="0">
                <a:solidFill>
                  <a:srgbClr val="FFFFFF"/>
                </a:solidFill>
              </a:rPr>
              <a:t>i</a:t>
            </a:r>
            <a:r>
              <a:rPr lang="en-US" dirty="0" smtClean="0">
                <a:solidFill>
                  <a:srgbClr val="FFFFFF"/>
                </a:solidFill>
              </a:rPr>
              <a:t>t and start from</a:t>
            </a:r>
            <a:r>
              <a:rPr lang="en-US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 h</a:t>
            </a:r>
            <a:r>
              <a:rPr lang="en-US" dirty="0" smtClean="0">
                <a:solidFill>
                  <a:srgbClr val="FFFFFF"/>
                </a:solidFill>
              </a:rPr>
              <a:t>/s with aim of creating a more direct link to viscous hydrodynamics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2530" y="1454782"/>
            <a:ext cx="4159936" cy="2052979"/>
          </a:xfrm>
          <a:prstGeom prst="roundRect">
            <a:avLst/>
          </a:prstGeom>
          <a:solidFill>
            <a:srgbClr val="8FFF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61" y="2141339"/>
            <a:ext cx="3764509" cy="5964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8469" y="2634800"/>
            <a:ext cx="3983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5300"/>
                </a:solidFill>
              </a:rPr>
              <a:t>g</a:t>
            </a:r>
            <a:r>
              <a:rPr lang="en-US" dirty="0" smtClean="0">
                <a:solidFill>
                  <a:srgbClr val="005300"/>
                </a:solidFill>
              </a:rPr>
              <a:t>(a=</a:t>
            </a:r>
            <a:r>
              <a:rPr lang="en-US" dirty="0" err="1" smtClean="0">
                <a:solidFill>
                  <a:srgbClr val="005300"/>
                </a:solidFill>
              </a:rPr>
              <a:t>m</a:t>
            </a:r>
            <a:r>
              <a:rPr lang="en-US" baseline="-25000" dirty="0" err="1" smtClean="0">
                <a:solidFill>
                  <a:srgbClr val="005300"/>
                </a:solidFill>
              </a:rPr>
              <a:t>D</a:t>
            </a:r>
            <a:r>
              <a:rPr lang="en-US" dirty="0" smtClean="0">
                <a:solidFill>
                  <a:srgbClr val="005300"/>
                </a:solidFill>
              </a:rPr>
              <a:t>/2T) correct function that fix the </a:t>
            </a:r>
          </a:p>
          <a:p>
            <a:r>
              <a:rPr lang="en-US" dirty="0">
                <a:solidFill>
                  <a:srgbClr val="005300"/>
                </a:solidFill>
              </a:rPr>
              <a:t>r</a:t>
            </a:r>
            <a:r>
              <a:rPr lang="en-US" dirty="0" smtClean="0">
                <a:solidFill>
                  <a:srgbClr val="005300"/>
                </a:solidFill>
              </a:rPr>
              <a:t>elaxation time for the shear motion</a:t>
            </a:r>
            <a:endParaRPr lang="en-US" dirty="0">
              <a:solidFill>
                <a:srgbClr val="005300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911502"/>
              </p:ext>
            </p:extLst>
          </p:nvPr>
        </p:nvGraphicFramePr>
        <p:xfrm>
          <a:off x="617625" y="1533523"/>
          <a:ext cx="2659628" cy="627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0" name="Equation" r:id="rId8" imgW="1993900" imgH="469900" progId="Equation.3">
                  <p:embed/>
                </p:oleObj>
              </mc:Choice>
              <mc:Fallback>
                <p:oleObj name="Equation" r:id="rId8" imgW="1993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7625" y="1533523"/>
                        <a:ext cx="2659628" cy="627247"/>
                      </a:xfrm>
                      <a:prstGeom prst="rect">
                        <a:avLst/>
                      </a:prstGeom>
                      <a:solidFill>
                        <a:srgbClr val="6ABAE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1701470" y="1432675"/>
            <a:ext cx="1759905" cy="724717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2739" y="3194937"/>
            <a:ext cx="2692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5300"/>
                </a:solidFill>
                <a:latin typeface="Times New Roman"/>
                <a:cs typeface="Times New Roman"/>
              </a:rPr>
              <a:t>S.Plumari</a:t>
            </a:r>
            <a:r>
              <a:rPr lang="en-US" sz="1600" dirty="0" smtClean="0">
                <a:solidFill>
                  <a:srgbClr val="005300"/>
                </a:solidFill>
                <a:latin typeface="Times New Roman"/>
                <a:cs typeface="Times New Roman"/>
              </a:rPr>
              <a:t> et al., PRC86(2012)</a:t>
            </a:r>
            <a:endParaRPr lang="en-US" sz="1600" dirty="0">
              <a:solidFill>
                <a:srgbClr val="0053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272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" y="898594"/>
            <a:ext cx="4042833" cy="3324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200" y="95250"/>
            <a:ext cx="775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/s(T) shear viscosity or details of the cross section?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228" y="4243119"/>
            <a:ext cx="2787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Keep same </a:t>
            </a:r>
            <a:r>
              <a:rPr lang="en-US" sz="22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2200" dirty="0" smtClean="0">
                <a:solidFill>
                  <a:srgbClr val="FFFF00"/>
                </a:solidFill>
              </a:rPr>
              <a:t>/s means: </a:t>
            </a:r>
            <a:endParaRPr lang="en-US" sz="2200" dirty="0">
              <a:solidFill>
                <a:srgbClr val="FFFF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1121"/>
              </p:ext>
            </p:extLst>
          </p:nvPr>
        </p:nvGraphicFramePr>
        <p:xfrm>
          <a:off x="252952" y="5268220"/>
          <a:ext cx="19399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9" name="Equation" r:id="rId4" imgW="1358900" imgH="469900" progId="Equation.3">
                  <p:embed/>
                </p:oleObj>
              </mc:Choice>
              <mc:Fallback>
                <p:oleObj name="Equation" r:id="rId4" imgW="1358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952" y="5268220"/>
                        <a:ext cx="1939925" cy="669925"/>
                      </a:xfrm>
                      <a:prstGeom prst="rect">
                        <a:avLst/>
                      </a:prstGeom>
                      <a:solidFill>
                        <a:srgbClr val="6ABAE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triped Right Arrow 10"/>
          <p:cNvSpPr/>
          <p:nvPr/>
        </p:nvSpPr>
        <p:spPr>
          <a:xfrm flipV="1">
            <a:off x="252952" y="6248032"/>
            <a:ext cx="486834" cy="2540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9786" y="5957784"/>
            <a:ext cx="3653290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 for </a:t>
            </a:r>
            <a:r>
              <a:rPr lang="en-US" dirty="0" err="1" smtClean="0">
                <a:solidFill>
                  <a:srgbClr val="FFFF00"/>
                </a:solidFill>
              </a:rPr>
              <a:t>m</a:t>
            </a:r>
            <a:r>
              <a:rPr lang="en-US" baseline="-25000" dirty="0" err="1" smtClean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=1.4 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-&gt; 25% smaller </a:t>
            </a:r>
            <a:r>
              <a:rPr lang="en-US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srgbClr val="FFFF00"/>
                </a:solidFill>
              </a:rPr>
              <a:t>tot</a:t>
            </a:r>
            <a:endParaRPr lang="en-US" baseline="-25000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 for </a:t>
            </a:r>
            <a:r>
              <a:rPr lang="en-US" dirty="0" err="1" smtClean="0">
                <a:solidFill>
                  <a:srgbClr val="FFFF00"/>
                </a:solidFill>
              </a:rPr>
              <a:t>m</a:t>
            </a:r>
            <a:r>
              <a:rPr lang="en-US" baseline="-25000" dirty="0" err="1" smtClean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=5.6 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r>
              <a:rPr lang="en-US" dirty="0" smtClean="0">
                <a:solidFill>
                  <a:srgbClr val="FFFF00"/>
                </a:solidFill>
              </a:rPr>
              <a:t>  -&gt; 40% smaller </a:t>
            </a:r>
            <a:r>
              <a:rPr lang="en-US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srgbClr val="FFFF00"/>
                </a:solidFill>
              </a:rPr>
              <a:t>tot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787665"/>
              </p:ext>
            </p:extLst>
          </p:nvPr>
        </p:nvGraphicFramePr>
        <p:xfrm>
          <a:off x="252952" y="4670149"/>
          <a:ext cx="18415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0" name="Equation" r:id="rId6" imgW="1130300" imgH="266700" progId="Equation.3">
                  <p:embed/>
                </p:oleObj>
              </mc:Choice>
              <mc:Fallback>
                <p:oleObj name="Equation" r:id="rId6" imgW="11303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2952" y="4670149"/>
                        <a:ext cx="1841500" cy="434975"/>
                      </a:xfrm>
                      <a:prstGeom prst="rect">
                        <a:avLst/>
                      </a:prstGeom>
                      <a:solidFill>
                        <a:srgbClr val="6ABAE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977" y="908701"/>
            <a:ext cx="4051106" cy="332117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973915"/>
              </p:ext>
            </p:extLst>
          </p:nvPr>
        </p:nvGraphicFramePr>
        <p:xfrm>
          <a:off x="190500" y="897412"/>
          <a:ext cx="1244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1" name="Equation" r:id="rId9" imgW="1270000" imgH="558800" progId="Equation.3">
                  <p:embed/>
                </p:oleObj>
              </mc:Choice>
              <mc:Fallback>
                <p:oleObj name="Equation" r:id="rId9" imgW="12700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500" y="897412"/>
                        <a:ext cx="1244600" cy="549275"/>
                      </a:xfrm>
                      <a:prstGeom prst="rect">
                        <a:avLst/>
                      </a:prstGeom>
                      <a:solidFill>
                        <a:srgbClr val="FFEF8B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828346" y="1055455"/>
            <a:ext cx="139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1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196798" y="4372502"/>
            <a:ext cx="5825881" cy="1593273"/>
          </a:xfrm>
          <a:prstGeom prst="roundRect">
            <a:avLst/>
          </a:prstGeom>
          <a:ln w="38100" cmpd="sng">
            <a:solidFill>
              <a:srgbClr val="0064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1" y="898594"/>
            <a:ext cx="4042833" cy="3324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6200" y="95250"/>
            <a:ext cx="7759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2800" dirty="0" smtClean="0">
                <a:solidFill>
                  <a:srgbClr val="FFFF00"/>
                </a:solidFill>
              </a:rPr>
              <a:t>/s(T) shear viscosity or details of the cross section?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228" y="4243119"/>
            <a:ext cx="2787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Keep same </a:t>
            </a:r>
            <a:r>
              <a:rPr lang="en-US" sz="22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h</a:t>
            </a:r>
            <a:r>
              <a:rPr lang="en-US" sz="2200" dirty="0" smtClean="0">
                <a:solidFill>
                  <a:srgbClr val="FFFF00"/>
                </a:solidFill>
              </a:rPr>
              <a:t>/s means: </a:t>
            </a:r>
            <a:endParaRPr lang="en-US" sz="2200" dirty="0">
              <a:solidFill>
                <a:srgbClr val="FFFF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126531"/>
              </p:ext>
            </p:extLst>
          </p:nvPr>
        </p:nvGraphicFramePr>
        <p:xfrm>
          <a:off x="252952" y="5268220"/>
          <a:ext cx="19399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name="Equation" r:id="rId4" imgW="1358900" imgH="469900" progId="Equation.3">
                  <p:embed/>
                </p:oleObj>
              </mc:Choice>
              <mc:Fallback>
                <p:oleObj name="Equation" r:id="rId4" imgW="13589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952" y="5268220"/>
                        <a:ext cx="1939925" cy="669925"/>
                      </a:xfrm>
                      <a:prstGeom prst="rect">
                        <a:avLst/>
                      </a:prstGeom>
                      <a:solidFill>
                        <a:srgbClr val="6ABAE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triped Right Arrow 10"/>
          <p:cNvSpPr/>
          <p:nvPr/>
        </p:nvSpPr>
        <p:spPr>
          <a:xfrm flipV="1">
            <a:off x="252952" y="6248032"/>
            <a:ext cx="486834" cy="2540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9786" y="5957784"/>
            <a:ext cx="3653290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 for </a:t>
            </a:r>
            <a:r>
              <a:rPr lang="en-US" dirty="0" err="1" smtClean="0">
                <a:solidFill>
                  <a:srgbClr val="FFFF00"/>
                </a:solidFill>
              </a:rPr>
              <a:t>m</a:t>
            </a:r>
            <a:r>
              <a:rPr lang="en-US" baseline="-25000" dirty="0" err="1" smtClean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=1.4 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-&gt; 25% smaller </a:t>
            </a:r>
            <a:r>
              <a:rPr lang="en-US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srgbClr val="FFFF00"/>
                </a:solidFill>
              </a:rPr>
              <a:t>tot</a:t>
            </a:r>
            <a:endParaRPr lang="en-US" baseline="-25000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 for </a:t>
            </a:r>
            <a:r>
              <a:rPr lang="en-US" dirty="0" err="1" smtClean="0">
                <a:solidFill>
                  <a:srgbClr val="FFFF00"/>
                </a:solidFill>
              </a:rPr>
              <a:t>m</a:t>
            </a:r>
            <a:r>
              <a:rPr lang="en-US" baseline="-25000" dirty="0" err="1" smtClean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=5.6 </a:t>
            </a:r>
            <a:r>
              <a:rPr lang="en-US" dirty="0" err="1" smtClean="0">
                <a:solidFill>
                  <a:srgbClr val="FFFF00"/>
                </a:solidFill>
              </a:rPr>
              <a:t>GeV</a:t>
            </a:r>
            <a:r>
              <a:rPr lang="en-US" dirty="0" smtClean="0">
                <a:solidFill>
                  <a:srgbClr val="FFFF00"/>
                </a:solidFill>
              </a:rPr>
              <a:t>  -&gt; 40% smaller </a:t>
            </a:r>
            <a:r>
              <a:rPr lang="en-US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solidFill>
                  <a:srgbClr val="FFFF00"/>
                </a:solidFill>
              </a:rPr>
              <a:t>tot</a:t>
            </a:r>
            <a:endParaRPr lang="en-US" baseline="-250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6799" y="4407137"/>
            <a:ext cx="5825881" cy="150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2100" dirty="0" smtClean="0">
                <a:solidFill>
                  <a:srgbClr val="000080"/>
                </a:solidFill>
              </a:rPr>
              <a:t> </a:t>
            </a:r>
            <a:r>
              <a:rPr lang="en-US" sz="2100" dirty="0" smtClean="0">
                <a:solidFill>
                  <a:srgbClr val="000080"/>
                </a:solidFill>
                <a:latin typeface="Symbol" charset="2"/>
                <a:cs typeface="Symbol" charset="2"/>
              </a:rPr>
              <a:t>h</a:t>
            </a:r>
            <a:r>
              <a:rPr lang="en-US" sz="2100" dirty="0" smtClean="0">
                <a:solidFill>
                  <a:srgbClr val="000080"/>
                </a:solidFill>
              </a:rPr>
              <a:t>/s is really the physical parameter determining </a:t>
            </a:r>
          </a:p>
          <a:p>
            <a:r>
              <a:rPr lang="en-US" sz="2100" dirty="0">
                <a:solidFill>
                  <a:srgbClr val="000080"/>
                </a:solidFill>
              </a:rPr>
              <a:t> </a:t>
            </a:r>
            <a:r>
              <a:rPr lang="en-US" sz="2100" dirty="0" smtClean="0">
                <a:solidFill>
                  <a:srgbClr val="000080"/>
                </a:solidFill>
              </a:rPr>
              <a:t>     v</a:t>
            </a:r>
            <a:r>
              <a:rPr lang="en-US" sz="2100" baseline="-25000" dirty="0" smtClean="0">
                <a:solidFill>
                  <a:srgbClr val="000080"/>
                </a:solidFill>
              </a:rPr>
              <a:t>2 </a:t>
            </a:r>
            <a:r>
              <a:rPr lang="en-US" sz="2100" dirty="0" smtClean="0">
                <a:solidFill>
                  <a:srgbClr val="000080"/>
                </a:solidFill>
              </a:rPr>
              <a:t>at least up to 1.5-2 </a:t>
            </a:r>
            <a:r>
              <a:rPr lang="en-US" sz="2100" dirty="0" err="1" smtClean="0">
                <a:solidFill>
                  <a:srgbClr val="000080"/>
                </a:solidFill>
              </a:rPr>
              <a:t>GeV</a:t>
            </a:r>
            <a:endParaRPr lang="en-US" sz="2100" dirty="0" smtClean="0">
              <a:solidFill>
                <a:srgbClr val="00008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</a:pPr>
            <a:r>
              <a:rPr lang="en-US" sz="2100" baseline="-25000" dirty="0" smtClean="0">
                <a:solidFill>
                  <a:srgbClr val="000080"/>
                </a:solidFill>
              </a:rPr>
              <a:t> </a:t>
            </a:r>
            <a:r>
              <a:rPr lang="en-US" sz="2100" dirty="0" smtClean="0">
                <a:solidFill>
                  <a:srgbClr val="000080"/>
                </a:solidFill>
              </a:rPr>
              <a:t>microscopic details become relevant at higher </a:t>
            </a:r>
            <a:r>
              <a:rPr lang="en-US" sz="2100" dirty="0" err="1" smtClean="0">
                <a:solidFill>
                  <a:srgbClr val="000080"/>
                </a:solidFill>
              </a:rPr>
              <a:t>p</a:t>
            </a:r>
            <a:r>
              <a:rPr lang="en-US" sz="2100" baseline="-25000" dirty="0" err="1" smtClean="0">
                <a:solidFill>
                  <a:srgbClr val="000080"/>
                </a:solidFill>
              </a:rPr>
              <a:t>T</a:t>
            </a:r>
            <a:endParaRPr lang="en-US" sz="2100" baseline="-25000" dirty="0" smtClean="0">
              <a:solidFill>
                <a:srgbClr val="00008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</a:pPr>
            <a:r>
              <a:rPr lang="en-US" sz="2100" dirty="0" smtClean="0">
                <a:solidFill>
                  <a:srgbClr val="000080"/>
                </a:solidFill>
              </a:rPr>
              <a:t>First time </a:t>
            </a:r>
            <a:r>
              <a:rPr lang="en-US" sz="2100" dirty="0" smtClean="0">
                <a:solidFill>
                  <a:srgbClr val="000080"/>
                </a:solidFill>
                <a:latin typeface="Symbol" charset="2"/>
                <a:cs typeface="Symbol" charset="2"/>
              </a:rPr>
              <a:t>h</a:t>
            </a:r>
            <a:r>
              <a:rPr lang="en-US" sz="2100" dirty="0" smtClean="0">
                <a:solidFill>
                  <a:srgbClr val="000080"/>
                </a:solidFill>
              </a:rPr>
              <a:t>/s&lt;-&gt; v</a:t>
            </a:r>
            <a:r>
              <a:rPr lang="en-US" sz="2100" baseline="-25000" dirty="0" smtClean="0">
                <a:solidFill>
                  <a:srgbClr val="000080"/>
                </a:solidFill>
              </a:rPr>
              <a:t>2</a:t>
            </a:r>
            <a:r>
              <a:rPr lang="en-US" sz="2100" dirty="0" smtClean="0">
                <a:solidFill>
                  <a:srgbClr val="000080"/>
                </a:solidFill>
              </a:rPr>
              <a:t> hypothesis is verified!</a:t>
            </a:r>
            <a:endParaRPr lang="en-US" sz="2100" dirty="0">
              <a:solidFill>
                <a:srgbClr val="00008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82828"/>
              </p:ext>
            </p:extLst>
          </p:nvPr>
        </p:nvGraphicFramePr>
        <p:xfrm>
          <a:off x="252952" y="4670149"/>
          <a:ext cx="18415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7" name="Equation" r:id="rId6" imgW="1130300" imgH="266700" progId="Equation.3">
                  <p:embed/>
                </p:oleObj>
              </mc:Choice>
              <mc:Fallback>
                <p:oleObj name="Equation" r:id="rId6" imgW="11303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2952" y="4670149"/>
                        <a:ext cx="1841500" cy="434975"/>
                      </a:xfrm>
                      <a:prstGeom prst="rect">
                        <a:avLst/>
                      </a:prstGeom>
                      <a:solidFill>
                        <a:srgbClr val="6ABAE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977" y="908701"/>
            <a:ext cx="4051106" cy="332117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261781"/>
              </p:ext>
            </p:extLst>
          </p:nvPr>
        </p:nvGraphicFramePr>
        <p:xfrm>
          <a:off x="190500" y="897412"/>
          <a:ext cx="1244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8" name="Equation" r:id="rId9" imgW="1270000" imgH="558800" progId="Equation.3">
                  <p:embed/>
                </p:oleObj>
              </mc:Choice>
              <mc:Fallback>
                <p:oleObj name="Equation" r:id="rId9" imgW="12700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500" y="897412"/>
                        <a:ext cx="1244600" cy="549275"/>
                      </a:xfrm>
                      <a:prstGeom prst="rect">
                        <a:avLst/>
                      </a:prstGeom>
                      <a:solidFill>
                        <a:srgbClr val="FFEF8B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828346" y="1055455"/>
            <a:ext cx="139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9474" y="897412"/>
            <a:ext cx="4165063" cy="3313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6369" y="908701"/>
            <a:ext cx="4165063" cy="333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4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095" y="1399635"/>
            <a:ext cx="83900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What about Color Glass condensate initial state?</a:t>
            </a:r>
          </a:p>
          <a:p>
            <a:pPr>
              <a:lnSpc>
                <a:spcPct val="130000"/>
              </a:lnSpc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- Kinetic Theory Q</a:t>
            </a:r>
            <a:r>
              <a:rPr lang="en-US" sz="3200" baseline="-250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saturation scale 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6" y="2880384"/>
            <a:ext cx="2514600" cy="243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247427" y="3003473"/>
            <a:ext cx="2819400" cy="2193925"/>
            <a:chOff x="349" y="958"/>
            <a:chExt cx="2291" cy="1795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 rot="11267865">
              <a:off x="2178" y="958"/>
              <a:ext cx="246" cy="234"/>
            </a:xfrm>
            <a:custGeom>
              <a:avLst/>
              <a:gdLst>
                <a:gd name="T0" fmla="*/ 430 w 720"/>
                <a:gd name="T1" fmla="*/ 0 h 622"/>
                <a:gd name="T2" fmla="*/ 177 w 720"/>
                <a:gd name="T3" fmla="*/ 379 h 622"/>
                <a:gd name="T4" fmla="*/ 0 w 720"/>
                <a:gd name="T5" fmla="*/ 379 h 622"/>
                <a:gd name="T6" fmla="*/ 168 w 720"/>
                <a:gd name="T7" fmla="*/ 622 h 622"/>
                <a:gd name="T8" fmla="*/ 631 w 720"/>
                <a:gd name="T9" fmla="*/ 379 h 622"/>
                <a:gd name="T10" fmla="*/ 465 w 720"/>
                <a:gd name="T11" fmla="*/ 382 h 622"/>
                <a:gd name="T12" fmla="*/ 720 w 720"/>
                <a:gd name="T13" fmla="*/ 0 h 622"/>
                <a:gd name="T14" fmla="*/ 430 w 720"/>
                <a:gd name="T15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>
                <a:rot lat="20099999" lon="21299999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rot="467865" flipH="1">
              <a:off x="860" y="1040"/>
              <a:ext cx="426" cy="69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rot="467865" flipH="1">
              <a:off x="1064" y="1068"/>
              <a:ext cx="419" cy="68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rot="467865">
              <a:off x="1217" y="1300"/>
              <a:ext cx="1403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rot="467865">
              <a:off x="1087" y="1988"/>
              <a:ext cx="987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 rot="467865">
              <a:off x="411" y="1102"/>
              <a:ext cx="2229" cy="1349"/>
            </a:xfrm>
            <a:prstGeom prst="parallelogram">
              <a:avLst>
                <a:gd name="adj" fmla="val 61305"/>
              </a:avLst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rot="467865" flipH="1">
              <a:off x="349" y="2015"/>
              <a:ext cx="179" cy="29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rot="467865" flipH="1">
              <a:off x="1151" y="1087"/>
              <a:ext cx="518" cy="84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 rot="11267865" flipV="1">
              <a:off x="1049" y="1818"/>
              <a:ext cx="174" cy="541"/>
            </a:xfrm>
            <a:custGeom>
              <a:avLst/>
              <a:gdLst>
                <a:gd name="T0" fmla="*/ 84 w 252"/>
                <a:gd name="T1" fmla="*/ 643 h 715"/>
                <a:gd name="T2" fmla="*/ 24 w 252"/>
                <a:gd name="T3" fmla="*/ 519 h 715"/>
                <a:gd name="T4" fmla="*/ 1 w 252"/>
                <a:gd name="T5" fmla="*/ 351 h 715"/>
                <a:gd name="T6" fmla="*/ 30 w 252"/>
                <a:gd name="T7" fmla="*/ 205 h 715"/>
                <a:gd name="T8" fmla="*/ 100 w 252"/>
                <a:gd name="T9" fmla="*/ 73 h 715"/>
                <a:gd name="T10" fmla="*/ 166 w 252"/>
                <a:gd name="T11" fmla="*/ 4 h 715"/>
                <a:gd name="T12" fmla="*/ 225 w 252"/>
                <a:gd name="T13" fmla="*/ 171 h 715"/>
                <a:gd name="T14" fmla="*/ 249 w 252"/>
                <a:gd name="T15" fmla="*/ 337 h 715"/>
                <a:gd name="T16" fmla="*/ 241 w 252"/>
                <a:gd name="T17" fmla="*/ 514 h 715"/>
                <a:gd name="T18" fmla="*/ 199 w 252"/>
                <a:gd name="T19" fmla="*/ 636 h 715"/>
                <a:gd name="T20" fmla="*/ 142 w 252"/>
                <a:gd name="T21" fmla="*/ 712 h 715"/>
                <a:gd name="T22" fmla="*/ 84 w 252"/>
                <a:gd name="T23" fmla="*/ 643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2" h="715">
                  <a:moveTo>
                    <a:pt x="84" y="643"/>
                  </a:moveTo>
                  <a:cubicBezTo>
                    <a:pt x="64" y="611"/>
                    <a:pt x="38" y="568"/>
                    <a:pt x="24" y="519"/>
                  </a:cubicBezTo>
                  <a:cubicBezTo>
                    <a:pt x="10" y="470"/>
                    <a:pt x="0" y="403"/>
                    <a:pt x="1" y="351"/>
                  </a:cubicBezTo>
                  <a:cubicBezTo>
                    <a:pt x="2" y="299"/>
                    <a:pt x="14" y="251"/>
                    <a:pt x="30" y="205"/>
                  </a:cubicBezTo>
                  <a:cubicBezTo>
                    <a:pt x="46" y="159"/>
                    <a:pt x="77" y="106"/>
                    <a:pt x="100" y="73"/>
                  </a:cubicBezTo>
                  <a:cubicBezTo>
                    <a:pt x="123" y="40"/>
                    <a:pt x="163" y="0"/>
                    <a:pt x="166" y="4"/>
                  </a:cubicBezTo>
                  <a:cubicBezTo>
                    <a:pt x="198" y="57"/>
                    <a:pt x="212" y="120"/>
                    <a:pt x="225" y="171"/>
                  </a:cubicBezTo>
                  <a:cubicBezTo>
                    <a:pt x="239" y="226"/>
                    <a:pt x="246" y="280"/>
                    <a:pt x="249" y="337"/>
                  </a:cubicBezTo>
                  <a:cubicBezTo>
                    <a:pt x="252" y="394"/>
                    <a:pt x="249" y="464"/>
                    <a:pt x="241" y="514"/>
                  </a:cubicBezTo>
                  <a:cubicBezTo>
                    <a:pt x="233" y="564"/>
                    <a:pt x="216" y="603"/>
                    <a:pt x="199" y="636"/>
                  </a:cubicBezTo>
                  <a:cubicBezTo>
                    <a:pt x="182" y="669"/>
                    <a:pt x="142" y="715"/>
                    <a:pt x="142" y="712"/>
                  </a:cubicBezTo>
                  <a:cubicBezTo>
                    <a:pt x="142" y="711"/>
                    <a:pt x="104" y="675"/>
                    <a:pt x="84" y="643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rot="467865" flipH="1">
              <a:off x="956" y="1777"/>
              <a:ext cx="382" cy="62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14"/>
            <p:cNvGrpSpPr>
              <a:grpSpLocks/>
            </p:cNvGrpSpPr>
            <p:nvPr/>
          </p:nvGrpSpPr>
          <p:grpSpPr bwMode="auto">
            <a:xfrm rot="240000">
              <a:off x="1738" y="1051"/>
              <a:ext cx="708" cy="756"/>
              <a:chOff x="3157" y="3025"/>
              <a:chExt cx="1026" cy="999"/>
            </a:xfrm>
          </p:grpSpPr>
          <p:grpSp>
            <p:nvGrpSpPr>
              <p:cNvPr id="90" name="Group 15"/>
              <p:cNvGrpSpPr>
                <a:grpSpLocks/>
              </p:cNvGrpSpPr>
              <p:nvPr/>
            </p:nvGrpSpPr>
            <p:grpSpPr bwMode="auto">
              <a:xfrm>
                <a:off x="3157" y="3025"/>
                <a:ext cx="1026" cy="999"/>
                <a:chOff x="4130" y="2180"/>
                <a:chExt cx="1026" cy="999"/>
              </a:xfrm>
            </p:grpSpPr>
            <p:sp>
              <p:nvSpPr>
                <p:cNvPr id="92" name="Oval 16"/>
                <p:cNvSpPr>
                  <a:spLocks noChangeArrowheads="1"/>
                </p:cNvSpPr>
                <p:nvPr/>
              </p:nvSpPr>
              <p:spPr bwMode="auto">
                <a:xfrm>
                  <a:off x="4153" y="2181"/>
                  <a:ext cx="981" cy="9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Oval 17"/>
                <p:cNvSpPr>
                  <a:spLocks noChangeArrowheads="1"/>
                </p:cNvSpPr>
                <p:nvPr/>
              </p:nvSpPr>
              <p:spPr bwMode="auto">
                <a:xfrm>
                  <a:off x="4153" y="2180"/>
                  <a:ext cx="981" cy="98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bg1"/>
                          </a:gs>
                          <a:gs pos="100000">
                            <a:schemeClr val="accent2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Freeform 18"/>
                <p:cNvSpPr>
                  <a:spLocks/>
                </p:cNvSpPr>
                <p:nvPr/>
              </p:nvSpPr>
              <p:spPr bwMode="auto">
                <a:xfrm>
                  <a:off x="4130" y="2579"/>
                  <a:ext cx="1026" cy="600"/>
                </a:xfrm>
                <a:custGeom>
                  <a:avLst/>
                  <a:gdLst>
                    <a:gd name="T0" fmla="*/ 43 w 1026"/>
                    <a:gd name="T1" fmla="*/ 123 h 600"/>
                    <a:gd name="T2" fmla="*/ 120 w 1026"/>
                    <a:gd name="T3" fmla="*/ 181 h 600"/>
                    <a:gd name="T4" fmla="*/ 262 w 1026"/>
                    <a:gd name="T5" fmla="*/ 250 h 600"/>
                    <a:gd name="T6" fmla="*/ 432 w 1026"/>
                    <a:gd name="T7" fmla="*/ 280 h 600"/>
                    <a:gd name="T8" fmla="*/ 634 w 1026"/>
                    <a:gd name="T9" fmla="*/ 259 h 600"/>
                    <a:gd name="T10" fmla="*/ 799 w 1026"/>
                    <a:gd name="T11" fmla="*/ 201 h 600"/>
                    <a:gd name="T12" fmla="*/ 937 w 1026"/>
                    <a:gd name="T13" fmla="*/ 90 h 600"/>
                    <a:gd name="T14" fmla="*/ 1026 w 1026"/>
                    <a:gd name="T15" fmla="*/ 9 h 600"/>
                    <a:gd name="T16" fmla="*/ 1019 w 1026"/>
                    <a:gd name="T17" fmla="*/ 144 h 600"/>
                    <a:gd name="T18" fmla="*/ 992 w 1026"/>
                    <a:gd name="T19" fmla="*/ 267 h 600"/>
                    <a:gd name="T20" fmla="*/ 929 w 1026"/>
                    <a:gd name="T21" fmla="*/ 384 h 600"/>
                    <a:gd name="T22" fmla="*/ 857 w 1026"/>
                    <a:gd name="T23" fmla="*/ 467 h 600"/>
                    <a:gd name="T24" fmla="*/ 749 w 1026"/>
                    <a:gd name="T25" fmla="*/ 542 h 600"/>
                    <a:gd name="T26" fmla="*/ 610 w 1026"/>
                    <a:gd name="T27" fmla="*/ 588 h 600"/>
                    <a:gd name="T28" fmla="*/ 455 w 1026"/>
                    <a:gd name="T29" fmla="*/ 594 h 600"/>
                    <a:gd name="T30" fmla="*/ 310 w 1026"/>
                    <a:gd name="T31" fmla="*/ 553 h 600"/>
                    <a:gd name="T32" fmla="*/ 193 w 1026"/>
                    <a:gd name="T33" fmla="*/ 479 h 600"/>
                    <a:gd name="T34" fmla="*/ 95 w 1026"/>
                    <a:gd name="T35" fmla="*/ 368 h 600"/>
                    <a:gd name="T36" fmla="*/ 36 w 1026"/>
                    <a:gd name="T37" fmla="*/ 237 h 600"/>
                    <a:gd name="T38" fmla="*/ 1 w 1026"/>
                    <a:gd name="T39" fmla="*/ 73 h 600"/>
                    <a:gd name="T40" fmla="*/ 43 w 1026"/>
                    <a:gd name="T41" fmla="*/ 123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26" h="600">
                      <a:moveTo>
                        <a:pt x="43" y="123"/>
                      </a:moveTo>
                      <a:cubicBezTo>
                        <a:pt x="61" y="136"/>
                        <a:pt x="84" y="160"/>
                        <a:pt x="120" y="181"/>
                      </a:cubicBezTo>
                      <a:cubicBezTo>
                        <a:pt x="156" y="202"/>
                        <a:pt x="210" y="233"/>
                        <a:pt x="262" y="250"/>
                      </a:cubicBezTo>
                      <a:cubicBezTo>
                        <a:pt x="314" y="267"/>
                        <a:pt x="370" y="279"/>
                        <a:pt x="432" y="280"/>
                      </a:cubicBezTo>
                      <a:cubicBezTo>
                        <a:pt x="494" y="281"/>
                        <a:pt x="573" y="272"/>
                        <a:pt x="634" y="259"/>
                      </a:cubicBezTo>
                      <a:cubicBezTo>
                        <a:pt x="695" y="246"/>
                        <a:pt x="749" y="229"/>
                        <a:pt x="799" y="201"/>
                      </a:cubicBezTo>
                      <a:cubicBezTo>
                        <a:pt x="849" y="173"/>
                        <a:pt x="899" y="122"/>
                        <a:pt x="937" y="90"/>
                      </a:cubicBezTo>
                      <a:cubicBezTo>
                        <a:pt x="975" y="58"/>
                        <a:pt x="1012" y="0"/>
                        <a:pt x="1026" y="9"/>
                      </a:cubicBezTo>
                      <a:cubicBezTo>
                        <a:pt x="1021" y="13"/>
                        <a:pt x="1025" y="101"/>
                        <a:pt x="1019" y="144"/>
                      </a:cubicBezTo>
                      <a:cubicBezTo>
                        <a:pt x="1013" y="187"/>
                        <a:pt x="1007" y="227"/>
                        <a:pt x="992" y="267"/>
                      </a:cubicBezTo>
                      <a:cubicBezTo>
                        <a:pt x="978" y="307"/>
                        <a:pt x="952" y="351"/>
                        <a:pt x="929" y="384"/>
                      </a:cubicBezTo>
                      <a:cubicBezTo>
                        <a:pt x="907" y="417"/>
                        <a:pt x="886" y="440"/>
                        <a:pt x="857" y="467"/>
                      </a:cubicBezTo>
                      <a:cubicBezTo>
                        <a:pt x="827" y="493"/>
                        <a:pt x="790" y="521"/>
                        <a:pt x="749" y="542"/>
                      </a:cubicBezTo>
                      <a:cubicBezTo>
                        <a:pt x="708" y="562"/>
                        <a:pt x="659" y="580"/>
                        <a:pt x="610" y="588"/>
                      </a:cubicBezTo>
                      <a:cubicBezTo>
                        <a:pt x="561" y="596"/>
                        <a:pt x="505" y="600"/>
                        <a:pt x="455" y="594"/>
                      </a:cubicBezTo>
                      <a:cubicBezTo>
                        <a:pt x="404" y="588"/>
                        <a:pt x="353" y="572"/>
                        <a:pt x="310" y="553"/>
                      </a:cubicBezTo>
                      <a:cubicBezTo>
                        <a:pt x="267" y="533"/>
                        <a:pt x="229" y="510"/>
                        <a:pt x="193" y="479"/>
                      </a:cubicBezTo>
                      <a:cubicBezTo>
                        <a:pt x="157" y="448"/>
                        <a:pt x="121" y="408"/>
                        <a:pt x="95" y="368"/>
                      </a:cubicBezTo>
                      <a:cubicBezTo>
                        <a:pt x="69" y="328"/>
                        <a:pt x="52" y="286"/>
                        <a:pt x="36" y="237"/>
                      </a:cubicBezTo>
                      <a:cubicBezTo>
                        <a:pt x="20" y="188"/>
                        <a:pt x="0" y="92"/>
                        <a:pt x="1" y="73"/>
                      </a:cubicBezTo>
                      <a:lnTo>
                        <a:pt x="43" y="123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Freeform 19"/>
                <p:cNvSpPr>
                  <a:spLocks/>
                </p:cNvSpPr>
                <p:nvPr/>
              </p:nvSpPr>
              <p:spPr bwMode="auto">
                <a:xfrm>
                  <a:off x="4153" y="2604"/>
                  <a:ext cx="979" cy="257"/>
                </a:xfrm>
                <a:custGeom>
                  <a:avLst/>
                  <a:gdLst>
                    <a:gd name="T0" fmla="*/ 0 w 979"/>
                    <a:gd name="T1" fmla="*/ 78 h 257"/>
                    <a:gd name="T2" fmla="*/ 101 w 979"/>
                    <a:gd name="T3" fmla="*/ 160 h 257"/>
                    <a:gd name="T4" fmla="*/ 263 w 979"/>
                    <a:gd name="T5" fmla="*/ 232 h 257"/>
                    <a:gd name="T6" fmla="*/ 404 w 979"/>
                    <a:gd name="T7" fmla="*/ 256 h 257"/>
                    <a:gd name="T8" fmla="*/ 608 w 979"/>
                    <a:gd name="T9" fmla="*/ 238 h 257"/>
                    <a:gd name="T10" fmla="*/ 800 w 979"/>
                    <a:gd name="T11" fmla="*/ 160 h 257"/>
                    <a:gd name="T12" fmla="*/ 979 w 979"/>
                    <a:gd name="T13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79" h="257">
                      <a:moveTo>
                        <a:pt x="0" y="78"/>
                      </a:moveTo>
                      <a:cubicBezTo>
                        <a:pt x="17" y="92"/>
                        <a:pt x="57" y="134"/>
                        <a:pt x="101" y="160"/>
                      </a:cubicBezTo>
                      <a:cubicBezTo>
                        <a:pt x="145" y="186"/>
                        <a:pt x="213" y="216"/>
                        <a:pt x="263" y="232"/>
                      </a:cubicBezTo>
                      <a:cubicBezTo>
                        <a:pt x="313" y="248"/>
                        <a:pt x="347" y="255"/>
                        <a:pt x="404" y="256"/>
                      </a:cubicBezTo>
                      <a:cubicBezTo>
                        <a:pt x="461" y="257"/>
                        <a:pt x="542" y="254"/>
                        <a:pt x="608" y="238"/>
                      </a:cubicBezTo>
                      <a:cubicBezTo>
                        <a:pt x="674" y="222"/>
                        <a:pt x="738" y="200"/>
                        <a:pt x="800" y="160"/>
                      </a:cubicBezTo>
                      <a:cubicBezTo>
                        <a:pt x="862" y="120"/>
                        <a:pt x="942" y="33"/>
                        <a:pt x="979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1" name="Freeform 20"/>
              <p:cNvSpPr>
                <a:spLocks/>
              </p:cNvSpPr>
              <p:nvPr/>
            </p:nvSpPr>
            <p:spPr bwMode="auto">
              <a:xfrm>
                <a:off x="3175" y="3162"/>
                <a:ext cx="252" cy="715"/>
              </a:xfrm>
              <a:custGeom>
                <a:avLst/>
                <a:gdLst>
                  <a:gd name="T0" fmla="*/ 84 w 252"/>
                  <a:gd name="T1" fmla="*/ 643 h 715"/>
                  <a:gd name="T2" fmla="*/ 24 w 252"/>
                  <a:gd name="T3" fmla="*/ 519 h 715"/>
                  <a:gd name="T4" fmla="*/ 1 w 252"/>
                  <a:gd name="T5" fmla="*/ 351 h 715"/>
                  <a:gd name="T6" fmla="*/ 30 w 252"/>
                  <a:gd name="T7" fmla="*/ 205 h 715"/>
                  <a:gd name="T8" fmla="*/ 100 w 252"/>
                  <a:gd name="T9" fmla="*/ 73 h 715"/>
                  <a:gd name="T10" fmla="*/ 166 w 252"/>
                  <a:gd name="T11" fmla="*/ 4 h 715"/>
                  <a:gd name="T12" fmla="*/ 225 w 252"/>
                  <a:gd name="T13" fmla="*/ 171 h 715"/>
                  <a:gd name="T14" fmla="*/ 249 w 252"/>
                  <a:gd name="T15" fmla="*/ 337 h 715"/>
                  <a:gd name="T16" fmla="*/ 241 w 252"/>
                  <a:gd name="T17" fmla="*/ 514 h 715"/>
                  <a:gd name="T18" fmla="*/ 199 w 252"/>
                  <a:gd name="T19" fmla="*/ 636 h 715"/>
                  <a:gd name="T20" fmla="*/ 142 w 252"/>
                  <a:gd name="T21" fmla="*/ 712 h 715"/>
                  <a:gd name="T22" fmla="*/ 84 w 252"/>
                  <a:gd name="T23" fmla="*/ 643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rot="467865">
              <a:off x="1338" y="1110"/>
              <a:ext cx="579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rot="467865">
              <a:off x="1528" y="1275"/>
              <a:ext cx="41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rot="467865">
              <a:off x="1109" y="1391"/>
              <a:ext cx="823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 rot="467865" flipH="1">
              <a:off x="1687" y="1375"/>
              <a:ext cx="224" cy="36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rot="467865">
              <a:off x="999" y="1563"/>
              <a:ext cx="1406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rot="467865" flipH="1">
              <a:off x="1006" y="1087"/>
              <a:ext cx="822" cy="134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rot="467865">
              <a:off x="891" y="1696"/>
              <a:ext cx="140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28"/>
            <p:cNvGrpSpPr>
              <a:grpSpLocks/>
            </p:cNvGrpSpPr>
            <p:nvPr/>
          </p:nvGrpSpPr>
          <p:grpSpPr bwMode="auto">
            <a:xfrm rot="240000">
              <a:off x="1296" y="1390"/>
              <a:ext cx="363" cy="749"/>
              <a:chOff x="3811" y="2604"/>
              <a:chExt cx="489" cy="985"/>
            </a:xfrm>
          </p:grpSpPr>
          <p:sp>
            <p:nvSpPr>
              <p:cNvPr id="86" name="Oval 29"/>
              <p:cNvSpPr>
                <a:spLocks noChangeArrowheads="1"/>
              </p:cNvSpPr>
              <p:nvPr/>
            </p:nvSpPr>
            <p:spPr bwMode="auto">
              <a:xfrm>
                <a:off x="3811" y="2605"/>
                <a:ext cx="488" cy="981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30"/>
              <p:cNvSpPr>
                <a:spLocks/>
              </p:cNvSpPr>
              <p:nvPr/>
            </p:nvSpPr>
            <p:spPr bwMode="auto">
              <a:xfrm>
                <a:off x="3811" y="3074"/>
                <a:ext cx="489" cy="515"/>
              </a:xfrm>
              <a:custGeom>
                <a:avLst/>
                <a:gdLst>
                  <a:gd name="T0" fmla="*/ 13 w 489"/>
                  <a:gd name="T1" fmla="*/ 46 h 515"/>
                  <a:gd name="T2" fmla="*/ 65 w 489"/>
                  <a:gd name="T3" fmla="*/ 81 h 515"/>
                  <a:gd name="T4" fmla="*/ 121 w 489"/>
                  <a:gd name="T5" fmla="*/ 97 h 515"/>
                  <a:gd name="T6" fmla="*/ 176 w 489"/>
                  <a:gd name="T7" fmla="*/ 112 h 515"/>
                  <a:gd name="T8" fmla="*/ 241 w 489"/>
                  <a:gd name="T9" fmla="*/ 114 h 515"/>
                  <a:gd name="T10" fmla="*/ 313 w 489"/>
                  <a:gd name="T11" fmla="*/ 103 h 515"/>
                  <a:gd name="T12" fmla="*/ 385 w 489"/>
                  <a:gd name="T13" fmla="*/ 78 h 515"/>
                  <a:gd name="T14" fmla="*/ 452 w 489"/>
                  <a:gd name="T15" fmla="*/ 29 h 515"/>
                  <a:gd name="T16" fmla="*/ 485 w 489"/>
                  <a:gd name="T17" fmla="*/ 7 h 515"/>
                  <a:gd name="T18" fmla="*/ 487 w 489"/>
                  <a:gd name="T19" fmla="*/ 70 h 515"/>
                  <a:gd name="T20" fmla="*/ 474 w 489"/>
                  <a:gd name="T21" fmla="*/ 190 h 515"/>
                  <a:gd name="T22" fmla="*/ 444 w 489"/>
                  <a:gd name="T23" fmla="*/ 304 h 515"/>
                  <a:gd name="T24" fmla="*/ 408 w 489"/>
                  <a:gd name="T25" fmla="*/ 385 h 515"/>
                  <a:gd name="T26" fmla="*/ 356 w 489"/>
                  <a:gd name="T27" fmla="*/ 458 h 515"/>
                  <a:gd name="T28" fmla="*/ 289 w 489"/>
                  <a:gd name="T29" fmla="*/ 503 h 515"/>
                  <a:gd name="T30" fmla="*/ 214 w 489"/>
                  <a:gd name="T31" fmla="*/ 509 h 515"/>
                  <a:gd name="T32" fmla="*/ 143 w 489"/>
                  <a:gd name="T33" fmla="*/ 469 h 515"/>
                  <a:gd name="T34" fmla="*/ 87 w 489"/>
                  <a:gd name="T35" fmla="*/ 397 h 515"/>
                  <a:gd name="T36" fmla="*/ 39 w 489"/>
                  <a:gd name="T37" fmla="*/ 289 h 515"/>
                  <a:gd name="T38" fmla="*/ 10 w 489"/>
                  <a:gd name="T39" fmla="*/ 161 h 515"/>
                  <a:gd name="T40" fmla="*/ 0 w 489"/>
                  <a:gd name="T41" fmla="*/ 28 h 515"/>
                  <a:gd name="T42" fmla="*/ 13 w 489"/>
                  <a:gd name="T43" fmla="*/ 46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9" h="515">
                    <a:moveTo>
                      <a:pt x="13" y="46"/>
                    </a:moveTo>
                    <a:cubicBezTo>
                      <a:pt x="24" y="55"/>
                      <a:pt x="47" y="72"/>
                      <a:pt x="65" y="81"/>
                    </a:cubicBezTo>
                    <a:cubicBezTo>
                      <a:pt x="83" y="90"/>
                      <a:pt x="103" y="92"/>
                      <a:pt x="121" y="97"/>
                    </a:cubicBezTo>
                    <a:cubicBezTo>
                      <a:pt x="139" y="102"/>
                      <a:pt x="156" y="109"/>
                      <a:pt x="176" y="112"/>
                    </a:cubicBezTo>
                    <a:cubicBezTo>
                      <a:pt x="196" y="115"/>
                      <a:pt x="218" y="115"/>
                      <a:pt x="241" y="114"/>
                    </a:cubicBezTo>
                    <a:cubicBezTo>
                      <a:pt x="264" y="113"/>
                      <a:pt x="289" y="109"/>
                      <a:pt x="313" y="103"/>
                    </a:cubicBezTo>
                    <a:cubicBezTo>
                      <a:pt x="337" y="97"/>
                      <a:pt x="362" y="90"/>
                      <a:pt x="385" y="78"/>
                    </a:cubicBezTo>
                    <a:cubicBezTo>
                      <a:pt x="408" y="66"/>
                      <a:pt x="435" y="41"/>
                      <a:pt x="452" y="29"/>
                    </a:cubicBezTo>
                    <a:cubicBezTo>
                      <a:pt x="469" y="17"/>
                      <a:pt x="479" y="0"/>
                      <a:pt x="485" y="7"/>
                    </a:cubicBezTo>
                    <a:cubicBezTo>
                      <a:pt x="483" y="11"/>
                      <a:pt x="489" y="40"/>
                      <a:pt x="487" y="70"/>
                    </a:cubicBezTo>
                    <a:cubicBezTo>
                      <a:pt x="485" y="100"/>
                      <a:pt x="481" y="151"/>
                      <a:pt x="474" y="190"/>
                    </a:cubicBezTo>
                    <a:cubicBezTo>
                      <a:pt x="467" y="229"/>
                      <a:pt x="455" y="272"/>
                      <a:pt x="444" y="304"/>
                    </a:cubicBezTo>
                    <a:cubicBezTo>
                      <a:pt x="433" y="336"/>
                      <a:pt x="423" y="359"/>
                      <a:pt x="408" y="385"/>
                    </a:cubicBezTo>
                    <a:cubicBezTo>
                      <a:pt x="394" y="411"/>
                      <a:pt x="376" y="438"/>
                      <a:pt x="356" y="458"/>
                    </a:cubicBezTo>
                    <a:cubicBezTo>
                      <a:pt x="336" y="478"/>
                      <a:pt x="313" y="495"/>
                      <a:pt x="289" y="503"/>
                    </a:cubicBezTo>
                    <a:cubicBezTo>
                      <a:pt x="265" y="511"/>
                      <a:pt x="238" y="515"/>
                      <a:pt x="214" y="509"/>
                    </a:cubicBezTo>
                    <a:cubicBezTo>
                      <a:pt x="189" y="503"/>
                      <a:pt x="164" y="488"/>
                      <a:pt x="143" y="469"/>
                    </a:cubicBezTo>
                    <a:cubicBezTo>
                      <a:pt x="122" y="450"/>
                      <a:pt x="104" y="427"/>
                      <a:pt x="87" y="397"/>
                    </a:cubicBezTo>
                    <a:cubicBezTo>
                      <a:pt x="69" y="367"/>
                      <a:pt x="52" y="328"/>
                      <a:pt x="39" y="289"/>
                    </a:cubicBezTo>
                    <a:cubicBezTo>
                      <a:pt x="27" y="250"/>
                      <a:pt x="17" y="204"/>
                      <a:pt x="10" y="161"/>
                    </a:cubicBezTo>
                    <a:cubicBezTo>
                      <a:pt x="4" y="118"/>
                      <a:pt x="0" y="47"/>
                      <a:pt x="0" y="28"/>
                    </a:cubicBezTo>
                    <a:lnTo>
                      <a:pt x="13" y="4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Freeform 31"/>
              <p:cNvSpPr>
                <a:spLocks/>
              </p:cNvSpPr>
              <p:nvPr/>
            </p:nvSpPr>
            <p:spPr bwMode="auto">
              <a:xfrm>
                <a:off x="3811" y="3076"/>
                <a:ext cx="487" cy="110"/>
              </a:xfrm>
              <a:custGeom>
                <a:avLst/>
                <a:gdLst>
                  <a:gd name="T0" fmla="*/ 0 w 979"/>
                  <a:gd name="T1" fmla="*/ 78 h 257"/>
                  <a:gd name="T2" fmla="*/ 101 w 979"/>
                  <a:gd name="T3" fmla="*/ 160 h 257"/>
                  <a:gd name="T4" fmla="*/ 263 w 979"/>
                  <a:gd name="T5" fmla="*/ 232 h 257"/>
                  <a:gd name="T6" fmla="*/ 404 w 979"/>
                  <a:gd name="T7" fmla="*/ 256 h 257"/>
                  <a:gd name="T8" fmla="*/ 608 w 979"/>
                  <a:gd name="T9" fmla="*/ 238 h 257"/>
                  <a:gd name="T10" fmla="*/ 800 w 979"/>
                  <a:gd name="T11" fmla="*/ 160 h 257"/>
                  <a:gd name="T12" fmla="*/ 979 w 979"/>
                  <a:gd name="T13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9" h="257">
                    <a:moveTo>
                      <a:pt x="0" y="78"/>
                    </a:moveTo>
                    <a:cubicBezTo>
                      <a:pt x="17" y="92"/>
                      <a:pt x="57" y="134"/>
                      <a:pt x="101" y="160"/>
                    </a:cubicBezTo>
                    <a:cubicBezTo>
                      <a:pt x="145" y="186"/>
                      <a:pt x="213" y="216"/>
                      <a:pt x="263" y="232"/>
                    </a:cubicBezTo>
                    <a:cubicBezTo>
                      <a:pt x="313" y="248"/>
                      <a:pt x="347" y="255"/>
                      <a:pt x="404" y="256"/>
                    </a:cubicBezTo>
                    <a:cubicBezTo>
                      <a:pt x="461" y="257"/>
                      <a:pt x="542" y="254"/>
                      <a:pt x="608" y="238"/>
                    </a:cubicBezTo>
                    <a:cubicBezTo>
                      <a:pt x="674" y="222"/>
                      <a:pt x="738" y="200"/>
                      <a:pt x="800" y="160"/>
                    </a:cubicBezTo>
                    <a:cubicBezTo>
                      <a:pt x="862" y="120"/>
                      <a:pt x="942" y="33"/>
                      <a:pt x="979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32"/>
              <p:cNvSpPr>
                <a:spLocks noChangeArrowheads="1"/>
              </p:cNvSpPr>
              <p:nvPr/>
            </p:nvSpPr>
            <p:spPr bwMode="auto">
              <a:xfrm>
                <a:off x="3811" y="2604"/>
                <a:ext cx="488" cy="9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2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 rot="467865" flipH="1">
              <a:off x="1582" y="1491"/>
              <a:ext cx="617" cy="100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 rot="467865" flipH="1">
              <a:off x="1382" y="1517"/>
              <a:ext cx="582" cy="9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 rot="467865">
              <a:off x="1537" y="1878"/>
              <a:ext cx="646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 rot="467865" flipH="1">
              <a:off x="1153" y="1793"/>
              <a:ext cx="390" cy="63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 rot="467865" flipH="1">
              <a:off x="1274" y="1798"/>
              <a:ext cx="96" cy="15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 rot="467865">
              <a:off x="1068" y="1793"/>
              <a:ext cx="32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" name="Group 39"/>
            <p:cNvGrpSpPr>
              <a:grpSpLocks/>
            </p:cNvGrpSpPr>
            <p:nvPr/>
          </p:nvGrpSpPr>
          <p:grpSpPr bwMode="auto">
            <a:xfrm rot="240000">
              <a:off x="538" y="1688"/>
              <a:ext cx="700" cy="757"/>
              <a:chOff x="3424" y="1488"/>
              <a:chExt cx="776" cy="764"/>
            </a:xfrm>
          </p:grpSpPr>
          <p:sp>
            <p:nvSpPr>
              <p:cNvPr id="80" name="Oval 40"/>
              <p:cNvSpPr>
                <a:spLocks noChangeArrowheads="1"/>
              </p:cNvSpPr>
              <p:nvPr/>
            </p:nvSpPr>
            <p:spPr bwMode="auto">
              <a:xfrm>
                <a:off x="3435" y="1489"/>
                <a:ext cx="749" cy="74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41"/>
              <p:cNvSpPr>
                <a:spLocks noChangeArrowheads="1"/>
              </p:cNvSpPr>
              <p:nvPr/>
            </p:nvSpPr>
            <p:spPr bwMode="auto">
              <a:xfrm>
                <a:off x="3433" y="1488"/>
                <a:ext cx="749" cy="74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accent2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42"/>
              <p:cNvSpPr>
                <a:spLocks/>
              </p:cNvSpPr>
              <p:nvPr/>
            </p:nvSpPr>
            <p:spPr bwMode="auto">
              <a:xfrm>
                <a:off x="3424" y="1799"/>
                <a:ext cx="776" cy="453"/>
              </a:xfrm>
              <a:custGeom>
                <a:avLst/>
                <a:gdLst>
                  <a:gd name="T0" fmla="*/ 22 w 982"/>
                  <a:gd name="T1" fmla="*/ 106 h 568"/>
                  <a:gd name="T2" fmla="*/ 100 w 982"/>
                  <a:gd name="T3" fmla="*/ 166 h 568"/>
                  <a:gd name="T4" fmla="*/ 262 w 982"/>
                  <a:gd name="T5" fmla="*/ 238 h 568"/>
                  <a:gd name="T6" fmla="*/ 403 w 982"/>
                  <a:gd name="T7" fmla="*/ 262 h 568"/>
                  <a:gd name="T8" fmla="*/ 607 w 982"/>
                  <a:gd name="T9" fmla="*/ 244 h 568"/>
                  <a:gd name="T10" fmla="*/ 769 w 982"/>
                  <a:gd name="T11" fmla="*/ 183 h 568"/>
                  <a:gd name="T12" fmla="*/ 907 w 982"/>
                  <a:gd name="T13" fmla="*/ 82 h 568"/>
                  <a:gd name="T14" fmla="*/ 978 w 982"/>
                  <a:gd name="T15" fmla="*/ 7 h 568"/>
                  <a:gd name="T16" fmla="*/ 978 w 982"/>
                  <a:gd name="T17" fmla="*/ 123 h 568"/>
                  <a:gd name="T18" fmla="*/ 952 w 982"/>
                  <a:gd name="T19" fmla="*/ 243 h 568"/>
                  <a:gd name="T20" fmla="*/ 891 w 982"/>
                  <a:gd name="T21" fmla="*/ 357 h 568"/>
                  <a:gd name="T22" fmla="*/ 820 w 982"/>
                  <a:gd name="T23" fmla="*/ 438 h 568"/>
                  <a:gd name="T24" fmla="*/ 715 w 982"/>
                  <a:gd name="T25" fmla="*/ 511 h 568"/>
                  <a:gd name="T26" fmla="*/ 580 w 982"/>
                  <a:gd name="T27" fmla="*/ 556 h 568"/>
                  <a:gd name="T28" fmla="*/ 429 w 982"/>
                  <a:gd name="T29" fmla="*/ 562 h 568"/>
                  <a:gd name="T30" fmla="*/ 288 w 982"/>
                  <a:gd name="T31" fmla="*/ 522 h 568"/>
                  <a:gd name="T32" fmla="*/ 174 w 982"/>
                  <a:gd name="T33" fmla="*/ 450 h 568"/>
                  <a:gd name="T34" fmla="*/ 79 w 982"/>
                  <a:gd name="T35" fmla="*/ 342 h 568"/>
                  <a:gd name="T36" fmla="*/ 21 w 982"/>
                  <a:gd name="T37" fmla="*/ 214 h 568"/>
                  <a:gd name="T38" fmla="*/ 0 w 982"/>
                  <a:gd name="T39" fmla="*/ 81 h 568"/>
                  <a:gd name="T40" fmla="*/ 22 w 982"/>
                  <a:gd name="T41" fmla="*/ 106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2" h="568">
                    <a:moveTo>
                      <a:pt x="22" y="106"/>
                    </a:moveTo>
                    <a:cubicBezTo>
                      <a:pt x="39" y="120"/>
                      <a:pt x="60" y="144"/>
                      <a:pt x="100" y="166"/>
                    </a:cubicBezTo>
                    <a:cubicBezTo>
                      <a:pt x="140" y="188"/>
                      <a:pt x="212" y="222"/>
                      <a:pt x="262" y="238"/>
                    </a:cubicBezTo>
                    <a:cubicBezTo>
                      <a:pt x="312" y="254"/>
                      <a:pt x="346" y="261"/>
                      <a:pt x="403" y="262"/>
                    </a:cubicBezTo>
                    <a:cubicBezTo>
                      <a:pt x="460" y="263"/>
                      <a:pt x="546" y="257"/>
                      <a:pt x="607" y="244"/>
                    </a:cubicBezTo>
                    <a:cubicBezTo>
                      <a:pt x="668" y="231"/>
                      <a:pt x="719" y="210"/>
                      <a:pt x="769" y="183"/>
                    </a:cubicBezTo>
                    <a:cubicBezTo>
                      <a:pt x="819" y="156"/>
                      <a:pt x="872" y="111"/>
                      <a:pt x="907" y="82"/>
                    </a:cubicBezTo>
                    <a:cubicBezTo>
                      <a:pt x="942" y="53"/>
                      <a:pt x="966" y="0"/>
                      <a:pt x="978" y="7"/>
                    </a:cubicBezTo>
                    <a:cubicBezTo>
                      <a:pt x="973" y="11"/>
                      <a:pt x="982" y="84"/>
                      <a:pt x="978" y="123"/>
                    </a:cubicBezTo>
                    <a:cubicBezTo>
                      <a:pt x="974" y="162"/>
                      <a:pt x="966" y="204"/>
                      <a:pt x="952" y="243"/>
                    </a:cubicBezTo>
                    <a:cubicBezTo>
                      <a:pt x="938" y="282"/>
                      <a:pt x="913" y="325"/>
                      <a:pt x="891" y="357"/>
                    </a:cubicBezTo>
                    <a:cubicBezTo>
                      <a:pt x="869" y="389"/>
                      <a:pt x="849" y="412"/>
                      <a:pt x="820" y="438"/>
                    </a:cubicBezTo>
                    <a:cubicBezTo>
                      <a:pt x="791" y="464"/>
                      <a:pt x="755" y="491"/>
                      <a:pt x="715" y="511"/>
                    </a:cubicBezTo>
                    <a:cubicBezTo>
                      <a:pt x="675" y="531"/>
                      <a:pt x="628" y="548"/>
                      <a:pt x="580" y="556"/>
                    </a:cubicBezTo>
                    <a:cubicBezTo>
                      <a:pt x="532" y="564"/>
                      <a:pt x="478" y="568"/>
                      <a:pt x="429" y="562"/>
                    </a:cubicBezTo>
                    <a:cubicBezTo>
                      <a:pt x="380" y="556"/>
                      <a:pt x="330" y="541"/>
                      <a:pt x="288" y="522"/>
                    </a:cubicBezTo>
                    <a:cubicBezTo>
                      <a:pt x="246" y="503"/>
                      <a:pt x="209" y="480"/>
                      <a:pt x="174" y="450"/>
                    </a:cubicBezTo>
                    <a:cubicBezTo>
                      <a:pt x="139" y="420"/>
                      <a:pt x="104" y="381"/>
                      <a:pt x="79" y="342"/>
                    </a:cubicBezTo>
                    <a:cubicBezTo>
                      <a:pt x="54" y="303"/>
                      <a:pt x="34" y="257"/>
                      <a:pt x="21" y="214"/>
                    </a:cubicBezTo>
                    <a:cubicBezTo>
                      <a:pt x="8" y="171"/>
                      <a:pt x="0" y="99"/>
                      <a:pt x="0" y="81"/>
                    </a:cubicBezTo>
                    <a:lnTo>
                      <a:pt x="22" y="10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43"/>
              <p:cNvSpPr>
                <a:spLocks/>
              </p:cNvSpPr>
              <p:nvPr/>
            </p:nvSpPr>
            <p:spPr bwMode="auto">
              <a:xfrm rot="10800000" flipV="1">
                <a:off x="3992" y="1580"/>
                <a:ext cx="193" cy="546"/>
              </a:xfrm>
              <a:custGeom>
                <a:avLst/>
                <a:gdLst>
                  <a:gd name="T0" fmla="*/ 84 w 252"/>
                  <a:gd name="T1" fmla="*/ 643 h 715"/>
                  <a:gd name="T2" fmla="*/ 24 w 252"/>
                  <a:gd name="T3" fmla="*/ 519 h 715"/>
                  <a:gd name="T4" fmla="*/ 1 w 252"/>
                  <a:gd name="T5" fmla="*/ 351 h 715"/>
                  <a:gd name="T6" fmla="*/ 30 w 252"/>
                  <a:gd name="T7" fmla="*/ 205 h 715"/>
                  <a:gd name="T8" fmla="*/ 100 w 252"/>
                  <a:gd name="T9" fmla="*/ 73 h 715"/>
                  <a:gd name="T10" fmla="*/ 166 w 252"/>
                  <a:gd name="T11" fmla="*/ 4 h 715"/>
                  <a:gd name="T12" fmla="*/ 225 w 252"/>
                  <a:gd name="T13" fmla="*/ 171 h 715"/>
                  <a:gd name="T14" fmla="*/ 249 w 252"/>
                  <a:gd name="T15" fmla="*/ 337 h 715"/>
                  <a:gd name="T16" fmla="*/ 241 w 252"/>
                  <a:gd name="T17" fmla="*/ 514 h 715"/>
                  <a:gd name="T18" fmla="*/ 199 w 252"/>
                  <a:gd name="T19" fmla="*/ 636 h 715"/>
                  <a:gd name="T20" fmla="*/ 142 w 252"/>
                  <a:gd name="T21" fmla="*/ 712 h 715"/>
                  <a:gd name="T22" fmla="*/ 84 w 252"/>
                  <a:gd name="T23" fmla="*/ 643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44"/>
              <p:cNvSpPr>
                <a:spLocks/>
              </p:cNvSpPr>
              <p:nvPr/>
            </p:nvSpPr>
            <p:spPr bwMode="auto">
              <a:xfrm>
                <a:off x="3974" y="1576"/>
                <a:ext cx="87" cy="556"/>
              </a:xfrm>
              <a:custGeom>
                <a:avLst/>
                <a:gdLst>
                  <a:gd name="T0" fmla="*/ 90 w 114"/>
                  <a:gd name="T1" fmla="*/ 621 h 728"/>
                  <a:gd name="T2" fmla="*/ 84 w 114"/>
                  <a:gd name="T3" fmla="*/ 540 h 728"/>
                  <a:gd name="T4" fmla="*/ 78 w 114"/>
                  <a:gd name="T5" fmla="*/ 426 h 728"/>
                  <a:gd name="T6" fmla="*/ 81 w 114"/>
                  <a:gd name="T7" fmla="*/ 291 h 728"/>
                  <a:gd name="T8" fmla="*/ 84 w 114"/>
                  <a:gd name="T9" fmla="*/ 138 h 728"/>
                  <a:gd name="T10" fmla="*/ 86 w 114"/>
                  <a:gd name="T11" fmla="*/ 6 h 728"/>
                  <a:gd name="T12" fmla="*/ 27 w 114"/>
                  <a:gd name="T13" fmla="*/ 173 h 728"/>
                  <a:gd name="T14" fmla="*/ 3 w 114"/>
                  <a:gd name="T15" fmla="*/ 339 h 728"/>
                  <a:gd name="T16" fmla="*/ 11 w 114"/>
                  <a:gd name="T17" fmla="*/ 516 h 728"/>
                  <a:gd name="T18" fmla="*/ 52 w 114"/>
                  <a:gd name="T19" fmla="*/ 643 h 728"/>
                  <a:gd name="T20" fmla="*/ 114 w 114"/>
                  <a:gd name="T21" fmla="*/ 724 h 728"/>
                  <a:gd name="T22" fmla="*/ 90 w 114"/>
                  <a:gd name="T23" fmla="*/ 621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728">
                    <a:moveTo>
                      <a:pt x="90" y="621"/>
                    </a:moveTo>
                    <a:cubicBezTo>
                      <a:pt x="86" y="592"/>
                      <a:pt x="86" y="572"/>
                      <a:pt x="84" y="540"/>
                    </a:cubicBezTo>
                    <a:cubicBezTo>
                      <a:pt x="82" y="508"/>
                      <a:pt x="78" y="467"/>
                      <a:pt x="78" y="426"/>
                    </a:cubicBezTo>
                    <a:cubicBezTo>
                      <a:pt x="78" y="385"/>
                      <a:pt x="80" y="339"/>
                      <a:pt x="81" y="291"/>
                    </a:cubicBezTo>
                    <a:cubicBezTo>
                      <a:pt x="82" y="243"/>
                      <a:pt x="83" y="185"/>
                      <a:pt x="84" y="138"/>
                    </a:cubicBezTo>
                    <a:cubicBezTo>
                      <a:pt x="85" y="91"/>
                      <a:pt x="95" y="0"/>
                      <a:pt x="86" y="6"/>
                    </a:cubicBezTo>
                    <a:cubicBezTo>
                      <a:pt x="54" y="59"/>
                      <a:pt x="40" y="122"/>
                      <a:pt x="27" y="173"/>
                    </a:cubicBezTo>
                    <a:cubicBezTo>
                      <a:pt x="13" y="228"/>
                      <a:pt x="6" y="282"/>
                      <a:pt x="3" y="339"/>
                    </a:cubicBezTo>
                    <a:cubicBezTo>
                      <a:pt x="0" y="396"/>
                      <a:pt x="3" y="465"/>
                      <a:pt x="11" y="516"/>
                    </a:cubicBezTo>
                    <a:cubicBezTo>
                      <a:pt x="19" y="567"/>
                      <a:pt x="35" y="608"/>
                      <a:pt x="52" y="643"/>
                    </a:cubicBezTo>
                    <a:cubicBezTo>
                      <a:pt x="69" y="678"/>
                      <a:pt x="108" y="728"/>
                      <a:pt x="114" y="724"/>
                    </a:cubicBezTo>
                    <a:cubicBezTo>
                      <a:pt x="114" y="723"/>
                      <a:pt x="95" y="642"/>
                      <a:pt x="90" y="621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Freeform 45"/>
              <p:cNvSpPr>
                <a:spLocks/>
              </p:cNvSpPr>
              <p:nvPr/>
            </p:nvSpPr>
            <p:spPr bwMode="auto">
              <a:xfrm>
                <a:off x="3435" y="1872"/>
                <a:ext cx="603" cy="136"/>
              </a:xfrm>
              <a:custGeom>
                <a:avLst/>
                <a:gdLst>
                  <a:gd name="T0" fmla="*/ 0 w 790"/>
                  <a:gd name="T1" fmla="*/ 0 h 179"/>
                  <a:gd name="T2" fmla="*/ 101 w 790"/>
                  <a:gd name="T3" fmla="*/ 82 h 179"/>
                  <a:gd name="T4" fmla="*/ 263 w 790"/>
                  <a:gd name="T5" fmla="*/ 154 h 179"/>
                  <a:gd name="T6" fmla="*/ 404 w 790"/>
                  <a:gd name="T7" fmla="*/ 178 h 179"/>
                  <a:gd name="T8" fmla="*/ 608 w 790"/>
                  <a:gd name="T9" fmla="*/ 160 h 179"/>
                  <a:gd name="T10" fmla="*/ 714 w 790"/>
                  <a:gd name="T11" fmla="*/ 123 h 179"/>
                  <a:gd name="T12" fmla="*/ 768 w 790"/>
                  <a:gd name="T13" fmla="*/ 60 h 179"/>
                  <a:gd name="T14" fmla="*/ 790 w 790"/>
                  <a:gd name="T15" fmla="*/ 42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0" h="179">
                    <a:moveTo>
                      <a:pt x="0" y="0"/>
                    </a:moveTo>
                    <a:cubicBezTo>
                      <a:pt x="17" y="14"/>
                      <a:pt x="57" y="56"/>
                      <a:pt x="101" y="82"/>
                    </a:cubicBezTo>
                    <a:cubicBezTo>
                      <a:pt x="145" y="108"/>
                      <a:pt x="213" y="138"/>
                      <a:pt x="263" y="154"/>
                    </a:cubicBezTo>
                    <a:cubicBezTo>
                      <a:pt x="313" y="170"/>
                      <a:pt x="347" y="177"/>
                      <a:pt x="404" y="178"/>
                    </a:cubicBezTo>
                    <a:cubicBezTo>
                      <a:pt x="461" y="179"/>
                      <a:pt x="556" y="169"/>
                      <a:pt x="608" y="160"/>
                    </a:cubicBezTo>
                    <a:cubicBezTo>
                      <a:pt x="660" y="151"/>
                      <a:pt x="687" y="140"/>
                      <a:pt x="714" y="123"/>
                    </a:cubicBezTo>
                    <a:cubicBezTo>
                      <a:pt x="741" y="106"/>
                      <a:pt x="755" y="73"/>
                      <a:pt x="768" y="60"/>
                    </a:cubicBezTo>
                    <a:cubicBezTo>
                      <a:pt x="781" y="47"/>
                      <a:pt x="785" y="46"/>
                      <a:pt x="790" y="4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" name="Line 46"/>
            <p:cNvSpPr>
              <a:spLocks noChangeShapeType="1"/>
            </p:cNvSpPr>
            <p:nvPr/>
          </p:nvSpPr>
          <p:spPr bwMode="auto">
            <a:xfrm rot="467865" flipH="1">
              <a:off x="1119" y="1645"/>
              <a:ext cx="156" cy="25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47"/>
            <p:cNvSpPr>
              <a:spLocks noChangeShapeType="1"/>
            </p:cNvSpPr>
            <p:nvPr/>
          </p:nvSpPr>
          <p:spPr bwMode="auto">
            <a:xfrm rot="467865">
              <a:off x="1086" y="1981"/>
              <a:ext cx="8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48"/>
            <p:cNvSpPr>
              <a:spLocks/>
            </p:cNvSpPr>
            <p:nvPr/>
          </p:nvSpPr>
          <p:spPr bwMode="auto">
            <a:xfrm rot="467865">
              <a:off x="985" y="2257"/>
              <a:ext cx="874" cy="2"/>
            </a:xfrm>
            <a:custGeom>
              <a:avLst/>
              <a:gdLst>
                <a:gd name="T0" fmla="*/ 0 w 1266"/>
                <a:gd name="T1" fmla="*/ 3 h 3"/>
                <a:gd name="T2" fmla="*/ 1266 w 1266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66" h="3">
                  <a:moveTo>
                    <a:pt x="0" y="3"/>
                  </a:moveTo>
                  <a:lnTo>
                    <a:pt x="1266" y="0"/>
                  </a:lnTo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49"/>
            <p:cNvSpPr>
              <a:spLocks noChangeShapeType="1"/>
            </p:cNvSpPr>
            <p:nvPr/>
          </p:nvSpPr>
          <p:spPr bwMode="auto">
            <a:xfrm rot="467865">
              <a:off x="1057" y="2125"/>
              <a:ext cx="92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0"/>
            <p:cNvSpPr>
              <a:spLocks noChangeShapeType="1"/>
            </p:cNvSpPr>
            <p:nvPr/>
          </p:nvSpPr>
          <p:spPr bwMode="auto">
            <a:xfrm rot="467865" flipH="1">
              <a:off x="946" y="1915"/>
              <a:ext cx="294" cy="481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51"/>
            <p:cNvSpPr>
              <a:spLocks noChangeShapeType="1"/>
            </p:cNvSpPr>
            <p:nvPr/>
          </p:nvSpPr>
          <p:spPr bwMode="auto">
            <a:xfrm rot="467865" flipH="1">
              <a:off x="736" y="2197"/>
              <a:ext cx="96" cy="15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52"/>
            <p:cNvSpPr>
              <a:spLocks noChangeShapeType="1"/>
            </p:cNvSpPr>
            <p:nvPr/>
          </p:nvSpPr>
          <p:spPr bwMode="auto">
            <a:xfrm rot="467865" flipH="1">
              <a:off x="545" y="2138"/>
              <a:ext cx="114" cy="1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 rot="467865">
              <a:off x="350" y="2391"/>
              <a:ext cx="137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54"/>
            <p:cNvSpPr>
              <a:spLocks/>
            </p:cNvSpPr>
            <p:nvPr/>
          </p:nvSpPr>
          <p:spPr bwMode="auto">
            <a:xfrm rot="467865">
              <a:off x="564" y="2188"/>
              <a:ext cx="246" cy="234"/>
            </a:xfrm>
            <a:custGeom>
              <a:avLst/>
              <a:gdLst>
                <a:gd name="T0" fmla="*/ 430 w 720"/>
                <a:gd name="T1" fmla="*/ 0 h 622"/>
                <a:gd name="T2" fmla="*/ 177 w 720"/>
                <a:gd name="T3" fmla="*/ 379 h 622"/>
                <a:gd name="T4" fmla="*/ 0 w 720"/>
                <a:gd name="T5" fmla="*/ 379 h 622"/>
                <a:gd name="T6" fmla="*/ 168 w 720"/>
                <a:gd name="T7" fmla="*/ 622 h 622"/>
                <a:gd name="T8" fmla="*/ 631 w 720"/>
                <a:gd name="T9" fmla="*/ 379 h 622"/>
                <a:gd name="T10" fmla="*/ 465 w 720"/>
                <a:gd name="T11" fmla="*/ 382 h 622"/>
                <a:gd name="T12" fmla="*/ 720 w 720"/>
                <a:gd name="T13" fmla="*/ 0 h 622"/>
                <a:gd name="T14" fmla="*/ 430 w 720"/>
                <a:gd name="T15" fmla="*/ 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>
                <a:rot lat="20099999" lon="21299999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42" name="Group 55"/>
            <p:cNvGrpSpPr>
              <a:grpSpLocks/>
            </p:cNvGrpSpPr>
            <p:nvPr/>
          </p:nvGrpSpPr>
          <p:grpSpPr bwMode="auto">
            <a:xfrm rot="467865">
              <a:off x="1109" y="1527"/>
              <a:ext cx="808" cy="258"/>
              <a:chOff x="4074" y="2980"/>
              <a:chExt cx="1170" cy="341"/>
            </a:xfrm>
          </p:grpSpPr>
          <p:sp>
            <p:nvSpPr>
              <p:cNvPr id="67" name="Line 56"/>
              <p:cNvSpPr>
                <a:spLocks noChangeShapeType="1"/>
              </p:cNvSpPr>
              <p:nvPr/>
            </p:nvSpPr>
            <p:spPr bwMode="auto">
              <a:xfrm flipV="1">
                <a:off x="4703" y="3046"/>
                <a:ext cx="71" cy="10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57"/>
              <p:cNvSpPr>
                <a:spLocks noChangeShapeType="1"/>
              </p:cNvSpPr>
              <p:nvPr/>
            </p:nvSpPr>
            <p:spPr bwMode="auto">
              <a:xfrm flipV="1">
                <a:off x="4831" y="2980"/>
                <a:ext cx="183" cy="15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58"/>
              <p:cNvSpPr>
                <a:spLocks noChangeShapeType="1"/>
              </p:cNvSpPr>
              <p:nvPr/>
            </p:nvSpPr>
            <p:spPr bwMode="auto">
              <a:xfrm flipV="1">
                <a:off x="4912" y="3148"/>
                <a:ext cx="287" cy="7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59"/>
              <p:cNvSpPr>
                <a:spLocks noChangeShapeType="1"/>
              </p:cNvSpPr>
              <p:nvPr/>
            </p:nvSpPr>
            <p:spPr bwMode="auto">
              <a:xfrm flipV="1">
                <a:off x="4912" y="3268"/>
                <a:ext cx="332" cy="2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60"/>
              <p:cNvSpPr>
                <a:spLocks noChangeShapeType="1"/>
              </p:cNvSpPr>
              <p:nvPr/>
            </p:nvSpPr>
            <p:spPr bwMode="auto">
              <a:xfrm flipH="1" flipV="1">
                <a:off x="4189" y="3007"/>
                <a:ext cx="298" cy="12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61"/>
              <p:cNvSpPr>
                <a:spLocks noChangeShapeType="1"/>
              </p:cNvSpPr>
              <p:nvPr/>
            </p:nvSpPr>
            <p:spPr bwMode="auto">
              <a:xfrm flipH="1" flipV="1">
                <a:off x="4096" y="3161"/>
                <a:ext cx="323" cy="7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62"/>
              <p:cNvSpPr>
                <a:spLocks noChangeShapeType="1"/>
              </p:cNvSpPr>
              <p:nvPr/>
            </p:nvSpPr>
            <p:spPr bwMode="auto">
              <a:xfrm flipH="1" flipV="1">
                <a:off x="4074" y="3316"/>
                <a:ext cx="287" cy="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63"/>
              <p:cNvSpPr>
                <a:spLocks noChangeShapeType="1"/>
              </p:cNvSpPr>
              <p:nvPr/>
            </p:nvSpPr>
            <p:spPr bwMode="auto">
              <a:xfrm flipH="1" flipV="1">
                <a:off x="4338" y="3264"/>
                <a:ext cx="206" cy="2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64"/>
              <p:cNvSpPr>
                <a:spLocks noChangeShapeType="1"/>
              </p:cNvSpPr>
              <p:nvPr/>
            </p:nvSpPr>
            <p:spPr bwMode="auto">
              <a:xfrm flipH="1" flipV="1">
                <a:off x="4361" y="3139"/>
                <a:ext cx="183" cy="5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65"/>
              <p:cNvSpPr>
                <a:spLocks noChangeShapeType="1"/>
              </p:cNvSpPr>
              <p:nvPr/>
            </p:nvSpPr>
            <p:spPr bwMode="auto">
              <a:xfrm flipH="1" flipV="1">
                <a:off x="4544" y="3069"/>
                <a:ext cx="68" cy="7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66"/>
              <p:cNvSpPr>
                <a:spLocks noChangeShapeType="1"/>
              </p:cNvSpPr>
              <p:nvPr/>
            </p:nvSpPr>
            <p:spPr bwMode="auto">
              <a:xfrm flipV="1">
                <a:off x="4774" y="3131"/>
                <a:ext cx="125" cy="4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67"/>
              <p:cNvSpPr>
                <a:spLocks noChangeShapeType="1"/>
              </p:cNvSpPr>
              <p:nvPr/>
            </p:nvSpPr>
            <p:spPr bwMode="auto">
              <a:xfrm flipV="1">
                <a:off x="4763" y="3237"/>
                <a:ext cx="206" cy="13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68"/>
              <p:cNvSpPr>
                <a:spLocks noChangeShapeType="1"/>
              </p:cNvSpPr>
              <p:nvPr/>
            </p:nvSpPr>
            <p:spPr bwMode="auto">
              <a:xfrm flipH="1" flipV="1">
                <a:off x="4512" y="3215"/>
                <a:ext cx="115" cy="3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" name="Group 69"/>
            <p:cNvGrpSpPr>
              <a:grpSpLocks/>
            </p:cNvGrpSpPr>
            <p:nvPr/>
          </p:nvGrpSpPr>
          <p:grpSpPr bwMode="auto">
            <a:xfrm rot="467865">
              <a:off x="1077" y="1855"/>
              <a:ext cx="777" cy="259"/>
              <a:chOff x="3886" y="3532"/>
              <a:chExt cx="1125" cy="341"/>
            </a:xfrm>
          </p:grpSpPr>
          <p:sp>
            <p:nvSpPr>
              <p:cNvPr id="54" name="Line 70"/>
              <p:cNvSpPr>
                <a:spLocks noChangeShapeType="1"/>
              </p:cNvSpPr>
              <p:nvPr/>
            </p:nvSpPr>
            <p:spPr bwMode="auto">
              <a:xfrm rot="10800000" flipV="1">
                <a:off x="4302" y="3667"/>
                <a:ext cx="76" cy="13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71"/>
              <p:cNvSpPr>
                <a:spLocks noChangeShapeType="1"/>
              </p:cNvSpPr>
              <p:nvPr/>
            </p:nvSpPr>
            <p:spPr bwMode="auto">
              <a:xfrm rot="10800000" flipV="1">
                <a:off x="4071" y="3718"/>
                <a:ext cx="183" cy="15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72"/>
              <p:cNvSpPr>
                <a:spLocks noChangeShapeType="1"/>
              </p:cNvSpPr>
              <p:nvPr/>
            </p:nvSpPr>
            <p:spPr bwMode="auto">
              <a:xfrm rot="10800000" flipV="1">
                <a:off x="3886" y="3630"/>
                <a:ext cx="287" cy="76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73"/>
              <p:cNvSpPr>
                <a:spLocks noChangeShapeType="1"/>
              </p:cNvSpPr>
              <p:nvPr/>
            </p:nvSpPr>
            <p:spPr bwMode="auto">
              <a:xfrm rot="10800000" flipV="1">
                <a:off x="3955" y="3564"/>
                <a:ext cx="219" cy="1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74"/>
              <p:cNvSpPr>
                <a:spLocks noChangeShapeType="1"/>
              </p:cNvSpPr>
              <p:nvPr/>
            </p:nvSpPr>
            <p:spPr bwMode="auto">
              <a:xfrm rot="10800000" flipH="1" flipV="1">
                <a:off x="4599" y="3723"/>
                <a:ext cx="298" cy="12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75"/>
              <p:cNvSpPr>
                <a:spLocks noChangeShapeType="1"/>
              </p:cNvSpPr>
              <p:nvPr/>
            </p:nvSpPr>
            <p:spPr bwMode="auto">
              <a:xfrm rot="10800000" flipH="1" flipV="1">
                <a:off x="4684" y="3631"/>
                <a:ext cx="323" cy="76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76"/>
              <p:cNvSpPr>
                <a:spLocks noChangeShapeType="1"/>
              </p:cNvSpPr>
              <p:nvPr/>
            </p:nvSpPr>
            <p:spPr bwMode="auto">
              <a:xfrm rot="10800000" flipH="1" flipV="1">
                <a:off x="4724" y="3532"/>
                <a:ext cx="287" cy="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77"/>
              <p:cNvSpPr>
                <a:spLocks noChangeShapeType="1"/>
              </p:cNvSpPr>
              <p:nvPr/>
            </p:nvSpPr>
            <p:spPr bwMode="auto">
              <a:xfrm rot="10800000" flipH="1" flipV="1">
                <a:off x="4542" y="3568"/>
                <a:ext cx="206" cy="22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78"/>
              <p:cNvSpPr>
                <a:spLocks noChangeShapeType="1"/>
              </p:cNvSpPr>
              <p:nvPr/>
            </p:nvSpPr>
            <p:spPr bwMode="auto">
              <a:xfrm rot="10800000" flipH="1" flipV="1">
                <a:off x="4541" y="3661"/>
                <a:ext cx="183" cy="5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79"/>
              <p:cNvSpPr>
                <a:spLocks noChangeShapeType="1"/>
              </p:cNvSpPr>
              <p:nvPr/>
            </p:nvSpPr>
            <p:spPr bwMode="auto">
              <a:xfrm rot="10800000" flipH="1" flipV="1">
                <a:off x="4474" y="3705"/>
                <a:ext cx="68" cy="79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80"/>
              <p:cNvSpPr>
                <a:spLocks noChangeShapeType="1"/>
              </p:cNvSpPr>
              <p:nvPr/>
            </p:nvSpPr>
            <p:spPr bwMode="auto">
              <a:xfrm rot="10800000" flipV="1">
                <a:off x="4186" y="3679"/>
                <a:ext cx="125" cy="44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81"/>
              <p:cNvSpPr>
                <a:spLocks noChangeShapeType="1"/>
              </p:cNvSpPr>
              <p:nvPr/>
            </p:nvSpPr>
            <p:spPr bwMode="auto">
              <a:xfrm rot="10800000" flipV="1">
                <a:off x="4117" y="3603"/>
                <a:ext cx="206" cy="13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82"/>
              <p:cNvSpPr>
                <a:spLocks noChangeShapeType="1"/>
              </p:cNvSpPr>
              <p:nvPr/>
            </p:nvSpPr>
            <p:spPr bwMode="auto">
              <a:xfrm rot="10800000" flipH="1" flipV="1">
                <a:off x="4458" y="3603"/>
                <a:ext cx="115" cy="35"/>
              </a:xfrm>
              <a:prstGeom prst="line">
                <a:avLst/>
              </a:prstGeom>
              <a:noFill/>
              <a:ln w="9525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Line 83"/>
            <p:cNvSpPr>
              <a:spLocks noChangeShapeType="1"/>
            </p:cNvSpPr>
            <p:nvPr/>
          </p:nvSpPr>
          <p:spPr bwMode="auto">
            <a:xfrm rot="467865">
              <a:off x="466" y="2143"/>
              <a:ext cx="228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84"/>
            <p:cNvSpPr>
              <a:spLocks noChangeShapeType="1"/>
            </p:cNvSpPr>
            <p:nvPr/>
          </p:nvSpPr>
          <p:spPr bwMode="auto">
            <a:xfrm rot="467865">
              <a:off x="2332" y="1514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85"/>
            <p:cNvSpPr>
              <a:spLocks noChangeShapeType="1"/>
            </p:cNvSpPr>
            <p:nvPr/>
          </p:nvSpPr>
          <p:spPr bwMode="auto">
            <a:xfrm rot="467865" flipH="1">
              <a:off x="2437" y="1225"/>
              <a:ext cx="70" cy="11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" name="Group 86"/>
            <p:cNvGrpSpPr>
              <a:grpSpLocks/>
            </p:cNvGrpSpPr>
            <p:nvPr/>
          </p:nvGrpSpPr>
          <p:grpSpPr bwMode="auto">
            <a:xfrm>
              <a:off x="1520" y="2112"/>
              <a:ext cx="608" cy="641"/>
              <a:chOff x="1520" y="2112"/>
              <a:chExt cx="608" cy="641"/>
            </a:xfrm>
          </p:grpSpPr>
          <p:sp>
            <p:nvSpPr>
              <p:cNvPr id="48" name="Line 87"/>
              <p:cNvSpPr>
                <a:spLocks noChangeShapeType="1"/>
              </p:cNvSpPr>
              <p:nvPr/>
            </p:nvSpPr>
            <p:spPr bwMode="auto">
              <a:xfrm rot="467865" flipH="1">
                <a:off x="1722" y="2167"/>
                <a:ext cx="198" cy="3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88"/>
              <p:cNvSpPr>
                <a:spLocks noChangeShapeType="1"/>
              </p:cNvSpPr>
              <p:nvPr/>
            </p:nvSpPr>
            <p:spPr bwMode="auto">
              <a:xfrm rot="467865">
                <a:off x="1679" y="2497"/>
                <a:ext cx="336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89"/>
              <p:cNvSpPr>
                <a:spLocks noChangeShapeType="1"/>
              </p:cNvSpPr>
              <p:nvPr/>
            </p:nvSpPr>
            <p:spPr bwMode="auto">
              <a:xfrm rot="16667865" flipH="1">
                <a:off x="1516" y="2294"/>
                <a:ext cx="384" cy="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Text Box 90"/>
              <p:cNvSpPr txBox="1">
                <a:spLocks noChangeArrowheads="1"/>
              </p:cNvSpPr>
              <p:nvPr/>
            </p:nvSpPr>
            <p:spPr bwMode="auto">
              <a:xfrm>
                <a:off x="1728" y="2497"/>
                <a:ext cx="192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>
                    <a:latin typeface="Helvetica" charset="0"/>
                  </a:rPr>
                  <a:t>x</a:t>
                </a:r>
              </a:p>
            </p:txBody>
          </p:sp>
          <p:sp>
            <p:nvSpPr>
              <p:cNvPr id="52" name="Text Box 91"/>
              <p:cNvSpPr txBox="1">
                <a:spLocks noChangeArrowheads="1"/>
              </p:cNvSpPr>
              <p:nvPr/>
            </p:nvSpPr>
            <p:spPr bwMode="auto">
              <a:xfrm>
                <a:off x="1520" y="2256"/>
                <a:ext cx="192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>
                    <a:latin typeface="Helvetica" charset="0"/>
                  </a:rPr>
                  <a:t>y</a:t>
                </a:r>
              </a:p>
            </p:txBody>
          </p:sp>
          <p:sp>
            <p:nvSpPr>
              <p:cNvPr id="53" name="Text Box 92"/>
              <p:cNvSpPr txBox="1">
                <a:spLocks noChangeArrowheads="1"/>
              </p:cNvSpPr>
              <p:nvPr/>
            </p:nvSpPr>
            <p:spPr bwMode="auto">
              <a:xfrm>
                <a:off x="1936" y="2160"/>
                <a:ext cx="192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>
                    <a:latin typeface="Helvetica" charset="0"/>
                  </a:rPr>
                  <a:t>z</a:t>
                </a:r>
              </a:p>
            </p:txBody>
          </p:sp>
        </p:grpSp>
      </p:grpSp>
      <p:grpSp>
        <p:nvGrpSpPr>
          <p:cNvPr id="96" name="Group 93"/>
          <p:cNvGrpSpPr>
            <a:grpSpLocks/>
          </p:cNvGrpSpPr>
          <p:nvPr/>
        </p:nvGrpSpPr>
        <p:grpSpPr bwMode="auto">
          <a:xfrm>
            <a:off x="6572786" y="3138651"/>
            <a:ext cx="2286000" cy="1676400"/>
            <a:chOff x="0" y="2880"/>
            <a:chExt cx="1643" cy="1200"/>
          </a:xfrm>
        </p:grpSpPr>
        <p:sp>
          <p:nvSpPr>
            <p:cNvPr id="97" name="Oval 94"/>
            <p:cNvSpPr>
              <a:spLocks noChangeArrowheads="1"/>
            </p:cNvSpPr>
            <p:nvPr/>
          </p:nvSpPr>
          <p:spPr bwMode="auto">
            <a:xfrm>
              <a:off x="0" y="3072"/>
              <a:ext cx="1200" cy="1008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50000">
                  <a:srgbClr val="FF0000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" name="Group 95"/>
            <p:cNvGrpSpPr>
              <a:grpSpLocks/>
            </p:cNvGrpSpPr>
            <p:nvPr/>
          </p:nvGrpSpPr>
          <p:grpSpPr bwMode="auto">
            <a:xfrm>
              <a:off x="0" y="2880"/>
              <a:ext cx="1643" cy="1137"/>
              <a:chOff x="1824" y="2753"/>
              <a:chExt cx="1643" cy="1137"/>
            </a:xfrm>
          </p:grpSpPr>
          <p:sp>
            <p:nvSpPr>
              <p:cNvPr id="99" name="Oval 96"/>
              <p:cNvSpPr>
                <a:spLocks noChangeArrowheads="1"/>
              </p:cNvSpPr>
              <p:nvPr/>
            </p:nvSpPr>
            <p:spPr bwMode="auto">
              <a:xfrm rot="-5396455">
                <a:off x="2207" y="3074"/>
                <a:ext cx="425" cy="805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Text Box 97"/>
              <p:cNvSpPr txBox="1">
                <a:spLocks noChangeArrowheads="1"/>
              </p:cNvSpPr>
              <p:nvPr/>
            </p:nvSpPr>
            <p:spPr bwMode="auto">
              <a:xfrm rot="32774">
                <a:off x="3121" y="3408"/>
                <a:ext cx="346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 b="1">
                    <a:solidFill>
                      <a:schemeClr val="folHlink"/>
                    </a:solidFill>
                    <a:latin typeface="BellGothic" charset="0"/>
                  </a:rPr>
                  <a:t>p</a:t>
                </a:r>
                <a:r>
                  <a:rPr lang="en-US" sz="2000" b="1" baseline="-25000">
                    <a:solidFill>
                      <a:schemeClr val="folHlink"/>
                    </a:solidFill>
                    <a:latin typeface="BellGothic" charset="0"/>
                  </a:rPr>
                  <a:t>x</a:t>
                </a:r>
              </a:p>
            </p:txBody>
          </p:sp>
          <p:sp>
            <p:nvSpPr>
              <p:cNvPr id="101" name="AutoShape 98"/>
              <p:cNvSpPr>
                <a:spLocks noChangeArrowheads="1"/>
              </p:cNvSpPr>
              <p:nvPr/>
            </p:nvSpPr>
            <p:spPr bwMode="auto">
              <a:xfrm rot="-13364457">
                <a:off x="1898" y="3652"/>
                <a:ext cx="159" cy="5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AutoShape 99"/>
              <p:cNvSpPr>
                <a:spLocks noChangeArrowheads="1"/>
              </p:cNvSpPr>
              <p:nvPr/>
            </p:nvSpPr>
            <p:spPr bwMode="auto">
              <a:xfrm rot="2195161">
                <a:off x="2779" y="3657"/>
                <a:ext cx="162" cy="55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AutoShape 100"/>
              <p:cNvSpPr>
                <a:spLocks noChangeArrowheads="1"/>
              </p:cNvSpPr>
              <p:nvPr/>
            </p:nvSpPr>
            <p:spPr bwMode="auto">
              <a:xfrm rot="-8195698">
                <a:off x="1946" y="3222"/>
                <a:ext cx="158" cy="5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AutoShape 101"/>
              <p:cNvSpPr>
                <a:spLocks noChangeArrowheads="1"/>
              </p:cNvSpPr>
              <p:nvPr/>
            </p:nvSpPr>
            <p:spPr bwMode="auto">
              <a:xfrm rot="-6451382">
                <a:off x="2120" y="3144"/>
                <a:ext cx="158" cy="5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AutoShape 102"/>
              <p:cNvSpPr>
                <a:spLocks noChangeArrowheads="1"/>
              </p:cNvSpPr>
              <p:nvPr/>
            </p:nvSpPr>
            <p:spPr bwMode="auto">
              <a:xfrm rot="-2675131">
                <a:off x="2766" y="3250"/>
                <a:ext cx="158" cy="5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AutoShape 103"/>
              <p:cNvSpPr>
                <a:spLocks noChangeArrowheads="1"/>
              </p:cNvSpPr>
              <p:nvPr/>
            </p:nvSpPr>
            <p:spPr bwMode="auto">
              <a:xfrm rot="5363457">
                <a:off x="2346" y="3782"/>
                <a:ext cx="159" cy="57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AutoShape 104"/>
              <p:cNvSpPr>
                <a:spLocks noChangeArrowheads="1"/>
              </p:cNvSpPr>
              <p:nvPr/>
            </p:nvSpPr>
            <p:spPr bwMode="auto">
              <a:xfrm rot="24786">
                <a:off x="2853" y="3448"/>
                <a:ext cx="162" cy="55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AutoShape 105"/>
              <p:cNvSpPr>
                <a:spLocks noChangeArrowheads="1"/>
              </p:cNvSpPr>
              <p:nvPr/>
            </p:nvSpPr>
            <p:spPr bwMode="auto">
              <a:xfrm rot="3817646">
                <a:off x="2584" y="3767"/>
                <a:ext cx="159" cy="5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AutoShape 106"/>
              <p:cNvSpPr>
                <a:spLocks noChangeArrowheads="1"/>
              </p:cNvSpPr>
              <p:nvPr/>
            </p:nvSpPr>
            <p:spPr bwMode="auto">
              <a:xfrm rot="-4256754">
                <a:off x="2550" y="3153"/>
                <a:ext cx="158" cy="5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AutoShape 107"/>
              <p:cNvSpPr>
                <a:spLocks noChangeArrowheads="1"/>
              </p:cNvSpPr>
              <p:nvPr/>
            </p:nvSpPr>
            <p:spPr bwMode="auto">
              <a:xfrm rot="-10731225">
                <a:off x="1824" y="3434"/>
                <a:ext cx="162" cy="55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AutoShape 108"/>
              <p:cNvSpPr>
                <a:spLocks noChangeArrowheads="1"/>
              </p:cNvSpPr>
              <p:nvPr/>
            </p:nvSpPr>
            <p:spPr bwMode="auto">
              <a:xfrm rot="-5502003">
                <a:off x="2335" y="3115"/>
                <a:ext cx="158" cy="5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AutoShape 109"/>
              <p:cNvSpPr>
                <a:spLocks noChangeArrowheads="1"/>
              </p:cNvSpPr>
              <p:nvPr/>
            </p:nvSpPr>
            <p:spPr bwMode="auto">
              <a:xfrm rot="6601722">
                <a:off x="2111" y="3761"/>
                <a:ext cx="159" cy="5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3300"/>
                  </a:gs>
                  <a:gs pos="100000">
                    <a:srgbClr val="FFFF00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110"/>
              <p:cNvSpPr>
                <a:spLocks noChangeShapeType="1"/>
              </p:cNvSpPr>
              <p:nvPr/>
            </p:nvSpPr>
            <p:spPr bwMode="auto">
              <a:xfrm>
                <a:off x="2420" y="3460"/>
                <a:ext cx="892" cy="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11"/>
              <p:cNvSpPr>
                <a:spLocks noChangeShapeType="1"/>
              </p:cNvSpPr>
              <p:nvPr/>
            </p:nvSpPr>
            <p:spPr bwMode="auto">
              <a:xfrm rot="-5400000">
                <a:off x="2108" y="3146"/>
                <a:ext cx="627" cy="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Text Box 112"/>
              <p:cNvSpPr txBox="1">
                <a:spLocks noChangeArrowheads="1"/>
              </p:cNvSpPr>
              <p:nvPr/>
            </p:nvSpPr>
            <p:spPr bwMode="auto">
              <a:xfrm rot="16278">
                <a:off x="2161" y="2753"/>
                <a:ext cx="310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chemeClr val="folHlink"/>
                    </a:solidFill>
                    <a:latin typeface="BellGothic" charset="0"/>
                  </a:rPr>
                  <a:t>p</a:t>
                </a:r>
                <a:r>
                  <a:rPr lang="en-US" sz="2000" b="1" baseline="-25000">
                    <a:solidFill>
                      <a:schemeClr val="folHlink"/>
                    </a:solidFill>
                    <a:latin typeface="BellGothic" charset="0"/>
                  </a:rPr>
                  <a:t>y</a:t>
                </a:r>
                <a:endParaRPr lang="en-US" sz="2000" b="1">
                  <a:solidFill>
                    <a:schemeClr val="folHlink"/>
                  </a:solidFill>
                  <a:latin typeface="BellGothic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362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3859" y="826473"/>
            <a:ext cx="4100493" cy="340289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3" name="Connettore 2 10"/>
          <p:cNvCxnSpPr/>
          <p:nvPr/>
        </p:nvCxnSpPr>
        <p:spPr>
          <a:xfrm rot="5400000" flipH="1" flipV="1">
            <a:off x="3570057" y="2585504"/>
            <a:ext cx="285752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e 14"/>
          <p:cNvSpPr/>
          <p:nvPr/>
        </p:nvSpPr>
        <p:spPr>
          <a:xfrm>
            <a:off x="7142751" y="1086100"/>
            <a:ext cx="1643042" cy="64294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16"/>
          <p:cNvSpPr txBox="1"/>
          <p:nvPr/>
        </p:nvSpPr>
        <p:spPr>
          <a:xfrm>
            <a:off x="6999875" y="1729042"/>
            <a:ext cx="179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Saturation scale</a:t>
            </a:r>
            <a:endParaRPr lang="it-IT" b="1" i="1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08" y="4545915"/>
            <a:ext cx="5341389" cy="699946"/>
          </a:xfrm>
          <a:prstGeom prst="rect">
            <a:avLst/>
          </a:prstGeom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30" y="826472"/>
            <a:ext cx="3715390" cy="337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15433" y="851951"/>
            <a:ext cx="3644345" cy="3352148"/>
            <a:chOff x="3657" y="686"/>
            <a:chExt cx="1971" cy="1426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3696" y="686"/>
              <a:ext cx="1932" cy="1426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V="1">
              <a:off x="3984" y="720"/>
              <a:ext cx="12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3984" y="1824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3996" y="1008"/>
              <a:ext cx="38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380" y="1008"/>
              <a:ext cx="1049" cy="639"/>
            </a:xfrm>
            <a:custGeom>
              <a:avLst/>
              <a:gdLst>
                <a:gd name="T0" fmla="*/ 0 w 855"/>
                <a:gd name="T1" fmla="*/ 0 h 743"/>
                <a:gd name="T2" fmla="*/ 335 w 855"/>
                <a:gd name="T3" fmla="*/ 435 h 743"/>
                <a:gd name="T4" fmla="*/ 855 w 855"/>
                <a:gd name="T5" fmla="*/ 743 h 743"/>
                <a:gd name="connsiteX0" fmla="*/ 0 w 10000"/>
                <a:gd name="connsiteY0" fmla="*/ 0 h 10000"/>
                <a:gd name="connsiteX1" fmla="*/ 4162 w 10000"/>
                <a:gd name="connsiteY1" fmla="*/ 5718 h 10000"/>
                <a:gd name="connsiteX2" fmla="*/ 10000 w 10000"/>
                <a:gd name="connsiteY2" fmla="*/ 10000 h 10000"/>
                <a:gd name="connsiteX0" fmla="*/ 0 w 10183"/>
                <a:gd name="connsiteY0" fmla="*/ 0 h 9063"/>
                <a:gd name="connsiteX1" fmla="*/ 4162 w 10183"/>
                <a:gd name="connsiteY1" fmla="*/ 5718 h 9063"/>
                <a:gd name="connsiteX2" fmla="*/ 10183 w 10183"/>
                <a:gd name="connsiteY2" fmla="*/ 9063 h 9063"/>
                <a:gd name="connsiteX0" fmla="*/ 0 w 10000"/>
                <a:gd name="connsiteY0" fmla="*/ 0 h 10000"/>
                <a:gd name="connsiteX1" fmla="*/ 4087 w 10000"/>
                <a:gd name="connsiteY1" fmla="*/ 6309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643" y="1069"/>
                    <a:pt x="2456" y="4468"/>
                    <a:pt x="4087" y="6309"/>
                  </a:cubicBezTo>
                  <a:cubicBezTo>
                    <a:pt x="5718" y="8151"/>
                    <a:pt x="8760" y="9368"/>
                    <a:pt x="10000" y="10000"/>
                  </a:cubicBezTo>
                </a:path>
              </a:pathLst>
            </a:custGeom>
            <a:noFill/>
            <a:ln w="57150" cap="flat" cmpd="sng">
              <a:solidFill>
                <a:srgbClr val="0000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5237" y="1776"/>
              <a:ext cx="254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/>
                <a:t>p</a:t>
              </a:r>
              <a:r>
                <a:rPr lang="it-IT" baseline="-25000"/>
                <a:t>T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 rot="16200000">
              <a:off x="3528" y="1005"/>
              <a:ext cx="50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400" dirty="0" err="1"/>
                <a:t>dN</a:t>
              </a:r>
              <a:r>
                <a:rPr lang="it-IT" sz="2400" dirty="0"/>
                <a:t>/d</a:t>
              </a:r>
              <a:r>
                <a:rPr lang="it-IT" sz="2400" baseline="30000" dirty="0"/>
                <a:t>2</a:t>
              </a:r>
              <a:r>
                <a:rPr lang="it-IT" sz="2400" dirty="0"/>
                <a:t>p</a:t>
              </a:r>
              <a:r>
                <a:rPr lang="it-IT" sz="2400" baseline="-25000" dirty="0"/>
                <a:t>T</a:t>
              </a: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>
              <a:off x="4368" y="1008"/>
              <a:ext cx="12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4188" y="1814"/>
              <a:ext cx="51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sz="2400" dirty="0" err="1">
                  <a:solidFill>
                    <a:srgbClr val="FF0000"/>
                  </a:solidFill>
                </a:rPr>
                <a:t>Q</a:t>
              </a:r>
              <a:r>
                <a:rPr lang="it-IT" sz="2400" baseline="-25000" dirty="0" err="1">
                  <a:solidFill>
                    <a:srgbClr val="FF0000"/>
                  </a:solidFill>
                </a:rPr>
                <a:t>sat</a:t>
              </a:r>
              <a:r>
                <a:rPr lang="it-IT" sz="2400" dirty="0">
                  <a:solidFill>
                    <a:srgbClr val="FF0000"/>
                  </a:solidFill>
                </a:rPr>
                <a:t>(</a:t>
              </a:r>
              <a:r>
                <a:rPr lang="it-IT" sz="2400" dirty="0" err="1">
                  <a:solidFill>
                    <a:srgbClr val="FF0000"/>
                  </a:solidFill>
                </a:rPr>
                <a:t>s</a:t>
              </a:r>
              <a:r>
                <a:rPr lang="it-IT" sz="2400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69071" y="5977725"/>
            <a:ext cx="282011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2200" dirty="0">
                <a:solidFill>
                  <a:srgbClr val="73D5E5"/>
                </a:solidFill>
              </a:rPr>
              <a:t>At RHIC Q</a:t>
            </a:r>
            <a:r>
              <a:rPr lang="it-IT" sz="2200" baseline="30000" dirty="0">
                <a:solidFill>
                  <a:srgbClr val="73D5E5"/>
                </a:solidFill>
              </a:rPr>
              <a:t>2</a:t>
            </a:r>
            <a:r>
              <a:rPr lang="it-IT" sz="2200" dirty="0">
                <a:solidFill>
                  <a:srgbClr val="73D5E5"/>
                </a:solidFill>
              </a:rPr>
              <a:t> </a:t>
            </a:r>
            <a:r>
              <a:rPr lang="en-US" sz="2200" dirty="0">
                <a:solidFill>
                  <a:srgbClr val="73D5E5"/>
                </a:solidFill>
              </a:rPr>
              <a:t>~ </a:t>
            </a:r>
            <a:r>
              <a:rPr lang="it-IT" sz="2200" dirty="0">
                <a:solidFill>
                  <a:srgbClr val="73D5E5"/>
                </a:solidFill>
              </a:rPr>
              <a:t>2 GeV</a:t>
            </a:r>
            <a:r>
              <a:rPr lang="it-IT" sz="2200" baseline="30000" dirty="0">
                <a:solidFill>
                  <a:srgbClr val="73D5E5"/>
                </a:solidFill>
              </a:rPr>
              <a:t>2</a:t>
            </a:r>
          </a:p>
          <a:p>
            <a:pPr algn="l"/>
            <a:r>
              <a:rPr lang="it-IT" sz="2200" dirty="0">
                <a:solidFill>
                  <a:srgbClr val="73D5E5"/>
                </a:solidFill>
              </a:rPr>
              <a:t>At LHC Q2 </a:t>
            </a:r>
            <a:r>
              <a:rPr lang="en-US" sz="2200" dirty="0" smtClean="0">
                <a:solidFill>
                  <a:srgbClr val="73D5E5"/>
                </a:solidFill>
              </a:rPr>
              <a:t>~ 5-6 GeV</a:t>
            </a:r>
            <a:r>
              <a:rPr lang="en-US" sz="2200" baseline="30000" dirty="0" smtClean="0">
                <a:solidFill>
                  <a:srgbClr val="73D5E5"/>
                </a:solidFill>
              </a:rPr>
              <a:t>2</a:t>
            </a:r>
            <a:r>
              <a:rPr lang="en-US" sz="2200" dirty="0" smtClean="0">
                <a:solidFill>
                  <a:srgbClr val="73D5E5"/>
                </a:solidFill>
              </a:rPr>
              <a:t> </a:t>
            </a:r>
            <a:r>
              <a:rPr lang="en-US" sz="2200" dirty="0">
                <a:solidFill>
                  <a:srgbClr val="73D5E5"/>
                </a:solidFill>
              </a:rPr>
              <a:t>?</a:t>
            </a:r>
            <a:endParaRPr lang="it-IT" sz="2200" baseline="30000" dirty="0">
              <a:solidFill>
                <a:srgbClr val="73D5E5"/>
              </a:solidFill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640446" y="115889"/>
            <a:ext cx="7979139" cy="5343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08080"/>
              </a:gs>
              <a:gs pos="50000">
                <a:srgbClr val="FFFF66"/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521802" y="127001"/>
            <a:ext cx="44037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/>
                <a:cs typeface="Arial Rounded MT Bold"/>
              </a:rPr>
              <a:t>Color Glass Condensate</a:t>
            </a:r>
            <a:endParaRPr lang="en-US" sz="2800" b="1" baseline="-25000" dirty="0">
              <a:effectLst>
                <a:outerShdw blurRad="38100" dist="38100" dir="2700000" algn="tl">
                  <a:srgbClr val="FFFFFF"/>
                </a:outerShdw>
              </a:effectLst>
              <a:latin typeface="Arial Rounded MT Bold" charset="0"/>
              <a:cs typeface="Arial" charset="0"/>
            </a:endParaRPr>
          </a:p>
        </p:txBody>
      </p:sp>
      <p:graphicFrame>
        <p:nvGraphicFramePr>
          <p:cNvPr id="2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409608"/>
              </p:ext>
            </p:extLst>
          </p:nvPr>
        </p:nvGraphicFramePr>
        <p:xfrm>
          <a:off x="422830" y="5370751"/>
          <a:ext cx="3170183" cy="63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3" name="Equation" r:id="rId6" imgW="2082600" imgH="419040" progId="Equation.3">
                  <p:embed/>
                </p:oleObj>
              </mc:Choice>
              <mc:Fallback>
                <p:oleObj name="Equation" r:id="rId6" imgW="2082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830" y="5370751"/>
                        <a:ext cx="3170183" cy="6360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138220" y="5274703"/>
            <a:ext cx="48526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Specific of CGC is a non-equilibrium </a:t>
            </a:r>
          </a:p>
          <a:p>
            <a:r>
              <a:rPr lang="en-US" sz="2400" dirty="0">
                <a:solidFill>
                  <a:srgbClr val="FFFF00"/>
                </a:solidFill>
                <a:latin typeface="Cambria"/>
                <a:cs typeface="Cambria"/>
              </a:rPr>
              <a:t>d</a:t>
            </a:r>
            <a:r>
              <a:rPr lang="en-US" sz="2400" dirty="0" smtClean="0">
                <a:solidFill>
                  <a:srgbClr val="FFFF00"/>
                </a:solidFill>
                <a:latin typeface="Cambria"/>
                <a:cs typeface="Cambria"/>
              </a:rPr>
              <a:t>istribution function !</a:t>
            </a:r>
            <a:endParaRPr lang="en-US" sz="2400" dirty="0">
              <a:solidFill>
                <a:srgbClr val="FFFF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8191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12846</TotalTime>
  <Words>1885</Words>
  <Application>Microsoft Office PowerPoint</Application>
  <PresentationFormat>Presentazione su schermo (4:3)</PresentationFormat>
  <Paragraphs>281</Paragraphs>
  <Slides>30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3" baseType="lpstr">
      <vt:lpstr>Office Theme</vt:lpstr>
      <vt:lpstr>Photo Editor Photo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V2 from KLN in Hydro</vt:lpstr>
      <vt:lpstr>V2 from KLN in Hydro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Higher h/s for KLN leads to small v3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Vincenzo</dc:creator>
  <cp:lastModifiedBy>tecno</cp:lastModifiedBy>
  <cp:revision>180</cp:revision>
  <cp:lastPrinted>2013-05-30T18:26:52Z</cp:lastPrinted>
  <dcterms:created xsi:type="dcterms:W3CDTF">2013-05-17T15:23:13Z</dcterms:created>
  <dcterms:modified xsi:type="dcterms:W3CDTF">2013-06-04T07:31:44Z</dcterms:modified>
</cp:coreProperties>
</file>