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5" r:id="rId9"/>
    <p:sldId id="285" r:id="rId10"/>
    <p:sldId id="284" r:id="rId11"/>
    <p:sldId id="268" r:id="rId12"/>
    <p:sldId id="269" r:id="rId13"/>
    <p:sldId id="270" r:id="rId14"/>
    <p:sldId id="276" r:id="rId15"/>
    <p:sldId id="271" r:id="rId16"/>
    <p:sldId id="272" r:id="rId17"/>
    <p:sldId id="274" r:id="rId18"/>
    <p:sldId id="286" r:id="rId19"/>
    <p:sldId id="287" r:id="rId20"/>
    <p:sldId id="288" r:id="rId21"/>
    <p:sldId id="289" r:id="rId22"/>
    <p:sldId id="290" r:id="rId23"/>
    <p:sldId id="291" r:id="rId24"/>
    <p:sldId id="278" r:id="rId25"/>
    <p:sldId id="277" r:id="rId26"/>
    <p:sldId id="266" r:id="rId27"/>
    <p:sldId id="294" r:id="rId28"/>
    <p:sldId id="29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  <a:srgbClr val="D44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58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37D9-A77E-B243-A0F8-1278C5E33659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721A-E8DA-5C42-BACB-D6604F6683B2}" type="slidenum">
              <a:rPr lang="da-DK" smtClean="0"/>
              <a:t>‹N›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1219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605F9-EFA8-4679-92E3-DA8CF887158B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B1933-9E36-4DD2-823F-877DB47626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58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0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05EDC-05C5-4173-AEE1-7CEDFF7B7F88}" type="slidenum">
              <a:rPr lang="en-US" smtClean="0"/>
              <a:t>‹N›</a:t>
            </a:fld>
            <a:endParaRPr lang="en-US"/>
          </a:p>
        </p:txBody>
      </p:sp>
      <p:pic>
        <p:nvPicPr>
          <p:cNvPr id="9" name="Picture 5" descr="logo.bmp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685800" cy="638504"/>
          </a:xfrm>
          <a:prstGeom prst="rect">
            <a:avLst/>
          </a:prstGeom>
        </p:spPr>
      </p:pic>
      <p:pic>
        <p:nvPicPr>
          <p:cNvPr id="10" name="Picture 6" descr="alice-logo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"/>
            <a:ext cx="457200" cy="6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5334000" cy="3048000"/>
          </a:xfrm>
          <a:ln w="22225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Pseudorapidity density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&amp; anisotropic flow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over a wide </a:t>
            </a:r>
            <a:r>
              <a:rPr lang="en-US" sz="3200" dirty="0">
                <a:solidFill>
                  <a:srgbClr val="0000FF"/>
                </a:solidFill>
                <a:latin typeface="Symbol" pitchFamily="18" charset="2"/>
              </a:rPr>
              <a:t>h</a:t>
            </a:r>
            <a:r>
              <a:rPr lang="en-US" sz="3200" dirty="0" smtClean="0">
                <a:solidFill>
                  <a:srgbClr val="0000FF"/>
                </a:solidFill>
              </a:rPr>
              <a:t> range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in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err="1" smtClean="0">
                <a:solidFill>
                  <a:srgbClr val="0000FF"/>
                </a:solidFill>
              </a:rPr>
              <a:t>Pb-Pb</a:t>
            </a:r>
            <a:r>
              <a:rPr lang="en-US" sz="3200" dirty="0" smtClean="0">
                <a:solidFill>
                  <a:srgbClr val="0000FF"/>
                </a:solidFill>
              </a:rPr>
              <a:t> collisions at 2.76 TeV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using ALICE </a:t>
            </a:r>
            <a:r>
              <a:rPr lang="en-US" sz="3200" dirty="0">
                <a:solidFill>
                  <a:srgbClr val="0000FF"/>
                </a:solidFill>
              </a:rPr>
              <a:t>@</a:t>
            </a:r>
            <a:r>
              <a:rPr lang="en-US" sz="3200" dirty="0" smtClean="0">
                <a:solidFill>
                  <a:srgbClr val="0000FF"/>
                </a:solidFill>
              </a:rPr>
              <a:t> LHC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72000"/>
            <a:ext cx="6477000" cy="16764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Jens Jørgen Gaardhøje for the ALICE Collaboration</a:t>
            </a:r>
          </a:p>
          <a:p>
            <a:pPr algn="ctr"/>
            <a:r>
              <a:rPr lang="en-US" sz="2000" dirty="0" smtClean="0"/>
              <a:t> Niels Bohr Institute &amp; Discovery Center</a:t>
            </a:r>
          </a:p>
          <a:p>
            <a:pPr algn="ctr"/>
            <a:r>
              <a:rPr lang="en-US" sz="2000" i="1" dirty="0" smtClean="0"/>
              <a:t>INPC, Firenze,  June 2013</a:t>
            </a:r>
          </a:p>
          <a:p>
            <a:pPr algn="ctr"/>
            <a:endParaRPr lang="en-US" dirty="0"/>
          </a:p>
        </p:txBody>
      </p:sp>
      <p:pic>
        <p:nvPicPr>
          <p:cNvPr id="4" name="Picture 10" descr="nat-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2" y="5489849"/>
            <a:ext cx="1088728" cy="1368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8" descr="DG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6147770"/>
            <a:ext cx="1619672" cy="7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487362"/>
          </a:xfrm>
        </p:spPr>
        <p:txBody>
          <a:bodyPr>
            <a:normAutofit/>
          </a:bodyPr>
          <a:lstStyle/>
          <a:p>
            <a:r>
              <a:rPr lang="da-DK" sz="2400" dirty="0" smtClean="0"/>
              <a:t>From </a:t>
            </a:r>
            <a:r>
              <a:rPr lang="da-DK" sz="2400" dirty="0" err="1" smtClean="0"/>
              <a:t>pseudorapidty</a:t>
            </a:r>
            <a:r>
              <a:rPr lang="da-DK" sz="2400" dirty="0" smtClean="0"/>
              <a:t> </a:t>
            </a:r>
            <a:r>
              <a:rPr lang="da-DK" sz="2400" dirty="0" err="1" smtClean="0"/>
              <a:t>density</a:t>
            </a:r>
            <a:r>
              <a:rPr lang="da-DK" sz="2400" dirty="0" smtClean="0"/>
              <a:t> to </a:t>
            </a:r>
            <a:r>
              <a:rPr lang="da-DK" sz="2400" dirty="0" err="1" smtClean="0"/>
              <a:t>rapidity</a:t>
            </a:r>
            <a:r>
              <a:rPr lang="da-DK" sz="2400" dirty="0" smtClean="0"/>
              <a:t> </a:t>
            </a:r>
            <a:r>
              <a:rPr lang="da-DK" sz="2400" dirty="0" err="1" smtClean="0"/>
              <a:t>density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4036706" cy="3470234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52400" y="762000"/>
            <a:ext cx="89154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Pseudorapidity: </a:t>
            </a:r>
            <a:r>
              <a:rPr lang="da-DK" dirty="0" err="1" smtClean="0"/>
              <a:t>η</a:t>
            </a:r>
            <a:r>
              <a:rPr lang="da-DK" dirty="0" smtClean="0"/>
              <a:t> = -</a:t>
            </a:r>
            <a:r>
              <a:rPr lang="da-DK" dirty="0" err="1" smtClean="0"/>
              <a:t>ln</a:t>
            </a:r>
            <a:r>
              <a:rPr lang="da-DK" dirty="0" smtClean="0"/>
              <a:t>(</a:t>
            </a:r>
            <a:r>
              <a:rPr lang="da-DK" dirty="0" err="1" smtClean="0"/>
              <a:t>tan</a:t>
            </a:r>
            <a:r>
              <a:rPr lang="da-DK" dirty="0" smtClean="0"/>
              <a:t>(</a:t>
            </a:r>
            <a:r>
              <a:rPr lang="da-DK" dirty="0" err="1" smtClean="0">
                <a:solidFill>
                  <a:srgbClr val="FF0000"/>
                </a:solidFill>
              </a:rPr>
              <a:t>θ</a:t>
            </a:r>
            <a:r>
              <a:rPr lang="da-DK" dirty="0" smtClean="0"/>
              <a:t>/2)          </a:t>
            </a:r>
            <a:r>
              <a:rPr lang="da-DK" dirty="0" err="1" smtClean="0"/>
              <a:t>Rapidity</a:t>
            </a:r>
            <a:r>
              <a:rPr lang="da-DK" dirty="0" smtClean="0"/>
              <a:t>:  y = ½ </a:t>
            </a:r>
            <a:r>
              <a:rPr lang="da-DK" dirty="0" err="1" smtClean="0"/>
              <a:t>ln</a:t>
            </a:r>
            <a:r>
              <a:rPr lang="da-DK" dirty="0" smtClean="0"/>
              <a:t> (1+ </a:t>
            </a:r>
            <a:r>
              <a:rPr lang="da-DK" dirty="0" smtClean="0">
                <a:solidFill>
                  <a:srgbClr val="0000FF"/>
                </a:solidFill>
              </a:rPr>
              <a:t>β</a:t>
            </a:r>
            <a:r>
              <a:rPr lang="da-DK" dirty="0" err="1" smtClean="0"/>
              <a:t>cos</a:t>
            </a:r>
            <a:r>
              <a:rPr lang="da-DK" dirty="0" smtClean="0"/>
              <a:t>(</a:t>
            </a:r>
            <a:r>
              <a:rPr lang="da-DK" dirty="0" err="1" smtClean="0">
                <a:solidFill>
                  <a:srgbClr val="FF0000"/>
                </a:solidFill>
              </a:rPr>
              <a:t>θ</a:t>
            </a:r>
            <a:r>
              <a:rPr lang="da-DK" dirty="0" smtClean="0"/>
              <a:t>))/</a:t>
            </a:r>
            <a:r>
              <a:rPr lang="da-DK" dirty="0"/>
              <a:t>(</a:t>
            </a:r>
            <a:r>
              <a:rPr lang="da-DK" dirty="0" smtClean="0"/>
              <a:t>1- </a:t>
            </a:r>
            <a:r>
              <a:rPr lang="da-DK" dirty="0">
                <a:solidFill>
                  <a:srgbClr val="0000FF"/>
                </a:solidFill>
              </a:rPr>
              <a:t>β</a:t>
            </a:r>
            <a:r>
              <a:rPr lang="da-DK" dirty="0" err="1"/>
              <a:t>cos</a:t>
            </a:r>
            <a:r>
              <a:rPr lang="da-DK" dirty="0"/>
              <a:t>(</a:t>
            </a:r>
            <a:r>
              <a:rPr lang="da-DK" dirty="0" err="1">
                <a:solidFill>
                  <a:srgbClr val="FF0000"/>
                </a:solidFill>
              </a:rPr>
              <a:t>θ</a:t>
            </a:r>
            <a:r>
              <a:rPr lang="da-DK" dirty="0" smtClean="0"/>
              <a:t>))           </a:t>
            </a:r>
            <a:r>
              <a:rPr lang="da-DK" dirty="0" err="1" smtClean="0"/>
              <a:t>y≈η</a:t>
            </a:r>
            <a:endParaRPr lang="da-DK" dirty="0" smtClean="0"/>
          </a:p>
          <a:p>
            <a:r>
              <a:rPr lang="da-DK" dirty="0" smtClean="0"/>
              <a:t>   </a:t>
            </a:r>
            <a:r>
              <a:rPr lang="da-DK" sz="1400" dirty="0" smtClean="0"/>
              <a:t>  (for </a:t>
            </a:r>
            <a:r>
              <a:rPr lang="da-DK" sz="1400" dirty="0" err="1" smtClean="0"/>
              <a:t>unidentified</a:t>
            </a:r>
            <a:r>
              <a:rPr lang="da-DK" sz="1400" dirty="0" smtClean="0"/>
              <a:t> </a:t>
            </a:r>
            <a:r>
              <a:rPr lang="da-DK" sz="1400" dirty="0" err="1" smtClean="0"/>
              <a:t>particles</a:t>
            </a:r>
            <a:r>
              <a:rPr lang="da-DK" sz="1400" dirty="0" smtClean="0"/>
              <a:t>)                                           (for </a:t>
            </a:r>
            <a:r>
              <a:rPr lang="da-DK" sz="1400" dirty="0" err="1" smtClean="0"/>
              <a:t>identified</a:t>
            </a:r>
            <a:r>
              <a:rPr lang="da-DK" sz="1400" dirty="0" smtClean="0"/>
              <a:t> </a:t>
            </a:r>
            <a:r>
              <a:rPr lang="da-DK" sz="1400" dirty="0" err="1" smtClean="0"/>
              <a:t>particles</a:t>
            </a:r>
            <a:r>
              <a:rPr lang="da-DK" sz="1400" dirty="0" smtClean="0"/>
              <a:t>)                                                 (for large y &amp; p</a:t>
            </a:r>
            <a:r>
              <a:rPr lang="da-DK" sz="1400" baseline="-25000" dirty="0" smtClean="0"/>
              <a:t>T</a:t>
            </a:r>
            <a:r>
              <a:rPr lang="da-DK" sz="1400" dirty="0" smtClean="0"/>
              <a:t>)</a:t>
            </a:r>
            <a:endParaRPr lang="da-DK" sz="1400" dirty="0"/>
          </a:p>
        </p:txBody>
      </p:sp>
      <p:sp>
        <p:nvSpPr>
          <p:cNvPr id="9" name="Tekstfelt 8"/>
          <p:cNvSpPr txBox="1"/>
          <p:nvPr/>
        </p:nvSpPr>
        <p:spPr>
          <a:xfrm>
            <a:off x="5257800" y="2667000"/>
            <a:ext cx="3581400" cy="32932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Two</a:t>
            </a:r>
            <a:r>
              <a:rPr lang="da-DK" sz="1600" dirty="0" smtClean="0"/>
              <a:t> models for the </a:t>
            </a:r>
            <a:r>
              <a:rPr lang="da-DK" sz="1600" dirty="0" err="1" smtClean="0"/>
              <a:t>reaction</a:t>
            </a:r>
            <a:r>
              <a:rPr lang="da-DK" sz="1600" dirty="0" smtClean="0"/>
              <a:t>:</a:t>
            </a:r>
          </a:p>
          <a:p>
            <a:endParaRPr lang="da-DK" sz="1600" dirty="0"/>
          </a:p>
          <a:p>
            <a:r>
              <a:rPr lang="da-DK" sz="1600" dirty="0" smtClean="0">
                <a:solidFill>
                  <a:srgbClr val="FF0000"/>
                </a:solidFill>
              </a:rPr>
              <a:t>Landau(-Wong): </a:t>
            </a:r>
            <a:r>
              <a:rPr lang="da-DK" sz="1600" dirty="0" smtClean="0"/>
              <a:t>Matter </a:t>
            </a:r>
            <a:r>
              <a:rPr lang="da-DK" sz="1600" dirty="0" err="1" smtClean="0"/>
              <a:t>stopped</a:t>
            </a:r>
            <a:r>
              <a:rPr lang="da-DK" sz="1600" dirty="0" smtClean="0"/>
              <a:t> at y=0, 1D-hydrodynamical </a:t>
            </a:r>
            <a:r>
              <a:rPr lang="da-DK" sz="1600" dirty="0" err="1" smtClean="0"/>
              <a:t>expansion</a:t>
            </a:r>
            <a:r>
              <a:rPr lang="da-DK" sz="1600" dirty="0" smtClean="0"/>
              <a:t> </a:t>
            </a:r>
          </a:p>
          <a:p>
            <a:r>
              <a:rPr lang="da-DK" sz="1600" dirty="0" err="1" smtClean="0"/>
              <a:t>Expect</a:t>
            </a:r>
            <a:r>
              <a:rPr lang="da-DK" sz="1600" dirty="0" smtClean="0"/>
              <a:t>: </a:t>
            </a:r>
          </a:p>
          <a:p>
            <a:r>
              <a:rPr lang="da-DK" sz="1600" dirty="0" err="1" smtClean="0"/>
              <a:t>dN</a:t>
            </a:r>
            <a:r>
              <a:rPr lang="da-DK" sz="1600" dirty="0" smtClean="0"/>
              <a:t>/dy   α  </a:t>
            </a:r>
            <a:r>
              <a:rPr lang="da-DK" sz="1600" dirty="0" err="1" smtClean="0"/>
              <a:t>exp</a:t>
            </a:r>
            <a:r>
              <a:rPr lang="da-DK" sz="1600" dirty="0" smtClean="0"/>
              <a:t> (y</a:t>
            </a:r>
            <a:r>
              <a:rPr lang="da-DK" sz="1600" baseline="-25000" dirty="0" smtClean="0"/>
              <a:t>b</a:t>
            </a:r>
            <a:r>
              <a:rPr lang="da-DK" sz="1600" baseline="30000" dirty="0" smtClean="0"/>
              <a:t>2 </a:t>
            </a:r>
            <a:r>
              <a:rPr lang="da-DK" sz="1600" dirty="0" smtClean="0"/>
              <a:t>-y</a:t>
            </a:r>
            <a:r>
              <a:rPr lang="da-DK" sz="1600" baseline="30000" dirty="0" smtClean="0"/>
              <a:t>2 </a:t>
            </a:r>
            <a:r>
              <a:rPr lang="da-DK" sz="1600" dirty="0" smtClean="0"/>
              <a:t>)</a:t>
            </a:r>
            <a:r>
              <a:rPr lang="da-DK" sz="1600" baseline="30000" dirty="0" smtClean="0"/>
              <a:t>½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>
                <a:solidFill>
                  <a:srgbClr val="FF0000"/>
                </a:solidFill>
              </a:rPr>
              <a:t>Bjorken</a:t>
            </a:r>
            <a:r>
              <a:rPr lang="da-DK" sz="1600" dirty="0" smtClean="0"/>
              <a:t>: Transparent </a:t>
            </a:r>
            <a:r>
              <a:rPr lang="da-DK" sz="1600" dirty="0" err="1" smtClean="0"/>
              <a:t>collision</a:t>
            </a:r>
            <a:r>
              <a:rPr lang="da-DK" sz="1600" dirty="0" smtClean="0"/>
              <a:t>, </a:t>
            </a:r>
            <a:r>
              <a:rPr lang="da-DK" sz="1600" dirty="0" err="1" smtClean="0"/>
              <a:t>particles</a:t>
            </a:r>
            <a:r>
              <a:rPr lang="da-DK" sz="1600" dirty="0" smtClean="0"/>
              <a:t> </a:t>
            </a:r>
            <a:r>
              <a:rPr lang="da-DK" sz="1600" dirty="0" err="1" smtClean="0"/>
              <a:t>produced</a:t>
            </a:r>
            <a:r>
              <a:rPr lang="da-DK" sz="1600" dirty="0" smtClean="0"/>
              <a:t> from </a:t>
            </a:r>
            <a:r>
              <a:rPr lang="da-DK" sz="1600" dirty="0" err="1" smtClean="0"/>
              <a:t>color</a:t>
            </a:r>
            <a:r>
              <a:rPr lang="da-DK" sz="1600" dirty="0" smtClean="0"/>
              <a:t> </a:t>
            </a:r>
            <a:r>
              <a:rPr lang="da-DK" sz="1600" dirty="0" err="1" smtClean="0"/>
              <a:t>field</a:t>
            </a:r>
            <a:r>
              <a:rPr lang="da-DK" sz="1600" dirty="0" smtClean="0"/>
              <a:t>, </a:t>
            </a:r>
            <a:r>
              <a:rPr lang="da-DK" sz="1600" dirty="0" err="1" smtClean="0"/>
              <a:t>self</a:t>
            </a:r>
            <a:r>
              <a:rPr lang="da-DK" sz="1600" dirty="0" err="1"/>
              <a:t>-</a:t>
            </a:r>
            <a:r>
              <a:rPr lang="da-DK" sz="1600" dirty="0" err="1" smtClean="0"/>
              <a:t>similar</a:t>
            </a:r>
            <a:r>
              <a:rPr lang="da-DK" sz="1600" dirty="0" smtClean="0"/>
              <a:t> </a:t>
            </a:r>
            <a:r>
              <a:rPr lang="da-DK" sz="1600" dirty="0" err="1" smtClean="0"/>
              <a:t>longitudinal</a:t>
            </a:r>
            <a:r>
              <a:rPr lang="da-DK" sz="1600" dirty="0" smtClean="0"/>
              <a:t> </a:t>
            </a:r>
            <a:r>
              <a:rPr lang="da-DK" sz="1600" dirty="0" err="1" smtClean="0"/>
              <a:t>expansion</a:t>
            </a:r>
            <a:r>
              <a:rPr lang="da-DK" sz="1600" dirty="0" smtClean="0"/>
              <a:t>.</a:t>
            </a:r>
          </a:p>
          <a:p>
            <a:r>
              <a:rPr lang="da-DK" sz="1600" dirty="0" err="1" smtClean="0"/>
              <a:t>Expect</a:t>
            </a:r>
            <a:r>
              <a:rPr lang="da-DK" sz="1600" dirty="0" smtClean="0"/>
              <a:t> : </a:t>
            </a:r>
          </a:p>
          <a:p>
            <a:r>
              <a:rPr lang="da-DK" sz="1600" dirty="0" err="1" smtClean="0"/>
              <a:t>dN</a:t>
            </a:r>
            <a:r>
              <a:rPr lang="da-DK" sz="1600" dirty="0" smtClean="0"/>
              <a:t>/dy ≈ </a:t>
            </a:r>
            <a:r>
              <a:rPr lang="da-DK" sz="1600" dirty="0" err="1" smtClean="0"/>
              <a:t>cst</a:t>
            </a:r>
            <a:r>
              <a:rPr lang="da-DK" sz="1600" dirty="0" smtClean="0"/>
              <a:t> in central region</a:t>
            </a:r>
          </a:p>
          <a:p>
            <a:endParaRPr lang="da-DK" sz="1600" dirty="0"/>
          </a:p>
        </p:txBody>
      </p:sp>
      <p:sp>
        <p:nvSpPr>
          <p:cNvPr id="11" name="Tekstfelt 10"/>
          <p:cNvSpPr txBox="1"/>
          <p:nvPr/>
        </p:nvSpPr>
        <p:spPr>
          <a:xfrm>
            <a:off x="1295400" y="1676400"/>
            <a:ext cx="66294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Under robust </a:t>
            </a:r>
            <a:r>
              <a:rPr lang="da-DK" dirty="0" err="1" smtClean="0"/>
              <a:t>assumptions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particle</a:t>
            </a:r>
            <a:r>
              <a:rPr lang="da-DK" dirty="0" smtClean="0"/>
              <a:t> </a:t>
            </a:r>
            <a:r>
              <a:rPr lang="da-DK" dirty="0" err="1" smtClean="0"/>
              <a:t>mix</a:t>
            </a:r>
            <a:r>
              <a:rPr lang="da-DK" dirty="0" smtClean="0"/>
              <a:t> and momentum distribution, </a:t>
            </a:r>
            <a:r>
              <a:rPr lang="da-DK" dirty="0" err="1" smtClean="0"/>
              <a:t>calculate</a:t>
            </a:r>
            <a:r>
              <a:rPr lang="da-DK" dirty="0" smtClean="0"/>
              <a:t> the </a:t>
            </a:r>
            <a:r>
              <a:rPr lang="da-DK" dirty="0" err="1" smtClean="0"/>
              <a:t>Jacobian</a:t>
            </a:r>
            <a:r>
              <a:rPr lang="da-DK" dirty="0" smtClean="0"/>
              <a:t> and </a:t>
            </a:r>
            <a:r>
              <a:rPr lang="da-DK" dirty="0" err="1" smtClean="0"/>
              <a:t>transform</a:t>
            </a:r>
            <a:r>
              <a:rPr lang="da-DK" dirty="0" smtClean="0"/>
              <a:t> </a:t>
            </a:r>
            <a:r>
              <a:rPr lang="da-DK" dirty="0" err="1" smtClean="0"/>
              <a:t>dN</a:t>
            </a:r>
            <a:r>
              <a:rPr lang="da-DK" dirty="0" smtClean="0"/>
              <a:t>/</a:t>
            </a:r>
            <a:r>
              <a:rPr lang="da-DK" dirty="0" err="1" smtClean="0"/>
              <a:t>dη</a:t>
            </a:r>
            <a:r>
              <a:rPr lang="da-DK" dirty="0" smtClean="0"/>
              <a:t> to </a:t>
            </a:r>
            <a:r>
              <a:rPr lang="da-DK" dirty="0" err="1" smtClean="0"/>
              <a:t>dN</a:t>
            </a:r>
            <a:r>
              <a:rPr lang="da-DK" dirty="0" smtClean="0"/>
              <a:t>/dy</a:t>
            </a:r>
            <a:endParaRPr lang="da-DK" dirty="0"/>
          </a:p>
        </p:txBody>
      </p:sp>
      <p:cxnSp>
        <p:nvCxnSpPr>
          <p:cNvPr id="13" name="Lige pilforbindelse 12"/>
          <p:cNvCxnSpPr/>
          <p:nvPr/>
        </p:nvCxnSpPr>
        <p:spPr>
          <a:xfrm flipH="1">
            <a:off x="3886200" y="3352800"/>
            <a:ext cx="1295400" cy="914400"/>
          </a:xfrm>
          <a:prstGeom prst="straightConnector1">
            <a:avLst/>
          </a:prstGeom>
          <a:ln>
            <a:solidFill>
              <a:srgbClr val="D446E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/>
          <p:cNvSpPr txBox="1"/>
          <p:nvPr/>
        </p:nvSpPr>
        <p:spPr>
          <a:xfrm>
            <a:off x="7315200" y="6019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arXiv:1304.0347 </a:t>
            </a:r>
            <a:endParaRPr lang="da-DK" dirty="0"/>
          </a:p>
        </p:txBody>
      </p:sp>
      <p:grpSp>
        <p:nvGrpSpPr>
          <p:cNvPr id="12" name="Grupper 11"/>
          <p:cNvGrpSpPr/>
          <p:nvPr/>
        </p:nvGrpSpPr>
        <p:grpSpPr>
          <a:xfrm>
            <a:off x="1752600" y="4800600"/>
            <a:ext cx="6781800" cy="1907977"/>
            <a:chOff x="1752600" y="4800600"/>
            <a:chExt cx="6781800" cy="1907977"/>
          </a:xfrm>
        </p:grpSpPr>
        <p:grpSp>
          <p:nvGrpSpPr>
            <p:cNvPr id="16" name="Grupper 15"/>
            <p:cNvGrpSpPr/>
            <p:nvPr/>
          </p:nvGrpSpPr>
          <p:grpSpPr>
            <a:xfrm>
              <a:off x="1752600" y="4800600"/>
              <a:ext cx="5486400" cy="1588532"/>
              <a:chOff x="1752600" y="4800600"/>
              <a:chExt cx="5486400" cy="1588532"/>
            </a:xfrm>
          </p:grpSpPr>
          <p:sp>
            <p:nvSpPr>
              <p:cNvPr id="10" name="Tekstfelt 9"/>
              <p:cNvSpPr txBox="1"/>
              <p:nvPr/>
            </p:nvSpPr>
            <p:spPr>
              <a:xfrm>
                <a:off x="1752600" y="6019800"/>
                <a:ext cx="548640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a-DK" dirty="0" smtClean="0">
                    <a:solidFill>
                      <a:srgbClr val="FF0000"/>
                    </a:solidFill>
                  </a:rPr>
                  <a:t>A large deviation (40%) from </a:t>
                </a:r>
                <a:r>
                  <a:rPr lang="da-DK" dirty="0">
                    <a:solidFill>
                      <a:srgbClr val="FF0000"/>
                    </a:solidFill>
                  </a:rPr>
                  <a:t>L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andau </a:t>
                </a:r>
                <a:r>
                  <a:rPr lang="da-DK" dirty="0" err="1" smtClean="0">
                    <a:solidFill>
                      <a:srgbClr val="FF0000"/>
                    </a:solidFill>
                  </a:rPr>
                  <a:t>prediction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 is </a:t>
                </a:r>
                <a:r>
                  <a:rPr lang="da-DK" dirty="0" err="1" smtClean="0">
                    <a:solidFill>
                      <a:srgbClr val="FF0000"/>
                    </a:solidFill>
                  </a:rPr>
                  <a:t>seen</a:t>
                </a:r>
                <a:r>
                  <a:rPr lang="da-DK" dirty="0" smtClean="0">
                    <a:solidFill>
                      <a:srgbClr val="FF0000"/>
                    </a:solidFill>
                  </a:rPr>
                  <a:t> !</a:t>
                </a:r>
                <a:endParaRPr lang="da-DK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Lige pilforbindelse 14"/>
              <p:cNvCxnSpPr/>
              <p:nvPr/>
            </p:nvCxnSpPr>
            <p:spPr>
              <a:xfrm flipH="1" flipV="1">
                <a:off x="3886200" y="4800600"/>
                <a:ext cx="381000" cy="1219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kstfelt 2"/>
            <p:cNvSpPr txBox="1"/>
            <p:nvPr/>
          </p:nvSpPr>
          <p:spPr>
            <a:xfrm>
              <a:off x="5638800" y="6400800"/>
              <a:ext cx="289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smtClean="0"/>
                <a:t>See </a:t>
              </a:r>
              <a:r>
                <a:rPr lang="da-DK" sz="1400" dirty="0" err="1" smtClean="0"/>
                <a:t>also</a:t>
              </a:r>
              <a:r>
                <a:rPr lang="da-DK" sz="1400" dirty="0" smtClean="0"/>
                <a:t> CMS in E</a:t>
              </a:r>
              <a:r>
                <a:rPr lang="da-DK" sz="1400" baseline="-25000" dirty="0" smtClean="0"/>
                <a:t>T</a:t>
              </a:r>
              <a:r>
                <a:rPr lang="da-DK" sz="1400" dirty="0" smtClean="0"/>
                <a:t>: </a:t>
              </a:r>
              <a:r>
                <a:rPr lang="da-DK" sz="1400" dirty="0" err="1" smtClean="0"/>
                <a:t>ArXiv</a:t>
              </a:r>
              <a:r>
                <a:rPr lang="da-DK" sz="1400" dirty="0" smtClean="0"/>
                <a:t>: 1205.2488</a:t>
              </a:r>
              <a:endParaRPr lang="da-DK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724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Anisotropic flow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10200" cy="4191000"/>
          </a:xfrm>
          <a:ln w="22225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>
              <a:latin typeface="+mj-lt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Use Q-</a:t>
            </a:r>
            <a:r>
              <a:rPr lang="en-US" sz="1600" dirty="0" err="1" smtClean="0">
                <a:latin typeface="+mj-lt"/>
              </a:rPr>
              <a:t>cumulants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(Correlation technique)</a:t>
            </a:r>
          </a:p>
          <a:p>
            <a:pPr lvl="1">
              <a:buFont typeface="Courier New"/>
              <a:buChar char="o"/>
            </a:pPr>
            <a:r>
              <a:rPr lang="en-US" sz="1600" dirty="0" smtClean="0">
                <a:latin typeface="+mj-lt"/>
              </a:rPr>
              <a:t>No need to measure event plane</a:t>
            </a:r>
          </a:p>
          <a:p>
            <a:pPr lvl="1">
              <a:buFont typeface="Courier New"/>
              <a:buChar char="o"/>
            </a:pPr>
            <a:r>
              <a:rPr lang="en-US" sz="1600" dirty="0" smtClean="0">
                <a:latin typeface="+mj-lt"/>
              </a:rPr>
              <a:t>Cancels out autocorrelations</a:t>
            </a:r>
          </a:p>
          <a:p>
            <a:pPr lvl="1">
              <a:buFont typeface="Courier New"/>
              <a:buChar char="o"/>
            </a:pPr>
            <a:r>
              <a:rPr lang="en-US" sz="1600" dirty="0" smtClean="0">
                <a:latin typeface="+mj-lt"/>
              </a:rPr>
              <a:t>Non-flow suppressed with </a:t>
            </a:r>
            <a:r>
              <a:rPr lang="en-US" sz="1600" dirty="0" err="1" smtClean="0">
                <a:latin typeface="+mj-lt"/>
              </a:rPr>
              <a:t>multiparticle</a:t>
            </a:r>
            <a:r>
              <a:rPr lang="en-US" sz="1600" dirty="0" smtClean="0">
                <a:latin typeface="+mj-lt"/>
              </a:rPr>
              <a:t> techniques</a:t>
            </a:r>
          </a:p>
          <a:p>
            <a:pPr lvl="1">
              <a:buFont typeface="Courier New"/>
              <a:buChar char="o"/>
            </a:pPr>
            <a:endParaRPr lang="en-US" sz="1600" dirty="0" smtClean="0">
              <a:latin typeface="+mj-lt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v</a:t>
            </a:r>
            <a:r>
              <a:rPr lang="en-US" sz="1600" baseline="-25000" dirty="0" smtClean="0">
                <a:latin typeface="+mj-lt"/>
              </a:rPr>
              <a:t>2</a:t>
            </a:r>
            <a:r>
              <a:rPr lang="en-US" sz="1600" dirty="0" smtClean="0">
                <a:latin typeface="+mj-lt"/>
              </a:rPr>
              <a:t> sensitive to initial geometrical shape </a:t>
            </a:r>
          </a:p>
          <a:p>
            <a:pPr>
              <a:buFont typeface="Wingdings" charset="2"/>
              <a:buChar char="§"/>
            </a:pPr>
            <a:r>
              <a:rPr lang="en-US" sz="1600" dirty="0" err="1">
                <a:latin typeface="+mj-lt"/>
              </a:rPr>
              <a:t>v</a:t>
            </a:r>
            <a:r>
              <a:rPr lang="en-US" sz="1600" baseline="-25000" dirty="0" err="1" smtClean="0">
                <a:latin typeface="+mj-lt"/>
              </a:rPr>
              <a:t>n</a:t>
            </a:r>
            <a:r>
              <a:rPr lang="en-US" sz="1600" baseline="-25000" dirty="0" smtClean="0">
                <a:latin typeface="+mj-lt"/>
              </a:rPr>
              <a:t>&gt;2  </a:t>
            </a:r>
            <a:r>
              <a:rPr lang="en-US" sz="1600" dirty="0" smtClean="0">
                <a:latin typeface="+mj-lt"/>
              </a:rPr>
              <a:t>sensitive to fluctuations of shape of initial overlap region</a:t>
            </a:r>
          </a:p>
          <a:p>
            <a:pPr>
              <a:buFont typeface="Wingdings" charset="2"/>
              <a:buChar char="§"/>
            </a:pPr>
            <a:endParaRPr lang="en-US" sz="1600" dirty="0" smtClean="0">
              <a:latin typeface="+mj-lt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This measurement uses nominal vertices</a:t>
            </a:r>
          </a:p>
          <a:p>
            <a:pPr lvl="1">
              <a:buFont typeface="Courier New"/>
              <a:buChar char="o"/>
            </a:pPr>
            <a:r>
              <a:rPr lang="en-US" sz="1600" dirty="0" smtClean="0">
                <a:latin typeface="+mj-lt"/>
              </a:rPr>
              <a:t>Less sensitive to material than </a:t>
            </a:r>
            <a:r>
              <a:rPr lang="en-US" sz="1600" dirty="0" err="1" smtClean="0">
                <a:latin typeface="+mj-lt"/>
              </a:rPr>
              <a:t>dN</a:t>
            </a:r>
            <a:r>
              <a:rPr lang="en-US" sz="1600" baseline="-25000" dirty="0" err="1" smtClean="0">
                <a:latin typeface="+mj-lt"/>
              </a:rPr>
              <a:t>ch</a:t>
            </a:r>
            <a:r>
              <a:rPr lang="en-US" sz="1600" dirty="0" smtClean="0">
                <a:latin typeface="+mj-lt"/>
              </a:rPr>
              <a:t>/d</a:t>
            </a:r>
            <a:r>
              <a:rPr lang="en-US" sz="1600" dirty="0" smtClean="0">
                <a:latin typeface="Symbol" pitchFamily="18" charset="2"/>
              </a:rPr>
              <a:t>h</a:t>
            </a:r>
          </a:p>
          <a:p>
            <a:pPr lvl="1">
              <a:buFont typeface="Courier New"/>
              <a:buChar char="o"/>
            </a:pPr>
            <a:r>
              <a:rPr lang="en-US" sz="1600" dirty="0" smtClean="0">
                <a:latin typeface="+mj-lt"/>
              </a:rPr>
              <a:t>FMD used to extend </a:t>
            </a:r>
            <a:r>
              <a:rPr lang="en-US" sz="1600" dirty="0" smtClean="0">
                <a:latin typeface="Symbol" pitchFamily="18" charset="2"/>
              </a:rPr>
              <a:t>h</a:t>
            </a:r>
            <a:r>
              <a:rPr lang="en-US" sz="1600" dirty="0" smtClean="0">
                <a:latin typeface="+mj-lt"/>
              </a:rPr>
              <a:t> range significantly</a:t>
            </a:r>
          </a:p>
          <a:p>
            <a:pPr marL="457200" lvl="1" indent="0">
              <a:buNone/>
            </a:pPr>
            <a:endParaRPr lang="en-US" sz="1600" dirty="0" smtClean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BB05EDC-05C5-4173-AEE1-7CEDFF7B7F8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3296064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9" name="Tekstfelt 8"/>
          <p:cNvSpPr txBox="1"/>
          <p:nvPr/>
        </p:nvSpPr>
        <p:spPr>
          <a:xfrm>
            <a:off x="228600" y="5715000"/>
            <a:ext cx="3429000" cy="369332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v</a:t>
            </a:r>
            <a:r>
              <a:rPr lang="da-DK" baseline="-25000" dirty="0" err="1" smtClean="0"/>
              <a:t>n</a:t>
            </a:r>
            <a:r>
              <a:rPr lang="da-DK" dirty="0" smtClean="0"/>
              <a:t>{2 }= (</a:t>
            </a:r>
            <a:r>
              <a:rPr lang="da-DK" dirty="0" err="1" smtClean="0"/>
              <a:t>c</a:t>
            </a:r>
            <a:r>
              <a:rPr lang="da-DK" baseline="-25000" dirty="0" err="1" smtClean="0"/>
              <a:t>n</a:t>
            </a:r>
            <a:r>
              <a:rPr lang="da-DK" dirty="0"/>
              <a:t>{2</a:t>
            </a:r>
            <a:r>
              <a:rPr lang="da-DK" dirty="0" smtClean="0"/>
              <a:t>})</a:t>
            </a:r>
            <a:r>
              <a:rPr lang="da-DK" baseline="30000" dirty="0" smtClean="0"/>
              <a:t>½   </a:t>
            </a:r>
            <a:r>
              <a:rPr lang="da-DK" dirty="0" smtClean="0"/>
              <a:t>,  </a:t>
            </a:r>
            <a:r>
              <a:rPr lang="da-DK" dirty="0" err="1" smtClean="0"/>
              <a:t>v</a:t>
            </a:r>
            <a:r>
              <a:rPr lang="da-DK" baseline="-25000" dirty="0" err="1" smtClean="0"/>
              <a:t>n</a:t>
            </a:r>
            <a:r>
              <a:rPr lang="da-DK" dirty="0" smtClean="0"/>
              <a:t>{4}</a:t>
            </a:r>
            <a:r>
              <a:rPr lang="da-DK" dirty="0"/>
              <a:t>=</a:t>
            </a:r>
            <a:r>
              <a:rPr lang="da-DK" dirty="0" smtClean="0"/>
              <a:t>(-</a:t>
            </a:r>
            <a:r>
              <a:rPr lang="da-DK" dirty="0" err="1" smtClean="0"/>
              <a:t>c</a:t>
            </a:r>
            <a:r>
              <a:rPr lang="da-DK" baseline="-25000" dirty="0" err="1" smtClean="0"/>
              <a:t>n</a:t>
            </a:r>
            <a:r>
              <a:rPr lang="da-DK" dirty="0" smtClean="0"/>
              <a:t>{4})</a:t>
            </a:r>
            <a:r>
              <a:rPr lang="da-DK" baseline="30000" dirty="0" smtClean="0"/>
              <a:t>¼ </a:t>
            </a:r>
            <a:r>
              <a:rPr lang="da-DK" dirty="0" smtClean="0"/>
              <a:t>, …</a:t>
            </a:r>
            <a:r>
              <a:rPr lang="da-DK" baseline="30000" dirty="0" smtClean="0"/>
              <a:t>  </a:t>
            </a:r>
            <a:endParaRPr lang="da-DK" baseline="30000" dirty="0"/>
          </a:p>
        </p:txBody>
      </p:sp>
      <p:sp>
        <p:nvSpPr>
          <p:cNvPr id="10" name="Tekstfelt 9"/>
          <p:cNvSpPr txBox="1"/>
          <p:nvPr/>
        </p:nvSpPr>
        <p:spPr>
          <a:xfrm>
            <a:off x="3810000" y="5715000"/>
            <a:ext cx="3505200" cy="369332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/>
              <a:t>c</a:t>
            </a:r>
            <a:r>
              <a:rPr lang="da-DK" baseline="-25000" dirty="0" err="1"/>
              <a:t>n</a:t>
            </a:r>
            <a:r>
              <a:rPr lang="da-DK" dirty="0"/>
              <a:t>{2</a:t>
            </a:r>
            <a:r>
              <a:rPr lang="da-DK" dirty="0" smtClean="0"/>
              <a:t>} = &lt;&lt;2&gt;&gt; = &lt;&lt;</a:t>
            </a:r>
            <a:r>
              <a:rPr lang="da-DK" dirty="0" err="1" smtClean="0"/>
              <a:t>exp</a:t>
            </a:r>
            <a:r>
              <a:rPr lang="da-DK" dirty="0" smtClean="0"/>
              <a:t>(</a:t>
            </a:r>
            <a:r>
              <a:rPr lang="da-DK" i="1" dirty="0" smtClean="0"/>
              <a:t>i</a:t>
            </a:r>
            <a:r>
              <a:rPr lang="da-DK" dirty="0" smtClean="0"/>
              <a:t>n(φ</a:t>
            </a:r>
            <a:r>
              <a:rPr lang="da-DK" baseline="-25000" dirty="0" smtClean="0"/>
              <a:t>1</a:t>
            </a:r>
            <a:r>
              <a:rPr lang="da-DK" dirty="0" smtClean="0"/>
              <a:t>-φ</a:t>
            </a:r>
            <a:r>
              <a:rPr lang="da-DK" baseline="-25000" dirty="0" smtClean="0"/>
              <a:t>2</a:t>
            </a:r>
            <a:r>
              <a:rPr lang="da-DK" dirty="0" smtClean="0"/>
              <a:t>))&gt;&gt;</a:t>
            </a:r>
            <a:endParaRPr lang="da-DK" dirty="0"/>
          </a:p>
        </p:txBody>
      </p:sp>
      <p:pic>
        <p:nvPicPr>
          <p:cNvPr id="11" name="Billede 10" descr="elliptic-fluct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962400"/>
            <a:ext cx="1796018" cy="13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400"/>
            <a:ext cx="4724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 err="1" smtClean="0"/>
              <a:t>η</a:t>
            </a:r>
            <a:r>
              <a:rPr lang="en-US" sz="2800" dirty="0" smtClean="0"/>
              <a:t>)and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 err="1" smtClean="0"/>
              <a:t>η</a:t>
            </a:r>
            <a:r>
              <a:rPr lang="en-US" sz="2800" dirty="0" smtClean="0"/>
              <a:t>) measured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990600"/>
            <a:ext cx="3886200" cy="5181600"/>
          </a:xfrm>
          <a:ln w="22225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Large increase in v</a:t>
            </a:r>
            <a:r>
              <a:rPr lang="en-US" sz="20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from central to peripheral collisions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=&gt; Initial anisotropy has large effect</a:t>
            </a:r>
          </a:p>
          <a:p>
            <a:pPr>
              <a:buFont typeface="Symbol" charset="0"/>
              <a:buChar char=""/>
            </a:pPr>
            <a:endParaRPr lang="en-US" sz="2000" dirty="0">
              <a:solidFill>
                <a:srgbClr val="FF0000"/>
              </a:solidFill>
              <a:latin typeface="+mj-lt"/>
            </a:endParaRPr>
          </a:p>
          <a:p>
            <a:pPr>
              <a:buFont typeface="Symbol" charset="0"/>
              <a:buChar char=""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Symbol" charset="0"/>
              <a:buChar char=""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depends less on centrality </a:t>
            </a:r>
          </a:p>
          <a:p>
            <a:pPr>
              <a:buFont typeface="Symbol" charset="0"/>
              <a:buChar char="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Expected</a:t>
            </a:r>
          </a:p>
          <a:p>
            <a:pPr>
              <a:buFont typeface="Symbol" charset="0"/>
              <a:buChar char=""/>
            </a:pPr>
            <a:r>
              <a:rPr lang="en-US" sz="2000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ain contribution is from fluctuations of initial geometry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FF"/>
              </a:solidFill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4005469" cy="2971800"/>
          </a:xfrm>
          <a:prstGeom prst="rect">
            <a:avLst/>
          </a:prstGeom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609600" y="5638800"/>
            <a:ext cx="2133600" cy="365125"/>
          </a:xfrm>
        </p:spPr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pic>
        <p:nvPicPr>
          <p:cNvPr id="8" name="Billede 7" descr="elliptic-fluct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953000"/>
            <a:ext cx="1295400" cy="993953"/>
          </a:xfrm>
          <a:prstGeom prst="rect">
            <a:avLst/>
          </a:prstGeom>
        </p:spPr>
      </p:pic>
      <p:pic>
        <p:nvPicPr>
          <p:cNvPr id="9" name="Billed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86200"/>
            <a:ext cx="3810000" cy="2438400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536700" y="4953000"/>
            <a:ext cx="228600" cy="9906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3505200" y="4038600"/>
            <a:ext cx="381000" cy="19050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/>
          <p:cNvSpPr txBox="1"/>
          <p:nvPr/>
        </p:nvSpPr>
        <p:spPr>
          <a:xfrm>
            <a:off x="0" y="48768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y</a:t>
            </a:r>
            <a:r>
              <a:rPr lang="da-DK" sz="1400" dirty="0" smtClean="0"/>
              <a:t>≈0</a:t>
            </a:r>
          </a:p>
          <a:p>
            <a:r>
              <a:rPr lang="da-DK" sz="1400" dirty="0" smtClean="0"/>
              <a:t>ALICE (p</a:t>
            </a:r>
            <a:r>
              <a:rPr lang="da-DK" sz="1400" baseline="-25000" dirty="0" smtClean="0"/>
              <a:t>T</a:t>
            </a:r>
            <a:r>
              <a:rPr lang="da-DK" sz="1400" dirty="0" smtClean="0"/>
              <a:t>≥0.2 GeV)</a:t>
            </a:r>
          </a:p>
          <a:p>
            <a:r>
              <a:rPr lang="da-DK" sz="1400" dirty="0" smtClean="0"/>
              <a:t>PRL 107 (2011) 032301</a:t>
            </a:r>
            <a:endParaRPr lang="da-DK" sz="1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9369" t="20588" r="32671" b="31748"/>
          <a:stretch/>
        </p:blipFill>
        <p:spPr bwMode="auto">
          <a:xfrm>
            <a:off x="6553200" y="2286000"/>
            <a:ext cx="921600" cy="108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0" name="Grupper 9"/>
          <p:cNvGrpSpPr/>
          <p:nvPr/>
        </p:nvGrpSpPr>
        <p:grpSpPr>
          <a:xfrm>
            <a:off x="1981200" y="1447800"/>
            <a:ext cx="1905000" cy="1371600"/>
            <a:chOff x="1981200" y="1447800"/>
            <a:chExt cx="1905000" cy="1371600"/>
          </a:xfrm>
        </p:grpSpPr>
        <p:cxnSp>
          <p:nvCxnSpPr>
            <p:cNvPr id="22" name="Lige forbindelse 21"/>
            <p:cNvCxnSpPr/>
            <p:nvPr/>
          </p:nvCxnSpPr>
          <p:spPr>
            <a:xfrm>
              <a:off x="1981200" y="1447800"/>
              <a:ext cx="1905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/>
            <p:cNvCxnSpPr/>
            <p:nvPr/>
          </p:nvCxnSpPr>
          <p:spPr>
            <a:xfrm>
              <a:off x="1981200" y="2819400"/>
              <a:ext cx="1905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14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 to models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0"/>
            <a:ext cx="5029200" cy="1524000"/>
          </a:xfrm>
          <a:ln w="22225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AMPT (PRC 72, 064901) tested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Agrees well with results for 30-40% centrality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Predicts v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slightly higher than results for 5-10% centrality</a:t>
            </a:r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419600" cy="2993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248150" cy="2877779"/>
          </a:xfrm>
          <a:prstGeom prst="rect">
            <a:avLst/>
          </a:prstGeom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8580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Comparison to other measurements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05000"/>
            <a:ext cx="3657600" cy="3581400"/>
          </a:xfrm>
          <a:ln w="22225">
            <a:solidFill>
              <a:srgbClr val="0000FF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v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 {2}- Agreement with CMS at same energy</a:t>
            </a:r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+mj-lt"/>
              </a:rPr>
              <a:t>Flatter than at RHIC?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General decrease at forward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      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|</a:t>
            </a:r>
            <a:r>
              <a:rPr lang="en-US" sz="2000" dirty="0" smtClean="0">
                <a:latin typeface="+mj-lt"/>
              </a:rPr>
              <a:t> seen</a:t>
            </a:r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+mj-lt"/>
              </a:rPr>
              <a:t>similar trend as seen at lower energies</a:t>
            </a:r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+mj-lt"/>
              </a:rPr>
              <a:t>More yield at forward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+mj-lt"/>
              </a:rPr>
              <a:t> as compared to lower energy</a:t>
            </a:r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4800600" cy="3252020"/>
          </a:xfrm>
          <a:prstGeom prst="rect">
            <a:avLst/>
          </a:prstGeom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32688"/>
          </a:xfrm>
        </p:spPr>
        <p:txBody>
          <a:bodyPr>
            <a:noAutofit/>
          </a:bodyPr>
          <a:lstStyle/>
          <a:p>
            <a:r>
              <a:rPr lang="en-US" sz="2000" dirty="0" smtClean="0"/>
              <a:t>Longitudinal Scaling?</a:t>
            </a:r>
            <a:br>
              <a:rPr lang="en-US" sz="2000" dirty="0" smtClean="0"/>
            </a:br>
            <a:r>
              <a:rPr lang="en-US" sz="1800" dirty="0" smtClean="0"/>
              <a:t>Is particle production in the fragmentation region invariant with beam energy? </a:t>
            </a:r>
            <a:r>
              <a:rPr lang="en-US" sz="1600" dirty="0" smtClean="0"/>
              <a:t>(</a:t>
            </a:r>
            <a:r>
              <a:rPr lang="en-US" sz="1600" dirty="0" err="1" smtClean="0"/>
              <a:t>Benecke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Phys</a:t>
            </a:r>
            <a:r>
              <a:rPr lang="en-US" sz="1600" dirty="0" smtClean="0"/>
              <a:t> Rev, v188, n5, 1969) 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791200"/>
            <a:ext cx="7162800" cy="609600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+mj-lt"/>
              </a:rPr>
              <a:t>Extrapolation of </a:t>
            </a:r>
            <a:r>
              <a:rPr lang="en-US" dirty="0" err="1" smtClean="0">
                <a:latin typeface="+mj-lt"/>
              </a:rPr>
              <a:t>dN</a:t>
            </a:r>
            <a:r>
              <a:rPr lang="en-US" baseline="-25000" dirty="0" err="1" smtClean="0">
                <a:latin typeface="+mj-lt"/>
              </a:rPr>
              <a:t>ch</a:t>
            </a:r>
            <a:r>
              <a:rPr lang="en-US" dirty="0" smtClean="0">
                <a:latin typeface="+mj-lt"/>
              </a:rPr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>
                <a:latin typeface="+mj-lt"/>
              </a:rPr>
              <a:t>-</a:t>
            </a:r>
            <a:r>
              <a:rPr lang="en-US" dirty="0" err="1" smtClean="0">
                <a:latin typeface="+mj-lt"/>
              </a:rPr>
              <a:t>y</a:t>
            </a:r>
            <a:r>
              <a:rPr lang="en-US" baseline="-25000" dirty="0" err="1" smtClean="0">
                <a:latin typeface="+mj-lt"/>
              </a:rPr>
              <a:t>beam</a:t>
            </a:r>
            <a:r>
              <a:rPr lang="en-US" dirty="0" smtClean="0">
                <a:latin typeface="+mj-lt"/>
              </a:rPr>
              <a:t> coincides with lower energy data</a:t>
            </a:r>
          </a:p>
          <a:p>
            <a:r>
              <a:rPr lang="en-US" dirty="0" smtClean="0">
                <a:latin typeface="+mj-lt"/>
              </a:rPr>
              <a:t>Both measurements are consistent with longitudinal 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15</a:t>
            </a:fld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pic>
        <p:nvPicPr>
          <p:cNvPr id="9" name="Billede 8" descr="longscaling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266575" cy="3505200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685800" y="1143000"/>
            <a:ext cx="304800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Shift</a:t>
            </a:r>
            <a:r>
              <a:rPr lang="da-DK" sz="1600" dirty="0" smtClean="0"/>
              <a:t> </a:t>
            </a:r>
            <a:r>
              <a:rPr lang="en-US" sz="1600" dirty="0" err="1"/>
              <a:t>dN</a:t>
            </a:r>
            <a:r>
              <a:rPr lang="en-US" sz="1600" baseline="-25000" dirty="0" err="1"/>
              <a:t>ch</a:t>
            </a:r>
            <a:r>
              <a:rPr lang="en-US" sz="1600" dirty="0"/>
              <a:t>/d</a:t>
            </a:r>
            <a:r>
              <a:rPr lang="en-US" sz="1600" dirty="0">
                <a:latin typeface="Symbol" pitchFamily="18" charset="2"/>
              </a:rPr>
              <a:t>h</a:t>
            </a:r>
            <a:r>
              <a:rPr lang="en-US" sz="1600" dirty="0"/>
              <a:t> </a:t>
            </a:r>
            <a:r>
              <a:rPr lang="en-US" sz="1600" dirty="0" smtClean="0"/>
              <a:t> from RHIC ( 62.4 and 200 GeV) and LHC (2.76 TeV) by respective 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beam</a:t>
            </a:r>
            <a:endParaRPr lang="da-DK" sz="1600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4" y="2362200"/>
            <a:ext cx="4626656" cy="3134186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5181600" y="1143000"/>
            <a:ext cx="3657600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 smtClean="0"/>
              <a:t>Shift</a:t>
            </a:r>
            <a:r>
              <a:rPr lang="da-DK" sz="1600" dirty="0" smtClean="0"/>
              <a:t> 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</a:t>
            </a:r>
            <a:r>
              <a:rPr lang="en-US" sz="1600" dirty="0" err="1" smtClean="0"/>
              <a:t>η</a:t>
            </a:r>
            <a:r>
              <a:rPr lang="en-US" sz="1600" dirty="0" smtClean="0"/>
              <a:t>)  from RHIC ( 62.4, 130 and 200 GeV) and LHC (2.76 TeV) by respective 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beam</a:t>
            </a:r>
            <a:endParaRPr lang="da-DK" sz="1600" dirty="0"/>
          </a:p>
        </p:txBody>
      </p:sp>
      <p:sp>
        <p:nvSpPr>
          <p:cNvPr id="12" name="Tekstfelt 11"/>
          <p:cNvSpPr txBox="1"/>
          <p:nvPr/>
        </p:nvSpPr>
        <p:spPr>
          <a:xfrm>
            <a:off x="1066800" y="1981200"/>
            <a:ext cx="312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arXiv:1304.0347 [</a:t>
            </a:r>
            <a:r>
              <a:rPr lang="en-US" sz="1600" dirty="0" err="1">
                <a:solidFill>
                  <a:srgbClr val="0000FF"/>
                </a:solidFill>
              </a:rPr>
              <a:t>nucl</a:t>
            </a:r>
            <a:r>
              <a:rPr lang="en-US" sz="1600" dirty="0">
                <a:solidFill>
                  <a:srgbClr val="0000FF"/>
                </a:solidFill>
              </a:rPr>
              <a:t>-ex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383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352800" cy="7159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239000" cy="3627120"/>
          </a:xfrm>
          <a:ln w="22225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latin typeface="+mj-lt"/>
              </a:rPr>
              <a:t>First measurements of </a:t>
            </a:r>
            <a:r>
              <a:rPr lang="en-US" sz="2800" dirty="0" err="1" smtClean="0">
                <a:latin typeface="+mj-lt"/>
              </a:rPr>
              <a:t>dN</a:t>
            </a:r>
            <a:r>
              <a:rPr lang="en-US" sz="2800" baseline="-25000" dirty="0" err="1" smtClean="0">
                <a:latin typeface="+mj-lt"/>
              </a:rPr>
              <a:t>ch</a:t>
            </a:r>
            <a:r>
              <a:rPr lang="en-US" sz="2800" dirty="0" smtClean="0">
                <a:latin typeface="+mj-lt"/>
              </a:rPr>
              <a:t>/d</a:t>
            </a:r>
            <a:r>
              <a:rPr lang="en-US" sz="2800" dirty="0" smtClean="0">
                <a:latin typeface="Symbol" pitchFamily="18" charset="2"/>
              </a:rPr>
              <a:t>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/>
              <a:t>vs</a:t>
            </a:r>
            <a:r>
              <a:rPr lang="en-US" sz="2800" dirty="0"/>
              <a:t> </a:t>
            </a:r>
            <a:r>
              <a:rPr lang="en-US" sz="2800" dirty="0" smtClean="0">
                <a:latin typeface="Symbol" pitchFamily="18" charset="2"/>
              </a:rPr>
              <a:t>h </a:t>
            </a:r>
            <a:r>
              <a:rPr lang="en-US" sz="2800" dirty="0" smtClean="0">
                <a:latin typeface="+mj-lt"/>
              </a:rPr>
              <a:t>over wide </a:t>
            </a:r>
            <a:r>
              <a:rPr lang="en-US" sz="2800" dirty="0" smtClean="0">
                <a:latin typeface="Symbol" pitchFamily="18" charset="2"/>
              </a:rPr>
              <a:t>h </a:t>
            </a:r>
            <a:r>
              <a:rPr lang="en-US" sz="2800" dirty="0" smtClean="0"/>
              <a:t>range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smtClean="0"/>
              <a:t>at LHC for </a:t>
            </a:r>
            <a:r>
              <a:rPr lang="en-US" sz="2800" dirty="0" err="1" smtClean="0"/>
              <a:t>Pb-Pb</a:t>
            </a:r>
            <a:endParaRPr lang="en-US" sz="2800" dirty="0" smtClean="0"/>
          </a:p>
          <a:p>
            <a:pPr>
              <a:buFont typeface="Wingdings" charset="2"/>
              <a:buChar char="§"/>
            </a:pPr>
            <a:r>
              <a:rPr lang="en-US" sz="2800" dirty="0" smtClean="0"/>
              <a:t>&gt; 17000  charged particles produced in central collisions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Landau scaling broken at LHC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+mj-lt"/>
              </a:rPr>
              <a:t>First measurement of anisotropic flow </a:t>
            </a:r>
            <a:r>
              <a:rPr lang="en-US" sz="2800" dirty="0"/>
              <a:t>over wide </a:t>
            </a:r>
            <a:r>
              <a:rPr lang="en-US" sz="2800" dirty="0" smtClean="0">
                <a:latin typeface="Symbol" pitchFamily="18" charset="2"/>
              </a:rPr>
              <a:t>h </a:t>
            </a:r>
            <a:r>
              <a:rPr lang="en-US" sz="2800" dirty="0" smtClean="0"/>
              <a:t>range at LHC</a:t>
            </a:r>
            <a:endParaRPr lang="en-US" sz="2800" dirty="0" smtClean="0">
              <a:latin typeface="+mj-lt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latin typeface="+mj-lt"/>
              </a:rPr>
              <a:t>Both </a:t>
            </a:r>
            <a:r>
              <a:rPr lang="en-US" sz="2800" dirty="0" err="1" smtClean="0">
                <a:latin typeface="+mj-lt"/>
              </a:rPr>
              <a:t>dN</a:t>
            </a:r>
            <a:r>
              <a:rPr lang="en-US" sz="2800" baseline="-25000" dirty="0" err="1" smtClean="0">
                <a:latin typeface="+mj-lt"/>
              </a:rPr>
              <a:t>ch</a:t>
            </a:r>
            <a:r>
              <a:rPr lang="en-US" sz="2800" dirty="0" smtClean="0">
                <a:latin typeface="+mj-lt"/>
              </a:rPr>
              <a:t>/d</a:t>
            </a:r>
            <a:r>
              <a:rPr lang="en-US" sz="2800" dirty="0" smtClean="0">
                <a:latin typeface="Symbol" pitchFamily="18" charset="2"/>
              </a:rPr>
              <a:t>h</a:t>
            </a:r>
            <a:r>
              <a:rPr lang="en-US" sz="2800" dirty="0" smtClean="0">
                <a:latin typeface="+mj-lt"/>
              </a:rPr>
              <a:t> and v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dirty="0" err="1" smtClean="0">
                <a:latin typeface="+mj-lt"/>
              </a:rPr>
              <a:t>η</a:t>
            </a:r>
            <a:r>
              <a:rPr lang="en-US" sz="2800" dirty="0" smtClean="0">
                <a:latin typeface="+mj-lt"/>
              </a:rPr>
              <a:t>) give results consistent with longitudinal scaling at all energies.</a:t>
            </a:r>
            <a:endParaRPr lang="en-US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16</a:t>
            </a:fld>
            <a:endParaRPr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563112"/>
          </a:xfrm>
        </p:spPr>
        <p:txBody>
          <a:bodyPr>
            <a:norm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17</a:t>
            </a:fld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1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10200" cy="715962"/>
          </a:xfrm>
        </p:spPr>
        <p:txBody>
          <a:bodyPr>
            <a:normAutofit/>
          </a:bodyPr>
          <a:lstStyle/>
          <a:p>
            <a:r>
              <a:rPr lang="da-DK" sz="2400" dirty="0" smtClean="0"/>
              <a:t>Transformation from </a:t>
            </a:r>
            <a:r>
              <a:rPr lang="da-DK" sz="2400" dirty="0" err="1" smtClean="0"/>
              <a:t>dN</a:t>
            </a:r>
            <a:r>
              <a:rPr lang="da-DK" sz="2400" dirty="0" smtClean="0"/>
              <a:t>/</a:t>
            </a:r>
            <a:r>
              <a:rPr lang="da-DK" sz="2400" dirty="0" err="1" smtClean="0"/>
              <a:t>dη</a:t>
            </a:r>
            <a:r>
              <a:rPr lang="da-DK" sz="2400" dirty="0" smtClean="0"/>
              <a:t> to </a:t>
            </a:r>
            <a:r>
              <a:rPr lang="da-DK" sz="2400" dirty="0" err="1" smtClean="0"/>
              <a:t>dN</a:t>
            </a:r>
            <a:r>
              <a:rPr lang="da-DK" sz="2400" dirty="0" smtClean="0"/>
              <a:t>/dy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18</a:t>
            </a:fld>
            <a:endParaRPr lang="en-US"/>
          </a:p>
        </p:txBody>
      </p:sp>
      <p:pic>
        <p:nvPicPr>
          <p:cNvPr id="7" name="Billede 6" descr="Jacobian-eta-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772400" cy="442516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kstfelt 7"/>
          <p:cNvSpPr txBox="1"/>
          <p:nvPr/>
        </p:nvSpPr>
        <p:spPr>
          <a:xfrm>
            <a:off x="2971800" y="57912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K. Gulbrandsen, NBI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1143000" y="2819400"/>
            <a:ext cx="18288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3810000" y="2590800"/>
            <a:ext cx="4572000" cy="990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9400" y="152400"/>
            <a:ext cx="411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6324600" cy="838200"/>
          </a:xfrm>
          <a:ln>
            <a:solidFill>
              <a:srgbClr val="0000FF"/>
            </a:solidFill>
          </a:ln>
        </p:spPr>
        <p:txBody>
          <a:bodyPr>
            <a:normAutofit fontScale="92500"/>
          </a:bodyPr>
          <a:lstStyle/>
          <a:p>
            <a:r>
              <a:rPr lang="en-US" sz="2000" dirty="0" err="1" smtClean="0"/>
              <a:t>Blastwave</a:t>
            </a:r>
            <a:r>
              <a:rPr lang="en-US" sz="2000" dirty="0" smtClean="0"/>
              <a:t> fits to ALICE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spectra at </a:t>
            </a:r>
            <a:r>
              <a:rPr lang="en-US" sz="2000" dirty="0" err="1" smtClean="0"/>
              <a:t>midrapidity</a:t>
            </a:r>
            <a:r>
              <a:rPr lang="en-US" sz="2000" dirty="0" smtClean="0"/>
              <a:t> are used</a:t>
            </a:r>
          </a:p>
          <a:p>
            <a:r>
              <a:rPr lang="en-US" sz="2000" dirty="0" smtClean="0"/>
              <a:t>Fit parameters and errors gotten from spectra group</a:t>
            </a:r>
            <a:endParaRPr lang="en-US" sz="20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4943F-C807-40CA-8BC5-B02D4768EB8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05000"/>
            <a:ext cx="2895600" cy="1963683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4" y="3776564"/>
            <a:ext cx="2898957" cy="196596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2895600" cy="1963682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22" y="3776564"/>
            <a:ext cx="2898958" cy="196596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903861"/>
            <a:ext cx="2898958" cy="196596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776564"/>
            <a:ext cx="2898957" cy="1965960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2057401" y="250864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2"/>
          <p:cNvSpPr txBox="1"/>
          <p:nvPr/>
        </p:nvSpPr>
        <p:spPr>
          <a:xfrm>
            <a:off x="4902077" y="250864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9" name="TextBox 13"/>
          <p:cNvSpPr txBox="1"/>
          <p:nvPr/>
        </p:nvSpPr>
        <p:spPr>
          <a:xfrm>
            <a:off x="7772401" y="250864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070993" y="432474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21" name="TextBox 15"/>
          <p:cNvSpPr txBox="1"/>
          <p:nvPr/>
        </p:nvSpPr>
        <p:spPr>
          <a:xfrm>
            <a:off x="4892912" y="432474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/>
              <a:t>-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7740479" y="432474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pbar</a:t>
            </a:r>
            <a:endParaRPr lang="en-US" dirty="0"/>
          </a:p>
        </p:txBody>
      </p:sp>
      <p:sp>
        <p:nvSpPr>
          <p:cNvPr id="23" name="Tekstfelt 22"/>
          <p:cNvSpPr txBox="1"/>
          <p:nvPr/>
        </p:nvSpPr>
        <p:spPr>
          <a:xfrm>
            <a:off x="2971800" y="60198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K. Gulbrandsen, NBI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9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900"/>
            <a:ext cx="41148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</a:t>
            </a:fld>
            <a:endParaRPr lang="en-US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pic>
        <p:nvPicPr>
          <p:cNvPr id="8" name="Pladsholder til indhold 6" descr="first pb+pb HLT reco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5800" y="838200"/>
            <a:ext cx="3733800" cy="2895600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" y="38862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0" name="Tekstfelt 9"/>
          <p:cNvSpPr txBox="1"/>
          <p:nvPr/>
        </p:nvSpPr>
        <p:spPr>
          <a:xfrm>
            <a:off x="4648200" y="838200"/>
            <a:ext cx="4191000" cy="2862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distribution of  charged particles as a function of pseudorapidity </a:t>
            </a:r>
          </a:p>
          <a:p>
            <a:r>
              <a:rPr lang="en-US" dirty="0" smtClean="0"/>
              <a:t>&amp; collision centrality (impact parameter)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Energy density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Scaling laws in fragmentation region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Reaction mechanism (stopping vs. transparency)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96799"/>
              </p:ext>
            </p:extLst>
          </p:nvPr>
        </p:nvGraphicFramePr>
        <p:xfrm>
          <a:off x="4876800" y="1828800"/>
          <a:ext cx="1533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Ligning" r:id="rId6" imgW="990600" imgH="393700" progId="Equation.3">
                  <p:embed/>
                </p:oleObj>
              </mc:Choice>
              <mc:Fallback>
                <p:oleObj name="Ligning" r:id="rId6" imgW="990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6800" y="1828800"/>
                        <a:ext cx="15335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1609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Ligning" r:id="rId8" imgW="114300" imgH="165100" progId="Equation.3">
                  <p:embed/>
                </p:oleObj>
              </mc:Choice>
              <mc:Fallback>
                <p:oleObj name="Ligning" r:id="rId8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kstfelt 13"/>
          <p:cNvSpPr txBox="1"/>
          <p:nvPr/>
        </p:nvSpPr>
        <p:spPr>
          <a:xfrm>
            <a:off x="6553200" y="1828800"/>
            <a:ext cx="2133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η</a:t>
            </a:r>
            <a:r>
              <a:rPr lang="da-DK" dirty="0" smtClean="0"/>
              <a:t>=0     :   </a:t>
            </a:r>
            <a:r>
              <a:rPr lang="da-DK" dirty="0" err="1" smtClean="0"/>
              <a:t>θ</a:t>
            </a:r>
            <a:r>
              <a:rPr lang="da-DK" dirty="0" smtClean="0"/>
              <a:t>= 90 </a:t>
            </a:r>
            <a:r>
              <a:rPr lang="da-DK" dirty="0" err="1" smtClean="0"/>
              <a:t>deg</a:t>
            </a:r>
            <a:endParaRPr lang="da-DK" dirty="0" smtClean="0"/>
          </a:p>
          <a:p>
            <a:r>
              <a:rPr lang="da-DK" dirty="0" err="1" smtClean="0"/>
              <a:t>η</a:t>
            </a:r>
            <a:r>
              <a:rPr lang="da-DK" dirty="0" smtClean="0"/>
              <a:t>=5.1  :   </a:t>
            </a:r>
            <a:r>
              <a:rPr lang="da-DK" dirty="0" err="1" smtClean="0"/>
              <a:t>θ</a:t>
            </a:r>
            <a:r>
              <a:rPr lang="da-DK" dirty="0"/>
              <a:t>= </a:t>
            </a:r>
            <a:r>
              <a:rPr lang="da-DK" dirty="0" smtClean="0"/>
              <a:t>0.7 </a:t>
            </a:r>
            <a:r>
              <a:rPr lang="da-DK" dirty="0" err="1" smtClean="0"/>
              <a:t>deg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4648200" y="3886200"/>
            <a:ext cx="4191000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Azimuthal flow of charged particles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dφ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Collective motion of produced fireball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Viscosity of QGP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Scaling law for fragmentation region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New </a:t>
            </a:r>
            <a:r>
              <a:rPr lang="en-US" dirty="0" err="1" smtClean="0"/>
              <a:t>multiparticle</a:t>
            </a:r>
            <a:r>
              <a:rPr lang="en-US" dirty="0" smtClean="0"/>
              <a:t> correlation techniques used (Q-</a:t>
            </a:r>
            <a:r>
              <a:rPr lang="en-US" dirty="0" err="1" smtClean="0"/>
              <a:t>cumulants</a:t>
            </a:r>
            <a:r>
              <a:rPr lang="en-US" dirty="0" smtClean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137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3581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467600" cy="1524000"/>
          </a:xfrm>
          <a:ln w="22225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 err="1" smtClean="0"/>
              <a:t>pions</a:t>
            </a:r>
            <a:r>
              <a:rPr lang="en-US" sz="2000" dirty="0" smtClean="0"/>
              <a:t> don’t fit with </a:t>
            </a:r>
            <a:r>
              <a:rPr lang="en-US" sz="2000" dirty="0" err="1" smtClean="0"/>
              <a:t>Blastwave</a:t>
            </a:r>
            <a:r>
              <a:rPr lang="en-US" sz="2000" dirty="0" smtClean="0"/>
              <a:t> around peak</a:t>
            </a:r>
          </a:p>
          <a:p>
            <a:r>
              <a:rPr lang="en-US" sz="2000" dirty="0" err="1" smtClean="0"/>
              <a:t>Pions</a:t>
            </a:r>
            <a:r>
              <a:rPr lang="en-US" sz="2000" dirty="0" smtClean="0"/>
              <a:t> are refitted in limited range [0,1]</a:t>
            </a:r>
          </a:p>
          <a:p>
            <a:pPr lvl="1"/>
            <a:r>
              <a:rPr lang="en-US" sz="2000" dirty="0" smtClean="0"/>
              <a:t>difference in parameters is also used in systematic error variation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4943F-C807-40CA-8BC5-B02D4768EB8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269783" cy="289560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737130"/>
            <a:ext cx="4278733" cy="2901670"/>
          </a:xfrm>
          <a:prstGeom prst="rect">
            <a:avLst/>
          </a:prstGeom>
        </p:spPr>
      </p:pic>
      <p:sp>
        <p:nvSpPr>
          <p:cNvPr id="13" name="Oval 7"/>
          <p:cNvSpPr/>
          <p:nvPr/>
        </p:nvSpPr>
        <p:spPr>
          <a:xfrm>
            <a:off x="838201" y="33528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felt 13"/>
          <p:cNvSpPr txBox="1"/>
          <p:nvPr/>
        </p:nvSpPr>
        <p:spPr>
          <a:xfrm>
            <a:off x="2971800" y="57912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K. Gulbrandsen, NBI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123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Systematic errors: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variation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distributions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2098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distribution can change with </a:t>
            </a:r>
            <a:r>
              <a:rPr lang="en-US" sz="1800" dirty="0" smtClean="0">
                <a:latin typeface="Symbol" pitchFamily="18" charset="2"/>
              </a:rPr>
              <a:t>h</a:t>
            </a:r>
          </a:p>
          <a:p>
            <a:pPr lvl="1"/>
            <a:r>
              <a:rPr lang="en-US" sz="1800" dirty="0" err="1" smtClean="0">
                <a:latin typeface="+mj-lt"/>
              </a:rPr>
              <a:t>p</a:t>
            </a:r>
            <a:r>
              <a:rPr lang="en-US" sz="1800" baseline="-25000" dirty="0" err="1" smtClean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 spectra also allowed to soften in 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>
                <a:latin typeface="+mj-lt"/>
              </a:rPr>
              <a:t> linearly</a:t>
            </a:r>
          </a:p>
          <a:p>
            <a:pPr lvl="2"/>
            <a:r>
              <a:rPr lang="en-US" sz="1800" dirty="0" err="1" smtClean="0">
                <a:latin typeface="+mj-lt"/>
              </a:rPr>
              <a:t>p</a:t>
            </a:r>
            <a:r>
              <a:rPr lang="en-US" sz="1800" baseline="-25000" dirty="0" err="1" smtClean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’=(1-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>
                <a:latin typeface="+mj-lt"/>
              </a:rPr>
              <a:t>)</a:t>
            </a:r>
            <a:r>
              <a:rPr lang="en-US" sz="1800" dirty="0" err="1" smtClean="0">
                <a:latin typeface="+mj-lt"/>
              </a:rPr>
              <a:t>p</a:t>
            </a:r>
            <a:r>
              <a:rPr lang="en-US" sz="1800" baseline="-25000" dirty="0" err="1" smtClean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>
                <a:latin typeface="+mj-lt"/>
              </a:rPr>
              <a:t>=r(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>
                <a:latin typeface="+mj-lt"/>
              </a:rPr>
              <a:t>/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baseline="-25000" dirty="0" smtClean="0">
                <a:latin typeface="+mj-lt"/>
              </a:rPr>
              <a:t>0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2"/>
            <a:r>
              <a:rPr lang="en-US" sz="1800" dirty="0" smtClean="0">
                <a:latin typeface="+mj-lt"/>
              </a:rPr>
              <a:t>Took r=0.2 at 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baseline="-25000" dirty="0" smtClean="0">
                <a:latin typeface="+mj-lt"/>
              </a:rPr>
              <a:t>0</a:t>
            </a:r>
            <a:r>
              <a:rPr lang="en-US" sz="1800" dirty="0" smtClean="0">
                <a:latin typeface="+mj-lt"/>
              </a:rPr>
              <a:t> = 3</a:t>
            </a:r>
          </a:p>
          <a:p>
            <a:pPr lvl="3"/>
            <a:r>
              <a:rPr lang="en-US" sz="1800" dirty="0" smtClean="0">
                <a:latin typeface="+mj-lt"/>
              </a:rPr>
              <a:t>From looking at RHIC data</a:t>
            </a:r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This variation is added in quadrature to all other variations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514600" y="6356350"/>
            <a:ext cx="424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Kristjan Gulbrandsen, PWG-LF Meeting - November 19 2012</a:t>
            </a:r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4943F-C807-40CA-8BC5-B02D4768EB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ekstfelt 10"/>
          <p:cNvSpPr txBox="1"/>
          <p:nvPr/>
        </p:nvSpPr>
        <p:spPr>
          <a:xfrm>
            <a:off x="2971800" y="55626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K. Gulbrandsen, NBI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58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181600" cy="609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Jacobians</a:t>
            </a:r>
            <a:r>
              <a:rPr lang="en-US" sz="2800" dirty="0" smtClean="0"/>
              <a:t> for each particle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3581400"/>
            <a:ext cx="3276600" cy="2057400"/>
          </a:xfrm>
          <a:ln>
            <a:solidFill>
              <a:srgbClr val="0000FF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variations are taken into account</a:t>
            </a:r>
          </a:p>
          <a:p>
            <a:r>
              <a:rPr lang="en-US" dirty="0" err="1" smtClean="0"/>
              <a:t>Jacobian</a:t>
            </a:r>
            <a:r>
              <a:rPr lang="en-US" dirty="0" smtClean="0"/>
              <a:t> calculated for each particle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4943F-C807-40CA-8BC5-B02D4768EB8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601476" cy="244238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76" y="946912"/>
            <a:ext cx="3611596" cy="244924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3657600" cy="2480441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>
            <a:off x="3291821" y="1986867"/>
            <a:ext cx="31451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7335276" y="1986867"/>
            <a:ext cx="33695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7335276" y="4419341"/>
            <a:ext cx="31451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kstfelt 16"/>
          <p:cNvSpPr txBox="1"/>
          <p:nvPr/>
        </p:nvSpPr>
        <p:spPr>
          <a:xfrm>
            <a:off x="2971800" y="57912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K. Gulbrandsen, NBI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72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4267200" cy="609600"/>
          </a:xfrm>
        </p:spPr>
        <p:txBody>
          <a:bodyPr/>
          <a:lstStyle/>
          <a:p>
            <a:r>
              <a:rPr lang="en-US" dirty="0" smtClean="0"/>
              <a:t>Computing 1/&lt;J&gt;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1828800"/>
          </a:xfrm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net transformation (1/&lt;J&gt;) depends also on particle ratios</a:t>
            </a:r>
          </a:p>
          <a:p>
            <a:r>
              <a:rPr lang="en-US" dirty="0" smtClean="0"/>
              <a:t>(K/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) and (p/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) are varied within ALICE measurement errors</a:t>
            </a:r>
          </a:p>
          <a:p>
            <a:r>
              <a:rPr lang="en-US" dirty="0" smtClean="0"/>
              <a:t>Variations within ±50% on yields at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≥ 2.5 are used</a:t>
            </a:r>
          </a:p>
          <a:p>
            <a:pPr lvl="1"/>
            <a:r>
              <a:rPr lang="en-US" dirty="0" smtClean="0"/>
              <a:t>Below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=2.5, this variation is linearly reduced (to 0 at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= 0)</a:t>
            </a:r>
          </a:p>
          <a:p>
            <a:r>
              <a:rPr lang="en-US" dirty="0" smtClean="0"/>
              <a:t>Largest variation seen is 2%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514600" y="6356350"/>
            <a:ext cx="424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Kristjan</a:t>
            </a:r>
            <a:r>
              <a:rPr lang="en-US" dirty="0" smtClean="0"/>
              <a:t> Gulbrandsen, PWG-LF Meeting - November 19 2012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4943F-C807-40CA-8BC5-B02D4768EB8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4248150" cy="305269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00291"/>
            <a:ext cx="4241622" cy="3048000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2971800" y="60198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K. Gulbrandsen, NBI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34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comparison: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v</a:t>
            </a:r>
            <a:r>
              <a:rPr lang="en-US" baseline="-25000" dirty="0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all centralities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2209800"/>
            <a:ext cx="2895600" cy="1905000"/>
          </a:xfrm>
          <a:ln w="22225"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+mj-lt"/>
              </a:rPr>
              <a:t>v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{2}, v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{4}, and v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{2} measured at many centralities</a:t>
            </a:r>
          </a:p>
          <a:p>
            <a:r>
              <a:rPr lang="en-US" dirty="0">
                <a:latin typeface="+mj-lt"/>
              </a:rPr>
              <a:t>v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{4} difficult to measure for peripheral collisions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066800"/>
            <a:ext cx="5905500" cy="4305300"/>
          </a:xfrm>
          <a:prstGeom prst="rect">
            <a:avLst/>
          </a:prstGeom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8" name="Tekstfelt 7"/>
          <p:cNvSpPr txBox="1"/>
          <p:nvPr/>
        </p:nvSpPr>
        <p:spPr>
          <a:xfrm>
            <a:off x="2819400" y="57150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A. Hansen, NBI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587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centrality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230880"/>
            <a:ext cx="3200400" cy="960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Shape of v</a:t>
            </a:r>
            <a:r>
              <a:rPr lang="en-US" baseline="-25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{2} same for all centralities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611914" cy="3124200"/>
          </a:xfrm>
          <a:prstGeom prst="rect">
            <a:avLst/>
          </a:prstGeom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8" name="Tekstfelt 7"/>
          <p:cNvSpPr txBox="1"/>
          <p:nvPr/>
        </p:nvSpPr>
        <p:spPr>
          <a:xfrm>
            <a:off x="2590800" y="5715000"/>
            <a:ext cx="2895600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Work of A. Hansen, NBI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75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810000" cy="762000"/>
          </a:xfrm>
        </p:spPr>
        <p:txBody>
          <a:bodyPr/>
          <a:lstStyle/>
          <a:p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572000"/>
            <a:ext cx="5334000" cy="1143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latin typeface="+mj-lt"/>
              </a:rPr>
              <a:t>dN</a:t>
            </a:r>
            <a:r>
              <a:rPr lang="en-US" sz="1800" baseline="-25000" dirty="0" err="1" smtClean="0">
                <a:latin typeface="+mj-lt"/>
              </a:rPr>
              <a:t>ch</a:t>
            </a:r>
            <a:r>
              <a:rPr lang="en-US" sz="1800" dirty="0" smtClean="0">
                <a:latin typeface="+mj-lt"/>
              </a:rPr>
              <a:t>/d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>
                <a:latin typeface="+mj-lt"/>
              </a:rPr>
              <a:t> per participant pair increases </a:t>
            </a:r>
            <a:r>
              <a:rPr lang="en-US" sz="1800" dirty="0" err="1" smtClean="0">
                <a:latin typeface="+mj-lt"/>
              </a:rPr>
              <a:t>vs</a:t>
            </a:r>
            <a:r>
              <a:rPr lang="en-US" sz="1800" dirty="0" smtClean="0">
                <a:latin typeface="+mj-lt"/>
              </a:rPr>
              <a:t> centrality</a:t>
            </a:r>
          </a:p>
          <a:p>
            <a:r>
              <a:rPr lang="en-US" sz="1800" dirty="0" smtClean="0">
                <a:latin typeface="+mj-lt"/>
              </a:rPr>
              <a:t>Same trend exists for all measured 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>
                <a:latin typeface="+mj-lt"/>
              </a:rPr>
              <a:t> intervals</a:t>
            </a:r>
          </a:p>
          <a:p>
            <a:pPr lvl="1"/>
            <a:r>
              <a:rPr lang="en-US" sz="1800" dirty="0" smtClean="0">
                <a:latin typeface="+mj-lt"/>
              </a:rPr>
              <a:t>Flat ratio to </a:t>
            </a:r>
            <a:r>
              <a:rPr lang="en-US" sz="1800" dirty="0" err="1" smtClean="0">
                <a:latin typeface="+mj-lt"/>
              </a:rPr>
              <a:t>midrapidity</a:t>
            </a:r>
            <a:r>
              <a:rPr lang="en-US" sz="1800" dirty="0" smtClean="0">
                <a:latin typeface="+mj-lt"/>
              </a:rPr>
              <a:t> result*</a:t>
            </a:r>
            <a:endParaRPr lang="en-US" sz="1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343400" cy="2851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791200"/>
            <a:ext cx="4944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ALICE Collaboration, Phys.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106 (2011) 032301</a:t>
            </a:r>
            <a:endParaRPr lang="en-US" sz="16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 err="1"/>
              <a:t>Systematics</a:t>
            </a:r>
            <a:r>
              <a:rPr lang="da-DK" sz="2400" dirty="0"/>
              <a:t> of </a:t>
            </a:r>
            <a:r>
              <a:rPr lang="da-DK" sz="2400" dirty="0" err="1"/>
              <a:t>Nuclear</a:t>
            </a:r>
            <a:r>
              <a:rPr lang="da-DK" sz="2400" dirty="0"/>
              <a:t> stopping from AGS to LHC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27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43688" y="1643063"/>
            <a:ext cx="19446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600">
                <a:solidFill>
                  <a:srgbClr val="CC0099"/>
                </a:solidFill>
              </a:rPr>
              <a:t>AGS</a:t>
            </a:r>
            <a:r>
              <a:rPr lang="da-DK" sz="1600"/>
              <a:t> </a:t>
            </a:r>
            <a:r>
              <a:rPr lang="da-DK" sz="1600">
                <a:cs typeface="Arial" charset="0"/>
              </a:rPr>
              <a:t>√s</a:t>
            </a:r>
            <a:r>
              <a:rPr lang="da-DK" sz="1600" baseline="-25000">
                <a:cs typeface="Arial" charset="0"/>
              </a:rPr>
              <a:t>nn</a:t>
            </a:r>
            <a:r>
              <a:rPr lang="da-DK" sz="1600">
                <a:cs typeface="Arial" charset="0"/>
              </a:rPr>
              <a:t>=5 GeV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43688" y="2714625"/>
            <a:ext cx="19446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600">
                <a:solidFill>
                  <a:srgbClr val="CC0099"/>
                </a:solidFill>
              </a:rPr>
              <a:t>SPS</a:t>
            </a:r>
            <a:r>
              <a:rPr lang="da-DK" sz="1600"/>
              <a:t> </a:t>
            </a:r>
            <a:r>
              <a:rPr lang="da-DK" sz="1600">
                <a:cs typeface="Arial" charset="0"/>
              </a:rPr>
              <a:t>√s</a:t>
            </a:r>
            <a:r>
              <a:rPr lang="da-DK" sz="1600" baseline="-25000">
                <a:cs typeface="Arial" charset="0"/>
              </a:rPr>
              <a:t>nn</a:t>
            </a:r>
            <a:r>
              <a:rPr lang="da-DK" sz="1600">
                <a:cs typeface="Arial" charset="0"/>
              </a:rPr>
              <a:t>=17 GeV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43688" y="5429250"/>
            <a:ext cx="22320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600" b="1">
                <a:solidFill>
                  <a:schemeClr val="hlink"/>
                </a:solidFill>
              </a:rPr>
              <a:t>LHC</a:t>
            </a:r>
            <a:r>
              <a:rPr lang="da-DK" sz="1600"/>
              <a:t> </a:t>
            </a:r>
            <a:r>
              <a:rPr lang="da-DK" sz="1600">
                <a:cs typeface="Arial" charset="0"/>
              </a:rPr>
              <a:t>√s</a:t>
            </a:r>
            <a:r>
              <a:rPr lang="da-DK" sz="1600" baseline="-25000">
                <a:cs typeface="Arial" charset="0"/>
              </a:rPr>
              <a:t>nn</a:t>
            </a:r>
            <a:r>
              <a:rPr lang="da-DK" sz="1600">
                <a:cs typeface="Arial" charset="0"/>
              </a:rPr>
              <a:t>=5500 GeV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43688" y="4572000"/>
            <a:ext cx="22320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600">
                <a:solidFill>
                  <a:srgbClr val="CC0099"/>
                </a:solidFill>
              </a:rPr>
              <a:t>RHIC</a:t>
            </a:r>
            <a:r>
              <a:rPr lang="da-DK" sz="1600"/>
              <a:t> </a:t>
            </a:r>
            <a:r>
              <a:rPr lang="da-DK" sz="1600">
                <a:cs typeface="Arial" charset="0"/>
              </a:rPr>
              <a:t>√s</a:t>
            </a:r>
            <a:r>
              <a:rPr lang="da-DK" sz="1600" baseline="-25000">
                <a:cs typeface="Arial" charset="0"/>
              </a:rPr>
              <a:t>nn</a:t>
            </a:r>
            <a:r>
              <a:rPr lang="da-DK" sz="1600">
                <a:cs typeface="Arial" charset="0"/>
              </a:rPr>
              <a:t>=200 GeV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43688" y="3571875"/>
            <a:ext cx="19446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600" b="1">
                <a:solidFill>
                  <a:srgbClr val="CC0099"/>
                </a:solidFill>
              </a:rPr>
              <a:t>RHIC</a:t>
            </a:r>
            <a:r>
              <a:rPr lang="da-DK" sz="1600"/>
              <a:t> </a:t>
            </a:r>
            <a:r>
              <a:rPr lang="da-DK" sz="1600">
                <a:cs typeface="Arial" charset="0"/>
              </a:rPr>
              <a:t>√s</a:t>
            </a:r>
            <a:r>
              <a:rPr lang="da-DK" sz="1600" baseline="-25000">
                <a:cs typeface="Arial" charset="0"/>
              </a:rPr>
              <a:t>nn</a:t>
            </a:r>
            <a:r>
              <a:rPr lang="da-DK" sz="1600">
                <a:cs typeface="Arial" charset="0"/>
              </a:rPr>
              <a:t>=62 GeV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132138" y="5013325"/>
            <a:ext cx="0" cy="936625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787900" y="5013325"/>
            <a:ext cx="0" cy="936625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14" name="Billede 12" descr="fi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1285875"/>
            <a:ext cx="45180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5486400" y="5410200"/>
            <a:ext cx="0" cy="5048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953000" y="4495800"/>
            <a:ext cx="0" cy="5048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691063" y="3606800"/>
            <a:ext cx="0" cy="5048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572000" y="2667000"/>
            <a:ext cx="0" cy="5048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419600" y="1600200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a-DK" sz="1800" dirty="0" err="1">
                <a:solidFill>
                  <a:srgbClr val="CC0099"/>
                </a:solidFill>
                <a:latin typeface="Arial" charset="0"/>
                <a:cs typeface="+mn-cs"/>
              </a:rPr>
              <a:t>ybeam</a:t>
            </a:r>
            <a:endParaRPr lang="da-DK" sz="1800" dirty="0">
              <a:solidFill>
                <a:srgbClr val="CC0099"/>
              </a:solidFill>
              <a:latin typeface="Arial" charset="0"/>
              <a:cs typeface="+mn-cs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4419600" y="1752600"/>
            <a:ext cx="0" cy="5048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4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Rapidity</a:t>
            </a:r>
            <a:r>
              <a:rPr lang="da-DK" dirty="0" smtClean="0"/>
              <a:t> </a:t>
            </a:r>
            <a:r>
              <a:rPr lang="da-DK" dirty="0" err="1" smtClean="0"/>
              <a:t>loss</a:t>
            </a:r>
            <a:r>
              <a:rPr lang="da-DK" dirty="0" smtClean="0"/>
              <a:t> </a:t>
            </a:r>
            <a:r>
              <a:rPr lang="da-DK" dirty="0" err="1" smtClean="0"/>
              <a:t>systematics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28</a:t>
            </a:fld>
            <a:endParaRPr lang="en-US"/>
          </a:p>
        </p:txBody>
      </p:sp>
      <p:pic>
        <p:nvPicPr>
          <p:cNvPr id="7" name="Billede 6" descr="fig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143000"/>
            <a:ext cx="84820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9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BRAHMS@RHIC </a:t>
            </a:r>
            <a:br>
              <a:rPr lang="da-DK" dirty="0" smtClean="0"/>
            </a:br>
            <a:r>
              <a:rPr lang="da-DK" dirty="0" err="1" smtClean="0"/>
              <a:t>dN</a:t>
            </a:r>
            <a:r>
              <a:rPr lang="da-DK" dirty="0" smtClean="0"/>
              <a:t>/</a:t>
            </a:r>
            <a:r>
              <a:rPr lang="da-DK" dirty="0" err="1" smtClean="0"/>
              <a:t>dη</a:t>
            </a:r>
            <a:r>
              <a:rPr lang="da-DK" dirty="0" smtClean="0"/>
              <a:t> from </a:t>
            </a:r>
            <a:r>
              <a:rPr lang="da-DK" dirty="0" err="1" smtClean="0"/>
              <a:t>dN</a:t>
            </a:r>
            <a:r>
              <a:rPr lang="da-DK" dirty="0" smtClean="0"/>
              <a:t>/dy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29</a:t>
            </a:fld>
            <a:endParaRPr lang="en-US"/>
          </a:p>
        </p:txBody>
      </p:sp>
      <p:pic>
        <p:nvPicPr>
          <p:cNvPr id="7" name="Billede 6" descr="BrahmsdN:dyvsdN:dn co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010400" cy="324231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066800" y="5029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da-DK" dirty="0" smtClean="0"/>
              <a:t>Good agreement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dN</a:t>
            </a:r>
            <a:r>
              <a:rPr lang="da-DK" dirty="0" smtClean="0"/>
              <a:t>/</a:t>
            </a:r>
            <a:r>
              <a:rPr lang="da-DK" dirty="0" err="1" smtClean="0"/>
              <a:t>dη</a:t>
            </a:r>
            <a:r>
              <a:rPr lang="da-DK" dirty="0" smtClean="0"/>
              <a:t> from (</a:t>
            </a:r>
            <a:r>
              <a:rPr lang="da-DK" dirty="0" err="1" smtClean="0"/>
              <a:t>measured</a:t>
            </a:r>
            <a:r>
              <a:rPr lang="da-DK" dirty="0" smtClean="0"/>
              <a:t>) </a:t>
            </a:r>
            <a:r>
              <a:rPr lang="da-DK" dirty="0" err="1" smtClean="0"/>
              <a:t>dN</a:t>
            </a:r>
            <a:r>
              <a:rPr lang="da-DK" dirty="0" smtClean="0"/>
              <a:t>/dy and </a:t>
            </a:r>
            <a:r>
              <a:rPr lang="da-DK" dirty="0" err="1" smtClean="0"/>
              <a:t>dN</a:t>
            </a:r>
            <a:r>
              <a:rPr lang="da-DK" dirty="0" smtClean="0"/>
              <a:t>/</a:t>
            </a:r>
            <a:r>
              <a:rPr lang="da-DK" dirty="0" err="1" smtClean="0"/>
              <a:t>dη</a:t>
            </a:r>
            <a:r>
              <a:rPr lang="da-DK" dirty="0" smtClean="0"/>
              <a:t> (</a:t>
            </a:r>
            <a:r>
              <a:rPr lang="da-DK" dirty="0" err="1" smtClean="0"/>
              <a:t>measured</a:t>
            </a:r>
            <a:r>
              <a:rPr lang="da-DK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da-DK" dirty="0" smtClean="0"/>
              <a:t>Good agreement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measured</a:t>
            </a:r>
            <a:r>
              <a:rPr lang="da-DK" dirty="0" smtClean="0"/>
              <a:t> </a:t>
            </a:r>
            <a:r>
              <a:rPr lang="da-DK" dirty="0" err="1"/>
              <a:t>dN</a:t>
            </a:r>
            <a:r>
              <a:rPr lang="da-DK" dirty="0"/>
              <a:t>/</a:t>
            </a:r>
            <a:r>
              <a:rPr lang="da-DK" dirty="0" err="1"/>
              <a:t>dη</a:t>
            </a:r>
            <a:r>
              <a:rPr lang="da-DK" dirty="0"/>
              <a:t> 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BRAHMS &amp; PHOBOS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78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ALICE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detectors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81800" cy="48768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598664" y="2313432"/>
            <a:ext cx="4572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98664" y="2697480"/>
            <a:ext cx="457200" cy="228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65976" y="1399032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3657600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10328" y="2075688"/>
            <a:ext cx="533400" cy="381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28032" y="19050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45920" y="3712464"/>
            <a:ext cx="457200" cy="228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7600" y="3048000"/>
            <a:ext cx="2133600" cy="7787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41669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Ligning" r:id="rId4" imgW="114300" imgH="165100" progId="Equation.3">
                  <p:embed/>
                </p:oleObj>
              </mc:Choice>
              <mc:Fallback>
                <p:oleObj name="Ligning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21"/>
          <p:cNvSpPr/>
          <p:nvPr/>
        </p:nvSpPr>
        <p:spPr>
          <a:xfrm>
            <a:off x="1219200" y="3048000"/>
            <a:ext cx="609600" cy="457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1"/>
          <p:cNvSpPr/>
          <p:nvPr/>
        </p:nvSpPr>
        <p:spPr>
          <a:xfrm>
            <a:off x="7162800" y="4191000"/>
            <a:ext cx="609600" cy="457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1"/>
          <p:cNvSpPr/>
          <p:nvPr/>
        </p:nvSpPr>
        <p:spPr>
          <a:xfrm>
            <a:off x="990600" y="3810000"/>
            <a:ext cx="6858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/>
          <p:cNvSpPr txBox="1"/>
          <p:nvPr/>
        </p:nvSpPr>
        <p:spPr>
          <a:xfrm>
            <a:off x="1066800" y="3810000"/>
            <a:ext cx="7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FMD</a:t>
            </a:r>
          </a:p>
          <a:p>
            <a:r>
              <a:rPr lang="da-DK" sz="1000" dirty="0" smtClean="0"/>
              <a:t>3.2m to IP</a:t>
            </a:r>
            <a:endParaRPr lang="da-DK" sz="1000" dirty="0"/>
          </a:p>
        </p:txBody>
      </p:sp>
      <p:cxnSp>
        <p:nvCxnSpPr>
          <p:cNvPr id="25" name="Lige forbindelse 24"/>
          <p:cNvCxnSpPr/>
          <p:nvPr/>
        </p:nvCxnSpPr>
        <p:spPr>
          <a:xfrm>
            <a:off x="7239000" y="4521200"/>
            <a:ext cx="381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>
            <a:stCxn id="19" idx="6"/>
          </p:cNvCxnSpPr>
          <p:nvPr/>
        </p:nvCxnSpPr>
        <p:spPr>
          <a:xfrm flipV="1">
            <a:off x="1676400" y="3810000"/>
            <a:ext cx="12192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/>
          <p:cNvCxnSpPr/>
          <p:nvPr/>
        </p:nvCxnSpPr>
        <p:spPr>
          <a:xfrm flipH="1" flipV="1">
            <a:off x="7010400" y="2362200"/>
            <a:ext cx="558801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/>
          <p:cNvCxnSpPr>
            <a:stCxn id="14" idx="6"/>
          </p:cNvCxnSpPr>
          <p:nvPr/>
        </p:nvCxnSpPr>
        <p:spPr>
          <a:xfrm flipV="1">
            <a:off x="2103120" y="3733800"/>
            <a:ext cx="716280" cy="9296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/>
          <p:cNvCxnSpPr>
            <a:stCxn id="21" idx="2"/>
          </p:cNvCxnSpPr>
          <p:nvPr/>
        </p:nvCxnSpPr>
        <p:spPr>
          <a:xfrm flipH="1" flipV="1">
            <a:off x="7086600" y="2133600"/>
            <a:ext cx="512064" cy="2941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28956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Central barrel: ITS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495800"/>
            <a:ext cx="5791200" cy="1676400"/>
          </a:xfrm>
          <a:ln w="22225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       Silicon Pixel Detector (SPD) </a:t>
            </a:r>
            <a:r>
              <a:rPr lang="en-US" sz="2000" dirty="0" smtClean="0">
                <a:latin typeface="+mj-lt"/>
              </a:rPr>
              <a:t>used for this study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Over 3 millions channels (inner layer)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|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+mj-lt"/>
              </a:rPr>
              <a:t>| &lt; 2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Very few secondary particles (mostly produced in beam pipe)</a:t>
            </a:r>
            <a:endParaRPr lang="en-US" sz="20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76600" cy="251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363993" cy="26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9" name="Oval 12"/>
          <p:cNvSpPr/>
          <p:nvPr/>
        </p:nvSpPr>
        <p:spPr>
          <a:xfrm>
            <a:off x="2286000" y="25146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"/>
          <p:cNvSpPr/>
          <p:nvPr/>
        </p:nvSpPr>
        <p:spPr>
          <a:xfrm>
            <a:off x="4025900" y="2463800"/>
            <a:ext cx="321733" cy="321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2"/>
          <p:cNvSpPr/>
          <p:nvPr/>
        </p:nvSpPr>
        <p:spPr>
          <a:xfrm>
            <a:off x="4114801" y="2540000"/>
            <a:ext cx="152400" cy="169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0292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Forward rapidity detectors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105400"/>
            <a:ext cx="6400800" cy="1219200"/>
          </a:xfrm>
          <a:ln w="22225">
            <a:solidFill>
              <a:srgbClr val="0000FF"/>
            </a:solidFill>
          </a:ln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FMD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VZERO</a:t>
            </a:r>
            <a:r>
              <a:rPr lang="en-US" sz="2000" dirty="0" smtClean="0">
                <a:latin typeface="+mj-lt"/>
              </a:rPr>
              <a:t> detectors extend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+mj-lt"/>
              </a:rPr>
              <a:t> coverage significantly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Detectors are </a:t>
            </a:r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ingle layer  =&gt; no tracking 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There is significant material in front of detectors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54280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http://fmd.nbi.dk/fmd/shift_guide/fmd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62200"/>
            <a:ext cx="5347361" cy="2038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238405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VZERO-A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(scintillator)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219200"/>
            <a:ext cx="1511952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FMD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(silicon)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7086600" y="3048000"/>
            <a:ext cx="381000" cy="381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40151" y="3886200"/>
            <a:ext cx="190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FMD3:-1.7&gt;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&gt;-3.4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267200"/>
            <a:ext cx="186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FMD2:  3.7&gt;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&gt;1.7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4572000"/>
            <a:ext cx="186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FMD1:  5.0&gt;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&gt;3.7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42672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5.1&gt;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&gt;2.8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676400"/>
            <a:ext cx="20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or 40 sectors in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1752600"/>
            <a:ext cx="962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Nominal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Interaction</a:t>
            </a:r>
          </a:p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oint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7" idx="2"/>
          </p:cNvCxnSpPr>
          <p:nvPr/>
        </p:nvCxnSpPr>
        <p:spPr>
          <a:xfrm>
            <a:off x="7262861" y="2491264"/>
            <a:ext cx="0" cy="53340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18" name="Tekstfelt 17"/>
          <p:cNvSpPr txBox="1"/>
          <p:nvPr/>
        </p:nvSpPr>
        <p:spPr>
          <a:xfrm>
            <a:off x="43434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51200 Si-strips</a:t>
            </a:r>
            <a:endParaRPr lang="da-DK" dirty="0"/>
          </a:p>
        </p:txBody>
      </p:sp>
      <p:sp>
        <p:nvSpPr>
          <p:cNvPr id="20" name="TextBox 5"/>
          <p:cNvSpPr txBox="1"/>
          <p:nvPr/>
        </p:nvSpPr>
        <p:spPr>
          <a:xfrm>
            <a:off x="7921035" y="1219200"/>
            <a:ext cx="118486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VZERO-C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9342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Measuring particle multiplicity </a:t>
            </a:r>
            <a:r>
              <a:rPr lang="en-US" sz="2000" dirty="0"/>
              <a:t>:</a:t>
            </a:r>
            <a:r>
              <a:rPr lang="en-US" sz="2000" dirty="0" smtClean="0"/>
              <a:t> in principle ‘simple’ counting… </a:t>
            </a:r>
            <a:br>
              <a:rPr lang="en-US" sz="2000" dirty="0" smtClean="0"/>
            </a:br>
            <a:r>
              <a:rPr lang="en-US" sz="2000" dirty="0" smtClean="0"/>
              <a:t>In fact, </a:t>
            </a:r>
            <a:r>
              <a:rPr lang="en-US" sz="2000" dirty="0"/>
              <a:t>s</a:t>
            </a:r>
            <a:r>
              <a:rPr lang="en-US" sz="2000" dirty="0" smtClean="0"/>
              <a:t>econdary particles are a major problem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419600"/>
            <a:ext cx="6781800" cy="1981200"/>
          </a:xfrm>
          <a:ln w="22225">
            <a:solidFill>
              <a:srgbClr val="0000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Correct for acceptance &amp;  sharing between strips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Use Poisson statistics and energy spectrum decomposition methods to determine number of particles per </a:t>
            </a:r>
            <a:r>
              <a:rPr lang="en-US" sz="2000" dirty="0" err="1" smtClean="0">
                <a:latin typeface="+mj-lt"/>
              </a:rPr>
              <a:t>η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φ</a:t>
            </a:r>
            <a:r>
              <a:rPr lang="en-US" sz="2000" dirty="0" smtClean="0">
                <a:latin typeface="+mj-lt"/>
              </a:rPr>
              <a:t> bin.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Forward detectors see many secondary particles from dense services (cables, cooling, etc…) and beam pipe. 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In some </a:t>
            </a:r>
            <a:r>
              <a:rPr lang="en-US" sz="2000" dirty="0" smtClean="0"/>
              <a:t>regions: </a:t>
            </a:r>
            <a:r>
              <a:rPr lang="en-US" sz="2000" dirty="0" err="1" smtClean="0"/>
              <a:t>Secondaries</a:t>
            </a:r>
            <a:r>
              <a:rPr lang="en-US" sz="2000" dirty="0" smtClean="0"/>
              <a:t>/Primaries = 2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        =&gt; Requires very accurate MC description of geometry and material budget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Jens Jørgen Gaardhøje, INPC2013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1"/>
            <a:ext cx="7772400" cy="222867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8" name="Kombinationstegning 7"/>
          <p:cNvSpPr/>
          <p:nvPr/>
        </p:nvSpPr>
        <p:spPr>
          <a:xfrm>
            <a:off x="2260600" y="3111500"/>
            <a:ext cx="4813300" cy="355600"/>
          </a:xfrm>
          <a:custGeom>
            <a:avLst/>
            <a:gdLst>
              <a:gd name="connsiteX0" fmla="*/ 0 w 4813300"/>
              <a:gd name="connsiteY0" fmla="*/ 0 h 355600"/>
              <a:gd name="connsiteX1" fmla="*/ 4813300 w 4813300"/>
              <a:gd name="connsiteY1" fmla="*/ 355600 h 355600"/>
              <a:gd name="connsiteX2" fmla="*/ 4800600 w 4813300"/>
              <a:gd name="connsiteY2" fmla="*/ 101600 h 355600"/>
              <a:gd name="connsiteX3" fmla="*/ 279400 w 4813300"/>
              <a:gd name="connsiteY3" fmla="*/ 0 h 355600"/>
              <a:gd name="connsiteX4" fmla="*/ 0 w 4813300"/>
              <a:gd name="connsiteY4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300" h="355600">
                <a:moveTo>
                  <a:pt x="0" y="0"/>
                </a:moveTo>
                <a:lnTo>
                  <a:pt x="4813300" y="355600"/>
                </a:lnTo>
                <a:lnTo>
                  <a:pt x="4800600" y="101600"/>
                </a:lnTo>
                <a:lnTo>
                  <a:pt x="27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46E4"/>
          </a:solidFill>
          <a:ln>
            <a:solidFill>
              <a:srgbClr val="D446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upper 11"/>
          <p:cNvGrpSpPr/>
          <p:nvPr/>
        </p:nvGrpSpPr>
        <p:grpSpPr>
          <a:xfrm>
            <a:off x="2819400" y="1219200"/>
            <a:ext cx="3441302" cy="2057400"/>
            <a:chOff x="2286000" y="1219200"/>
            <a:chExt cx="3441302" cy="2057400"/>
          </a:xfrm>
        </p:grpSpPr>
        <p:sp>
          <p:nvSpPr>
            <p:cNvPr id="9" name="Oval 21"/>
            <p:cNvSpPr/>
            <p:nvPr/>
          </p:nvSpPr>
          <p:spPr>
            <a:xfrm>
              <a:off x="2286000" y="2590800"/>
              <a:ext cx="609600" cy="533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21"/>
            <p:cNvSpPr/>
            <p:nvPr/>
          </p:nvSpPr>
          <p:spPr>
            <a:xfrm>
              <a:off x="3810000" y="28956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219200"/>
              <a:ext cx="1688702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89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85800"/>
            <a:ext cx="2438400" cy="1982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562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satellite collision vertices to reduce contribution  of secondary particles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743200"/>
            <a:ext cx="3124200" cy="3276600"/>
          </a:xfrm>
          <a:ln w="22225"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000" dirty="0"/>
              <a:t>Beam </a:t>
            </a:r>
            <a:r>
              <a:rPr lang="en-US" sz="2000" dirty="0" smtClean="0"/>
              <a:t>bunch structure (75ns) and zero-crossing angle results in displaced collision vertices every 37.5 cm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Advantage: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+mj-lt"/>
              </a:rPr>
              <a:t>Less material</a:t>
            </a:r>
          </a:p>
          <a:p>
            <a:pPr lvl="1">
              <a:buFont typeface="Courier New"/>
              <a:buChar char="o"/>
            </a:pPr>
            <a:r>
              <a:rPr lang="en-US" sz="2000" dirty="0" smtClean="0">
                <a:latin typeface="+mj-lt"/>
              </a:rPr>
              <a:t>Smaller corrections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+mj-lt"/>
              </a:rPr>
              <a:t>Extends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+mj-lt"/>
              </a:rPr>
              <a:t> coverage to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-5.0 &lt;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+mj-lt"/>
              </a:rPr>
              <a:t> &lt; 5.5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40475"/>
            <a:ext cx="2895600" cy="365125"/>
          </a:xfrm>
        </p:spPr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55" b="9394"/>
          <a:stretch/>
        </p:blipFill>
        <p:spPr bwMode="auto">
          <a:xfrm>
            <a:off x="228600" y="3810000"/>
            <a:ext cx="529325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5638800" cy="1616884"/>
          </a:xfrm>
          <a:prstGeom prst="rect">
            <a:avLst/>
          </a:prstGeom>
        </p:spPr>
      </p:pic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3962400" y="2438400"/>
            <a:ext cx="381000" cy="381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felt 7"/>
          <p:cNvSpPr txBox="1"/>
          <p:nvPr/>
        </p:nvSpPr>
        <p:spPr>
          <a:xfrm>
            <a:off x="838200" y="6019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Little </a:t>
            </a:r>
            <a:r>
              <a:rPr lang="da-DK" sz="1400" dirty="0" err="1" smtClean="0"/>
              <a:t>material</a:t>
            </a:r>
            <a:r>
              <a:rPr lang="da-DK" sz="1400" dirty="0" smtClean="0"/>
              <a:t> present: </a:t>
            </a:r>
            <a:r>
              <a:rPr lang="da-DK" sz="1400" dirty="0" err="1" smtClean="0"/>
              <a:t>beam</a:t>
            </a:r>
            <a:r>
              <a:rPr lang="da-DK" sz="1400" dirty="0" smtClean="0"/>
              <a:t> </a:t>
            </a:r>
            <a:r>
              <a:rPr lang="da-DK" sz="1400" dirty="0" err="1" smtClean="0"/>
              <a:t>pipe</a:t>
            </a:r>
            <a:r>
              <a:rPr lang="da-DK" sz="1400" dirty="0" smtClean="0"/>
              <a:t> (Be)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028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lede 54" descr="resultspap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930112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76200"/>
            <a:ext cx="3124200" cy="685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dN</a:t>
            </a:r>
            <a:r>
              <a:rPr lang="en-US" sz="2800" baseline="-25000" dirty="0" err="1" smtClean="0"/>
              <a:t>ch</a:t>
            </a:r>
            <a:r>
              <a:rPr lang="en-US" sz="2800" dirty="0" smtClean="0"/>
              <a:t>/d</a:t>
            </a:r>
            <a:r>
              <a:rPr lang="en-US" sz="2800" dirty="0" smtClean="0">
                <a:latin typeface="Symbol" pitchFamily="18" charset="2"/>
              </a:rPr>
              <a:t>h</a:t>
            </a:r>
            <a:r>
              <a:rPr lang="en-US" sz="2800" dirty="0" smtClean="0"/>
              <a:t> </a:t>
            </a:r>
            <a:r>
              <a:rPr lang="en-US" sz="2800" dirty="0"/>
              <a:t>versus </a:t>
            </a:r>
            <a:r>
              <a:rPr lang="en-US" sz="2800" dirty="0">
                <a:latin typeface="Symbol" pitchFamily="18" charset="2"/>
              </a:rPr>
              <a:t>h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8</a:t>
            </a:fld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grpSp>
        <p:nvGrpSpPr>
          <p:cNvPr id="52" name="Grupper 51"/>
          <p:cNvGrpSpPr/>
          <p:nvPr/>
        </p:nvGrpSpPr>
        <p:grpSpPr>
          <a:xfrm>
            <a:off x="609600" y="4724400"/>
            <a:ext cx="8382000" cy="1708160"/>
            <a:chOff x="609600" y="4724400"/>
            <a:chExt cx="8382000" cy="170816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172200" y="4724400"/>
              <a:ext cx="2819400" cy="170816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charset="2"/>
                <a:buChar char="§"/>
              </a:pPr>
              <a:r>
                <a:rPr lang="en-US" sz="1400" b="1" dirty="0" err="1" smtClean="0">
                  <a:sym typeface="Symbol" charset="2"/>
                </a:rPr>
                <a:t>ε</a:t>
              </a:r>
              <a:r>
                <a:rPr lang="en-US" sz="1400" b="1" dirty="0" smtClean="0">
                  <a:sym typeface="Symbol" charset="2"/>
                </a:rPr>
                <a:t>  ≥ 16 GeV/fm</a:t>
              </a:r>
              <a:r>
                <a:rPr lang="en-US" sz="1400" b="1" baseline="30000" dirty="0" smtClean="0">
                  <a:sym typeface="Symbol" charset="2"/>
                </a:rPr>
                <a:t>3</a:t>
              </a:r>
            </a:p>
            <a:p>
              <a:pPr marL="285750" indent="-285750">
                <a:spcBef>
                  <a:spcPct val="50000"/>
                </a:spcBef>
                <a:buFont typeface="Wingdings" charset="2"/>
                <a:buChar char="§"/>
              </a:pPr>
              <a:r>
                <a:rPr lang="en-US" sz="1400" b="1" dirty="0">
                  <a:sym typeface="Symbol" charset="2"/>
                </a:rPr>
                <a:t>x</a:t>
              </a:r>
              <a:r>
                <a:rPr lang="en-US" sz="1400" b="1" dirty="0" smtClean="0">
                  <a:sym typeface="Symbol" charset="2"/>
                </a:rPr>
                <a:t> 100 above nuclear density</a:t>
              </a:r>
            </a:p>
            <a:p>
              <a:pPr marL="285750" indent="-285750">
                <a:spcBef>
                  <a:spcPct val="50000"/>
                </a:spcBef>
                <a:buFont typeface="Wingdings" charset="2"/>
                <a:buChar char="§"/>
              </a:pPr>
              <a:r>
                <a:rPr lang="en-US" sz="1400" b="1" dirty="0">
                  <a:sym typeface="Symbol" charset="2"/>
                </a:rPr>
                <a:t>x</a:t>
              </a:r>
              <a:r>
                <a:rPr lang="en-US" sz="1400" b="1" dirty="0" smtClean="0">
                  <a:sym typeface="Symbol" charset="2"/>
                </a:rPr>
                <a:t> 30 above nucleon density</a:t>
              </a:r>
            </a:p>
            <a:p>
              <a:pPr marL="285750" indent="-285750">
                <a:spcBef>
                  <a:spcPct val="50000"/>
                </a:spcBef>
                <a:buFont typeface="Wingdings" charset="2"/>
                <a:buChar char="§"/>
              </a:pPr>
              <a:r>
                <a:rPr lang="en-US" sz="1400" b="1" dirty="0">
                  <a:sym typeface="Symbol" charset="2"/>
                </a:rPr>
                <a:t>x</a:t>
              </a:r>
              <a:r>
                <a:rPr lang="en-US" sz="1400" b="1" dirty="0" smtClean="0">
                  <a:sym typeface="Symbol" charset="2"/>
                </a:rPr>
                <a:t> 20 above lattice-QCD prediction for quark-gluon plasma formation</a:t>
              </a:r>
              <a:endParaRPr lang="en-US" sz="1400" b="1" baseline="30000" dirty="0">
                <a:sym typeface="Symbol" charset="2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3352800" y="5029200"/>
              <a:ext cx="2667000" cy="120032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Bjorken energy density</a:t>
              </a:r>
            </a:p>
            <a:p>
              <a:pPr>
                <a:spcBef>
                  <a:spcPct val="50000"/>
                </a:spcBef>
              </a:pPr>
              <a:r>
                <a:rPr lang="en-US" sz="1800" b="1" dirty="0" err="1" smtClean="0">
                  <a:sym typeface="Symbol" charset="2"/>
                </a:rPr>
                <a:t></a:t>
              </a:r>
              <a:r>
                <a:rPr lang="en-US" sz="1800" b="1" baseline="-25000" dirty="0" smtClean="0">
                  <a:sym typeface="Symbol" charset="2"/>
                </a:rPr>
                <a:t> </a:t>
              </a:r>
              <a:r>
                <a:rPr lang="en-US" sz="1800" b="1" dirty="0" smtClean="0">
                  <a:sym typeface="Symbol" charset="2"/>
                </a:rPr>
                <a:t>= 1/(R</a:t>
              </a:r>
              <a:r>
                <a:rPr lang="en-US" sz="1800" b="1" baseline="30000" dirty="0" smtClean="0">
                  <a:sym typeface="Symbol" charset="2"/>
                </a:rPr>
                <a:t>2</a:t>
              </a:r>
              <a:r>
                <a:rPr lang="en-US" sz="1800" b="1" dirty="0" smtClean="0">
                  <a:sym typeface="Symbol" charset="2"/>
                </a:rPr>
                <a:t></a:t>
              </a:r>
              <a:r>
                <a:rPr lang="en-US" sz="1800" b="1" baseline="-25000" dirty="0" smtClean="0">
                  <a:sym typeface="Symbol" charset="2"/>
                </a:rPr>
                <a:t>0</a:t>
              </a:r>
              <a:r>
                <a:rPr lang="en-US" sz="1800" b="1" dirty="0" smtClean="0">
                  <a:sym typeface="Symbol" charset="2"/>
                </a:rPr>
                <a:t>) </a:t>
              </a:r>
              <a:r>
                <a:rPr lang="en-US" sz="1800" b="1" dirty="0" err="1" smtClean="0">
                  <a:sym typeface="Symbol" charset="2"/>
                </a:rPr>
                <a:t>dE</a:t>
              </a:r>
              <a:r>
                <a:rPr lang="en-US" sz="1800" b="1" baseline="-25000" dirty="0" err="1" smtClean="0">
                  <a:sym typeface="Symbol" charset="2"/>
                </a:rPr>
                <a:t>t</a:t>
              </a:r>
              <a:r>
                <a:rPr lang="en-US" sz="1800" b="1" dirty="0" err="1" smtClean="0">
                  <a:sym typeface="Symbol" charset="2"/>
                </a:rPr>
                <a:t>/d</a:t>
              </a:r>
              <a:endParaRPr lang="en-US" dirty="0" smtClean="0">
                <a:sym typeface="Symbol" charset="2"/>
              </a:endParaRPr>
            </a:p>
            <a:p>
              <a:pPr>
                <a:spcBef>
                  <a:spcPct val="50000"/>
                </a:spcBef>
              </a:pPr>
              <a:r>
                <a:rPr lang="en-US" dirty="0" err="1" smtClean="0">
                  <a:sym typeface="Symbol" charset="2"/>
                </a:rPr>
                <a:t>dE</a:t>
              </a:r>
              <a:r>
                <a:rPr lang="en-US" baseline="-25000" dirty="0" err="1" smtClean="0">
                  <a:sym typeface="Symbol" charset="2"/>
                </a:rPr>
                <a:t>t</a:t>
              </a:r>
              <a:r>
                <a:rPr lang="en-US" dirty="0" smtClean="0">
                  <a:sym typeface="Symbol" charset="2"/>
                </a:rPr>
                <a:t>=</a:t>
              </a:r>
              <a:r>
                <a:rPr lang="en-US" dirty="0" err="1" smtClean="0">
                  <a:sym typeface="Symbol" charset="2"/>
                </a:rPr>
                <a:t>dN</a:t>
              </a:r>
              <a:r>
                <a:rPr lang="en-US" dirty="0" smtClean="0">
                  <a:sym typeface="Symbol" charset="2"/>
                </a:rPr>
                <a:t> </a:t>
              </a:r>
              <a:r>
                <a:rPr lang="en-US" dirty="0" smtClean="0">
                  <a:ea typeface="Times New Roman" charset="0"/>
                  <a:cs typeface="Times New Roman" charset="0"/>
                  <a:sym typeface="Symbol" charset="2"/>
                </a:rPr>
                <a:t>•</a:t>
              </a:r>
              <a:r>
                <a:rPr lang="en-US" dirty="0" smtClean="0">
                  <a:sym typeface="Symbol" charset="2"/>
                </a:rPr>
                <a:t> &lt;</a:t>
              </a:r>
              <a:r>
                <a:rPr lang="en-US" dirty="0" err="1" smtClean="0">
                  <a:sym typeface="Symbol" charset="2"/>
                </a:rPr>
                <a:t>m</a:t>
              </a:r>
              <a:r>
                <a:rPr lang="en-US" baseline="-25000" dirty="0" err="1" smtClean="0">
                  <a:sym typeface="Symbol" charset="2"/>
                </a:rPr>
                <a:t>t</a:t>
              </a:r>
              <a:r>
                <a:rPr lang="en-US" dirty="0" smtClean="0">
                  <a:sym typeface="Symbol" charset="2"/>
                </a:rPr>
                <a:t>&gt;; </a:t>
              </a:r>
              <a:r>
                <a:rPr lang="en-US" dirty="0">
                  <a:sym typeface="Symbol" charset="2"/>
                </a:rPr>
                <a:t></a:t>
              </a:r>
              <a:r>
                <a:rPr lang="en-US" baseline="-25000" dirty="0" smtClean="0">
                  <a:sym typeface="Symbol" charset="2"/>
                </a:rPr>
                <a:t>0</a:t>
              </a:r>
              <a:r>
                <a:rPr lang="en-US" dirty="0" smtClean="0">
                  <a:sym typeface="Symbol" charset="2"/>
                </a:rPr>
                <a:t>=1 </a:t>
              </a:r>
              <a:r>
                <a:rPr lang="en-US" dirty="0" err="1" smtClean="0">
                  <a:sym typeface="Symbol" charset="2"/>
                </a:rPr>
                <a:t>fm</a:t>
              </a:r>
              <a:r>
                <a:rPr lang="en-US" dirty="0" smtClean="0">
                  <a:sym typeface="Symbol" charset="2"/>
                </a:rPr>
                <a:t>/c</a:t>
              </a:r>
              <a:endParaRPr lang="en-US" dirty="0">
                <a:sym typeface="Symbol" charset="2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609600" y="5181600"/>
              <a:ext cx="2403475" cy="971550"/>
              <a:chOff x="3648" y="2640"/>
              <a:chExt cx="1562" cy="902"/>
            </a:xfrm>
          </p:grpSpPr>
          <p:grpSp>
            <p:nvGrpSpPr>
              <p:cNvPr id="16" name="Group 6"/>
              <p:cNvGrpSpPr>
                <a:grpSpLocks/>
              </p:cNvGrpSpPr>
              <p:nvPr/>
            </p:nvGrpSpPr>
            <p:grpSpPr bwMode="auto">
              <a:xfrm>
                <a:off x="3648" y="2640"/>
                <a:ext cx="1562" cy="902"/>
                <a:chOff x="956" y="1493"/>
                <a:chExt cx="1455" cy="899"/>
              </a:xfrm>
            </p:grpSpPr>
            <p:grpSp>
              <p:nvGrpSpPr>
                <p:cNvPr id="19" name="Group 7"/>
                <p:cNvGrpSpPr>
                  <a:grpSpLocks/>
                </p:cNvGrpSpPr>
                <p:nvPr/>
              </p:nvGrpSpPr>
              <p:grpSpPr bwMode="auto">
                <a:xfrm>
                  <a:off x="956" y="1654"/>
                  <a:ext cx="1455" cy="593"/>
                  <a:chOff x="333" y="1432"/>
                  <a:chExt cx="1455" cy="593"/>
                </a:xfrm>
              </p:grpSpPr>
              <p:grpSp>
                <p:nvGrpSpPr>
                  <p:cNvPr id="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33" y="1432"/>
                    <a:ext cx="1455" cy="592"/>
                    <a:chOff x="333" y="1432"/>
                    <a:chExt cx="1455" cy="592"/>
                  </a:xfrm>
                </p:grpSpPr>
                <p:sp>
                  <p:nvSpPr>
                    <p:cNvPr id="3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9" y="1432"/>
                      <a:ext cx="728" cy="59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FF0000"/>
                        </a:gs>
                        <a:gs pos="50000">
                          <a:srgbClr val="FFFF66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8" y="1741"/>
                      <a:ext cx="25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66FF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" y="1741"/>
                      <a:ext cx="251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66FF"/>
                      </a:solidFill>
                      <a:round/>
                      <a:headEnd type="triangle" w="med" len="med"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" y="1587"/>
                      <a:ext cx="251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66FF"/>
                      </a:solidFill>
                      <a:round/>
                      <a:headEnd type="triangle" w="med" len="med"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" y="1896"/>
                      <a:ext cx="251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66FF"/>
                      </a:solidFill>
                      <a:round/>
                      <a:headEnd type="triangle" w="med" len="med"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8" y="1896"/>
                      <a:ext cx="25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66FF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8" y="1587"/>
                      <a:ext cx="25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66FF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1433"/>
                    <a:ext cx="176" cy="592"/>
                  </a:xfrm>
                  <a:prstGeom prst="ellipse">
                    <a:avLst/>
                  </a:prstGeom>
                  <a:solidFill>
                    <a:srgbClr val="99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337" y="1432"/>
                    <a:ext cx="175" cy="592"/>
                  </a:xfrm>
                  <a:prstGeom prst="ellipse">
                    <a:avLst/>
                  </a:prstGeom>
                  <a:solidFill>
                    <a:srgbClr val="99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8"/>
                <p:cNvGrpSpPr>
                  <a:grpSpLocks/>
                </p:cNvGrpSpPr>
                <p:nvPr/>
              </p:nvGrpSpPr>
              <p:grpSpPr bwMode="auto">
                <a:xfrm>
                  <a:off x="1359" y="1493"/>
                  <a:ext cx="606" cy="153"/>
                  <a:chOff x="1359" y="1421"/>
                  <a:chExt cx="606" cy="153"/>
                </a:xfrm>
              </p:grpSpPr>
              <p:sp>
                <p:nvSpPr>
                  <p:cNvPr id="29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1" y="1427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77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3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9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5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73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9" y="1427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26"/>
                <p:cNvGrpSpPr>
                  <a:grpSpLocks/>
                </p:cNvGrpSpPr>
                <p:nvPr/>
              </p:nvGrpSpPr>
              <p:grpSpPr bwMode="auto">
                <a:xfrm>
                  <a:off x="1365" y="2239"/>
                  <a:ext cx="606" cy="153"/>
                  <a:chOff x="1359" y="1421"/>
                  <a:chExt cx="606" cy="153"/>
                </a:xfrm>
              </p:grpSpPr>
              <p:sp>
                <p:nvSpPr>
                  <p:cNvPr id="2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1" y="1427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77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3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69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65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73" y="1421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9" y="1427"/>
                    <a:ext cx="0" cy="14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auto">
              <a:xfrm>
                <a:off x="4080" y="2832"/>
                <a:ext cx="720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err="1" smtClean="0"/>
                  <a:t>dz</a:t>
                </a:r>
                <a:r>
                  <a:rPr lang="en-US" b="1" dirty="0" smtClean="0"/>
                  <a:t>= </a:t>
                </a:r>
                <a:r>
                  <a:rPr lang="en-US" b="1" dirty="0" smtClean="0">
                    <a:sym typeface="Symbol" charset="2"/>
                  </a:rPr>
                  <a:t></a:t>
                </a:r>
                <a:r>
                  <a:rPr lang="en-US" b="1" baseline="-25000" dirty="0" smtClean="0">
                    <a:sym typeface="Symbol" charset="2"/>
                  </a:rPr>
                  <a:t>0</a:t>
                </a:r>
                <a:r>
                  <a:rPr lang="en-US" b="1" dirty="0" smtClean="0">
                    <a:sym typeface="Symbol" charset="2"/>
                  </a:rPr>
                  <a:t>d</a:t>
                </a:r>
              </a:p>
              <a:p>
                <a:pPr>
                  <a:spcBef>
                    <a:spcPct val="50000"/>
                  </a:spcBef>
                </a:pPr>
                <a:endParaRPr lang="en-US" sz="1800" b="1" baseline="-25000" dirty="0">
                  <a:sym typeface="Symbol" charset="2"/>
                </a:endParaRPr>
              </a:p>
            </p:txBody>
          </p:sp>
          <p:sp>
            <p:nvSpPr>
              <p:cNvPr id="18" name="Text Box 35"/>
              <p:cNvSpPr txBox="1">
                <a:spLocks noChangeArrowheads="1"/>
              </p:cNvSpPr>
              <p:nvPr/>
            </p:nvSpPr>
            <p:spPr bwMode="auto">
              <a:xfrm>
                <a:off x="4656" y="2976"/>
                <a:ext cx="384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smtClean="0">
                    <a:sym typeface="Symbol" charset="2"/>
                  </a:rPr>
                  <a:t>R</a:t>
                </a:r>
                <a:r>
                  <a:rPr lang="en-US" b="1" baseline="30000" smtClean="0">
                    <a:sym typeface="Symbol" charset="2"/>
                  </a:rPr>
                  <a:t>2</a:t>
                </a:r>
                <a:endParaRPr lang="en-US" b="1" baseline="30000">
                  <a:sym typeface="Symbol" charset="2"/>
                </a:endParaRPr>
              </a:p>
            </p:txBody>
          </p:sp>
        </p:grpSp>
      </p:grpSp>
      <p:grpSp>
        <p:nvGrpSpPr>
          <p:cNvPr id="54" name="Grupper 53"/>
          <p:cNvGrpSpPr/>
          <p:nvPr/>
        </p:nvGrpSpPr>
        <p:grpSpPr>
          <a:xfrm>
            <a:off x="152400" y="914400"/>
            <a:ext cx="4191000" cy="3992569"/>
            <a:chOff x="152400" y="914400"/>
            <a:chExt cx="4191000" cy="3992569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371600"/>
              <a:ext cx="4191000" cy="3535369"/>
            </a:xfrm>
            <a:prstGeom prst="rect">
              <a:avLst/>
            </a:prstGeom>
          </p:spPr>
        </p:pic>
        <p:sp>
          <p:nvSpPr>
            <p:cNvPr id="46" name="Tekstfelt 45"/>
            <p:cNvSpPr txBox="1"/>
            <p:nvPr/>
          </p:nvSpPr>
          <p:spPr>
            <a:xfrm>
              <a:off x="762000" y="914400"/>
              <a:ext cx="350520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solidFill>
                    <a:srgbClr val="FF0000"/>
                  </a:solidFill>
                </a:rPr>
                <a:t>First </a:t>
              </a:r>
              <a:r>
                <a:rPr lang="da-DK" sz="1200" dirty="0" err="1" smtClean="0">
                  <a:solidFill>
                    <a:srgbClr val="FF0000"/>
                  </a:solidFill>
                </a:rPr>
                <a:t>measurement</a:t>
              </a:r>
              <a:r>
                <a:rPr lang="da-DK" sz="1200" dirty="0" smtClean="0">
                  <a:solidFill>
                    <a:srgbClr val="FF0000"/>
                  </a:solidFill>
                </a:rPr>
                <a:t> over </a:t>
              </a:r>
              <a:r>
                <a:rPr lang="da-DK" sz="1200" dirty="0" err="1" smtClean="0">
                  <a:solidFill>
                    <a:srgbClr val="FF0000"/>
                  </a:solidFill>
                </a:rPr>
                <a:t>wide</a:t>
              </a:r>
              <a:r>
                <a:rPr lang="da-DK" sz="1200" dirty="0" smtClean="0">
                  <a:solidFill>
                    <a:srgbClr val="FF0000"/>
                  </a:solidFill>
                </a:rPr>
                <a:t> </a:t>
              </a:r>
              <a:r>
                <a:rPr lang="da-DK" sz="1200" dirty="0" err="1" smtClean="0">
                  <a:solidFill>
                    <a:srgbClr val="FF0000"/>
                  </a:solidFill>
                </a:rPr>
                <a:t>kinematic</a:t>
              </a:r>
              <a:r>
                <a:rPr lang="da-DK" sz="1200" dirty="0" smtClean="0">
                  <a:solidFill>
                    <a:srgbClr val="FF0000"/>
                  </a:solidFill>
                </a:rPr>
                <a:t> range </a:t>
              </a:r>
              <a:r>
                <a:rPr lang="da-DK" sz="1200" dirty="0">
                  <a:solidFill>
                    <a:srgbClr val="FF0000"/>
                  </a:solidFill>
                </a:rPr>
                <a:t>at </a:t>
              </a:r>
              <a:r>
                <a:rPr lang="da-DK" sz="1200" dirty="0" smtClean="0">
                  <a:solidFill>
                    <a:srgbClr val="FF0000"/>
                  </a:solidFill>
                </a:rPr>
                <a:t>LHC</a:t>
              </a:r>
            </a:p>
            <a:p>
              <a:r>
                <a:rPr lang="da-DK" sz="1200" b="1" u="sng" dirty="0"/>
                <a:t>arXiv:1304.0347 </a:t>
              </a:r>
              <a:endParaRPr lang="da-DK" sz="12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upper 56"/>
          <p:cNvGrpSpPr/>
          <p:nvPr/>
        </p:nvGrpSpPr>
        <p:grpSpPr>
          <a:xfrm>
            <a:off x="4419600" y="685800"/>
            <a:ext cx="4648200" cy="4038600"/>
            <a:chOff x="4648200" y="685800"/>
            <a:chExt cx="4419600" cy="40386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85800"/>
              <a:ext cx="1905000" cy="83820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kstfelt 49"/>
            <p:cNvSpPr txBox="1"/>
            <p:nvPr/>
          </p:nvSpPr>
          <p:spPr>
            <a:xfrm>
              <a:off x="4876800" y="685800"/>
              <a:ext cx="2057400" cy="830997"/>
            </a:xfrm>
            <a:prstGeom prst="rect">
              <a:avLst/>
            </a:prstGeom>
            <a:noFill/>
            <a:ln w="2222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a-DK" sz="1600" dirty="0" smtClean="0"/>
                <a:t>17165 ± 722  </a:t>
              </a:r>
              <a:r>
                <a:rPr lang="da-DK" sz="1600" dirty="0" err="1" smtClean="0"/>
                <a:t>charged</a:t>
              </a:r>
              <a:r>
                <a:rPr lang="da-DK" sz="1600" dirty="0" smtClean="0"/>
                <a:t> </a:t>
              </a:r>
              <a:r>
                <a:rPr lang="da-DK" sz="1600" dirty="0" err="1" smtClean="0"/>
                <a:t>particles</a:t>
              </a:r>
              <a:r>
                <a:rPr lang="da-DK" sz="1600" dirty="0" smtClean="0"/>
                <a:t> </a:t>
              </a:r>
              <a:r>
                <a:rPr lang="da-DK" sz="1600" dirty="0" err="1" smtClean="0"/>
                <a:t>produced</a:t>
              </a:r>
              <a:r>
                <a:rPr lang="da-DK" sz="1600" dirty="0" smtClean="0"/>
                <a:t> in 5% most central </a:t>
              </a:r>
              <a:r>
                <a:rPr lang="da-DK" sz="1600" dirty="0" err="1" smtClean="0"/>
                <a:t>coll</a:t>
              </a:r>
              <a:r>
                <a:rPr lang="da-DK" sz="1600" dirty="0" smtClean="0"/>
                <a:t>.</a:t>
              </a:r>
              <a:endParaRPr lang="da-DK" sz="1600" dirty="0"/>
            </a:p>
          </p:txBody>
        </p:sp>
        <p:pic>
          <p:nvPicPr>
            <p:cNvPr id="56" name="Billede 55" descr="Nch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600200"/>
              <a:ext cx="4419600" cy="312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99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487362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Systematics</a:t>
            </a:r>
            <a:r>
              <a:rPr lang="da-DK" sz="2400" dirty="0" smtClean="0"/>
              <a:t> and </a:t>
            </a:r>
            <a:r>
              <a:rPr lang="da-DK" sz="2400" dirty="0" err="1" smtClean="0"/>
              <a:t>comparison</a:t>
            </a:r>
            <a:r>
              <a:rPr lang="da-DK" sz="2400" dirty="0" smtClean="0"/>
              <a:t> to models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6/4/13</a:t>
            </a:r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Jens Jørgen Gaardhøje, INPC2013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5EDC-05C5-4173-AEE1-7CEDFF7B7F88}" type="slidenum">
              <a:rPr lang="en-US" smtClean="0"/>
              <a:t>9</a:t>
            </a:fld>
            <a:endParaRPr lang="en-US"/>
          </a:p>
        </p:txBody>
      </p:sp>
      <p:sp>
        <p:nvSpPr>
          <p:cNvPr id="10" name="Tekstfelt 9"/>
          <p:cNvSpPr txBox="1"/>
          <p:nvPr/>
        </p:nvSpPr>
        <p:spPr>
          <a:xfrm>
            <a:off x="838200" y="4800600"/>
            <a:ext cx="3429000" cy="1600438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da-DK" dirty="0" err="1" smtClean="0"/>
              <a:t>T</a:t>
            </a:r>
            <a:r>
              <a:rPr lang="da-DK" sz="1600" dirty="0" err="1" smtClean="0"/>
              <a:t>rapezoidal</a:t>
            </a:r>
            <a:r>
              <a:rPr lang="da-DK" sz="1600" dirty="0" smtClean="0"/>
              <a:t> </a:t>
            </a:r>
            <a:r>
              <a:rPr lang="da-DK" sz="1600" dirty="0" err="1" smtClean="0"/>
              <a:t>approximation</a:t>
            </a:r>
            <a:r>
              <a:rPr lang="da-DK" sz="1600" dirty="0" smtClean="0"/>
              <a:t> </a:t>
            </a:r>
            <a:r>
              <a:rPr lang="da-DK" sz="1600" dirty="0" err="1" smtClean="0"/>
              <a:t>used</a:t>
            </a:r>
            <a:r>
              <a:rPr lang="da-DK" sz="1600" dirty="0" smtClean="0"/>
              <a:t> at RHIC </a:t>
            </a:r>
            <a:r>
              <a:rPr lang="da-DK" sz="1600" dirty="0" err="1" smtClean="0"/>
              <a:t>does</a:t>
            </a:r>
            <a:r>
              <a:rPr lang="da-DK" sz="1600" dirty="0" smtClean="0"/>
              <a:t> not </a:t>
            </a:r>
            <a:r>
              <a:rPr lang="da-DK" sz="1600" dirty="0" err="1" smtClean="0"/>
              <a:t>work</a:t>
            </a:r>
            <a:r>
              <a:rPr lang="da-DK" sz="1600" dirty="0" smtClean="0"/>
              <a:t> at LHC</a:t>
            </a:r>
          </a:p>
          <a:p>
            <a:pPr marL="285750" indent="-285750">
              <a:buFont typeface="Wingdings" charset="2"/>
              <a:buChar char="§"/>
            </a:pPr>
            <a:r>
              <a:rPr lang="da-DK" sz="1600" dirty="0" err="1" smtClean="0"/>
              <a:t>Fit</a:t>
            </a:r>
            <a:r>
              <a:rPr lang="da-DK" sz="1600" dirty="0" smtClean="0"/>
              <a:t> </a:t>
            </a:r>
            <a:r>
              <a:rPr lang="da-DK" sz="1600" dirty="0" err="1" smtClean="0"/>
              <a:t>assuming</a:t>
            </a:r>
            <a:r>
              <a:rPr lang="da-DK" sz="1600" dirty="0" smtClean="0"/>
              <a:t> </a:t>
            </a:r>
            <a:r>
              <a:rPr lang="da-DK" sz="1600" dirty="0" err="1" smtClean="0"/>
              <a:t>midrapidity</a:t>
            </a:r>
            <a:r>
              <a:rPr lang="da-DK" sz="1600" dirty="0" smtClean="0"/>
              <a:t> plateau </a:t>
            </a:r>
            <a:r>
              <a:rPr lang="da-DK" sz="1600" dirty="0" err="1" smtClean="0"/>
              <a:t>works</a:t>
            </a:r>
            <a:r>
              <a:rPr lang="da-DK" sz="1600" dirty="0" smtClean="0"/>
              <a:t> </a:t>
            </a:r>
            <a:r>
              <a:rPr lang="da-DK" sz="1600" dirty="0" err="1" smtClean="0"/>
              <a:t>well</a:t>
            </a:r>
            <a:endParaRPr lang="da-DK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da-DK" sz="1600" dirty="0" err="1" smtClean="0"/>
              <a:t>Predict</a:t>
            </a:r>
            <a:r>
              <a:rPr lang="da-DK" sz="1600" dirty="0" smtClean="0"/>
              <a:t>: </a:t>
            </a:r>
            <a:r>
              <a:rPr lang="da-DK" sz="1600" dirty="0" err="1" smtClean="0"/>
              <a:t>N</a:t>
            </a:r>
            <a:r>
              <a:rPr lang="da-DK" sz="1600" baseline="-25000" dirty="0" err="1" smtClean="0"/>
              <a:t>ch</a:t>
            </a:r>
            <a:r>
              <a:rPr lang="da-DK" sz="1600" dirty="0" smtClean="0"/>
              <a:t> ≈24,000 at √</a:t>
            </a:r>
            <a:r>
              <a:rPr lang="da-DK" sz="1600" dirty="0" err="1" smtClean="0"/>
              <a:t>s</a:t>
            </a:r>
            <a:r>
              <a:rPr lang="da-DK" sz="1600" baseline="-25000" dirty="0" err="1" smtClean="0"/>
              <a:t>NN</a:t>
            </a:r>
            <a:r>
              <a:rPr lang="da-DK" sz="1600" dirty="0" smtClean="0"/>
              <a:t>=5.5TeV for 0-5% central </a:t>
            </a:r>
            <a:r>
              <a:rPr lang="da-DK" sz="1600" dirty="0" err="1" smtClean="0"/>
              <a:t>collisions</a:t>
            </a:r>
            <a:endParaRPr lang="da-DK" sz="1600" dirty="0"/>
          </a:p>
        </p:txBody>
      </p:sp>
      <p:sp>
        <p:nvSpPr>
          <p:cNvPr id="13" name="Tekstfelt 12"/>
          <p:cNvSpPr txBox="1"/>
          <p:nvPr/>
        </p:nvSpPr>
        <p:spPr>
          <a:xfrm>
            <a:off x="4800600" y="6096000"/>
            <a:ext cx="4114800" cy="307777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Models (</a:t>
            </a:r>
            <a:r>
              <a:rPr lang="da-DK" sz="1400" dirty="0" err="1" smtClean="0"/>
              <a:t>tuned</a:t>
            </a:r>
            <a:r>
              <a:rPr lang="da-DK" sz="1400" dirty="0" smtClean="0"/>
              <a:t>) give </a:t>
            </a:r>
            <a:r>
              <a:rPr lang="da-DK" sz="1400" dirty="0" err="1" smtClean="0"/>
              <a:t>reasonable</a:t>
            </a:r>
            <a:r>
              <a:rPr lang="da-DK" sz="1400" dirty="0" smtClean="0"/>
              <a:t> </a:t>
            </a:r>
            <a:r>
              <a:rPr lang="da-DK" sz="1400" dirty="0" err="1" smtClean="0"/>
              <a:t>description</a:t>
            </a:r>
            <a:r>
              <a:rPr lang="da-DK" sz="1400" dirty="0" smtClean="0"/>
              <a:t> of data </a:t>
            </a:r>
            <a:endParaRPr lang="da-DK" sz="1400" dirty="0"/>
          </a:p>
        </p:txBody>
      </p:sp>
      <p:pic>
        <p:nvPicPr>
          <p:cNvPr id="14" name="Billede 13" descr="Mode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520698" cy="2387600"/>
          </a:xfrm>
          <a:prstGeom prst="rect">
            <a:avLst/>
          </a:prstGeom>
        </p:spPr>
      </p:pic>
      <p:pic>
        <p:nvPicPr>
          <p:cNvPr id="15" name="Billede 14" descr="Npartpap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00"/>
            <a:ext cx="3276600" cy="2222063"/>
          </a:xfrm>
          <a:prstGeom prst="rect">
            <a:avLst/>
          </a:prstGeom>
        </p:spPr>
      </p:pic>
      <p:pic>
        <p:nvPicPr>
          <p:cNvPr id="16" name="Billede 15" descr="NchperNpartvsln2sfit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343400" cy="3886200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4800600" y="2895600"/>
            <a:ext cx="4114800" cy="523220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Particle </a:t>
            </a:r>
            <a:r>
              <a:rPr lang="da-DK" sz="1400" dirty="0" err="1" smtClean="0"/>
              <a:t>production</a:t>
            </a:r>
            <a:r>
              <a:rPr lang="da-DK" sz="1400" dirty="0" smtClean="0"/>
              <a:t> per participant </a:t>
            </a:r>
            <a:r>
              <a:rPr lang="da-DK" sz="1400" dirty="0" err="1" smtClean="0"/>
              <a:t>grows</a:t>
            </a:r>
            <a:r>
              <a:rPr lang="da-DK" sz="1400" dirty="0" smtClean="0"/>
              <a:t> with </a:t>
            </a:r>
            <a:r>
              <a:rPr lang="da-DK" sz="1400" dirty="0" err="1" smtClean="0"/>
              <a:t>increasing</a:t>
            </a:r>
            <a:r>
              <a:rPr lang="da-DK" sz="1400" dirty="0" smtClean="0"/>
              <a:t> </a:t>
            </a:r>
            <a:r>
              <a:rPr lang="da-DK" sz="1400" dirty="0" err="1" smtClean="0"/>
              <a:t>centrality</a:t>
            </a:r>
            <a:endParaRPr lang="da-DK" sz="1400" dirty="0"/>
          </a:p>
        </p:txBody>
      </p:sp>
      <p:sp>
        <p:nvSpPr>
          <p:cNvPr id="3" name="Tekstfelt 2"/>
          <p:cNvSpPr txBox="1"/>
          <p:nvPr/>
        </p:nvSpPr>
        <p:spPr>
          <a:xfrm>
            <a:off x="1371600" y="685800"/>
            <a:ext cx="312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arXiv:1304.0347 [</a:t>
            </a:r>
            <a:r>
              <a:rPr lang="en-US" sz="1600" dirty="0" err="1">
                <a:solidFill>
                  <a:srgbClr val="0000FF"/>
                </a:solidFill>
              </a:rPr>
              <a:t>nucl</a:t>
            </a:r>
            <a:r>
              <a:rPr lang="en-US" sz="1600" dirty="0">
                <a:solidFill>
                  <a:srgbClr val="0000FF"/>
                </a:solidFill>
              </a:rPr>
              <a:t>-ex</a:t>
            </a:r>
            <a:r>
              <a:rPr lang="en-US" sz="1600" dirty="0" smtClean="0">
                <a:solidFill>
                  <a:srgbClr val="0000FF"/>
                </a:solidFill>
              </a:rPr>
              <a:t>]</a:t>
            </a:r>
            <a:endParaRPr lang="da-DK" sz="1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284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1510</Words>
  <Application>Microsoft Office PowerPoint</Application>
  <PresentationFormat>Presentazione su schermo (4:3)</PresentationFormat>
  <Paragraphs>299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Kontortema</vt:lpstr>
      <vt:lpstr>Ligning</vt:lpstr>
      <vt:lpstr>Pseudorapidity density &amp; anisotropic flow over a wide h range  in  Pb-Pb collisions at 2.76 TeV using ALICE @ LHC</vt:lpstr>
      <vt:lpstr>Motivation</vt:lpstr>
      <vt:lpstr>ALICE   detectors used</vt:lpstr>
      <vt:lpstr>Central barrel: ITS</vt:lpstr>
      <vt:lpstr>Forward rapidity detectors</vt:lpstr>
      <vt:lpstr>Measuring particle multiplicity : in principle ‘simple’ counting…  In fact, secondary particles are a major problem</vt:lpstr>
      <vt:lpstr>Use satellite collision vertices to reduce contribution  of secondary particles </vt:lpstr>
      <vt:lpstr>dNch/dh versus h</vt:lpstr>
      <vt:lpstr>Systematics and comparison to models</vt:lpstr>
      <vt:lpstr>From pseudorapidty density to rapidity density</vt:lpstr>
      <vt:lpstr>Anisotropic flow</vt:lpstr>
      <vt:lpstr>v2(η)and v3(η) measured</vt:lpstr>
      <vt:lpstr>Comparison to models</vt:lpstr>
      <vt:lpstr>Comparison to other measurements</vt:lpstr>
      <vt:lpstr>Longitudinal Scaling? Is particle production in the fragmentation region invariant with beam energy? (Benecke et al., Phys Rev, v188, n5, 1969) </vt:lpstr>
      <vt:lpstr>Summary</vt:lpstr>
      <vt:lpstr>Backup</vt:lpstr>
      <vt:lpstr>Transformation from dN/dη to dN/dy</vt:lpstr>
      <vt:lpstr>Presentazione standard di PowerPoint</vt:lpstr>
      <vt:lpstr>Low pT pions</vt:lpstr>
      <vt:lpstr>Systematic errors:  h variation of pT distributions</vt:lpstr>
      <vt:lpstr>Jacobians for each particle</vt:lpstr>
      <vt:lpstr>Computing 1/&lt;J&gt;</vt:lpstr>
      <vt:lpstr>Flow comparison: v2, v3, v4  all centralities</vt:lpstr>
      <vt:lpstr>Flow centrality ratios</vt:lpstr>
      <vt:lpstr>dNch/dh vs Npart</vt:lpstr>
      <vt:lpstr>Systematics of Nuclear stopping from AGS to LHC</vt:lpstr>
      <vt:lpstr>Rapidity loss systematics</vt:lpstr>
      <vt:lpstr>BRAHMS@RHIC  dN/dη from dN/dy</vt:lpstr>
    </vt:vector>
  </TitlesOfParts>
  <Company>Niels Bohr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Pseudorapidity density and anisotropic flow over a wide pseudorapidity range using ALICE at the LHC</dc:title>
  <dc:creator>Kristjan Gulbrandsen</dc:creator>
  <cp:lastModifiedBy>tecno</cp:lastModifiedBy>
  <cp:revision>186</cp:revision>
  <cp:lastPrinted>2013-05-29T11:56:29Z</cp:lastPrinted>
  <dcterms:created xsi:type="dcterms:W3CDTF">2012-10-10T01:10:27Z</dcterms:created>
  <dcterms:modified xsi:type="dcterms:W3CDTF">2013-06-04T08:54:09Z</dcterms:modified>
</cp:coreProperties>
</file>