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64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8280"/>
            <a:ext cx="82292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96828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828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4526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39999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57200" y="396828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4526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3520" y="396828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968280"/>
            <a:ext cx="822852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968280"/>
            <a:ext cx="82292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3520" y="396828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57200" y="396828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4526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39999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57200" y="396828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673520" y="396828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57200" y="3968280"/>
            <a:ext cx="822852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57200" y="3968280"/>
            <a:ext cx="82292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673520" y="396828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457200" y="396828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39999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828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96828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8280"/>
            <a:ext cx="822852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de-DE" sz="4400">
                <a:solidFill>
                  <a:srgbClr val="000000"/>
                </a:solidFill>
                <a:latin typeface="Calibri"/>
              </a:rPr>
              <a:t>Fate clic per modificare il formato del testo del titoloMastertitelformat bearbeiten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it-IT">
                <a:solidFill>
                  <a:srgbClr val="000000"/>
                </a:solidFill>
                <a:latin typeface="Calibri"/>
              </a:rPr>
              <a:t>29/05/13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fld id="{31B1B101-D111-4191-B1E1-01F1E1F181E1}" type="slidenum">
              <a:rPr lang="it-IT">
                <a:solidFill>
                  <a:srgbClr val="000000"/>
                </a:solidFill>
                <a:latin typeface="Calibri"/>
              </a:rPr>
              <a:t>‹N›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de-DE"/>
              <a:t>Fate clic per modificare il formato del testo della struttura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de-DE"/>
              <a:t>Secondo livello struttura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de-DE"/>
              <a:t>Terzo livello struttura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de-DE"/>
              <a:t>Quarto livello struttura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de-DE"/>
              <a:t>Quinto livello struttura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de-DE"/>
              <a:t>Sesto livello struttura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de-DE"/>
              <a:t>Settimo livello struttura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de-DE"/>
              <a:t>Ottavo livello struttura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de-DE"/>
              <a:t>Nono livello struttura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de-DE" sz="4400">
                <a:solidFill>
                  <a:srgbClr val="000000"/>
                </a:solidFill>
                <a:latin typeface="Calibri"/>
              </a:rPr>
              <a:t>Fate clic per modificare il formato del testo del titoloMastertitelformat bearbeiten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de-DE">
                <a:solidFill>
                  <a:srgbClr val="000000"/>
                </a:solidFill>
                <a:latin typeface="Calibri"/>
              </a:rPr>
              <a:t>Fate clic per modificare il formato del testo della struttura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de-DE">
                <a:solidFill>
                  <a:srgbClr val="000000"/>
                </a:solidFill>
                <a:latin typeface="Calibri"/>
              </a:rPr>
              <a:t>Secondo livello struttura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de-DE">
                <a:solidFill>
                  <a:srgbClr val="000000"/>
                </a:solidFill>
                <a:latin typeface="Calibri"/>
              </a:rPr>
              <a:t>Terzo livello struttura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de-DE">
                <a:solidFill>
                  <a:srgbClr val="000000"/>
                </a:solidFill>
                <a:latin typeface="Calibri"/>
              </a:rPr>
              <a:t>Quarto livello struttura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de-DE">
                <a:solidFill>
                  <a:srgbClr val="000000"/>
                </a:solidFill>
                <a:latin typeface="Calibri"/>
              </a:rPr>
              <a:t>Quinto livello struttura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de-DE">
                <a:solidFill>
                  <a:srgbClr val="000000"/>
                </a:solidFill>
                <a:latin typeface="Calibri"/>
              </a:rPr>
              <a:t>Sesto livello struttura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de-DE">
                <a:solidFill>
                  <a:srgbClr val="000000"/>
                </a:solidFill>
                <a:latin typeface="Calibri"/>
              </a:rPr>
              <a:t>Settimo livello struttura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de-DE">
                <a:solidFill>
                  <a:srgbClr val="000000"/>
                </a:solidFill>
                <a:latin typeface="Calibri"/>
              </a:rPr>
              <a:t>Ottavo livello struttura</a:t>
            </a:r>
            <a:endParaRPr/>
          </a:p>
          <a:p>
            <a:r>
              <a:rPr lang="de-DE">
                <a:solidFill>
                  <a:srgbClr val="000000"/>
                </a:solidFill>
                <a:latin typeface="Calibri"/>
              </a:rPr>
              <a:t>Nono livello strutturaMastertextformat bearbeiten</a:t>
            </a:r>
            <a:endParaRPr/>
          </a:p>
          <a:p>
            <a:r>
              <a:rPr lang="de-DE">
                <a:solidFill>
                  <a:srgbClr val="000000"/>
                </a:solidFill>
                <a:latin typeface="Calibri"/>
              </a:rPr>
              <a:t>Zweite Ebene</a:t>
            </a:r>
            <a:endParaRPr/>
          </a:p>
          <a:p>
            <a:r>
              <a:rPr lang="de-DE">
                <a:solidFill>
                  <a:srgbClr val="000000"/>
                </a:solidFill>
                <a:latin typeface="Calibri"/>
              </a:rPr>
              <a:t>Dritte Ebene</a:t>
            </a:r>
            <a:endParaRPr/>
          </a:p>
          <a:p>
            <a:r>
              <a:rPr lang="de-DE">
                <a:solidFill>
                  <a:srgbClr val="000000"/>
                </a:solidFill>
                <a:latin typeface="Calibri"/>
              </a:rPr>
              <a:t>Vierte Ebene</a:t>
            </a:r>
            <a:endParaRPr/>
          </a:p>
          <a:p>
            <a:r>
              <a:rPr lang="de-DE">
                <a:solidFill>
                  <a:srgbClr val="000000"/>
                </a:solidFill>
                <a:latin typeface="Calibri"/>
              </a:rPr>
              <a:t>Fünfte Ebene</a:t>
            </a:r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dt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it-IT">
                <a:solidFill>
                  <a:srgbClr val="000000"/>
                </a:solidFill>
                <a:latin typeface="Calibri"/>
              </a:rPr>
              <a:t>29/05/13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fld id="{B1411101-D191-4151-81D1-5111617131A1}" type="slidenum">
              <a:rPr lang="it-IT">
                <a:solidFill>
                  <a:srgbClr val="000000"/>
                </a:solidFill>
                <a:latin typeface="Calibri"/>
              </a:rPr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684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it-IT"/>
              <a:t>Fate clic per modificare il formato del testo del titolo</a:t>
            </a:r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6840" y="1604160"/>
            <a:ext cx="82292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171000"/>
              <a:buFont typeface="GillSans"/>
              <a:buChar char="•"/>
            </a:pPr>
            <a:r>
              <a:rPr lang="it-IT"/>
              <a:t>Fate clic per modificare il formato del testo della struttura</a:t>
            </a:r>
            <a:endParaRPr/>
          </a:p>
          <a:p>
            <a:pPr lvl="1">
              <a:buSzPct val="171000"/>
              <a:buFont typeface="GillSans"/>
              <a:buChar char="•"/>
            </a:pPr>
            <a:r>
              <a:rPr lang="it-IT"/>
              <a:t>Secondo livello struttura</a:t>
            </a:r>
            <a:endParaRPr/>
          </a:p>
          <a:p>
            <a:pPr lvl="2">
              <a:buSzPct val="171000"/>
              <a:buFont typeface="GillSans"/>
              <a:buChar char="•"/>
            </a:pPr>
            <a:r>
              <a:rPr lang="it-IT"/>
              <a:t>Terzo livello struttura</a:t>
            </a:r>
            <a:endParaRPr/>
          </a:p>
          <a:p>
            <a:pPr lvl="3">
              <a:buSzPct val="171000"/>
              <a:buFont typeface="GillSans"/>
              <a:buChar char="•"/>
            </a:pPr>
            <a:r>
              <a:rPr lang="it-IT"/>
              <a:t>Quarto livello struttura</a:t>
            </a:r>
            <a:endParaRPr/>
          </a:p>
          <a:p>
            <a:pPr lvl="4">
              <a:buSzPct val="171000"/>
              <a:buFont typeface="GillSans"/>
              <a:buChar char="•"/>
            </a:pPr>
            <a:r>
              <a:rPr lang="it-IT"/>
              <a:t>Quinto livello struttura</a:t>
            </a:r>
            <a:endParaRPr/>
          </a:p>
          <a:p>
            <a:pPr lvl="5">
              <a:buSzPct val="171000"/>
              <a:buFont typeface="GillSans"/>
              <a:buChar char="•"/>
            </a:pPr>
            <a:r>
              <a:rPr lang="it-IT"/>
              <a:t>Sesto livello struttura</a:t>
            </a:r>
            <a:endParaRPr/>
          </a:p>
          <a:p>
            <a:pPr lvl="6">
              <a:buSzPct val="171000"/>
              <a:buFont typeface="GillSans"/>
              <a:buChar char="•"/>
            </a:pPr>
            <a:r>
              <a:rPr lang="it-IT"/>
              <a:t>Settimo livello struttura</a:t>
            </a:r>
            <a:endParaRPr/>
          </a:p>
          <a:p>
            <a:pPr lvl="7">
              <a:buSzPct val="171000"/>
              <a:buFont typeface="GillSans"/>
              <a:buChar char="•"/>
            </a:pPr>
            <a:r>
              <a:rPr lang="it-IT"/>
              <a:t>Ottavo livello struttura</a:t>
            </a:r>
            <a:endParaRPr/>
          </a:p>
          <a:p>
            <a:pPr lvl="8">
              <a:buSzPct val="171000"/>
              <a:buFont typeface="GillSans"/>
              <a:buChar char="•"/>
            </a:pPr>
            <a:r>
              <a:rPr lang="it-IT"/>
              <a:t>Nono livello struttura</a:t>
            </a:r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dt"/>
          </p:nvPr>
        </p:nvSpPr>
        <p:spPr>
          <a:xfrm>
            <a:off x="456840" y="6247080"/>
            <a:ext cx="2130120" cy="47268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it-IT"/>
              <a:t>&lt;data/ora&gt;</a:t>
            </a:r>
            <a:endParaRPr/>
          </a:p>
        </p:txBody>
      </p:sp>
      <p:sp>
        <p:nvSpPr>
          <p:cNvPr id="77" name="PlaceHolder 4"/>
          <p:cNvSpPr>
            <a:spLocks noGrp="1"/>
          </p:cNvSpPr>
          <p:nvPr>
            <p:ph type="ftr"/>
          </p:nvPr>
        </p:nvSpPr>
        <p:spPr>
          <a:xfrm>
            <a:off x="3126960" y="6247080"/>
            <a:ext cx="2898000" cy="472680"/>
          </a:xfrm>
          <a:prstGeom prst="rect">
            <a:avLst/>
          </a:prstGeom>
        </p:spPr>
        <p:txBody>
          <a:bodyPr wrap="none" lIns="0" tIns="0" rIns="0" bIns="0"/>
          <a:lstStyle/>
          <a:p>
            <a:pPr algn="ctr"/>
            <a:r>
              <a:rPr lang="it-IT"/>
              <a:t>&lt;piè di pagina&gt;</a:t>
            </a:r>
            <a:endParaRPr/>
          </a:p>
        </p:txBody>
      </p:sp>
      <p:sp>
        <p:nvSpPr>
          <p:cNvPr id="78" name="PlaceHolder 5"/>
          <p:cNvSpPr>
            <a:spLocks noGrp="1"/>
          </p:cNvSpPr>
          <p:nvPr>
            <p:ph type="sldNum"/>
          </p:nvPr>
        </p:nvSpPr>
        <p:spPr>
          <a:xfrm>
            <a:off x="6555960" y="6247080"/>
            <a:ext cx="2130120" cy="472680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fld id="{3121E1B1-3111-41C1-8181-4101D161B1E1}" type="slidenum">
              <a:rPr lang="it-IT"/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190080" y="4657320"/>
            <a:ext cx="8835480" cy="98892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 algn="ctr"/>
            <a:r>
              <a:rPr lang="it-IT" sz="2600" b="1">
                <a:solidFill>
                  <a:srgbClr val="000000"/>
                </a:solidFill>
                <a:latin typeface="Calibri"/>
              </a:rPr>
              <a:t>R. Stock, University of Frankfurt</a:t>
            </a:r>
            <a:endParaRPr/>
          </a:p>
          <a:p>
            <a:endParaRPr/>
          </a:p>
          <a:p>
            <a:r>
              <a:rPr lang="it-IT" sz="1500" b="1">
                <a:solidFill>
                  <a:srgbClr val="000000"/>
                </a:solidFill>
                <a:latin typeface="Calibri"/>
              </a:rPr>
              <a:t>together with F. Becattini, M. Bleicher, T. Kollegger, T. Schuster, J. Steinheimer</a:t>
            </a:r>
            <a:endParaRPr/>
          </a:p>
        </p:txBody>
      </p:sp>
      <p:sp>
        <p:nvSpPr>
          <p:cNvPr id="112" name="CustomShape 2"/>
          <p:cNvSpPr/>
          <p:nvPr/>
        </p:nvSpPr>
        <p:spPr>
          <a:xfrm>
            <a:off x="1348200" y="245160"/>
            <a:ext cx="6661800" cy="1187640"/>
          </a:xfrm>
          <a:prstGeom prst="rect">
            <a:avLst/>
          </a:prstGeom>
          <a:solidFill>
            <a:srgbClr val="FFFFFF"/>
          </a:solidFill>
        </p:spPr>
        <p:txBody>
          <a:bodyPr lIns="90000" tIns="45000" rIns="90000" bIns="45000"/>
          <a:lstStyle/>
          <a:p>
            <a:pPr algn="ctr"/>
            <a:r>
              <a:rPr lang="it-IT" sz="3600">
                <a:solidFill>
                  <a:srgbClr val="000080"/>
                </a:solidFill>
                <a:latin typeface="Calibri"/>
              </a:rPr>
              <a:t>INPC 2013 </a:t>
            </a:r>
            <a:endParaRPr/>
          </a:p>
          <a:p>
            <a:pPr algn="ctr"/>
            <a:r>
              <a:rPr lang="it-IT" sz="3600">
                <a:solidFill>
                  <a:srgbClr val="000080"/>
                </a:solidFill>
                <a:latin typeface="Calibri"/>
              </a:rPr>
              <a:t>Florence</a:t>
            </a:r>
            <a:endParaRPr/>
          </a:p>
        </p:txBody>
      </p:sp>
      <p:sp>
        <p:nvSpPr>
          <p:cNvPr id="113" name="CustomShape 3"/>
          <p:cNvSpPr/>
          <p:nvPr/>
        </p:nvSpPr>
        <p:spPr>
          <a:xfrm>
            <a:off x="0" y="1759320"/>
            <a:ext cx="9143640" cy="2040120"/>
          </a:xfrm>
          <a:prstGeom prst="rect">
            <a:avLst/>
          </a:prstGeom>
          <a:solidFill>
            <a:srgbClr val="FFFFFF"/>
          </a:solidFill>
        </p:spPr>
        <p:txBody>
          <a:bodyPr lIns="90000" tIns="45000" rIns="90000" bIns="45000"/>
          <a:lstStyle/>
          <a:p>
            <a:pPr algn="ctr"/>
            <a:r>
              <a:rPr lang="it-IT" sz="3200" b="1">
                <a:solidFill>
                  <a:srgbClr val="800000"/>
                </a:solidFill>
                <a:latin typeface="Calibri"/>
              </a:rPr>
              <a:t>Hadron formation in </a:t>
            </a:r>
            <a:endParaRPr/>
          </a:p>
          <a:p>
            <a:pPr algn="ctr"/>
            <a:r>
              <a:rPr lang="it-IT" sz="3200" b="1">
                <a:solidFill>
                  <a:srgbClr val="800000"/>
                </a:solidFill>
                <a:latin typeface="Calibri"/>
              </a:rPr>
              <a:t>relativistic heavy ion collisions meets the QCD phase diagram</a:t>
            </a:r>
            <a:endParaRPr/>
          </a:p>
          <a:p>
            <a:pPr algn="ctr"/>
            <a:endParaRPr/>
          </a:p>
        </p:txBody>
      </p:sp>
      <p:sp>
        <p:nvSpPr>
          <p:cNvPr id="114" name="TextShape 4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fld id="{817161D1-C111-41D1-81C1-0121F1C181E1}" type="slidenum">
              <a:rPr lang="it-IT">
                <a:solidFill>
                  <a:srgbClr val="000000"/>
                </a:solidFill>
                <a:latin typeface="Calibri"/>
              </a:rPr>
              <a:t>1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754200" y="285480"/>
            <a:ext cx="6481440" cy="6285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0" y="0"/>
            <a:ext cx="360" cy="195480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fld id="{31E161D1-C1C1-4131-A1B1-612101613171}" type="slidenum">
              <a:rPr lang="it-IT"/>
              <a:t>3</a:t>
            </a:fld>
            <a:endParaRPr/>
          </a:p>
        </p:txBody>
      </p:sp>
      <p:sp>
        <p:nvSpPr>
          <p:cNvPr id="117" name="CustomShape 2"/>
          <p:cNvSpPr/>
          <p:nvPr/>
        </p:nvSpPr>
        <p:spPr>
          <a:xfrm>
            <a:off x="8815680" y="6450120"/>
            <a:ext cx="223920" cy="271080"/>
          </a:xfrm>
          <a:prstGeom prst="rect">
            <a:avLst/>
          </a:prstGeom>
          <a:solidFill>
            <a:srgbClr val="FFFFFF"/>
          </a:solidFill>
        </p:spPr>
      </p:sp>
      <p:pic>
        <p:nvPicPr>
          <p:cNvPr id="118" name="Immagine 117"/>
          <p:cNvPicPr/>
          <p:nvPr/>
        </p:nvPicPr>
        <p:blipFill>
          <a:blip r:embed="rId2"/>
          <a:stretch>
            <a:fillRect/>
          </a:stretch>
        </p:blipFill>
        <p:spPr>
          <a:xfrm>
            <a:off x="15120" y="7200"/>
            <a:ext cx="9138240" cy="68576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fld id="{B1319191-1181-41B1-81A1-B17171E191A1}" type="slidenum">
              <a:rPr lang="it-IT">
                <a:solidFill>
                  <a:srgbClr val="000000"/>
                </a:solidFill>
                <a:latin typeface="Calibri"/>
              </a:rPr>
              <a:t>4</a:t>
            </a:fld>
            <a:endParaRPr/>
          </a:p>
        </p:txBody>
      </p:sp>
      <p:sp>
        <p:nvSpPr>
          <p:cNvPr id="120" name="CustomShape 2"/>
          <p:cNvSpPr/>
          <p:nvPr/>
        </p:nvSpPr>
        <p:spPr>
          <a:xfrm>
            <a:off x="8815680" y="6450120"/>
            <a:ext cx="223920" cy="271080"/>
          </a:xfrm>
          <a:prstGeom prst="rect">
            <a:avLst/>
          </a:prstGeom>
          <a:solidFill>
            <a:srgbClr val="FFFFFF"/>
          </a:solidFill>
        </p:spPr>
      </p:sp>
      <p:pic>
        <p:nvPicPr>
          <p:cNvPr id="121" name="Immagine 120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6480"/>
            <a:ext cx="9143640" cy="6851520"/>
          </a:xfrm>
          <a:prstGeom prst="rect">
            <a:avLst/>
          </a:prstGeom>
        </p:spPr>
      </p:pic>
      <p:sp>
        <p:nvSpPr>
          <p:cNvPr id="122" name="TextShape 3"/>
          <p:cNvSpPr txBox="1"/>
          <p:nvPr/>
        </p:nvSpPr>
        <p:spPr>
          <a:xfrm>
            <a:off x="1728000" y="6421680"/>
            <a:ext cx="5164200" cy="34632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it-IT"/>
              <a:t>F. Becattini et al., Phys. Rev. C 85 (2012) 044921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fld id="{91A131B1-7101-4181-B181-11E13131F171}" type="slidenum">
              <a:rPr lang="it-IT">
                <a:solidFill>
                  <a:srgbClr val="000000"/>
                </a:solidFill>
                <a:latin typeface="Calibri"/>
              </a:rPr>
              <a:t>5</a:t>
            </a:fld>
            <a:endParaRPr/>
          </a:p>
        </p:txBody>
      </p:sp>
      <p:pic>
        <p:nvPicPr>
          <p:cNvPr id="124" name="Immagine 123"/>
          <p:cNvPicPr/>
          <p:nvPr/>
        </p:nvPicPr>
        <p:blipFill>
          <a:blip r:embed="rId2"/>
          <a:stretch>
            <a:fillRect/>
          </a:stretch>
        </p:blipFill>
        <p:spPr>
          <a:xfrm>
            <a:off x="12240" y="15120"/>
            <a:ext cx="9143640" cy="6841800"/>
          </a:xfrm>
          <a:prstGeom prst="rect">
            <a:avLst/>
          </a:prstGeom>
        </p:spPr>
      </p:pic>
      <p:sp>
        <p:nvSpPr>
          <p:cNvPr id="125" name="TextShape 2"/>
          <p:cNvSpPr txBox="1"/>
          <p:nvPr/>
        </p:nvSpPr>
        <p:spPr>
          <a:xfrm>
            <a:off x="19800" y="15120"/>
            <a:ext cx="2895120" cy="29016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it-IT" sz="1400"/>
              <a:t>F. Becattini et al., arXiv:1212.2431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fld id="{31D11171-61D1-4111-8171-6191F18191A1}" type="slidenum">
              <a:rPr lang="it-IT">
                <a:solidFill>
                  <a:srgbClr val="000000"/>
                </a:solidFill>
                <a:latin typeface="Calibri"/>
              </a:rPr>
              <a:t>6</a:t>
            </a:fld>
            <a:endParaRPr/>
          </a:p>
        </p:txBody>
      </p:sp>
      <p:pic>
        <p:nvPicPr>
          <p:cNvPr id="127" name="Immagine 126"/>
          <p:cNvPicPr/>
          <p:nvPr/>
        </p:nvPicPr>
        <p:blipFill>
          <a:blip r:embed="rId2"/>
          <a:stretch>
            <a:fillRect/>
          </a:stretch>
        </p:blipFill>
        <p:spPr>
          <a:xfrm>
            <a:off x="13680" y="7200"/>
            <a:ext cx="9140760" cy="68576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fld id="{3131D1B1-B131-41A1-81B1-11A131E1E121}" type="slidenum">
              <a:rPr lang="it-IT">
                <a:solidFill>
                  <a:srgbClr val="000000"/>
                </a:solidFill>
                <a:latin typeface="Calibri"/>
              </a:rPr>
              <a:t>7</a:t>
            </a:fld>
            <a:endParaRPr/>
          </a:p>
        </p:txBody>
      </p:sp>
      <p:sp>
        <p:nvSpPr>
          <p:cNvPr id="129" name="CustomShape 2"/>
          <p:cNvSpPr/>
          <p:nvPr/>
        </p:nvSpPr>
        <p:spPr>
          <a:xfrm>
            <a:off x="8815680" y="6450120"/>
            <a:ext cx="223920" cy="271080"/>
          </a:xfrm>
          <a:prstGeom prst="rect">
            <a:avLst/>
          </a:prstGeom>
          <a:solidFill>
            <a:srgbClr val="FFFFFF"/>
          </a:solidFill>
        </p:spPr>
      </p:sp>
      <p:pic>
        <p:nvPicPr>
          <p:cNvPr id="130" name="Immagine 129"/>
          <p:cNvPicPr/>
          <p:nvPr/>
        </p:nvPicPr>
        <p:blipFill>
          <a:blip r:embed="rId2"/>
          <a:stretch>
            <a:fillRect/>
          </a:stretch>
        </p:blipFill>
        <p:spPr>
          <a:xfrm>
            <a:off x="12240" y="21960"/>
            <a:ext cx="9143640" cy="6828480"/>
          </a:xfrm>
          <a:prstGeom prst="rect">
            <a:avLst/>
          </a:prstGeom>
        </p:spPr>
      </p:pic>
      <p:sp>
        <p:nvSpPr>
          <p:cNvPr id="131" name="TextShape 3"/>
          <p:cNvSpPr txBox="1"/>
          <p:nvPr/>
        </p:nvSpPr>
        <p:spPr>
          <a:xfrm>
            <a:off x="360000" y="6291000"/>
            <a:ext cx="8565840" cy="4302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it-IT" sz="2400">
                <a:solidFill>
                  <a:srgbClr val="FF0000"/>
                </a:solidFill>
              </a:rPr>
              <a:t>Hadronization meets the lattice QCD parton-hadron boundary!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Presentazione su schermo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Office Theme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tecno</dc:creator>
  <cp:lastModifiedBy>tecno</cp:lastModifiedBy>
  <cp:revision>2</cp:revision>
  <dcterms:modified xsi:type="dcterms:W3CDTF">2013-06-04T07:10:39Z</dcterms:modified>
</cp:coreProperties>
</file>