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79" r:id="rId4"/>
    <p:sldId id="262" r:id="rId5"/>
    <p:sldId id="261" r:id="rId6"/>
    <p:sldId id="263" r:id="rId7"/>
    <p:sldId id="281" r:id="rId8"/>
    <p:sldId id="264" r:id="rId9"/>
    <p:sldId id="268" r:id="rId10"/>
    <p:sldId id="265" r:id="rId11"/>
    <p:sldId id="270" r:id="rId12"/>
    <p:sldId id="266" r:id="rId13"/>
    <p:sldId id="272" r:id="rId14"/>
    <p:sldId id="273" r:id="rId15"/>
    <p:sldId id="274" r:id="rId16"/>
    <p:sldId id="296" r:id="rId17"/>
    <p:sldId id="292" r:id="rId18"/>
    <p:sldId id="278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5" r:id="rId29"/>
    <p:sldId id="29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4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D78FFB-B3F5-4D86-B7CA-F5C9A4A6B21A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DFEE6F-9369-4D4A-9AEE-0A52512DAD2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97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6301B2A2-1FF0-440D-834A-D307C916E26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D1581A5-3D4F-490D-8F7A-578FD73ACACA}" type="slidenum">
              <a:rPr lang="en-US" sz="1200">
                <a:latin typeface="Arial" pitchFamily="34" charset="0"/>
              </a:rPr>
              <a:pPr eaLnBrk="1" hangingPunct="1"/>
              <a:t>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98E08CB3-FDDF-4C2C-AEEB-6DB0D8356384}" type="slidenum">
              <a:rPr lang="he-IL" sz="1200">
                <a:latin typeface="Arial" pitchFamily="34" charset="0"/>
              </a:rPr>
              <a:pPr eaLnBrk="1" hangingPunct="1"/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B1E6B3B6-7FC9-4006-B4D0-C19103AFCA95}" type="slidenum">
              <a:rPr lang="he-IL" sz="1200">
                <a:latin typeface="Arial" pitchFamily="34" charset="0"/>
              </a:rPr>
              <a:pPr eaLnBrk="1" hangingPunct="1"/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</a:t>
            </a:r>
            <a:r>
              <a:rPr lang="en-US" b="1" smtClean="0">
                <a:latin typeface="Arial" pitchFamily="34" charset="0"/>
              </a:rPr>
              <a:t> 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5D16DF2-9743-415E-82EF-87EE4A88875F}" type="slidenum">
              <a:rPr lang="he-IL" sz="1200">
                <a:latin typeface="Arial" pitchFamily="34" charset="0"/>
              </a:rPr>
              <a:pPr eaLnBrk="1" hangingPunct="1"/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 This I not exactly the published figure. The figure in the paper is not of good quality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9" tIns="46611" rIns="93219" bIns="46611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fld id="{F49B2478-CFFD-4C4E-BAF3-3115E2805A68}" type="slidenum">
              <a:rPr lang="en-US" sz="1200">
                <a:latin typeface="Times New Roman" pitchFamily="18" charset="0"/>
                <a:cs typeface="Arial" pitchFamily="34" charset="0"/>
              </a:rPr>
              <a:pPr algn="r"/>
              <a:t>21</a:t>
            </a:fld>
            <a:endParaRPr 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8350" cy="3433762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6575"/>
            <a:ext cx="50355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9" tIns="46611" rIns="93219" bIns="46611"/>
          <a:lstStyle/>
          <a:p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 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B760EEAF-9A5E-4A58-8185-D621C8586524}" type="slidenum">
              <a:rPr lang="en-US" sz="1200">
                <a:latin typeface="Arial" pitchFamily="34" charset="0"/>
              </a:rPr>
              <a:pPr eaLnBrk="1" hangingPunct="1"/>
              <a:t>22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it-IT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9A6E00F-8E0B-45C3-8E49-7E3A78C75F29}" type="slidenum">
              <a:rPr lang="he-IL" sz="1200">
                <a:latin typeface="Arial" pitchFamily="34" charset="0"/>
              </a:rPr>
              <a:pPr eaLnBrk="1" hangingPunct="1"/>
              <a:t>24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7FD2658A-6099-4BF8-891C-DAD3A3610DAE}" type="slidenum">
              <a:rPr lang="he-IL" sz="1200">
                <a:latin typeface="Arial" pitchFamily="34" charset="0"/>
              </a:rPr>
              <a:pPr eaLnBrk="1" hangingPunct="1"/>
              <a:t>25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9" tIns="46611" rIns="93219" bIns="46611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fld id="{36661834-65EE-4661-AF56-A7245A14AA98}" type="slidenum">
              <a:rPr lang="en-US" sz="1200">
                <a:latin typeface="Times New Roman" pitchFamily="18" charset="0"/>
                <a:cs typeface="Arial" pitchFamily="34" charset="0"/>
              </a:rPr>
              <a:pPr algn="r"/>
              <a:t>4</a:t>
            </a:fld>
            <a:endParaRPr 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it-IT" smtClean="0">
              <a:latin typeface="Calibri" pitchFamily="34" charset="0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64BE34E-532E-4699-80D9-305CA85577D4}" type="slidenum">
              <a:rPr lang="en-US" sz="1200" b="1">
                <a:latin typeface="Arial" pitchFamily="34" charset="0"/>
                <a:cs typeface="Times New Roman" pitchFamily="18" charset="0"/>
              </a:rPr>
              <a:pPr algn="r" eaLnBrk="1" hangingPunct="1"/>
              <a:t>4</a:t>
            </a:fld>
            <a:endParaRPr lang="en-US" sz="1200" b="1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4799C94-00B6-4C71-8453-331D30C3D385}" type="slidenum">
              <a:rPr lang="he-IL" sz="1200">
                <a:latin typeface="Arial" pitchFamily="34" charset="0"/>
              </a:rPr>
              <a:pPr eaLnBrk="1" hangingPunct="1"/>
              <a:t>26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205CD78-EBDC-4203-8757-F40ABA47DDCD}" type="slidenum">
              <a:rPr lang="he-IL" sz="1200">
                <a:latin typeface="Arial" pitchFamily="34" charset="0"/>
              </a:rPr>
              <a:pPr eaLnBrk="1" hangingPunct="1"/>
              <a:t>27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912813" y="4346575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19" tIns="46611" rIns="93219" bIns="46611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fld id="{767FB3EE-8BD0-40ED-B4A0-35AE2CF52CD1}" type="slidenum">
              <a:rPr lang="en-US" sz="1200">
                <a:latin typeface="Times New Roman" pitchFamily="18" charset="0"/>
                <a:cs typeface="Arial" pitchFamily="34" charset="0"/>
              </a:rPr>
              <a:pPr algn="r"/>
              <a:t>6</a:t>
            </a:fld>
            <a:endParaRPr lang="en-US" sz="12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/>
          <a:lstStyle/>
          <a:p>
            <a:endParaRPr lang="it-IT" smtClean="0">
              <a:latin typeface="Calibri" pitchFamily="34" charset="0"/>
            </a:endParaRPr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886FF4E3-1D76-4937-8665-9AF5C9DDA321}" type="slidenum">
              <a:rPr lang="en-US" sz="1200" b="1">
                <a:latin typeface="Arial" pitchFamily="34" charset="0"/>
                <a:cs typeface="Times New Roman" pitchFamily="18" charset="0"/>
              </a:rPr>
              <a:pPr algn="r" eaLnBrk="1" hangingPunct="1"/>
              <a:t>6</a:t>
            </a:fld>
            <a:endParaRPr lang="en-US" sz="1200" b="1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 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31D6C2F-2941-48C8-9DFA-4D57C46A377B}" type="slidenum">
              <a:rPr lang="en-US" sz="1200">
                <a:latin typeface="Arial" pitchFamily="34" charset="0"/>
              </a:rPr>
              <a:pPr eaLnBrk="1" hangingPunct="1"/>
              <a:t>7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Dielectrons are an interesting probe of the the RHIC medium…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912813" y="4346575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it-I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it-IT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I. Ravinovich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3F3B7D-6C3C-4DEF-A657-37A874181FA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2A328D-7ACD-404C-B48D-9713D9D8515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B2867-C939-4850-89CA-059031EE9B6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D5A1E5-3145-4F93-AB27-F6F0011FF90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6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68281-F2C3-4E2F-91DF-3F66331300A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3390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y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34000"/>
          </a:xfrm>
        </p:spPr>
        <p:txBody>
          <a:bodyPr/>
          <a:lstStyle>
            <a:lvl1pPr indent="-274320">
              <a:buClr>
                <a:srgbClr val="002060"/>
              </a:buClr>
              <a:buSzPct val="100000"/>
              <a:buFont typeface="Arial" pitchFamily="34" charset="0"/>
              <a:buChar char="•"/>
              <a:defRPr sz="3200"/>
            </a:lvl1pPr>
            <a:lvl2pPr>
              <a:buClr>
                <a:srgbClr val="002060"/>
              </a:buClr>
              <a:buSzPct val="75000"/>
              <a:buFont typeface="Wingdings" pitchFamily="2" charset="2"/>
              <a:buChar char="§"/>
              <a:defRPr/>
            </a:lvl2pPr>
            <a:lvl3pPr>
              <a:buClr>
                <a:srgbClr val="002060"/>
              </a:buClr>
              <a:buSzPct val="50000"/>
              <a:buFont typeface="Wingdings" pitchFamily="2" charset="2"/>
              <a:buChar char="Ø"/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>
              <a:lumMod val="60000"/>
              <a:lumOff val="40000"/>
              <a:alpha val="20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2590800" cy="381000"/>
          </a:xfrm>
          <a:solidFill>
            <a:srgbClr val="2F527D">
              <a:alpha val="20000"/>
            </a:srgbClr>
          </a:solidFill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55356A0F-84C8-43E1-AD30-1BC4F73080EE}" type="slidenum">
              <a:rPr lang="en-US"/>
              <a:pPr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77000"/>
            <a:ext cx="3810000" cy="381000"/>
          </a:xfrm>
          <a:solidFill>
            <a:srgbClr val="2F527D">
              <a:alpha val="20000"/>
            </a:srgbClr>
          </a:solidFill>
        </p:spPr>
        <p:txBody>
          <a:bodyPr anchor="ctr"/>
          <a:lstStyle>
            <a:lvl1pPr algn="ctr">
              <a:defRPr lang="hr-HR" sz="1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477000"/>
            <a:ext cx="2743200" cy="381000"/>
          </a:xfrm>
          <a:solidFill>
            <a:srgbClr val="2F527D">
              <a:alpha val="20000"/>
            </a:srgbClr>
          </a:solidFill>
        </p:spPr>
        <p:txBody>
          <a:bodyPr anchor="ctr"/>
          <a:lstStyle>
            <a:lvl1pPr algn="l">
              <a:defRPr lang="en-US" sz="1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t>I. Ravinovich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33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EA1A6-A73D-4FF2-90CF-248AC274BC1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AED31-DFF2-4A1D-8D50-F27AFAADFBC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59DCF-8FEB-4729-B516-95458908447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526E2-862E-4F6C-8A75-44833C4DF02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7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377BB-0625-42F7-9035-40F96ACAE98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75F28-3DAA-4032-A4FE-9AD349C6AA6E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88330-2A2C-4BC3-90D4-11481D39D8FB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6CB3E-F35B-4F3F-A90E-19BFAD0BE44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it-IT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I. Ravinovich</a:t>
            </a:r>
            <a:endParaRPr lang="en-US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A317CD-E364-4FDB-AFD6-11E0BF2C788A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4" r:id="rId13"/>
    <p:sldLayoutId id="2147484305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bg2"/>
                </a:solidFill>
              </a:rPr>
              <a:t>I. Ravinovich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772400" cy="1371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ea typeface="ＭＳ Ｐゴシック" charset="0"/>
              </a:rPr>
              <a:t>Di-electron measurements with the Hadron Blind Detector in the PHENIX experiment at RHIC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676400"/>
          </a:xfrm>
        </p:spPr>
        <p:txBody>
          <a:bodyPr>
            <a:normAutofit fontScale="85000" lnSpcReduction="20000"/>
          </a:bodyPr>
          <a:lstStyle/>
          <a:p>
            <a:pPr marL="812800" indent="-812800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</a:rPr>
              <a:t>Ilia Ravinovich</a:t>
            </a:r>
          </a:p>
          <a:p>
            <a:pPr marL="812800" indent="-812800" eaLnBrk="1" hangingPunct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f</a:t>
            </a:r>
            <a:r>
              <a:rPr lang="en-US" sz="2400" dirty="0" smtClean="0">
                <a:ea typeface="ＭＳ Ｐゴシック" charset="0"/>
              </a:rPr>
              <a:t>or the PHENIX Collaboration</a:t>
            </a:r>
            <a:endParaRPr lang="en-US" sz="2400" dirty="0">
              <a:ea typeface="ＭＳ Ｐゴシック" charset="0"/>
            </a:endParaRPr>
          </a:p>
          <a:p>
            <a:pPr marL="812800" indent="-812800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</a:rPr>
              <a:t>Weizmann Institute of Science</a:t>
            </a:r>
          </a:p>
          <a:p>
            <a:pPr marL="812800" indent="-812800" eaLnBrk="1" hangingPunct="1"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  <a:p>
            <a:pPr marL="812800" indent="-812800" eaLnBrk="1" hangingPunct="1">
              <a:buFont typeface="Wingdings" charset="0"/>
              <a:buNone/>
              <a:defRPr/>
            </a:pPr>
            <a:r>
              <a:rPr lang="en-US" sz="2400" dirty="0" smtClean="0">
                <a:ea typeface="ＭＳ Ｐゴシック" charset="0"/>
              </a:rPr>
              <a:t>INPC, Firenze, Italy, June 2-7, 2013</a:t>
            </a:r>
            <a:endParaRPr lang="en-US" sz="2400" dirty="0">
              <a:ea typeface="ＭＳ Ｐゴシック" charset="0"/>
            </a:endParaRPr>
          </a:p>
        </p:txBody>
      </p:sp>
      <p:pic>
        <p:nvPicPr>
          <p:cNvPr id="18436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3200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184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8C37444-2DDE-4050-9636-5285A5BF4CA3}" type="slidenum">
              <a:rPr lang="en-US" sz="1400">
                <a:solidFill>
                  <a:schemeClr val="bg2"/>
                </a:solidFill>
              </a:rPr>
              <a:pPr eaLnBrk="1" hangingPunct="1"/>
              <a:t>1</a:t>
            </a:fld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38200" y="0"/>
            <a:ext cx="7696200" cy="6461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How can we spot the background?</a:t>
            </a:r>
          </a:p>
        </p:txBody>
      </p:sp>
      <p:pic>
        <p:nvPicPr>
          <p:cNvPr id="34818" name="Picture 4" descr="Phenix_200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10001" b="46538"/>
          <a:stretch>
            <a:fillRect/>
          </a:stretch>
        </p:blipFill>
        <p:spPr>
          <a:xfrm>
            <a:off x="0" y="1900238"/>
            <a:ext cx="4972050" cy="4071937"/>
          </a:xfrm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724400" y="1995488"/>
            <a:ext cx="42402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>
              <a:buClr>
                <a:schemeClr val="bg2"/>
              </a:buClr>
              <a:buFont typeface="Wingdings" charset="2"/>
              <a:buChar char="q"/>
              <a:defRPr/>
            </a:pPr>
            <a:r>
              <a:rPr lang="en-US" dirty="0" smtClean="0"/>
              <a:t>Typically only 1 electron from a  pair falls within the PHENIX acceptance: </a:t>
            </a:r>
          </a:p>
          <a:p>
            <a:pPr>
              <a:buClr>
                <a:schemeClr val="bg2"/>
              </a:buClr>
              <a:buFont typeface="Wingdings" charset="0"/>
              <a:buNone/>
              <a:defRPr/>
            </a:pPr>
            <a:endParaRPr lang="en-US" baseline="30000" dirty="0" smtClean="0">
              <a:sym typeface="Wingdings" charset="0"/>
            </a:endParaRPr>
          </a:p>
          <a:p>
            <a:pPr marL="742950" lvl="1" indent="-285750"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dirty="0" smtClean="0">
                <a:ea typeface="ＭＳ Ｐゴシック" charset="0"/>
                <a:sym typeface="Wingdings" charset="0"/>
              </a:rPr>
              <a:t> the magnetic field bends the pair in opposite directions. </a:t>
            </a:r>
          </a:p>
          <a:p>
            <a:pPr marL="742950" lvl="1" indent="-285750"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dirty="0" smtClean="0">
                <a:ea typeface="ＭＳ Ｐゴシック" charset="0"/>
                <a:sym typeface="Wingdings" charset="0"/>
              </a:rPr>
              <a:t> some spiral in the magnetic field and never reach tracking detectors.</a:t>
            </a:r>
            <a:endParaRPr lang="el-GR" baseline="30000" dirty="0" smtClean="0">
              <a:ea typeface="ＭＳ Ｐゴシック" charset="0"/>
              <a:sym typeface="Wingdings" charset="0"/>
            </a:endParaRPr>
          </a:p>
        </p:txBody>
      </p:sp>
      <p:grpSp>
        <p:nvGrpSpPr>
          <p:cNvPr id="34820" name="Group 19"/>
          <p:cNvGrpSpPr>
            <a:grpSpLocks/>
          </p:cNvGrpSpPr>
          <p:nvPr/>
        </p:nvGrpSpPr>
        <p:grpSpPr bwMode="auto">
          <a:xfrm>
            <a:off x="304800" y="5867400"/>
            <a:ext cx="4230688" cy="366713"/>
            <a:chOff x="311" y="3447"/>
            <a:chExt cx="2671" cy="371"/>
          </a:xfrm>
        </p:grpSpPr>
        <p:sp>
          <p:nvSpPr>
            <p:cNvPr id="34833" name="Text Box 3"/>
            <p:cNvSpPr txBox="1">
              <a:spLocks noChangeArrowheads="1"/>
            </p:cNvSpPr>
            <p:nvPr/>
          </p:nvSpPr>
          <p:spPr bwMode="auto">
            <a:xfrm>
              <a:off x="1406" y="3447"/>
              <a:ext cx="58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800" b="1">
                  <a:latin typeface="Arial" pitchFamily="34" charset="0"/>
                </a:rPr>
                <a:t>~12 m</a:t>
              </a:r>
            </a:p>
          </p:txBody>
        </p:sp>
        <p:sp>
          <p:nvSpPr>
            <p:cNvPr id="34834" name="Line 7"/>
            <p:cNvSpPr>
              <a:spLocks noChangeShapeType="1"/>
            </p:cNvSpPr>
            <p:nvPr/>
          </p:nvSpPr>
          <p:spPr bwMode="auto">
            <a:xfrm flipH="1" flipV="1">
              <a:off x="311" y="3573"/>
              <a:ext cx="1086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34835" name="Line 8"/>
            <p:cNvSpPr>
              <a:spLocks noChangeShapeType="1"/>
            </p:cNvSpPr>
            <p:nvPr/>
          </p:nvSpPr>
          <p:spPr bwMode="auto">
            <a:xfrm>
              <a:off x="1947" y="3573"/>
              <a:ext cx="1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</p:grpSp>
      <p:sp>
        <p:nvSpPr>
          <p:cNvPr id="119817" name="Freeform 9"/>
          <p:cNvSpPr>
            <a:spLocks/>
          </p:cNvSpPr>
          <p:nvPr/>
        </p:nvSpPr>
        <p:spPr bwMode="auto">
          <a:xfrm>
            <a:off x="2438400" y="1295400"/>
            <a:ext cx="2427288" cy="2690813"/>
          </a:xfrm>
          <a:custGeom>
            <a:avLst/>
            <a:gdLst>
              <a:gd name="T0" fmla="*/ 0 w 1529"/>
              <a:gd name="T1" fmla="*/ 2147483647 h 1695"/>
              <a:gd name="T2" fmla="*/ 2147483647 w 1529"/>
              <a:gd name="T3" fmla="*/ 2147483647 h 1695"/>
              <a:gd name="T4" fmla="*/ 2147483647 w 1529"/>
              <a:gd name="T5" fmla="*/ 2147483647 h 1695"/>
              <a:gd name="T6" fmla="*/ 2147483647 w 1529"/>
              <a:gd name="T7" fmla="*/ 2147483647 h 1695"/>
              <a:gd name="T8" fmla="*/ 2147483647 w 1529"/>
              <a:gd name="T9" fmla="*/ 2147483647 h 1695"/>
              <a:gd name="T10" fmla="*/ 2147483647 w 1529"/>
              <a:gd name="T11" fmla="*/ 0 h 16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29"/>
              <a:gd name="T19" fmla="*/ 0 h 1695"/>
              <a:gd name="T20" fmla="*/ 1529 w 1529"/>
              <a:gd name="T21" fmla="*/ 1695 h 16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29" h="1695">
                <a:moveTo>
                  <a:pt x="0" y="1695"/>
                </a:moveTo>
                <a:cubicBezTo>
                  <a:pt x="16" y="1556"/>
                  <a:pt x="32" y="1417"/>
                  <a:pt x="96" y="1260"/>
                </a:cubicBezTo>
                <a:cubicBezTo>
                  <a:pt x="160" y="1103"/>
                  <a:pt x="282" y="887"/>
                  <a:pt x="384" y="754"/>
                </a:cubicBezTo>
                <a:cubicBezTo>
                  <a:pt x="486" y="621"/>
                  <a:pt x="559" y="568"/>
                  <a:pt x="711" y="461"/>
                </a:cubicBezTo>
                <a:cubicBezTo>
                  <a:pt x="863" y="354"/>
                  <a:pt x="1158" y="188"/>
                  <a:pt x="1294" y="111"/>
                </a:cubicBezTo>
                <a:cubicBezTo>
                  <a:pt x="1430" y="34"/>
                  <a:pt x="1480" y="23"/>
                  <a:pt x="1529" y="0"/>
                </a:cubicBezTo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9818" name="Freeform 10"/>
          <p:cNvSpPr>
            <a:spLocks/>
          </p:cNvSpPr>
          <p:nvPr/>
        </p:nvSpPr>
        <p:spPr bwMode="auto">
          <a:xfrm>
            <a:off x="2438400" y="1905000"/>
            <a:ext cx="1684338" cy="2133600"/>
          </a:xfrm>
          <a:custGeom>
            <a:avLst/>
            <a:gdLst>
              <a:gd name="T0" fmla="*/ 0 w 1061"/>
              <a:gd name="T1" fmla="*/ 2147483647 h 1344"/>
              <a:gd name="T2" fmla="*/ 2147483647 w 1061"/>
              <a:gd name="T3" fmla="*/ 2147483647 h 1344"/>
              <a:gd name="T4" fmla="*/ 2147483647 w 1061"/>
              <a:gd name="T5" fmla="*/ 2147483647 h 1344"/>
              <a:gd name="T6" fmla="*/ 2147483647 w 1061"/>
              <a:gd name="T7" fmla="*/ 2147483647 h 1344"/>
              <a:gd name="T8" fmla="*/ 2147483647 w 1061"/>
              <a:gd name="T9" fmla="*/ 2147483647 h 1344"/>
              <a:gd name="T10" fmla="*/ 2147483647 w 1061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1"/>
              <a:gd name="T19" fmla="*/ 0 h 1344"/>
              <a:gd name="T20" fmla="*/ 1061 w 1061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1" h="1344">
                <a:moveTo>
                  <a:pt x="0" y="1344"/>
                </a:moveTo>
                <a:cubicBezTo>
                  <a:pt x="41" y="1321"/>
                  <a:pt x="83" y="1298"/>
                  <a:pt x="166" y="1231"/>
                </a:cubicBezTo>
                <a:cubicBezTo>
                  <a:pt x="249" y="1164"/>
                  <a:pt x="398" y="1041"/>
                  <a:pt x="497" y="941"/>
                </a:cubicBezTo>
                <a:cubicBezTo>
                  <a:pt x="596" y="841"/>
                  <a:pt x="678" y="751"/>
                  <a:pt x="761" y="629"/>
                </a:cubicBezTo>
                <a:cubicBezTo>
                  <a:pt x="844" y="507"/>
                  <a:pt x="946" y="312"/>
                  <a:pt x="996" y="207"/>
                </a:cubicBezTo>
                <a:cubicBezTo>
                  <a:pt x="1046" y="102"/>
                  <a:pt x="1050" y="34"/>
                  <a:pt x="1061" y="0"/>
                </a:cubicBezTo>
              </a:path>
            </a:pathLst>
          </a:cu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9819" name="Freeform 11"/>
          <p:cNvSpPr>
            <a:spLocks/>
          </p:cNvSpPr>
          <p:nvPr/>
        </p:nvSpPr>
        <p:spPr bwMode="auto">
          <a:xfrm>
            <a:off x="685800" y="2057400"/>
            <a:ext cx="1714500" cy="2038350"/>
          </a:xfrm>
          <a:custGeom>
            <a:avLst/>
            <a:gdLst>
              <a:gd name="T0" fmla="*/ 2147483647 w 1080"/>
              <a:gd name="T1" fmla="*/ 2147483647 h 1284"/>
              <a:gd name="T2" fmla="*/ 2147483647 w 1080"/>
              <a:gd name="T3" fmla="*/ 2147483647 h 1284"/>
              <a:gd name="T4" fmla="*/ 2147483647 w 1080"/>
              <a:gd name="T5" fmla="*/ 2147483647 h 1284"/>
              <a:gd name="T6" fmla="*/ 2147483647 w 1080"/>
              <a:gd name="T7" fmla="*/ 2147483647 h 1284"/>
              <a:gd name="T8" fmla="*/ 2147483647 w 1080"/>
              <a:gd name="T9" fmla="*/ 2147483647 h 1284"/>
              <a:gd name="T10" fmla="*/ 0 w 1080"/>
              <a:gd name="T11" fmla="*/ 0 h 1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0"/>
              <a:gd name="T19" fmla="*/ 0 h 1284"/>
              <a:gd name="T20" fmla="*/ 1080 w 1080"/>
              <a:gd name="T21" fmla="*/ 1284 h 1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0" h="1284">
                <a:moveTo>
                  <a:pt x="1080" y="1284"/>
                </a:moveTo>
                <a:cubicBezTo>
                  <a:pt x="994" y="1230"/>
                  <a:pt x="909" y="1177"/>
                  <a:pt x="821" y="1107"/>
                </a:cubicBezTo>
                <a:cubicBezTo>
                  <a:pt x="733" y="1037"/>
                  <a:pt x="633" y="947"/>
                  <a:pt x="550" y="864"/>
                </a:cubicBezTo>
                <a:cubicBezTo>
                  <a:pt x="467" y="781"/>
                  <a:pt x="398" y="712"/>
                  <a:pt x="322" y="610"/>
                </a:cubicBezTo>
                <a:cubicBezTo>
                  <a:pt x="246" y="508"/>
                  <a:pt x="148" y="351"/>
                  <a:pt x="94" y="250"/>
                </a:cubicBezTo>
                <a:cubicBezTo>
                  <a:pt x="40" y="149"/>
                  <a:pt x="20" y="52"/>
                  <a:pt x="0" y="0"/>
                </a:cubicBezTo>
              </a:path>
            </a:pathLst>
          </a:cu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9820" name="Freeform 12"/>
          <p:cNvSpPr>
            <a:spLocks/>
          </p:cNvSpPr>
          <p:nvPr/>
        </p:nvSpPr>
        <p:spPr bwMode="auto">
          <a:xfrm>
            <a:off x="1828800" y="3733800"/>
            <a:ext cx="646113" cy="690563"/>
          </a:xfrm>
          <a:custGeom>
            <a:avLst/>
            <a:gdLst>
              <a:gd name="T0" fmla="*/ 2147483647 w 407"/>
              <a:gd name="T1" fmla="*/ 2147483647 h 435"/>
              <a:gd name="T2" fmla="*/ 2147483647 w 407"/>
              <a:gd name="T3" fmla="*/ 2147483647 h 435"/>
              <a:gd name="T4" fmla="*/ 2147483647 w 407"/>
              <a:gd name="T5" fmla="*/ 2147483647 h 435"/>
              <a:gd name="T6" fmla="*/ 2147483647 w 407"/>
              <a:gd name="T7" fmla="*/ 2147483647 h 435"/>
              <a:gd name="T8" fmla="*/ 2147483647 w 407"/>
              <a:gd name="T9" fmla="*/ 2147483647 h 435"/>
              <a:gd name="T10" fmla="*/ 2147483647 w 407"/>
              <a:gd name="T11" fmla="*/ 2147483647 h 435"/>
              <a:gd name="T12" fmla="*/ 2147483647 w 407"/>
              <a:gd name="T13" fmla="*/ 2147483647 h 435"/>
              <a:gd name="T14" fmla="*/ 2147483647 w 407"/>
              <a:gd name="T15" fmla="*/ 2147483647 h 435"/>
              <a:gd name="T16" fmla="*/ 2147483647 w 407"/>
              <a:gd name="T17" fmla="*/ 2147483647 h 435"/>
              <a:gd name="T18" fmla="*/ 2147483647 w 407"/>
              <a:gd name="T19" fmla="*/ 2147483647 h 435"/>
              <a:gd name="T20" fmla="*/ 2147483647 w 407"/>
              <a:gd name="T21" fmla="*/ 2147483647 h 435"/>
              <a:gd name="T22" fmla="*/ 2147483647 w 407"/>
              <a:gd name="T23" fmla="*/ 2147483647 h 435"/>
              <a:gd name="T24" fmla="*/ 2147483647 w 407"/>
              <a:gd name="T25" fmla="*/ 2147483647 h 435"/>
              <a:gd name="T26" fmla="*/ 2147483647 w 407"/>
              <a:gd name="T27" fmla="*/ 2147483647 h 435"/>
              <a:gd name="T28" fmla="*/ 2147483647 w 407"/>
              <a:gd name="T29" fmla="*/ 2147483647 h 435"/>
              <a:gd name="T30" fmla="*/ 2147483647 w 407"/>
              <a:gd name="T31" fmla="*/ 2147483647 h 435"/>
              <a:gd name="T32" fmla="*/ 2147483647 w 407"/>
              <a:gd name="T33" fmla="*/ 2147483647 h 435"/>
              <a:gd name="T34" fmla="*/ 2147483647 w 407"/>
              <a:gd name="T35" fmla="*/ 2147483647 h 435"/>
              <a:gd name="T36" fmla="*/ 2147483647 w 407"/>
              <a:gd name="T37" fmla="*/ 2147483647 h 435"/>
              <a:gd name="T38" fmla="*/ 2147483647 w 407"/>
              <a:gd name="T39" fmla="*/ 2147483647 h 435"/>
              <a:gd name="T40" fmla="*/ 2147483647 w 407"/>
              <a:gd name="T41" fmla="*/ 2147483647 h 435"/>
              <a:gd name="T42" fmla="*/ 2147483647 w 407"/>
              <a:gd name="T43" fmla="*/ 2147483647 h 435"/>
              <a:gd name="T44" fmla="*/ 2147483647 w 407"/>
              <a:gd name="T45" fmla="*/ 2147483647 h 435"/>
              <a:gd name="T46" fmla="*/ 2147483647 w 407"/>
              <a:gd name="T47" fmla="*/ 2147483647 h 435"/>
              <a:gd name="T48" fmla="*/ 2147483647 w 407"/>
              <a:gd name="T49" fmla="*/ 2147483647 h 435"/>
              <a:gd name="T50" fmla="*/ 2147483647 w 407"/>
              <a:gd name="T51" fmla="*/ 2147483647 h 435"/>
              <a:gd name="T52" fmla="*/ 2147483647 w 407"/>
              <a:gd name="T53" fmla="*/ 2147483647 h 43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7"/>
              <a:gd name="T82" fmla="*/ 0 h 435"/>
              <a:gd name="T83" fmla="*/ 407 w 407"/>
              <a:gd name="T84" fmla="*/ 435 h 43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7" h="435">
                <a:moveTo>
                  <a:pt x="407" y="268"/>
                </a:moveTo>
                <a:cubicBezTo>
                  <a:pt x="402" y="219"/>
                  <a:pt x="397" y="171"/>
                  <a:pt x="391" y="141"/>
                </a:cubicBezTo>
                <a:cubicBezTo>
                  <a:pt x="385" y="111"/>
                  <a:pt x="381" y="105"/>
                  <a:pt x="369" y="87"/>
                </a:cubicBezTo>
                <a:cubicBezTo>
                  <a:pt x="357" y="69"/>
                  <a:pt x="341" y="49"/>
                  <a:pt x="322" y="36"/>
                </a:cubicBezTo>
                <a:cubicBezTo>
                  <a:pt x="303" y="23"/>
                  <a:pt x="279" y="12"/>
                  <a:pt x="252" y="7"/>
                </a:cubicBezTo>
                <a:cubicBezTo>
                  <a:pt x="225" y="2"/>
                  <a:pt x="186" y="0"/>
                  <a:pt x="161" y="4"/>
                </a:cubicBezTo>
                <a:cubicBezTo>
                  <a:pt x="136" y="8"/>
                  <a:pt x="118" y="20"/>
                  <a:pt x="100" y="32"/>
                </a:cubicBezTo>
                <a:cubicBezTo>
                  <a:pt x="82" y="44"/>
                  <a:pt x="68" y="59"/>
                  <a:pt x="54" y="77"/>
                </a:cubicBezTo>
                <a:cubicBezTo>
                  <a:pt x="40" y="95"/>
                  <a:pt x="26" y="115"/>
                  <a:pt x="17" y="138"/>
                </a:cubicBezTo>
                <a:cubicBezTo>
                  <a:pt x="8" y="161"/>
                  <a:pt x="2" y="189"/>
                  <a:pt x="2" y="218"/>
                </a:cubicBezTo>
                <a:cubicBezTo>
                  <a:pt x="2" y="247"/>
                  <a:pt x="0" y="281"/>
                  <a:pt x="15" y="312"/>
                </a:cubicBezTo>
                <a:cubicBezTo>
                  <a:pt x="30" y="343"/>
                  <a:pt x="63" y="384"/>
                  <a:pt x="94" y="404"/>
                </a:cubicBezTo>
                <a:cubicBezTo>
                  <a:pt x="125" y="424"/>
                  <a:pt x="167" y="429"/>
                  <a:pt x="202" y="432"/>
                </a:cubicBezTo>
                <a:cubicBezTo>
                  <a:pt x="237" y="435"/>
                  <a:pt x="278" y="435"/>
                  <a:pt x="305" y="420"/>
                </a:cubicBezTo>
                <a:cubicBezTo>
                  <a:pt x="332" y="405"/>
                  <a:pt x="353" y="377"/>
                  <a:pt x="367" y="341"/>
                </a:cubicBezTo>
                <a:cubicBezTo>
                  <a:pt x="381" y="305"/>
                  <a:pt x="391" y="244"/>
                  <a:pt x="388" y="204"/>
                </a:cubicBezTo>
                <a:cubicBezTo>
                  <a:pt x="385" y="164"/>
                  <a:pt x="366" y="126"/>
                  <a:pt x="348" y="100"/>
                </a:cubicBezTo>
                <a:cubicBezTo>
                  <a:pt x="330" y="74"/>
                  <a:pt x="308" y="58"/>
                  <a:pt x="281" y="45"/>
                </a:cubicBezTo>
                <a:cubicBezTo>
                  <a:pt x="254" y="32"/>
                  <a:pt x="217" y="22"/>
                  <a:pt x="188" y="24"/>
                </a:cubicBezTo>
                <a:cubicBezTo>
                  <a:pt x="159" y="26"/>
                  <a:pt x="127" y="45"/>
                  <a:pt x="108" y="58"/>
                </a:cubicBezTo>
                <a:cubicBezTo>
                  <a:pt x="89" y="71"/>
                  <a:pt x="84" y="85"/>
                  <a:pt x="73" y="103"/>
                </a:cubicBezTo>
                <a:cubicBezTo>
                  <a:pt x="62" y="121"/>
                  <a:pt x="49" y="140"/>
                  <a:pt x="44" y="165"/>
                </a:cubicBezTo>
                <a:cubicBezTo>
                  <a:pt x="39" y="190"/>
                  <a:pt x="37" y="228"/>
                  <a:pt x="41" y="255"/>
                </a:cubicBezTo>
                <a:cubicBezTo>
                  <a:pt x="45" y="282"/>
                  <a:pt x="51" y="304"/>
                  <a:pt x="66" y="325"/>
                </a:cubicBezTo>
                <a:cubicBezTo>
                  <a:pt x="81" y="346"/>
                  <a:pt x="105" y="370"/>
                  <a:pt x="134" y="383"/>
                </a:cubicBezTo>
                <a:cubicBezTo>
                  <a:pt x="163" y="396"/>
                  <a:pt x="210" y="403"/>
                  <a:pt x="241" y="402"/>
                </a:cubicBezTo>
                <a:cubicBezTo>
                  <a:pt x="272" y="401"/>
                  <a:pt x="295" y="388"/>
                  <a:pt x="318" y="376"/>
                </a:cubicBezTo>
              </a:path>
            </a:pathLst>
          </a:cu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2362200" y="403860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>
            <a:off x="2362200" y="396240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9823" name="Oval 15"/>
          <p:cNvSpPr>
            <a:spLocks noChangeArrowheads="1"/>
          </p:cNvSpPr>
          <p:nvPr/>
        </p:nvSpPr>
        <p:spPr bwMode="auto">
          <a:xfrm>
            <a:off x="2362200" y="403860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9824" name="Oval 16"/>
          <p:cNvSpPr>
            <a:spLocks noChangeArrowheads="1"/>
          </p:cNvSpPr>
          <p:nvPr/>
        </p:nvSpPr>
        <p:spPr bwMode="auto">
          <a:xfrm>
            <a:off x="2362200" y="4038600"/>
            <a:ext cx="130175" cy="1301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50000">
                <a:srgbClr val="1D1D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5257800" y="4460875"/>
            <a:ext cx="388620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To eliminate these problems: </a:t>
            </a:r>
          </a:p>
          <a:p>
            <a:pPr marL="742950" lvl="1" indent="-285750">
              <a:spcBef>
                <a:spcPct val="50000"/>
              </a:spcBef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detect electrons in field-free region</a:t>
            </a:r>
          </a:p>
          <a:p>
            <a:pPr marL="742950" lvl="1" indent="-285750">
              <a:spcBef>
                <a:spcPct val="50000"/>
              </a:spcBef>
              <a:buClr>
                <a:srgbClr val="FF0000"/>
              </a:buClr>
              <a:buFont typeface="Wingdings" charset="2"/>
              <a:buChar char="Ø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need &gt;90% efficiency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3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348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B8058558-5EC7-47C0-9186-BFAD7D24A993}" type="slidenum">
              <a:rPr lang="en-US" sz="1400"/>
              <a:pPr eaLnBrk="1" hangingPunct="1"/>
              <a:t>10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0227E-7 C 0.0165 -0.01529 0.03316 -0.03035 0.05243 -0.05328 C 0.07153 -0.07621 0.09653 -0.10702 0.11528 -0.13829 C 0.13386 -0.16933 0.15295 -0.21126 0.16441 -0.24045 C 0.17622 -0.26963 0.18038 -0.29164 0.1849 -0.3136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04007E-6 C 0.0033 -0.01853 0.00764 -0.07019 0.02136 -0.11072 C 0.03525 -0.15103 0.05643 -0.20477 0.08247 -0.24207 C 0.10868 -0.27936 0.14844 -0.30808 0.179 -0.33356 C 0.20955 -0.35881 0.24809 -0.38151 0.26615 -0.39402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1684 -0.01459 -0.03385 -0.02894 -0.05347 -0.05093 C -0.07274 -0.07269 -0.09826 -0.10209 -0.11736 -0.13195 C -0.13628 -0.16135 -0.15555 -0.20139 -0.16736 -0.22917 C -0.17934 -0.25695 -0.1835 -0.27801 -0.18802 -0.29885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7037E-7 C -0.00104 -0.00694 -0.00191 -0.03102 -0.0059 -0.0412 C -0.0099 -0.05139 -0.01684 -0.05764 -0.02378 -0.06065 C -0.03073 -0.06366 -0.04045 -0.06366 -0.04757 -0.05903 C -0.05469 -0.0544 -0.06319 -0.04352 -0.06667 -0.03333 C -0.07014 -0.02315 -0.07031 -0.0081 -0.06875 0.00208 C -0.06719 0.01227 -0.06267 0.0213 -0.05712 0.02708 C -0.05156 0.03287 -0.04271 0.03588 -0.03576 0.03657 C -0.02882 0.03727 -0.02118 0.03681 -0.0158 0.03056 C -0.01042 0.02431 -0.00469 0.01088 -0.00382 -0.00116 C -0.00295 -0.01319 -0.00521 -0.03241 -0.01076 -0.04167 C -0.01632 -0.05093 -0.02847 -0.05972 -0.03715 -0.05671 C -0.04583 -0.0537 -0.06059 -0.03634 -0.06337 -0.02384 C -0.06615 -0.01134 -0.05937 0.00903 -0.05417 0.01782 C -0.04896 0.02662 -0.03906 0.02731 -0.03247 0.02824 C -0.02587 0.02917 -0.01858 0.02477 -0.01493 0.02384 " pathEditMode="relative" rAng="0" ptsTypes="aaaaaaaaaaaaaaaa">
                                      <p:cBhvr>
                                        <p:cTn id="29" dur="2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1" grpId="1" animBg="1"/>
      <p:bldP spid="119822" grpId="0" animBg="1"/>
      <p:bldP spid="119822" grpId="1" animBg="1"/>
      <p:bldP spid="119823" grpId="0" animBg="1"/>
      <p:bldP spid="119823" grpId="1" animBg="1"/>
      <p:bldP spid="119824" grpId="0" animBg="1"/>
      <p:bldP spid="1198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8382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4000" dirty="0">
                <a:ea typeface="ＭＳ Ｐゴシック" charset="0"/>
              </a:rPr>
              <a:t>Separating </a:t>
            </a:r>
            <a:r>
              <a:rPr lang="en-US" sz="4000" dirty="0" smtClean="0">
                <a:ea typeface="ＭＳ Ｐゴシック" charset="0"/>
              </a:rPr>
              <a:t>signal </a:t>
            </a:r>
            <a:r>
              <a:rPr lang="en-US" sz="4000" dirty="0">
                <a:ea typeface="ＭＳ Ｐゴシック" charset="0"/>
              </a:rPr>
              <a:t>from </a:t>
            </a:r>
            <a:r>
              <a:rPr lang="en-US" sz="4000" dirty="0" smtClean="0">
                <a:ea typeface="ＭＳ Ｐゴシック" charset="0"/>
              </a:rPr>
              <a:t>background</a:t>
            </a:r>
            <a:endParaRPr lang="en-US" sz="4000" dirty="0">
              <a:ea typeface="ＭＳ Ｐゴシック" charset="0"/>
            </a:endParaRPr>
          </a:p>
        </p:txBody>
      </p:sp>
      <p:grpSp>
        <p:nvGrpSpPr>
          <p:cNvPr id="36866" name="Group 4"/>
          <p:cNvGrpSpPr>
            <a:grpSpLocks/>
          </p:cNvGrpSpPr>
          <p:nvPr/>
        </p:nvGrpSpPr>
        <p:grpSpPr bwMode="auto">
          <a:xfrm>
            <a:off x="609600" y="1881188"/>
            <a:ext cx="5084763" cy="3148012"/>
            <a:chOff x="144" y="864"/>
            <a:chExt cx="3203" cy="1983"/>
          </a:xfrm>
        </p:grpSpPr>
        <p:sp>
          <p:nvSpPr>
            <p:cNvPr id="36874" name="AutoShape 3"/>
            <p:cNvSpPr>
              <a:spLocks noChangeArrowheads="1"/>
            </p:cNvSpPr>
            <p:nvPr/>
          </p:nvSpPr>
          <p:spPr bwMode="auto">
            <a:xfrm>
              <a:off x="1728" y="1909"/>
              <a:ext cx="624" cy="672"/>
            </a:xfrm>
            <a:prstGeom prst="irregularSeal2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75" name="Oval 4"/>
            <p:cNvSpPr>
              <a:spLocks noChangeArrowheads="1"/>
            </p:cNvSpPr>
            <p:nvPr/>
          </p:nvSpPr>
          <p:spPr bwMode="auto">
            <a:xfrm rot="2670208">
              <a:off x="2069" y="2215"/>
              <a:ext cx="96" cy="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76" name="Oval 5"/>
            <p:cNvSpPr>
              <a:spLocks noChangeArrowheads="1"/>
            </p:cNvSpPr>
            <p:nvPr/>
          </p:nvSpPr>
          <p:spPr bwMode="auto">
            <a:xfrm rot="-2538245">
              <a:off x="1874" y="2149"/>
              <a:ext cx="144" cy="14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2023" y="2164"/>
              <a:ext cx="1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400">
                  <a:latin typeface="Arial" pitchFamily="34" charset="0"/>
                </a:rPr>
                <a:t>π</a:t>
              </a:r>
            </a:p>
          </p:txBody>
        </p:sp>
        <p:sp>
          <p:nvSpPr>
            <p:cNvPr id="36878" name="Text Box 7"/>
            <p:cNvSpPr txBox="1">
              <a:spLocks noChangeArrowheads="1"/>
            </p:cNvSpPr>
            <p:nvPr/>
          </p:nvSpPr>
          <p:spPr bwMode="auto">
            <a:xfrm>
              <a:off x="1834" y="2081"/>
              <a:ext cx="2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>
                  <a:latin typeface="Arial" pitchFamily="34" charset="0"/>
                </a:rPr>
                <a:t>φ</a:t>
              </a:r>
            </a:p>
          </p:txBody>
        </p:sp>
        <p:sp>
          <p:nvSpPr>
            <p:cNvPr id="36879" name="Text Box 10"/>
            <p:cNvSpPr txBox="1">
              <a:spLocks noChangeArrowheads="1"/>
            </p:cNvSpPr>
            <p:nvPr/>
          </p:nvSpPr>
          <p:spPr bwMode="auto">
            <a:xfrm>
              <a:off x="144" y="1228"/>
              <a:ext cx="3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Arial" pitchFamily="34" charset="0"/>
                </a:rPr>
                <a:t>pads</a:t>
              </a:r>
            </a:p>
          </p:txBody>
        </p:sp>
        <p:sp>
          <p:nvSpPr>
            <p:cNvPr id="36880" name="Line 11"/>
            <p:cNvSpPr>
              <a:spLocks noChangeShapeType="1"/>
            </p:cNvSpPr>
            <p:nvPr/>
          </p:nvSpPr>
          <p:spPr bwMode="auto">
            <a:xfrm>
              <a:off x="326" y="1415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1" name="Line 12"/>
            <p:cNvSpPr>
              <a:spLocks noChangeShapeType="1"/>
            </p:cNvSpPr>
            <p:nvPr/>
          </p:nvSpPr>
          <p:spPr bwMode="auto">
            <a:xfrm>
              <a:off x="518" y="136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2" name="Text Box 13"/>
            <p:cNvSpPr txBox="1">
              <a:spLocks noChangeArrowheads="1"/>
            </p:cNvSpPr>
            <p:nvPr/>
          </p:nvSpPr>
          <p:spPr bwMode="auto">
            <a:xfrm>
              <a:off x="1767" y="1107"/>
              <a:ext cx="12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Arial" pitchFamily="34" charset="0"/>
                </a:rPr>
                <a:t>relativistic electrons</a:t>
              </a:r>
            </a:p>
          </p:txBody>
        </p:sp>
        <p:grpSp>
          <p:nvGrpSpPr>
            <p:cNvPr id="36883" name="Group 14"/>
            <p:cNvGrpSpPr>
              <a:grpSpLocks/>
            </p:cNvGrpSpPr>
            <p:nvPr/>
          </p:nvGrpSpPr>
          <p:grpSpPr bwMode="auto">
            <a:xfrm rot="723679">
              <a:off x="2590" y="1375"/>
              <a:ext cx="722" cy="718"/>
              <a:chOff x="2679" y="2160"/>
              <a:chExt cx="722" cy="718"/>
            </a:xfrm>
          </p:grpSpPr>
          <p:grpSp>
            <p:nvGrpSpPr>
              <p:cNvPr id="36917" name="Group 15"/>
              <p:cNvGrpSpPr>
                <a:grpSpLocks/>
              </p:cNvGrpSpPr>
              <p:nvPr/>
            </p:nvGrpSpPr>
            <p:grpSpPr bwMode="auto">
              <a:xfrm rot="2670208">
                <a:off x="2679" y="2160"/>
                <a:ext cx="722" cy="718"/>
                <a:chOff x="3982" y="1273"/>
                <a:chExt cx="722" cy="718"/>
              </a:xfrm>
            </p:grpSpPr>
            <p:sp>
              <p:nvSpPr>
                <p:cNvPr id="36922" name="AutoShape 16"/>
                <p:cNvSpPr>
                  <a:spLocks noChangeArrowheads="1"/>
                </p:cNvSpPr>
                <p:nvPr/>
              </p:nvSpPr>
              <p:spPr bwMode="auto">
                <a:xfrm>
                  <a:off x="398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3" name="AutoShape 17"/>
                <p:cNvSpPr>
                  <a:spLocks noChangeArrowheads="1"/>
                </p:cNvSpPr>
                <p:nvPr/>
              </p:nvSpPr>
              <p:spPr bwMode="auto">
                <a:xfrm>
                  <a:off x="3982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4" name="AutoShape 18"/>
                <p:cNvSpPr>
                  <a:spLocks noChangeArrowheads="1"/>
                </p:cNvSpPr>
                <p:nvPr/>
              </p:nvSpPr>
              <p:spPr bwMode="auto">
                <a:xfrm>
                  <a:off x="4201" y="1751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5" name="AutoShape 19"/>
                <p:cNvSpPr>
                  <a:spLocks noChangeArrowheads="1"/>
                </p:cNvSpPr>
                <p:nvPr/>
              </p:nvSpPr>
              <p:spPr bwMode="auto">
                <a:xfrm>
                  <a:off x="4199" y="151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6" name="AutoShape 20"/>
                <p:cNvSpPr>
                  <a:spLocks noChangeArrowheads="1"/>
                </p:cNvSpPr>
                <p:nvPr/>
              </p:nvSpPr>
              <p:spPr bwMode="auto">
                <a:xfrm>
                  <a:off x="4199" y="127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7" name="AutoShape 21"/>
                <p:cNvSpPr>
                  <a:spLocks noChangeArrowheads="1"/>
                </p:cNvSpPr>
                <p:nvPr/>
              </p:nvSpPr>
              <p:spPr bwMode="auto">
                <a:xfrm>
                  <a:off x="441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28" name="AutoShape 22"/>
                <p:cNvSpPr>
                  <a:spLocks noChangeArrowheads="1"/>
                </p:cNvSpPr>
                <p:nvPr/>
              </p:nvSpPr>
              <p:spPr bwMode="auto">
                <a:xfrm>
                  <a:off x="4416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36918" name="Oval 23"/>
              <p:cNvSpPr>
                <a:spLocks noChangeArrowheads="1"/>
              </p:cNvSpPr>
              <p:nvPr/>
            </p:nvSpPr>
            <p:spPr bwMode="auto">
              <a:xfrm rot="2670208">
                <a:off x="3024" y="2547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/>
              </a:p>
            </p:txBody>
          </p:sp>
          <p:sp>
            <p:nvSpPr>
              <p:cNvPr id="36919" name="Oval 24"/>
              <p:cNvSpPr>
                <a:spLocks noChangeArrowheads="1"/>
              </p:cNvSpPr>
              <p:nvPr/>
            </p:nvSpPr>
            <p:spPr bwMode="auto">
              <a:xfrm rot="2670208">
                <a:off x="2960" y="2487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/>
              </a:p>
            </p:txBody>
          </p:sp>
          <p:sp>
            <p:nvSpPr>
              <p:cNvPr id="36920" name="Oval 25"/>
              <p:cNvSpPr>
                <a:spLocks noChangeArrowheads="1"/>
              </p:cNvSpPr>
              <p:nvPr/>
            </p:nvSpPr>
            <p:spPr bwMode="auto">
              <a:xfrm rot="2670208">
                <a:off x="2788" y="2334"/>
                <a:ext cx="361" cy="346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/>
              </a:p>
            </p:txBody>
          </p:sp>
          <p:sp>
            <p:nvSpPr>
              <p:cNvPr id="36921" name="Oval 26"/>
              <p:cNvSpPr>
                <a:spLocks noChangeArrowheads="1"/>
              </p:cNvSpPr>
              <p:nvPr/>
            </p:nvSpPr>
            <p:spPr bwMode="auto">
              <a:xfrm rot="2670208">
                <a:off x="2853" y="2398"/>
                <a:ext cx="361" cy="346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/>
              </a:p>
            </p:txBody>
          </p:sp>
        </p:grpSp>
        <p:sp>
          <p:nvSpPr>
            <p:cNvPr id="36884" name="Line 27"/>
            <p:cNvSpPr>
              <a:spLocks noChangeShapeType="1"/>
            </p:cNvSpPr>
            <p:nvPr/>
          </p:nvSpPr>
          <p:spPr bwMode="auto">
            <a:xfrm rot="13530208" flipH="1">
              <a:off x="2454" y="1575"/>
              <a:ext cx="131" cy="8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85" name="Line 28"/>
            <p:cNvSpPr>
              <a:spLocks noChangeShapeType="1"/>
            </p:cNvSpPr>
            <p:nvPr/>
          </p:nvSpPr>
          <p:spPr bwMode="auto">
            <a:xfrm rot="2850208" flipV="1">
              <a:off x="2443" y="1599"/>
              <a:ext cx="187" cy="85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36886" name="Group 29"/>
            <p:cNvGrpSpPr>
              <a:grpSpLocks/>
            </p:cNvGrpSpPr>
            <p:nvPr/>
          </p:nvGrpSpPr>
          <p:grpSpPr bwMode="auto">
            <a:xfrm rot="-3397820">
              <a:off x="242" y="1296"/>
              <a:ext cx="1584" cy="720"/>
              <a:chOff x="384" y="1488"/>
              <a:chExt cx="1584" cy="720"/>
            </a:xfrm>
          </p:grpSpPr>
          <p:grpSp>
            <p:nvGrpSpPr>
              <p:cNvPr id="36898" name="Group 30"/>
              <p:cNvGrpSpPr>
                <a:grpSpLocks/>
              </p:cNvGrpSpPr>
              <p:nvPr/>
            </p:nvGrpSpPr>
            <p:grpSpPr bwMode="auto">
              <a:xfrm>
                <a:off x="384" y="1488"/>
                <a:ext cx="722" cy="718"/>
                <a:chOff x="3982" y="1273"/>
                <a:chExt cx="722" cy="718"/>
              </a:xfrm>
            </p:grpSpPr>
            <p:sp>
              <p:nvSpPr>
                <p:cNvPr id="36910" name="AutoShape 31"/>
                <p:cNvSpPr>
                  <a:spLocks noChangeArrowheads="1"/>
                </p:cNvSpPr>
                <p:nvPr/>
              </p:nvSpPr>
              <p:spPr bwMode="auto">
                <a:xfrm>
                  <a:off x="398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1" name="AutoShape 32"/>
                <p:cNvSpPr>
                  <a:spLocks noChangeArrowheads="1"/>
                </p:cNvSpPr>
                <p:nvPr/>
              </p:nvSpPr>
              <p:spPr bwMode="auto">
                <a:xfrm>
                  <a:off x="3982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2" name="AutoShape 33"/>
                <p:cNvSpPr>
                  <a:spLocks noChangeArrowheads="1"/>
                </p:cNvSpPr>
                <p:nvPr/>
              </p:nvSpPr>
              <p:spPr bwMode="auto">
                <a:xfrm>
                  <a:off x="4201" y="1751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3" name="AutoShape 34"/>
                <p:cNvSpPr>
                  <a:spLocks noChangeArrowheads="1"/>
                </p:cNvSpPr>
                <p:nvPr/>
              </p:nvSpPr>
              <p:spPr bwMode="auto">
                <a:xfrm>
                  <a:off x="4199" y="151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4" name="AutoShape 35"/>
                <p:cNvSpPr>
                  <a:spLocks noChangeArrowheads="1"/>
                </p:cNvSpPr>
                <p:nvPr/>
              </p:nvSpPr>
              <p:spPr bwMode="auto">
                <a:xfrm>
                  <a:off x="4199" y="127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5" name="AutoShape 36"/>
                <p:cNvSpPr>
                  <a:spLocks noChangeArrowheads="1"/>
                </p:cNvSpPr>
                <p:nvPr/>
              </p:nvSpPr>
              <p:spPr bwMode="auto">
                <a:xfrm>
                  <a:off x="441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16" name="AutoShape 37"/>
                <p:cNvSpPr>
                  <a:spLocks noChangeArrowheads="1"/>
                </p:cNvSpPr>
                <p:nvPr/>
              </p:nvSpPr>
              <p:spPr bwMode="auto">
                <a:xfrm>
                  <a:off x="4416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36899" name="Group 38"/>
              <p:cNvGrpSpPr>
                <a:grpSpLocks/>
              </p:cNvGrpSpPr>
              <p:nvPr/>
            </p:nvGrpSpPr>
            <p:grpSpPr bwMode="auto">
              <a:xfrm>
                <a:off x="1246" y="1488"/>
                <a:ext cx="722" cy="718"/>
                <a:chOff x="3982" y="1273"/>
                <a:chExt cx="722" cy="718"/>
              </a:xfrm>
            </p:grpSpPr>
            <p:sp>
              <p:nvSpPr>
                <p:cNvPr id="36903" name="AutoShape 39"/>
                <p:cNvSpPr>
                  <a:spLocks noChangeArrowheads="1"/>
                </p:cNvSpPr>
                <p:nvPr/>
              </p:nvSpPr>
              <p:spPr bwMode="auto">
                <a:xfrm>
                  <a:off x="398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4" name="AutoShape 40"/>
                <p:cNvSpPr>
                  <a:spLocks noChangeArrowheads="1"/>
                </p:cNvSpPr>
                <p:nvPr/>
              </p:nvSpPr>
              <p:spPr bwMode="auto">
                <a:xfrm>
                  <a:off x="3982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5" name="AutoShape 41"/>
                <p:cNvSpPr>
                  <a:spLocks noChangeArrowheads="1"/>
                </p:cNvSpPr>
                <p:nvPr/>
              </p:nvSpPr>
              <p:spPr bwMode="auto">
                <a:xfrm>
                  <a:off x="4201" y="1751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6" name="AutoShape 42"/>
                <p:cNvSpPr>
                  <a:spLocks noChangeArrowheads="1"/>
                </p:cNvSpPr>
                <p:nvPr/>
              </p:nvSpPr>
              <p:spPr bwMode="auto">
                <a:xfrm>
                  <a:off x="4199" y="151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7" name="AutoShape 43"/>
                <p:cNvSpPr>
                  <a:spLocks noChangeArrowheads="1"/>
                </p:cNvSpPr>
                <p:nvPr/>
              </p:nvSpPr>
              <p:spPr bwMode="auto">
                <a:xfrm>
                  <a:off x="4199" y="1273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8" name="AutoShape 44"/>
                <p:cNvSpPr>
                  <a:spLocks noChangeArrowheads="1"/>
                </p:cNvSpPr>
                <p:nvPr/>
              </p:nvSpPr>
              <p:spPr bwMode="auto">
                <a:xfrm>
                  <a:off x="4414" y="139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  <p:sp>
              <p:nvSpPr>
                <p:cNvPr id="36909" name="AutoShape 45"/>
                <p:cNvSpPr>
                  <a:spLocks noChangeArrowheads="1"/>
                </p:cNvSpPr>
                <p:nvPr/>
              </p:nvSpPr>
              <p:spPr bwMode="auto">
                <a:xfrm>
                  <a:off x="4416" y="1632"/>
                  <a:ext cx="288" cy="240"/>
                </a:xfrm>
                <a:prstGeom prst="hexagon">
                  <a:avLst>
                    <a:gd name="adj" fmla="val 30000"/>
                    <a:gd name="vf" fmla="val 115470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36900" name="AutoShape 46"/>
              <p:cNvSpPr>
                <a:spLocks noChangeArrowheads="1"/>
              </p:cNvSpPr>
              <p:nvPr/>
            </p:nvSpPr>
            <p:spPr bwMode="auto">
              <a:xfrm>
                <a:off x="1028" y="1490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t-IT"/>
              </a:p>
            </p:txBody>
          </p:sp>
          <p:sp>
            <p:nvSpPr>
              <p:cNvPr id="36901" name="AutoShape 47"/>
              <p:cNvSpPr>
                <a:spLocks noChangeArrowheads="1"/>
              </p:cNvSpPr>
              <p:nvPr/>
            </p:nvSpPr>
            <p:spPr bwMode="auto">
              <a:xfrm>
                <a:off x="1031" y="1728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t-IT"/>
              </a:p>
            </p:txBody>
          </p:sp>
          <p:sp>
            <p:nvSpPr>
              <p:cNvPr id="36902" name="AutoShape 48"/>
              <p:cNvSpPr>
                <a:spLocks noChangeArrowheads="1"/>
              </p:cNvSpPr>
              <p:nvPr/>
            </p:nvSpPr>
            <p:spPr bwMode="auto">
              <a:xfrm>
                <a:off x="1031" y="1968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it-IT"/>
              </a:p>
            </p:txBody>
          </p:sp>
        </p:grpSp>
        <p:sp>
          <p:nvSpPr>
            <p:cNvPr id="36887" name="Oval 49"/>
            <p:cNvSpPr>
              <a:spLocks noChangeArrowheads="1"/>
            </p:cNvSpPr>
            <p:nvPr/>
          </p:nvSpPr>
          <p:spPr bwMode="auto">
            <a:xfrm rot="-3397820">
              <a:off x="1433" y="1164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6888" name="Oval 50"/>
            <p:cNvSpPr>
              <a:spLocks noChangeArrowheads="1"/>
            </p:cNvSpPr>
            <p:nvPr/>
          </p:nvSpPr>
          <p:spPr bwMode="auto">
            <a:xfrm rot="-3397820">
              <a:off x="746" y="2206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6889" name="Oval 51"/>
            <p:cNvSpPr>
              <a:spLocks noChangeArrowheads="1"/>
            </p:cNvSpPr>
            <p:nvPr/>
          </p:nvSpPr>
          <p:spPr bwMode="auto">
            <a:xfrm rot="-3397820">
              <a:off x="1270" y="1014"/>
              <a:ext cx="361" cy="346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6890" name="Oval 52"/>
            <p:cNvSpPr>
              <a:spLocks noChangeArrowheads="1"/>
            </p:cNvSpPr>
            <p:nvPr/>
          </p:nvSpPr>
          <p:spPr bwMode="auto">
            <a:xfrm rot="-3397820">
              <a:off x="586" y="2062"/>
              <a:ext cx="361" cy="346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it-IT"/>
            </a:p>
          </p:txBody>
        </p:sp>
        <p:sp>
          <p:nvSpPr>
            <p:cNvPr id="36891" name="Line 53"/>
            <p:cNvSpPr>
              <a:spLocks noChangeShapeType="1"/>
            </p:cNvSpPr>
            <p:nvPr/>
          </p:nvSpPr>
          <p:spPr bwMode="auto">
            <a:xfrm rot="18160113" flipV="1">
              <a:off x="1384" y="1267"/>
              <a:ext cx="590" cy="84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2" name="Line 54"/>
            <p:cNvSpPr>
              <a:spLocks noChangeShapeType="1"/>
            </p:cNvSpPr>
            <p:nvPr/>
          </p:nvSpPr>
          <p:spPr bwMode="auto">
            <a:xfrm rot="-3301092" flipH="1" flipV="1">
              <a:off x="1018" y="1783"/>
              <a:ext cx="636" cy="8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3" name="Freeform 55"/>
            <p:cNvSpPr>
              <a:spLocks/>
            </p:cNvSpPr>
            <p:nvPr/>
          </p:nvSpPr>
          <p:spPr bwMode="auto">
            <a:xfrm>
              <a:off x="1862" y="1319"/>
              <a:ext cx="988" cy="389"/>
            </a:xfrm>
            <a:custGeom>
              <a:avLst/>
              <a:gdLst>
                <a:gd name="T0" fmla="*/ 2147483647 w 392"/>
                <a:gd name="T1" fmla="*/ 0 h 480"/>
                <a:gd name="T2" fmla="*/ 2147483647 w 392"/>
                <a:gd name="T3" fmla="*/ 493047106 h 480"/>
                <a:gd name="T4" fmla="*/ 2147483647 w 392"/>
                <a:gd name="T5" fmla="*/ 493047106 h 480"/>
                <a:gd name="T6" fmla="*/ 0 60000 65536"/>
                <a:gd name="T7" fmla="*/ 0 60000 65536"/>
                <a:gd name="T8" fmla="*/ 0 60000 65536"/>
                <a:gd name="T9" fmla="*/ 0 w 392"/>
                <a:gd name="T10" fmla="*/ 0 h 480"/>
                <a:gd name="T11" fmla="*/ 392 w 3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480">
                  <a:moveTo>
                    <a:pt x="56" y="0"/>
                  </a:moveTo>
                  <a:cubicBezTo>
                    <a:pt x="28" y="152"/>
                    <a:pt x="0" y="304"/>
                    <a:pt x="56" y="384"/>
                  </a:cubicBezTo>
                  <a:cubicBezTo>
                    <a:pt x="112" y="464"/>
                    <a:pt x="252" y="472"/>
                    <a:pt x="392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4" name="Freeform 56"/>
            <p:cNvSpPr>
              <a:spLocks/>
            </p:cNvSpPr>
            <p:nvPr/>
          </p:nvSpPr>
          <p:spPr bwMode="auto">
            <a:xfrm rot="2320386">
              <a:off x="1541" y="1019"/>
              <a:ext cx="290" cy="258"/>
            </a:xfrm>
            <a:custGeom>
              <a:avLst/>
              <a:gdLst>
                <a:gd name="T0" fmla="*/ 2147483647 w 240"/>
                <a:gd name="T1" fmla="*/ 2147483647 h 112"/>
                <a:gd name="T2" fmla="*/ 2147483647 w 240"/>
                <a:gd name="T3" fmla="*/ 2147483647 h 112"/>
                <a:gd name="T4" fmla="*/ 0 w 240"/>
                <a:gd name="T5" fmla="*/ 2147483647 h 112"/>
                <a:gd name="T6" fmla="*/ 0 60000 65536"/>
                <a:gd name="T7" fmla="*/ 0 60000 65536"/>
                <a:gd name="T8" fmla="*/ 0 60000 65536"/>
                <a:gd name="T9" fmla="*/ 0 w 240"/>
                <a:gd name="T10" fmla="*/ 0 h 112"/>
                <a:gd name="T11" fmla="*/ 240 w 240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12">
                  <a:moveTo>
                    <a:pt x="240" y="16"/>
                  </a:moveTo>
                  <a:cubicBezTo>
                    <a:pt x="188" y="8"/>
                    <a:pt x="136" y="0"/>
                    <a:pt x="96" y="16"/>
                  </a:cubicBezTo>
                  <a:cubicBezTo>
                    <a:pt x="56" y="32"/>
                    <a:pt x="16" y="88"/>
                    <a:pt x="0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5" name="Line 62"/>
            <p:cNvSpPr>
              <a:spLocks noChangeShapeType="1"/>
            </p:cNvSpPr>
            <p:nvPr/>
          </p:nvSpPr>
          <p:spPr bwMode="auto">
            <a:xfrm rot="2850208" flipV="1">
              <a:off x="2168" y="2222"/>
              <a:ext cx="679" cy="3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6" name="Line 65"/>
            <p:cNvSpPr>
              <a:spLocks noChangeShapeType="1"/>
            </p:cNvSpPr>
            <p:nvPr/>
          </p:nvSpPr>
          <p:spPr bwMode="auto">
            <a:xfrm rot="2850208" flipV="1">
              <a:off x="2923" y="2341"/>
              <a:ext cx="432" cy="4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897" name="Line 66"/>
            <p:cNvSpPr>
              <a:spLocks noChangeShapeType="1"/>
            </p:cNvSpPr>
            <p:nvPr/>
          </p:nvSpPr>
          <p:spPr bwMode="auto">
            <a:xfrm rot="2850208" flipV="1">
              <a:off x="2920" y="2445"/>
              <a:ext cx="489" cy="31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525" name="Text Box 61"/>
          <p:cNvSpPr txBox="1">
            <a:spLocks noChangeArrowheads="1"/>
          </p:cNvSpPr>
          <p:nvPr/>
        </p:nvSpPr>
        <p:spPr bwMode="auto">
          <a:xfrm>
            <a:off x="5943600" y="4038600"/>
            <a:ext cx="3048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Spectrum from photon conversion tightly peaked around 2m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e</a:t>
            </a:r>
          </a:p>
        </p:txBody>
      </p:sp>
      <p:sp>
        <p:nvSpPr>
          <p:cNvPr id="62526" name="Text Box 62"/>
          <p:cNvSpPr txBox="1">
            <a:spLocks noChangeArrowheads="1"/>
          </p:cNvSpPr>
          <p:nvPr/>
        </p:nvSpPr>
        <p:spPr bwMode="auto">
          <a:xfrm>
            <a:off x="6096000" y="2222500"/>
            <a:ext cx="28194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Mass spectrum from pion Dalitz decays peaked around 2m</a:t>
            </a:r>
            <a:r>
              <a:rPr lang="en-US" baseline="-25000" dirty="0">
                <a:latin typeface="+mn-lt"/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2527" name="Text Box 63"/>
          <p:cNvSpPr txBox="1">
            <a:spLocks noChangeArrowheads="1"/>
          </p:cNvSpPr>
          <p:nvPr/>
        </p:nvSpPr>
        <p:spPr bwMode="auto">
          <a:xfrm>
            <a:off x="457200" y="5262563"/>
            <a:ext cx="8382000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 typeface="Wingdings" pitchFamily="2" charset="2"/>
              <a:buChar char="q"/>
            </a:pPr>
            <a:r>
              <a:rPr lang="en-US" sz="1800"/>
              <a:t>Opening angle can be used to cut out photon conversion and Dalitz decays</a:t>
            </a:r>
          </a:p>
          <a:p>
            <a:pPr lvl="1" eaLnBrk="1" hangingPunct="1">
              <a:spcBef>
                <a:spcPct val="500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800"/>
              <a:t>must be able to distinguish single hits (</a:t>
            </a:r>
            <a:r>
              <a:rPr lang="ja-JP" altLang="en-US" sz="1800"/>
              <a:t>“</a:t>
            </a:r>
            <a:r>
              <a:rPr lang="en-US" altLang="ja-JP" sz="1800"/>
              <a:t>interesting</a:t>
            </a:r>
            <a:r>
              <a:rPr lang="ja-JP" altLang="en-US" sz="1800"/>
              <a:t>”</a:t>
            </a:r>
            <a:r>
              <a:rPr lang="en-US" altLang="ja-JP" sz="1800"/>
              <a:t> electrons) from double hits (Dalitz and photon conversion).</a:t>
            </a:r>
            <a:endParaRPr lang="en-US" sz="1800"/>
          </a:p>
        </p:txBody>
      </p:sp>
      <p:sp>
        <p:nvSpPr>
          <p:cNvPr id="62528" name="Text Box 64"/>
          <p:cNvSpPr txBox="1">
            <a:spLocks noChangeArrowheads="1"/>
          </p:cNvSpPr>
          <p:nvPr/>
        </p:nvSpPr>
        <p:spPr bwMode="auto">
          <a:xfrm>
            <a:off x="1219200" y="4648200"/>
            <a:ext cx="3124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Heavier meson decays have large opening angles</a:t>
            </a:r>
          </a:p>
        </p:txBody>
      </p:sp>
      <p:sp>
        <p:nvSpPr>
          <p:cNvPr id="3687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368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2901597-DC96-463C-9BDC-A5065CD120D3}" type="slidenum">
              <a:rPr lang="en-US" sz="1400"/>
              <a:pPr eaLnBrk="1" hangingPunct="1"/>
              <a:t>11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172200" cy="762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ea typeface="ＭＳ Ｐゴシック" charset="0"/>
              </a:rPr>
              <a:t>HBD design and performance   </a:t>
            </a:r>
            <a:endParaRPr lang="en-US" sz="3600" dirty="0">
              <a:ea typeface="ＭＳ Ｐゴシック" charset="0"/>
            </a:endParaRPr>
          </a:p>
        </p:txBody>
      </p:sp>
      <p:pic>
        <p:nvPicPr>
          <p:cNvPr id="38914" name="Picture 4" descr="HBD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1366" r="18288" b="11038"/>
          <a:stretch>
            <a:fillRect/>
          </a:stretch>
        </p:blipFill>
        <p:spPr>
          <a:xfrm>
            <a:off x="0" y="723900"/>
            <a:ext cx="2870200" cy="2921000"/>
          </a:xfrm>
          <a:solidFill>
            <a:srgbClr val="FFFFFF"/>
          </a:solidFill>
        </p:spPr>
      </p:pic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3429000" y="762000"/>
            <a:ext cx="1884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sz="1600" b="1">
                <a:latin typeface="Arial" pitchFamily="34" charset="0"/>
              </a:rPr>
              <a:t> </a:t>
            </a:r>
            <a:r>
              <a:rPr lang="en-CA" sz="1400">
                <a:latin typeface="Arial" pitchFamily="34" charset="0"/>
              </a:rPr>
              <a:t>NIM A646, 35 (2011)</a:t>
            </a:r>
            <a:r>
              <a:rPr lang="en-CA" sz="1600" b="1">
                <a:latin typeface="Arial" pitchFamily="34" charset="0"/>
              </a:rPr>
              <a:t>  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92168" name="TextBox 18"/>
          <p:cNvSpPr txBox="1">
            <a:spLocks noChangeArrowheads="1"/>
          </p:cNvSpPr>
          <p:nvPr/>
        </p:nvSpPr>
        <p:spPr bwMode="auto">
          <a:xfrm>
            <a:off x="6934200" y="762000"/>
            <a:ext cx="1655763" cy="338138"/>
          </a:xfrm>
          <a:prstGeom prst="rect">
            <a:avLst/>
          </a:prstGeom>
          <a:solidFill>
            <a:srgbClr val="3366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sz="1600" b="1">
                <a:solidFill>
                  <a:srgbClr val="FFFF00"/>
                </a:solidFill>
                <a:latin typeface="Arial" pitchFamily="34" charset="0"/>
              </a:rPr>
              <a:t>Single electron</a:t>
            </a:r>
            <a:endParaRPr lang="en-US" sz="1600" b="1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92173" name="Picture 5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343400"/>
            <a:ext cx="26304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Box 19"/>
          <p:cNvSpPr txBox="1">
            <a:spLocks noChangeArrowheads="1"/>
          </p:cNvSpPr>
          <p:nvPr/>
        </p:nvSpPr>
        <p:spPr bwMode="auto">
          <a:xfrm>
            <a:off x="304800" y="3733800"/>
            <a:ext cx="2286000" cy="584200"/>
          </a:xfrm>
          <a:prstGeom prst="rect">
            <a:avLst/>
          </a:prstGeom>
          <a:solidFill>
            <a:srgbClr val="3366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CA" sz="1600" b="1">
                <a:solidFill>
                  <a:srgbClr val="FFFF00"/>
                </a:solidFill>
                <a:latin typeface="Arial" pitchFamily="34" charset="0"/>
              </a:rPr>
              <a:t>Hadron blindness</a:t>
            </a:r>
          </a:p>
          <a:p>
            <a:pPr algn="ctr" eaLnBrk="1" hangingPunct="1"/>
            <a:r>
              <a:rPr lang="en-CA" sz="1600" b="1">
                <a:solidFill>
                  <a:srgbClr val="FFFF00"/>
                </a:solidFill>
                <a:latin typeface="Arial" pitchFamily="34" charset="0"/>
              </a:rPr>
              <a:t>e-h separation</a:t>
            </a:r>
            <a:endParaRPr lang="en-US" sz="16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8100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Figure of merit: N</a:t>
            </a:r>
            <a:r>
              <a:rPr lang="en-US" baseline="-25000" dirty="0">
                <a:latin typeface="Tahoma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= 322 cm</a:t>
            </a:r>
            <a:r>
              <a:rPr lang="en-US" baseline="30000" dirty="0">
                <a:latin typeface="Tahoma" charset="0"/>
                <a:ea typeface="ＭＳ Ｐゴシック" charset="0"/>
                <a:cs typeface="ＭＳ Ｐゴシック" charset="0"/>
              </a:rPr>
              <a:t>-1</a:t>
            </a:r>
          </a:p>
          <a:p>
            <a:pPr>
              <a:spcAft>
                <a:spcPts val="0"/>
              </a:spcAft>
              <a:buSzPct val="100000"/>
              <a:defRPr/>
            </a:pPr>
            <a:endParaRPr lang="en-US" baseline="300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Aft>
                <a:spcPts val="0"/>
              </a:spcAft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20 p.e. for a single electron</a:t>
            </a:r>
          </a:p>
          <a:p>
            <a:pPr>
              <a:spcAft>
                <a:spcPts val="0"/>
              </a:spcAft>
              <a:buSzPct val="100000"/>
              <a:defRPr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indent="-285750">
              <a:spcAft>
                <a:spcPts val="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Preliminary results: </a:t>
            </a:r>
          </a:p>
          <a:p>
            <a:pPr algn="ctr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S/B improvement of ~5 wrt      previous results w/o HBD</a:t>
            </a:r>
          </a:p>
        </p:txBody>
      </p:sp>
      <p:pic>
        <p:nvPicPr>
          <p:cNvPr id="6" name="Picture 5" descr="double-electron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r="8263"/>
          <a:stretch>
            <a:fillRect/>
          </a:stretch>
        </p:blipFill>
        <p:spPr bwMode="auto">
          <a:xfrm>
            <a:off x="6297613" y="4191000"/>
            <a:ext cx="28209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ngle-electron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4" r="8546"/>
          <a:stretch>
            <a:fillRect/>
          </a:stretch>
        </p:blipFill>
        <p:spPr bwMode="auto">
          <a:xfrm>
            <a:off x="6235700" y="1066800"/>
            <a:ext cx="2908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6934200" y="3886200"/>
            <a:ext cx="1792288" cy="338138"/>
          </a:xfrm>
          <a:prstGeom prst="rect">
            <a:avLst/>
          </a:prstGeom>
          <a:solidFill>
            <a:srgbClr val="3366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CA" sz="1600" b="1">
                <a:solidFill>
                  <a:srgbClr val="FFFF00"/>
                </a:solidFill>
                <a:latin typeface="Arial" pitchFamily="34" charset="0"/>
              </a:rPr>
              <a:t>Double  electron</a:t>
            </a:r>
            <a:endParaRPr lang="en-US" sz="16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923" name="TextBox 17"/>
          <p:cNvSpPr txBox="1">
            <a:spLocks noChangeArrowheads="1"/>
          </p:cNvSpPr>
          <p:nvPr/>
        </p:nvSpPr>
        <p:spPr bwMode="auto">
          <a:xfrm>
            <a:off x="2895600" y="1066800"/>
            <a:ext cx="3048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Windowless CF</a:t>
            </a:r>
            <a:r>
              <a:rPr lang="en-US" sz="1400" baseline="-25000"/>
              <a:t>4</a:t>
            </a:r>
            <a:r>
              <a:rPr lang="en-US" sz="1400"/>
              <a:t> Cherenkov detector</a:t>
            </a:r>
          </a:p>
          <a:p>
            <a:pPr eaLnBrk="1" hangingPunct="1"/>
            <a:r>
              <a:rPr lang="en-US" sz="1400"/>
              <a:t>GEM/CSI photo-cathode readout</a:t>
            </a:r>
          </a:p>
          <a:p>
            <a:pPr eaLnBrk="1" hangingPunct="1"/>
            <a:r>
              <a:rPr lang="en-US" sz="1400"/>
              <a:t>Operated in B-field free region</a:t>
            </a:r>
          </a:p>
        </p:txBody>
      </p:sp>
      <p:sp>
        <p:nvSpPr>
          <p:cNvPr id="38924" name="TextBox 18"/>
          <p:cNvSpPr txBox="1">
            <a:spLocks noChangeArrowheads="1"/>
          </p:cNvSpPr>
          <p:nvPr/>
        </p:nvSpPr>
        <p:spPr bwMode="auto">
          <a:xfrm>
            <a:off x="2971800" y="19812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Goal: improve S/B by rejecting conversions and π</a:t>
            </a:r>
            <a:r>
              <a:rPr lang="en-US" sz="1400" baseline="30000"/>
              <a:t>0</a:t>
            </a:r>
            <a:r>
              <a:rPr lang="en-US" sz="1400"/>
              <a:t> Dalitz decays</a:t>
            </a:r>
          </a:p>
        </p:txBody>
      </p:sp>
      <p:sp>
        <p:nvSpPr>
          <p:cNvPr id="38925" name="Rectangle 1"/>
          <p:cNvSpPr>
            <a:spLocks noChangeArrowheads="1"/>
          </p:cNvSpPr>
          <p:nvPr/>
        </p:nvSpPr>
        <p:spPr bwMode="auto">
          <a:xfrm>
            <a:off x="2514600" y="1143000"/>
            <a:ext cx="3048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ts val="1050"/>
              </a:spcAft>
              <a:buClr>
                <a:srgbClr val="000000"/>
              </a:buClr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600">
              <a:latin typeface="Arial" pitchFamily="34" charset="0"/>
            </a:endParaRPr>
          </a:p>
        </p:txBody>
      </p:sp>
      <p:sp>
        <p:nvSpPr>
          <p:cNvPr id="38926" name="Rectangle 2"/>
          <p:cNvSpPr>
            <a:spLocks noChangeArrowheads="1"/>
          </p:cNvSpPr>
          <p:nvPr/>
        </p:nvSpPr>
        <p:spPr bwMode="auto">
          <a:xfrm>
            <a:off x="1641475" y="3429000"/>
            <a:ext cx="1219200" cy="193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ts val="1050"/>
              </a:spcAft>
              <a:buClr>
                <a:srgbClr val="000000"/>
              </a:buClr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600">
              <a:latin typeface="Arial" pitchFamily="34" charset="0"/>
            </a:endParaRPr>
          </a:p>
        </p:txBody>
      </p:sp>
      <p:sp>
        <p:nvSpPr>
          <p:cNvPr id="38927" name="Rectangle 3"/>
          <p:cNvSpPr>
            <a:spLocks noChangeArrowheads="1"/>
          </p:cNvSpPr>
          <p:nvPr/>
        </p:nvSpPr>
        <p:spPr bwMode="auto">
          <a:xfrm>
            <a:off x="993775" y="762000"/>
            <a:ext cx="230188" cy="107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ts val="1050"/>
              </a:spcAft>
              <a:buClr>
                <a:srgbClr val="000000"/>
              </a:buClr>
              <a:buSzPct val="4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1600"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768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19400" y="2590800"/>
            <a:ext cx="3276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Successfully operated: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  2009 p+p data </a:t>
            </a:r>
          </a:p>
          <a:p>
            <a:pPr>
              <a:spcAft>
                <a:spcPts val="0"/>
              </a:spcAft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    2010 Au+Au data</a:t>
            </a:r>
          </a:p>
        </p:txBody>
      </p:sp>
      <p:sp>
        <p:nvSpPr>
          <p:cNvPr id="38930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3893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B46E32C3-FE91-4778-81D7-3A07D820BD11}" type="slidenum">
              <a:rPr lang="en-US" sz="1400"/>
              <a:pPr eaLnBrk="1" hangingPunct="1"/>
              <a:t>12</a:t>
            </a:fld>
            <a:endParaRPr lang="en-US" sz="140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71" grpId="0" animBg="1"/>
      <p:bldP spid="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96200" cy="9906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Run-9 </a:t>
            </a:r>
            <a:r>
              <a:rPr lang="en-US" sz="3600" dirty="0" err="1" smtClean="0">
                <a:solidFill>
                  <a:srgbClr val="333399"/>
                </a:solidFill>
                <a:ea typeface="ＭＳ Ｐゴシック" charset="0"/>
              </a:rPr>
              <a:t>p+p</a:t>
            </a: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ea typeface="ＭＳ Ｐゴシック" charset="0"/>
              </a:rPr>
              <a:t>dileptons</a:t>
            </a: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 with the HBD</a:t>
            </a:r>
            <a:endParaRPr lang="en-US" sz="36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4096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046288"/>
            <a:ext cx="484822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574925"/>
            <a:ext cx="41910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Factor of 5-10 improvement in S/B ratio</a:t>
            </a:r>
          </a:p>
          <a:p>
            <a:pPr marL="742950" lvl="1" indent="-285750"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this improvement is achieved using HBD only as an additional </a:t>
            </a:r>
            <a:r>
              <a:rPr lang="en-US" dirty="0" err="1">
                <a:latin typeface="+mn-lt"/>
                <a:ea typeface="ＭＳ Ｐゴシック" charset="0"/>
                <a:cs typeface="ＭＳ Ｐゴシック" charset="0"/>
              </a:rPr>
              <a:t>eID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detector</a:t>
            </a:r>
          </a:p>
          <a:p>
            <a:pPr marL="742950" lvl="1" indent="-285750"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more should be possible by using a double rejection cut</a:t>
            </a:r>
          </a:p>
          <a:p>
            <a:pPr marL="285750" indent="-285750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Fully consistent with published result </a:t>
            </a:r>
          </a:p>
          <a:p>
            <a:pPr marL="285750" indent="-285750" algn="ctr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Provide crucial proof of principle and testing ground for understanding the HBD  </a:t>
            </a:r>
          </a:p>
        </p:txBody>
      </p:sp>
      <p:sp>
        <p:nvSpPr>
          <p:cNvPr id="40966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40968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C09A15E-B343-4B43-81B7-032F5774804C}" type="slidenum">
              <a:rPr lang="en-US" sz="1400"/>
              <a:pPr eaLnBrk="1" hangingPunct="1"/>
              <a:t>13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1"/>
          <p:cNvGrpSpPr>
            <a:grpSpLocks noChangeAspect="1"/>
          </p:cNvGrpSpPr>
          <p:nvPr/>
        </p:nvGrpSpPr>
        <p:grpSpPr bwMode="auto">
          <a:xfrm>
            <a:off x="0" y="2209800"/>
            <a:ext cx="2943225" cy="3429000"/>
            <a:chOff x="3393622" y="329392"/>
            <a:chExt cx="5429154" cy="6325633"/>
          </a:xfrm>
        </p:grpSpPr>
        <p:pic>
          <p:nvPicPr>
            <p:cNvPr id="43023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622" y="1084489"/>
              <a:ext cx="5429154" cy="557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4" name="AutoShape 7"/>
            <p:cNvSpPr>
              <a:spLocks noChangeArrowheads="1"/>
            </p:cNvSpPr>
            <p:nvPr/>
          </p:nvSpPr>
          <p:spPr bwMode="auto">
            <a:xfrm>
              <a:off x="4939887" y="329392"/>
              <a:ext cx="2951961" cy="738341"/>
            </a:xfrm>
            <a:prstGeom prst="flowChartAlternateProcess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buClr>
                  <a:srgbClr val="000090"/>
                </a:buClr>
                <a:buSzPct val="80000"/>
              </a:pPr>
              <a:r>
                <a:rPr lang="en-US" b="1">
                  <a:solidFill>
                    <a:srgbClr val="FFFF00"/>
                  </a:solidFill>
                </a:rPr>
                <a:t>Peripheral</a:t>
              </a:r>
            </a:p>
          </p:txBody>
        </p:sp>
      </p:grp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0668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Run-10 </a:t>
            </a:r>
            <a:r>
              <a:rPr lang="en-US" sz="3600" dirty="0" err="1" smtClean="0">
                <a:solidFill>
                  <a:srgbClr val="333399"/>
                </a:solidFill>
                <a:ea typeface="ＭＳ Ｐゴシック" charset="0"/>
              </a:rPr>
              <a:t>Au+Au</a:t>
            </a: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 </a:t>
            </a:r>
            <a:r>
              <a:rPr lang="en-US" sz="3600" dirty="0" err="1" smtClean="0">
                <a:solidFill>
                  <a:srgbClr val="333399"/>
                </a:solidFill>
                <a:ea typeface="ＭＳ Ｐゴシック" charset="0"/>
              </a:rPr>
              <a:t>dileptons</a:t>
            </a: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 with the HBD</a:t>
            </a:r>
            <a:endParaRPr lang="en-US" sz="36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משוואה" r:id="rId5" imgW="114151" imgH="215619" progId="Equation.3">
                  <p:embed/>
                </p:oleObj>
              </mc:Choice>
              <mc:Fallback>
                <p:oleObj name="משוואה" r:id="rId5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0995025" y="3665538"/>
            <a:ext cx="285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MS Gothic" pitchFamily="49" charset="-128"/>
                <a:ea typeface="MS Gothic" pitchFamily="49" charset="-128"/>
              </a:rPr>
              <a:t>+</a:t>
            </a:r>
            <a:endParaRPr lang="en-US"/>
          </a:p>
        </p:txBody>
      </p:sp>
      <p:grpSp>
        <p:nvGrpSpPr>
          <p:cNvPr id="43014" name="Group 7"/>
          <p:cNvGrpSpPr>
            <a:grpSpLocks noChangeAspect="1"/>
          </p:cNvGrpSpPr>
          <p:nvPr/>
        </p:nvGrpSpPr>
        <p:grpSpPr bwMode="auto">
          <a:xfrm>
            <a:off x="3124200" y="2286000"/>
            <a:ext cx="2913063" cy="3352800"/>
            <a:chOff x="3350565" y="671054"/>
            <a:chExt cx="5349544" cy="6157576"/>
          </a:xfrm>
        </p:grpSpPr>
        <p:pic>
          <p:nvPicPr>
            <p:cNvPr id="4302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565" y="1269673"/>
              <a:ext cx="5349544" cy="555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2" name="AutoShape 7"/>
            <p:cNvSpPr>
              <a:spLocks noChangeArrowheads="1"/>
            </p:cNvSpPr>
            <p:nvPr/>
          </p:nvSpPr>
          <p:spPr bwMode="auto">
            <a:xfrm>
              <a:off x="4330179" y="671054"/>
              <a:ext cx="3918457" cy="597144"/>
            </a:xfrm>
            <a:prstGeom prst="flowChartAlternateProcess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buClr>
                  <a:srgbClr val="000090"/>
                </a:buClr>
                <a:buSzPct val="80000"/>
              </a:pPr>
              <a:r>
                <a:rPr lang="en-US" b="1">
                  <a:solidFill>
                    <a:srgbClr val="FFFF00"/>
                  </a:solidFill>
                </a:rPr>
                <a:t>Semi-peripheral</a:t>
              </a:r>
            </a:p>
          </p:txBody>
        </p:sp>
      </p:grpSp>
      <p:grpSp>
        <p:nvGrpSpPr>
          <p:cNvPr id="43015" name="Group 2"/>
          <p:cNvGrpSpPr>
            <a:grpSpLocks noChangeAspect="1"/>
          </p:cNvGrpSpPr>
          <p:nvPr/>
        </p:nvGrpSpPr>
        <p:grpSpPr bwMode="auto">
          <a:xfrm>
            <a:off x="6219825" y="2286000"/>
            <a:ext cx="2924175" cy="3352800"/>
            <a:chOff x="3773484" y="671054"/>
            <a:chExt cx="5370516" cy="6157577"/>
          </a:xfrm>
        </p:grpSpPr>
        <p:pic>
          <p:nvPicPr>
            <p:cNvPr id="43019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484" y="1269675"/>
              <a:ext cx="5370516" cy="555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AutoShape 7"/>
            <p:cNvSpPr>
              <a:spLocks noChangeArrowheads="1"/>
            </p:cNvSpPr>
            <p:nvPr/>
          </p:nvSpPr>
          <p:spPr bwMode="auto">
            <a:xfrm>
              <a:off x="4945653" y="671054"/>
              <a:ext cx="3218733" cy="559782"/>
            </a:xfrm>
            <a:prstGeom prst="flowChartAlternateProcess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/>
            <a:p>
              <a:pPr>
                <a:buClr>
                  <a:srgbClr val="000090"/>
                </a:buClr>
                <a:buSzPct val="80000"/>
              </a:pPr>
              <a:r>
                <a:rPr lang="en-US" b="1">
                  <a:solidFill>
                    <a:srgbClr val="FFFF00"/>
                  </a:solidFill>
                </a:rPr>
                <a:t>Semi-central</a:t>
              </a:r>
            </a:p>
          </p:txBody>
        </p:sp>
      </p:grpSp>
      <p:sp>
        <p:nvSpPr>
          <p:cNvPr id="43016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43018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443243D-3F7E-4F25-BFAE-8E699791DCAB}" type="slidenum">
              <a:rPr lang="en-US" sz="1400"/>
              <a:pPr eaLnBrk="1" hangingPunct="1"/>
              <a:t>14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Run-10 data with HBD:  data/cocktail</a:t>
            </a:r>
            <a:endParaRPr lang="en-US" sz="36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4505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2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AutoShape 18"/>
          <p:cNvSpPr>
            <a:spLocks noChangeArrowheads="1"/>
          </p:cNvSpPr>
          <p:nvPr/>
        </p:nvSpPr>
        <p:spPr bwMode="auto">
          <a:xfrm>
            <a:off x="533400" y="2117725"/>
            <a:ext cx="3810000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LMR  (m = 0.15 – 0.75 GeV/c</a:t>
            </a:r>
            <a:r>
              <a:rPr lang="en-GB" b="1" baseline="30000">
                <a:solidFill>
                  <a:srgbClr val="FFFF00"/>
                </a:solidFill>
              </a:rPr>
              <a:t>2</a:t>
            </a:r>
            <a:r>
              <a:rPr lang="en-GB" b="1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029200" y="2667000"/>
            <a:ext cx="3571875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IMR  (m = 1.2 – 2.8 GeV/c</a:t>
            </a:r>
            <a:r>
              <a:rPr lang="en-GB" b="1" baseline="30000">
                <a:solidFill>
                  <a:srgbClr val="FFFF00"/>
                </a:solidFill>
              </a:rPr>
              <a:t>2</a:t>
            </a:r>
            <a:r>
              <a:rPr lang="en-GB" b="1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sp>
        <p:nvSpPr>
          <p:cNvPr id="45062" name="TextBox 13"/>
          <p:cNvSpPr txBox="1">
            <a:spLocks noChangeArrowheads="1"/>
          </p:cNvSpPr>
          <p:nvPr/>
        </p:nvSpPr>
        <p:spPr bwMode="auto">
          <a:xfrm>
            <a:off x="5029200" y="1447800"/>
            <a:ext cx="38100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1800"/>
              <a:t>Hint of enhancement for more central collisions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1800"/>
              <a:t>Not conclusive given the present level of uncertainties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" y="5878513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1800"/>
              <a:t>Similar conclusions for the IMR  </a:t>
            </a:r>
          </a:p>
        </p:txBody>
      </p:sp>
      <p:pic>
        <p:nvPicPr>
          <p:cNvPr id="45064" name="Picture 1" descr="lmr_run10_w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/>
          <a:stretch>
            <a:fillRect/>
          </a:stretch>
        </p:blipFill>
        <p:spPr bwMode="auto">
          <a:xfrm>
            <a:off x="25400" y="2598738"/>
            <a:ext cx="44704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r_run10_w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/>
          <a:stretch>
            <a:fillRect/>
          </a:stretch>
        </p:blipFill>
        <p:spPr bwMode="auto">
          <a:xfrm>
            <a:off x="4476750" y="3200400"/>
            <a:ext cx="46672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4506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E2681CA-06F2-462E-88E4-E8420985E8C9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8" y="533400"/>
            <a:ext cx="7793037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a typeface="ＭＳ Ｐゴシック" charset="0"/>
              </a:rPr>
              <a:t>Recent progress on the analysis front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4710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B1894A2C-C4B6-4184-BBF3-A6E579AB7E7A}" type="slidenum">
              <a:rPr lang="en-US" sz="1400"/>
              <a:pPr eaLnBrk="1" hangingPunct="1"/>
              <a:t>16</a:t>
            </a:fld>
            <a:endParaRPr lang="en-US" sz="140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95363" y="2514600"/>
            <a:ext cx="73104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SzPct val="75000"/>
              <a:buFont typeface="Wingdings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 Component-by-component background subtraction, namely:</a:t>
            </a:r>
          </a:p>
          <a:p>
            <a:pPr marL="514350" indent="-514350">
              <a:buSzPct val="75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Subtract combinatorial background using mixed event.</a:t>
            </a:r>
          </a:p>
          <a:p>
            <a:pPr marL="514350" indent="-514350">
              <a:buSzPct val="75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Subtract correlated cross pairs generated by MC.</a:t>
            </a:r>
          </a:p>
          <a:p>
            <a:pPr marL="514350" indent="-514350">
              <a:buSzPct val="75000"/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Subtract correlated jet pairs using PYTHIA simulations.</a:t>
            </a:r>
            <a:endParaRPr lang="en-US" sz="2800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457200" indent="-457200">
              <a:buSzPct val="75000"/>
              <a:buFont typeface="Wingdings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Improved electron sample purity. </a:t>
            </a:r>
          </a:p>
          <a:p>
            <a:pPr marL="457200" indent="-457200">
              <a:buSzPct val="75000"/>
              <a:buFont typeface="Wingdings" charset="2"/>
              <a:buChar char="q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Increased statistics.</a:t>
            </a:r>
          </a:p>
          <a:p>
            <a:pPr>
              <a:buSzPct val="75000"/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481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ED99452-520C-4BDA-A8FC-655B266E7C6F}" type="slidenum">
              <a:rPr lang="en-US" sz="1400"/>
              <a:pPr eaLnBrk="1" hangingPunct="1"/>
              <a:t>17</a:t>
            </a:fld>
            <a:endParaRPr lang="en-US" sz="1400"/>
          </a:p>
        </p:txBody>
      </p:sp>
      <p:sp>
        <p:nvSpPr>
          <p:cNvPr id="48132" name="Content Placeholder 14"/>
          <p:cNvSpPr>
            <a:spLocks noGrp="1"/>
          </p:cNvSpPr>
          <p:nvPr>
            <p:ph idx="4294967295"/>
          </p:nvPr>
        </p:nvSpPr>
        <p:spPr>
          <a:xfrm>
            <a:off x="3629025" y="1905000"/>
            <a:ext cx="5514975" cy="4495800"/>
          </a:xfrm>
        </p:spPr>
        <p:txBody>
          <a:bodyPr/>
          <a:lstStyle/>
          <a:p>
            <a:r>
              <a:rPr lang="en-US" sz="2400" smtClean="0"/>
              <a:t>Improved RICH ring algorithm</a:t>
            </a:r>
          </a:p>
          <a:p>
            <a:pPr lvl="1"/>
            <a:r>
              <a:rPr lang="en-US" sz="2000" u="sng" smtClean="0">
                <a:solidFill>
                  <a:srgbClr val="113CF3"/>
                </a:solidFill>
                <a:ea typeface="Arial" pitchFamily="34" charset="0"/>
              </a:rPr>
              <a:t>Issue</a:t>
            </a:r>
            <a:r>
              <a:rPr lang="en-US" sz="2000" smtClean="0">
                <a:solidFill>
                  <a:srgbClr val="113CF3"/>
                </a:solidFill>
                <a:ea typeface="Arial" pitchFamily="34" charset="0"/>
              </a:rPr>
              <a:t>: parallel track point to the same ring in RICH. Hadrons can leak in.</a:t>
            </a:r>
          </a:p>
          <a:p>
            <a:pPr lvl="1"/>
            <a:r>
              <a:rPr lang="en-US" sz="2000" smtClean="0">
                <a:solidFill>
                  <a:srgbClr val="113CF3"/>
                </a:solidFill>
                <a:ea typeface="Arial" pitchFamily="34" charset="0"/>
              </a:rPr>
              <a:t>New algorithm forbids a ring to be associated with multiple tracks </a:t>
            </a:r>
            <a:r>
              <a:rPr lang="en-US" sz="2000" smtClean="0">
                <a:solidFill>
                  <a:srgbClr val="113CF3"/>
                </a:solidFill>
                <a:ea typeface="Arial" pitchFamily="34" charset="0"/>
                <a:sym typeface="Wingdings" pitchFamily="2" charset="2"/>
              </a:rPr>
              <a:t> </a:t>
            </a:r>
            <a:br>
              <a:rPr lang="en-US" sz="2000" smtClean="0">
                <a:solidFill>
                  <a:srgbClr val="113CF3"/>
                </a:solidFill>
                <a:ea typeface="Arial" pitchFamily="34" charset="0"/>
                <a:sym typeface="Wingdings" pitchFamily="2" charset="2"/>
              </a:rPr>
            </a:br>
            <a:r>
              <a:rPr lang="en-US" sz="2000" smtClean="0">
                <a:solidFill>
                  <a:srgbClr val="113CF3"/>
                </a:solidFill>
                <a:ea typeface="Arial" pitchFamily="34" charset="0"/>
                <a:sym typeface="Wingdings" pitchFamily="2" charset="2"/>
              </a:rPr>
              <a:t>associate with electron-like tracks</a:t>
            </a:r>
            <a:endParaRPr lang="en-US" sz="2400" b="1" smtClean="0">
              <a:ea typeface="Arial" pitchFamily="34" charset="0"/>
            </a:endParaRPr>
          </a:p>
          <a:p>
            <a:r>
              <a:rPr lang="en-US" sz="2400" smtClean="0"/>
              <a:t>Including ToF information</a:t>
            </a:r>
          </a:p>
          <a:p>
            <a:pPr lvl="1"/>
            <a:r>
              <a:rPr lang="en-US" sz="2000" smtClean="0">
                <a:solidFill>
                  <a:srgbClr val="113CF3"/>
                </a:solidFill>
                <a:ea typeface="Arial" pitchFamily="34" charset="0"/>
              </a:rPr>
              <a:t>PbSc </a:t>
            </a:r>
            <a:r>
              <a:rPr lang="en-US" sz="2000" smtClean="0">
                <a:solidFill>
                  <a:srgbClr val="113CF3"/>
                </a:solidFill>
                <a:latin typeface="Symbol" pitchFamily="18" charset="2"/>
                <a:ea typeface="Arial" pitchFamily="34" charset="0"/>
              </a:rPr>
              <a:t>s</a:t>
            </a:r>
            <a:r>
              <a:rPr lang="en-US" sz="2000" smtClean="0">
                <a:solidFill>
                  <a:srgbClr val="113CF3"/>
                </a:solidFill>
                <a:ea typeface="Arial" pitchFamily="34" charset="0"/>
              </a:rPr>
              <a:t>=450 ps, ToF East </a:t>
            </a:r>
            <a:r>
              <a:rPr lang="en-US" sz="2000" smtClean="0">
                <a:solidFill>
                  <a:srgbClr val="113CF3"/>
                </a:solidFill>
                <a:latin typeface="Symbol" pitchFamily="18" charset="2"/>
                <a:ea typeface="Arial" pitchFamily="34" charset="0"/>
              </a:rPr>
              <a:t>s</a:t>
            </a:r>
            <a:r>
              <a:rPr lang="en-US" sz="2000" smtClean="0">
                <a:solidFill>
                  <a:srgbClr val="113CF3"/>
                </a:solidFill>
                <a:ea typeface="Arial" pitchFamily="34" charset="0"/>
              </a:rPr>
              <a:t>=140 ps</a:t>
            </a:r>
          </a:p>
        </p:txBody>
      </p:sp>
      <p:sp>
        <p:nvSpPr>
          <p:cNvPr id="48133" name="Title 3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7543800" cy="685800"/>
          </a:xfrm>
          <a:solidFill>
            <a:schemeClr val="accent1">
              <a:alpha val="20000"/>
            </a:schemeClr>
          </a:solidFill>
        </p:spPr>
        <p:txBody>
          <a:bodyPr/>
          <a:lstStyle/>
          <a:p>
            <a:pPr algn="ctr"/>
            <a:r>
              <a:rPr lang="en-US" sz="3600" smtClean="0"/>
              <a:t>Improved electron sample purity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0063" y="5003800"/>
            <a:ext cx="4605337" cy="1016000"/>
          </a:xfrm>
          <a:prstGeom prst="rect">
            <a:avLst/>
          </a:prstGeom>
          <a:solidFill>
            <a:srgbClr val="E7F97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113CF3"/>
                </a:solidFill>
                <a:latin typeface="+mn-lt"/>
                <a:ea typeface="ＭＳ Ｐゴシック" charset="0"/>
                <a:cs typeface="ＭＳ Ｐゴシック" charset="0"/>
              </a:rPr>
              <a:t>MC shows</a:t>
            </a:r>
            <a:r>
              <a:rPr lang="en-US" sz="2000" dirty="0">
                <a:solidFill>
                  <a:srgbClr val="113CF3"/>
                </a:solidFill>
                <a:latin typeface="+mn-lt"/>
                <a:ea typeface="ＭＳ Ｐゴシック" charset="0"/>
                <a:cs typeface="ＭＳ Ｐゴシック" charset="0"/>
              </a:rPr>
              <a:t>:  </a:t>
            </a:r>
            <a:br>
              <a:rPr lang="en-US" sz="2000" dirty="0">
                <a:solidFill>
                  <a:srgbClr val="113CF3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000" dirty="0">
                <a:solidFill>
                  <a:srgbClr val="113CF3"/>
                </a:solidFill>
                <a:latin typeface="+mn-lt"/>
                <a:ea typeface="ＭＳ Ｐゴシック" charset="0"/>
                <a:cs typeface="ＭＳ Ｐゴシック" charset="0"/>
              </a:rPr>
              <a:t>electron sample purity &gt; 90% can be achieved in the most central events</a:t>
            </a:r>
          </a:p>
        </p:txBody>
      </p:sp>
      <p:pic>
        <p:nvPicPr>
          <p:cNvPr id="48135" name="Picture 4" descr="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32"/>
          <a:stretch>
            <a:fillRect/>
          </a:stretch>
        </p:blipFill>
        <p:spPr bwMode="auto">
          <a:xfrm>
            <a:off x="307975" y="1357313"/>
            <a:ext cx="28130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Line 6"/>
          <p:cNvSpPr>
            <a:spLocks noChangeShapeType="1"/>
          </p:cNvSpPr>
          <p:nvPr/>
        </p:nvSpPr>
        <p:spPr bwMode="auto">
          <a:xfrm flipH="1" flipV="1">
            <a:off x="2025650" y="1346200"/>
            <a:ext cx="990600" cy="2209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7" name="Line 7"/>
          <p:cNvSpPr>
            <a:spLocks noChangeShapeType="1"/>
          </p:cNvSpPr>
          <p:nvPr/>
        </p:nvSpPr>
        <p:spPr bwMode="auto">
          <a:xfrm flipH="1">
            <a:off x="1219200" y="3048000"/>
            <a:ext cx="157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2908300" y="3479800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l-GR" sz="1800" b="1">
                <a:solidFill>
                  <a:srgbClr val="FF0000"/>
                </a:solidFill>
                <a:latin typeface="Times New Roman" pitchFamily="18" charset="0"/>
              </a:rPr>
              <a:t>π</a:t>
            </a:r>
          </a:p>
        </p:txBody>
      </p:sp>
      <p:pic>
        <p:nvPicPr>
          <p:cNvPr id="481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038600"/>
            <a:ext cx="34401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>
          <a:xfrm>
            <a:off x="2819400" y="0"/>
            <a:ext cx="4191000" cy="1081088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charset="0"/>
              </a:rPr>
              <a:t>Summary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2688" y="2362200"/>
            <a:ext cx="7772400" cy="3886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sz="2800" dirty="0" smtClean="0">
                <a:ea typeface="ＭＳ Ｐゴシック" charset="0"/>
              </a:rPr>
              <a:t>Preliminary results on </a:t>
            </a:r>
            <a:r>
              <a:rPr lang="en-US" sz="2800" dirty="0" err="1" smtClean="0">
                <a:ea typeface="ＭＳ Ｐゴシック" charset="0"/>
              </a:rPr>
              <a:t>dielectrons</a:t>
            </a:r>
            <a:r>
              <a:rPr lang="en-US" sz="2800" dirty="0" smtClean="0">
                <a:ea typeface="ＭＳ Ｐゴシック" charset="0"/>
              </a:rPr>
              <a:t> in </a:t>
            </a:r>
            <a:r>
              <a:rPr lang="en-US" sz="2800" dirty="0" err="1" smtClean="0">
                <a:ea typeface="ＭＳ Ｐゴシック" charset="0"/>
              </a:rPr>
              <a:t>p+p</a:t>
            </a:r>
            <a:r>
              <a:rPr lang="en-US" sz="2800" dirty="0" smtClean="0">
                <a:ea typeface="ＭＳ Ｐゴシック" charset="0"/>
              </a:rPr>
              <a:t> and </a:t>
            </a:r>
            <a:r>
              <a:rPr lang="en-US" sz="2800" dirty="0" err="1" smtClean="0">
                <a:ea typeface="ＭＳ Ｐゴシック" charset="0"/>
              </a:rPr>
              <a:t>Au+Au</a:t>
            </a:r>
            <a:r>
              <a:rPr lang="en-US" sz="2800" dirty="0" smtClean="0">
                <a:ea typeface="ＭＳ Ｐゴシック" charset="0"/>
              </a:rPr>
              <a:t> collisions at 200 </a:t>
            </a:r>
            <a:r>
              <a:rPr lang="en-US" sz="2800" dirty="0" err="1" smtClean="0">
                <a:ea typeface="ＭＳ Ｐゴシック" charset="0"/>
              </a:rPr>
              <a:t>GeV</a:t>
            </a:r>
            <a:r>
              <a:rPr lang="en-US" sz="2800" dirty="0" smtClean="0">
                <a:ea typeface="ＭＳ Ｐゴシック" charset="0"/>
              </a:rPr>
              <a:t> in three centrality bins with Hadron Blind Detector in PHENIX.</a:t>
            </a:r>
            <a:endParaRPr lang="en-US" sz="2800" dirty="0">
              <a:ea typeface="ＭＳ Ｐゴシック" charset="0"/>
            </a:endParaRP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800" dirty="0" smtClean="0">
                <a:ea typeface="ＭＳ Ｐゴシック" charset="0"/>
              </a:rPr>
              <a:t>These results are consistent with previously published PHENIX results without HBD.</a:t>
            </a: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800" dirty="0" smtClean="0">
                <a:ea typeface="ＭＳ Ｐゴシック" charset="0"/>
              </a:rPr>
              <a:t>The next step is to complete the analysis with the recent newly developed tools which will allow us to release the results for the most central events.</a:t>
            </a:r>
          </a:p>
          <a:p>
            <a:pPr>
              <a:lnSpc>
                <a:spcPct val="150000"/>
              </a:lnSpc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>
              <a:buClrTx/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</p:txBody>
      </p:sp>
      <p:sp>
        <p:nvSpPr>
          <p:cNvPr id="491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D458449-7C99-478C-93FA-A1D6A6ACD2C4}" type="slidenum">
              <a:rPr lang="en-US" sz="1400"/>
              <a:pPr eaLnBrk="1" hangingPunct="1"/>
              <a:t>18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>
          <a:xfrm>
            <a:off x="2819400" y="0"/>
            <a:ext cx="4191000" cy="1081088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charset="0"/>
              </a:rPr>
              <a:t>Backup slides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2688" y="2362200"/>
            <a:ext cx="7772400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SzPct val="80000"/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  <a:p>
            <a:pPr>
              <a:lnSpc>
                <a:spcPct val="150000"/>
              </a:lnSpc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>
              <a:buClrTx/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</p:txBody>
      </p:sp>
      <p:sp>
        <p:nvSpPr>
          <p:cNvPr id="501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48BD9E4-B497-4C2A-B92F-E8C57E44B56A}" type="slidenum">
              <a:rPr lang="en-US" sz="1400"/>
              <a:pPr eaLnBrk="1" hangingPunct="1"/>
              <a:t>19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>
          <a:xfrm>
            <a:off x="2819400" y="0"/>
            <a:ext cx="4191000" cy="1081088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dirty="0">
                <a:ea typeface="ＭＳ Ｐゴシック" charset="0"/>
              </a:rPr>
              <a:t>Outline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2688" y="2362200"/>
            <a:ext cx="7772400" cy="36576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400" dirty="0">
                <a:ea typeface="ＭＳ Ｐゴシック" charset="0"/>
              </a:rPr>
              <a:t>P</a:t>
            </a:r>
            <a:r>
              <a:rPr lang="en-US" sz="2400" dirty="0" smtClean="0">
                <a:ea typeface="ＭＳ Ｐゴシック" charset="0"/>
              </a:rPr>
              <a:t>ublished PHENIX results</a:t>
            </a:r>
            <a:endParaRPr lang="en-US" sz="2000" dirty="0">
              <a:ea typeface="ＭＳ Ｐゴシック" charset="0"/>
            </a:endParaRP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400" dirty="0" smtClean="0">
                <a:ea typeface="ＭＳ Ｐゴシック" charset="0"/>
              </a:rPr>
              <a:t>Hadron Blind Detector (HBD)</a:t>
            </a: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400" dirty="0" smtClean="0">
                <a:ea typeface="ＭＳ Ｐゴシック" charset="0"/>
              </a:rPr>
              <a:t>Preliminary results with the HBD</a:t>
            </a: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400" dirty="0" smtClean="0">
                <a:ea typeface="ＭＳ Ｐゴシック" charset="0"/>
              </a:rPr>
              <a:t>Recent progress on the analysis front</a:t>
            </a: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400" dirty="0" smtClean="0">
                <a:ea typeface="ＭＳ Ｐゴシック" charset="0"/>
              </a:rPr>
              <a:t>Summary</a:t>
            </a:r>
          </a:p>
          <a:p>
            <a:pPr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>
              <a:buClrTx/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E0AD057-D2E9-416A-8BCC-9EA16979C9A9}" type="slidenum">
              <a:rPr lang="en-US" sz="1400"/>
              <a:pPr eaLnBrk="1" hangingPunct="1"/>
              <a:t>2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382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 smtClean="0">
                <a:ea typeface="ＭＳ Ｐゴシック" charset="0"/>
              </a:rPr>
              <a:t>Centrality dependence of the enhancement </a:t>
            </a:r>
            <a:endParaRPr lang="en-US" sz="3200" dirty="0">
              <a:ea typeface="ＭＳ Ｐゴシック" charset="0"/>
            </a:endParaRPr>
          </a:p>
        </p:txBody>
      </p:sp>
      <p:pic>
        <p:nvPicPr>
          <p:cNvPr id="51202" name="Picture 9" descr="PHENIX_AuAu_ce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124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8" descr="PHENIX-IM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630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464728F-2721-44B1-B7E6-31B643998F46}" type="slidenum">
              <a:rPr lang="en-US" sz="1400"/>
              <a:pPr eaLnBrk="1" hangingPunct="1"/>
              <a:t>20</a:t>
            </a:fld>
            <a:endParaRPr lang="en-US" sz="1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5029200"/>
            <a:ext cx="4038600" cy="13239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In the LMR the integrated yield increases faster with the centrality of the collisions than the number of participating nucleons</a:t>
            </a:r>
            <a:endParaRPr lang="en-US" sz="2000" dirty="0">
              <a:solidFill>
                <a:srgbClr val="FFFF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53000" y="4648200"/>
            <a:ext cx="4038600" cy="1016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In the IMR the normalized yield shows no significant centrality dependence</a:t>
            </a:r>
            <a:endParaRPr lang="en-US" sz="2000" dirty="0">
              <a:solidFill>
                <a:srgbClr val="FFFF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mass_pp_auau_varpt_zoom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741363"/>
            <a:ext cx="7924800" cy="5245100"/>
          </a:xfrm>
        </p:spPr>
      </p:pic>
      <p:sp>
        <p:nvSpPr>
          <p:cNvPr id="2078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8"/>
            <a:ext cx="8229600" cy="728662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latin typeface="Arial" charset="0"/>
                <a:ea typeface="ＭＳ Ｐゴシック" charset="0"/>
              </a:rPr>
              <a:t>p</a:t>
            </a:r>
            <a:r>
              <a:rPr lang="en-US" sz="3600" baseline="-25000" dirty="0">
                <a:latin typeface="Arial" charset="0"/>
                <a:ea typeface="ＭＳ Ｐゴシック" charset="0"/>
              </a:rPr>
              <a:t>T</a:t>
            </a:r>
            <a:r>
              <a:rPr lang="en-US" sz="3600" dirty="0">
                <a:latin typeface="Arial" charset="0"/>
                <a:ea typeface="ＭＳ Ｐゴシック" charset="0"/>
              </a:rPr>
              <a:t> 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dependence of low mass enhancement 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075238" y="2962275"/>
            <a:ext cx="140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1400" b="1">
                <a:latin typeface="Times New Roman" pitchFamily="18" charset="0"/>
              </a:rPr>
              <a:t>0&lt;p</a:t>
            </a:r>
            <a:r>
              <a:rPr lang="en-US" sz="1400" b="1" baseline="-25000">
                <a:latin typeface="Times New Roman" pitchFamily="18" charset="0"/>
              </a:rPr>
              <a:t>T</a:t>
            </a:r>
            <a:r>
              <a:rPr lang="en-US" sz="1400" b="1">
                <a:latin typeface="Times New Roman" pitchFamily="18" charset="0"/>
              </a:rPr>
              <a:t>&lt;0.7 GeV/c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1360488" y="5248275"/>
            <a:ext cx="1535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1400" b="1">
                <a:latin typeface="Times New Roman" pitchFamily="18" charset="0"/>
              </a:rPr>
              <a:t>0.7&lt;p</a:t>
            </a:r>
            <a:r>
              <a:rPr lang="en-US" sz="1400" b="1" baseline="-25000">
                <a:latin typeface="Times New Roman" pitchFamily="18" charset="0"/>
              </a:rPr>
              <a:t>T</a:t>
            </a:r>
            <a:r>
              <a:rPr lang="en-US" sz="1400" b="1">
                <a:latin typeface="Times New Roman" pitchFamily="18" charset="0"/>
              </a:rPr>
              <a:t>&lt;1.5 GeV/c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4922838" y="5257800"/>
            <a:ext cx="140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1400" b="1">
                <a:latin typeface="Times New Roman" pitchFamily="18" charset="0"/>
              </a:rPr>
              <a:t>1.5&lt;p</a:t>
            </a:r>
            <a:r>
              <a:rPr lang="en-US" sz="1400" b="1" baseline="-25000">
                <a:latin typeface="Times New Roman" pitchFamily="18" charset="0"/>
              </a:rPr>
              <a:t>T</a:t>
            </a:r>
            <a:r>
              <a:rPr lang="en-US" sz="1400" b="1">
                <a:latin typeface="Times New Roman" pitchFamily="18" charset="0"/>
              </a:rPr>
              <a:t>&lt;8 GeV/c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1417638" y="2911475"/>
            <a:ext cx="14017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1400" b="1">
                <a:latin typeface="Times New Roman" pitchFamily="18" charset="0"/>
              </a:rPr>
              <a:t>0&lt;p</a:t>
            </a:r>
            <a:r>
              <a:rPr lang="en-US" sz="1400" b="1" baseline="-25000">
                <a:latin typeface="Times New Roman" pitchFamily="18" charset="0"/>
              </a:rPr>
              <a:t>T</a:t>
            </a:r>
            <a:r>
              <a:rPr lang="en-US" sz="1400" b="1">
                <a:latin typeface="Times New Roman" pitchFamily="18" charset="0"/>
              </a:rPr>
              <a:t>&lt;8.0 GeV/c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1674813" y="1236663"/>
            <a:ext cx="611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p+p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1535113" y="99218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None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Au+Au</a:t>
            </a:r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1327150" y="6000750"/>
            <a:ext cx="6470650" cy="4000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Low mass excess in Au-Au concentrated at low </a:t>
            </a:r>
            <a:r>
              <a:rPr lang="en-US" sz="2000" dirty="0" err="1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p</a:t>
            </a:r>
            <a:r>
              <a:rPr lang="en-US" sz="2000" baseline="-25000" dirty="0" err="1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T</a:t>
            </a:r>
            <a:r>
              <a:rPr lang="en-US" sz="2000" dirty="0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!</a:t>
            </a:r>
            <a:endParaRPr lang="en-US" sz="2000" dirty="0">
              <a:solidFill>
                <a:srgbClr val="FFFF0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325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53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9583E00-AC31-45ED-B8AE-2B75738A33C2}" type="slidenum">
              <a:rPr lang="en-US" sz="1400"/>
              <a:pPr eaLnBrk="1" hangingPunct="1"/>
              <a:t>21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457200" y="0"/>
            <a:ext cx="8001000" cy="59372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ja-JP" sz="3600" dirty="0" err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US" altLang="ja-JP" sz="3600" baseline="-25000" dirty="0" err="1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T</a:t>
            </a:r>
            <a:r>
              <a:rPr lang="en-US" altLang="ja-JP" sz="3600" dirty="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rPr>
              <a:t> distribution of low-mass excess</a:t>
            </a:r>
          </a:p>
        </p:txBody>
      </p:sp>
      <p:pic>
        <p:nvPicPr>
          <p:cNvPr id="55298" name="Picture 5" descr="PHENIX_AuAu_MB_pt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r="2263"/>
          <a:stretch>
            <a:fillRect/>
          </a:stretch>
        </p:blipFill>
        <p:spPr bwMode="auto">
          <a:xfrm>
            <a:off x="0" y="838200"/>
            <a:ext cx="47291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テキスト ボックス 14"/>
          <p:cNvSpPr txBox="1">
            <a:spLocks noChangeArrowheads="1"/>
          </p:cNvSpPr>
          <p:nvPr/>
        </p:nvSpPr>
        <p:spPr bwMode="auto">
          <a:xfrm>
            <a:off x="3505200" y="28194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  <a:latin typeface="Arial" pitchFamily="34" charset="0"/>
              </a:rPr>
              <a:t>PHENIX</a:t>
            </a:r>
            <a:endParaRPr lang="ja-JP" altLang="en-US" sz="2000" b="1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4724400" y="3082925"/>
            <a:ext cx="44196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CA" dirty="0">
                <a:latin typeface="+mn-lt"/>
              </a:rPr>
              <a:t>The excess </a:t>
            </a:r>
            <a:r>
              <a:rPr lang="en-CA" dirty="0" err="1">
                <a:latin typeface="+mn-lt"/>
              </a:rPr>
              <a:t>m</a:t>
            </a:r>
            <a:r>
              <a:rPr lang="en-CA" baseline="-25000" dirty="0" err="1">
                <a:latin typeface="+mn-lt"/>
              </a:rPr>
              <a:t>T</a:t>
            </a:r>
            <a:r>
              <a:rPr lang="en-CA" dirty="0">
                <a:latin typeface="+mn-lt"/>
              </a:rPr>
              <a:t> distribution exhibits two clear components</a:t>
            </a:r>
          </a:p>
          <a:p>
            <a:pPr marL="342900" indent="-342900" eaLnBrk="1" hangingPunct="1"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CA" dirty="0" smtClean="0">
                <a:latin typeface="+mn-lt"/>
              </a:rPr>
              <a:t>It </a:t>
            </a:r>
            <a:r>
              <a:rPr lang="en-CA" dirty="0">
                <a:latin typeface="+mn-lt"/>
              </a:rPr>
              <a:t>can be described by the sum of two exponential distributions with inverse slope parameters:</a:t>
            </a:r>
          </a:p>
          <a:p>
            <a:pPr marL="342900" indent="-342900" eaLnBrk="1" hangingPunct="1">
              <a:spcAft>
                <a:spcPts val="1200"/>
              </a:spcAft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CA" dirty="0" smtClean="0">
                <a:latin typeface="+mn-lt"/>
              </a:rPr>
              <a:t>T</a:t>
            </a:r>
            <a:r>
              <a:rPr lang="en-CA" baseline="-25000" dirty="0" smtClean="0">
                <a:latin typeface="+mn-lt"/>
              </a:rPr>
              <a:t>1</a:t>
            </a:r>
            <a:r>
              <a:rPr lang="en-CA" dirty="0" smtClean="0">
                <a:latin typeface="+mn-lt"/>
              </a:rPr>
              <a:t> </a:t>
            </a:r>
            <a:r>
              <a:rPr lang="en-CA" dirty="0">
                <a:latin typeface="+mn-lt"/>
              </a:rPr>
              <a:t>= 92 </a:t>
            </a:r>
            <a:r>
              <a:rPr lang="en-CA" dirty="0">
                <a:latin typeface="+mn-lt"/>
                <a:sym typeface="Symbol" charset="0"/>
              </a:rPr>
              <a:t> 11.4</a:t>
            </a:r>
            <a:r>
              <a:rPr lang="en-CA" baseline="30000" dirty="0">
                <a:latin typeface="+mn-lt"/>
                <a:sym typeface="Symbol" charset="0"/>
              </a:rPr>
              <a:t>stat</a:t>
            </a:r>
            <a:r>
              <a:rPr lang="en-CA" dirty="0">
                <a:latin typeface="+mn-lt"/>
                <a:sym typeface="Symbol" charset="0"/>
              </a:rPr>
              <a:t>  8.4</a:t>
            </a:r>
            <a:r>
              <a:rPr lang="en-CA" baseline="30000" dirty="0">
                <a:latin typeface="+mn-lt"/>
                <a:sym typeface="Symbol" charset="0"/>
              </a:rPr>
              <a:t>syst</a:t>
            </a:r>
            <a:r>
              <a:rPr lang="en-CA" dirty="0">
                <a:latin typeface="+mn-lt"/>
                <a:sym typeface="Symbol" charset="0"/>
              </a:rPr>
              <a:t> MeV</a:t>
            </a:r>
          </a:p>
          <a:p>
            <a:pPr marL="342900" indent="-342900" eaLnBrk="1" hangingPunct="1">
              <a:spcAft>
                <a:spcPts val="1200"/>
              </a:spcAft>
              <a:buSzPct val="80000"/>
              <a:buFont typeface="Wingdings" charset="2"/>
              <a:buChar char="q"/>
              <a:defRPr/>
            </a:pPr>
            <a:r>
              <a:rPr lang="en-CA" dirty="0" smtClean="0">
                <a:latin typeface="+mn-lt"/>
              </a:rPr>
              <a:t>T</a:t>
            </a:r>
            <a:r>
              <a:rPr lang="en-CA" baseline="-25000" dirty="0" smtClean="0">
                <a:latin typeface="+mn-lt"/>
              </a:rPr>
              <a:t>2</a:t>
            </a:r>
            <a:r>
              <a:rPr lang="en-CA" dirty="0" smtClean="0">
                <a:latin typeface="+mn-lt"/>
              </a:rPr>
              <a:t> </a:t>
            </a:r>
            <a:r>
              <a:rPr lang="en-CA" dirty="0">
                <a:latin typeface="+mn-lt"/>
              </a:rPr>
              <a:t>= 258.3 </a:t>
            </a:r>
            <a:r>
              <a:rPr lang="en-CA" dirty="0">
                <a:latin typeface="+mn-lt"/>
                <a:sym typeface="Symbol" charset="0"/>
              </a:rPr>
              <a:t> 37.3</a:t>
            </a:r>
            <a:r>
              <a:rPr lang="en-CA" baseline="30000" dirty="0">
                <a:latin typeface="+mn-lt"/>
                <a:sym typeface="Symbol" charset="0"/>
              </a:rPr>
              <a:t>stat</a:t>
            </a:r>
            <a:r>
              <a:rPr lang="en-CA" dirty="0">
                <a:latin typeface="+mn-lt"/>
                <a:sym typeface="Symbol" charset="0"/>
              </a:rPr>
              <a:t>  9.6</a:t>
            </a:r>
            <a:r>
              <a:rPr lang="en-CA" baseline="30000" dirty="0">
                <a:latin typeface="+mn-lt"/>
                <a:sym typeface="Symbol" charset="0"/>
              </a:rPr>
              <a:t>syst</a:t>
            </a:r>
            <a:r>
              <a:rPr lang="en-CA" dirty="0">
                <a:latin typeface="+mn-lt"/>
                <a:sym typeface="Symbol" charset="0"/>
              </a:rPr>
              <a:t> MeV</a:t>
            </a:r>
          </a:p>
        </p:txBody>
      </p:sp>
      <p:sp>
        <p:nvSpPr>
          <p:cNvPr id="82952" name="TextBox 10"/>
          <p:cNvSpPr txBox="1">
            <a:spLocks noChangeArrowheads="1"/>
          </p:cNvSpPr>
          <p:nvPr/>
        </p:nvSpPr>
        <p:spPr bwMode="auto">
          <a:xfrm>
            <a:off x="4724400" y="2187575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CA" dirty="0"/>
              <a:t> </a:t>
            </a:r>
            <a:r>
              <a:rPr lang="en-CA" dirty="0">
                <a:latin typeface="+mn-lt"/>
              </a:rPr>
              <a:t>Excess present at all pair </a:t>
            </a:r>
            <a:r>
              <a:rPr lang="en-CA" dirty="0" err="1">
                <a:latin typeface="+mn-lt"/>
              </a:rPr>
              <a:t>p</a:t>
            </a:r>
            <a:r>
              <a:rPr lang="en-CA" baseline="-25000" dirty="0" err="1">
                <a:latin typeface="+mn-lt"/>
              </a:rPr>
              <a:t>T</a:t>
            </a:r>
            <a:r>
              <a:rPr lang="en-CA" dirty="0">
                <a:latin typeface="+mn-lt"/>
              </a:rPr>
              <a:t> but is more pronounced at low pair </a:t>
            </a:r>
            <a:r>
              <a:rPr lang="en-CA" dirty="0" err="1">
                <a:latin typeface="+mn-lt"/>
              </a:rPr>
              <a:t>p</a:t>
            </a:r>
            <a:r>
              <a:rPr lang="en-CA" baseline="-25000" dirty="0" err="1">
                <a:latin typeface="+mn-lt"/>
              </a:rPr>
              <a:t>T</a:t>
            </a:r>
            <a:endParaRPr lang="en-US" dirty="0">
              <a:latin typeface="+mn-lt"/>
            </a:endParaRPr>
          </a:p>
        </p:txBody>
      </p:sp>
      <p:sp>
        <p:nvSpPr>
          <p:cNvPr id="553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553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78A73FD5-1F90-4A4E-AB4F-92D0E25DFF61}" type="slidenum">
              <a:rPr lang="en-US" sz="1400"/>
              <a:pPr eaLnBrk="1" hangingPunct="1"/>
              <a:t>22</a:t>
            </a:fld>
            <a:endParaRPr lang="en-US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81800" cy="7620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latin typeface="Arial" charset="0"/>
                <a:ea typeface="ＭＳ Ｐゴシック" charset="0"/>
              </a:rPr>
              <a:t>HBD installed in PHENIX IR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pic>
        <p:nvPicPr>
          <p:cNvPr id="57346" name="Picture 3" descr="C:\Documents and Settings\Jason\My Documents\Ajason\Stony Brook\group\HBD\pics\installing hbd east\with_the_west_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057400"/>
            <a:ext cx="2973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C:\Documents and Settings\Jason\My Documents\Ajason\Stony Brook\group\HBD\pics\installing hbd east\with_the_east_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9702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HBD West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096000" y="5791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HBD East</a:t>
            </a:r>
          </a:p>
        </p:txBody>
      </p:sp>
      <p:sp>
        <p:nvSpPr>
          <p:cNvPr id="57350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97888" cy="4114800"/>
          </a:xfrm>
        </p:spPr>
        <p:txBody>
          <a:bodyPr/>
          <a:lstStyle/>
          <a:p>
            <a:endParaRPr lang="it-IT" smtClean="0"/>
          </a:p>
        </p:txBody>
      </p:sp>
      <p:sp>
        <p:nvSpPr>
          <p:cNvPr id="573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573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514351F-F4FD-4AF1-B772-AE77F8C571AA}" type="slidenum">
              <a:rPr lang="en-US" sz="1400"/>
              <a:pPr eaLnBrk="1" hangingPunct="1"/>
              <a:t>23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91400" cy="762000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>
                <a:latin typeface="Arial" charset="0"/>
                <a:ea typeface="ＭＳ Ｐゴシック" charset="0"/>
              </a:rPr>
              <a:t>A</a:t>
            </a:r>
            <a:r>
              <a:rPr lang="en-US" sz="3600" dirty="0" smtClean="0">
                <a:latin typeface="Arial" charset="0"/>
                <a:ea typeface="ＭＳ Ｐゴシック" charset="0"/>
              </a:rPr>
              <a:t>nalysis details of Au+Au with HBD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5939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00" y="200025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Strong run QA and strong fiducial cuts to homogenize response of the central arm detectors over time</a:t>
            </a:r>
            <a:endParaRPr lang="en-US" dirty="0">
              <a:latin typeface="+mn-lt"/>
              <a:ea typeface="ＭＳ Ｐゴシック" charset="0"/>
              <a:cs typeface="ＭＳ Ｐゴシック" charset="0"/>
              <a:sym typeface="Wingdings"/>
            </a:endParaRPr>
          </a:p>
          <a:p>
            <a:pPr marL="742950" lvl="1" indent="-285750"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  <a:sym typeface="Wingdings"/>
              </a:rPr>
              <a:t>large price in statistics and  pair efficiency</a:t>
            </a:r>
          </a:p>
          <a:p>
            <a:pPr marL="285750" indent="-285750"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  <a:sym typeface="Wingdings"/>
              </a:rPr>
              <a:t>Two parallel and independent  analysis streams: provide crucial consistency check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700" y="3346450"/>
          <a:ext cx="4191000" cy="267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</a:tblGrid>
              <a:tr h="3658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Stream A</a:t>
                      </a:r>
                      <a:endParaRPr lang="en-US" sz="1800" dirty="0"/>
                    </a:p>
                  </a:txBody>
                  <a:tcPr marT="45727" marB="45727">
                    <a:solidFill>
                      <a:srgbClr val="3366FF"/>
                    </a:solidFill>
                  </a:tcPr>
                </a:tc>
              </a:tr>
              <a:tr h="6401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HBD: underlying</a:t>
                      </a:r>
                      <a:r>
                        <a:rPr lang="en-US" sz="1800" baseline="0" dirty="0" smtClean="0"/>
                        <a:t> event subtraction using average charge per pad 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64017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Neural</a:t>
                      </a:r>
                      <a:r>
                        <a:rPr lang="en-US" sz="1800" baseline="0" dirty="0" smtClean="0"/>
                        <a:t> network for </a:t>
                      </a:r>
                      <a:r>
                        <a:rPr lang="en-US" sz="1800" dirty="0" smtClean="0"/>
                        <a:t>eid</a:t>
                      </a:r>
                      <a:r>
                        <a:rPr lang="en-US" sz="1800" baseline="0" dirty="0" smtClean="0"/>
                        <a:t> and for single/double electron separation</a:t>
                      </a:r>
                      <a:endParaRPr lang="en-US" sz="1800" dirty="0"/>
                    </a:p>
                  </a:txBody>
                  <a:tcPr marT="45727" marB="45727"/>
                </a:tc>
              </a:tr>
              <a:tr h="1027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Correlated background</a:t>
                      </a:r>
                      <a:r>
                        <a:rPr lang="en-US" sz="1800" baseline="0" dirty="0" smtClean="0"/>
                        <a:t> (cross pairs and jets) subtracted using acceptance corrected like-sign spectra</a:t>
                      </a:r>
                      <a:endParaRPr lang="en-US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48200" y="3352800"/>
          <a:ext cx="4419600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3855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Stream B</a:t>
                      </a:r>
                      <a:endParaRPr lang="en-US" sz="1800" dirty="0"/>
                    </a:p>
                  </a:txBody>
                  <a:tcPr>
                    <a:solidFill>
                      <a:srgbClr val="3366FF"/>
                    </a:solidFill>
                  </a:tcPr>
                </a:tc>
              </a:tr>
              <a:tr h="9506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HBD: underlying</a:t>
                      </a:r>
                      <a:r>
                        <a:rPr lang="en-US" sz="1800" baseline="0" dirty="0" smtClean="0"/>
                        <a:t> event subtraction using average charge in track projection neighborhood</a:t>
                      </a:r>
                      <a:endParaRPr lang="en-US" sz="1800" dirty="0"/>
                    </a:p>
                  </a:txBody>
                  <a:tcPr/>
                </a:tc>
              </a:tr>
              <a:tr h="6654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Standard 1d cuts for both eid</a:t>
                      </a:r>
                      <a:r>
                        <a:rPr lang="en-US" sz="1800" baseline="0" dirty="0" smtClean="0"/>
                        <a:t> and for single/double electron separation</a:t>
                      </a:r>
                      <a:endParaRPr lang="en-US" sz="1800" dirty="0"/>
                    </a:p>
                  </a:txBody>
                  <a:tcPr/>
                </a:tc>
              </a:tr>
              <a:tr h="6654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Correlated background</a:t>
                      </a:r>
                      <a:r>
                        <a:rPr lang="en-US" sz="1800" baseline="0" dirty="0" smtClean="0"/>
                        <a:t> subtracted using MC for the cross pairs and jet pairs 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421" name="TextBox 7"/>
          <p:cNvSpPr txBox="1">
            <a:spLocks noChangeArrowheads="1"/>
          </p:cNvSpPr>
          <p:nvPr/>
        </p:nvSpPr>
        <p:spPr bwMode="auto">
          <a:xfrm>
            <a:off x="152400" y="6019800"/>
            <a:ext cx="490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FFFF"/>
              </a:buClr>
              <a:buSzPct val="80000"/>
              <a:buFont typeface="Wingdings" pitchFamily="2" charset="2"/>
              <a:buChar char="q"/>
            </a:pPr>
            <a:r>
              <a:rPr lang="en-US" sz="2000">
                <a:solidFill>
                  <a:srgbClr val="FF0000"/>
                </a:solidFill>
              </a:rPr>
              <a:t>Results shown here are from stream A</a:t>
            </a:r>
          </a:p>
        </p:txBody>
      </p:sp>
      <p:sp>
        <p:nvSpPr>
          <p:cNvPr id="59422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 dirty="0"/>
          </a:p>
        </p:txBody>
      </p:sp>
      <p:sp>
        <p:nvSpPr>
          <p:cNvPr id="5942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218ACB4-32A0-4ADA-B4F4-0C9CD26423A3}" type="slidenum">
              <a:rPr lang="en-US" sz="1400"/>
              <a:pPr eaLnBrk="1" hangingPunct="1"/>
              <a:t>24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333399"/>
                </a:solidFill>
                <a:ea typeface="ＭＳ Ｐゴシック" charset="0"/>
              </a:rPr>
              <a:t>Differences in runs with and without HBD</a:t>
            </a:r>
            <a:endParaRPr lang="en-US" sz="36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6144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939925"/>
            <a:ext cx="5105400" cy="29543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u="sng"/>
              <a:t>Data: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1600"/>
              <a:t>Different magnetic field configuration:</a:t>
            </a:r>
          </a:p>
          <a:p>
            <a:pPr lvl="1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600"/>
              <a:t> Run-9 (p+p) and Run-10 (Au+Au) with HBD:</a:t>
            </a:r>
          </a:p>
          <a:p>
            <a:pPr eaLnBrk="1" hangingPunct="1">
              <a:buSzPct val="80000"/>
            </a:pPr>
            <a:r>
              <a:rPr lang="en-US" sz="1600"/>
              <a:t>             +- field configuration</a:t>
            </a:r>
          </a:p>
          <a:p>
            <a:pPr lvl="1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600"/>
              <a:t>all other runs:</a:t>
            </a:r>
          </a:p>
          <a:p>
            <a:pPr lvl="1" eaLnBrk="1" hangingPunct="1">
              <a:buClr>
                <a:srgbClr val="FF0000"/>
              </a:buClr>
              <a:buSzPct val="80000"/>
            </a:pPr>
            <a:r>
              <a:rPr lang="en-US" sz="1600"/>
              <a:t>      ++ field configuration</a:t>
            </a:r>
          </a:p>
          <a:p>
            <a:pPr lvl="1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600"/>
              <a:t>larger acceptance of low p</a:t>
            </a:r>
            <a:r>
              <a:rPr lang="en-US" sz="1600" baseline="-25000"/>
              <a:t>T</a:t>
            </a:r>
            <a:r>
              <a:rPr lang="en-US" sz="1600"/>
              <a:t> tracks in +- field</a:t>
            </a:r>
          </a:p>
          <a:p>
            <a:pPr eaLnBrk="1" hangingPunct="1"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en-US" sz="1600"/>
              <a:t>More material due to HBD:</a:t>
            </a:r>
          </a:p>
          <a:p>
            <a:pPr lvl="1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600">
                <a:sym typeface="Wingdings" pitchFamily="2" charset="2"/>
              </a:rPr>
              <a:t>more J/Ψ radiative tail</a:t>
            </a:r>
            <a:endParaRPr lang="en-US" sz="1600"/>
          </a:p>
          <a:p>
            <a:pPr eaLnBrk="1" hangingPunct="1">
              <a:spcBef>
                <a:spcPts val="1200"/>
              </a:spcBef>
              <a:buSzPct val="80000"/>
              <a:buFont typeface="Wingdings" pitchFamily="2" charset="2"/>
              <a:buChar char="q"/>
            </a:pPr>
            <a:r>
              <a:rPr lang="en-US" sz="1600"/>
              <a:t>We can compare results in three centrality bins: 20-40%, 40-60% and 60-92%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00" y="5170488"/>
            <a:ext cx="5003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80000"/>
              <a:defRPr/>
            </a:pPr>
            <a:r>
              <a:rPr lang="en-US" sz="1600" u="sng" dirty="0">
                <a:latin typeface="+mn-lt"/>
                <a:ea typeface="ＭＳ Ｐゴシック" charset="0"/>
                <a:cs typeface="ＭＳ Ｐゴシック" charset="0"/>
              </a:rPr>
              <a:t>Cocktail:</a:t>
            </a:r>
          </a:p>
          <a:p>
            <a:pPr marL="285750" indent="-285750">
              <a:buSzPct val="80000"/>
              <a:buFont typeface="Wingdings" charset="2"/>
              <a:buChar char="q"/>
              <a:defRPr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MC@NLO  for open heavy flavor (</a:t>
            </a: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c,b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) contribution instead of PYTHIA  </a:t>
            </a:r>
          </a:p>
          <a:p>
            <a:pPr marL="285750" indent="-285750">
              <a:buSzPct val="80000"/>
              <a:buFont typeface="Wingdings" charset="2"/>
              <a:buChar char="q"/>
              <a:defRPr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MC@NLO</a:t>
            </a:r>
            <a:r>
              <a:rPr lang="en-US" sz="1600" b="1" dirty="0">
                <a:latin typeface="+mn-lt"/>
                <a:ea typeface="ＭＳ Ｐゴシック" charset="0"/>
                <a:cs typeface="ＭＳ Ｐゴシック" charset="0"/>
              </a:rPr>
              <a:t>(1.2-2.8) =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PYTHIA</a:t>
            </a:r>
            <a:r>
              <a:rPr lang="en-US" sz="1600" b="1" dirty="0">
                <a:latin typeface="+mn-lt"/>
                <a:ea typeface="ＭＳ Ｐゴシック" charset="0"/>
                <a:cs typeface="ＭＳ Ｐゴシック" charset="0"/>
              </a:rPr>
              <a:t>(1.2-2.8) * 1.16</a:t>
            </a:r>
            <a:endParaRPr lang="en-US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7" name="Picture 7" descr="cktl_plpl_plmi_field_comp_wis_finebin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66800"/>
            <a:ext cx="39624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ktl_pythia_mcnl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7387" y="3481388"/>
            <a:ext cx="27273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61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F8979BA-0092-4DA3-B40C-C3DE9C79D4A7}" type="slidenum">
              <a:rPr lang="en-US" sz="1400"/>
              <a:pPr eaLnBrk="1" hangingPunct="1"/>
              <a:t>25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333399"/>
                </a:solidFill>
                <a:ea typeface="ＭＳ Ｐゴシック" charset="0"/>
              </a:rPr>
              <a:t>Comparison of run-10 to published run-4 results</a:t>
            </a:r>
            <a:endParaRPr lang="en-US" sz="32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6349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67400" y="3810000"/>
            <a:ext cx="2446338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/>
              <a:t>Run 4 – Data/ cocktail</a:t>
            </a:r>
          </a:p>
          <a:p>
            <a:pPr algn="ctr" eaLnBrk="1" hangingPunct="1"/>
            <a:r>
              <a:rPr lang="en-US" sz="1200"/>
              <a:t>Phys Rev C81, 034911 (2010)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2024063"/>
            <a:ext cx="25717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Run 10 – Data/ cocktail </a:t>
            </a:r>
          </a:p>
        </p:txBody>
      </p:sp>
      <p:sp>
        <p:nvSpPr>
          <p:cNvPr id="63494" name="AutoShape 18"/>
          <p:cNvSpPr>
            <a:spLocks noChangeArrowheads="1"/>
          </p:cNvSpPr>
          <p:nvPr/>
        </p:nvSpPr>
        <p:spPr bwMode="auto">
          <a:xfrm>
            <a:off x="2895600" y="1066800"/>
            <a:ext cx="3810000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LMR  (m = 0.15 – 0.75 GeV/c</a:t>
            </a:r>
            <a:r>
              <a:rPr lang="en-GB" b="1" baseline="30000">
                <a:solidFill>
                  <a:srgbClr val="FFFF00"/>
                </a:solidFill>
              </a:rPr>
              <a:t>2</a:t>
            </a:r>
            <a:r>
              <a:rPr lang="en-GB" b="1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sp>
        <p:nvSpPr>
          <p:cNvPr id="63495" name="AutoShape 18"/>
          <p:cNvSpPr>
            <a:spLocks noChangeArrowheads="1"/>
          </p:cNvSpPr>
          <p:nvPr/>
        </p:nvSpPr>
        <p:spPr bwMode="auto">
          <a:xfrm>
            <a:off x="3505200" y="5715000"/>
            <a:ext cx="2743200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Consistent results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pic>
        <p:nvPicPr>
          <p:cNvPr id="63496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42418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2" descr="lmr_w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9813"/>
            <a:ext cx="48006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01900"/>
            <a:ext cx="4191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635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938812E-8059-4550-A165-E3893AAC8C41}" type="slidenum">
              <a:rPr lang="en-US" sz="1400"/>
              <a:pPr eaLnBrk="1" hangingPunct="1"/>
              <a:t>26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333399"/>
                </a:solidFill>
                <a:ea typeface="ＭＳ Ｐゴシック" charset="0"/>
              </a:rPr>
              <a:t>Comparison of run-10 to published run-4 results</a:t>
            </a:r>
            <a:endParaRPr lang="en-US" sz="3200" dirty="0">
              <a:solidFill>
                <a:srgbClr val="333399"/>
              </a:solidFill>
              <a:ea typeface="ＭＳ Ｐゴシック" charset="0"/>
            </a:endParaRPr>
          </a:p>
        </p:txBody>
      </p:sp>
      <p:graphicFrame>
        <p:nvGraphicFramePr>
          <p:cNvPr id="655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7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משוואה" r:id="rId4" imgW="114151" imgH="215619" progId="Equation.3">
                  <p:embed/>
                </p:oleObj>
              </mc:Choice>
              <mc:Fallback>
                <p:oleObj name="משוואה" r:id="rId4" imgW="114151" imgH="215619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7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6475" y="3941763"/>
          <a:ext cx="1158875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3941763"/>
                        <a:ext cx="1158875" cy="218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35563" y="3894138"/>
            <a:ext cx="3305175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/>
              <a:t>Run 4 – Data/ cocktail</a:t>
            </a:r>
          </a:p>
          <a:p>
            <a:pPr algn="ctr" eaLnBrk="1" hangingPunct="1"/>
            <a:r>
              <a:rPr lang="en-US" sz="1800"/>
              <a:t> c,b yields based on  MC@NLO</a:t>
            </a:r>
          </a:p>
          <a:p>
            <a:pPr algn="ctr" eaLnBrk="1" hangingPunct="1"/>
            <a:r>
              <a:rPr lang="en-US" sz="1800"/>
              <a:t>MC@NLO = PYTHIA * 1.16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1300" y="1947863"/>
            <a:ext cx="25717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Run 10 – Data/ cocktail </a:t>
            </a:r>
          </a:p>
        </p:txBody>
      </p:sp>
      <p:sp>
        <p:nvSpPr>
          <p:cNvPr id="65542" name="AutoShape 18"/>
          <p:cNvSpPr>
            <a:spLocks noChangeArrowheads="1"/>
          </p:cNvSpPr>
          <p:nvPr/>
        </p:nvSpPr>
        <p:spPr bwMode="auto">
          <a:xfrm>
            <a:off x="2895600" y="990600"/>
            <a:ext cx="3505200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IMR  (m = 1.2 – 2.8 GeV/c</a:t>
            </a:r>
            <a:r>
              <a:rPr lang="en-GB" b="1" baseline="30000">
                <a:solidFill>
                  <a:srgbClr val="FFFF00"/>
                </a:solidFill>
              </a:rPr>
              <a:t>2</a:t>
            </a:r>
            <a:r>
              <a:rPr lang="en-GB" b="1">
                <a:solidFill>
                  <a:srgbClr val="FFFF00"/>
                </a:solidFill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pic>
        <p:nvPicPr>
          <p:cNvPr id="6554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4876800"/>
            <a:ext cx="46466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AutoShape 18"/>
          <p:cNvSpPr>
            <a:spLocks noChangeArrowheads="1"/>
          </p:cNvSpPr>
          <p:nvPr/>
        </p:nvSpPr>
        <p:spPr bwMode="auto">
          <a:xfrm>
            <a:off x="1066800" y="5791200"/>
            <a:ext cx="2819400" cy="4730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FF00"/>
                </a:solidFill>
              </a:rPr>
              <a:t>Consistent results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b="1">
              <a:solidFill>
                <a:srgbClr val="C00000"/>
              </a:solidFill>
            </a:endParaRPr>
          </a:p>
        </p:txBody>
      </p:sp>
      <p:pic>
        <p:nvPicPr>
          <p:cNvPr id="65545" name="Picture 6" descr="imr_w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48310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32063"/>
            <a:ext cx="47117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INPC 2013</a:t>
            </a:r>
            <a:endParaRPr lang="en-US"/>
          </a:p>
        </p:txBody>
      </p:sp>
      <p:sp>
        <p:nvSpPr>
          <p:cNvPr id="65549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7531370D-DCD3-4E71-9FB3-F008312C98A7}" type="slidenum">
              <a:rPr lang="en-US" sz="1400"/>
              <a:pPr eaLnBrk="1" hangingPunct="1"/>
              <a:t>27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0048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a typeface="ＭＳ Ｐゴシック" charset="0"/>
              </a:rPr>
              <a:t>Background subtraction (at QM2012)</a:t>
            </a:r>
            <a:endParaRPr lang="en-US" sz="3600" dirty="0">
              <a:ea typeface="ＭＳ Ｐゴシック" charset="0"/>
            </a:endParaRPr>
          </a:p>
        </p:txBody>
      </p:sp>
      <p:sp>
        <p:nvSpPr>
          <p:cNvPr id="6758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B7F00A4-4655-47BF-AF8D-1691A5987B5F}" type="slidenum">
              <a:rPr lang="en-US" sz="1400"/>
              <a:pPr eaLnBrk="1" hangingPunct="1"/>
              <a:t>28</a:t>
            </a:fld>
            <a:endParaRPr lang="en-US" sz="1400"/>
          </a:p>
        </p:txBody>
      </p:sp>
      <p:sp>
        <p:nvSpPr>
          <p:cNvPr id="67589" name="Content Placeholder 2"/>
          <p:cNvSpPr>
            <a:spLocks noGrp="1"/>
          </p:cNvSpPr>
          <p:nvPr>
            <p:ph idx="4294967295"/>
          </p:nvPr>
        </p:nvSpPr>
        <p:spPr>
          <a:xfrm>
            <a:off x="0" y="2286000"/>
            <a:ext cx="9144000" cy="4114800"/>
          </a:xfrm>
        </p:spPr>
        <p:txBody>
          <a:bodyPr/>
          <a:lstStyle/>
          <a:p>
            <a:r>
              <a:rPr lang="en-US" sz="2800" smtClean="0"/>
              <a:t>p+p: all bckg = relative acceptance corrected like-sign pairs </a:t>
            </a:r>
          </a:p>
          <a:p>
            <a:r>
              <a:rPr lang="en-US" sz="2800" smtClean="0"/>
              <a:t>Au+Au: </a:t>
            </a:r>
            <a:r>
              <a:rPr lang="en-US" sz="2400" smtClean="0">
                <a:solidFill>
                  <a:srgbClr val="113CF3"/>
                </a:solidFill>
              </a:rPr>
              <a:t>combinatorial</a:t>
            </a:r>
            <a:r>
              <a:rPr lang="en-US" sz="2400" smtClean="0"/>
              <a:t> background (mixed events); </a:t>
            </a:r>
            <a:r>
              <a:rPr lang="en-US" sz="2400" smtClean="0">
                <a:solidFill>
                  <a:schemeClr val="tx2"/>
                </a:solidFill>
              </a:rPr>
              <a:t>correlated</a:t>
            </a:r>
            <a:r>
              <a:rPr lang="en-US" sz="2400" b="1" smtClean="0">
                <a:solidFill>
                  <a:schemeClr val="tx2"/>
                </a:solidFill>
              </a:rPr>
              <a:t> </a:t>
            </a:r>
            <a:r>
              <a:rPr lang="en-US" sz="2400" smtClean="0"/>
              <a:t>background (relative acceptance corrected  like-sign pairs)</a:t>
            </a:r>
            <a:endParaRPr lang="en-US" smtClean="0"/>
          </a:p>
        </p:txBody>
      </p:sp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6956425" y="3216275"/>
            <a:ext cx="218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13" name="TextBox 12"/>
          <p:cNvSpPr txBox="1"/>
          <p:nvPr/>
        </p:nvSpPr>
        <p:spPr>
          <a:xfrm>
            <a:off x="304800" y="4343400"/>
            <a:ext cx="8442325" cy="1938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This method does not provide precision needed (~0.1%) for central </a:t>
            </a:r>
            <a:r>
              <a:rPr lang="en-US" sz="2400" dirty="0" err="1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Au+Au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collisions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Wingdings" pitchFamily="2" charset="2"/>
              </a:rPr>
              <a:t> fluctuations due to dead areas, sector inefficiencies, statistics</a:t>
            </a:r>
            <a:endParaRPr lang="en-US" sz="2400" dirty="0">
              <a:solidFill>
                <a:srgbClr val="FF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  <a:sym typeface="Wingdings" pitchFamily="2" charset="2"/>
              </a:rPr>
              <a:t>apply component by component subtraction</a:t>
            </a:r>
            <a:endParaRPr lang="en-US" sz="2400" dirty="0">
              <a:solidFill>
                <a:schemeClr val="tx2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1"/>
          <p:cNvSpPr>
            <a:spLocks noGrp="1"/>
          </p:cNvSpPr>
          <p:nvPr>
            <p:ph type="sldNum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F0F59F1-4261-4F34-9ED8-49D72C3E0124}" type="slidenum">
              <a:rPr lang="en-US" sz="1400">
                <a:solidFill>
                  <a:schemeClr val="tx2"/>
                </a:solidFill>
                <a:latin typeface="Arial" pitchFamily="34" charset="0"/>
              </a:rPr>
              <a:pPr eaLnBrk="1" hangingPunct="1"/>
              <a:t>29</a:t>
            </a:fld>
            <a:endParaRPr lang="en-US" sz="14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8610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2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smtClean="0"/>
              <a:t>Component by component subtraction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  <a:endParaRPr lang="en-US" dirty="0"/>
          </a:p>
        </p:txBody>
      </p:sp>
      <p:sp>
        <p:nvSpPr>
          <p:cNvPr id="68612" name="Date Placeholder 5"/>
          <p:cNvSpPr>
            <a:spLocks noGrp="1"/>
          </p:cNvSpPr>
          <p:nvPr>
            <p:ph type="dt" sz="quarter" idx="12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sz="14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I. Ravinovich</a:t>
            </a:r>
          </a:p>
        </p:txBody>
      </p:sp>
      <p:pic>
        <p:nvPicPr>
          <p:cNvPr id="686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2650"/>
            <a:ext cx="9144000" cy="5562600"/>
          </a:xfrm>
        </p:spPr>
      </p:pic>
      <p:sp>
        <p:nvSpPr>
          <p:cNvPr id="8" name="TextBox 7"/>
          <p:cNvSpPr txBox="1"/>
          <p:nvPr/>
        </p:nvSpPr>
        <p:spPr>
          <a:xfrm>
            <a:off x="0" y="3614738"/>
            <a:ext cx="2613025" cy="28305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u="sng"/>
              <a:t>Subtract</a:t>
            </a:r>
            <a:r>
              <a:rPr lang="en-US"/>
              <a:t>:</a:t>
            </a:r>
          </a:p>
          <a:p>
            <a:pPr eaLnBrk="1" hangingPunct="1">
              <a:buFontTx/>
              <a:buAutoNum type="arabicParenR"/>
            </a:pPr>
            <a:r>
              <a:rPr lang="en-US" sz="2200" b="1">
                <a:solidFill>
                  <a:srgbClr val="FF0000"/>
                </a:solidFill>
              </a:rPr>
              <a:t>Combinatorial background </a:t>
            </a:r>
            <a:r>
              <a:rPr lang="en-US" sz="2200">
                <a:solidFill>
                  <a:srgbClr val="FF0000"/>
                </a:solidFill>
              </a:rPr>
              <a:t/>
            </a:r>
            <a:br>
              <a:rPr lang="en-US" sz="2200">
                <a:solidFill>
                  <a:srgbClr val="FF0000"/>
                </a:solidFill>
              </a:rPr>
            </a:br>
            <a:r>
              <a:rPr lang="en-US" sz="2200">
                <a:solidFill>
                  <a:srgbClr val="FF0000"/>
                </a:solidFill>
              </a:rPr>
              <a:t>(mixed event)</a:t>
            </a:r>
          </a:p>
          <a:p>
            <a:pPr eaLnBrk="1" hangingPunct="1">
              <a:buFontTx/>
              <a:buAutoNum type="arabicParenR"/>
            </a:pPr>
            <a:r>
              <a:rPr lang="en-US" sz="2200" b="1"/>
              <a:t>Cross-pairs </a:t>
            </a:r>
            <a:r>
              <a:rPr lang="en-US" sz="2200"/>
              <a:t/>
            </a:r>
            <a:br>
              <a:rPr lang="en-US" sz="2200"/>
            </a:br>
            <a:r>
              <a:rPr lang="en-US" sz="2200"/>
              <a:t>(EXODUS)</a:t>
            </a:r>
          </a:p>
          <a:p>
            <a:pPr eaLnBrk="1" hangingPunct="1">
              <a:buFontTx/>
              <a:buAutoNum type="arabicParenR"/>
            </a:pPr>
            <a:r>
              <a:rPr lang="en-US" sz="2200" b="1">
                <a:solidFill>
                  <a:srgbClr val="7F7F7F"/>
                </a:solidFill>
              </a:rPr>
              <a:t>Jet pairs </a:t>
            </a:r>
            <a:r>
              <a:rPr lang="en-US" sz="2200">
                <a:solidFill>
                  <a:srgbClr val="7F7F7F"/>
                </a:solidFill>
              </a:rPr>
              <a:t/>
            </a:r>
            <a:br>
              <a:rPr lang="en-US" sz="2200">
                <a:solidFill>
                  <a:srgbClr val="7F7F7F"/>
                </a:solidFill>
              </a:rPr>
            </a:br>
            <a:r>
              <a:rPr lang="en-US" sz="2200">
                <a:solidFill>
                  <a:srgbClr val="7F7F7F"/>
                </a:solidFill>
              </a:rPr>
              <a:t>(PYTHIA)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2598738" y="5413375"/>
            <a:ext cx="361950" cy="755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64513" y="5776913"/>
            <a:ext cx="965200" cy="601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1425" y="4848225"/>
            <a:ext cx="1538288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08863" y="1081088"/>
            <a:ext cx="1735137" cy="36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8"/>
          <p:cNvSpPr>
            <a:spLocks noGrp="1"/>
          </p:cNvSpPr>
          <p:nvPr>
            <p:ph type="title"/>
          </p:nvPr>
        </p:nvSpPr>
        <p:spPr>
          <a:xfrm>
            <a:off x="1371600" y="0"/>
            <a:ext cx="6477000" cy="1081088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ea typeface="ＭＳ Ｐゴシック" charset="0"/>
              </a:rPr>
              <a:t>PHENIX </a:t>
            </a:r>
            <a:r>
              <a:rPr lang="en-US" dirty="0" err="1" smtClean="0">
                <a:ea typeface="ＭＳ Ｐゴシック" charset="0"/>
              </a:rPr>
              <a:t>dilepton</a:t>
            </a:r>
            <a:r>
              <a:rPr lang="en-US" dirty="0" smtClean="0">
                <a:ea typeface="ＭＳ Ｐゴシック" charset="0"/>
              </a:rPr>
              <a:t> program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2688" y="2362200"/>
            <a:ext cx="7772400" cy="3657600"/>
          </a:xfrm>
        </p:spPr>
        <p:txBody>
          <a:bodyPr/>
          <a:lstStyle/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000" dirty="0" smtClean="0">
                <a:ea typeface="ＭＳ Ｐゴシック" charset="0"/>
              </a:rPr>
              <a:t>PHENIX has measured the </a:t>
            </a:r>
            <a:r>
              <a:rPr lang="en-US" sz="2000" dirty="0" err="1" smtClean="0">
                <a:ea typeface="ＭＳ Ｐゴシック" charset="0"/>
              </a:rPr>
              <a:t>dielectron</a:t>
            </a:r>
            <a:r>
              <a:rPr lang="en-US" sz="2000" dirty="0" smtClean="0">
                <a:ea typeface="ＭＳ Ｐゴシック" charset="0"/>
              </a:rPr>
              <a:t> spectrum over a wide range of mass and transverse momentum</a:t>
            </a:r>
            <a:endParaRPr lang="en-US" sz="2000" dirty="0">
              <a:ea typeface="ＭＳ Ｐゴシック" charset="0"/>
            </a:endParaRPr>
          </a:p>
          <a:p>
            <a:pPr>
              <a:lnSpc>
                <a:spcPct val="150000"/>
              </a:lnSpc>
              <a:buClrTx/>
              <a:buSzPct val="80000"/>
              <a:buFont typeface="Wingdings" charset="2"/>
              <a:buChar char="q"/>
              <a:defRPr/>
            </a:pPr>
            <a:r>
              <a:rPr lang="en-US" sz="2000" dirty="0" smtClean="0">
                <a:ea typeface="ＭＳ Ｐゴシック" charset="0"/>
              </a:rPr>
              <a:t>The program includes a variety of collision systems at 200 </a:t>
            </a:r>
            <a:r>
              <a:rPr lang="en-US" sz="2000" dirty="0" err="1" smtClean="0">
                <a:ea typeface="ＭＳ Ｐゴシック" charset="0"/>
              </a:rPr>
              <a:t>GeV</a:t>
            </a:r>
            <a:r>
              <a:rPr lang="en-US" sz="2000" dirty="0" smtClean="0">
                <a:ea typeface="ＭＳ Ｐゴシック" charset="0"/>
              </a:rPr>
              <a:t>: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sz="2000" dirty="0" err="1" smtClean="0"/>
              <a:t>p+p</a:t>
            </a:r>
            <a:r>
              <a:rPr lang="en-US" sz="2000" dirty="0" smtClean="0"/>
              <a:t>, with and without HBD;</a:t>
            </a:r>
            <a:endParaRPr lang="en-US" sz="2000" dirty="0"/>
          </a:p>
          <a:p>
            <a:pPr lvl="1">
              <a:lnSpc>
                <a:spcPct val="150000"/>
              </a:lnSpc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sz="2000" dirty="0" err="1" smtClean="0"/>
              <a:t>d+Au</a:t>
            </a:r>
            <a:r>
              <a:rPr lang="en-US" sz="2000" dirty="0" smtClean="0"/>
              <a:t> without HBD;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sz="2000" dirty="0" err="1" smtClean="0"/>
              <a:t>Cu+Cu</a:t>
            </a:r>
            <a:r>
              <a:rPr lang="en-US" sz="2000" dirty="0" smtClean="0"/>
              <a:t> without HBD;</a:t>
            </a:r>
          </a:p>
          <a:p>
            <a:pPr lvl="1">
              <a:lnSpc>
                <a:spcPct val="150000"/>
              </a:lnSpc>
              <a:buClr>
                <a:srgbClr val="FF0000"/>
              </a:buClr>
              <a:buSzPct val="80000"/>
              <a:buFont typeface="Wingdings" charset="2"/>
              <a:buChar char="Ø"/>
              <a:defRPr/>
            </a:pPr>
            <a:r>
              <a:rPr lang="en-US" sz="2000" dirty="0" err="1" smtClean="0"/>
              <a:t>Au+Au</a:t>
            </a:r>
            <a:r>
              <a:rPr lang="en-US" sz="2000" dirty="0" smtClean="0"/>
              <a:t>, with and without HBD;</a:t>
            </a:r>
          </a:p>
          <a:p>
            <a:pPr>
              <a:buFont typeface="Wingdings" charset="2"/>
              <a:buChar char="q"/>
              <a:defRPr/>
            </a:pPr>
            <a:endParaRPr lang="en-US" sz="2400" dirty="0" smtClean="0">
              <a:ea typeface="ＭＳ Ｐゴシック" charset="0"/>
            </a:endParaRPr>
          </a:p>
          <a:p>
            <a:pPr marL="0" indent="0">
              <a:buClrTx/>
              <a:buFont typeface="Wingdings" charset="0"/>
              <a:buNone/>
              <a:defRPr/>
            </a:pPr>
            <a:endParaRPr lang="en-US" sz="2400" dirty="0" smtClean="0">
              <a:ea typeface="ＭＳ Ｐゴシック" charset="0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150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8B988E5-0AF9-461E-8D06-186BEAF758C5}" type="slidenum">
              <a:rPr lang="en-US" sz="1400"/>
              <a:pPr eaLnBrk="1" hangingPunct="1"/>
              <a:t>3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50006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288" y="0"/>
            <a:ext cx="8229600" cy="5334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ea typeface="ＭＳ Ｐゴシック" charset="0"/>
              </a:rPr>
              <a:t>Dilepton </a:t>
            </a:r>
            <a:r>
              <a:rPr lang="en-US" sz="3600" dirty="0" smtClean="0">
                <a:ea typeface="ＭＳ Ｐゴシック" charset="0"/>
              </a:rPr>
              <a:t>continuum </a:t>
            </a:r>
            <a:r>
              <a:rPr lang="en-US" sz="3600" dirty="0">
                <a:ea typeface="ＭＳ Ｐゴシック" charset="0"/>
              </a:rPr>
              <a:t>in p+p </a:t>
            </a:r>
            <a:r>
              <a:rPr lang="en-US" sz="3600" dirty="0" smtClean="0">
                <a:ea typeface="ＭＳ Ｐゴシック" charset="0"/>
              </a:rPr>
              <a:t>collisions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531" name="Text Box 21"/>
          <p:cNvSpPr txBox="1">
            <a:spLocks noChangeArrowheads="1"/>
          </p:cNvSpPr>
          <p:nvPr/>
        </p:nvSpPr>
        <p:spPr bwMode="auto">
          <a:xfrm>
            <a:off x="6477000" y="987425"/>
            <a:ext cx="236855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Times New Roman" pitchFamily="18" charset="0"/>
              </a:rPr>
              <a:t>Phys. Lett. B 670, 313 (2009)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128588" y="2286000"/>
            <a:ext cx="3910012" cy="3581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0000"/>
              <a:buFont typeface="Wingdings" charset="2"/>
              <a:buChar char="q"/>
              <a:defRPr/>
            </a:pPr>
            <a:r>
              <a:rPr lang="en-US" kern="0" dirty="0">
                <a:latin typeface="+mn-lt"/>
                <a:ea typeface="+mn-ea"/>
              </a:rPr>
              <a:t>Data and cocktail of known sources represent pairs with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5000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</a:rPr>
              <a:t>    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e</a:t>
            </a:r>
            <a:r>
              <a:rPr lang="en-US" baseline="30000" dirty="0">
                <a:solidFill>
                  <a:srgbClr val="000000"/>
                </a:solidFill>
                <a:latin typeface="Symbol" pitchFamily="18" charset="2"/>
                <a:ea typeface="+mn-ea"/>
              </a:rPr>
              <a:t>+</a:t>
            </a: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e</a:t>
            </a:r>
            <a:r>
              <a:rPr lang="en-US" baseline="30000" dirty="0">
                <a:solidFill>
                  <a:srgbClr val="000000"/>
                </a:solidFill>
                <a:latin typeface="Symbol" pitchFamily="18" charset="2"/>
                <a:ea typeface="+mn-ea"/>
              </a:rPr>
              <a:t>-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</a:rPr>
              <a:t> in </a:t>
            </a:r>
            <a:r>
              <a:rPr lang="en-US" kern="0" dirty="0">
                <a:latin typeface="+mn-lt"/>
                <a:ea typeface="+mn-ea"/>
              </a:rPr>
              <a:t>PHENIX acceptance</a:t>
            </a:r>
          </a:p>
          <a:p>
            <a:pPr marL="342900" indent="-342900" eaLnBrk="0" hangingPunct="0">
              <a:spcBef>
                <a:spcPct val="20000"/>
              </a:spcBef>
              <a:buSzPct val="80000"/>
              <a:buFont typeface="Wingdings" charset="2"/>
              <a:buChar char="q"/>
              <a:defRPr/>
            </a:pPr>
            <a:r>
              <a:rPr lang="en-US" kern="0" dirty="0">
                <a:latin typeface="+mn-lt"/>
                <a:ea typeface="+mn-ea"/>
              </a:rPr>
              <a:t>Data are efficiency corrected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85000"/>
              <a:defRPr/>
            </a:pPr>
            <a:endParaRPr lang="en-US" sz="2000" b="1" kern="0" dirty="0"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3550" y="3930650"/>
            <a:ext cx="2578100" cy="1631950"/>
          </a:xfrm>
          <a:prstGeom prst="rect">
            <a:avLst/>
          </a:prstGeom>
          <a:solidFill>
            <a:srgbClr val="3366FF"/>
          </a:solidFill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>
                <a:solidFill>
                  <a:srgbClr val="FFFF00"/>
                </a:solidFill>
                <a:latin typeface="+mn-lt"/>
                <a:ea typeface="+mn-ea"/>
              </a:rPr>
              <a:t>Excellent agreement of data and hadron decay contributions</a:t>
            </a:r>
          </a:p>
          <a:p>
            <a:pPr algn="ctr">
              <a:defRPr/>
            </a:pPr>
            <a:r>
              <a:rPr lang="en-US" sz="2000" kern="0" dirty="0">
                <a:solidFill>
                  <a:srgbClr val="FFFF00"/>
                </a:solidFill>
                <a:latin typeface="+mn-lt"/>
                <a:ea typeface="+mn-ea"/>
              </a:rPr>
              <a:t>within systematic uncertainties </a:t>
            </a:r>
          </a:p>
        </p:txBody>
      </p:sp>
      <p:sp>
        <p:nvSpPr>
          <p:cNvPr id="225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25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57B40FE-794A-4646-AA62-D79FC5DE1B46}" type="slidenum">
              <a:rPr lang="en-US" sz="1400"/>
              <a:pPr eaLnBrk="1" hangingPunct="1"/>
              <a:t>4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9" descr="fig3_etaprime_prelimi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838200"/>
            <a:ext cx="447833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1676400"/>
            <a:ext cx="4857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Blip>
                <a:blip r:embed="rId5"/>
              </a:buBlip>
            </a:pPr>
            <a:endParaRPr lang="en-US" sz="1800" b="1" dirty="0">
              <a:latin typeface="Times New Roman" pitchFamily="18" charset="0"/>
            </a:endParaRPr>
          </a:p>
          <a:p>
            <a:pPr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1800" dirty="0"/>
              <a:t>Hadron decays: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800" dirty="0"/>
              <a:t>Fit π</a:t>
            </a:r>
            <a:r>
              <a:rPr lang="en-US" sz="1800" baseline="30000" dirty="0"/>
              <a:t>0</a:t>
            </a:r>
            <a:r>
              <a:rPr lang="en-US" sz="1800" dirty="0"/>
              <a:t> and π</a:t>
            </a:r>
            <a:r>
              <a:rPr lang="en-US" sz="1800" baseline="30000" dirty="0">
                <a:cs typeface="Times New Roman" pitchFamily="18" charset="0"/>
              </a:rPr>
              <a:t>±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dirty="0"/>
              <a:t>data </a:t>
            </a:r>
            <a:r>
              <a:rPr lang="en-US" sz="1800" dirty="0" err="1"/>
              <a:t>p+p</a:t>
            </a:r>
            <a:r>
              <a:rPr lang="en-US" sz="1800" dirty="0"/>
              <a:t> or </a:t>
            </a:r>
            <a:r>
              <a:rPr lang="en-US" sz="1800" dirty="0" err="1"/>
              <a:t>Au+Au</a:t>
            </a:r>
            <a:r>
              <a:rPr lang="en-US" sz="1800" dirty="0"/>
              <a:t> </a:t>
            </a:r>
            <a:r>
              <a:rPr lang="en-US" sz="1800" baseline="30000" dirty="0"/>
              <a:t>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SzPct val="60000"/>
              <a:buFont typeface="Monotype Sorts" pitchFamily="-84" charset="2"/>
              <a:buBlip>
                <a:blip r:embed="rId6"/>
              </a:buBlip>
            </a:pPr>
            <a:endParaRPr lang="en-US" sz="1800" baseline="30000" dirty="0">
              <a:solidFill>
                <a:schemeClr val="accent2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SzPct val="60000"/>
              <a:buFont typeface="Monotype Sorts" pitchFamily="-84" charset="2"/>
              <a:buBlip>
                <a:blip r:embed="rId6"/>
              </a:buBlip>
            </a:pPr>
            <a:endParaRPr lang="en-US" sz="1800" baseline="30000" dirty="0">
              <a:solidFill>
                <a:schemeClr val="accent2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SzPct val="60000"/>
              <a:buFont typeface="Monotype Sorts" pitchFamily="-84" charset="2"/>
              <a:buBlip>
                <a:blip r:embed="rId6"/>
              </a:buBlip>
            </a:pPr>
            <a:endParaRPr lang="en-US" sz="1800" baseline="30000" dirty="0">
              <a:solidFill>
                <a:schemeClr val="accent2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SzPct val="60000"/>
            </a:pPr>
            <a:endParaRPr lang="en-US" sz="1800" baseline="30000" dirty="0">
              <a:solidFill>
                <a:schemeClr val="accent2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</a:rPr>
              <a:t>for other mesons η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, ω</a:t>
            </a:r>
            <a:r>
              <a:rPr lang="en-US" sz="1800" dirty="0">
                <a:solidFill>
                  <a:srgbClr val="000000"/>
                </a:solidFill>
              </a:rPr>
              <a:t>, ρ, ϕ, J/Ψ</a:t>
            </a:r>
            <a:r>
              <a:rPr lang="en-US" sz="1800" baseline="300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etc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 use </a:t>
            </a:r>
            <a:r>
              <a:rPr lang="en-US" sz="1800" dirty="0" err="1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1800" baseline="-25000" dirty="0" err="1">
                <a:solidFill>
                  <a:srgbClr val="000000"/>
                </a:solidFill>
                <a:sym typeface="Symbol" pitchFamily="18" charset="2"/>
              </a:rPr>
              <a:t>T</a:t>
            </a:r>
            <a:r>
              <a:rPr lang="en-US" sz="1800" dirty="0">
                <a:solidFill>
                  <a:srgbClr val="000000"/>
                </a:solidFill>
                <a:sym typeface="Symbol" pitchFamily="18" charset="2"/>
              </a:rPr>
              <a:t> scaling and fit normalization to existing data where available</a:t>
            </a:r>
            <a:endParaRPr lang="en-US" sz="1800" dirty="0">
              <a:solidFill>
                <a:schemeClr val="accent2"/>
              </a:solidFill>
              <a:sym typeface="Symbol" pitchFamily="18" charset="2"/>
            </a:endParaRPr>
          </a:p>
          <a:p>
            <a:pPr lvl="2">
              <a:buSzPct val="60000"/>
            </a:pPr>
            <a:endParaRPr lang="en-US" sz="1800" b="1" dirty="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buSzPct val="80000"/>
            </a:pPr>
            <a:endParaRPr lang="en-US" sz="1800" dirty="0"/>
          </a:p>
          <a:p>
            <a:pPr>
              <a:spcBef>
                <a:spcPct val="20000"/>
              </a:spcBef>
              <a:buSzPct val="80000"/>
              <a:buFont typeface="Wingdings" pitchFamily="2" charset="2"/>
              <a:buChar char="q"/>
            </a:pPr>
            <a:r>
              <a:rPr lang="en-US" sz="1800" dirty="0"/>
              <a:t>Heavy flavor production: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</a:t>
            </a:r>
            <a:r>
              <a:rPr lang="en-US" sz="1800" baseline="-25000" dirty="0" err="1">
                <a:solidFill>
                  <a:srgbClr val="000000"/>
                </a:solidFill>
              </a:rPr>
              <a:t>c</a:t>
            </a:r>
            <a:r>
              <a:rPr lang="en-US" sz="1800" dirty="0">
                <a:solidFill>
                  <a:srgbClr val="000000"/>
                </a:solidFill>
              </a:rPr>
              <a:t>= </a:t>
            </a:r>
            <a:r>
              <a:rPr lang="en-US" sz="1800" dirty="0" err="1">
                <a:solidFill>
                  <a:srgbClr val="000000"/>
                </a:solidFill>
              </a:rPr>
              <a:t>N</a:t>
            </a:r>
            <a:r>
              <a:rPr lang="en-US" sz="1800" baseline="-25000" dirty="0" err="1">
                <a:solidFill>
                  <a:srgbClr val="000000"/>
                </a:solidFill>
              </a:rPr>
              <a:t>coll</a:t>
            </a:r>
            <a:r>
              <a:rPr lang="en-US" sz="1800" dirty="0">
                <a:solidFill>
                  <a:srgbClr val="000000"/>
                </a:solidFill>
              </a:rPr>
              <a:t> x 567±57±193 </a:t>
            </a:r>
            <a:r>
              <a:rPr lang="en-US" sz="1800" dirty="0" err="1">
                <a:solidFill>
                  <a:srgbClr val="000000"/>
                </a:solidFill>
              </a:rPr>
              <a:t>mb</a:t>
            </a:r>
            <a:r>
              <a:rPr lang="en-US" sz="1800" dirty="0">
                <a:solidFill>
                  <a:srgbClr val="000000"/>
                </a:solidFill>
              </a:rPr>
              <a:t> from single electron measurement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SzPct val="60000"/>
            </a:pPr>
            <a:endParaRPr lang="en-US" sz="1800" b="1" dirty="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5000"/>
              <a:buFont typeface="Monotype Sorts" pitchFamily="-84" charset="2"/>
              <a:buBlip>
                <a:blip r:embed="rId5"/>
              </a:buBlip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93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338" y="0"/>
            <a:ext cx="7772400" cy="603250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en-US" sz="3200" smtClean="0"/>
              <a:t>Estimate of expected sources, </a:t>
            </a:r>
            <a:r>
              <a:rPr lang="en-US" altLang="en-US" sz="3200" smtClean="0"/>
              <a:t>“</a:t>
            </a:r>
            <a:r>
              <a:rPr lang="en-US" sz="3200" smtClean="0"/>
              <a:t>Cocktail</a:t>
            </a:r>
            <a:r>
              <a:rPr lang="en-US" altLang="en-US" sz="3200" smtClean="0"/>
              <a:t>”</a:t>
            </a:r>
            <a:r>
              <a:rPr lang="en-US" sz="3200" smtClean="0"/>
              <a:t> 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33413" y="4267200"/>
            <a:ext cx="4030662" cy="40011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000" dirty="0">
                <a:solidFill>
                  <a:srgbClr val="FFFF00"/>
                </a:solidFill>
              </a:rPr>
              <a:t>Hadron data follows </a:t>
            </a:r>
            <a:r>
              <a:rPr lang="ja-JP" altLang="en-US" sz="2000" dirty="0">
                <a:solidFill>
                  <a:srgbClr val="FFFF00"/>
                </a:solidFill>
              </a:rPr>
              <a:t>“</a:t>
            </a:r>
            <a:r>
              <a:rPr lang="en-US" altLang="ja-JP" sz="2000" dirty="0" err="1">
                <a:solidFill>
                  <a:srgbClr val="FFFF00"/>
                </a:solidFill>
              </a:rPr>
              <a:t>m</a:t>
            </a:r>
            <a:r>
              <a:rPr lang="en-US" altLang="ja-JP" sz="2000" baseline="-25000" dirty="0" err="1">
                <a:solidFill>
                  <a:srgbClr val="FFFF00"/>
                </a:solidFill>
              </a:rPr>
              <a:t>T</a:t>
            </a:r>
            <a:r>
              <a:rPr lang="en-US" altLang="ja-JP" sz="2000" dirty="0">
                <a:solidFill>
                  <a:srgbClr val="FFFF00"/>
                </a:solidFill>
              </a:rPr>
              <a:t> scaling</a:t>
            </a:r>
            <a:r>
              <a:rPr lang="ja-JP" altLang="en-US" sz="2000" dirty="0">
                <a:solidFill>
                  <a:srgbClr val="FFFF00"/>
                </a:solidFill>
              </a:rPr>
              <a:t>”</a:t>
            </a:r>
            <a:r>
              <a:rPr lang="en-US" altLang="ja-JP" sz="2000" dirty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044575" y="2616200"/>
          <a:ext cx="3063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7" imgW="2235200" imgH="482600" progId="Equation.3">
                  <p:embed/>
                </p:oleObj>
              </mc:Choice>
              <mc:Fallback>
                <p:oleObj name="Equation" r:id="rId7" imgW="22352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616200"/>
                        <a:ext cx="30638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24100" y="5943600"/>
            <a:ext cx="4457700" cy="4000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dirty="0" smtClean="0">
                <a:solidFill>
                  <a:srgbClr val="FFFF00"/>
                </a:solidFill>
                <a:latin typeface="+mn-lt"/>
                <a:cs typeface="Arial" charset="0"/>
              </a:rPr>
              <a:t>Predict cocktail of known pair sources</a:t>
            </a:r>
          </a:p>
        </p:txBody>
      </p:sp>
      <p:sp>
        <p:nvSpPr>
          <p:cNvPr id="2458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45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48605763-49B8-472A-A7C6-78B494417273}" type="slidenum">
              <a:rPr lang="en-US" sz="1400"/>
              <a:pPr eaLnBrk="1" hangingPunct="1"/>
              <a:t>5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ig2_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9" b="1396"/>
          <a:stretch>
            <a:fillRect/>
          </a:stretch>
        </p:blipFill>
        <p:spPr bwMode="auto">
          <a:xfrm>
            <a:off x="1828800" y="1112838"/>
            <a:ext cx="565943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0"/>
            <a:ext cx="6629400" cy="7366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Au+Au </a:t>
            </a:r>
            <a:r>
              <a:rPr lang="en-US" dirty="0" smtClean="0">
                <a:latin typeface="Arial" charset="0"/>
                <a:ea typeface="ＭＳ Ｐゴシック" charset="0"/>
              </a:rPr>
              <a:t>dilepton continuum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1371600" y="5540375"/>
            <a:ext cx="67056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buSzPct val="80000"/>
              <a:buFont typeface="Wingdings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Strong excess of dielectron pairs at low masses:</a:t>
            </a:r>
          </a:p>
          <a:p>
            <a:pPr>
              <a:buSzPct val="80000"/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    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4.7 +/- 0.4 (stat) +/- 1.5 (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syst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  <a:sym typeface="Wingdings" charset="0"/>
              </a:rPr>
              <a:t>) +/- 0.9 (model)</a:t>
            </a:r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A875628-14A5-403E-9FAA-995C07B38B70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6631" name="Text Box 21"/>
          <p:cNvSpPr txBox="1">
            <a:spLocks noChangeArrowheads="1"/>
          </p:cNvSpPr>
          <p:nvPr/>
        </p:nvSpPr>
        <p:spPr bwMode="auto">
          <a:xfrm>
            <a:off x="6140450" y="762000"/>
            <a:ext cx="186055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Times New Roman" pitchFamily="18" charset="0"/>
              </a:rPr>
              <a:t>PRC 81, 034911 (2010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ChangeArrowheads="1"/>
          </p:cNvSpPr>
          <p:nvPr/>
        </p:nvSpPr>
        <p:spPr bwMode="auto">
          <a:xfrm>
            <a:off x="1143000" y="0"/>
            <a:ext cx="7010400" cy="593725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ja-JP" sz="3600" dirty="0">
                <a:solidFill>
                  <a:srgbClr val="333399"/>
                </a:solidFill>
                <a:latin typeface="+mj-lt"/>
                <a:ea typeface="ＭＳ Ｐゴシック" charset="0"/>
                <a:cs typeface="ＭＳ Ｐゴシック" charset="0"/>
              </a:rPr>
              <a:t>Comparison to theoretical models</a:t>
            </a:r>
          </a:p>
        </p:txBody>
      </p:sp>
      <p:pic>
        <p:nvPicPr>
          <p:cNvPr id="28674" name="Picture 6" descr="theories_ma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 r="8072"/>
          <a:stretch>
            <a:fillRect/>
          </a:stretch>
        </p:blipFill>
        <p:spPr bwMode="auto">
          <a:xfrm>
            <a:off x="1828800" y="609600"/>
            <a:ext cx="5429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AutoShape 10"/>
          <p:cNvSpPr>
            <a:spLocks noChangeArrowheads="1"/>
          </p:cNvSpPr>
          <p:nvPr/>
        </p:nvSpPr>
        <p:spPr bwMode="auto">
          <a:xfrm>
            <a:off x="228600" y="5562600"/>
            <a:ext cx="8610600" cy="6810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2000" dirty="0">
                <a:solidFill>
                  <a:srgbClr val="FFFF00"/>
                </a:solidFill>
                <a:latin typeface="+mn-lt"/>
                <a:ea typeface="ＭＳ Ｐゴシック" charset="0"/>
                <a:cs typeface="ＭＳ Ｐゴシック" charset="0"/>
              </a:rPr>
              <a:t>All models and groups that successfully described the SPS data fail in describing the PHENIX results</a:t>
            </a:r>
          </a:p>
        </p:txBody>
      </p:sp>
      <p:sp>
        <p:nvSpPr>
          <p:cNvPr id="2867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D4ABD60-6A40-4B99-A857-BC35F2671F38}" type="slidenum">
              <a:rPr lang="en-US" sz="1400"/>
              <a:pPr eaLnBrk="1" hangingPunct="1"/>
              <a:t>7</a:t>
            </a:fld>
            <a:endParaRPr lang="en-US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5334000" cy="838200"/>
          </a:xfrm>
          <a:solidFill>
            <a:schemeClr val="accent5"/>
          </a:solidFill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Motivation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0" y="2209800"/>
            <a:ext cx="45720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The excess at masses 0.2-0.7 GeV/c</a:t>
            </a:r>
            <a:r>
              <a:rPr lang="en-US" baseline="30000" dirty="0">
                <a:latin typeface="+mn-lt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 is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4.7 +/- 0.4 (stat) +/- 1.5 (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syst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) +/- 0.9 (model)</a:t>
            </a:r>
          </a:p>
          <a:p>
            <a:pPr marL="285750" indent="-285750" eaLnBrk="0" hangingPunct="0">
              <a:spcBef>
                <a:spcPct val="50000"/>
              </a:spcBef>
              <a:buClr>
                <a:schemeClr val="tx1"/>
              </a:buClr>
              <a:buSzPct val="80000"/>
              <a:buFont typeface="Wingdings" charset="2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It is mainly concentrated in the central collisions.</a:t>
            </a:r>
          </a:p>
          <a:p>
            <a:pPr marL="285750" indent="-285750" eaLnBrk="0" hangingPunct="0">
              <a:spcBef>
                <a:spcPct val="50000"/>
              </a:spcBef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But in this low mass range we have a   very poor S/B ratio (~1/200), especially in the central collisions.</a:t>
            </a:r>
          </a:p>
          <a:p>
            <a:pPr marL="285750" indent="-285750" eaLnBrk="0" hangingPunct="0">
              <a:spcBef>
                <a:spcPct val="50000"/>
              </a:spcBef>
              <a:buSzPct val="80000"/>
              <a:buFont typeface="Wingdings" charset="2"/>
              <a:buChar char="q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So, the results are limited by this large uncertainty due to the huge combinatorial background.</a:t>
            </a:r>
          </a:p>
        </p:txBody>
      </p:sp>
      <p:pic>
        <p:nvPicPr>
          <p:cNvPr id="30723" name="Picture 6" descr="Fig1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419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905000" y="5692775"/>
            <a:ext cx="5029200" cy="7080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The goal of the HBD is to improve the signal significance!</a:t>
            </a:r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307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6251E9C-9DE8-4069-993E-3AA524BB3714}" type="slidenum">
              <a:rPr lang="en-US" sz="1400"/>
              <a:pPr eaLnBrk="1" hangingPunct="1"/>
              <a:t>8</a:t>
            </a:fld>
            <a:endParaRPr 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153400" cy="762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Arial" charset="0"/>
                <a:ea typeface="ＭＳ Ｐゴシック" charset="0"/>
              </a:rPr>
              <a:t>Key Challenge for PHENIX: Pair Background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9913" y="2286000"/>
            <a:ext cx="8269287" cy="4114800"/>
          </a:xfrm>
        </p:spPr>
        <p:txBody>
          <a:bodyPr/>
          <a:lstStyle/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US" sz="1800" smtClean="0"/>
              <a:t>No background rejection </a:t>
            </a:r>
            <a:r>
              <a:rPr lang="en-US" sz="1800" smtClean="0">
                <a:sym typeface="Symbol" pitchFamily="18" charset="2"/>
              </a:rPr>
              <a:t> Signal/Background  1/100 in Au-Au</a:t>
            </a:r>
            <a:endParaRPr lang="en-US" sz="1800" smtClean="0"/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US" sz="1800" smtClean="0"/>
              <a:t>Combinatorial background: </a:t>
            </a:r>
            <a:r>
              <a:rPr lang="en-US" sz="1800" i="1" smtClean="0"/>
              <a:t>e</a:t>
            </a:r>
            <a:r>
              <a:rPr lang="en-US" sz="1800" baseline="30000" smtClean="0"/>
              <a:t>+</a:t>
            </a:r>
            <a:r>
              <a:rPr lang="en-US" sz="1800" smtClean="0"/>
              <a:t> and </a:t>
            </a:r>
            <a:r>
              <a:rPr lang="en-US" sz="1800" i="1" smtClean="0"/>
              <a:t>e</a:t>
            </a:r>
            <a:r>
              <a:rPr lang="en-US" sz="1800" baseline="30000" smtClean="0"/>
              <a:t>-</a:t>
            </a:r>
            <a:r>
              <a:rPr lang="en-US" sz="1800" smtClean="0"/>
              <a:t> from different uncorrelated source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US" sz="1800" smtClean="0"/>
              <a:t>unphysical correlated background:</a:t>
            </a:r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sz="1800" smtClean="0">
                <a:ea typeface="Arial" pitchFamily="34" charset="0"/>
              </a:rPr>
              <a:t>track overlaps in detectors</a:t>
            </a:r>
          </a:p>
          <a:p>
            <a:pPr>
              <a:buClrTx/>
              <a:buSzPct val="100000"/>
              <a:buFont typeface="Wingdings" pitchFamily="2" charset="2"/>
              <a:buChar char="q"/>
            </a:pPr>
            <a:r>
              <a:rPr lang="en-US" sz="1800" smtClean="0"/>
              <a:t>Correlated background: </a:t>
            </a:r>
            <a:r>
              <a:rPr lang="en-US" sz="1800" i="1" smtClean="0"/>
              <a:t>e</a:t>
            </a:r>
            <a:r>
              <a:rPr lang="en-US" sz="1800" baseline="30000" smtClean="0"/>
              <a:t>+</a:t>
            </a:r>
            <a:r>
              <a:rPr lang="en-US" sz="1800" smtClean="0"/>
              <a:t> and </a:t>
            </a:r>
            <a:r>
              <a:rPr lang="en-US" sz="1800" i="1" smtClean="0"/>
              <a:t>e</a:t>
            </a:r>
            <a:r>
              <a:rPr lang="en-US" sz="1800" baseline="30000" smtClean="0"/>
              <a:t>-</a:t>
            </a:r>
            <a:r>
              <a:rPr lang="en-US" sz="1800" smtClean="0"/>
              <a:t> from same source but not </a:t>
            </a:r>
            <a:r>
              <a:rPr lang="ja-JP" altLang="en-US" sz="1800" smtClean="0"/>
              <a:t>“</a:t>
            </a:r>
            <a:r>
              <a:rPr lang="en-US" altLang="ja-JP" sz="1800" smtClean="0"/>
              <a:t>signal</a:t>
            </a:r>
            <a:r>
              <a:rPr lang="ja-JP" altLang="en-US" sz="1800" smtClean="0"/>
              <a:t>”</a:t>
            </a:r>
            <a:endParaRPr lang="en-US" altLang="ja-JP" sz="1800" smtClean="0"/>
          </a:p>
          <a:p>
            <a:pPr lvl="1">
              <a:buSzPct val="100000"/>
              <a:buFont typeface="Wingdings" pitchFamily="2" charset="2"/>
              <a:buChar char="Ø"/>
            </a:pPr>
            <a:r>
              <a:rPr lang="en-US" altLang="ja-JP" sz="1800" smtClean="0">
                <a:ea typeface="MS PGothic" pitchFamily="34" charset="-128"/>
              </a:rPr>
              <a:t>       </a:t>
            </a:r>
            <a:r>
              <a:rPr lang="ja-JP" altLang="en-US" sz="1800" smtClean="0">
                <a:ea typeface="MS PGothic" pitchFamily="34" charset="-128"/>
              </a:rPr>
              <a:t>“</a:t>
            </a:r>
            <a:r>
              <a:rPr lang="en-US" altLang="ja-JP" sz="1800" smtClean="0">
                <a:ea typeface="MS PGothic" pitchFamily="34" charset="-128"/>
              </a:rPr>
              <a:t>Cross</a:t>
            </a:r>
            <a:r>
              <a:rPr lang="ja-JP" altLang="en-US" sz="1800" smtClean="0">
                <a:ea typeface="MS PGothic" pitchFamily="34" charset="-128"/>
              </a:rPr>
              <a:t>”</a:t>
            </a:r>
            <a:r>
              <a:rPr lang="en-US" altLang="ja-JP" sz="1800" smtClean="0">
                <a:ea typeface="MS PGothic" pitchFamily="34" charset="-128"/>
              </a:rPr>
              <a:t> pairs                                        </a:t>
            </a:r>
            <a:r>
              <a:rPr lang="en-US" altLang="ja-JP" sz="1600" smtClean="0">
                <a:ea typeface="MS PGothic" pitchFamily="34" charset="-128"/>
              </a:rPr>
              <a:t>	 </a:t>
            </a:r>
            <a:r>
              <a:rPr lang="ja-JP" altLang="en-US" sz="1600" smtClean="0">
                <a:ea typeface="MS PGothic" pitchFamily="34" charset="-128"/>
                <a:sym typeface="Symbol" pitchFamily="18" charset="2"/>
              </a:rPr>
              <a:t>“</a:t>
            </a:r>
            <a:r>
              <a:rPr lang="en-US" altLang="ja-JP" sz="1600" smtClean="0">
                <a:ea typeface="MS PGothic" pitchFamily="34" charset="-128"/>
                <a:sym typeface="Symbol" pitchFamily="18" charset="2"/>
              </a:rPr>
              <a:t>Jet</a:t>
            </a:r>
            <a:r>
              <a:rPr lang="ja-JP" altLang="en-US" sz="1600" smtClean="0">
                <a:ea typeface="MS PGothic" pitchFamily="34" charset="-128"/>
                <a:sym typeface="Symbol" pitchFamily="18" charset="2"/>
              </a:rPr>
              <a:t>”</a:t>
            </a:r>
            <a:r>
              <a:rPr lang="en-US" altLang="ja-JP" sz="1600" smtClean="0">
                <a:ea typeface="MS PGothic" pitchFamily="34" charset="-128"/>
                <a:sym typeface="Symbol" pitchFamily="18" charset="2"/>
              </a:rPr>
              <a:t> pairs</a:t>
            </a:r>
            <a:r>
              <a:rPr lang="en-US" altLang="ja-JP" sz="1600" smtClean="0">
                <a:ea typeface="MS PGothic" pitchFamily="34" charset="-128"/>
              </a:rPr>
              <a:t> </a:t>
            </a:r>
          </a:p>
          <a:p>
            <a:pPr lvl="1">
              <a:buFont typeface="Wingdings" pitchFamily="2" charset="2"/>
              <a:buNone/>
            </a:pPr>
            <a:endParaRPr lang="en-US" sz="1800" smtClean="0">
              <a:ea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sz="1800" smtClean="0">
              <a:ea typeface="Arial" pitchFamily="34" charset="0"/>
            </a:endParaRPr>
          </a:p>
          <a:p>
            <a:endParaRPr lang="en-US" sz="2000" smtClean="0"/>
          </a:p>
          <a:p>
            <a:pPr>
              <a:buFontTx/>
              <a:buNone/>
            </a:pPr>
            <a:endParaRPr lang="en-US" sz="1800" smtClean="0"/>
          </a:p>
        </p:txBody>
      </p:sp>
      <p:graphicFrame>
        <p:nvGraphicFramePr>
          <p:cNvPr id="32771" name="Object 2"/>
          <p:cNvGraphicFramePr>
            <a:graphicFrameLocks noChangeAspect="1"/>
          </p:cNvGraphicFramePr>
          <p:nvPr/>
        </p:nvGraphicFramePr>
        <p:xfrm>
          <a:off x="3290888" y="3124200"/>
          <a:ext cx="34004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7" name="Equation" r:id="rId4" imgW="2044700" imgH="228600" progId="">
                  <p:embed/>
                </p:oleObj>
              </mc:Choice>
              <mc:Fallback>
                <p:oleObj name="Equation" r:id="rId4" imgW="204470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3124200"/>
                        <a:ext cx="34004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Oval 8"/>
          <p:cNvSpPr>
            <a:spLocks noChangeArrowheads="1"/>
          </p:cNvSpPr>
          <p:nvPr/>
        </p:nvSpPr>
        <p:spPr bwMode="auto">
          <a:xfrm>
            <a:off x="4176713" y="3124200"/>
            <a:ext cx="330200" cy="4445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 b="1">
              <a:latin typeface="Times New Roman" pitchFamily="18" charset="0"/>
            </a:endParaRPr>
          </a:p>
        </p:txBody>
      </p:sp>
      <p:sp>
        <p:nvSpPr>
          <p:cNvPr id="32773" name="Oval 9"/>
          <p:cNvSpPr>
            <a:spLocks noChangeArrowheads="1"/>
          </p:cNvSpPr>
          <p:nvPr/>
        </p:nvSpPr>
        <p:spPr bwMode="auto">
          <a:xfrm>
            <a:off x="6115050" y="3098800"/>
            <a:ext cx="304800" cy="4064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 b="1">
              <a:latin typeface="Times New Roman" pitchFamily="18" charset="0"/>
            </a:endParaRPr>
          </a:p>
        </p:txBody>
      </p:sp>
      <p:sp>
        <p:nvSpPr>
          <p:cNvPr id="32774" name="Oval 9"/>
          <p:cNvSpPr>
            <a:spLocks noChangeArrowheads="1"/>
          </p:cNvSpPr>
          <p:nvPr/>
        </p:nvSpPr>
        <p:spPr bwMode="auto">
          <a:xfrm>
            <a:off x="4210050" y="3124200"/>
            <a:ext cx="304800" cy="406400"/>
          </a:xfrm>
          <a:prstGeom prst="ellipse">
            <a:avLst/>
          </a:prstGeom>
          <a:noFill/>
          <a:ln w="1270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 b="1">
              <a:latin typeface="Times New Roman" pitchFamily="18" charset="0"/>
            </a:endParaRPr>
          </a:p>
        </p:txBody>
      </p:sp>
      <p:sp>
        <p:nvSpPr>
          <p:cNvPr id="32775" name="Oval 9"/>
          <p:cNvSpPr>
            <a:spLocks noChangeArrowheads="1"/>
          </p:cNvSpPr>
          <p:nvPr/>
        </p:nvSpPr>
        <p:spPr bwMode="auto">
          <a:xfrm>
            <a:off x="6354763" y="3098800"/>
            <a:ext cx="304800" cy="406400"/>
          </a:xfrm>
          <a:prstGeom prst="ellipse">
            <a:avLst/>
          </a:prstGeom>
          <a:noFill/>
          <a:ln w="1270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it-IT" b="1">
              <a:latin typeface="Times New Roman" pitchFamily="18" charset="0"/>
            </a:endParaRPr>
          </a:p>
        </p:txBody>
      </p:sp>
      <p:grpSp>
        <p:nvGrpSpPr>
          <p:cNvPr id="32776" name="Group 49"/>
          <p:cNvGrpSpPr>
            <a:grpSpLocks/>
          </p:cNvGrpSpPr>
          <p:nvPr/>
        </p:nvGrpSpPr>
        <p:grpSpPr bwMode="auto">
          <a:xfrm>
            <a:off x="1906588" y="5062538"/>
            <a:ext cx="1587500" cy="1109662"/>
            <a:chOff x="797" y="917"/>
            <a:chExt cx="1374" cy="937"/>
          </a:xfrm>
        </p:grpSpPr>
        <p:graphicFrame>
          <p:nvGraphicFramePr>
            <p:cNvPr id="32809" name="Object 6"/>
            <p:cNvGraphicFramePr>
              <a:graphicFrameLocks noChangeAspect="1"/>
            </p:cNvGraphicFramePr>
            <p:nvPr/>
          </p:nvGraphicFramePr>
          <p:xfrm>
            <a:off x="797" y="917"/>
            <a:ext cx="1374" cy="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8" name="Equation" r:id="rId6" imgW="1079500" imgH="736600" progId="Equation.3">
                    <p:embed/>
                  </p:oleObj>
                </mc:Choice>
                <mc:Fallback>
                  <p:oleObj name="Equation" r:id="rId6" imgW="1079500" imgH="736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" y="917"/>
                          <a:ext cx="1374" cy="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810" name="AutoShape 13"/>
            <p:cNvCxnSpPr>
              <a:cxnSpLocks noChangeShapeType="1"/>
            </p:cNvCxnSpPr>
            <p:nvPr/>
          </p:nvCxnSpPr>
          <p:spPr bwMode="auto">
            <a:xfrm>
              <a:off x="1424" y="1240"/>
              <a:ext cx="288" cy="192"/>
            </a:xfrm>
            <a:prstGeom prst="bentConnector3">
              <a:avLst>
                <a:gd name="adj1" fmla="val 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11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280" y="1288"/>
              <a:ext cx="432" cy="336"/>
            </a:xfrm>
            <a:prstGeom prst="bentConnector3">
              <a:avLst>
                <a:gd name="adj1" fmla="val 98838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12" name="Text Box 17"/>
            <p:cNvSpPr txBox="1">
              <a:spLocks noChangeArrowheads="1"/>
            </p:cNvSpPr>
            <p:nvPr/>
          </p:nvSpPr>
          <p:spPr bwMode="auto">
            <a:xfrm>
              <a:off x="1734" y="1342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CC33"/>
                  </a:solidFill>
                  <a:latin typeface="Arial" pitchFamily="34" charset="0"/>
                </a:rPr>
                <a:t>X</a:t>
              </a:r>
            </a:p>
          </p:txBody>
        </p:sp>
        <p:sp>
          <p:nvSpPr>
            <p:cNvPr id="32813" name="Line 18"/>
            <p:cNvSpPr>
              <a:spLocks noChangeShapeType="1"/>
            </p:cNvSpPr>
            <p:nvPr/>
          </p:nvSpPr>
          <p:spPr bwMode="auto">
            <a:xfrm>
              <a:off x="1760" y="1480"/>
              <a:ext cx="1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814" name="Line 19"/>
            <p:cNvSpPr>
              <a:spLocks noChangeShapeType="1"/>
            </p:cNvSpPr>
            <p:nvPr/>
          </p:nvSpPr>
          <p:spPr bwMode="auto">
            <a:xfrm>
              <a:off x="2048" y="1456"/>
              <a:ext cx="1" cy="19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2777" name="Group 20"/>
          <p:cNvGrpSpPr>
            <a:grpSpLocks/>
          </p:cNvGrpSpPr>
          <p:nvPr/>
        </p:nvGrpSpPr>
        <p:grpSpPr bwMode="auto">
          <a:xfrm>
            <a:off x="4886325" y="4970463"/>
            <a:ext cx="3527425" cy="1201737"/>
            <a:chOff x="5130" y="718"/>
            <a:chExt cx="2790" cy="1250"/>
          </a:xfrm>
        </p:grpSpPr>
        <p:sp>
          <p:nvSpPr>
            <p:cNvPr id="32781" name="Rectangle 21"/>
            <p:cNvSpPr>
              <a:spLocks noChangeArrowheads="1"/>
            </p:cNvSpPr>
            <p:nvPr/>
          </p:nvSpPr>
          <p:spPr bwMode="auto">
            <a:xfrm>
              <a:off x="5136" y="816"/>
              <a:ext cx="2784" cy="1152"/>
            </a:xfrm>
            <a:prstGeom prst="rect">
              <a:avLst/>
            </a:prstGeom>
            <a:solidFill>
              <a:srgbClr val="06A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it-IT" b="1">
                <a:latin typeface="Times New Roman" pitchFamily="18" charset="0"/>
              </a:endParaRPr>
            </a:p>
          </p:txBody>
        </p:sp>
        <p:cxnSp>
          <p:nvCxnSpPr>
            <p:cNvPr id="32782" name="Straight Arrow Connector 132"/>
            <p:cNvCxnSpPr>
              <a:cxnSpLocks noChangeShapeType="1"/>
            </p:cNvCxnSpPr>
            <p:nvPr/>
          </p:nvCxnSpPr>
          <p:spPr bwMode="auto">
            <a:xfrm rot="10800000">
              <a:off x="6040" y="1315"/>
              <a:ext cx="525" cy="333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569" y="1643"/>
              <a:ext cx="619" cy="231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784" name="Straight Arrow Connector 134"/>
            <p:cNvCxnSpPr>
              <a:cxnSpLocks noChangeShapeType="1"/>
            </p:cNvCxnSpPr>
            <p:nvPr/>
          </p:nvCxnSpPr>
          <p:spPr bwMode="auto">
            <a:xfrm rot="1870289" flipV="1">
              <a:off x="6650" y="1367"/>
              <a:ext cx="502" cy="443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Straight Arrow Connector 135"/>
            <p:cNvCxnSpPr>
              <a:cxnSpLocks noChangeShapeType="1"/>
            </p:cNvCxnSpPr>
            <p:nvPr/>
          </p:nvCxnSpPr>
          <p:spPr bwMode="auto">
            <a:xfrm rot="10800000" flipV="1">
              <a:off x="5856" y="1643"/>
              <a:ext cx="709" cy="33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6040" y="1643"/>
              <a:ext cx="525" cy="149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587" y="1643"/>
              <a:ext cx="653" cy="66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788" name="Straight Arrow Connector 138"/>
            <p:cNvCxnSpPr>
              <a:cxnSpLocks noChangeShapeType="1"/>
            </p:cNvCxnSpPr>
            <p:nvPr/>
          </p:nvCxnSpPr>
          <p:spPr bwMode="auto">
            <a:xfrm rot="10800000">
              <a:off x="5579" y="1043"/>
              <a:ext cx="461" cy="256"/>
            </a:xfrm>
            <a:prstGeom prst="straightConnector1">
              <a:avLst/>
            </a:prstGeom>
            <a:noFill/>
            <a:ln w="38100">
              <a:solidFill>
                <a:srgbClr val="FFF06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139"/>
            <p:cNvCxnSpPr>
              <a:cxnSpLocks noChangeShapeType="1"/>
            </p:cNvCxnSpPr>
            <p:nvPr/>
          </p:nvCxnSpPr>
          <p:spPr bwMode="auto">
            <a:xfrm rot="10800000">
              <a:off x="5516" y="1226"/>
              <a:ext cx="524" cy="89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0" name="Straight Arrow Connector 140"/>
            <p:cNvCxnSpPr>
              <a:cxnSpLocks noChangeShapeType="1"/>
            </p:cNvCxnSpPr>
            <p:nvPr/>
          </p:nvCxnSpPr>
          <p:spPr bwMode="auto">
            <a:xfrm rot="1870289" flipV="1">
              <a:off x="7275" y="1342"/>
              <a:ext cx="416" cy="334"/>
            </a:xfrm>
            <a:prstGeom prst="straightConnector1">
              <a:avLst/>
            </a:prstGeom>
            <a:noFill/>
            <a:ln w="38100">
              <a:solidFill>
                <a:srgbClr val="FFF06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1" name="Straight Arrow Connector 141"/>
            <p:cNvCxnSpPr>
              <a:cxnSpLocks noChangeShapeType="1"/>
            </p:cNvCxnSpPr>
            <p:nvPr/>
          </p:nvCxnSpPr>
          <p:spPr bwMode="auto">
            <a:xfrm rot="7270289" flipH="1" flipV="1">
              <a:off x="7223" y="1284"/>
              <a:ext cx="451" cy="270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2" name="Straight Arrow Connector 142"/>
            <p:cNvCxnSpPr>
              <a:cxnSpLocks noChangeShapeType="1"/>
            </p:cNvCxnSpPr>
            <p:nvPr/>
          </p:nvCxnSpPr>
          <p:spPr bwMode="auto">
            <a:xfrm rot="16200000" flipV="1">
              <a:off x="5746" y="1011"/>
              <a:ext cx="304" cy="284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Straight Arrow Connector 143"/>
            <p:cNvCxnSpPr>
              <a:cxnSpLocks noChangeShapeType="1"/>
            </p:cNvCxnSpPr>
            <p:nvPr/>
          </p:nvCxnSpPr>
          <p:spPr bwMode="auto">
            <a:xfrm rot="1870289" flipV="1">
              <a:off x="7240" y="1549"/>
              <a:ext cx="275" cy="81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Straight Arrow Connector 144"/>
            <p:cNvCxnSpPr>
              <a:cxnSpLocks noChangeShapeType="1"/>
            </p:cNvCxnSpPr>
            <p:nvPr/>
          </p:nvCxnSpPr>
          <p:spPr bwMode="auto">
            <a:xfrm rot="12670289" flipV="1">
              <a:off x="5335" y="1511"/>
              <a:ext cx="492" cy="319"/>
            </a:xfrm>
            <a:prstGeom prst="straightConnector1">
              <a:avLst/>
            </a:prstGeom>
            <a:noFill/>
            <a:ln w="38100">
              <a:solidFill>
                <a:srgbClr val="FFF06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5" name="Straight Arrow Connector 145"/>
            <p:cNvCxnSpPr>
              <a:cxnSpLocks noChangeShapeType="1"/>
            </p:cNvCxnSpPr>
            <p:nvPr/>
          </p:nvCxnSpPr>
          <p:spPr bwMode="auto">
            <a:xfrm rot="12670289" flipV="1">
              <a:off x="5377" y="1523"/>
              <a:ext cx="491" cy="147"/>
            </a:xfrm>
            <a:prstGeom prst="straightConnector1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6" name="Straight Arrow Connector 146"/>
            <p:cNvCxnSpPr>
              <a:cxnSpLocks noChangeShapeType="1"/>
            </p:cNvCxnSpPr>
            <p:nvPr/>
          </p:nvCxnSpPr>
          <p:spPr bwMode="auto">
            <a:xfrm rot="7270289">
              <a:off x="5544" y="1624"/>
              <a:ext cx="324" cy="2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7" name="TextBox 39"/>
            <p:cNvSpPr txBox="1">
              <a:spLocks noChangeArrowheads="1"/>
            </p:cNvSpPr>
            <p:nvPr/>
          </p:nvSpPr>
          <p:spPr bwMode="auto">
            <a:xfrm>
              <a:off x="6135" y="1101"/>
              <a:ext cx="33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de-DE" sz="1800" b="1" baseline="30000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800" b="1" baseline="30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798" name="TextBox 40"/>
            <p:cNvSpPr txBox="1">
              <a:spLocks noChangeArrowheads="1"/>
            </p:cNvSpPr>
            <p:nvPr/>
          </p:nvSpPr>
          <p:spPr bwMode="auto">
            <a:xfrm>
              <a:off x="6944" y="1205"/>
              <a:ext cx="27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de-DE" sz="1800" b="1" baseline="30000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800" b="1" baseline="30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77" y="1015"/>
              <a:ext cx="271" cy="2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+</a:t>
              </a:r>
              <a:endParaRPr lang="en-US" b="1" kern="0" baseline="30000" dirty="0">
                <a:solidFill>
                  <a:srgbClr val="FF9900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26" y="743"/>
              <a:ext cx="246" cy="2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-</a:t>
              </a:r>
              <a:endParaRPr lang="en-US" b="1" kern="0" baseline="30000" dirty="0">
                <a:solidFill>
                  <a:srgbClr val="FFF063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49" y="1161"/>
              <a:ext cx="271" cy="2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+</a:t>
              </a:r>
              <a:endParaRPr lang="en-US" b="1" kern="0" baseline="30000" dirty="0">
                <a:solidFill>
                  <a:srgbClr val="FF9900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59" y="1413"/>
              <a:ext cx="246" cy="2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-</a:t>
              </a:r>
              <a:endParaRPr lang="en-US" b="1" kern="0" baseline="30000" dirty="0">
                <a:solidFill>
                  <a:srgbClr val="FFF063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32803" name="TextBox 45"/>
            <p:cNvSpPr txBox="1">
              <a:spLocks noChangeArrowheads="1"/>
            </p:cNvSpPr>
            <p:nvPr/>
          </p:nvSpPr>
          <p:spPr bwMode="auto">
            <a:xfrm>
              <a:off x="7463" y="1540"/>
              <a:ext cx="20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4" name="TextBox 46"/>
            <p:cNvSpPr txBox="1">
              <a:spLocks noChangeArrowheads="1"/>
            </p:cNvSpPr>
            <p:nvPr/>
          </p:nvSpPr>
          <p:spPr bwMode="auto">
            <a:xfrm>
              <a:off x="5788" y="718"/>
              <a:ext cx="20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05" name="TextBox 47"/>
            <p:cNvSpPr txBox="1">
              <a:spLocks noChangeArrowheads="1"/>
            </p:cNvSpPr>
            <p:nvPr/>
          </p:nvSpPr>
          <p:spPr bwMode="auto">
            <a:xfrm>
              <a:off x="5912" y="1349"/>
              <a:ext cx="27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lang="de-DE" sz="1800" b="1" baseline="30000">
                  <a:solidFill>
                    <a:srgbClr val="F2F2F2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1800" b="1" baseline="30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30" y="1506"/>
              <a:ext cx="246" cy="29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F063"/>
                  </a:solidFill>
                  <a:latin typeface="+mn-lt"/>
                  <a:ea typeface="+mn-ea"/>
                  <a:cs typeface="Times New Roman" pitchFamily="18" charset="0"/>
                </a:rPr>
                <a:t>-</a:t>
              </a:r>
              <a:endParaRPr lang="en-US" b="1" kern="0" baseline="30000" dirty="0">
                <a:solidFill>
                  <a:srgbClr val="FFF063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  <p:sp>
          <p:nvSpPr>
            <p:cNvPr id="32807" name="TextBox 49"/>
            <p:cNvSpPr txBox="1">
              <a:spLocks noChangeArrowheads="1"/>
            </p:cNvSpPr>
            <p:nvPr/>
          </p:nvSpPr>
          <p:spPr bwMode="auto">
            <a:xfrm>
              <a:off x="5347" y="1588"/>
              <a:ext cx="20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l-GR" sz="1800" b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18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74" y="1261"/>
              <a:ext cx="271" cy="29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e</a:t>
              </a:r>
              <a:r>
                <a:rPr lang="de-DE" b="1" kern="0" baseline="30000" dirty="0">
                  <a:solidFill>
                    <a:srgbClr val="FF9900"/>
                  </a:solidFill>
                  <a:latin typeface="+mn-lt"/>
                  <a:ea typeface="+mn-ea"/>
                  <a:cs typeface="Times New Roman" pitchFamily="18" charset="0"/>
                </a:rPr>
                <a:t>+</a:t>
              </a:r>
              <a:endParaRPr lang="en-US" b="1" kern="0" baseline="30000" dirty="0">
                <a:solidFill>
                  <a:srgbClr val="FF9900"/>
                </a:solidFill>
                <a:latin typeface="+mn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27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smtClean="0">
                <a:cs typeface="Arial" pitchFamily="34" charset="0"/>
              </a:rPr>
              <a:t>I. Ravinovich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INPC 2013</a:t>
            </a:r>
          </a:p>
        </p:txBody>
      </p:sp>
      <p:sp>
        <p:nvSpPr>
          <p:cNvPr id="327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68415A0-4BC9-4FF1-8A4A-951E78548544}" type="slidenum">
              <a:rPr lang="en-US" sz="1400"/>
              <a:pPr eaLnBrk="1" hangingPunct="1"/>
              <a:t>9</a:t>
            </a:fld>
            <a:endParaRPr 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4.8|12.6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20472</TotalTime>
  <Words>1639</Words>
  <Application>Microsoft Office PowerPoint</Application>
  <PresentationFormat>Presentazione su schermo (4:3)</PresentationFormat>
  <Paragraphs>342</Paragraphs>
  <Slides>29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Blends</vt:lpstr>
      <vt:lpstr>Equation</vt:lpstr>
      <vt:lpstr>משוואה</vt:lpstr>
      <vt:lpstr>Di-electron measurements with the Hadron Blind Detector in the PHENIX experiment at RHIC</vt:lpstr>
      <vt:lpstr>Outline</vt:lpstr>
      <vt:lpstr>PHENIX dilepton program</vt:lpstr>
      <vt:lpstr>Dilepton continuum in p+p collisions </vt:lpstr>
      <vt:lpstr>Estimate of expected sources, “Cocktail” </vt:lpstr>
      <vt:lpstr>Au+Au dilepton continuum</vt:lpstr>
      <vt:lpstr>Presentazione standard di PowerPoint</vt:lpstr>
      <vt:lpstr>Motivation</vt:lpstr>
      <vt:lpstr>Key Challenge for PHENIX: Pair Background</vt:lpstr>
      <vt:lpstr>Presentazione standard di PowerPoint</vt:lpstr>
      <vt:lpstr>Separating signal from background</vt:lpstr>
      <vt:lpstr>HBD design and performance   </vt:lpstr>
      <vt:lpstr>Run-9 p+p dileptons with the HBD</vt:lpstr>
      <vt:lpstr>Run-10 Au+Au dileptons with the HBD</vt:lpstr>
      <vt:lpstr>Run-10 data with HBD:  data/cocktail</vt:lpstr>
      <vt:lpstr>Recent progress on the analysis front</vt:lpstr>
      <vt:lpstr>Improved electron sample purity</vt:lpstr>
      <vt:lpstr>Summary</vt:lpstr>
      <vt:lpstr>Backup slides</vt:lpstr>
      <vt:lpstr>Centrality dependence of the enhancement </vt:lpstr>
      <vt:lpstr>pT dependence of low mass enhancement </vt:lpstr>
      <vt:lpstr>Presentazione standard di PowerPoint</vt:lpstr>
      <vt:lpstr>HBD installed in PHENIX IR</vt:lpstr>
      <vt:lpstr>Analysis details of Au+Au with HBD</vt:lpstr>
      <vt:lpstr>Differences in runs with and without HBD</vt:lpstr>
      <vt:lpstr>Comparison of run-10 to published run-4 results</vt:lpstr>
      <vt:lpstr>Comparison of run-10 to published run-4 results</vt:lpstr>
      <vt:lpstr>Background subtraction (at QM2012)</vt:lpstr>
      <vt:lpstr>Component by component subtraction</vt:lpstr>
    </vt:vector>
  </TitlesOfParts>
  <Company>Weizamnn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HBD Monte Carlo</dc:title>
  <dc:creator>Ilia Ravinovich</dc:creator>
  <cp:lastModifiedBy>tecno</cp:lastModifiedBy>
  <cp:revision>1166</cp:revision>
  <dcterms:created xsi:type="dcterms:W3CDTF">2004-11-16T15:39:08Z</dcterms:created>
  <dcterms:modified xsi:type="dcterms:W3CDTF">2013-06-03T12:04:50Z</dcterms:modified>
</cp:coreProperties>
</file>