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437" r:id="rId2"/>
    <p:sldId id="406" r:id="rId3"/>
    <p:sldId id="387" r:id="rId4"/>
    <p:sldId id="442" r:id="rId5"/>
    <p:sldId id="427" r:id="rId6"/>
    <p:sldId id="391" r:id="rId7"/>
    <p:sldId id="392" r:id="rId8"/>
    <p:sldId id="393" r:id="rId9"/>
    <p:sldId id="433" r:id="rId10"/>
    <p:sldId id="397" r:id="rId11"/>
    <p:sldId id="398" r:id="rId12"/>
    <p:sldId id="399" r:id="rId13"/>
    <p:sldId id="404" r:id="rId14"/>
    <p:sldId id="405" r:id="rId15"/>
    <p:sldId id="373" r:id="rId16"/>
    <p:sldId id="443" r:id="rId17"/>
    <p:sldId id="388" r:id="rId18"/>
    <p:sldId id="389" r:id="rId19"/>
    <p:sldId id="315" r:id="rId20"/>
    <p:sldId id="374" r:id="rId21"/>
    <p:sldId id="407" r:id="rId22"/>
    <p:sldId id="357" r:id="rId23"/>
    <p:sldId id="332" r:id="rId24"/>
    <p:sldId id="328" r:id="rId25"/>
    <p:sldId id="345" r:id="rId26"/>
    <p:sldId id="438" r:id="rId27"/>
    <p:sldId id="336" r:id="rId28"/>
    <p:sldId id="340" r:id="rId29"/>
    <p:sldId id="359" r:id="rId30"/>
    <p:sldId id="414" r:id="rId31"/>
    <p:sldId id="360" r:id="rId32"/>
    <p:sldId id="369" r:id="rId33"/>
    <p:sldId id="419" r:id="rId34"/>
    <p:sldId id="429" r:id="rId35"/>
    <p:sldId id="430" r:id="rId36"/>
    <p:sldId id="431" r:id="rId37"/>
    <p:sldId id="432" r:id="rId38"/>
    <p:sldId id="423" r:id="rId39"/>
    <p:sldId id="385" r:id="rId40"/>
    <p:sldId id="415" r:id="rId41"/>
    <p:sldId id="416" r:id="rId42"/>
    <p:sldId id="420" r:id="rId43"/>
    <p:sldId id="421" r:id="rId44"/>
    <p:sldId id="439" r:id="rId45"/>
    <p:sldId id="417" r:id="rId46"/>
    <p:sldId id="440" r:id="rId47"/>
    <p:sldId id="422" r:id="rId48"/>
    <p:sldId id="424" r:id="rId49"/>
    <p:sldId id="412" r:id="rId50"/>
    <p:sldId id="383" r:id="rId51"/>
    <p:sldId id="350" r:id="rId52"/>
    <p:sldId id="434" r:id="rId53"/>
    <p:sldId id="435" r:id="rId54"/>
    <p:sldId id="441" r:id="rId55"/>
    <p:sldId id="436" r:id="rId56"/>
    <p:sldId id="310" r:id="rId57"/>
    <p:sldId id="413" r:id="rId58"/>
  </p:sldIdLst>
  <p:sldSz cx="9144000" cy="6858000" type="screen4x3"/>
  <p:notesSz cx="7099300" cy="102346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E610F6"/>
    <a:srgbClr val="00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ferSingleView="1">
    <p:restoredLeft sz="15620"/>
    <p:restoredTop sz="94660"/>
  </p:normalViewPr>
  <p:slideViewPr>
    <p:cSldViewPr>
      <p:cViewPr>
        <p:scale>
          <a:sx n="67" d="100"/>
          <a:sy n="67" d="100"/>
        </p:scale>
        <p:origin x="-2130" y="-294"/>
      </p:cViewPr>
      <p:guideLst>
        <p:guide orient="horz" pos="2160"/>
        <p:guide pos="2880"/>
      </p:guideLst>
    </p:cSldViewPr>
  </p:slideViewPr>
  <p:notesTextViewPr>
    <p:cViewPr>
      <p:scale>
        <a:sx n="1" d="1"/>
        <a:sy n="1" d="1"/>
      </p:scale>
      <p:origin x="0" y="0"/>
    </p:cViewPr>
  </p:notesTextViewPr>
  <p:sorterViewPr>
    <p:cViewPr>
      <p:scale>
        <a:sx n="80" d="100"/>
        <a:sy n="80" d="100"/>
      </p:scale>
      <p:origin x="0" y="42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cs typeface="+mn-cs"/>
              </a:defRPr>
            </a:lvl1pPr>
          </a:lstStyle>
          <a:p>
            <a:pPr>
              <a:defRPr/>
            </a:pPr>
            <a:fld id="{18088F85-4091-4FAF-A0B6-CBDA5582B0D8}" type="datetimeFigureOut">
              <a:rPr lang="en-US"/>
              <a:pPr>
                <a:defRPr/>
              </a:pPr>
              <a:t>6/4/2013</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US" noProof="0" smtClean="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9048" tIns="49524" rIns="99048" bIns="49524"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mn-lt"/>
                <a:cs typeface="+mn-cs"/>
              </a:defRPr>
            </a:lvl1pPr>
          </a:lstStyle>
          <a:p>
            <a:pPr>
              <a:defRPr/>
            </a:pPr>
            <a:fld id="{36B2405C-54E7-40E2-B097-154CA765E5B7}" type="slidenum">
              <a:rPr lang="en-US"/>
              <a:pPr>
                <a:defRPr/>
              </a:pPr>
              <a:t>‹N›</a:t>
            </a:fld>
            <a:endParaRPr lang="en-US"/>
          </a:p>
        </p:txBody>
      </p:sp>
    </p:spTree>
    <p:extLst>
      <p:ext uri="{BB962C8B-B14F-4D97-AF65-F5344CB8AC3E}">
        <p14:creationId xmlns:p14="http://schemas.microsoft.com/office/powerpoint/2010/main" val="17574481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8D841A-8E17-45B4-9C0F-6B3AA20B04F2}" type="slidenum">
              <a:rPr lang="en-US"/>
              <a:pPr>
                <a:defRPr/>
              </a:pPr>
              <a:t>16</a:t>
            </a:fld>
            <a:endParaRPr lang="en-US" dirty="0"/>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4B357FC-9682-4637-8E7C-F28689074C55}" type="datetime1">
              <a:rPr lang="en-US"/>
              <a:pPr>
                <a:defRPr/>
              </a:pPr>
              <a:t>6/4/2013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L.P. Csernai</a:t>
            </a:r>
          </a:p>
        </p:txBody>
      </p:sp>
      <p:sp>
        <p:nvSpPr>
          <p:cNvPr id="6" name="Slide Number Placeholder 5"/>
          <p:cNvSpPr>
            <a:spLocks noGrp="1"/>
          </p:cNvSpPr>
          <p:nvPr>
            <p:ph type="sldNum" sz="quarter" idx="12"/>
          </p:nvPr>
        </p:nvSpPr>
        <p:spPr/>
        <p:txBody>
          <a:bodyPr/>
          <a:lstStyle>
            <a:lvl1pPr>
              <a:defRPr/>
            </a:lvl1pPr>
          </a:lstStyle>
          <a:p>
            <a:pPr>
              <a:defRPr/>
            </a:pPr>
            <a:fld id="{ABBCFD80-539A-445E-BCB2-56C27D5E38CC}" type="slidenum">
              <a:rPr lang="en-US"/>
              <a:pPr>
                <a:defRPr/>
              </a:pPr>
              <a:t>‹N›</a:t>
            </a:fld>
            <a:endParaRPr lang="en-US" dirty="0"/>
          </a:p>
        </p:txBody>
      </p:sp>
    </p:spTree>
    <p:extLst>
      <p:ext uri="{BB962C8B-B14F-4D97-AF65-F5344CB8AC3E}">
        <p14:creationId xmlns:p14="http://schemas.microsoft.com/office/powerpoint/2010/main" val="183283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C54BB9-9AAF-495F-9688-B57BA0D8B0B5}" type="datetime1">
              <a:rPr lang="en-US"/>
              <a:pPr>
                <a:defRPr/>
              </a:pPr>
              <a:t>6/4/2013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L.P. Csernai</a:t>
            </a:r>
          </a:p>
        </p:txBody>
      </p:sp>
      <p:sp>
        <p:nvSpPr>
          <p:cNvPr id="6" name="Slide Number Placeholder 5"/>
          <p:cNvSpPr>
            <a:spLocks noGrp="1"/>
          </p:cNvSpPr>
          <p:nvPr>
            <p:ph type="sldNum" sz="quarter" idx="12"/>
          </p:nvPr>
        </p:nvSpPr>
        <p:spPr/>
        <p:txBody>
          <a:bodyPr/>
          <a:lstStyle>
            <a:lvl1pPr>
              <a:defRPr/>
            </a:lvl1pPr>
          </a:lstStyle>
          <a:p>
            <a:pPr>
              <a:defRPr/>
            </a:pPr>
            <a:fld id="{677D7500-464F-46B0-A407-5CD548CCD05A}" type="slidenum">
              <a:rPr lang="en-US"/>
              <a:pPr>
                <a:defRPr/>
              </a:pPr>
              <a:t>‹N›</a:t>
            </a:fld>
            <a:endParaRPr lang="en-US" dirty="0"/>
          </a:p>
        </p:txBody>
      </p:sp>
    </p:spTree>
    <p:extLst>
      <p:ext uri="{BB962C8B-B14F-4D97-AF65-F5344CB8AC3E}">
        <p14:creationId xmlns:p14="http://schemas.microsoft.com/office/powerpoint/2010/main" val="427878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94F35D6-3E18-44E2-AC90-BF2C6A72D285}" type="datetime1">
              <a:rPr lang="en-US"/>
              <a:pPr>
                <a:defRPr/>
              </a:pPr>
              <a:t>6/4/2013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L.P. Csernai</a:t>
            </a:r>
          </a:p>
        </p:txBody>
      </p:sp>
      <p:sp>
        <p:nvSpPr>
          <p:cNvPr id="6" name="Slide Number Placeholder 5"/>
          <p:cNvSpPr>
            <a:spLocks noGrp="1"/>
          </p:cNvSpPr>
          <p:nvPr>
            <p:ph type="sldNum" sz="quarter" idx="12"/>
          </p:nvPr>
        </p:nvSpPr>
        <p:spPr/>
        <p:txBody>
          <a:bodyPr/>
          <a:lstStyle>
            <a:lvl1pPr>
              <a:defRPr/>
            </a:lvl1pPr>
          </a:lstStyle>
          <a:p>
            <a:pPr>
              <a:defRPr/>
            </a:pPr>
            <a:fld id="{233EB12E-3390-46D3-A0DD-834F5E225811}" type="slidenum">
              <a:rPr lang="en-US"/>
              <a:pPr>
                <a:defRPr/>
              </a:pPr>
              <a:t>‹N›</a:t>
            </a:fld>
            <a:endParaRPr lang="en-US" dirty="0"/>
          </a:p>
        </p:txBody>
      </p:sp>
    </p:spTree>
    <p:extLst>
      <p:ext uri="{BB962C8B-B14F-4D97-AF65-F5344CB8AC3E}">
        <p14:creationId xmlns:p14="http://schemas.microsoft.com/office/powerpoint/2010/main" val="3921887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0DFC0551-DDD1-43C3-8CD9-74E913C26CB7}" type="datetime1">
              <a:rPr lang="en-US"/>
              <a:pPr>
                <a:defRPr/>
              </a:pPr>
              <a:t>6/4/2013</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L.P. Csernai</a:t>
            </a:r>
          </a:p>
        </p:txBody>
      </p:sp>
      <p:sp>
        <p:nvSpPr>
          <p:cNvPr id="5" name="Slide Number Placeholder 5"/>
          <p:cNvSpPr>
            <a:spLocks noGrp="1"/>
          </p:cNvSpPr>
          <p:nvPr>
            <p:ph type="sldNum" sz="quarter" idx="12"/>
          </p:nvPr>
        </p:nvSpPr>
        <p:spPr/>
        <p:txBody>
          <a:bodyPr/>
          <a:lstStyle>
            <a:lvl1pPr>
              <a:defRPr/>
            </a:lvl1pPr>
          </a:lstStyle>
          <a:p>
            <a:pPr>
              <a:defRPr/>
            </a:pPr>
            <a:fld id="{B0CD0007-E11A-4E78-B6A0-25C13896E55F}" type="slidenum">
              <a:rPr lang="en-US"/>
              <a:pPr>
                <a:defRPr/>
              </a:pPr>
              <a:t>‹N›</a:t>
            </a:fld>
            <a:endParaRPr lang="en-US" dirty="0"/>
          </a:p>
        </p:txBody>
      </p:sp>
    </p:spTree>
    <p:extLst>
      <p:ext uri="{BB962C8B-B14F-4D97-AF65-F5344CB8AC3E}">
        <p14:creationId xmlns:p14="http://schemas.microsoft.com/office/powerpoint/2010/main" val="1983813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B97F61-11A1-452E-863F-ADC482A37E8F}" type="datetime1">
              <a:rPr lang="en-US"/>
              <a:pPr>
                <a:defRPr/>
              </a:pPr>
              <a:t>6/4/2013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L.P. Csernai</a:t>
            </a:r>
          </a:p>
        </p:txBody>
      </p:sp>
      <p:sp>
        <p:nvSpPr>
          <p:cNvPr id="6" name="Slide Number Placeholder 5"/>
          <p:cNvSpPr>
            <a:spLocks noGrp="1"/>
          </p:cNvSpPr>
          <p:nvPr>
            <p:ph type="sldNum" sz="quarter" idx="12"/>
          </p:nvPr>
        </p:nvSpPr>
        <p:spPr/>
        <p:txBody>
          <a:bodyPr/>
          <a:lstStyle>
            <a:lvl1pPr>
              <a:defRPr/>
            </a:lvl1pPr>
          </a:lstStyle>
          <a:p>
            <a:pPr>
              <a:defRPr/>
            </a:pPr>
            <a:fld id="{CF1DEFA6-7EDD-4D6B-80D2-BC2AB6C7ED7F}" type="slidenum">
              <a:rPr lang="en-US"/>
              <a:pPr>
                <a:defRPr/>
              </a:pPr>
              <a:t>‹N›</a:t>
            </a:fld>
            <a:endParaRPr lang="en-US" dirty="0"/>
          </a:p>
        </p:txBody>
      </p:sp>
    </p:spTree>
    <p:extLst>
      <p:ext uri="{BB962C8B-B14F-4D97-AF65-F5344CB8AC3E}">
        <p14:creationId xmlns:p14="http://schemas.microsoft.com/office/powerpoint/2010/main" val="70308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881349-F76E-431D-BF87-158FA94356BC}" type="datetime1">
              <a:rPr lang="en-US"/>
              <a:pPr>
                <a:defRPr/>
              </a:pPr>
              <a:t>6/4/2013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L.P. Csernai</a:t>
            </a:r>
          </a:p>
        </p:txBody>
      </p:sp>
      <p:sp>
        <p:nvSpPr>
          <p:cNvPr id="6" name="Slide Number Placeholder 5"/>
          <p:cNvSpPr>
            <a:spLocks noGrp="1"/>
          </p:cNvSpPr>
          <p:nvPr>
            <p:ph type="sldNum" sz="quarter" idx="12"/>
          </p:nvPr>
        </p:nvSpPr>
        <p:spPr/>
        <p:txBody>
          <a:bodyPr/>
          <a:lstStyle>
            <a:lvl1pPr>
              <a:defRPr/>
            </a:lvl1pPr>
          </a:lstStyle>
          <a:p>
            <a:pPr>
              <a:defRPr/>
            </a:pPr>
            <a:fld id="{4D68E7B7-C6CA-4051-A1C6-A797356D5450}" type="slidenum">
              <a:rPr lang="en-US"/>
              <a:pPr>
                <a:defRPr/>
              </a:pPr>
              <a:t>‹N›</a:t>
            </a:fld>
            <a:endParaRPr lang="en-US" dirty="0"/>
          </a:p>
        </p:txBody>
      </p:sp>
    </p:spTree>
    <p:extLst>
      <p:ext uri="{BB962C8B-B14F-4D97-AF65-F5344CB8AC3E}">
        <p14:creationId xmlns:p14="http://schemas.microsoft.com/office/powerpoint/2010/main" val="301867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1231102-A462-48D8-87FA-B75CBEF3A204}" type="datetime1">
              <a:rPr lang="en-US"/>
              <a:pPr>
                <a:defRPr/>
              </a:pPr>
              <a:t>6/4/2013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L.P. Csernai</a:t>
            </a:r>
          </a:p>
        </p:txBody>
      </p:sp>
      <p:sp>
        <p:nvSpPr>
          <p:cNvPr id="7" name="Slide Number Placeholder 5"/>
          <p:cNvSpPr>
            <a:spLocks noGrp="1"/>
          </p:cNvSpPr>
          <p:nvPr>
            <p:ph type="sldNum" sz="quarter" idx="12"/>
          </p:nvPr>
        </p:nvSpPr>
        <p:spPr/>
        <p:txBody>
          <a:bodyPr/>
          <a:lstStyle>
            <a:lvl1pPr>
              <a:defRPr/>
            </a:lvl1pPr>
          </a:lstStyle>
          <a:p>
            <a:pPr>
              <a:defRPr/>
            </a:pPr>
            <a:fld id="{D6C80782-C143-426E-B495-62384374AABB}" type="slidenum">
              <a:rPr lang="en-US"/>
              <a:pPr>
                <a:defRPr/>
              </a:pPr>
              <a:t>‹N›</a:t>
            </a:fld>
            <a:endParaRPr lang="en-US" dirty="0"/>
          </a:p>
        </p:txBody>
      </p:sp>
    </p:spTree>
    <p:extLst>
      <p:ext uri="{BB962C8B-B14F-4D97-AF65-F5344CB8AC3E}">
        <p14:creationId xmlns:p14="http://schemas.microsoft.com/office/powerpoint/2010/main" val="405218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4A492D8-6D77-42AB-8E35-AA03DC073F27}" type="datetime1">
              <a:rPr lang="en-US"/>
              <a:pPr>
                <a:defRPr/>
              </a:pPr>
              <a:t>6/4/2013</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L.P. Csernai</a:t>
            </a:r>
          </a:p>
        </p:txBody>
      </p:sp>
      <p:sp>
        <p:nvSpPr>
          <p:cNvPr id="9" name="Slide Number Placeholder 5"/>
          <p:cNvSpPr>
            <a:spLocks noGrp="1"/>
          </p:cNvSpPr>
          <p:nvPr>
            <p:ph type="sldNum" sz="quarter" idx="12"/>
          </p:nvPr>
        </p:nvSpPr>
        <p:spPr/>
        <p:txBody>
          <a:bodyPr/>
          <a:lstStyle>
            <a:lvl1pPr>
              <a:defRPr/>
            </a:lvl1pPr>
          </a:lstStyle>
          <a:p>
            <a:pPr>
              <a:defRPr/>
            </a:pPr>
            <a:fld id="{2092976C-C757-46DC-9BA8-4A4960E83294}" type="slidenum">
              <a:rPr lang="en-US"/>
              <a:pPr>
                <a:defRPr/>
              </a:pPr>
              <a:t>‹N›</a:t>
            </a:fld>
            <a:endParaRPr lang="en-US" dirty="0"/>
          </a:p>
        </p:txBody>
      </p:sp>
    </p:spTree>
    <p:extLst>
      <p:ext uri="{BB962C8B-B14F-4D97-AF65-F5344CB8AC3E}">
        <p14:creationId xmlns:p14="http://schemas.microsoft.com/office/powerpoint/2010/main" val="81138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468CCD9-45CF-4710-8196-1A356FAD8F2D}" type="datetime1">
              <a:rPr lang="en-US"/>
              <a:pPr>
                <a:defRPr/>
              </a:pPr>
              <a:t>6/4/2013</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L.P. Csernai</a:t>
            </a:r>
          </a:p>
        </p:txBody>
      </p:sp>
      <p:sp>
        <p:nvSpPr>
          <p:cNvPr id="5" name="Slide Number Placeholder 5"/>
          <p:cNvSpPr>
            <a:spLocks noGrp="1"/>
          </p:cNvSpPr>
          <p:nvPr>
            <p:ph type="sldNum" sz="quarter" idx="12"/>
          </p:nvPr>
        </p:nvSpPr>
        <p:spPr/>
        <p:txBody>
          <a:bodyPr/>
          <a:lstStyle>
            <a:lvl1pPr>
              <a:defRPr/>
            </a:lvl1pPr>
          </a:lstStyle>
          <a:p>
            <a:pPr>
              <a:defRPr/>
            </a:pPr>
            <a:fld id="{E90B6DEF-90CA-4155-BAB6-16E4A47EA0D6}" type="slidenum">
              <a:rPr lang="en-US"/>
              <a:pPr>
                <a:defRPr/>
              </a:pPr>
              <a:t>‹N›</a:t>
            </a:fld>
            <a:endParaRPr lang="en-US" dirty="0"/>
          </a:p>
        </p:txBody>
      </p:sp>
    </p:spTree>
    <p:extLst>
      <p:ext uri="{BB962C8B-B14F-4D97-AF65-F5344CB8AC3E}">
        <p14:creationId xmlns:p14="http://schemas.microsoft.com/office/powerpoint/2010/main" val="398326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6B3D86B-47B0-45DA-A0B1-705A36DCE945}" type="datetime1">
              <a:rPr lang="en-US"/>
              <a:pPr>
                <a:defRPr/>
              </a:pPr>
              <a:t>6/4/2013</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L.P. Csernai</a:t>
            </a:r>
          </a:p>
        </p:txBody>
      </p:sp>
      <p:sp>
        <p:nvSpPr>
          <p:cNvPr id="4" name="Slide Number Placeholder 5"/>
          <p:cNvSpPr>
            <a:spLocks noGrp="1"/>
          </p:cNvSpPr>
          <p:nvPr>
            <p:ph type="sldNum" sz="quarter" idx="12"/>
          </p:nvPr>
        </p:nvSpPr>
        <p:spPr/>
        <p:txBody>
          <a:bodyPr/>
          <a:lstStyle>
            <a:lvl1pPr>
              <a:defRPr/>
            </a:lvl1pPr>
          </a:lstStyle>
          <a:p>
            <a:pPr>
              <a:defRPr/>
            </a:pPr>
            <a:fld id="{9BE9981B-813D-40E4-B27E-A0700E4FCAF4}" type="slidenum">
              <a:rPr lang="en-US"/>
              <a:pPr>
                <a:defRPr/>
              </a:pPr>
              <a:t>‹N›</a:t>
            </a:fld>
            <a:endParaRPr lang="en-US" dirty="0"/>
          </a:p>
        </p:txBody>
      </p:sp>
    </p:spTree>
    <p:extLst>
      <p:ext uri="{BB962C8B-B14F-4D97-AF65-F5344CB8AC3E}">
        <p14:creationId xmlns:p14="http://schemas.microsoft.com/office/powerpoint/2010/main" val="425102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9D311B-5EE8-4DE6-9526-D12B2C8C03ED}" type="datetime1">
              <a:rPr lang="en-US"/>
              <a:pPr>
                <a:defRPr/>
              </a:pPr>
              <a:t>6/4/2013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L.P. Csernai</a:t>
            </a:r>
          </a:p>
        </p:txBody>
      </p:sp>
      <p:sp>
        <p:nvSpPr>
          <p:cNvPr id="7" name="Slide Number Placeholder 5"/>
          <p:cNvSpPr>
            <a:spLocks noGrp="1"/>
          </p:cNvSpPr>
          <p:nvPr>
            <p:ph type="sldNum" sz="quarter" idx="12"/>
          </p:nvPr>
        </p:nvSpPr>
        <p:spPr/>
        <p:txBody>
          <a:bodyPr/>
          <a:lstStyle>
            <a:lvl1pPr>
              <a:defRPr/>
            </a:lvl1pPr>
          </a:lstStyle>
          <a:p>
            <a:pPr>
              <a:defRPr/>
            </a:pPr>
            <a:fld id="{928D77EA-71BB-42A7-A089-1105D5E76C15}" type="slidenum">
              <a:rPr lang="en-US"/>
              <a:pPr>
                <a:defRPr/>
              </a:pPr>
              <a:t>‹N›</a:t>
            </a:fld>
            <a:endParaRPr lang="en-US" dirty="0"/>
          </a:p>
        </p:txBody>
      </p:sp>
    </p:spTree>
    <p:extLst>
      <p:ext uri="{BB962C8B-B14F-4D97-AF65-F5344CB8AC3E}">
        <p14:creationId xmlns:p14="http://schemas.microsoft.com/office/powerpoint/2010/main" val="2066801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A9A01F-535F-4129-B8D0-39BAC97598B0}" type="datetime1">
              <a:rPr lang="en-US"/>
              <a:pPr>
                <a:defRPr/>
              </a:pPr>
              <a:t>6/4/2013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L.P. Csernai</a:t>
            </a:r>
          </a:p>
        </p:txBody>
      </p:sp>
      <p:sp>
        <p:nvSpPr>
          <p:cNvPr id="7" name="Slide Number Placeholder 5"/>
          <p:cNvSpPr>
            <a:spLocks noGrp="1"/>
          </p:cNvSpPr>
          <p:nvPr>
            <p:ph type="sldNum" sz="quarter" idx="12"/>
          </p:nvPr>
        </p:nvSpPr>
        <p:spPr/>
        <p:txBody>
          <a:bodyPr/>
          <a:lstStyle>
            <a:lvl1pPr>
              <a:defRPr/>
            </a:lvl1pPr>
          </a:lstStyle>
          <a:p>
            <a:pPr>
              <a:defRPr/>
            </a:pPr>
            <a:fld id="{B550F388-5DAF-4FFA-B686-3EA9426A84E1}" type="slidenum">
              <a:rPr lang="en-US"/>
              <a:pPr>
                <a:defRPr/>
              </a:pPr>
              <a:t>‹N›</a:t>
            </a:fld>
            <a:endParaRPr lang="en-US" dirty="0"/>
          </a:p>
        </p:txBody>
      </p:sp>
    </p:spTree>
    <p:extLst>
      <p:ext uri="{BB962C8B-B14F-4D97-AF65-F5344CB8AC3E}">
        <p14:creationId xmlns:p14="http://schemas.microsoft.com/office/powerpoint/2010/main" val="317730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BDE6C82-5031-4ABB-A350-BFEC0D298B3A}" type="datetime1">
              <a:rPr lang="en-US"/>
              <a:pPr>
                <a:defRPr/>
              </a:pPr>
              <a:t>6/4/2013</a:t>
            </a:fld>
            <a:endParaRPr lang="en-US"/>
          </a:p>
        </p:txBody>
      </p:sp>
      <p:sp>
        <p:nvSpPr>
          <p:cNvPr id="5" name="Footer Placeholder 4"/>
          <p:cNvSpPr>
            <a:spLocks noGrp="1"/>
          </p:cNvSpPr>
          <p:nvPr>
            <p:ph type="ftr" sz="quarter" idx="3"/>
          </p:nvPr>
        </p:nvSpPr>
        <p:spPr>
          <a:xfrm>
            <a:off x="7543800" y="6629400"/>
            <a:ext cx="1143000" cy="22860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L.P. Csernai</a:t>
            </a:r>
          </a:p>
        </p:txBody>
      </p:sp>
      <p:sp>
        <p:nvSpPr>
          <p:cNvPr id="6" name="Slide Number Placeholder 5"/>
          <p:cNvSpPr>
            <a:spLocks noGrp="1"/>
          </p:cNvSpPr>
          <p:nvPr>
            <p:ph type="sldNum" sz="quarter" idx="4"/>
          </p:nvPr>
        </p:nvSpPr>
        <p:spPr>
          <a:xfrm>
            <a:off x="8686800" y="6629400"/>
            <a:ext cx="457200" cy="207963"/>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518305E-6A77-4D8E-AB0D-93FCEE6C9D62}" type="slidenum">
              <a:rPr lang="en-US"/>
              <a:pPr>
                <a:defRPr/>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5.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8.png"/><Relationship Id="rId5" Type="http://schemas.openxmlformats.org/officeDocument/2006/relationships/hyperlink" Target="LHC-Ec-1h-b7-A.mov" TargetMode="Externa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gif"/></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gif"/></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77.png"/><Relationship Id="rId7" Type="http://schemas.openxmlformats.org/officeDocument/2006/relationships/hyperlink" Target="LHCxye8%5e3-32-2-12.mov" TargetMode="Externa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wmf"/><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7432AC79-1D28-4CE1-8FEF-6B38B8CE3F87}" type="slidenum">
              <a:rPr lang="en-US" smtClean="0"/>
              <a:pPr>
                <a:defRPr/>
              </a:pPr>
              <a:t>1</a:t>
            </a:fld>
            <a:endParaRPr lang="en-US" dirty="0"/>
          </a:p>
        </p:txBody>
      </p:sp>
      <p:sp>
        <p:nvSpPr>
          <p:cNvPr id="2052" name="AutoShape 2" descr="http://hqwallpapers4free.com/wallpaper/water_cityscapes_urban_italy_florence_ponte_vecchio_firenze_desktop_2560x1600_hd-wallpaper-1220831.jpg"/>
          <p:cNvSpPr>
            <a:spLocks noChangeAspect="1" noChangeArrowheads="1"/>
          </p:cNvSpPr>
          <p:nvPr/>
        </p:nvSpPr>
        <p:spPr bwMode="auto">
          <a:xfrm>
            <a:off x="144463" y="-2033588"/>
            <a:ext cx="6810375" cy="424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2053" name="AutoShape 4" descr="http://hqwallpapers4free.com/wallpaper/water_cityscapes_urban_italy_florence_ponte_vecchio_firenze_desktop_2560x1600_hd-wallpaper-1220831.jpg"/>
          <p:cNvSpPr>
            <a:spLocks noChangeAspect="1" noChangeArrowheads="1"/>
          </p:cNvSpPr>
          <p:nvPr/>
        </p:nvSpPr>
        <p:spPr bwMode="auto">
          <a:xfrm>
            <a:off x="296863" y="-1881188"/>
            <a:ext cx="6810375" cy="424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205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019800" y="6211888"/>
            <a:ext cx="3124200" cy="646112"/>
          </a:xfrm>
          <a:prstGeom prst="rect">
            <a:avLst/>
          </a:prstGeom>
          <a:solidFill>
            <a:schemeClr val="bg1"/>
          </a:solidFill>
        </p:spPr>
        <p:txBody>
          <a:bodyPr>
            <a:spAutoFit/>
          </a:bodyPr>
          <a:lstStyle/>
          <a:p>
            <a:pPr>
              <a:defRPr/>
            </a:pPr>
            <a:r>
              <a:rPr lang="en-US" b="1" dirty="0">
                <a:solidFill>
                  <a:srgbClr val="0000FF"/>
                </a:solidFill>
                <a:effectLst>
                  <a:outerShdw blurRad="38100" dist="38100" dir="2700000" algn="tl">
                    <a:srgbClr val="000000">
                      <a:alpha val="43137"/>
                    </a:srgbClr>
                  </a:outerShdw>
                </a:effectLst>
              </a:rPr>
              <a:t>Laszlo P. Csernai, </a:t>
            </a:r>
          </a:p>
          <a:p>
            <a:pPr>
              <a:defRPr/>
            </a:pPr>
            <a:r>
              <a:rPr lang="en-US" b="1" dirty="0">
                <a:solidFill>
                  <a:srgbClr val="0000FF"/>
                </a:solidFill>
              </a:rPr>
              <a:t>University of Bergen, Norway</a:t>
            </a:r>
            <a:endParaRPr lang="en-US" sz="1600" b="1" dirty="0">
              <a:solidFill>
                <a:srgbClr val="0000FF"/>
              </a:solidFill>
            </a:endParaRPr>
          </a:p>
        </p:txBody>
      </p:sp>
      <p:sp>
        <p:nvSpPr>
          <p:cNvPr id="11" name="Title 1"/>
          <p:cNvSpPr txBox="1">
            <a:spLocks/>
          </p:cNvSpPr>
          <p:nvPr/>
        </p:nvSpPr>
        <p:spPr bwMode="auto">
          <a:xfrm>
            <a:off x="3124200" y="4267200"/>
            <a:ext cx="533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4800" b="1" dirty="0">
                <a:solidFill>
                  <a:srgbClr val="FF0000"/>
                </a:solidFill>
                <a:effectLst>
                  <a:outerShdw blurRad="38100" dist="38100" dir="2700000" algn="tl">
                    <a:srgbClr val="000000">
                      <a:alpha val="43137"/>
                    </a:srgbClr>
                  </a:outerShdw>
                </a:effectLst>
              </a:rPr>
              <a:t>R</a:t>
            </a:r>
            <a:r>
              <a:rPr lang="en-US" sz="4800" b="1" dirty="0" smtClean="0">
                <a:solidFill>
                  <a:srgbClr val="FF0000"/>
                </a:solidFill>
                <a:effectLst>
                  <a:outerShdw blurRad="38100" dist="38100" dir="2700000" algn="tl">
                    <a:srgbClr val="000000">
                      <a:alpha val="43137"/>
                    </a:srgbClr>
                  </a:outerShdw>
                </a:effectLst>
              </a:rPr>
              <a:t>ecent Results from Fluid Dynamics</a:t>
            </a:r>
          </a:p>
        </p:txBody>
      </p:sp>
      <p:sp>
        <p:nvSpPr>
          <p:cNvPr id="12" name="Rectangle 11"/>
          <p:cNvSpPr/>
          <p:nvPr/>
        </p:nvSpPr>
        <p:spPr>
          <a:xfrm>
            <a:off x="171450" y="5943600"/>
            <a:ext cx="4400550" cy="830263"/>
          </a:xfrm>
          <a:prstGeom prst="rect">
            <a:avLst/>
          </a:prstGeom>
        </p:spPr>
        <p:txBody>
          <a:bodyPr>
            <a:spAutoFit/>
          </a:bodyPr>
          <a:lstStyle/>
          <a:p>
            <a:pPr>
              <a:defRPr/>
            </a:pPr>
            <a:r>
              <a:rPr lang="en-US" sz="2400" b="1" dirty="0">
                <a:solidFill>
                  <a:srgbClr val="009900"/>
                </a:solidFill>
                <a:effectLst>
                  <a:outerShdw blurRad="38100" dist="38100" dir="2700000" algn="tl">
                    <a:srgbClr val="000000">
                      <a:alpha val="43137"/>
                    </a:srgbClr>
                  </a:outerShdw>
                </a:effectLst>
              </a:rPr>
              <a:t>Int. Nuclear Physics Conference,</a:t>
            </a:r>
          </a:p>
          <a:p>
            <a:pPr>
              <a:defRPr/>
            </a:pPr>
            <a:r>
              <a:rPr lang="en-US" sz="2400" b="1" dirty="0">
                <a:solidFill>
                  <a:srgbClr val="009900"/>
                </a:solidFill>
                <a:effectLst>
                  <a:outerShdw blurRad="38100" dist="38100" dir="2700000" algn="tl">
                    <a:srgbClr val="000000">
                      <a:alpha val="43137"/>
                    </a:srgbClr>
                  </a:outerShdw>
                </a:effectLst>
              </a:rPr>
              <a:t>Firenze, Italy, June 2-7, 2013</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Cs\laci\a\BookSlides\PPT-lectures\chapt-0-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8"/>
            <a:ext cx="9144000"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47725"/>
            <a:ext cx="7924800" cy="516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175" y="457200"/>
            <a:ext cx="77692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391400" y="1676400"/>
            <a:ext cx="652463" cy="369888"/>
          </a:xfrm>
          <a:prstGeom prst="rect">
            <a:avLst/>
          </a:prstGeom>
          <a:noFill/>
        </p:spPr>
        <p:txBody>
          <a:bodyPr wrap="none">
            <a:spAutoFit/>
          </a:bodyPr>
          <a:lstStyle/>
          <a:p>
            <a:pPr>
              <a:defRPr/>
            </a:pPr>
            <a:r>
              <a:rPr lang="en-US" b="1" dirty="0">
                <a:solidFill>
                  <a:srgbClr val="FFFF00"/>
                </a:solidFill>
                <a:effectLst>
                  <a:outerShdw blurRad="38100" dist="38100" dir="2700000" algn="tl">
                    <a:srgbClr val="000000">
                      <a:alpha val="43137"/>
                    </a:srgbClr>
                  </a:outerShdw>
                </a:effectLst>
              </a:rPr>
              <a:t>2013</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543800" y="6400800"/>
            <a:ext cx="990600" cy="365125"/>
          </a:xfrm>
        </p:spPr>
        <p:txBody>
          <a:bodyPr/>
          <a:lstStyle/>
          <a:p>
            <a:pPr algn="r">
              <a:defRPr/>
            </a:pPr>
            <a:r>
              <a:rPr lang="en-US" dirty="0" smtClean="0"/>
              <a:t>L.P. Csernai</a:t>
            </a:r>
            <a:endParaRPr lang="en-US" dirty="0"/>
          </a:p>
        </p:txBody>
      </p:sp>
      <p:sp>
        <p:nvSpPr>
          <p:cNvPr id="5" name="Slide Number Placeholder 4"/>
          <p:cNvSpPr>
            <a:spLocks noGrp="1"/>
          </p:cNvSpPr>
          <p:nvPr>
            <p:ph type="sldNum" sz="quarter" idx="12"/>
          </p:nvPr>
        </p:nvSpPr>
        <p:spPr/>
        <p:txBody>
          <a:bodyPr/>
          <a:lstStyle/>
          <a:p>
            <a:pPr algn="ctr">
              <a:defRPr/>
            </a:pPr>
            <a:fld id="{BDD1947E-8BD2-4E80-BEED-9ECB9737AA7D}" type="slidenum">
              <a:rPr lang="en-US" smtClean="0"/>
              <a:pPr algn="ctr">
                <a:defRPr/>
              </a:pPr>
              <a:t>11</a:t>
            </a:fld>
            <a:endParaRPr lang="en-US" dirty="0"/>
          </a:p>
        </p:txBody>
      </p:sp>
      <p:pic>
        <p:nvPicPr>
          <p:cNvPr id="122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2476500"/>
            <a:ext cx="635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2"/>
          <p:cNvSpPr txBox="1">
            <a:spLocks noChangeArrowheads="1"/>
          </p:cNvSpPr>
          <p:nvPr/>
        </p:nvSpPr>
        <p:spPr bwMode="auto">
          <a:xfrm>
            <a:off x="1743075" y="178435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  like Elliptic flow, v</a:t>
            </a:r>
            <a:r>
              <a:rPr lang="en-US" baseline="-25000"/>
              <a:t>2</a:t>
            </a:r>
          </a:p>
        </p:txBody>
      </p:sp>
      <p:sp>
        <p:nvSpPr>
          <p:cNvPr id="12294" name="TextBox 5"/>
          <p:cNvSpPr txBox="1">
            <a:spLocks noChangeArrowheads="1"/>
          </p:cNvSpPr>
          <p:nvPr/>
        </p:nvSpPr>
        <p:spPr bwMode="auto">
          <a:xfrm>
            <a:off x="4962525" y="1230313"/>
            <a:ext cx="220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  spherical with many (16) nearly equal perturbations</a:t>
            </a:r>
            <a:endParaRPr lang="en-US" baseline="-25000"/>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Cs\laci\a\BookSlides\PPT-lectures\chapt-0-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8"/>
            <a:ext cx="9144000"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460625"/>
            <a:ext cx="4124325" cy="326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Box 1"/>
          <p:cNvSpPr txBox="1">
            <a:spLocks noChangeArrowheads="1"/>
          </p:cNvSpPr>
          <p:nvPr/>
        </p:nvSpPr>
        <p:spPr bwMode="auto">
          <a:xfrm>
            <a:off x="914400" y="5638800"/>
            <a:ext cx="7550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Longer tail on the negative ( low </a:t>
            </a:r>
            <a:r>
              <a:rPr lang="en-US" sz="2400">
                <a:latin typeface="Brush Script MT" pitchFamily="66" charset="0"/>
              </a:rPr>
              <a:t>l </a:t>
            </a:r>
            <a:r>
              <a:rPr lang="en-US"/>
              <a:t>) side !  (see discussion of “Skewness” later)</a:t>
            </a:r>
          </a:p>
        </p:txBody>
      </p:sp>
      <p:cxnSp>
        <p:nvCxnSpPr>
          <p:cNvPr id="8" name="Straight Connector 7"/>
          <p:cNvCxnSpPr/>
          <p:nvPr/>
        </p:nvCxnSpPr>
        <p:spPr>
          <a:xfrm>
            <a:off x="6019800" y="3200400"/>
            <a:ext cx="0" cy="1981200"/>
          </a:xfrm>
          <a:prstGeom prst="line">
            <a:avLst/>
          </a:prstGeom>
        </p:spPr>
        <p:style>
          <a:lnRef idx="1">
            <a:schemeClr val="accent1"/>
          </a:lnRef>
          <a:fillRef idx="0">
            <a:schemeClr val="accent1"/>
          </a:fillRef>
          <a:effectRef idx="0">
            <a:schemeClr val="accent1"/>
          </a:effectRef>
          <a:fontRef idx="minor">
            <a:schemeClr val="tx1"/>
          </a:fontRef>
        </p:style>
      </p:cxnSp>
      <p:pic>
        <p:nvPicPr>
          <p:cNvPr id="1331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0488"/>
            <a:ext cx="54864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p:cNvCxnSpPr/>
          <p:nvPr/>
        </p:nvCxnSpPr>
        <p:spPr>
          <a:xfrm>
            <a:off x="2286000" y="1219200"/>
            <a:ext cx="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889375" y="4267200"/>
            <a:ext cx="1600200" cy="1457325"/>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057400" y="2743200"/>
            <a:ext cx="1831975" cy="2981325"/>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13322" name="TextBox 14"/>
          <p:cNvSpPr txBox="1">
            <a:spLocks noChangeArrowheads="1"/>
          </p:cNvSpPr>
          <p:nvPr/>
        </p:nvSpPr>
        <p:spPr bwMode="auto">
          <a:xfrm>
            <a:off x="3657600" y="990600"/>
            <a:ext cx="1535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600"/>
              <a:t>Planc CBM 2013</a:t>
            </a:r>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s\laci\a\BookSlides\PPT-lectures\chapt-0-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8"/>
            <a:ext cx="9144000"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C:\UsersCs\laci\a\BookSlides\Scan-Fig-Add\ch4-C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52425"/>
            <a:ext cx="7772400"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543800" y="6400800"/>
            <a:ext cx="990600" cy="365125"/>
          </a:xfrm>
        </p:spPr>
        <p:txBody>
          <a:bodyPr/>
          <a:lstStyle/>
          <a:p>
            <a:pPr algn="r">
              <a:defRPr/>
            </a:pPr>
            <a:r>
              <a:rPr lang="en-US" dirty="0" smtClean="0"/>
              <a:t>L.P. Csernai</a:t>
            </a:r>
            <a:endParaRPr lang="en-US" dirty="0"/>
          </a:p>
        </p:txBody>
      </p:sp>
      <p:sp>
        <p:nvSpPr>
          <p:cNvPr id="5" name="Slide Number Placeholder 4"/>
          <p:cNvSpPr>
            <a:spLocks noGrp="1"/>
          </p:cNvSpPr>
          <p:nvPr>
            <p:ph type="sldNum" sz="quarter" idx="12"/>
          </p:nvPr>
        </p:nvSpPr>
        <p:spPr/>
        <p:txBody>
          <a:bodyPr/>
          <a:lstStyle/>
          <a:p>
            <a:pPr algn="ctr">
              <a:defRPr/>
            </a:pPr>
            <a:fld id="{935F8D23-3323-4483-ACB9-00B087F3AFAE}" type="slidenum">
              <a:rPr lang="en-US" smtClean="0"/>
              <a:pPr algn="ctr">
                <a:defRPr/>
              </a:pPr>
              <a:t>14</a:t>
            </a:fld>
            <a:endParaRPr lang="en-US" dirty="0"/>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838200"/>
            <a:ext cx="511492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88" y="228600"/>
            <a:ext cx="3795712" cy="69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TextBox 1"/>
          <p:cNvSpPr txBox="1">
            <a:spLocks noChangeArrowheads="1"/>
          </p:cNvSpPr>
          <p:nvPr/>
        </p:nvSpPr>
        <p:spPr bwMode="auto">
          <a:xfrm>
            <a:off x="4318000" y="35052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0000FF"/>
                </a:solidFill>
              </a:rPr>
              <a:t>QGP</a:t>
            </a:r>
          </a:p>
        </p:txBody>
      </p:sp>
      <p:sp>
        <p:nvSpPr>
          <p:cNvPr id="15367" name="TextBox 7"/>
          <p:cNvSpPr txBox="1">
            <a:spLocks noChangeArrowheads="1"/>
          </p:cNvSpPr>
          <p:nvPr/>
        </p:nvSpPr>
        <p:spPr bwMode="auto">
          <a:xfrm>
            <a:off x="8001000" y="35052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0000FF"/>
                </a:solidFill>
              </a:rPr>
              <a:t>HM</a:t>
            </a:r>
          </a:p>
        </p:txBody>
      </p:sp>
      <p:pic>
        <p:nvPicPr>
          <p:cNvPr id="1536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067050"/>
            <a:ext cx="2560638"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9" name="TextBox 2"/>
          <p:cNvSpPr txBox="1">
            <a:spLocks noChangeArrowheads="1"/>
          </p:cNvSpPr>
          <p:nvPr/>
        </p:nvSpPr>
        <p:spPr bwMode="auto">
          <a:xfrm>
            <a:off x="1241425" y="3125788"/>
            <a:ext cx="1860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solidFill>
                  <a:srgbClr val="FF0000"/>
                </a:solidFill>
              </a:rPr>
              <a:t>Positive Skewness</a:t>
            </a:r>
          </a:p>
        </p:txBody>
      </p:sp>
      <p:sp>
        <p:nvSpPr>
          <p:cNvPr id="15370" name="TextBox 11"/>
          <p:cNvSpPr txBox="1">
            <a:spLocks noChangeArrowheads="1"/>
          </p:cNvSpPr>
          <p:nvPr/>
        </p:nvSpPr>
        <p:spPr bwMode="auto">
          <a:xfrm>
            <a:off x="5684838" y="561975"/>
            <a:ext cx="113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solidFill>
                  <a:srgbClr val="FF0000"/>
                </a:solidFill>
              </a:rPr>
              <a:t> Skewness</a:t>
            </a:r>
          </a:p>
        </p:txBody>
      </p:sp>
      <p:sp>
        <p:nvSpPr>
          <p:cNvPr id="15371" name="TextBox 5"/>
          <p:cNvSpPr txBox="1">
            <a:spLocks noChangeArrowheads="1"/>
          </p:cNvSpPr>
          <p:nvPr/>
        </p:nvSpPr>
        <p:spPr bwMode="auto">
          <a:xfrm>
            <a:off x="671513" y="1312863"/>
            <a:ext cx="298608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Higher order moments  can</a:t>
            </a:r>
          </a:p>
          <a:p>
            <a:pPr eaLnBrk="1" hangingPunct="1"/>
            <a:r>
              <a:rPr lang="en-US"/>
              <a:t>be obtained from fluctuations</a:t>
            </a:r>
          </a:p>
          <a:p>
            <a:pPr eaLnBrk="1" hangingPunct="1"/>
            <a:r>
              <a:rPr lang="en-US"/>
              <a:t>around the critical point. </a:t>
            </a:r>
            <a:r>
              <a:rPr lang="en-US">
                <a:sym typeface="Wingdings" pitchFamily="2" charset="2"/>
              </a:rPr>
              <a:t></a:t>
            </a:r>
          </a:p>
          <a:p>
            <a:pPr eaLnBrk="1" hangingPunct="1"/>
            <a:r>
              <a:rPr lang="en-US">
                <a:sym typeface="Wingdings" pitchFamily="2" charset="2"/>
              </a:rPr>
              <a:t>Skewness and Kurtosis are </a:t>
            </a:r>
          </a:p>
          <a:p>
            <a:pPr eaLnBrk="1" hangingPunct="1"/>
            <a:r>
              <a:rPr lang="en-US">
                <a:sym typeface="Wingdings" pitchFamily="2" charset="2"/>
              </a:rPr>
              <a:t>calculated for the QGP  HM</a:t>
            </a:r>
          </a:p>
          <a:p>
            <a:pPr eaLnBrk="1" hangingPunct="1"/>
            <a:r>
              <a:rPr lang="en-US">
                <a:sym typeface="Wingdings" pitchFamily="2" charset="2"/>
              </a:rPr>
              <a:t>phase transition</a:t>
            </a:r>
            <a:endParaRPr lang="en-US"/>
          </a:p>
        </p:txBody>
      </p:sp>
      <p:sp>
        <p:nvSpPr>
          <p:cNvPr id="15372" name="TextBox 6"/>
          <p:cNvSpPr txBox="1">
            <a:spLocks noChangeArrowheads="1"/>
          </p:cNvSpPr>
          <p:nvPr/>
        </p:nvSpPr>
        <p:spPr bwMode="auto">
          <a:xfrm>
            <a:off x="4800600" y="5715000"/>
            <a:ext cx="4098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Negative Skewness indicates  Freeze-out</a:t>
            </a:r>
          </a:p>
          <a:p>
            <a:pPr eaLnBrk="1" hangingPunct="1"/>
            <a:r>
              <a:rPr lang="en-US"/>
              <a:t>mainly still on the QGP side.   </a:t>
            </a:r>
          </a:p>
        </p:txBody>
      </p:sp>
      <p:pic>
        <p:nvPicPr>
          <p:cNvPr id="1537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3588" y="4894263"/>
            <a:ext cx="2568575"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88" y="1055688"/>
            <a:ext cx="37433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L.P. Csernai</a:t>
            </a:r>
            <a:endParaRPr lang="en-US"/>
          </a:p>
        </p:txBody>
      </p:sp>
      <p:sp>
        <p:nvSpPr>
          <p:cNvPr id="3" name="Slide Number Placeholder 2"/>
          <p:cNvSpPr>
            <a:spLocks noGrp="1"/>
          </p:cNvSpPr>
          <p:nvPr>
            <p:ph type="sldNum" sz="quarter" idx="12"/>
          </p:nvPr>
        </p:nvSpPr>
        <p:spPr/>
        <p:txBody>
          <a:bodyPr/>
          <a:lstStyle/>
          <a:p>
            <a:pPr>
              <a:defRPr/>
            </a:pPr>
            <a:fld id="{0F60F4D3-1574-436F-B7B9-20AAC4053220}" type="slidenum">
              <a:rPr lang="en-US" smtClean="0"/>
              <a:pPr>
                <a:defRPr/>
              </a:pPr>
              <a:t>15</a:t>
            </a:fld>
            <a:endParaRPr lang="en-US" dirty="0"/>
          </a:p>
        </p:txBody>
      </p:sp>
      <p:sp>
        <p:nvSpPr>
          <p:cNvPr id="5124" name="TextBox 3"/>
          <p:cNvSpPr txBox="1">
            <a:spLocks noChangeArrowheads="1"/>
          </p:cNvSpPr>
          <p:nvPr/>
        </p:nvSpPr>
        <p:spPr bwMode="auto">
          <a:xfrm>
            <a:off x="33338" y="381000"/>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sz="2800" b="1" dirty="0" smtClean="0">
                <a:solidFill>
                  <a:srgbClr val="FF0000"/>
                </a:solidFill>
                <a:effectLst>
                  <a:outerShdw blurRad="38100" dist="38100" dir="2700000" algn="tl">
                    <a:srgbClr val="000000">
                      <a:alpha val="43137"/>
                    </a:srgbClr>
                  </a:outerShdw>
                </a:effectLst>
              </a:rPr>
              <a:t>Fluctuations form initial states</a:t>
            </a:r>
          </a:p>
        </p:txBody>
      </p:sp>
      <p:sp>
        <p:nvSpPr>
          <p:cNvPr id="16389" name="TextBox 4"/>
          <p:cNvSpPr txBox="1">
            <a:spLocks noChangeArrowheads="1"/>
          </p:cNvSpPr>
          <p:nvPr/>
        </p:nvSpPr>
        <p:spPr bwMode="auto">
          <a:xfrm>
            <a:off x="4724400" y="249238"/>
            <a:ext cx="44196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600"/>
              <a:t>[1] Gardim FG, Grassi F, Hama Y, Luzum M, Ollitraut</a:t>
            </a:r>
          </a:p>
          <a:p>
            <a:pPr eaLnBrk="1" hangingPunct="1"/>
            <a:r>
              <a:rPr lang="en-US" sz="1600"/>
              <a:t>PHYSICAL REVIEW C </a:t>
            </a:r>
            <a:r>
              <a:rPr lang="en-US" sz="1600" b="1"/>
              <a:t>83</a:t>
            </a:r>
            <a:r>
              <a:rPr lang="en-US" sz="1600"/>
              <a:t>, 064901 (2011);  (v</a:t>
            </a:r>
            <a:r>
              <a:rPr lang="en-US" sz="1600" baseline="-25000"/>
              <a:t>1</a:t>
            </a:r>
            <a:r>
              <a:rPr lang="en-US" sz="1600"/>
              <a:t> also)</a:t>
            </a:r>
          </a:p>
          <a:p>
            <a:pPr eaLnBrk="1" hangingPunct="1"/>
            <a:r>
              <a:rPr lang="en-US" sz="1600"/>
              <a:t>[2] Qin GY, Petersen H, Bass SA, Mueller B</a:t>
            </a:r>
            <a:br>
              <a:rPr lang="en-US" sz="1600"/>
            </a:br>
            <a:r>
              <a:rPr lang="en-US" sz="1600"/>
              <a:t>PHYSICAL REVIEW C </a:t>
            </a:r>
            <a:r>
              <a:rPr lang="en-US" sz="1600" b="1"/>
              <a:t>82</a:t>
            </a:r>
            <a:r>
              <a:rPr lang="en-US" sz="1600"/>
              <a:t>, 064903 (2010)</a:t>
            </a:r>
          </a:p>
        </p:txBody>
      </p:sp>
      <p:pic>
        <p:nvPicPr>
          <p:cNvPr id="163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49375"/>
            <a:ext cx="4821238"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1" name="TextBox 5"/>
          <p:cNvSpPr txBox="1">
            <a:spLocks noChangeArrowheads="1"/>
          </p:cNvSpPr>
          <p:nvPr/>
        </p:nvSpPr>
        <p:spPr bwMode="auto">
          <a:xfrm>
            <a:off x="5486400" y="1752600"/>
            <a:ext cx="335280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Cumulative event planes show weak correlation with the global collective reaction plane (RP).</a:t>
            </a:r>
          </a:p>
          <a:p>
            <a:pPr eaLnBrk="1" hangingPunct="1"/>
            <a:endParaRPr lang="en-US"/>
          </a:p>
          <a:p>
            <a:pPr eaLnBrk="1" hangingPunct="1"/>
            <a:r>
              <a:rPr lang="en-US"/>
              <a:t>If the MEP is set to zero (by definition) then CM rapidity fluctuations do not appear, and v</a:t>
            </a:r>
            <a:r>
              <a:rPr lang="en-US" baseline="-25000"/>
              <a:t>1</a:t>
            </a:r>
            <a:r>
              <a:rPr lang="en-US"/>
              <a:t> by definition is zero.</a:t>
            </a:r>
          </a:p>
          <a:p>
            <a:pPr eaLnBrk="1" hangingPunct="1"/>
            <a:endParaRPr lang="en-US"/>
          </a:p>
          <a:p>
            <a:pPr eaLnBrk="1" hangingPunct="1"/>
            <a:r>
              <a:rPr lang="en-US"/>
              <a:t>In [2] v1(pt) is analyzed (for RHIC) and the effect is dominated by fluctuations. (Similar to later LHC measurements.)</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40"/>
          <p:cNvSpPr>
            <a:spLocks noGrp="1"/>
          </p:cNvSpPr>
          <p:nvPr>
            <p:ph type="sldNum" sz="quarter" idx="12"/>
          </p:nvPr>
        </p:nvSpPr>
        <p:spPr>
          <a:xfrm>
            <a:off x="8305800" y="6408738"/>
            <a:ext cx="708025" cy="365125"/>
          </a:xfrm>
        </p:spPr>
        <p:txBody>
          <a:bodyPr/>
          <a:lstStyle/>
          <a:p>
            <a:pPr>
              <a:defRPr/>
            </a:pPr>
            <a:fld id="{F75B2B14-829F-425F-B6E3-A9148B71B80B}" type="slidenum">
              <a:rPr lang="en-US" smtClean="0"/>
              <a:pPr>
                <a:defRPr/>
              </a:pPr>
              <a:t>16</a:t>
            </a:fld>
            <a:r>
              <a:rPr lang="en-US" dirty="0" smtClean="0"/>
              <a:t> </a:t>
            </a:r>
            <a:endParaRPr lang="en-US" dirty="0"/>
          </a:p>
        </p:txBody>
      </p:sp>
      <p:sp>
        <p:nvSpPr>
          <p:cNvPr id="45" name="Rectangle 44"/>
          <p:cNvSpPr/>
          <p:nvPr/>
        </p:nvSpPr>
        <p:spPr>
          <a:xfrm>
            <a:off x="3200400" y="2819400"/>
            <a:ext cx="228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7412" name="Group 17"/>
          <p:cNvGrpSpPr>
            <a:grpSpLocks/>
          </p:cNvGrpSpPr>
          <p:nvPr/>
        </p:nvGrpSpPr>
        <p:grpSpPr bwMode="auto">
          <a:xfrm>
            <a:off x="152400" y="76200"/>
            <a:ext cx="4343400" cy="533400"/>
            <a:chOff x="2976153" y="264225"/>
            <a:chExt cx="2419649" cy="990600"/>
          </a:xfrm>
        </p:grpSpPr>
        <p:sp>
          <p:nvSpPr>
            <p:cNvPr id="17416" name="Text Box 28"/>
            <p:cNvSpPr txBox="1">
              <a:spLocks noChangeArrowheads="1"/>
            </p:cNvSpPr>
            <p:nvPr/>
          </p:nvSpPr>
          <p:spPr bwMode="auto">
            <a:xfrm>
              <a:off x="3045223" y="388050"/>
              <a:ext cx="222095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200" b="1"/>
                <a:t>Flow is partonic @ the LHC</a:t>
              </a:r>
              <a:endParaRPr lang="en-US" sz="2200"/>
            </a:p>
          </p:txBody>
        </p:sp>
        <p:sp>
          <p:nvSpPr>
            <p:cNvPr id="17417" name="AutoShape 34"/>
            <p:cNvSpPr>
              <a:spLocks noChangeArrowheads="1"/>
            </p:cNvSpPr>
            <p:nvPr/>
          </p:nvSpPr>
          <p:spPr bwMode="auto">
            <a:xfrm>
              <a:off x="2976153" y="264225"/>
              <a:ext cx="2419649" cy="990600"/>
            </a:xfrm>
            <a:prstGeom prst="roundRect">
              <a:avLst>
                <a:gd name="adj" fmla="val 16667"/>
              </a:avLst>
            </a:prstGeom>
            <a:noFill/>
            <a:ln w="2857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14" name="TextBox 13"/>
          <p:cNvSpPr txBox="1">
            <a:spLocks noChangeArrowheads="1"/>
          </p:cNvSpPr>
          <p:nvPr/>
        </p:nvSpPr>
        <p:spPr bwMode="auto">
          <a:xfrm>
            <a:off x="2438400" y="5156200"/>
            <a:ext cx="50498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FF0000"/>
                </a:solidFill>
              </a:rPr>
              <a:t>Scaling for partonic flow validated after </a:t>
            </a:r>
          </a:p>
          <a:p>
            <a:pPr eaLnBrk="1" hangingPunct="1"/>
            <a:r>
              <a:rPr lang="en-US" sz="2000" b="1">
                <a:solidFill>
                  <a:srgbClr val="FF0000"/>
                </a:solidFill>
              </a:rPr>
              <a:t>accounting for proton </a:t>
            </a:r>
            <a:r>
              <a:rPr lang="en-US" sz="2000" b="1">
                <a:solidFill>
                  <a:srgbClr val="3333CC"/>
                </a:solidFill>
              </a:rPr>
              <a:t>blue shift</a:t>
            </a:r>
          </a:p>
          <a:p>
            <a:pPr eaLnBrk="1" hangingPunct="1">
              <a:buFont typeface="Wingdings" pitchFamily="2" charset="2"/>
              <a:buChar char="ü"/>
            </a:pPr>
            <a:r>
              <a:rPr lang="en-US" sz="2000" b="1">
                <a:solidFill>
                  <a:srgbClr val="3333CC"/>
                </a:solidFill>
              </a:rPr>
              <a:t> </a:t>
            </a:r>
            <a:r>
              <a:rPr lang="en-US" sz="2000" b="1">
                <a:solidFill>
                  <a:srgbClr val="002060"/>
                </a:solidFill>
              </a:rPr>
              <a:t>Larger partonic flow at the LHC</a:t>
            </a:r>
          </a:p>
        </p:txBody>
      </p:sp>
      <p:graphicFrame>
        <p:nvGraphicFramePr>
          <p:cNvPr id="17414" name="Object 3"/>
          <p:cNvGraphicFramePr>
            <a:graphicFrameLocks noChangeAspect="1"/>
          </p:cNvGraphicFramePr>
          <p:nvPr/>
        </p:nvGraphicFramePr>
        <p:xfrm>
          <a:off x="12700" y="735013"/>
          <a:ext cx="9088438" cy="4424362"/>
        </p:xfrm>
        <a:graphic>
          <a:graphicData uri="http://schemas.openxmlformats.org/presentationml/2006/ole">
            <mc:AlternateContent xmlns:mc="http://schemas.openxmlformats.org/markup-compatibility/2006">
              <mc:Choice xmlns:v="urn:schemas-microsoft-com:vml" Requires="v">
                <p:oleObj spid="_x0000_s17420" name="SPW 11.0 Graph" r:id="rId4" imgW="10091880" imgH="4911840" progId="SigmaPlotGraphicObject.10">
                  <p:embed/>
                </p:oleObj>
              </mc:Choice>
              <mc:Fallback>
                <p:oleObj name="SPW 11.0 Graph" r:id="rId4" imgW="10091880" imgH="4911840" progId="SigmaPlotGraphicObject.10">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735013"/>
                        <a:ext cx="9088438" cy="442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Footer Placeholder 13"/>
          <p:cNvSpPr>
            <a:spLocks noGrp="1"/>
          </p:cNvSpPr>
          <p:nvPr>
            <p:ph type="ftr" sz="quarter" idx="11"/>
          </p:nvPr>
        </p:nvSpPr>
        <p:spPr>
          <a:xfrm>
            <a:off x="3124200" y="6324600"/>
            <a:ext cx="5410200" cy="365125"/>
          </a:xfrm>
        </p:spPr>
        <p:txBody>
          <a:bodyPr/>
          <a:lstStyle/>
          <a:p>
            <a:pPr>
              <a:defRPr/>
            </a:pPr>
            <a:r>
              <a:rPr lang="en-US" dirty="0" smtClean="0"/>
              <a:t>FNP2013, Guadeloupe, March 11-15. 2013,  Roy A. Lacey, Stony Brook University</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795BFA1A-3F25-4FB4-A64D-DAF7788F400A}" type="slidenum">
              <a:rPr lang="en-US"/>
              <a:pPr>
                <a:defRPr/>
              </a:pPr>
              <a:t>17</a:t>
            </a:fld>
            <a:endParaRPr lang="en-US"/>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
            <a:ext cx="3722688" cy="374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1333500"/>
            <a:ext cx="4724400" cy="2308225"/>
          </a:xfrm>
          <a:prstGeom prst="rect">
            <a:avLst/>
          </a:prstGeom>
          <a:noFill/>
        </p:spPr>
        <p:txBody>
          <a:bodyPr>
            <a:spAutoFit/>
          </a:bodyPr>
          <a:lstStyle/>
          <a:p>
            <a:pPr marL="285750" indent="-285750">
              <a:buFont typeface="Wingdings" pitchFamily="2" charset="2"/>
              <a:buChar char="q"/>
              <a:defRPr/>
            </a:pPr>
            <a:r>
              <a:rPr lang="en-US" dirty="0"/>
              <a:t>Global Symmetries</a:t>
            </a:r>
          </a:p>
          <a:p>
            <a:pPr marL="285750" indent="-285750">
              <a:buFont typeface="Wingdings" pitchFamily="2" charset="2"/>
              <a:buChar char="q"/>
              <a:defRPr/>
            </a:pPr>
            <a:r>
              <a:rPr lang="en-US" dirty="0"/>
              <a:t>Symmetry axes in the global CM-frame:  </a:t>
            </a:r>
          </a:p>
          <a:p>
            <a:pPr marL="742950" lvl="1" indent="-285750">
              <a:buFont typeface="Wingdings" pitchFamily="2" charset="2"/>
              <a:buChar char="q"/>
              <a:defRPr/>
            </a:pPr>
            <a:r>
              <a:rPr lang="en-US" dirty="0"/>
              <a:t>( y </a:t>
            </a:r>
            <a:r>
              <a:rPr lang="en-US" dirty="0">
                <a:sym typeface="Wingdings" pitchFamily="2" charset="2"/>
              </a:rPr>
              <a:t> -y)</a:t>
            </a:r>
          </a:p>
          <a:p>
            <a:pPr marL="742950" lvl="1" indent="-285750">
              <a:buFont typeface="Wingdings" pitchFamily="2" charset="2"/>
              <a:buChar char="q"/>
              <a:defRPr/>
            </a:pPr>
            <a:r>
              <a:rPr lang="en-US" dirty="0">
                <a:sym typeface="Wingdings" pitchFamily="2" charset="2"/>
              </a:rPr>
              <a:t>( </a:t>
            </a:r>
            <a:r>
              <a:rPr lang="en-US" dirty="0" err="1">
                <a:sym typeface="Wingdings" pitchFamily="2" charset="2"/>
              </a:rPr>
              <a:t>x,z</a:t>
            </a:r>
            <a:r>
              <a:rPr lang="en-US" dirty="0">
                <a:sym typeface="Wingdings" pitchFamily="2" charset="2"/>
              </a:rPr>
              <a:t>  -x,-z)</a:t>
            </a:r>
            <a:endParaRPr lang="en-US" dirty="0"/>
          </a:p>
          <a:p>
            <a:pPr marL="742950" lvl="1" indent="-285750">
              <a:buFont typeface="Wingdings" pitchFamily="2" charset="2"/>
              <a:buChar char="q"/>
              <a:defRPr/>
            </a:pPr>
            <a:r>
              <a:rPr lang="en-US" dirty="0"/>
              <a:t>Azimuthal symmetry: </a:t>
            </a:r>
            <a:r>
              <a:rPr lang="el-GR" dirty="0"/>
              <a:t>φ-</a:t>
            </a:r>
            <a:r>
              <a:rPr lang="en-US" dirty="0"/>
              <a:t>even  (</a:t>
            </a:r>
            <a:r>
              <a:rPr lang="en-US" dirty="0" err="1"/>
              <a:t>cos</a:t>
            </a:r>
            <a:r>
              <a:rPr lang="en-US" dirty="0"/>
              <a:t> n</a:t>
            </a:r>
            <a:r>
              <a:rPr lang="el-GR" dirty="0"/>
              <a:t>φ)</a:t>
            </a:r>
            <a:r>
              <a:rPr lang="en-US" dirty="0"/>
              <a:t> </a:t>
            </a:r>
          </a:p>
          <a:p>
            <a:pPr marL="742950" lvl="1" indent="-285750">
              <a:buFont typeface="Wingdings" pitchFamily="2" charset="2"/>
              <a:buChar char="q"/>
              <a:defRPr/>
            </a:pPr>
            <a:r>
              <a:rPr lang="en-US" dirty="0"/>
              <a:t>Longitudinal   z-odd, (rap.-odd) for </a:t>
            </a:r>
            <a:r>
              <a:rPr lang="en-US" dirty="0" err="1"/>
              <a:t>v_</a:t>
            </a:r>
            <a:r>
              <a:rPr lang="en-US" baseline="-25000" dirty="0" err="1"/>
              <a:t>odd</a:t>
            </a:r>
            <a:endParaRPr lang="en-US" dirty="0">
              <a:sym typeface="Wingdings" pitchFamily="2" charset="2"/>
            </a:endParaRPr>
          </a:p>
          <a:p>
            <a:pPr marL="742950" lvl="1" indent="-285750">
              <a:buFont typeface="Wingdings" pitchFamily="2" charset="2"/>
              <a:buChar char="q"/>
              <a:defRPr/>
            </a:pPr>
            <a:r>
              <a:rPr lang="en-US" dirty="0">
                <a:sym typeface="Wingdings" pitchFamily="2" charset="2"/>
              </a:rPr>
              <a:t>Spherical or ellipsoidal flow,  expansion</a:t>
            </a:r>
          </a:p>
          <a:p>
            <a:pPr lvl="1">
              <a:defRPr/>
            </a:pPr>
            <a:r>
              <a:rPr lang="en-US" dirty="0">
                <a:sym typeface="Wingdings" pitchFamily="2" charset="2"/>
              </a:rPr>
              <a:t>	</a:t>
            </a:r>
          </a:p>
        </p:txBody>
      </p:sp>
      <p:sp>
        <p:nvSpPr>
          <p:cNvPr id="18438" name="TextBox 7"/>
          <p:cNvSpPr txBox="1">
            <a:spLocks noChangeArrowheads="1"/>
          </p:cNvSpPr>
          <p:nvPr/>
        </p:nvSpPr>
        <p:spPr bwMode="auto">
          <a:xfrm>
            <a:off x="466725" y="5105400"/>
            <a:ext cx="838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buFont typeface="Wingdings" pitchFamily="2" charset="2"/>
              <a:buChar char="q"/>
            </a:pPr>
            <a:r>
              <a:rPr lang="en-US"/>
              <a:t>Fluctuations</a:t>
            </a:r>
          </a:p>
          <a:p>
            <a:pPr eaLnBrk="1" hangingPunct="1">
              <a:buFont typeface="Wingdings" pitchFamily="2" charset="2"/>
              <a:buChar char="q"/>
            </a:pPr>
            <a:r>
              <a:rPr lang="en-US"/>
              <a:t>Global flow and Fluctuations  are simultaneously present </a:t>
            </a:r>
            <a:r>
              <a:rPr lang="en-US">
                <a:sym typeface="Wingdings" pitchFamily="2" charset="2"/>
              </a:rPr>
              <a:t> Ǝ interference</a:t>
            </a:r>
            <a:endParaRPr lang="en-US"/>
          </a:p>
          <a:p>
            <a:pPr lvl="1" eaLnBrk="1" hangingPunct="1">
              <a:buFont typeface="Wingdings" pitchFamily="2" charset="2"/>
              <a:buChar char="q"/>
            </a:pPr>
            <a:r>
              <a:rPr lang="en-US"/>
              <a:t>Azimuth -   Global: even harmonics  - Fluctuations : odd &amp; even harmonics </a:t>
            </a:r>
          </a:p>
          <a:p>
            <a:pPr lvl="1" eaLnBrk="1" hangingPunct="1">
              <a:buFont typeface="Wingdings" pitchFamily="2" charset="2"/>
              <a:buChar char="q"/>
            </a:pPr>
            <a:r>
              <a:rPr lang="en-US"/>
              <a:t>Longitudinal – Global: v1, v3 y-odd   - Fluctuations : odd &amp; even harmonics</a:t>
            </a:r>
          </a:p>
          <a:p>
            <a:pPr lvl="1" eaLnBrk="1" hangingPunct="1">
              <a:buFont typeface="Wingdings" pitchFamily="2" charset="2"/>
              <a:buChar char="q"/>
            </a:pPr>
            <a:r>
              <a:rPr lang="en-US">
                <a:sym typeface="Wingdings" pitchFamily="2" charset="2"/>
              </a:rPr>
              <a:t>The separation of Global &amp; Fluctuating  flow is a must !!    (not done yet)</a:t>
            </a:r>
          </a:p>
        </p:txBody>
      </p:sp>
      <p:pic>
        <p:nvPicPr>
          <p:cNvPr id="184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3822700"/>
            <a:ext cx="641985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63" y="4470400"/>
            <a:ext cx="8186737"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52400" y="357188"/>
            <a:ext cx="6172200" cy="708025"/>
          </a:xfrm>
          <a:prstGeom prst="rect">
            <a:avLst/>
          </a:prstGeom>
          <a:noFill/>
        </p:spPr>
        <p:txBody>
          <a:bodyPr>
            <a:spAutoFit/>
          </a:bodyPr>
          <a:lstStyle/>
          <a:p>
            <a:pPr>
              <a:defRPr/>
            </a:pPr>
            <a:r>
              <a:rPr lang="en-US" sz="4000" b="1" dirty="0">
                <a:solidFill>
                  <a:srgbClr val="FF0000"/>
                </a:solidFill>
                <a:effectLst>
                  <a:outerShdw blurRad="38100" dist="38100" dir="2700000" algn="tl">
                    <a:srgbClr val="000000">
                      <a:alpha val="43137"/>
                    </a:srgbClr>
                  </a:outerShdw>
                </a:effectLst>
              </a:rPr>
              <a:t>Peripheral  Collisions  (A+A)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5DDAF56D-04D0-4366-924F-2AB19032D699}" type="slidenum">
              <a:rPr lang="en-US"/>
              <a:pPr>
                <a:defRPr/>
              </a:pPr>
              <a:t>18</a:t>
            </a:fld>
            <a:endParaRPr lang="en-US"/>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770938"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1" name="TextBox 1"/>
          <p:cNvSpPr txBox="1">
            <a:spLocks noChangeArrowheads="1"/>
          </p:cNvSpPr>
          <p:nvPr/>
        </p:nvSpPr>
        <p:spPr bwMode="auto">
          <a:xfrm>
            <a:off x="381000" y="381000"/>
            <a:ext cx="396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FF0000"/>
                </a:solidFill>
              </a:rPr>
              <a:t>Analysis of Global Flow:</a:t>
            </a:r>
          </a:p>
        </p:txBody>
      </p:sp>
      <p:pic>
        <p:nvPicPr>
          <p:cNvPr id="1946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038600"/>
            <a:ext cx="31337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762375"/>
            <a:ext cx="36861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715000"/>
            <a:ext cx="4271963"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5584825"/>
            <a:ext cx="2438400"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0" y="4286250"/>
            <a:ext cx="4800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46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4688" y="6456363"/>
            <a:ext cx="570865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046788"/>
            <a:ext cx="73342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9" name="TextBox 14"/>
          <p:cNvSpPr txBox="1">
            <a:spLocks noChangeArrowheads="1"/>
          </p:cNvSpPr>
          <p:nvPr/>
        </p:nvSpPr>
        <p:spPr bwMode="auto">
          <a:xfrm>
            <a:off x="152400" y="4981575"/>
            <a:ext cx="396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FF0000"/>
                </a:solidFill>
              </a:rPr>
              <a:t>and Fluctuating Flow:</a:t>
            </a:r>
          </a:p>
        </p:txBody>
      </p:sp>
      <p:cxnSp>
        <p:nvCxnSpPr>
          <p:cNvPr id="3" name="Straight Connector 2"/>
          <p:cNvCxnSpPr/>
          <p:nvPr/>
        </p:nvCxnSpPr>
        <p:spPr>
          <a:xfrm>
            <a:off x="4495800" y="1981200"/>
            <a:ext cx="381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029200" y="3657600"/>
            <a:ext cx="3686175" cy="685800"/>
          </a:xfrm>
          <a:prstGeom prst="rect">
            <a:avLst/>
          </a:prstGeom>
          <a:noFill/>
          <a:ln>
            <a:solidFill>
              <a:srgbClr val="E610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D70B5C92-EE8F-47BE-BD75-498B3C06901B}" type="slidenum">
              <a:rPr lang="en-US"/>
              <a:pPr>
                <a:defRPr/>
              </a:pPr>
              <a:t>19</a:t>
            </a:fld>
            <a:endParaRPr lang="en-US"/>
          </a:p>
        </p:txBody>
      </p:sp>
      <p:sp>
        <p:nvSpPr>
          <p:cNvPr id="4" name="TextBox 3"/>
          <p:cNvSpPr txBox="1"/>
          <p:nvPr/>
        </p:nvSpPr>
        <p:spPr>
          <a:xfrm>
            <a:off x="381000" y="914400"/>
            <a:ext cx="8426450" cy="1323975"/>
          </a:xfrm>
          <a:prstGeom prst="rect">
            <a:avLst/>
          </a:prstGeom>
          <a:noFill/>
        </p:spPr>
        <p:txBody>
          <a:bodyPr>
            <a:spAutoFit/>
          </a:bodyPr>
          <a:lstStyle/>
          <a:p>
            <a:pPr algn="ctr">
              <a:defRPr/>
            </a:pPr>
            <a:r>
              <a:rPr lang="en-US" sz="4000" b="1" dirty="0">
                <a:solidFill>
                  <a:srgbClr val="FF0000"/>
                </a:solidFill>
                <a:effectLst>
                  <a:outerShdw blurRad="38100" dist="38100" dir="2700000" algn="tl">
                    <a:srgbClr val="000000">
                      <a:alpha val="43137"/>
                    </a:srgbClr>
                  </a:outerShdw>
                </a:effectLst>
              </a:rPr>
              <a:t>Global Flow in </a:t>
            </a:r>
          </a:p>
          <a:p>
            <a:pPr algn="ctr">
              <a:defRPr/>
            </a:pPr>
            <a:r>
              <a:rPr lang="en-US" sz="4000" b="1" dirty="0">
                <a:solidFill>
                  <a:srgbClr val="FF0000"/>
                </a:solidFill>
                <a:effectLst>
                  <a:outerShdw blurRad="38100" dist="38100" dir="2700000" algn="tl">
                    <a:srgbClr val="000000">
                      <a:alpha val="43137"/>
                    </a:srgbClr>
                  </a:outerShdw>
                </a:effectLst>
              </a:rPr>
              <a:t>Peripheral  Collisions </a:t>
            </a:r>
            <a:r>
              <a:rPr lang="en-US" sz="3600" b="1" dirty="0">
                <a:solidFill>
                  <a:srgbClr val="FF0000"/>
                </a:solidFill>
                <a:effectLst>
                  <a:outerShdw blurRad="38100" dist="38100" dir="2700000" algn="tl">
                    <a:srgbClr val="000000">
                      <a:alpha val="43137"/>
                    </a:srgbClr>
                  </a:outerShdw>
                </a:effectLst>
              </a:rPr>
              <a:t>(A+A)</a:t>
            </a:r>
          </a:p>
        </p:txBody>
      </p:sp>
      <p:sp>
        <p:nvSpPr>
          <p:cNvPr id="2" name="TextBox 1"/>
          <p:cNvSpPr txBox="1"/>
          <p:nvPr/>
        </p:nvSpPr>
        <p:spPr>
          <a:xfrm>
            <a:off x="152400" y="2692400"/>
            <a:ext cx="8993188" cy="2246313"/>
          </a:xfrm>
          <a:prstGeom prst="rect">
            <a:avLst/>
          </a:prstGeom>
          <a:noFill/>
        </p:spPr>
        <p:txBody>
          <a:bodyPr wrap="none">
            <a:spAutoFit/>
          </a:bodyPr>
          <a:lstStyle/>
          <a:p>
            <a:pPr marL="285750" indent="-285750">
              <a:buFont typeface="Wingdings" pitchFamily="2" charset="2"/>
              <a:buChar char="q"/>
              <a:defRPr/>
            </a:pPr>
            <a:r>
              <a:rPr lang="en-US" sz="2000" dirty="0"/>
              <a:t>  Many interesting phenomena:</a:t>
            </a:r>
          </a:p>
          <a:p>
            <a:pPr>
              <a:defRPr/>
            </a:pPr>
            <a:endParaRPr lang="en-US" sz="2000" dirty="0"/>
          </a:p>
          <a:p>
            <a:pPr marL="742950" lvl="1" indent="-285750">
              <a:buFont typeface="Wingdings" pitchFamily="2" charset="2"/>
              <a:buChar char="q"/>
              <a:defRPr/>
            </a:pPr>
            <a:r>
              <a:rPr lang="en-US" sz="2000" dirty="0"/>
              <a:t>Historically:  Bounce off / Side splash;  Squeeze out   </a:t>
            </a:r>
            <a:r>
              <a:rPr lang="en-US" sz="2000" dirty="0">
                <a:sym typeface="Wingdings" pitchFamily="2" charset="2"/>
              </a:rPr>
              <a:t> pressure &amp; </a:t>
            </a:r>
            <a:r>
              <a:rPr lang="en-US" sz="2000" dirty="0" err="1">
                <a:sym typeface="Wingdings" pitchFamily="2" charset="2"/>
              </a:rPr>
              <a:t>EoS</a:t>
            </a:r>
            <a:endParaRPr lang="en-US" sz="2000" dirty="0">
              <a:sym typeface="Wingdings" pitchFamily="2" charset="2"/>
            </a:endParaRPr>
          </a:p>
          <a:p>
            <a:pPr marL="742950" lvl="1" indent="-285750">
              <a:buFont typeface="Wingdings" pitchFamily="2" charset="2"/>
              <a:buChar char="q"/>
              <a:defRPr/>
            </a:pPr>
            <a:r>
              <a:rPr lang="en-US" sz="2000" dirty="0">
                <a:sym typeface="Wingdings" pitchFamily="2" charset="2"/>
              </a:rPr>
              <a:t>3</a:t>
            </a:r>
            <a:r>
              <a:rPr lang="en-US" sz="2000" baseline="30000" dirty="0">
                <a:sym typeface="Wingdings" pitchFamily="2" charset="2"/>
              </a:rPr>
              <a:t>rd</a:t>
            </a:r>
            <a:r>
              <a:rPr lang="en-US" sz="2000" dirty="0">
                <a:sym typeface="Wingdings" pitchFamily="2" charset="2"/>
              </a:rPr>
              <a:t> flow or Anti-flow (QGP),  Rotation,  KHI, Polarization,  </a:t>
            </a:r>
            <a:r>
              <a:rPr lang="en-US" sz="2000" dirty="0" err="1">
                <a:sym typeface="Wingdings" pitchFamily="2" charset="2"/>
              </a:rPr>
              <a:t>etc</a:t>
            </a:r>
            <a:endParaRPr lang="en-US" sz="2000" dirty="0">
              <a:sym typeface="Wingdings" pitchFamily="2" charset="2"/>
            </a:endParaRPr>
          </a:p>
          <a:p>
            <a:pPr marL="742950" lvl="1" indent="-285750">
              <a:buFont typeface="Wingdings" pitchFamily="2" charset="2"/>
              <a:buChar char="q"/>
              <a:defRPr/>
            </a:pPr>
            <a:r>
              <a:rPr lang="en-US" sz="2000" dirty="0">
                <a:sym typeface="Wingdings" pitchFamily="2" charset="2"/>
              </a:rPr>
              <a:t>These occur only if viscosity is low!  viscosity</a:t>
            </a:r>
          </a:p>
          <a:p>
            <a:pPr marL="742950" lvl="1" indent="-285750">
              <a:buFont typeface="Wingdings" pitchFamily="2" charset="2"/>
              <a:buChar char="q"/>
              <a:defRPr/>
            </a:pPr>
            <a:endParaRPr lang="en-US" sz="2000" dirty="0">
              <a:sym typeface="Wingdings" pitchFamily="2" charset="2"/>
            </a:endParaRPr>
          </a:p>
          <a:p>
            <a:pPr marL="742950" lvl="1" indent="-285750">
              <a:buFont typeface="Wingdings" pitchFamily="2" charset="2"/>
              <a:buChar char="q"/>
              <a:defRPr/>
            </a:pPr>
            <a:r>
              <a:rPr lang="en-US" sz="2000" dirty="0">
                <a:sym typeface="Wingdings" pitchFamily="2" charset="2"/>
              </a:rPr>
              <a:t>With increasing energy  flow becomes  strongly  F/B directed  &amp; v</a:t>
            </a:r>
            <a:r>
              <a:rPr lang="en-US" sz="2000" baseline="-25000" dirty="0">
                <a:sym typeface="Wingdings" pitchFamily="2" charset="2"/>
              </a:rPr>
              <a:t>1</a:t>
            </a:r>
            <a:r>
              <a:rPr lang="en-US" sz="2000" dirty="0">
                <a:sym typeface="Wingdings" pitchFamily="2" charset="2"/>
              </a:rPr>
              <a:t> decreases  </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2D0E4F43-145F-4F1A-86D4-4CE2C83F5057}" type="slidenum">
              <a:rPr lang="en-US"/>
              <a:pPr>
                <a:defRPr/>
              </a:pPr>
              <a:t>2</a:t>
            </a:fld>
            <a:endParaRPr lang="en-US"/>
          </a:p>
        </p:txBody>
      </p:sp>
      <p:sp>
        <p:nvSpPr>
          <p:cNvPr id="4" name="Title 1"/>
          <p:cNvSpPr txBox="1">
            <a:spLocks/>
          </p:cNvSpPr>
          <p:nvPr/>
        </p:nvSpPr>
        <p:spPr bwMode="auto">
          <a:xfrm>
            <a:off x="1828800" y="1981200"/>
            <a:ext cx="53244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b="1" dirty="0" smtClean="0">
                <a:solidFill>
                  <a:srgbClr val="FF0000"/>
                </a:solidFill>
                <a:effectLst>
                  <a:outerShdw blurRad="38100" dist="38100" dir="2700000" algn="tl">
                    <a:srgbClr val="000000">
                      <a:alpha val="43137"/>
                    </a:srgbClr>
                  </a:outerShdw>
                </a:effectLst>
              </a:rPr>
              <a:t>Global </a:t>
            </a:r>
            <a:r>
              <a:rPr lang="en-US" b="1" dirty="0">
                <a:solidFill>
                  <a:srgbClr val="FF0000"/>
                </a:solidFill>
                <a:effectLst>
                  <a:outerShdw blurRad="38100" dist="38100" dir="2700000" algn="tl">
                    <a:srgbClr val="000000">
                      <a:alpha val="43137"/>
                    </a:srgbClr>
                  </a:outerShdw>
                </a:effectLst>
              </a:rPr>
              <a:t>Dynamics versus </a:t>
            </a:r>
            <a:r>
              <a:rPr lang="en-US" b="1" dirty="0" smtClean="0">
                <a:solidFill>
                  <a:srgbClr val="FF0000"/>
                </a:solidFill>
                <a:effectLst>
                  <a:outerShdw blurRad="38100" dist="38100" dir="2700000" algn="tl">
                    <a:srgbClr val="000000">
                      <a:alpha val="43137"/>
                    </a:srgbClr>
                  </a:outerShdw>
                </a:effectLst>
              </a:rPr>
              <a:t>Fluctuations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115888"/>
            <a:ext cx="874712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Box 1"/>
          <p:cNvSpPr txBox="1">
            <a:spLocks noChangeArrowheads="1"/>
          </p:cNvSpPr>
          <p:nvPr/>
        </p:nvSpPr>
        <p:spPr bwMode="auto">
          <a:xfrm>
            <a:off x="6388100" y="4267200"/>
            <a:ext cx="2570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b="1">
                <a:solidFill>
                  <a:srgbClr val="FF0000"/>
                </a:solidFill>
              </a:rPr>
              <a:t>V</a:t>
            </a:r>
            <a:r>
              <a:rPr lang="en-US" b="1" baseline="-25000">
                <a:solidFill>
                  <a:srgbClr val="FF0000"/>
                </a:solidFill>
              </a:rPr>
              <a:t>1</a:t>
            </a:r>
            <a:r>
              <a:rPr lang="en-US" b="1">
                <a:solidFill>
                  <a:srgbClr val="FF0000"/>
                </a:solidFill>
              </a:rPr>
              <a:t> from Global Collective</a:t>
            </a:r>
          </a:p>
          <a:p>
            <a:pPr algn="ctr" eaLnBrk="1" hangingPunct="1"/>
            <a:r>
              <a:rPr lang="en-US" b="1">
                <a:solidFill>
                  <a:srgbClr val="FF0000"/>
                </a:solidFill>
              </a:rPr>
              <a:t>flow </a:t>
            </a:r>
            <a:r>
              <a:rPr lang="en-US" b="1">
                <a:solidFill>
                  <a:srgbClr val="FF0000"/>
                </a:solidFill>
                <a:sym typeface="Wingdings" pitchFamily="2" charset="2"/>
              </a:rPr>
              <a:t>  v</a:t>
            </a:r>
            <a:r>
              <a:rPr lang="en-US" b="1" baseline="-25000">
                <a:solidFill>
                  <a:srgbClr val="FF0000"/>
                </a:solidFill>
                <a:sym typeface="Wingdings" pitchFamily="2" charset="2"/>
              </a:rPr>
              <a:t>1</a:t>
            </a:r>
            <a:r>
              <a:rPr lang="en-US" b="1">
                <a:solidFill>
                  <a:srgbClr val="FF0000"/>
                </a:solidFill>
                <a:sym typeface="Wingdings" pitchFamily="2" charset="2"/>
              </a:rPr>
              <a:t>(p</a:t>
            </a:r>
            <a:r>
              <a:rPr lang="en-US" b="1" baseline="-25000">
                <a:solidFill>
                  <a:srgbClr val="FF0000"/>
                </a:solidFill>
                <a:sym typeface="Wingdings" pitchFamily="2" charset="2"/>
              </a:rPr>
              <a:t>t</a:t>
            </a:r>
            <a:r>
              <a:rPr lang="en-US" b="1">
                <a:solidFill>
                  <a:srgbClr val="FF0000"/>
                </a:solidFill>
                <a:sym typeface="Wingdings" pitchFamily="2" charset="2"/>
              </a:rPr>
              <a:t>) = 0 !!!</a:t>
            </a:r>
            <a:endParaRPr lang="en-US" b="1">
              <a:solidFill>
                <a:srgbClr val="FF0000"/>
              </a:solidFill>
            </a:endParaRPr>
          </a:p>
        </p:txBody>
      </p:sp>
      <p:sp>
        <p:nvSpPr>
          <p:cNvPr id="3" name="Oval 2"/>
          <p:cNvSpPr/>
          <p:nvPr/>
        </p:nvSpPr>
        <p:spPr>
          <a:xfrm>
            <a:off x="6172200" y="3962400"/>
            <a:ext cx="2895600" cy="12192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6096000" y="3886200"/>
            <a:ext cx="2971800" cy="1295400"/>
          </a:xfrm>
          <a:prstGeom prst="ellipse">
            <a:avLst/>
          </a:prstGeom>
          <a:noFill/>
          <a:ln w="476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512A1CF5-27F5-498F-A0EF-0E7E52988F80}" type="slidenum">
              <a:rPr lang="en-US"/>
              <a:pPr>
                <a:defRPr/>
              </a:pPr>
              <a:t>21</a:t>
            </a:fld>
            <a:endParaRPr lang="en-US"/>
          </a:p>
        </p:txBody>
      </p:sp>
      <p:sp>
        <p:nvSpPr>
          <p:cNvPr id="4" name="Title 1"/>
          <p:cNvSpPr txBox="1">
            <a:spLocks/>
          </p:cNvSpPr>
          <p:nvPr/>
        </p:nvSpPr>
        <p:spPr bwMode="auto">
          <a:xfrm>
            <a:off x="1981200" y="2057400"/>
            <a:ext cx="53244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b="1" dirty="0">
                <a:solidFill>
                  <a:srgbClr val="FF0000"/>
                </a:solidFill>
                <a:effectLst>
                  <a:outerShdw blurRad="38100" dist="38100" dir="2700000" algn="tl">
                    <a:srgbClr val="000000">
                      <a:alpha val="43137"/>
                    </a:srgbClr>
                  </a:outerShdw>
                </a:effectLst>
              </a:rPr>
              <a:t>Initial </a:t>
            </a:r>
            <a:r>
              <a:rPr lang="en-US" b="1" dirty="0" smtClean="0">
                <a:solidFill>
                  <a:srgbClr val="FF0000"/>
                </a:solidFill>
                <a:effectLst>
                  <a:outerShdw blurRad="38100" dist="38100" dir="2700000" algn="tl">
                    <a:srgbClr val="000000">
                      <a:alpha val="43137"/>
                    </a:srgbClr>
                  </a:outerShdw>
                </a:effectLst>
              </a:rPr>
              <a:t>States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152400"/>
            <a:ext cx="8229600" cy="1143000"/>
          </a:xfrm>
        </p:spPr>
        <p:txBody>
          <a:bodyPr/>
          <a:lstStyle/>
          <a:p>
            <a:pPr>
              <a:defRPr/>
            </a:pPr>
            <a:r>
              <a:rPr lang="en-US" b="1" dirty="0" smtClean="0">
                <a:solidFill>
                  <a:srgbClr val="FF0000"/>
                </a:solidFill>
                <a:effectLst>
                  <a:outerShdw blurRad="38100" dist="38100" dir="2700000" algn="tl">
                    <a:srgbClr val="000000">
                      <a:alpha val="43137"/>
                    </a:srgbClr>
                  </a:outerShdw>
                </a:effectLst>
              </a:rPr>
              <a:t>Collective flow</a:t>
            </a:r>
          </a:p>
        </p:txBody>
      </p:sp>
      <p:sp>
        <p:nvSpPr>
          <p:cNvPr id="3" name="Content Placeholder 2"/>
          <p:cNvSpPr>
            <a:spLocks noGrp="1"/>
          </p:cNvSpPr>
          <p:nvPr>
            <p:ph idx="1"/>
          </p:nvPr>
        </p:nvSpPr>
        <p:spPr>
          <a:xfrm>
            <a:off x="457200" y="1219200"/>
            <a:ext cx="8382000" cy="5440363"/>
          </a:xfrm>
        </p:spPr>
        <p:txBody>
          <a:bodyPr/>
          <a:lstStyle/>
          <a:p>
            <a:pPr>
              <a:defRPr/>
            </a:pPr>
            <a:r>
              <a:rPr lang="en-US" dirty="0" smtClean="0"/>
              <a:t>There are alternative </a:t>
            </a:r>
            <a:r>
              <a:rPr lang="en-US" dirty="0"/>
              <a:t>o</a:t>
            </a:r>
            <a:r>
              <a:rPr lang="en-US" dirty="0" smtClean="0"/>
              <a:t>rigins:</a:t>
            </a:r>
          </a:p>
          <a:p>
            <a:pPr>
              <a:defRPr/>
            </a:pPr>
            <a:r>
              <a:rPr lang="en-US" dirty="0" smtClean="0"/>
              <a:t>(a) Global collective flow  (RP from spectators)</a:t>
            </a:r>
          </a:p>
          <a:p>
            <a:pPr>
              <a:defRPr/>
            </a:pPr>
            <a:r>
              <a:rPr lang="en-US" dirty="0" smtClean="0"/>
              <a:t>(b) Asymmetries from random </a:t>
            </a:r>
            <a:r>
              <a:rPr lang="en-US" u="heavy" dirty="0" smtClean="0"/>
              <a:t>I.S.</a:t>
            </a:r>
            <a:r>
              <a:rPr lang="en-US" dirty="0" smtClean="0"/>
              <a:t> fluctuations</a:t>
            </a:r>
          </a:p>
          <a:p>
            <a:pPr>
              <a:defRPr/>
            </a:pPr>
            <a:r>
              <a:rPr lang="en-US" dirty="0" smtClean="0"/>
              <a:t>(c) Asymmetries from </a:t>
            </a:r>
            <a:r>
              <a:rPr lang="en-US" u="heavy" dirty="0" smtClean="0"/>
              <a:t>Critical Point</a:t>
            </a:r>
            <a:r>
              <a:rPr lang="en-US" dirty="0" smtClean="0"/>
              <a:t> fluctuations</a:t>
            </a:r>
            <a:br>
              <a:rPr lang="en-US" dirty="0" smtClean="0"/>
            </a:br>
            <a:endParaRPr lang="en-US" dirty="0" smtClean="0"/>
          </a:p>
          <a:p>
            <a:pPr>
              <a:defRPr/>
            </a:pPr>
            <a:r>
              <a:rPr lang="en-US" b="1" dirty="0" smtClean="0">
                <a:solidFill>
                  <a:srgbClr val="0000FF"/>
                </a:solidFill>
              </a:rPr>
              <a:t>Goal is to separate the these  </a:t>
            </a:r>
            <a:br>
              <a:rPr lang="en-US" b="1" dirty="0" smtClean="0">
                <a:solidFill>
                  <a:srgbClr val="0000FF"/>
                </a:solidFill>
              </a:rPr>
            </a:br>
            <a:r>
              <a:rPr lang="en-US" b="1" dirty="0" smtClean="0">
                <a:solidFill>
                  <a:srgbClr val="0000FF"/>
                </a:solidFill>
              </a:rPr>
              <a:t>                           </a:t>
            </a:r>
            <a:r>
              <a:rPr lang="en-US" b="1" dirty="0" smtClean="0">
                <a:solidFill>
                  <a:srgbClr val="0000FF"/>
                </a:solidFill>
                <a:sym typeface="Wingdings" pitchFamily="2" charset="2"/>
              </a:rPr>
              <a:t> This provides more insight</a:t>
            </a:r>
          </a:p>
          <a:p>
            <a:pPr>
              <a:defRPr/>
            </a:pPr>
            <a:r>
              <a:rPr lang="en-US" sz="2800" dirty="0"/>
              <a:t>How can we see the flow of QGP?</a:t>
            </a:r>
            <a:br>
              <a:rPr lang="en-US" sz="2800" dirty="0"/>
            </a:br>
            <a:r>
              <a:rPr lang="en-US" sz="2800" dirty="0"/>
              <a:t>   </a:t>
            </a:r>
            <a:r>
              <a:rPr lang="en-US" sz="2800" dirty="0" smtClean="0"/>
              <a:t>      </a:t>
            </a:r>
            <a:r>
              <a:rPr lang="en-US" sz="2800" dirty="0">
                <a:sym typeface="Wingdings" pitchFamily="2" charset="2"/>
              </a:rPr>
              <a:t>  Rapid hadronization and freeze-out </a:t>
            </a:r>
          </a:p>
          <a:p>
            <a:pPr>
              <a:defRPr/>
            </a:pPr>
            <a:endParaRPr lang="en-US" dirty="0"/>
          </a:p>
        </p:txBody>
      </p:sp>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658EB9B2-E55A-4DD6-B70D-07D588CD5EE5}" type="slidenum">
              <a:rPr lang="en-US" smtClean="0"/>
              <a:pPr>
                <a:defRPr/>
              </a:pPr>
              <a:t>22</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pPr>
              <a:defRPr/>
            </a:pPr>
            <a:endParaRPr lang="en-US" dirty="0"/>
          </a:p>
        </p:txBody>
      </p:sp>
      <p:sp>
        <p:nvSpPr>
          <p:cNvPr id="9" name="Slide Number Placeholder 4"/>
          <p:cNvSpPr>
            <a:spLocks noGrp="1"/>
          </p:cNvSpPr>
          <p:nvPr>
            <p:ph type="sldNum" sz="quarter" idx="12"/>
          </p:nvPr>
        </p:nvSpPr>
        <p:spPr/>
        <p:txBody>
          <a:bodyPr/>
          <a:lstStyle/>
          <a:p>
            <a:pPr>
              <a:defRPr/>
            </a:pPr>
            <a:fld id="{32A5DA31-FAEF-4983-AFA8-57A397FDACDA}" type="slidenum">
              <a:rPr lang="en-US"/>
              <a:pPr>
                <a:defRPr/>
              </a:pPr>
              <a:t>23</a:t>
            </a:fld>
            <a:endParaRPr lang="en-US"/>
          </a:p>
        </p:txBody>
      </p:sp>
      <p:sp>
        <p:nvSpPr>
          <p:cNvPr id="10244" name="Rectangle 2"/>
          <p:cNvSpPr>
            <a:spLocks noGrp="1" noChangeArrowheads="1"/>
          </p:cNvSpPr>
          <p:nvPr>
            <p:ph type="title"/>
          </p:nvPr>
        </p:nvSpPr>
        <p:spPr>
          <a:xfrm>
            <a:off x="914400" y="304800"/>
            <a:ext cx="7467600" cy="684213"/>
          </a:xfrm>
        </p:spPr>
        <p:txBody>
          <a:bodyPr/>
          <a:lstStyle/>
          <a:p>
            <a:pPr>
              <a:defRPr/>
            </a:pPr>
            <a:r>
              <a:rPr lang="hu-HU" b="1" dirty="0" smtClean="0">
                <a:solidFill>
                  <a:srgbClr val="FF0000"/>
                </a:solidFill>
                <a:effectLst>
                  <a:outerShdw blurRad="38100" dist="38100" dir="2700000" algn="tl">
                    <a:srgbClr val="000000">
                      <a:alpha val="43137"/>
                    </a:srgbClr>
                  </a:outerShdw>
                </a:effectLst>
              </a:rPr>
              <a:t>„</a:t>
            </a:r>
            <a:r>
              <a:rPr lang="en-US" b="1" dirty="0" smtClean="0">
                <a:solidFill>
                  <a:srgbClr val="FF0000"/>
                </a:solidFill>
                <a:effectLst>
                  <a:outerShdw blurRad="38100" dist="38100" dir="2700000" algn="tl">
                    <a:srgbClr val="000000">
                      <a:alpha val="43137"/>
                    </a:srgbClr>
                  </a:outerShdw>
                </a:effectLst>
              </a:rPr>
              <a:t>Fire streak</a:t>
            </a:r>
            <a:r>
              <a:rPr lang="hu-HU" b="1" dirty="0" smtClean="0">
                <a:solidFill>
                  <a:srgbClr val="FF0000"/>
                </a:solidFill>
                <a:effectLst>
                  <a:outerShdw blurRad="38100" dist="38100" dir="2700000" algn="tl">
                    <a:srgbClr val="000000">
                      <a:alpha val="43137"/>
                    </a:srgbClr>
                  </a:outerShdw>
                </a:effectLst>
              </a:rPr>
              <a:t>”</a:t>
            </a:r>
            <a:r>
              <a:rPr lang="en-US" b="1" dirty="0" smtClean="0">
                <a:solidFill>
                  <a:srgbClr val="FF0000"/>
                </a:solidFill>
                <a:effectLst>
                  <a:outerShdw blurRad="38100" dist="38100" dir="2700000" algn="tl">
                    <a:srgbClr val="000000">
                      <a:alpha val="43137"/>
                    </a:srgbClr>
                  </a:outerShdw>
                </a:effectLst>
              </a:rPr>
              <a:t> picture</a:t>
            </a:r>
            <a:r>
              <a:rPr lang="hu-HU" b="1" dirty="0" smtClean="0">
                <a:solidFill>
                  <a:srgbClr val="FF0000"/>
                </a:solidFill>
                <a:effectLst>
                  <a:outerShdw blurRad="38100" dist="38100" dir="2700000" algn="tl">
                    <a:srgbClr val="000000">
                      <a:alpha val="43137"/>
                    </a:srgbClr>
                  </a:outerShdw>
                </a:effectLst>
              </a:rPr>
              <a:t> </a:t>
            </a:r>
            <a:r>
              <a:rPr lang="en-US" b="1" dirty="0" smtClean="0">
                <a:solidFill>
                  <a:srgbClr val="FF0000"/>
                </a:solidFill>
                <a:effectLst>
                  <a:outerShdw blurRad="38100" dist="38100" dir="2700000" algn="tl">
                    <a:srgbClr val="000000">
                      <a:alpha val="43137"/>
                    </a:srgbClr>
                  </a:outerShdw>
                </a:effectLst>
              </a:rPr>
              <a:t>–</a:t>
            </a:r>
            <a:r>
              <a:rPr lang="en-US" sz="4800" b="1" dirty="0" smtClean="0">
                <a:solidFill>
                  <a:srgbClr val="FF0000"/>
                </a:solidFill>
                <a:effectLst>
                  <a:outerShdw blurRad="38100" dist="38100" dir="2700000" algn="tl">
                    <a:srgbClr val="000000">
                      <a:alpha val="43137"/>
                    </a:srgbClr>
                  </a:outerShdw>
                </a:effectLst>
              </a:rPr>
              <a:t> 3</a:t>
            </a:r>
            <a:r>
              <a:rPr lang="hu-HU" sz="4800" b="1" dirty="0" smtClean="0">
                <a:solidFill>
                  <a:srgbClr val="FF0000"/>
                </a:solidFill>
                <a:effectLst>
                  <a:outerShdw blurRad="38100" dist="38100" dir="2700000" algn="tl">
                    <a:srgbClr val="000000">
                      <a:alpha val="43137"/>
                    </a:srgbClr>
                  </a:outerShdw>
                </a:effectLst>
              </a:rPr>
              <a:t> </a:t>
            </a:r>
            <a:r>
              <a:rPr lang="en-US" sz="4800" b="1" dirty="0" smtClean="0">
                <a:solidFill>
                  <a:srgbClr val="FF0000"/>
                </a:solidFill>
                <a:effectLst>
                  <a:outerShdw blurRad="38100" dist="38100" dir="2700000" algn="tl">
                    <a:srgbClr val="000000">
                      <a:alpha val="43137"/>
                    </a:srgbClr>
                  </a:outerShdw>
                </a:effectLst>
              </a:rPr>
              <a:t>dim</a:t>
            </a:r>
            <a:r>
              <a:rPr lang="hu-HU" sz="4800" b="1" dirty="0" smtClean="0">
                <a:solidFill>
                  <a:srgbClr val="FF0000"/>
                </a:solidFill>
                <a:effectLst>
                  <a:outerShdw blurRad="38100" dist="38100" dir="2700000" algn="tl">
                    <a:srgbClr val="000000">
                      <a:alpha val="43137"/>
                    </a:srgbClr>
                  </a:outerShdw>
                </a:effectLst>
              </a:rPr>
              <a:t>.</a:t>
            </a:r>
            <a:endParaRPr lang="en-GB" b="1" dirty="0" smtClean="0">
              <a:solidFill>
                <a:srgbClr val="FF0000"/>
              </a:solidFill>
              <a:effectLst>
                <a:outerShdw blurRad="38100" dist="38100" dir="2700000" algn="tl">
                  <a:srgbClr val="000000">
                    <a:alpha val="43137"/>
                  </a:srgbClr>
                </a:outerShdw>
              </a:effectLst>
            </a:endParaRPr>
          </a:p>
        </p:txBody>
      </p:sp>
      <p:pic>
        <p:nvPicPr>
          <p:cNvPr id="2458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9200" y="1219200"/>
            <a:ext cx="71247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Text Box 4"/>
          <p:cNvSpPr txBox="1">
            <a:spLocks noChangeArrowheads="1"/>
          </p:cNvSpPr>
          <p:nvPr/>
        </p:nvSpPr>
        <p:spPr bwMode="auto">
          <a:xfrm>
            <a:off x="5105400" y="4724400"/>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000">
                <a:latin typeface="Times New Roman" pitchFamily="18" charset="0"/>
              </a:rPr>
              <a:t>Myers,   Gosset, Kapusta, Westfall</a:t>
            </a:r>
            <a:endParaRPr lang="en-GB" sz="2000">
              <a:latin typeface="Times New Roman" pitchFamily="18" charset="0"/>
            </a:endParaRPr>
          </a:p>
        </p:txBody>
      </p:sp>
      <p:sp>
        <p:nvSpPr>
          <p:cNvPr id="24583" name="Line 9"/>
          <p:cNvSpPr>
            <a:spLocks noChangeShapeType="1"/>
          </p:cNvSpPr>
          <p:nvPr/>
        </p:nvSpPr>
        <p:spPr bwMode="auto">
          <a:xfrm>
            <a:off x="152400" y="3124200"/>
            <a:ext cx="8991600" cy="76200"/>
          </a:xfrm>
          <a:prstGeom prst="line">
            <a:avLst/>
          </a:prstGeom>
          <a:noFill/>
          <a:ln w="1905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67594" name="Text Box 10"/>
          <p:cNvSpPr txBox="1">
            <a:spLocks noChangeArrowheads="1"/>
          </p:cNvSpPr>
          <p:nvPr/>
        </p:nvSpPr>
        <p:spPr bwMode="auto">
          <a:xfrm>
            <a:off x="381000" y="6096000"/>
            <a:ext cx="6172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1600">
                <a:effectLst>
                  <a:outerShdw blurRad="38100" dist="38100" dir="2700000" algn="tl">
                    <a:srgbClr val="C0C0C0"/>
                  </a:outerShdw>
                </a:effectLst>
              </a:rPr>
              <a:t>Symmetry axis = z-axis. Transverse plane divided into streaks.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609600"/>
            <a:ext cx="8153400" cy="684213"/>
          </a:xfrm>
        </p:spPr>
        <p:txBody>
          <a:bodyPr/>
          <a:lstStyle/>
          <a:p>
            <a:pPr>
              <a:defRPr/>
            </a:pPr>
            <a:r>
              <a:rPr lang="en-US" sz="4000" b="1" dirty="0" smtClean="0">
                <a:solidFill>
                  <a:srgbClr val="FF0000"/>
                </a:solidFill>
                <a:effectLst>
                  <a:outerShdw blurRad="38100" dist="38100" dir="2700000" algn="tl">
                    <a:srgbClr val="000000">
                      <a:alpha val="43137"/>
                    </a:srgbClr>
                  </a:outerShdw>
                </a:effectLst>
              </a:rPr>
              <a:t>String rope --- Flux tube --- Coherent YM field</a:t>
            </a:r>
            <a:endParaRPr lang="en-GB" sz="4000" b="1" dirty="0" smtClean="0">
              <a:solidFill>
                <a:srgbClr val="FF0000"/>
              </a:solidFill>
              <a:effectLst>
                <a:outerShdw blurRad="38100" dist="38100" dir="2700000" algn="tl">
                  <a:srgbClr val="000000">
                    <a:alpha val="43137"/>
                  </a:srgbClr>
                </a:outerShdw>
              </a:effectLst>
            </a:endParaRPr>
          </a:p>
        </p:txBody>
      </p:sp>
      <p:pic>
        <p:nvPicPr>
          <p:cNvPr id="25603"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600200"/>
            <a:ext cx="6553200"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nf-17"/>
          <p:cNvPicPr>
            <a:picLocks noChangeAspect="1" noChangeArrowheads="1"/>
          </p:cNvPicPr>
          <p:nvPr/>
        </p:nvPicPr>
        <p:blipFill>
          <a:blip r:embed="rId2">
            <a:clrChange>
              <a:clrFrom>
                <a:srgbClr val="F1F3FF"/>
              </a:clrFrom>
              <a:clrTo>
                <a:srgbClr val="F1F3FF">
                  <a:alpha val="0"/>
                </a:srgbClr>
              </a:clrTo>
            </a:clrChange>
            <a:extLst>
              <a:ext uri="{28A0092B-C50C-407E-A947-70E740481C1C}">
                <a14:useLocalDpi xmlns:a14="http://schemas.microsoft.com/office/drawing/2010/main" val="0"/>
              </a:ext>
            </a:extLst>
          </a:blip>
          <a:srcRect/>
          <a:stretch>
            <a:fillRect/>
          </a:stretch>
        </p:blipFill>
        <p:spPr bwMode="auto">
          <a:xfrm>
            <a:off x="3203575" y="333375"/>
            <a:ext cx="5553075" cy="464502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627" name="Picture 4" descr="nf-0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4430713"/>
            <a:ext cx="28194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5"/>
          <p:cNvSpPr txBox="1">
            <a:spLocks noChangeArrowheads="1"/>
          </p:cNvSpPr>
          <p:nvPr/>
        </p:nvSpPr>
        <p:spPr bwMode="auto">
          <a:xfrm>
            <a:off x="5562600" y="5638800"/>
            <a:ext cx="2362200" cy="406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2000">
                <a:solidFill>
                  <a:srgbClr val="FF0000"/>
                </a:solidFill>
                <a:latin typeface="Times New Roman" pitchFamily="18" charset="0"/>
              </a:rPr>
              <a:t>3</a:t>
            </a:r>
            <a:r>
              <a:rPr lang="en-US" sz="2000" baseline="30000">
                <a:solidFill>
                  <a:srgbClr val="FF0000"/>
                </a:solidFill>
                <a:latin typeface="Times New Roman" pitchFamily="18" charset="0"/>
              </a:rPr>
              <a:t>rd</a:t>
            </a:r>
            <a:r>
              <a:rPr lang="en-US" sz="2000">
                <a:solidFill>
                  <a:srgbClr val="FF0000"/>
                </a:solidFill>
                <a:latin typeface="Times New Roman" pitchFamily="18" charset="0"/>
              </a:rPr>
              <a:t> flow component</a:t>
            </a:r>
            <a:endParaRPr lang="en-GB" sz="2000">
              <a:solidFill>
                <a:srgbClr val="FF0000"/>
              </a:solidFill>
              <a:latin typeface="Times New Roman" pitchFamily="18" charset="0"/>
            </a:endParaRPr>
          </a:p>
        </p:txBody>
      </p:sp>
      <p:sp>
        <p:nvSpPr>
          <p:cNvPr id="26629" name="Text Box 6"/>
          <p:cNvSpPr txBox="1">
            <a:spLocks noChangeArrowheads="1"/>
          </p:cNvSpPr>
          <p:nvPr/>
        </p:nvSpPr>
        <p:spPr bwMode="auto">
          <a:xfrm>
            <a:off x="2555875" y="5157788"/>
            <a:ext cx="2447925" cy="110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400"/>
              <a:t>This shape</a:t>
            </a:r>
            <a:r>
              <a:rPr lang="en-US"/>
              <a:t> is confirmed by STAR HBT: PLB496 (2000) 1;  &amp; M.Lisa &amp;al.  PLB 489 (2000) 287.</a:t>
            </a:r>
          </a:p>
        </p:txBody>
      </p:sp>
      <p:sp>
        <p:nvSpPr>
          <p:cNvPr id="16390" name="Rectangle 7"/>
          <p:cNvSpPr>
            <a:spLocks noGrp="1" noChangeArrowheads="1"/>
          </p:cNvSpPr>
          <p:nvPr>
            <p:ph type="title"/>
          </p:nvPr>
        </p:nvSpPr>
        <p:spPr>
          <a:xfrm>
            <a:off x="457200" y="274638"/>
            <a:ext cx="1811338"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a:defRPr/>
            </a:pPr>
            <a:r>
              <a:rPr lang="en-US" sz="3200" b="1" dirty="0" smtClean="0">
                <a:solidFill>
                  <a:srgbClr val="FF0000"/>
                </a:solidFill>
                <a:effectLst>
                  <a:outerShdw blurRad="38100" dist="38100" dir="2700000" algn="tl">
                    <a:srgbClr val="000000">
                      <a:alpha val="43137"/>
                    </a:srgbClr>
                  </a:outerShdw>
                </a:effectLst>
                <a:latin typeface="Albertus Extra Bold"/>
              </a:rPr>
              <a:t>Initial</a:t>
            </a:r>
            <a:br>
              <a:rPr lang="en-US" sz="3200" b="1" dirty="0" smtClean="0">
                <a:solidFill>
                  <a:srgbClr val="FF0000"/>
                </a:solidFill>
                <a:effectLst>
                  <a:outerShdw blurRad="38100" dist="38100" dir="2700000" algn="tl">
                    <a:srgbClr val="000000">
                      <a:alpha val="43137"/>
                    </a:srgbClr>
                  </a:outerShdw>
                </a:effectLst>
                <a:latin typeface="Albertus Extra Bold"/>
              </a:rPr>
            </a:br>
            <a:r>
              <a:rPr lang="en-US" sz="3200" b="1" dirty="0" smtClean="0">
                <a:solidFill>
                  <a:srgbClr val="FF0000"/>
                </a:solidFill>
                <a:effectLst>
                  <a:outerShdw blurRad="38100" dist="38100" dir="2700000" algn="tl">
                    <a:srgbClr val="000000">
                      <a:alpha val="43137"/>
                    </a:srgbClr>
                  </a:outerShdw>
                </a:effectLst>
                <a:latin typeface="Albertus Extra Bold"/>
              </a:rPr>
              <a:t>State</a:t>
            </a:r>
          </a:p>
        </p:txBody>
      </p:sp>
      <p:sp>
        <p:nvSpPr>
          <p:cNvPr id="2" name="Footer Placeholder 1"/>
          <p:cNvSpPr>
            <a:spLocks noGrp="1"/>
          </p:cNvSpPr>
          <p:nvPr>
            <p:ph type="ftr" sz="quarter" idx="11"/>
          </p:nvPr>
        </p:nvSpPr>
        <p:spPr>
          <a:xfrm>
            <a:off x="457200" y="6356350"/>
            <a:ext cx="2133600" cy="365125"/>
          </a:xfrm>
        </p:spPr>
        <p:txBody>
          <a:bodyPr/>
          <a:lstStyle/>
          <a:p>
            <a:pPr algn="l">
              <a:defRPr/>
            </a:pPr>
            <a:r>
              <a:rPr lang="en-US" dirty="0" smtClean="0">
                <a:solidFill>
                  <a:schemeClr val="tx1"/>
                </a:solidFill>
              </a:rPr>
              <a:t>L.P. Csernai</a:t>
            </a:r>
            <a:endParaRPr lang="en-US" dirty="0">
              <a:solidFill>
                <a:schemeClr val="tx1"/>
              </a:solidFill>
            </a:endParaRPr>
          </a:p>
        </p:txBody>
      </p:sp>
      <p:sp>
        <p:nvSpPr>
          <p:cNvPr id="3" name="Slide Number Placeholder 2"/>
          <p:cNvSpPr>
            <a:spLocks noGrp="1"/>
          </p:cNvSpPr>
          <p:nvPr>
            <p:ph type="sldNum" sz="quarter" idx="12"/>
          </p:nvPr>
        </p:nvSpPr>
        <p:spPr>
          <a:xfrm>
            <a:off x="7543800" y="6629400"/>
            <a:ext cx="1143000" cy="228600"/>
          </a:xfrm>
        </p:spPr>
        <p:txBody>
          <a:bodyPr/>
          <a:lstStyle/>
          <a:p>
            <a:pPr algn="ctr">
              <a:defRPr/>
            </a:pPr>
            <a:fld id="{DFD7114A-B771-447B-84A4-E46D0AD75E10}" type="slidenum">
              <a:rPr lang="en-US" smtClean="0">
                <a:solidFill>
                  <a:schemeClr val="tx1"/>
                </a:solidFill>
              </a:rPr>
              <a:pPr algn="ctr">
                <a:defRPr/>
              </a:pPr>
              <a:t>25</a:t>
            </a:fld>
            <a:endParaRPr lang="en-US" dirty="0">
              <a:solidFill>
                <a:schemeClr val="tx1"/>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0"/>
            <a:ext cx="8229600" cy="838200"/>
          </a:xfrm>
        </p:spPr>
        <p:txBody>
          <a:bodyPr/>
          <a:lstStyle/>
          <a:p>
            <a:pPr>
              <a:defRPr/>
            </a:pPr>
            <a:r>
              <a:rPr lang="en-US" sz="4000" b="1" dirty="0" smtClean="0">
                <a:solidFill>
                  <a:srgbClr val="FF0000"/>
                </a:solidFill>
                <a:effectLst>
                  <a:outerShdw blurRad="38100" dist="38100" dir="2700000" algn="tl">
                    <a:srgbClr val="000000">
                      <a:alpha val="43137"/>
                    </a:srgbClr>
                  </a:outerShdw>
                </a:effectLst>
              </a:rPr>
              <a:t>Initial state</a:t>
            </a:r>
            <a:r>
              <a:rPr lang="hu-HU" sz="4000" b="1" dirty="0" smtClean="0">
                <a:solidFill>
                  <a:srgbClr val="FF0000"/>
                </a:solidFill>
                <a:effectLst>
                  <a:outerShdw blurRad="38100" dist="38100" dir="2700000" algn="tl">
                    <a:srgbClr val="000000">
                      <a:alpha val="43137"/>
                    </a:srgbClr>
                  </a:outerShdw>
                </a:effectLst>
              </a:rPr>
              <a:t> – </a:t>
            </a:r>
            <a:r>
              <a:rPr lang="en-US" sz="4000" b="1" dirty="0" smtClean="0">
                <a:solidFill>
                  <a:srgbClr val="FF0000"/>
                </a:solidFill>
                <a:effectLst>
                  <a:outerShdw blurRad="38100" dist="38100" dir="2700000" algn="tl">
                    <a:srgbClr val="000000">
                      <a:alpha val="43137"/>
                    </a:srgbClr>
                  </a:outerShdw>
                </a:effectLst>
              </a:rPr>
              <a:t>reaching equilibrium</a:t>
            </a:r>
            <a:endParaRPr lang="en-GB" sz="4000" b="1" dirty="0" smtClean="0">
              <a:solidFill>
                <a:srgbClr val="FF0000"/>
              </a:solidFill>
              <a:effectLst>
                <a:outerShdw blurRad="38100" dist="38100" dir="2700000" algn="tl">
                  <a:srgbClr val="000000">
                    <a:alpha val="43137"/>
                  </a:srgbClr>
                </a:outerShdw>
              </a:effectLst>
            </a:endParaRPr>
          </a:p>
        </p:txBody>
      </p:sp>
      <p:pic>
        <p:nvPicPr>
          <p:cNvPr id="27651" name="Picture 3" descr="a08_e2-2"/>
          <p:cNvPicPr>
            <a:picLocks noGrp="1" noChangeAspect="1" noChangeArrowheads="1"/>
          </p:cNvPicPr>
          <p:nvPr>
            <p:ph sz="half"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2514600" y="1219200"/>
            <a:ext cx="4486275" cy="30972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2" name="Rectangle 5"/>
          <p:cNvSpPr>
            <a:spLocks noChangeArrowheads="1"/>
          </p:cNvSpPr>
          <p:nvPr/>
        </p:nvSpPr>
        <p:spPr bwMode="auto">
          <a:xfrm>
            <a:off x="914400" y="4724400"/>
            <a:ext cx="3505200" cy="13239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cs typeface="Times New Roman" pitchFamily="18" charset="0"/>
              </a:rPr>
              <a:t>Initial state by V. Magas, L.P. Csernai and D. Strottman  </a:t>
            </a:r>
            <a:br>
              <a:rPr lang="en-US" sz="2000">
                <a:cs typeface="Times New Roman" pitchFamily="18" charset="0"/>
              </a:rPr>
            </a:br>
            <a:r>
              <a:rPr lang="en-US" sz="2000">
                <a:cs typeface="Times New Roman" pitchFamily="18" charset="0"/>
              </a:rPr>
              <a:t>      Phys. Rev. C64 (01) 014901;</a:t>
            </a:r>
            <a:r>
              <a:rPr lang="en-GB" sz="2000">
                <a:cs typeface="Times New Roman" pitchFamily="18" charset="0"/>
              </a:rPr>
              <a:t/>
            </a:r>
            <a:br>
              <a:rPr lang="en-GB" sz="2000">
                <a:cs typeface="Times New Roman" pitchFamily="18" charset="0"/>
              </a:rPr>
            </a:br>
            <a:r>
              <a:rPr lang="en-GB" sz="2000">
                <a:cs typeface="Times New Roman" pitchFamily="18" charset="0"/>
              </a:rPr>
              <a:t>      </a:t>
            </a:r>
            <a:r>
              <a:rPr lang="en-US" sz="2000">
                <a:cs typeface="Times New Roman" pitchFamily="18" charset="0"/>
              </a:rPr>
              <a:t>Nucl. Phy. A 712 (02) 167.</a:t>
            </a:r>
          </a:p>
        </p:txBody>
      </p:sp>
      <p:sp>
        <p:nvSpPr>
          <p:cNvPr id="27653" name="Rectangle 5"/>
          <p:cNvSpPr>
            <a:spLocks noChangeArrowheads="1"/>
          </p:cNvSpPr>
          <p:nvPr/>
        </p:nvSpPr>
        <p:spPr bwMode="auto">
          <a:xfrm>
            <a:off x="4876800" y="5105400"/>
            <a:ext cx="2954338" cy="1016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cs typeface="Times New Roman" pitchFamily="18" charset="0"/>
              </a:rPr>
              <a:t>Relativistic, 1D Riemann expansion is added to each stopped streak</a:t>
            </a:r>
            <a:endParaRPr lang="en-GB" sz="2000">
              <a:cs typeface="Times New Roman" pitchFamily="18" charset="0"/>
            </a:endParaRPr>
          </a:p>
        </p:txBody>
      </p:sp>
      <p:cxnSp>
        <p:nvCxnSpPr>
          <p:cNvPr id="3" name="Straight Arrow Connector 2"/>
          <p:cNvCxnSpPr>
            <a:stCxn id="27653" idx="0"/>
          </p:cNvCxnSpPr>
          <p:nvPr/>
        </p:nvCxnSpPr>
        <p:spPr>
          <a:xfrm flipH="1" flipV="1">
            <a:off x="5257800" y="2743200"/>
            <a:ext cx="1096963" cy="2362200"/>
          </a:xfrm>
          <a:prstGeom prst="straightConnector1">
            <a:avLst/>
          </a:prstGeom>
          <a:ln>
            <a:solidFill>
              <a:srgbClr val="E610F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pPr>
              <a:defRPr/>
            </a:pPr>
            <a:r>
              <a:rPr lang="en-US"/>
              <a:t>L.P. Csernai, Praha 2007</a:t>
            </a:r>
          </a:p>
        </p:txBody>
      </p:sp>
      <p:sp>
        <p:nvSpPr>
          <p:cNvPr id="9" name="Slide Number Placeholder 4"/>
          <p:cNvSpPr>
            <a:spLocks noGrp="1"/>
          </p:cNvSpPr>
          <p:nvPr>
            <p:ph type="sldNum" sz="quarter" idx="12"/>
          </p:nvPr>
        </p:nvSpPr>
        <p:spPr/>
        <p:txBody>
          <a:bodyPr/>
          <a:lstStyle/>
          <a:p>
            <a:pPr>
              <a:defRPr/>
            </a:pPr>
            <a:fld id="{41C6AF53-18BE-46F9-B8F3-6884D1A03B24}" type="slidenum">
              <a:rPr lang="en-US"/>
              <a:pPr>
                <a:defRPr/>
              </a:pPr>
              <a:t>27</a:t>
            </a:fld>
            <a:endParaRPr lang="en-US"/>
          </a:p>
        </p:txBody>
      </p:sp>
      <p:sp>
        <p:nvSpPr>
          <p:cNvPr id="28676" name="Rectangle 2"/>
          <p:cNvSpPr>
            <a:spLocks noGrp="1" noChangeArrowheads="1"/>
          </p:cNvSpPr>
          <p:nvPr>
            <p:ph type="title"/>
          </p:nvPr>
        </p:nvSpPr>
        <p:spPr/>
        <p:txBody>
          <a:bodyPr/>
          <a:lstStyle/>
          <a:p>
            <a:r>
              <a:rPr lang="en-US" smtClean="0"/>
              <a:t>3</a:t>
            </a:r>
            <a:r>
              <a:rPr lang="en-US" baseline="30000" smtClean="0"/>
              <a:t>rd</a:t>
            </a:r>
            <a:r>
              <a:rPr lang="en-US" smtClean="0"/>
              <a:t> flow component</a:t>
            </a:r>
            <a:endParaRPr lang="en-GB" smtClean="0"/>
          </a:p>
        </p:txBody>
      </p:sp>
      <p:pic>
        <p:nvPicPr>
          <p:cNvPr id="28677" name="Picture 3"/>
          <p:cNvPicPr>
            <a:picLocks noChangeAspect="1" noChangeArrowheads="1"/>
          </p:cNvPicPr>
          <p:nvPr/>
        </p:nvPicPr>
        <p:blipFill>
          <a:blip r:embed="rId2">
            <a:clrChange>
              <a:clrFrom>
                <a:srgbClr val="FFFFFF"/>
              </a:clrFrom>
              <a:clrTo>
                <a:srgbClr val="FFFFFF">
                  <a:alpha val="0"/>
                </a:srgbClr>
              </a:clrTo>
            </a:clrChange>
            <a:lum bright="-18000"/>
            <a:extLst>
              <a:ext uri="{28A0092B-C50C-407E-A947-70E740481C1C}">
                <a14:useLocalDpi xmlns:a14="http://schemas.microsoft.com/office/drawing/2010/main" val="0"/>
              </a:ext>
            </a:extLst>
          </a:blip>
          <a:srcRect l="6642" t="7692" r="6642" b="15382"/>
          <a:stretch>
            <a:fillRect/>
          </a:stretch>
        </p:blipFill>
        <p:spPr bwMode="auto">
          <a:xfrm>
            <a:off x="-609600" y="-914400"/>
            <a:ext cx="7202488" cy="990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452" name="Text Box 4"/>
          <p:cNvSpPr txBox="1">
            <a:spLocks noChangeArrowheads="1"/>
          </p:cNvSpPr>
          <p:nvPr/>
        </p:nvSpPr>
        <p:spPr bwMode="auto">
          <a:xfrm>
            <a:off x="5715000" y="4614863"/>
            <a:ext cx="2667000"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a:latin typeface="Times New Roman" pitchFamily="18" charset="0"/>
              </a:rPr>
              <a:t>Hydro</a:t>
            </a:r>
          </a:p>
          <a:p>
            <a:pPr eaLnBrk="1" hangingPunct="1">
              <a:spcBef>
                <a:spcPct val="50000"/>
              </a:spcBef>
            </a:pPr>
            <a:r>
              <a:rPr lang="en-US">
                <a:latin typeface="Times New Roman" pitchFamily="18" charset="0"/>
              </a:rPr>
              <a:t>[Csernai, HIPAGS’</a:t>
            </a:r>
            <a:r>
              <a:rPr lang="en-US">
                <a:solidFill>
                  <a:srgbClr val="FF0000"/>
                </a:solidFill>
                <a:latin typeface="Times New Roman" pitchFamily="18" charset="0"/>
              </a:rPr>
              <a:t>93</a:t>
            </a:r>
            <a:r>
              <a:rPr lang="en-US">
                <a:latin typeface="Times New Roman" pitchFamily="18" charset="0"/>
              </a:rPr>
              <a:t>] &amp; [Csernai, R</a:t>
            </a:r>
            <a:r>
              <a:rPr lang="hu-HU">
                <a:latin typeface="Times New Roman" pitchFamily="18" charset="0"/>
              </a:rPr>
              <a:t>ö</a:t>
            </a:r>
            <a:r>
              <a:rPr lang="en-US">
                <a:latin typeface="Times New Roman" pitchFamily="18" charset="0"/>
              </a:rPr>
              <a:t>hrich, 1999]</a:t>
            </a:r>
            <a:endParaRPr lang="en-GB">
              <a:latin typeface="Times New Roman" pitchFamily="18" charset="0"/>
            </a:endParaRPr>
          </a:p>
        </p:txBody>
      </p:sp>
      <p:sp>
        <p:nvSpPr>
          <p:cNvPr id="28679" name="Line 5"/>
          <p:cNvSpPr>
            <a:spLocks noChangeShapeType="1"/>
          </p:cNvSpPr>
          <p:nvPr/>
        </p:nvSpPr>
        <p:spPr bwMode="auto">
          <a:xfrm>
            <a:off x="3352800" y="4572000"/>
            <a:ext cx="228600" cy="381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8680" name="Line 6"/>
          <p:cNvSpPr>
            <a:spLocks noChangeShapeType="1"/>
          </p:cNvSpPr>
          <p:nvPr/>
        </p:nvSpPr>
        <p:spPr bwMode="auto">
          <a:xfrm flipH="1" flipV="1">
            <a:off x="2438400" y="3886200"/>
            <a:ext cx="228600" cy="3810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32455" name="AutoShape 7"/>
          <p:cNvSpPr>
            <a:spLocks noChangeArrowheads="1"/>
          </p:cNvSpPr>
          <p:nvPr/>
        </p:nvSpPr>
        <p:spPr bwMode="auto">
          <a:xfrm>
            <a:off x="5486400" y="3810000"/>
            <a:ext cx="2424113" cy="609600"/>
          </a:xfrm>
          <a:prstGeom prst="leftArrow">
            <a:avLst>
              <a:gd name="adj1" fmla="val 50000"/>
              <a:gd name="adj2" fmla="val 994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455"/>
                                        </p:tgtEl>
                                        <p:attrNameLst>
                                          <p:attrName>style.visibility</p:attrName>
                                        </p:attrNameLst>
                                      </p:cBhvr>
                                      <p:to>
                                        <p:strVal val="visible"/>
                                      </p:to>
                                    </p:set>
                                    <p:animEffect transition="in" filter="dissolve">
                                      <p:cBhvr>
                                        <p:cTn id="7" dur="500"/>
                                        <p:tgtEl>
                                          <p:spTgt spid="2324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2452"/>
                                        </p:tgtEl>
                                        <p:attrNameLst>
                                          <p:attrName>style.visibility</p:attrName>
                                        </p:attrNameLst>
                                      </p:cBhvr>
                                      <p:to>
                                        <p:strVal val="visible"/>
                                      </p:to>
                                    </p:set>
                                    <p:anim calcmode="lin" valueType="num">
                                      <p:cBhvr additive="base">
                                        <p:cTn id="12" dur="500" fill="hold"/>
                                        <p:tgtEl>
                                          <p:spTgt spid="232452"/>
                                        </p:tgtEl>
                                        <p:attrNameLst>
                                          <p:attrName>ppt_x</p:attrName>
                                        </p:attrNameLst>
                                      </p:cBhvr>
                                      <p:tavLst>
                                        <p:tav tm="0">
                                          <p:val>
                                            <p:strVal val="0-#ppt_w/2"/>
                                          </p:val>
                                        </p:tav>
                                        <p:tav tm="100000">
                                          <p:val>
                                            <p:strVal val="#ppt_x"/>
                                          </p:val>
                                        </p:tav>
                                      </p:tavLst>
                                    </p:anim>
                                    <p:anim calcmode="lin" valueType="num">
                                      <p:cBhvr additive="base">
                                        <p:cTn id="13" dur="500" fill="hold"/>
                                        <p:tgtEl>
                                          <p:spTgt spid="2324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autoUpdateAnimBg="0"/>
      <p:bldP spid="23245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pPr>
              <a:defRPr/>
            </a:pPr>
            <a:r>
              <a:rPr lang="en-US"/>
              <a:t>L.P. Csernai</a:t>
            </a:r>
          </a:p>
        </p:txBody>
      </p:sp>
      <p:sp>
        <p:nvSpPr>
          <p:cNvPr id="8" name="Slide Number Placeholder 5"/>
          <p:cNvSpPr>
            <a:spLocks noGrp="1"/>
          </p:cNvSpPr>
          <p:nvPr>
            <p:ph type="sldNum" sz="quarter" idx="12"/>
          </p:nvPr>
        </p:nvSpPr>
        <p:spPr/>
        <p:txBody>
          <a:bodyPr/>
          <a:lstStyle/>
          <a:p>
            <a:pPr>
              <a:defRPr/>
            </a:pPr>
            <a:fld id="{58D1DEF8-4B22-4058-A0D6-ED9638EB0909}" type="slidenum">
              <a:rPr lang="en-US"/>
              <a:pPr>
                <a:defRPr/>
              </a:pPr>
              <a:t>28</a:t>
            </a:fld>
            <a:endParaRPr lang="en-US"/>
          </a:p>
        </p:txBody>
      </p:sp>
      <p:sp>
        <p:nvSpPr>
          <p:cNvPr id="29700" name="Rectangle 2"/>
          <p:cNvSpPr>
            <a:spLocks noGrp="1" noChangeArrowheads="1"/>
          </p:cNvSpPr>
          <p:nvPr>
            <p:ph type="title"/>
          </p:nvPr>
        </p:nvSpPr>
        <p:spPr>
          <a:xfrm>
            <a:off x="1943100" y="0"/>
            <a:ext cx="7200900" cy="762000"/>
          </a:xfrm>
        </p:spPr>
        <p:txBody>
          <a:bodyPr/>
          <a:lstStyle/>
          <a:p>
            <a:r>
              <a:rPr lang="en-US" altLang="zh-CN" sz="3600" b="1" i="1" smtClean="0">
                <a:latin typeface="Times" pitchFamily="18" charset="0"/>
              </a:rPr>
              <a:t>v</a:t>
            </a:r>
            <a:r>
              <a:rPr lang="en-US" altLang="zh-CN" sz="3600" b="1" baseline="-25000" smtClean="0">
                <a:latin typeface="Times" pitchFamily="18" charset="0"/>
              </a:rPr>
              <a:t>1</a:t>
            </a:r>
            <a:r>
              <a:rPr lang="en-US" altLang="zh-CN" sz="3600" b="1" smtClean="0">
                <a:latin typeface="Times New Roman" pitchFamily="18" charset="0"/>
              </a:rPr>
              <a:t>(</a:t>
            </a:r>
            <a:r>
              <a:rPr lang="el-GR" altLang="zh-CN" sz="3600" smtClean="0">
                <a:latin typeface="Times New Roman" pitchFamily="18" charset="0"/>
                <a:ea typeface="MS Gothic" pitchFamily="49" charset="-128"/>
              </a:rPr>
              <a:t>η</a:t>
            </a:r>
            <a:r>
              <a:rPr lang="en-US" altLang="zh-CN" sz="3600" b="1" smtClean="0">
                <a:latin typeface="Times New Roman" pitchFamily="18" charset="0"/>
              </a:rPr>
              <a:t>):</a:t>
            </a:r>
            <a:r>
              <a:rPr lang="en-US" altLang="zh-CN" sz="3600" b="1" smtClean="0"/>
              <a:t> system-size dependence</a:t>
            </a:r>
            <a:endParaRPr lang="zh-CN" altLang="en-US" sz="3600" b="1" smtClean="0"/>
          </a:p>
        </p:txBody>
      </p:sp>
      <p:pic>
        <p:nvPicPr>
          <p:cNvPr id="173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52513"/>
            <a:ext cx="88566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4"/>
          <p:cNvSpPr>
            <a:spLocks noChangeArrowheads="1"/>
          </p:cNvSpPr>
          <p:nvPr/>
        </p:nvSpPr>
        <p:spPr bwMode="auto">
          <a:xfrm>
            <a:off x="533400" y="6096000"/>
            <a:ext cx="5867400" cy="495300"/>
          </a:xfrm>
          <a:prstGeom prst="rect">
            <a:avLst/>
          </a:prstGeom>
          <a:noFill/>
          <a:ln w="38100" cmpd="dbl">
            <a:solidFill>
              <a:srgbClr val="CC0000"/>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400">
                <a:latin typeface="Times New Roman" pitchFamily="18" charset="0"/>
              </a:rPr>
              <a:t>System size doesn’t seem to influence </a:t>
            </a:r>
            <a:r>
              <a:rPr lang="en-US" altLang="zh-CN" sz="2400" i="1">
                <a:latin typeface="Times New Roman" pitchFamily="18" charset="0"/>
              </a:rPr>
              <a:t>v</a:t>
            </a:r>
            <a:r>
              <a:rPr lang="en-US" altLang="zh-CN" sz="2400" baseline="-25000">
                <a:latin typeface="Times New Roman" pitchFamily="18" charset="0"/>
              </a:rPr>
              <a:t>1</a:t>
            </a:r>
            <a:r>
              <a:rPr lang="en-US" altLang="zh-CN" sz="2400">
                <a:latin typeface="Times New Roman" pitchFamily="18" charset="0"/>
              </a:rPr>
              <a:t>(</a:t>
            </a:r>
            <a:r>
              <a:rPr lang="el-GR" altLang="zh-CN" sz="2400" i="1">
                <a:solidFill>
                  <a:schemeClr val="tx2"/>
                </a:solidFill>
              </a:rPr>
              <a:t>η</a:t>
            </a:r>
            <a:r>
              <a:rPr lang="en-US" altLang="zh-CN" sz="2400">
                <a:latin typeface="Times New Roman" pitchFamily="18" charset="0"/>
              </a:rPr>
              <a:t>).</a:t>
            </a:r>
          </a:p>
        </p:txBody>
      </p:sp>
      <p:sp>
        <p:nvSpPr>
          <p:cNvPr id="29703" name="Rectangle 5"/>
          <p:cNvSpPr>
            <a:spLocks noChangeArrowheads="1"/>
          </p:cNvSpPr>
          <p:nvPr/>
        </p:nvSpPr>
        <p:spPr bwMode="auto">
          <a:xfrm>
            <a:off x="-19050" y="0"/>
            <a:ext cx="192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solidFill>
                  <a:srgbClr val="FF0000"/>
                </a:solidFill>
              </a:rPr>
              <a:t>G. Wang / STAR</a:t>
            </a:r>
            <a:br>
              <a:rPr lang="en-US">
                <a:solidFill>
                  <a:srgbClr val="FF0000"/>
                </a:solidFill>
              </a:rPr>
            </a:br>
            <a:r>
              <a:rPr lang="en-US">
                <a:solidFill>
                  <a:srgbClr val="FF0000"/>
                </a:solidFill>
              </a:rPr>
              <a:t>QM 2006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dissolve">
                                      <p:cBhvr>
                                        <p:cTn id="7" dur="500"/>
                                        <p:tgtEl>
                                          <p:spTgt spid="173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839788"/>
            <a:ext cx="4876800" cy="563562"/>
          </a:xfrm>
        </p:spPr>
        <p:txBody>
          <a:bodyPr rtlCol="0">
            <a:normAutofit fontScale="90000"/>
          </a:bodyPr>
          <a:lstStyle/>
          <a:p>
            <a:pPr eaLnBrk="1" fontAlgn="auto" hangingPunct="1">
              <a:spcAft>
                <a:spcPts val="0"/>
              </a:spcAft>
              <a:defRPr/>
            </a:pPr>
            <a:r>
              <a:rPr lang="en-US" b="1" dirty="0" smtClean="0">
                <a:solidFill>
                  <a:srgbClr val="FF0000"/>
                </a:solidFill>
                <a:effectLst>
                  <a:outerShdw blurRad="38100" dist="38100" dir="2700000" algn="tl">
                    <a:srgbClr val="000000">
                      <a:alpha val="43137"/>
                    </a:srgbClr>
                  </a:outerShdw>
                </a:effectLst>
              </a:rPr>
              <a:t>Anti-flow (v1)  at  LHC</a:t>
            </a:r>
            <a:endParaRPr lang="en-US" b="1" dirty="0">
              <a:solidFill>
                <a:srgbClr val="FF0000"/>
              </a:solidFill>
              <a:effectLst>
                <a:outerShdw blurRad="38100" dist="38100" dir="2700000" algn="tl">
                  <a:srgbClr val="000000">
                    <a:alpha val="43137"/>
                  </a:srgbClr>
                </a:outerShdw>
              </a:effectLst>
            </a:endParaRPr>
          </a:p>
        </p:txBody>
      </p:sp>
      <p:sp>
        <p:nvSpPr>
          <p:cNvPr id="30723" name="Content Placeholder 2"/>
          <p:cNvSpPr>
            <a:spLocks noGrp="1"/>
          </p:cNvSpPr>
          <p:nvPr>
            <p:ph idx="1"/>
          </p:nvPr>
        </p:nvSpPr>
        <p:spPr>
          <a:xfrm>
            <a:off x="5562600" y="1541463"/>
            <a:ext cx="3352800" cy="4859337"/>
          </a:xfrm>
        </p:spPr>
        <p:txBody>
          <a:bodyPr/>
          <a:lstStyle/>
          <a:p>
            <a:pPr marL="0" indent="0" eaLnBrk="1" hangingPunct="1">
              <a:buFontTx/>
              <a:buNone/>
            </a:pPr>
            <a:r>
              <a:rPr lang="en-US" sz="1800" smtClean="0"/>
              <a:t>Initial energy density [GeV/fm3] distribution in the reaction plane, [x,y] for a Pb+Pb reaction at 1.38 + 1.38 ATeV collision energy and impact parameter b = 0.5_bmax at time 4 fm/c after the first touch of the colliding nuclei, this is when the hydro stage begins. The calculations are performed according to the effective string rope model. This tilted initial state has a flow velocity distribution, qualitatively shown by the arrows. The dashed arrows indicate the direction of the largest pressure gradient at this given moment.</a:t>
            </a:r>
          </a:p>
        </p:txBody>
      </p:sp>
      <p:sp>
        <p:nvSpPr>
          <p:cNvPr id="57348" name="Footer Placeholder 3"/>
          <p:cNvSpPr>
            <a:spLocks noGrp="1"/>
          </p:cNvSpPr>
          <p:nvPr>
            <p:ph type="ftr" sz="quarter" idx="11"/>
          </p:nvPr>
        </p:nvSpPr>
        <p:spPr bwMode="auto">
          <a:xfrm>
            <a:off x="457200" y="6245225"/>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fontAlgn="base">
              <a:spcBef>
                <a:spcPct val="0"/>
              </a:spcBef>
              <a:spcAft>
                <a:spcPct val="0"/>
              </a:spcAft>
              <a:defRPr/>
            </a:pPr>
            <a:r>
              <a:rPr lang="en-US" sz="1400" dirty="0" smtClean="0">
                <a:latin typeface="Arial" pitchFamily="34" charset="0"/>
              </a:rPr>
              <a:t>L.P. Csernai</a:t>
            </a:r>
          </a:p>
        </p:txBody>
      </p:sp>
      <p:sp>
        <p:nvSpPr>
          <p:cNvPr id="57349" name="Slide Number Placeholder 4"/>
          <p:cNvSpPr>
            <a:spLocks noGrp="1"/>
          </p:cNvSpPr>
          <p:nvPr>
            <p:ph type="sldNum" sz="quarter" idx="12"/>
          </p:nvPr>
        </p:nvSpPr>
        <p:spPr bwMode="auto">
          <a:xfrm>
            <a:off x="8783638" y="6597650"/>
            <a:ext cx="360362" cy="260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fld id="{FC11802E-610A-4FCC-8BEB-783DCA71FDD4}" type="slidenum">
              <a:rPr lang="en-US" smtClean="0">
                <a:latin typeface="Arial" pitchFamily="34" charset="0"/>
              </a:rPr>
              <a:pPr algn="ctr" fontAlgn="base">
                <a:spcBef>
                  <a:spcPct val="0"/>
                </a:spcBef>
                <a:spcAft>
                  <a:spcPct val="0"/>
                </a:spcAft>
                <a:defRPr/>
              </a:pPr>
              <a:t>29</a:t>
            </a:fld>
            <a:endParaRPr lang="en-US" smtClean="0">
              <a:latin typeface="Arial" pitchFamily="34" charset="0"/>
            </a:endParaRPr>
          </a:p>
        </p:txBody>
      </p:sp>
      <p:pic>
        <p:nvPicPr>
          <p:cNvPr id="307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5248275"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533400"/>
            <a:ext cx="310515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4962525"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A9646B59-F9F2-42DE-A3EC-53F845D30943}" type="slidenum">
              <a:rPr lang="en-US"/>
              <a:pPr>
                <a:defRPr/>
              </a:pPr>
              <a:t>3</a:t>
            </a:fld>
            <a:endParaRPr lang="en-US"/>
          </a:p>
        </p:txBody>
      </p:sp>
      <p:sp>
        <p:nvSpPr>
          <p:cNvPr id="2" name="TextBox 1"/>
          <p:cNvSpPr txBox="1"/>
          <p:nvPr/>
        </p:nvSpPr>
        <p:spPr>
          <a:xfrm>
            <a:off x="438150" y="481013"/>
            <a:ext cx="5410200" cy="708025"/>
          </a:xfrm>
          <a:prstGeom prst="rect">
            <a:avLst/>
          </a:prstGeom>
          <a:noFill/>
        </p:spPr>
        <p:txBody>
          <a:bodyPr>
            <a:spAutoFit/>
          </a:bodyPr>
          <a:lstStyle/>
          <a:p>
            <a:pPr>
              <a:defRPr/>
            </a:pPr>
            <a:r>
              <a:rPr lang="en-US" sz="4000" b="1" dirty="0">
                <a:solidFill>
                  <a:srgbClr val="FF0000"/>
                </a:solidFill>
                <a:effectLst>
                  <a:outerShdw blurRad="38100" dist="38100" dir="2700000" algn="tl">
                    <a:srgbClr val="000000">
                      <a:alpha val="43137"/>
                    </a:srgbClr>
                  </a:outerShdw>
                </a:effectLst>
              </a:rPr>
              <a:t>Central Collisions  (A+A)</a:t>
            </a:r>
          </a:p>
        </p:txBody>
      </p:sp>
      <p:sp>
        <p:nvSpPr>
          <p:cNvPr id="3" name="TextBox 2"/>
          <p:cNvSpPr txBox="1"/>
          <p:nvPr/>
        </p:nvSpPr>
        <p:spPr>
          <a:xfrm>
            <a:off x="609600" y="1524000"/>
            <a:ext cx="5783263" cy="2032000"/>
          </a:xfrm>
          <a:prstGeom prst="rect">
            <a:avLst/>
          </a:prstGeom>
          <a:noFill/>
        </p:spPr>
        <p:txBody>
          <a:bodyPr wrap="none">
            <a:spAutoFit/>
          </a:bodyPr>
          <a:lstStyle/>
          <a:p>
            <a:pPr marL="285750" indent="-285750">
              <a:buFont typeface="Wingdings" pitchFamily="2" charset="2"/>
              <a:buChar char="q"/>
              <a:defRPr/>
            </a:pPr>
            <a:r>
              <a:rPr lang="en-US" dirty="0"/>
              <a:t>Global Symmetries</a:t>
            </a:r>
          </a:p>
          <a:p>
            <a:pPr marL="285750" indent="-285750">
              <a:buFont typeface="Wingdings" pitchFamily="2" charset="2"/>
              <a:buChar char="q"/>
              <a:defRPr/>
            </a:pPr>
            <a:r>
              <a:rPr lang="en-US" dirty="0"/>
              <a:t>One symmetry axis:  z-axis – given by the beam direction</a:t>
            </a:r>
          </a:p>
          <a:p>
            <a:pPr marL="742950" lvl="1" indent="-285750">
              <a:buFont typeface="Wingdings" pitchFamily="2" charset="2"/>
              <a:buChar char="q"/>
              <a:defRPr/>
            </a:pPr>
            <a:r>
              <a:rPr lang="en-US" dirty="0"/>
              <a:t>Azimuthal symmetry</a:t>
            </a:r>
          </a:p>
          <a:p>
            <a:pPr marL="742950" lvl="1" indent="-285750">
              <a:buFont typeface="Wingdings" pitchFamily="2" charset="2"/>
              <a:buChar char="q"/>
              <a:defRPr/>
            </a:pPr>
            <a:r>
              <a:rPr lang="en-US" dirty="0"/>
              <a:t>Longitudinal,   +/- z  symmetry    </a:t>
            </a:r>
            <a:r>
              <a:rPr lang="en-US" dirty="0">
                <a:sym typeface="Wingdings" pitchFamily="2" charset="2"/>
              </a:rPr>
              <a:t>   rapidity – even</a:t>
            </a:r>
          </a:p>
          <a:p>
            <a:pPr marL="742950" lvl="1" indent="-285750">
              <a:buFont typeface="Wingdings" pitchFamily="2" charset="2"/>
              <a:buChar char="q"/>
              <a:defRPr/>
            </a:pPr>
            <a:r>
              <a:rPr lang="en-US" dirty="0">
                <a:sym typeface="Wingdings" pitchFamily="2" charset="2"/>
              </a:rPr>
              <a:t>Spherical or ellipsoidal flow,  expansion</a:t>
            </a:r>
          </a:p>
          <a:p>
            <a:pPr marL="742950" lvl="1" indent="-285750">
              <a:buFont typeface="Wingdings" pitchFamily="2" charset="2"/>
              <a:buChar char="q"/>
              <a:defRPr/>
            </a:pPr>
            <a:r>
              <a:rPr lang="en-US" dirty="0">
                <a:sym typeface="Wingdings" pitchFamily="2" charset="2"/>
              </a:rPr>
              <a:t>Global v</a:t>
            </a:r>
            <a:r>
              <a:rPr lang="en-US" baseline="-25000" dirty="0">
                <a:sym typeface="Wingdings" pitchFamily="2" charset="2"/>
              </a:rPr>
              <a:t>1</a:t>
            </a:r>
            <a:r>
              <a:rPr lang="en-US" dirty="0">
                <a:sym typeface="Wingdings" pitchFamily="2" charset="2"/>
              </a:rPr>
              <a:t>, v</a:t>
            </a:r>
            <a:r>
              <a:rPr lang="en-US" baseline="-25000" dirty="0">
                <a:sym typeface="Wingdings" pitchFamily="2" charset="2"/>
              </a:rPr>
              <a:t>2</a:t>
            </a:r>
            <a:r>
              <a:rPr lang="en-US" dirty="0">
                <a:sym typeface="Wingdings" pitchFamily="2" charset="2"/>
              </a:rPr>
              <a:t>, v</a:t>
            </a:r>
            <a:r>
              <a:rPr lang="en-US" baseline="-25000" dirty="0">
                <a:sym typeface="Wingdings" pitchFamily="2" charset="2"/>
              </a:rPr>
              <a:t>3</a:t>
            </a:r>
            <a:r>
              <a:rPr lang="en-US" dirty="0">
                <a:sym typeface="Wingdings" pitchFamily="2" charset="2"/>
              </a:rPr>
              <a:t>, … </a:t>
            </a:r>
            <a:r>
              <a:rPr lang="en-US" dirty="0" err="1">
                <a:sym typeface="Wingdings" pitchFamily="2" charset="2"/>
              </a:rPr>
              <a:t>v</a:t>
            </a:r>
            <a:r>
              <a:rPr lang="en-US" baseline="-25000" dirty="0" err="1">
                <a:sym typeface="Wingdings" pitchFamily="2" charset="2"/>
              </a:rPr>
              <a:t>n</a:t>
            </a:r>
            <a:r>
              <a:rPr lang="en-US" dirty="0">
                <a:sym typeface="Wingdings" pitchFamily="2" charset="2"/>
              </a:rPr>
              <a:t> = 0 !!</a:t>
            </a:r>
          </a:p>
          <a:p>
            <a:pPr lvl="1">
              <a:defRPr/>
            </a:pPr>
            <a:r>
              <a:rPr lang="en-US" dirty="0">
                <a:sym typeface="Wingdings" pitchFamily="2" charset="2"/>
              </a:rPr>
              <a:t>	</a:t>
            </a:r>
          </a:p>
        </p:txBody>
      </p:sp>
      <p:sp>
        <p:nvSpPr>
          <p:cNvPr id="7" name="TextBox 6"/>
          <p:cNvSpPr txBox="1"/>
          <p:nvPr/>
        </p:nvSpPr>
        <p:spPr>
          <a:xfrm>
            <a:off x="609600" y="3860800"/>
            <a:ext cx="8382000" cy="1754188"/>
          </a:xfrm>
          <a:prstGeom prst="rect">
            <a:avLst/>
          </a:prstGeom>
          <a:noFill/>
        </p:spPr>
        <p:txBody>
          <a:bodyPr>
            <a:spAutoFit/>
          </a:bodyPr>
          <a:lstStyle/>
          <a:p>
            <a:pPr marL="285750" indent="-285750">
              <a:buFont typeface="Wingdings" pitchFamily="2" charset="2"/>
              <a:buChar char="q"/>
              <a:defRPr/>
            </a:pPr>
            <a:r>
              <a:rPr lang="en-US" dirty="0"/>
              <a:t>Fluctuations</a:t>
            </a:r>
          </a:p>
          <a:p>
            <a:pPr marL="285750" indent="-285750">
              <a:buFont typeface="Wingdings" pitchFamily="2" charset="2"/>
              <a:buChar char="q"/>
              <a:defRPr/>
            </a:pPr>
            <a:r>
              <a:rPr lang="en-US" dirty="0"/>
              <a:t>Perfect conditions for fluctuation studies</a:t>
            </a:r>
          </a:p>
          <a:p>
            <a:pPr marL="742950" lvl="1" indent="-285750">
              <a:buFont typeface="Wingdings" pitchFamily="2" charset="2"/>
              <a:buChar char="q"/>
              <a:defRPr/>
            </a:pPr>
            <a:r>
              <a:rPr lang="en-US" dirty="0"/>
              <a:t>Azimuthal fluctuations  -  no interference  - </a:t>
            </a:r>
            <a:r>
              <a:rPr lang="en-US" b="1" dirty="0">
                <a:solidFill>
                  <a:srgbClr val="FF0000"/>
                </a:solidFill>
              </a:rPr>
              <a:t>perfect,  odd &amp; even harmonics </a:t>
            </a:r>
          </a:p>
          <a:p>
            <a:pPr marL="742950" lvl="1" indent="-285750">
              <a:buFont typeface="Wingdings" pitchFamily="2" charset="2"/>
              <a:buChar char="q"/>
              <a:defRPr/>
            </a:pPr>
            <a:r>
              <a:rPr lang="en-US" dirty="0"/>
              <a:t>Longitudinal  fluctuations  -  global rapidity-even flow  interference</a:t>
            </a:r>
            <a:endParaRPr lang="en-US" dirty="0">
              <a:sym typeface="Wingdings" pitchFamily="2" charset="2"/>
            </a:endParaRPr>
          </a:p>
          <a:p>
            <a:pPr lvl="1">
              <a:defRPr/>
            </a:pPr>
            <a:r>
              <a:rPr lang="en-US" dirty="0">
                <a:sym typeface="Wingdings" pitchFamily="2" charset="2"/>
              </a:rPr>
              <a:t>       (slight) dominance for rapidity-even fluctuations</a:t>
            </a:r>
          </a:p>
          <a:p>
            <a:pPr marL="742950" lvl="1" indent="-285750">
              <a:buFont typeface="Wingdings" pitchFamily="2" charset="2"/>
              <a:buChar char="q"/>
              <a:defRPr/>
            </a:pPr>
            <a:r>
              <a:rPr lang="en-US" dirty="0">
                <a:sym typeface="Wingdings" pitchFamily="2" charset="2"/>
              </a:rPr>
              <a:t>Best for critical fluctuation studies :</a:t>
            </a:r>
          </a:p>
        </p:txBody>
      </p:sp>
      <p:cxnSp>
        <p:nvCxnSpPr>
          <p:cNvPr id="8" name="Straight Arrow Connector 7"/>
          <p:cNvCxnSpPr/>
          <p:nvPr/>
        </p:nvCxnSpPr>
        <p:spPr>
          <a:xfrm flipV="1">
            <a:off x="6392863" y="457200"/>
            <a:ext cx="2065337" cy="914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20073349">
            <a:off x="6705600" y="685800"/>
            <a:ext cx="1295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5653088"/>
            <a:ext cx="8578850"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V="1">
            <a:off x="3143250" y="6248400"/>
            <a:ext cx="0" cy="355600"/>
          </a:xfrm>
          <a:prstGeom prst="straightConnector1">
            <a:avLst/>
          </a:prstGeom>
          <a:ln w="31750">
            <a:solidFill>
              <a:srgbClr val="E610F6"/>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800600" y="6178550"/>
            <a:ext cx="0" cy="355600"/>
          </a:xfrm>
          <a:prstGeom prst="straightConnector1">
            <a:avLst/>
          </a:prstGeom>
          <a:ln w="31750">
            <a:solidFill>
              <a:srgbClr val="E610F6"/>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715000" y="6178550"/>
            <a:ext cx="0" cy="355600"/>
          </a:xfrm>
          <a:prstGeom prst="straightConnector1">
            <a:avLst/>
          </a:prstGeom>
          <a:ln w="31750">
            <a:solidFill>
              <a:srgbClr val="E610F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620000" y="6203950"/>
            <a:ext cx="0" cy="355600"/>
          </a:xfrm>
          <a:prstGeom prst="straightConnector1">
            <a:avLst/>
          </a:prstGeom>
          <a:ln w="31750">
            <a:solidFill>
              <a:srgbClr val="E610F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r>
              <a:rPr lang="en-US" smtClean="0">
                <a:latin typeface="Arial" pitchFamily="34" charset="0"/>
              </a:rPr>
              <a:t>L.P. Csernai</a:t>
            </a:r>
          </a:p>
        </p:txBody>
      </p:sp>
      <p:sp>
        <p:nvSpPr>
          <p:cNvPr id="23555"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6583E39-C3DC-48F7-833E-1C1FF74B1F56}" type="slidenum">
              <a:rPr lang="en-US" sz="1400" smtClean="0">
                <a:latin typeface="Arial" pitchFamily="34" charset="0"/>
              </a:rPr>
              <a:pPr fontAlgn="base">
                <a:spcBef>
                  <a:spcPct val="0"/>
                </a:spcBef>
                <a:spcAft>
                  <a:spcPct val="0"/>
                </a:spcAft>
                <a:defRPr/>
              </a:pPr>
              <a:t>30</a:t>
            </a:fld>
            <a:endParaRPr lang="en-US" sz="1400" smtClean="0">
              <a:latin typeface="Arial" pitchFamily="34" charset="0"/>
            </a:endParaRPr>
          </a:p>
        </p:txBody>
      </p:sp>
      <p:sp>
        <p:nvSpPr>
          <p:cNvPr id="31748" name="Text Box 2"/>
          <p:cNvSpPr txBox="1">
            <a:spLocks noChangeArrowheads="1"/>
          </p:cNvSpPr>
          <p:nvPr/>
        </p:nvSpPr>
        <p:spPr bwMode="auto">
          <a:xfrm>
            <a:off x="6732588" y="981075"/>
            <a:ext cx="2411412" cy="503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a:latin typeface="Arial" pitchFamily="34" charset="0"/>
              </a:rPr>
              <a:t>Pb+Pb 1.38+1.38 A TeV, b= 70 % of b_max</a:t>
            </a:r>
          </a:p>
          <a:p>
            <a:pPr eaLnBrk="1" hangingPunct="1">
              <a:spcBef>
                <a:spcPct val="50000"/>
              </a:spcBef>
            </a:pPr>
            <a:r>
              <a:rPr lang="en-US">
                <a:latin typeface="Arial" pitchFamily="34" charset="0"/>
              </a:rPr>
              <a:t>Lagrangian fluid cells, moving, ~ 5 mill. </a:t>
            </a:r>
          </a:p>
          <a:p>
            <a:pPr eaLnBrk="1" hangingPunct="1">
              <a:spcBef>
                <a:spcPct val="50000"/>
              </a:spcBef>
            </a:pPr>
            <a:r>
              <a:rPr lang="en-US">
                <a:latin typeface="Arial" pitchFamily="34" charset="0"/>
              </a:rPr>
              <a:t>MIT Bag m. EoS</a:t>
            </a:r>
          </a:p>
          <a:p>
            <a:pPr eaLnBrk="1" hangingPunct="1">
              <a:spcBef>
                <a:spcPct val="50000"/>
              </a:spcBef>
            </a:pPr>
            <a:r>
              <a:rPr lang="en-US">
                <a:latin typeface="Arial" pitchFamily="34" charset="0"/>
              </a:rPr>
              <a:t>FO at T ~ 200 MeV, but calculated much longer, until pressure  is zero for 90% of the cells.</a:t>
            </a:r>
          </a:p>
          <a:p>
            <a:pPr eaLnBrk="1" hangingPunct="1">
              <a:spcBef>
                <a:spcPct val="50000"/>
              </a:spcBef>
            </a:pPr>
            <a:r>
              <a:rPr lang="en-US">
                <a:latin typeface="Arial" pitchFamily="34" charset="0"/>
              </a:rPr>
              <a:t>Structure and asymmetries of init. state are maintained in nearly perfect expansion.</a:t>
            </a:r>
          </a:p>
        </p:txBody>
      </p:sp>
      <p:pic>
        <p:nvPicPr>
          <p:cNvPr id="31749" name="Picture 3" descr="Movie_clip_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9788" y="5734050"/>
            <a:ext cx="50323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8" name="Text Box 4"/>
          <p:cNvSpPr txBox="1">
            <a:spLocks noChangeArrowheads="1"/>
          </p:cNvSpPr>
          <p:nvPr/>
        </p:nvSpPr>
        <p:spPr bwMode="auto">
          <a:xfrm>
            <a:off x="7469188" y="188913"/>
            <a:ext cx="9366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defRPr/>
            </a:pPr>
            <a:r>
              <a:rPr lang="en-US" sz="2000" b="1" dirty="0">
                <a:solidFill>
                  <a:srgbClr val="FF0000"/>
                </a:solidFill>
                <a:effectLst>
                  <a:outerShdw blurRad="38100" dist="38100" dir="2700000" algn="tl">
                    <a:srgbClr val="C0C0C0"/>
                  </a:outerShdw>
                </a:effectLst>
                <a:latin typeface="+mn-lt"/>
                <a:cs typeface="+mn-cs"/>
              </a:rPr>
              <a:t>PIC-</a:t>
            </a:r>
            <a:br>
              <a:rPr lang="en-US" sz="2000" b="1" dirty="0">
                <a:solidFill>
                  <a:srgbClr val="FF0000"/>
                </a:solidFill>
                <a:effectLst>
                  <a:outerShdw blurRad="38100" dist="38100" dir="2700000" algn="tl">
                    <a:srgbClr val="C0C0C0"/>
                  </a:outerShdw>
                </a:effectLst>
                <a:latin typeface="+mn-lt"/>
                <a:cs typeface="+mn-cs"/>
              </a:rPr>
            </a:br>
            <a:r>
              <a:rPr lang="en-US" sz="2000" b="1" dirty="0">
                <a:solidFill>
                  <a:srgbClr val="FF0000"/>
                </a:solidFill>
                <a:effectLst>
                  <a:outerShdw blurRad="38100" dist="38100" dir="2700000" algn="tl">
                    <a:srgbClr val="C0C0C0"/>
                  </a:outerShdw>
                </a:effectLst>
                <a:latin typeface="+mn-lt"/>
                <a:cs typeface="+mn-cs"/>
              </a:rPr>
              <a:t>hydro</a:t>
            </a:r>
          </a:p>
        </p:txBody>
      </p:sp>
      <p:sp>
        <p:nvSpPr>
          <p:cNvPr id="18439" name="Rectangle 5"/>
          <p:cNvSpPr>
            <a:spLocks noGrp="1" noChangeArrowheads="1"/>
          </p:cNvSpPr>
          <p:nvPr>
            <p:ph/>
          </p:nvPr>
        </p:nvSpPr>
        <p:spPr>
          <a:xfrm>
            <a:off x="6732588" y="6021388"/>
            <a:ext cx="2233612" cy="3746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ormAutofit fontScale="70000" lnSpcReduction="20000"/>
          </a:bodyPr>
          <a:lstStyle/>
          <a:p>
            <a:pPr eaLnBrk="1" fontAlgn="auto" hangingPunct="1">
              <a:spcAft>
                <a:spcPts val="0"/>
              </a:spcAft>
              <a:buFontTx/>
              <a:buNone/>
              <a:defRPr/>
            </a:pPr>
            <a:r>
              <a:rPr lang="en-US" sz="1600" dirty="0" smtClean="0">
                <a:hlinkClick r:id="rId5"/>
              </a:rPr>
              <a:t>..\</a:t>
            </a:r>
            <a:r>
              <a:rPr lang="en-US" sz="1600" dirty="0" err="1" smtClean="0">
                <a:hlinkClick r:id="rId5"/>
              </a:rPr>
              <a:t>zz</a:t>
            </a:r>
            <a:r>
              <a:rPr lang="en-US" sz="1600" dirty="0" smtClean="0">
                <a:hlinkClick r:id="rId5"/>
              </a:rPr>
              <a:t>-Movies\LHC-Ec-1h-b7-A.mov</a:t>
            </a:r>
            <a:endParaRPr lang="en-US" sz="1600" dirty="0" smtClean="0"/>
          </a:p>
        </p:txBody>
      </p:sp>
      <p:sp>
        <p:nvSpPr>
          <p:cNvPr id="31752" name="Text Box 6"/>
          <p:cNvSpPr txBox="1">
            <a:spLocks noChangeArrowheads="1"/>
          </p:cNvSpPr>
          <p:nvPr/>
        </p:nvSpPr>
        <p:spPr bwMode="auto">
          <a:xfrm>
            <a:off x="5867400" y="333375"/>
            <a:ext cx="576263" cy="2127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1200">
                <a:latin typeface="Arial" pitchFamily="34" charset="0"/>
              </a:rPr>
              <a:t>  </a:t>
            </a:r>
            <a:r>
              <a:rPr lang="en-US" sz="1400" b="1">
                <a:latin typeface="Arial" pitchFamily="34" charset="0"/>
              </a:rPr>
              <a:t>ATeV</a:t>
            </a:r>
            <a:r>
              <a:rPr lang="en-US" sz="1200">
                <a:latin typeface="Arial" pitchFamily="34" charset="0"/>
              </a:rPr>
              <a:t>    </a:t>
            </a:r>
          </a:p>
        </p:txBody>
      </p:sp>
      <p:pic>
        <p:nvPicPr>
          <p:cNvPr id="3175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804025"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4" name="Oval 8"/>
          <p:cNvSpPr>
            <a:spLocks noChangeArrowheads="1"/>
          </p:cNvSpPr>
          <p:nvPr/>
        </p:nvSpPr>
        <p:spPr bwMode="auto">
          <a:xfrm>
            <a:off x="4787900" y="1341438"/>
            <a:ext cx="144463" cy="2089150"/>
          </a:xfrm>
          <a:prstGeom prst="ellipse">
            <a:avLst/>
          </a:prstGeom>
          <a:solidFill>
            <a:srgbClr val="FFFFFF"/>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755" name="Oval 9"/>
          <p:cNvSpPr>
            <a:spLocks noChangeArrowheads="1"/>
          </p:cNvSpPr>
          <p:nvPr/>
        </p:nvSpPr>
        <p:spPr bwMode="auto">
          <a:xfrm>
            <a:off x="2339975" y="2708275"/>
            <a:ext cx="144463" cy="2089150"/>
          </a:xfrm>
          <a:prstGeom prst="ellipse">
            <a:avLst/>
          </a:prstGeom>
          <a:solidFill>
            <a:srgbClr val="FFFFFF"/>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756" name="AutoShape 10"/>
          <p:cNvSpPr>
            <a:spLocks noChangeArrowheads="1"/>
          </p:cNvSpPr>
          <p:nvPr/>
        </p:nvSpPr>
        <p:spPr bwMode="auto">
          <a:xfrm>
            <a:off x="5292725" y="2060575"/>
            <a:ext cx="576263" cy="431800"/>
          </a:xfrm>
          <a:prstGeom prst="rightArrow">
            <a:avLst>
              <a:gd name="adj1" fmla="val 50000"/>
              <a:gd name="adj2" fmla="val 33364"/>
            </a:avLst>
          </a:prstGeom>
          <a:solidFill>
            <a:srgbClr val="FFFFFF"/>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757" name="AutoShape 11"/>
          <p:cNvSpPr>
            <a:spLocks noChangeArrowheads="1"/>
          </p:cNvSpPr>
          <p:nvPr/>
        </p:nvSpPr>
        <p:spPr bwMode="auto">
          <a:xfrm rot="10800000">
            <a:off x="1258888" y="3644900"/>
            <a:ext cx="576262" cy="431800"/>
          </a:xfrm>
          <a:prstGeom prst="rightArrow">
            <a:avLst>
              <a:gd name="adj1" fmla="val 50000"/>
              <a:gd name="adj2" fmla="val 33364"/>
            </a:avLst>
          </a:prstGeom>
          <a:solidFill>
            <a:srgbClr val="FFFFFF"/>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1758" name="Text Box 12"/>
          <p:cNvSpPr txBox="1">
            <a:spLocks noChangeArrowheads="1"/>
          </p:cNvSpPr>
          <p:nvPr/>
        </p:nvSpPr>
        <p:spPr bwMode="auto">
          <a:xfrm>
            <a:off x="5724525" y="333375"/>
            <a:ext cx="647700" cy="2746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1200" b="1">
                <a:latin typeface="Arial" pitchFamily="34" charset="0"/>
              </a:rPr>
              <a:t>A TeV</a:t>
            </a:r>
          </a:p>
        </p:txBody>
      </p:sp>
      <p:sp>
        <p:nvSpPr>
          <p:cNvPr id="31759" name="Line 14"/>
          <p:cNvSpPr>
            <a:spLocks noChangeShapeType="1"/>
          </p:cNvSpPr>
          <p:nvPr/>
        </p:nvSpPr>
        <p:spPr bwMode="auto">
          <a:xfrm>
            <a:off x="4643438" y="2781300"/>
            <a:ext cx="360362"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31760" name="Line 15"/>
          <p:cNvSpPr>
            <a:spLocks noChangeShapeType="1"/>
          </p:cNvSpPr>
          <p:nvPr/>
        </p:nvSpPr>
        <p:spPr bwMode="auto">
          <a:xfrm flipH="1">
            <a:off x="2268538" y="3357563"/>
            <a:ext cx="35877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2" name="B-LHC-A-RO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6732588" cy="6417648"/>
          </a:xfrm>
          <a:prstGeom prst="rect">
            <a:avLst/>
          </a:prstGeom>
        </p:spPr>
      </p:pic>
    </p:spTree>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rtlCol="0">
            <a:normAutofit fontScale="90000"/>
          </a:bodyPr>
          <a:lstStyle/>
          <a:p>
            <a:pPr eaLnBrk="1" fontAlgn="auto" hangingPunct="1">
              <a:spcAft>
                <a:spcPts val="0"/>
              </a:spcAft>
              <a:defRPr/>
            </a:pPr>
            <a:r>
              <a:rPr lang="en-US" b="1" dirty="0" smtClean="0">
                <a:solidFill>
                  <a:srgbClr val="FF0000"/>
                </a:solidFill>
                <a:effectLst>
                  <a:outerShdw blurRad="38100" dist="38100" dir="2700000" algn="tl">
                    <a:srgbClr val="000000">
                      <a:alpha val="43137"/>
                    </a:srgbClr>
                  </a:outerShdw>
                </a:effectLst>
              </a:rPr>
              <a:t>Anti-flow (v1)</a:t>
            </a:r>
            <a:endParaRPr lang="en-US" b="1" dirty="0">
              <a:solidFill>
                <a:srgbClr val="FF0000"/>
              </a:solidFill>
              <a:effectLst>
                <a:outerShdw blurRad="38100" dist="38100" dir="2700000" algn="tl">
                  <a:srgbClr val="000000">
                    <a:alpha val="43137"/>
                  </a:srgbClr>
                </a:outerShdw>
              </a:effectLst>
            </a:endParaRPr>
          </a:p>
        </p:txBody>
      </p:sp>
      <p:sp>
        <p:nvSpPr>
          <p:cNvPr id="32771" name="Content Placeholder 2"/>
          <p:cNvSpPr>
            <a:spLocks noGrp="1"/>
          </p:cNvSpPr>
          <p:nvPr>
            <p:ph idx="1"/>
          </p:nvPr>
        </p:nvSpPr>
        <p:spPr>
          <a:xfrm>
            <a:off x="5410200" y="2057400"/>
            <a:ext cx="3581400" cy="2971800"/>
          </a:xfrm>
        </p:spPr>
        <p:txBody>
          <a:bodyPr/>
          <a:lstStyle/>
          <a:p>
            <a:pPr marL="0" indent="0" eaLnBrk="1" hangingPunct="1">
              <a:buFontTx/>
              <a:buNone/>
            </a:pPr>
            <a:r>
              <a:rPr lang="en-US" sz="1800" smtClean="0"/>
              <a:t>The energy density [GeV/fm3] distribution in the reaction plane, [x,z] for a Pb+Pb reaction at 1.38 + 1.38 A.TeV collision energy and impact parameter b = 0.5b_max at time 12 fm/c after the formation of the hydro initial state. The expected physical FO point is earlier but this post FO configuration illustrates the flow pattern.</a:t>
            </a:r>
          </a:p>
        </p:txBody>
      </p:sp>
      <p:sp>
        <p:nvSpPr>
          <p:cNvPr id="58372" name="Footer Placeholder 3"/>
          <p:cNvSpPr>
            <a:spLocks noGrp="1"/>
          </p:cNvSpPr>
          <p:nvPr>
            <p:ph type="ftr" sz="quarter" idx="11"/>
          </p:nvPr>
        </p:nvSpPr>
        <p:spPr bwMode="auto">
          <a:xfrm>
            <a:off x="457200" y="6245225"/>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fontAlgn="base">
              <a:spcBef>
                <a:spcPct val="0"/>
              </a:spcBef>
              <a:spcAft>
                <a:spcPct val="0"/>
              </a:spcAft>
              <a:defRPr/>
            </a:pPr>
            <a:r>
              <a:rPr lang="en-US" sz="1400" dirty="0" smtClean="0">
                <a:latin typeface="Arial" pitchFamily="34" charset="0"/>
              </a:rPr>
              <a:t>L.P. Csernai</a:t>
            </a:r>
          </a:p>
        </p:txBody>
      </p:sp>
      <p:sp>
        <p:nvSpPr>
          <p:cNvPr id="58373" name="Slide Number Placeholder 4"/>
          <p:cNvSpPr>
            <a:spLocks noGrp="1"/>
          </p:cNvSpPr>
          <p:nvPr>
            <p:ph type="sldNum" sz="quarter" idx="12"/>
          </p:nvPr>
        </p:nvSpPr>
        <p:spPr bwMode="auto">
          <a:xfrm>
            <a:off x="8712200" y="6597650"/>
            <a:ext cx="431800" cy="260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fld id="{6D64DEA1-5D85-4CBC-8EDA-0FD6E5312339}" type="slidenum">
              <a:rPr lang="en-US" smtClean="0">
                <a:latin typeface="Arial" pitchFamily="34" charset="0"/>
              </a:rPr>
              <a:pPr algn="ctr" fontAlgn="base">
                <a:spcBef>
                  <a:spcPct val="0"/>
                </a:spcBef>
                <a:spcAft>
                  <a:spcPct val="0"/>
                </a:spcAft>
                <a:defRPr/>
              </a:pPr>
              <a:t>31</a:t>
            </a:fld>
            <a:endParaRPr lang="en-US" smtClean="0">
              <a:latin typeface="Arial" pitchFamily="34" charset="0"/>
            </a:endParaRPr>
          </a:p>
        </p:txBody>
      </p:sp>
      <p:pic>
        <p:nvPicPr>
          <p:cNvPr id="327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0"/>
            <a:ext cx="5200650"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5" name="TextBox 6"/>
          <p:cNvSpPr txBox="1">
            <a:spLocks noChangeArrowheads="1"/>
          </p:cNvSpPr>
          <p:nvPr/>
        </p:nvSpPr>
        <p:spPr bwMode="auto">
          <a:xfrm>
            <a:off x="5314950" y="5403850"/>
            <a:ext cx="3505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1600">
                <a:latin typeface="Times New Roman" pitchFamily="18" charset="0"/>
                <a:cs typeface="Times New Roman" pitchFamily="18" charset="0"/>
              </a:rPr>
              <a:t>[ LP. Csernai, V.K. Magas, </a:t>
            </a:r>
            <a:br>
              <a:rPr lang="en-US" sz="1600">
                <a:latin typeface="Times New Roman" pitchFamily="18" charset="0"/>
                <a:cs typeface="Times New Roman" pitchFamily="18" charset="0"/>
              </a:rPr>
            </a:br>
            <a:r>
              <a:rPr lang="en-US" sz="1600">
                <a:latin typeface="Times New Roman" pitchFamily="18" charset="0"/>
                <a:cs typeface="Times New Roman" pitchFamily="18" charset="0"/>
              </a:rPr>
              <a:t>H. St</a:t>
            </a:r>
            <a:r>
              <a:rPr lang="hu-HU" sz="1600">
                <a:latin typeface="Times New Roman" pitchFamily="18" charset="0"/>
                <a:cs typeface="Times New Roman" pitchFamily="18" charset="0"/>
              </a:rPr>
              <a:t>ö</a:t>
            </a:r>
            <a:r>
              <a:rPr lang="en-US" sz="1600">
                <a:latin typeface="Times New Roman" pitchFamily="18" charset="0"/>
                <a:cs typeface="Times New Roman" pitchFamily="18" charset="0"/>
              </a:rPr>
              <a:t>cker,   D. Strottman, </a:t>
            </a:r>
            <a:br>
              <a:rPr lang="en-US" sz="1600">
                <a:latin typeface="Times New Roman" pitchFamily="18" charset="0"/>
                <a:cs typeface="Times New Roman" pitchFamily="18" charset="0"/>
              </a:rPr>
            </a:br>
            <a:r>
              <a:rPr lang="en-US" sz="1600">
                <a:latin typeface="Times New Roman" pitchFamily="18" charset="0"/>
                <a:cs typeface="Times New Roman" pitchFamily="18" charset="0"/>
              </a:rPr>
              <a:t>Phys. Rev. </a:t>
            </a:r>
            <a:r>
              <a:rPr lang="en-US" sz="1600" b="1">
                <a:latin typeface="Times New Roman" pitchFamily="18" charset="0"/>
                <a:cs typeface="Times New Roman" pitchFamily="18" charset="0"/>
              </a:rPr>
              <a:t>C84</a:t>
            </a:r>
            <a:r>
              <a:rPr lang="en-US" sz="1600">
                <a:latin typeface="Times New Roman" pitchFamily="18" charset="0"/>
                <a:cs typeface="Times New Roman" pitchFamily="18" charset="0"/>
              </a:rPr>
              <a:t> (2011) 02914 ]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E139F218-E6B1-4841-8CB0-1B4CC7728290}" type="slidenum">
              <a:rPr lang="en-US" smtClean="0"/>
              <a:pPr>
                <a:defRPr/>
              </a:pPr>
              <a:t>32</a:t>
            </a:fld>
            <a:endParaRPr lang="en-US" dirty="0"/>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57200"/>
            <a:ext cx="4483100" cy="560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a:off x="2971800" y="1143000"/>
            <a:ext cx="609600" cy="4114800"/>
          </a:xfrm>
          <a:prstGeom prst="downArrow">
            <a:avLst/>
          </a:prstGeom>
          <a:solidFill>
            <a:srgbClr val="00CC00">
              <a:alpha val="8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8" name="TextBox 7"/>
          <p:cNvSpPr txBox="1">
            <a:spLocks noChangeArrowheads="1"/>
          </p:cNvSpPr>
          <p:nvPr/>
        </p:nvSpPr>
        <p:spPr bwMode="auto">
          <a:xfrm>
            <a:off x="1143000" y="457200"/>
            <a:ext cx="165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sz="3200" b="1" dirty="0" smtClean="0">
                <a:solidFill>
                  <a:srgbClr val="FF0000"/>
                </a:solidFill>
                <a:effectLst>
                  <a:outerShdw blurRad="38100" dist="38100" dir="2700000" algn="tl">
                    <a:srgbClr val="000000">
                      <a:alpha val="43137"/>
                    </a:srgbClr>
                  </a:outerShdw>
                </a:effectLst>
              </a:rPr>
              <a:t>Rotation</a:t>
            </a:r>
          </a:p>
        </p:txBody>
      </p:sp>
      <p:cxnSp>
        <p:nvCxnSpPr>
          <p:cNvPr id="12" name="Straight Connector 11"/>
          <p:cNvCxnSpPr/>
          <p:nvPr/>
        </p:nvCxnSpPr>
        <p:spPr>
          <a:xfrm>
            <a:off x="6553200" y="1295400"/>
            <a:ext cx="1676400"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3800" name="TextBox 16"/>
          <p:cNvSpPr txBox="1">
            <a:spLocks noChangeArrowheads="1"/>
          </p:cNvSpPr>
          <p:nvPr/>
        </p:nvSpPr>
        <p:spPr bwMode="auto">
          <a:xfrm>
            <a:off x="8423275" y="1206500"/>
            <a:ext cx="533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600" b="1">
                <a:solidFill>
                  <a:srgbClr val="00CC00"/>
                </a:solidFill>
              </a:rPr>
              <a:t>F.O.</a:t>
            </a:r>
          </a:p>
        </p:txBody>
      </p:sp>
      <p:sp>
        <p:nvSpPr>
          <p:cNvPr id="33801" name="TextBox 1"/>
          <p:cNvSpPr txBox="1">
            <a:spLocks noChangeArrowheads="1"/>
          </p:cNvSpPr>
          <p:nvPr/>
        </p:nvSpPr>
        <p:spPr bwMode="auto">
          <a:xfrm>
            <a:off x="457200" y="1828800"/>
            <a:ext cx="1905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The rotation is illustrated by dividing the upper / lower part (blue/red) of the initial state, and following the trajectories of the marker particles.</a:t>
            </a:r>
          </a:p>
        </p:txBody>
      </p:sp>
      <p:sp>
        <p:nvSpPr>
          <p:cNvPr id="10" name="TextBox 7"/>
          <p:cNvSpPr txBox="1">
            <a:spLocks noChangeArrowheads="1"/>
          </p:cNvSpPr>
          <p:nvPr/>
        </p:nvSpPr>
        <p:spPr bwMode="auto">
          <a:xfrm>
            <a:off x="990600" y="5772150"/>
            <a:ext cx="2360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sz="3200" b="1" dirty="0" smtClean="0">
                <a:solidFill>
                  <a:srgbClr val="FF0000"/>
                </a:solidFill>
                <a:effectLst>
                  <a:outerShdw blurRad="38100" dist="38100" dir="2700000" algn="tl">
                    <a:srgbClr val="000000">
                      <a:alpha val="43137"/>
                    </a:srgbClr>
                  </a:outerShdw>
                </a:effectLst>
              </a:rPr>
              <a:t>Turbulence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05200" cy="1828800"/>
          </a:xfrm>
        </p:spPr>
        <p:txBody>
          <a:bodyPr>
            <a:noAutofit/>
          </a:bodyPr>
          <a:lstStyle/>
          <a:p>
            <a:pPr>
              <a:defRPr/>
            </a:pPr>
            <a:r>
              <a:rPr lang="en-US" sz="4000" b="1" dirty="0" smtClean="0">
                <a:solidFill>
                  <a:srgbClr val="FF0000"/>
                </a:solidFill>
                <a:effectLst>
                  <a:outerShdw blurRad="38100" dist="38100" dir="2700000" algn="tl">
                    <a:srgbClr val="000000">
                      <a:alpha val="43137"/>
                    </a:srgbClr>
                  </a:outerShdw>
                </a:effectLst>
              </a:rPr>
              <a:t>Kelvin-Helmholtz Instability (KHI)</a:t>
            </a:r>
            <a:endParaRPr lang="en-US" sz="40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960563"/>
            <a:ext cx="3200400" cy="3765550"/>
          </a:xfrm>
        </p:spPr>
        <p:txBody>
          <a:bodyPr>
            <a:normAutofit fontScale="92500"/>
          </a:bodyPr>
          <a:lstStyle/>
          <a:p>
            <a:pPr>
              <a:buFont typeface="Arial" charset="0"/>
              <a:buChar char="•"/>
              <a:defRPr/>
            </a:pPr>
            <a:r>
              <a:rPr lang="en-US" sz="2400" dirty="0" smtClean="0">
                <a:solidFill>
                  <a:srgbClr val="002060"/>
                </a:solidFill>
              </a:rPr>
              <a:t>Turbulent fluctuations are common in </a:t>
            </a:r>
            <a:r>
              <a:rPr lang="en-US" sz="2400" b="1" dirty="0" smtClean="0">
                <a:solidFill>
                  <a:srgbClr val="002060"/>
                </a:solidFill>
              </a:rPr>
              <a:t>air*</a:t>
            </a:r>
            <a:r>
              <a:rPr lang="en-US" sz="2400" dirty="0" smtClean="0">
                <a:solidFill>
                  <a:srgbClr val="002060"/>
                </a:solidFill>
              </a:rPr>
              <a:t> and </a:t>
            </a:r>
            <a:r>
              <a:rPr lang="en-US" sz="2400" b="1" dirty="0" smtClean="0">
                <a:solidFill>
                  <a:srgbClr val="002060"/>
                </a:solidFill>
              </a:rPr>
              <a:t>water*</a:t>
            </a:r>
          </a:p>
          <a:p>
            <a:pPr>
              <a:buFont typeface="Arial" charset="0"/>
              <a:buChar char="•"/>
              <a:defRPr/>
            </a:pPr>
            <a:r>
              <a:rPr lang="en-US" sz="2400" dirty="0" smtClean="0">
                <a:solidFill>
                  <a:srgbClr val="002060"/>
                </a:solidFill>
              </a:rPr>
              <a:t>Usually Ǝ source*</a:t>
            </a:r>
          </a:p>
          <a:p>
            <a:pPr>
              <a:buFont typeface="Arial" charset="0"/>
              <a:buChar char="•"/>
              <a:defRPr/>
            </a:pPr>
            <a:r>
              <a:rPr lang="en-US" sz="2400" dirty="0" smtClean="0">
                <a:solidFill>
                  <a:srgbClr val="002060"/>
                </a:solidFill>
              </a:rPr>
              <a:t>Usually damped,</a:t>
            </a:r>
            <a:r>
              <a:rPr lang="en-US" sz="2400" dirty="0">
                <a:solidFill>
                  <a:srgbClr val="002060"/>
                </a:solidFill>
              </a:rPr>
              <a:t> </a:t>
            </a:r>
            <a:r>
              <a:rPr lang="en-US" sz="2400" dirty="0" smtClean="0">
                <a:solidFill>
                  <a:srgbClr val="002060"/>
                </a:solidFill>
              </a:rPr>
              <a:t>but weakly</a:t>
            </a:r>
          </a:p>
          <a:p>
            <a:pPr>
              <a:buFont typeface="Arial" charset="0"/>
              <a:buChar char="•"/>
              <a:defRPr/>
            </a:pPr>
            <a:r>
              <a:rPr lang="en-US" sz="2400" dirty="0" smtClean="0">
                <a:solidFill>
                  <a:srgbClr val="002060"/>
                </a:solidFill>
              </a:rPr>
              <a:t>Ǝ quasi-stationary and developing instabilities</a:t>
            </a:r>
          </a:p>
          <a:p>
            <a:pPr>
              <a:buFont typeface="Arial" charset="0"/>
              <a:buChar char="•"/>
              <a:defRPr/>
            </a:pPr>
            <a:r>
              <a:rPr lang="en-US" sz="2400" dirty="0" smtClean="0">
                <a:solidFill>
                  <a:srgbClr val="002060"/>
                </a:solidFill>
              </a:rPr>
              <a:t>For  KHI the source is shear-flow</a:t>
            </a:r>
          </a:p>
        </p:txBody>
      </p:sp>
      <p:sp>
        <p:nvSpPr>
          <p:cNvPr id="4" name="Footer Placeholder 3"/>
          <p:cNvSpPr>
            <a:spLocks noGrp="1"/>
          </p:cNvSpPr>
          <p:nvPr>
            <p:ph type="ftr" sz="quarter" idx="11"/>
          </p:nvPr>
        </p:nvSpPr>
        <p:spPr>
          <a:xfrm>
            <a:off x="7772400" y="6492875"/>
            <a:ext cx="1066800" cy="365125"/>
          </a:xfrm>
        </p:spPr>
        <p:txBody>
          <a:bodyPr/>
          <a:lstStyle/>
          <a:p>
            <a:pPr>
              <a:defRPr/>
            </a:pPr>
            <a:r>
              <a:rPr lang="en-US" dirty="0" smtClean="0">
                <a:solidFill>
                  <a:srgbClr val="00B050"/>
                </a:solidFill>
              </a:rPr>
              <a:t>L.P. Csernai</a:t>
            </a:r>
            <a:endParaRPr lang="en-US" dirty="0">
              <a:solidFill>
                <a:srgbClr val="00B050"/>
              </a:solidFill>
            </a:endParaRPr>
          </a:p>
        </p:txBody>
      </p:sp>
      <p:sp>
        <p:nvSpPr>
          <p:cNvPr id="5" name="Slide Number Placeholder 4"/>
          <p:cNvSpPr>
            <a:spLocks noGrp="1"/>
          </p:cNvSpPr>
          <p:nvPr>
            <p:ph type="sldNum" sz="quarter" idx="12"/>
          </p:nvPr>
        </p:nvSpPr>
        <p:spPr>
          <a:xfrm>
            <a:off x="8686800" y="6480175"/>
            <a:ext cx="457200" cy="365125"/>
          </a:xfrm>
        </p:spPr>
        <p:txBody>
          <a:bodyPr/>
          <a:lstStyle/>
          <a:p>
            <a:pPr>
              <a:defRPr/>
            </a:pPr>
            <a:fld id="{5EA0AB86-3969-4E5A-A792-FC380C6962B4}" type="slidenum">
              <a:rPr lang="en-US" b="1" smtClean="0">
                <a:solidFill>
                  <a:srgbClr val="0070C0"/>
                </a:solidFill>
              </a:rPr>
              <a:pPr>
                <a:defRPr/>
              </a:pPr>
              <a:t>33</a:t>
            </a:fld>
            <a:endParaRPr lang="en-US" b="1" dirty="0">
              <a:solidFill>
                <a:srgbClr val="0070C0"/>
              </a:solidFill>
            </a:endParaRPr>
          </a:p>
        </p:txBody>
      </p:sp>
      <p:pic>
        <p:nvPicPr>
          <p:cNvPr id="34822" name="Picture 2" descr="E:\UsersCs\AAA-sajat-assocs\2012-Frankfurt-KH1\F-ia-LE_FA_image-cu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50" y="0"/>
            <a:ext cx="559435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59450"/>
            <a:ext cx="7100888"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76200" y="1905000"/>
            <a:ext cx="3352800" cy="0"/>
          </a:xfrm>
          <a:prstGeom prst="line">
            <a:avLst/>
          </a:prstGeom>
          <a:ln w="73025">
            <a:solidFill>
              <a:srgbClr val="FF0000"/>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11"/>
          </p:nvPr>
        </p:nvSpPr>
        <p:spPr>
          <a:xfrm>
            <a:off x="7834313" y="6597650"/>
            <a:ext cx="1008062" cy="260350"/>
          </a:xfrm>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r>
              <a:rPr lang="en-US" sz="1200" b="0" smtClean="0"/>
              <a:t>L.P. Csernai</a:t>
            </a:r>
          </a:p>
        </p:txBody>
      </p:sp>
      <p:sp>
        <p:nvSpPr>
          <p:cNvPr id="39939" name="Slide Number Placeholder 5"/>
          <p:cNvSpPr>
            <a:spLocks noGrp="1"/>
          </p:cNvSpPr>
          <p:nvPr>
            <p:ph type="sldNum" sz="quarter" idx="12"/>
          </p:nvPr>
        </p:nvSpPr>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fld id="{ADC239E5-AD4B-4100-AC9F-8FB045ED9A4C}" type="slidenum">
              <a:rPr lang="en-US" sz="1400" b="0" smtClean="0"/>
              <a:pPr eaLnBrk="1" hangingPunct="1">
                <a:defRPr/>
              </a:pPr>
              <a:t>34</a:t>
            </a:fld>
            <a:endParaRPr lang="en-US" sz="1400" b="0" smtClean="0"/>
          </a:p>
        </p:txBody>
      </p:sp>
      <p:sp>
        <p:nvSpPr>
          <p:cNvPr id="4" name="TextBox 3"/>
          <p:cNvSpPr txBox="1"/>
          <p:nvPr/>
        </p:nvSpPr>
        <p:spPr>
          <a:xfrm>
            <a:off x="549275" y="-1588"/>
            <a:ext cx="7991475" cy="522288"/>
          </a:xfrm>
          <a:prstGeom prst="rect">
            <a:avLst/>
          </a:prstGeom>
          <a:noFill/>
        </p:spPr>
        <p:txBody>
          <a:bodyPr>
            <a:spAutoFit/>
          </a:bodyPr>
          <a:lstStyle/>
          <a:p>
            <a:pPr algn="ctr">
              <a:defRPr/>
            </a:pPr>
            <a:r>
              <a:rPr lang="en-US" sz="2800" dirty="0">
                <a:solidFill>
                  <a:srgbClr val="FF0000"/>
                </a:solidFill>
                <a:effectLst>
                  <a:glow rad="38100">
                    <a:srgbClr val="FFFF00"/>
                  </a:glow>
                  <a:outerShdw blurRad="38100" dist="38100" dir="2700000" algn="tl">
                    <a:srgbClr val="000000">
                      <a:alpha val="43137"/>
                    </a:srgbClr>
                  </a:outerShdw>
                </a:effectLst>
              </a:rPr>
              <a:t>Low viscosity </a:t>
            </a:r>
            <a:r>
              <a:rPr lang="en-US" sz="2800" dirty="0">
                <a:solidFill>
                  <a:srgbClr val="FF0000"/>
                </a:solidFill>
                <a:effectLst>
                  <a:glow rad="38100">
                    <a:srgbClr val="FFFF00"/>
                  </a:glow>
                  <a:outerShdw blurRad="38100" dist="38100" dir="2700000" algn="tl">
                    <a:srgbClr val="000000">
                      <a:alpha val="43137"/>
                    </a:srgbClr>
                  </a:outerShdw>
                </a:effectLst>
                <a:sym typeface="Wingdings" pitchFamily="2" charset="2"/>
              </a:rPr>
              <a:t>  Turbulence</a:t>
            </a:r>
            <a:endParaRPr lang="en-US" sz="2800" dirty="0">
              <a:solidFill>
                <a:srgbClr val="FF0000"/>
              </a:solidFill>
              <a:effectLst>
                <a:glow rad="38100">
                  <a:srgbClr val="FFFF00"/>
                </a:glow>
                <a:outerShdw blurRad="38100" dist="38100" dir="2700000" algn="tl">
                  <a:srgbClr val="000000">
                    <a:alpha val="43137"/>
                  </a:srgbClr>
                </a:outerShdw>
              </a:effectLst>
            </a:endParaRPr>
          </a:p>
        </p:txBody>
      </p:sp>
      <p:pic>
        <p:nvPicPr>
          <p:cNvPr id="35845" name="Picture 2" descr="E:\UsersCs\AAA-sajat-assocs\2013-Guadaloupe\viscous-wav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4176713"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descr="E:\UsersCs\AAA-sajat-assocs\2013-Guadaloupe\water-waves-2.jpg"/>
          <p:cNvPicPr>
            <a:picLocks noChangeAspect="1" noChangeArrowheads="1"/>
          </p:cNvPicPr>
          <p:nvPr/>
        </p:nvPicPr>
        <p:blipFill>
          <a:blip r:embed="rId3">
            <a:extLst>
              <a:ext uri="{28A0092B-C50C-407E-A947-70E740481C1C}">
                <a14:useLocalDpi xmlns:a14="http://schemas.microsoft.com/office/drawing/2010/main" val="0"/>
              </a:ext>
            </a:extLst>
          </a:blip>
          <a:srcRect t="2" b="21854"/>
          <a:stretch>
            <a:fillRect/>
          </a:stretch>
        </p:blipFill>
        <p:spPr bwMode="auto">
          <a:xfrm>
            <a:off x="4643438" y="633413"/>
            <a:ext cx="42132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7"/>
          <p:cNvSpPr txBox="1">
            <a:spLocks noChangeArrowheads="1"/>
          </p:cNvSpPr>
          <p:nvPr/>
        </p:nvSpPr>
        <p:spPr bwMode="auto">
          <a:xfrm>
            <a:off x="2098675" y="2744788"/>
            <a:ext cx="48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0000CC"/>
                </a:solidFill>
                <a:latin typeface="Arial" pitchFamily="34" charset="0"/>
              </a:rPr>
              <a:t>oil</a:t>
            </a:r>
          </a:p>
        </p:txBody>
      </p:sp>
      <p:sp>
        <p:nvSpPr>
          <p:cNvPr id="35848" name="TextBox 8"/>
          <p:cNvSpPr txBox="1">
            <a:spLocks noChangeArrowheads="1"/>
          </p:cNvSpPr>
          <p:nvPr/>
        </p:nvSpPr>
        <p:spPr bwMode="auto">
          <a:xfrm>
            <a:off x="6323013" y="2762250"/>
            <a:ext cx="85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2000" b="1">
                <a:solidFill>
                  <a:srgbClr val="0000CC"/>
                </a:solidFill>
                <a:latin typeface="Arial" pitchFamily="34" charset="0"/>
              </a:rPr>
              <a:t>water</a:t>
            </a:r>
          </a:p>
        </p:txBody>
      </p:sp>
      <p:sp>
        <p:nvSpPr>
          <p:cNvPr id="35849" name="TextBox 1"/>
          <p:cNvSpPr txBox="1">
            <a:spLocks noChangeArrowheads="1"/>
          </p:cNvSpPr>
          <p:nvPr/>
        </p:nvSpPr>
        <p:spPr bwMode="auto">
          <a:xfrm>
            <a:off x="468313" y="3716338"/>
            <a:ext cx="8537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0000CC"/>
                </a:solidFill>
                <a:latin typeface="Arial" pitchFamily="34" charset="0"/>
              </a:rPr>
              <a:t>Viscous liquid shows smooth sinusoidal waves, while a non-viscous</a:t>
            </a:r>
          </a:p>
          <a:p>
            <a:pPr eaLnBrk="1" hangingPunct="1"/>
            <a:r>
              <a:rPr lang="en-US" sz="2000" b="1">
                <a:solidFill>
                  <a:srgbClr val="0000CC"/>
                </a:solidFill>
                <a:latin typeface="Arial" pitchFamily="34" charset="0"/>
              </a:rPr>
              <a:t>fluid has sharp, non-sinusoidal waves, leading to turbulence.</a:t>
            </a:r>
          </a:p>
          <a:p>
            <a:pPr eaLnBrk="1" hangingPunct="1"/>
            <a:endParaRPr lang="en-US" sz="2000" b="1">
              <a:solidFill>
                <a:srgbClr val="0000CC"/>
              </a:solidFill>
              <a:latin typeface="Arial" pitchFamily="34" charset="0"/>
            </a:endParaRPr>
          </a:p>
          <a:p>
            <a:pPr eaLnBrk="1" hangingPunct="1"/>
            <a:r>
              <a:rPr lang="en-US" sz="2000" b="1">
                <a:solidFill>
                  <a:srgbClr val="0000CC"/>
                </a:solidFill>
                <a:latin typeface="Arial" pitchFamily="34" charset="0"/>
              </a:rPr>
              <a:t>A typical turbulent phenomenon is the Kelvin-Helmholtz instability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xfrm>
            <a:off x="7740650" y="6597650"/>
            <a:ext cx="1008063" cy="260350"/>
          </a:xfrm>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r>
              <a:rPr lang="en-US" sz="1200" b="0" smtClean="0"/>
              <a:t>L.P. Csernai</a:t>
            </a:r>
          </a:p>
        </p:txBody>
      </p:sp>
      <p:sp>
        <p:nvSpPr>
          <p:cNvPr id="41987" name="Slide Number Placeholder 5"/>
          <p:cNvSpPr>
            <a:spLocks noGrp="1"/>
          </p:cNvSpPr>
          <p:nvPr>
            <p:ph type="sldNum" sz="quarter" idx="12"/>
          </p:nvPr>
        </p:nvSpPr>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fld id="{992D4D17-9284-4FA4-B302-2B85D065314C}" type="slidenum">
              <a:rPr lang="en-US" sz="1400" b="0" smtClean="0"/>
              <a:pPr eaLnBrk="1" hangingPunct="1">
                <a:defRPr/>
              </a:pPr>
              <a:t>35</a:t>
            </a:fld>
            <a:endParaRPr lang="en-US" sz="1400" b="0" smtClean="0"/>
          </a:p>
        </p:txBody>
      </p:sp>
      <p:sp>
        <p:nvSpPr>
          <p:cNvPr id="2" name="TextBox 1"/>
          <p:cNvSpPr txBox="1"/>
          <p:nvPr/>
        </p:nvSpPr>
        <p:spPr>
          <a:xfrm>
            <a:off x="827088" y="115888"/>
            <a:ext cx="7705725" cy="523875"/>
          </a:xfrm>
          <a:prstGeom prst="rect">
            <a:avLst/>
          </a:prstGeom>
          <a:noFill/>
        </p:spPr>
        <p:txBody>
          <a:bodyPr>
            <a:spAutoFit/>
          </a:bodyPr>
          <a:lstStyle/>
          <a:p>
            <a:pPr algn="ctr">
              <a:defRPr/>
            </a:pPr>
            <a:r>
              <a:rPr lang="en-US" sz="2800" dirty="0">
                <a:solidFill>
                  <a:srgbClr val="FF0000"/>
                </a:solidFill>
                <a:effectLst>
                  <a:outerShdw blurRad="38100" dist="38100" dir="2700000" algn="tl">
                    <a:srgbClr val="000000">
                      <a:alpha val="43137"/>
                    </a:srgbClr>
                  </a:outerShdw>
                </a:effectLst>
              </a:rPr>
              <a:t>KHI in air from above</a:t>
            </a:r>
          </a:p>
        </p:txBody>
      </p:sp>
      <p:pic>
        <p:nvPicPr>
          <p:cNvPr id="368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765175"/>
            <a:ext cx="4443412"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8525" y="765175"/>
            <a:ext cx="443230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3924300"/>
            <a:ext cx="4291012"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pPr>
              <a:defRPr/>
            </a:pPr>
            <a:r>
              <a:rPr lang="en-US" sz="2800" b="1" dirty="0" smtClean="0">
                <a:solidFill>
                  <a:srgbClr val="FF0000"/>
                </a:solidFill>
                <a:effectLst>
                  <a:outerShdw blurRad="38100" dist="38100" dir="2700000" algn="tl">
                    <a:srgbClr val="000000">
                      <a:alpha val="43137"/>
                    </a:srgbClr>
                  </a:outerShdw>
                </a:effectLst>
              </a:rPr>
              <a:t>The Kelvin – Helmholtz instability</a:t>
            </a:r>
            <a:endParaRPr lang="en-US" sz="2800" b="1" dirty="0">
              <a:solidFill>
                <a:srgbClr val="FF0000"/>
              </a:solidFill>
              <a:effectLst>
                <a:outerShdw blurRad="38100" dist="38100" dir="2700000" algn="tl">
                  <a:srgbClr val="000000">
                    <a:alpha val="43137"/>
                  </a:srgbClr>
                </a:outerShdw>
              </a:effectLst>
            </a:endParaRPr>
          </a:p>
        </p:txBody>
      </p:sp>
      <p:sp>
        <p:nvSpPr>
          <p:cNvPr id="37891" name="Content Placeholder 2"/>
          <p:cNvSpPr>
            <a:spLocks noGrp="1"/>
          </p:cNvSpPr>
          <p:nvPr>
            <p:ph idx="1"/>
          </p:nvPr>
        </p:nvSpPr>
        <p:spPr>
          <a:xfrm>
            <a:off x="381000" y="3505200"/>
            <a:ext cx="3581400" cy="457200"/>
          </a:xfrm>
        </p:spPr>
        <p:txBody>
          <a:bodyPr/>
          <a:lstStyle/>
          <a:p>
            <a:r>
              <a:rPr lang="en-US" sz="1800" smtClean="0">
                <a:solidFill>
                  <a:srgbClr val="002060"/>
                </a:solidFill>
              </a:rPr>
              <a:t>Initial, almost sinusoidal waves</a:t>
            </a:r>
          </a:p>
        </p:txBody>
      </p:sp>
      <p:sp>
        <p:nvSpPr>
          <p:cNvPr id="43012" name="Footer Placeholder 3"/>
          <p:cNvSpPr>
            <a:spLocks noGrp="1"/>
          </p:cNvSpPr>
          <p:nvPr>
            <p:ph type="ftr" sz="quarter" idx="11"/>
          </p:nvPr>
        </p:nvSpPr>
        <p:spPr>
          <a:xfrm>
            <a:off x="7772400" y="6492875"/>
            <a:ext cx="1066800" cy="365125"/>
          </a:xfrm>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r>
              <a:rPr lang="en-US" sz="1200" b="0" smtClean="0">
                <a:solidFill>
                  <a:srgbClr val="00B050"/>
                </a:solidFill>
              </a:rPr>
              <a:t>L.P. Csernai</a:t>
            </a:r>
          </a:p>
        </p:txBody>
      </p:sp>
      <p:sp>
        <p:nvSpPr>
          <p:cNvPr id="43013" name="Slide Number Placeholder 4"/>
          <p:cNvSpPr>
            <a:spLocks noGrp="1"/>
          </p:cNvSpPr>
          <p:nvPr>
            <p:ph type="sldNum" sz="quarter" idx="12"/>
          </p:nvPr>
        </p:nvSpPr>
        <p:spPr>
          <a:xfrm>
            <a:off x="8686800" y="6480175"/>
            <a:ext cx="457200" cy="365125"/>
          </a:xfrm>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fld id="{C7F31A99-4BB1-4266-B098-04C86614BB67}" type="slidenum">
              <a:rPr lang="en-US" sz="1400" smtClean="0">
                <a:solidFill>
                  <a:srgbClr val="0070C0"/>
                </a:solidFill>
              </a:rPr>
              <a:pPr eaLnBrk="1" hangingPunct="1">
                <a:defRPr/>
              </a:pPr>
              <a:t>36</a:t>
            </a:fld>
            <a:endParaRPr lang="en-US" sz="1400" smtClean="0">
              <a:solidFill>
                <a:srgbClr val="0070C0"/>
              </a:solidFill>
            </a:endParaRPr>
          </a:p>
        </p:txBody>
      </p:sp>
      <p:pic>
        <p:nvPicPr>
          <p:cNvPr id="37894" name="Picture 2" descr="E:\UsersCs\AAA-sajat-assocs\2012-Frankfurt-KH1\F-ie-Tia_Bla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3" descr="E:\UsersCs\AAA-sajat-assocs\2012-Frankfurt-KH1\F-ic-Surfing_Hawa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14375"/>
            <a:ext cx="43942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Content Placeholder 2"/>
          <p:cNvSpPr txBox="1">
            <a:spLocks/>
          </p:cNvSpPr>
          <p:nvPr/>
        </p:nvSpPr>
        <p:spPr bwMode="auto">
          <a:xfrm>
            <a:off x="4419600" y="4191000"/>
            <a:ext cx="439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20000"/>
              </a:spcBef>
              <a:buFont typeface="Arial" pitchFamily="34" charset="0"/>
              <a:buChar char="•"/>
            </a:pPr>
            <a:r>
              <a:rPr lang="en-US" sz="2000" b="1">
                <a:solidFill>
                  <a:srgbClr val="002060"/>
                </a:solidFill>
              </a:rPr>
              <a:t>Well developed, non-linear  wave</a:t>
            </a:r>
          </a:p>
        </p:txBody>
      </p:sp>
      <p:pic>
        <p:nvPicPr>
          <p:cNvPr id="3789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524375"/>
            <a:ext cx="30400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29050"/>
            <a:ext cx="26670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5" descr="E:\UsersCs\AAA-sajat-assocs\2012-Frankfurt-KH1\F2-non-lin-KH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988" y="5219700"/>
            <a:ext cx="29495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914400" y="594995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133600" y="598805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14400" y="5740400"/>
            <a:ext cx="99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624013" y="6172200"/>
            <a:ext cx="99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904" name="TextBox 21"/>
          <p:cNvSpPr txBox="1">
            <a:spLocks noChangeArrowheads="1"/>
          </p:cNvSpPr>
          <p:nvPr/>
        </p:nvSpPr>
        <p:spPr bwMode="auto">
          <a:xfrm>
            <a:off x="3505200" y="4724400"/>
            <a:ext cx="2133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400" b="1"/>
              <a:t>The interface is a layer with a finite thickness, where viscosity and  surface tension affects the interface. Due to these effects singularity formation is prevented in reality.  The roll-up of a sheet is observed</a:t>
            </a:r>
          </a:p>
        </p:txBody>
      </p:sp>
      <p:sp>
        <p:nvSpPr>
          <p:cNvPr id="37905" name="Rectangle 22"/>
          <p:cNvSpPr>
            <a:spLocks noChangeArrowheads="1"/>
          </p:cNvSpPr>
          <p:nvPr/>
        </p:nvSpPr>
        <p:spPr bwMode="auto">
          <a:xfrm>
            <a:off x="6602413" y="5740400"/>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[Chihiro Matsuoka, Yong </a:t>
            </a:r>
          </a:p>
          <a:p>
            <a:r>
              <a:rPr lang="en-US" sz="1400"/>
              <a:t>Guo Shi, Scholarpedia]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a:xfrm>
            <a:off x="7740650" y="6597650"/>
            <a:ext cx="1008063" cy="260350"/>
          </a:xfrm>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r>
              <a:rPr lang="en-US" sz="1200" b="0" smtClean="0"/>
              <a:t>L.P. Csernai</a:t>
            </a:r>
          </a:p>
        </p:txBody>
      </p:sp>
      <p:sp>
        <p:nvSpPr>
          <p:cNvPr id="44035" name="Slide Number Placeholder 5"/>
          <p:cNvSpPr>
            <a:spLocks noGrp="1"/>
          </p:cNvSpPr>
          <p:nvPr>
            <p:ph type="sldNum" sz="quarter" idx="12"/>
          </p:nvPr>
        </p:nvSpPr>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fld id="{F89070C6-B354-42B7-929C-62741E5BE689}" type="slidenum">
              <a:rPr lang="en-US" sz="1400" b="0" smtClean="0"/>
              <a:pPr eaLnBrk="1" hangingPunct="1">
                <a:defRPr/>
              </a:pPr>
              <a:t>37</a:t>
            </a:fld>
            <a:endParaRPr lang="en-US" sz="1400" b="0" smtClean="0"/>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981075"/>
            <a:ext cx="779145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9275" y="115888"/>
            <a:ext cx="7991475" cy="523875"/>
          </a:xfrm>
          <a:prstGeom prst="rect">
            <a:avLst/>
          </a:prstGeom>
          <a:noFill/>
        </p:spPr>
        <p:txBody>
          <a:bodyPr>
            <a:spAutoFit/>
          </a:bodyPr>
          <a:lstStyle/>
          <a:p>
            <a:pPr algn="ctr">
              <a:defRPr/>
            </a:pPr>
            <a:r>
              <a:rPr lang="en-US" sz="2800" dirty="0">
                <a:solidFill>
                  <a:srgbClr val="FF0000"/>
                </a:solidFill>
                <a:effectLst>
                  <a:glow rad="38100">
                    <a:srgbClr val="FFFF00"/>
                  </a:glow>
                  <a:outerShdw blurRad="38100" dist="38100" dir="2700000" algn="tl">
                    <a:srgbClr val="000000">
                      <a:alpha val="43137"/>
                    </a:srgbClr>
                  </a:outerShdw>
                </a:effectLst>
              </a:rPr>
              <a:t>Initial geometry at ultra-relativistic energies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pPr>
              <a:defRPr/>
            </a:pPr>
            <a:r>
              <a:rPr lang="en-US" sz="2800" b="1" dirty="0" smtClean="0">
                <a:solidFill>
                  <a:srgbClr val="FF0000"/>
                </a:solidFill>
                <a:effectLst>
                  <a:outerShdw blurRad="38100" dist="38100" dir="2700000" algn="tl">
                    <a:srgbClr val="000000">
                      <a:alpha val="43137"/>
                    </a:srgbClr>
                  </a:outerShdw>
                </a:effectLst>
              </a:rPr>
              <a:t>The Kelvin – Helmholtz instability</a:t>
            </a:r>
            <a:endParaRPr lang="en-US" sz="2800" b="1" dirty="0">
              <a:solidFill>
                <a:srgbClr val="FF0000"/>
              </a:solidFill>
              <a:effectLst>
                <a:outerShdw blurRad="38100" dist="38100" dir="2700000" algn="tl">
                  <a:srgbClr val="000000">
                    <a:alpha val="43137"/>
                  </a:srgbClr>
                </a:outerShdw>
              </a:effectLst>
            </a:endParaRPr>
          </a:p>
        </p:txBody>
      </p:sp>
      <p:sp>
        <p:nvSpPr>
          <p:cNvPr id="39939" name="Content Placeholder 2"/>
          <p:cNvSpPr>
            <a:spLocks noGrp="1"/>
          </p:cNvSpPr>
          <p:nvPr>
            <p:ph idx="1"/>
          </p:nvPr>
        </p:nvSpPr>
        <p:spPr>
          <a:xfrm>
            <a:off x="381000" y="3505200"/>
            <a:ext cx="3581400" cy="457200"/>
          </a:xfrm>
        </p:spPr>
        <p:txBody>
          <a:bodyPr/>
          <a:lstStyle/>
          <a:p>
            <a:r>
              <a:rPr lang="en-US" sz="1800" smtClean="0">
                <a:solidFill>
                  <a:srgbClr val="002060"/>
                </a:solidFill>
              </a:rPr>
              <a:t>Initial, almost sinusoidal waves</a:t>
            </a:r>
          </a:p>
        </p:txBody>
      </p:sp>
      <p:sp>
        <p:nvSpPr>
          <p:cNvPr id="4" name="Footer Placeholder 3"/>
          <p:cNvSpPr>
            <a:spLocks noGrp="1"/>
          </p:cNvSpPr>
          <p:nvPr>
            <p:ph type="ftr" sz="quarter" idx="11"/>
          </p:nvPr>
        </p:nvSpPr>
        <p:spPr>
          <a:xfrm>
            <a:off x="7772400" y="6492875"/>
            <a:ext cx="1066800" cy="365125"/>
          </a:xfrm>
        </p:spPr>
        <p:txBody>
          <a:bodyPr/>
          <a:lstStyle/>
          <a:p>
            <a:pPr>
              <a:defRPr/>
            </a:pPr>
            <a:r>
              <a:rPr lang="en-US" dirty="0" smtClean="0">
                <a:solidFill>
                  <a:srgbClr val="00B050"/>
                </a:solidFill>
              </a:rPr>
              <a:t>L.P. Csernai</a:t>
            </a:r>
            <a:endParaRPr lang="en-US" dirty="0">
              <a:solidFill>
                <a:srgbClr val="00B050"/>
              </a:solidFill>
            </a:endParaRPr>
          </a:p>
        </p:txBody>
      </p:sp>
      <p:sp>
        <p:nvSpPr>
          <p:cNvPr id="5" name="Slide Number Placeholder 4"/>
          <p:cNvSpPr>
            <a:spLocks noGrp="1"/>
          </p:cNvSpPr>
          <p:nvPr>
            <p:ph type="sldNum" sz="quarter" idx="12"/>
          </p:nvPr>
        </p:nvSpPr>
        <p:spPr>
          <a:xfrm>
            <a:off x="8686800" y="6480175"/>
            <a:ext cx="457200" cy="365125"/>
          </a:xfrm>
        </p:spPr>
        <p:txBody>
          <a:bodyPr/>
          <a:lstStyle/>
          <a:p>
            <a:pPr>
              <a:defRPr/>
            </a:pPr>
            <a:fld id="{7209E0F9-4BB1-4F35-889F-AD0134D3803D}" type="slidenum">
              <a:rPr lang="en-US" b="1" smtClean="0">
                <a:solidFill>
                  <a:srgbClr val="0070C0"/>
                </a:solidFill>
              </a:rPr>
              <a:pPr>
                <a:defRPr/>
              </a:pPr>
              <a:t>38</a:t>
            </a:fld>
            <a:endParaRPr lang="en-US" b="1" dirty="0">
              <a:solidFill>
                <a:srgbClr val="0070C0"/>
              </a:solidFill>
            </a:endParaRPr>
          </a:p>
        </p:txBody>
      </p:sp>
      <p:pic>
        <p:nvPicPr>
          <p:cNvPr id="39942" name="Picture 2" descr="E:\UsersCs\AAA-sajat-assocs\2012-Frankfurt-KH1\F-ie-Tia_Blan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descr="E:\UsersCs\AAA-sajat-assocs\2012-Frankfurt-KH1\F-ic-Surfing_Hawa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14375"/>
            <a:ext cx="43942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Content Placeholder 2"/>
          <p:cNvSpPr txBox="1">
            <a:spLocks/>
          </p:cNvSpPr>
          <p:nvPr/>
        </p:nvSpPr>
        <p:spPr bwMode="auto">
          <a:xfrm>
            <a:off x="4419600" y="4191000"/>
            <a:ext cx="439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20000"/>
              </a:spcBef>
              <a:buFont typeface="Arial" pitchFamily="34" charset="0"/>
              <a:buChar char="•"/>
            </a:pPr>
            <a:r>
              <a:rPr lang="en-US">
                <a:solidFill>
                  <a:srgbClr val="002060"/>
                </a:solidFill>
              </a:rPr>
              <a:t>Well developed, non-linear  wave</a:t>
            </a:r>
          </a:p>
        </p:txBody>
      </p:sp>
      <p:pic>
        <p:nvPicPr>
          <p:cNvPr id="3994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524375"/>
            <a:ext cx="304006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29050"/>
            <a:ext cx="26670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5" descr="E:\UsersCs\AAA-sajat-assocs\2012-Frankfurt-KH1\F2-non-lin-KH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988" y="5219700"/>
            <a:ext cx="29495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914400" y="594995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133600" y="598805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14400" y="5740400"/>
            <a:ext cx="99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624013" y="6172200"/>
            <a:ext cx="99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952" name="TextBox 21"/>
          <p:cNvSpPr txBox="1">
            <a:spLocks noChangeArrowheads="1"/>
          </p:cNvSpPr>
          <p:nvPr/>
        </p:nvSpPr>
        <p:spPr bwMode="auto">
          <a:xfrm>
            <a:off x="3505200" y="4724400"/>
            <a:ext cx="2133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400"/>
              <a:t>The interface is a layer with a finite thickness, where viscosity and  surface tension affects the interface. Due to these effects singularity formation is prevented in reality.  The roll-up of a sheet is observed</a:t>
            </a:r>
          </a:p>
        </p:txBody>
      </p:sp>
      <p:sp>
        <p:nvSpPr>
          <p:cNvPr id="39953" name="Rectangle 22"/>
          <p:cNvSpPr>
            <a:spLocks noChangeArrowheads="1"/>
          </p:cNvSpPr>
          <p:nvPr/>
        </p:nvSpPr>
        <p:spPr bwMode="auto">
          <a:xfrm>
            <a:off x="7143750" y="5867400"/>
            <a:ext cx="2000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[Chihiro Matsuoka, Yong </a:t>
            </a:r>
          </a:p>
          <a:p>
            <a:r>
              <a:rPr lang="en-US" sz="1400"/>
              <a:t>Guo Shi, Scholarpedia]</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FA3E88EC-6516-4AFE-87A6-9E7D0055A465}" type="slidenum">
              <a:rPr lang="en-US"/>
              <a:pPr>
                <a:defRPr/>
              </a:pPr>
              <a:t>39</a:t>
            </a:fld>
            <a:endParaRPr lang="en-US"/>
          </a:p>
        </p:txBody>
      </p:sp>
      <p:pic>
        <p:nvPicPr>
          <p:cNvPr id="4096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19200"/>
            <a:ext cx="960120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81000" y="228600"/>
            <a:ext cx="7239000" cy="708025"/>
          </a:xfrm>
          <a:prstGeom prst="rect">
            <a:avLst/>
          </a:prstGeom>
          <a:noFill/>
        </p:spPr>
        <p:txBody>
          <a:bodyPr>
            <a:spAutoFit/>
          </a:bodyPr>
          <a:lstStyle/>
          <a:p>
            <a:pPr>
              <a:defRPr/>
            </a:pPr>
            <a:r>
              <a:rPr lang="en-US" sz="4000" b="1" dirty="0">
                <a:solidFill>
                  <a:srgbClr val="FF0000"/>
                </a:solidFill>
                <a:effectLst>
                  <a:outerShdw blurRad="38100" dist="38100" dir="2700000" algn="tl">
                    <a:srgbClr val="000000">
                      <a:alpha val="43137"/>
                    </a:srgbClr>
                  </a:outerShdw>
                </a:effectLst>
              </a:rPr>
              <a:t>Kelvin-Helmholtz Instability (KHI)</a:t>
            </a:r>
          </a:p>
        </p:txBody>
      </p:sp>
      <p:cxnSp>
        <p:nvCxnSpPr>
          <p:cNvPr id="3" name="Straight Arrow Connector 2"/>
          <p:cNvCxnSpPr/>
          <p:nvPr/>
        </p:nvCxnSpPr>
        <p:spPr>
          <a:xfrm>
            <a:off x="838200" y="936625"/>
            <a:ext cx="457200" cy="203517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9600" y="936625"/>
            <a:ext cx="46482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4FC38908-DE2B-491D-96FF-4E3DD7E5BBFF}" type="slidenum">
              <a:rPr lang="en-US" smtClean="0"/>
              <a:pPr>
                <a:defRPr/>
              </a:pPr>
              <a:t>4</a:t>
            </a:fld>
            <a:endParaRPr lang="en-US" dirty="0"/>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9525"/>
            <a:ext cx="9163050"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5" name="TextBox 5"/>
          <p:cNvSpPr txBox="1">
            <a:spLocks noChangeArrowheads="1"/>
          </p:cNvSpPr>
          <p:nvPr/>
        </p:nvSpPr>
        <p:spPr bwMode="auto">
          <a:xfrm>
            <a:off x="381000" y="6019800"/>
            <a:ext cx="3306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[R. Snellings, Guadeloupe (2013)]</a:t>
            </a:r>
          </a:p>
        </p:txBody>
      </p:sp>
      <p:sp>
        <p:nvSpPr>
          <p:cNvPr id="5126" name="TextBox 6"/>
          <p:cNvSpPr txBox="1">
            <a:spLocks noChangeArrowheads="1"/>
          </p:cNvSpPr>
          <p:nvPr/>
        </p:nvSpPr>
        <p:spPr bwMode="auto">
          <a:xfrm>
            <a:off x="457200" y="6383338"/>
            <a:ext cx="871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[J.Kapusta, B. Mueller, (2012)]  :  Not only initial fluctuations but also critical fluctuations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55B3F55B-D72B-4441-BE8C-158067E950EE}" type="slidenum">
              <a:rPr lang="en-US" smtClean="0"/>
              <a:pPr>
                <a:defRPr/>
              </a:pPr>
              <a:t>40</a:t>
            </a:fld>
            <a:endParaRPr lang="en-US" dirty="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469900"/>
            <a:ext cx="3187700"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184150"/>
            <a:ext cx="46577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8" y="479425"/>
            <a:ext cx="48387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65225"/>
            <a:ext cx="2716213" cy="28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819400"/>
            <a:ext cx="27527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3" name="TextBox 1"/>
          <p:cNvSpPr txBox="1">
            <a:spLocks noChangeArrowheads="1"/>
          </p:cNvSpPr>
          <p:nvPr/>
        </p:nvSpPr>
        <p:spPr bwMode="auto">
          <a:xfrm>
            <a:off x="3859213" y="1689100"/>
            <a:ext cx="796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0000FF"/>
                </a:solidFill>
              </a:rPr>
              <a:t>KHI </a:t>
            </a:r>
            <a:r>
              <a:rPr lang="en-US" b="1">
                <a:solidFill>
                  <a:srgbClr val="0000FF"/>
                </a:solidFill>
                <a:sym typeface="Wingdings" pitchFamily="2" charset="2"/>
              </a:rPr>
              <a:t></a:t>
            </a:r>
            <a:endParaRPr lang="en-US" b="1">
              <a:solidFill>
                <a:srgbClr val="0000FF"/>
              </a:solidFill>
            </a:endParaRPr>
          </a:p>
        </p:txBody>
      </p:sp>
      <p:sp>
        <p:nvSpPr>
          <p:cNvPr id="41994" name="TextBox 2"/>
          <p:cNvSpPr txBox="1">
            <a:spLocks noChangeArrowheads="1"/>
          </p:cNvSpPr>
          <p:nvPr/>
        </p:nvSpPr>
        <p:spPr bwMode="auto">
          <a:xfrm>
            <a:off x="533400" y="2449513"/>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0000FF"/>
                </a:solidFill>
              </a:rPr>
              <a:t>ROTATION</a:t>
            </a:r>
          </a:p>
        </p:txBody>
      </p:sp>
      <p:sp>
        <p:nvSpPr>
          <p:cNvPr id="41995" name="TextBox 1"/>
          <p:cNvSpPr txBox="1">
            <a:spLocks noChangeArrowheads="1"/>
          </p:cNvSpPr>
          <p:nvPr/>
        </p:nvSpPr>
        <p:spPr bwMode="auto">
          <a:xfrm>
            <a:off x="3673475" y="3122613"/>
            <a:ext cx="51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hlinkClick r:id="rId7"/>
              </a:rPr>
              <a:t>KHI</a:t>
            </a:r>
            <a:endParaRPr lang="en-US" b="1">
              <a:solidFill>
                <a:srgbClr val="FF0000"/>
              </a:solidFill>
            </a:endParaRPr>
          </a:p>
        </p:txBody>
      </p:sp>
      <p:sp>
        <p:nvSpPr>
          <p:cNvPr id="3" name="Oval 2"/>
          <p:cNvSpPr/>
          <p:nvPr/>
        </p:nvSpPr>
        <p:spPr>
          <a:xfrm>
            <a:off x="3208338" y="2776538"/>
            <a:ext cx="14478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97" name="Picture 3" descr="Movie_clip_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9825" y="6034088"/>
            <a:ext cx="50323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7696200" y="2971800"/>
            <a:ext cx="144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696200" y="3581400"/>
            <a:ext cx="1447800" cy="0"/>
          </a:xfrm>
          <a:prstGeom prst="line">
            <a:avLst/>
          </a:prstGeom>
        </p:spPr>
        <p:style>
          <a:lnRef idx="1">
            <a:schemeClr val="accent1"/>
          </a:lnRef>
          <a:fillRef idx="0">
            <a:schemeClr val="accent1"/>
          </a:fillRef>
          <a:effectRef idx="0">
            <a:schemeClr val="accent1"/>
          </a:effectRef>
          <a:fontRef idx="minor">
            <a:schemeClr val="tx1"/>
          </a:fontRef>
        </p:style>
      </p:cxnSp>
      <p:sp>
        <p:nvSpPr>
          <p:cNvPr id="42000" name="TextBox 6"/>
          <p:cNvSpPr txBox="1">
            <a:spLocks noChangeArrowheads="1"/>
          </p:cNvSpPr>
          <p:nvPr/>
        </p:nvSpPr>
        <p:spPr bwMode="auto">
          <a:xfrm>
            <a:off x="8580438" y="3302000"/>
            <a:ext cx="585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a:t>2.4 fm</a:t>
            </a:r>
          </a:p>
        </p:txBody>
      </p:sp>
      <p:pic>
        <p:nvPicPr>
          <p:cNvPr id="42001"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838200"/>
            <a:ext cx="4275138"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E85C585A-616B-4C5E-A36C-7F786210D7D9}" type="slidenum">
              <a:rPr lang="en-US" smtClean="0"/>
              <a:pPr>
                <a:defRPr/>
              </a:pPr>
              <a:t>41</a:t>
            </a:fld>
            <a:endParaRPr lang="en-US" dirty="0"/>
          </a:p>
        </p:txBody>
      </p:sp>
      <p:pic>
        <p:nvPicPr>
          <p:cNvPr id="2" name="B-LHC-B-KHI.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29688"/>
            <a:ext cx="718502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pPr>
              <a:defRPr/>
            </a:pPr>
            <a:r>
              <a:rPr lang="en-US" sz="2800" b="1" dirty="0">
                <a:solidFill>
                  <a:srgbClr val="FF0000"/>
                </a:solidFill>
                <a:effectLst>
                  <a:outerShdw blurRad="38100" dist="38100" dir="2700000" algn="tl">
                    <a:srgbClr val="000000">
                      <a:alpha val="43137"/>
                    </a:srgbClr>
                  </a:outerShdw>
                </a:effectLst>
              </a:rPr>
              <a:t>The Kelvin – </a:t>
            </a:r>
            <a:r>
              <a:rPr lang="en-US" sz="2800" b="1" dirty="0" smtClean="0">
                <a:solidFill>
                  <a:srgbClr val="FF0000"/>
                </a:solidFill>
                <a:effectLst>
                  <a:outerShdw blurRad="38100" dist="38100" dir="2700000" algn="tl">
                    <a:srgbClr val="000000">
                      <a:alpha val="43137"/>
                    </a:srgbClr>
                  </a:outerShdw>
                </a:effectLst>
              </a:rPr>
              <a:t>Helmholtz </a:t>
            </a:r>
            <a:r>
              <a:rPr lang="en-US" sz="2800" b="1" dirty="0">
                <a:solidFill>
                  <a:srgbClr val="FF0000"/>
                </a:solidFill>
                <a:effectLst>
                  <a:outerShdw blurRad="38100" dist="38100" dir="2700000" algn="tl">
                    <a:srgbClr val="000000">
                      <a:alpha val="43137"/>
                    </a:srgbClr>
                  </a:outerShdw>
                </a:effectLst>
              </a:rPr>
              <a:t>instability (KHI)</a:t>
            </a:r>
          </a:p>
        </p:txBody>
      </p:sp>
      <p:sp>
        <p:nvSpPr>
          <p:cNvPr id="44035" name="Content Placeholder 2"/>
          <p:cNvSpPr>
            <a:spLocks noGrp="1"/>
          </p:cNvSpPr>
          <p:nvPr>
            <p:ph idx="1"/>
          </p:nvPr>
        </p:nvSpPr>
        <p:spPr>
          <a:xfrm>
            <a:off x="4621213" y="1295400"/>
            <a:ext cx="4495800" cy="5334000"/>
          </a:xfrm>
        </p:spPr>
        <p:txBody>
          <a:bodyPr/>
          <a:lstStyle/>
          <a:p>
            <a:r>
              <a:rPr lang="en-US" sz="2000" smtClean="0">
                <a:solidFill>
                  <a:srgbClr val="002060"/>
                </a:solidFill>
              </a:rPr>
              <a:t>Shear Flow:</a:t>
            </a:r>
          </a:p>
          <a:p>
            <a:r>
              <a:rPr lang="en-US" sz="2000" smtClean="0">
                <a:solidFill>
                  <a:srgbClr val="002060"/>
                </a:solidFill>
              </a:rPr>
              <a:t>L=(2R-b) ~ 4 – 7 fm, init. profile height</a:t>
            </a:r>
          </a:p>
          <a:p>
            <a:r>
              <a:rPr lang="en-US" sz="2000" smtClean="0">
                <a:solidFill>
                  <a:srgbClr val="002060"/>
                </a:solidFill>
                <a:latin typeface="Freestyle Script" pitchFamily="66" charset="0"/>
              </a:rPr>
              <a:t>l</a:t>
            </a:r>
            <a:r>
              <a:rPr lang="en-US" sz="2000" baseline="-25000" smtClean="0">
                <a:solidFill>
                  <a:srgbClr val="002060"/>
                </a:solidFill>
              </a:rPr>
              <a:t>z </a:t>
            </a:r>
            <a:r>
              <a:rPr lang="en-US" sz="2000" smtClean="0">
                <a:solidFill>
                  <a:srgbClr val="002060"/>
                </a:solidFill>
              </a:rPr>
              <a:t>=10–13 fm, init. length</a:t>
            </a:r>
            <a:r>
              <a:rPr lang="en-US" sz="2000" baseline="-25000" smtClean="0">
                <a:solidFill>
                  <a:srgbClr val="002060"/>
                </a:solidFill>
              </a:rPr>
              <a:t> </a:t>
            </a:r>
            <a:r>
              <a:rPr lang="en-US" sz="2000" smtClean="0">
                <a:solidFill>
                  <a:srgbClr val="002060"/>
                </a:solidFill>
              </a:rPr>
              <a:t> (b=.5-.7b</a:t>
            </a:r>
            <a:r>
              <a:rPr lang="en-US" sz="2000" baseline="-25000" smtClean="0">
                <a:solidFill>
                  <a:srgbClr val="002060"/>
                </a:solidFill>
              </a:rPr>
              <a:t>max</a:t>
            </a:r>
            <a:r>
              <a:rPr lang="en-US" sz="2000" smtClean="0">
                <a:solidFill>
                  <a:srgbClr val="002060"/>
                </a:solidFill>
              </a:rPr>
              <a:t>)</a:t>
            </a:r>
          </a:p>
          <a:p>
            <a:r>
              <a:rPr lang="en-US" sz="2000" smtClean="0">
                <a:solidFill>
                  <a:srgbClr val="002060"/>
                </a:solidFill>
              </a:rPr>
              <a:t>V  ~  ±0.4 c   upper/lower speed </a:t>
            </a:r>
            <a:r>
              <a:rPr lang="en-US" sz="2000" smtClean="0">
                <a:solidFill>
                  <a:srgbClr val="002060"/>
                </a:solidFill>
                <a:sym typeface="Wingdings" pitchFamily="2" charset="2"/>
              </a:rPr>
              <a:t></a:t>
            </a:r>
          </a:p>
          <a:p>
            <a:r>
              <a:rPr lang="en-US" sz="2000" smtClean="0">
                <a:solidFill>
                  <a:srgbClr val="002060"/>
                </a:solidFill>
                <a:sym typeface="Wingdings" pitchFamily="2" charset="2"/>
              </a:rPr>
              <a:t>Minimal wave number is</a:t>
            </a:r>
            <a:br>
              <a:rPr lang="en-US" sz="2000" smtClean="0">
                <a:solidFill>
                  <a:srgbClr val="002060"/>
                </a:solidFill>
                <a:sym typeface="Wingdings" pitchFamily="2" charset="2"/>
              </a:rPr>
            </a:br>
            <a:r>
              <a:rPr lang="en-US" sz="2000" smtClean="0">
                <a:solidFill>
                  <a:srgbClr val="002060"/>
                </a:solidFill>
                <a:sym typeface="Wingdings" pitchFamily="2" charset="2"/>
              </a:rPr>
              <a:t>k = .6 - .48 fm</a:t>
            </a:r>
            <a:r>
              <a:rPr lang="en-US" sz="2000" baseline="30000" smtClean="0">
                <a:solidFill>
                  <a:srgbClr val="002060"/>
                </a:solidFill>
                <a:sym typeface="Wingdings" pitchFamily="2" charset="2"/>
              </a:rPr>
              <a:t>-1</a:t>
            </a:r>
          </a:p>
          <a:p>
            <a:r>
              <a:rPr lang="en-US" sz="2000" smtClean="0">
                <a:solidFill>
                  <a:srgbClr val="002060"/>
                </a:solidFill>
                <a:sym typeface="Wingdings" pitchFamily="2" charset="2"/>
              </a:rPr>
              <a:t>KHI grows as                             where</a:t>
            </a:r>
            <a:br>
              <a:rPr lang="en-US" sz="2000" smtClean="0">
                <a:solidFill>
                  <a:srgbClr val="002060"/>
                </a:solidFill>
                <a:sym typeface="Wingdings" pitchFamily="2" charset="2"/>
              </a:rPr>
            </a:br>
            <a:r>
              <a:rPr lang="en-US" sz="2000" smtClean="0">
                <a:solidFill>
                  <a:srgbClr val="002060"/>
                </a:solidFill>
                <a:sym typeface="Wingdings" pitchFamily="2" charset="2"/>
              </a:rPr>
              <a:t>                     </a:t>
            </a:r>
          </a:p>
          <a:p>
            <a:r>
              <a:rPr lang="en-US" sz="2000" smtClean="0">
                <a:solidFill>
                  <a:srgbClr val="002060"/>
                </a:solidFill>
                <a:sym typeface="Wingdings" pitchFamily="2" charset="2"/>
              </a:rPr>
              <a:t>Largest k  or shortest wave-length will grow the fastest.</a:t>
            </a:r>
          </a:p>
          <a:p>
            <a:r>
              <a:rPr lang="en-US" sz="2000" smtClean="0">
                <a:solidFill>
                  <a:srgbClr val="002060"/>
                </a:solidFill>
                <a:sym typeface="Wingdings" pitchFamily="2" charset="2"/>
              </a:rPr>
              <a:t>The amplitude will double in </a:t>
            </a:r>
            <a:br>
              <a:rPr lang="en-US" sz="2000" smtClean="0">
                <a:solidFill>
                  <a:srgbClr val="002060"/>
                </a:solidFill>
                <a:sym typeface="Wingdings" pitchFamily="2" charset="2"/>
              </a:rPr>
            </a:br>
            <a:r>
              <a:rPr lang="en-US" sz="2000" smtClean="0">
                <a:solidFill>
                  <a:srgbClr val="002060"/>
                </a:solidFill>
                <a:sym typeface="Wingdings" pitchFamily="2" charset="2"/>
              </a:rPr>
              <a:t>2.9 or 3.6 fm/c for </a:t>
            </a:r>
            <a:r>
              <a:rPr lang="en-US" sz="2000" smtClean="0">
                <a:solidFill>
                  <a:srgbClr val="002060"/>
                </a:solidFill>
              </a:rPr>
              <a:t>(b=.5-.7b</a:t>
            </a:r>
            <a:r>
              <a:rPr lang="en-US" sz="2000" baseline="-25000" smtClean="0">
                <a:solidFill>
                  <a:srgbClr val="002060"/>
                </a:solidFill>
              </a:rPr>
              <a:t>max</a:t>
            </a:r>
            <a:r>
              <a:rPr lang="en-US" sz="2000" smtClean="0">
                <a:solidFill>
                  <a:srgbClr val="002060"/>
                </a:solidFill>
              </a:rPr>
              <a:t>) without expansion, and with favorable viscosity/Reynolds no.  Re=LV/</a:t>
            </a:r>
            <a:r>
              <a:rPr lang="el-GR" sz="2000" smtClean="0">
                <a:solidFill>
                  <a:srgbClr val="002060"/>
                </a:solidFill>
                <a:latin typeface="Constantia" pitchFamily="18" charset="0"/>
                <a:ea typeface="BatangChe" pitchFamily="49" charset="-127"/>
              </a:rPr>
              <a:t>ν</a:t>
            </a:r>
            <a:r>
              <a:rPr lang="el-GR" sz="2000" smtClean="0">
                <a:solidFill>
                  <a:srgbClr val="002060"/>
                </a:solidFill>
              </a:rPr>
              <a:t> </a:t>
            </a:r>
            <a:r>
              <a:rPr lang="en-US" sz="2000" smtClean="0">
                <a:solidFill>
                  <a:srgbClr val="002060"/>
                </a:solidFill>
              </a:rPr>
              <a:t>.</a:t>
            </a:r>
          </a:p>
          <a:p>
            <a:r>
              <a:rPr lang="el-GR" sz="2000" smtClean="0">
                <a:solidFill>
                  <a:srgbClr val="002060"/>
                </a:solidFill>
                <a:sym typeface="Wingdings" pitchFamily="2" charset="2"/>
              </a:rPr>
              <a:t> </a:t>
            </a:r>
            <a:r>
              <a:rPr lang="en-US" sz="2000" smtClean="0">
                <a:solidFill>
                  <a:srgbClr val="002060"/>
                </a:solidFill>
                <a:sym typeface="Wingdings" pitchFamily="2" charset="2"/>
              </a:rPr>
              <a:t>this favors large L and large V</a:t>
            </a:r>
            <a:endParaRPr lang="en-US" sz="2000" smtClean="0">
              <a:solidFill>
                <a:srgbClr val="002060"/>
              </a:solidFill>
            </a:endParaRPr>
          </a:p>
        </p:txBody>
      </p:sp>
      <p:sp>
        <p:nvSpPr>
          <p:cNvPr id="4" name="Footer Placeholder 3"/>
          <p:cNvSpPr>
            <a:spLocks noGrp="1"/>
          </p:cNvSpPr>
          <p:nvPr>
            <p:ph type="ftr" sz="quarter" idx="11"/>
          </p:nvPr>
        </p:nvSpPr>
        <p:spPr>
          <a:xfrm>
            <a:off x="7772400" y="6492875"/>
            <a:ext cx="1066800" cy="365125"/>
          </a:xfrm>
        </p:spPr>
        <p:txBody>
          <a:bodyPr/>
          <a:lstStyle/>
          <a:p>
            <a:pPr>
              <a:defRPr/>
            </a:pPr>
            <a:r>
              <a:rPr lang="en-US" dirty="0" smtClean="0">
                <a:solidFill>
                  <a:srgbClr val="00B050"/>
                </a:solidFill>
              </a:rPr>
              <a:t>L.P. Csernai</a:t>
            </a:r>
            <a:endParaRPr lang="en-US" dirty="0">
              <a:solidFill>
                <a:srgbClr val="00B050"/>
              </a:solidFill>
            </a:endParaRPr>
          </a:p>
        </p:txBody>
      </p:sp>
      <p:sp>
        <p:nvSpPr>
          <p:cNvPr id="5" name="Slide Number Placeholder 4"/>
          <p:cNvSpPr>
            <a:spLocks noGrp="1"/>
          </p:cNvSpPr>
          <p:nvPr>
            <p:ph type="sldNum" sz="quarter" idx="12"/>
          </p:nvPr>
        </p:nvSpPr>
        <p:spPr>
          <a:xfrm>
            <a:off x="8686800" y="6480175"/>
            <a:ext cx="457200" cy="365125"/>
          </a:xfrm>
        </p:spPr>
        <p:txBody>
          <a:bodyPr/>
          <a:lstStyle/>
          <a:p>
            <a:pPr>
              <a:defRPr/>
            </a:pPr>
            <a:fld id="{A262F1E6-9091-4539-89F3-5E71720F3D14}" type="slidenum">
              <a:rPr lang="en-US" b="1" smtClean="0">
                <a:solidFill>
                  <a:srgbClr val="0070C0"/>
                </a:solidFill>
              </a:rPr>
              <a:pPr>
                <a:defRPr/>
              </a:pPr>
              <a:t>42</a:t>
            </a:fld>
            <a:endParaRPr lang="en-US" b="1" dirty="0">
              <a:solidFill>
                <a:srgbClr val="0070C0"/>
              </a:solidFill>
            </a:endParaRPr>
          </a:p>
        </p:txBody>
      </p:sp>
      <p:pic>
        <p:nvPicPr>
          <p:cNvPr id="440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88" y="2362200"/>
            <a:ext cx="3810000"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3733800" y="2743200"/>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33800" y="4114800"/>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65588" y="2590800"/>
            <a:ext cx="0" cy="1676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981200" y="22098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981200" y="5029200"/>
            <a:ext cx="914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044" name="TextBox 17"/>
          <p:cNvSpPr txBox="1">
            <a:spLocks noChangeArrowheads="1"/>
          </p:cNvSpPr>
          <p:nvPr/>
        </p:nvSpPr>
        <p:spPr bwMode="auto">
          <a:xfrm>
            <a:off x="4152900" y="3263900"/>
            <a:ext cx="76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L</a:t>
            </a:r>
          </a:p>
        </p:txBody>
      </p:sp>
      <p:sp>
        <p:nvSpPr>
          <p:cNvPr id="44045" name="TextBox 19"/>
          <p:cNvSpPr txBox="1">
            <a:spLocks noChangeArrowheads="1"/>
          </p:cNvSpPr>
          <p:nvPr/>
        </p:nvSpPr>
        <p:spPr bwMode="auto">
          <a:xfrm>
            <a:off x="2160588" y="174783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V</a:t>
            </a:r>
          </a:p>
        </p:txBody>
      </p:sp>
      <p:sp>
        <p:nvSpPr>
          <p:cNvPr id="44046" name="TextBox 20"/>
          <p:cNvSpPr txBox="1">
            <a:spLocks noChangeArrowheads="1"/>
          </p:cNvSpPr>
          <p:nvPr/>
        </p:nvSpPr>
        <p:spPr bwMode="auto">
          <a:xfrm>
            <a:off x="2266950" y="51054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V</a:t>
            </a:r>
          </a:p>
        </p:txBody>
      </p:sp>
      <p:pic>
        <p:nvPicPr>
          <p:cNvPr id="440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468688"/>
            <a:ext cx="1419225"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6988" y="3811588"/>
            <a:ext cx="9906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9" name="TextBox 18"/>
          <p:cNvSpPr txBox="1">
            <a:spLocks noChangeArrowheads="1"/>
          </p:cNvSpPr>
          <p:nvPr/>
        </p:nvSpPr>
        <p:spPr bwMode="auto">
          <a:xfrm>
            <a:off x="685800" y="5715000"/>
            <a:ext cx="3379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Our resolution is (0.35fm)</a:t>
            </a:r>
            <a:r>
              <a:rPr lang="en-US" baseline="30000"/>
              <a:t>3</a:t>
            </a:r>
            <a:r>
              <a:rPr lang="en-US"/>
              <a:t> and</a:t>
            </a:r>
          </a:p>
          <a:p>
            <a:pPr eaLnBrk="1" hangingPunct="1"/>
            <a:r>
              <a:rPr lang="en-US"/>
              <a:t>8</a:t>
            </a:r>
            <a:r>
              <a:rPr lang="en-US" baseline="30000"/>
              <a:t>3</a:t>
            </a:r>
            <a:r>
              <a:rPr lang="en-US"/>
              <a:t> markers/fluid-cell </a:t>
            </a:r>
            <a:r>
              <a:rPr lang="en-US">
                <a:sym typeface="Wingdings" pitchFamily="2" charset="2"/>
              </a:rPr>
              <a:t></a:t>
            </a:r>
          </a:p>
          <a:p>
            <a:pPr eaLnBrk="1" hangingPunct="1"/>
            <a:r>
              <a:rPr lang="en-US">
                <a:sym typeface="Wingdings" pitchFamily="2" charset="2"/>
              </a:rPr>
              <a:t>~ 10k cells &amp; 10Mill  m.p.-s </a:t>
            </a:r>
            <a:endParaRPr lang="en-US"/>
          </a:p>
        </p:txBody>
      </p:sp>
      <p:cxnSp>
        <p:nvCxnSpPr>
          <p:cNvPr id="8" name="Straight Arrow Connector 7"/>
          <p:cNvCxnSpPr/>
          <p:nvPr/>
        </p:nvCxnSpPr>
        <p:spPr>
          <a:xfrm>
            <a:off x="685800" y="1600200"/>
            <a:ext cx="3124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4051" name="Rectangle 9"/>
          <p:cNvSpPr>
            <a:spLocks noChangeArrowheads="1"/>
          </p:cNvSpPr>
          <p:nvPr/>
        </p:nvSpPr>
        <p:spPr bwMode="auto">
          <a:xfrm>
            <a:off x="2160588" y="1143000"/>
            <a:ext cx="33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2060"/>
                </a:solidFill>
                <a:latin typeface="Freestyle Script" pitchFamily="66" charset="0"/>
              </a:rPr>
              <a:t>l</a:t>
            </a:r>
            <a:r>
              <a:rPr lang="en-US" baseline="-25000">
                <a:solidFill>
                  <a:srgbClr val="002060"/>
                </a:solidFill>
              </a:rPr>
              <a:t>z </a:t>
            </a: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pPr>
              <a:defRPr/>
            </a:pPr>
            <a:r>
              <a:rPr lang="en-US" sz="2800" b="1" dirty="0">
                <a:solidFill>
                  <a:srgbClr val="FF0000"/>
                </a:solidFill>
                <a:effectLst>
                  <a:outerShdw blurRad="38100" dist="38100" dir="2700000" algn="tl">
                    <a:srgbClr val="000000">
                      <a:alpha val="43137"/>
                    </a:srgbClr>
                  </a:outerShdw>
                </a:effectLst>
              </a:rPr>
              <a:t>The Kelvin – </a:t>
            </a:r>
            <a:r>
              <a:rPr lang="en-US" sz="2800" b="1" dirty="0" smtClean="0">
                <a:solidFill>
                  <a:srgbClr val="FF0000"/>
                </a:solidFill>
                <a:effectLst>
                  <a:outerShdw blurRad="38100" dist="38100" dir="2700000" algn="tl">
                    <a:srgbClr val="000000">
                      <a:alpha val="43137"/>
                    </a:srgbClr>
                  </a:outerShdw>
                </a:effectLst>
              </a:rPr>
              <a:t>Helmholtz </a:t>
            </a:r>
            <a:r>
              <a:rPr lang="en-US" sz="2800" b="1" dirty="0">
                <a:solidFill>
                  <a:srgbClr val="FF0000"/>
                </a:solidFill>
                <a:effectLst>
                  <a:outerShdw blurRad="38100" dist="38100" dir="2700000" algn="tl">
                    <a:srgbClr val="000000">
                      <a:alpha val="43137"/>
                    </a:srgbClr>
                  </a:outerShdw>
                </a:effectLst>
              </a:rPr>
              <a:t>instability (KHI)</a:t>
            </a:r>
          </a:p>
        </p:txBody>
      </p:sp>
      <p:sp>
        <p:nvSpPr>
          <p:cNvPr id="3" name="Content Placeholder 2"/>
          <p:cNvSpPr>
            <a:spLocks noGrp="1"/>
          </p:cNvSpPr>
          <p:nvPr>
            <p:ph idx="1"/>
          </p:nvPr>
        </p:nvSpPr>
        <p:spPr>
          <a:xfrm>
            <a:off x="457200" y="1219200"/>
            <a:ext cx="8153400" cy="5562600"/>
          </a:xfrm>
        </p:spPr>
        <p:txBody>
          <a:bodyPr>
            <a:normAutofit/>
          </a:bodyPr>
          <a:lstStyle/>
          <a:p>
            <a:pPr>
              <a:buFont typeface="Arial" charset="0"/>
              <a:buChar char="•"/>
              <a:defRPr/>
            </a:pPr>
            <a:r>
              <a:rPr lang="en-US" sz="2400" b="1" dirty="0" smtClean="0">
                <a:solidFill>
                  <a:srgbClr val="002060"/>
                </a:solidFill>
              </a:rPr>
              <a:t>Formation of critical length  KHI    (Kolmogorov length scale)</a:t>
            </a:r>
          </a:p>
          <a:p>
            <a:pPr>
              <a:buFont typeface="Arial" charset="0"/>
              <a:buChar char="•"/>
              <a:defRPr/>
            </a:pPr>
            <a:r>
              <a:rPr lang="en-US" sz="2400" b="1" dirty="0" smtClean="0">
                <a:solidFill>
                  <a:srgbClr val="002060"/>
                </a:solidFill>
              </a:rPr>
              <a:t>Ǝ </a:t>
            </a:r>
            <a:r>
              <a:rPr lang="en-US" sz="2400" dirty="0" smtClean="0">
                <a:solidFill>
                  <a:srgbClr val="002060"/>
                </a:solidFill>
              </a:rPr>
              <a:t>critical minimal wavelength beyond which the KHI is able to grow. Smaller wavelength perturbations tend to decay. (similar to critical bubble size in homogeneous  nucleation). </a:t>
            </a:r>
          </a:p>
          <a:p>
            <a:pPr>
              <a:buFont typeface="Arial" charset="0"/>
              <a:buChar char="•"/>
              <a:defRPr/>
            </a:pPr>
            <a:r>
              <a:rPr lang="en-US" sz="2400" b="1" dirty="0" smtClean="0">
                <a:solidFill>
                  <a:srgbClr val="002060"/>
                </a:solidFill>
              </a:rPr>
              <a:t>Kolmogorov</a:t>
            </a:r>
            <a:r>
              <a:rPr lang="en-US" sz="2400" dirty="0" smtClean="0">
                <a:solidFill>
                  <a:srgbClr val="002060"/>
                </a:solidFill>
              </a:rPr>
              <a:t>:                                        </a:t>
            </a:r>
          </a:p>
          <a:p>
            <a:pPr>
              <a:buFont typeface="Arial" charset="0"/>
              <a:buChar char="•"/>
              <a:defRPr/>
            </a:pPr>
            <a:r>
              <a:rPr lang="en-US" sz="2400" dirty="0" smtClean="0">
                <a:solidFill>
                  <a:srgbClr val="002060"/>
                </a:solidFill>
              </a:rPr>
              <a:t>Here                                                         is the specific dissipated flow energy.</a:t>
            </a:r>
          </a:p>
          <a:p>
            <a:pPr>
              <a:buFont typeface="Arial" charset="0"/>
              <a:buChar char="•"/>
              <a:defRPr/>
            </a:pPr>
            <a:r>
              <a:rPr lang="en-US" sz="2400" dirty="0" smtClean="0">
                <a:solidFill>
                  <a:srgbClr val="002060"/>
                </a:solidFill>
              </a:rPr>
              <a:t>We estimated: </a:t>
            </a:r>
          </a:p>
          <a:p>
            <a:pPr>
              <a:buFont typeface="Arial" charset="0"/>
              <a:buChar char="•"/>
              <a:defRPr/>
            </a:pPr>
            <a:endParaRPr lang="en-US" sz="2400" dirty="0">
              <a:solidFill>
                <a:srgbClr val="002060"/>
              </a:solidFill>
            </a:endParaRPr>
          </a:p>
          <a:p>
            <a:pPr>
              <a:buFont typeface="Arial" charset="0"/>
              <a:buChar char="•"/>
              <a:defRPr/>
            </a:pPr>
            <a:r>
              <a:rPr lang="en-US" sz="2400" dirty="0" smtClean="0">
                <a:solidFill>
                  <a:srgbClr val="002060"/>
                </a:solidFill>
              </a:rPr>
              <a:t>It is required  that                            </a:t>
            </a:r>
            <a:r>
              <a:rPr lang="en-US" sz="2400" dirty="0" smtClean="0">
                <a:solidFill>
                  <a:srgbClr val="002060"/>
                </a:solidFill>
                <a:sym typeface="Wingdings" pitchFamily="2" charset="2"/>
              </a:rPr>
              <a:t>  we need   b &gt; 0.5 </a:t>
            </a:r>
            <a:r>
              <a:rPr lang="en-US" sz="2400" dirty="0" err="1" smtClean="0">
                <a:solidFill>
                  <a:srgbClr val="002060"/>
                </a:solidFill>
                <a:sym typeface="Wingdings" pitchFamily="2" charset="2"/>
              </a:rPr>
              <a:t>b</a:t>
            </a:r>
            <a:r>
              <a:rPr lang="en-US" sz="2400" baseline="-25000" dirty="0" err="1" smtClean="0">
                <a:solidFill>
                  <a:srgbClr val="002060"/>
                </a:solidFill>
                <a:sym typeface="Wingdings" pitchFamily="2" charset="2"/>
              </a:rPr>
              <a:t>max</a:t>
            </a:r>
            <a:r>
              <a:rPr lang="en-US" sz="2400" baseline="-25000" dirty="0" smtClean="0">
                <a:solidFill>
                  <a:srgbClr val="002060"/>
                </a:solidFill>
                <a:sym typeface="Wingdings" pitchFamily="2" charset="2"/>
              </a:rPr>
              <a:t>  </a:t>
            </a:r>
            <a:r>
              <a:rPr lang="en-US" sz="2400" dirty="0" smtClean="0">
                <a:solidFill>
                  <a:srgbClr val="002060"/>
                </a:solidFill>
                <a:sym typeface="Wingdings" pitchFamily="2" charset="2"/>
              </a:rPr>
              <a:t>  </a:t>
            </a:r>
          </a:p>
          <a:p>
            <a:pPr>
              <a:buFont typeface="Arial" charset="0"/>
              <a:buChar char="•"/>
              <a:defRPr/>
            </a:pPr>
            <a:r>
              <a:rPr lang="en-US" sz="2400" dirty="0" smtClean="0">
                <a:solidFill>
                  <a:srgbClr val="002060"/>
                </a:solidFill>
                <a:sym typeface="Wingdings" pitchFamily="2" charset="2"/>
              </a:rPr>
              <a:t>Furthermore   </a:t>
            </a:r>
            <a:br>
              <a:rPr lang="en-US" sz="2400" dirty="0" smtClean="0">
                <a:solidFill>
                  <a:srgbClr val="002060"/>
                </a:solidFill>
                <a:sym typeface="Wingdings" pitchFamily="2" charset="2"/>
              </a:rPr>
            </a:br>
            <a:r>
              <a:rPr lang="en-US" sz="2400" dirty="0" smtClean="0">
                <a:solidFill>
                  <a:srgbClr val="002060"/>
                </a:solidFill>
                <a:sym typeface="Wingdings" pitchFamily="2" charset="2"/>
              </a:rPr>
              <a:t>Re = 0.3 – 1 for                         and</a:t>
            </a:r>
            <a:br>
              <a:rPr lang="en-US" sz="2400" dirty="0" smtClean="0">
                <a:solidFill>
                  <a:srgbClr val="002060"/>
                </a:solidFill>
                <a:sym typeface="Wingdings" pitchFamily="2" charset="2"/>
              </a:rPr>
            </a:br>
            <a:r>
              <a:rPr lang="en-US" sz="2400" dirty="0" smtClean="0">
                <a:solidFill>
                  <a:srgbClr val="002060"/>
                </a:solidFill>
                <a:sym typeface="Wingdings" pitchFamily="2" charset="2"/>
              </a:rPr>
              <a:t>Re =  3 – 10 for </a:t>
            </a:r>
            <a:endParaRPr lang="en-US" sz="2400" dirty="0">
              <a:solidFill>
                <a:srgbClr val="002060"/>
              </a:solidFill>
              <a:sym typeface="Wingdings" pitchFamily="2" charset="2"/>
            </a:endParaRPr>
          </a:p>
          <a:p>
            <a:pPr marL="0" indent="0">
              <a:buFont typeface="Arial" charset="0"/>
              <a:buNone/>
              <a:defRPr/>
            </a:pPr>
            <a:endParaRPr lang="en-US" sz="2400" baseline="-25000" dirty="0" smtClean="0">
              <a:solidFill>
                <a:srgbClr val="002060"/>
              </a:solidFill>
              <a:sym typeface="Wingdings" pitchFamily="2" charset="2"/>
            </a:endParaRPr>
          </a:p>
          <a:p>
            <a:pPr marL="0" indent="0">
              <a:buFont typeface="Arial" charset="0"/>
              <a:buNone/>
              <a:defRPr/>
            </a:pPr>
            <a:endParaRPr lang="en-US" sz="2400" baseline="-25000" dirty="0">
              <a:solidFill>
                <a:srgbClr val="002060"/>
              </a:solidFill>
            </a:endParaRPr>
          </a:p>
        </p:txBody>
      </p:sp>
      <p:sp>
        <p:nvSpPr>
          <p:cNvPr id="4" name="Footer Placeholder 3"/>
          <p:cNvSpPr>
            <a:spLocks noGrp="1"/>
          </p:cNvSpPr>
          <p:nvPr>
            <p:ph type="ftr" sz="quarter" idx="11"/>
          </p:nvPr>
        </p:nvSpPr>
        <p:spPr>
          <a:xfrm>
            <a:off x="7772400" y="6492875"/>
            <a:ext cx="1066800" cy="365125"/>
          </a:xfrm>
        </p:spPr>
        <p:txBody>
          <a:bodyPr/>
          <a:lstStyle/>
          <a:p>
            <a:pPr>
              <a:defRPr/>
            </a:pPr>
            <a:r>
              <a:rPr lang="en-US" dirty="0" smtClean="0">
                <a:solidFill>
                  <a:srgbClr val="00B050"/>
                </a:solidFill>
              </a:rPr>
              <a:t>L.P. Csernai</a:t>
            </a:r>
            <a:endParaRPr lang="en-US" dirty="0">
              <a:solidFill>
                <a:srgbClr val="00B050"/>
              </a:solidFill>
            </a:endParaRPr>
          </a:p>
        </p:txBody>
      </p:sp>
      <p:sp>
        <p:nvSpPr>
          <p:cNvPr id="5" name="Slide Number Placeholder 4"/>
          <p:cNvSpPr>
            <a:spLocks noGrp="1"/>
          </p:cNvSpPr>
          <p:nvPr>
            <p:ph type="sldNum" sz="quarter" idx="12"/>
          </p:nvPr>
        </p:nvSpPr>
        <p:spPr>
          <a:xfrm>
            <a:off x="8686800" y="6480175"/>
            <a:ext cx="457200" cy="365125"/>
          </a:xfrm>
        </p:spPr>
        <p:txBody>
          <a:bodyPr/>
          <a:lstStyle/>
          <a:p>
            <a:pPr>
              <a:defRPr/>
            </a:pPr>
            <a:fld id="{13A45551-C4D8-4BCC-B8DD-FE5A4495E3E8}" type="slidenum">
              <a:rPr lang="en-US" b="1" smtClean="0">
                <a:solidFill>
                  <a:srgbClr val="0070C0"/>
                </a:solidFill>
              </a:rPr>
              <a:pPr>
                <a:defRPr/>
              </a:pPr>
              <a:t>43</a:t>
            </a:fld>
            <a:endParaRPr lang="en-US" b="1" dirty="0">
              <a:solidFill>
                <a:srgbClr val="0070C0"/>
              </a:solidFill>
            </a:endParaRPr>
          </a:p>
        </p:txBody>
      </p:sp>
      <p:pic>
        <p:nvPicPr>
          <p:cNvPr id="450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950" y="2819400"/>
            <a:ext cx="2324100"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 y="3217863"/>
            <a:ext cx="3752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675063"/>
            <a:ext cx="541972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953000"/>
            <a:ext cx="15621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7975" y="5867400"/>
            <a:ext cx="13430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7975" y="6248400"/>
            <a:ext cx="15335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triped Right Arrow 5"/>
          <p:cNvSpPr/>
          <p:nvPr/>
        </p:nvSpPr>
        <p:spPr>
          <a:xfrm rot="11734745">
            <a:off x="8077200" y="4572000"/>
            <a:ext cx="762000" cy="304800"/>
          </a:xfrm>
          <a:prstGeom prst="striped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85A9B552-FCA5-47EC-9933-2C0507C52DC3}" type="slidenum">
              <a:rPr lang="en-US" smtClean="0"/>
              <a:pPr>
                <a:defRPr/>
              </a:pPr>
              <a:t>44</a:t>
            </a:fld>
            <a:endParaRPr lang="en-US" dirty="0"/>
          </a:p>
        </p:txBody>
      </p:sp>
      <p:pic>
        <p:nvPicPr>
          <p:cNvPr id="4608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633538"/>
            <a:ext cx="28479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TextBox 1"/>
          <p:cNvSpPr txBox="1">
            <a:spLocks noChangeArrowheads="1"/>
          </p:cNvSpPr>
          <p:nvPr/>
        </p:nvSpPr>
        <p:spPr bwMode="auto">
          <a:xfrm>
            <a:off x="19050" y="304323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Classical</a:t>
            </a:r>
          </a:p>
        </p:txBody>
      </p:sp>
      <p:pic>
        <p:nvPicPr>
          <p:cNvPr id="460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325" y="776288"/>
            <a:ext cx="248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TextBox 8"/>
          <p:cNvSpPr txBox="1">
            <a:spLocks noChangeArrowheads="1"/>
          </p:cNvSpPr>
          <p:nvPr/>
        </p:nvSpPr>
        <p:spPr bwMode="auto">
          <a:xfrm>
            <a:off x="4800600" y="1843088"/>
            <a:ext cx="4114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If                                                 is negligible</a:t>
            </a:r>
          </a:p>
        </p:txBody>
      </p:sp>
      <p:pic>
        <p:nvPicPr>
          <p:cNvPr id="4608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425" y="1909763"/>
            <a:ext cx="2000250"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174875"/>
            <a:ext cx="625792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6913" y="152400"/>
            <a:ext cx="30575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8613" y="1057275"/>
            <a:ext cx="2362200" cy="37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2"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400" y="2640013"/>
            <a:ext cx="709613"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3057525"/>
            <a:ext cx="709613" cy="30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4"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6800" y="2955925"/>
            <a:ext cx="707707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2133600" y="6172200"/>
            <a:ext cx="9620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015288" y="3962400"/>
            <a:ext cx="923925" cy="1201738"/>
          </a:xfrm>
          <a:prstGeom prst="rect">
            <a:avLst/>
          </a:prstGeom>
          <a:noFill/>
        </p:spPr>
        <p:txBody>
          <a:bodyPr>
            <a:spAutoFit/>
          </a:bodyPr>
          <a:lstStyle/>
          <a:p>
            <a:pPr algn="ctr">
              <a:defRPr/>
            </a:pPr>
            <a:r>
              <a:rPr lang="en-US" sz="2400" b="1" dirty="0">
                <a:solidFill>
                  <a:srgbClr val="FF0000"/>
                </a:solidFill>
                <a:effectLst>
                  <a:outerShdw blurRad="38100" dist="38100" dir="2700000" algn="tl">
                    <a:srgbClr val="000000">
                      <a:alpha val="43137"/>
                    </a:srgbClr>
                  </a:outerShdw>
                </a:effectLst>
              </a:rPr>
              <a:t>Max = 3. c/</a:t>
            </a:r>
            <a:r>
              <a:rPr lang="en-US" sz="2400" b="1" dirty="0" err="1">
                <a:solidFill>
                  <a:srgbClr val="FF0000"/>
                </a:solidFill>
                <a:effectLst>
                  <a:outerShdw blurRad="38100" dist="38100" dir="2700000" algn="tl">
                    <a:srgbClr val="000000">
                      <a:alpha val="43137"/>
                    </a:srgbClr>
                  </a:outerShdw>
                </a:effectLst>
              </a:rPr>
              <a:t>fm</a:t>
            </a:r>
            <a:endParaRPr lang="en-US" sz="2400" b="1" dirty="0">
              <a:solidFill>
                <a:srgbClr val="FF0000"/>
              </a:solidFill>
              <a:effectLst>
                <a:outerShdw blurRad="38100" dist="38100" dir="2700000" algn="tl">
                  <a:srgbClr val="000000">
                    <a:alpha val="43137"/>
                  </a:srgbClr>
                </a:outerShdw>
              </a:effectLst>
            </a:endParaRPr>
          </a:p>
        </p:txBody>
      </p:sp>
      <p:pic>
        <p:nvPicPr>
          <p:cNvPr id="46097" name="Picture 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3475" y="2935288"/>
            <a:ext cx="3411538" cy="277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98"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057525"/>
            <a:ext cx="3260725" cy="265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rot="16200000">
            <a:off x="-590550" y="4711700"/>
            <a:ext cx="2355850" cy="400050"/>
          </a:xfrm>
          <a:prstGeom prst="rect">
            <a:avLst/>
          </a:prstGeom>
          <a:noFill/>
        </p:spPr>
        <p:txBody>
          <a:bodyPr>
            <a:spAutoFit/>
          </a:bodyPr>
          <a:lstStyle/>
          <a:p>
            <a:pPr>
              <a:defRPr/>
            </a:pPr>
            <a:r>
              <a:rPr lang="en-US" sz="2000" b="1" dirty="0">
                <a:solidFill>
                  <a:srgbClr val="FF0000"/>
                </a:solidFill>
                <a:effectLst>
                  <a:outerShdw blurRad="38100" dist="38100" dir="2700000" algn="tl">
                    <a:srgbClr val="000000">
                      <a:alpha val="43137"/>
                    </a:srgbClr>
                  </a:outerShdw>
                </a:effectLst>
              </a:rPr>
              <a:t>Reaction plane only </a:t>
            </a:r>
          </a:p>
        </p:txBody>
      </p:sp>
      <p:pic>
        <p:nvPicPr>
          <p:cNvPr id="46100"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5029200" cy="103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101" name="TextBox 7"/>
          <p:cNvSpPr txBox="1">
            <a:spLocks noChangeArrowheads="1"/>
          </p:cNvSpPr>
          <p:nvPr/>
        </p:nvSpPr>
        <p:spPr bwMode="auto">
          <a:xfrm>
            <a:off x="7681913" y="3079750"/>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Relativistic</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62E578AD-F849-4AA5-B55D-54122FBDD60A}" type="slidenum">
              <a:rPr lang="en-US" smtClean="0"/>
              <a:pPr>
                <a:defRPr/>
              </a:pPr>
              <a:t>45</a:t>
            </a:fld>
            <a:endParaRPr lang="en-US" dirty="0"/>
          </a:p>
        </p:txBody>
      </p:sp>
      <p:sp>
        <p:nvSpPr>
          <p:cNvPr id="47108" name="TextBox 1"/>
          <p:cNvSpPr txBox="1">
            <a:spLocks noChangeArrowheads="1"/>
          </p:cNvSpPr>
          <p:nvPr/>
        </p:nvSpPr>
        <p:spPr bwMode="auto">
          <a:xfrm>
            <a:off x="3700463" y="520700"/>
            <a:ext cx="1246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All  y-layers</a:t>
            </a:r>
          </a:p>
        </p:txBody>
      </p:sp>
      <p:sp>
        <p:nvSpPr>
          <p:cNvPr id="47109" name="TextBox 1"/>
          <p:cNvSpPr txBox="1">
            <a:spLocks noChangeArrowheads="1"/>
          </p:cNvSpPr>
          <p:nvPr/>
        </p:nvSpPr>
        <p:spPr bwMode="auto">
          <a:xfrm>
            <a:off x="273050" y="52863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Classical</a:t>
            </a:r>
          </a:p>
        </p:txBody>
      </p:sp>
      <p:sp>
        <p:nvSpPr>
          <p:cNvPr id="47110" name="TextBox 7"/>
          <p:cNvSpPr txBox="1">
            <a:spLocks noChangeArrowheads="1"/>
          </p:cNvSpPr>
          <p:nvPr/>
        </p:nvSpPr>
        <p:spPr bwMode="auto">
          <a:xfrm>
            <a:off x="7515225" y="304800"/>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Relativistic</a:t>
            </a:r>
          </a:p>
        </p:txBody>
      </p:sp>
      <p:pic>
        <p:nvPicPr>
          <p:cNvPr id="4711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450" y="1416050"/>
            <a:ext cx="7493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050" y="1416050"/>
            <a:ext cx="7493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743075"/>
            <a:ext cx="8626475"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4"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833563"/>
            <a:ext cx="3841750" cy="308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15"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3738" y="1776413"/>
            <a:ext cx="3906837" cy="314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7C4985DB-3515-4E92-B98D-4C4723617073}" type="slidenum">
              <a:rPr lang="en-US" smtClean="0"/>
              <a:pPr>
                <a:defRPr/>
              </a:pPr>
              <a:t>46</a:t>
            </a:fld>
            <a:endParaRPr lang="en-US" dirty="0"/>
          </a:p>
        </p:txBody>
      </p:sp>
      <p:sp>
        <p:nvSpPr>
          <p:cNvPr id="48132" name="TextBox 1"/>
          <p:cNvSpPr txBox="1">
            <a:spLocks noChangeArrowheads="1"/>
          </p:cNvSpPr>
          <p:nvPr/>
        </p:nvSpPr>
        <p:spPr bwMode="auto">
          <a:xfrm>
            <a:off x="273050" y="52863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Classical</a:t>
            </a:r>
          </a:p>
        </p:txBody>
      </p:sp>
      <p:sp>
        <p:nvSpPr>
          <p:cNvPr id="48133" name="TextBox 7"/>
          <p:cNvSpPr txBox="1">
            <a:spLocks noChangeArrowheads="1"/>
          </p:cNvSpPr>
          <p:nvPr/>
        </p:nvSpPr>
        <p:spPr bwMode="auto">
          <a:xfrm>
            <a:off x="6915150" y="52863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t>Relativistic</a:t>
            </a:r>
          </a:p>
        </p:txBody>
      </p:sp>
      <p:pic>
        <p:nvPicPr>
          <p:cNvPr id="4813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84250"/>
            <a:ext cx="7493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84250"/>
            <a:ext cx="7493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249363"/>
            <a:ext cx="8605837"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943600" y="3792538"/>
            <a:ext cx="304800"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813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050" y="1362075"/>
            <a:ext cx="4013200" cy="317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9"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8813" y="1362075"/>
            <a:ext cx="4024312" cy="317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
          <p:cNvSpPr txBox="1">
            <a:spLocks noChangeArrowheads="1"/>
          </p:cNvSpPr>
          <p:nvPr/>
        </p:nvSpPr>
        <p:spPr bwMode="auto">
          <a:xfrm>
            <a:off x="3429000" y="223838"/>
            <a:ext cx="1989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sz="2400" b="1" dirty="0" smtClean="0">
                <a:solidFill>
                  <a:srgbClr val="FF0000"/>
                </a:solidFill>
                <a:effectLst>
                  <a:outerShdw blurRad="38100" dist="38100" dir="2700000" algn="tl">
                    <a:srgbClr val="000000">
                      <a:alpha val="43137"/>
                    </a:srgbClr>
                  </a:outerShdw>
                </a:effectLst>
              </a:rPr>
              <a:t>Late (FO) time</a:t>
            </a:r>
          </a:p>
        </p:txBody>
      </p:sp>
      <p:sp>
        <p:nvSpPr>
          <p:cNvPr id="13" name="Right Arrow 12"/>
          <p:cNvSpPr/>
          <p:nvPr/>
        </p:nvSpPr>
        <p:spPr>
          <a:xfrm rot="3103927">
            <a:off x="5372100" y="633413"/>
            <a:ext cx="1069975" cy="4286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DF0D4F07-BB39-4A13-82BE-73D6FDA4A54D}" type="slidenum">
              <a:rPr lang="en-US" smtClean="0"/>
              <a:pPr>
                <a:defRPr/>
              </a:pPr>
              <a:t>47</a:t>
            </a:fld>
            <a:endParaRPr lang="en-US" dirty="0"/>
          </a:p>
        </p:txBody>
      </p:sp>
      <p:pic>
        <p:nvPicPr>
          <p:cNvPr id="4915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23825"/>
            <a:ext cx="5734050" cy="229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51113"/>
            <a:ext cx="5981700" cy="416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eft-Up Arrow 6"/>
          <p:cNvSpPr/>
          <p:nvPr/>
        </p:nvSpPr>
        <p:spPr>
          <a:xfrm rot="16200000">
            <a:off x="2435225" y="3508375"/>
            <a:ext cx="838200" cy="609600"/>
          </a:xfrm>
          <a:prstGeom prst="leftUpArrow">
            <a:avLst>
              <a:gd name="adj1" fmla="val 15136"/>
              <a:gd name="adj2" fmla="val 7568"/>
              <a:gd name="adj3" fmla="val 20927"/>
            </a:avLst>
          </a:prstGeom>
          <a:solidFill>
            <a:srgbClr val="E610F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pPr>
              <a:defRPr/>
            </a:pPr>
            <a:r>
              <a:rPr lang="en-US" sz="2800" b="1" dirty="0">
                <a:solidFill>
                  <a:srgbClr val="FF0000"/>
                </a:solidFill>
                <a:effectLst>
                  <a:outerShdw blurRad="38100" dist="38100" dir="2700000" algn="tl">
                    <a:srgbClr val="000000">
                      <a:alpha val="43137"/>
                    </a:srgbClr>
                  </a:outerShdw>
                </a:effectLst>
              </a:rPr>
              <a:t>Onset of turbulence around the </a:t>
            </a:r>
            <a:r>
              <a:rPr lang="en-US" sz="2800" b="1" dirty="0" err="1">
                <a:solidFill>
                  <a:srgbClr val="FF0000"/>
                </a:solidFill>
                <a:effectLst>
                  <a:outerShdw blurRad="38100" dist="38100" dir="2700000" algn="tl">
                    <a:srgbClr val="000000">
                      <a:alpha val="43137"/>
                    </a:srgbClr>
                  </a:outerShdw>
                </a:effectLst>
              </a:rPr>
              <a:t>Bjorken</a:t>
            </a:r>
            <a:r>
              <a:rPr lang="en-US" sz="2800" b="1" dirty="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flow</a:t>
            </a:r>
            <a:endParaRPr lang="en-US" sz="2800" b="1" dirty="0">
              <a:solidFill>
                <a:srgbClr val="FF0000"/>
              </a:solidFill>
              <a:effectLst>
                <a:outerShdw blurRad="38100" dist="38100" dir="2700000" algn="tl">
                  <a:srgbClr val="000000">
                    <a:alpha val="43137"/>
                  </a:srgbClr>
                </a:outerShdw>
              </a:effectLst>
            </a:endParaRPr>
          </a:p>
        </p:txBody>
      </p:sp>
      <p:sp>
        <p:nvSpPr>
          <p:cNvPr id="50179" name="Content Placeholder 2"/>
          <p:cNvSpPr>
            <a:spLocks noGrp="1"/>
          </p:cNvSpPr>
          <p:nvPr>
            <p:ph idx="1"/>
          </p:nvPr>
        </p:nvSpPr>
        <p:spPr>
          <a:xfrm>
            <a:off x="600075" y="4495800"/>
            <a:ext cx="8081963" cy="685800"/>
          </a:xfrm>
        </p:spPr>
        <p:txBody>
          <a:bodyPr/>
          <a:lstStyle/>
          <a:p>
            <a:r>
              <a:rPr lang="en-US" sz="1600" smtClean="0">
                <a:solidFill>
                  <a:srgbClr val="002060"/>
                </a:solidFill>
              </a:rPr>
              <a:t>Transverse plane [x,y] of a Pb+Pb HI collision at √s</a:t>
            </a:r>
            <a:r>
              <a:rPr lang="en-US" sz="1600" baseline="-25000" smtClean="0">
                <a:solidFill>
                  <a:srgbClr val="002060"/>
                </a:solidFill>
              </a:rPr>
              <a:t>NN</a:t>
            </a:r>
            <a:r>
              <a:rPr lang="en-US" sz="1600" smtClean="0">
                <a:solidFill>
                  <a:srgbClr val="002060"/>
                </a:solidFill>
              </a:rPr>
              <a:t>=2.76TeV at b=6fm impact parameter</a:t>
            </a:r>
          </a:p>
          <a:p>
            <a:r>
              <a:rPr lang="en-US" sz="1600" smtClean="0">
                <a:solidFill>
                  <a:srgbClr val="002060"/>
                </a:solidFill>
              </a:rPr>
              <a:t>Longitudinally [z]:  </a:t>
            </a:r>
            <a:r>
              <a:rPr lang="en-US" sz="1600" b="1" smtClean="0">
                <a:solidFill>
                  <a:srgbClr val="FF0000"/>
                </a:solidFill>
              </a:rPr>
              <a:t>uniform</a:t>
            </a:r>
            <a:r>
              <a:rPr lang="en-US" sz="1600" smtClean="0">
                <a:solidFill>
                  <a:srgbClr val="002060"/>
                </a:solidFill>
              </a:rPr>
              <a:t> Bjorken flow,  (expansion to infinity),  depending on</a:t>
            </a:r>
            <a:r>
              <a:rPr lang="el-GR" sz="1600" smtClean="0">
                <a:solidFill>
                  <a:srgbClr val="002060"/>
                </a:solidFill>
              </a:rPr>
              <a:t> </a:t>
            </a:r>
            <a:r>
              <a:rPr lang="en-US" sz="1600" smtClean="0">
                <a:solidFill>
                  <a:srgbClr val="002060"/>
                </a:solidFill>
              </a:rPr>
              <a:t> </a:t>
            </a:r>
            <a:r>
              <a:rPr lang="el-GR" sz="1600" smtClean="0">
                <a:solidFill>
                  <a:srgbClr val="002060"/>
                </a:solidFill>
              </a:rPr>
              <a:t>τ  </a:t>
            </a:r>
            <a:r>
              <a:rPr lang="en-US" sz="1600" smtClean="0">
                <a:solidFill>
                  <a:srgbClr val="002060"/>
                </a:solidFill>
              </a:rPr>
              <a:t>only.</a:t>
            </a:r>
          </a:p>
        </p:txBody>
      </p:sp>
      <p:sp>
        <p:nvSpPr>
          <p:cNvPr id="4" name="Footer Placeholder 3"/>
          <p:cNvSpPr>
            <a:spLocks noGrp="1"/>
          </p:cNvSpPr>
          <p:nvPr>
            <p:ph type="ftr" sz="quarter" idx="11"/>
          </p:nvPr>
        </p:nvSpPr>
        <p:spPr>
          <a:xfrm>
            <a:off x="7772400" y="6492875"/>
            <a:ext cx="1066800" cy="365125"/>
          </a:xfrm>
        </p:spPr>
        <p:txBody>
          <a:bodyPr/>
          <a:lstStyle/>
          <a:p>
            <a:pPr>
              <a:defRPr/>
            </a:pPr>
            <a:r>
              <a:rPr lang="en-US" dirty="0" smtClean="0">
                <a:solidFill>
                  <a:srgbClr val="00B050"/>
                </a:solidFill>
              </a:rPr>
              <a:t>L.P. Csernai</a:t>
            </a:r>
            <a:endParaRPr lang="en-US" dirty="0">
              <a:solidFill>
                <a:srgbClr val="00B050"/>
              </a:solidFill>
            </a:endParaRPr>
          </a:p>
        </p:txBody>
      </p:sp>
      <p:sp>
        <p:nvSpPr>
          <p:cNvPr id="5" name="Slide Number Placeholder 4"/>
          <p:cNvSpPr>
            <a:spLocks noGrp="1"/>
          </p:cNvSpPr>
          <p:nvPr>
            <p:ph type="sldNum" sz="quarter" idx="12"/>
          </p:nvPr>
        </p:nvSpPr>
        <p:spPr>
          <a:xfrm>
            <a:off x="8686800" y="6480175"/>
            <a:ext cx="457200" cy="365125"/>
          </a:xfrm>
        </p:spPr>
        <p:txBody>
          <a:bodyPr/>
          <a:lstStyle/>
          <a:p>
            <a:pPr>
              <a:defRPr/>
            </a:pPr>
            <a:fld id="{4C917DA5-5129-4C8F-99CC-76BE0255F7E0}" type="slidenum">
              <a:rPr lang="en-US" b="1" smtClean="0">
                <a:solidFill>
                  <a:srgbClr val="0070C0"/>
                </a:solidFill>
              </a:rPr>
              <a:pPr>
                <a:defRPr/>
              </a:pPr>
              <a:t>48</a:t>
            </a:fld>
            <a:endParaRPr lang="en-US" b="1" dirty="0">
              <a:solidFill>
                <a:srgbClr val="0070C0"/>
              </a:solidFill>
            </a:endParaRPr>
          </a:p>
        </p:txBody>
      </p:sp>
      <p:sp>
        <p:nvSpPr>
          <p:cNvPr id="50182" name="TextBox 5"/>
          <p:cNvSpPr txBox="1">
            <a:spLocks noChangeArrowheads="1"/>
          </p:cNvSpPr>
          <p:nvPr/>
        </p:nvSpPr>
        <p:spPr bwMode="auto">
          <a:xfrm>
            <a:off x="1143000" y="762000"/>
            <a:ext cx="6996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de-DE" sz="1600" b="1"/>
              <a:t>S. Floerchinger &amp; U. A. Wiedemann,    JHEP 1111:100, 2011;  arXiv: 1108.5535v1</a:t>
            </a:r>
            <a:endParaRPr lang="en-US" sz="1600" b="1"/>
          </a:p>
        </p:txBody>
      </p:sp>
      <p:pic>
        <p:nvPicPr>
          <p:cNvPr id="501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088" y="1100138"/>
            <a:ext cx="796925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TextBox 6"/>
          <p:cNvSpPr txBox="1">
            <a:spLocks noChangeArrowheads="1"/>
          </p:cNvSpPr>
          <p:nvPr/>
        </p:nvSpPr>
        <p:spPr bwMode="auto">
          <a:xfrm>
            <a:off x="2133600" y="3860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nucleons</a:t>
            </a:r>
          </a:p>
        </p:txBody>
      </p:sp>
      <p:sp>
        <p:nvSpPr>
          <p:cNvPr id="50185" name="TextBox 8"/>
          <p:cNvSpPr txBox="1">
            <a:spLocks noChangeArrowheads="1"/>
          </p:cNvSpPr>
          <p:nvPr/>
        </p:nvSpPr>
        <p:spPr bwMode="auto">
          <a:xfrm>
            <a:off x="5943600" y="3852863"/>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energy density</a:t>
            </a:r>
          </a:p>
        </p:txBody>
      </p:sp>
      <p:sp>
        <p:nvSpPr>
          <p:cNvPr id="50186" name="TextBox 9"/>
          <p:cNvSpPr txBox="1">
            <a:spLocks noChangeArrowheads="1"/>
          </p:cNvSpPr>
          <p:nvPr/>
        </p:nvSpPr>
        <p:spPr bwMode="auto">
          <a:xfrm>
            <a:off x="3879850" y="3843338"/>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  [fm]</a:t>
            </a:r>
          </a:p>
        </p:txBody>
      </p:sp>
      <p:sp>
        <p:nvSpPr>
          <p:cNvPr id="50187" name="TextBox 10"/>
          <p:cNvSpPr txBox="1">
            <a:spLocks noChangeArrowheads="1"/>
          </p:cNvSpPr>
          <p:nvPr/>
        </p:nvSpPr>
        <p:spPr bwMode="auto">
          <a:xfrm>
            <a:off x="7924800" y="3843338"/>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  [fm]</a:t>
            </a:r>
          </a:p>
        </p:txBody>
      </p:sp>
      <p:sp>
        <p:nvSpPr>
          <p:cNvPr id="8" name="Oval 7"/>
          <p:cNvSpPr/>
          <p:nvPr/>
        </p:nvSpPr>
        <p:spPr>
          <a:xfrm>
            <a:off x="914400" y="5486400"/>
            <a:ext cx="12192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1295400" y="5486400"/>
            <a:ext cx="1219200" cy="1143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4" name="Straight Arrow Connector 13"/>
          <p:cNvCxnSpPr/>
          <p:nvPr/>
        </p:nvCxnSpPr>
        <p:spPr>
          <a:xfrm flipV="1">
            <a:off x="569913" y="5257800"/>
            <a:ext cx="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81000" y="6781800"/>
            <a:ext cx="2590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192" name="Rectangle 16"/>
          <p:cNvSpPr>
            <a:spLocks noChangeArrowheads="1"/>
          </p:cNvSpPr>
          <p:nvPr/>
        </p:nvSpPr>
        <p:spPr bwMode="auto">
          <a:xfrm>
            <a:off x="2830513" y="6324600"/>
            <a:ext cx="282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2060"/>
                </a:solidFill>
              </a:rPr>
              <a:t>x</a:t>
            </a:r>
            <a:endParaRPr lang="en-US"/>
          </a:p>
        </p:txBody>
      </p:sp>
      <p:sp>
        <p:nvSpPr>
          <p:cNvPr id="50193" name="Rectangle 18"/>
          <p:cNvSpPr>
            <a:spLocks noChangeArrowheads="1"/>
          </p:cNvSpPr>
          <p:nvPr/>
        </p:nvSpPr>
        <p:spPr bwMode="auto">
          <a:xfrm>
            <a:off x="222250" y="947738"/>
            <a:ext cx="28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2060"/>
                </a:solidFill>
              </a:rPr>
              <a:t>y</a:t>
            </a:r>
            <a:endParaRPr lang="en-US"/>
          </a:p>
        </p:txBody>
      </p:sp>
      <p:sp>
        <p:nvSpPr>
          <p:cNvPr id="50194" name="Rectangle 19"/>
          <p:cNvSpPr>
            <a:spLocks noChangeArrowheads="1"/>
          </p:cNvSpPr>
          <p:nvPr/>
        </p:nvSpPr>
        <p:spPr bwMode="auto">
          <a:xfrm>
            <a:off x="1001713" y="5873750"/>
            <a:ext cx="303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2060"/>
                </a:solidFill>
              </a:rPr>
              <a:t>P</a:t>
            </a:r>
            <a:endParaRPr lang="en-US"/>
          </a:p>
        </p:txBody>
      </p:sp>
      <p:sp>
        <p:nvSpPr>
          <p:cNvPr id="50195" name="Rectangle 20"/>
          <p:cNvSpPr>
            <a:spLocks noChangeArrowheads="1"/>
          </p:cNvSpPr>
          <p:nvPr/>
        </p:nvSpPr>
        <p:spPr bwMode="auto">
          <a:xfrm>
            <a:off x="2154238" y="5888038"/>
            <a:ext cx="296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T</a:t>
            </a:r>
          </a:p>
        </p:txBody>
      </p:sp>
      <p:sp>
        <p:nvSpPr>
          <p:cNvPr id="22" name="Freeform 21"/>
          <p:cNvSpPr/>
          <p:nvPr/>
        </p:nvSpPr>
        <p:spPr>
          <a:xfrm>
            <a:off x="1338263" y="5537200"/>
            <a:ext cx="787400" cy="1041400"/>
          </a:xfrm>
          <a:custGeom>
            <a:avLst/>
            <a:gdLst>
              <a:gd name="connsiteX0" fmla="*/ 330200 w 787400"/>
              <a:gd name="connsiteY0" fmla="*/ 50800 h 1041400"/>
              <a:gd name="connsiteX1" fmla="*/ 211667 w 787400"/>
              <a:gd name="connsiteY1" fmla="*/ 93133 h 1041400"/>
              <a:gd name="connsiteX2" fmla="*/ 84667 w 787400"/>
              <a:gd name="connsiteY2" fmla="*/ 211667 h 1041400"/>
              <a:gd name="connsiteX3" fmla="*/ 8467 w 787400"/>
              <a:gd name="connsiteY3" fmla="*/ 381000 h 1041400"/>
              <a:gd name="connsiteX4" fmla="*/ 0 w 787400"/>
              <a:gd name="connsiteY4" fmla="*/ 550333 h 1041400"/>
              <a:gd name="connsiteX5" fmla="*/ 33867 w 787400"/>
              <a:gd name="connsiteY5" fmla="*/ 711200 h 1041400"/>
              <a:gd name="connsiteX6" fmla="*/ 143934 w 787400"/>
              <a:gd name="connsiteY6" fmla="*/ 905933 h 1041400"/>
              <a:gd name="connsiteX7" fmla="*/ 296334 w 787400"/>
              <a:gd name="connsiteY7" fmla="*/ 1007533 h 1041400"/>
              <a:gd name="connsiteX8" fmla="*/ 372534 w 787400"/>
              <a:gd name="connsiteY8" fmla="*/ 1041400 h 1041400"/>
              <a:gd name="connsiteX9" fmla="*/ 550334 w 787400"/>
              <a:gd name="connsiteY9" fmla="*/ 956733 h 1041400"/>
              <a:gd name="connsiteX10" fmla="*/ 685800 w 787400"/>
              <a:gd name="connsiteY10" fmla="*/ 804333 h 1041400"/>
              <a:gd name="connsiteX11" fmla="*/ 770467 w 787400"/>
              <a:gd name="connsiteY11" fmla="*/ 643467 h 1041400"/>
              <a:gd name="connsiteX12" fmla="*/ 787400 w 787400"/>
              <a:gd name="connsiteY12" fmla="*/ 406400 h 1041400"/>
              <a:gd name="connsiteX13" fmla="*/ 702734 w 787400"/>
              <a:gd name="connsiteY13" fmla="*/ 228600 h 1041400"/>
              <a:gd name="connsiteX14" fmla="*/ 558800 w 787400"/>
              <a:gd name="connsiteY14" fmla="*/ 93133 h 1041400"/>
              <a:gd name="connsiteX15" fmla="*/ 423334 w 787400"/>
              <a:gd name="connsiteY15" fmla="*/ 16933 h 1041400"/>
              <a:gd name="connsiteX16" fmla="*/ 381000 w 787400"/>
              <a:gd name="connsiteY16" fmla="*/ 0 h 1041400"/>
              <a:gd name="connsiteX17" fmla="*/ 262467 w 787400"/>
              <a:gd name="connsiteY17" fmla="*/ 67733 h 1041400"/>
              <a:gd name="connsiteX18" fmla="*/ 287867 w 787400"/>
              <a:gd name="connsiteY18" fmla="*/ 228600 h 1041400"/>
              <a:gd name="connsiteX19" fmla="*/ 330200 w 787400"/>
              <a:gd name="connsiteY19" fmla="*/ 508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7400" h="1041400">
                <a:moveTo>
                  <a:pt x="330200" y="50800"/>
                </a:moveTo>
                <a:lnTo>
                  <a:pt x="211667" y="93133"/>
                </a:lnTo>
                <a:lnTo>
                  <a:pt x="84667" y="211667"/>
                </a:lnTo>
                <a:lnTo>
                  <a:pt x="8467" y="381000"/>
                </a:lnTo>
                <a:lnTo>
                  <a:pt x="0" y="550333"/>
                </a:lnTo>
                <a:lnTo>
                  <a:pt x="33867" y="711200"/>
                </a:lnTo>
                <a:lnTo>
                  <a:pt x="143934" y="905933"/>
                </a:lnTo>
                <a:lnTo>
                  <a:pt x="296334" y="1007533"/>
                </a:lnTo>
                <a:lnTo>
                  <a:pt x="372534" y="1041400"/>
                </a:lnTo>
                <a:lnTo>
                  <a:pt x="550334" y="956733"/>
                </a:lnTo>
                <a:lnTo>
                  <a:pt x="685800" y="804333"/>
                </a:lnTo>
                <a:lnTo>
                  <a:pt x="770467" y="643467"/>
                </a:lnTo>
                <a:lnTo>
                  <a:pt x="787400" y="406400"/>
                </a:lnTo>
                <a:lnTo>
                  <a:pt x="702734" y="228600"/>
                </a:lnTo>
                <a:lnTo>
                  <a:pt x="558800" y="93133"/>
                </a:lnTo>
                <a:lnTo>
                  <a:pt x="423334" y="16933"/>
                </a:lnTo>
                <a:lnTo>
                  <a:pt x="381000" y="0"/>
                </a:lnTo>
                <a:lnTo>
                  <a:pt x="262467" y="67733"/>
                </a:lnTo>
                <a:lnTo>
                  <a:pt x="287867" y="228600"/>
                </a:lnTo>
                <a:lnTo>
                  <a:pt x="330200" y="5080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197" name="TextBox 22"/>
          <p:cNvSpPr txBox="1">
            <a:spLocks noChangeArrowheads="1"/>
          </p:cNvSpPr>
          <p:nvPr/>
        </p:nvSpPr>
        <p:spPr bwMode="auto">
          <a:xfrm>
            <a:off x="3505200" y="5537200"/>
            <a:ext cx="3505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00CC00"/>
                </a:solidFill>
              </a:rPr>
              <a:t>Green</a:t>
            </a:r>
            <a:r>
              <a:rPr lang="en-US"/>
              <a:t> and </a:t>
            </a:r>
            <a:r>
              <a:rPr lang="en-US" b="1">
                <a:solidFill>
                  <a:srgbClr val="0000FF"/>
                </a:solidFill>
              </a:rPr>
              <a:t>blue</a:t>
            </a:r>
            <a:r>
              <a:rPr lang="en-US"/>
              <a:t> have the same longitudinal speed (!) in this model.</a:t>
            </a:r>
          </a:p>
          <a:p>
            <a:pPr eaLnBrk="1" hangingPunct="1"/>
            <a:r>
              <a:rPr lang="en-US"/>
              <a:t>Longitudinal shear flow is omitted.</a:t>
            </a:r>
          </a:p>
        </p:txBody>
      </p:sp>
      <p:cxnSp>
        <p:nvCxnSpPr>
          <p:cNvPr id="25" name="Straight Arrow Connector 24"/>
          <p:cNvCxnSpPr/>
          <p:nvPr/>
        </p:nvCxnSpPr>
        <p:spPr>
          <a:xfrm>
            <a:off x="2971800" y="5105400"/>
            <a:ext cx="533400" cy="44608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199" name="Rectangle 23"/>
          <p:cNvSpPr>
            <a:spLocks noChangeArrowheads="1"/>
          </p:cNvSpPr>
          <p:nvPr/>
        </p:nvSpPr>
        <p:spPr bwMode="auto">
          <a:xfrm>
            <a:off x="158750" y="5167313"/>
            <a:ext cx="28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2060"/>
                </a:solidFill>
              </a:rPr>
              <a:t>y</a:t>
            </a:r>
            <a:endParaRPr lang="en-US"/>
          </a:p>
        </p:txBody>
      </p:sp>
      <p:sp>
        <p:nvSpPr>
          <p:cNvPr id="50200" name="Rectangle 25"/>
          <p:cNvSpPr>
            <a:spLocks noChangeArrowheads="1"/>
          </p:cNvSpPr>
          <p:nvPr/>
        </p:nvSpPr>
        <p:spPr bwMode="auto">
          <a:xfrm>
            <a:off x="3736975" y="3843338"/>
            <a:ext cx="284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2060"/>
                </a:solidFill>
              </a:rPr>
              <a:t>x</a:t>
            </a:r>
            <a:endParaRPr lang="en-US"/>
          </a:p>
        </p:txBody>
      </p:sp>
      <p:sp>
        <p:nvSpPr>
          <p:cNvPr id="50201" name="Rectangle 26"/>
          <p:cNvSpPr>
            <a:spLocks noChangeArrowheads="1"/>
          </p:cNvSpPr>
          <p:nvPr/>
        </p:nvSpPr>
        <p:spPr bwMode="auto">
          <a:xfrm>
            <a:off x="7783513" y="3843338"/>
            <a:ext cx="282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2060"/>
                </a:solidFill>
              </a:rPr>
              <a:t>x</a:t>
            </a: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pPr>
              <a:defRPr/>
            </a:pPr>
            <a:r>
              <a:rPr lang="en-US" sz="2800" b="1" dirty="0">
                <a:solidFill>
                  <a:srgbClr val="FF0000"/>
                </a:solidFill>
                <a:effectLst>
                  <a:outerShdw blurRad="38100" dist="38100" dir="2700000" algn="tl">
                    <a:srgbClr val="000000">
                      <a:alpha val="43137"/>
                    </a:srgbClr>
                  </a:outerShdw>
                </a:effectLst>
              </a:rPr>
              <a:t>Onset of turbulence around the </a:t>
            </a:r>
            <a:r>
              <a:rPr lang="en-US" sz="2800" b="1" dirty="0" err="1">
                <a:solidFill>
                  <a:srgbClr val="FF0000"/>
                </a:solidFill>
                <a:effectLst>
                  <a:outerShdw blurRad="38100" dist="38100" dir="2700000" algn="tl">
                    <a:srgbClr val="000000">
                      <a:alpha val="43137"/>
                    </a:srgbClr>
                  </a:outerShdw>
                </a:effectLst>
              </a:rPr>
              <a:t>Bjorken</a:t>
            </a:r>
            <a:r>
              <a:rPr lang="en-US" sz="2800" b="1" dirty="0">
                <a:solidFill>
                  <a:srgbClr val="FF0000"/>
                </a:solidFill>
                <a:effectLst>
                  <a:outerShdw blurRad="38100" dist="38100" dir="2700000" algn="tl">
                    <a:srgbClr val="000000">
                      <a:alpha val="43137"/>
                    </a:srgbClr>
                  </a:outerShdw>
                </a:effectLst>
              </a:rPr>
              <a:t> flow</a:t>
            </a:r>
          </a:p>
        </p:txBody>
      </p:sp>
      <p:sp>
        <p:nvSpPr>
          <p:cNvPr id="51203" name="Content Placeholder 2"/>
          <p:cNvSpPr>
            <a:spLocks noGrp="1"/>
          </p:cNvSpPr>
          <p:nvPr>
            <p:ph idx="1"/>
          </p:nvPr>
        </p:nvSpPr>
        <p:spPr>
          <a:xfrm>
            <a:off x="565150" y="4648200"/>
            <a:ext cx="8153400" cy="1905000"/>
          </a:xfrm>
        </p:spPr>
        <p:txBody>
          <a:bodyPr/>
          <a:lstStyle/>
          <a:p>
            <a:r>
              <a:rPr lang="en-US" sz="1800" smtClean="0">
                <a:solidFill>
                  <a:srgbClr val="002060"/>
                </a:solidFill>
              </a:rPr>
              <a:t>Initial state Event by Event  vorticity and divergence fluctuations.</a:t>
            </a:r>
          </a:p>
          <a:p>
            <a:r>
              <a:rPr lang="en-US" sz="1800" smtClean="0">
                <a:solidFill>
                  <a:srgbClr val="002060"/>
                </a:solidFill>
              </a:rPr>
              <a:t>Amplitude of random vorticity and divergence fluctuations are the same</a:t>
            </a:r>
          </a:p>
          <a:p>
            <a:r>
              <a:rPr lang="en-US" sz="1800" smtClean="0">
                <a:solidFill>
                  <a:srgbClr val="002060"/>
                </a:solidFill>
              </a:rPr>
              <a:t>In dynamical development viscous corrections are negligible   (</a:t>
            </a:r>
            <a:r>
              <a:rPr lang="en-US" sz="1800" smtClean="0">
                <a:solidFill>
                  <a:srgbClr val="002060"/>
                </a:solidFill>
                <a:sym typeface="Wingdings" pitchFamily="2" charset="2"/>
              </a:rPr>
              <a:t> </a:t>
            </a:r>
            <a:r>
              <a:rPr lang="en-US" sz="1800" smtClean="0">
                <a:solidFill>
                  <a:srgbClr val="FF0000"/>
                </a:solidFill>
                <a:sym typeface="Wingdings" pitchFamily="2" charset="2"/>
              </a:rPr>
              <a:t>no damping</a:t>
            </a:r>
            <a:r>
              <a:rPr lang="en-US" sz="1800" smtClean="0">
                <a:solidFill>
                  <a:srgbClr val="002060"/>
                </a:solidFill>
                <a:sym typeface="Wingdings" pitchFamily="2" charset="2"/>
              </a:rPr>
              <a:t>)</a:t>
            </a:r>
            <a:endParaRPr lang="en-US" sz="1800" smtClean="0">
              <a:solidFill>
                <a:srgbClr val="002060"/>
              </a:solidFill>
            </a:endParaRPr>
          </a:p>
          <a:p>
            <a:r>
              <a:rPr lang="en-US" sz="1800" smtClean="0">
                <a:solidFill>
                  <a:srgbClr val="002060"/>
                </a:solidFill>
              </a:rPr>
              <a:t>Initial transverse expansion in the middle  (±3fm) is neglected (</a:t>
            </a:r>
            <a:r>
              <a:rPr lang="en-US" sz="1800" smtClean="0">
                <a:solidFill>
                  <a:srgbClr val="002060"/>
                </a:solidFill>
                <a:sym typeface="Wingdings" pitchFamily="2" charset="2"/>
              </a:rPr>
              <a:t> </a:t>
            </a:r>
            <a:r>
              <a:rPr lang="en-US" sz="1800" smtClean="0">
                <a:solidFill>
                  <a:srgbClr val="FF0000"/>
                </a:solidFill>
                <a:sym typeface="Wingdings" pitchFamily="2" charset="2"/>
              </a:rPr>
              <a:t>no damping</a:t>
            </a:r>
            <a:r>
              <a:rPr lang="en-US" sz="1800" smtClean="0">
                <a:solidFill>
                  <a:srgbClr val="002060"/>
                </a:solidFill>
                <a:sym typeface="Wingdings" pitchFamily="2" charset="2"/>
              </a:rPr>
              <a:t>)</a:t>
            </a:r>
          </a:p>
          <a:p>
            <a:r>
              <a:rPr lang="en-US" sz="1800" smtClean="0">
                <a:solidFill>
                  <a:srgbClr val="002060"/>
                </a:solidFill>
                <a:sym typeface="Wingdings" pitchFamily="2" charset="2"/>
              </a:rPr>
              <a:t>High frequency, high wave number fluctuations </a:t>
            </a:r>
            <a:r>
              <a:rPr lang="en-US" sz="1800" b="1" smtClean="0">
                <a:solidFill>
                  <a:srgbClr val="FF0000"/>
                </a:solidFill>
                <a:sym typeface="Wingdings" pitchFamily="2" charset="2"/>
              </a:rPr>
              <a:t>may feed </a:t>
            </a:r>
            <a:r>
              <a:rPr lang="en-US" sz="1800" smtClean="0">
                <a:solidFill>
                  <a:srgbClr val="002060"/>
                </a:solidFill>
                <a:sym typeface="Wingdings" pitchFamily="2" charset="2"/>
              </a:rPr>
              <a:t>lower wave numbers</a:t>
            </a:r>
            <a:endParaRPr lang="en-US" sz="1800" smtClean="0">
              <a:solidFill>
                <a:srgbClr val="002060"/>
              </a:solidFill>
            </a:endParaRPr>
          </a:p>
        </p:txBody>
      </p:sp>
      <p:sp>
        <p:nvSpPr>
          <p:cNvPr id="4" name="Footer Placeholder 3"/>
          <p:cNvSpPr>
            <a:spLocks noGrp="1"/>
          </p:cNvSpPr>
          <p:nvPr>
            <p:ph type="ftr" sz="quarter" idx="11"/>
          </p:nvPr>
        </p:nvSpPr>
        <p:spPr>
          <a:xfrm>
            <a:off x="7772400" y="6492875"/>
            <a:ext cx="1066800" cy="365125"/>
          </a:xfrm>
        </p:spPr>
        <p:txBody>
          <a:bodyPr/>
          <a:lstStyle/>
          <a:p>
            <a:pPr>
              <a:defRPr/>
            </a:pPr>
            <a:r>
              <a:rPr lang="en-US" dirty="0" smtClean="0">
                <a:solidFill>
                  <a:srgbClr val="00B050"/>
                </a:solidFill>
              </a:rPr>
              <a:t>L.P. Csernai</a:t>
            </a:r>
            <a:endParaRPr lang="en-US" dirty="0">
              <a:solidFill>
                <a:srgbClr val="00B050"/>
              </a:solidFill>
            </a:endParaRPr>
          </a:p>
        </p:txBody>
      </p:sp>
      <p:sp>
        <p:nvSpPr>
          <p:cNvPr id="5" name="Slide Number Placeholder 4"/>
          <p:cNvSpPr>
            <a:spLocks noGrp="1"/>
          </p:cNvSpPr>
          <p:nvPr>
            <p:ph type="sldNum" sz="quarter" idx="12"/>
          </p:nvPr>
        </p:nvSpPr>
        <p:spPr>
          <a:xfrm>
            <a:off x="8686800" y="6480175"/>
            <a:ext cx="457200" cy="365125"/>
          </a:xfrm>
        </p:spPr>
        <p:txBody>
          <a:bodyPr/>
          <a:lstStyle/>
          <a:p>
            <a:pPr>
              <a:defRPr/>
            </a:pPr>
            <a:fld id="{6432C2F5-2F3B-443A-BFB4-C3D776A39E81}" type="slidenum">
              <a:rPr lang="en-US" b="1" smtClean="0">
                <a:solidFill>
                  <a:srgbClr val="0070C0"/>
                </a:solidFill>
              </a:rPr>
              <a:pPr>
                <a:defRPr/>
              </a:pPr>
              <a:t>49</a:t>
            </a:fld>
            <a:endParaRPr lang="en-US" b="1" dirty="0">
              <a:solidFill>
                <a:srgbClr val="0070C0"/>
              </a:solidFill>
            </a:endParaRPr>
          </a:p>
        </p:txBody>
      </p:sp>
      <p:pic>
        <p:nvPicPr>
          <p:cNvPr id="512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338" y="1220788"/>
            <a:ext cx="672465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5338" y="4310063"/>
            <a:ext cx="30099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292600"/>
            <a:ext cx="99060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0113" y="4268788"/>
            <a:ext cx="1123950" cy="31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10" name="TextBox 9"/>
          <p:cNvSpPr txBox="1">
            <a:spLocks noChangeArrowheads="1"/>
          </p:cNvSpPr>
          <p:nvPr/>
        </p:nvSpPr>
        <p:spPr bwMode="auto">
          <a:xfrm>
            <a:off x="1143000" y="762000"/>
            <a:ext cx="6996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de-DE" sz="1600" b="1"/>
              <a:t>S. Floerchinger &amp; U. A. Wiedemann,    JHEP 1111:100, 2011;  arXiv: 1108.5535v1</a:t>
            </a:r>
            <a:endParaRPr lang="en-US" sz="1600" b="1"/>
          </a:p>
        </p:txBody>
      </p:sp>
      <p:pic>
        <p:nvPicPr>
          <p:cNvPr id="512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9113" y="3916363"/>
            <a:ext cx="298450" cy="3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12" name="Rectangle 13"/>
          <p:cNvSpPr>
            <a:spLocks noChangeArrowheads="1"/>
          </p:cNvSpPr>
          <p:nvPr/>
        </p:nvSpPr>
        <p:spPr bwMode="auto">
          <a:xfrm>
            <a:off x="1776413" y="1100138"/>
            <a:ext cx="28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2060"/>
                </a:solidFill>
              </a:rPr>
              <a:t>y</a:t>
            </a:r>
            <a:endParaRPr lang="en-US"/>
          </a:p>
        </p:txBody>
      </p:sp>
      <p:sp>
        <p:nvSpPr>
          <p:cNvPr id="13" name="TextBox 12"/>
          <p:cNvSpPr txBox="1"/>
          <p:nvPr/>
        </p:nvSpPr>
        <p:spPr>
          <a:xfrm>
            <a:off x="228600" y="2133600"/>
            <a:ext cx="923925" cy="1200150"/>
          </a:xfrm>
          <a:prstGeom prst="rect">
            <a:avLst/>
          </a:prstGeom>
          <a:noFill/>
        </p:spPr>
        <p:txBody>
          <a:bodyPr>
            <a:spAutoFit/>
          </a:bodyPr>
          <a:lstStyle/>
          <a:p>
            <a:pPr algn="ctr">
              <a:defRPr/>
            </a:pPr>
            <a:r>
              <a:rPr lang="en-US" sz="2400" b="1" dirty="0">
                <a:solidFill>
                  <a:srgbClr val="FF0000"/>
                </a:solidFill>
                <a:effectLst>
                  <a:outerShdw blurRad="38100" dist="38100" dir="2700000" algn="tl">
                    <a:srgbClr val="000000">
                      <a:alpha val="43137"/>
                    </a:srgbClr>
                  </a:outerShdw>
                </a:effectLst>
              </a:rPr>
              <a:t>Max = 0.2 c/</a:t>
            </a:r>
            <a:r>
              <a:rPr lang="en-US" sz="2400" b="1" dirty="0" err="1">
                <a:solidFill>
                  <a:srgbClr val="FF0000"/>
                </a:solidFill>
                <a:effectLst>
                  <a:outerShdw blurRad="38100" dist="38100" dir="2700000" algn="tl">
                    <a:srgbClr val="000000">
                      <a:alpha val="43137"/>
                    </a:srgbClr>
                  </a:outerShdw>
                </a:effectLst>
              </a:rPr>
              <a:t>fm</a:t>
            </a:r>
            <a:endParaRPr lang="en-US" sz="2400" b="1"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6F58B241-6074-427E-8EA1-BDAA543809AF}" type="slidenum">
              <a:rPr lang="en-US"/>
              <a:pPr>
                <a:defRPr/>
              </a:pPr>
              <a:t>5</a:t>
            </a:fld>
            <a:endParaRPr lang="en-US"/>
          </a:p>
        </p:txBody>
      </p:sp>
      <p:sp>
        <p:nvSpPr>
          <p:cNvPr id="2" name="TextBox 1"/>
          <p:cNvSpPr txBox="1">
            <a:spLocks noRot="1" noChangeAspect="1" noMove="1" noResize="1" noEditPoints="1" noAdjustHandles="1" noChangeArrowheads="1" noChangeShapeType="1" noTextEdit="1"/>
          </p:cNvSpPr>
          <p:nvPr/>
        </p:nvSpPr>
        <p:spPr>
          <a:xfrm>
            <a:off x="838200" y="1082601"/>
            <a:ext cx="3937936" cy="847604"/>
          </a:xfrm>
          <a:prstGeom prst="rect">
            <a:avLst/>
          </a:prstGeom>
          <a:blipFill rotWithShape="1">
            <a:blip r:embed="rId2"/>
            <a:stretch>
              <a:fillRect/>
            </a:stretch>
          </a:blipFill>
        </p:spPr>
        <p:txBody>
          <a:bodyPr/>
          <a:lstStyle/>
          <a:p>
            <a:pPr>
              <a:defRPr/>
            </a:pPr>
            <a:r>
              <a:rPr lang="en-US">
                <a:noFill/>
              </a:rPr>
              <a:t> </a:t>
            </a:r>
          </a:p>
        </p:txBody>
      </p:sp>
      <p:sp>
        <p:nvSpPr>
          <p:cNvPr id="7" name="TextBox 6"/>
          <p:cNvSpPr txBox="1">
            <a:spLocks noRot="1" noChangeAspect="1" noMove="1" noResize="1" noEditPoints="1" noAdjustHandles="1" noChangeArrowheads="1" noChangeShapeType="1" noTextEdit="1"/>
          </p:cNvSpPr>
          <p:nvPr/>
        </p:nvSpPr>
        <p:spPr>
          <a:xfrm>
            <a:off x="685800" y="3759200"/>
            <a:ext cx="6002867" cy="558423"/>
          </a:xfrm>
          <a:prstGeom prst="rect">
            <a:avLst/>
          </a:prstGeom>
          <a:blipFill rotWithShape="1">
            <a:blip r:embed="rId3"/>
            <a:stretch>
              <a:fillRect/>
            </a:stretch>
          </a:blipFill>
        </p:spPr>
        <p:txBody>
          <a:bodyPr/>
          <a:lstStyle/>
          <a:p>
            <a:pPr>
              <a:defRPr/>
            </a:pPr>
            <a:r>
              <a:rPr lang="en-US">
                <a:noFill/>
              </a:rPr>
              <a:t> </a:t>
            </a:r>
          </a:p>
        </p:txBody>
      </p:sp>
      <p:sp>
        <p:nvSpPr>
          <p:cNvPr id="9" name="TextBox 8"/>
          <p:cNvSpPr txBox="1">
            <a:spLocks noRot="1" noChangeAspect="1" noMove="1" noResize="1" noEditPoints="1" noAdjustHandles="1" noChangeArrowheads="1" noChangeShapeType="1" noTextEdit="1"/>
          </p:cNvSpPr>
          <p:nvPr/>
        </p:nvSpPr>
        <p:spPr>
          <a:xfrm>
            <a:off x="702733" y="2667000"/>
            <a:ext cx="3890424" cy="847604"/>
          </a:xfrm>
          <a:prstGeom prst="rect">
            <a:avLst/>
          </a:prstGeom>
          <a:blipFill rotWithShape="1">
            <a:blip r:embed="rId4"/>
            <a:stretch>
              <a:fillRect/>
            </a:stretch>
          </a:blipFill>
        </p:spPr>
        <p:txBody>
          <a:bodyPr/>
          <a:lstStyle/>
          <a:p>
            <a:pPr>
              <a:defRPr/>
            </a:pPr>
            <a:r>
              <a:rPr lang="en-US">
                <a:noFill/>
              </a:rPr>
              <a:t> </a:t>
            </a:r>
          </a:p>
        </p:txBody>
      </p:sp>
      <p:sp>
        <p:nvSpPr>
          <p:cNvPr id="11" name="TextBox 10"/>
          <p:cNvSpPr txBox="1">
            <a:spLocks noRot="1" noChangeAspect="1" noMove="1" noResize="1" noEditPoints="1" noAdjustHandles="1" noChangeArrowheads="1" noChangeShapeType="1" noTextEdit="1"/>
          </p:cNvSpPr>
          <p:nvPr/>
        </p:nvSpPr>
        <p:spPr>
          <a:xfrm>
            <a:off x="702733" y="5122333"/>
            <a:ext cx="4343400" cy="558423"/>
          </a:xfrm>
          <a:prstGeom prst="rect">
            <a:avLst/>
          </a:prstGeom>
          <a:blipFill rotWithShape="1">
            <a:blip r:embed="rId5"/>
            <a:stretch>
              <a:fillRect/>
            </a:stretch>
          </a:blipFill>
        </p:spPr>
        <p:txBody>
          <a:bodyPr/>
          <a:lstStyle/>
          <a:p>
            <a:pPr>
              <a:defRPr/>
            </a:pPr>
            <a:r>
              <a:rPr lang="en-US">
                <a:noFill/>
              </a:rPr>
              <a:t> </a:t>
            </a:r>
          </a:p>
        </p:txBody>
      </p:sp>
      <p:sp>
        <p:nvSpPr>
          <p:cNvPr id="12" name="TextBox 11"/>
          <p:cNvSpPr txBox="1">
            <a:spLocks noRot="1" noChangeAspect="1" noMove="1" noResize="1" noEditPoints="1" noAdjustHandles="1" noChangeArrowheads="1" noChangeShapeType="1" noTextEdit="1"/>
          </p:cNvSpPr>
          <p:nvPr/>
        </p:nvSpPr>
        <p:spPr>
          <a:xfrm>
            <a:off x="702733" y="4419600"/>
            <a:ext cx="6155267" cy="558423"/>
          </a:xfrm>
          <a:prstGeom prst="rect">
            <a:avLst/>
          </a:prstGeom>
          <a:blipFill rotWithShape="1">
            <a:blip r:embed="rId6"/>
            <a:stretch>
              <a:fillRect/>
            </a:stretch>
          </a:blipFill>
        </p:spPr>
        <p:txBody>
          <a:bodyPr/>
          <a:lstStyle/>
          <a:p>
            <a:pPr>
              <a:defRPr/>
            </a:pPr>
            <a:r>
              <a:rPr lang="en-US">
                <a:noFill/>
              </a:rPr>
              <a:t> </a:t>
            </a:r>
          </a:p>
        </p:txBody>
      </p:sp>
      <p:sp>
        <p:nvSpPr>
          <p:cNvPr id="6153" name="TextBox 2"/>
          <p:cNvSpPr txBox="1">
            <a:spLocks noChangeArrowheads="1"/>
          </p:cNvSpPr>
          <p:nvPr/>
        </p:nvSpPr>
        <p:spPr bwMode="auto">
          <a:xfrm>
            <a:off x="5334000" y="952500"/>
            <a:ext cx="1673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and  for odd n:  </a:t>
            </a:r>
          </a:p>
        </p:txBody>
      </p:sp>
      <p:sp>
        <p:nvSpPr>
          <p:cNvPr id="13" name="TextBox 12"/>
          <p:cNvSpPr txBox="1">
            <a:spLocks noRot="1" noChangeAspect="1" noMove="1" noResize="1" noEditPoints="1" noAdjustHandles="1" noChangeArrowheads="1" noChangeShapeType="1" noTextEdit="1"/>
          </p:cNvSpPr>
          <p:nvPr/>
        </p:nvSpPr>
        <p:spPr>
          <a:xfrm>
            <a:off x="6019800" y="1321737"/>
            <a:ext cx="2647969" cy="369332"/>
          </a:xfrm>
          <a:prstGeom prst="rect">
            <a:avLst/>
          </a:prstGeom>
          <a:blipFill rotWithShape="1">
            <a:blip r:embed="rId7"/>
            <a:stretch>
              <a:fillRect r="-230" b="-13333"/>
            </a:stretch>
          </a:blipFill>
        </p:spPr>
        <p:txBody>
          <a:bodyPr/>
          <a:lstStyle/>
          <a:p>
            <a:pPr>
              <a:defRPr/>
            </a:pPr>
            <a:r>
              <a:rPr lang="en-US">
                <a:noFill/>
              </a:rPr>
              <a:t> </a:t>
            </a:r>
          </a:p>
        </p:txBody>
      </p:sp>
      <p:sp>
        <p:nvSpPr>
          <p:cNvPr id="14" name="Rectangle 13"/>
          <p:cNvSpPr/>
          <p:nvPr/>
        </p:nvSpPr>
        <p:spPr>
          <a:xfrm>
            <a:off x="838200" y="582613"/>
            <a:ext cx="3098800" cy="369887"/>
          </a:xfrm>
          <a:prstGeom prst="rect">
            <a:avLst/>
          </a:prstGeom>
        </p:spPr>
        <p:txBody>
          <a:bodyPr wrap="none">
            <a:spAutoFit/>
          </a:bodyPr>
          <a:lstStyle/>
          <a:p>
            <a:pPr>
              <a:defRPr/>
            </a:pPr>
            <a:r>
              <a:rPr lang="en-US" b="1" dirty="0">
                <a:solidFill>
                  <a:srgbClr val="FF0000"/>
                </a:solidFill>
                <a:effectLst>
                  <a:outerShdw blurRad="38100" dist="38100" dir="2700000" algn="tl">
                    <a:srgbClr val="000000">
                      <a:alpha val="43137"/>
                    </a:srgbClr>
                  </a:outerShdw>
                </a:effectLst>
              </a:rPr>
              <a:t>Global Dynamics (traditional): </a:t>
            </a:r>
            <a:endParaRPr lang="en-US" dirty="0"/>
          </a:p>
        </p:txBody>
      </p:sp>
      <p:sp>
        <p:nvSpPr>
          <p:cNvPr id="15" name="Rectangle 14"/>
          <p:cNvSpPr/>
          <p:nvPr/>
        </p:nvSpPr>
        <p:spPr>
          <a:xfrm>
            <a:off x="838200" y="2209800"/>
            <a:ext cx="2225675" cy="369888"/>
          </a:xfrm>
          <a:prstGeom prst="rect">
            <a:avLst/>
          </a:prstGeom>
        </p:spPr>
        <p:txBody>
          <a:bodyPr wrap="none">
            <a:spAutoFit/>
          </a:bodyPr>
          <a:lstStyle/>
          <a:p>
            <a:pPr fontAlgn="auto">
              <a:spcAft>
                <a:spcPts val="0"/>
              </a:spcAft>
              <a:defRPr/>
            </a:pPr>
            <a:r>
              <a:rPr lang="en-US" b="1" dirty="0">
                <a:solidFill>
                  <a:srgbClr val="FF0000"/>
                </a:solidFill>
                <a:effectLst>
                  <a:outerShdw blurRad="38100" dist="38100" dir="2700000" algn="tl">
                    <a:srgbClr val="000000">
                      <a:alpha val="43137"/>
                    </a:srgbClr>
                  </a:outerShdw>
                </a:effectLst>
              </a:rPr>
              <a:t>Fluctuations (recent):</a:t>
            </a:r>
          </a:p>
        </p:txBody>
      </p:sp>
      <p:sp>
        <p:nvSpPr>
          <p:cNvPr id="16" name="TextBox 15"/>
          <p:cNvSpPr txBox="1">
            <a:spLocks noRot="1" noChangeAspect="1" noMove="1" noResize="1" noEditPoints="1" noAdjustHandles="1" noChangeArrowheads="1" noChangeShapeType="1" noTextEdit="1"/>
          </p:cNvSpPr>
          <p:nvPr/>
        </p:nvSpPr>
        <p:spPr>
          <a:xfrm>
            <a:off x="5410200" y="1745539"/>
            <a:ext cx="3124200" cy="369332"/>
          </a:xfrm>
          <a:prstGeom prst="rect">
            <a:avLst/>
          </a:prstGeom>
          <a:blipFill rotWithShape="1">
            <a:blip r:embed="rId8"/>
            <a:stretch>
              <a:fillRect l="-1758" t="-9836" b="-24590"/>
            </a:stretch>
          </a:blipFill>
        </p:spPr>
        <p:txBody>
          <a:bodyPr/>
          <a:lstStyle/>
          <a:p>
            <a:pPr>
              <a:defRPr/>
            </a:pPr>
            <a:r>
              <a:rPr lang="en-US">
                <a:noFill/>
              </a:rPr>
              <a:t> </a:t>
            </a:r>
          </a:p>
        </p:txBody>
      </p:sp>
      <p:sp>
        <p:nvSpPr>
          <p:cNvPr id="17" name="TextBox 16"/>
          <p:cNvSpPr txBox="1">
            <a:spLocks noRot="1" noChangeAspect="1" noMove="1" noResize="1" noEditPoints="1" noAdjustHandles="1" noChangeArrowheads="1" noChangeShapeType="1" noTextEdit="1"/>
          </p:cNvSpPr>
          <p:nvPr/>
        </p:nvSpPr>
        <p:spPr>
          <a:xfrm>
            <a:off x="5181600" y="5496090"/>
            <a:ext cx="3733800" cy="369332"/>
          </a:xfrm>
          <a:prstGeom prst="rect">
            <a:avLst/>
          </a:prstGeom>
          <a:blipFill rotWithShape="1">
            <a:blip r:embed="rId9"/>
            <a:stretch>
              <a:fillRect l="-1305" t="-10000" b="-26667"/>
            </a:stretch>
          </a:blipFill>
        </p:spPr>
        <p:txBody>
          <a:bodyPr/>
          <a:lstStyle/>
          <a:p>
            <a:pPr>
              <a:defRPr/>
            </a:pPr>
            <a:r>
              <a:rPr lang="en-US">
                <a:noFill/>
              </a:rPr>
              <a:t>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DD7ACFC3-A2B4-45A8-A011-B3A9E9381D03}" type="slidenum">
              <a:rPr lang="en-US"/>
              <a:pPr>
                <a:defRPr/>
              </a:pPr>
              <a:t>50</a:t>
            </a:fld>
            <a:endParaRPr lang="en-US"/>
          </a:p>
        </p:txBody>
      </p:sp>
      <p:sp>
        <p:nvSpPr>
          <p:cNvPr id="4" name="TextBox 3"/>
          <p:cNvSpPr txBox="1"/>
          <p:nvPr/>
        </p:nvSpPr>
        <p:spPr>
          <a:xfrm>
            <a:off x="381000" y="76200"/>
            <a:ext cx="7239000" cy="708025"/>
          </a:xfrm>
          <a:prstGeom prst="rect">
            <a:avLst/>
          </a:prstGeom>
          <a:noFill/>
        </p:spPr>
        <p:txBody>
          <a:bodyPr>
            <a:spAutoFit/>
          </a:bodyPr>
          <a:lstStyle/>
          <a:p>
            <a:pPr>
              <a:defRPr/>
            </a:pPr>
            <a:r>
              <a:rPr lang="en-US" sz="4000" b="1" dirty="0">
                <a:solidFill>
                  <a:srgbClr val="FF0000"/>
                </a:solidFill>
                <a:effectLst>
                  <a:outerShdw blurRad="38100" dist="38100" dir="2700000" algn="tl">
                    <a:srgbClr val="000000">
                      <a:alpha val="43137"/>
                    </a:srgbClr>
                  </a:outerShdw>
                </a:effectLst>
              </a:rPr>
              <a:t>Typical I.S. model – scaling flow</a:t>
            </a:r>
          </a:p>
        </p:txBody>
      </p:sp>
      <p:sp>
        <p:nvSpPr>
          <p:cNvPr id="2" name="Rounded Rectangle 1"/>
          <p:cNvSpPr/>
          <p:nvPr/>
        </p:nvSpPr>
        <p:spPr>
          <a:xfrm>
            <a:off x="1219200" y="2438400"/>
            <a:ext cx="5638800" cy="205740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230" name="Picture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3209925"/>
            <a:ext cx="554831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5238" y="2447925"/>
            <a:ext cx="55467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2828925"/>
            <a:ext cx="55641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2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3581400"/>
            <a:ext cx="555783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2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3983038"/>
            <a:ext cx="55483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24"/>
          <p:cNvCxnSpPr/>
          <p:nvPr/>
        </p:nvCxnSpPr>
        <p:spPr>
          <a:xfrm flipV="1">
            <a:off x="762000" y="2486025"/>
            <a:ext cx="0" cy="2286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57200" y="4724400"/>
            <a:ext cx="61436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237" name="TextBox 29"/>
          <p:cNvSpPr txBox="1">
            <a:spLocks noChangeArrowheads="1"/>
          </p:cNvSpPr>
          <p:nvPr/>
        </p:nvSpPr>
        <p:spPr bwMode="auto">
          <a:xfrm>
            <a:off x="609600" y="2078038"/>
            <a:ext cx="30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X</a:t>
            </a:r>
          </a:p>
        </p:txBody>
      </p:sp>
      <p:sp>
        <p:nvSpPr>
          <p:cNvPr id="52238" name="TextBox 30"/>
          <p:cNvSpPr txBox="1">
            <a:spLocks noChangeArrowheads="1"/>
          </p:cNvSpPr>
          <p:nvPr/>
        </p:nvSpPr>
        <p:spPr bwMode="auto">
          <a:xfrm>
            <a:off x="5829300" y="4862513"/>
            <a:ext cx="261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t</a:t>
            </a:r>
          </a:p>
        </p:txBody>
      </p:sp>
      <p:sp>
        <p:nvSpPr>
          <p:cNvPr id="52239" name="TextBox 31"/>
          <p:cNvSpPr txBox="1">
            <a:spLocks noChangeArrowheads="1"/>
          </p:cNvSpPr>
          <p:nvPr/>
        </p:nvSpPr>
        <p:spPr bwMode="auto">
          <a:xfrm>
            <a:off x="1611313" y="784225"/>
            <a:ext cx="7232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The same longitudinal expansion velocity profile  in the whole [x,y]-plane !</a:t>
            </a:r>
          </a:p>
          <a:p>
            <a:pPr eaLnBrk="1" hangingPunct="1"/>
            <a:r>
              <a:rPr lang="en-US"/>
              <a:t>No shear flow.  </a:t>
            </a:r>
            <a:r>
              <a:rPr lang="en-US" b="1">
                <a:solidFill>
                  <a:srgbClr val="FF0000"/>
                </a:solidFill>
              </a:rPr>
              <a:t>No string tension</a:t>
            </a:r>
            <a:r>
              <a:rPr lang="en-US"/>
              <a:t>! Usually </a:t>
            </a:r>
            <a:r>
              <a:rPr lang="en-US" b="1">
                <a:solidFill>
                  <a:srgbClr val="FF0000"/>
                </a:solidFill>
              </a:rPr>
              <a:t>angular momentum is vanishing</a:t>
            </a:r>
            <a:r>
              <a:rPr lang="en-US"/>
              <a:t>!</a:t>
            </a:r>
          </a:p>
        </p:txBody>
      </p:sp>
      <p:sp>
        <p:nvSpPr>
          <p:cNvPr id="3" name="Oval 2"/>
          <p:cNvSpPr/>
          <p:nvPr/>
        </p:nvSpPr>
        <p:spPr>
          <a:xfrm>
            <a:off x="4495800" y="2286000"/>
            <a:ext cx="2667000" cy="1295400"/>
          </a:xfrm>
          <a:prstGeom prst="ellipse">
            <a:avLst/>
          </a:prstGeom>
          <a:solidFill>
            <a:schemeClr val="accent2">
              <a:lumMod val="40000"/>
              <a:lumOff val="60000"/>
              <a:alpha val="3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990600" y="3335338"/>
            <a:ext cx="2667000" cy="1295400"/>
          </a:xfrm>
          <a:prstGeom prst="ellipse">
            <a:avLst/>
          </a:prstGeom>
          <a:solidFill>
            <a:schemeClr val="accent2">
              <a:lumMod val="40000"/>
              <a:lumOff val="60000"/>
              <a:alpha val="3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242" name="TextBox 31"/>
          <p:cNvSpPr txBox="1">
            <a:spLocks noChangeArrowheads="1"/>
          </p:cNvSpPr>
          <p:nvPr/>
        </p:nvSpPr>
        <p:spPr bwMode="auto">
          <a:xfrm>
            <a:off x="228600" y="5715000"/>
            <a:ext cx="30321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t>Such a re-arrangement of the </a:t>
            </a:r>
          </a:p>
          <a:p>
            <a:pPr eaLnBrk="1" hangingPunct="1"/>
            <a:r>
              <a:rPr lang="en-US" b="1"/>
              <a:t>matter density is dynamically</a:t>
            </a:r>
          </a:p>
          <a:p>
            <a:pPr eaLnBrk="1" hangingPunct="1"/>
            <a:r>
              <a:rPr lang="en-US" b="1"/>
              <a:t>not possible in a short time!</a:t>
            </a:r>
          </a:p>
        </p:txBody>
      </p:sp>
      <p:sp>
        <p:nvSpPr>
          <p:cNvPr id="52243" name="TextBox 6"/>
          <p:cNvSpPr txBox="1">
            <a:spLocks noChangeArrowheads="1"/>
          </p:cNvSpPr>
          <p:nvPr/>
        </p:nvSpPr>
        <p:spPr bwMode="auto">
          <a:xfrm>
            <a:off x="7391400" y="2967038"/>
            <a:ext cx="14525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9900CC"/>
                </a:solidFill>
              </a:rPr>
              <a:t>Zero vorticity</a:t>
            </a:r>
          </a:p>
          <a:p>
            <a:pPr eaLnBrk="1" hangingPunct="1"/>
            <a:r>
              <a:rPr lang="en-US" b="1">
                <a:solidFill>
                  <a:srgbClr val="9900CC"/>
                </a:solidFill>
              </a:rPr>
              <a:t>&amp;</a:t>
            </a:r>
          </a:p>
          <a:p>
            <a:pPr eaLnBrk="1" hangingPunct="1"/>
            <a:r>
              <a:rPr lang="en-US" b="1">
                <a:solidFill>
                  <a:srgbClr val="9900CC"/>
                </a:solidFill>
              </a:rPr>
              <a:t>Zero shear!</a:t>
            </a:r>
          </a:p>
        </p:txBody>
      </p:sp>
      <p:pic>
        <p:nvPicPr>
          <p:cNvPr id="5224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1439863"/>
            <a:ext cx="51435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45"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775" y="1439863"/>
            <a:ext cx="332422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4114800" y="6248400"/>
            <a:ext cx="3581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5788025" y="4953000"/>
            <a:ext cx="9525" cy="1828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772150" y="4960938"/>
            <a:ext cx="12954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4572000" y="4960938"/>
            <a:ext cx="1247775"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724400" y="4953000"/>
            <a:ext cx="1095375"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5772150" y="4953000"/>
            <a:ext cx="116205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4745038" y="5076825"/>
            <a:ext cx="2157412" cy="650875"/>
          </a:xfrm>
          <a:custGeom>
            <a:avLst/>
            <a:gdLst>
              <a:gd name="connsiteX0" fmla="*/ 0 w 2157663"/>
              <a:gd name="connsiteY0" fmla="*/ 0 h 649706"/>
              <a:gd name="connsiteX1" fmla="*/ 1046747 w 2157663"/>
              <a:gd name="connsiteY1" fmla="*/ 649706 h 649706"/>
              <a:gd name="connsiteX2" fmla="*/ 2157663 w 2157663"/>
              <a:gd name="connsiteY2" fmla="*/ 0 h 649706"/>
            </a:gdLst>
            <a:ahLst/>
            <a:cxnLst>
              <a:cxn ang="0">
                <a:pos x="connsiteX0" y="connsiteY0"/>
              </a:cxn>
              <a:cxn ang="0">
                <a:pos x="connsiteX1" y="connsiteY1"/>
              </a:cxn>
              <a:cxn ang="0">
                <a:pos x="connsiteX2" y="connsiteY2"/>
              </a:cxn>
            </a:cxnLst>
            <a:rect l="l" t="t" r="r" b="b"/>
            <a:pathLst>
              <a:path w="2157663" h="649706">
                <a:moveTo>
                  <a:pt x="0" y="0"/>
                </a:moveTo>
                <a:cubicBezTo>
                  <a:pt x="343568" y="324853"/>
                  <a:pt x="687137" y="649706"/>
                  <a:pt x="1046747" y="649706"/>
                </a:cubicBezTo>
                <a:cubicBezTo>
                  <a:pt x="1406357" y="649706"/>
                  <a:pt x="1782010" y="324853"/>
                  <a:pt x="2157663" y="0"/>
                </a:cubicBezTo>
              </a:path>
            </a:pathLst>
          </a:custGeom>
          <a:noFill/>
          <a:ln w="9525">
            <a:solidFill>
              <a:srgbClr val="E610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p:cNvSpPr/>
          <p:nvPr/>
        </p:nvSpPr>
        <p:spPr>
          <a:xfrm>
            <a:off x="4837113" y="5081588"/>
            <a:ext cx="1984375" cy="376237"/>
          </a:xfrm>
          <a:custGeom>
            <a:avLst/>
            <a:gdLst>
              <a:gd name="connsiteX0" fmla="*/ 0 w 1985210"/>
              <a:gd name="connsiteY0" fmla="*/ 4010 h 376990"/>
              <a:gd name="connsiteX1" fmla="*/ 954505 w 1985210"/>
              <a:gd name="connsiteY1" fmla="*/ 376989 h 376990"/>
              <a:gd name="connsiteX2" fmla="*/ 1985210 w 1985210"/>
              <a:gd name="connsiteY2" fmla="*/ 0 h 376990"/>
            </a:gdLst>
            <a:ahLst/>
            <a:cxnLst>
              <a:cxn ang="0">
                <a:pos x="connsiteX0" y="connsiteY0"/>
              </a:cxn>
              <a:cxn ang="0">
                <a:pos x="connsiteX1" y="connsiteY1"/>
              </a:cxn>
              <a:cxn ang="0">
                <a:pos x="connsiteX2" y="connsiteY2"/>
              </a:cxn>
            </a:cxnLst>
            <a:rect l="l" t="t" r="r" b="b"/>
            <a:pathLst>
              <a:path w="1985210" h="376990">
                <a:moveTo>
                  <a:pt x="0" y="4010"/>
                </a:moveTo>
                <a:cubicBezTo>
                  <a:pt x="311818" y="190833"/>
                  <a:pt x="623637" y="377657"/>
                  <a:pt x="954505" y="376989"/>
                </a:cubicBezTo>
                <a:cubicBezTo>
                  <a:pt x="1285373" y="376321"/>
                  <a:pt x="1635291" y="188160"/>
                  <a:pt x="1985210" y="0"/>
                </a:cubicBezTo>
              </a:path>
            </a:pathLst>
          </a:custGeom>
          <a:noFill/>
          <a:ln w="9525">
            <a:solidFill>
              <a:srgbClr val="E610F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8" name="Straight Arrow Connector 37"/>
          <p:cNvCxnSpPr/>
          <p:nvPr/>
        </p:nvCxnSpPr>
        <p:spPr>
          <a:xfrm flipV="1">
            <a:off x="3352800" y="5270500"/>
            <a:ext cx="1143000" cy="5969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352800" y="6048375"/>
            <a:ext cx="2209800" cy="476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256" name="TextBox 30"/>
          <p:cNvSpPr txBox="1">
            <a:spLocks noChangeArrowheads="1"/>
          </p:cNvSpPr>
          <p:nvPr/>
        </p:nvSpPr>
        <p:spPr bwMode="auto">
          <a:xfrm>
            <a:off x="7767638" y="6199188"/>
            <a:ext cx="292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Z</a:t>
            </a:r>
          </a:p>
        </p:txBody>
      </p:sp>
      <p:sp>
        <p:nvSpPr>
          <p:cNvPr id="52257" name="TextBox 30"/>
          <p:cNvSpPr txBox="1">
            <a:spLocks noChangeArrowheads="1"/>
          </p:cNvSpPr>
          <p:nvPr/>
        </p:nvSpPr>
        <p:spPr bwMode="auto">
          <a:xfrm>
            <a:off x="6756400" y="4540250"/>
            <a:ext cx="292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Z</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L.P. Csernai</a:t>
            </a:r>
            <a:endParaRPr lang="en-US"/>
          </a:p>
        </p:txBody>
      </p:sp>
      <p:sp>
        <p:nvSpPr>
          <p:cNvPr id="3" name="Slide Number Placeholder 2"/>
          <p:cNvSpPr>
            <a:spLocks noGrp="1"/>
          </p:cNvSpPr>
          <p:nvPr>
            <p:ph type="sldNum" sz="quarter" idx="12"/>
          </p:nvPr>
        </p:nvSpPr>
        <p:spPr/>
        <p:txBody>
          <a:bodyPr/>
          <a:lstStyle/>
          <a:p>
            <a:pPr>
              <a:defRPr/>
            </a:pPr>
            <a:fld id="{4C7FF78D-19C1-4963-A14D-D74273BD7B83}" type="slidenum">
              <a:rPr lang="en-US" smtClean="0"/>
              <a:pPr>
                <a:defRPr/>
              </a:pPr>
              <a:t>51</a:t>
            </a:fld>
            <a:endParaRPr lang="en-US" dirty="0"/>
          </a:p>
        </p:txBody>
      </p:sp>
      <p:sp>
        <p:nvSpPr>
          <p:cNvPr id="34820" name="TextBox 3"/>
          <p:cNvSpPr txBox="1">
            <a:spLocks noChangeArrowheads="1"/>
          </p:cNvSpPr>
          <p:nvPr/>
        </p:nvSpPr>
        <p:spPr bwMode="auto">
          <a:xfrm>
            <a:off x="892175" y="228600"/>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defRPr/>
            </a:pPr>
            <a:r>
              <a:rPr lang="en-US" sz="3200" b="1" dirty="0" err="1" smtClean="0">
                <a:solidFill>
                  <a:srgbClr val="FF0000"/>
                </a:solidFill>
                <a:effectLst>
                  <a:outerShdw blurRad="38100" dist="38100" dir="2700000" algn="tl">
                    <a:srgbClr val="000000">
                      <a:alpha val="43137"/>
                    </a:srgbClr>
                  </a:outerShdw>
                </a:effectLst>
              </a:rPr>
              <a:t>Adil</a:t>
            </a:r>
            <a:r>
              <a:rPr lang="en-US" sz="3200" b="1" dirty="0" smtClean="0">
                <a:solidFill>
                  <a:srgbClr val="FF0000"/>
                </a:solidFill>
                <a:effectLst>
                  <a:outerShdw blurRad="38100" dist="38100" dir="2700000" algn="tl">
                    <a:srgbClr val="000000">
                      <a:alpha val="43137"/>
                    </a:srgbClr>
                  </a:outerShdw>
                </a:effectLst>
              </a:rPr>
              <a:t> &amp; </a:t>
            </a:r>
            <a:r>
              <a:rPr lang="en-US" sz="3200" b="1" dirty="0" err="1" smtClean="0">
                <a:solidFill>
                  <a:srgbClr val="FF0000"/>
                </a:solidFill>
                <a:effectLst>
                  <a:outerShdw blurRad="38100" dist="38100" dir="2700000" algn="tl">
                    <a:srgbClr val="000000">
                      <a:alpha val="43137"/>
                    </a:srgbClr>
                  </a:outerShdw>
                </a:effectLst>
              </a:rPr>
              <a:t>Gyulassy</a:t>
            </a:r>
            <a:r>
              <a:rPr lang="en-US" sz="3200" b="1" dirty="0" smtClean="0">
                <a:solidFill>
                  <a:srgbClr val="FF0000"/>
                </a:solidFill>
                <a:effectLst>
                  <a:outerShdw blurRad="38100" dist="38100" dir="2700000" algn="tl">
                    <a:srgbClr val="000000">
                      <a:alpha val="43137"/>
                    </a:srgbClr>
                  </a:outerShdw>
                </a:effectLst>
              </a:rPr>
              <a:t> (2005) initial state</a:t>
            </a:r>
          </a:p>
        </p:txBody>
      </p:sp>
      <p:pic>
        <p:nvPicPr>
          <p:cNvPr id="5325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066800"/>
            <a:ext cx="34671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4" name="TextBox 4"/>
          <p:cNvSpPr txBox="1">
            <a:spLocks noChangeArrowheads="1"/>
          </p:cNvSpPr>
          <p:nvPr/>
        </p:nvSpPr>
        <p:spPr bwMode="auto">
          <a:xfrm>
            <a:off x="533400" y="1406525"/>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a:t>Considering a longitudinal </a:t>
            </a:r>
            <a:r>
              <a:rPr lang="en-US" sz="2000" i="1">
                <a:solidFill>
                  <a:srgbClr val="0000FF"/>
                </a:solidFill>
              </a:rPr>
              <a:t>“local relative rapidity slope”, </a:t>
            </a:r>
            <a:r>
              <a:rPr lang="en-US" sz="2000"/>
              <a:t>based on observations in D+Au collisions:</a:t>
            </a:r>
            <a:endParaRPr lang="en-US" sz="2000" i="1">
              <a:solidFill>
                <a:srgbClr val="0000FF"/>
              </a:solidFill>
            </a:endParaRPr>
          </a:p>
        </p:txBody>
      </p:sp>
      <p:pic>
        <p:nvPicPr>
          <p:cNvPr id="532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2192338"/>
            <a:ext cx="4484687" cy="453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6" name="TextBox 5"/>
          <p:cNvSpPr txBox="1">
            <a:spLocks noChangeArrowheads="1"/>
          </p:cNvSpPr>
          <p:nvPr/>
        </p:nvSpPr>
        <p:spPr bwMode="auto">
          <a:xfrm>
            <a:off x="4381500" y="2362200"/>
            <a:ext cx="5715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sym typeface="Wingdings" pitchFamily="2" charset="2"/>
              </a:rPr>
              <a:t></a:t>
            </a:r>
            <a:endParaRPr lang="en-US"/>
          </a:p>
        </p:txBody>
      </p:sp>
      <p:pic>
        <p:nvPicPr>
          <p:cNvPr id="532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981200"/>
            <a:ext cx="3352800"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600" y="4313238"/>
            <a:ext cx="32131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9" name="TextBox 3"/>
          <p:cNvSpPr txBox="1">
            <a:spLocks noChangeArrowheads="1"/>
          </p:cNvSpPr>
          <p:nvPr/>
        </p:nvSpPr>
        <p:spPr bwMode="auto">
          <a:xfrm>
            <a:off x="381000" y="990600"/>
            <a:ext cx="4648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600"/>
              <a:t>x, y, </a:t>
            </a:r>
            <a:r>
              <a:rPr lang="el-GR" sz="1600"/>
              <a:t>η, τ </a:t>
            </a:r>
            <a:r>
              <a:rPr lang="en-US" sz="1600"/>
              <a:t>coordinates </a:t>
            </a:r>
            <a:r>
              <a:rPr lang="en-US" sz="1600">
                <a:sym typeface="Wingdings" pitchFamily="2" charset="2"/>
              </a:rPr>
              <a:t>    </a:t>
            </a:r>
            <a:r>
              <a:rPr lang="en-US" sz="1600">
                <a:solidFill>
                  <a:srgbClr val="0000FF"/>
                </a:solidFill>
                <a:sym typeface="Wingdings" pitchFamily="2" charset="2"/>
              </a:rPr>
              <a:t>Bjorken scaling flow</a:t>
            </a:r>
            <a:endParaRPr lang="en-US" sz="160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A331589F-1C82-4DE9-9676-D826562E7583}" type="slidenum">
              <a:rPr lang="en-US"/>
              <a:pPr>
                <a:defRPr/>
              </a:pPr>
              <a:t>52</a:t>
            </a:fld>
            <a:endParaRPr lang="en-US"/>
          </a:p>
        </p:txBody>
      </p:sp>
      <p:sp>
        <p:nvSpPr>
          <p:cNvPr id="4" name="TextBox 3"/>
          <p:cNvSpPr txBox="1"/>
          <p:nvPr/>
        </p:nvSpPr>
        <p:spPr>
          <a:xfrm>
            <a:off x="381000" y="76200"/>
            <a:ext cx="7239000" cy="708025"/>
          </a:xfrm>
          <a:prstGeom prst="rect">
            <a:avLst/>
          </a:prstGeom>
          <a:noFill/>
        </p:spPr>
        <p:txBody>
          <a:bodyPr>
            <a:spAutoFit/>
          </a:bodyPr>
          <a:lstStyle/>
          <a:p>
            <a:pPr>
              <a:defRPr/>
            </a:pPr>
            <a:r>
              <a:rPr lang="en-US" sz="4000" b="1" dirty="0">
                <a:solidFill>
                  <a:srgbClr val="FF0000"/>
                </a:solidFill>
                <a:effectLst>
                  <a:outerShdw blurRad="38100" dist="38100" dir="2700000" algn="tl">
                    <a:srgbClr val="000000">
                      <a:alpha val="43137"/>
                    </a:srgbClr>
                  </a:outerShdw>
                </a:effectLst>
              </a:rPr>
              <a:t>Detecting initial rotation   </a:t>
            </a:r>
          </a:p>
        </p:txBody>
      </p:sp>
      <p:pic>
        <p:nvPicPr>
          <p:cNvPr id="54277" name="Picture 2" descr="E:\UsersCs\cikkek\2013-c\Anchiskin-Long-Fluct\Version-PRC\AngularMomentum-LHC.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2057400"/>
            <a:ext cx="4000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724400"/>
            <a:ext cx="459105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 y="5229225"/>
            <a:ext cx="456247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486400"/>
            <a:ext cx="40100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867400"/>
            <a:ext cx="4591050"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990600"/>
            <a:ext cx="4232275"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523A1B85-FFCF-4D0D-9477-BF2B3B01A4DB}" type="slidenum">
              <a:rPr lang="en-US"/>
              <a:pPr>
                <a:defRPr/>
              </a:pPr>
              <a:t>53</a:t>
            </a:fld>
            <a:endParaRPr lang="en-US"/>
          </a:p>
        </p:txBody>
      </p:sp>
      <p:sp>
        <p:nvSpPr>
          <p:cNvPr id="4" name="TextBox 3"/>
          <p:cNvSpPr txBox="1"/>
          <p:nvPr/>
        </p:nvSpPr>
        <p:spPr>
          <a:xfrm>
            <a:off x="381000" y="76200"/>
            <a:ext cx="8305800" cy="1323975"/>
          </a:xfrm>
          <a:prstGeom prst="rect">
            <a:avLst/>
          </a:prstGeom>
          <a:noFill/>
        </p:spPr>
        <p:txBody>
          <a:bodyPr>
            <a:spAutoFit/>
          </a:bodyPr>
          <a:lstStyle/>
          <a:p>
            <a:pPr>
              <a:defRPr/>
            </a:pPr>
            <a:r>
              <a:rPr lang="en-US" sz="4000" b="1" dirty="0">
                <a:solidFill>
                  <a:srgbClr val="FF0000"/>
                </a:solidFill>
                <a:effectLst>
                  <a:outerShdw blurRad="38100" dist="38100" dir="2700000" algn="tl">
                    <a:srgbClr val="000000">
                      <a:alpha val="43137"/>
                    </a:srgbClr>
                  </a:outerShdw>
                </a:effectLst>
              </a:rPr>
              <a:t>Detecting initial rotation: </a:t>
            </a:r>
          </a:p>
          <a:p>
            <a:pPr>
              <a:defRPr/>
            </a:pPr>
            <a:r>
              <a:rPr lang="en-US" sz="4000" b="1" dirty="0">
                <a:solidFill>
                  <a:srgbClr val="FF0000"/>
                </a:solidFill>
                <a:effectLst>
                  <a:outerShdw blurRad="38100" dist="38100" dir="2700000" algn="tl">
                    <a:srgbClr val="000000">
                      <a:alpha val="43137"/>
                    </a:srgbClr>
                  </a:outerShdw>
                </a:effectLst>
              </a:rPr>
              <a:t>Two particle correlations, Diff. HBT</a:t>
            </a:r>
          </a:p>
        </p:txBody>
      </p:sp>
      <p:pic>
        <p:nvPicPr>
          <p:cNvPr id="553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425" y="2936875"/>
            <a:ext cx="32385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8574088"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788" y="2936875"/>
            <a:ext cx="4584700" cy="362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304" name="TextBox 1"/>
          <p:cNvSpPr txBox="1">
            <a:spLocks noChangeArrowheads="1"/>
          </p:cNvSpPr>
          <p:nvPr/>
        </p:nvSpPr>
        <p:spPr bwMode="auto">
          <a:xfrm>
            <a:off x="381000" y="5791200"/>
            <a:ext cx="3136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600">
                <a:solidFill>
                  <a:srgbClr val="009900"/>
                </a:solidFill>
              </a:rPr>
              <a:t>[L.P. Csernai, S. Velle, subm. to PRC]</a:t>
            </a:r>
          </a:p>
        </p:txBody>
      </p:sp>
      <p:sp>
        <p:nvSpPr>
          <p:cNvPr id="55305" name="TextBox 8"/>
          <p:cNvSpPr txBox="1">
            <a:spLocks noChangeArrowheads="1"/>
          </p:cNvSpPr>
          <p:nvPr/>
        </p:nvSpPr>
        <p:spPr bwMode="auto">
          <a:xfrm>
            <a:off x="381000" y="6221413"/>
            <a:ext cx="3609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600">
                <a:solidFill>
                  <a:srgbClr val="009900"/>
                </a:solidFill>
              </a:rPr>
              <a:t>[L.P. Csernai, S. Velle, D.J. Wang , in prep.]</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L.P. Csernai</a:t>
            </a:r>
            <a:endParaRPr lang="en-US"/>
          </a:p>
        </p:txBody>
      </p:sp>
      <p:sp>
        <p:nvSpPr>
          <p:cNvPr id="5" name="Slide Number Placeholder 4"/>
          <p:cNvSpPr>
            <a:spLocks noGrp="1"/>
          </p:cNvSpPr>
          <p:nvPr>
            <p:ph type="sldNum" sz="quarter" idx="12"/>
          </p:nvPr>
        </p:nvSpPr>
        <p:spPr/>
        <p:txBody>
          <a:bodyPr/>
          <a:lstStyle/>
          <a:p>
            <a:pPr>
              <a:defRPr/>
            </a:pPr>
            <a:fld id="{7D096619-2743-4E2B-8E83-6DB956DF1B3F}" type="slidenum">
              <a:rPr lang="en-US" smtClean="0"/>
              <a:pPr>
                <a:defRPr/>
              </a:pPr>
              <a:t>54</a:t>
            </a:fld>
            <a:endParaRPr lang="en-US" dirty="0"/>
          </a:p>
        </p:txBody>
      </p:sp>
      <p:sp>
        <p:nvSpPr>
          <p:cNvPr id="56324" name="TextBox 1"/>
          <p:cNvSpPr txBox="1">
            <a:spLocks noChangeArrowheads="1"/>
          </p:cNvSpPr>
          <p:nvPr/>
        </p:nvSpPr>
        <p:spPr bwMode="auto">
          <a:xfrm>
            <a:off x="273050" y="528638"/>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Classical</a:t>
            </a:r>
          </a:p>
        </p:txBody>
      </p:sp>
      <p:sp>
        <p:nvSpPr>
          <p:cNvPr id="56325" name="TextBox 7"/>
          <p:cNvSpPr txBox="1">
            <a:spLocks noChangeArrowheads="1"/>
          </p:cNvSpPr>
          <p:nvPr/>
        </p:nvSpPr>
        <p:spPr bwMode="auto">
          <a:xfrm>
            <a:off x="7515225" y="304800"/>
            <a:ext cx="12573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Relativistic</a:t>
            </a:r>
          </a:p>
        </p:txBody>
      </p:sp>
      <p:pic>
        <p:nvPicPr>
          <p:cNvPr id="5632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84250"/>
            <a:ext cx="7493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7"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84250"/>
            <a:ext cx="7493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249363"/>
            <a:ext cx="8605837"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943600" y="3792538"/>
            <a:ext cx="304800"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6330"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050" y="1362075"/>
            <a:ext cx="4013200" cy="317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3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8813" y="1362075"/>
            <a:ext cx="4024312" cy="317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62400" y="103188"/>
            <a:ext cx="3170238" cy="460375"/>
          </a:xfrm>
          <a:prstGeom prst="rect">
            <a:avLst/>
          </a:prstGeom>
          <a:noFill/>
        </p:spPr>
        <p:txBody>
          <a:bodyPr wrap="none">
            <a:spAutoFit/>
          </a:bodyPr>
          <a:lstStyle/>
          <a:p>
            <a:pPr>
              <a:defRPr/>
            </a:pPr>
            <a:r>
              <a:rPr lang="en-US" sz="2400" b="1" dirty="0">
                <a:solidFill>
                  <a:srgbClr val="FF0000"/>
                </a:solidFill>
                <a:effectLst>
                  <a:outerShdw blurRad="38100" dist="38100" dir="2700000" algn="tl">
                    <a:srgbClr val="000000">
                      <a:alpha val="43137"/>
                    </a:srgbClr>
                  </a:outerShdw>
                </a:effectLst>
              </a:rPr>
              <a:t>Standard Flow </a:t>
            </a:r>
            <a:r>
              <a:rPr lang="en-US" sz="2400" b="1" dirty="0" err="1">
                <a:solidFill>
                  <a:srgbClr val="FF0000"/>
                </a:solidFill>
                <a:effectLst>
                  <a:outerShdw blurRad="38100" dist="38100" dir="2700000" algn="tl">
                    <a:srgbClr val="000000">
                      <a:alpha val="43137"/>
                    </a:srgbClr>
                  </a:outerShdw>
                </a:effectLst>
              </a:rPr>
              <a:t>Vorticity</a:t>
            </a:r>
            <a:endParaRPr lang="en-US" sz="2400" b="1" dirty="0">
              <a:solidFill>
                <a:srgbClr val="FF0000"/>
              </a:solidFill>
              <a:effectLst>
                <a:outerShdw blurRad="38100" dist="38100" dir="2700000" algn="tl">
                  <a:srgbClr val="000000">
                    <a:alpha val="43137"/>
                  </a:srgbClr>
                </a:outerShdw>
              </a:effectLst>
            </a:endParaRPr>
          </a:p>
        </p:txBody>
      </p:sp>
      <p:sp>
        <p:nvSpPr>
          <p:cNvPr id="6" name="Right Arrow 5"/>
          <p:cNvSpPr/>
          <p:nvPr/>
        </p:nvSpPr>
        <p:spPr>
          <a:xfrm rot="3103927">
            <a:off x="5546725" y="719138"/>
            <a:ext cx="854075" cy="4286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ADC73ADB-DF04-4446-A0D5-0C96CC34A101}" type="slidenum">
              <a:rPr lang="en-US"/>
              <a:pPr>
                <a:defRPr/>
              </a:pPr>
              <a:t>55</a:t>
            </a:fld>
            <a:endParaRPr lang="en-US"/>
          </a:p>
        </p:txBody>
      </p:sp>
      <p:sp>
        <p:nvSpPr>
          <p:cNvPr id="4" name="TextBox 3"/>
          <p:cNvSpPr txBox="1"/>
          <p:nvPr/>
        </p:nvSpPr>
        <p:spPr>
          <a:xfrm>
            <a:off x="381000" y="76200"/>
            <a:ext cx="5562600" cy="1323975"/>
          </a:xfrm>
          <a:prstGeom prst="rect">
            <a:avLst/>
          </a:prstGeom>
          <a:noFill/>
        </p:spPr>
        <p:txBody>
          <a:bodyPr>
            <a:spAutoFit/>
          </a:bodyPr>
          <a:lstStyle/>
          <a:p>
            <a:pPr>
              <a:defRPr/>
            </a:pPr>
            <a:r>
              <a:rPr lang="en-US" sz="4000" b="1" dirty="0">
                <a:solidFill>
                  <a:srgbClr val="FF0000"/>
                </a:solidFill>
                <a:effectLst>
                  <a:outerShdw blurRad="38100" dist="38100" dir="2700000" algn="tl">
                    <a:srgbClr val="000000">
                      <a:alpha val="43137"/>
                    </a:srgbClr>
                  </a:outerShdw>
                </a:effectLst>
              </a:rPr>
              <a:t>Detecting rotation: </a:t>
            </a:r>
          </a:p>
          <a:p>
            <a:pPr>
              <a:defRPr/>
            </a:pPr>
            <a:r>
              <a:rPr lang="en-US" sz="4000" b="1" dirty="0">
                <a:solidFill>
                  <a:srgbClr val="FF0000"/>
                </a:solidFill>
                <a:effectLst>
                  <a:outerShdw blurRad="38100" dist="38100" dir="2700000" algn="tl">
                    <a:srgbClr val="000000">
                      <a:alpha val="43137"/>
                    </a:srgbClr>
                  </a:outerShdw>
                </a:effectLst>
              </a:rPr>
              <a:t>Lambda polarization</a:t>
            </a:r>
          </a:p>
        </p:txBody>
      </p:sp>
      <p:pic>
        <p:nvPicPr>
          <p:cNvPr id="573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4013" y="0"/>
            <a:ext cx="3709987" cy="261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08113"/>
            <a:ext cx="26574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135188"/>
            <a:ext cx="30289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52" name="TextBox 1"/>
          <p:cNvSpPr txBox="1">
            <a:spLocks noChangeArrowheads="1"/>
          </p:cNvSpPr>
          <p:nvPr/>
        </p:nvSpPr>
        <p:spPr bwMode="auto">
          <a:xfrm>
            <a:off x="3581400" y="2260600"/>
            <a:ext cx="154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sym typeface="Wingdings" pitchFamily="2" charset="2"/>
              </a:rPr>
              <a:t> From hydro</a:t>
            </a:r>
            <a:endParaRPr lang="en-US"/>
          </a:p>
        </p:txBody>
      </p:sp>
      <p:pic>
        <p:nvPicPr>
          <p:cNvPr id="573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8" y="2619375"/>
            <a:ext cx="3471862" cy="68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638" y="3360738"/>
            <a:ext cx="3783012" cy="349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0000" y="5181600"/>
            <a:ext cx="46038"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356" name="Rectangle 7"/>
          <p:cNvSpPr>
            <a:spLocks noChangeArrowheads="1"/>
          </p:cNvSpPr>
          <p:nvPr/>
        </p:nvSpPr>
        <p:spPr bwMode="auto">
          <a:xfrm>
            <a:off x="4973638" y="2644775"/>
            <a:ext cx="4195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9900"/>
                </a:solidFill>
              </a:rPr>
              <a:t>[ F. Becattini, L.P. Csernai, D.J. Wang, Submitted to Phys.</a:t>
            </a:r>
          </a:p>
          <a:p>
            <a:r>
              <a:rPr lang="en-US" sz="1400">
                <a:solidFill>
                  <a:srgbClr val="009900"/>
                </a:solidFill>
              </a:rPr>
              <a:t>             Rev. Lett.    arXiv:1304.4427v1 [nucl-th] ]</a:t>
            </a:r>
          </a:p>
        </p:txBody>
      </p:sp>
      <p:pic>
        <p:nvPicPr>
          <p:cNvPr id="57357" name="Picture 1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360738"/>
            <a:ext cx="4205288" cy="335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oter Placeholder 4"/>
          <p:cNvSpPr>
            <a:spLocks noGrp="1"/>
          </p:cNvSpPr>
          <p:nvPr>
            <p:ph type="ftr" sz="quarter" idx="11"/>
          </p:nvPr>
        </p:nvSpPr>
        <p:spPr bwMode="auto">
          <a:xfrm>
            <a:off x="457200" y="635635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fontAlgn="base">
              <a:spcBef>
                <a:spcPct val="0"/>
              </a:spcBef>
              <a:spcAft>
                <a:spcPct val="0"/>
              </a:spcAft>
              <a:defRPr/>
            </a:pPr>
            <a:r>
              <a:rPr lang="en-US" dirty="0" smtClean="0">
                <a:latin typeface="Arial" pitchFamily="34" charset="0"/>
              </a:rPr>
              <a:t>L.P. Csernai</a:t>
            </a:r>
          </a:p>
        </p:txBody>
      </p:sp>
      <p:sp>
        <p:nvSpPr>
          <p:cNvPr id="68611" name="Slide Number Placeholder 5"/>
          <p:cNvSpPr>
            <a:spLocks noGrp="1"/>
          </p:cNvSpPr>
          <p:nvPr>
            <p:ph type="sldNum" sz="quarter" idx="12"/>
          </p:nvPr>
        </p:nvSpPr>
        <p:spPr bwMode="auto">
          <a:xfrm>
            <a:off x="7543800" y="6629400"/>
            <a:ext cx="1143000" cy="228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fld id="{AE72F567-9818-41DB-8468-A1FC7CEFEE00}" type="slidenum">
              <a:rPr lang="en-US" sz="1400" smtClean="0">
                <a:latin typeface="Arial" pitchFamily="34" charset="0"/>
              </a:rPr>
              <a:pPr algn="ctr" fontAlgn="base">
                <a:spcBef>
                  <a:spcPct val="0"/>
                </a:spcBef>
                <a:spcAft>
                  <a:spcPct val="0"/>
                </a:spcAft>
                <a:defRPr/>
              </a:pPr>
              <a:t>56</a:t>
            </a:fld>
            <a:endParaRPr lang="en-US" sz="1400" smtClean="0">
              <a:latin typeface="Arial" pitchFamily="34" charset="0"/>
            </a:endParaRPr>
          </a:p>
        </p:txBody>
      </p:sp>
      <p:sp>
        <p:nvSpPr>
          <p:cNvPr id="38916" name="Rectangle 2"/>
          <p:cNvSpPr>
            <a:spLocks noGrp="1" noChangeArrowheads="1"/>
          </p:cNvSpPr>
          <p:nvPr>
            <p:ph type="title"/>
          </p:nvPr>
        </p:nvSpPr>
        <p:spPr>
          <a:xfrm>
            <a:off x="457200" y="274638"/>
            <a:ext cx="8229600" cy="7159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pPr eaLnBrk="1" hangingPunct="1">
              <a:defRPr/>
            </a:pPr>
            <a:r>
              <a:rPr lang="en-US" b="1" dirty="0" smtClean="0">
                <a:solidFill>
                  <a:srgbClr val="FF0000"/>
                </a:solidFill>
                <a:effectLst>
                  <a:outerShdw blurRad="38100" dist="38100" dir="2700000" algn="tl">
                    <a:srgbClr val="000000">
                      <a:alpha val="43137"/>
                    </a:srgbClr>
                  </a:outerShdw>
                </a:effectLst>
              </a:rPr>
              <a:t>Summary</a:t>
            </a:r>
          </a:p>
        </p:txBody>
      </p:sp>
      <p:sp>
        <p:nvSpPr>
          <p:cNvPr id="58373" name="Rectangle 3"/>
          <p:cNvSpPr>
            <a:spLocks noGrp="1" noChangeArrowheads="1"/>
          </p:cNvSpPr>
          <p:nvPr>
            <p:ph type="body" idx="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sz="2800" smtClean="0"/>
              <a:t>FD model:  </a:t>
            </a:r>
            <a:r>
              <a:rPr lang="en-US" sz="2400" smtClean="0"/>
              <a:t>Initial State + </a:t>
            </a:r>
            <a:r>
              <a:rPr lang="en-US" sz="2400" b="1" smtClean="0">
                <a:solidFill>
                  <a:srgbClr val="FF0000"/>
                </a:solidFill>
              </a:rPr>
              <a:t>EoS</a:t>
            </a:r>
            <a:r>
              <a:rPr lang="en-US" sz="2400" smtClean="0"/>
              <a:t> + Freeze out &amp; Hadronization</a:t>
            </a:r>
          </a:p>
          <a:p>
            <a:pPr eaLnBrk="1" hangingPunct="1"/>
            <a:r>
              <a:rPr lang="en-US" sz="2800" smtClean="0"/>
              <a:t>In p+p I.S. is problematic, but Ǝ collective flow</a:t>
            </a:r>
          </a:p>
          <a:p>
            <a:pPr eaLnBrk="1" hangingPunct="1"/>
            <a:r>
              <a:rPr lang="en-US" sz="2800" smtClean="0"/>
              <a:t>In A+A the I.S. is causing global collective flow</a:t>
            </a:r>
          </a:p>
          <a:p>
            <a:pPr eaLnBrk="1" hangingPunct="1"/>
            <a:r>
              <a:rPr lang="en-US" sz="2800" smtClean="0"/>
              <a:t>Consistent I.S. is needed based on a dynamical picture, satisfying causality, etc.</a:t>
            </a:r>
          </a:p>
          <a:p>
            <a:pPr eaLnBrk="1" hangingPunct="1"/>
            <a:r>
              <a:rPr lang="en-US" sz="2800" smtClean="0"/>
              <a:t>Several I.S. models exist, some of these are oversimplified beyond physical principles.</a:t>
            </a:r>
          </a:p>
          <a:p>
            <a:pPr eaLnBrk="1" hangingPunct="1"/>
            <a:r>
              <a:rPr lang="en-US" sz="2800" smtClean="0"/>
              <a:t>Experimental outcome strongly depends on the I.S.</a:t>
            </a:r>
          </a:p>
        </p:txBody>
      </p:sp>
      <p:sp>
        <p:nvSpPr>
          <p:cNvPr id="58374" name="Rectangle 2"/>
          <p:cNvSpPr txBox="1">
            <a:spLocks noChangeArrowheads="1"/>
          </p:cNvSpPr>
          <p:nvPr/>
        </p:nvSpPr>
        <p:spPr bwMode="auto">
          <a:xfrm>
            <a:off x="457200" y="5943600"/>
            <a:ext cx="8229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4400" b="1">
                <a:solidFill>
                  <a:srgbClr val="FF0000"/>
                </a:solidFill>
              </a:rPr>
              <a:t>Thank you</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L.P. Csernai</a:t>
            </a:r>
          </a:p>
        </p:txBody>
      </p:sp>
      <p:sp>
        <p:nvSpPr>
          <p:cNvPr id="6" name="Slide Number Placeholder 5"/>
          <p:cNvSpPr>
            <a:spLocks noGrp="1"/>
          </p:cNvSpPr>
          <p:nvPr>
            <p:ph type="sldNum" sz="quarter" idx="12"/>
          </p:nvPr>
        </p:nvSpPr>
        <p:spPr/>
        <p:txBody>
          <a:bodyPr/>
          <a:lstStyle/>
          <a:p>
            <a:pPr>
              <a:defRPr/>
            </a:pPr>
            <a:fld id="{22469325-FAE4-4B95-A490-4662C6161F25}" type="slidenum">
              <a:rPr lang="en-US"/>
              <a:pPr>
                <a:defRPr/>
              </a:pPr>
              <a:t>57</a:t>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s\laci\a\BookSlides\PPT-lectures\chapt-0-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8"/>
            <a:ext cx="9144000"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7675"/>
            <a:ext cx="7543800" cy="578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6235700"/>
            <a:ext cx="37147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s\laci\a\BookSlides\PPT-lectures\chapt-0-n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8"/>
            <a:ext cx="9144000"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49275"/>
            <a:ext cx="8077200"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extBox 1"/>
          <p:cNvSpPr txBox="1">
            <a:spLocks noChangeArrowheads="1"/>
          </p:cNvSpPr>
          <p:nvPr/>
        </p:nvSpPr>
        <p:spPr bwMode="auto">
          <a:xfrm>
            <a:off x="658813" y="325438"/>
            <a:ext cx="4895850" cy="4603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a:t>This is a direct proof of low viscosity !</a:t>
            </a:r>
            <a:r>
              <a:rPr lang="en-US"/>
              <a:t> </a:t>
            </a:r>
          </a:p>
        </p:txBody>
      </p:sp>
      <p:cxnSp>
        <p:nvCxnSpPr>
          <p:cNvPr id="4" name="Straight Arrow Connector 3"/>
          <p:cNvCxnSpPr>
            <a:stCxn id="8196" idx="3"/>
          </p:cNvCxnSpPr>
          <p:nvPr/>
        </p:nvCxnSpPr>
        <p:spPr>
          <a:xfrm>
            <a:off x="5554663" y="555625"/>
            <a:ext cx="312737" cy="587375"/>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7505700" y="6473825"/>
            <a:ext cx="876300" cy="365125"/>
          </a:xfrm>
        </p:spPr>
        <p:txBody>
          <a:bodyPr/>
          <a:lstStyle/>
          <a:p>
            <a:pPr algn="r">
              <a:defRPr/>
            </a:pPr>
            <a:r>
              <a:rPr lang="en-US" dirty="0" smtClean="0"/>
              <a:t>L.P. Csernai</a:t>
            </a:r>
            <a:endParaRPr lang="en-US" dirty="0"/>
          </a:p>
        </p:txBody>
      </p:sp>
      <p:sp>
        <p:nvSpPr>
          <p:cNvPr id="5" name="Slide Number Placeholder 4"/>
          <p:cNvSpPr>
            <a:spLocks noGrp="1"/>
          </p:cNvSpPr>
          <p:nvPr>
            <p:ph type="sldNum" sz="quarter" idx="12"/>
          </p:nvPr>
        </p:nvSpPr>
        <p:spPr>
          <a:xfrm>
            <a:off x="7543800" y="6629400"/>
            <a:ext cx="1143000" cy="228600"/>
          </a:xfrm>
        </p:spPr>
        <p:txBody>
          <a:bodyPr/>
          <a:lstStyle/>
          <a:p>
            <a:pPr algn="ctr">
              <a:defRPr/>
            </a:pPr>
            <a:fld id="{6DBE4336-7126-4786-9D88-2B5EF8A9D925}" type="slidenum">
              <a:rPr lang="en-US" smtClean="0"/>
              <a:pPr algn="ctr">
                <a:defRPr/>
              </a:pPr>
              <a:t>8</a:t>
            </a:fld>
            <a:endParaRPr lang="en-US" dirty="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55435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Box 1"/>
          <p:cNvSpPr txBox="1">
            <a:spLocks noChangeArrowheads="1"/>
          </p:cNvSpPr>
          <p:nvPr/>
        </p:nvSpPr>
        <p:spPr bwMode="auto">
          <a:xfrm>
            <a:off x="6324600" y="609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Oct. 2011, p. 6</a:t>
            </a:r>
          </a:p>
        </p:txBody>
      </p:sp>
      <p:pic>
        <p:nvPicPr>
          <p:cNvPr id="922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01800"/>
            <a:ext cx="6524625"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1"/>
          <p:cNvSpPr txBox="1">
            <a:spLocks noChangeArrowheads="1"/>
          </p:cNvSpPr>
          <p:nvPr/>
        </p:nvSpPr>
        <p:spPr bwMode="auto">
          <a:xfrm>
            <a:off x="990600" y="5410200"/>
            <a:ext cx="7607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b="1">
                <a:solidFill>
                  <a:srgbClr val="FF0000"/>
                </a:solidFill>
              </a:rPr>
              <a:t>Flow originating from initial state fluctuations is significant and dominant in</a:t>
            </a:r>
          </a:p>
          <a:p>
            <a:pPr algn="ctr" eaLnBrk="1" hangingPunct="1"/>
            <a:r>
              <a:rPr lang="en-US" b="1">
                <a:solidFill>
                  <a:srgbClr val="FF0000"/>
                </a:solidFill>
              </a:rPr>
              <a:t>central and semi-central collisions (where from global symmetry no azimuthal</a:t>
            </a:r>
          </a:p>
          <a:p>
            <a:pPr algn="ctr" eaLnBrk="1" hangingPunct="1"/>
            <a:r>
              <a:rPr lang="en-US" b="1">
                <a:solidFill>
                  <a:srgbClr val="FF0000"/>
                </a:solidFill>
              </a:rPr>
              <a:t>asymmetry   could occur) !</a:t>
            </a:r>
          </a:p>
        </p:txBody>
      </p:sp>
      <p:sp>
        <p:nvSpPr>
          <p:cNvPr id="6" name="Rectangle 5"/>
          <p:cNvSpPr/>
          <p:nvPr/>
        </p:nvSpPr>
        <p:spPr>
          <a:xfrm>
            <a:off x="990600" y="5257800"/>
            <a:ext cx="7696200" cy="1219200"/>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4"/>
          <p:cNvSpPr>
            <a:spLocks noGrp="1"/>
          </p:cNvSpPr>
          <p:nvPr>
            <p:ph type="ftr" sz="quarter" idx="11"/>
          </p:nvPr>
        </p:nvSpPr>
        <p:spPr>
          <a:xfrm>
            <a:off x="7956550" y="6597650"/>
            <a:ext cx="1008063" cy="260350"/>
          </a:xfrm>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r>
              <a:rPr lang="en-US" sz="1200" b="0" smtClean="0"/>
              <a:t>L.P. Csernai</a:t>
            </a:r>
          </a:p>
        </p:txBody>
      </p:sp>
      <p:sp>
        <p:nvSpPr>
          <p:cNvPr id="32771" name="Slide Number Placeholder 5"/>
          <p:cNvSpPr>
            <a:spLocks noGrp="1"/>
          </p:cNvSpPr>
          <p:nvPr>
            <p:ph type="sldNum" sz="quarter" idx="12"/>
          </p:nvPr>
        </p:nvSpPr>
        <p:spPr/>
        <p:txBody>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eaLnBrk="1" hangingPunct="1">
              <a:defRPr/>
            </a:pPr>
            <a:fld id="{08591ED6-EE4E-4FB3-A958-E2AF3C868330}" type="slidenum">
              <a:rPr lang="en-US" sz="1400" b="0" smtClean="0"/>
              <a:pPr eaLnBrk="1" hangingPunct="1">
                <a:defRPr/>
              </a:pPr>
              <a:t>9</a:t>
            </a:fld>
            <a:endParaRPr lang="en-US" sz="1400" b="0" smtClean="0"/>
          </a:p>
        </p:txBody>
      </p:sp>
      <p:sp>
        <p:nvSpPr>
          <p:cNvPr id="2" name="TextBox 1"/>
          <p:cNvSpPr txBox="1"/>
          <p:nvPr/>
        </p:nvSpPr>
        <p:spPr>
          <a:xfrm>
            <a:off x="549275" y="-1588"/>
            <a:ext cx="7991475" cy="522288"/>
          </a:xfrm>
          <a:prstGeom prst="rect">
            <a:avLst/>
          </a:prstGeom>
          <a:noFill/>
        </p:spPr>
        <p:txBody>
          <a:bodyPr>
            <a:spAutoFit/>
          </a:bodyPr>
          <a:lstStyle/>
          <a:p>
            <a:pPr algn="ctr">
              <a:defRPr/>
            </a:pPr>
            <a:r>
              <a:rPr lang="en-US" sz="2800" dirty="0">
                <a:solidFill>
                  <a:srgbClr val="FF0000"/>
                </a:solidFill>
                <a:effectLst>
                  <a:glow rad="38100">
                    <a:srgbClr val="FFFF00"/>
                  </a:glow>
                  <a:outerShdw blurRad="38100" dist="38100" dir="2700000" algn="tl">
                    <a:srgbClr val="000000">
                      <a:alpha val="43137"/>
                    </a:srgbClr>
                  </a:outerShdw>
                </a:effectLst>
              </a:rPr>
              <a:t>Low viscosity </a:t>
            </a:r>
            <a:r>
              <a:rPr lang="en-US" sz="2800" dirty="0">
                <a:solidFill>
                  <a:srgbClr val="FF0000"/>
                </a:solidFill>
                <a:effectLst>
                  <a:glow rad="38100">
                    <a:srgbClr val="FFFF00"/>
                  </a:glow>
                  <a:outerShdw blurRad="38100" dist="38100" dir="2700000" algn="tl">
                    <a:srgbClr val="000000">
                      <a:alpha val="43137"/>
                    </a:srgbClr>
                  </a:outerShdw>
                </a:effectLst>
                <a:sym typeface="Wingdings" pitchFamily="2" charset="2"/>
              </a:rPr>
              <a:t>  Fluctuations</a:t>
            </a:r>
            <a:endParaRPr lang="en-US" sz="2800" dirty="0">
              <a:solidFill>
                <a:srgbClr val="FF0000"/>
              </a:solidFill>
              <a:effectLst>
                <a:glow rad="38100">
                  <a:srgbClr val="FFFF00"/>
                </a:glow>
                <a:outerShdw blurRad="38100" dist="38100" dir="2700000" algn="tl">
                  <a:srgbClr val="000000">
                    <a:alpha val="43137"/>
                  </a:srgbClr>
                </a:outerShdw>
              </a:effectLst>
            </a:endParaRPr>
          </a:p>
        </p:txBody>
      </p:sp>
      <p:pic>
        <p:nvPicPr>
          <p:cNvPr id="10245" name="Picture 2" descr="E:\UsersCs\AAA-sajat-assocs\2013-Guadaloupe\drop-oi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38163"/>
            <a:ext cx="4065588"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3" descr="E:\UsersCs\AAA-sajat-assocs\2013-Guadaloupe\drop-water-2.jpg"/>
          <p:cNvPicPr>
            <a:picLocks noChangeAspect="1" noChangeArrowheads="1"/>
          </p:cNvPicPr>
          <p:nvPr/>
        </p:nvPicPr>
        <p:blipFill>
          <a:blip r:embed="rId3">
            <a:extLst>
              <a:ext uri="{28A0092B-C50C-407E-A947-70E740481C1C}">
                <a14:useLocalDpi xmlns:a14="http://schemas.microsoft.com/office/drawing/2010/main" val="0"/>
              </a:ext>
            </a:extLst>
          </a:blip>
          <a:srcRect l="16357" t="21826" r="13831" b="1263"/>
          <a:stretch>
            <a:fillRect/>
          </a:stretch>
        </p:blipFill>
        <p:spPr bwMode="auto">
          <a:xfrm>
            <a:off x="4545013" y="538163"/>
            <a:ext cx="42481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Box 2"/>
          <p:cNvSpPr txBox="1">
            <a:spLocks noChangeArrowheads="1"/>
          </p:cNvSpPr>
          <p:nvPr/>
        </p:nvSpPr>
        <p:spPr bwMode="auto">
          <a:xfrm>
            <a:off x="2043113" y="2482850"/>
            <a:ext cx="48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0000CC"/>
                </a:solidFill>
                <a:latin typeface="Arial" pitchFamily="34" charset="0"/>
              </a:rPr>
              <a:t>oil</a:t>
            </a:r>
          </a:p>
        </p:txBody>
      </p:sp>
      <p:sp>
        <p:nvSpPr>
          <p:cNvPr id="10248" name="TextBox 7"/>
          <p:cNvSpPr txBox="1">
            <a:spLocks noChangeArrowheads="1"/>
          </p:cNvSpPr>
          <p:nvPr/>
        </p:nvSpPr>
        <p:spPr bwMode="auto">
          <a:xfrm>
            <a:off x="6242050" y="2482850"/>
            <a:ext cx="854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0000CC"/>
                </a:solidFill>
                <a:latin typeface="Arial" pitchFamily="34" charset="0"/>
              </a:rPr>
              <a:t>water</a:t>
            </a:r>
          </a:p>
        </p:txBody>
      </p:sp>
      <p:pic>
        <p:nvPicPr>
          <p:cNvPr id="102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882900"/>
            <a:ext cx="5473700"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4863" y="2865438"/>
            <a:ext cx="3065462"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4437063"/>
            <a:ext cx="2290763" cy="235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8025" y="4454525"/>
            <a:ext cx="3355975" cy="24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53" name="TextBox 3"/>
          <p:cNvSpPr txBox="1">
            <a:spLocks noChangeArrowheads="1"/>
          </p:cNvSpPr>
          <p:nvPr/>
        </p:nvSpPr>
        <p:spPr bwMode="auto">
          <a:xfrm>
            <a:off x="2873375" y="4781550"/>
            <a:ext cx="2854325"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0000CC"/>
                </a:solidFill>
                <a:latin typeface="Arial" pitchFamily="34" charset="0"/>
              </a:rPr>
              <a:t>Measurable azimuthal</a:t>
            </a:r>
            <a:br>
              <a:rPr lang="en-US" sz="2000" b="1">
                <a:solidFill>
                  <a:srgbClr val="0000CC"/>
                </a:solidFill>
                <a:latin typeface="Arial" pitchFamily="34" charset="0"/>
              </a:rPr>
            </a:br>
            <a:r>
              <a:rPr lang="en-US" sz="2000" b="1">
                <a:solidFill>
                  <a:srgbClr val="0000CC"/>
                </a:solidFill>
                <a:latin typeface="Arial" pitchFamily="34" charset="0"/>
              </a:rPr>
              <a:t>fluctuations up to n=8</a:t>
            </a:r>
            <a:br>
              <a:rPr lang="en-US" sz="2000" b="1">
                <a:solidFill>
                  <a:srgbClr val="0000CC"/>
                </a:solidFill>
                <a:latin typeface="Arial" pitchFamily="34" charset="0"/>
              </a:rPr>
            </a:br>
            <a:r>
              <a:rPr lang="en-US" sz="2000" b="1">
                <a:solidFill>
                  <a:srgbClr val="0000CC"/>
                </a:solidFill>
                <a:latin typeface="Arial" pitchFamily="34" charset="0"/>
              </a:rPr>
              <a:t>are evidence for low</a:t>
            </a:r>
            <a:br>
              <a:rPr lang="en-US" sz="2000" b="1">
                <a:solidFill>
                  <a:srgbClr val="0000CC"/>
                </a:solidFill>
                <a:latin typeface="Arial" pitchFamily="34" charset="0"/>
              </a:rPr>
            </a:br>
            <a:r>
              <a:rPr lang="en-US" sz="2000" b="1">
                <a:solidFill>
                  <a:srgbClr val="0000CC"/>
                </a:solidFill>
                <a:latin typeface="Arial" pitchFamily="34" charset="0"/>
              </a:rPr>
              <a:t>viscosity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3255</TotalTime>
  <Words>2119</Words>
  <Application>Microsoft Office PowerPoint</Application>
  <PresentationFormat>Presentazione su schermo (4:3)</PresentationFormat>
  <Paragraphs>372</Paragraphs>
  <Slides>57</Slides>
  <Notes>1</Notes>
  <HiddenSlides>6</HiddenSlides>
  <MMClips>2</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57</vt:i4>
      </vt:variant>
    </vt:vector>
  </HeadingPairs>
  <TitlesOfParts>
    <vt:vector size="59" baseType="lpstr">
      <vt:lpstr>Office Theme</vt:lpstr>
      <vt:lpstr>SPW 11.0 Graph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Collective flow</vt:lpstr>
      <vt:lpstr>„Fire streak” picture – 3 dim.</vt:lpstr>
      <vt:lpstr>String rope --- Flux tube --- Coherent YM field</vt:lpstr>
      <vt:lpstr>Initial State</vt:lpstr>
      <vt:lpstr>Initial state – reaching equilibrium</vt:lpstr>
      <vt:lpstr>3rd flow component</vt:lpstr>
      <vt:lpstr>v1(η): system-size dependence</vt:lpstr>
      <vt:lpstr>Anti-flow (v1)  at  LHC</vt:lpstr>
      <vt:lpstr>Presentazione standard di PowerPoint</vt:lpstr>
      <vt:lpstr>Anti-flow (v1)</vt:lpstr>
      <vt:lpstr>Presentazione standard di PowerPoint</vt:lpstr>
      <vt:lpstr>Kelvin-Helmholtz Instability (KHI)</vt:lpstr>
      <vt:lpstr>Presentazione standard di PowerPoint</vt:lpstr>
      <vt:lpstr>Presentazione standard di PowerPoint</vt:lpstr>
      <vt:lpstr>The Kelvin – Helmholtz instability</vt:lpstr>
      <vt:lpstr>Presentazione standard di PowerPoint</vt:lpstr>
      <vt:lpstr>The Kelvin – Helmholtz instability</vt:lpstr>
      <vt:lpstr>Presentazione standard di PowerPoint</vt:lpstr>
      <vt:lpstr>Presentazione standard di PowerPoint</vt:lpstr>
      <vt:lpstr>Presentazione standard di PowerPoint</vt:lpstr>
      <vt:lpstr>The Kelvin – Helmholtz instability (KHI)</vt:lpstr>
      <vt:lpstr>The Kelvin – Helmholtz instability (KHI)</vt:lpstr>
      <vt:lpstr>Presentazione standard di PowerPoint</vt:lpstr>
      <vt:lpstr>Presentazione standard di PowerPoint</vt:lpstr>
      <vt:lpstr>Presentazione standard di PowerPoint</vt:lpstr>
      <vt:lpstr>Presentazione standard di PowerPoint</vt:lpstr>
      <vt:lpstr>Onset of turbulence around the Bjorken flow</vt:lpstr>
      <vt:lpstr>Onset of turbulence around the Bjorken flow</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Summary</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China-Norway Workshop, May 2011   中国—挪威   研讨会， 2011年  5月</dc:title>
  <dc:creator>csernai</dc:creator>
  <cp:lastModifiedBy>tecno</cp:lastModifiedBy>
  <cp:revision>197</cp:revision>
  <cp:lastPrinted>2013-05-01T14:46:36Z</cp:lastPrinted>
  <dcterms:created xsi:type="dcterms:W3CDTF">2011-05-03T00:35:54Z</dcterms:created>
  <dcterms:modified xsi:type="dcterms:W3CDTF">2013-06-04T14:22:16Z</dcterms:modified>
</cp:coreProperties>
</file>